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3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3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68"/>
  </p:notesMasterIdLst>
  <p:handoutMasterIdLst>
    <p:handoutMasterId r:id="rId69"/>
  </p:handoutMasterIdLst>
  <p:sldIdLst>
    <p:sldId id="789" r:id="rId2"/>
    <p:sldId id="702" r:id="rId3"/>
    <p:sldId id="703" r:id="rId4"/>
    <p:sldId id="704" r:id="rId5"/>
    <p:sldId id="705" r:id="rId6"/>
    <p:sldId id="706" r:id="rId7"/>
    <p:sldId id="707" r:id="rId8"/>
    <p:sldId id="857" r:id="rId9"/>
    <p:sldId id="825" r:id="rId10"/>
    <p:sldId id="826" r:id="rId11"/>
    <p:sldId id="824" r:id="rId12"/>
    <p:sldId id="823" r:id="rId13"/>
    <p:sldId id="827" r:id="rId14"/>
    <p:sldId id="856" r:id="rId15"/>
    <p:sldId id="818" r:id="rId16"/>
    <p:sldId id="819" r:id="rId17"/>
    <p:sldId id="820" r:id="rId18"/>
    <p:sldId id="858" r:id="rId19"/>
    <p:sldId id="828" r:id="rId20"/>
    <p:sldId id="829" r:id="rId21"/>
    <p:sldId id="830" r:id="rId22"/>
    <p:sldId id="831" r:id="rId23"/>
    <p:sldId id="832" r:id="rId24"/>
    <p:sldId id="833" r:id="rId25"/>
    <p:sldId id="834" r:id="rId26"/>
    <p:sldId id="835" r:id="rId27"/>
    <p:sldId id="836" r:id="rId28"/>
    <p:sldId id="837" r:id="rId29"/>
    <p:sldId id="838" r:id="rId30"/>
    <p:sldId id="839" r:id="rId31"/>
    <p:sldId id="840" r:id="rId32"/>
    <p:sldId id="841" r:id="rId33"/>
    <p:sldId id="842" r:id="rId34"/>
    <p:sldId id="843" r:id="rId35"/>
    <p:sldId id="844" r:id="rId36"/>
    <p:sldId id="859" r:id="rId37"/>
    <p:sldId id="790" r:id="rId38"/>
    <p:sldId id="791" r:id="rId39"/>
    <p:sldId id="792" r:id="rId40"/>
    <p:sldId id="793" r:id="rId41"/>
    <p:sldId id="794" r:id="rId42"/>
    <p:sldId id="795" r:id="rId43"/>
    <p:sldId id="803" r:id="rId44"/>
    <p:sldId id="804" r:id="rId45"/>
    <p:sldId id="805" r:id="rId46"/>
    <p:sldId id="806" r:id="rId47"/>
    <p:sldId id="796" r:id="rId48"/>
    <p:sldId id="797" r:id="rId49"/>
    <p:sldId id="798" r:id="rId50"/>
    <p:sldId id="814" r:id="rId51"/>
    <p:sldId id="815" r:id="rId52"/>
    <p:sldId id="808" r:id="rId53"/>
    <p:sldId id="809" r:id="rId54"/>
    <p:sldId id="810" r:id="rId55"/>
    <p:sldId id="811" r:id="rId56"/>
    <p:sldId id="812" r:id="rId57"/>
    <p:sldId id="813" r:id="rId58"/>
    <p:sldId id="845" r:id="rId59"/>
    <p:sldId id="847" r:id="rId60"/>
    <p:sldId id="848" r:id="rId61"/>
    <p:sldId id="855" r:id="rId62"/>
    <p:sldId id="850" r:id="rId63"/>
    <p:sldId id="851" r:id="rId64"/>
    <p:sldId id="852" r:id="rId65"/>
    <p:sldId id="853" r:id="rId66"/>
    <p:sldId id="854" r:id="rId67"/>
  </p:sldIdLst>
  <p:sldSz cx="9144000" cy="6858000" type="screen4x3"/>
  <p:notesSz cx="6858000" cy="9144000"/>
  <p:custDataLst>
    <p:tags r:id="rId70"/>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00CC"/>
    <a:srgbClr val="FF00FF"/>
    <a:srgbClr val="A80000"/>
    <a:srgbClr val="920000"/>
    <a:srgbClr val="FFCCFF"/>
    <a:srgbClr val="CC99FF"/>
    <a:srgbClr val="800080"/>
    <a:srgbClr val="CC6600"/>
    <a:srgbClr val="008000"/>
    <a:srgbClr val="A5002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575" autoAdjust="0"/>
  </p:normalViewPr>
  <p:slideViewPr>
    <p:cSldViewPr>
      <p:cViewPr varScale="1">
        <p:scale>
          <a:sx n="67" d="100"/>
          <a:sy n="67" d="100"/>
        </p:scale>
        <p:origin x="-57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29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extLst>
      <p:ext uri="{BB962C8B-B14F-4D97-AF65-F5344CB8AC3E}">
        <p14:creationId xmlns:p14="http://schemas.microsoft.com/office/powerpoint/2010/main" xmlns="" val="214502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extLst>
      <p:ext uri="{BB962C8B-B14F-4D97-AF65-F5344CB8AC3E}">
        <p14:creationId xmlns:p14="http://schemas.microsoft.com/office/powerpoint/2010/main" xmlns="" val="51855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B9A724-9395-47EE-97E8-CC4487AD4D70}" type="slidenum">
              <a:rPr lang="en-US" smtClean="0"/>
              <a:pPr/>
              <a:t>60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pic>
        <p:nvPicPr>
          <p:cNvPr id="11" name="Picture 15" descr="ou201_logo"/>
          <p:cNvPicPr>
            <a:picLocks noChangeAspect="1" noChangeArrowheads="1"/>
          </p:cNvPicPr>
          <p:nvPr userDrawn="1"/>
        </p:nvPicPr>
        <p:blipFill>
          <a:blip r:embed="rId2" cstate="print"/>
          <a:srcRect/>
          <a:stretch>
            <a:fillRect/>
          </a:stretch>
        </p:blipFill>
        <p:spPr bwMode="auto">
          <a:xfrm>
            <a:off x="228600" y="2667000"/>
            <a:ext cx="393700" cy="538163"/>
          </a:xfrm>
          <a:prstGeom prst="rect">
            <a:avLst/>
          </a:prstGeom>
          <a:no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OSCER State of the Center Address</a:t>
            </a:r>
            <a:endParaRPr lang="en-US" dirty="0"/>
          </a:p>
          <a:p>
            <a:pPr>
              <a:defRPr/>
            </a:pPr>
            <a:r>
              <a:rPr lang="en-US" dirty="0" smtClean="0"/>
              <a:t>Wed Oct 3 2012</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OSCER State of the Center Address</a:t>
            </a:r>
            <a:endParaRPr lang="en-US" dirty="0"/>
          </a:p>
          <a:p>
            <a:pPr>
              <a:defRPr/>
            </a:pPr>
            <a:r>
              <a:rPr lang="en-US" dirty="0" smtClean="0"/>
              <a:t>Wed Oct 3 2012</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OSCER State of the Center Address</a:t>
            </a:r>
            <a:endParaRPr lang="en-US" dirty="0"/>
          </a:p>
          <a:p>
            <a:pPr>
              <a:defRPr/>
            </a:pPr>
            <a:r>
              <a:rPr lang="en-US" dirty="0" smtClean="0"/>
              <a:t>Wed Oct 3 2012</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smtClean="0"/>
          </a:p>
        </p:txBody>
      </p:sp>
      <p:sp>
        <p:nvSpPr>
          <p:cNvPr id="4" name="Text Placeholder 3"/>
          <p:cNvSpPr>
            <a:spLocks noGrp="1"/>
          </p:cNvSpPr>
          <p:nvPr>
            <p:ph type="body"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OSCER State of the Center Address</a:t>
            </a:r>
            <a:endParaRPr lang="en-US" dirty="0"/>
          </a:p>
          <a:p>
            <a:pPr>
              <a:defRPr/>
            </a:pPr>
            <a:r>
              <a:rPr lang="en-US" dirty="0" smtClean="0"/>
              <a:t>Wed Oct 3 2012</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371600"/>
            <a:ext cx="7924800" cy="4648200"/>
          </a:xfrm>
        </p:spPr>
        <p:txBody>
          <a:bodyPr/>
          <a:lstStyle/>
          <a:p>
            <a:pPr lvl="0"/>
            <a:endParaRPr lang="en-US" noProof="0" smtClean="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OSCER State of the Center Address</a:t>
            </a:r>
            <a:endParaRPr lang="en-US" dirty="0"/>
          </a:p>
          <a:p>
            <a:pPr>
              <a:defRPr/>
            </a:pPr>
            <a:r>
              <a:rPr lang="en-US" dirty="0" smtClean="0"/>
              <a:t>Wed Oct 3 2012</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OSCER State of the Center Address</a:t>
            </a:r>
            <a:endParaRPr lang="en-US" dirty="0"/>
          </a:p>
          <a:p>
            <a:pPr>
              <a:defRPr/>
            </a:pPr>
            <a:r>
              <a:rPr lang="en-US" dirty="0" smtClean="0"/>
              <a:t>Wed Oct 3 2012</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OSCER State of the Center Address</a:t>
            </a:r>
            <a:endParaRPr lang="en-US" dirty="0"/>
          </a:p>
          <a:p>
            <a:pPr>
              <a:defRPr/>
            </a:pPr>
            <a:r>
              <a:rPr lang="en-US" dirty="0" smtClean="0"/>
              <a:t>Wed Oct 3 2012</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OSCER State of the Center Address</a:t>
            </a:r>
            <a:endParaRPr lang="en-US" dirty="0"/>
          </a:p>
          <a:p>
            <a:pPr>
              <a:defRPr/>
            </a:pPr>
            <a:r>
              <a:rPr lang="en-US" dirty="0" smtClean="0"/>
              <a:t>Wed Oct 3 2012</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smtClean="0"/>
              <a:t>OSCER State of the Center Address</a:t>
            </a:r>
            <a:endParaRPr lang="en-US" dirty="0"/>
          </a:p>
          <a:p>
            <a:pPr>
              <a:defRPr/>
            </a:pPr>
            <a:r>
              <a:rPr lang="en-US" dirty="0" smtClean="0"/>
              <a:t>Wed Oct 3 2012</a:t>
            </a:r>
            <a:endParaRPr lang="en-US" dirty="0"/>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lvl1pPr>
              <a:defRPr dirty="0" smtClean="0"/>
            </a:lvl1pPr>
          </a:lstStyle>
          <a:p>
            <a:pPr>
              <a:defRPr/>
            </a:pPr>
            <a:r>
              <a:rPr lang="en-US" dirty="0" smtClean="0"/>
              <a:t>OSCER State of the Center Address</a:t>
            </a:r>
            <a:endParaRPr lang="en-US" dirty="0" smtClean="0"/>
          </a:p>
          <a:p>
            <a:pPr>
              <a:defRPr/>
            </a:pPr>
            <a:r>
              <a:rPr lang="en-US" dirty="0" smtClean="0"/>
              <a:t>Wed Oct 3 2012</a:t>
            </a:r>
            <a:endParaRPr lang="en-US" dirty="0"/>
          </a:p>
        </p:txBody>
      </p:sp>
      <p:sp>
        <p:nvSpPr>
          <p:cNvPr id="4" name="Rectangle 3"/>
          <p:cNvSpPr/>
          <p:nvPr userDrawn="1"/>
        </p:nvSpPr>
        <p:spPr bwMode="auto">
          <a:xfrm>
            <a:off x="6324600"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smtClean="0"/>
              <a:t>OSCER State of the Center Address</a:t>
            </a:r>
            <a:endParaRPr lang="en-US" dirty="0"/>
          </a:p>
          <a:p>
            <a:pPr>
              <a:defRPr/>
            </a:pPr>
            <a:r>
              <a:rPr lang="en-US" dirty="0" smtClean="0"/>
              <a:t>Wed Oct 3 2012</a:t>
            </a:r>
            <a:endParaRPr lang="en-US" dirty="0"/>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OSCER State of the Center Address</a:t>
            </a:r>
            <a:endParaRPr lang="en-US" dirty="0"/>
          </a:p>
          <a:p>
            <a:pPr>
              <a:defRPr/>
            </a:pPr>
            <a:r>
              <a:rPr lang="en-US" dirty="0" smtClean="0"/>
              <a:t>Wed Oct 3 2012</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OSCER State of the Center Address</a:t>
            </a:r>
            <a:endParaRPr lang="en-US" dirty="0"/>
          </a:p>
          <a:p>
            <a:pPr>
              <a:defRPr/>
            </a:pPr>
            <a:r>
              <a:rPr lang="en-US" dirty="0" smtClean="0"/>
              <a:t>Wed Oct 3 2012</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smtClean="0"/>
              <a:t>OSCER State of the Center Address</a:t>
            </a:r>
            <a:endParaRPr lang="en-US" dirty="0" smtClean="0"/>
          </a:p>
          <a:p>
            <a:pPr>
              <a:defRPr/>
            </a:pPr>
            <a:r>
              <a:rPr lang="en-US" dirty="0" smtClean="0"/>
              <a:t>Wed Oct 3 2012</a:t>
            </a:r>
            <a:endParaRPr lang="en-US" dirty="0"/>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pic>
        <p:nvPicPr>
          <p:cNvPr id="3084" name="Picture 15" descr="ou201_logo"/>
          <p:cNvPicPr>
            <a:picLocks noChangeAspect="1" noChangeArrowheads="1"/>
          </p:cNvPicPr>
          <p:nvPr userDrawn="1"/>
        </p:nvPicPr>
        <p:blipFill>
          <a:blip r:embed="rId16" cstate="print"/>
          <a:srcRect/>
          <a:stretch>
            <a:fillRect/>
          </a:stretch>
        </p:blipFill>
        <p:spPr bwMode="auto">
          <a:xfrm>
            <a:off x="1066800" y="6175524"/>
            <a:ext cx="393700" cy="538163"/>
          </a:xfrm>
          <a:prstGeom prst="rect">
            <a:avLst/>
          </a:prstGeom>
          <a:noFill/>
          <a:ln w="9525">
            <a:noFill/>
            <a:miter lim="800000"/>
            <a:headEnd/>
            <a:tailEnd/>
          </a:ln>
        </p:spPr>
      </p:pic>
      <p:pic>
        <p:nvPicPr>
          <p:cNvPr id="3085" name="Picture 35" descr="oscer_logo_crimson_20060918"/>
          <p:cNvPicPr>
            <a:picLocks noChangeAspect="1" noChangeArrowheads="1"/>
          </p:cNvPicPr>
          <p:nvPr userDrawn="1"/>
        </p:nvPicPr>
        <p:blipFill>
          <a:blip r:embed="rId17" cstate="print"/>
          <a:srcRect/>
          <a:stretch>
            <a:fillRect/>
          </a:stretch>
        </p:blipFill>
        <p:spPr bwMode="auto">
          <a:xfrm>
            <a:off x="228600" y="6127899"/>
            <a:ext cx="776288" cy="547688"/>
          </a:xfrm>
          <a:prstGeom prst="rect">
            <a:avLst/>
          </a:prstGeom>
          <a:noFill/>
          <a:ln w="9525">
            <a:noFill/>
            <a:miter lim="800000"/>
            <a:headEnd/>
            <a:tailEnd/>
          </a:ln>
        </p:spPr>
      </p:pic>
      <p:pic>
        <p:nvPicPr>
          <p:cNvPr id="3086" name="Picture 39" descr="ouit_logo_small"/>
          <p:cNvPicPr>
            <a:picLocks noChangeAspect="1" noChangeArrowheads="1"/>
          </p:cNvPicPr>
          <p:nvPr userDrawn="1"/>
        </p:nvPicPr>
        <p:blipFill>
          <a:blip r:embed="rId18" cstate="print"/>
          <a:srcRect/>
          <a:stretch>
            <a:fillRect/>
          </a:stretch>
        </p:blipFill>
        <p:spPr bwMode="auto">
          <a:xfrm>
            <a:off x="1447800" y="6127899"/>
            <a:ext cx="1143000" cy="598488"/>
          </a:xfrm>
          <a:prstGeom prst="rect">
            <a:avLst/>
          </a:prstGeom>
          <a:noFill/>
          <a:ln w="9525">
            <a:noFill/>
            <a:miter lim="800000"/>
            <a:headEnd/>
            <a:tailEnd/>
          </a:ln>
        </p:spPr>
      </p:pic>
      <p:sp>
        <p:nvSpPr>
          <p:cNvPr id="58375" name="Rectangle 7"/>
          <p:cNvSpPr>
            <a:spLocks noChangeArrowheads="1"/>
          </p:cNvSpPr>
          <p:nvPr userDrawn="1"/>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userDrawn="1"/>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userDrawn="1">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0" name="Rectangle 10"/>
          <p:cNvSpPr>
            <a:spLocks noGrp="1" noChangeArrowheads="1"/>
          </p:cNvSpPr>
          <p:nvPr userDrawn="1">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9" name="Picture 15" descr="ou201_logo"/>
          <p:cNvPicPr>
            <a:picLocks noChangeAspect="1" noChangeArrowheads="1"/>
          </p:cNvPicPr>
          <p:nvPr userDrawn="1"/>
        </p:nvPicPr>
        <p:blipFill>
          <a:blip r:embed="rId16" cstate="print"/>
          <a:srcRect/>
          <a:stretch>
            <a:fillRect/>
          </a:stretch>
        </p:blipFill>
        <p:spPr bwMode="auto">
          <a:xfrm>
            <a:off x="178904" y="609600"/>
            <a:ext cx="393700" cy="538163"/>
          </a:xfrm>
          <a:prstGeom prst="rect">
            <a:avLst/>
          </a:prstGeom>
          <a:noFill/>
          <a:ln w="9525">
            <a:noFill/>
            <a:miter lim="800000"/>
            <a:headEnd/>
            <a:tailEnd/>
          </a:ln>
        </p:spPr>
      </p:pic>
      <p:pic>
        <p:nvPicPr>
          <p:cNvPr id="12" name="Picture 11" descr="Pages from oksupercompsymp2012_tshirt_final_front_cropped_20120928.png"/>
          <p:cNvPicPr>
            <a:picLocks noChangeAspect="1"/>
          </p:cNvPicPr>
          <p:nvPr userDrawn="1"/>
        </p:nvPicPr>
        <p:blipFill>
          <a:blip r:embed="rId19" cstate="print"/>
          <a:stretch>
            <a:fillRect/>
          </a:stretch>
        </p:blipFill>
        <p:spPr>
          <a:xfrm>
            <a:off x="7010400" y="6228174"/>
            <a:ext cx="906966" cy="477426"/>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hyperlink" Target="http://www.cp-tel.net/pasqualy/kingmole/242F.jpg" TargetMode="Externa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mailto:hneeman@ou.edu" TargetMode="Externa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oscer.ou.edu/papers_from_rounds.php" TargetMode="External"/><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oscer.ou.edu/" TargetMode="Externa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5.xml"/><Relationship Id="rId1" Type="http://schemas.openxmlformats.org/officeDocument/2006/relationships/tags" Target="../tags/tag3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ges from oksupercompsymp2012_tshirt_final_back_cropped_20120928.png"/>
          <p:cNvPicPr>
            <a:picLocks noChangeAspect="1"/>
          </p:cNvPicPr>
          <p:nvPr/>
        </p:nvPicPr>
        <p:blipFill>
          <a:blip r:embed="rId2" cstate="print"/>
          <a:stretch>
            <a:fillRect/>
          </a:stretch>
        </p:blipFill>
        <p:spPr>
          <a:xfrm>
            <a:off x="4191000" y="1066800"/>
            <a:ext cx="4690815" cy="4612743"/>
          </a:xfrm>
          <a:prstGeom prst="rect">
            <a:avLst/>
          </a:prstGeom>
        </p:spPr>
      </p:pic>
      <p:pic>
        <p:nvPicPr>
          <p:cNvPr id="7" name="Picture 6" descr="dell_logo_tagline_horizontal_blue_4c.png"/>
          <p:cNvPicPr>
            <a:picLocks noChangeAspect="1"/>
          </p:cNvPicPr>
          <p:nvPr/>
        </p:nvPicPr>
        <p:blipFill>
          <a:blip r:embed="rId3" cstate="print">
            <a:grayscl/>
            <a:lum contrast="9000"/>
          </a:blip>
          <a:stretch>
            <a:fillRect/>
          </a:stretch>
        </p:blipFill>
        <p:spPr>
          <a:xfrm>
            <a:off x="7315200" y="4953000"/>
            <a:ext cx="633412" cy="221492"/>
          </a:xfrm>
          <a:prstGeom prst="rect">
            <a:avLst/>
          </a:prstGeom>
        </p:spPr>
      </p:pic>
      <p:pic>
        <p:nvPicPr>
          <p:cNvPr id="4" name="Picture 3" descr="Pages from oksupercompsymp2012_tshirt_final_front_cropped_20120928.png"/>
          <p:cNvPicPr>
            <a:picLocks noChangeAspect="1"/>
          </p:cNvPicPr>
          <p:nvPr/>
        </p:nvPicPr>
        <p:blipFill>
          <a:blip r:embed="rId4" cstate="print"/>
          <a:stretch>
            <a:fillRect/>
          </a:stretch>
        </p:blipFill>
        <p:spPr>
          <a:xfrm>
            <a:off x="140134" y="2209800"/>
            <a:ext cx="4335594" cy="2743200"/>
          </a:xfrm>
          <a:prstGeom prst="rect">
            <a:avLst/>
          </a:prstGeom>
        </p:spPr>
      </p:pic>
      <p:sp>
        <p:nvSpPr>
          <p:cNvPr id="8" name="Rectangle 7"/>
          <p:cNvSpPr/>
          <p:nvPr/>
        </p:nvSpPr>
        <p:spPr>
          <a:xfrm>
            <a:off x="4191000" y="990600"/>
            <a:ext cx="457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 y="1715869"/>
            <a:ext cx="4267200" cy="646331"/>
          </a:xfrm>
          <a:prstGeom prst="rect">
            <a:avLst/>
          </a:prstGeom>
          <a:noFill/>
        </p:spPr>
        <p:txBody>
          <a:bodyPr wrap="square" rtlCol="0">
            <a:spAutoFit/>
          </a:bodyPr>
          <a:lstStyle/>
          <a:p>
            <a:r>
              <a:rPr lang="en-US" sz="3600" dirty="0" smtClean="0">
                <a:solidFill>
                  <a:srgbClr val="A80000"/>
                </a:solidFill>
                <a:latin typeface="Arial Black" pitchFamily="34" charset="0"/>
              </a:rPr>
              <a:t>Welcome to the</a:t>
            </a:r>
            <a:endParaRPr lang="en-US" sz="3600" dirty="0">
              <a:solidFill>
                <a:srgbClr val="A80000"/>
              </a:solidFill>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p:spPr>
        <p:txBody>
          <a:bodyPr/>
          <a:lstStyle/>
          <a:p>
            <a:r>
              <a:rPr lang="en-US" dirty="0" smtClean="0"/>
              <a:t>OSCER State of the Center Address</a:t>
            </a:r>
            <a:endParaRPr lang="en-US" dirty="0"/>
          </a:p>
          <a:p>
            <a:r>
              <a:rPr lang="en-US" dirty="0" smtClean="0"/>
              <a:t>Wed Oct </a:t>
            </a:r>
            <a:r>
              <a:rPr lang="en-US" dirty="0"/>
              <a:t>3</a:t>
            </a:r>
            <a:r>
              <a:rPr lang="en-US" dirty="0" smtClean="0"/>
              <a:t> 2012</a:t>
            </a:r>
            <a:endParaRPr lang="en-US" dirty="0"/>
          </a:p>
        </p:txBody>
      </p:sp>
      <p:sp>
        <p:nvSpPr>
          <p:cNvPr id="33795" name="Slide Number Placeholder 4"/>
          <p:cNvSpPr>
            <a:spLocks noGrp="1"/>
          </p:cNvSpPr>
          <p:nvPr>
            <p:ph type="sldNum" sz="quarter" idx="11"/>
          </p:nvPr>
        </p:nvSpPr>
        <p:spPr>
          <a:noFill/>
        </p:spPr>
        <p:txBody>
          <a:bodyPr/>
          <a:lstStyle/>
          <a:p>
            <a:fld id="{FC2AD2AF-44E1-4605-881E-55DF136B7C1C}" type="slidenum">
              <a:rPr lang="en-US"/>
              <a:pPr/>
              <a:t>10</a:t>
            </a:fld>
            <a:endParaRPr lang="en-US"/>
          </a:p>
        </p:txBody>
      </p:sp>
      <p:sp>
        <p:nvSpPr>
          <p:cNvPr id="33796" name="Rectangle 2"/>
          <p:cNvSpPr>
            <a:spLocks noGrp="1" noChangeArrowheads="1"/>
          </p:cNvSpPr>
          <p:nvPr>
            <p:ph type="body" idx="1"/>
          </p:nvPr>
        </p:nvSpPr>
        <p:spPr>
          <a:xfrm>
            <a:off x="457200" y="1371600"/>
            <a:ext cx="5105400" cy="4800600"/>
          </a:xfrm>
        </p:spPr>
        <p:txBody>
          <a:bodyPr/>
          <a:lstStyle/>
          <a:p>
            <a:pPr eaLnBrk="1" hangingPunct="1">
              <a:lnSpc>
                <a:spcPct val="90000"/>
              </a:lnSpc>
              <a:buFont typeface="Wingdings" pitchFamily="2" charset="2"/>
              <a:buNone/>
            </a:pPr>
            <a:r>
              <a:rPr lang="en-US" dirty="0" smtClean="0"/>
              <a:t>1,076 Intel Xeon CPU chips/4288 cores</a:t>
            </a:r>
          </a:p>
          <a:p>
            <a:pPr eaLnBrk="1" hangingPunct="1">
              <a:lnSpc>
                <a:spcPct val="90000"/>
              </a:lnSpc>
            </a:pPr>
            <a:r>
              <a:rPr lang="en-US" sz="1600" dirty="0" smtClean="0"/>
              <a:t>528 dual socket/quad core </a:t>
            </a:r>
            <a:r>
              <a:rPr lang="en-US" sz="1600" dirty="0" err="1" smtClean="0"/>
              <a:t>Harpertown</a:t>
            </a:r>
            <a:r>
              <a:rPr lang="en-US" sz="1600" dirty="0" smtClean="0"/>
              <a:t> 2.0 GHz, 16 GB each</a:t>
            </a:r>
          </a:p>
          <a:p>
            <a:pPr eaLnBrk="1" hangingPunct="1">
              <a:lnSpc>
                <a:spcPct val="90000"/>
              </a:lnSpc>
            </a:pPr>
            <a:r>
              <a:rPr lang="en-US" sz="1600" dirty="0" smtClean="0"/>
              <a:t>3 dual socket/quad core </a:t>
            </a:r>
            <a:r>
              <a:rPr lang="en-US" sz="1600" dirty="0" err="1" smtClean="0"/>
              <a:t>Harpertown</a:t>
            </a:r>
            <a:r>
              <a:rPr lang="en-US" sz="1600" dirty="0" smtClean="0"/>
              <a:t> 2.66 GHz, 16 GB each</a:t>
            </a:r>
          </a:p>
          <a:p>
            <a:pPr eaLnBrk="1" hangingPunct="1">
              <a:lnSpc>
                <a:spcPct val="90000"/>
              </a:lnSpc>
            </a:pPr>
            <a:r>
              <a:rPr lang="en-US" sz="1600" dirty="0" smtClean="0"/>
              <a:t>3 dual socket/quad core </a:t>
            </a:r>
            <a:r>
              <a:rPr lang="en-US" sz="1600" dirty="0" err="1" smtClean="0"/>
              <a:t>Clovertown</a:t>
            </a:r>
            <a:r>
              <a:rPr lang="en-US" sz="1600" dirty="0" smtClean="0"/>
              <a:t> 2.33 GHz, 16 GB each</a:t>
            </a:r>
          </a:p>
          <a:p>
            <a:pPr eaLnBrk="1" hangingPunct="1">
              <a:lnSpc>
                <a:spcPct val="90000"/>
              </a:lnSpc>
            </a:pPr>
            <a:r>
              <a:rPr lang="en-US" sz="1600" dirty="0" smtClean="0"/>
              <a:t>2 x quad socket/quad core Tigerton, 2.4 GHz, 128 GB each</a:t>
            </a:r>
          </a:p>
          <a:p>
            <a:pPr eaLnBrk="1" hangingPunct="1">
              <a:lnSpc>
                <a:spcPct val="80000"/>
              </a:lnSpc>
              <a:buFont typeface="Wingdings" pitchFamily="2" charset="2"/>
              <a:buNone/>
            </a:pPr>
            <a:r>
              <a:rPr lang="en-US" dirty="0" smtClean="0"/>
              <a:t>8,800 GB RAM</a:t>
            </a:r>
          </a:p>
          <a:p>
            <a:pPr eaLnBrk="1" hangingPunct="1">
              <a:lnSpc>
                <a:spcPct val="70000"/>
              </a:lnSpc>
              <a:buFont typeface="Wingdings" pitchFamily="2" charset="2"/>
              <a:buNone/>
            </a:pPr>
            <a:r>
              <a:rPr lang="en-US" dirty="0" smtClean="0"/>
              <a:t>~130 TB globally accessible disk</a:t>
            </a:r>
          </a:p>
          <a:p>
            <a:pPr eaLnBrk="1" hangingPunct="1">
              <a:lnSpc>
                <a:spcPct val="70000"/>
              </a:lnSpc>
              <a:buFont typeface="Wingdings" pitchFamily="2" charset="2"/>
              <a:buNone/>
            </a:pPr>
            <a:r>
              <a:rPr lang="en-US" dirty="0" err="1" smtClean="0"/>
              <a:t>QLogic</a:t>
            </a:r>
            <a:r>
              <a:rPr lang="en-US" dirty="0" smtClean="0"/>
              <a:t> </a:t>
            </a:r>
            <a:r>
              <a:rPr lang="en-US" dirty="0" err="1" smtClean="0"/>
              <a:t>Infiniband</a:t>
            </a:r>
            <a:endParaRPr lang="en-US" dirty="0" smtClean="0"/>
          </a:p>
          <a:p>
            <a:pPr eaLnBrk="1" hangingPunct="1">
              <a:lnSpc>
                <a:spcPct val="80000"/>
              </a:lnSpc>
              <a:buFont typeface="Wingdings" pitchFamily="2" charset="2"/>
              <a:buNone/>
            </a:pPr>
            <a:r>
              <a:rPr lang="en-US" dirty="0" smtClean="0"/>
              <a:t>Force10 Networks Gigabit Ethernet</a:t>
            </a:r>
          </a:p>
          <a:p>
            <a:pPr eaLnBrk="1" hangingPunct="1">
              <a:lnSpc>
                <a:spcPct val="80000"/>
              </a:lnSpc>
              <a:buFont typeface="Wingdings" pitchFamily="2" charset="2"/>
              <a:buNone/>
            </a:pPr>
            <a:r>
              <a:rPr lang="en-US" dirty="0" smtClean="0"/>
              <a:t>Red Hat Enterprise Linux 5</a:t>
            </a:r>
          </a:p>
          <a:p>
            <a:pPr eaLnBrk="1" hangingPunct="1">
              <a:lnSpc>
                <a:spcPct val="70000"/>
              </a:lnSpc>
              <a:buFont typeface="Wingdings" pitchFamily="2" charset="2"/>
              <a:buNone/>
            </a:pPr>
            <a:r>
              <a:rPr lang="en-US" dirty="0" smtClean="0"/>
              <a:t>Peak speed: 34.5 TFLOPs*</a:t>
            </a:r>
          </a:p>
          <a:p>
            <a:pPr eaLnBrk="1" hangingPunct="1">
              <a:lnSpc>
                <a:spcPct val="70000"/>
              </a:lnSpc>
              <a:buFont typeface="Wingdings" pitchFamily="2" charset="2"/>
              <a:buNone/>
            </a:pPr>
            <a:r>
              <a:rPr lang="en-US" sz="2000" dirty="0" smtClean="0"/>
              <a:t>*TFLOPs: trillion calculations per second</a:t>
            </a:r>
          </a:p>
        </p:txBody>
      </p:sp>
      <p:sp>
        <p:nvSpPr>
          <p:cNvPr id="33797" name="Rectangle 3"/>
          <p:cNvSpPr>
            <a:spLocks noGrp="1" noChangeArrowheads="1"/>
          </p:cNvSpPr>
          <p:nvPr>
            <p:ph type="title"/>
          </p:nvPr>
        </p:nvSpPr>
        <p:spPr/>
        <p:txBody>
          <a:bodyPr/>
          <a:lstStyle/>
          <a:p>
            <a:pPr eaLnBrk="1" hangingPunct="1"/>
            <a:r>
              <a:rPr lang="en-US" smtClean="0"/>
              <a:t>Dell Intel Xeon Linux Cluster</a:t>
            </a:r>
          </a:p>
        </p:txBody>
      </p:sp>
      <p:sp>
        <p:nvSpPr>
          <p:cNvPr id="503812" name="Text Box 4"/>
          <p:cNvSpPr txBox="1">
            <a:spLocks noChangeArrowheads="1"/>
          </p:cNvSpPr>
          <p:nvPr/>
        </p:nvSpPr>
        <p:spPr bwMode="auto">
          <a:xfrm>
            <a:off x="5043488" y="5562600"/>
            <a:ext cx="3652837" cy="457200"/>
          </a:xfrm>
          <a:prstGeom prst="rect">
            <a:avLst/>
          </a:prstGeom>
          <a:noFill/>
          <a:ln w="9525">
            <a:noFill/>
            <a:miter lim="800000"/>
            <a:headEnd/>
            <a:tailEnd/>
          </a:ln>
          <a:effectLst/>
        </p:spPr>
        <p:txBody>
          <a:bodyPr wrap="none">
            <a:spAutoFit/>
          </a:bodyPr>
          <a:lstStyle/>
          <a:p>
            <a:pPr>
              <a:spcBef>
                <a:spcPct val="50000"/>
              </a:spcBef>
              <a:defRPr/>
            </a:pPr>
            <a:r>
              <a:rPr lang="en-US" sz="2400" b="1">
                <a:effectLst>
                  <a:outerShdw blurRad="38100" dist="38100" dir="2700000" algn="tl">
                    <a:srgbClr val="C0C0C0"/>
                  </a:outerShdw>
                </a:effectLst>
                <a:latin typeface="Courier New" pitchFamily="49" charset="0"/>
              </a:rPr>
              <a:t>sooner.oscer.ou.edu</a:t>
            </a:r>
          </a:p>
        </p:txBody>
      </p:sp>
      <p:pic>
        <p:nvPicPr>
          <p:cNvPr id="33799" name="Picture 5" descr="topdawg_20051004"/>
          <p:cNvPicPr>
            <a:picLocks noChangeAspect="1" noChangeArrowheads="1"/>
          </p:cNvPicPr>
          <p:nvPr/>
        </p:nvPicPr>
        <p:blipFill>
          <a:blip r:embed="rId4" cstate="print"/>
          <a:srcRect/>
          <a:stretch>
            <a:fillRect/>
          </a:stretch>
        </p:blipFill>
        <p:spPr bwMode="auto">
          <a:xfrm>
            <a:off x="5448300" y="1905000"/>
            <a:ext cx="2801938" cy="3733800"/>
          </a:xfrm>
          <a:prstGeom prst="rect">
            <a:avLst/>
          </a:prstGeom>
          <a:noFill/>
          <a:ln w="9525">
            <a:noFill/>
            <a:miter lim="800000"/>
            <a:headEnd/>
            <a:tailEnd/>
          </a:ln>
        </p:spPr>
      </p:pic>
      <p:sp>
        <p:nvSpPr>
          <p:cNvPr id="33800" name="Rectangle 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
        <p:nvSpPr>
          <p:cNvPr id="9" name="TextBox 8"/>
          <p:cNvSpPr txBox="1"/>
          <p:nvPr/>
        </p:nvSpPr>
        <p:spPr>
          <a:xfrm>
            <a:off x="457200" y="2243078"/>
            <a:ext cx="7696200" cy="2862322"/>
          </a:xfrm>
          <a:prstGeom prst="rect">
            <a:avLst/>
          </a:prstGeom>
          <a:noFill/>
          <a:scene3d>
            <a:camera prst="orthographicFront">
              <a:rot lat="0" lon="0" rev="2700000"/>
            </a:camera>
            <a:lightRig rig="threePt" dir="t"/>
          </a:scene3d>
        </p:spPr>
        <p:txBody>
          <a:bodyPr wrap="square" rtlCol="0">
            <a:spAutoFit/>
          </a:bodyPr>
          <a:lstStyle/>
          <a:p>
            <a:r>
              <a:rPr lang="en-US" sz="18000" dirty="0" smtClean="0">
                <a:latin typeface="Arial Black" pitchFamily="34" charset="0"/>
              </a:rPr>
              <a:t>DEAD</a:t>
            </a:r>
            <a:endParaRPr lang="en-US" sz="18000" dirty="0">
              <a:latin typeface="Arial Black"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dirty="0" smtClean="0"/>
              <a:t>OSCER State of the Center Address</a:t>
            </a:r>
            <a:endParaRPr lang="en-US" dirty="0"/>
          </a:p>
          <a:p>
            <a:r>
              <a:rPr lang="en-US" sz="1200" dirty="0" smtClean="0"/>
              <a:t>Wed Oct 3 2012</a:t>
            </a:r>
            <a:endParaRPr lang="en-US" sz="1200" dirty="0"/>
          </a:p>
        </p:txBody>
      </p:sp>
      <p:sp>
        <p:nvSpPr>
          <p:cNvPr id="7" name="Slide Number Placeholder 4"/>
          <p:cNvSpPr>
            <a:spLocks noGrp="1"/>
          </p:cNvSpPr>
          <p:nvPr>
            <p:ph type="sldNum" sz="quarter" idx="11"/>
          </p:nvPr>
        </p:nvSpPr>
        <p:spPr/>
        <p:txBody>
          <a:bodyPr/>
          <a:lstStyle/>
          <a:p>
            <a:fld id="{10DB4348-8996-4F02-8319-14618AA466B6}" type="slidenum">
              <a:rPr lang="en-US"/>
              <a:pPr/>
              <a:t>11</a:t>
            </a:fld>
            <a:endParaRPr lang="en-US" dirty="0"/>
          </a:p>
        </p:txBody>
      </p:sp>
      <p:sp>
        <p:nvSpPr>
          <p:cNvPr id="579586" name="Rectangle 2"/>
          <p:cNvSpPr>
            <a:spLocks noGrp="1" noChangeArrowheads="1"/>
          </p:cNvSpPr>
          <p:nvPr>
            <p:ph type="title"/>
          </p:nvPr>
        </p:nvSpPr>
        <p:spPr/>
        <p:txBody>
          <a:bodyPr/>
          <a:lstStyle/>
          <a:p>
            <a:r>
              <a:rPr lang="en-US" sz="3600"/>
              <a:t>Dead Supercomputer Club</a:t>
            </a:r>
          </a:p>
        </p:txBody>
      </p:sp>
      <p:sp>
        <p:nvSpPr>
          <p:cNvPr id="579587" name="Text Box 3"/>
          <p:cNvSpPr txBox="1">
            <a:spLocks noChangeArrowheads="1"/>
          </p:cNvSpPr>
          <p:nvPr/>
        </p:nvSpPr>
        <p:spPr bwMode="auto">
          <a:xfrm rot="18900000">
            <a:off x="6248400" y="2819400"/>
            <a:ext cx="2895600" cy="1006475"/>
          </a:xfrm>
          <a:prstGeom prst="rect">
            <a:avLst/>
          </a:prstGeom>
          <a:solidFill>
            <a:schemeClr val="bg1"/>
          </a:solidFill>
          <a:ln w="9525">
            <a:noFill/>
            <a:miter lim="800000"/>
            <a:headEnd/>
            <a:tailEnd/>
          </a:ln>
          <a:effectLst/>
        </p:spPr>
        <p:txBody>
          <a:bodyPr>
            <a:spAutoFit/>
          </a:bodyPr>
          <a:lstStyle/>
          <a:p>
            <a:pPr>
              <a:spcBef>
                <a:spcPct val="50000"/>
              </a:spcBef>
            </a:pPr>
            <a:endParaRPr lang="en-US" sz="6000" b="1">
              <a:solidFill>
                <a:schemeClr val="hlink"/>
              </a:solidFill>
              <a:latin typeface="Arial Black" pitchFamily="1" charset="0"/>
            </a:endParaRPr>
          </a:p>
        </p:txBody>
      </p:sp>
      <p:pic>
        <p:nvPicPr>
          <p:cNvPr id="579588" name="Picture 4" descr="vikingfuneral"/>
          <p:cNvPicPr>
            <a:picLocks noGrp="1" noChangeAspect="1" noChangeArrowheads="1"/>
          </p:cNvPicPr>
          <p:nvPr>
            <p:ph idx="1"/>
          </p:nvPr>
        </p:nvPicPr>
        <p:blipFill>
          <a:blip r:embed="rId3" cstate="print"/>
          <a:srcRect/>
          <a:stretch>
            <a:fillRect/>
          </a:stretch>
        </p:blipFill>
        <p:spPr>
          <a:xfrm>
            <a:off x="1600200" y="1371600"/>
            <a:ext cx="5943600" cy="4457700"/>
          </a:xfrm>
          <a:noFill/>
          <a:ln/>
        </p:spPr>
      </p:pic>
      <p:sp>
        <p:nvSpPr>
          <p:cNvPr id="579589" name="Text Box 5"/>
          <p:cNvSpPr txBox="1">
            <a:spLocks noChangeArrowheads="1"/>
          </p:cNvSpPr>
          <p:nvPr/>
        </p:nvSpPr>
        <p:spPr bwMode="auto">
          <a:xfrm>
            <a:off x="1981200" y="5829300"/>
            <a:ext cx="5029200" cy="274638"/>
          </a:xfrm>
          <a:prstGeom prst="rect">
            <a:avLst/>
          </a:prstGeom>
          <a:noFill/>
          <a:ln w="9525">
            <a:noFill/>
            <a:miter lim="800000"/>
            <a:headEnd/>
            <a:tailEnd/>
          </a:ln>
          <a:effectLst/>
        </p:spPr>
        <p:txBody>
          <a:bodyPr>
            <a:spAutoFit/>
          </a:bodyPr>
          <a:lstStyle/>
          <a:p>
            <a:pPr>
              <a:spcBef>
                <a:spcPct val="50000"/>
              </a:spcBef>
            </a:pPr>
            <a:r>
              <a:rPr lang="en-US" sz="1200">
                <a:latin typeface="Courier New" pitchFamily="1" charset="0"/>
                <a:hlinkClick r:id="rId4"/>
              </a:rPr>
              <a:t>http://www.cp-tel.net/pasqualy/kingmole/242F.jpg</a:t>
            </a:r>
            <a:endParaRPr lang="en-US" sz="1200">
              <a:latin typeface="Courier New" pitchFamily="1" charset="0"/>
            </a:endParaRPr>
          </a:p>
        </p:txBody>
      </p:sp>
    </p:spTree>
    <p:custDataLst>
      <p:tags r:id="rId1"/>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p:spPr>
        <p:txBody>
          <a:bodyPr/>
          <a:lstStyle/>
          <a:p>
            <a:r>
              <a:rPr lang="en-US" dirty="0" smtClean="0"/>
              <a:t>OSCER State of the Center Address</a:t>
            </a:r>
            <a:endParaRPr lang="en-US" dirty="0"/>
          </a:p>
          <a:p>
            <a:r>
              <a:rPr lang="en-US" dirty="0" smtClean="0"/>
              <a:t>Wed Oct 3 2012</a:t>
            </a:r>
            <a:endParaRPr lang="en-US" dirty="0"/>
          </a:p>
        </p:txBody>
      </p:sp>
      <p:sp>
        <p:nvSpPr>
          <p:cNvPr id="33795" name="Slide Number Placeholder 4"/>
          <p:cNvSpPr>
            <a:spLocks noGrp="1"/>
          </p:cNvSpPr>
          <p:nvPr>
            <p:ph type="sldNum" sz="quarter" idx="11"/>
          </p:nvPr>
        </p:nvSpPr>
        <p:spPr>
          <a:noFill/>
        </p:spPr>
        <p:txBody>
          <a:bodyPr/>
          <a:lstStyle/>
          <a:p>
            <a:fld id="{FC2AD2AF-44E1-4605-881E-55DF136B7C1C}" type="slidenum">
              <a:rPr lang="en-US"/>
              <a:pPr/>
              <a:t>12</a:t>
            </a:fld>
            <a:endParaRPr lang="en-US"/>
          </a:p>
        </p:txBody>
      </p:sp>
      <p:sp>
        <p:nvSpPr>
          <p:cNvPr id="33796" name="Rectangle 2"/>
          <p:cNvSpPr>
            <a:spLocks noGrp="1" noChangeArrowheads="1"/>
          </p:cNvSpPr>
          <p:nvPr>
            <p:ph type="body" idx="1"/>
          </p:nvPr>
        </p:nvSpPr>
        <p:spPr>
          <a:xfrm>
            <a:off x="457200" y="1371600"/>
            <a:ext cx="5105400" cy="4800600"/>
          </a:xfrm>
        </p:spPr>
        <p:txBody>
          <a:bodyPr/>
          <a:lstStyle/>
          <a:p>
            <a:pPr eaLnBrk="1" hangingPunct="1">
              <a:lnSpc>
                <a:spcPct val="90000"/>
              </a:lnSpc>
              <a:buNone/>
            </a:pPr>
            <a:r>
              <a:rPr lang="en-US" dirty="0" smtClean="0"/>
              <a:t>874 Intel Xeon CPU chips/6992 cores</a:t>
            </a:r>
          </a:p>
          <a:p>
            <a:pPr eaLnBrk="1" hangingPunct="1">
              <a:lnSpc>
                <a:spcPct val="90000"/>
              </a:lnSpc>
              <a:buNone/>
            </a:pPr>
            <a:r>
              <a:rPr lang="en-US" sz="1100" dirty="0" smtClean="0"/>
              <a:t>412 dual socket/</a:t>
            </a:r>
            <a:r>
              <a:rPr lang="en-US" sz="1100" dirty="0" err="1" smtClean="0"/>
              <a:t>oct</a:t>
            </a:r>
            <a:r>
              <a:rPr lang="en-US" sz="1100" dirty="0" smtClean="0"/>
              <a:t> core Sandy Bridge 2.0 GHz, 32 GB</a:t>
            </a:r>
          </a:p>
          <a:p>
            <a:pPr eaLnBrk="1" hangingPunct="1">
              <a:lnSpc>
                <a:spcPct val="90000"/>
              </a:lnSpc>
              <a:buNone/>
            </a:pPr>
            <a:r>
              <a:rPr lang="en-US" sz="1100" dirty="0" smtClean="0"/>
              <a:t>23 dual socket/</a:t>
            </a:r>
            <a:r>
              <a:rPr lang="en-US" sz="1100" dirty="0" err="1" smtClean="0"/>
              <a:t>oct</a:t>
            </a:r>
            <a:r>
              <a:rPr lang="en-US" sz="1100" dirty="0" smtClean="0"/>
              <a:t> core Sandy Bridge 2.0 GHz, 64 GB</a:t>
            </a:r>
          </a:p>
          <a:p>
            <a:pPr eaLnBrk="1" hangingPunct="1">
              <a:lnSpc>
                <a:spcPct val="90000"/>
              </a:lnSpc>
              <a:buNone/>
            </a:pPr>
            <a:r>
              <a:rPr lang="en-US" sz="1100" dirty="0" smtClean="0"/>
              <a:t>1 quad socket/</a:t>
            </a:r>
            <a:r>
              <a:rPr lang="en-US" sz="1100" dirty="0" err="1" smtClean="0"/>
              <a:t>oct</a:t>
            </a:r>
            <a:r>
              <a:rPr lang="en-US" sz="1100" dirty="0" smtClean="0"/>
              <a:t> core </a:t>
            </a:r>
            <a:r>
              <a:rPr lang="en-US" sz="1100" dirty="0" err="1" smtClean="0"/>
              <a:t>Westmere</a:t>
            </a:r>
            <a:r>
              <a:rPr lang="en-US" sz="1100" dirty="0" smtClean="0"/>
              <a:t>, 2.13 GHz, 1 TB</a:t>
            </a:r>
          </a:p>
          <a:p>
            <a:pPr eaLnBrk="1" hangingPunct="1">
              <a:lnSpc>
                <a:spcPct val="80000"/>
              </a:lnSpc>
              <a:buNone/>
            </a:pPr>
            <a:r>
              <a:rPr lang="en-US" dirty="0" smtClean="0"/>
              <a:t>15,680 GB RAM</a:t>
            </a:r>
          </a:p>
          <a:p>
            <a:pPr eaLnBrk="1" hangingPunct="1">
              <a:lnSpc>
                <a:spcPct val="70000"/>
              </a:lnSpc>
              <a:buFont typeface="Wingdings" pitchFamily="2" charset="2"/>
              <a:buNone/>
            </a:pPr>
            <a:r>
              <a:rPr lang="en-US" dirty="0" smtClean="0"/>
              <a:t>~360 TB global disk</a:t>
            </a:r>
          </a:p>
          <a:p>
            <a:pPr eaLnBrk="1" hangingPunct="1">
              <a:lnSpc>
                <a:spcPct val="70000"/>
              </a:lnSpc>
              <a:buFont typeface="Wingdings" pitchFamily="2" charset="2"/>
              <a:buNone/>
            </a:pPr>
            <a:r>
              <a:rPr lang="en-US" dirty="0" err="1" smtClean="0"/>
              <a:t>QLogic</a:t>
            </a:r>
            <a:r>
              <a:rPr lang="en-US" dirty="0" smtClean="0"/>
              <a:t> </a:t>
            </a:r>
            <a:r>
              <a:rPr lang="en-US" dirty="0" err="1" smtClean="0"/>
              <a:t>Infiniband</a:t>
            </a:r>
            <a:endParaRPr lang="en-US" dirty="0" smtClean="0"/>
          </a:p>
          <a:p>
            <a:pPr eaLnBrk="1" hangingPunct="1">
              <a:lnSpc>
                <a:spcPct val="70000"/>
              </a:lnSpc>
              <a:buFont typeface="Wingdings" pitchFamily="2" charset="2"/>
              <a:buNone/>
            </a:pPr>
            <a:r>
              <a:rPr lang="en-US" sz="1850" dirty="0" smtClean="0"/>
              <a:t>(16.67 Gbps, ~1 </a:t>
            </a:r>
            <a:r>
              <a:rPr lang="en-US" sz="1850" dirty="0" err="1" smtClean="0"/>
              <a:t>microsec</a:t>
            </a:r>
            <a:r>
              <a:rPr lang="en-US" sz="1850" dirty="0" smtClean="0"/>
              <a:t> latency)</a:t>
            </a:r>
          </a:p>
          <a:p>
            <a:pPr eaLnBrk="1" hangingPunct="1">
              <a:lnSpc>
                <a:spcPct val="80000"/>
              </a:lnSpc>
              <a:buFont typeface="Wingdings" pitchFamily="2" charset="2"/>
              <a:buNone/>
            </a:pPr>
            <a:r>
              <a:rPr lang="en-US" sz="1700" dirty="0" smtClean="0"/>
              <a:t>Dell Force10 Gigabit/10G Ethernet</a:t>
            </a:r>
          </a:p>
          <a:p>
            <a:pPr eaLnBrk="1" hangingPunct="1">
              <a:lnSpc>
                <a:spcPct val="80000"/>
              </a:lnSpc>
              <a:buFont typeface="Wingdings" pitchFamily="2" charset="2"/>
              <a:buNone/>
            </a:pPr>
            <a:r>
              <a:rPr lang="en-US" sz="1700" dirty="0" smtClean="0"/>
              <a:t>Red Hat Enterprise Linux 6</a:t>
            </a:r>
          </a:p>
          <a:p>
            <a:pPr eaLnBrk="1" hangingPunct="1">
              <a:lnSpc>
                <a:spcPct val="70000"/>
              </a:lnSpc>
              <a:buFont typeface="Wingdings" pitchFamily="2" charset="2"/>
              <a:buNone/>
            </a:pPr>
            <a:r>
              <a:rPr lang="en-US" sz="2200" dirty="0" smtClean="0"/>
              <a:t>Peak speed: 111.6 TFLOPs*</a:t>
            </a:r>
          </a:p>
          <a:p>
            <a:pPr eaLnBrk="1" hangingPunct="1">
              <a:lnSpc>
                <a:spcPct val="70000"/>
              </a:lnSpc>
              <a:buFont typeface="Wingdings" pitchFamily="2" charset="2"/>
              <a:buNone/>
            </a:pPr>
            <a:r>
              <a:rPr lang="en-US" sz="1500" dirty="0" smtClean="0"/>
              <a:t>*TFLOPs: trillion calculations per second</a:t>
            </a:r>
          </a:p>
          <a:p>
            <a:pPr eaLnBrk="1" hangingPunct="1">
              <a:lnSpc>
                <a:spcPct val="70000"/>
              </a:lnSpc>
              <a:buFont typeface="Wingdings" pitchFamily="2" charset="2"/>
              <a:buNone/>
            </a:pPr>
            <a:endParaRPr lang="en-US" sz="1700" dirty="0" smtClean="0"/>
          </a:p>
          <a:p>
            <a:pPr eaLnBrk="1" hangingPunct="1">
              <a:lnSpc>
                <a:spcPct val="70000"/>
              </a:lnSpc>
              <a:buFont typeface="Wingdings" pitchFamily="2" charset="2"/>
              <a:buNone/>
            </a:pPr>
            <a:endParaRPr lang="en-US" sz="1700" dirty="0" smtClean="0"/>
          </a:p>
          <a:p>
            <a:pPr eaLnBrk="1" hangingPunct="1">
              <a:lnSpc>
                <a:spcPct val="70000"/>
              </a:lnSpc>
              <a:buFont typeface="Wingdings" pitchFamily="2" charset="2"/>
              <a:buNone/>
            </a:pPr>
            <a:r>
              <a:rPr lang="en-US" sz="2000" dirty="0" smtClean="0"/>
              <a:t>Just over 3x (300%) as fast as our 2008-12 supercomputer.</a:t>
            </a:r>
          </a:p>
          <a:p>
            <a:pPr eaLnBrk="1" hangingPunct="1">
              <a:lnSpc>
                <a:spcPct val="70000"/>
              </a:lnSpc>
              <a:buFont typeface="Wingdings" pitchFamily="2" charset="2"/>
              <a:buNone/>
            </a:pPr>
            <a:r>
              <a:rPr lang="en-US" sz="2000" dirty="0" smtClean="0"/>
              <a:t>Just over 100x (10,000%) as fast as our first cluster supercomputer in 2002.</a:t>
            </a:r>
          </a:p>
        </p:txBody>
      </p:sp>
      <p:sp>
        <p:nvSpPr>
          <p:cNvPr id="33797" name="Rectangle 3"/>
          <p:cNvSpPr>
            <a:spLocks noGrp="1" noChangeArrowheads="1"/>
          </p:cNvSpPr>
          <p:nvPr>
            <p:ph type="title"/>
          </p:nvPr>
        </p:nvSpPr>
        <p:spPr/>
        <p:txBody>
          <a:bodyPr/>
          <a:lstStyle/>
          <a:p>
            <a:pPr eaLnBrk="1" hangingPunct="1"/>
            <a:r>
              <a:rPr lang="en-US" dirty="0" smtClean="0"/>
              <a:t>NEW SUPERCOMPUTER!</a:t>
            </a:r>
          </a:p>
        </p:txBody>
      </p:sp>
      <p:sp>
        <p:nvSpPr>
          <p:cNvPr id="503812" name="Text Box 4"/>
          <p:cNvSpPr txBox="1">
            <a:spLocks noChangeArrowheads="1"/>
          </p:cNvSpPr>
          <p:nvPr/>
        </p:nvSpPr>
        <p:spPr bwMode="auto">
          <a:xfrm>
            <a:off x="5181600" y="5181600"/>
            <a:ext cx="3687228" cy="461665"/>
          </a:xfrm>
          <a:prstGeom prst="rect">
            <a:avLst/>
          </a:prstGeom>
          <a:noFill/>
          <a:ln w="9525">
            <a:noFill/>
            <a:miter lim="800000"/>
            <a:headEnd/>
            <a:tailEnd/>
          </a:ln>
          <a:effectLst/>
        </p:spPr>
        <p:txBody>
          <a:bodyPr wrap="none">
            <a:spAutoFit/>
          </a:bodyPr>
          <a:lstStyle/>
          <a:p>
            <a:pPr>
              <a:spcBef>
                <a:spcPct val="50000"/>
              </a:spcBef>
              <a:defRPr/>
            </a:pPr>
            <a:r>
              <a:rPr lang="en-US" sz="2400" b="1" dirty="0" smtClean="0">
                <a:effectLst>
                  <a:outerShdw blurRad="38100" dist="38100" dir="2700000" algn="tl">
                    <a:srgbClr val="C0C0C0"/>
                  </a:outerShdw>
                </a:effectLst>
                <a:latin typeface="Courier New" pitchFamily="49" charset="0"/>
              </a:rPr>
              <a:t>boomer.oscer.ou.edu</a:t>
            </a:r>
            <a:endParaRPr lang="en-US" sz="2400" b="1" dirty="0">
              <a:effectLst>
                <a:outerShdw blurRad="38100" dist="38100" dir="2700000" algn="tl">
                  <a:srgbClr val="C0C0C0"/>
                </a:outerShdw>
              </a:effectLst>
              <a:latin typeface="Courier New" pitchFamily="49" charset="0"/>
            </a:endParaRPr>
          </a:p>
        </p:txBody>
      </p:sp>
      <p:sp>
        <p:nvSpPr>
          <p:cNvPr id="33800" name="Rectangle 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8" descr="sooner_folder.jpg"/>
          <p:cNvPicPr>
            <a:picLocks noChangeAspect="1"/>
          </p:cNvPicPr>
          <p:nvPr/>
        </p:nvPicPr>
        <p:blipFill>
          <a:blip r:embed="rId4" cstate="print"/>
          <a:stretch>
            <a:fillRect/>
          </a:stretch>
        </p:blipFill>
        <p:spPr>
          <a:xfrm>
            <a:off x="3810000" y="1752600"/>
            <a:ext cx="5038695" cy="3336036"/>
          </a:xfrm>
          <a:prstGeom prst="rect">
            <a:avLst/>
          </a:prstGeom>
        </p:spPr>
      </p:pic>
      <p:sp>
        <p:nvSpPr>
          <p:cNvPr id="10" name="TextBox 9"/>
          <p:cNvSpPr txBox="1"/>
          <p:nvPr/>
        </p:nvSpPr>
        <p:spPr>
          <a:xfrm>
            <a:off x="6705600" y="1447800"/>
            <a:ext cx="1752600" cy="276999"/>
          </a:xfrm>
          <a:prstGeom prst="rect">
            <a:avLst/>
          </a:prstGeom>
          <a:noFill/>
        </p:spPr>
        <p:txBody>
          <a:bodyPr wrap="square" rtlCol="0">
            <a:spAutoFit/>
          </a:bodyPr>
          <a:lstStyle/>
          <a:p>
            <a:r>
              <a:rPr lang="en-US" sz="1200" dirty="0" smtClean="0"/>
              <a:t>Photo: </a:t>
            </a:r>
            <a:r>
              <a:rPr lang="en-US" sz="1200" dirty="0" err="1" smtClean="0"/>
              <a:t>Jawanza</a:t>
            </a:r>
            <a:r>
              <a:rPr lang="en-US" sz="1200" dirty="0" smtClean="0"/>
              <a:t> </a:t>
            </a:r>
            <a:r>
              <a:rPr lang="en-US" sz="1200" dirty="0" err="1" smtClean="0"/>
              <a:t>Bassue</a:t>
            </a:r>
            <a:endParaRPr lang="en-US" sz="1200" dirty="0"/>
          </a:p>
        </p:txBody>
      </p:sp>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p:spPr>
        <p:txBody>
          <a:bodyPr/>
          <a:lstStyle/>
          <a:p>
            <a:r>
              <a:rPr lang="en-US" dirty="0" smtClean="0"/>
              <a:t>OSCER State of the Center Address</a:t>
            </a:r>
            <a:endParaRPr lang="en-US" dirty="0"/>
          </a:p>
          <a:p>
            <a:r>
              <a:rPr lang="en-US" dirty="0" smtClean="0"/>
              <a:t>Wed Oct 3 2012</a:t>
            </a:r>
            <a:endParaRPr lang="en-US" dirty="0"/>
          </a:p>
        </p:txBody>
      </p:sp>
      <p:sp>
        <p:nvSpPr>
          <p:cNvPr id="33795" name="Slide Number Placeholder 4"/>
          <p:cNvSpPr>
            <a:spLocks noGrp="1"/>
          </p:cNvSpPr>
          <p:nvPr>
            <p:ph type="sldNum" sz="quarter" idx="11"/>
          </p:nvPr>
        </p:nvSpPr>
        <p:spPr>
          <a:noFill/>
        </p:spPr>
        <p:txBody>
          <a:bodyPr/>
          <a:lstStyle/>
          <a:p>
            <a:fld id="{FC2AD2AF-44E1-4605-881E-55DF136B7C1C}" type="slidenum">
              <a:rPr lang="en-US"/>
              <a:pPr/>
              <a:t>13</a:t>
            </a:fld>
            <a:endParaRPr lang="en-US"/>
          </a:p>
        </p:txBody>
      </p:sp>
      <p:sp>
        <p:nvSpPr>
          <p:cNvPr id="33796" name="Rectangle 2"/>
          <p:cNvSpPr>
            <a:spLocks noGrp="1" noChangeArrowheads="1"/>
          </p:cNvSpPr>
          <p:nvPr>
            <p:ph type="body" idx="1"/>
          </p:nvPr>
        </p:nvSpPr>
        <p:spPr>
          <a:xfrm>
            <a:off x="457200" y="1371600"/>
            <a:ext cx="5105400" cy="4800600"/>
          </a:xfrm>
        </p:spPr>
        <p:txBody>
          <a:bodyPr/>
          <a:lstStyle/>
          <a:p>
            <a:pPr eaLnBrk="1" hangingPunct="1">
              <a:lnSpc>
                <a:spcPct val="90000"/>
              </a:lnSpc>
              <a:buNone/>
            </a:pPr>
            <a:r>
              <a:rPr lang="en-US" dirty="0" smtClean="0"/>
              <a:t>874 Intel Xeon CPU chips/6992 cores</a:t>
            </a:r>
          </a:p>
          <a:p>
            <a:pPr eaLnBrk="1" hangingPunct="1">
              <a:lnSpc>
                <a:spcPct val="90000"/>
              </a:lnSpc>
              <a:buNone/>
            </a:pPr>
            <a:r>
              <a:rPr lang="en-US" sz="1100" dirty="0" smtClean="0"/>
              <a:t>412 dual socket/</a:t>
            </a:r>
            <a:r>
              <a:rPr lang="en-US" sz="1100" dirty="0" err="1" smtClean="0"/>
              <a:t>oct</a:t>
            </a:r>
            <a:r>
              <a:rPr lang="en-US" sz="1100" dirty="0" smtClean="0"/>
              <a:t> core Sandy Bridge 2.0 GHz, 32 GB</a:t>
            </a:r>
          </a:p>
          <a:p>
            <a:pPr eaLnBrk="1" hangingPunct="1">
              <a:lnSpc>
                <a:spcPct val="90000"/>
              </a:lnSpc>
              <a:buNone/>
            </a:pPr>
            <a:r>
              <a:rPr lang="en-US" sz="1100" dirty="0" smtClean="0"/>
              <a:t>23 dual socket/</a:t>
            </a:r>
            <a:r>
              <a:rPr lang="en-US" sz="1100" dirty="0" err="1" smtClean="0"/>
              <a:t>oct</a:t>
            </a:r>
            <a:r>
              <a:rPr lang="en-US" sz="1100" dirty="0" smtClean="0"/>
              <a:t> core Sandy Bridge 2.0 GHz, 64 GB</a:t>
            </a:r>
          </a:p>
          <a:p>
            <a:pPr eaLnBrk="1" hangingPunct="1">
              <a:lnSpc>
                <a:spcPct val="90000"/>
              </a:lnSpc>
              <a:buNone/>
            </a:pPr>
            <a:r>
              <a:rPr lang="en-US" sz="1100" dirty="0" smtClean="0"/>
              <a:t>1 quad socket/</a:t>
            </a:r>
            <a:r>
              <a:rPr lang="en-US" sz="1100" dirty="0" err="1" smtClean="0"/>
              <a:t>oct</a:t>
            </a:r>
            <a:r>
              <a:rPr lang="en-US" sz="1100" dirty="0" smtClean="0"/>
              <a:t> core </a:t>
            </a:r>
            <a:r>
              <a:rPr lang="en-US" sz="1100" dirty="0" err="1" smtClean="0"/>
              <a:t>Westmere</a:t>
            </a:r>
            <a:r>
              <a:rPr lang="en-US" sz="1100" dirty="0" smtClean="0"/>
              <a:t>, 2.13 GHz, 1 TB</a:t>
            </a:r>
          </a:p>
          <a:p>
            <a:pPr eaLnBrk="1" hangingPunct="1">
              <a:lnSpc>
                <a:spcPct val="80000"/>
              </a:lnSpc>
              <a:buNone/>
            </a:pPr>
            <a:r>
              <a:rPr lang="en-US" dirty="0" smtClean="0"/>
              <a:t>15,680 GB RAM</a:t>
            </a:r>
          </a:p>
          <a:p>
            <a:pPr eaLnBrk="1" hangingPunct="1">
              <a:lnSpc>
                <a:spcPct val="70000"/>
              </a:lnSpc>
              <a:buFont typeface="Wingdings" pitchFamily="2" charset="2"/>
              <a:buNone/>
            </a:pPr>
            <a:r>
              <a:rPr lang="en-US" dirty="0" smtClean="0"/>
              <a:t>~360 TB global disk</a:t>
            </a:r>
          </a:p>
          <a:p>
            <a:pPr eaLnBrk="1" hangingPunct="1">
              <a:lnSpc>
                <a:spcPct val="70000"/>
              </a:lnSpc>
              <a:buFont typeface="Wingdings" pitchFamily="2" charset="2"/>
              <a:buNone/>
            </a:pPr>
            <a:r>
              <a:rPr lang="en-US" dirty="0" err="1" smtClean="0"/>
              <a:t>QLogic</a:t>
            </a:r>
            <a:r>
              <a:rPr lang="en-US" dirty="0" smtClean="0"/>
              <a:t> </a:t>
            </a:r>
            <a:r>
              <a:rPr lang="en-US" dirty="0" err="1" smtClean="0"/>
              <a:t>Infiniband</a:t>
            </a:r>
            <a:endParaRPr lang="en-US" dirty="0" smtClean="0"/>
          </a:p>
          <a:p>
            <a:pPr eaLnBrk="1" hangingPunct="1">
              <a:lnSpc>
                <a:spcPct val="70000"/>
              </a:lnSpc>
              <a:buFont typeface="Wingdings" pitchFamily="2" charset="2"/>
              <a:buNone/>
            </a:pPr>
            <a:r>
              <a:rPr lang="en-US" sz="1850" dirty="0" smtClean="0"/>
              <a:t>(16.67 Gbps, ~1 </a:t>
            </a:r>
            <a:r>
              <a:rPr lang="en-US" sz="1850" dirty="0" err="1" smtClean="0"/>
              <a:t>microsec</a:t>
            </a:r>
            <a:r>
              <a:rPr lang="en-US" sz="1850" dirty="0" smtClean="0"/>
              <a:t> latency)</a:t>
            </a:r>
          </a:p>
          <a:p>
            <a:pPr eaLnBrk="1" hangingPunct="1">
              <a:lnSpc>
                <a:spcPct val="80000"/>
              </a:lnSpc>
              <a:buFont typeface="Wingdings" pitchFamily="2" charset="2"/>
              <a:buNone/>
            </a:pPr>
            <a:r>
              <a:rPr lang="en-US" sz="1700" dirty="0" smtClean="0"/>
              <a:t>Dell Force10 Gigabit/10G Ethernet</a:t>
            </a:r>
          </a:p>
          <a:p>
            <a:pPr eaLnBrk="1" hangingPunct="1">
              <a:lnSpc>
                <a:spcPct val="80000"/>
              </a:lnSpc>
              <a:buFont typeface="Wingdings" pitchFamily="2" charset="2"/>
              <a:buNone/>
            </a:pPr>
            <a:r>
              <a:rPr lang="en-US" sz="1700" dirty="0" smtClean="0"/>
              <a:t>Red Hat Enterprise Linux 6</a:t>
            </a:r>
          </a:p>
          <a:p>
            <a:pPr eaLnBrk="1" hangingPunct="1">
              <a:lnSpc>
                <a:spcPct val="70000"/>
              </a:lnSpc>
              <a:buFont typeface="Wingdings" pitchFamily="2" charset="2"/>
              <a:buNone/>
            </a:pPr>
            <a:r>
              <a:rPr lang="en-US" sz="2200" dirty="0" smtClean="0"/>
              <a:t>Peak speed: 111.6 TFLOPs*</a:t>
            </a:r>
          </a:p>
          <a:p>
            <a:pPr eaLnBrk="1" hangingPunct="1">
              <a:lnSpc>
                <a:spcPct val="70000"/>
              </a:lnSpc>
              <a:buFont typeface="Wingdings" pitchFamily="2" charset="2"/>
              <a:buNone/>
            </a:pPr>
            <a:r>
              <a:rPr lang="en-US" sz="1500" dirty="0" smtClean="0"/>
              <a:t>*TFLOPs: trillion calculations per second</a:t>
            </a:r>
          </a:p>
          <a:p>
            <a:pPr eaLnBrk="1" hangingPunct="1">
              <a:lnSpc>
                <a:spcPct val="70000"/>
              </a:lnSpc>
              <a:buFont typeface="Wingdings" pitchFamily="2" charset="2"/>
              <a:buNone/>
            </a:pPr>
            <a:endParaRPr lang="en-US" sz="1700" dirty="0" smtClean="0"/>
          </a:p>
          <a:p>
            <a:pPr eaLnBrk="1" hangingPunct="1">
              <a:lnSpc>
                <a:spcPct val="70000"/>
              </a:lnSpc>
              <a:buFont typeface="Wingdings" pitchFamily="2" charset="2"/>
              <a:buNone/>
            </a:pPr>
            <a:r>
              <a:rPr lang="en-US" sz="2000" dirty="0" smtClean="0"/>
              <a:t>19% of the nodes are</a:t>
            </a:r>
          </a:p>
          <a:p>
            <a:pPr eaLnBrk="1" hangingPunct="1">
              <a:lnSpc>
                <a:spcPct val="70000"/>
              </a:lnSpc>
              <a:buFont typeface="Wingdings" pitchFamily="2" charset="2"/>
              <a:buNone/>
            </a:pPr>
            <a:r>
              <a:rPr lang="en-US" sz="2000" dirty="0" smtClean="0"/>
              <a:t>“condominium” (owned by individual</a:t>
            </a:r>
          </a:p>
          <a:p>
            <a:pPr eaLnBrk="1" hangingPunct="1">
              <a:lnSpc>
                <a:spcPct val="70000"/>
              </a:lnSpc>
              <a:buFont typeface="Wingdings" pitchFamily="2" charset="2"/>
              <a:buNone/>
            </a:pPr>
            <a:r>
              <a:rPr lang="en-US" sz="2000" dirty="0" smtClean="0"/>
              <a:t>research teams): ~4x as many as all OSCER’s</a:t>
            </a:r>
          </a:p>
          <a:p>
            <a:pPr eaLnBrk="1" hangingPunct="1">
              <a:lnSpc>
                <a:spcPct val="70000"/>
              </a:lnSpc>
              <a:buFont typeface="Wingdings" pitchFamily="2" charset="2"/>
              <a:buNone/>
            </a:pPr>
            <a:r>
              <a:rPr lang="en-US" sz="2000" dirty="0" err="1" smtClean="0"/>
              <a:t>previouos</a:t>
            </a:r>
            <a:r>
              <a:rPr lang="en-US" sz="2000" dirty="0" smtClean="0"/>
              <a:t> clusters combined.</a:t>
            </a:r>
          </a:p>
        </p:txBody>
      </p:sp>
      <p:sp>
        <p:nvSpPr>
          <p:cNvPr id="33797" name="Rectangle 3"/>
          <p:cNvSpPr>
            <a:spLocks noGrp="1" noChangeArrowheads="1"/>
          </p:cNvSpPr>
          <p:nvPr>
            <p:ph type="title"/>
          </p:nvPr>
        </p:nvSpPr>
        <p:spPr/>
        <p:txBody>
          <a:bodyPr/>
          <a:lstStyle/>
          <a:p>
            <a:pPr eaLnBrk="1" hangingPunct="1"/>
            <a:r>
              <a:rPr lang="en-US" dirty="0" smtClean="0"/>
              <a:t>NEW SUPERCOMPUTER!</a:t>
            </a:r>
          </a:p>
        </p:txBody>
      </p:sp>
      <p:sp>
        <p:nvSpPr>
          <p:cNvPr id="503812" name="Text Box 4"/>
          <p:cNvSpPr txBox="1">
            <a:spLocks noChangeArrowheads="1"/>
          </p:cNvSpPr>
          <p:nvPr/>
        </p:nvSpPr>
        <p:spPr bwMode="auto">
          <a:xfrm>
            <a:off x="5181600" y="5181600"/>
            <a:ext cx="3687228" cy="461665"/>
          </a:xfrm>
          <a:prstGeom prst="rect">
            <a:avLst/>
          </a:prstGeom>
          <a:noFill/>
          <a:ln w="9525">
            <a:noFill/>
            <a:miter lim="800000"/>
            <a:headEnd/>
            <a:tailEnd/>
          </a:ln>
          <a:effectLst/>
        </p:spPr>
        <p:txBody>
          <a:bodyPr wrap="none">
            <a:spAutoFit/>
          </a:bodyPr>
          <a:lstStyle/>
          <a:p>
            <a:pPr>
              <a:spcBef>
                <a:spcPct val="50000"/>
              </a:spcBef>
              <a:defRPr/>
            </a:pPr>
            <a:r>
              <a:rPr lang="en-US" sz="2400" b="1" dirty="0" smtClean="0">
                <a:effectLst>
                  <a:outerShdw blurRad="38100" dist="38100" dir="2700000" algn="tl">
                    <a:srgbClr val="C0C0C0"/>
                  </a:outerShdw>
                </a:effectLst>
                <a:latin typeface="Courier New" pitchFamily="49" charset="0"/>
              </a:rPr>
              <a:t>boomer.oscer.ou.edu</a:t>
            </a:r>
            <a:endParaRPr lang="en-US" sz="2400" b="1" dirty="0">
              <a:effectLst>
                <a:outerShdw blurRad="38100" dist="38100" dir="2700000" algn="tl">
                  <a:srgbClr val="C0C0C0"/>
                </a:outerShdw>
              </a:effectLst>
              <a:latin typeface="Courier New" pitchFamily="49" charset="0"/>
            </a:endParaRPr>
          </a:p>
        </p:txBody>
      </p:sp>
      <p:sp>
        <p:nvSpPr>
          <p:cNvPr id="33800" name="Rectangle 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8" descr="sooner_folder.jpg"/>
          <p:cNvPicPr>
            <a:picLocks noChangeAspect="1"/>
          </p:cNvPicPr>
          <p:nvPr/>
        </p:nvPicPr>
        <p:blipFill>
          <a:blip r:embed="rId4" cstate="print"/>
          <a:stretch>
            <a:fillRect/>
          </a:stretch>
        </p:blipFill>
        <p:spPr>
          <a:xfrm>
            <a:off x="3810000" y="1752600"/>
            <a:ext cx="5038695" cy="3336036"/>
          </a:xfrm>
          <a:prstGeom prst="rect">
            <a:avLst/>
          </a:prstGeom>
        </p:spPr>
      </p:pic>
      <p:sp>
        <p:nvSpPr>
          <p:cNvPr id="10" name="TextBox 9"/>
          <p:cNvSpPr txBox="1"/>
          <p:nvPr/>
        </p:nvSpPr>
        <p:spPr>
          <a:xfrm>
            <a:off x="6705600" y="1447800"/>
            <a:ext cx="1752600" cy="276999"/>
          </a:xfrm>
          <a:prstGeom prst="rect">
            <a:avLst/>
          </a:prstGeom>
          <a:noFill/>
        </p:spPr>
        <p:txBody>
          <a:bodyPr wrap="square" rtlCol="0">
            <a:spAutoFit/>
          </a:bodyPr>
          <a:lstStyle/>
          <a:p>
            <a:r>
              <a:rPr lang="en-US" sz="1200" dirty="0" smtClean="0"/>
              <a:t>Photo: </a:t>
            </a:r>
            <a:r>
              <a:rPr lang="en-US" sz="1200" dirty="0" err="1" smtClean="0"/>
              <a:t>Jawanza</a:t>
            </a:r>
            <a:r>
              <a:rPr lang="en-US" sz="1200" dirty="0" smtClean="0"/>
              <a:t> </a:t>
            </a:r>
            <a:r>
              <a:rPr lang="en-US" sz="1200" dirty="0" err="1" smtClean="0"/>
              <a:t>Bassue</a:t>
            </a:r>
            <a:endParaRPr lang="en-US" sz="1200" dirty="0"/>
          </a:p>
        </p:txBody>
      </p:sp>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Oct 3 2012</a:t>
            </a:r>
            <a:endParaRPr lang="en-US" dirty="0"/>
          </a:p>
        </p:txBody>
      </p:sp>
      <p:sp>
        <p:nvSpPr>
          <p:cNvPr id="6" name="Slide Number Placeholder 4"/>
          <p:cNvSpPr>
            <a:spLocks noGrp="1"/>
          </p:cNvSpPr>
          <p:nvPr>
            <p:ph type="sldNum" sz="quarter" idx="11"/>
          </p:nvPr>
        </p:nvSpPr>
        <p:spPr/>
        <p:txBody>
          <a:bodyPr/>
          <a:lstStyle/>
          <a:p>
            <a:fld id="{906A71B4-CDD0-4287-9D74-B030BD00CF95}" type="slidenum">
              <a:rPr lang="en-US"/>
              <a:pPr/>
              <a:t>14</a:t>
            </a:fld>
            <a:endParaRPr lang="en-US"/>
          </a:p>
        </p:txBody>
      </p:sp>
      <p:sp>
        <p:nvSpPr>
          <p:cNvPr id="889866" name="Rectangle 10"/>
          <p:cNvSpPr>
            <a:spLocks noGrp="1" noChangeArrowheads="1"/>
          </p:cNvSpPr>
          <p:nvPr>
            <p:ph type="title"/>
          </p:nvPr>
        </p:nvSpPr>
        <p:spPr/>
        <p:txBody>
          <a:bodyPr/>
          <a:lstStyle/>
          <a:p>
            <a:r>
              <a:rPr lang="en-US" sz="3600"/>
              <a:t>Improvement in OSCER Hardware</a:t>
            </a:r>
          </a:p>
        </p:txBody>
      </p:sp>
      <p:graphicFrame>
        <p:nvGraphicFramePr>
          <p:cNvPr id="889865" name="Object 9"/>
          <p:cNvGraphicFramePr>
            <a:graphicFrameLocks noChangeAspect="1"/>
          </p:cNvGraphicFramePr>
          <p:nvPr>
            <p:ph idx="1"/>
          </p:nvPr>
        </p:nvGraphicFramePr>
        <p:xfrm>
          <a:off x="857250" y="1503363"/>
          <a:ext cx="5321300" cy="3481387"/>
        </p:xfrm>
        <a:graphic>
          <a:graphicData uri="http://schemas.openxmlformats.org/presentationml/2006/ole">
            <p:oleObj spid="_x0000_s227330" name="Worksheet" r:id="rId3" imgW="8620057" imgH="5638710" progId="Excel.Sheet.8">
              <p:embed/>
            </p:oleObj>
          </a:graphicData>
        </a:graphic>
      </p:graphicFrame>
      <p:sp>
        <p:nvSpPr>
          <p:cNvPr id="889868" name="Text Box 12"/>
          <p:cNvSpPr txBox="1">
            <a:spLocks noChangeArrowheads="1"/>
          </p:cNvSpPr>
          <p:nvPr/>
        </p:nvSpPr>
        <p:spPr bwMode="auto">
          <a:xfrm>
            <a:off x="6705600" y="1676400"/>
            <a:ext cx="1981200" cy="2723823"/>
          </a:xfrm>
          <a:prstGeom prst="rect">
            <a:avLst/>
          </a:prstGeom>
          <a:noFill/>
          <a:ln w="9525">
            <a:noFill/>
            <a:miter lim="800000"/>
            <a:headEnd/>
            <a:tailEnd/>
          </a:ln>
          <a:effectLst/>
        </p:spPr>
        <p:txBody>
          <a:bodyPr wrap="square">
            <a:spAutoFit/>
          </a:bodyPr>
          <a:lstStyle/>
          <a:p>
            <a:pPr algn="l">
              <a:spcBef>
                <a:spcPct val="50000"/>
              </a:spcBef>
            </a:pPr>
            <a:r>
              <a:rPr lang="en-US" dirty="0"/>
              <a:t>GFLOPs:      </a:t>
            </a:r>
            <a:r>
              <a:rPr lang="en-US" dirty="0" smtClean="0"/>
              <a:t>   2012 </a:t>
            </a:r>
            <a:r>
              <a:rPr lang="en-US" dirty="0"/>
              <a:t>= </a:t>
            </a:r>
            <a:r>
              <a:rPr lang="en-US" dirty="0" smtClean="0"/>
              <a:t>103 </a:t>
            </a:r>
            <a:r>
              <a:rPr lang="en-US" dirty="0">
                <a:latin typeface="Arial" charset="0"/>
              </a:rPr>
              <a:t>x</a:t>
            </a:r>
            <a:r>
              <a:rPr lang="en-US" dirty="0"/>
              <a:t> 2002</a:t>
            </a:r>
          </a:p>
          <a:p>
            <a:pPr algn="l">
              <a:spcBef>
                <a:spcPct val="50000"/>
              </a:spcBef>
            </a:pPr>
            <a:r>
              <a:rPr lang="en-US" dirty="0"/>
              <a:t>RAM:           </a:t>
            </a:r>
            <a:r>
              <a:rPr lang="en-US" dirty="0" smtClean="0"/>
              <a:t>   2012 </a:t>
            </a:r>
            <a:r>
              <a:rPr lang="en-US" dirty="0"/>
              <a:t>= </a:t>
            </a:r>
            <a:r>
              <a:rPr lang="en-US" dirty="0" smtClean="0"/>
              <a:t>57 </a:t>
            </a:r>
            <a:r>
              <a:rPr lang="en-US" dirty="0">
                <a:latin typeface="Arial" charset="0"/>
              </a:rPr>
              <a:t>x</a:t>
            </a:r>
            <a:r>
              <a:rPr lang="en-US" dirty="0"/>
              <a:t> 2002</a:t>
            </a:r>
          </a:p>
          <a:p>
            <a:pPr algn="l">
              <a:spcBef>
                <a:spcPct val="50000"/>
              </a:spcBef>
            </a:pPr>
            <a:r>
              <a:rPr lang="en-US" dirty="0"/>
              <a:t>CPU cores:   </a:t>
            </a:r>
            <a:r>
              <a:rPr lang="en-US" dirty="0" smtClean="0"/>
              <a:t>   2012 </a:t>
            </a:r>
            <a:r>
              <a:rPr lang="en-US" dirty="0"/>
              <a:t>= </a:t>
            </a:r>
            <a:r>
              <a:rPr lang="en-US" dirty="0" smtClean="0"/>
              <a:t>28 </a:t>
            </a:r>
            <a:r>
              <a:rPr lang="en-US" dirty="0">
                <a:latin typeface="Arial" charset="0"/>
              </a:rPr>
              <a:t>x</a:t>
            </a:r>
            <a:r>
              <a:rPr lang="en-US" dirty="0"/>
              <a:t> 2002</a:t>
            </a:r>
          </a:p>
          <a:p>
            <a:pPr algn="l">
              <a:spcBef>
                <a:spcPct val="50000"/>
              </a:spcBef>
            </a:pPr>
            <a:r>
              <a:rPr lang="en-US" dirty="0"/>
              <a:t>Moore’s Law: </a:t>
            </a:r>
            <a:r>
              <a:rPr lang="en-US" dirty="0" smtClean="0"/>
              <a:t>2012 </a:t>
            </a:r>
            <a:r>
              <a:rPr lang="en-US" dirty="0"/>
              <a:t>= </a:t>
            </a:r>
            <a:r>
              <a:rPr lang="en-US" dirty="0" smtClean="0"/>
              <a:t>32 </a:t>
            </a:r>
            <a:r>
              <a:rPr lang="en-US" dirty="0">
                <a:latin typeface="Arial" charset="0"/>
              </a:rPr>
              <a:t>x</a:t>
            </a:r>
            <a:r>
              <a:rPr lang="en-US" dirty="0"/>
              <a:t> 2002</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Oct 3 2012</a:t>
            </a:r>
            <a:endParaRPr lang="en-US" dirty="0"/>
          </a:p>
        </p:txBody>
      </p:sp>
      <p:sp>
        <p:nvSpPr>
          <p:cNvPr id="5" name="Slide Number Placeholder 4"/>
          <p:cNvSpPr>
            <a:spLocks noGrp="1"/>
          </p:cNvSpPr>
          <p:nvPr>
            <p:ph type="sldNum" sz="quarter" idx="11"/>
          </p:nvPr>
        </p:nvSpPr>
        <p:spPr/>
        <p:txBody>
          <a:bodyPr/>
          <a:lstStyle/>
          <a:p>
            <a:fld id="{6233908D-A3F9-44BC-90E8-780DB0D9F5EE}" type="slidenum">
              <a:rPr lang="en-US"/>
              <a:pPr/>
              <a:t>15</a:t>
            </a:fld>
            <a:endParaRPr lang="en-US"/>
          </a:p>
        </p:txBody>
      </p:sp>
      <p:sp>
        <p:nvSpPr>
          <p:cNvPr id="776194" name="Rectangle 2"/>
          <p:cNvSpPr>
            <a:spLocks noGrp="1" noChangeArrowheads="1"/>
          </p:cNvSpPr>
          <p:nvPr>
            <p:ph type="title"/>
          </p:nvPr>
        </p:nvSpPr>
        <p:spPr/>
        <p:txBody>
          <a:bodyPr/>
          <a:lstStyle/>
          <a:p>
            <a:r>
              <a:rPr lang="en-US" sz="3600" dirty="0" smtClean="0"/>
              <a:t>OU Research IT Personnel</a:t>
            </a:r>
            <a:endParaRPr lang="en-US" sz="3600" dirty="0"/>
          </a:p>
        </p:txBody>
      </p:sp>
      <p:sp>
        <p:nvSpPr>
          <p:cNvPr id="776195" name="Rectangle 3"/>
          <p:cNvSpPr>
            <a:spLocks noGrp="1" noChangeArrowheads="1"/>
          </p:cNvSpPr>
          <p:nvPr>
            <p:ph type="body" idx="1"/>
          </p:nvPr>
        </p:nvSpPr>
        <p:spPr>
          <a:xfrm>
            <a:off x="609600" y="1371600"/>
            <a:ext cx="8001000" cy="4648200"/>
          </a:xfrm>
        </p:spPr>
        <p:txBody>
          <a:bodyPr/>
          <a:lstStyle/>
          <a:p>
            <a:r>
              <a:rPr lang="en-US" dirty="0" smtClean="0"/>
              <a:t>OSCER</a:t>
            </a:r>
          </a:p>
          <a:p>
            <a:pPr lvl="1"/>
            <a:r>
              <a:rPr lang="en-US" dirty="0" smtClean="0"/>
              <a:t>Director</a:t>
            </a:r>
            <a:r>
              <a:rPr lang="en-US" dirty="0"/>
              <a:t>: Henry Neeman</a:t>
            </a:r>
          </a:p>
          <a:p>
            <a:pPr lvl="1"/>
            <a:r>
              <a:rPr lang="en-US" dirty="0"/>
              <a:t>Associate Director for Remote &amp; Heterogeneous Computing: Horst </a:t>
            </a:r>
            <a:r>
              <a:rPr lang="en-US" dirty="0" err="1"/>
              <a:t>Severini</a:t>
            </a:r>
            <a:endParaRPr lang="en-US" dirty="0"/>
          </a:p>
          <a:p>
            <a:pPr lvl="1"/>
            <a:r>
              <a:rPr lang="en-US" dirty="0"/>
              <a:t>Manager of Operations: Brandon George</a:t>
            </a:r>
          </a:p>
          <a:p>
            <a:pPr lvl="1"/>
            <a:r>
              <a:rPr lang="en-US" dirty="0" smtClean="0"/>
              <a:t>Senior System </a:t>
            </a:r>
            <a:r>
              <a:rPr lang="en-US" dirty="0"/>
              <a:t>Administrator: David Akin</a:t>
            </a:r>
          </a:p>
          <a:p>
            <a:pPr lvl="1"/>
            <a:r>
              <a:rPr lang="en-US" dirty="0" smtClean="0"/>
              <a:t>Senior System </a:t>
            </a:r>
            <a:r>
              <a:rPr lang="en-US" dirty="0"/>
              <a:t>Administrator: Brett Zimmerman</a:t>
            </a:r>
            <a:endParaRPr lang="en-US" b="1" u="sng" dirty="0">
              <a:solidFill>
                <a:srgbClr val="CC0099"/>
              </a:solidFill>
            </a:endParaRPr>
          </a:p>
          <a:p>
            <a:pPr lvl="1"/>
            <a:r>
              <a:rPr lang="en-US" dirty="0"/>
              <a:t>HPC Application Software Specialist: Josh </a:t>
            </a:r>
            <a:r>
              <a:rPr lang="en-US" dirty="0" smtClean="0"/>
              <a:t>Alexander</a:t>
            </a:r>
          </a:p>
          <a:p>
            <a:pPr lvl="1"/>
            <a:r>
              <a:rPr lang="en-US" dirty="0" smtClean="0"/>
              <a:t>Administrative Specialist: Debi </a:t>
            </a:r>
            <a:r>
              <a:rPr lang="en-US" dirty="0" err="1" smtClean="0"/>
              <a:t>Gentis</a:t>
            </a:r>
            <a:endParaRPr lang="en-US" dirty="0" smtClean="0"/>
          </a:p>
          <a:p>
            <a:pPr lvl="1"/>
            <a:r>
              <a:rPr lang="en-US" dirty="0" smtClean="0"/>
              <a:t>Petascale Storage Administrator: Patrick Calhoun</a:t>
            </a:r>
          </a:p>
          <a:p>
            <a:pPr lvl="1"/>
            <a:r>
              <a:rPr lang="en-US" b="1" u="sng" dirty="0" smtClean="0">
                <a:solidFill>
                  <a:srgbClr val="CC00CC"/>
                </a:solidFill>
              </a:rPr>
              <a:t>NEW! Deputy Director Brian </a:t>
            </a:r>
            <a:r>
              <a:rPr lang="en-US" b="1" u="sng" dirty="0" err="1" smtClean="0">
                <a:solidFill>
                  <a:srgbClr val="CC00CC"/>
                </a:solidFill>
              </a:rPr>
              <a:t>Cremeans</a:t>
            </a:r>
            <a:endParaRPr lang="en-US" b="1" u="sng" dirty="0" smtClean="0">
              <a:solidFill>
                <a:srgbClr val="CC00CC"/>
              </a:solidFill>
            </a:endParaRPr>
          </a:p>
        </p:txBody>
      </p:sp>
    </p:spTree>
    <p:custDataLst>
      <p:tags r:id="rId1"/>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Oct 3 2012</a:t>
            </a:r>
            <a:endParaRPr lang="en-US" dirty="0"/>
          </a:p>
        </p:txBody>
      </p:sp>
      <p:sp>
        <p:nvSpPr>
          <p:cNvPr id="5" name="Slide Number Placeholder 4"/>
          <p:cNvSpPr>
            <a:spLocks noGrp="1"/>
          </p:cNvSpPr>
          <p:nvPr>
            <p:ph type="sldNum" sz="quarter" idx="11"/>
          </p:nvPr>
        </p:nvSpPr>
        <p:spPr/>
        <p:txBody>
          <a:bodyPr/>
          <a:lstStyle/>
          <a:p>
            <a:fld id="{6233908D-A3F9-44BC-90E8-780DB0D9F5EE}" type="slidenum">
              <a:rPr lang="en-US"/>
              <a:pPr/>
              <a:t>16</a:t>
            </a:fld>
            <a:endParaRPr lang="en-US"/>
          </a:p>
        </p:txBody>
      </p:sp>
      <p:sp>
        <p:nvSpPr>
          <p:cNvPr id="776194" name="Rectangle 2"/>
          <p:cNvSpPr>
            <a:spLocks noGrp="1" noChangeArrowheads="1"/>
          </p:cNvSpPr>
          <p:nvPr>
            <p:ph type="title"/>
          </p:nvPr>
        </p:nvSpPr>
        <p:spPr/>
        <p:txBody>
          <a:bodyPr/>
          <a:lstStyle/>
          <a:p>
            <a:r>
              <a:rPr lang="en-US" sz="3600" dirty="0" smtClean="0"/>
              <a:t>OU Research IT Personnel</a:t>
            </a:r>
            <a:endParaRPr lang="en-US" sz="3600" dirty="0"/>
          </a:p>
        </p:txBody>
      </p:sp>
      <p:sp>
        <p:nvSpPr>
          <p:cNvPr id="776195" name="Rectangle 3"/>
          <p:cNvSpPr>
            <a:spLocks noGrp="1" noChangeArrowheads="1"/>
          </p:cNvSpPr>
          <p:nvPr>
            <p:ph type="body" idx="1"/>
          </p:nvPr>
        </p:nvSpPr>
        <p:spPr>
          <a:xfrm>
            <a:off x="609600" y="1371600"/>
            <a:ext cx="8001000" cy="4648200"/>
          </a:xfrm>
        </p:spPr>
        <p:txBody>
          <a:bodyPr/>
          <a:lstStyle/>
          <a:p>
            <a:r>
              <a:rPr lang="en-US" dirty="0" smtClean="0"/>
              <a:t>Informatics</a:t>
            </a:r>
          </a:p>
          <a:p>
            <a:pPr lvl="1"/>
            <a:r>
              <a:rPr lang="en-US" dirty="0" smtClean="0"/>
              <a:t>Brian </a:t>
            </a:r>
            <a:r>
              <a:rPr lang="en-US" dirty="0" err="1" smtClean="0"/>
              <a:t>Cremeans</a:t>
            </a:r>
            <a:endParaRPr lang="en-US" dirty="0" smtClean="0"/>
          </a:p>
          <a:p>
            <a:pPr lvl="1"/>
            <a:r>
              <a:rPr lang="en-US" dirty="0" smtClean="0"/>
              <a:t>Jonah </a:t>
            </a:r>
            <a:r>
              <a:rPr lang="en-US" dirty="0" err="1" smtClean="0"/>
              <a:t>Duckles</a:t>
            </a:r>
            <a:endParaRPr lang="en-US" dirty="0" smtClean="0"/>
          </a:p>
          <a:p>
            <a:pPr lvl="1"/>
            <a:r>
              <a:rPr lang="en-US" dirty="0" smtClean="0"/>
              <a:t>Mark Stacy</a:t>
            </a:r>
          </a:p>
        </p:txBody>
      </p:sp>
    </p:spTree>
    <p:custDataLst>
      <p:tags r:id="rId1"/>
    </p:custData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Building!</a:t>
            </a:r>
            <a:endParaRPr lang="en-US" dirty="0"/>
          </a:p>
        </p:txBody>
      </p:sp>
      <p:sp>
        <p:nvSpPr>
          <p:cNvPr id="3" name="Content Placeholder 2"/>
          <p:cNvSpPr>
            <a:spLocks noGrp="1"/>
          </p:cNvSpPr>
          <p:nvPr>
            <p:ph idx="1"/>
          </p:nvPr>
        </p:nvSpPr>
        <p:spPr/>
        <p:txBody>
          <a:bodyPr/>
          <a:lstStyle/>
          <a:p>
            <a:pPr>
              <a:buNone/>
            </a:pPr>
            <a:r>
              <a:rPr lang="en-US" dirty="0" smtClean="0"/>
              <a:t>Four Partners Place: just past SRTC, where we were last night</a:t>
            </a:r>
          </a:p>
          <a:p>
            <a:r>
              <a:rPr lang="en-US" dirty="0" smtClean="0"/>
              <a:t>We’ll be moving in very soon.</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smtClean="0"/>
          </a:p>
          <a:p>
            <a:pPr>
              <a:defRPr/>
            </a:pPr>
            <a:r>
              <a:rPr lang="en-US" dirty="0" smtClean="0"/>
              <a:t>Wed Oct 3 2012</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17</a:t>
            </a:fld>
            <a:endParaRPr lang="en-US"/>
          </a:p>
        </p:txBody>
      </p:sp>
      <p:pic>
        <p:nvPicPr>
          <p:cNvPr id="111618" name="Picture 2" descr="http://urc.ou.edu/wp-content/uploads/2012/01/4PP.jpg"/>
          <p:cNvPicPr>
            <a:picLocks noChangeAspect="1" noChangeArrowheads="1"/>
          </p:cNvPicPr>
          <p:nvPr/>
        </p:nvPicPr>
        <p:blipFill>
          <a:blip r:embed="rId2" cstate="print"/>
          <a:srcRect/>
          <a:stretch>
            <a:fillRect/>
          </a:stretch>
        </p:blipFill>
        <p:spPr bwMode="auto">
          <a:xfrm>
            <a:off x="1905000" y="2362200"/>
            <a:ext cx="2190750" cy="1685926"/>
          </a:xfrm>
          <a:prstGeom prst="rect">
            <a:avLst/>
          </a:prstGeom>
          <a:noFill/>
        </p:spPr>
      </p:pic>
      <p:pic>
        <p:nvPicPr>
          <p:cNvPr id="111620" name="Picture 4" descr="https://cq5publish.ou.edu/content/aes/current_projects/jcr%3Acontent/mid_par/textimage_3/image.img.jpg/1340656596660.jpg"/>
          <p:cNvPicPr>
            <a:picLocks noChangeAspect="1" noChangeArrowheads="1"/>
          </p:cNvPicPr>
          <p:nvPr/>
        </p:nvPicPr>
        <p:blipFill>
          <a:blip r:embed="rId3" cstate="print"/>
          <a:srcRect/>
          <a:stretch>
            <a:fillRect/>
          </a:stretch>
        </p:blipFill>
        <p:spPr bwMode="auto">
          <a:xfrm>
            <a:off x="4572000" y="2209800"/>
            <a:ext cx="2190750" cy="1647825"/>
          </a:xfrm>
          <a:prstGeom prst="rect">
            <a:avLst/>
          </a:prstGeom>
          <a:noFill/>
        </p:spPr>
      </p:pic>
      <p:pic>
        <p:nvPicPr>
          <p:cNvPr id="111622" name="Picture 6" descr="http://www.jedunn.com/files/images/portfolio/View_from_North_West_Rendering.jpg"/>
          <p:cNvPicPr>
            <a:picLocks noChangeAspect="1" noChangeArrowheads="1"/>
          </p:cNvPicPr>
          <p:nvPr/>
        </p:nvPicPr>
        <p:blipFill>
          <a:blip r:embed="rId4" cstate="print"/>
          <a:srcRect/>
          <a:stretch>
            <a:fillRect/>
          </a:stretch>
        </p:blipFill>
        <p:spPr bwMode="auto">
          <a:xfrm>
            <a:off x="2895600" y="4114800"/>
            <a:ext cx="3429000" cy="1276350"/>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Accomplishments</a:t>
            </a:r>
            <a:endParaRPr lang="en-US" sz="6000" dirty="0"/>
          </a:p>
        </p:txBody>
      </p:sp>
      <p:sp>
        <p:nvSpPr>
          <p:cNvPr id="3" name="Subtitle 2"/>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Oct 3 2012</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19</a:t>
            </a:fld>
            <a:endParaRPr lang="en-US"/>
          </a:p>
        </p:txBody>
      </p:sp>
      <p:sp>
        <p:nvSpPr>
          <p:cNvPr id="926722" name="Rectangle 2"/>
          <p:cNvSpPr>
            <a:spLocks noGrp="1" noChangeArrowheads="1"/>
          </p:cNvSpPr>
          <p:nvPr>
            <p:ph type="title"/>
          </p:nvPr>
        </p:nvSpPr>
        <p:spPr/>
        <p:txBody>
          <a:bodyPr/>
          <a:lstStyle/>
          <a:p>
            <a:r>
              <a:rPr lang="en-US"/>
              <a:t>External Research Grants</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Wingdings" pitchFamily="2" charset="2"/>
              <a:buAutoNum type="arabicPeriod"/>
            </a:pPr>
            <a:r>
              <a:rPr lang="en-US" sz="1250" dirty="0" smtClean="0"/>
              <a:t>I.Y. </a:t>
            </a:r>
            <a:r>
              <a:rPr lang="en-US" sz="1250" dirty="0" err="1" smtClean="0"/>
              <a:t>Akkutlu</a:t>
            </a:r>
            <a:r>
              <a:rPr lang="en-US" sz="1250" dirty="0" smtClean="0"/>
              <a:t>, J. </a:t>
            </a:r>
            <a:r>
              <a:rPr lang="en-US" sz="1250" dirty="0" err="1" smtClean="0"/>
              <a:t>Callard</a:t>
            </a:r>
            <a:r>
              <a:rPr lang="en-US" sz="1250" dirty="0" smtClean="0"/>
              <a:t>, C. </a:t>
            </a:r>
            <a:r>
              <a:rPr lang="en-US" sz="1250" dirty="0" err="1" smtClean="0"/>
              <a:t>Rai</a:t>
            </a:r>
            <a:r>
              <a:rPr lang="en-US" sz="1250" dirty="0" smtClean="0"/>
              <a:t>, C. </a:t>
            </a:r>
            <a:r>
              <a:rPr lang="en-US" sz="1250" dirty="0" err="1" smtClean="0"/>
              <a:t>Sondergeld</a:t>
            </a:r>
            <a:r>
              <a:rPr lang="en-US" sz="1250" dirty="0" smtClean="0"/>
              <a:t>, “OU Shale Gas and Unconventional Reservoir Research Cooperative,” $2.8M per year</a:t>
            </a:r>
          </a:p>
          <a:p>
            <a:pPr>
              <a:lnSpc>
                <a:spcPct val="80000"/>
              </a:lnSpc>
              <a:buClr>
                <a:schemeClr val="tx1"/>
              </a:buClr>
              <a:buSzTx/>
              <a:buFont typeface="Wingdings" pitchFamily="2" charset="2"/>
              <a:buAutoNum type="arabicPeriod"/>
            </a:pPr>
            <a:r>
              <a:rPr lang="en-US" sz="1250" dirty="0" smtClean="0"/>
              <a:t>J. P. Shaffer, T. </a:t>
            </a:r>
            <a:r>
              <a:rPr lang="en-US" sz="1250" dirty="0" err="1" smtClean="0"/>
              <a:t>Pfau</a:t>
            </a:r>
            <a:r>
              <a:rPr lang="en-US" sz="1250" dirty="0" smtClean="0"/>
              <a:t>, “A </a:t>
            </a:r>
            <a:r>
              <a:rPr lang="en-US" sz="1250" dirty="0" err="1" smtClean="0"/>
              <a:t>Rydberg</a:t>
            </a:r>
            <a:r>
              <a:rPr lang="en-US" sz="1250" dirty="0" smtClean="0"/>
              <a:t> Atom Electric Field Sensor,” DARPA-ARO, $1.18M (total),$1.06M (OU)</a:t>
            </a:r>
          </a:p>
          <a:p>
            <a:pPr>
              <a:lnSpc>
                <a:spcPct val="80000"/>
              </a:lnSpc>
              <a:buClr>
                <a:schemeClr val="tx1"/>
              </a:buClr>
              <a:buSzTx/>
              <a:buFont typeface="Wingdings" pitchFamily="2" charset="2"/>
              <a:buAutoNum type="arabicPeriod"/>
            </a:pPr>
            <a:r>
              <a:rPr lang="en-US" sz="1250" dirty="0" smtClean="0"/>
              <a:t>Y. </a:t>
            </a:r>
            <a:r>
              <a:rPr lang="en-US" sz="1250" dirty="0" err="1" smtClean="0"/>
              <a:t>Luo</a:t>
            </a:r>
            <a:r>
              <a:rPr lang="en-US" sz="1250" dirty="0" smtClean="0"/>
              <a:t>, “Data Synthesis and Data Assimilation at Global Change Experiments and </a:t>
            </a:r>
            <a:r>
              <a:rPr lang="en-US" sz="1250" dirty="0" err="1" smtClean="0"/>
              <a:t>Fluxnet</a:t>
            </a:r>
            <a:r>
              <a:rPr lang="en-US" sz="1250" dirty="0" smtClean="0"/>
              <a:t> toward Improving Land Process Models,” DOE, $1.05M</a:t>
            </a:r>
          </a:p>
          <a:p>
            <a:pPr>
              <a:lnSpc>
                <a:spcPct val="80000"/>
              </a:lnSpc>
              <a:buClr>
                <a:schemeClr val="tx1"/>
              </a:buClr>
              <a:buSzTx/>
              <a:buFont typeface="Wingdings" pitchFamily="2" charset="2"/>
              <a:buAutoNum type="arabicPeriod"/>
            </a:pPr>
            <a:r>
              <a:rPr lang="en-US" sz="1250" dirty="0" smtClean="0"/>
              <a:t>F. Kong, M. </a:t>
            </a:r>
            <a:r>
              <a:rPr lang="en-US" sz="1250" dirty="0" err="1" smtClean="0"/>
              <a:t>Xue</a:t>
            </a:r>
            <a:r>
              <a:rPr lang="en-US" sz="1250" dirty="0" smtClean="0"/>
              <a:t>, K. Brewster, “Establishment of an Improved Numerical Weather Forecasting System for Chongqing Meteorological Service,” Chongqing Institute of Green and Intelligent Technology, China, $852K</a:t>
            </a:r>
          </a:p>
          <a:p>
            <a:pPr>
              <a:lnSpc>
                <a:spcPct val="80000"/>
              </a:lnSpc>
              <a:buClr>
                <a:schemeClr val="tx1"/>
              </a:buClr>
              <a:buSzTx/>
              <a:buFont typeface="Wingdings" pitchFamily="2" charset="2"/>
              <a:buAutoNum type="arabicPeriod"/>
            </a:pPr>
            <a:r>
              <a:rPr lang="en-US" sz="1250" dirty="0" smtClean="0"/>
              <a:t>G. Zhang, M. </a:t>
            </a:r>
            <a:r>
              <a:rPr lang="en-US" sz="1250" dirty="0" err="1" smtClean="0"/>
              <a:t>Xue</a:t>
            </a:r>
            <a:r>
              <a:rPr lang="en-US" sz="1250" dirty="0" smtClean="0"/>
              <a:t>, B. L. Cheong, T. J. </a:t>
            </a:r>
            <a:r>
              <a:rPr lang="en-US" sz="1250" dirty="0" err="1" smtClean="0"/>
              <a:t>Schurr</a:t>
            </a:r>
            <a:r>
              <a:rPr lang="en-US" sz="1250" dirty="0" smtClean="0"/>
              <a:t>, “Advanced Study of Precipitation Microphysics with Multi-Frequency </a:t>
            </a:r>
            <a:r>
              <a:rPr lang="en-US" sz="1250" dirty="0" err="1" smtClean="0"/>
              <a:t>Polarimetric</a:t>
            </a:r>
            <a:r>
              <a:rPr lang="en-US" sz="1250" dirty="0" smtClean="0"/>
              <a:t> Radar Observations and Data Assimilation,” NSF, $637K</a:t>
            </a:r>
          </a:p>
          <a:p>
            <a:pPr>
              <a:lnSpc>
                <a:spcPct val="80000"/>
              </a:lnSpc>
              <a:buClr>
                <a:schemeClr val="tx1"/>
              </a:buClr>
              <a:buSzTx/>
              <a:buFont typeface="Wingdings" pitchFamily="2" charset="2"/>
              <a:buAutoNum type="arabicPeriod" startAt="7"/>
            </a:pPr>
            <a:r>
              <a:rPr lang="en-US" sz="1250" dirty="0" smtClean="0"/>
              <a:t>J. P. Shaffer, “A Quantum Hybrid System for Linking </a:t>
            </a:r>
            <a:r>
              <a:rPr lang="en-US" sz="1250" dirty="0" err="1" smtClean="0"/>
              <a:t>Rydberg</a:t>
            </a:r>
            <a:r>
              <a:rPr lang="en-US" sz="1250" dirty="0" smtClean="0"/>
              <a:t> Atom Quantum Gates. NSF, $465K</a:t>
            </a:r>
          </a:p>
          <a:p>
            <a:pPr>
              <a:lnSpc>
                <a:spcPct val="80000"/>
              </a:lnSpc>
              <a:buClr>
                <a:schemeClr val="tx1"/>
              </a:buClr>
              <a:buSzTx/>
              <a:buFont typeface="Wingdings" pitchFamily="2" charset="2"/>
              <a:buAutoNum type="arabicPeriod" startAt="7"/>
            </a:pPr>
            <a:r>
              <a:rPr lang="en-US" sz="1250" dirty="0" smtClean="0"/>
              <a:t>J. P. Shaffer, “</a:t>
            </a:r>
            <a:r>
              <a:rPr lang="en-US" sz="1250" dirty="0" err="1" smtClean="0"/>
              <a:t>Rydberg</a:t>
            </a:r>
            <a:r>
              <a:rPr lang="en-US" sz="1250" dirty="0" smtClean="0"/>
              <a:t> Atom Interactions and Collective Behavior,” NSF, $436K</a:t>
            </a:r>
          </a:p>
          <a:p>
            <a:pPr>
              <a:lnSpc>
                <a:spcPct val="80000"/>
              </a:lnSpc>
              <a:buClr>
                <a:schemeClr val="tx1"/>
              </a:buClr>
              <a:buSzTx/>
              <a:buFont typeface="Wingdings" pitchFamily="2" charset="2"/>
              <a:buAutoNum type="arabicPeriod" startAt="7"/>
            </a:pPr>
            <a:r>
              <a:rPr lang="en-US" sz="1250" dirty="0" smtClean="0"/>
              <a:t>J. P. Shaffer, “Interactions in Cold </a:t>
            </a:r>
            <a:r>
              <a:rPr lang="en-US" sz="1250" dirty="0" err="1" smtClean="0"/>
              <a:t>Rydberg</a:t>
            </a:r>
            <a:r>
              <a:rPr lang="en-US" sz="1250" dirty="0" smtClean="0"/>
              <a:t> Gases,” NSF, $422K</a:t>
            </a:r>
          </a:p>
          <a:p>
            <a:pPr>
              <a:lnSpc>
                <a:spcPct val="80000"/>
              </a:lnSpc>
              <a:buClr>
                <a:schemeClr val="tx1"/>
              </a:buClr>
              <a:buSzTx/>
              <a:buFont typeface="Wingdings" pitchFamily="2" charset="2"/>
              <a:buAutoNum type="arabicPeriod" startAt="7"/>
            </a:pPr>
            <a:r>
              <a:rPr lang="en-US" sz="1250" dirty="0" smtClean="0"/>
              <a:t>J. Cruz, “CIF: Small: Two-Dimensional Channel Modeling, Detection and Coding for Shingled Magnetic Recording,” NSF, $418K</a:t>
            </a:r>
          </a:p>
          <a:p>
            <a:pPr>
              <a:lnSpc>
                <a:spcPct val="80000"/>
              </a:lnSpc>
              <a:buClr>
                <a:schemeClr val="tx1"/>
              </a:buClr>
              <a:buSzTx/>
              <a:buFont typeface="Wingdings" pitchFamily="2" charset="2"/>
              <a:buAutoNum type="arabicPeriod"/>
            </a:pPr>
            <a:endParaRPr lang="en-US" sz="1250" dirty="0" smtClean="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11"/>
            </a:pPr>
            <a:r>
              <a:rPr lang="en-US" sz="1250" dirty="0" smtClean="0"/>
              <a:t>M. Yuan, “Supplement to Developing and Evaluating the Effectiveness of the Location-based Offender Monitoring System for Offender Supervision,” National Institute of Justice, $396K</a:t>
            </a:r>
          </a:p>
          <a:p>
            <a:pPr>
              <a:lnSpc>
                <a:spcPct val="80000"/>
              </a:lnSpc>
              <a:buClr>
                <a:schemeClr val="tx1"/>
              </a:buClr>
              <a:buSzTx/>
              <a:buFont typeface="Wingdings" pitchFamily="2" charset="2"/>
              <a:buAutoNum type="arabicPeriod" startAt="11"/>
            </a:pPr>
            <a:r>
              <a:rPr lang="en-US" sz="1250" dirty="0" smtClean="0"/>
              <a:t>X. Wang, M. </a:t>
            </a:r>
            <a:r>
              <a:rPr lang="en-US" sz="1250" dirty="0" err="1" smtClean="0"/>
              <a:t>Xue</a:t>
            </a:r>
            <a:r>
              <a:rPr lang="en-US" sz="1250" dirty="0" smtClean="0"/>
              <a:t>, F. Kong, “Optimal Design of Multi-scale Ensemble Systems for Convective-Scale </a:t>
            </a:r>
            <a:r>
              <a:rPr lang="en-US" sz="1250" dirty="0" err="1" smtClean="0"/>
              <a:t>Probabalistic</a:t>
            </a:r>
            <a:r>
              <a:rPr lang="en-US" sz="1250" dirty="0" smtClean="0"/>
              <a:t> Forecasting,” NSF, $359K</a:t>
            </a:r>
          </a:p>
          <a:p>
            <a:pPr>
              <a:lnSpc>
                <a:spcPct val="80000"/>
              </a:lnSpc>
              <a:buClr>
                <a:schemeClr val="tx1"/>
              </a:buClr>
              <a:buSzTx/>
              <a:buFont typeface="Wingdings" pitchFamily="2" charset="2"/>
              <a:buAutoNum type="arabicPeriod" startAt="11"/>
            </a:pPr>
            <a:r>
              <a:rPr lang="en-US" sz="1250" dirty="0" smtClean="0"/>
              <a:t>F. Kong, M. </a:t>
            </a:r>
            <a:r>
              <a:rPr lang="en-US" sz="1250" dirty="0" err="1" smtClean="0"/>
              <a:t>Xue</a:t>
            </a:r>
            <a:r>
              <a:rPr lang="en-US" sz="1250" dirty="0" smtClean="0"/>
              <a:t>, “Further Development of the Storm-Scale Numerical Weather Prediction Capability for Shenzhen Meteorological Bureau,” Shenzhen Institute of Advanced Technology, China, $251K</a:t>
            </a:r>
          </a:p>
          <a:p>
            <a:pPr>
              <a:lnSpc>
                <a:spcPct val="80000"/>
              </a:lnSpc>
              <a:buClr>
                <a:schemeClr val="tx1"/>
              </a:buClr>
              <a:buSzTx/>
              <a:buFont typeface="Wingdings" pitchFamily="2" charset="2"/>
              <a:buAutoNum type="arabicPeriod" startAt="11"/>
            </a:pPr>
            <a:r>
              <a:rPr lang="en-US" sz="1250" dirty="0" smtClean="0"/>
              <a:t>J. Snow &amp; F. </a:t>
            </a:r>
            <a:r>
              <a:rPr lang="en-US" sz="1250" dirty="0" err="1" smtClean="0"/>
              <a:t>Fondjo</a:t>
            </a:r>
            <a:r>
              <a:rPr lang="en-US" sz="1250" dirty="0" smtClean="0"/>
              <a:t> </a:t>
            </a:r>
            <a:r>
              <a:rPr lang="en-US" sz="1250" dirty="0" err="1" smtClean="0"/>
              <a:t>Fotou</a:t>
            </a:r>
            <a:r>
              <a:rPr lang="en-US" sz="1250" dirty="0" smtClean="0"/>
              <a:t> (Langston U), “MRI: Acquisition of a High Performance Computing Cluster for Research and Education,” NSF, $250K</a:t>
            </a:r>
          </a:p>
          <a:p>
            <a:pPr>
              <a:lnSpc>
                <a:spcPct val="80000"/>
              </a:lnSpc>
              <a:buClr>
                <a:schemeClr val="tx1"/>
              </a:buClr>
              <a:buSzTx/>
              <a:buFont typeface="Wingdings" pitchFamily="2" charset="2"/>
              <a:buAutoNum type="arabicPeriod" startAt="11"/>
            </a:pPr>
            <a:r>
              <a:rPr lang="en-US" sz="1250" dirty="0" smtClean="0"/>
              <a:t>M. </a:t>
            </a:r>
            <a:r>
              <a:rPr lang="en-US" sz="1250" dirty="0" err="1" smtClean="0"/>
              <a:t>Xue</a:t>
            </a:r>
            <a:r>
              <a:rPr lang="en-US" sz="1250" dirty="0" smtClean="0"/>
              <a:t>, K. Brewster, Y. Jung, “Advanced Data Assimilation and Prediction Research for Convective-Scale Warn-on-Forecast,” NOAA, $243K</a:t>
            </a:r>
          </a:p>
          <a:p>
            <a:pPr>
              <a:lnSpc>
                <a:spcPct val="80000"/>
              </a:lnSpc>
              <a:buClr>
                <a:schemeClr val="tx1"/>
              </a:buClr>
              <a:buSzTx/>
              <a:buFont typeface="Wingdings" pitchFamily="2" charset="2"/>
              <a:buAutoNum type="arabicPeriod" startAt="11"/>
            </a:pPr>
            <a:r>
              <a:rPr lang="en-US" sz="1250" dirty="0" smtClean="0"/>
              <a:t>I.Y. </a:t>
            </a:r>
            <a:r>
              <a:rPr lang="en-US" sz="1250" dirty="0" err="1" smtClean="0"/>
              <a:t>Akkutlu</a:t>
            </a:r>
            <a:r>
              <a:rPr lang="en-US" sz="1250" dirty="0" smtClean="0"/>
              <a:t>, “Multi-scale Characterization of Transport Phenomena in </a:t>
            </a:r>
            <a:r>
              <a:rPr lang="en-US" sz="1250" dirty="0" err="1" smtClean="0"/>
              <a:t>Shales</a:t>
            </a:r>
            <a:r>
              <a:rPr lang="en-US" sz="1250" dirty="0" smtClean="0"/>
              <a:t> for Improved Gas Recovery,” Devon Energy, $200K</a:t>
            </a:r>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OSCER-RELATED FUNDING TO DATE:</a:t>
            </a:r>
          </a:p>
          <a:p>
            <a:pPr>
              <a:lnSpc>
                <a:spcPct val="50000"/>
              </a:lnSpc>
              <a:spcBef>
                <a:spcPct val="20000"/>
              </a:spcBef>
              <a:buClr>
                <a:schemeClr val="folHlink"/>
              </a:buClr>
              <a:buSzPct val="60000"/>
              <a:buFont typeface="Wingdings" pitchFamily="2" charset="2"/>
              <a:buNone/>
            </a:pPr>
            <a:r>
              <a:rPr lang="en-US" sz="3200" b="1" dirty="0" smtClean="0"/>
              <a:t>$206M total, $116M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Rectangle 2"/>
          <p:cNvSpPr>
            <a:spLocks noGrp="1" noChangeArrowheads="1"/>
          </p:cNvSpPr>
          <p:nvPr>
            <p:ph type="subTitle" idx="1"/>
          </p:nvPr>
        </p:nvSpPr>
        <p:spPr>
          <a:xfrm>
            <a:off x="685800" y="2057400"/>
            <a:ext cx="7924800" cy="1219200"/>
          </a:xfrm>
        </p:spPr>
        <p:txBody>
          <a:bodyPr/>
          <a:lstStyle/>
          <a:p>
            <a:pPr>
              <a:lnSpc>
                <a:spcPct val="70000"/>
              </a:lnSpc>
            </a:pPr>
            <a:r>
              <a:rPr lang="en-US" sz="3200" b="1"/>
              <a:t>Henry Neeman, OSCER Director</a:t>
            </a:r>
          </a:p>
          <a:p>
            <a:pPr>
              <a:lnSpc>
                <a:spcPct val="70000"/>
              </a:lnSpc>
            </a:pPr>
            <a:r>
              <a:rPr lang="en-US" sz="2000" b="1">
                <a:latin typeface="Courier New" pitchFamily="49" charset="0"/>
                <a:hlinkClick r:id="rId3"/>
              </a:rPr>
              <a:t>hneeman@ou.edu</a:t>
            </a:r>
            <a:endParaRPr lang="en-US" sz="2000" b="1">
              <a:latin typeface="Courier New" pitchFamily="49" charset="0"/>
            </a:endParaRPr>
          </a:p>
          <a:p>
            <a:pPr>
              <a:lnSpc>
                <a:spcPct val="70000"/>
              </a:lnSpc>
            </a:pPr>
            <a:r>
              <a:rPr lang="en-US" sz="2000" b="1"/>
              <a:t>OU Supercomputing Center for Education &amp; Research</a:t>
            </a:r>
          </a:p>
          <a:p>
            <a:pPr>
              <a:lnSpc>
                <a:spcPct val="70000"/>
              </a:lnSpc>
            </a:pPr>
            <a:r>
              <a:rPr lang="en-US" sz="2000" b="1"/>
              <a:t>A Division of OU Information Technology</a:t>
            </a:r>
          </a:p>
        </p:txBody>
      </p:sp>
      <p:sp>
        <p:nvSpPr>
          <p:cNvPr id="768003" name="Text Box 3"/>
          <p:cNvSpPr txBox="1">
            <a:spLocks noChangeArrowheads="1"/>
          </p:cNvSpPr>
          <p:nvPr/>
        </p:nvSpPr>
        <p:spPr bwMode="auto">
          <a:xfrm>
            <a:off x="3121982" y="5764213"/>
            <a:ext cx="3019096" cy="707886"/>
          </a:xfrm>
          <a:prstGeom prst="rect">
            <a:avLst/>
          </a:prstGeom>
          <a:noFill/>
          <a:ln w="9525">
            <a:noFill/>
            <a:miter lim="800000"/>
            <a:headEnd/>
            <a:tailEnd/>
          </a:ln>
          <a:effectLst/>
        </p:spPr>
        <p:txBody>
          <a:bodyPr wrap="none">
            <a:spAutoFit/>
          </a:bodyPr>
          <a:lstStyle/>
          <a:p>
            <a:r>
              <a:rPr lang="en-US" sz="2000" dirty="0" smtClean="0"/>
              <a:t>Wednesday October 3 2012</a:t>
            </a:r>
            <a:endParaRPr lang="en-US" sz="2000" dirty="0"/>
          </a:p>
          <a:p>
            <a:r>
              <a:rPr lang="en-US" sz="2000" dirty="0"/>
              <a:t>University of Oklahoma</a:t>
            </a:r>
          </a:p>
        </p:txBody>
      </p:sp>
      <p:sp>
        <p:nvSpPr>
          <p:cNvPr id="768004" name="Text Box 4"/>
          <p:cNvSpPr txBox="1">
            <a:spLocks noGrp="1" noChangeArrowheads="1"/>
          </p:cNvSpPr>
          <p:nvPr>
            <p:ph type="ctrTitle"/>
          </p:nvPr>
        </p:nvSpPr>
        <p:spPr>
          <a:xfrm>
            <a:off x="533400" y="381000"/>
            <a:ext cx="8229600" cy="1752600"/>
          </a:xfrm>
          <a:noFill/>
          <a:ln/>
        </p:spPr>
        <p:txBody>
          <a:bodyPr/>
          <a:lstStyle/>
          <a:p>
            <a:pPr>
              <a:lnSpc>
                <a:spcPct val="80000"/>
              </a:lnSpc>
            </a:pPr>
            <a:r>
              <a:rPr lang="en-US" sz="5400" dirty="0" smtClean="0">
                <a:solidFill>
                  <a:srgbClr val="A50021"/>
                </a:solidFill>
                <a:latin typeface="Arial Black" pitchFamily="34" charset="0"/>
              </a:rPr>
              <a:t>OSCER</a:t>
            </a:r>
            <a:r>
              <a:rPr lang="en-US" sz="5400" dirty="0">
                <a:solidFill>
                  <a:srgbClr val="A50021"/>
                </a:solidFill>
                <a:latin typeface="Arial Black" pitchFamily="34" charset="0"/>
              </a:rPr>
              <a:t/>
            </a:r>
            <a:br>
              <a:rPr lang="en-US" sz="5400" dirty="0">
                <a:solidFill>
                  <a:srgbClr val="A50021"/>
                </a:solidFill>
                <a:latin typeface="Arial Black" pitchFamily="34" charset="0"/>
              </a:rPr>
            </a:br>
            <a:r>
              <a:rPr lang="en-US" sz="5400" dirty="0">
                <a:solidFill>
                  <a:srgbClr val="A50021"/>
                </a:solidFill>
                <a:latin typeface="Arial Black" pitchFamily="34" charset="0"/>
              </a:rPr>
              <a:t>State of the Center</a:t>
            </a:r>
          </a:p>
        </p:txBody>
      </p:sp>
      <p:pic>
        <p:nvPicPr>
          <p:cNvPr id="768010" name="Picture 10" descr="ou201_logo"/>
          <p:cNvPicPr>
            <a:picLocks noChangeAspect="1" noChangeArrowheads="1"/>
          </p:cNvPicPr>
          <p:nvPr/>
        </p:nvPicPr>
        <p:blipFill>
          <a:blip r:embed="rId4" cstate="print"/>
          <a:srcRect/>
          <a:stretch>
            <a:fillRect/>
          </a:stretch>
        </p:blipFill>
        <p:spPr bwMode="auto">
          <a:xfrm>
            <a:off x="4392613" y="3525838"/>
            <a:ext cx="774700" cy="1096962"/>
          </a:xfrm>
          <a:prstGeom prst="rect">
            <a:avLst/>
          </a:prstGeom>
          <a:noFill/>
        </p:spPr>
      </p:pic>
      <p:pic>
        <p:nvPicPr>
          <p:cNvPr id="768011" name="Picture 11" descr="oscer_logo_crimson_20060918"/>
          <p:cNvPicPr>
            <a:picLocks noChangeAspect="1" noChangeArrowheads="1"/>
          </p:cNvPicPr>
          <p:nvPr/>
        </p:nvPicPr>
        <p:blipFill>
          <a:blip r:embed="rId5" cstate="print"/>
          <a:srcRect/>
          <a:stretch>
            <a:fillRect/>
          </a:stretch>
        </p:blipFill>
        <p:spPr bwMode="auto">
          <a:xfrm>
            <a:off x="2743200" y="3429000"/>
            <a:ext cx="1527175" cy="1116013"/>
          </a:xfrm>
          <a:prstGeom prst="rect">
            <a:avLst/>
          </a:prstGeom>
          <a:noFill/>
        </p:spPr>
      </p:pic>
      <p:pic>
        <p:nvPicPr>
          <p:cNvPr id="768012" name="Picture 12" descr="ouit_logo_small"/>
          <p:cNvPicPr>
            <a:picLocks noChangeAspect="1" noChangeArrowheads="1"/>
          </p:cNvPicPr>
          <p:nvPr/>
        </p:nvPicPr>
        <p:blipFill>
          <a:blip r:embed="rId6" cstate="print"/>
          <a:srcRect/>
          <a:stretch>
            <a:fillRect/>
          </a:stretch>
        </p:blipFill>
        <p:spPr bwMode="auto">
          <a:xfrm>
            <a:off x="5141913" y="3429000"/>
            <a:ext cx="2249487" cy="1219200"/>
          </a:xfrm>
          <a:prstGeom prst="rect">
            <a:avLst/>
          </a:prstGeom>
          <a:noFill/>
        </p:spPr>
      </p:pic>
      <p:pic>
        <p:nvPicPr>
          <p:cNvPr id="768017" name="Picture 17" descr="gpn_logo_pms_445_374"/>
          <p:cNvPicPr>
            <a:picLocks noChangeAspect="1" noChangeArrowheads="1"/>
          </p:cNvPicPr>
          <p:nvPr/>
        </p:nvPicPr>
        <p:blipFill>
          <a:blip r:embed="rId7" cstate="print"/>
          <a:srcRect/>
          <a:stretch>
            <a:fillRect/>
          </a:stretch>
        </p:blipFill>
        <p:spPr bwMode="auto">
          <a:xfrm>
            <a:off x="1676400" y="4953000"/>
            <a:ext cx="2768600" cy="641350"/>
          </a:xfrm>
          <a:prstGeom prst="rect">
            <a:avLst/>
          </a:prstGeom>
          <a:noFill/>
        </p:spPr>
      </p:pic>
      <p:pic>
        <p:nvPicPr>
          <p:cNvPr id="10" name="Picture 9" descr="okepscor_logo.jpg"/>
          <p:cNvPicPr>
            <a:picLocks noChangeAspect="1"/>
          </p:cNvPicPr>
          <p:nvPr/>
        </p:nvPicPr>
        <p:blipFill>
          <a:blip r:embed="rId8" cstate="print"/>
          <a:stretch>
            <a:fillRect/>
          </a:stretch>
        </p:blipFill>
        <p:spPr>
          <a:xfrm>
            <a:off x="5638800" y="4724400"/>
            <a:ext cx="1905000" cy="952500"/>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Oct 3 2012</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20</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17"/>
            </a:pPr>
            <a:r>
              <a:rPr lang="en-US" sz="1250" dirty="0" smtClean="0"/>
              <a:t>R. </a:t>
            </a:r>
            <a:r>
              <a:rPr lang="en-US" sz="1250" dirty="0" err="1" smtClean="0"/>
              <a:t>Voronov</a:t>
            </a:r>
            <a:r>
              <a:rPr lang="en-US" sz="1250" dirty="0" smtClean="0"/>
              <a:t>, “Intra-Thrombus Chemo-Transport and Local Stress Mechanics under Flow,” American Heart Association Postdoctoral Fellowship, $150K</a:t>
            </a:r>
          </a:p>
          <a:p>
            <a:pPr>
              <a:lnSpc>
                <a:spcPct val="80000"/>
              </a:lnSpc>
              <a:buClr>
                <a:schemeClr val="tx1"/>
              </a:buClr>
              <a:buSzTx/>
              <a:buFont typeface="+mj-lt"/>
              <a:buAutoNum type="arabicPeriod" startAt="17"/>
            </a:pPr>
            <a:r>
              <a:rPr lang="en-US" sz="1250" dirty="0" smtClean="0"/>
              <a:t>X. Wang, M. </a:t>
            </a:r>
            <a:r>
              <a:rPr lang="en-US" sz="1250" dirty="0" err="1" smtClean="0"/>
              <a:t>Xue</a:t>
            </a:r>
            <a:r>
              <a:rPr lang="en-US" sz="1250" dirty="0" smtClean="0"/>
              <a:t>, “Improving High Resolution Tropical Cyclone Prediction using GSI-based Hybrid Ensemble-</a:t>
            </a:r>
            <a:r>
              <a:rPr lang="en-US" sz="1250" dirty="0" err="1" smtClean="0"/>
              <a:t>Variational</a:t>
            </a:r>
            <a:r>
              <a:rPr lang="en-US" sz="1250" dirty="0" smtClean="0"/>
              <a:t> Data Assimilation System for HWRF,” NOAA, $150K</a:t>
            </a:r>
          </a:p>
          <a:p>
            <a:pPr>
              <a:lnSpc>
                <a:spcPct val="80000"/>
              </a:lnSpc>
              <a:buClr>
                <a:schemeClr val="tx1"/>
              </a:buClr>
              <a:buSzTx/>
              <a:buFont typeface="+mj-lt"/>
              <a:buAutoNum type="arabicPeriod" startAt="17"/>
            </a:pPr>
            <a:r>
              <a:rPr lang="en-US" sz="1250" dirty="0" smtClean="0"/>
              <a:t>I. Y. </a:t>
            </a:r>
            <a:r>
              <a:rPr lang="en-US" sz="1250" dirty="0" err="1" smtClean="0"/>
              <a:t>Akkutlu</a:t>
            </a:r>
            <a:r>
              <a:rPr lang="en-US" sz="1250" dirty="0" smtClean="0"/>
              <a:t>, “Molecular Theory of Capillarity in </a:t>
            </a:r>
            <a:r>
              <a:rPr lang="en-US" sz="1250" dirty="0" err="1" smtClean="0"/>
              <a:t>Kerogen</a:t>
            </a:r>
            <a:r>
              <a:rPr lang="en-US" sz="1250" dirty="0" smtClean="0"/>
              <a:t> - A Multi-component Approach to Predict Shale Gas/Liquid In-place and Transport in </a:t>
            </a:r>
            <a:r>
              <a:rPr lang="en-US" sz="1250" dirty="0" err="1" smtClean="0"/>
              <a:t>Nanopores</a:t>
            </a:r>
            <a:r>
              <a:rPr lang="en-US" sz="1250" dirty="0" smtClean="0"/>
              <a:t>,” Devon Energy, $150K</a:t>
            </a:r>
          </a:p>
          <a:p>
            <a:pPr>
              <a:lnSpc>
                <a:spcPct val="80000"/>
              </a:lnSpc>
              <a:buClr>
                <a:schemeClr val="tx1"/>
              </a:buClr>
              <a:buSzTx/>
              <a:buFont typeface="+mj-lt"/>
              <a:buAutoNum type="arabicPeriod" startAt="17"/>
            </a:pPr>
            <a:r>
              <a:rPr lang="en-US" sz="1250" dirty="0" smtClean="0"/>
              <a:t>S. </a:t>
            </a:r>
            <a:r>
              <a:rPr lang="en-US" sz="1250" dirty="0" err="1" smtClean="0"/>
              <a:t>Dhall</a:t>
            </a:r>
            <a:r>
              <a:rPr lang="en-US" sz="1250" dirty="0" smtClean="0"/>
              <a:t>, L. </a:t>
            </a:r>
            <a:r>
              <a:rPr lang="en-US" sz="1250" dirty="0" err="1" smtClean="0"/>
              <a:t>Gruenwald</a:t>
            </a:r>
            <a:r>
              <a:rPr lang="en-US" sz="1250" dirty="0" smtClean="0"/>
              <a:t>, “Autonomous Database Partitioning using Data Mining for High End Computing,” NSF, $150K</a:t>
            </a:r>
          </a:p>
          <a:p>
            <a:pPr>
              <a:lnSpc>
                <a:spcPct val="80000"/>
              </a:lnSpc>
              <a:buClr>
                <a:schemeClr val="tx1"/>
              </a:buClr>
              <a:buSzTx/>
              <a:buFont typeface="+mj-lt"/>
              <a:buAutoNum type="arabicPeriod" startAt="17"/>
            </a:pPr>
            <a:r>
              <a:rPr lang="en-US" sz="1250" dirty="0" smtClean="0"/>
              <a:t>M. </a:t>
            </a:r>
            <a:r>
              <a:rPr lang="en-US" sz="1250" dirty="0" err="1" smtClean="0"/>
              <a:t>Xue</a:t>
            </a:r>
            <a:r>
              <a:rPr lang="en-US" sz="1250" dirty="0" smtClean="0"/>
              <a:t>, K. Brewster, F. Kong, “Ensemble Simulation of GOES-R Proxy Radiance Data from CONUS Storm-Scale Ensemble Forecasts, Product Demonstration and Assessment at the Hazardous Weather </a:t>
            </a:r>
            <a:r>
              <a:rPr lang="en-US" sz="1250" dirty="0" err="1" smtClean="0"/>
              <a:t>Testbed</a:t>
            </a:r>
            <a:r>
              <a:rPr lang="en-US" sz="1250" dirty="0" smtClean="0"/>
              <a:t> GOES-R Proving Ground,” NOAA, $126K</a:t>
            </a:r>
          </a:p>
          <a:p>
            <a:pPr>
              <a:lnSpc>
                <a:spcPct val="80000"/>
              </a:lnSpc>
              <a:buClr>
                <a:schemeClr val="tx1"/>
              </a:buClr>
              <a:buSzTx/>
              <a:buFont typeface="+mj-lt"/>
              <a:buAutoNum type="arabicPeriod" startAt="17"/>
            </a:pPr>
            <a:r>
              <a:rPr lang="en-US" sz="1250" dirty="0" smtClean="0"/>
              <a:t>M. </a:t>
            </a:r>
            <a:r>
              <a:rPr lang="en-US" sz="1250" dirty="0" err="1" smtClean="0"/>
              <a:t>Xue</a:t>
            </a:r>
            <a:r>
              <a:rPr lang="en-US" sz="1250" dirty="0" smtClean="0"/>
              <a:t>, K. Brewster, F. Kong, “Ensemble Simulation of GOES-R Proxy Radiance Data from CONUS Storm-Scale Ensemble Forecasts, Product Demonstration and Assessment at the Hazardous Weather </a:t>
            </a:r>
            <a:r>
              <a:rPr lang="en-US" sz="1250" dirty="0" err="1" smtClean="0"/>
              <a:t>Testbed</a:t>
            </a:r>
            <a:r>
              <a:rPr lang="en-US" sz="1250" dirty="0" smtClean="0"/>
              <a:t> GOES-R Proving Ground,” NOAA, $94K</a:t>
            </a:r>
          </a:p>
          <a:p>
            <a:pPr>
              <a:lnSpc>
                <a:spcPct val="80000"/>
              </a:lnSpc>
              <a:buClr>
                <a:schemeClr val="tx1"/>
              </a:buClr>
              <a:buSzTx/>
              <a:buFont typeface="Wingdings" pitchFamily="2" charset="2"/>
              <a:buAutoNum type="arabicPeriod"/>
            </a:pPr>
            <a:endParaRPr lang="en-US" sz="1250" dirty="0" smtClean="0"/>
          </a:p>
          <a:p>
            <a:pPr>
              <a:lnSpc>
                <a:spcPct val="80000"/>
              </a:lnSpc>
              <a:buClr>
                <a:schemeClr val="tx1"/>
              </a:buClr>
              <a:buSzTx/>
              <a:buFont typeface="Wingdings" pitchFamily="2" charset="2"/>
              <a:buAutoNum type="arabicPeriod"/>
            </a:pPr>
            <a:endParaRPr lang="en-US" sz="1250" dirty="0" smtClean="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3"/>
            </a:pPr>
            <a:r>
              <a:rPr lang="en-US" sz="1250" dirty="0" smtClean="0"/>
              <a:t>K. Brewster, M. </a:t>
            </a:r>
            <a:r>
              <a:rPr lang="en-US" sz="1250" dirty="0" err="1" smtClean="0"/>
              <a:t>Xue</a:t>
            </a:r>
            <a:r>
              <a:rPr lang="en-US" sz="1250" dirty="0" smtClean="0"/>
              <a:t>, “High Resolution Data Assimilation for Trajectory Improvement,” DOD-Air Force, $79K</a:t>
            </a:r>
          </a:p>
          <a:p>
            <a:pPr>
              <a:lnSpc>
                <a:spcPct val="80000"/>
              </a:lnSpc>
              <a:buClr>
                <a:schemeClr val="tx1"/>
              </a:buClr>
              <a:buSzTx/>
              <a:buFont typeface="+mj-lt"/>
              <a:buAutoNum type="arabicPeriod" startAt="23"/>
            </a:pPr>
            <a:r>
              <a:rPr lang="en-US" sz="1250" dirty="0" smtClean="0"/>
              <a:t>F. Kong, “CAPS support to the WRF Lightning Forecast Algorithm for the NOAA R3 effort,” NOAA GOES-R/Universities Space Research Assn, $48K</a:t>
            </a:r>
          </a:p>
          <a:p>
            <a:pPr>
              <a:lnSpc>
                <a:spcPct val="80000"/>
              </a:lnSpc>
              <a:buClr>
                <a:schemeClr val="tx1"/>
              </a:buClr>
              <a:buSzTx/>
              <a:buFont typeface="+mj-lt"/>
              <a:buAutoNum type="arabicPeriod" startAt="23"/>
            </a:pPr>
            <a:r>
              <a:rPr lang="en-US" sz="1250" dirty="0" smtClean="0"/>
              <a:t>R. McPherson, M. Shafer, Y. Hong, “Utilization of Regional Climate Science Programs in Reservoir and Watershed Impact Assessments,”  OSU Water Resources Responses to Climate Change: Pilot Study, $43K</a:t>
            </a:r>
          </a:p>
          <a:p>
            <a:pPr>
              <a:lnSpc>
                <a:spcPct val="80000"/>
              </a:lnSpc>
              <a:buClr>
                <a:schemeClr val="tx1"/>
              </a:buClr>
              <a:buSzTx/>
              <a:buFont typeface="Wingdings" pitchFamily="2" charset="2"/>
              <a:buAutoNum type="arabicPeriod" startAt="23"/>
            </a:pPr>
            <a:r>
              <a:rPr lang="en-US" sz="1250" dirty="0" smtClean="0"/>
              <a:t>P. Attar, “Numerical Simulation of a Membrane Micro Air Vehicle in a Gust Field, Ohio Aerospace Institute, $35K</a:t>
            </a:r>
          </a:p>
          <a:p>
            <a:pPr>
              <a:lnSpc>
                <a:spcPct val="80000"/>
              </a:lnSpc>
              <a:buClr>
                <a:schemeClr val="tx1"/>
              </a:buClr>
              <a:buSzTx/>
              <a:buFont typeface="Wingdings" pitchFamily="2" charset="2"/>
              <a:buAutoNum type="arabicPeriod" startAt="23"/>
            </a:pPr>
            <a:r>
              <a:rPr lang="en-US" sz="1250" dirty="0" smtClean="0"/>
              <a:t>J.R. Cruz, “Signal Processing for Magnetic Recording Channels,” Hitachi Global Storage Technologies, Inc., Director, $30K</a:t>
            </a:r>
          </a:p>
          <a:p>
            <a:pPr>
              <a:lnSpc>
                <a:spcPct val="80000"/>
              </a:lnSpc>
              <a:buClr>
                <a:schemeClr val="tx1"/>
              </a:buClr>
              <a:buSzTx/>
              <a:buFont typeface="Wingdings" pitchFamily="2" charset="2"/>
              <a:buAutoNum type="arabicPeriod" startAt="23"/>
            </a:pPr>
            <a:r>
              <a:rPr lang="en-US" sz="1250" dirty="0" smtClean="0"/>
              <a:t>J.R. Cruz, “Equalization, Detection, and Coding Algorithms for Bit Patterned Media Recording,” Advanced Storage Technology Consortium, $17K</a:t>
            </a:r>
          </a:p>
          <a:p>
            <a:pPr>
              <a:lnSpc>
                <a:spcPct val="80000"/>
              </a:lnSpc>
              <a:buClr>
                <a:schemeClr val="tx1"/>
              </a:buClr>
              <a:buSzTx/>
              <a:buFont typeface="Wingdings" pitchFamily="2" charset="2"/>
              <a:buAutoNum type="arabicPeriod" startAt="23"/>
            </a:pPr>
            <a:r>
              <a:rPr lang="en-US" sz="1250" dirty="0" smtClean="0"/>
              <a:t>L. Sells, J. </a:t>
            </a:r>
            <a:r>
              <a:rPr lang="en-US" sz="1250" dirty="0" err="1" smtClean="0"/>
              <a:t>Goulden</a:t>
            </a:r>
            <a:r>
              <a:rPr lang="en-US" sz="1250" dirty="0" smtClean="0"/>
              <a:t>, H. </a:t>
            </a:r>
            <a:r>
              <a:rPr lang="en-US" sz="1250" dirty="0" err="1" smtClean="0"/>
              <a:t>Aboudja</a:t>
            </a:r>
            <a:r>
              <a:rPr lang="en-US" sz="1250" dirty="0" smtClean="0"/>
              <a:t>, “LittleFe grant,” LittleFe project, $2.5K</a:t>
            </a:r>
          </a:p>
          <a:p>
            <a:pPr>
              <a:lnSpc>
                <a:spcPct val="80000"/>
              </a:lnSpc>
              <a:buClr>
                <a:schemeClr val="tx1"/>
              </a:buClr>
              <a:buSzTx/>
              <a:buFont typeface="Wingdings" pitchFamily="2" charset="2"/>
              <a:buAutoNum type="arabicPeriod" startAt="23"/>
            </a:pPr>
            <a:r>
              <a:rPr lang="en-US" sz="1250" dirty="0" smtClean="0"/>
              <a:t>L. Sells, J. </a:t>
            </a:r>
            <a:r>
              <a:rPr lang="en-US" sz="1250" dirty="0" err="1" smtClean="0"/>
              <a:t>Goulden</a:t>
            </a:r>
            <a:r>
              <a:rPr lang="en-US" sz="1250" dirty="0" smtClean="0"/>
              <a:t>, “Early Adopter Grant,” NSF/TCPP, $2.5K</a:t>
            </a:r>
          </a:p>
          <a:p>
            <a:pPr>
              <a:lnSpc>
                <a:spcPct val="80000"/>
              </a:lnSpc>
              <a:buClr>
                <a:schemeClr val="tx1"/>
              </a:buClr>
              <a:buSzTx/>
              <a:buFont typeface="Wingdings" pitchFamily="2" charset="2"/>
              <a:buAutoNum type="arabicPeriod" startAt="7"/>
            </a:pPr>
            <a:endParaRPr lang="en-US" sz="1250" dirty="0" smtClean="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926732"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OSCER-RELATED FUNDING TO DATE:</a:t>
            </a:r>
          </a:p>
          <a:p>
            <a:pPr>
              <a:lnSpc>
                <a:spcPct val="50000"/>
              </a:lnSpc>
              <a:spcBef>
                <a:spcPct val="20000"/>
              </a:spcBef>
              <a:buClr>
                <a:schemeClr val="folHlink"/>
              </a:buClr>
              <a:buSzPct val="60000"/>
              <a:buFont typeface="Wingdings" pitchFamily="2" charset="2"/>
              <a:buNone/>
            </a:pPr>
            <a:r>
              <a:rPr lang="en-US" sz="3200" b="1" dirty="0" smtClean="0"/>
              <a:t>$206M total, $116M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Oct 3 2012</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21</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1"/>
            </a:pPr>
            <a:r>
              <a:rPr lang="en-US" sz="1250" dirty="0" smtClean="0"/>
              <a:t>B. Moore III et al, “Department of the Interior South-Central Regional Climate Science Center,” US Dept of the Interior, $3.5M (total), $1.4M (OU)</a:t>
            </a:r>
          </a:p>
          <a:p>
            <a:pPr>
              <a:lnSpc>
                <a:spcPct val="80000"/>
              </a:lnSpc>
              <a:buClr>
                <a:schemeClr val="tx1"/>
              </a:buClr>
              <a:buSzTx/>
              <a:buFont typeface="Wingdings" pitchFamily="2" charset="2"/>
              <a:buAutoNum type="arabicPeriod" startAt="31"/>
            </a:pPr>
            <a:r>
              <a:rPr lang="en-US" sz="1250" dirty="0" smtClean="0"/>
              <a:t>A. </a:t>
            </a:r>
            <a:r>
              <a:rPr lang="en-US" sz="1250" dirty="0" err="1" smtClean="0"/>
              <a:t>Striolo</a:t>
            </a:r>
            <a:r>
              <a:rPr lang="en-US" sz="1250" dirty="0" smtClean="0"/>
              <a:t>, D. </a:t>
            </a:r>
            <a:r>
              <a:rPr lang="en-US" sz="1250" dirty="0" err="1" smtClean="0"/>
              <a:t>Resasco</a:t>
            </a:r>
            <a:r>
              <a:rPr lang="en-US" sz="1250" dirty="0" smtClean="0"/>
              <a:t> et al, “Center for Application of Single-Walled Carbon </a:t>
            </a:r>
            <a:r>
              <a:rPr lang="en-US" sz="1250" dirty="0" err="1" smtClean="0"/>
              <a:t>Nanotubes</a:t>
            </a:r>
            <a:r>
              <a:rPr lang="en-US" sz="1250" dirty="0" smtClean="0"/>
              <a:t>,” DOE, $1M</a:t>
            </a:r>
          </a:p>
          <a:p>
            <a:pPr>
              <a:lnSpc>
                <a:spcPct val="80000"/>
              </a:lnSpc>
              <a:buClr>
                <a:schemeClr val="tx1"/>
              </a:buClr>
              <a:buSzTx/>
              <a:buFont typeface="Wingdings" pitchFamily="2" charset="2"/>
              <a:buAutoNum type="arabicPeriod" startAt="31"/>
            </a:pPr>
            <a:r>
              <a:rPr lang="en-US" sz="1250" dirty="0" smtClean="0"/>
              <a:t>J. K. </a:t>
            </a:r>
            <a:r>
              <a:rPr lang="en-US" sz="1250" dirty="0" err="1" smtClean="0"/>
              <a:t>Shen</a:t>
            </a:r>
            <a:r>
              <a:rPr lang="en-US" sz="1250" dirty="0" smtClean="0"/>
              <a:t>, “CAREER: Electrostatic Mechanisms in Protein Stability and Folding, NSF, $773K</a:t>
            </a:r>
          </a:p>
          <a:p>
            <a:pPr>
              <a:lnSpc>
                <a:spcPct val="80000"/>
              </a:lnSpc>
              <a:buClr>
                <a:schemeClr val="tx1"/>
              </a:buClr>
              <a:buSzTx/>
              <a:buFont typeface="Wingdings" pitchFamily="2" charset="2"/>
              <a:buAutoNum type="arabicPeriod" startAt="31"/>
            </a:pPr>
            <a:r>
              <a:rPr lang="en-US" sz="1250" dirty="0" smtClean="0"/>
              <a:t>Y. </a:t>
            </a:r>
            <a:r>
              <a:rPr lang="en-US" sz="1250" dirty="0" err="1" smtClean="0"/>
              <a:t>Kogan</a:t>
            </a:r>
            <a:r>
              <a:rPr lang="en-US" sz="1250" dirty="0" smtClean="0"/>
              <a:t>, “Parameterization of cumulus convective cloud systems in </a:t>
            </a:r>
            <a:r>
              <a:rPr lang="en-US" sz="1250" dirty="0" err="1" smtClean="0"/>
              <a:t>mesoscale</a:t>
            </a:r>
            <a:r>
              <a:rPr lang="en-US" sz="1250" dirty="0" smtClean="0"/>
              <a:t> forecast models,” ONR, $594K</a:t>
            </a:r>
          </a:p>
          <a:p>
            <a:pPr>
              <a:lnSpc>
                <a:spcPct val="80000"/>
              </a:lnSpc>
              <a:buClr>
                <a:schemeClr val="tx1"/>
              </a:buClr>
              <a:buSzTx/>
              <a:buFont typeface="Wingdings" pitchFamily="2" charset="2"/>
              <a:buAutoNum type="arabicPeriod" startAt="31"/>
            </a:pPr>
            <a:r>
              <a:rPr lang="en-US" sz="1250" dirty="0" smtClean="0"/>
              <a:t>X. Wang, M. </a:t>
            </a:r>
            <a:r>
              <a:rPr lang="en-US" sz="1250" dirty="0" err="1" smtClean="0"/>
              <a:t>Xue</a:t>
            </a:r>
            <a:r>
              <a:rPr lang="en-US" sz="1250" dirty="0" smtClean="0"/>
              <a:t>, F. Kong, “Optimal Design of Multi-scale Ensemble Systems for Convective-Scale Probabilistic Forecasting,” NSF, $395K</a:t>
            </a:r>
          </a:p>
          <a:p>
            <a:pPr>
              <a:lnSpc>
                <a:spcPct val="80000"/>
              </a:lnSpc>
              <a:buClr>
                <a:schemeClr val="tx1"/>
              </a:buClr>
              <a:buSzTx/>
              <a:buFont typeface="Wingdings" pitchFamily="2" charset="2"/>
              <a:buAutoNum type="arabicPeriod" startAt="31"/>
            </a:pPr>
            <a:r>
              <a:rPr lang="en-US" sz="1250" dirty="0" smtClean="0"/>
              <a:t>R. D. Palmer, T.-Y. Yu, “NMQ and WDSS-II for the KMA radar network: Real-time, effective, and integrated weather products,” Space Environment Laboratory, Inc., $361K</a:t>
            </a:r>
          </a:p>
          <a:p>
            <a:pPr>
              <a:lnSpc>
                <a:spcPct val="80000"/>
              </a:lnSpc>
              <a:buClr>
                <a:schemeClr val="tx1"/>
              </a:buClr>
              <a:buSzTx/>
              <a:buFont typeface="Wingdings" pitchFamily="2" charset="2"/>
              <a:buAutoNum type="arabicPeriod" startAt="31"/>
            </a:pPr>
            <a:r>
              <a:rPr lang="en-US" sz="1250" dirty="0" smtClean="0"/>
              <a:t>B. Grady, A. </a:t>
            </a:r>
            <a:r>
              <a:rPr lang="en-US" sz="1250" dirty="0" err="1" smtClean="0"/>
              <a:t>Striolo</a:t>
            </a:r>
            <a:r>
              <a:rPr lang="en-US" sz="1250" dirty="0" smtClean="0"/>
              <a:t>, “Novel </a:t>
            </a:r>
            <a:r>
              <a:rPr lang="en-US" sz="1250" dirty="0" err="1" smtClean="0"/>
              <a:t>Supramolecular</a:t>
            </a:r>
            <a:r>
              <a:rPr lang="en-US" sz="1250" dirty="0" smtClean="0"/>
              <a:t> Structures of Laterally Confined </a:t>
            </a:r>
            <a:r>
              <a:rPr lang="en-US" sz="1250" dirty="0" err="1" smtClean="0"/>
              <a:t>Amphiphilic</a:t>
            </a:r>
            <a:r>
              <a:rPr lang="en-US" sz="1250" dirty="0" smtClean="0"/>
              <a:t> Molecules,” NSF, $335K</a:t>
            </a:r>
          </a:p>
          <a:p>
            <a:pPr>
              <a:lnSpc>
                <a:spcPct val="80000"/>
              </a:lnSpc>
              <a:buClr>
                <a:schemeClr val="tx1"/>
              </a:buClr>
              <a:buSzTx/>
              <a:buFont typeface="Wingdings" pitchFamily="2" charset="2"/>
              <a:buAutoNum type="arabicPeriod" startAt="31"/>
            </a:pPr>
            <a:r>
              <a:rPr lang="en-US" sz="1250" dirty="0" smtClean="0"/>
              <a:t>D. </a:t>
            </a:r>
            <a:r>
              <a:rPr lang="en-US" sz="1250" dirty="0" err="1" smtClean="0"/>
              <a:t>Resasco</a:t>
            </a:r>
            <a:r>
              <a:rPr lang="en-US" sz="1250" dirty="0" smtClean="0"/>
              <a:t>, D. </a:t>
            </a:r>
            <a:r>
              <a:rPr lang="en-US" sz="1250" dirty="0" err="1" smtClean="0"/>
              <a:t>Papavassiliou</a:t>
            </a:r>
            <a:r>
              <a:rPr lang="en-US" sz="1250" dirty="0" smtClean="0"/>
              <a:t> et al, “</a:t>
            </a:r>
            <a:r>
              <a:rPr lang="en-US" sz="1250" dirty="0" err="1" smtClean="0"/>
              <a:t>Interfacially</a:t>
            </a:r>
            <a:r>
              <a:rPr lang="en-US" sz="1250" dirty="0" smtClean="0"/>
              <a:t> active SWNT/silica </a:t>
            </a:r>
            <a:r>
              <a:rPr lang="en-US" sz="1250" dirty="0" err="1" smtClean="0"/>
              <a:t>nanohybrids</a:t>
            </a:r>
            <a:r>
              <a:rPr lang="en-US" sz="1250" dirty="0" smtClean="0"/>
              <a:t>,” Advanced Energy Consortium, $331K</a:t>
            </a:r>
          </a:p>
          <a:p>
            <a:pPr>
              <a:lnSpc>
                <a:spcPct val="80000"/>
              </a:lnSpc>
              <a:buClr>
                <a:schemeClr val="tx1"/>
              </a:buClr>
              <a:buSzTx/>
              <a:buFont typeface="Wingdings" pitchFamily="2" charset="2"/>
              <a:buAutoNum type="arabicPeriod" startAt="31"/>
            </a:pPr>
            <a:r>
              <a:rPr lang="en-US" sz="1250" dirty="0" smtClean="0"/>
              <a:t>C. Y. Tang , R. </a:t>
            </a:r>
            <a:r>
              <a:rPr lang="en-US" sz="1250" dirty="0" err="1" smtClean="0"/>
              <a:t>Ramakumar</a:t>
            </a:r>
            <a:r>
              <a:rPr lang="en-US" sz="1250" dirty="0" smtClean="0"/>
              <a:t>, N. Jiang , “Control and Operation of Large-Scale Wind Farms in the Power System”, NSF, $231K</a:t>
            </a:r>
          </a:p>
          <a:p>
            <a:pPr>
              <a:lnSpc>
                <a:spcPct val="80000"/>
              </a:lnSpc>
              <a:buClr>
                <a:schemeClr val="tx1"/>
              </a:buClr>
              <a:buSzTx/>
              <a:buFont typeface="Wingdings" pitchFamily="2" charset="2"/>
              <a:buAutoNum type="arabicPeriod" startAt="31"/>
            </a:pPr>
            <a:endParaRPr lang="en-US" sz="1300" dirty="0" smtClean="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40"/>
            </a:pPr>
            <a:r>
              <a:rPr lang="en-US" sz="1250" dirty="0" smtClean="0"/>
              <a:t>J. </a:t>
            </a:r>
            <a:r>
              <a:rPr lang="en-US" sz="1250" dirty="0" err="1" smtClean="0"/>
              <a:t>Shen</a:t>
            </a:r>
            <a:r>
              <a:rPr lang="en-US" sz="1250" dirty="0" smtClean="0"/>
              <a:t>, “Electrostatic </a:t>
            </a:r>
            <a:r>
              <a:rPr lang="en-US" sz="1250" dirty="0" err="1" smtClean="0"/>
              <a:t>Modulationof</a:t>
            </a:r>
            <a:r>
              <a:rPr lang="en-US" sz="1250" dirty="0" smtClean="0"/>
              <a:t> Protein Stability and Folding,” NIH, $1.4M</a:t>
            </a:r>
          </a:p>
          <a:p>
            <a:pPr>
              <a:lnSpc>
                <a:spcPct val="80000"/>
              </a:lnSpc>
              <a:buClr>
                <a:schemeClr val="tx1"/>
              </a:buClr>
              <a:buSzTx/>
              <a:buFont typeface="+mj-lt"/>
              <a:buAutoNum type="arabicPeriod" startAt="40"/>
            </a:pPr>
            <a:r>
              <a:rPr lang="en-US" sz="1250" dirty="0" smtClean="0"/>
              <a:t>Y. Wang, “Theoretical Tools for Measuring Dark Energy from Galaxy Clustering,” DOE, $230K</a:t>
            </a:r>
          </a:p>
          <a:p>
            <a:pPr>
              <a:lnSpc>
                <a:spcPct val="80000"/>
              </a:lnSpc>
              <a:buClr>
                <a:schemeClr val="tx1"/>
              </a:buClr>
              <a:buSzTx/>
              <a:buFont typeface="+mj-lt"/>
              <a:buAutoNum type="arabicPeriod" startAt="40"/>
            </a:pPr>
            <a:r>
              <a:rPr lang="en-US" sz="1250" dirty="0" smtClean="0"/>
              <a:t>F. Kong, M. </a:t>
            </a:r>
            <a:r>
              <a:rPr lang="en-US" sz="1250" dirty="0" err="1" smtClean="0"/>
              <a:t>Xue</a:t>
            </a:r>
            <a:r>
              <a:rPr lang="en-US" sz="1250" dirty="0" smtClean="0"/>
              <a:t>, “Further Enhancement to the Hourly Assimilation and Prediction System (HAPS) for Shenzhen Meteorological Bureau.” Shenzhen Institute of Advanced Technology, Chinese Academy of Science, $228K</a:t>
            </a:r>
          </a:p>
          <a:p>
            <a:pPr>
              <a:lnSpc>
                <a:spcPct val="80000"/>
              </a:lnSpc>
              <a:buClr>
                <a:schemeClr val="tx1"/>
              </a:buClr>
              <a:buSzTx/>
              <a:buFont typeface="+mj-lt"/>
              <a:buAutoNum type="arabicPeriod" startAt="40"/>
            </a:pPr>
            <a:r>
              <a:rPr lang="en-US" sz="1250" dirty="0" smtClean="0"/>
              <a:t>P. Attar, P. </a:t>
            </a:r>
            <a:r>
              <a:rPr lang="en-US" sz="1250" dirty="0" err="1" smtClean="0"/>
              <a:t>Vedula</a:t>
            </a:r>
            <a:r>
              <a:rPr lang="en-US" sz="1250" dirty="0" smtClean="0"/>
              <a:t>, “Multi-fidelity Modeling and Simulation (M&amp;S) Tool for Nonlinear </a:t>
            </a:r>
            <a:r>
              <a:rPr lang="en-US" sz="1250" dirty="0" err="1" smtClean="0"/>
              <a:t>Aeroelasticity</a:t>
            </a:r>
            <a:r>
              <a:rPr lang="en-US" sz="1250" dirty="0" smtClean="0"/>
              <a:t>,” Advanced Dynamics, $160K</a:t>
            </a:r>
          </a:p>
          <a:p>
            <a:pPr>
              <a:lnSpc>
                <a:spcPct val="80000"/>
              </a:lnSpc>
              <a:buClr>
                <a:schemeClr val="tx1"/>
              </a:buClr>
              <a:buSzTx/>
              <a:buFont typeface="+mj-lt"/>
              <a:buAutoNum type="arabicPeriod" startAt="40"/>
            </a:pPr>
            <a:r>
              <a:rPr lang="en-US" sz="1250" dirty="0" smtClean="0"/>
              <a:t>B. </a:t>
            </a:r>
            <a:r>
              <a:rPr lang="en-US" sz="1250" dirty="0" err="1" smtClean="0"/>
              <a:t>Eskridge</a:t>
            </a:r>
            <a:r>
              <a:rPr lang="en-US" sz="1250" dirty="0" smtClean="0"/>
              <a:t>, “CDI-TYPE I: RUI: Emergent Hierarchies of Leaders in Multi-Robot Systems,” NSF, $159K</a:t>
            </a:r>
          </a:p>
          <a:p>
            <a:pPr>
              <a:lnSpc>
                <a:spcPct val="80000"/>
              </a:lnSpc>
              <a:buClr>
                <a:schemeClr val="tx1"/>
              </a:buClr>
              <a:buSzTx/>
              <a:buFont typeface="+mj-lt"/>
              <a:buAutoNum type="arabicPeriod" startAt="40"/>
            </a:pPr>
            <a:r>
              <a:rPr lang="en-US" sz="1250" dirty="0" smtClean="0"/>
              <a:t>A. </a:t>
            </a:r>
            <a:r>
              <a:rPr lang="en-US" sz="1250" dirty="0" err="1" smtClean="0"/>
              <a:t>Striolo</a:t>
            </a:r>
            <a:r>
              <a:rPr lang="en-US" sz="1250" dirty="0" smtClean="0"/>
              <a:t>, “Mixed-Volatile Fluids Relevant to Subsurface Energy Systems,” DOE, $120K</a:t>
            </a:r>
          </a:p>
          <a:p>
            <a:pPr>
              <a:lnSpc>
                <a:spcPct val="80000"/>
              </a:lnSpc>
              <a:buClr>
                <a:schemeClr val="tx1"/>
              </a:buClr>
              <a:buSzTx/>
              <a:buFont typeface="+mj-lt"/>
              <a:buAutoNum type="arabicPeriod" startAt="40"/>
            </a:pPr>
            <a:r>
              <a:rPr lang="en-US" sz="1250" dirty="0" smtClean="0"/>
              <a:t>P. </a:t>
            </a:r>
            <a:r>
              <a:rPr lang="en-US" sz="1250" dirty="0" err="1" smtClean="0"/>
              <a:t>Skubic</a:t>
            </a:r>
            <a:r>
              <a:rPr lang="en-US" sz="1250" dirty="0" smtClean="0"/>
              <a:t>, M. Strauss, “OU Contribution to the ATLAS Southwest Tier 2 Computing Center (Supplement),” NSF, $110K</a:t>
            </a:r>
          </a:p>
          <a:p>
            <a:pPr>
              <a:lnSpc>
                <a:spcPct val="80000"/>
              </a:lnSpc>
              <a:buClr>
                <a:schemeClr val="tx1"/>
              </a:buClr>
              <a:buSzTx/>
              <a:buFont typeface="+mj-lt"/>
              <a:buAutoNum type="arabicPeriod" startAt="40"/>
            </a:pPr>
            <a:r>
              <a:rPr lang="en-US" sz="1250" dirty="0" smtClean="0"/>
              <a:t>P. Attar, “High-Fidelity Computational </a:t>
            </a:r>
            <a:r>
              <a:rPr lang="en-US" sz="1250" dirty="0" err="1" smtClean="0"/>
              <a:t>Aeroelastic</a:t>
            </a:r>
            <a:r>
              <a:rPr lang="en-US" sz="1250" dirty="0" smtClean="0"/>
              <a:t> Solver Research,” Ohio Aerospace Institute, $53K</a:t>
            </a:r>
          </a:p>
          <a:p>
            <a:pPr>
              <a:lnSpc>
                <a:spcPct val="80000"/>
              </a:lnSpc>
              <a:buClr>
                <a:schemeClr val="tx1"/>
              </a:buClr>
              <a:buSzTx/>
              <a:buFont typeface="+mj-lt"/>
              <a:buAutoNum type="arabicPeriod" startAt="40"/>
            </a:pPr>
            <a:r>
              <a:rPr lang="en-US" sz="1250" dirty="0" smtClean="0"/>
              <a:t>P. </a:t>
            </a:r>
            <a:r>
              <a:rPr lang="en-US" sz="1250" dirty="0" err="1" smtClean="0"/>
              <a:t>Skubic</a:t>
            </a:r>
            <a:r>
              <a:rPr lang="en-US" sz="1250" dirty="0" smtClean="0"/>
              <a:t>, M. Strauss, “OU Contribution to the ATLAS Southwest Tier 2 Computing Center (Supplement),” NSF, $50K</a:t>
            </a:r>
          </a:p>
          <a:p>
            <a:pPr>
              <a:lnSpc>
                <a:spcPct val="80000"/>
              </a:lnSpc>
              <a:buClr>
                <a:schemeClr val="tx1"/>
              </a:buClr>
              <a:buSzTx/>
              <a:buFont typeface="+mj-lt"/>
              <a:buAutoNum type="arabicPeriod" startAt="7"/>
            </a:pPr>
            <a:endParaRPr lang="en-US" sz="1250" dirty="0" smtClean="0"/>
          </a:p>
          <a:p>
            <a:pPr>
              <a:lnSpc>
                <a:spcPct val="80000"/>
              </a:lnSpc>
              <a:buClr>
                <a:schemeClr val="tx1"/>
              </a:buClr>
              <a:buSzTx/>
              <a:buFont typeface="Wingdings" pitchFamily="2" charset="2"/>
              <a:buAutoNum type="arabicPeriod" startAt="7"/>
            </a:pPr>
            <a:endParaRPr lang="en-US" sz="1250" dirty="0" smtClean="0"/>
          </a:p>
          <a:p>
            <a:pPr>
              <a:lnSpc>
                <a:spcPct val="80000"/>
              </a:lnSpc>
              <a:buClr>
                <a:schemeClr val="tx1"/>
              </a:buClr>
              <a:buSzTx/>
              <a:buFont typeface="Wingdings" pitchFamily="2" charset="2"/>
              <a:buAutoNum type="arabicPeriod" startAt="7"/>
            </a:pPr>
            <a:endParaRPr lang="en-US" sz="1250" dirty="0" smtClean="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OSCER-RELATED FUNDING TO DATE:</a:t>
            </a:r>
          </a:p>
          <a:p>
            <a:pPr>
              <a:lnSpc>
                <a:spcPct val="50000"/>
              </a:lnSpc>
              <a:spcBef>
                <a:spcPct val="20000"/>
              </a:spcBef>
              <a:buClr>
                <a:schemeClr val="folHlink"/>
              </a:buClr>
              <a:buSzPct val="60000"/>
              <a:buFont typeface="Wingdings" pitchFamily="2" charset="2"/>
              <a:buNone/>
            </a:pPr>
            <a:r>
              <a:rPr lang="en-US" sz="3200" b="1" dirty="0" smtClean="0"/>
              <a:t>$206M total, $116M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Oct 3 2012</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22</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49"/>
            </a:pPr>
            <a:r>
              <a:rPr lang="en-US" sz="1250" dirty="0" smtClean="0"/>
              <a:t>P. </a:t>
            </a:r>
            <a:r>
              <a:rPr lang="en-US" sz="1250" dirty="0" err="1" smtClean="0"/>
              <a:t>Skubic</a:t>
            </a:r>
            <a:r>
              <a:rPr lang="en-US" sz="1250" dirty="0" smtClean="0"/>
              <a:t>, M. Strauss, “University of Oklahoma Contribution to OSG Software Development,” Brookhaven National Laboratory, $50K.</a:t>
            </a:r>
          </a:p>
          <a:p>
            <a:pPr>
              <a:lnSpc>
                <a:spcPct val="80000"/>
              </a:lnSpc>
              <a:buClr>
                <a:schemeClr val="tx1"/>
              </a:buClr>
              <a:buSzTx/>
              <a:buFont typeface="Wingdings" pitchFamily="2" charset="2"/>
              <a:buAutoNum type="arabicPeriod" startAt="49"/>
            </a:pPr>
            <a:r>
              <a:rPr lang="en-US" sz="1250" dirty="0" smtClean="0"/>
              <a:t>P. Attar, “Computational Model Development and Experimental Validation Measurements for Membrane-Batten Wing,” Ohio Aerospace Institute, $43K</a:t>
            </a:r>
          </a:p>
          <a:p>
            <a:pPr>
              <a:lnSpc>
                <a:spcPct val="80000"/>
              </a:lnSpc>
              <a:buClr>
                <a:schemeClr val="tx1"/>
              </a:buClr>
              <a:buSzTx/>
              <a:buFont typeface="Wingdings" pitchFamily="2" charset="2"/>
              <a:buAutoNum type="arabicPeriod" startAt="49"/>
            </a:pPr>
            <a:r>
              <a:rPr lang="en-US" sz="1250" dirty="0" smtClean="0"/>
              <a:t>A. </a:t>
            </a:r>
            <a:r>
              <a:rPr lang="en-US" sz="1250" dirty="0" err="1" smtClean="0"/>
              <a:t>Striolo</a:t>
            </a:r>
            <a:r>
              <a:rPr lang="en-US" sz="1250" dirty="0" smtClean="0"/>
              <a:t>, “Reduced Carbon in Earth’s Crust and Mantle I,” Alfred P. Sloan Foundation, $39K.</a:t>
            </a:r>
          </a:p>
          <a:p>
            <a:pPr>
              <a:lnSpc>
                <a:spcPct val="80000"/>
              </a:lnSpc>
              <a:buClr>
                <a:schemeClr val="tx1"/>
              </a:buClr>
              <a:buSzTx/>
              <a:buFont typeface="Wingdings" pitchFamily="2" charset="2"/>
              <a:buAutoNum type="arabicPeriod" startAt="49"/>
            </a:pPr>
            <a:r>
              <a:rPr lang="en-US" sz="1250" dirty="0" smtClean="0"/>
              <a:t>J. </a:t>
            </a:r>
            <a:r>
              <a:rPr lang="en-US" sz="1250" dirty="0" err="1" smtClean="0"/>
              <a:t>Gao</a:t>
            </a:r>
            <a:r>
              <a:rPr lang="en-US" sz="1250" dirty="0" smtClean="0"/>
              <a:t>, “Advancing Research on </a:t>
            </a:r>
            <a:r>
              <a:rPr lang="en-US" sz="1250" dirty="0" err="1" smtClean="0"/>
              <a:t>Realtime</a:t>
            </a:r>
            <a:r>
              <a:rPr lang="en-US" sz="1250" dirty="0" smtClean="0"/>
              <a:t> Weather-Adaptive 3DVAR Analyses with Automatic Storm Positioning and On-demand Capability,” NOAA, $36K</a:t>
            </a:r>
          </a:p>
          <a:p>
            <a:pPr>
              <a:lnSpc>
                <a:spcPct val="80000"/>
              </a:lnSpc>
              <a:buClr>
                <a:schemeClr val="tx1"/>
              </a:buClr>
              <a:buSzTx/>
              <a:buFont typeface="Wingdings" pitchFamily="2" charset="2"/>
              <a:buAutoNum type="arabicPeriod" startAt="49"/>
            </a:pPr>
            <a:r>
              <a:rPr lang="en-US" sz="1250" dirty="0" smtClean="0"/>
              <a:t>M. </a:t>
            </a:r>
            <a:r>
              <a:rPr lang="en-US" sz="1250" dirty="0" err="1" smtClean="0"/>
              <a:t>Xue</a:t>
            </a:r>
            <a:r>
              <a:rPr lang="en-US" sz="1250" dirty="0" smtClean="0"/>
              <a:t>, “Probabilistic Forecasting for Aviation Decision Aid Applications,” Impact Technologies,$20K</a:t>
            </a:r>
          </a:p>
          <a:p>
            <a:pPr>
              <a:lnSpc>
                <a:spcPct val="80000"/>
              </a:lnSpc>
              <a:buClr>
                <a:schemeClr val="tx1"/>
              </a:buClr>
              <a:buSzTx/>
              <a:buFont typeface="Wingdings" pitchFamily="2" charset="2"/>
              <a:buAutoNum type="arabicPeriod" startAt="49"/>
            </a:pPr>
            <a:r>
              <a:rPr lang="en-US" sz="1250" dirty="0" smtClean="0"/>
              <a:t>P. Attar, P. </a:t>
            </a:r>
            <a:r>
              <a:rPr lang="en-US" sz="1250" dirty="0" err="1" smtClean="0"/>
              <a:t>Vedula</a:t>
            </a:r>
            <a:r>
              <a:rPr lang="en-US" sz="1250" dirty="0" smtClean="0"/>
              <a:t>, “Towards Better Modeling and Simulation of Nonlinear </a:t>
            </a:r>
            <a:r>
              <a:rPr lang="en-US" sz="1250" dirty="0" err="1" smtClean="0"/>
              <a:t>Aeroelasticity</a:t>
            </a:r>
            <a:r>
              <a:rPr lang="en-US" sz="1250" dirty="0" smtClean="0"/>
              <a:t> On and Beyond Transonic Regimes,” Advanced Dynamics, $20K</a:t>
            </a:r>
          </a:p>
          <a:p>
            <a:pPr>
              <a:lnSpc>
                <a:spcPct val="80000"/>
              </a:lnSpc>
              <a:buClr>
                <a:schemeClr val="tx1"/>
              </a:buClr>
              <a:buSzTx/>
              <a:buFont typeface="Wingdings" pitchFamily="2" charset="2"/>
              <a:buAutoNum type="arabicPeriod" startAt="49"/>
            </a:pPr>
            <a:r>
              <a:rPr lang="en-US" sz="1250" dirty="0" smtClean="0"/>
              <a:t>P. Attar, P. </a:t>
            </a:r>
            <a:r>
              <a:rPr lang="en-US" sz="1250" dirty="0" err="1" smtClean="0"/>
              <a:t>Vedula</a:t>
            </a:r>
            <a:r>
              <a:rPr lang="en-US" sz="1250" dirty="0" smtClean="0"/>
              <a:t>, “High-Fidelity Computational </a:t>
            </a:r>
            <a:r>
              <a:rPr lang="en-US" sz="1250" dirty="0" err="1" smtClean="0"/>
              <a:t>Aeroelastic</a:t>
            </a:r>
            <a:r>
              <a:rPr lang="en-US" sz="1250" dirty="0" smtClean="0"/>
              <a:t> Models in Support of Certification Airworthiness of Control Surfaces with </a:t>
            </a:r>
            <a:r>
              <a:rPr lang="en-US" sz="1250" dirty="0" err="1" smtClean="0"/>
              <a:t>Freeplay</a:t>
            </a:r>
            <a:r>
              <a:rPr lang="en-US" sz="1250" dirty="0" smtClean="0"/>
              <a:t> and Other Nonlinear Features,” Advanced Dynamics, $9K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7"/>
            </a:pPr>
            <a:endParaRPr lang="en-US" sz="1250" dirty="0" smtClean="0"/>
          </a:p>
          <a:p>
            <a:pPr>
              <a:lnSpc>
                <a:spcPct val="80000"/>
              </a:lnSpc>
              <a:buClr>
                <a:schemeClr val="tx1"/>
              </a:buClr>
              <a:buSzTx/>
              <a:buFont typeface="Wingdings" pitchFamily="2" charset="2"/>
              <a:buAutoNum type="arabicPeriod" startAt="7"/>
            </a:pPr>
            <a:endParaRPr lang="en-US" sz="1250" dirty="0" smtClean="0"/>
          </a:p>
          <a:p>
            <a:pPr>
              <a:lnSpc>
                <a:spcPct val="80000"/>
              </a:lnSpc>
              <a:buClr>
                <a:schemeClr val="tx1"/>
              </a:buClr>
              <a:buSzTx/>
              <a:buFont typeface="Wingdings" pitchFamily="2" charset="2"/>
              <a:buAutoNum type="arabicPeriod" startAt="7"/>
            </a:pPr>
            <a:endParaRPr lang="en-US" sz="1250" dirty="0" smtClean="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OSCER-RELATED FUNDING TO DATE:</a:t>
            </a:r>
          </a:p>
          <a:p>
            <a:pPr>
              <a:lnSpc>
                <a:spcPct val="50000"/>
              </a:lnSpc>
              <a:spcBef>
                <a:spcPct val="20000"/>
              </a:spcBef>
              <a:buClr>
                <a:schemeClr val="folHlink"/>
              </a:buClr>
              <a:buSzPct val="60000"/>
              <a:buFont typeface="Wingdings" pitchFamily="2" charset="2"/>
              <a:buNone/>
            </a:pPr>
            <a:r>
              <a:rPr lang="en-US" sz="3200" b="1" dirty="0" smtClean="0"/>
              <a:t>$206M total, $116M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Oct 3 2012</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23</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56"/>
            </a:pPr>
            <a:r>
              <a:rPr lang="en-US" sz="1250" dirty="0" smtClean="0"/>
              <a:t>H. Neeman, D. Brunson (OSU), J. Deaton (</a:t>
            </a:r>
            <a:r>
              <a:rPr lang="en-US" sz="1250" dirty="0" err="1" smtClean="0"/>
              <a:t>OneNet</a:t>
            </a:r>
            <a:r>
              <a:rPr lang="en-US" sz="1250" dirty="0" smtClean="0"/>
              <a:t>), J. He (Noble Foundation), D. </a:t>
            </a:r>
            <a:r>
              <a:rPr lang="en-US" sz="1250" dirty="0" err="1" smtClean="0"/>
              <a:t>Schoenefeld</a:t>
            </a:r>
            <a:r>
              <a:rPr lang="en-US" sz="1250" dirty="0" smtClean="0"/>
              <a:t> (TU), J. Snow (Langston U), M. Strauss (OU), X. Xiao (OU), M. </a:t>
            </a:r>
            <a:r>
              <a:rPr lang="en-US" sz="1250" dirty="0" err="1" smtClean="0"/>
              <a:t>Xue</a:t>
            </a:r>
            <a:r>
              <a:rPr lang="en-US" sz="1250" dirty="0" smtClean="0"/>
              <a:t> (OU), “Oklahoma Optical Initiative,” NSF, $1.17M</a:t>
            </a:r>
          </a:p>
          <a:p>
            <a:pPr>
              <a:lnSpc>
                <a:spcPct val="80000"/>
              </a:lnSpc>
              <a:buClr>
                <a:schemeClr val="tx1"/>
              </a:buClr>
              <a:buSzTx/>
              <a:buFont typeface="Wingdings" pitchFamily="2" charset="2"/>
              <a:buAutoNum type="arabicPeriod" startAt="56"/>
            </a:pPr>
            <a:r>
              <a:rPr lang="en-US" sz="1250" dirty="0" smtClean="0"/>
              <a:t>H. Neeman, M. Jensen, M. Strauss, X. Xiao, M. </a:t>
            </a:r>
            <a:r>
              <a:rPr lang="en-US" sz="1250" dirty="0" err="1" smtClean="0"/>
              <a:t>Xue</a:t>
            </a:r>
            <a:r>
              <a:rPr lang="en-US" sz="1250" dirty="0" smtClean="0"/>
              <a:t>, E. Baron, K. </a:t>
            </a:r>
            <a:r>
              <a:rPr lang="en-US" sz="1250" dirty="0" err="1" smtClean="0"/>
              <a:t>Dresback</a:t>
            </a:r>
            <a:r>
              <a:rPr lang="en-US" sz="1250" dirty="0" smtClean="0"/>
              <a:t>, R. </a:t>
            </a:r>
            <a:r>
              <a:rPr lang="en-US" sz="1250" dirty="0" err="1" smtClean="0"/>
              <a:t>Kolar</a:t>
            </a:r>
            <a:r>
              <a:rPr lang="en-US" sz="1250" dirty="0" smtClean="0"/>
              <a:t>, A. McGovern, R. Palmer, D. </a:t>
            </a:r>
            <a:r>
              <a:rPr lang="en-US" sz="1250" dirty="0" err="1" smtClean="0"/>
              <a:t>Papavassiliou</a:t>
            </a:r>
            <a:r>
              <a:rPr lang="en-US" sz="1250" dirty="0" smtClean="0"/>
              <a:t>, H. </a:t>
            </a:r>
            <a:r>
              <a:rPr lang="en-US" sz="1250" dirty="0" err="1" smtClean="0"/>
              <a:t>Severini</a:t>
            </a:r>
            <a:r>
              <a:rPr lang="en-US" sz="1250" dirty="0" smtClean="0"/>
              <a:t>, P. </a:t>
            </a:r>
            <a:r>
              <a:rPr lang="en-US" sz="1250" dirty="0" err="1" smtClean="0"/>
              <a:t>Skubic</a:t>
            </a:r>
            <a:r>
              <a:rPr lang="en-US" sz="1250" dirty="0" smtClean="0"/>
              <a:t>, T. </a:t>
            </a:r>
            <a:r>
              <a:rPr lang="en-US" sz="1250" dirty="0" err="1" smtClean="0"/>
              <a:t>Trafalis</a:t>
            </a:r>
            <a:r>
              <a:rPr lang="en-US" sz="1250" dirty="0" smtClean="0"/>
              <a:t>, M. Wenger, R. Wheeler (Duquesne U), “MRI: Acquisition of Extensible Petascale Storage for Data Intensive Research,” NSF, $793K</a:t>
            </a:r>
          </a:p>
          <a:p>
            <a:pPr>
              <a:lnSpc>
                <a:spcPct val="80000"/>
              </a:lnSpc>
              <a:buClr>
                <a:schemeClr val="tx1"/>
              </a:buClr>
              <a:buSzTx/>
              <a:buFont typeface="Wingdings" pitchFamily="2" charset="2"/>
              <a:buAutoNum type="arabicPeriod" startAt="56"/>
            </a:pPr>
            <a:r>
              <a:rPr lang="en-US" sz="1250" dirty="0" smtClean="0"/>
              <a:t>D. </a:t>
            </a:r>
            <a:r>
              <a:rPr lang="en-US" sz="1250" dirty="0" err="1" smtClean="0"/>
              <a:t>Resasco</a:t>
            </a:r>
            <a:r>
              <a:rPr lang="en-US" sz="1250" dirty="0" smtClean="0"/>
              <a:t>, J. Harwell, F. </a:t>
            </a:r>
            <a:r>
              <a:rPr lang="en-US" sz="1250" dirty="0" err="1" smtClean="0"/>
              <a:t>Jentoft</a:t>
            </a:r>
            <a:r>
              <a:rPr lang="en-US" sz="1250" dirty="0" smtClean="0"/>
              <a:t>, K. </a:t>
            </a:r>
            <a:r>
              <a:rPr lang="en-US" sz="1250" dirty="0" err="1" smtClean="0"/>
              <a:t>Gasem</a:t>
            </a:r>
            <a:r>
              <a:rPr lang="en-US" sz="1250" dirty="0" smtClean="0"/>
              <a:t>, S. Wang, “Center for Interfacial Reaction Engineering (CIRE),” DOE EPSCoR, $2.4M ($1.97M OU)</a:t>
            </a:r>
          </a:p>
          <a:p>
            <a:pPr>
              <a:lnSpc>
                <a:spcPct val="80000"/>
              </a:lnSpc>
              <a:buClr>
                <a:schemeClr val="tx1"/>
              </a:buClr>
              <a:buSzTx/>
              <a:buFont typeface="Wingdings" pitchFamily="2" charset="2"/>
              <a:buAutoNum type="arabicPeriod" startAt="56"/>
            </a:pPr>
            <a:r>
              <a:rPr lang="en-US" sz="1250" dirty="0" smtClean="0"/>
              <a:t>P. </a:t>
            </a:r>
            <a:r>
              <a:rPr lang="en-US" sz="1250" dirty="0" err="1" smtClean="0"/>
              <a:t>Skubic</a:t>
            </a:r>
            <a:r>
              <a:rPr lang="en-US" sz="1250" dirty="0" smtClean="0"/>
              <a:t>, M. Strauss, B. Abbott, P. Gutierrez, “Experimental Physics Investigations Using Colliding Beam Detectors at </a:t>
            </a:r>
            <a:r>
              <a:rPr lang="en-US" sz="1250" dirty="0" err="1" smtClean="0"/>
              <a:t>Fermilab</a:t>
            </a:r>
            <a:r>
              <a:rPr lang="en-US" sz="1250" dirty="0" smtClean="0"/>
              <a:t> and the Large </a:t>
            </a:r>
            <a:r>
              <a:rPr lang="en-US" sz="1250" dirty="0" err="1" smtClean="0"/>
              <a:t>Hadron</a:t>
            </a:r>
            <a:r>
              <a:rPr lang="en-US" sz="1250" dirty="0" smtClean="0"/>
              <a:t> Collider (LHC) (TASK A) 2010-2013 Renewal,” DOE, $2.8M</a:t>
            </a:r>
          </a:p>
          <a:p>
            <a:pPr>
              <a:lnSpc>
                <a:spcPct val="80000"/>
              </a:lnSpc>
              <a:buClr>
                <a:schemeClr val="tx1"/>
              </a:buClr>
              <a:buSzTx/>
              <a:buFont typeface="Wingdings" pitchFamily="2" charset="2"/>
              <a:buAutoNum type="arabicPeriod" startAt="56"/>
            </a:pPr>
            <a:r>
              <a:rPr lang="en-US" sz="1250" dirty="0" smtClean="0"/>
              <a:t>R. Palmer, Y. Zhang, G. Zhang, T. Yu, M. </a:t>
            </a:r>
            <a:r>
              <a:rPr lang="en-US" sz="1250" dirty="0" err="1" smtClean="0"/>
              <a:t>Yeary</a:t>
            </a:r>
            <a:r>
              <a:rPr lang="en-US" sz="1250" dirty="0" smtClean="0"/>
              <a:t>, Y. Hong, J. Crain, P. </a:t>
            </a:r>
            <a:r>
              <a:rPr lang="en-US" sz="1250" dirty="0" err="1" smtClean="0"/>
              <a:t>Chilson</a:t>
            </a:r>
            <a:r>
              <a:rPr lang="en-US" sz="1250" dirty="0" smtClean="0"/>
              <a:t>, “Next Generation Phased Array,” NSSL, $2M</a:t>
            </a:r>
          </a:p>
          <a:p>
            <a:pPr>
              <a:lnSpc>
                <a:spcPct val="80000"/>
              </a:lnSpc>
              <a:buClr>
                <a:schemeClr val="tx1"/>
              </a:buClr>
              <a:buSzTx/>
              <a:buFont typeface="Wingdings" pitchFamily="2" charset="2"/>
              <a:buAutoNum type="arabicPeriod" startAt="56"/>
            </a:pPr>
            <a:r>
              <a:rPr lang="en-US" sz="1250" dirty="0" smtClean="0"/>
              <a:t>P. </a:t>
            </a:r>
            <a:r>
              <a:rPr lang="en-US" sz="1250" dirty="0" err="1" smtClean="0"/>
              <a:t>Skubic</a:t>
            </a:r>
            <a:r>
              <a:rPr lang="en-US" sz="1250" dirty="0" smtClean="0"/>
              <a:t>, M. Strauss, B. Abbott, P. Gutierrez, “Experimental Physics Investigations Using Colliding Beam Detectors at </a:t>
            </a:r>
            <a:r>
              <a:rPr lang="en-US" sz="1250" dirty="0" err="1" smtClean="0"/>
              <a:t>Fermilab</a:t>
            </a:r>
            <a:r>
              <a:rPr lang="en-US" sz="1250" dirty="0" smtClean="0"/>
              <a:t> and the Large </a:t>
            </a:r>
            <a:r>
              <a:rPr lang="en-US" sz="1250" dirty="0" err="1" smtClean="0"/>
              <a:t>Hadron</a:t>
            </a:r>
            <a:r>
              <a:rPr lang="en-US" sz="1250" dirty="0" smtClean="0"/>
              <a:t> Collider (LHC) (TASK A) 2010-2013 Renewal-Revision,” DOE, $1.52M</a:t>
            </a:r>
          </a:p>
          <a:p>
            <a:pPr>
              <a:lnSpc>
                <a:spcPct val="80000"/>
              </a:lnSpc>
              <a:buClr>
                <a:schemeClr val="tx1"/>
              </a:buClr>
              <a:buSzTx/>
              <a:buFont typeface="Wingdings" pitchFamily="2" charset="2"/>
              <a:buAutoNum type="arabicPeriod" startAt="56"/>
            </a:pPr>
            <a:endParaRPr lang="en-US" sz="1250" dirty="0" smtClean="0"/>
          </a:p>
          <a:p>
            <a:pPr>
              <a:lnSpc>
                <a:spcPct val="80000"/>
              </a:lnSpc>
              <a:buClr>
                <a:schemeClr val="tx1"/>
              </a:buClr>
              <a:buSzTx/>
              <a:buFont typeface="Wingdings" pitchFamily="2" charset="2"/>
              <a:buAutoNum type="arabicPeriod" startAt="56"/>
            </a:pPr>
            <a:endParaRPr lang="en-US" sz="1300" dirty="0" smtClean="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62"/>
            </a:pPr>
            <a:r>
              <a:rPr lang="en-US" sz="1250" dirty="0" smtClean="0"/>
              <a:t>D. Cole, Alberto </a:t>
            </a:r>
            <a:r>
              <a:rPr lang="en-US" sz="1250" dirty="0" err="1" smtClean="0"/>
              <a:t>Striolo</a:t>
            </a:r>
            <a:r>
              <a:rPr lang="en-US" sz="1250" dirty="0" smtClean="0"/>
              <a:t>, “Structure and Dynamics of Earth Materials, Interfaces and Reactions,” DOE, $1.5M ($90K OU)</a:t>
            </a:r>
          </a:p>
          <a:p>
            <a:pPr>
              <a:lnSpc>
                <a:spcPct val="80000"/>
              </a:lnSpc>
              <a:buClr>
                <a:schemeClr val="tx1"/>
              </a:buClr>
              <a:buSzTx/>
              <a:buFont typeface="+mj-lt"/>
              <a:buAutoNum type="arabicPeriod" startAt="62"/>
            </a:pPr>
            <a:r>
              <a:rPr lang="en-US" sz="1250" dirty="0" smtClean="0"/>
              <a:t>R. </a:t>
            </a:r>
            <a:r>
              <a:rPr lang="en-US" sz="1250" dirty="0" err="1" smtClean="0"/>
              <a:t>Sigal</a:t>
            </a:r>
            <a:r>
              <a:rPr lang="en-US" sz="1250" dirty="0" smtClean="0"/>
              <a:t>, F. </a:t>
            </a:r>
            <a:r>
              <a:rPr lang="en-US" sz="1250" dirty="0" err="1" smtClean="0"/>
              <a:t>Civan</a:t>
            </a:r>
            <a:r>
              <a:rPr lang="en-US" sz="1250" dirty="0" smtClean="0"/>
              <a:t>, D. </a:t>
            </a:r>
            <a:r>
              <a:rPr lang="en-US" sz="1250" dirty="0" err="1" smtClean="0"/>
              <a:t>Devegowda</a:t>
            </a:r>
            <a:r>
              <a:rPr lang="en-US" sz="1250" dirty="0" smtClean="0"/>
              <a:t>, “Simulation of Shale Gas Reservoirs Incorporating the Correct Physics of Capillarity and Fluid Transport,” Research Partnership to Secure Energy for America (RPSEA), $1.05M</a:t>
            </a:r>
          </a:p>
          <a:p>
            <a:pPr>
              <a:lnSpc>
                <a:spcPct val="80000"/>
              </a:lnSpc>
              <a:buClr>
                <a:schemeClr val="tx1"/>
              </a:buClr>
              <a:buSzTx/>
              <a:buFont typeface="+mj-lt"/>
              <a:buAutoNum type="arabicPeriod" startAt="62"/>
            </a:pPr>
            <a:r>
              <a:rPr lang="en-US" sz="1250" dirty="0" smtClean="0"/>
              <a:t>M. </a:t>
            </a:r>
            <a:r>
              <a:rPr lang="en-US" sz="1250" dirty="0" err="1" smtClean="0"/>
              <a:t>Biggerstaff</a:t>
            </a:r>
            <a:r>
              <a:rPr lang="en-US" sz="1250" dirty="0" smtClean="0"/>
              <a:t> , J. </a:t>
            </a:r>
            <a:r>
              <a:rPr lang="en-US" sz="1250" dirty="0" err="1" smtClean="0"/>
              <a:t>Straka</a:t>
            </a:r>
            <a:r>
              <a:rPr lang="en-US" sz="1250" dirty="0" smtClean="0"/>
              <a:t>, L. Wicker, </a:t>
            </a:r>
            <a:r>
              <a:rPr lang="en-US" sz="1250" dirty="0" err="1" smtClean="0"/>
              <a:t>Zrnic</a:t>
            </a:r>
            <a:r>
              <a:rPr lang="en-US" sz="1250" dirty="0" smtClean="0"/>
              <a:t>, </a:t>
            </a:r>
            <a:r>
              <a:rPr lang="en-US" sz="1250" dirty="0" err="1" smtClean="0"/>
              <a:t>Zahari</a:t>
            </a:r>
            <a:r>
              <a:rPr lang="en-US" sz="1250" dirty="0" smtClean="0"/>
              <a:t>, “MRI Development of C-Band Mobile </a:t>
            </a:r>
            <a:r>
              <a:rPr lang="en-US" sz="1250" dirty="0" err="1" smtClean="0"/>
              <a:t>Polarimetric</a:t>
            </a:r>
            <a:r>
              <a:rPr lang="en-US" sz="1250" dirty="0" smtClean="0"/>
              <a:t> Weather Radars,” NSF, $989K ($439K OU)</a:t>
            </a:r>
          </a:p>
          <a:p>
            <a:pPr>
              <a:lnSpc>
                <a:spcPct val="80000"/>
              </a:lnSpc>
              <a:buClr>
                <a:schemeClr val="tx1"/>
              </a:buClr>
              <a:buSzTx/>
              <a:buFont typeface="+mj-lt"/>
              <a:buAutoNum type="arabicPeriod" startAt="62"/>
            </a:pPr>
            <a:r>
              <a:rPr lang="en-US" sz="1250" dirty="0" smtClean="0"/>
              <a:t>D. </a:t>
            </a:r>
            <a:r>
              <a:rPr lang="en-US" sz="1250" dirty="0" err="1" smtClean="0"/>
              <a:t>Resasco</a:t>
            </a:r>
            <a:r>
              <a:rPr lang="en-US" sz="1250" dirty="0" smtClean="0"/>
              <a:t>, D. </a:t>
            </a:r>
            <a:r>
              <a:rPr lang="en-US" sz="1250" dirty="0" err="1" smtClean="0"/>
              <a:t>Papavassiliou</a:t>
            </a:r>
            <a:r>
              <a:rPr lang="en-US" sz="1250" dirty="0" smtClean="0"/>
              <a:t> et al, “Carbon </a:t>
            </a:r>
            <a:r>
              <a:rPr lang="en-US" sz="1250" dirty="0" err="1" smtClean="0"/>
              <a:t>Nanotube</a:t>
            </a:r>
            <a:r>
              <a:rPr lang="en-US" sz="1250" dirty="0" smtClean="0"/>
              <a:t> Technology Center,” DOE, $925K</a:t>
            </a:r>
          </a:p>
          <a:p>
            <a:pPr>
              <a:lnSpc>
                <a:spcPct val="80000"/>
              </a:lnSpc>
              <a:buClr>
                <a:schemeClr val="tx1"/>
              </a:buClr>
              <a:buSzTx/>
              <a:buFont typeface="+mj-lt"/>
              <a:buAutoNum type="arabicPeriod" startAt="62"/>
            </a:pPr>
            <a:r>
              <a:rPr lang="en-US" sz="1250" dirty="0" smtClean="0"/>
              <a:t>M. </a:t>
            </a:r>
            <a:r>
              <a:rPr lang="en-US" sz="1250" dirty="0" err="1" smtClean="0"/>
              <a:t>Saha</a:t>
            </a:r>
            <a:r>
              <a:rPr lang="en-US" sz="1250" dirty="0" smtClean="0"/>
              <a:t>, D. </a:t>
            </a:r>
            <a:r>
              <a:rPr lang="en-US" sz="1250" dirty="0" err="1" smtClean="0"/>
              <a:t>Papavassiliou</a:t>
            </a:r>
            <a:r>
              <a:rPr lang="en-US" sz="1250" dirty="0" smtClean="0"/>
              <a:t>, A. </a:t>
            </a:r>
            <a:r>
              <a:rPr lang="en-US" sz="1250" dirty="0" err="1" smtClean="0"/>
              <a:t>Striolo</a:t>
            </a:r>
            <a:r>
              <a:rPr lang="en-US" sz="1250" dirty="0" smtClean="0"/>
              <a:t>, K. Mullen, B. Grady, C. </a:t>
            </a:r>
            <a:r>
              <a:rPr lang="en-US" sz="1250" dirty="0" err="1" smtClean="0"/>
              <a:t>Altan</a:t>
            </a:r>
            <a:r>
              <a:rPr lang="en-US" sz="1250" dirty="0" smtClean="0"/>
              <a:t>, D. </a:t>
            </a:r>
            <a:r>
              <a:rPr lang="en-US" sz="1250" dirty="0" err="1" smtClean="0"/>
              <a:t>Resasco</a:t>
            </a:r>
            <a:r>
              <a:rPr lang="en-US" sz="1250" dirty="0" smtClean="0"/>
              <a:t>, “Experimental and theoretical studies of carbon </a:t>
            </a:r>
            <a:r>
              <a:rPr lang="en-US" sz="1250" dirty="0" err="1" smtClean="0"/>
              <a:t>nanotube</a:t>
            </a:r>
            <a:r>
              <a:rPr lang="en-US" sz="1250" dirty="0" smtClean="0"/>
              <a:t> hierarchical structures in multifunctional polymer composites,” </a:t>
            </a:r>
            <a:r>
              <a:rPr lang="en-US" sz="1250" dirty="0" err="1" smtClean="0"/>
              <a:t>DoD</a:t>
            </a:r>
            <a:r>
              <a:rPr lang="en-US" sz="1250" dirty="0" smtClean="0"/>
              <a:t>-EPSCoR, $897K</a:t>
            </a:r>
          </a:p>
          <a:p>
            <a:pPr>
              <a:lnSpc>
                <a:spcPct val="80000"/>
              </a:lnSpc>
              <a:buClr>
                <a:schemeClr val="tx1"/>
              </a:buClr>
              <a:buSzTx/>
              <a:buFont typeface="+mj-lt"/>
              <a:buAutoNum type="arabicPeriod" startAt="62"/>
            </a:pPr>
            <a:r>
              <a:rPr lang="en-US" sz="1250" dirty="0" smtClean="0"/>
              <a:t>E. </a:t>
            </a:r>
            <a:r>
              <a:rPr lang="en-US" sz="1250" dirty="0" err="1" smtClean="0"/>
              <a:t>Mansell</a:t>
            </a:r>
            <a:r>
              <a:rPr lang="en-US" sz="1250" dirty="0" smtClean="0"/>
              <a:t> , J. </a:t>
            </a:r>
            <a:r>
              <a:rPr lang="en-US" sz="1250" dirty="0" err="1" smtClean="0"/>
              <a:t>Straka</a:t>
            </a:r>
            <a:r>
              <a:rPr lang="en-US" sz="1250" dirty="0" smtClean="0"/>
              <a:t>, C. Ziegler, D. </a:t>
            </a:r>
            <a:r>
              <a:rPr lang="en-US" sz="1250" dirty="0" err="1" smtClean="0"/>
              <a:t>MacGorman</a:t>
            </a:r>
            <a:r>
              <a:rPr lang="en-US" sz="1250" dirty="0" smtClean="0"/>
              <a:t>, “Numerical modeling studies of storm electrification and lightning,” NSF, $817K</a:t>
            </a:r>
          </a:p>
          <a:p>
            <a:pPr>
              <a:lnSpc>
                <a:spcPct val="80000"/>
              </a:lnSpc>
              <a:buClr>
                <a:schemeClr val="tx1"/>
              </a:buClr>
              <a:buSzTx/>
              <a:buFont typeface="+mj-lt"/>
              <a:buAutoNum type="arabicPeriod" startAt="62"/>
            </a:pPr>
            <a:r>
              <a:rPr lang="en-US" sz="1250" dirty="0" smtClean="0"/>
              <a:t>E. Rasmussen, J. </a:t>
            </a:r>
            <a:r>
              <a:rPr lang="en-US" sz="1250" dirty="0" err="1" smtClean="0"/>
              <a:t>Straka</a:t>
            </a:r>
            <a:r>
              <a:rPr lang="en-US" sz="1250" dirty="0" smtClean="0"/>
              <a:t>, K. </a:t>
            </a:r>
            <a:r>
              <a:rPr lang="en-US" sz="1250" dirty="0" err="1" smtClean="0"/>
              <a:t>Kanak</a:t>
            </a:r>
            <a:r>
              <a:rPr lang="en-US" sz="1250" dirty="0" smtClean="0"/>
              <a:t>, “Collaborative Research: Challenges in understanding </a:t>
            </a:r>
            <a:r>
              <a:rPr lang="en-US" sz="1250" dirty="0" err="1" smtClean="0"/>
              <a:t>tornadogenesis</a:t>
            </a:r>
            <a:r>
              <a:rPr lang="en-US" sz="1250" dirty="0" smtClean="0"/>
              <a:t> and associated phenomena, $755K ($489K OU)</a:t>
            </a:r>
          </a:p>
          <a:p>
            <a:pPr>
              <a:lnSpc>
                <a:spcPct val="80000"/>
              </a:lnSpc>
              <a:buClr>
                <a:schemeClr val="tx1"/>
              </a:buClr>
              <a:buSzTx/>
              <a:buFont typeface="+mj-lt"/>
              <a:buAutoNum type="arabicPeriod" startAt="62"/>
            </a:pPr>
            <a:r>
              <a:rPr lang="en-US" sz="1250" dirty="0" smtClean="0"/>
              <a:t>J. </a:t>
            </a:r>
            <a:r>
              <a:rPr lang="en-US" sz="1250" dirty="0" err="1" smtClean="0"/>
              <a:t>Straka</a:t>
            </a:r>
            <a:r>
              <a:rPr lang="en-US" sz="1250" dirty="0" smtClean="0"/>
              <a:t>, K. </a:t>
            </a:r>
            <a:r>
              <a:rPr lang="en-US" sz="1250" dirty="0" err="1" smtClean="0"/>
              <a:t>Kanak</a:t>
            </a:r>
            <a:r>
              <a:rPr lang="en-US" sz="1250" dirty="0" smtClean="0"/>
              <a:t>, “Challenges in </a:t>
            </a:r>
            <a:r>
              <a:rPr lang="en-US" sz="1250" dirty="0" err="1" smtClean="0"/>
              <a:t>tornadogenesis</a:t>
            </a:r>
            <a:r>
              <a:rPr lang="en-US" sz="1250" dirty="0" smtClean="0"/>
              <a:t> and associated phenomena,” NSF, $584K</a:t>
            </a:r>
          </a:p>
          <a:p>
            <a:pPr>
              <a:lnSpc>
                <a:spcPct val="80000"/>
              </a:lnSpc>
              <a:buClr>
                <a:schemeClr val="tx1"/>
              </a:buClr>
              <a:buSzTx/>
              <a:buFont typeface="+mj-lt"/>
              <a:buAutoNum type="arabicPeriod" startAt="62"/>
            </a:pPr>
            <a:endParaRPr lang="en-US" sz="1250" dirty="0" smtClean="0"/>
          </a:p>
          <a:p>
            <a:pPr>
              <a:lnSpc>
                <a:spcPct val="80000"/>
              </a:lnSpc>
              <a:buClr>
                <a:schemeClr val="tx1"/>
              </a:buClr>
              <a:buSzTx/>
              <a:buFont typeface="+mj-lt"/>
              <a:buAutoNum type="arabicPeriod" startAt="62"/>
            </a:pPr>
            <a:endParaRPr lang="en-US" sz="1250" dirty="0" smtClean="0"/>
          </a:p>
          <a:p>
            <a:pPr>
              <a:lnSpc>
                <a:spcPct val="80000"/>
              </a:lnSpc>
              <a:buClr>
                <a:schemeClr val="tx1"/>
              </a:buClr>
              <a:buSzTx/>
              <a:buFont typeface="Wingdings" pitchFamily="2" charset="2"/>
              <a:buAutoNum type="arabicPeriod" startAt="62"/>
            </a:pPr>
            <a:endParaRPr lang="en-US" sz="1250" dirty="0" smtClean="0"/>
          </a:p>
          <a:p>
            <a:pPr>
              <a:lnSpc>
                <a:spcPct val="80000"/>
              </a:lnSpc>
              <a:buClr>
                <a:schemeClr val="tx1"/>
              </a:buClr>
              <a:buSzTx/>
              <a:buFont typeface="Wingdings" pitchFamily="2" charset="2"/>
              <a:buAutoNum type="arabicPeriod" startAt="62"/>
            </a:pPr>
            <a:endParaRPr lang="en-US" sz="1250" dirty="0" smtClean="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OSCER-RELATED FUNDING TO DATE:</a:t>
            </a:r>
          </a:p>
          <a:p>
            <a:pPr>
              <a:lnSpc>
                <a:spcPct val="50000"/>
              </a:lnSpc>
              <a:spcBef>
                <a:spcPct val="20000"/>
              </a:spcBef>
              <a:buClr>
                <a:schemeClr val="folHlink"/>
              </a:buClr>
              <a:buSzPct val="60000"/>
              <a:buFont typeface="Wingdings" pitchFamily="2" charset="2"/>
              <a:buNone/>
            </a:pPr>
            <a:r>
              <a:rPr lang="en-US" sz="3200" b="1" dirty="0" smtClean="0"/>
              <a:t>$206M total, $116M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Oct 3 2012</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24</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70"/>
            </a:pPr>
            <a:r>
              <a:rPr lang="en-US" sz="1250" dirty="0" smtClean="0"/>
              <a:t>M. </a:t>
            </a:r>
            <a:r>
              <a:rPr lang="en-US" sz="1250" dirty="0" err="1" smtClean="0"/>
              <a:t>Xue</a:t>
            </a:r>
            <a:r>
              <a:rPr lang="en-US" sz="1250" dirty="0" smtClean="0"/>
              <a:t>, F. Kong, “Advanced Multi-Moment Microphysics for Precipitation and Tropical Cyclone Forecast Improvement with COAMPS,” ONR, $592K</a:t>
            </a:r>
          </a:p>
          <a:p>
            <a:pPr>
              <a:lnSpc>
                <a:spcPct val="80000"/>
              </a:lnSpc>
              <a:buClr>
                <a:schemeClr val="tx1"/>
              </a:buClr>
              <a:buSzTx/>
              <a:buFont typeface="+mj-lt"/>
              <a:buAutoNum type="arabicPeriod" startAt="70"/>
            </a:pPr>
            <a:r>
              <a:rPr lang="en-US" sz="1250" dirty="0" smtClean="0"/>
              <a:t>J. </a:t>
            </a:r>
            <a:r>
              <a:rPr lang="en-US" sz="1250" dirty="0" err="1" smtClean="0"/>
              <a:t>Straka</a:t>
            </a:r>
            <a:r>
              <a:rPr lang="en-US" sz="1250" dirty="0" smtClean="0"/>
              <a:t>, K. </a:t>
            </a:r>
            <a:r>
              <a:rPr lang="en-US" sz="1250" dirty="0" err="1" smtClean="0"/>
              <a:t>Kanak</a:t>
            </a:r>
            <a:r>
              <a:rPr lang="en-US" sz="1250" dirty="0" smtClean="0"/>
              <a:t>, “Collaborative Research: Challenges in Understanding </a:t>
            </a:r>
            <a:r>
              <a:rPr lang="en-US" sz="1250" dirty="0" err="1" smtClean="0"/>
              <a:t>Tornadogenesis</a:t>
            </a:r>
            <a:r>
              <a:rPr lang="en-US" sz="1250" dirty="0" smtClean="0"/>
              <a:t> and Associated Phenomena,” NSF, $515K</a:t>
            </a:r>
          </a:p>
          <a:p>
            <a:pPr>
              <a:lnSpc>
                <a:spcPct val="80000"/>
              </a:lnSpc>
              <a:buClr>
                <a:schemeClr val="tx1"/>
              </a:buClr>
              <a:buSzTx/>
              <a:buFont typeface="+mj-lt"/>
              <a:buAutoNum type="arabicPeriod" startAt="70"/>
            </a:pPr>
            <a:r>
              <a:rPr lang="en-US" sz="1250" dirty="0" smtClean="0"/>
              <a:t>D. </a:t>
            </a:r>
            <a:r>
              <a:rPr lang="en-US" sz="1250" dirty="0" err="1" smtClean="0"/>
              <a:t>MacGorman</a:t>
            </a:r>
            <a:r>
              <a:rPr lang="en-US" sz="1250" dirty="0" smtClean="0"/>
              <a:t>, E. </a:t>
            </a:r>
            <a:r>
              <a:rPr lang="en-US" sz="1250" dirty="0" err="1" smtClean="0"/>
              <a:t>Mansell</a:t>
            </a:r>
            <a:r>
              <a:rPr lang="en-US" sz="1250" dirty="0" smtClean="0"/>
              <a:t>, C. Ziegler, A. </a:t>
            </a:r>
            <a:r>
              <a:rPr lang="en-US" sz="1250" dirty="0" err="1" smtClean="0"/>
              <a:t>Fierro</a:t>
            </a:r>
            <a:r>
              <a:rPr lang="en-US" sz="1250" dirty="0" smtClean="0"/>
              <a:t>, M. </a:t>
            </a:r>
            <a:r>
              <a:rPr lang="en-US" sz="1250" dirty="0" err="1" smtClean="0"/>
              <a:t>Xue</a:t>
            </a:r>
            <a:r>
              <a:rPr lang="en-US" sz="1250" dirty="0" smtClean="0"/>
              <a:t>, “Techniques for Assimilating Geostationary Lightening </a:t>
            </a:r>
            <a:r>
              <a:rPr lang="en-US" sz="1250" dirty="0" err="1" smtClean="0"/>
              <a:t>Mapper</a:t>
            </a:r>
            <a:r>
              <a:rPr lang="en-US" sz="1250" dirty="0" smtClean="0"/>
              <a:t> Data and Assessment of the Resulting Impact on Forecasts,” NOAA, $415K</a:t>
            </a:r>
          </a:p>
          <a:p>
            <a:pPr>
              <a:lnSpc>
                <a:spcPct val="80000"/>
              </a:lnSpc>
              <a:buClr>
                <a:schemeClr val="tx1"/>
              </a:buClr>
              <a:buSzTx/>
              <a:buFont typeface="+mj-lt"/>
              <a:buAutoNum type="arabicPeriod" startAt="70"/>
            </a:pPr>
            <a:r>
              <a:rPr lang="en-US" sz="1250" dirty="0" smtClean="0"/>
              <a:t>M. </a:t>
            </a:r>
            <a:r>
              <a:rPr lang="en-US" sz="1250" dirty="0" err="1" smtClean="0"/>
              <a:t>Xue</a:t>
            </a:r>
            <a:r>
              <a:rPr lang="en-US" sz="1250" dirty="0" smtClean="0"/>
              <a:t>, F. Kong, K. Brewster, X. Wang, “A Partnership to Develop, Conduct, and Evaluate </a:t>
            </a:r>
            <a:r>
              <a:rPr lang="en-US" sz="1250" dirty="0" err="1" smtClean="0"/>
              <a:t>Realtime</a:t>
            </a:r>
            <a:r>
              <a:rPr lang="en-US" sz="1250" dirty="0" smtClean="0"/>
              <a:t> High-Resolution Ensemble and Deterministic Forecasts for Convective-scale Hazardous Weather: Moving to the Next Level,” NOAA CSTAR, $375K</a:t>
            </a:r>
          </a:p>
          <a:p>
            <a:pPr>
              <a:lnSpc>
                <a:spcPct val="80000"/>
              </a:lnSpc>
              <a:buClr>
                <a:schemeClr val="tx1"/>
              </a:buClr>
              <a:buSzTx/>
              <a:buFont typeface="+mj-lt"/>
              <a:buAutoNum type="arabicPeriod" startAt="70"/>
            </a:pPr>
            <a:r>
              <a:rPr lang="en-US" sz="1250" dirty="0" smtClean="0"/>
              <a:t>M. </a:t>
            </a:r>
            <a:r>
              <a:rPr lang="en-US" sz="1250" dirty="0" err="1" smtClean="0"/>
              <a:t>Xue</a:t>
            </a:r>
            <a:r>
              <a:rPr lang="en-US" sz="1250" dirty="0" smtClean="0"/>
              <a:t>, K. Brewster, J. </a:t>
            </a:r>
            <a:r>
              <a:rPr lang="en-US" sz="1250" dirty="0" err="1" smtClean="0"/>
              <a:t>Gao</a:t>
            </a:r>
            <a:r>
              <a:rPr lang="en-US" sz="1250" dirty="0" smtClean="0"/>
              <a:t>, X. Wang, “Advanced Data Assimilation and Prediction Research for Convective-Scale ‘Warn-on-Forecast,’” $500K, NOAA</a:t>
            </a:r>
          </a:p>
          <a:p>
            <a:pPr>
              <a:lnSpc>
                <a:spcPct val="80000"/>
              </a:lnSpc>
              <a:buClr>
                <a:schemeClr val="tx1"/>
              </a:buClr>
              <a:buSzTx/>
              <a:buFont typeface="+mj-lt"/>
              <a:buAutoNum type="arabicPeriod" startAt="70"/>
            </a:pPr>
            <a:r>
              <a:rPr lang="en-US" sz="1250" dirty="0" smtClean="0"/>
              <a:t>X. Wang, “Improving satellite radiance data assimilation using a hybrid ensemble-</a:t>
            </a:r>
            <a:r>
              <a:rPr lang="en-US" sz="1250" dirty="0" err="1" smtClean="0"/>
              <a:t>Gridpoint</a:t>
            </a:r>
            <a:r>
              <a:rPr lang="en-US" sz="1250" dirty="0" smtClean="0"/>
              <a:t> Statistical Interpolation (GSI) method for global numerical weather prediction,”  NASA, $276K</a:t>
            </a:r>
          </a:p>
          <a:p>
            <a:pPr>
              <a:lnSpc>
                <a:spcPct val="80000"/>
              </a:lnSpc>
              <a:buClr>
                <a:schemeClr val="tx1"/>
              </a:buClr>
              <a:buSzTx/>
              <a:buFont typeface="+mj-lt"/>
              <a:buAutoNum type="arabicPeriod" startAt="70"/>
            </a:pPr>
            <a:r>
              <a:rPr lang="en-US" sz="1250" dirty="0" smtClean="0"/>
              <a:t>X. Wang, M. </a:t>
            </a:r>
            <a:r>
              <a:rPr lang="en-US" sz="1250" dirty="0" err="1" smtClean="0"/>
              <a:t>Xue</a:t>
            </a:r>
            <a:r>
              <a:rPr lang="en-US" sz="1250" dirty="0" smtClean="0"/>
              <a:t>, “Improving NOAA operational global numerical weather prediction using a hybrid-ensemble </a:t>
            </a:r>
            <a:r>
              <a:rPr lang="en-US" sz="1250" dirty="0" err="1" smtClean="0"/>
              <a:t>Kalman</a:t>
            </a:r>
            <a:r>
              <a:rPr lang="en-US" sz="1250" dirty="0" smtClean="0"/>
              <a:t> filter data assimilation and ensemble forecast system,” NOAA, $207K</a:t>
            </a:r>
          </a:p>
          <a:p>
            <a:pPr>
              <a:lnSpc>
                <a:spcPct val="80000"/>
              </a:lnSpc>
              <a:buClr>
                <a:schemeClr val="tx1"/>
              </a:buClr>
              <a:buSzTx/>
              <a:buFont typeface="Wingdings" pitchFamily="2" charset="2"/>
              <a:buAutoNum type="arabicPeriod" startAt="70"/>
            </a:pPr>
            <a:endParaRPr lang="en-US" sz="1250" dirty="0" smtClean="0"/>
          </a:p>
          <a:p>
            <a:pPr>
              <a:lnSpc>
                <a:spcPct val="80000"/>
              </a:lnSpc>
              <a:buClr>
                <a:schemeClr val="tx1"/>
              </a:buClr>
              <a:buSzTx/>
              <a:buFont typeface="Wingdings" pitchFamily="2" charset="2"/>
              <a:buAutoNum type="arabicPeriod" startAt="70"/>
            </a:pPr>
            <a:endParaRPr lang="en-US" sz="1250" dirty="0" smtClean="0"/>
          </a:p>
          <a:p>
            <a:pPr>
              <a:lnSpc>
                <a:spcPct val="80000"/>
              </a:lnSpc>
              <a:buClr>
                <a:schemeClr val="tx1"/>
              </a:buClr>
              <a:buSzTx/>
              <a:buFont typeface="Wingdings" pitchFamily="2" charset="2"/>
              <a:buAutoNum type="arabicPeriod" startAt="70"/>
            </a:pPr>
            <a:endParaRPr lang="en-US" sz="1300" dirty="0" smtClean="0"/>
          </a:p>
          <a:p>
            <a:pPr>
              <a:lnSpc>
                <a:spcPct val="80000"/>
              </a:lnSpc>
              <a:buClr>
                <a:schemeClr val="tx1"/>
              </a:buClr>
              <a:buSzTx/>
              <a:buFont typeface="Wingdings" pitchFamily="2" charset="2"/>
              <a:buAutoNum type="arabicPeriod" startAt="70"/>
            </a:pPr>
            <a:endParaRPr lang="en-US" sz="130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77"/>
            </a:pPr>
            <a:r>
              <a:rPr lang="en-US" sz="1250" dirty="0" smtClean="0"/>
              <a:t>D. </a:t>
            </a:r>
            <a:r>
              <a:rPr lang="en-US" sz="1250" dirty="0" err="1" smtClean="0"/>
              <a:t>Resasco</a:t>
            </a:r>
            <a:r>
              <a:rPr lang="en-US" sz="1250" dirty="0" smtClean="0"/>
              <a:t>, D. </a:t>
            </a:r>
            <a:r>
              <a:rPr lang="en-US" sz="1250" dirty="0" err="1" smtClean="0"/>
              <a:t>Papavassiliou</a:t>
            </a:r>
            <a:r>
              <a:rPr lang="en-US" sz="1250" dirty="0" smtClean="0"/>
              <a:t> et al, “</a:t>
            </a:r>
            <a:r>
              <a:rPr lang="en-US" sz="1250" dirty="0" err="1" smtClean="0"/>
              <a:t>Interfacially</a:t>
            </a:r>
            <a:r>
              <a:rPr lang="en-US" sz="1250" dirty="0" smtClean="0"/>
              <a:t> active SWNT/silica </a:t>
            </a:r>
            <a:r>
              <a:rPr lang="en-US" sz="1250" dirty="0" err="1" smtClean="0"/>
              <a:t>nanohybrids</a:t>
            </a:r>
            <a:r>
              <a:rPr lang="en-US" sz="1250" dirty="0" smtClean="0"/>
              <a:t>,” Advanced Energy Consortium (AEC), $333K</a:t>
            </a:r>
          </a:p>
          <a:p>
            <a:pPr>
              <a:lnSpc>
                <a:spcPct val="80000"/>
              </a:lnSpc>
              <a:buClr>
                <a:schemeClr val="tx1"/>
              </a:buClr>
              <a:buSzTx/>
              <a:buFont typeface="+mj-lt"/>
              <a:buAutoNum type="arabicPeriod" startAt="77"/>
            </a:pPr>
            <a:r>
              <a:rPr lang="en-US" sz="1250" dirty="0" smtClean="0"/>
              <a:t>D. Oliver, “Data analysis and inversion for mobile </a:t>
            </a:r>
            <a:r>
              <a:rPr lang="en-US" sz="1250" dirty="0" err="1" smtClean="0"/>
              <a:t>nanosensors</a:t>
            </a:r>
            <a:r>
              <a:rPr lang="en-US" sz="1250" dirty="0" smtClean="0"/>
              <a:t>,” AEC, $320K</a:t>
            </a:r>
          </a:p>
          <a:p>
            <a:pPr>
              <a:lnSpc>
                <a:spcPct val="80000"/>
              </a:lnSpc>
              <a:buClr>
                <a:schemeClr val="tx1"/>
              </a:buClr>
              <a:buSzTx/>
              <a:buFont typeface="+mj-lt"/>
              <a:buAutoNum type="arabicPeriod" startAt="77"/>
            </a:pPr>
            <a:r>
              <a:rPr lang="en-US" sz="1250" dirty="0" smtClean="0"/>
              <a:t>R. Palmer, T. Yu, G. Zhang, M. </a:t>
            </a:r>
            <a:r>
              <a:rPr lang="en-US" sz="1250" dirty="0" err="1" smtClean="0"/>
              <a:t>Yeary</a:t>
            </a:r>
            <a:r>
              <a:rPr lang="en-US" sz="1250" dirty="0" smtClean="0"/>
              <a:t>, P. </a:t>
            </a:r>
            <a:r>
              <a:rPr lang="en-US" sz="1250" dirty="0" err="1" smtClean="0"/>
              <a:t>Chilson</a:t>
            </a:r>
            <a:r>
              <a:rPr lang="en-US" sz="1250" dirty="0" smtClean="0"/>
              <a:t>, Y. Zhang, J. Crain, “Advancements in Phased Array Weather Radar Research at OU,” NOAA National Severe Storms Laboratory (NSSL), $270K</a:t>
            </a:r>
          </a:p>
          <a:p>
            <a:pPr>
              <a:lnSpc>
                <a:spcPct val="80000"/>
              </a:lnSpc>
              <a:buClr>
                <a:schemeClr val="tx1"/>
              </a:buClr>
              <a:buSzTx/>
              <a:buFont typeface="+mj-lt"/>
              <a:buAutoNum type="arabicPeriod" startAt="77"/>
            </a:pPr>
            <a:r>
              <a:rPr lang="en-US" sz="1250" dirty="0" smtClean="0"/>
              <a:t>A. </a:t>
            </a:r>
            <a:r>
              <a:rPr lang="en-US" sz="1250" dirty="0" err="1" smtClean="0"/>
              <a:t>Striolo</a:t>
            </a:r>
            <a:r>
              <a:rPr lang="en-US" sz="1250" dirty="0" smtClean="0"/>
              <a:t>, “The Emergent Behavior of Solid </a:t>
            </a:r>
            <a:r>
              <a:rPr lang="en-US" sz="1250" dirty="0" err="1" smtClean="0"/>
              <a:t>Nanoparticles</a:t>
            </a:r>
            <a:r>
              <a:rPr lang="en-US" sz="1250" dirty="0" smtClean="0"/>
              <a:t> at Oil-Water Interfaces: A Multi-Scale Thermodynamic Approach to Enable Bio-Oil Upgrade,” NSF, $238K</a:t>
            </a:r>
          </a:p>
          <a:p>
            <a:pPr>
              <a:lnSpc>
                <a:spcPct val="80000"/>
              </a:lnSpc>
              <a:buClr>
                <a:schemeClr val="tx1"/>
              </a:buClr>
              <a:buSzTx/>
              <a:buFont typeface="+mj-lt"/>
              <a:buAutoNum type="arabicPeriod" startAt="77"/>
            </a:pPr>
            <a:r>
              <a:rPr lang="en-US" sz="1250" dirty="0" smtClean="0"/>
              <a:t>M. </a:t>
            </a:r>
            <a:r>
              <a:rPr lang="en-US" sz="1250" dirty="0" err="1" smtClean="0"/>
              <a:t>Xue</a:t>
            </a:r>
            <a:r>
              <a:rPr lang="en-US" sz="1250" dirty="0" smtClean="0"/>
              <a:t>, K. Brewster, F. Kong, “Development of a Short-Range </a:t>
            </a:r>
            <a:r>
              <a:rPr lang="en-US" sz="1250" dirty="0" err="1" smtClean="0"/>
              <a:t>Realtime</a:t>
            </a:r>
            <a:r>
              <a:rPr lang="en-US" sz="1250" dirty="0" smtClean="0"/>
              <a:t> Analysis and Forecasting System based on the ARPS for Taiwan Region,” NOAA, $200K</a:t>
            </a:r>
          </a:p>
          <a:p>
            <a:pPr>
              <a:lnSpc>
                <a:spcPct val="80000"/>
              </a:lnSpc>
              <a:buClr>
                <a:schemeClr val="tx1"/>
              </a:buClr>
              <a:buSzTx/>
              <a:buFont typeface="+mj-lt"/>
              <a:buAutoNum type="arabicPeriod" startAt="77"/>
            </a:pPr>
            <a:r>
              <a:rPr lang="en-US" sz="1250" dirty="0" smtClean="0"/>
              <a:t>J. </a:t>
            </a:r>
            <a:r>
              <a:rPr lang="en-US" sz="1250" dirty="0" err="1" smtClean="0"/>
              <a:t>Straka</a:t>
            </a:r>
            <a:r>
              <a:rPr lang="en-US" sz="1250" dirty="0" smtClean="0"/>
              <a:t>, K. </a:t>
            </a:r>
            <a:r>
              <a:rPr lang="en-US" sz="1250" dirty="0" err="1" smtClean="0"/>
              <a:t>Kanak</a:t>
            </a:r>
            <a:r>
              <a:rPr lang="en-US" sz="1250" dirty="0" smtClean="0"/>
              <a:t>, “Formative dynamics of the </a:t>
            </a:r>
            <a:r>
              <a:rPr lang="en-US" sz="1250" dirty="0" err="1" smtClean="0"/>
              <a:t>mammatus</a:t>
            </a:r>
            <a:r>
              <a:rPr lang="en-US" sz="1250" dirty="0" smtClean="0"/>
              <a:t> clouds in thunderstorm cirrus,” NSF, $318K</a:t>
            </a:r>
          </a:p>
          <a:p>
            <a:pPr>
              <a:lnSpc>
                <a:spcPct val="80000"/>
              </a:lnSpc>
              <a:buClr>
                <a:schemeClr val="tx1"/>
              </a:buClr>
              <a:buSzTx/>
              <a:buFont typeface="+mj-lt"/>
              <a:buAutoNum type="arabicPeriod" startAt="77"/>
            </a:pPr>
            <a:r>
              <a:rPr lang="en-US" sz="1250" dirty="0" smtClean="0"/>
              <a:t>M. </a:t>
            </a:r>
            <a:r>
              <a:rPr lang="en-US" sz="1250" dirty="0" err="1" smtClean="0"/>
              <a:t>Yeary</a:t>
            </a:r>
            <a:r>
              <a:rPr lang="en-US" sz="1250" dirty="0" smtClean="0"/>
              <a:t>, C. Tang, “Computationally Efficient Linear Transforms for Remote Sensing Systems,” NSF, $299K</a:t>
            </a:r>
          </a:p>
          <a:p>
            <a:pPr>
              <a:lnSpc>
                <a:spcPct val="80000"/>
              </a:lnSpc>
              <a:buClr>
                <a:schemeClr val="tx1"/>
              </a:buClr>
              <a:buSzTx/>
              <a:buFont typeface="+mj-lt"/>
              <a:buAutoNum type="arabicPeriod" startAt="77"/>
            </a:pPr>
            <a:r>
              <a:rPr lang="en-US" sz="1250" dirty="0" smtClean="0"/>
              <a:t>A. </a:t>
            </a:r>
            <a:r>
              <a:rPr lang="en-US" sz="1250" dirty="0" err="1" smtClean="0"/>
              <a:t>Striolo</a:t>
            </a:r>
            <a:r>
              <a:rPr lang="en-US" sz="1250" dirty="0" smtClean="0"/>
              <a:t>, “Probing regular solution theory for mixed </a:t>
            </a:r>
            <a:r>
              <a:rPr lang="en-US" sz="1250" dirty="0" err="1" smtClean="0"/>
              <a:t>amphoteric</a:t>
            </a:r>
            <a:r>
              <a:rPr lang="en-US" sz="1250" dirty="0" smtClean="0"/>
              <a:t>/ionic surfactant systems by molecular dynamics simulations,” ACS, $100K</a:t>
            </a:r>
          </a:p>
          <a:p>
            <a:pPr>
              <a:lnSpc>
                <a:spcPct val="80000"/>
              </a:lnSpc>
              <a:buClr>
                <a:schemeClr val="tx1"/>
              </a:buClr>
              <a:buSzTx/>
              <a:buFont typeface="Wingdings" pitchFamily="2" charset="2"/>
              <a:buAutoNum type="arabicPeriod"/>
            </a:pPr>
            <a:endParaRPr lang="en-US" sz="1250" dirty="0" smtClean="0"/>
          </a:p>
          <a:p>
            <a:pPr>
              <a:lnSpc>
                <a:spcPct val="80000"/>
              </a:lnSpc>
              <a:buClr>
                <a:schemeClr val="tx1"/>
              </a:buClr>
              <a:buSzTx/>
              <a:buFont typeface="Wingdings" pitchFamily="2" charset="2"/>
              <a:buAutoNum type="arabicPeriod" startAt="8"/>
            </a:pPr>
            <a:endParaRPr lang="en-US" sz="1250" dirty="0" smtClean="0"/>
          </a:p>
          <a:p>
            <a:pPr>
              <a:lnSpc>
                <a:spcPct val="80000"/>
              </a:lnSpc>
              <a:buClr>
                <a:schemeClr val="tx1"/>
              </a:buClr>
              <a:buSzTx/>
              <a:buFont typeface="Wingdings" pitchFamily="2" charset="2"/>
              <a:buAutoNum type="arabicPeriod" startAt="8"/>
            </a:pPr>
            <a:endParaRPr lang="en-US" sz="1250" dirty="0" smtClean="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OSCER-RELATED FUNDING TO DATE:</a:t>
            </a:r>
          </a:p>
          <a:p>
            <a:pPr>
              <a:lnSpc>
                <a:spcPct val="50000"/>
              </a:lnSpc>
              <a:spcBef>
                <a:spcPct val="20000"/>
              </a:spcBef>
              <a:buClr>
                <a:schemeClr val="folHlink"/>
              </a:buClr>
              <a:buSzPct val="60000"/>
              <a:buFont typeface="Wingdings" pitchFamily="2" charset="2"/>
              <a:buNone/>
            </a:pPr>
            <a:r>
              <a:rPr lang="en-US" sz="3200" b="1" dirty="0" smtClean="0"/>
              <a:t>$206M total, $116M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Oct 3 2012</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25</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343400" cy="4495800"/>
          </a:xfrm>
        </p:spPr>
        <p:txBody>
          <a:bodyPr/>
          <a:lstStyle/>
          <a:p>
            <a:pPr>
              <a:lnSpc>
                <a:spcPct val="80000"/>
              </a:lnSpc>
              <a:buClr>
                <a:schemeClr val="tx1"/>
              </a:buClr>
              <a:buSzTx/>
              <a:buFont typeface="+mj-lt"/>
              <a:buAutoNum type="arabicPeriod" startAt="85"/>
            </a:pPr>
            <a:r>
              <a:rPr lang="en-US" sz="1250" dirty="0" smtClean="0"/>
              <a:t>K. Brewster, M. </a:t>
            </a:r>
            <a:r>
              <a:rPr lang="en-US" sz="1250" dirty="0" err="1" smtClean="0"/>
              <a:t>Xue</a:t>
            </a:r>
            <a:r>
              <a:rPr lang="en-US" sz="1250" dirty="0" smtClean="0"/>
              <a:t>, F. Kong, meteorology project, $211K</a:t>
            </a:r>
          </a:p>
          <a:p>
            <a:pPr>
              <a:lnSpc>
                <a:spcPct val="80000"/>
              </a:lnSpc>
              <a:buClr>
                <a:schemeClr val="tx1"/>
              </a:buClr>
              <a:buSzTx/>
              <a:buFont typeface="+mj-lt"/>
              <a:buAutoNum type="arabicPeriod" startAt="85"/>
            </a:pPr>
            <a:r>
              <a:rPr lang="en-US" sz="1250" dirty="0" smtClean="0"/>
              <a:t>M. </a:t>
            </a:r>
            <a:r>
              <a:rPr lang="en-US" sz="1250" dirty="0" err="1" smtClean="0"/>
              <a:t>Xue</a:t>
            </a:r>
            <a:r>
              <a:rPr lang="en-US" sz="1250" dirty="0" smtClean="0"/>
              <a:t>, meteorology project, $120K</a:t>
            </a:r>
          </a:p>
          <a:p>
            <a:pPr>
              <a:lnSpc>
                <a:spcPct val="80000"/>
              </a:lnSpc>
              <a:buClr>
                <a:schemeClr val="tx1"/>
              </a:buClr>
              <a:buSzTx/>
              <a:buFont typeface="+mj-lt"/>
              <a:buAutoNum type="arabicPeriod" startAt="85"/>
            </a:pPr>
            <a:r>
              <a:rPr lang="en-US" sz="1250" dirty="0" smtClean="0"/>
              <a:t>A. McGovern, “Learning to guide search in large state spaces,” IBM DARPA, $95K</a:t>
            </a:r>
          </a:p>
          <a:p>
            <a:pPr>
              <a:lnSpc>
                <a:spcPct val="80000"/>
              </a:lnSpc>
              <a:buClr>
                <a:schemeClr val="tx1"/>
              </a:buClr>
              <a:buSzTx/>
              <a:buFont typeface="+mj-lt"/>
              <a:buAutoNum type="arabicPeriod" startAt="85"/>
            </a:pPr>
            <a:r>
              <a:rPr lang="en-US" sz="1250" dirty="0" smtClean="0"/>
              <a:t>J. </a:t>
            </a:r>
            <a:r>
              <a:rPr lang="en-US" sz="1250" dirty="0" err="1" smtClean="0"/>
              <a:t>Straka</a:t>
            </a:r>
            <a:r>
              <a:rPr lang="en-US" sz="1250" dirty="0" smtClean="0"/>
              <a:t>, K. </a:t>
            </a:r>
            <a:r>
              <a:rPr lang="en-US" sz="1250" dirty="0" err="1" smtClean="0"/>
              <a:t>Kanak</a:t>
            </a:r>
            <a:r>
              <a:rPr lang="en-US" sz="1250" dirty="0" smtClean="0"/>
              <a:t>, “Supplement: Challenges in </a:t>
            </a:r>
            <a:r>
              <a:rPr lang="en-US" sz="1250" dirty="0" err="1" smtClean="0"/>
              <a:t>tornadogenesis</a:t>
            </a:r>
            <a:r>
              <a:rPr lang="en-US" sz="1250" dirty="0" smtClean="0"/>
              <a:t> and associated phenomena (VORTEX2),” NSF, $87K</a:t>
            </a:r>
          </a:p>
          <a:p>
            <a:pPr>
              <a:lnSpc>
                <a:spcPct val="80000"/>
              </a:lnSpc>
              <a:buClr>
                <a:schemeClr val="tx1"/>
              </a:buClr>
              <a:buSzTx/>
              <a:buFont typeface="+mj-lt"/>
              <a:buAutoNum type="arabicPeriod" startAt="85"/>
            </a:pPr>
            <a:r>
              <a:rPr lang="en-US" sz="1250" dirty="0" smtClean="0"/>
              <a:t>F. Kong, M. </a:t>
            </a:r>
            <a:r>
              <a:rPr lang="en-US" sz="1250" dirty="0" err="1" smtClean="0"/>
              <a:t>Xue</a:t>
            </a:r>
            <a:r>
              <a:rPr lang="en-US" sz="1250" dirty="0" smtClean="0"/>
              <a:t>, “Establishment of an Experimental Real-Time Short-Term Storm Prediction System for Shenzhen Meteorological Bureau,” $58K</a:t>
            </a:r>
          </a:p>
          <a:p>
            <a:pPr>
              <a:lnSpc>
                <a:spcPct val="80000"/>
              </a:lnSpc>
              <a:buClr>
                <a:schemeClr val="tx1"/>
              </a:buClr>
              <a:buSzTx/>
              <a:buFont typeface="+mj-lt"/>
              <a:buAutoNum type="arabicPeriod" startAt="85"/>
            </a:pPr>
            <a:r>
              <a:rPr lang="en-US" sz="1250" dirty="0" smtClean="0"/>
              <a:t>J. </a:t>
            </a:r>
            <a:r>
              <a:rPr lang="en-US" sz="1250" dirty="0" err="1" smtClean="0"/>
              <a:t>Straka</a:t>
            </a:r>
            <a:r>
              <a:rPr lang="en-US" sz="1250" dirty="0" smtClean="0"/>
              <a:t>, “Improved Understanding/Prediction of Severe Convective Storms and Attendant Phenomena through Advanced Numerical Simulation,” NSF, $58K</a:t>
            </a:r>
          </a:p>
          <a:p>
            <a:pPr>
              <a:lnSpc>
                <a:spcPct val="80000"/>
              </a:lnSpc>
              <a:buClr>
                <a:schemeClr val="tx1"/>
              </a:buClr>
              <a:buSzTx/>
              <a:buFont typeface="+mj-lt"/>
              <a:buAutoNum type="arabicPeriod" startAt="85"/>
            </a:pPr>
            <a:r>
              <a:rPr lang="en-US" sz="1250" dirty="0" smtClean="0"/>
              <a:t>M. </a:t>
            </a:r>
            <a:r>
              <a:rPr lang="en-US" sz="1250" dirty="0" err="1" smtClean="0"/>
              <a:t>Xue</a:t>
            </a:r>
            <a:r>
              <a:rPr lang="en-US" sz="1250" dirty="0" smtClean="0"/>
              <a:t>, “Assimilation of NEXRAD Radial Winds in a Regional </a:t>
            </a:r>
            <a:r>
              <a:rPr lang="en-US" sz="1250" dirty="0" err="1" smtClean="0"/>
              <a:t>Mesoscale</a:t>
            </a:r>
            <a:r>
              <a:rPr lang="en-US" sz="1250" dirty="0" smtClean="0"/>
              <a:t> Model,” Miss State U, $79K</a:t>
            </a:r>
          </a:p>
          <a:p>
            <a:pPr>
              <a:lnSpc>
                <a:spcPct val="80000"/>
              </a:lnSpc>
              <a:buClr>
                <a:schemeClr val="tx1"/>
              </a:buClr>
              <a:buSzTx/>
              <a:buFont typeface="+mj-lt"/>
              <a:buAutoNum type="arabicPeriod" startAt="85"/>
            </a:pPr>
            <a:r>
              <a:rPr lang="en-US" sz="1250" dirty="0" smtClean="0"/>
              <a:t>J. Cruz, R. Todd, “Medium-Density Parity-Check Codes for Tape Systems,” INSIC, $36K</a:t>
            </a:r>
          </a:p>
          <a:p>
            <a:pPr>
              <a:lnSpc>
                <a:spcPct val="80000"/>
              </a:lnSpc>
              <a:buClr>
                <a:schemeClr val="tx1"/>
              </a:buClr>
              <a:buSzTx/>
              <a:buFont typeface="+mj-lt"/>
              <a:buAutoNum type="arabicPeriod" startAt="85"/>
            </a:pPr>
            <a:r>
              <a:rPr lang="en-US" sz="1250" dirty="0" smtClean="0"/>
              <a:t>M. </a:t>
            </a:r>
            <a:r>
              <a:rPr lang="en-US" sz="1250" dirty="0" err="1" smtClean="0"/>
              <a:t>Xue</a:t>
            </a:r>
            <a:r>
              <a:rPr lang="en-US" sz="1250" dirty="0" smtClean="0"/>
              <a:t>, D. </a:t>
            </a:r>
            <a:r>
              <a:rPr lang="en-US" sz="1250" dirty="0" err="1" smtClean="0"/>
              <a:t>Stensrud</a:t>
            </a:r>
            <a:r>
              <a:rPr lang="en-US" sz="1250" dirty="0" smtClean="0"/>
              <a:t>, J. </a:t>
            </a:r>
            <a:r>
              <a:rPr lang="en-US" sz="1250" dirty="0" err="1" smtClean="0"/>
              <a:t>Gao</a:t>
            </a:r>
            <a:r>
              <a:rPr lang="en-US" sz="1250" dirty="0" smtClean="0"/>
              <a:t>, “Advancing Warn on Forecast – Storm-scale Analysis of Vortex 2 Thunderstorms,” NSSL, $70K</a:t>
            </a:r>
          </a:p>
          <a:p>
            <a:pPr>
              <a:lnSpc>
                <a:spcPct val="80000"/>
              </a:lnSpc>
              <a:buClr>
                <a:schemeClr val="tx1"/>
              </a:buClr>
              <a:buSzTx/>
              <a:buFont typeface="+mj-lt"/>
              <a:buAutoNum type="arabicPeriod" startAt="85"/>
            </a:pPr>
            <a:r>
              <a:rPr lang="en-US" sz="1250" dirty="0" smtClean="0"/>
              <a:t>P. Attar, “High-Fidelity Computational </a:t>
            </a:r>
            <a:r>
              <a:rPr lang="en-US" sz="1250" dirty="0" err="1" smtClean="0"/>
              <a:t>Aeroelastic</a:t>
            </a:r>
            <a:r>
              <a:rPr lang="en-US" sz="1250" dirty="0" smtClean="0"/>
              <a:t> Solver Research,” Ohio Aerospace Institute, $60K</a:t>
            </a:r>
          </a:p>
          <a:p>
            <a:pPr>
              <a:lnSpc>
                <a:spcPct val="80000"/>
              </a:lnSpc>
              <a:buClr>
                <a:schemeClr val="tx1"/>
              </a:buClr>
              <a:buSzTx/>
              <a:buFont typeface="+mj-lt"/>
              <a:buAutoNum type="arabicPeriod" startAt="85"/>
            </a:pPr>
            <a:r>
              <a:rPr lang="en-US" sz="1250" dirty="0" smtClean="0"/>
              <a:t>J. </a:t>
            </a:r>
            <a:r>
              <a:rPr lang="en-US" sz="1250" dirty="0" err="1" smtClean="0"/>
              <a:t>Straka</a:t>
            </a:r>
            <a:r>
              <a:rPr lang="en-US" sz="1250" dirty="0" smtClean="0"/>
              <a:t>, K. </a:t>
            </a:r>
            <a:r>
              <a:rPr lang="en-US" sz="1250" dirty="0" err="1" smtClean="0"/>
              <a:t>Kanak</a:t>
            </a:r>
            <a:r>
              <a:rPr lang="en-US" sz="1250" dirty="0" smtClean="0"/>
              <a:t>, “Development of Unmanned Aircraft System for Research in a Severe Storm Environment and Deployment within the VORTEX 2,” NSF, $44K</a:t>
            </a:r>
          </a:p>
          <a:p>
            <a:pPr>
              <a:lnSpc>
                <a:spcPct val="80000"/>
              </a:lnSpc>
              <a:buClr>
                <a:schemeClr val="tx1"/>
              </a:buClr>
              <a:buSzTx/>
              <a:buFont typeface="+mj-lt"/>
              <a:buAutoNum type="arabicPeriod" startAt="85"/>
            </a:pPr>
            <a:endParaRPr lang="en-US" sz="1250" dirty="0" smtClean="0"/>
          </a:p>
        </p:txBody>
      </p:sp>
      <p:sp>
        <p:nvSpPr>
          <p:cNvPr id="926724" name="Rectangle 4"/>
          <p:cNvSpPr>
            <a:spLocks noGrp="1" noChangeArrowheads="1"/>
          </p:cNvSpPr>
          <p:nvPr>
            <p:ph type="body" sz="half" idx="2"/>
          </p:nvPr>
        </p:nvSpPr>
        <p:spPr>
          <a:xfrm>
            <a:off x="4800600" y="1219200"/>
            <a:ext cx="3886200" cy="4267200"/>
          </a:xfrm>
        </p:spPr>
        <p:txBody>
          <a:bodyPr/>
          <a:lstStyle/>
          <a:p>
            <a:pPr>
              <a:lnSpc>
                <a:spcPct val="80000"/>
              </a:lnSpc>
              <a:buClr>
                <a:schemeClr val="tx1"/>
              </a:buClr>
              <a:buSzTx/>
              <a:buFont typeface="+mj-lt"/>
              <a:buAutoNum type="arabicPeriod" startAt="96"/>
            </a:pPr>
            <a:r>
              <a:rPr lang="en-US" sz="1250" dirty="0" smtClean="0"/>
              <a:t>J. Cruz, “Equalization, Detection, and Coding Algorithms for Bit Patterned Media Recording Channels,” International Storage Industry Consortium (INSIC), $35K</a:t>
            </a:r>
          </a:p>
          <a:p>
            <a:pPr>
              <a:lnSpc>
                <a:spcPct val="80000"/>
              </a:lnSpc>
              <a:buClr>
                <a:schemeClr val="tx1"/>
              </a:buClr>
              <a:buSzTx/>
              <a:buFont typeface="+mj-lt"/>
              <a:buAutoNum type="arabicPeriod" startAt="96"/>
            </a:pPr>
            <a:r>
              <a:rPr lang="en-US" sz="1250" dirty="0" smtClean="0"/>
              <a:t>J. Cruz, R. Todd, “Signal Processing for Magnetic Recording Channels,” private company, $30K</a:t>
            </a:r>
          </a:p>
          <a:p>
            <a:pPr>
              <a:lnSpc>
                <a:spcPct val="80000"/>
              </a:lnSpc>
              <a:buClr>
                <a:schemeClr val="tx1"/>
              </a:buClr>
              <a:buSzTx/>
              <a:buFont typeface="+mj-lt"/>
              <a:buAutoNum type="arabicPeriod" startAt="96"/>
            </a:pPr>
            <a:r>
              <a:rPr lang="en-US" sz="1250" dirty="0" smtClean="0"/>
              <a:t>P. Attar, P. </a:t>
            </a:r>
            <a:r>
              <a:rPr lang="en-US" sz="1250" dirty="0" err="1" smtClean="0"/>
              <a:t>Vedula</a:t>
            </a:r>
            <a:r>
              <a:rPr lang="en-US" sz="1250" dirty="0" smtClean="0"/>
              <a:t>, “Deterministic and Statistical Characterization of the Impact of Control Surface </a:t>
            </a:r>
            <a:r>
              <a:rPr lang="en-US" sz="1250" dirty="0" err="1" smtClean="0"/>
              <a:t>Freeplay</a:t>
            </a:r>
            <a:r>
              <a:rPr lang="en-US" sz="1250" dirty="0" smtClean="0"/>
              <a:t> on Flutter and Limit-Cycle Oscillation (LCO) using Efficient Computational Modeling,” Advanced Dynamics, $30K</a:t>
            </a:r>
          </a:p>
          <a:p>
            <a:pPr>
              <a:lnSpc>
                <a:spcPct val="80000"/>
              </a:lnSpc>
              <a:buClr>
                <a:schemeClr val="tx1"/>
              </a:buClr>
              <a:buSzTx/>
              <a:buFont typeface="+mj-lt"/>
              <a:buAutoNum type="arabicPeriod" startAt="96"/>
            </a:pPr>
            <a:r>
              <a:rPr lang="en-US" sz="1250" dirty="0" smtClean="0"/>
              <a:t>P. Attar, P. </a:t>
            </a:r>
            <a:r>
              <a:rPr lang="en-US" sz="1250" dirty="0" err="1" smtClean="0"/>
              <a:t>Vedula</a:t>
            </a:r>
            <a:r>
              <a:rPr lang="en-US" sz="1250" dirty="0" smtClean="0"/>
              <a:t>, “Novel Reduced Order in time Models for Problems in Nonlinear </a:t>
            </a:r>
            <a:r>
              <a:rPr lang="en-US" sz="1250" dirty="0" err="1" smtClean="0"/>
              <a:t>Aeroelasticity</a:t>
            </a:r>
            <a:r>
              <a:rPr lang="en-US" sz="1250" dirty="0" smtClean="0"/>
              <a:t>,” Advanced Dynamics, $29K</a:t>
            </a:r>
          </a:p>
          <a:p>
            <a:pPr>
              <a:lnSpc>
                <a:spcPct val="80000"/>
              </a:lnSpc>
              <a:buClr>
                <a:schemeClr val="tx1"/>
              </a:buClr>
              <a:buSzTx/>
              <a:buFont typeface="+mj-lt"/>
              <a:buAutoNum type="arabicPeriod" startAt="96"/>
            </a:pPr>
            <a:r>
              <a:rPr lang="en-US" sz="1250" dirty="0" smtClean="0"/>
              <a:t>F. Carr, J. </a:t>
            </a:r>
            <a:r>
              <a:rPr lang="en-US" sz="1250" dirty="0" err="1" smtClean="0"/>
              <a:t>Straka</a:t>
            </a:r>
            <a:r>
              <a:rPr lang="en-US" sz="1250" dirty="0" smtClean="0"/>
              <a:t>, “Severe storm research,” Jonathon </a:t>
            </a:r>
            <a:r>
              <a:rPr lang="en-US" sz="1250" dirty="0" err="1" smtClean="0"/>
              <a:t>Merage</a:t>
            </a:r>
            <a:r>
              <a:rPr lang="en-US" sz="1250" dirty="0" smtClean="0"/>
              <a:t> Foundation, $21K</a:t>
            </a:r>
          </a:p>
          <a:p>
            <a:pPr>
              <a:lnSpc>
                <a:spcPct val="80000"/>
              </a:lnSpc>
              <a:buClr>
                <a:schemeClr val="tx1"/>
              </a:buClr>
              <a:buSzTx/>
              <a:buFont typeface="+mj-lt"/>
              <a:buAutoNum type="arabicPeriod" startAt="96"/>
            </a:pPr>
            <a:r>
              <a:rPr lang="en-US" sz="1250" dirty="0" smtClean="0"/>
              <a:t>F. Carr, J. </a:t>
            </a:r>
            <a:r>
              <a:rPr lang="en-US" sz="1250" dirty="0" err="1" smtClean="0"/>
              <a:t>Straka</a:t>
            </a:r>
            <a:r>
              <a:rPr lang="en-US" sz="1250" dirty="0" smtClean="0"/>
              <a:t>, “Severe storm research,” Jonathon </a:t>
            </a:r>
            <a:r>
              <a:rPr lang="en-US" sz="1250" dirty="0" err="1" smtClean="0"/>
              <a:t>Merage</a:t>
            </a:r>
            <a:r>
              <a:rPr lang="en-US" sz="1250" dirty="0" smtClean="0"/>
              <a:t> Foundation, $20K</a:t>
            </a:r>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6858000" y="5791200"/>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OSCER-RELATED FUNDING TO DATE:</a:t>
            </a:r>
          </a:p>
          <a:p>
            <a:pPr>
              <a:lnSpc>
                <a:spcPct val="50000"/>
              </a:lnSpc>
              <a:spcBef>
                <a:spcPct val="20000"/>
              </a:spcBef>
              <a:buClr>
                <a:schemeClr val="folHlink"/>
              </a:buClr>
              <a:buSzPct val="60000"/>
              <a:buFont typeface="Wingdings" pitchFamily="2" charset="2"/>
              <a:buNone/>
            </a:pPr>
            <a:r>
              <a:rPr lang="en-US" sz="3200" b="1" dirty="0" smtClean="0"/>
              <a:t>$206M total, $116M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Oct 3 2012</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26</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191000" cy="4495800"/>
          </a:xfrm>
        </p:spPr>
        <p:txBody>
          <a:bodyPr/>
          <a:lstStyle/>
          <a:p>
            <a:pPr>
              <a:lnSpc>
                <a:spcPct val="80000"/>
              </a:lnSpc>
              <a:buClr>
                <a:schemeClr val="tx1"/>
              </a:buClr>
              <a:buSzTx/>
              <a:buFont typeface="+mj-lt"/>
              <a:buAutoNum type="arabicPeriod" startAt="102"/>
            </a:pPr>
            <a:r>
              <a:rPr lang="en-US" sz="1250" dirty="0"/>
              <a:t>A. </a:t>
            </a:r>
            <a:r>
              <a:rPr lang="en-US" sz="1250" dirty="0" err="1"/>
              <a:t>Striolo</a:t>
            </a:r>
            <a:r>
              <a:rPr lang="en-US" sz="1250" dirty="0"/>
              <a:t>, “Electrolytes at Solid-Water Interfaces: Theoretical Studies for Practical Applications,” DOE EPSCoR, $450K</a:t>
            </a:r>
          </a:p>
          <a:p>
            <a:pPr>
              <a:lnSpc>
                <a:spcPct val="80000"/>
              </a:lnSpc>
              <a:buClr>
                <a:schemeClr val="tx1"/>
              </a:buClr>
              <a:buSzTx/>
              <a:buFont typeface="+mj-lt"/>
              <a:buAutoNum type="arabicPeriod" startAt="102"/>
            </a:pPr>
            <a:r>
              <a:rPr lang="en-US" sz="1250" dirty="0"/>
              <a:t>A. </a:t>
            </a:r>
            <a:r>
              <a:rPr lang="en-US" sz="1250" dirty="0" err="1"/>
              <a:t>Striolo</a:t>
            </a:r>
            <a:r>
              <a:rPr lang="en-US" sz="1250" dirty="0"/>
              <a:t>, </a:t>
            </a:r>
            <a:r>
              <a:rPr lang="en-US" sz="1250" dirty="0" err="1"/>
              <a:t>Saha</a:t>
            </a:r>
            <a:r>
              <a:rPr lang="en-US" sz="1250" dirty="0"/>
              <a:t>, “Experimental and Theoretical Studies of Carbon </a:t>
            </a:r>
            <a:r>
              <a:rPr lang="en-US" sz="1250" dirty="0" err="1"/>
              <a:t>Nanotube</a:t>
            </a:r>
            <a:r>
              <a:rPr lang="en-US" sz="1250" dirty="0"/>
              <a:t> Hierarchical Structures in Multifunctional Polymer Composites,” DOD EPSCoR, $450K</a:t>
            </a:r>
          </a:p>
          <a:p>
            <a:pPr>
              <a:lnSpc>
                <a:spcPct val="80000"/>
              </a:lnSpc>
              <a:buClr>
                <a:schemeClr val="tx1"/>
              </a:buClr>
              <a:buSzTx/>
              <a:buFont typeface="+mj-lt"/>
              <a:buAutoNum type="arabicPeriod" startAt="102"/>
            </a:pPr>
            <a:r>
              <a:rPr lang="en-US" sz="1250" dirty="0"/>
              <a:t>D. Cole (ORNL), A. </a:t>
            </a:r>
            <a:r>
              <a:rPr lang="en-US" sz="1250" dirty="0" err="1"/>
              <a:t>Striolo</a:t>
            </a:r>
            <a:r>
              <a:rPr lang="en-US" sz="1250" dirty="0"/>
              <a:t>, “Structure and Dynamics of Earth Materials, Interfaces and Reactions,” DOE, $1.5M ($75K OU)</a:t>
            </a:r>
          </a:p>
          <a:p>
            <a:pPr>
              <a:lnSpc>
                <a:spcPct val="80000"/>
              </a:lnSpc>
              <a:buClr>
                <a:schemeClr val="tx1"/>
              </a:buClr>
              <a:buSzTx/>
              <a:buFont typeface="+mj-lt"/>
              <a:buAutoNum type="arabicPeriod" startAt="102"/>
            </a:pPr>
            <a:r>
              <a:rPr lang="en-US" sz="1250" dirty="0"/>
              <a:t>D. </a:t>
            </a:r>
            <a:r>
              <a:rPr lang="en-US" sz="1250" dirty="0" err="1"/>
              <a:t>Papavassiliou</a:t>
            </a:r>
            <a:r>
              <a:rPr lang="en-US" sz="1250" dirty="0"/>
              <a:t>, A. </a:t>
            </a:r>
            <a:r>
              <a:rPr lang="en-US" sz="1250" dirty="0" err="1"/>
              <a:t>Striolo</a:t>
            </a:r>
            <a:r>
              <a:rPr lang="en-US" sz="1250" dirty="0"/>
              <a:t>, “Effects of </a:t>
            </a:r>
            <a:r>
              <a:rPr lang="en-US" sz="1250" dirty="0" err="1"/>
              <a:t>Hydrophobicity</a:t>
            </a:r>
            <a:r>
              <a:rPr lang="en-US" sz="1250" dirty="0"/>
              <a:t>-Induced Wall Slip on Turbulence Drag and Turbulence Structure,” NSF, $230K</a:t>
            </a:r>
          </a:p>
          <a:p>
            <a:pPr>
              <a:lnSpc>
                <a:spcPct val="80000"/>
              </a:lnSpc>
              <a:buClr>
                <a:schemeClr val="tx1"/>
              </a:buClr>
              <a:buSzTx/>
              <a:buFont typeface="+mj-lt"/>
              <a:buAutoNum type="arabicPeriod" startAt="102"/>
            </a:pPr>
            <a:r>
              <a:rPr lang="en-US" sz="1250" dirty="0"/>
              <a:t>A. </a:t>
            </a:r>
            <a:r>
              <a:rPr lang="en-US" sz="1250" dirty="0" err="1"/>
              <a:t>Striolo</a:t>
            </a:r>
            <a:r>
              <a:rPr lang="en-US" sz="1250" dirty="0"/>
              <a:t>, D. </a:t>
            </a:r>
            <a:r>
              <a:rPr lang="en-US" sz="1250" dirty="0" err="1"/>
              <a:t>Resasco</a:t>
            </a:r>
            <a:r>
              <a:rPr lang="en-US" sz="1250" dirty="0"/>
              <a:t>, U. </a:t>
            </a:r>
            <a:r>
              <a:rPr lang="en-US" sz="1250" dirty="0" err="1"/>
              <a:t>Nollert</a:t>
            </a:r>
            <a:r>
              <a:rPr lang="en-US" sz="1250" dirty="0"/>
              <a:t>, “Understanding the Interactions between Carbon </a:t>
            </a:r>
            <a:r>
              <a:rPr lang="en-US" sz="1250" dirty="0" err="1"/>
              <a:t>Nanotubes</a:t>
            </a:r>
            <a:r>
              <a:rPr lang="en-US" sz="1250" dirty="0"/>
              <a:t> and Cellular Membranes,” NSF, $380K</a:t>
            </a:r>
          </a:p>
          <a:p>
            <a:pPr>
              <a:lnSpc>
                <a:spcPct val="80000"/>
              </a:lnSpc>
              <a:buClr>
                <a:schemeClr val="tx1"/>
              </a:buClr>
              <a:buSzTx/>
              <a:buFont typeface="+mj-lt"/>
              <a:buAutoNum type="arabicPeriod" startAt="102"/>
            </a:pPr>
            <a:r>
              <a:rPr lang="en-US" sz="1250" dirty="0"/>
              <a:t>M. </a:t>
            </a:r>
            <a:r>
              <a:rPr lang="en-US" sz="1250" dirty="0" err="1"/>
              <a:t>Xue</a:t>
            </a:r>
            <a:r>
              <a:rPr lang="en-US" sz="1250" dirty="0"/>
              <a:t>, Y. Hong, X. </a:t>
            </a:r>
            <a:r>
              <a:rPr lang="en-US" sz="1250" dirty="0" err="1"/>
              <a:t>Hu</a:t>
            </a:r>
            <a:r>
              <a:rPr lang="en-US" sz="1250" dirty="0"/>
              <a:t> (GSU), “Integrated Weather and Wildfire Simulation and Optimization for Wildfire Management,” NSF, $997K ($483K OU)</a:t>
            </a:r>
          </a:p>
          <a:p>
            <a:pPr>
              <a:lnSpc>
                <a:spcPct val="80000"/>
              </a:lnSpc>
              <a:buClr>
                <a:schemeClr val="tx1"/>
              </a:buClr>
              <a:buSzTx/>
              <a:buFont typeface="+mj-lt"/>
              <a:buAutoNum type="arabicPeriod" startAt="102"/>
            </a:pPr>
            <a:r>
              <a:rPr lang="en-US" sz="1250" dirty="0"/>
              <a:t>Y. Hong, “Next Generation QPE: Toward a Multi-Sensor Approach for Integration of Radar, Satellite, and Surface Observations to Produce Very High-resolution Precipitation Data,” NOAA/OAR/NSSL via CIMMS, $83K</a:t>
            </a:r>
          </a:p>
        </p:txBody>
      </p:sp>
      <p:sp>
        <p:nvSpPr>
          <p:cNvPr id="926724" name="Rectangle 4"/>
          <p:cNvSpPr>
            <a:spLocks noGrp="1" noChangeArrowheads="1"/>
          </p:cNvSpPr>
          <p:nvPr>
            <p:ph type="body" sz="half" idx="2"/>
          </p:nvPr>
        </p:nvSpPr>
        <p:spPr>
          <a:xfrm>
            <a:off x="4648200" y="1219200"/>
            <a:ext cx="3886200" cy="4267200"/>
          </a:xfrm>
        </p:spPr>
        <p:txBody>
          <a:bodyPr/>
          <a:lstStyle/>
          <a:p>
            <a:pPr>
              <a:lnSpc>
                <a:spcPct val="80000"/>
              </a:lnSpc>
              <a:buClr>
                <a:schemeClr val="tx1"/>
              </a:buClr>
              <a:buSzTx/>
              <a:buFont typeface="+mj-lt"/>
              <a:buAutoNum type="arabicPeriod" startAt="109"/>
            </a:pPr>
            <a:r>
              <a:rPr lang="en-US" sz="1250" dirty="0"/>
              <a:t>R. Palmer, Y. Hong, “Phased Array Technology for Weather Radar Applications,” NOAA/OAR/NSSL via CIMMS, $426K</a:t>
            </a:r>
          </a:p>
          <a:p>
            <a:pPr>
              <a:lnSpc>
                <a:spcPct val="80000"/>
              </a:lnSpc>
              <a:buClr>
                <a:schemeClr val="tx1"/>
              </a:buClr>
              <a:buSzTx/>
              <a:buFont typeface="+mj-lt"/>
              <a:buAutoNum type="arabicPeriod" startAt="109"/>
            </a:pPr>
            <a:r>
              <a:rPr lang="en-US" sz="1250" dirty="0"/>
              <a:t>Y. Hong, </a:t>
            </a:r>
            <a:r>
              <a:rPr lang="en-US" sz="1250" dirty="0" err="1"/>
              <a:t>Baski</a:t>
            </a:r>
            <a:r>
              <a:rPr lang="en-US" sz="1250" dirty="0"/>
              <a:t> (OSU), “Proactive approach to transportation resource allocation under severe winter weather emergencies,” OK-DOT/OTC, $261K ($101K OU)</a:t>
            </a:r>
          </a:p>
          <a:p>
            <a:pPr>
              <a:lnSpc>
                <a:spcPct val="80000"/>
              </a:lnSpc>
              <a:buClr>
                <a:schemeClr val="tx1"/>
              </a:buClr>
              <a:buSzTx/>
              <a:buFont typeface="+mj-lt"/>
              <a:buAutoNum type="arabicPeriod" startAt="109"/>
            </a:pPr>
            <a:r>
              <a:rPr lang="en-US" sz="1250" dirty="0"/>
              <a:t>R. Palmer, Y. Hong, “Atmospheric Observations using </a:t>
            </a:r>
            <a:r>
              <a:rPr lang="en-US" sz="1250" dirty="0" err="1"/>
              <a:t>PhasedArray</a:t>
            </a:r>
            <a:r>
              <a:rPr lang="en-US" sz="1250" dirty="0"/>
              <a:t> Technology,” $340K</a:t>
            </a:r>
          </a:p>
          <a:p>
            <a:pPr>
              <a:lnSpc>
                <a:spcPct val="80000"/>
              </a:lnSpc>
              <a:buClr>
                <a:schemeClr val="tx1"/>
              </a:buClr>
              <a:buSzTx/>
              <a:buFont typeface="+mj-lt"/>
              <a:buAutoNum type="arabicPeriod" startAt="109"/>
            </a:pPr>
            <a:r>
              <a:rPr lang="en-US" sz="1250" dirty="0"/>
              <a:t>Y. Hong, “Toward Improved Flood Prediction and Risk Mitigation: Capacity Building for Africa,”  NASA, $87K</a:t>
            </a:r>
          </a:p>
          <a:p>
            <a:pPr>
              <a:lnSpc>
                <a:spcPct val="80000"/>
              </a:lnSpc>
              <a:buClr>
                <a:schemeClr val="tx1"/>
              </a:buClr>
              <a:buSzTx/>
              <a:buFont typeface="+mj-lt"/>
              <a:buAutoNum type="arabicPeriod" startAt="109"/>
            </a:pPr>
            <a:r>
              <a:rPr lang="en-US" sz="1250" dirty="0"/>
              <a:t>Y. Hong, “Improving NASA Global Hazard System and Implementing SERVIR-Africa,” NASA, $272K</a:t>
            </a:r>
          </a:p>
          <a:p>
            <a:pPr>
              <a:lnSpc>
                <a:spcPct val="80000"/>
              </a:lnSpc>
              <a:buClr>
                <a:schemeClr val="tx1"/>
              </a:buClr>
              <a:buSzTx/>
              <a:buFont typeface="+mj-lt"/>
              <a:buAutoNum type="arabicPeriod" startAt="109"/>
            </a:pPr>
            <a:r>
              <a:rPr lang="en-US" sz="1250" dirty="0"/>
              <a:t>Y. Hong, “Link SERVIR-Africa Work to NASA Land Information System: Workshop Training and Data Assimilation of GRACE to NASA-OU Hydrologic Model,” NASA, $10K</a:t>
            </a:r>
          </a:p>
          <a:p>
            <a:pPr>
              <a:lnSpc>
                <a:spcPct val="80000"/>
              </a:lnSpc>
              <a:buClr>
                <a:schemeClr val="tx1"/>
              </a:buClr>
              <a:buSzTx/>
              <a:buFont typeface="+mj-lt"/>
              <a:buAutoNum type="arabicPeriod" startAt="109"/>
            </a:pPr>
            <a:r>
              <a:rPr lang="en-US" sz="1250" dirty="0"/>
              <a:t>R. Adler (NASA), Y. Hong, “Global Hazard (Flood-Landslide) Decision-Support System,” NASA, $900K</a:t>
            </a:r>
          </a:p>
          <a:p>
            <a:pPr>
              <a:lnSpc>
                <a:spcPct val="80000"/>
              </a:lnSpc>
              <a:buClr>
                <a:schemeClr val="tx1"/>
              </a:buClr>
              <a:buSzTx/>
              <a:buFont typeface="+mj-lt"/>
              <a:buAutoNum type="arabicPeriod" startAt="109"/>
            </a:pPr>
            <a:r>
              <a:rPr lang="en-US" sz="1250" dirty="0"/>
              <a:t>S. Schroeder, “CAREER: Advancing Viral RNA Structure Prediction,” NSF, $750K</a:t>
            </a:r>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6858000" y="5791200"/>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OSCER-RELATED FUNDING TO DATE:</a:t>
            </a:r>
          </a:p>
          <a:p>
            <a:pPr>
              <a:lnSpc>
                <a:spcPct val="50000"/>
              </a:lnSpc>
              <a:spcBef>
                <a:spcPct val="20000"/>
              </a:spcBef>
              <a:buClr>
                <a:schemeClr val="folHlink"/>
              </a:buClr>
              <a:buSzPct val="60000"/>
              <a:buFont typeface="Wingdings" pitchFamily="2" charset="2"/>
              <a:buNone/>
            </a:pPr>
            <a:r>
              <a:rPr lang="en-US" sz="3200" b="1" dirty="0" smtClean="0"/>
              <a:t>$206M total, $116M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Oct 3 2012</a:t>
            </a:r>
            <a:endParaRPr lang="en-US" dirty="0"/>
          </a:p>
        </p:txBody>
      </p:sp>
      <p:sp>
        <p:nvSpPr>
          <p:cNvPr id="13" name="Slide Number Placeholder 5"/>
          <p:cNvSpPr>
            <a:spLocks noGrp="1"/>
          </p:cNvSpPr>
          <p:nvPr>
            <p:ph type="sldNum" sz="quarter" idx="11"/>
          </p:nvPr>
        </p:nvSpPr>
        <p:spPr/>
        <p:txBody>
          <a:bodyPr/>
          <a:lstStyle/>
          <a:p>
            <a:fld id="{39CFB727-3DE0-4893-A0E4-F6F4E635F602}" type="slidenum">
              <a:rPr lang="en-US"/>
              <a:pPr/>
              <a:t>27</a:t>
            </a:fld>
            <a:endParaRPr lang="en-US"/>
          </a:p>
        </p:txBody>
      </p:sp>
      <p:sp>
        <p:nvSpPr>
          <p:cNvPr id="927746" name="Rectangle 2"/>
          <p:cNvSpPr>
            <a:spLocks noGrp="1" noChangeArrowheads="1"/>
          </p:cNvSpPr>
          <p:nvPr>
            <p:ph type="title"/>
          </p:nvPr>
        </p:nvSpPr>
        <p:spPr/>
        <p:txBody>
          <a:bodyPr/>
          <a:lstStyle/>
          <a:p>
            <a:r>
              <a:rPr lang="en-US"/>
              <a:t>External Research Grants (cont’d)</a:t>
            </a:r>
          </a:p>
        </p:txBody>
      </p:sp>
      <p:sp>
        <p:nvSpPr>
          <p:cNvPr id="927747" name="Rectangle 3"/>
          <p:cNvSpPr>
            <a:spLocks noGrp="1" noChangeArrowheads="1"/>
          </p:cNvSpPr>
          <p:nvPr>
            <p:ph type="body" sz="half" idx="1"/>
          </p:nvPr>
        </p:nvSpPr>
        <p:spPr>
          <a:xfrm>
            <a:off x="533400" y="1219200"/>
            <a:ext cx="3962400" cy="4495800"/>
          </a:xfrm>
        </p:spPr>
        <p:txBody>
          <a:bodyPr/>
          <a:lstStyle/>
          <a:p>
            <a:pPr>
              <a:lnSpc>
                <a:spcPct val="80000"/>
              </a:lnSpc>
              <a:buClr>
                <a:schemeClr val="tx1"/>
              </a:buClr>
              <a:buSzTx/>
              <a:buFont typeface="+mj-lt"/>
              <a:buAutoNum type="arabicPeriod" startAt="117"/>
            </a:pPr>
            <a:r>
              <a:rPr lang="en-US" sz="1250" dirty="0"/>
              <a:t>P. Attar, “High Fidelity Computational </a:t>
            </a:r>
            <a:r>
              <a:rPr lang="en-US" sz="1250" dirty="0" err="1"/>
              <a:t>Aeroelastic</a:t>
            </a:r>
            <a:r>
              <a:rPr lang="en-US" sz="1250" dirty="0"/>
              <a:t> Analysis of a Flexible Membrane Airfoil Undergoing Dynamic Motion,” Ohio Aerospace Institute, $35K</a:t>
            </a:r>
          </a:p>
          <a:p>
            <a:pPr>
              <a:lnSpc>
                <a:spcPct val="80000"/>
              </a:lnSpc>
              <a:buClr>
                <a:schemeClr val="tx1"/>
              </a:buClr>
              <a:buSzTx/>
              <a:buFont typeface="+mj-lt"/>
              <a:buAutoNum type="arabicPeriod" startAt="117"/>
            </a:pPr>
            <a:r>
              <a:rPr lang="en-US" sz="1250" dirty="0"/>
              <a:t>P. Attar, “Computational Model Development and Experimental Validation Measurements for Membrane-Batten Wing” Flexible Membrane Airfoil Undergoing Dynamic Motion,” Ohio Aerospace Institute, $43K</a:t>
            </a:r>
          </a:p>
          <a:p>
            <a:pPr>
              <a:lnSpc>
                <a:spcPct val="80000"/>
              </a:lnSpc>
              <a:buClr>
                <a:schemeClr val="tx1"/>
              </a:buClr>
              <a:buSzTx/>
              <a:buFont typeface="+mj-lt"/>
              <a:buAutoNum type="arabicPeriod" startAt="117"/>
            </a:pPr>
            <a:r>
              <a:rPr lang="en-US" sz="1250" dirty="0"/>
              <a:t>K. </a:t>
            </a:r>
            <a:r>
              <a:rPr lang="en-US" sz="1250" dirty="0" err="1"/>
              <a:t>Droegemeier</a:t>
            </a:r>
            <a:r>
              <a:rPr lang="en-US" sz="1250" dirty="0"/>
              <a:t>, F. Kong, P. Attar, “A Partnership to Develop, Conduct, and Evaluate </a:t>
            </a:r>
            <a:r>
              <a:rPr lang="en-US" sz="1250" dirty="0" err="1"/>
              <a:t>Realtime</a:t>
            </a:r>
            <a:r>
              <a:rPr lang="en-US" sz="1250" dirty="0"/>
              <a:t> High-Resolution Ensemble and Deterministic Forecasts for Convective-scale Hazardous Weather,” NOAA, $375K</a:t>
            </a:r>
          </a:p>
          <a:p>
            <a:pPr>
              <a:lnSpc>
                <a:spcPct val="80000"/>
              </a:lnSpc>
              <a:buClr>
                <a:schemeClr val="tx1"/>
              </a:buClr>
              <a:buSzTx/>
              <a:buFont typeface="+mj-lt"/>
              <a:buAutoNum type="arabicPeriod" startAt="117"/>
            </a:pPr>
            <a:r>
              <a:rPr lang="en-US" sz="1250" dirty="0"/>
              <a:t>M. </a:t>
            </a:r>
            <a:r>
              <a:rPr lang="en-US" sz="1250" dirty="0" err="1"/>
              <a:t>Xue</a:t>
            </a:r>
            <a:r>
              <a:rPr lang="en-US" sz="1250" dirty="0"/>
              <a:t>, G. Zhang, K. Brewster, F. Kong, “Prediction and Predictability of Tropical Cyclones over Oceanic and Coastal Regions and Advanced Assimilation of Radar and Satellite Data for the Navy Coupled Ocean-Atmosphere </a:t>
            </a:r>
            <a:r>
              <a:rPr lang="en-US" sz="1250" dirty="0" err="1"/>
              <a:t>Mesoscale</a:t>
            </a:r>
            <a:r>
              <a:rPr lang="en-US" sz="1250" dirty="0"/>
              <a:t> Prediction System,” ONR/DOD EPSCoR, $</a:t>
            </a:r>
            <a:r>
              <a:rPr lang="en-US" sz="1250" dirty="0" smtClean="0"/>
              <a:t>476K</a:t>
            </a:r>
            <a:r>
              <a:rPr lang="en-US" sz="1250" dirty="0"/>
              <a:t>; OK Board of Regents $100K</a:t>
            </a:r>
          </a:p>
          <a:p>
            <a:pPr>
              <a:lnSpc>
                <a:spcPct val="80000"/>
              </a:lnSpc>
              <a:buClr>
                <a:schemeClr val="tx1"/>
              </a:buClr>
              <a:buSzTx/>
              <a:buFont typeface="+mj-lt"/>
              <a:buAutoNum type="arabicPeriod" startAt="117"/>
            </a:pPr>
            <a:r>
              <a:rPr lang="en-US" sz="1250" dirty="0"/>
              <a:t>S. </a:t>
            </a:r>
            <a:r>
              <a:rPr lang="en-US" sz="1250" dirty="0" err="1"/>
              <a:t>Ahalt</a:t>
            </a:r>
            <a:r>
              <a:rPr lang="en-US" sz="1250" dirty="0"/>
              <a:t>, A. </a:t>
            </a:r>
            <a:r>
              <a:rPr lang="en-US" sz="1250" dirty="0" err="1"/>
              <a:t>Apon</a:t>
            </a:r>
            <a:r>
              <a:rPr lang="en-US" sz="1250" dirty="0"/>
              <a:t>, D. </a:t>
            </a:r>
            <a:r>
              <a:rPr lang="en-US" sz="1250" dirty="0" err="1"/>
              <a:t>Lifka</a:t>
            </a:r>
            <a:r>
              <a:rPr lang="en-US" sz="1250" dirty="0"/>
              <a:t>, H. Neeman, “NSF Workshop High Performance Computing Center Sustainability,” NSF, $49K ($0 OU)</a:t>
            </a:r>
          </a:p>
        </p:txBody>
      </p:sp>
      <p:sp>
        <p:nvSpPr>
          <p:cNvPr id="927748" name="Rectangle 4"/>
          <p:cNvSpPr>
            <a:spLocks noGrp="1" noChangeArrowheads="1"/>
          </p:cNvSpPr>
          <p:nvPr>
            <p:ph type="body" sz="half" idx="2"/>
          </p:nvPr>
        </p:nvSpPr>
        <p:spPr>
          <a:xfrm>
            <a:off x="4648200" y="1219200"/>
            <a:ext cx="3886200" cy="4267200"/>
          </a:xfrm>
        </p:spPr>
        <p:txBody>
          <a:bodyPr/>
          <a:lstStyle/>
          <a:p>
            <a:pPr>
              <a:lnSpc>
                <a:spcPct val="80000"/>
              </a:lnSpc>
              <a:buClr>
                <a:schemeClr val="tx1"/>
              </a:buClr>
              <a:buSzTx/>
              <a:buFont typeface="+mj-lt"/>
              <a:buAutoNum type="arabicPeriod" startAt="122"/>
            </a:pPr>
            <a:r>
              <a:rPr lang="en-US" sz="1250" dirty="0"/>
              <a:t>Y. </a:t>
            </a:r>
            <a:r>
              <a:rPr lang="en-US" sz="1250" dirty="0" err="1"/>
              <a:t>Luo</a:t>
            </a:r>
            <a:r>
              <a:rPr lang="en-US" sz="1250" dirty="0"/>
              <a:t>, S. </a:t>
            </a:r>
            <a:r>
              <a:rPr lang="en-US" sz="1250" dirty="0" err="1"/>
              <a:t>Lakshmivarahan</a:t>
            </a:r>
            <a:r>
              <a:rPr lang="en-US" sz="1250" dirty="0"/>
              <a:t>, “Development of a Data Assimilation Capability towards Ecological Forecasting in a Data-Rich Era,” NSF, $1.08M</a:t>
            </a:r>
          </a:p>
          <a:p>
            <a:pPr>
              <a:lnSpc>
                <a:spcPct val="80000"/>
              </a:lnSpc>
              <a:buClr>
                <a:schemeClr val="tx1"/>
              </a:buClr>
              <a:buSzTx/>
              <a:buFont typeface="+mj-lt"/>
              <a:buAutoNum type="arabicPeriod" startAt="122"/>
            </a:pPr>
            <a:r>
              <a:rPr lang="en-US" sz="1250" dirty="0"/>
              <a:t>Y. </a:t>
            </a:r>
            <a:r>
              <a:rPr lang="en-US" sz="1250" dirty="0" err="1"/>
              <a:t>Luo</a:t>
            </a:r>
            <a:r>
              <a:rPr lang="en-US" sz="1250" dirty="0"/>
              <a:t>, D. </a:t>
            </a:r>
            <a:r>
              <a:rPr lang="en-US" sz="1250" dirty="0" err="1"/>
              <a:t>Schimmel</a:t>
            </a:r>
            <a:r>
              <a:rPr lang="en-US" sz="1250" dirty="0"/>
              <a:t> (NEON), J. Clark (Duke U.), </a:t>
            </a:r>
            <a:r>
              <a:rPr lang="en-US" sz="1250" dirty="0" err="1"/>
              <a:t>Kiona</a:t>
            </a:r>
            <a:r>
              <a:rPr lang="en-US" sz="1250" dirty="0"/>
              <a:t> Ogle (U. Wyoming), S. </a:t>
            </a:r>
            <a:r>
              <a:rPr lang="en-US" sz="1250" dirty="0" err="1"/>
              <a:t>LaDeau</a:t>
            </a:r>
            <a:r>
              <a:rPr lang="en-US" sz="1250" dirty="0"/>
              <a:t> (Cary Institute of Ecosystem Study), “RCN: Forecasts Of Resource and Environmental Changes: Data Assimilation Science and Technology (FORECAST),” NSF, $500K</a:t>
            </a:r>
          </a:p>
          <a:p>
            <a:pPr>
              <a:lnSpc>
                <a:spcPct val="80000"/>
              </a:lnSpc>
              <a:buClr>
                <a:schemeClr val="tx1"/>
              </a:buClr>
              <a:buSzTx/>
              <a:buFont typeface="+mj-lt"/>
              <a:buAutoNum type="arabicPeriod" startAt="122"/>
            </a:pPr>
            <a:r>
              <a:rPr lang="en-US" sz="1250" dirty="0"/>
              <a:t>J. </a:t>
            </a:r>
            <a:r>
              <a:rPr lang="en-US" sz="1250" dirty="0" err="1"/>
              <a:t>Straka</a:t>
            </a:r>
            <a:r>
              <a:rPr lang="en-US" sz="1250" dirty="0"/>
              <a:t>, K. </a:t>
            </a:r>
            <a:r>
              <a:rPr lang="en-US" sz="1250" dirty="0" err="1"/>
              <a:t>Kanak</a:t>
            </a:r>
            <a:r>
              <a:rPr lang="en-US" sz="1250" dirty="0"/>
              <a:t>, Davies-Jones, H. Neeman, “Challenges in understanding </a:t>
            </a:r>
            <a:r>
              <a:rPr lang="en-US" sz="1250" dirty="0" err="1"/>
              <a:t>tornadogenesis</a:t>
            </a:r>
            <a:r>
              <a:rPr lang="en-US" sz="1250" dirty="0"/>
              <a:t> and associated phenomena,” NSF, $854K</a:t>
            </a:r>
          </a:p>
          <a:p>
            <a:pPr>
              <a:lnSpc>
                <a:spcPct val="80000"/>
              </a:lnSpc>
              <a:buClr>
                <a:schemeClr val="tx1"/>
              </a:buClr>
              <a:buSzTx/>
              <a:buFont typeface="+mj-lt"/>
              <a:buAutoNum type="arabicPeriod" startAt="122"/>
            </a:pPr>
            <a:r>
              <a:rPr lang="en-US" sz="1250" dirty="0"/>
              <a:t>P. </a:t>
            </a:r>
            <a:r>
              <a:rPr lang="en-US" sz="1250" dirty="0" err="1"/>
              <a:t>Risser</a:t>
            </a:r>
            <a:r>
              <a:rPr lang="en-US" sz="1250" dirty="0"/>
              <a:t> et al, “A </a:t>
            </a:r>
            <a:r>
              <a:rPr lang="en-US" sz="1250" dirty="0" err="1"/>
              <a:t>cyberCommons</a:t>
            </a:r>
            <a:r>
              <a:rPr lang="en-US" sz="1250" dirty="0"/>
              <a:t> for Ecological Forecasting,” NSF, $6M ($2.78M OU)</a:t>
            </a:r>
          </a:p>
          <a:p>
            <a:pPr>
              <a:lnSpc>
                <a:spcPct val="80000"/>
              </a:lnSpc>
              <a:buClr>
                <a:schemeClr val="tx1"/>
              </a:buClr>
              <a:buSzTx/>
              <a:buFont typeface="+mj-lt"/>
              <a:buAutoNum type="arabicPeriod" startAt="122"/>
            </a:pPr>
            <a:r>
              <a:rPr lang="en-US" sz="1250" dirty="0"/>
              <a:t>M. </a:t>
            </a:r>
            <a:r>
              <a:rPr lang="en-US" sz="1250" dirty="0" err="1"/>
              <a:t>Xue</a:t>
            </a:r>
            <a:r>
              <a:rPr lang="en-US" sz="1250" dirty="0"/>
              <a:t>, X. Wang, X. Li  (OSU), R. Barnes, S. </a:t>
            </a:r>
            <a:r>
              <a:rPr lang="en-US" sz="1250" dirty="0" err="1"/>
              <a:t>Sanielevici</a:t>
            </a:r>
            <a:r>
              <a:rPr lang="en-US" sz="1250" dirty="0"/>
              <a:t> (PSC), H. Neeman, “Enabling Petascale Ensemble-Based Data Assimilation for the Numerical Analysis and Prediction of High-Impact Weather,” NSF, $1.2M ($902K OU)</a:t>
            </a:r>
          </a:p>
          <a:p>
            <a:pPr>
              <a:lnSpc>
                <a:spcPct val="80000"/>
              </a:lnSpc>
              <a:buClr>
                <a:schemeClr val="tx1"/>
              </a:buClr>
              <a:buSzTx/>
              <a:buFont typeface="+mj-lt"/>
              <a:buAutoNum type="arabicPeriod" startAt="122"/>
            </a:pPr>
            <a:r>
              <a:rPr lang="en-US" sz="1250" dirty="0"/>
              <a:t>P. </a:t>
            </a:r>
            <a:r>
              <a:rPr lang="en-US" sz="1250" dirty="0" err="1"/>
              <a:t>Skubic</a:t>
            </a:r>
            <a:r>
              <a:rPr lang="en-US" sz="1250" dirty="0"/>
              <a:t>, B. Abbott, P. Gutierrez, M. Strauss, “ATLAS Southwest Tier 2 Computing Center,” NSF, $600K/year ($60K/year OU)</a:t>
            </a:r>
          </a:p>
          <a:p>
            <a:pPr>
              <a:lnSpc>
                <a:spcPct val="80000"/>
              </a:lnSpc>
              <a:buClr>
                <a:schemeClr val="tx1"/>
              </a:buClr>
              <a:buSzTx/>
              <a:buFont typeface="+mj-lt"/>
              <a:buAutoNum type="arabicPeriod" startAt="122"/>
            </a:pPr>
            <a:r>
              <a:rPr lang="en-US" sz="1250" dirty="0"/>
              <a:t>Y. Hong, “Evaluation of NASA Global Hazard System,” NASA, $45K</a:t>
            </a:r>
          </a:p>
        </p:txBody>
      </p:sp>
      <p:sp>
        <p:nvSpPr>
          <p:cNvPr id="927749"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3"/>
          <p:cNvGrpSpPr>
            <a:grpSpLocks/>
          </p:cNvGrpSpPr>
          <p:nvPr/>
        </p:nvGrpSpPr>
        <p:grpSpPr bwMode="auto">
          <a:xfrm>
            <a:off x="6858000" y="5791200"/>
            <a:ext cx="1668463" cy="403225"/>
            <a:chOff x="672" y="3543"/>
            <a:chExt cx="1051" cy="254"/>
          </a:xfrm>
        </p:grpSpPr>
        <p:sp>
          <p:nvSpPr>
            <p:cNvPr id="927758" name="Text Box 14"/>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7759" name="Text Box 15"/>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7760" name="Text Box 16"/>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7761" name="Text Box 17"/>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OSCER-RELATED FUNDING TO DATE:</a:t>
            </a:r>
          </a:p>
          <a:p>
            <a:pPr>
              <a:lnSpc>
                <a:spcPct val="50000"/>
              </a:lnSpc>
              <a:spcBef>
                <a:spcPct val="20000"/>
              </a:spcBef>
              <a:buClr>
                <a:schemeClr val="folHlink"/>
              </a:buClr>
              <a:buSzPct val="60000"/>
              <a:buFont typeface="Wingdings" pitchFamily="2" charset="2"/>
              <a:buNone/>
            </a:pPr>
            <a:r>
              <a:rPr lang="en-US" sz="3200" b="1" dirty="0" smtClean="0"/>
              <a:t>$206M total, $116M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Oct 3 2012</a:t>
            </a:r>
            <a:endParaRPr lang="en-US" dirty="0"/>
          </a:p>
        </p:txBody>
      </p:sp>
      <p:sp>
        <p:nvSpPr>
          <p:cNvPr id="13" name="Slide Number Placeholder 5"/>
          <p:cNvSpPr>
            <a:spLocks noGrp="1"/>
          </p:cNvSpPr>
          <p:nvPr>
            <p:ph type="sldNum" sz="quarter" idx="11"/>
          </p:nvPr>
        </p:nvSpPr>
        <p:spPr/>
        <p:txBody>
          <a:bodyPr/>
          <a:lstStyle/>
          <a:p>
            <a:fld id="{64BB3FEB-FB0C-4F63-B531-1F1FDFE1AB74}" type="slidenum">
              <a:rPr lang="en-US"/>
              <a:pPr/>
              <a:t>28</a:t>
            </a:fld>
            <a:endParaRPr lang="en-US"/>
          </a:p>
        </p:txBody>
      </p:sp>
      <p:sp>
        <p:nvSpPr>
          <p:cNvPr id="928770" name="Rectangle 2"/>
          <p:cNvSpPr>
            <a:spLocks noGrp="1" noChangeArrowheads="1"/>
          </p:cNvSpPr>
          <p:nvPr>
            <p:ph type="title"/>
          </p:nvPr>
        </p:nvSpPr>
        <p:spPr/>
        <p:txBody>
          <a:bodyPr/>
          <a:lstStyle/>
          <a:p>
            <a:r>
              <a:rPr lang="en-US"/>
              <a:t>External Research Grants (cont’d)</a:t>
            </a:r>
          </a:p>
        </p:txBody>
      </p:sp>
      <p:sp>
        <p:nvSpPr>
          <p:cNvPr id="928771" name="Rectangle 3"/>
          <p:cNvSpPr>
            <a:spLocks noGrp="1" noChangeArrowheads="1"/>
          </p:cNvSpPr>
          <p:nvPr>
            <p:ph type="body" sz="half" idx="1"/>
          </p:nvPr>
        </p:nvSpPr>
        <p:spPr>
          <a:xfrm>
            <a:off x="533400" y="1219200"/>
            <a:ext cx="4495800" cy="4495800"/>
          </a:xfrm>
        </p:spPr>
        <p:txBody>
          <a:bodyPr/>
          <a:lstStyle/>
          <a:p>
            <a:pPr>
              <a:lnSpc>
                <a:spcPct val="80000"/>
              </a:lnSpc>
              <a:buClr>
                <a:schemeClr val="tx1"/>
              </a:buClr>
              <a:buSzTx/>
              <a:buFont typeface="+mj-lt"/>
              <a:buAutoNum type="arabicPeriod" startAt="129"/>
            </a:pPr>
            <a:r>
              <a:rPr lang="en-US" sz="1250" dirty="0"/>
              <a:t>J </a:t>
            </a:r>
            <a:r>
              <a:rPr lang="en-US" sz="1250" dirty="0" err="1"/>
              <a:t>Wicksted</a:t>
            </a:r>
            <a:r>
              <a:rPr lang="en-US" sz="1250" dirty="0"/>
              <a:t>, F. Waxman et al, “Building Oklahoma's Leadership Role in Cellulosic Bioenergy,” NSF EPSCoR, $15M ($5.7M OU)</a:t>
            </a:r>
          </a:p>
          <a:p>
            <a:pPr>
              <a:lnSpc>
                <a:spcPct val="80000"/>
              </a:lnSpc>
              <a:buClr>
                <a:schemeClr val="tx1"/>
              </a:buClr>
              <a:buSzTx/>
              <a:buFont typeface="+mj-lt"/>
              <a:buAutoNum type="arabicPeriod" startAt="129"/>
            </a:pPr>
            <a:r>
              <a:rPr lang="sv-SE" sz="1250" dirty="0"/>
              <a:t>D.S. Oliver, software, $16.7M</a:t>
            </a:r>
          </a:p>
          <a:p>
            <a:pPr>
              <a:lnSpc>
                <a:spcPct val="80000"/>
              </a:lnSpc>
              <a:buClr>
                <a:schemeClr val="tx1"/>
              </a:buClr>
              <a:buSzTx/>
              <a:buFont typeface="+mj-lt"/>
              <a:buAutoNum type="arabicPeriod" startAt="129"/>
            </a:pPr>
            <a:r>
              <a:rPr lang="en-US" sz="1250" dirty="0"/>
              <a:t>K.K. </a:t>
            </a:r>
            <a:r>
              <a:rPr lang="en-US" sz="1250" dirty="0" err="1"/>
              <a:t>Muraleetharan</a:t>
            </a:r>
            <a:r>
              <a:rPr lang="en-US" sz="1250" dirty="0"/>
              <a:t>, G. Miller, and A. </a:t>
            </a:r>
            <a:r>
              <a:rPr lang="en-US" sz="1250" dirty="0" err="1"/>
              <a:t>Cerato</a:t>
            </a:r>
            <a:r>
              <a:rPr lang="en-US" sz="1250" dirty="0"/>
              <a:t>, “Understanding and Improving the Seismic Behavior of Pile Foundations in Soft Clays,” NSF, $1.15M ($500K OU)</a:t>
            </a:r>
          </a:p>
          <a:p>
            <a:pPr>
              <a:lnSpc>
                <a:spcPct val="80000"/>
              </a:lnSpc>
              <a:buClr>
                <a:schemeClr val="tx1"/>
              </a:buClr>
              <a:buSzTx/>
              <a:buFont typeface="+mj-lt"/>
              <a:buAutoNum type="arabicPeriod" startAt="129"/>
            </a:pPr>
            <a:r>
              <a:rPr lang="en-US" sz="1250" dirty="0"/>
              <a:t>K. </a:t>
            </a:r>
            <a:r>
              <a:rPr lang="en-US" sz="1250" dirty="0" err="1"/>
              <a:t>Droegemeier</a:t>
            </a:r>
            <a:r>
              <a:rPr lang="en-US" sz="1250" dirty="0"/>
              <a:t>, F. Kong, “</a:t>
            </a:r>
            <a:r>
              <a:rPr lang="en-US" sz="1250" dirty="0" err="1"/>
              <a:t>Multisensor</a:t>
            </a:r>
            <a:r>
              <a:rPr lang="en-US" sz="1250" dirty="0"/>
              <a:t> Studies of Precipitation for Model Verification and Data Assimilation,”  U </a:t>
            </a:r>
            <a:r>
              <a:rPr lang="en-US" sz="1250" dirty="0" err="1"/>
              <a:t>Minn</a:t>
            </a:r>
            <a:r>
              <a:rPr lang="en-US" sz="1250" dirty="0"/>
              <a:t>, ($7K OU)</a:t>
            </a:r>
          </a:p>
          <a:p>
            <a:pPr>
              <a:lnSpc>
                <a:spcPct val="80000"/>
              </a:lnSpc>
              <a:buClr>
                <a:schemeClr val="tx1"/>
              </a:buClr>
              <a:buSzTx/>
              <a:buFont typeface="+mj-lt"/>
              <a:buAutoNum type="arabicPeriod" startAt="129"/>
            </a:pPr>
            <a:r>
              <a:rPr lang="en-US" sz="1250" dirty="0"/>
              <a:t>K. </a:t>
            </a:r>
            <a:r>
              <a:rPr lang="en-US" sz="1250" dirty="0" err="1"/>
              <a:t>Droegemeier</a:t>
            </a:r>
            <a:r>
              <a:rPr lang="en-US" sz="1250" dirty="0"/>
              <a:t>, M. </a:t>
            </a:r>
            <a:r>
              <a:rPr lang="en-US" sz="1250" dirty="0" err="1"/>
              <a:t>Xue</a:t>
            </a:r>
            <a:r>
              <a:rPr lang="en-US" sz="1250" dirty="0"/>
              <a:t>, F. Kong, “Observing System Simulation Experiments for Airborne Weather Sensors,”    HRL, ($33K OU)</a:t>
            </a:r>
          </a:p>
          <a:p>
            <a:pPr>
              <a:lnSpc>
                <a:spcPct val="80000"/>
              </a:lnSpc>
              <a:buClr>
                <a:schemeClr val="tx1"/>
              </a:buClr>
              <a:buSzTx/>
              <a:buFont typeface="+mj-lt"/>
              <a:buAutoNum type="arabicPeriod" startAt="129"/>
            </a:pPr>
            <a:r>
              <a:rPr lang="en-US" sz="1250" dirty="0"/>
              <a:t>M. </a:t>
            </a:r>
            <a:r>
              <a:rPr lang="en-US" sz="1250" dirty="0" err="1"/>
              <a:t>Nollert</a:t>
            </a:r>
            <a:r>
              <a:rPr lang="en-US" sz="1250" dirty="0"/>
              <a:t>, Scholarship, FD-OMRF, $12K</a:t>
            </a:r>
          </a:p>
          <a:p>
            <a:pPr>
              <a:lnSpc>
                <a:spcPct val="80000"/>
              </a:lnSpc>
              <a:buClr>
                <a:schemeClr val="tx1"/>
              </a:buClr>
              <a:buSzTx/>
              <a:buFont typeface="+mj-lt"/>
              <a:buAutoNum type="arabicPeriod" startAt="129"/>
            </a:pPr>
            <a:r>
              <a:rPr lang="en-US" sz="1250" dirty="0"/>
              <a:t>R. </a:t>
            </a:r>
            <a:r>
              <a:rPr lang="en-US" sz="1250" dirty="0" err="1"/>
              <a:t>Sigal</a:t>
            </a:r>
            <a:r>
              <a:rPr lang="en-US" sz="1250" dirty="0"/>
              <a:t>, R. </a:t>
            </a:r>
            <a:r>
              <a:rPr lang="en-US" sz="1250" dirty="0" err="1"/>
              <a:t>Philp</a:t>
            </a:r>
            <a:r>
              <a:rPr lang="en-US" sz="1250" dirty="0"/>
              <a:t>, C. </a:t>
            </a:r>
            <a:r>
              <a:rPr lang="en-US" sz="1250" dirty="0" err="1"/>
              <a:t>Rai</a:t>
            </a:r>
            <a:r>
              <a:rPr lang="en-US" sz="1250" dirty="0"/>
              <a:t>,, S. Shah, R. </a:t>
            </a:r>
            <a:r>
              <a:rPr lang="en-US" sz="1250" dirty="0" err="1"/>
              <a:t>Slatt</a:t>
            </a:r>
            <a:r>
              <a:rPr lang="en-US" sz="1250" dirty="0"/>
              <a:t>, C. </a:t>
            </a:r>
            <a:r>
              <a:rPr lang="en-US" sz="1250" dirty="0" err="1"/>
              <a:t>Sondergeld</a:t>
            </a:r>
            <a:r>
              <a:rPr lang="en-US" sz="1250" dirty="0"/>
              <a:t>,   D. Zhang, energy company, $1.9M</a:t>
            </a:r>
          </a:p>
          <a:p>
            <a:pPr>
              <a:lnSpc>
                <a:spcPct val="80000"/>
              </a:lnSpc>
              <a:buClr>
                <a:schemeClr val="tx1"/>
              </a:buClr>
              <a:buSzTx/>
              <a:buFont typeface="+mj-lt"/>
              <a:buAutoNum type="arabicPeriod" startAt="129"/>
            </a:pPr>
            <a:r>
              <a:rPr lang="en-US" sz="1250" dirty="0"/>
              <a:t>B. Grady, D. </a:t>
            </a:r>
            <a:r>
              <a:rPr lang="en-US" sz="1250" dirty="0" err="1"/>
              <a:t>Schmidtke</a:t>
            </a:r>
            <a:r>
              <a:rPr lang="en-US" sz="1250" dirty="0"/>
              <a:t>, A. </a:t>
            </a:r>
            <a:r>
              <a:rPr lang="en-US" sz="1250" dirty="0" err="1"/>
              <a:t>Striolo</a:t>
            </a:r>
            <a:r>
              <a:rPr lang="en-US" sz="1250" dirty="0"/>
              <a:t>, A. </a:t>
            </a:r>
            <a:r>
              <a:rPr lang="en-US" sz="1250" dirty="0" err="1"/>
              <a:t>Cheville</a:t>
            </a:r>
            <a:r>
              <a:rPr lang="en-US" sz="1250" dirty="0"/>
              <a:t>, D. Teeters, “Polymer Nanostructures on Solid Surfaces,”$208K  ($125K OU)</a:t>
            </a:r>
          </a:p>
          <a:p>
            <a:pPr>
              <a:lnSpc>
                <a:spcPct val="80000"/>
              </a:lnSpc>
              <a:buClr>
                <a:schemeClr val="tx1"/>
              </a:buClr>
              <a:buSzTx/>
              <a:buFont typeface="+mj-lt"/>
              <a:buAutoNum type="arabicPeriod" startAt="129"/>
            </a:pPr>
            <a:r>
              <a:rPr lang="en-US" sz="1250" dirty="0"/>
              <a:t>T. Conway, “E. coli Model Organism Resource,” UN-Purdue, ($685K OU)</a:t>
            </a:r>
          </a:p>
          <a:p>
            <a:pPr>
              <a:lnSpc>
                <a:spcPct val="90000"/>
              </a:lnSpc>
              <a:buClr>
                <a:schemeClr val="tx1"/>
              </a:buClr>
              <a:buSzTx/>
              <a:buFont typeface="+mj-lt"/>
              <a:buAutoNum type="arabicPeriod" startAt="129"/>
            </a:pPr>
            <a:r>
              <a:rPr lang="en-US" sz="1250" dirty="0"/>
              <a:t>R. </a:t>
            </a:r>
            <a:r>
              <a:rPr lang="en-US" sz="1250" dirty="0" err="1"/>
              <a:t>Kolar</a:t>
            </a:r>
            <a:r>
              <a:rPr lang="en-US" sz="1250" dirty="0"/>
              <a:t>, “Storm Surge Modeling in SE </a:t>
            </a:r>
            <a:r>
              <a:rPr lang="en-US" sz="1250" dirty="0" err="1"/>
              <a:t>Liousiana</a:t>
            </a:r>
            <a:r>
              <a:rPr lang="en-US" sz="1250" dirty="0"/>
              <a:t> - 2006,” ARCADIS, ($37K OU)</a:t>
            </a:r>
          </a:p>
        </p:txBody>
      </p:sp>
      <p:sp>
        <p:nvSpPr>
          <p:cNvPr id="928772" name="Rectangle 4"/>
          <p:cNvSpPr>
            <a:spLocks noGrp="1" noChangeArrowheads="1"/>
          </p:cNvSpPr>
          <p:nvPr>
            <p:ph type="body" sz="half" idx="2"/>
          </p:nvPr>
        </p:nvSpPr>
        <p:spPr>
          <a:xfrm>
            <a:off x="4953000" y="1219200"/>
            <a:ext cx="3886200" cy="4267200"/>
          </a:xfrm>
        </p:spPr>
        <p:txBody>
          <a:bodyPr/>
          <a:lstStyle/>
          <a:p>
            <a:pPr>
              <a:lnSpc>
                <a:spcPct val="80000"/>
              </a:lnSpc>
              <a:buClr>
                <a:schemeClr val="tx1"/>
              </a:buClr>
              <a:buSzTx/>
              <a:buFont typeface="+mj-lt"/>
              <a:buAutoNum type="arabicPeriod" startAt="139"/>
            </a:pPr>
            <a:r>
              <a:rPr lang="en-US" sz="1250" dirty="0"/>
              <a:t>D. Cole (ORNL), A. </a:t>
            </a:r>
            <a:r>
              <a:rPr lang="en-US" sz="1250" dirty="0" err="1"/>
              <a:t>Striolo</a:t>
            </a:r>
            <a:r>
              <a:rPr lang="en-US" sz="1250" dirty="0"/>
              <a:t>, “Rates and Mechanisms of Mineral-Fluid Interactions at the </a:t>
            </a:r>
            <a:r>
              <a:rPr lang="en-US" sz="1250" dirty="0" err="1"/>
              <a:t>Nanoscale</a:t>
            </a:r>
            <a:r>
              <a:rPr lang="en-US" sz="1250" dirty="0"/>
              <a:t>,” DOE, $1.65M (total), ($55K OU)</a:t>
            </a:r>
          </a:p>
          <a:p>
            <a:pPr>
              <a:lnSpc>
                <a:spcPct val="80000"/>
              </a:lnSpc>
              <a:buClr>
                <a:schemeClr val="tx1"/>
              </a:buClr>
              <a:buSzTx/>
              <a:buFont typeface="+mj-lt"/>
              <a:buAutoNum type="arabicPeriod" startAt="139"/>
            </a:pPr>
            <a:r>
              <a:rPr lang="en-US" sz="1250" dirty="0"/>
              <a:t>R. </a:t>
            </a:r>
            <a:r>
              <a:rPr lang="en-US" sz="1250" dirty="0" err="1"/>
              <a:t>Kolar</a:t>
            </a:r>
            <a:r>
              <a:rPr lang="en-US" sz="1250" dirty="0"/>
              <a:t>, “A Prototype Operational Modeling System for Waves, Coastal Currents, Inundation and Hydrologic Flooding for Eastern North Carolina,” UN-UNC-CH, ($209K OU)</a:t>
            </a:r>
          </a:p>
          <a:p>
            <a:pPr>
              <a:lnSpc>
                <a:spcPct val="80000"/>
              </a:lnSpc>
              <a:buClr>
                <a:schemeClr val="tx1"/>
              </a:buClr>
              <a:buSzTx/>
              <a:buFont typeface="+mj-lt"/>
              <a:buAutoNum type="arabicPeriod" startAt="139"/>
            </a:pPr>
            <a:r>
              <a:rPr lang="en-US" sz="1250" dirty="0"/>
              <a:t>R. </a:t>
            </a:r>
            <a:r>
              <a:rPr lang="en-US" sz="1250" dirty="0" err="1"/>
              <a:t>Kolar</a:t>
            </a:r>
            <a:r>
              <a:rPr lang="en-US" sz="1250" dirty="0"/>
              <a:t>, “A Coupled Regional-Coastal Ocean Model: HYCOM/CG-ADCIRC,” DOD-NRL, ($333K OU)</a:t>
            </a:r>
          </a:p>
          <a:p>
            <a:pPr>
              <a:lnSpc>
                <a:spcPct val="80000"/>
              </a:lnSpc>
              <a:buClr>
                <a:schemeClr val="tx1"/>
              </a:buClr>
              <a:buSzTx/>
              <a:buFont typeface="+mj-lt"/>
              <a:buAutoNum type="arabicPeriod" startAt="139"/>
            </a:pPr>
            <a:r>
              <a:rPr lang="en-US" sz="1250" dirty="0"/>
              <a:t>M. </a:t>
            </a:r>
            <a:r>
              <a:rPr lang="en-US" sz="1250" dirty="0" err="1"/>
              <a:t>Xue</a:t>
            </a:r>
            <a:r>
              <a:rPr lang="en-US" sz="1250" dirty="0"/>
              <a:t>, “Contribution to WRF Model Development by the Center for Analysis and Prediction of Storms,” DOC-NOAA, $821K</a:t>
            </a:r>
          </a:p>
          <a:p>
            <a:pPr>
              <a:lnSpc>
                <a:spcPct val="80000"/>
              </a:lnSpc>
              <a:buClr>
                <a:schemeClr val="tx1"/>
              </a:buClr>
              <a:buSzTx/>
              <a:buFont typeface="+mj-lt"/>
              <a:buAutoNum type="arabicPeriod" startAt="139"/>
            </a:pPr>
            <a:r>
              <a:rPr lang="en-US" sz="1250" dirty="0"/>
              <a:t>K. </a:t>
            </a:r>
            <a:r>
              <a:rPr lang="en-US" sz="1250" dirty="0" err="1"/>
              <a:t>Marfurt</a:t>
            </a:r>
            <a:r>
              <a:rPr lang="en-US" sz="1250" dirty="0"/>
              <a:t>, “Improving Geologic and Engineering Models of Midcontinent Fracture and </a:t>
            </a:r>
            <a:r>
              <a:rPr lang="en-US" sz="1250" dirty="0" err="1"/>
              <a:t>Karst</a:t>
            </a:r>
            <a:r>
              <a:rPr lang="en-US" sz="1250" dirty="0"/>
              <a:t> Modified Reservoirs Using 3-D Seismic Attributes,” UKCRINC, ($61K OU)</a:t>
            </a:r>
          </a:p>
          <a:p>
            <a:pPr>
              <a:lnSpc>
                <a:spcPct val="80000"/>
              </a:lnSpc>
              <a:buClr>
                <a:schemeClr val="tx1"/>
              </a:buClr>
              <a:buSzTx/>
              <a:buFont typeface="+mj-lt"/>
              <a:buAutoNum type="arabicPeriod" startAt="139"/>
            </a:pPr>
            <a:r>
              <a:rPr lang="en-US" sz="1250" dirty="0"/>
              <a:t>P. Attar, P. </a:t>
            </a:r>
            <a:r>
              <a:rPr lang="en-US" sz="1250" dirty="0" err="1"/>
              <a:t>Vedula</a:t>
            </a:r>
            <a:r>
              <a:rPr lang="en-US" sz="1250" dirty="0"/>
              <a:t>, “Novel, Optimal, Physics-based Reduced Order Models for Nonlinear </a:t>
            </a:r>
            <a:r>
              <a:rPr lang="en-US" sz="1250" dirty="0" err="1"/>
              <a:t>Aeroelasticity</a:t>
            </a:r>
            <a:r>
              <a:rPr lang="en-US" sz="1250" dirty="0"/>
              <a:t>,” Advanced Dynamics, $49K</a:t>
            </a:r>
          </a:p>
          <a:p>
            <a:pPr>
              <a:lnSpc>
                <a:spcPct val="80000"/>
              </a:lnSpc>
              <a:buClr>
                <a:schemeClr val="tx1"/>
              </a:buClr>
              <a:buSzTx/>
              <a:buFont typeface="+mj-lt"/>
              <a:buAutoNum type="arabicPeriod" startAt="139"/>
            </a:pPr>
            <a:r>
              <a:rPr lang="en-US" sz="1250" dirty="0"/>
              <a:t>S. </a:t>
            </a:r>
            <a:r>
              <a:rPr lang="en-US" sz="1250" dirty="0" err="1"/>
              <a:t>Dhall</a:t>
            </a:r>
            <a:r>
              <a:rPr lang="en-US" sz="1250" dirty="0"/>
              <a:t>, “Autonomous Data Partitioning using Data Mining for High Performance Computing,” NSF, ($125K OU)</a:t>
            </a:r>
          </a:p>
        </p:txBody>
      </p:sp>
      <p:sp>
        <p:nvSpPr>
          <p:cNvPr id="928773"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2"/>
          <p:cNvGrpSpPr>
            <a:grpSpLocks/>
          </p:cNvGrpSpPr>
          <p:nvPr/>
        </p:nvGrpSpPr>
        <p:grpSpPr bwMode="auto">
          <a:xfrm>
            <a:off x="6858000" y="5791200"/>
            <a:ext cx="1668463" cy="403225"/>
            <a:chOff x="672" y="3543"/>
            <a:chExt cx="1051" cy="254"/>
          </a:xfrm>
        </p:grpSpPr>
        <p:sp>
          <p:nvSpPr>
            <p:cNvPr id="9287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87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87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87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OSCER-RELATED FUNDING TO DATE:</a:t>
            </a:r>
          </a:p>
          <a:p>
            <a:pPr>
              <a:lnSpc>
                <a:spcPct val="50000"/>
              </a:lnSpc>
              <a:spcBef>
                <a:spcPct val="20000"/>
              </a:spcBef>
              <a:buClr>
                <a:schemeClr val="folHlink"/>
              </a:buClr>
              <a:buSzPct val="60000"/>
              <a:buFont typeface="Wingdings" pitchFamily="2" charset="2"/>
              <a:buNone/>
            </a:pPr>
            <a:r>
              <a:rPr lang="en-US" sz="3200" b="1" dirty="0" smtClean="0"/>
              <a:t>$206M total, $116M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Oct 3 2012</a:t>
            </a:r>
            <a:endParaRPr lang="en-US" dirty="0"/>
          </a:p>
        </p:txBody>
      </p:sp>
      <p:sp>
        <p:nvSpPr>
          <p:cNvPr id="13" name="Slide Number Placeholder 5"/>
          <p:cNvSpPr>
            <a:spLocks noGrp="1"/>
          </p:cNvSpPr>
          <p:nvPr>
            <p:ph type="sldNum" sz="quarter" idx="11"/>
          </p:nvPr>
        </p:nvSpPr>
        <p:spPr/>
        <p:txBody>
          <a:bodyPr/>
          <a:lstStyle/>
          <a:p>
            <a:fld id="{303D122D-08E8-42A5-9455-D75A9B5E5F7C}" type="slidenum">
              <a:rPr lang="en-US"/>
              <a:pPr/>
              <a:t>29</a:t>
            </a:fld>
            <a:endParaRPr lang="en-US"/>
          </a:p>
        </p:txBody>
      </p:sp>
      <p:sp>
        <p:nvSpPr>
          <p:cNvPr id="881666" name="Rectangle 2"/>
          <p:cNvSpPr>
            <a:spLocks noGrp="1" noChangeArrowheads="1"/>
          </p:cNvSpPr>
          <p:nvPr>
            <p:ph type="title"/>
          </p:nvPr>
        </p:nvSpPr>
        <p:spPr/>
        <p:txBody>
          <a:bodyPr/>
          <a:lstStyle/>
          <a:p>
            <a:r>
              <a:rPr lang="en-US"/>
              <a:t>External Research Grants (cont’d)</a:t>
            </a:r>
          </a:p>
        </p:txBody>
      </p:sp>
      <p:sp>
        <p:nvSpPr>
          <p:cNvPr id="881667" name="Rectangle 3"/>
          <p:cNvSpPr>
            <a:spLocks noGrp="1" noChangeArrowheads="1"/>
          </p:cNvSpPr>
          <p:nvPr>
            <p:ph type="body" sz="half" idx="1"/>
          </p:nvPr>
        </p:nvSpPr>
        <p:spPr>
          <a:xfrm>
            <a:off x="533400" y="1219200"/>
            <a:ext cx="3962400" cy="4495800"/>
          </a:xfrm>
        </p:spPr>
        <p:txBody>
          <a:bodyPr/>
          <a:lstStyle/>
          <a:p>
            <a:pPr marL="381000" indent="-381000">
              <a:lnSpc>
                <a:spcPct val="80000"/>
              </a:lnSpc>
              <a:buClr>
                <a:schemeClr val="tx1"/>
              </a:buClr>
              <a:buSzTx/>
              <a:buFont typeface="+mj-lt"/>
              <a:buAutoNum type="arabicPeriod" startAt="146"/>
            </a:pPr>
            <a:r>
              <a:rPr lang="en-US" sz="1250" dirty="0"/>
              <a:t>M. </a:t>
            </a:r>
            <a:r>
              <a:rPr lang="en-US" sz="1250" dirty="0" err="1"/>
              <a:t>Xue</a:t>
            </a:r>
            <a:r>
              <a:rPr lang="en-US" sz="1250" dirty="0"/>
              <a:t>, K. Brewster, J. </a:t>
            </a:r>
            <a:r>
              <a:rPr lang="en-US" sz="1250" dirty="0" err="1"/>
              <a:t>Gao</a:t>
            </a:r>
            <a:r>
              <a:rPr lang="en-US" sz="1250" dirty="0"/>
              <a:t>, “Ensemble-based Data Assimilation for Tropical Storms, and </a:t>
            </a:r>
            <a:r>
              <a:rPr lang="en-US" sz="1250" dirty="0" err="1"/>
              <a:t>Realtime</a:t>
            </a:r>
            <a:r>
              <a:rPr lang="en-US" sz="1250" dirty="0"/>
              <a:t> 3DVAR Analysis for Initial Proof of 'Warn-on-Forecast‘ Concept: Collaborative Research between CAPS and NSSL,” DOC-NOAA, $100,000</a:t>
            </a:r>
          </a:p>
          <a:p>
            <a:pPr marL="381000" indent="-381000">
              <a:lnSpc>
                <a:spcPct val="80000"/>
              </a:lnSpc>
              <a:buClr>
                <a:schemeClr val="tx1"/>
              </a:buClr>
              <a:buSzTx/>
              <a:buFont typeface="+mj-lt"/>
              <a:buAutoNum type="arabicPeriod" startAt="146"/>
            </a:pPr>
            <a:r>
              <a:rPr lang="en-US" sz="1250" dirty="0"/>
              <a:t>M. </a:t>
            </a:r>
            <a:r>
              <a:rPr lang="en-US" sz="1250" dirty="0" err="1"/>
              <a:t>Xue</a:t>
            </a:r>
            <a:r>
              <a:rPr lang="en-US" sz="1250" dirty="0"/>
              <a:t>, “Contribution to Model Development and Enhancement Research Team by the Center for Analysis and Prediction of Storms,” DOC-NOAA, </a:t>
            </a:r>
            <a:r>
              <a:rPr lang="en-US" sz="1250" dirty="0" smtClean="0"/>
              <a:t>$620K</a:t>
            </a:r>
            <a:endParaRPr lang="en-US" sz="1250" dirty="0"/>
          </a:p>
          <a:p>
            <a:pPr marL="381000" indent="-381000">
              <a:lnSpc>
                <a:spcPct val="80000"/>
              </a:lnSpc>
              <a:buClr>
                <a:schemeClr val="tx1"/>
              </a:buClr>
              <a:buSzTx/>
              <a:buFont typeface="+mj-lt"/>
              <a:buAutoNum type="arabicPeriod" startAt="146"/>
            </a:pPr>
            <a:r>
              <a:rPr lang="en-US" sz="1250" dirty="0"/>
              <a:t>M. </a:t>
            </a:r>
            <a:r>
              <a:rPr lang="en-US" sz="1250" dirty="0" err="1"/>
              <a:t>Xue</a:t>
            </a:r>
            <a:r>
              <a:rPr lang="en-US" sz="1250" dirty="0"/>
              <a:t>, K. Brewster, “Ensemble-based Data Assimilation for Convective Storms and Hurricanes,” DOC-NOAA, $100,000</a:t>
            </a:r>
          </a:p>
          <a:p>
            <a:pPr marL="381000" indent="-381000">
              <a:lnSpc>
                <a:spcPct val="80000"/>
              </a:lnSpc>
              <a:buClr>
                <a:schemeClr val="tx1"/>
              </a:buClr>
              <a:buSzTx/>
              <a:buFont typeface="+mj-lt"/>
              <a:buAutoNum type="arabicPeriod" startAt="146"/>
            </a:pPr>
            <a:r>
              <a:rPr lang="en-US" sz="1250" dirty="0"/>
              <a:t>S. Schroeder, "Discovering Satellite Tobacco Mosaic Virus Structure,“ OCAST, $85K</a:t>
            </a:r>
          </a:p>
          <a:p>
            <a:pPr marL="381000" indent="-381000">
              <a:lnSpc>
                <a:spcPct val="80000"/>
              </a:lnSpc>
              <a:buClr>
                <a:schemeClr val="tx1"/>
              </a:buClr>
              <a:buSzTx/>
              <a:buFont typeface="+mj-lt"/>
              <a:buAutoNum type="arabicPeriod" startAt="146"/>
            </a:pPr>
            <a:r>
              <a:rPr lang="en-US" sz="1250" dirty="0"/>
              <a:t>S. Schroeder, "Computational </a:t>
            </a:r>
            <a:r>
              <a:rPr lang="en-US" sz="1250" dirty="0" err="1"/>
              <a:t>Advacnes</a:t>
            </a:r>
            <a:r>
              <a:rPr lang="en-US" sz="1250" dirty="0"/>
              <a:t> Toward Predicting </a:t>
            </a:r>
            <a:r>
              <a:rPr lang="en-US" sz="1250" dirty="0" err="1"/>
              <a:t>Encapsidated</a:t>
            </a:r>
            <a:r>
              <a:rPr lang="en-US" sz="1250" dirty="0"/>
              <a:t> Viral RNA Structure,“ Pharmaceutical Research and </a:t>
            </a:r>
            <a:r>
              <a:rPr lang="en-US" sz="1250" dirty="0" err="1"/>
              <a:t>Manufactuerer's</a:t>
            </a:r>
            <a:r>
              <a:rPr lang="en-US" sz="1250" dirty="0"/>
              <a:t> Association of America, $60K</a:t>
            </a:r>
          </a:p>
          <a:p>
            <a:pPr marL="381000" indent="-381000">
              <a:lnSpc>
                <a:spcPct val="80000"/>
              </a:lnSpc>
              <a:buClr>
                <a:schemeClr val="tx1"/>
              </a:buClr>
              <a:buSzTx/>
              <a:buFont typeface="+mj-lt"/>
              <a:buAutoNum type="arabicPeriod" startAt="146"/>
            </a:pPr>
            <a:r>
              <a:rPr lang="en-US" sz="1250" dirty="0"/>
              <a:t>R. </a:t>
            </a:r>
            <a:r>
              <a:rPr lang="en-US" sz="1250" dirty="0" err="1"/>
              <a:t>Kolar</a:t>
            </a:r>
            <a:r>
              <a:rPr lang="en-US" sz="1250" dirty="0"/>
              <a:t>, "Outer Boundary Forcing for Texas Coastal Models,“ Texas Water Development Board, $20K</a:t>
            </a:r>
          </a:p>
          <a:p>
            <a:pPr marL="381000" indent="-381000">
              <a:lnSpc>
                <a:spcPct val="80000"/>
              </a:lnSpc>
              <a:buClr>
                <a:schemeClr val="tx1"/>
              </a:buClr>
              <a:buSzTx/>
              <a:buFont typeface="+mj-lt"/>
              <a:buAutoNum type="arabicPeriod" startAt="146"/>
            </a:pPr>
            <a:r>
              <a:rPr lang="en-US" sz="1250" dirty="0"/>
              <a:t>K. Milton, "Collaborative Research: Quantum Vacuum Energy", NSF, $250K</a:t>
            </a:r>
          </a:p>
        </p:txBody>
      </p:sp>
      <p:sp>
        <p:nvSpPr>
          <p:cNvPr id="881668" name="Rectangle 4"/>
          <p:cNvSpPr>
            <a:spLocks noGrp="1" noChangeArrowheads="1"/>
          </p:cNvSpPr>
          <p:nvPr>
            <p:ph type="body" sz="half" idx="2"/>
          </p:nvPr>
        </p:nvSpPr>
        <p:spPr>
          <a:xfrm>
            <a:off x="4648200" y="1219200"/>
            <a:ext cx="3886200" cy="4267200"/>
          </a:xfrm>
        </p:spPr>
        <p:txBody>
          <a:bodyPr/>
          <a:lstStyle/>
          <a:p>
            <a:pPr marL="381000" indent="-381000">
              <a:lnSpc>
                <a:spcPct val="80000"/>
              </a:lnSpc>
              <a:buClr>
                <a:schemeClr val="tx1"/>
              </a:buClr>
              <a:buSzTx/>
              <a:buFont typeface="+mj-lt"/>
              <a:buAutoNum type="arabicPeriod" startAt="153"/>
            </a:pPr>
            <a:r>
              <a:rPr lang="en-US" sz="1250" dirty="0"/>
              <a:t>A. McGovern, "Developing Spatiotemporal Relational Models to Anticipate Tornado Formation,“ NSF, $500K</a:t>
            </a:r>
          </a:p>
          <a:p>
            <a:pPr marL="381000" indent="-381000">
              <a:lnSpc>
                <a:spcPct val="80000"/>
              </a:lnSpc>
              <a:buClr>
                <a:schemeClr val="tx1"/>
              </a:buClr>
              <a:buSzTx/>
              <a:buFont typeface="+mj-lt"/>
              <a:buAutoNum type="arabicPeriod" startAt="153"/>
            </a:pPr>
            <a:r>
              <a:rPr lang="en-US" sz="1250" dirty="0"/>
              <a:t>Y. </a:t>
            </a:r>
            <a:r>
              <a:rPr lang="en-US" sz="1250" dirty="0" err="1"/>
              <a:t>Kogan</a:t>
            </a:r>
            <a:r>
              <a:rPr lang="en-US" sz="1250" dirty="0"/>
              <a:t>, "</a:t>
            </a:r>
            <a:r>
              <a:rPr lang="en-US" sz="1250" dirty="0" err="1"/>
              <a:t>Midlatitude</a:t>
            </a:r>
            <a:r>
              <a:rPr lang="en-US" sz="1250" dirty="0"/>
              <a:t> Aerosol-Cloud-Radiation Feedbacks in Marine Boundary Layer Clouds", ONR, $638K</a:t>
            </a:r>
          </a:p>
          <a:p>
            <a:pPr marL="381000" indent="-381000">
              <a:lnSpc>
                <a:spcPct val="80000"/>
              </a:lnSpc>
              <a:buClr>
                <a:schemeClr val="tx1"/>
              </a:buClr>
              <a:buSzTx/>
              <a:buFont typeface="+mj-lt"/>
              <a:buAutoNum type="arabicPeriod" startAt="153"/>
            </a:pPr>
            <a:r>
              <a:rPr lang="en-US" sz="1250" dirty="0"/>
              <a:t>J. </a:t>
            </a:r>
            <a:r>
              <a:rPr lang="en-US" sz="1250" dirty="0" err="1"/>
              <a:t>Straka</a:t>
            </a:r>
            <a:r>
              <a:rPr lang="en-US" sz="1250" dirty="0"/>
              <a:t>, K. </a:t>
            </a:r>
            <a:r>
              <a:rPr lang="en-US" sz="1250" dirty="0" err="1"/>
              <a:t>Kanak</a:t>
            </a:r>
            <a:r>
              <a:rPr lang="en-US" sz="1250" dirty="0"/>
              <a:t>, Davies-Jones, “Challenges in understanding </a:t>
            </a:r>
            <a:r>
              <a:rPr lang="en-US" sz="1250" dirty="0" err="1"/>
              <a:t>tornadogenesis</a:t>
            </a:r>
            <a:r>
              <a:rPr lang="en-US" sz="1250" dirty="0"/>
              <a:t> and associated phenomena,” NSF, $854K (total), $584K (OU)</a:t>
            </a:r>
          </a:p>
          <a:p>
            <a:pPr marL="381000" indent="-381000">
              <a:lnSpc>
                <a:spcPct val="80000"/>
              </a:lnSpc>
              <a:buClr>
                <a:schemeClr val="tx1"/>
              </a:buClr>
              <a:buSzTx/>
              <a:buFont typeface="+mj-lt"/>
              <a:buAutoNum type="arabicPeriod" startAt="153"/>
            </a:pPr>
            <a:r>
              <a:rPr lang="en-US" sz="1250" dirty="0"/>
              <a:t>Y. Hong, "Improvement of the NASA Global Hazard System and Implement Server-Africa,“ NASA, $272K</a:t>
            </a:r>
          </a:p>
          <a:p>
            <a:pPr marL="381000" indent="-381000">
              <a:lnSpc>
                <a:spcPct val="80000"/>
              </a:lnSpc>
              <a:buClr>
                <a:schemeClr val="tx1"/>
              </a:buClr>
              <a:buSzTx/>
              <a:buFont typeface="+mj-lt"/>
              <a:buAutoNum type="arabicPeriod" startAt="153"/>
            </a:pPr>
            <a:r>
              <a:rPr lang="en-US" sz="1250" dirty="0"/>
              <a:t>J. Antonio, S. </a:t>
            </a:r>
            <a:r>
              <a:rPr lang="en-US" sz="1250" dirty="0" err="1"/>
              <a:t>Lakshmivarahan</a:t>
            </a:r>
            <a:r>
              <a:rPr lang="en-US" sz="1250" dirty="0"/>
              <a:t>, H. Neeman, "Predictions of Atmospheric Dispersion of Chemical and Biological Contaminants in the Urban Canopy.“ Subcontract No. 1334/0974-01, Prime Agency DOD-ARO, Subcontract through Texas Tech University, Lubbock, TX, Sep. 29, 2000 to Nov. 3, 2001, $75K</a:t>
            </a:r>
          </a:p>
          <a:p>
            <a:pPr marL="381000" indent="-381000">
              <a:lnSpc>
                <a:spcPct val="80000"/>
              </a:lnSpc>
              <a:buClr>
                <a:schemeClr val="tx1"/>
              </a:buClr>
              <a:buSzTx/>
              <a:buFont typeface="+mj-lt"/>
              <a:buAutoNum type="arabicPeriod" startAt="153"/>
            </a:pPr>
            <a:r>
              <a:rPr lang="en-US" sz="1250" dirty="0"/>
              <a:t>A. </a:t>
            </a:r>
            <a:r>
              <a:rPr lang="en-US" sz="1250" dirty="0" err="1"/>
              <a:t>Striolo</a:t>
            </a:r>
            <a:r>
              <a:rPr lang="en-US" sz="1250" dirty="0"/>
              <a:t>, "Electrolytes at Solid-Water Interfaces: Theoretical Studies for Practical Applications,“ OSRHE Nanotechnology, $15K</a:t>
            </a:r>
          </a:p>
          <a:p>
            <a:pPr marL="381000" indent="-381000">
              <a:lnSpc>
                <a:spcPct val="80000"/>
              </a:lnSpc>
              <a:buClr>
                <a:schemeClr val="tx1"/>
              </a:buClr>
              <a:buSzTx/>
              <a:buFont typeface="+mj-lt"/>
              <a:buAutoNum type="arabicPeriod" startAt="153"/>
            </a:pPr>
            <a:r>
              <a:rPr lang="en-US" sz="1250" dirty="0"/>
              <a:t>D. </a:t>
            </a:r>
            <a:r>
              <a:rPr lang="en-US" sz="1250" dirty="0" err="1"/>
              <a:t>Papavassiliou</a:t>
            </a:r>
            <a:r>
              <a:rPr lang="en-US" sz="1250" dirty="0"/>
              <a:t>, “</a:t>
            </a:r>
            <a:r>
              <a:rPr lang="fr-FR" sz="1250" dirty="0"/>
              <a:t>Turbulent transport in non-</a:t>
            </a:r>
            <a:r>
              <a:rPr lang="fr-FR" sz="1250" dirty="0" err="1"/>
              <a:t>homogeneous</a:t>
            </a:r>
            <a:r>
              <a:rPr lang="fr-FR" sz="1250" dirty="0"/>
              <a:t>  turbulence, </a:t>
            </a:r>
            <a:r>
              <a:rPr lang="en-US" sz="1250" dirty="0"/>
              <a:t>” NSF, $320K</a:t>
            </a:r>
          </a:p>
        </p:txBody>
      </p:sp>
      <p:sp>
        <p:nvSpPr>
          <p:cNvPr id="881669"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3"/>
          <p:cNvGrpSpPr>
            <a:grpSpLocks/>
          </p:cNvGrpSpPr>
          <p:nvPr/>
        </p:nvGrpSpPr>
        <p:grpSpPr bwMode="auto">
          <a:xfrm>
            <a:off x="6858000" y="5791200"/>
            <a:ext cx="1668463" cy="403225"/>
            <a:chOff x="672" y="3543"/>
            <a:chExt cx="1051" cy="254"/>
          </a:xfrm>
        </p:grpSpPr>
        <p:sp>
          <p:nvSpPr>
            <p:cNvPr id="881678" name="Text Box 14"/>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81679" name="Text Box 15"/>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81680" name="Text Box 16"/>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81681" name="Text Box 17"/>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OSCER-RELATED FUNDING TO DATE:</a:t>
            </a:r>
          </a:p>
          <a:p>
            <a:pPr>
              <a:lnSpc>
                <a:spcPct val="50000"/>
              </a:lnSpc>
              <a:spcBef>
                <a:spcPct val="20000"/>
              </a:spcBef>
              <a:buClr>
                <a:schemeClr val="folHlink"/>
              </a:buClr>
              <a:buSzPct val="60000"/>
              <a:buFont typeface="Wingdings" pitchFamily="2" charset="2"/>
              <a:buNone/>
            </a:pPr>
            <a:r>
              <a:rPr lang="en-US" sz="3200" b="1" dirty="0" smtClean="0"/>
              <a:t>$206M total, $116M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Oct 3 2012</a:t>
            </a:r>
            <a:endParaRPr lang="en-US" dirty="0"/>
          </a:p>
        </p:txBody>
      </p:sp>
      <p:sp>
        <p:nvSpPr>
          <p:cNvPr id="5" name="Slide Number Placeholder 4"/>
          <p:cNvSpPr>
            <a:spLocks noGrp="1"/>
          </p:cNvSpPr>
          <p:nvPr>
            <p:ph type="sldNum" sz="quarter" idx="11"/>
          </p:nvPr>
        </p:nvSpPr>
        <p:spPr/>
        <p:txBody>
          <a:bodyPr/>
          <a:lstStyle/>
          <a:p>
            <a:fld id="{AF4671DE-5C4E-40C3-984F-080239C18D30}" type="slidenum">
              <a:rPr lang="en-US"/>
              <a:pPr/>
              <a:t>3</a:t>
            </a:fld>
            <a:endParaRPr lang="en-US"/>
          </a:p>
        </p:txBody>
      </p:sp>
      <p:sp>
        <p:nvSpPr>
          <p:cNvPr id="924674" name="Rectangle 2"/>
          <p:cNvSpPr>
            <a:spLocks noGrp="1" noChangeArrowheads="1"/>
          </p:cNvSpPr>
          <p:nvPr>
            <p:ph type="title"/>
          </p:nvPr>
        </p:nvSpPr>
        <p:spPr/>
        <p:txBody>
          <a:bodyPr/>
          <a:lstStyle/>
          <a:p>
            <a:r>
              <a:rPr lang="en-US" sz="3600" dirty="0"/>
              <a:t>Preregistration </a:t>
            </a:r>
            <a:r>
              <a:rPr lang="en-US" sz="3600" dirty="0" smtClean="0"/>
              <a:t>Profile 2012</a:t>
            </a:r>
            <a:endParaRPr lang="en-US" sz="3600" dirty="0"/>
          </a:p>
        </p:txBody>
      </p:sp>
      <p:sp>
        <p:nvSpPr>
          <p:cNvPr id="924675" name="Rectangle 3"/>
          <p:cNvSpPr>
            <a:spLocks noGrp="1" noChangeArrowheads="1"/>
          </p:cNvSpPr>
          <p:nvPr>
            <p:ph type="body" idx="1"/>
          </p:nvPr>
        </p:nvSpPr>
        <p:spPr>
          <a:xfrm>
            <a:off x="457200" y="1371600"/>
            <a:ext cx="8153400" cy="4648200"/>
          </a:xfrm>
        </p:spPr>
        <p:txBody>
          <a:bodyPr/>
          <a:lstStyle/>
          <a:p>
            <a:r>
              <a:rPr lang="en-US" dirty="0" smtClean="0"/>
              <a:t>Organizations: 67 preregistered</a:t>
            </a:r>
            <a:endParaRPr lang="en-US" dirty="0"/>
          </a:p>
          <a:p>
            <a:pPr lvl="1">
              <a:lnSpc>
                <a:spcPct val="90000"/>
              </a:lnSpc>
            </a:pPr>
            <a:r>
              <a:rPr lang="en-US" b="1" u="sng" dirty="0"/>
              <a:t>Academic</a:t>
            </a:r>
            <a:r>
              <a:rPr lang="en-US" dirty="0"/>
              <a:t>: preregistered </a:t>
            </a:r>
            <a:r>
              <a:rPr lang="en-US" dirty="0" smtClean="0"/>
              <a:t>26 </a:t>
            </a:r>
            <a:r>
              <a:rPr lang="en-US" dirty="0"/>
              <a:t>institutions in </a:t>
            </a:r>
            <a:r>
              <a:rPr lang="en-US" dirty="0" smtClean="0"/>
              <a:t>9 states (AR,GA,IL,KS,LA,MI,NC,OK,TX)</a:t>
            </a:r>
            <a:endParaRPr lang="en-US" dirty="0"/>
          </a:p>
          <a:p>
            <a:pPr lvl="2"/>
            <a:r>
              <a:rPr lang="en-US" dirty="0"/>
              <a:t>Includes </a:t>
            </a:r>
            <a:r>
              <a:rPr lang="en-US" dirty="0" smtClean="0"/>
              <a:t>19 </a:t>
            </a:r>
            <a:r>
              <a:rPr lang="en-US" dirty="0"/>
              <a:t>institutions in </a:t>
            </a:r>
            <a:r>
              <a:rPr lang="en-US" dirty="0" smtClean="0"/>
              <a:t>4 </a:t>
            </a:r>
            <a:r>
              <a:rPr lang="en-US" dirty="0"/>
              <a:t>EPSCoR states </a:t>
            </a:r>
            <a:r>
              <a:rPr lang="en-US" dirty="0" smtClean="0"/>
              <a:t>(AR,KS,LA,OK)</a:t>
            </a:r>
            <a:endParaRPr lang="en-US" dirty="0"/>
          </a:p>
          <a:p>
            <a:pPr lvl="1">
              <a:lnSpc>
                <a:spcPct val="80000"/>
              </a:lnSpc>
            </a:pPr>
            <a:r>
              <a:rPr lang="en-US" b="1" u="sng" dirty="0"/>
              <a:t>Industry</a:t>
            </a:r>
            <a:r>
              <a:rPr lang="en-US" dirty="0"/>
              <a:t>: preregistered </a:t>
            </a:r>
            <a:r>
              <a:rPr lang="en-US" dirty="0" smtClean="0"/>
              <a:t>28 </a:t>
            </a:r>
            <a:r>
              <a:rPr lang="en-US" dirty="0"/>
              <a:t>firms</a:t>
            </a:r>
          </a:p>
          <a:p>
            <a:pPr lvl="1">
              <a:lnSpc>
                <a:spcPct val="80000"/>
              </a:lnSpc>
            </a:pPr>
            <a:r>
              <a:rPr lang="en-US" b="1" u="sng" dirty="0"/>
              <a:t>Government</a:t>
            </a:r>
            <a:r>
              <a:rPr lang="en-US" dirty="0"/>
              <a:t>: preregistered </a:t>
            </a:r>
            <a:r>
              <a:rPr lang="en-US" dirty="0" smtClean="0"/>
              <a:t>9 </a:t>
            </a:r>
            <a:r>
              <a:rPr lang="en-US" dirty="0"/>
              <a:t>agencies (federal, </a:t>
            </a:r>
            <a:r>
              <a:rPr lang="en-US" dirty="0" smtClean="0"/>
              <a:t>state)</a:t>
            </a:r>
            <a:endParaRPr lang="en-US" dirty="0"/>
          </a:p>
          <a:p>
            <a:pPr lvl="1">
              <a:lnSpc>
                <a:spcPct val="80000"/>
              </a:lnSpc>
            </a:pPr>
            <a:r>
              <a:rPr lang="en-US" b="1" u="sng" dirty="0"/>
              <a:t>Non-governmental</a:t>
            </a:r>
            <a:r>
              <a:rPr lang="en-US" dirty="0"/>
              <a:t>: preregistered </a:t>
            </a:r>
            <a:r>
              <a:rPr lang="en-US" dirty="0" smtClean="0"/>
              <a:t>4 </a:t>
            </a:r>
            <a:r>
              <a:rPr lang="en-US" dirty="0"/>
              <a:t>organizations</a:t>
            </a:r>
          </a:p>
          <a:p>
            <a:pPr>
              <a:lnSpc>
                <a:spcPct val="80000"/>
              </a:lnSpc>
            </a:pPr>
            <a:r>
              <a:rPr lang="en-US" dirty="0"/>
              <a:t>Demographics </a:t>
            </a:r>
            <a:r>
              <a:rPr lang="en-US" dirty="0" smtClean="0"/>
              <a:t>(241 preregistered)</a:t>
            </a:r>
            <a:endParaRPr lang="en-US" dirty="0"/>
          </a:p>
          <a:p>
            <a:pPr lvl="1">
              <a:lnSpc>
                <a:spcPct val="80000"/>
              </a:lnSpc>
            </a:pPr>
            <a:r>
              <a:rPr lang="en-US" dirty="0" smtClean="0"/>
              <a:t>35% </a:t>
            </a:r>
            <a:r>
              <a:rPr lang="en-US" dirty="0"/>
              <a:t>OU, </a:t>
            </a:r>
            <a:r>
              <a:rPr lang="en-US" dirty="0" smtClean="0"/>
              <a:t>65% </a:t>
            </a:r>
            <a:r>
              <a:rPr lang="en-US" dirty="0"/>
              <a:t>non-OU</a:t>
            </a:r>
          </a:p>
          <a:p>
            <a:pPr lvl="1">
              <a:lnSpc>
                <a:spcPct val="80000"/>
              </a:lnSpc>
            </a:pPr>
            <a:r>
              <a:rPr lang="en-US" dirty="0" smtClean="0"/>
              <a:t>72% </a:t>
            </a:r>
            <a:r>
              <a:rPr lang="en-US" dirty="0"/>
              <a:t>Oklahoma, </a:t>
            </a:r>
            <a:r>
              <a:rPr lang="en-US" dirty="0" smtClean="0"/>
              <a:t>28% </a:t>
            </a:r>
            <a:r>
              <a:rPr lang="en-US" dirty="0"/>
              <a:t>non-Oklahoma</a:t>
            </a:r>
          </a:p>
          <a:p>
            <a:pPr lvl="1">
              <a:lnSpc>
                <a:spcPct val="80000"/>
              </a:lnSpc>
            </a:pPr>
            <a:r>
              <a:rPr lang="en-US" dirty="0" smtClean="0"/>
              <a:t>81% </a:t>
            </a:r>
            <a:r>
              <a:rPr lang="en-US" dirty="0"/>
              <a:t>from EPSCoR states, </a:t>
            </a:r>
            <a:r>
              <a:rPr lang="en-US" dirty="0" smtClean="0"/>
              <a:t>19% </a:t>
            </a:r>
            <a:r>
              <a:rPr lang="en-US" dirty="0"/>
              <a:t>non-EPSCoR</a:t>
            </a:r>
          </a:p>
          <a:p>
            <a:pPr lvl="1">
              <a:lnSpc>
                <a:spcPct val="70000"/>
              </a:lnSpc>
            </a:pPr>
            <a:r>
              <a:rPr lang="en-US" dirty="0" smtClean="0"/>
              <a:t>74% </a:t>
            </a:r>
            <a:r>
              <a:rPr lang="en-US" dirty="0"/>
              <a:t>academic, </a:t>
            </a:r>
            <a:r>
              <a:rPr lang="en-US" dirty="0" smtClean="0"/>
              <a:t>26% </a:t>
            </a:r>
            <a:r>
              <a:rPr lang="en-US" dirty="0"/>
              <a:t>non-academic</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Oct 3 2012</a:t>
            </a:r>
            <a:endParaRPr lang="en-US" dirty="0"/>
          </a:p>
        </p:txBody>
      </p:sp>
      <p:sp>
        <p:nvSpPr>
          <p:cNvPr id="13" name="Slide Number Placeholder 5"/>
          <p:cNvSpPr>
            <a:spLocks noGrp="1"/>
          </p:cNvSpPr>
          <p:nvPr>
            <p:ph type="sldNum" sz="quarter" idx="11"/>
          </p:nvPr>
        </p:nvSpPr>
        <p:spPr/>
        <p:txBody>
          <a:bodyPr/>
          <a:lstStyle/>
          <a:p>
            <a:fld id="{280AF56C-2B5C-4BDF-9FC8-B90F88F6904E}" type="slidenum">
              <a:rPr lang="en-US"/>
              <a:pPr/>
              <a:t>30</a:t>
            </a:fld>
            <a:endParaRPr lang="en-US"/>
          </a:p>
        </p:txBody>
      </p:sp>
      <p:sp>
        <p:nvSpPr>
          <p:cNvPr id="823298" name="Rectangle 2"/>
          <p:cNvSpPr>
            <a:spLocks noGrp="1" noChangeArrowheads="1"/>
          </p:cNvSpPr>
          <p:nvPr>
            <p:ph type="title"/>
          </p:nvPr>
        </p:nvSpPr>
        <p:spPr/>
        <p:txBody>
          <a:bodyPr/>
          <a:lstStyle/>
          <a:p>
            <a:r>
              <a:rPr lang="en-US"/>
              <a:t>External Research Grants (cont’d)</a:t>
            </a:r>
          </a:p>
        </p:txBody>
      </p:sp>
      <p:sp>
        <p:nvSpPr>
          <p:cNvPr id="823299" name="Rectangle 3"/>
          <p:cNvSpPr>
            <a:spLocks noGrp="1" noChangeArrowheads="1"/>
          </p:cNvSpPr>
          <p:nvPr>
            <p:ph type="body" sz="half" idx="1"/>
          </p:nvPr>
        </p:nvSpPr>
        <p:spPr>
          <a:xfrm>
            <a:off x="533400" y="1219200"/>
            <a:ext cx="3962400" cy="4495800"/>
          </a:xfrm>
        </p:spPr>
        <p:txBody>
          <a:bodyPr/>
          <a:lstStyle/>
          <a:p>
            <a:pPr marL="381000" indent="-381000">
              <a:lnSpc>
                <a:spcPct val="90000"/>
              </a:lnSpc>
              <a:buClr>
                <a:schemeClr val="tx1"/>
              </a:buClr>
              <a:buSzTx/>
              <a:buFont typeface="+mj-lt"/>
              <a:buAutoNum type="arabicPeriod" startAt="160"/>
            </a:pPr>
            <a:r>
              <a:rPr lang="en-US" sz="1250" dirty="0"/>
              <a:t>K. </a:t>
            </a:r>
            <a:r>
              <a:rPr lang="en-US" sz="1250" dirty="0" err="1"/>
              <a:t>Droegemeier</a:t>
            </a:r>
            <a:r>
              <a:rPr lang="en-US" sz="1250" dirty="0"/>
              <a:t> et al., “Engineering Research Center for Collaborative Adaptive Sensing of the Atmosphere,” NSF, $17M (total), $5.6M (OU)</a:t>
            </a:r>
          </a:p>
          <a:p>
            <a:pPr marL="381000" indent="-381000">
              <a:lnSpc>
                <a:spcPct val="90000"/>
              </a:lnSpc>
              <a:buClr>
                <a:schemeClr val="tx1"/>
              </a:buClr>
              <a:buSzTx/>
              <a:buFont typeface="+mj-lt"/>
              <a:buAutoNum type="arabicPeriod" startAt="160"/>
            </a:pPr>
            <a:r>
              <a:rPr lang="en-US" sz="1250" dirty="0"/>
              <a:t>K. </a:t>
            </a:r>
            <a:r>
              <a:rPr lang="en-US" sz="1250" dirty="0" err="1"/>
              <a:t>Droegemeier</a:t>
            </a:r>
            <a:r>
              <a:rPr lang="en-US" sz="1250" dirty="0"/>
              <a:t> et al., “Linked Environments for Atmospheric Discovery (LEAD),” NSF, $11.25M (total), $2.5M (OU)</a:t>
            </a:r>
          </a:p>
          <a:p>
            <a:pPr marL="381000" indent="-381000">
              <a:lnSpc>
                <a:spcPct val="80000"/>
              </a:lnSpc>
              <a:buClr>
                <a:schemeClr val="tx1"/>
              </a:buClr>
              <a:buSzTx/>
              <a:buFont typeface="+mj-lt"/>
              <a:buAutoNum type="arabicPeriod" startAt="160"/>
            </a:pPr>
            <a:r>
              <a:rPr lang="en-US" sz="1250" dirty="0"/>
              <a:t>M. Strauss, P. </a:t>
            </a:r>
            <a:r>
              <a:rPr lang="en-US" sz="1250" dirty="0" err="1"/>
              <a:t>Skubic</a:t>
            </a:r>
            <a:r>
              <a:rPr lang="en-US" sz="1250" dirty="0"/>
              <a:t> et al., “Oklahoma Center for High Energy Physics”, DOE EPSCoR, $3.4M (total), $1.6M (OU)</a:t>
            </a:r>
          </a:p>
          <a:p>
            <a:pPr marL="381000" indent="-381000">
              <a:lnSpc>
                <a:spcPct val="90000"/>
              </a:lnSpc>
              <a:buClr>
                <a:schemeClr val="tx1"/>
              </a:buClr>
              <a:buSzTx/>
              <a:buFont typeface="+mj-lt"/>
              <a:buAutoNum type="arabicPeriod" startAt="160"/>
            </a:pPr>
            <a:r>
              <a:rPr lang="en-US" sz="1250" dirty="0"/>
              <a:t>M. Richman, A. White, V. </a:t>
            </a:r>
            <a:r>
              <a:rPr lang="en-US" sz="1250" dirty="0" err="1"/>
              <a:t>Lakshmanan</a:t>
            </a:r>
            <a:r>
              <a:rPr lang="en-US" sz="1250" dirty="0"/>
              <a:t>, V. </a:t>
            </a:r>
            <a:r>
              <a:rPr lang="en-US" sz="1250" dirty="0" err="1"/>
              <a:t>DeBrunner</a:t>
            </a:r>
            <a:r>
              <a:rPr lang="en-US" sz="1250" dirty="0"/>
              <a:t>, P. </a:t>
            </a:r>
            <a:r>
              <a:rPr lang="en-US" sz="1250" dirty="0" err="1"/>
              <a:t>Skubic</a:t>
            </a:r>
            <a:r>
              <a:rPr lang="en-US" sz="1250" dirty="0"/>
              <a:t>, “Real Time Mining of Integrated Weather Data,” NSF, $950K</a:t>
            </a:r>
          </a:p>
          <a:p>
            <a:pPr marL="381000" indent="-381000">
              <a:lnSpc>
                <a:spcPct val="80000"/>
              </a:lnSpc>
              <a:buClr>
                <a:schemeClr val="tx1"/>
              </a:buClr>
              <a:buSzTx/>
              <a:buFont typeface="+mj-lt"/>
              <a:buAutoNum type="arabicPeriod" startAt="160"/>
            </a:pPr>
            <a:r>
              <a:rPr lang="en-US" sz="1250" dirty="0"/>
              <a:t>D. Weber, K. </a:t>
            </a:r>
            <a:r>
              <a:rPr lang="en-US" sz="1250" dirty="0" err="1"/>
              <a:t>Droegemeier</a:t>
            </a:r>
            <a:r>
              <a:rPr lang="en-US" sz="1250" dirty="0"/>
              <a:t>, H. Neeman, “Modeling Environment for Atmospheric Discovery,” NCSA, $435K </a:t>
            </a:r>
          </a:p>
          <a:p>
            <a:pPr marL="381000" indent="-381000">
              <a:lnSpc>
                <a:spcPct val="80000"/>
              </a:lnSpc>
              <a:buClr>
                <a:schemeClr val="tx1"/>
              </a:buClr>
              <a:buSzTx/>
              <a:buFont typeface="+mj-lt"/>
              <a:buAutoNum type="arabicPeriod" startAt="160"/>
            </a:pPr>
            <a:r>
              <a:rPr lang="en-US" sz="1250" dirty="0"/>
              <a:t>H. Neeman, K. </a:t>
            </a:r>
            <a:r>
              <a:rPr lang="en-US" sz="1250" dirty="0" err="1"/>
              <a:t>Droegemeier</a:t>
            </a:r>
            <a:r>
              <a:rPr lang="en-US" sz="1250" dirty="0"/>
              <a:t>, K. Mish, D. </a:t>
            </a:r>
            <a:r>
              <a:rPr lang="en-US" sz="1250" dirty="0" err="1"/>
              <a:t>Papavassiliou</a:t>
            </a:r>
            <a:r>
              <a:rPr lang="en-US" sz="1250" dirty="0"/>
              <a:t>, P. </a:t>
            </a:r>
            <a:r>
              <a:rPr lang="en-US" sz="1250" dirty="0" err="1"/>
              <a:t>Skubic</a:t>
            </a:r>
            <a:r>
              <a:rPr lang="en-US" sz="1250" dirty="0"/>
              <a:t>, “Acquisition of an Itanium Cluster for Grid Computing,” NSF, $340K</a:t>
            </a:r>
          </a:p>
          <a:p>
            <a:pPr marL="381000" indent="-381000">
              <a:lnSpc>
                <a:spcPct val="80000"/>
              </a:lnSpc>
              <a:buClr>
                <a:schemeClr val="tx1"/>
              </a:buClr>
              <a:buSzTx/>
              <a:buFont typeface="+mj-lt"/>
              <a:buAutoNum type="arabicPeriod" startAt="160"/>
            </a:pPr>
            <a:r>
              <a:rPr lang="en-US" sz="1250" dirty="0"/>
              <a:t>J. </a:t>
            </a:r>
            <a:r>
              <a:rPr lang="en-US" sz="1250" dirty="0" err="1"/>
              <a:t>Levit</a:t>
            </a:r>
            <a:r>
              <a:rPr lang="en-US" sz="1250" dirty="0"/>
              <a:t>, D. Ebert (Purdue), C. Hansen (U Utah), “Advanced Weather Data Visualization,” NSF, $300K</a:t>
            </a:r>
          </a:p>
          <a:p>
            <a:pPr marL="381000" indent="-381000">
              <a:lnSpc>
                <a:spcPct val="80000"/>
              </a:lnSpc>
              <a:buClr>
                <a:schemeClr val="tx1"/>
              </a:buClr>
              <a:buSzTx/>
              <a:buFont typeface="+mj-lt"/>
              <a:buAutoNum type="arabicPeriod" startAt="160"/>
            </a:pPr>
            <a:r>
              <a:rPr lang="en-US" sz="1250" dirty="0"/>
              <a:t>D. </a:t>
            </a:r>
            <a:r>
              <a:rPr lang="en-US" sz="1250" dirty="0" err="1"/>
              <a:t>Papavassiliou</a:t>
            </a:r>
            <a:r>
              <a:rPr lang="en-US" sz="1250" dirty="0"/>
              <a:t>, “Turbulent Transport in Wall Turbulence,” NSF, $165K</a:t>
            </a:r>
          </a:p>
        </p:txBody>
      </p:sp>
      <p:sp>
        <p:nvSpPr>
          <p:cNvPr id="823300" name="Rectangle 4"/>
          <p:cNvSpPr>
            <a:spLocks noGrp="1" noChangeArrowheads="1"/>
          </p:cNvSpPr>
          <p:nvPr>
            <p:ph type="body" sz="half" idx="2"/>
          </p:nvPr>
        </p:nvSpPr>
        <p:spPr>
          <a:xfrm>
            <a:off x="4648200" y="1219200"/>
            <a:ext cx="3886200" cy="4267200"/>
          </a:xfrm>
        </p:spPr>
        <p:txBody>
          <a:bodyPr/>
          <a:lstStyle/>
          <a:p>
            <a:pPr marL="381000" indent="-381000">
              <a:lnSpc>
                <a:spcPct val="80000"/>
              </a:lnSpc>
              <a:buClr>
                <a:schemeClr val="tx1"/>
              </a:buClr>
              <a:buSzTx/>
              <a:buFont typeface="+mj-lt"/>
              <a:buAutoNum type="arabicPeriod" startAt="168"/>
            </a:pPr>
            <a:r>
              <a:rPr lang="en-US" sz="1250" dirty="0"/>
              <a:t>L. Lee, J. Mullen (Worcester Polytechnic), H. Neeman, G.K. Newman, “Integration of High Performance Computing in Nanotechnology,” NSF, $400K</a:t>
            </a:r>
          </a:p>
          <a:p>
            <a:pPr marL="381000" indent="-381000">
              <a:lnSpc>
                <a:spcPct val="80000"/>
              </a:lnSpc>
              <a:buClr>
                <a:schemeClr val="tx1"/>
              </a:buClr>
              <a:buSzTx/>
              <a:buFont typeface="+mj-lt"/>
              <a:buAutoNum type="arabicPeriod" startAt="168"/>
            </a:pPr>
            <a:r>
              <a:rPr lang="en-US" sz="1250" dirty="0"/>
              <a:t>R. Wheeler, “Principal mode analysis and its application to polypeptide vibrations,” NSF, $385K</a:t>
            </a:r>
          </a:p>
          <a:p>
            <a:pPr marL="381000" indent="-381000">
              <a:lnSpc>
                <a:spcPct val="80000"/>
              </a:lnSpc>
              <a:buClr>
                <a:schemeClr val="tx1"/>
              </a:buClr>
              <a:buSzTx/>
              <a:buFont typeface="+mj-lt"/>
              <a:buAutoNum type="arabicPeriod" startAt="168"/>
            </a:pPr>
            <a:r>
              <a:rPr lang="en-US" sz="1250" dirty="0"/>
              <a:t>R. </a:t>
            </a:r>
            <a:r>
              <a:rPr lang="en-US" sz="1250" dirty="0" err="1"/>
              <a:t>Kolar</a:t>
            </a:r>
            <a:r>
              <a:rPr lang="en-US" sz="1250" dirty="0"/>
              <a:t>,  J. Antonio, S. </a:t>
            </a:r>
            <a:r>
              <a:rPr lang="en-US" sz="1250" dirty="0" err="1"/>
              <a:t>Dhall</a:t>
            </a:r>
            <a:r>
              <a:rPr lang="en-US" sz="1250" dirty="0"/>
              <a:t>, S. </a:t>
            </a:r>
            <a:r>
              <a:rPr lang="en-US" sz="1250" dirty="0" err="1"/>
              <a:t>Lakshmivarahan</a:t>
            </a:r>
            <a:r>
              <a:rPr lang="en-US" sz="1250" dirty="0"/>
              <a:t>, “A Parallel, </a:t>
            </a:r>
            <a:r>
              <a:rPr lang="en-US" sz="1250" dirty="0" err="1"/>
              <a:t>Baroclinic</a:t>
            </a:r>
            <a:r>
              <a:rPr lang="en-US" sz="1250" dirty="0"/>
              <a:t> 3D Shallow Water Model,” </a:t>
            </a:r>
            <a:r>
              <a:rPr lang="en-US" sz="1250" dirty="0" err="1"/>
              <a:t>DoD</a:t>
            </a:r>
            <a:r>
              <a:rPr lang="en-US" sz="1250" dirty="0"/>
              <a:t> - </a:t>
            </a:r>
            <a:r>
              <a:rPr lang="en-US" sz="1250" dirty="0" err="1"/>
              <a:t>DEPSCoR</a:t>
            </a:r>
            <a:r>
              <a:rPr lang="en-US" sz="1250" dirty="0"/>
              <a:t> (via ONR), $312K </a:t>
            </a:r>
          </a:p>
          <a:p>
            <a:pPr marL="381000" indent="-381000">
              <a:lnSpc>
                <a:spcPct val="80000"/>
              </a:lnSpc>
              <a:buClr>
                <a:schemeClr val="tx1"/>
              </a:buClr>
              <a:buSzTx/>
              <a:buFont typeface="+mj-lt"/>
              <a:buAutoNum type="arabicPeriod" startAt="168"/>
            </a:pPr>
            <a:r>
              <a:rPr lang="en-US" sz="1250" dirty="0"/>
              <a:t>R. </a:t>
            </a:r>
            <a:r>
              <a:rPr lang="en-US" sz="1250" dirty="0" err="1"/>
              <a:t>Luettich</a:t>
            </a:r>
            <a:r>
              <a:rPr lang="en-US" sz="1250" dirty="0"/>
              <a:t> (UNC), R. </a:t>
            </a:r>
            <a:r>
              <a:rPr lang="en-US" sz="1250" dirty="0" err="1"/>
              <a:t>Kolar</a:t>
            </a:r>
            <a:r>
              <a:rPr lang="en-US" sz="1250" dirty="0"/>
              <a:t>, B. Vieux, J. </a:t>
            </a:r>
            <a:r>
              <a:rPr lang="en-US" sz="1250" dirty="0" err="1"/>
              <a:t>Gourley</a:t>
            </a:r>
            <a:r>
              <a:rPr lang="en-US" sz="1250" dirty="0"/>
              <a:t>, “The Center for Natural Disasters, Coastal Infrastructure, and Emergency Management,” DHS, $699K</a:t>
            </a:r>
          </a:p>
          <a:p>
            <a:pPr marL="381000" indent="-381000">
              <a:lnSpc>
                <a:spcPct val="80000"/>
              </a:lnSpc>
              <a:buClr>
                <a:schemeClr val="tx1"/>
              </a:buClr>
              <a:buSzTx/>
              <a:buFont typeface="+mj-lt"/>
              <a:buAutoNum type="arabicPeriod" startAt="168"/>
            </a:pPr>
            <a:r>
              <a:rPr lang="en-US" sz="1250" dirty="0"/>
              <a:t>D. </a:t>
            </a:r>
            <a:r>
              <a:rPr lang="en-US" sz="1250" dirty="0" err="1"/>
              <a:t>Papavassiliou</a:t>
            </a:r>
            <a:r>
              <a:rPr lang="en-US" sz="1250" dirty="0"/>
              <a:t>, M. </a:t>
            </a:r>
            <a:r>
              <a:rPr lang="en-US" sz="1250" dirty="0" err="1"/>
              <a:t>Zaman</a:t>
            </a:r>
            <a:r>
              <a:rPr lang="en-US" sz="1250" dirty="0"/>
              <a:t>, H. Neeman, “Integrated, Scalable MBS for Flow Through Porous Media,” NSF, $150K</a:t>
            </a:r>
          </a:p>
          <a:p>
            <a:pPr marL="381000" indent="-381000">
              <a:lnSpc>
                <a:spcPct val="80000"/>
              </a:lnSpc>
              <a:buClr>
                <a:schemeClr val="tx1"/>
              </a:buClr>
              <a:buSzTx/>
              <a:buFont typeface="+mj-lt"/>
              <a:buAutoNum type="arabicPeriod" startAt="168"/>
            </a:pPr>
            <a:r>
              <a:rPr lang="en-US" sz="1250" dirty="0"/>
              <a:t>Y. Wang, P. </a:t>
            </a:r>
            <a:r>
              <a:rPr lang="en-US" sz="1250" dirty="0" err="1"/>
              <a:t>Mukherjee</a:t>
            </a:r>
            <a:r>
              <a:rPr lang="en-US" sz="1250" dirty="0"/>
              <a:t>, “Wavelet based analysis of WMAP data,” NASA, $150K</a:t>
            </a:r>
          </a:p>
          <a:p>
            <a:pPr marL="381000" indent="-381000">
              <a:lnSpc>
                <a:spcPct val="90000"/>
              </a:lnSpc>
              <a:buClr>
                <a:schemeClr val="tx1"/>
              </a:buClr>
              <a:buSzTx/>
              <a:buFont typeface="+mj-lt"/>
              <a:buAutoNum type="arabicPeriod" startAt="168"/>
            </a:pPr>
            <a:r>
              <a:rPr lang="en-US" sz="1250" dirty="0"/>
              <a:t>E. </a:t>
            </a:r>
            <a:r>
              <a:rPr lang="en-US" sz="1250" dirty="0" err="1"/>
              <a:t>Mansell</a:t>
            </a:r>
            <a:r>
              <a:rPr lang="en-US" sz="1250" dirty="0"/>
              <a:t>, </a:t>
            </a:r>
            <a:r>
              <a:rPr lang="sv-SE" sz="1250" dirty="0"/>
              <a:t>C. L. Ziegler, J. M. Straka, D. R. MacGorman, </a:t>
            </a:r>
            <a:r>
              <a:rPr lang="en-US" sz="1250" dirty="0"/>
              <a:t>“Numerical modeling studies of storm electrification and lightning,” $605K</a:t>
            </a:r>
          </a:p>
        </p:txBody>
      </p:sp>
      <p:sp>
        <p:nvSpPr>
          <p:cNvPr id="823301"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3"/>
          <p:cNvGrpSpPr>
            <a:grpSpLocks/>
          </p:cNvGrpSpPr>
          <p:nvPr/>
        </p:nvGrpSpPr>
        <p:grpSpPr bwMode="auto">
          <a:xfrm>
            <a:off x="6858000" y="5791200"/>
            <a:ext cx="1668463" cy="403225"/>
            <a:chOff x="672" y="3543"/>
            <a:chExt cx="1051" cy="254"/>
          </a:xfrm>
        </p:grpSpPr>
        <p:sp>
          <p:nvSpPr>
            <p:cNvPr id="823310" name="Text Box 14"/>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3311" name="Text Box 15"/>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3312" name="Text Box 16"/>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3313" name="Text Box 17"/>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OSCER-RELATED FUNDING TO DATE:</a:t>
            </a:r>
          </a:p>
          <a:p>
            <a:pPr>
              <a:lnSpc>
                <a:spcPct val="50000"/>
              </a:lnSpc>
              <a:spcBef>
                <a:spcPct val="20000"/>
              </a:spcBef>
              <a:buClr>
                <a:schemeClr val="folHlink"/>
              </a:buClr>
              <a:buSzPct val="60000"/>
              <a:buFont typeface="Wingdings" pitchFamily="2" charset="2"/>
              <a:buNone/>
            </a:pPr>
            <a:r>
              <a:rPr lang="en-US" sz="3200" b="1" dirty="0" smtClean="0"/>
              <a:t>$206M total, $116M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Oct 3 2012</a:t>
            </a:r>
            <a:endParaRPr lang="en-US" dirty="0"/>
          </a:p>
        </p:txBody>
      </p:sp>
      <p:sp>
        <p:nvSpPr>
          <p:cNvPr id="13" name="Slide Number Placeholder 5"/>
          <p:cNvSpPr>
            <a:spLocks noGrp="1"/>
          </p:cNvSpPr>
          <p:nvPr>
            <p:ph type="sldNum" sz="quarter" idx="11"/>
          </p:nvPr>
        </p:nvSpPr>
        <p:spPr/>
        <p:txBody>
          <a:bodyPr/>
          <a:lstStyle/>
          <a:p>
            <a:fld id="{46EAB435-A5F1-4E92-90B0-C53F1567C8A8}" type="slidenum">
              <a:rPr lang="en-US"/>
              <a:pPr/>
              <a:t>31</a:t>
            </a:fld>
            <a:endParaRPr lang="en-US"/>
          </a:p>
        </p:txBody>
      </p:sp>
      <p:sp>
        <p:nvSpPr>
          <p:cNvPr id="824322" name="Rectangle 2"/>
          <p:cNvSpPr>
            <a:spLocks noGrp="1" noChangeArrowheads="1"/>
          </p:cNvSpPr>
          <p:nvPr>
            <p:ph type="title"/>
          </p:nvPr>
        </p:nvSpPr>
        <p:spPr/>
        <p:txBody>
          <a:bodyPr/>
          <a:lstStyle/>
          <a:p>
            <a:r>
              <a:rPr lang="en-US"/>
              <a:t>External Research Grants (cont’d)</a:t>
            </a:r>
          </a:p>
        </p:txBody>
      </p:sp>
      <p:sp>
        <p:nvSpPr>
          <p:cNvPr id="824323" name="Rectangle 3"/>
          <p:cNvSpPr>
            <a:spLocks noGrp="1" noChangeArrowheads="1"/>
          </p:cNvSpPr>
          <p:nvPr>
            <p:ph type="body" sz="half" idx="1"/>
          </p:nvPr>
        </p:nvSpPr>
        <p:spPr>
          <a:xfrm>
            <a:off x="533400" y="1219200"/>
            <a:ext cx="3962400" cy="4495800"/>
          </a:xfrm>
        </p:spPr>
        <p:txBody>
          <a:bodyPr/>
          <a:lstStyle/>
          <a:p>
            <a:pPr marL="381000" indent="-381000">
              <a:lnSpc>
                <a:spcPct val="80000"/>
              </a:lnSpc>
              <a:buClr>
                <a:schemeClr val="tx1"/>
              </a:buClr>
              <a:buSzTx/>
              <a:buFont typeface="+mj-lt"/>
              <a:buAutoNum type="arabicPeriod" startAt="175"/>
            </a:pPr>
            <a:r>
              <a:rPr lang="en-US" sz="1250" dirty="0"/>
              <a:t>K. Brewster, J. </a:t>
            </a:r>
            <a:r>
              <a:rPr lang="en-US" sz="1250" dirty="0" err="1"/>
              <a:t>Gao</a:t>
            </a:r>
            <a:r>
              <a:rPr lang="en-US" sz="1250" dirty="0"/>
              <a:t>, F. Carr, W. </a:t>
            </a:r>
            <a:r>
              <a:rPr lang="en-US" sz="1250" dirty="0" err="1"/>
              <a:t>Lapenta</a:t>
            </a:r>
            <a:r>
              <a:rPr lang="en-US" sz="1250" dirty="0"/>
              <a:t>, G. </a:t>
            </a:r>
            <a:r>
              <a:rPr lang="en-US" sz="1250" dirty="0" err="1"/>
              <a:t>Jedlovec</a:t>
            </a:r>
            <a:r>
              <a:rPr lang="en-US" sz="1250" dirty="0"/>
              <a:t>, “Impact of the Assimilation of AIRS Soundings and AMSR-E Rainfall on Short Term Forecasts of </a:t>
            </a:r>
            <a:r>
              <a:rPr lang="en-US" sz="1250" dirty="0" err="1"/>
              <a:t>Mesoscale</a:t>
            </a:r>
            <a:r>
              <a:rPr lang="en-US" sz="1250" dirty="0"/>
              <a:t> Weather,” NASA, $458K</a:t>
            </a:r>
          </a:p>
          <a:p>
            <a:pPr marL="381000" indent="-381000">
              <a:lnSpc>
                <a:spcPct val="80000"/>
              </a:lnSpc>
              <a:buClr>
                <a:schemeClr val="tx1"/>
              </a:buClr>
              <a:buSzTx/>
              <a:buFont typeface="+mj-lt"/>
              <a:buAutoNum type="arabicPeriod" startAt="175"/>
            </a:pPr>
            <a:r>
              <a:rPr lang="en-US" sz="1250" dirty="0"/>
              <a:t>R. Wheeler, T. Click, “National Institutes of Health/</a:t>
            </a:r>
            <a:r>
              <a:rPr lang="en-US" sz="1250" dirty="0" err="1"/>
              <a:t>Predoctoral</a:t>
            </a:r>
            <a:r>
              <a:rPr lang="en-US" sz="1250" dirty="0"/>
              <a:t> Fellowships for Students with </a:t>
            </a:r>
            <a:r>
              <a:rPr lang="en-US" sz="1250" dirty="0" err="1"/>
              <a:t>Disabilties</a:t>
            </a:r>
            <a:r>
              <a:rPr lang="en-US" sz="1250" dirty="0"/>
              <a:t>,” NIH/NIGMS, $80K</a:t>
            </a:r>
          </a:p>
          <a:p>
            <a:pPr marL="381000" indent="-381000">
              <a:lnSpc>
                <a:spcPct val="80000"/>
              </a:lnSpc>
              <a:buClr>
                <a:schemeClr val="tx1"/>
              </a:buClr>
              <a:buSzTx/>
              <a:buFont typeface="+mj-lt"/>
              <a:buAutoNum type="arabicPeriod" startAt="175"/>
            </a:pPr>
            <a:r>
              <a:rPr lang="en-US" sz="1250" dirty="0"/>
              <a:t>K. </a:t>
            </a:r>
            <a:r>
              <a:rPr lang="en-US" sz="1250" dirty="0" err="1"/>
              <a:t>Pathasarathy</a:t>
            </a:r>
            <a:r>
              <a:rPr lang="en-US" sz="1250" dirty="0"/>
              <a:t>, D. </a:t>
            </a:r>
            <a:r>
              <a:rPr lang="en-US" sz="1250" dirty="0" err="1"/>
              <a:t>Papavassiliou</a:t>
            </a:r>
            <a:r>
              <a:rPr lang="en-US" sz="1250" dirty="0"/>
              <a:t>, L. Lee, G. Newman, “Drag reduction using surface-attached polymer chains and </a:t>
            </a:r>
            <a:r>
              <a:rPr lang="en-US" sz="1250" dirty="0" err="1"/>
              <a:t>nanotubes</a:t>
            </a:r>
            <a:r>
              <a:rPr lang="en-US" sz="1250" dirty="0"/>
              <a:t>,” ONR, $730K</a:t>
            </a:r>
          </a:p>
          <a:p>
            <a:pPr marL="381000" indent="-381000">
              <a:lnSpc>
                <a:spcPct val="80000"/>
              </a:lnSpc>
              <a:buClr>
                <a:schemeClr val="tx1"/>
              </a:buClr>
              <a:buSzTx/>
              <a:buFont typeface="+mj-lt"/>
              <a:buAutoNum type="arabicPeriod" startAt="175"/>
            </a:pPr>
            <a:r>
              <a:rPr lang="en-US" sz="1250" dirty="0"/>
              <a:t>D. </a:t>
            </a:r>
            <a:r>
              <a:rPr lang="en-US" sz="1250" dirty="0" err="1"/>
              <a:t>Papavassiliou</a:t>
            </a:r>
            <a:r>
              <a:rPr lang="en-US" sz="1250" dirty="0"/>
              <a:t>, “</a:t>
            </a:r>
            <a:r>
              <a:rPr lang="fr-FR" sz="1250" dirty="0"/>
              <a:t>Turbulent transport in non-</a:t>
            </a:r>
            <a:r>
              <a:rPr lang="fr-FR" sz="1250" dirty="0" err="1"/>
              <a:t>homogeneous</a:t>
            </a:r>
            <a:r>
              <a:rPr lang="fr-FR" sz="1250" dirty="0"/>
              <a:t>  turbulence, </a:t>
            </a:r>
            <a:r>
              <a:rPr lang="en-US" sz="1250" dirty="0"/>
              <a:t>” NSF, $320K</a:t>
            </a:r>
          </a:p>
          <a:p>
            <a:pPr marL="381000" indent="-381000">
              <a:lnSpc>
                <a:spcPct val="80000"/>
              </a:lnSpc>
              <a:buClr>
                <a:schemeClr val="tx1"/>
              </a:buClr>
              <a:buSzTx/>
              <a:buFont typeface="+mj-lt"/>
              <a:buAutoNum type="arabicPeriod" startAt="175"/>
            </a:pPr>
            <a:r>
              <a:rPr lang="en-US" sz="1250" dirty="0"/>
              <a:t>C. </a:t>
            </a:r>
            <a:r>
              <a:rPr lang="en-US" sz="1250" dirty="0" err="1"/>
              <a:t>Doswell</a:t>
            </a:r>
            <a:r>
              <a:rPr lang="en-US" sz="1250" dirty="0"/>
              <a:t>, D. Weber, H. Neeman, “A Study of Moist Deep Convection: Generation of Multiple Updrafts in Association with </a:t>
            </a:r>
            <a:r>
              <a:rPr lang="en-US" sz="1250" dirty="0" err="1"/>
              <a:t>Mesoscale</a:t>
            </a:r>
            <a:r>
              <a:rPr lang="en-US" sz="1250" dirty="0"/>
              <a:t> Forcing,” NSF, $430K</a:t>
            </a:r>
          </a:p>
          <a:p>
            <a:pPr marL="381000" indent="-381000">
              <a:lnSpc>
                <a:spcPct val="80000"/>
              </a:lnSpc>
              <a:buClr>
                <a:schemeClr val="tx1"/>
              </a:buClr>
              <a:buSzTx/>
              <a:buFont typeface="+mj-lt"/>
              <a:buAutoNum type="arabicPeriod" startAt="175"/>
            </a:pPr>
            <a:r>
              <a:rPr lang="en-US" sz="1250" dirty="0"/>
              <a:t>D. </a:t>
            </a:r>
            <a:r>
              <a:rPr lang="en-US" sz="1250" dirty="0" err="1"/>
              <a:t>Papavassiliou</a:t>
            </a:r>
            <a:r>
              <a:rPr lang="en-US" sz="1250" dirty="0"/>
              <a:t>, “Melt-Blowing: Advance modeling and experimental verification,” NSF, $321K</a:t>
            </a:r>
          </a:p>
          <a:p>
            <a:pPr marL="381000" indent="-381000">
              <a:lnSpc>
                <a:spcPct val="80000"/>
              </a:lnSpc>
              <a:buClr>
                <a:schemeClr val="tx1"/>
              </a:buClr>
              <a:buSzTx/>
              <a:buFont typeface="+mj-lt"/>
              <a:buAutoNum type="arabicPeriod" startAt="175"/>
            </a:pPr>
            <a:r>
              <a:rPr lang="en-US" sz="1250" dirty="0"/>
              <a:t>R. </a:t>
            </a:r>
            <a:r>
              <a:rPr lang="en-US" sz="1250" dirty="0" err="1"/>
              <a:t>Kol,ar</a:t>
            </a:r>
            <a:r>
              <a:rPr lang="en-US" sz="1250" dirty="0"/>
              <a:t> et al., “A Coupled Hydrodynamic/Hydrologic Model with Adaptive Gridding,” ONR, $595K</a:t>
            </a:r>
          </a:p>
          <a:p>
            <a:pPr marL="381000" indent="-381000">
              <a:lnSpc>
                <a:spcPct val="80000"/>
              </a:lnSpc>
              <a:buClr>
                <a:schemeClr val="tx1"/>
              </a:buClr>
              <a:buSzTx/>
              <a:buFont typeface="+mj-lt"/>
              <a:buAutoNum type="arabicPeriod" startAt="175"/>
            </a:pPr>
            <a:r>
              <a:rPr lang="en-US" sz="1250" dirty="0"/>
              <a:t>D. </a:t>
            </a:r>
            <a:r>
              <a:rPr lang="en-US" sz="1250" dirty="0" err="1"/>
              <a:t>Papavassiliou</a:t>
            </a:r>
            <a:r>
              <a:rPr lang="en-US" sz="1250" dirty="0"/>
              <a:t>, “Scalar Transport in Porous Media,” ACS-PRF, $80K</a:t>
            </a:r>
          </a:p>
        </p:txBody>
      </p:sp>
      <p:sp>
        <p:nvSpPr>
          <p:cNvPr id="824324" name="Rectangle 4"/>
          <p:cNvSpPr>
            <a:spLocks noGrp="1" noChangeArrowheads="1"/>
          </p:cNvSpPr>
          <p:nvPr>
            <p:ph type="body" sz="half" idx="2"/>
          </p:nvPr>
        </p:nvSpPr>
        <p:spPr>
          <a:xfrm>
            <a:off x="4648200" y="1219200"/>
            <a:ext cx="3886200" cy="4267200"/>
          </a:xfrm>
        </p:spPr>
        <p:txBody>
          <a:bodyPr/>
          <a:lstStyle/>
          <a:p>
            <a:pPr marL="381000" indent="-381000">
              <a:lnSpc>
                <a:spcPct val="80000"/>
              </a:lnSpc>
              <a:buClr>
                <a:schemeClr val="tx1"/>
              </a:buClr>
              <a:buSzTx/>
              <a:buFont typeface="+mj-lt"/>
              <a:buAutoNum type="arabicPeriod" startAt="183"/>
            </a:pPr>
            <a:r>
              <a:rPr lang="en-US" sz="1250" dirty="0"/>
              <a:t>M. </a:t>
            </a:r>
            <a:r>
              <a:rPr lang="en-US" sz="1250" dirty="0" err="1"/>
              <a:t>Xue</a:t>
            </a:r>
            <a:r>
              <a:rPr lang="en-US" sz="1250" dirty="0"/>
              <a:t>, F. Carr, A. Shapiro, K. Brewster, J. </a:t>
            </a:r>
            <a:r>
              <a:rPr lang="en-US" sz="1250" dirty="0" err="1"/>
              <a:t>Gao</a:t>
            </a:r>
            <a:r>
              <a:rPr lang="en-US" sz="1250" dirty="0"/>
              <a:t>, “Research on Optimal Utilization and Impact of Water Vapor and Other High Resolution Observations in Storm-Scale QPF,” NSF, $880K.</a:t>
            </a:r>
          </a:p>
          <a:p>
            <a:pPr marL="381000" indent="-381000">
              <a:lnSpc>
                <a:spcPct val="80000"/>
              </a:lnSpc>
              <a:buClr>
                <a:schemeClr val="tx1"/>
              </a:buClr>
              <a:buSzTx/>
              <a:buFont typeface="+mj-lt"/>
              <a:buAutoNum type="arabicPeriod" startAt="183"/>
            </a:pPr>
            <a:r>
              <a:rPr lang="en-US" sz="1250" dirty="0"/>
              <a:t>J. </a:t>
            </a:r>
            <a:r>
              <a:rPr lang="en-US" sz="1250" dirty="0" err="1"/>
              <a:t>Gao</a:t>
            </a:r>
            <a:r>
              <a:rPr lang="en-US" sz="1250" dirty="0"/>
              <a:t>, K. </a:t>
            </a:r>
            <a:r>
              <a:rPr lang="en-US" sz="1250" dirty="0" err="1"/>
              <a:t>Droegemeier</a:t>
            </a:r>
            <a:r>
              <a:rPr lang="en-US" sz="1250" dirty="0"/>
              <a:t>, M. </a:t>
            </a:r>
            <a:r>
              <a:rPr lang="en-US" sz="1250" dirty="0" err="1"/>
              <a:t>Xue</a:t>
            </a:r>
            <a:r>
              <a:rPr lang="en-US" sz="1250" dirty="0"/>
              <a:t>, “On the Optimal Use of WSR-88D Doppler Radar Data for </a:t>
            </a:r>
            <a:r>
              <a:rPr lang="en-US" sz="1250" dirty="0" err="1"/>
              <a:t>Variational</a:t>
            </a:r>
            <a:r>
              <a:rPr lang="en-US" sz="1250" dirty="0"/>
              <a:t> Storm-Scale Data Assimilation,” NSF, $600K.</a:t>
            </a:r>
          </a:p>
          <a:p>
            <a:pPr marL="381000" indent="-381000">
              <a:lnSpc>
                <a:spcPct val="80000"/>
              </a:lnSpc>
              <a:buClr>
                <a:schemeClr val="tx1"/>
              </a:buClr>
              <a:buSzTx/>
              <a:buFont typeface="+mj-lt"/>
              <a:buAutoNum type="arabicPeriod" startAt="183"/>
            </a:pPr>
            <a:r>
              <a:rPr lang="en-US" sz="1250" dirty="0"/>
              <a:t>K. Mish, K. </a:t>
            </a:r>
            <a:r>
              <a:rPr lang="en-US" sz="1250" dirty="0" err="1"/>
              <a:t>Muraleetharan</a:t>
            </a:r>
            <a:r>
              <a:rPr lang="en-US" sz="1250" dirty="0"/>
              <a:t>, “Computational Modeling of Blast Loading on Bridges,” OTC, $125K</a:t>
            </a:r>
          </a:p>
          <a:p>
            <a:pPr marL="381000" indent="-381000">
              <a:lnSpc>
                <a:spcPct val="80000"/>
              </a:lnSpc>
              <a:buClr>
                <a:schemeClr val="tx1"/>
              </a:buClr>
              <a:buSzTx/>
              <a:buFont typeface="+mj-lt"/>
              <a:buAutoNum type="arabicPeriod" startAt="183"/>
            </a:pPr>
            <a:r>
              <a:rPr lang="en-US" sz="1250" dirty="0"/>
              <a:t>V. </a:t>
            </a:r>
            <a:r>
              <a:rPr lang="en-US" sz="1250" dirty="0" err="1"/>
              <a:t>DeBrunner</a:t>
            </a:r>
            <a:r>
              <a:rPr lang="en-US" sz="1250" dirty="0"/>
              <a:t>, L. </a:t>
            </a:r>
            <a:r>
              <a:rPr lang="en-US" sz="1250" dirty="0" err="1"/>
              <a:t>DeBrunner</a:t>
            </a:r>
            <a:r>
              <a:rPr lang="en-US" sz="1250" dirty="0"/>
              <a:t>, D. Baldwin, K. Mish, “Intelligent Bridge System,” FHWA, $3M</a:t>
            </a:r>
          </a:p>
          <a:p>
            <a:pPr marL="381000" indent="-381000">
              <a:lnSpc>
                <a:spcPct val="80000"/>
              </a:lnSpc>
              <a:buClr>
                <a:schemeClr val="tx1"/>
              </a:buClr>
              <a:buSzTx/>
              <a:buFont typeface="+mj-lt"/>
              <a:buAutoNum type="arabicPeriod" startAt="183"/>
            </a:pPr>
            <a:r>
              <a:rPr lang="en-US" sz="1250" dirty="0"/>
              <a:t>D. </a:t>
            </a:r>
            <a:r>
              <a:rPr lang="en-US" sz="1250" dirty="0" err="1"/>
              <a:t>Papavassiliou</a:t>
            </a:r>
            <a:r>
              <a:rPr lang="en-US" sz="1250" dirty="0"/>
              <a:t>, “Scalar Transport in Porous Media,” ACS-PRF, $80K</a:t>
            </a:r>
          </a:p>
          <a:p>
            <a:pPr marL="381000" indent="-381000">
              <a:lnSpc>
                <a:spcPct val="80000"/>
              </a:lnSpc>
              <a:buClr>
                <a:schemeClr val="tx1"/>
              </a:buClr>
              <a:buSzTx/>
              <a:buFont typeface="+mj-lt"/>
              <a:buAutoNum type="arabicPeriod" startAt="183"/>
            </a:pPr>
            <a:r>
              <a:rPr lang="en-US" sz="1250" dirty="0"/>
              <a:t>Y. Wang, P. </a:t>
            </a:r>
            <a:r>
              <a:rPr lang="en-US" sz="1250" dirty="0" err="1"/>
              <a:t>Mukherjee</a:t>
            </a:r>
            <a:r>
              <a:rPr lang="en-US" sz="1250" dirty="0"/>
              <a:t>, “Wavelet based analysis of WMAP data,” NASA, $150K</a:t>
            </a:r>
          </a:p>
          <a:p>
            <a:pPr marL="381000" indent="-381000">
              <a:lnSpc>
                <a:spcPct val="80000"/>
              </a:lnSpc>
              <a:buClr>
                <a:schemeClr val="tx1"/>
              </a:buClr>
              <a:buSzTx/>
              <a:buFont typeface="+mj-lt"/>
              <a:buAutoNum type="arabicPeriod" startAt="183"/>
            </a:pPr>
            <a:r>
              <a:rPr lang="en-US" sz="1250" dirty="0"/>
              <a:t>R. Wheeler et al., “Testing new methods for structure prediction and free energy calculations (</a:t>
            </a:r>
            <a:r>
              <a:rPr lang="en-US" sz="1250" dirty="0" err="1"/>
              <a:t>Predoctoral</a:t>
            </a:r>
            <a:r>
              <a:rPr lang="en-US" sz="1250" dirty="0"/>
              <a:t> Fellowship for Students with Disabilities),” NIH/NIGMS, $24K</a:t>
            </a:r>
          </a:p>
          <a:p>
            <a:pPr marL="381000" indent="-381000">
              <a:lnSpc>
                <a:spcPct val="80000"/>
              </a:lnSpc>
              <a:buClr>
                <a:schemeClr val="tx1"/>
              </a:buClr>
              <a:buSzTx/>
              <a:buFont typeface="+mj-lt"/>
              <a:buAutoNum type="arabicPeriod" startAt="183"/>
            </a:pPr>
            <a:r>
              <a:rPr lang="en-US" sz="1250" dirty="0"/>
              <a:t>L. White et al., “Modeling Studies in the Duke Forest Free-Air CO2 Enrichment (FACE) Program,” DOE, $730K</a:t>
            </a:r>
          </a:p>
        </p:txBody>
      </p:sp>
      <p:sp>
        <p:nvSpPr>
          <p:cNvPr id="8243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8"/>
          <p:cNvGrpSpPr>
            <a:grpSpLocks/>
          </p:cNvGrpSpPr>
          <p:nvPr/>
        </p:nvGrpSpPr>
        <p:grpSpPr bwMode="auto">
          <a:xfrm>
            <a:off x="6858000" y="5791200"/>
            <a:ext cx="1668463" cy="403225"/>
            <a:chOff x="672" y="3543"/>
            <a:chExt cx="1051" cy="254"/>
          </a:xfrm>
        </p:grpSpPr>
        <p:sp>
          <p:nvSpPr>
            <p:cNvPr id="824339" name="Text Box 19"/>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4340" name="Text Box 20"/>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4341" name="Text Box 21"/>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4342" name="Text Box 22"/>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OSCER-RELATED FUNDING TO DATE:</a:t>
            </a:r>
          </a:p>
          <a:p>
            <a:pPr>
              <a:lnSpc>
                <a:spcPct val="50000"/>
              </a:lnSpc>
              <a:spcBef>
                <a:spcPct val="20000"/>
              </a:spcBef>
              <a:buClr>
                <a:schemeClr val="folHlink"/>
              </a:buClr>
              <a:buSzPct val="60000"/>
              <a:buFont typeface="Wingdings" pitchFamily="2" charset="2"/>
              <a:buNone/>
            </a:pPr>
            <a:r>
              <a:rPr lang="en-US" sz="3200" b="1" dirty="0" smtClean="0"/>
              <a:t>$206M total, $116M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Oct 3 2012</a:t>
            </a:r>
            <a:endParaRPr lang="en-US" dirty="0"/>
          </a:p>
        </p:txBody>
      </p:sp>
      <p:sp>
        <p:nvSpPr>
          <p:cNvPr id="12" name="Slide Number Placeholder 5"/>
          <p:cNvSpPr>
            <a:spLocks noGrp="1"/>
          </p:cNvSpPr>
          <p:nvPr>
            <p:ph type="sldNum" sz="quarter" idx="11"/>
          </p:nvPr>
        </p:nvSpPr>
        <p:spPr/>
        <p:txBody>
          <a:bodyPr/>
          <a:lstStyle/>
          <a:p>
            <a:fld id="{E421B7DE-A07A-4BE4-853B-F7F73D0E439C}" type="slidenum">
              <a:rPr lang="en-US"/>
              <a:pPr/>
              <a:t>32</a:t>
            </a:fld>
            <a:endParaRPr lang="en-US"/>
          </a:p>
        </p:txBody>
      </p:sp>
      <p:sp>
        <p:nvSpPr>
          <p:cNvPr id="825346" name="Rectangle 2"/>
          <p:cNvSpPr>
            <a:spLocks noGrp="1" noChangeArrowheads="1"/>
          </p:cNvSpPr>
          <p:nvPr>
            <p:ph type="title"/>
          </p:nvPr>
        </p:nvSpPr>
        <p:spPr/>
        <p:txBody>
          <a:bodyPr/>
          <a:lstStyle/>
          <a:p>
            <a:r>
              <a:rPr lang="en-US" sz="3600"/>
              <a:t>External Research Grants (cont’d)</a:t>
            </a:r>
          </a:p>
        </p:txBody>
      </p:sp>
      <p:sp>
        <p:nvSpPr>
          <p:cNvPr id="825347" name="Rectangle 3"/>
          <p:cNvSpPr>
            <a:spLocks noGrp="1" noChangeArrowheads="1"/>
          </p:cNvSpPr>
          <p:nvPr>
            <p:ph type="body" sz="half" idx="1"/>
          </p:nvPr>
        </p:nvSpPr>
        <p:spPr/>
        <p:txBody>
          <a:bodyPr/>
          <a:lstStyle/>
          <a:p>
            <a:pPr marL="381000" indent="-381000">
              <a:lnSpc>
                <a:spcPct val="80000"/>
              </a:lnSpc>
              <a:buClr>
                <a:schemeClr val="tx1"/>
              </a:buClr>
              <a:buSzTx/>
              <a:buFont typeface="+mj-lt"/>
              <a:buAutoNum type="arabicPeriod" startAt="191"/>
            </a:pPr>
            <a:r>
              <a:rPr lang="en-US" sz="1250" dirty="0"/>
              <a:t>Neeman, </a:t>
            </a:r>
            <a:r>
              <a:rPr lang="en-US" sz="1250" dirty="0" err="1"/>
              <a:t>Severini</a:t>
            </a:r>
            <a:r>
              <a:rPr lang="en-US" sz="1250" dirty="0"/>
              <a:t>, “Cyberinfrastructure for Distributed Rapid Response to National Emergencies”, NSF, $132K</a:t>
            </a:r>
          </a:p>
          <a:p>
            <a:pPr marL="381000" indent="-381000">
              <a:lnSpc>
                <a:spcPct val="80000"/>
              </a:lnSpc>
              <a:buClr>
                <a:schemeClr val="tx1"/>
              </a:buClr>
              <a:buSzTx/>
              <a:buFont typeface="+mj-lt"/>
              <a:buAutoNum type="arabicPeriod" startAt="191"/>
            </a:pPr>
            <a:r>
              <a:rPr lang="en-US" sz="1250" dirty="0"/>
              <a:t>Neeman, Roe, </a:t>
            </a:r>
            <a:r>
              <a:rPr lang="en-US" sz="1250" dirty="0" err="1"/>
              <a:t>Severini</a:t>
            </a:r>
            <a:r>
              <a:rPr lang="en-US" sz="1250" dirty="0"/>
              <a:t>, Wu et al., “Cyberinfrastructure Education for Bioinformatics and Beyond,” NSF, $250K</a:t>
            </a:r>
          </a:p>
          <a:p>
            <a:pPr marL="381000" indent="-381000">
              <a:lnSpc>
                <a:spcPct val="80000"/>
              </a:lnSpc>
              <a:buClr>
                <a:schemeClr val="tx1"/>
              </a:buClr>
              <a:buSzTx/>
              <a:buFont typeface="+mj-lt"/>
              <a:buAutoNum type="arabicPeriod" startAt="191"/>
            </a:pPr>
            <a:r>
              <a:rPr lang="en-US" sz="1250" dirty="0"/>
              <a:t>K. Milton, C. Kao, “Non-</a:t>
            </a:r>
            <a:r>
              <a:rPr lang="en-US" sz="1250" dirty="0" err="1"/>
              <a:t>perturbative</a:t>
            </a:r>
            <a:r>
              <a:rPr lang="en-US" sz="1250" dirty="0"/>
              <a:t> Quantum Field Theory and Particle Theory Beyond the Standard Model,” DOE, $150K</a:t>
            </a:r>
          </a:p>
          <a:p>
            <a:pPr marL="381000" indent="-381000">
              <a:lnSpc>
                <a:spcPct val="80000"/>
              </a:lnSpc>
              <a:buClr>
                <a:schemeClr val="tx1"/>
              </a:buClr>
              <a:buSzTx/>
              <a:buFont typeface="+mj-lt"/>
              <a:buAutoNum type="arabicPeriod" startAt="191"/>
            </a:pPr>
            <a:r>
              <a:rPr lang="en-US" sz="1250" dirty="0"/>
              <a:t>J. Snow, "Oklahoma Center for High Energy Physics", DOE EPSCoR, $3.4M (total), $169K (LU)</a:t>
            </a:r>
          </a:p>
          <a:p>
            <a:pPr marL="381000" indent="-381000">
              <a:lnSpc>
                <a:spcPct val="80000"/>
              </a:lnSpc>
              <a:buClr>
                <a:schemeClr val="tx1"/>
              </a:buClr>
              <a:buSzTx/>
              <a:buFont typeface="+mj-lt"/>
              <a:buAutoNum type="arabicPeriod" startAt="191"/>
            </a:pPr>
            <a:r>
              <a:rPr lang="en-US" sz="1250" dirty="0"/>
              <a:t>M. </a:t>
            </a:r>
            <a:r>
              <a:rPr lang="en-US" sz="1250" dirty="0" err="1"/>
              <a:t>Xue</a:t>
            </a:r>
            <a:r>
              <a:rPr lang="en-US" sz="1250" dirty="0"/>
              <a:t>, F. Kong, “OSSE Experiments for airborne weather sensors,” Boeing, $90K</a:t>
            </a:r>
          </a:p>
          <a:p>
            <a:pPr marL="381000" indent="-381000">
              <a:lnSpc>
                <a:spcPct val="80000"/>
              </a:lnSpc>
              <a:buClr>
                <a:schemeClr val="tx1"/>
              </a:buClr>
              <a:buSzTx/>
              <a:buFont typeface="+mj-lt"/>
              <a:buAutoNum type="arabicPeriod" startAt="191"/>
            </a:pPr>
            <a:r>
              <a:rPr lang="en-US" sz="1250" dirty="0"/>
              <a:t>M. </a:t>
            </a:r>
            <a:r>
              <a:rPr lang="en-US" sz="1250" dirty="0" err="1"/>
              <a:t>Xue</a:t>
            </a:r>
            <a:r>
              <a:rPr lang="en-US" sz="1250" dirty="0"/>
              <a:t>, K. Brewster, J. </a:t>
            </a:r>
            <a:r>
              <a:rPr lang="en-US" sz="1250" dirty="0" err="1"/>
              <a:t>Gao</a:t>
            </a:r>
            <a:r>
              <a:rPr lang="en-US" sz="1250" dirty="0"/>
              <a:t>, A. Shapiro, “Storm-Scale Quantitative Precipitation Forecasting Using Advanced Data Assimilation Techniques: Methods, Impacts and Sensitivities,” NSF, $835K</a:t>
            </a:r>
          </a:p>
          <a:p>
            <a:pPr marL="381000" indent="-381000">
              <a:lnSpc>
                <a:spcPct val="80000"/>
              </a:lnSpc>
              <a:buClr>
                <a:schemeClr val="tx1"/>
              </a:buClr>
              <a:buSzTx/>
              <a:buFont typeface="+mj-lt"/>
              <a:buAutoNum type="arabicPeriod" startAt="191"/>
            </a:pPr>
            <a:r>
              <a:rPr lang="en-US" sz="1250" dirty="0"/>
              <a:t>Y. </a:t>
            </a:r>
            <a:r>
              <a:rPr lang="en-US" sz="1250" dirty="0" err="1"/>
              <a:t>Kogan</a:t>
            </a:r>
            <a:r>
              <a:rPr lang="en-US" sz="1250" dirty="0"/>
              <a:t>, D. </a:t>
            </a:r>
            <a:r>
              <a:rPr lang="en-US" sz="1250" dirty="0" err="1"/>
              <a:t>Mechem</a:t>
            </a:r>
            <a:r>
              <a:rPr lang="en-US" sz="1250" dirty="0"/>
              <a:t>, “Improvement in the cloud physics formulation in the U.S. Navy Coupled Ocean-Atmosphere </a:t>
            </a:r>
            <a:r>
              <a:rPr lang="en-US" sz="1250" dirty="0" err="1"/>
              <a:t>Mesoscale</a:t>
            </a:r>
            <a:r>
              <a:rPr lang="en-US" sz="1250" dirty="0"/>
              <a:t> Prediction System,” ONR, $889K</a:t>
            </a:r>
          </a:p>
        </p:txBody>
      </p:sp>
      <p:sp>
        <p:nvSpPr>
          <p:cNvPr id="825348" name="Rectangle 4"/>
          <p:cNvSpPr>
            <a:spLocks noGrp="1" noChangeArrowheads="1"/>
          </p:cNvSpPr>
          <p:nvPr>
            <p:ph type="body" sz="half" idx="2"/>
          </p:nvPr>
        </p:nvSpPr>
        <p:spPr/>
        <p:txBody>
          <a:bodyPr/>
          <a:lstStyle/>
          <a:p>
            <a:pPr marL="381000" indent="-381000">
              <a:lnSpc>
                <a:spcPct val="80000"/>
              </a:lnSpc>
              <a:buClr>
                <a:schemeClr val="tx1"/>
              </a:buClr>
              <a:buSzTx/>
              <a:buFont typeface="+mj-lt"/>
              <a:buAutoNum type="arabicPeriod" startAt="198"/>
            </a:pPr>
            <a:r>
              <a:rPr lang="en-US" sz="1250" dirty="0"/>
              <a:t>G. Zhang, M. </a:t>
            </a:r>
            <a:r>
              <a:rPr lang="en-US" sz="1250" dirty="0" err="1"/>
              <a:t>Xue</a:t>
            </a:r>
            <a:r>
              <a:rPr lang="en-US" sz="1250" dirty="0"/>
              <a:t>, P. </a:t>
            </a:r>
            <a:r>
              <a:rPr lang="en-US" sz="1250" dirty="0" err="1"/>
              <a:t>Chilson</a:t>
            </a:r>
            <a:r>
              <a:rPr lang="en-US" sz="1250" dirty="0"/>
              <a:t>, T. </a:t>
            </a:r>
            <a:r>
              <a:rPr lang="en-US" sz="1250" dirty="0" err="1"/>
              <a:t>Schuur</a:t>
            </a:r>
            <a:r>
              <a:rPr lang="en-US" sz="1250" dirty="0"/>
              <a:t>, “Improving Microphysics Parameterizations and Quantitative Precipitation Forecast through Optimal Use of Video </a:t>
            </a:r>
            <a:r>
              <a:rPr lang="en-US" sz="1250" dirty="0" err="1"/>
              <a:t>Disdrometer</a:t>
            </a:r>
            <a:r>
              <a:rPr lang="en-US" sz="1250" dirty="0"/>
              <a:t>, Profiler and </a:t>
            </a:r>
            <a:r>
              <a:rPr lang="en-US" sz="1250" dirty="0" err="1"/>
              <a:t>Polarimetric</a:t>
            </a:r>
            <a:r>
              <a:rPr lang="en-US" sz="1250" dirty="0"/>
              <a:t> Radar Observations,” NSF, $464K</a:t>
            </a:r>
          </a:p>
          <a:p>
            <a:pPr marL="381000" indent="-381000">
              <a:lnSpc>
                <a:spcPct val="80000"/>
              </a:lnSpc>
              <a:buClr>
                <a:schemeClr val="tx1"/>
              </a:buClr>
              <a:buSzTx/>
              <a:buFont typeface="+mj-lt"/>
              <a:buAutoNum type="arabicPeriod" startAt="198"/>
            </a:pPr>
            <a:r>
              <a:rPr lang="en-US" sz="1250" dirty="0"/>
              <a:t>T. Yu, M. </a:t>
            </a:r>
            <a:r>
              <a:rPr lang="en-US" sz="1250" dirty="0" err="1"/>
              <a:t>Xue</a:t>
            </a:r>
            <a:r>
              <a:rPr lang="en-US" sz="1250" dirty="0"/>
              <a:t>, M. </a:t>
            </a:r>
            <a:r>
              <a:rPr lang="en-US" sz="1250" dirty="0" err="1"/>
              <a:t>Yeay</a:t>
            </a:r>
            <a:r>
              <a:rPr lang="en-US" sz="1250" dirty="0"/>
              <a:t>, R. Palmer, S. Torres, M. </a:t>
            </a:r>
            <a:r>
              <a:rPr lang="en-US" sz="1250" dirty="0" err="1"/>
              <a:t>Biggerstaff</a:t>
            </a:r>
            <a:r>
              <a:rPr lang="en-US" sz="1250" dirty="0"/>
              <a:t>, “Meteorological Studies with the Phased Array Weather Radar and Data Assimilation using the Ensemble </a:t>
            </a:r>
            <a:r>
              <a:rPr lang="en-US" sz="1250" dirty="0" err="1"/>
              <a:t>Kalman</a:t>
            </a:r>
            <a:r>
              <a:rPr lang="en-US" sz="1250" dirty="0"/>
              <a:t> Filter,” ONR/Defense EPSCOR/OK State Regents, $560K</a:t>
            </a:r>
          </a:p>
          <a:p>
            <a:pPr marL="381000" indent="-381000">
              <a:lnSpc>
                <a:spcPct val="80000"/>
              </a:lnSpc>
              <a:buClr>
                <a:schemeClr val="tx1"/>
              </a:buClr>
              <a:buSzTx/>
              <a:buFont typeface="+mj-lt"/>
              <a:buAutoNum type="arabicPeriod" startAt="198"/>
            </a:pPr>
            <a:r>
              <a:rPr lang="en-US" sz="1250" dirty="0"/>
              <a:t>B. </a:t>
            </a:r>
            <a:r>
              <a:rPr lang="en-US" sz="1250" dirty="0" err="1"/>
              <a:t>Wanner</a:t>
            </a:r>
            <a:r>
              <a:rPr lang="en-US" sz="1250" dirty="0"/>
              <a:t>, T. Conway, et al., “Development of the www.EcoliCommunity.org Information Resource,” NIH, $1.5M (total), $150K (OU)</a:t>
            </a:r>
          </a:p>
          <a:p>
            <a:pPr marL="381000" indent="-381000">
              <a:lnSpc>
                <a:spcPct val="80000"/>
              </a:lnSpc>
              <a:buClr>
                <a:schemeClr val="tx1"/>
              </a:buClr>
              <a:buSzTx/>
              <a:buFont typeface="+mj-lt"/>
              <a:buAutoNum type="arabicPeriod" startAt="198"/>
            </a:pPr>
            <a:r>
              <a:rPr lang="en-US" sz="1250" dirty="0"/>
              <a:t>T. Ibrahim et al., “A Demonstration of Low-Cost Reliable Wireless Sensor for Health Monitoring of a Precast </a:t>
            </a:r>
            <a:r>
              <a:rPr lang="en-US" sz="1250" dirty="0" err="1"/>
              <a:t>Prestressed</a:t>
            </a:r>
            <a:r>
              <a:rPr lang="en-US" sz="1250" dirty="0"/>
              <a:t> Concrete Bridge Girder,” OK Transportation Center, $80K</a:t>
            </a:r>
          </a:p>
          <a:p>
            <a:pPr marL="381000" indent="-381000">
              <a:lnSpc>
                <a:spcPct val="80000"/>
              </a:lnSpc>
              <a:buClr>
                <a:schemeClr val="tx1"/>
              </a:buClr>
              <a:buSzTx/>
              <a:buFont typeface="+mj-lt"/>
              <a:buAutoNum type="arabicPeriod" startAt="198"/>
            </a:pPr>
            <a:r>
              <a:rPr lang="en-US" sz="1250" dirty="0"/>
              <a:t>T. Ibrahim et al., “Micro-Neural Interface,” OCAST, $135K</a:t>
            </a:r>
          </a:p>
          <a:p>
            <a:pPr marL="381000" indent="-381000">
              <a:lnSpc>
                <a:spcPct val="80000"/>
              </a:lnSpc>
              <a:buClr>
                <a:schemeClr val="tx1"/>
              </a:buClr>
              <a:buSzTx/>
              <a:buFont typeface="+mj-lt"/>
              <a:buAutoNum type="arabicPeriod" startAt="198"/>
            </a:pPr>
            <a:r>
              <a:rPr lang="en-US" sz="1250" dirty="0"/>
              <a:t>J. Snow, “Langston University High Energy Physics,” $155K (LU)</a:t>
            </a:r>
          </a:p>
        </p:txBody>
      </p:sp>
      <p:grpSp>
        <p:nvGrpSpPr>
          <p:cNvPr id="2" name="Group 12"/>
          <p:cNvGrpSpPr>
            <a:grpSpLocks/>
          </p:cNvGrpSpPr>
          <p:nvPr/>
        </p:nvGrpSpPr>
        <p:grpSpPr bwMode="auto">
          <a:xfrm>
            <a:off x="6858000" y="5791200"/>
            <a:ext cx="1668463" cy="403225"/>
            <a:chOff x="672" y="3543"/>
            <a:chExt cx="1051" cy="254"/>
          </a:xfrm>
        </p:grpSpPr>
        <p:sp>
          <p:nvSpPr>
            <p:cNvPr id="825357"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5358"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5359"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5360"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OSCER-RELATED FUNDING TO DATE:</a:t>
            </a:r>
          </a:p>
          <a:p>
            <a:pPr>
              <a:lnSpc>
                <a:spcPct val="50000"/>
              </a:lnSpc>
              <a:spcBef>
                <a:spcPct val="20000"/>
              </a:spcBef>
              <a:buClr>
                <a:schemeClr val="folHlink"/>
              </a:buClr>
              <a:buSzPct val="60000"/>
              <a:buFont typeface="Wingdings" pitchFamily="2" charset="2"/>
              <a:buNone/>
            </a:pPr>
            <a:r>
              <a:rPr lang="en-US" sz="3200" b="1" dirty="0" smtClean="0"/>
              <a:t>$206M total, $116M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Oct 3 2012</a:t>
            </a:r>
            <a:endParaRPr lang="en-US" dirty="0"/>
          </a:p>
        </p:txBody>
      </p:sp>
      <p:sp>
        <p:nvSpPr>
          <p:cNvPr id="12" name="Slide Number Placeholder 5"/>
          <p:cNvSpPr>
            <a:spLocks noGrp="1"/>
          </p:cNvSpPr>
          <p:nvPr>
            <p:ph type="sldNum" sz="quarter" idx="11"/>
          </p:nvPr>
        </p:nvSpPr>
        <p:spPr/>
        <p:txBody>
          <a:bodyPr/>
          <a:lstStyle/>
          <a:p>
            <a:fld id="{CFAE2933-6D8E-4197-8564-C3BA4BEC39F2}" type="slidenum">
              <a:rPr lang="en-US"/>
              <a:pPr/>
              <a:t>33</a:t>
            </a:fld>
            <a:endParaRPr lang="en-US"/>
          </a:p>
        </p:txBody>
      </p:sp>
      <p:sp>
        <p:nvSpPr>
          <p:cNvPr id="826370" name="Rectangle 2"/>
          <p:cNvSpPr>
            <a:spLocks noGrp="1" noChangeArrowheads="1"/>
          </p:cNvSpPr>
          <p:nvPr>
            <p:ph type="title"/>
          </p:nvPr>
        </p:nvSpPr>
        <p:spPr/>
        <p:txBody>
          <a:bodyPr/>
          <a:lstStyle/>
          <a:p>
            <a:r>
              <a:rPr lang="en-US" sz="360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204"/>
            </a:pPr>
            <a:r>
              <a:rPr lang="en-US" sz="1250" dirty="0"/>
              <a:t>L.M. Leslie, M.B. Richman, C. </a:t>
            </a:r>
            <a:r>
              <a:rPr lang="en-US" sz="1250" dirty="0" err="1"/>
              <a:t>Doswell</a:t>
            </a:r>
            <a:r>
              <a:rPr lang="en-US" sz="1250" dirty="0"/>
              <a:t>,  “Detecting Synoptic-Scale Precursors Tornado Outbreaks,” NSF, $548K</a:t>
            </a:r>
          </a:p>
          <a:p>
            <a:pPr>
              <a:lnSpc>
                <a:spcPct val="80000"/>
              </a:lnSpc>
              <a:buClr>
                <a:schemeClr val="tx1"/>
              </a:buClr>
              <a:buSzTx/>
              <a:buFont typeface="+mj-lt"/>
              <a:buAutoNum type="arabicPeriod" startAt="204"/>
            </a:pPr>
            <a:r>
              <a:rPr lang="en-US" sz="1250" dirty="0"/>
              <a:t>L.M. Leslie, M.B. Richman, “Use of Kernel Methods in Data Selection and Thinning for Satellite Data Assimilation in NWP Models,” NOAA, $342K</a:t>
            </a:r>
          </a:p>
          <a:p>
            <a:pPr>
              <a:lnSpc>
                <a:spcPct val="80000"/>
              </a:lnSpc>
              <a:buClr>
                <a:schemeClr val="tx1"/>
              </a:buClr>
              <a:buSzTx/>
              <a:buFont typeface="+mj-lt"/>
              <a:buAutoNum type="arabicPeriod" startAt="204"/>
            </a:pPr>
            <a:r>
              <a:rPr lang="en-US" sz="1250" dirty="0"/>
              <a:t>J. </a:t>
            </a:r>
            <a:r>
              <a:rPr lang="en-US" sz="1250" dirty="0" err="1"/>
              <a:t>Gao</a:t>
            </a:r>
            <a:r>
              <a:rPr lang="en-US" sz="1250" dirty="0"/>
              <a:t>, K. Brewster, M. </a:t>
            </a:r>
            <a:r>
              <a:rPr lang="en-US" sz="1250" dirty="0" err="1"/>
              <a:t>Xue</a:t>
            </a:r>
            <a:r>
              <a:rPr lang="en-US" sz="1250" dirty="0"/>
              <a:t>, K. </a:t>
            </a:r>
            <a:r>
              <a:rPr lang="en-US" sz="1250" dirty="0" err="1"/>
              <a:t>Droegemeier</a:t>
            </a:r>
            <a:r>
              <a:rPr lang="en-US" sz="1250" dirty="0"/>
              <a:t>, "Assimilating Doppler Radar Data for Storm-Scale Numerical Prediction Using an Ensemble-based </a:t>
            </a:r>
            <a:r>
              <a:rPr lang="en-US" sz="1250" dirty="0" err="1"/>
              <a:t>Variational</a:t>
            </a:r>
            <a:r>
              <a:rPr lang="en-US" sz="1250" dirty="0"/>
              <a:t> Method,“ NSF, $200K</a:t>
            </a:r>
          </a:p>
          <a:p>
            <a:pPr>
              <a:lnSpc>
                <a:spcPct val="80000"/>
              </a:lnSpc>
              <a:buClr>
                <a:schemeClr val="tx1"/>
              </a:buClr>
              <a:buSzTx/>
              <a:buFont typeface="+mj-lt"/>
              <a:buAutoNum type="arabicPeriod" startAt="204"/>
            </a:pPr>
            <a:r>
              <a:rPr lang="en-US" sz="1250" dirty="0"/>
              <a:t>E. </a:t>
            </a:r>
            <a:r>
              <a:rPr lang="en-US" sz="1250" dirty="0" err="1"/>
              <a:t>Chesnokov</a:t>
            </a:r>
            <a:r>
              <a:rPr lang="en-US" sz="1250" dirty="0"/>
              <a:t>, “Fracture Prediction Methodology Based On Surface Seismic Data,” Devon Energy, $1M</a:t>
            </a:r>
          </a:p>
          <a:p>
            <a:pPr>
              <a:lnSpc>
                <a:spcPct val="80000"/>
              </a:lnSpc>
              <a:buClr>
                <a:schemeClr val="tx1"/>
              </a:buClr>
              <a:buSzTx/>
              <a:buFont typeface="+mj-lt"/>
              <a:buAutoNum type="arabicPeriod" startAt="204"/>
            </a:pPr>
            <a:r>
              <a:rPr lang="en-US" sz="1250" dirty="0"/>
              <a:t>E. </a:t>
            </a:r>
            <a:r>
              <a:rPr lang="en-US" sz="1250" dirty="0" err="1"/>
              <a:t>Chesnokov</a:t>
            </a:r>
            <a:r>
              <a:rPr lang="en-US" sz="1250" dirty="0"/>
              <a:t>, “Scenario of Fracture Event Development in the Barnett Shale (Laboratory Measurements and Theoretical Investigation),” Devon Energy, $1.3M</a:t>
            </a:r>
          </a:p>
          <a:p>
            <a:pPr>
              <a:lnSpc>
                <a:spcPct val="80000"/>
              </a:lnSpc>
              <a:buClr>
                <a:schemeClr val="tx1"/>
              </a:buClr>
              <a:buSzTx/>
              <a:buFont typeface="+mj-lt"/>
              <a:buAutoNum type="arabicPeriod" startAt="204"/>
            </a:pPr>
            <a:r>
              <a:rPr lang="en-US" sz="1250" dirty="0"/>
              <a:t>M. </a:t>
            </a:r>
            <a:r>
              <a:rPr lang="en-US" sz="1250" dirty="0" err="1"/>
              <a:t>Xue</a:t>
            </a:r>
            <a:r>
              <a:rPr lang="en-US" sz="1250" dirty="0"/>
              <a:t>, K. Brewster, J. </a:t>
            </a:r>
            <a:r>
              <a:rPr lang="en-US" sz="1250" dirty="0" err="1"/>
              <a:t>Gao</a:t>
            </a:r>
            <a:r>
              <a:rPr lang="en-US" sz="1250" dirty="0"/>
              <a:t>, "Study of Tornado and Tornadic Thunderstorm Dynamics and Predictability through High-Resolution Simulation, Prediction and Advanced Data Assimilation,“ NSF, $780K</a:t>
            </a:r>
          </a:p>
          <a:p>
            <a:pPr>
              <a:lnSpc>
                <a:spcPct val="80000"/>
              </a:lnSpc>
              <a:buClr>
                <a:schemeClr val="tx1"/>
              </a:buClr>
              <a:buSzTx/>
              <a:buFont typeface="Wingdings" pitchFamily="2" charset="2"/>
              <a:buAutoNum type="arabicPeriod" startAt="204"/>
            </a:pPr>
            <a:endParaRPr lang="en-US" sz="130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210"/>
            </a:pPr>
            <a:r>
              <a:rPr lang="en-US" sz="1250" dirty="0"/>
              <a:t>A. </a:t>
            </a:r>
            <a:r>
              <a:rPr lang="en-US" sz="1250" dirty="0" err="1"/>
              <a:t>Striolo</a:t>
            </a:r>
            <a:r>
              <a:rPr lang="en-US" sz="1250" dirty="0"/>
              <a:t>, “Heat Transfer in </a:t>
            </a:r>
            <a:r>
              <a:rPr lang="en-US" sz="1250" dirty="0" err="1"/>
              <a:t>Graphene</a:t>
            </a:r>
            <a:r>
              <a:rPr lang="en-US" sz="1250" dirty="0"/>
              <a:t>-Oil </a:t>
            </a:r>
            <a:r>
              <a:rPr lang="en-US" sz="1250" dirty="0" err="1"/>
              <a:t>Nanocomposites</a:t>
            </a:r>
            <a:r>
              <a:rPr lang="en-US" sz="1250" dirty="0"/>
              <a:t>: A Molecular Understanding to Overcome Practical Barriers.” ACS Petroleum Research Fund, $40K</a:t>
            </a:r>
          </a:p>
          <a:p>
            <a:pPr>
              <a:lnSpc>
                <a:spcPct val="80000"/>
              </a:lnSpc>
              <a:buClr>
                <a:schemeClr val="tx1"/>
              </a:buClr>
              <a:buSzTx/>
              <a:buFont typeface="+mj-lt"/>
              <a:buAutoNum type="arabicPeriod" startAt="210"/>
            </a:pPr>
            <a:r>
              <a:rPr lang="en-US" sz="1250" dirty="0"/>
              <a:t>D.V. </a:t>
            </a:r>
            <a:r>
              <a:rPr lang="en-US" sz="1250" dirty="0" err="1"/>
              <a:t>Papavassiliou</a:t>
            </a:r>
            <a:r>
              <a:rPr lang="en-US" sz="1250" dirty="0"/>
              <a:t>, “Turbulent Transport in Anisotropic Velocity Fields,” NSF, $292.5K</a:t>
            </a:r>
          </a:p>
          <a:p>
            <a:pPr>
              <a:lnSpc>
                <a:spcPct val="80000"/>
              </a:lnSpc>
              <a:buClr>
                <a:schemeClr val="tx1"/>
              </a:buClr>
              <a:buSzTx/>
              <a:buFont typeface="+mj-lt"/>
              <a:buAutoNum type="arabicPeriod" startAt="210"/>
            </a:pPr>
            <a:r>
              <a:rPr lang="en-US" sz="1250" dirty="0"/>
              <a:t>D. Oliver, software license grant, $1.5M</a:t>
            </a:r>
          </a:p>
          <a:p>
            <a:pPr>
              <a:lnSpc>
                <a:spcPct val="80000"/>
              </a:lnSpc>
              <a:buClr>
                <a:schemeClr val="tx1"/>
              </a:buClr>
              <a:buSzTx/>
              <a:buFont typeface="+mj-lt"/>
              <a:buAutoNum type="arabicPeriod" startAt="210"/>
            </a:pPr>
            <a:r>
              <a:rPr lang="en-US" sz="1250" dirty="0"/>
              <a:t>R. Broughton et al, “Assembling the </a:t>
            </a:r>
            <a:r>
              <a:rPr lang="en-US" sz="1250" dirty="0" err="1"/>
              <a:t>Eutelost</a:t>
            </a:r>
            <a:r>
              <a:rPr lang="en-US" sz="1250" dirty="0"/>
              <a:t> Tree of Life – Addressing the Major Unresolved Problem in Vertebrate Phylogeny,” NSF, $3M ($654K to OU)</a:t>
            </a:r>
          </a:p>
          <a:p>
            <a:pPr>
              <a:lnSpc>
                <a:spcPct val="80000"/>
              </a:lnSpc>
              <a:buClr>
                <a:schemeClr val="tx1"/>
              </a:buClr>
              <a:buSzTx/>
              <a:buFont typeface="+mj-lt"/>
              <a:buAutoNum type="arabicPeriod" startAt="210"/>
            </a:pPr>
            <a:r>
              <a:rPr lang="en-US" sz="1250" dirty="0"/>
              <a:t>A. </a:t>
            </a:r>
            <a:r>
              <a:rPr lang="en-US" sz="1250" dirty="0" err="1"/>
              <a:t>Fagg</a:t>
            </a:r>
            <a:r>
              <a:rPr lang="en-US" sz="1250" dirty="0"/>
              <a:t>, “Development of a Bidirectional CNS Interface or Robotic Control,” NIH, $600K</a:t>
            </a:r>
          </a:p>
          <a:p>
            <a:pPr>
              <a:lnSpc>
                <a:spcPct val="80000"/>
              </a:lnSpc>
              <a:buClr>
                <a:schemeClr val="tx1"/>
              </a:buClr>
              <a:buSzTx/>
              <a:buFont typeface="+mj-lt"/>
              <a:buAutoNum type="arabicPeriod" startAt="210"/>
            </a:pPr>
            <a:r>
              <a:rPr lang="en-US" sz="1250" dirty="0"/>
              <a:t>M. </a:t>
            </a:r>
            <a:r>
              <a:rPr lang="en-US" sz="1250" dirty="0" err="1"/>
              <a:t>Xue</a:t>
            </a:r>
            <a:r>
              <a:rPr lang="en-US" sz="1250" dirty="0"/>
              <a:t>, J. </a:t>
            </a:r>
            <a:r>
              <a:rPr lang="en-US" sz="1250" dirty="0" err="1"/>
              <a:t>Gao</a:t>
            </a:r>
            <a:r>
              <a:rPr lang="en-US" sz="1250" dirty="0"/>
              <a:t>, "An Investigation on the Importance of Environmental Variability to Storm-scale Radar Data Assimilation,“ NSSL, $72K</a:t>
            </a:r>
          </a:p>
          <a:p>
            <a:pPr>
              <a:lnSpc>
                <a:spcPct val="80000"/>
              </a:lnSpc>
              <a:buClr>
                <a:schemeClr val="tx1"/>
              </a:buClr>
              <a:buSzTx/>
              <a:buFont typeface="+mj-lt"/>
              <a:buAutoNum type="arabicPeriod" startAt="210"/>
            </a:pPr>
            <a:r>
              <a:rPr lang="en-US" sz="1250" dirty="0"/>
              <a:t>JV. </a:t>
            </a:r>
            <a:r>
              <a:rPr lang="en-US" sz="1250" dirty="0" err="1"/>
              <a:t>Sikavistsas</a:t>
            </a:r>
            <a:r>
              <a:rPr lang="en-US" sz="1250" dirty="0"/>
              <a:t> and D.V. </a:t>
            </a:r>
            <a:r>
              <a:rPr lang="en-US" sz="1250" dirty="0" err="1"/>
              <a:t>Papavassiliou</a:t>
            </a:r>
            <a:r>
              <a:rPr lang="en-US" sz="1250" dirty="0"/>
              <a:t> , “Flow Effects on Porous Scaffolds for Tissue Regeneration,” NSF,  $400K</a:t>
            </a:r>
          </a:p>
          <a:p>
            <a:pPr>
              <a:lnSpc>
                <a:spcPct val="80000"/>
              </a:lnSpc>
              <a:buClr>
                <a:schemeClr val="tx1"/>
              </a:buClr>
              <a:buSzTx/>
              <a:buFont typeface="+mj-lt"/>
              <a:buAutoNum type="arabicPeriod" startAt="210"/>
            </a:pPr>
            <a:r>
              <a:rPr lang="en-US" sz="1250" dirty="0"/>
              <a:t>P. </a:t>
            </a:r>
            <a:r>
              <a:rPr lang="en-US" sz="1250" dirty="0" err="1"/>
              <a:t>Skubic</a:t>
            </a:r>
            <a:r>
              <a:rPr lang="en-US" sz="1250" dirty="0"/>
              <a:t>, M. Strauss, et al., “Experimental Physics Investigations Using Colliding Beam Detectors at </a:t>
            </a:r>
            <a:r>
              <a:rPr lang="en-US" sz="1250" dirty="0" err="1"/>
              <a:t>Fermilab</a:t>
            </a:r>
            <a:r>
              <a:rPr lang="en-US" sz="1250" dirty="0"/>
              <a:t> and the LHC,” DOE, $503K</a:t>
            </a:r>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OSCER-RELATED FUNDING TO DATE:</a:t>
            </a:r>
          </a:p>
          <a:p>
            <a:pPr>
              <a:lnSpc>
                <a:spcPct val="50000"/>
              </a:lnSpc>
              <a:spcBef>
                <a:spcPct val="20000"/>
              </a:spcBef>
              <a:buClr>
                <a:schemeClr val="folHlink"/>
              </a:buClr>
              <a:buSzPct val="60000"/>
              <a:buFont typeface="Wingdings" pitchFamily="2" charset="2"/>
              <a:buNone/>
            </a:pPr>
            <a:r>
              <a:rPr lang="en-US" sz="3200" b="1" dirty="0" smtClean="0"/>
              <a:t>$206M total, $116M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Oct 3 2012</a:t>
            </a:r>
            <a:endParaRPr lang="en-US" dirty="0"/>
          </a:p>
        </p:txBody>
      </p:sp>
      <p:sp>
        <p:nvSpPr>
          <p:cNvPr id="5" name="Slide Number Placeholder 4"/>
          <p:cNvSpPr>
            <a:spLocks noGrp="1"/>
          </p:cNvSpPr>
          <p:nvPr>
            <p:ph type="sldNum" sz="quarter" idx="11"/>
          </p:nvPr>
        </p:nvSpPr>
        <p:spPr/>
        <p:txBody>
          <a:bodyPr/>
          <a:lstStyle/>
          <a:p>
            <a:fld id="{88A5C62D-58B0-4D92-BCA5-F25D896E396C}" type="slidenum">
              <a:rPr lang="en-US"/>
              <a:pPr/>
              <a:t>34</a:t>
            </a:fld>
            <a:endParaRPr lang="en-US"/>
          </a:p>
        </p:txBody>
      </p:sp>
      <p:sp>
        <p:nvSpPr>
          <p:cNvPr id="930818" name="Rectangle 2"/>
          <p:cNvSpPr>
            <a:spLocks noGrp="1" noChangeArrowheads="1"/>
          </p:cNvSpPr>
          <p:nvPr>
            <p:ph type="title"/>
          </p:nvPr>
        </p:nvSpPr>
        <p:spPr/>
        <p:txBody>
          <a:bodyPr/>
          <a:lstStyle/>
          <a:p>
            <a:r>
              <a:rPr lang="en-US" sz="3600"/>
              <a:t/>
            </a:r>
            <a:br>
              <a:rPr lang="en-US" sz="3600"/>
            </a:br>
            <a:r>
              <a:rPr lang="en-US" sz="3600"/>
              <a:t>External Funding Summary</a:t>
            </a:r>
          </a:p>
        </p:txBody>
      </p:sp>
      <p:sp>
        <p:nvSpPr>
          <p:cNvPr id="930819" name="Rectangle 3"/>
          <p:cNvSpPr>
            <a:spLocks noGrp="1" noChangeArrowheads="1"/>
          </p:cNvSpPr>
          <p:nvPr>
            <p:ph type="body" idx="1"/>
          </p:nvPr>
        </p:nvSpPr>
        <p:spPr/>
        <p:txBody>
          <a:bodyPr/>
          <a:lstStyle/>
          <a:p>
            <a:r>
              <a:rPr lang="en-US" dirty="0"/>
              <a:t>External research funding </a:t>
            </a:r>
            <a:r>
              <a:rPr lang="en-US" dirty="0" smtClean="0"/>
              <a:t>facilitated by </a:t>
            </a:r>
            <a:r>
              <a:rPr lang="en-US" dirty="0"/>
              <a:t>OSCER                (Fall 2001- Fall </a:t>
            </a:r>
            <a:r>
              <a:rPr lang="en-US" dirty="0" smtClean="0"/>
              <a:t>2012): </a:t>
            </a:r>
            <a:r>
              <a:rPr lang="en-US" b="1" dirty="0" smtClean="0"/>
              <a:t>$206M total, $116M to OU</a:t>
            </a:r>
            <a:endParaRPr lang="en-US" b="1" dirty="0"/>
          </a:p>
          <a:p>
            <a:r>
              <a:rPr lang="en-US" dirty="0"/>
              <a:t>Funded projects: </a:t>
            </a:r>
            <a:r>
              <a:rPr lang="en-US" b="1" dirty="0" smtClean="0"/>
              <a:t>217</a:t>
            </a:r>
            <a:endParaRPr lang="en-US" b="1" dirty="0"/>
          </a:p>
          <a:p>
            <a:r>
              <a:rPr lang="en-US" b="1" dirty="0" smtClean="0"/>
              <a:t>111</a:t>
            </a:r>
            <a:r>
              <a:rPr lang="en-US" dirty="0" smtClean="0"/>
              <a:t> </a:t>
            </a:r>
            <a:r>
              <a:rPr lang="en-US" dirty="0"/>
              <a:t>OU faculty and staff in </a:t>
            </a:r>
            <a:r>
              <a:rPr lang="en-US" b="1" dirty="0" smtClean="0"/>
              <a:t>19</a:t>
            </a:r>
            <a:r>
              <a:rPr lang="en-US" dirty="0" smtClean="0"/>
              <a:t> </a:t>
            </a:r>
            <a:r>
              <a:rPr lang="en-US" dirty="0"/>
              <a:t>academic departments and     </a:t>
            </a:r>
            <a:r>
              <a:rPr lang="en-US" dirty="0" smtClean="0"/>
              <a:t>2 </a:t>
            </a:r>
            <a:r>
              <a:rPr lang="en-US" dirty="0"/>
              <a:t>other </a:t>
            </a:r>
            <a:r>
              <a:rPr lang="en-US" dirty="0" smtClean="0"/>
              <a:t>non-academic organizations</a:t>
            </a:r>
            <a:endParaRPr lang="en-US" dirty="0"/>
          </a:p>
          <a:p>
            <a:r>
              <a:rPr lang="en-US" dirty="0" smtClean="0"/>
              <a:t>Comparison: Fiscal </a:t>
            </a:r>
            <a:r>
              <a:rPr lang="en-US" dirty="0"/>
              <a:t>Year </a:t>
            </a:r>
            <a:r>
              <a:rPr lang="en-US" dirty="0" smtClean="0"/>
              <a:t>2002-12 </a:t>
            </a:r>
            <a:r>
              <a:rPr lang="en-US" dirty="0"/>
              <a:t>(July 2001 – June </a:t>
            </a:r>
            <a:r>
              <a:rPr lang="en-US" dirty="0" smtClean="0"/>
              <a:t>2012): </a:t>
            </a:r>
            <a:r>
              <a:rPr lang="en-US" dirty="0"/>
              <a:t>OU Norman externally funded research expenditure: </a:t>
            </a:r>
            <a:r>
              <a:rPr lang="en-US" dirty="0" smtClean="0"/>
              <a:t>$793M</a:t>
            </a:r>
            <a:endParaRPr lang="en-US" dirty="0"/>
          </a:p>
          <a:p>
            <a:pPr>
              <a:buFont typeface="Wingdings" pitchFamily="2" charset="2"/>
              <a:buNone/>
            </a:pPr>
            <a:r>
              <a:rPr lang="en-US" dirty="0"/>
              <a:t>Since being founded in fall of 2001, OSCER has enabled research projects comprising more than                                 </a:t>
            </a:r>
            <a:r>
              <a:rPr lang="en-US" b="1" u="sng" dirty="0"/>
              <a:t>1 / 7 of OU Norman's total externally funded research </a:t>
            </a:r>
            <a:r>
              <a:rPr lang="en-US" b="1" u="sng" dirty="0" smtClean="0"/>
              <a:t>expenditure</a:t>
            </a:r>
            <a:r>
              <a:rPr lang="en-US" dirty="0" smtClean="0"/>
              <a:t>, with a </a:t>
            </a:r>
            <a:r>
              <a:rPr lang="en-US" b="1" u="sng" dirty="0" smtClean="0"/>
              <a:t>7-to-1 return on investment</a:t>
            </a:r>
            <a:r>
              <a:rPr lang="en-US" dirty="0" smtClean="0"/>
              <a:t>.</a:t>
            </a:r>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Oct 3 2012</a:t>
            </a:r>
            <a:endParaRPr lang="en-US" dirty="0"/>
          </a:p>
        </p:txBody>
      </p:sp>
      <p:sp>
        <p:nvSpPr>
          <p:cNvPr id="8" name="Slide Number Placeholder 5"/>
          <p:cNvSpPr>
            <a:spLocks noGrp="1"/>
          </p:cNvSpPr>
          <p:nvPr>
            <p:ph type="sldNum" sz="quarter" idx="11"/>
          </p:nvPr>
        </p:nvSpPr>
        <p:spPr/>
        <p:txBody>
          <a:bodyPr/>
          <a:lstStyle/>
          <a:p>
            <a:fld id="{2A8F78E8-806F-422A-BF83-E515250B2FA2}" type="slidenum">
              <a:rPr lang="en-US"/>
              <a:pPr/>
              <a:t>35</a:t>
            </a:fld>
            <a:endParaRPr lang="en-US"/>
          </a:p>
        </p:txBody>
      </p:sp>
      <p:sp>
        <p:nvSpPr>
          <p:cNvPr id="886786" name="Rectangle 2"/>
          <p:cNvSpPr>
            <a:spLocks noGrp="1" noChangeArrowheads="1"/>
          </p:cNvSpPr>
          <p:nvPr>
            <p:ph type="title"/>
          </p:nvPr>
        </p:nvSpPr>
        <p:spPr/>
        <p:txBody>
          <a:bodyPr/>
          <a:lstStyle/>
          <a:p>
            <a:r>
              <a:rPr lang="en-US" sz="3600" dirty="0" smtClean="0"/>
              <a:t>Publications Facilitated by Research IT</a:t>
            </a:r>
            <a:endParaRPr lang="en-US" sz="3600" dirty="0"/>
          </a:p>
        </p:txBody>
      </p:sp>
      <p:sp>
        <p:nvSpPr>
          <p:cNvPr id="886788" name="Rectangle 4"/>
          <p:cNvSpPr>
            <a:spLocks noGrp="1" noChangeArrowheads="1"/>
          </p:cNvSpPr>
          <p:nvPr>
            <p:ph type="body" sz="half" idx="2"/>
          </p:nvPr>
        </p:nvSpPr>
        <p:spPr>
          <a:xfrm>
            <a:off x="609600" y="1295400"/>
            <a:ext cx="7772400" cy="4648200"/>
          </a:xfrm>
        </p:spPr>
        <p:txBody>
          <a:bodyPr/>
          <a:lstStyle/>
          <a:p>
            <a:pPr>
              <a:lnSpc>
                <a:spcPct val="90000"/>
              </a:lnSpc>
            </a:pPr>
            <a:r>
              <a:rPr lang="en-US" sz="2000" dirty="0" smtClean="0"/>
              <a:t>Publications facilitated by Research IT resources</a:t>
            </a:r>
            <a:endParaRPr lang="en-US" sz="2000" dirty="0"/>
          </a:p>
          <a:p>
            <a:pPr lvl="1">
              <a:lnSpc>
                <a:spcPct val="90000"/>
              </a:lnSpc>
            </a:pPr>
            <a:r>
              <a:rPr lang="en-US" sz="2000" b="1" u="sng" dirty="0" smtClean="0">
                <a:solidFill>
                  <a:srgbClr val="CC0099"/>
                </a:solidFill>
              </a:rPr>
              <a:t>2012: 119</a:t>
            </a:r>
            <a:r>
              <a:rPr lang="en-US" sz="2000" dirty="0" smtClean="0">
                <a:solidFill>
                  <a:srgbClr val="CC0099"/>
                </a:solidFill>
              </a:rPr>
              <a:t> </a:t>
            </a:r>
            <a:r>
              <a:rPr lang="en-US" sz="2000" dirty="0" smtClean="0"/>
              <a:t>(so far)</a:t>
            </a:r>
          </a:p>
          <a:p>
            <a:pPr lvl="1">
              <a:lnSpc>
                <a:spcPct val="90000"/>
              </a:lnSpc>
            </a:pPr>
            <a:r>
              <a:rPr lang="en-US" sz="2000" dirty="0" smtClean="0"/>
              <a:t>2011: 115</a:t>
            </a:r>
          </a:p>
          <a:p>
            <a:pPr lvl="1">
              <a:lnSpc>
                <a:spcPct val="90000"/>
              </a:lnSpc>
            </a:pPr>
            <a:r>
              <a:rPr lang="en-US" sz="2000" dirty="0" smtClean="0"/>
              <a:t>2010: 122</a:t>
            </a:r>
          </a:p>
          <a:p>
            <a:pPr lvl="1">
              <a:lnSpc>
                <a:spcPct val="90000"/>
              </a:lnSpc>
            </a:pPr>
            <a:r>
              <a:rPr lang="en-US" sz="2000" dirty="0" smtClean="0"/>
              <a:t>2009</a:t>
            </a:r>
            <a:r>
              <a:rPr lang="en-US" sz="2000" dirty="0"/>
              <a:t>: </a:t>
            </a:r>
            <a:r>
              <a:rPr lang="en-US" sz="2000" dirty="0" smtClean="0"/>
              <a:t>107</a:t>
            </a:r>
            <a:endParaRPr lang="en-US" sz="2000" dirty="0"/>
          </a:p>
          <a:p>
            <a:pPr lvl="1">
              <a:lnSpc>
                <a:spcPct val="90000"/>
              </a:lnSpc>
            </a:pPr>
            <a:r>
              <a:rPr lang="en-US" sz="2000" dirty="0"/>
              <a:t>2008: </a:t>
            </a:r>
            <a:r>
              <a:rPr lang="en-US" sz="2000" dirty="0" smtClean="0"/>
              <a:t>105</a:t>
            </a:r>
            <a:endParaRPr lang="en-US" sz="2000" dirty="0"/>
          </a:p>
          <a:p>
            <a:pPr lvl="1">
              <a:lnSpc>
                <a:spcPct val="80000"/>
              </a:lnSpc>
            </a:pPr>
            <a:r>
              <a:rPr lang="en-US" sz="2000" dirty="0"/>
              <a:t>2007: </a:t>
            </a:r>
            <a:r>
              <a:rPr lang="en-US" sz="2000" dirty="0" smtClean="0"/>
              <a:t>  73</a:t>
            </a:r>
            <a:endParaRPr lang="en-US" sz="2000" dirty="0"/>
          </a:p>
          <a:p>
            <a:pPr lvl="1">
              <a:lnSpc>
                <a:spcPct val="80000"/>
              </a:lnSpc>
            </a:pPr>
            <a:r>
              <a:rPr lang="en-US" sz="2000" dirty="0"/>
              <a:t>2006: </a:t>
            </a:r>
            <a:r>
              <a:rPr lang="en-US" sz="2000" dirty="0" smtClean="0"/>
              <a:t>  93</a:t>
            </a:r>
            <a:endParaRPr lang="en-US" sz="2000" dirty="0"/>
          </a:p>
          <a:p>
            <a:pPr lvl="1">
              <a:lnSpc>
                <a:spcPct val="80000"/>
              </a:lnSpc>
            </a:pPr>
            <a:r>
              <a:rPr lang="en-US" sz="2000" dirty="0"/>
              <a:t>2005: </a:t>
            </a:r>
            <a:r>
              <a:rPr lang="en-US" sz="2000" dirty="0" smtClean="0"/>
              <a:t>  65</a:t>
            </a:r>
            <a:endParaRPr lang="en-US" sz="2000" dirty="0"/>
          </a:p>
          <a:p>
            <a:pPr lvl="1">
              <a:lnSpc>
                <a:spcPct val="80000"/>
              </a:lnSpc>
            </a:pPr>
            <a:r>
              <a:rPr lang="en-US" sz="2000" dirty="0"/>
              <a:t>2004: </a:t>
            </a:r>
            <a:r>
              <a:rPr lang="en-US" sz="2000" dirty="0" smtClean="0"/>
              <a:t>  27</a:t>
            </a:r>
            <a:endParaRPr lang="en-US" sz="2000" dirty="0"/>
          </a:p>
          <a:p>
            <a:pPr lvl="1">
              <a:lnSpc>
                <a:spcPct val="80000"/>
              </a:lnSpc>
            </a:pPr>
            <a:r>
              <a:rPr lang="en-US" sz="2000" dirty="0"/>
              <a:t>2003: </a:t>
            </a:r>
            <a:r>
              <a:rPr lang="en-US" sz="2000" dirty="0" smtClean="0"/>
              <a:t>    9</a:t>
            </a:r>
          </a:p>
          <a:p>
            <a:pPr lvl="1">
              <a:lnSpc>
                <a:spcPct val="80000"/>
              </a:lnSpc>
            </a:pPr>
            <a:r>
              <a:rPr lang="en-US" sz="2000" dirty="0" smtClean="0"/>
              <a:t>2002:     8</a:t>
            </a:r>
          </a:p>
          <a:p>
            <a:pPr lvl="1">
              <a:lnSpc>
                <a:spcPct val="80000"/>
              </a:lnSpc>
            </a:pPr>
            <a:r>
              <a:rPr lang="en-US" sz="2000" dirty="0" smtClean="0"/>
              <a:t>2001:     3</a:t>
            </a:r>
            <a:endParaRPr lang="en-US" sz="2000" dirty="0"/>
          </a:p>
          <a:p>
            <a:pPr>
              <a:lnSpc>
                <a:spcPct val="90000"/>
              </a:lnSpc>
              <a:buFont typeface="Wingdings" pitchFamily="2" charset="2"/>
              <a:buNone/>
            </a:pPr>
            <a:r>
              <a:rPr lang="en-US" sz="2000" dirty="0" smtClean="0"/>
              <a:t>	Includes: 25 MS theses, 23 PhD dissertations</a:t>
            </a:r>
            <a:endParaRPr lang="en-US" sz="2000" dirty="0"/>
          </a:p>
        </p:txBody>
      </p:sp>
      <p:sp>
        <p:nvSpPr>
          <p:cNvPr id="886789" name="Text Box 5"/>
          <p:cNvSpPr txBox="1">
            <a:spLocks noChangeArrowheads="1"/>
          </p:cNvSpPr>
          <p:nvPr/>
        </p:nvSpPr>
        <p:spPr bwMode="auto">
          <a:xfrm>
            <a:off x="2438400" y="2514600"/>
            <a:ext cx="6553200" cy="994118"/>
          </a:xfrm>
          <a:prstGeom prst="rect">
            <a:avLst/>
          </a:prstGeom>
          <a:noFill/>
          <a:ln w="9525">
            <a:noFill/>
            <a:miter lim="800000"/>
            <a:headEnd/>
            <a:tailEnd/>
          </a:ln>
          <a:effectLst/>
        </p:spPr>
        <p:txBody>
          <a:bodyPr>
            <a:spAutoFit/>
          </a:bodyPr>
          <a:lstStyle/>
          <a:p>
            <a:pPr>
              <a:lnSpc>
                <a:spcPct val="70000"/>
              </a:lnSpc>
              <a:spcBef>
                <a:spcPts val="600"/>
              </a:spcBef>
            </a:pPr>
            <a:r>
              <a:rPr lang="en-US" sz="2800" b="1" dirty="0" smtClean="0"/>
              <a:t>TOTAL SO FAR: </a:t>
            </a:r>
          </a:p>
          <a:p>
            <a:pPr>
              <a:lnSpc>
                <a:spcPct val="70000"/>
              </a:lnSpc>
              <a:spcBef>
                <a:spcPts val="600"/>
              </a:spcBef>
            </a:pPr>
            <a:r>
              <a:rPr lang="en-US" sz="2800" b="1" dirty="0" smtClean="0"/>
              <a:t>846 publications</a:t>
            </a:r>
            <a:endParaRPr lang="en-US" sz="2800" b="1" u="sng" dirty="0">
              <a:solidFill>
                <a:srgbClr val="CC0099"/>
              </a:solidFill>
            </a:endParaRPr>
          </a:p>
          <a:p>
            <a:pPr>
              <a:lnSpc>
                <a:spcPct val="40000"/>
              </a:lnSpc>
              <a:spcBef>
                <a:spcPct val="50000"/>
              </a:spcBef>
            </a:pPr>
            <a:r>
              <a:rPr lang="en-US" sz="1600" dirty="0">
                <a:latin typeface="Courier New" pitchFamily="49" charset="0"/>
                <a:hlinkClick r:id="rId3"/>
              </a:rPr>
              <a:t>http://www.oscer.ou.edu/papers_from_rounds.php</a:t>
            </a:r>
            <a:endParaRPr lang="en-US" sz="1600" dirty="0">
              <a:latin typeface="Courier New" pitchFamily="49" charset="0"/>
            </a:endParaRPr>
          </a:p>
        </p:txBody>
      </p:sp>
    </p:spTree>
    <p:custDataLst>
      <p:tags r:id="rId1"/>
    </p:custData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 Ribbon Panel</a:t>
            </a:r>
            <a:endParaRPr lang="en-US" dirty="0"/>
          </a:p>
        </p:txBody>
      </p:sp>
      <p:sp>
        <p:nvSpPr>
          <p:cNvPr id="3" name="Content Placeholder 2"/>
          <p:cNvSpPr>
            <a:spLocks noGrp="1"/>
          </p:cNvSpPr>
          <p:nvPr>
            <p:ph idx="1"/>
          </p:nvPr>
        </p:nvSpPr>
        <p:spPr/>
        <p:txBody>
          <a:bodyPr/>
          <a:lstStyle/>
          <a:p>
            <a:r>
              <a:rPr lang="en-US" dirty="0" smtClean="0"/>
              <a:t>In early August, OU hosted a Blue Ribbon panel of experts from across the US, mostly academic but also industry, to help us understand how to strategize for the coming decade.</a:t>
            </a:r>
          </a:p>
          <a:p>
            <a:r>
              <a:rPr lang="en-US" dirty="0" smtClean="0"/>
              <a:t>Non-panelist participants included:</a:t>
            </a:r>
          </a:p>
          <a:p>
            <a:pPr lvl="1"/>
            <a:r>
              <a:rPr lang="en-US" dirty="0" smtClean="0"/>
              <a:t>several dozen from OU;</a:t>
            </a:r>
          </a:p>
          <a:p>
            <a:pPr lvl="1"/>
            <a:r>
              <a:rPr lang="en-US" dirty="0" smtClean="0"/>
              <a:t>about a dozen other Oklahoma institutions;</a:t>
            </a:r>
          </a:p>
          <a:p>
            <a:pPr lvl="1"/>
            <a:r>
              <a:rPr lang="en-US" dirty="0" smtClean="0"/>
              <a:t>about a dozen institutions in 10 other EPSCoR jurisdictions;</a:t>
            </a:r>
          </a:p>
          <a:p>
            <a:pPr lvl="1"/>
            <a:r>
              <a:rPr lang="en-US" dirty="0" smtClean="0"/>
              <a:t>about a dozen from institutions in non-EPSCoR jurisdictions.</a:t>
            </a:r>
          </a:p>
          <a:p>
            <a:r>
              <a:rPr lang="en-US" dirty="0" smtClean="0"/>
              <a:t>Major realization: collaboration!</a:t>
            </a:r>
          </a:p>
          <a:p>
            <a:pPr lvl="1"/>
            <a:r>
              <a:rPr lang="en-US" dirty="0" smtClean="0"/>
              <a:t>with researchers, instead of only providing service;</a:t>
            </a:r>
          </a:p>
          <a:p>
            <a:pPr lvl="1"/>
            <a:r>
              <a:rPr lang="en-US" dirty="0" smtClean="0"/>
              <a:t>among OU’s CIO, VPR and Dean of Libraries.</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smtClean="0"/>
          </a:p>
          <a:p>
            <a:pPr>
              <a:defRPr/>
            </a:pPr>
            <a:r>
              <a:rPr lang="en-US" dirty="0" smtClean="0"/>
              <a:t>Wed Oct 3 2012</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36</a:t>
            </a:fld>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smtClean="0"/>
          </a:p>
          <a:p>
            <a:pPr>
              <a:defRPr/>
            </a:pPr>
            <a:r>
              <a:rPr lang="en-US" dirty="0" smtClean="0"/>
              <a:t>Wed Oct 3 2012</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37</a:t>
            </a:fld>
            <a:endParaRPr lang="en-US"/>
          </a:p>
        </p:txBody>
      </p:sp>
      <p:pic>
        <p:nvPicPr>
          <p:cNvPr id="6" name="Picture 5" descr="Pages from oksupercompsymp2012_tshirt_final_front_cropped_20120928.png"/>
          <p:cNvPicPr>
            <a:picLocks noChangeAspect="1"/>
          </p:cNvPicPr>
          <p:nvPr/>
        </p:nvPicPr>
        <p:blipFill>
          <a:blip r:embed="rId2" cstate="print"/>
          <a:stretch>
            <a:fillRect/>
          </a:stretch>
        </p:blipFill>
        <p:spPr>
          <a:xfrm>
            <a:off x="838200" y="1295400"/>
            <a:ext cx="7405715" cy="4685714"/>
          </a:xfrm>
          <a:prstGeom prst="rect">
            <a:avLst/>
          </a:prstGeom>
        </p:spPr>
      </p:pic>
      <p:sp>
        <p:nvSpPr>
          <p:cNvPr id="7" name="Rectangle 6"/>
          <p:cNvSpPr/>
          <p:nvPr/>
        </p:nvSpPr>
        <p:spPr bwMode="auto">
          <a:xfrm>
            <a:off x="838200" y="1371600"/>
            <a:ext cx="7239000" cy="10668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8" name="Title 1"/>
          <p:cNvSpPr txBox="1">
            <a:spLocks/>
          </p:cNvSpPr>
          <p:nvPr/>
        </p:nvSpPr>
        <p:spPr bwMode="auto">
          <a:xfrm>
            <a:off x="685800" y="16764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smtClean="0">
                <a:ln>
                  <a:noFill/>
                </a:ln>
                <a:solidFill>
                  <a:schemeClr val="tx2"/>
                </a:solidFill>
                <a:effectLst/>
                <a:uLnTx/>
                <a:uFillTx/>
                <a:latin typeface="+mj-lt"/>
                <a:ea typeface="+mj-ea"/>
                <a:cs typeface="+mj-cs"/>
              </a:rPr>
              <a:t>Oklahoma</a:t>
            </a:r>
            <a:endParaRPr kumimoji="0" lang="en-US" sz="4000" b="1"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3"/>
          <p:cNvSpPr>
            <a:spLocks noGrp="1"/>
          </p:cNvSpPr>
          <p:nvPr>
            <p:ph type="ftr" sz="quarter" idx="10"/>
          </p:nvPr>
        </p:nvSpPr>
        <p:spPr>
          <a:noFill/>
        </p:spPr>
        <p:txBody>
          <a:bodyPr/>
          <a:lstStyle/>
          <a:p>
            <a:pPr>
              <a:defRPr/>
            </a:pPr>
            <a:r>
              <a:rPr lang="en-US" dirty="0" smtClean="0"/>
              <a:t>OSCER State of the Center Address</a:t>
            </a:r>
            <a:endParaRPr lang="en-US" dirty="0"/>
          </a:p>
          <a:p>
            <a:pPr>
              <a:defRPr/>
            </a:pPr>
            <a:r>
              <a:rPr lang="en-US" dirty="0"/>
              <a:t>Wed Oct 3 2012</a:t>
            </a:r>
            <a:endParaRPr lang="en-US" dirty="0"/>
          </a:p>
        </p:txBody>
      </p:sp>
      <p:sp>
        <p:nvSpPr>
          <p:cNvPr id="31747" name="Slide Number Placeholder 4"/>
          <p:cNvSpPr>
            <a:spLocks noGrp="1"/>
          </p:cNvSpPr>
          <p:nvPr>
            <p:ph type="sldNum" sz="quarter" idx="11"/>
          </p:nvPr>
        </p:nvSpPr>
        <p:spPr>
          <a:noFill/>
        </p:spPr>
        <p:txBody>
          <a:bodyPr/>
          <a:lstStyle/>
          <a:p>
            <a:fld id="{32EDF3D5-3BB3-4321-AC0C-36011A1D37E3}" type="slidenum">
              <a:rPr lang="en-US"/>
              <a:pPr/>
              <a:t>38</a:t>
            </a:fld>
            <a:endParaRPr lang="en-US"/>
          </a:p>
        </p:txBody>
      </p:sp>
      <p:sp>
        <p:nvSpPr>
          <p:cNvPr id="31748" name="Rectangle 2"/>
          <p:cNvSpPr>
            <a:spLocks noGrp="1" noChangeArrowheads="1"/>
          </p:cNvSpPr>
          <p:nvPr>
            <p:ph type="title"/>
          </p:nvPr>
        </p:nvSpPr>
        <p:spPr/>
        <p:txBody>
          <a:bodyPr/>
          <a:lstStyle/>
          <a:p>
            <a:pPr eaLnBrk="1" hangingPunct="1"/>
            <a:r>
              <a:rPr lang="en-US" sz="3600" smtClean="0"/>
              <a:t>OK Cyberinfrastructure Initiative</a:t>
            </a:r>
          </a:p>
        </p:txBody>
      </p:sp>
      <p:sp>
        <p:nvSpPr>
          <p:cNvPr id="31749" name="Rectangle 3"/>
          <p:cNvSpPr>
            <a:spLocks noGrp="1" noChangeArrowheads="1"/>
          </p:cNvSpPr>
          <p:nvPr>
            <p:ph type="body" idx="1"/>
          </p:nvPr>
        </p:nvSpPr>
        <p:spPr/>
        <p:txBody>
          <a:bodyPr/>
          <a:lstStyle/>
          <a:p>
            <a:pPr eaLnBrk="1" hangingPunct="1"/>
            <a:r>
              <a:rPr lang="en-US" dirty="0" smtClean="0"/>
              <a:t>All academic institutions in Oklahoma are eligible to sign up for free use of OU’s and OSU’s centrally-owned CI resources.</a:t>
            </a:r>
          </a:p>
          <a:p>
            <a:pPr eaLnBrk="1" hangingPunct="1"/>
            <a:r>
              <a:rPr lang="en-US" dirty="0" smtClean="0"/>
              <a:t>Other kinds of institutions (government, NGO, commercial) are eligible to use, though not necessarily for free.</a:t>
            </a:r>
          </a:p>
          <a:p>
            <a:pPr eaLnBrk="1" hangingPunct="1"/>
            <a:r>
              <a:rPr lang="en-US" dirty="0" smtClean="0"/>
              <a:t>Everyone can participate in our CI education initiative.</a:t>
            </a:r>
          </a:p>
          <a:p>
            <a:pPr eaLnBrk="1" hangingPunct="1"/>
            <a:r>
              <a:rPr lang="en-US" dirty="0" smtClean="0"/>
              <a:t>The Oklahoma Supercomputing Symposium, our annual conference, continues to be offered to all.</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Goals</a:t>
            </a:r>
            <a:endParaRPr lang="en-US" dirty="0"/>
          </a:p>
        </p:txBody>
      </p:sp>
      <p:sp>
        <p:nvSpPr>
          <p:cNvPr id="3" name="Content Placeholder 2"/>
          <p:cNvSpPr>
            <a:spLocks noGrp="1"/>
          </p:cNvSpPr>
          <p:nvPr>
            <p:ph idx="1"/>
          </p:nvPr>
        </p:nvSpPr>
        <p:spPr/>
        <p:txBody>
          <a:bodyPr/>
          <a:lstStyle/>
          <a:p>
            <a:r>
              <a:rPr lang="en-US" b="1" u="sng" dirty="0" smtClean="0"/>
              <a:t>Reach</a:t>
            </a:r>
            <a:r>
              <a:rPr lang="en-US" dirty="0" smtClean="0"/>
              <a:t> institutions outside the mainstream of advanced computing.</a:t>
            </a:r>
          </a:p>
          <a:p>
            <a:r>
              <a:rPr lang="en-US" b="1" u="sng" dirty="0" smtClean="0"/>
              <a:t>Serve</a:t>
            </a:r>
            <a:r>
              <a:rPr lang="en-US" dirty="0" smtClean="0"/>
              <a:t> every higher education institution in Oklahoma that has relevant curricula.</a:t>
            </a:r>
          </a:p>
          <a:p>
            <a:r>
              <a:rPr lang="en-US" b="1" u="sng" dirty="0" smtClean="0"/>
              <a:t>Educate</a:t>
            </a:r>
            <a:r>
              <a:rPr lang="en-US" dirty="0" smtClean="0"/>
              <a:t> Oklahomans about advanced computing.</a:t>
            </a:r>
          </a:p>
          <a:p>
            <a:r>
              <a:rPr lang="en-US" b="1" u="sng" dirty="0" smtClean="0"/>
              <a:t>Attract</a:t>
            </a:r>
            <a:r>
              <a:rPr lang="en-US" dirty="0" smtClean="0"/>
              <a:t> underrepresented populations and institution types into advanced computing.</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a:t>Wed Oct 3 2012</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39</a:t>
            </a:fld>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Attendee Profile 2002-2012</a:t>
            </a:r>
            <a:endParaRPr lang="en-US" dirty="0"/>
          </a:p>
        </p:txBody>
      </p:sp>
      <p:sp>
        <p:nvSpPr>
          <p:cNvPr id="3" name="Content Placeholder 2"/>
          <p:cNvSpPr>
            <a:spLocks noGrp="1"/>
          </p:cNvSpPr>
          <p:nvPr>
            <p:ph idx="1"/>
          </p:nvPr>
        </p:nvSpPr>
        <p:spPr>
          <a:xfrm>
            <a:off x="609600" y="1219200"/>
            <a:ext cx="7924800" cy="4648200"/>
          </a:xfrm>
        </p:spPr>
        <p:txBody>
          <a:bodyPr/>
          <a:lstStyle/>
          <a:p>
            <a:pPr>
              <a:spcBef>
                <a:spcPts val="0"/>
              </a:spcBef>
            </a:pPr>
            <a:r>
              <a:rPr lang="en-US" dirty="0" smtClean="0"/>
              <a:t>Over 2500 attendees at 11 Symposia</a:t>
            </a:r>
          </a:p>
          <a:p>
            <a:pPr lvl="1">
              <a:spcBef>
                <a:spcPts val="0"/>
              </a:spcBef>
            </a:pPr>
            <a:r>
              <a:rPr lang="en-US" dirty="0" smtClean="0"/>
              <a:t>69 in 2002, 225-325 per year thereafter</a:t>
            </a:r>
          </a:p>
          <a:p>
            <a:pPr>
              <a:spcBef>
                <a:spcPts val="0"/>
              </a:spcBef>
            </a:pPr>
            <a:r>
              <a:rPr lang="en-US" dirty="0" smtClean="0"/>
              <a:t>Organizations: 251</a:t>
            </a:r>
          </a:p>
          <a:p>
            <a:pPr lvl="1">
              <a:spcBef>
                <a:spcPts val="0"/>
              </a:spcBef>
            </a:pPr>
            <a:r>
              <a:rPr lang="en-US" b="1" u="sng" dirty="0" smtClean="0"/>
              <a:t>Academic</a:t>
            </a:r>
            <a:r>
              <a:rPr lang="en-US" dirty="0" smtClean="0"/>
              <a:t>: from 98 institutions in 27 US states &amp; territories</a:t>
            </a:r>
          </a:p>
          <a:p>
            <a:pPr lvl="2">
              <a:spcBef>
                <a:spcPts val="0"/>
              </a:spcBef>
            </a:pPr>
            <a:r>
              <a:rPr lang="en-US" dirty="0" smtClean="0"/>
              <a:t>60+ institutions in 14 EPSCoR jurisdictions</a:t>
            </a:r>
          </a:p>
          <a:p>
            <a:pPr lvl="2">
              <a:spcBef>
                <a:spcPts val="0"/>
              </a:spcBef>
            </a:pPr>
            <a:r>
              <a:rPr lang="en-US" dirty="0" smtClean="0"/>
              <a:t>28 institutions in Oklahoma</a:t>
            </a:r>
          </a:p>
          <a:p>
            <a:pPr lvl="3">
              <a:spcBef>
                <a:spcPts val="0"/>
              </a:spcBef>
            </a:pPr>
            <a:r>
              <a:rPr lang="en-US" dirty="0" smtClean="0"/>
              <a:t>PhD-granting, masters-granting, bachelors-granting, community college, career tech, high school</a:t>
            </a:r>
          </a:p>
          <a:p>
            <a:pPr lvl="3">
              <a:spcBef>
                <a:spcPts val="0"/>
              </a:spcBef>
            </a:pPr>
            <a:r>
              <a:rPr lang="en-US" dirty="0" smtClean="0"/>
              <a:t>Historically Black University, Tribal College</a:t>
            </a:r>
          </a:p>
          <a:p>
            <a:pPr lvl="3">
              <a:spcBef>
                <a:spcPts val="0"/>
              </a:spcBef>
            </a:pPr>
            <a:r>
              <a:rPr lang="en-US" dirty="0" smtClean="0"/>
              <a:t>public, private, for-profit</a:t>
            </a:r>
          </a:p>
          <a:p>
            <a:pPr lvl="1">
              <a:lnSpc>
                <a:spcPct val="80000"/>
              </a:lnSpc>
              <a:spcBef>
                <a:spcPts val="0"/>
              </a:spcBef>
            </a:pPr>
            <a:r>
              <a:rPr lang="en-US" b="1" u="sng" dirty="0" smtClean="0"/>
              <a:t>Industry</a:t>
            </a:r>
            <a:r>
              <a:rPr lang="en-US" dirty="0" smtClean="0"/>
              <a:t>: attendees from 107 firms</a:t>
            </a:r>
          </a:p>
          <a:p>
            <a:pPr lvl="1">
              <a:lnSpc>
                <a:spcPct val="80000"/>
              </a:lnSpc>
              <a:spcBef>
                <a:spcPts val="0"/>
              </a:spcBef>
            </a:pPr>
            <a:r>
              <a:rPr lang="en-US" b="1" u="sng" dirty="0" smtClean="0"/>
              <a:t>Government</a:t>
            </a:r>
            <a:r>
              <a:rPr lang="en-US" dirty="0" smtClean="0"/>
              <a:t>: attendees from 32 agencies (federal, state, municipal, foreign)</a:t>
            </a:r>
          </a:p>
          <a:p>
            <a:pPr lvl="1">
              <a:lnSpc>
                <a:spcPct val="80000"/>
              </a:lnSpc>
              <a:spcBef>
                <a:spcPts val="0"/>
              </a:spcBef>
            </a:pPr>
            <a:r>
              <a:rPr lang="en-US" b="1" u="sng" dirty="0" smtClean="0"/>
              <a:t>Non-governmental</a:t>
            </a:r>
            <a:r>
              <a:rPr lang="en-US" dirty="0" smtClean="0"/>
              <a:t>: attendees from 14 organizations</a:t>
            </a:r>
          </a:p>
        </p:txBody>
      </p:sp>
      <p:sp>
        <p:nvSpPr>
          <p:cNvPr id="4" name="Footer Placeholder 3"/>
          <p:cNvSpPr>
            <a:spLocks noGrp="1"/>
          </p:cNvSpPr>
          <p:nvPr>
            <p:ph type="ftr" sz="quarter" idx="10"/>
          </p:nvPr>
        </p:nvSpPr>
        <p:spPr/>
        <p:txBody>
          <a:bodyPr/>
          <a:lstStyle/>
          <a:p>
            <a:r>
              <a:rPr lang="en-US" dirty="0" smtClean="0"/>
              <a:t>OSCER State of the Center Address</a:t>
            </a:r>
            <a:endParaRPr lang="en-US" dirty="0" smtClean="0"/>
          </a:p>
          <a:p>
            <a:r>
              <a:rPr lang="en-US" dirty="0" smtClean="0"/>
              <a:t>Wed Oct 3 2012</a:t>
            </a:r>
            <a:endParaRPr lang="en-US" dirty="0"/>
          </a:p>
        </p:txBody>
      </p:sp>
      <p:sp>
        <p:nvSpPr>
          <p:cNvPr id="5" name="Slide Number Placeholder 4"/>
          <p:cNvSpPr>
            <a:spLocks noGrp="1"/>
          </p:cNvSpPr>
          <p:nvPr>
            <p:ph type="sldNum" sz="quarter" idx="11"/>
          </p:nvPr>
        </p:nvSpPr>
        <p:spPr/>
        <p:txBody>
          <a:bodyPr/>
          <a:lstStyle/>
          <a:p>
            <a:fld id="{AF6A6519-C07D-4AAA-9C6E-86D05C1805BF}" type="slidenum">
              <a:rPr lang="en-US" smtClean="0"/>
              <a:pPr/>
              <a:t>4</a:t>
            </a:fld>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Service Methodologies Part 1</a:t>
            </a:r>
            <a:endParaRPr lang="en-US" dirty="0"/>
          </a:p>
        </p:txBody>
      </p:sp>
      <p:sp>
        <p:nvSpPr>
          <p:cNvPr id="3" name="Content Placeholder 2"/>
          <p:cNvSpPr>
            <a:spLocks noGrp="1"/>
          </p:cNvSpPr>
          <p:nvPr>
            <p:ph idx="1"/>
          </p:nvPr>
        </p:nvSpPr>
        <p:spPr>
          <a:xfrm>
            <a:off x="609600" y="1185864"/>
            <a:ext cx="7924800" cy="4648200"/>
          </a:xfrm>
        </p:spPr>
        <p:txBody>
          <a:bodyPr/>
          <a:lstStyle/>
          <a:p>
            <a:pPr lvl="0"/>
            <a:r>
              <a:rPr lang="en-US" b="1" u="sng" dirty="0" smtClean="0"/>
              <a:t>Access (A)</a:t>
            </a:r>
            <a:r>
              <a:rPr lang="en-US" dirty="0" smtClean="0"/>
              <a:t>: to supercomputers and related technologies (20 academic institutions to date).</a:t>
            </a:r>
          </a:p>
          <a:p>
            <a:pPr lvl="0"/>
            <a:r>
              <a:rPr lang="en-US" b="1" u="sng" dirty="0" smtClean="0"/>
              <a:t>Dissemination (D)</a:t>
            </a:r>
            <a:r>
              <a:rPr lang="en-US" dirty="0" smtClean="0"/>
              <a:t>: Oklahoma Supercomputing Symposium – annual advanced computing conference at OU (25 Oklahoma academic institutions to date).</a:t>
            </a:r>
          </a:p>
          <a:p>
            <a:pPr lvl="0"/>
            <a:r>
              <a:rPr lang="en-US" b="1" u="sng" dirty="0" smtClean="0"/>
              <a:t>Education (E)</a:t>
            </a:r>
            <a:r>
              <a:rPr lang="en-US" dirty="0" smtClean="0"/>
              <a:t>: “Supercomputing in Plain English” (SiPE) workshop series: 11 talks about advanced computing, taught with stories, analogies and play rather than deep technical jargon. Have reached 166 institutions (academic, government, industry, nonprofit) in 42 US states and territories and 5 other countries (14 academic institutions in OK to date) – </a:t>
            </a:r>
            <a:r>
              <a:rPr lang="en-US" b="1" dirty="0" smtClean="0"/>
              <a:t>coming again in Spring 2013!</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a:t>Wed Oct 3 2012</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40</a:t>
            </a:fld>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Service Methodologies Part 2</a:t>
            </a:r>
            <a:endParaRPr lang="en-US" dirty="0"/>
          </a:p>
        </p:txBody>
      </p:sp>
      <p:sp>
        <p:nvSpPr>
          <p:cNvPr id="3" name="Content Placeholder 2"/>
          <p:cNvSpPr>
            <a:spLocks noGrp="1"/>
          </p:cNvSpPr>
          <p:nvPr>
            <p:ph idx="1"/>
          </p:nvPr>
        </p:nvSpPr>
        <p:spPr>
          <a:xfrm>
            <a:off x="609600" y="1185864"/>
            <a:ext cx="7924800" cy="4648200"/>
          </a:xfrm>
        </p:spPr>
        <p:txBody>
          <a:bodyPr/>
          <a:lstStyle/>
          <a:p>
            <a:pPr lvl="0"/>
            <a:r>
              <a:rPr lang="en-US" b="1" u="sng" dirty="0" smtClean="0"/>
              <a:t>Faculty Development (F)</a:t>
            </a:r>
            <a:r>
              <a:rPr lang="en-US" dirty="0" smtClean="0"/>
              <a:t>: Workshops held at OU and OSU on advanced computing and computational science topics, sponsored by the National Computational Science Institute, the SC supercomputing conference series, the Linux Clusters Institute, the Virtual School for Computational Science &amp; Engineering. Oklahoma is the only state to have hosted multiple events sponsored by each of these (18).</a:t>
            </a:r>
          </a:p>
          <a:p>
            <a:pPr lvl="0"/>
            <a:r>
              <a:rPr lang="en-US" b="1" u="sng" dirty="0" smtClean="0"/>
              <a:t>Outreach (O)</a:t>
            </a:r>
            <a:r>
              <a:rPr lang="en-US" dirty="0" smtClean="0"/>
              <a:t>: “Supercomputing in Plain English” (SiPE) overview talk (24 OK academic).</a:t>
            </a:r>
          </a:p>
          <a:p>
            <a:r>
              <a:rPr lang="en-US" b="1" u="sng" dirty="0" smtClean="0"/>
              <a:t>Proposal Support (P)</a:t>
            </a:r>
            <a:r>
              <a:rPr lang="en-US" dirty="0" smtClean="0"/>
              <a:t>: Letters of commitment for access to OCII resources; collaborations with OCII lead institutions (4 OK academic, 1 nongovernmental).</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smtClean="0"/>
          </a:p>
          <a:p>
            <a:pPr>
              <a:defRPr/>
            </a:pPr>
            <a:r>
              <a:rPr lang="en-US" dirty="0" smtClean="0"/>
              <a:t>Wed Oct 3 2012</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41</a:t>
            </a:fld>
            <a:endParaRPr 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Service Methodologies Part 3</a:t>
            </a:r>
            <a:endParaRPr lang="en-US" dirty="0"/>
          </a:p>
        </p:txBody>
      </p:sp>
      <p:sp>
        <p:nvSpPr>
          <p:cNvPr id="3" name="Content Placeholder 2"/>
          <p:cNvSpPr>
            <a:spLocks noGrp="1"/>
          </p:cNvSpPr>
          <p:nvPr>
            <p:ph idx="1"/>
          </p:nvPr>
        </p:nvSpPr>
        <p:spPr>
          <a:xfrm>
            <a:off x="609600" y="1185864"/>
            <a:ext cx="7924800" cy="4648200"/>
          </a:xfrm>
        </p:spPr>
        <p:txBody>
          <a:bodyPr/>
          <a:lstStyle/>
          <a:p>
            <a:pPr lvl="0">
              <a:spcBef>
                <a:spcPts val="0"/>
              </a:spcBef>
            </a:pPr>
            <a:r>
              <a:rPr lang="en-US" b="1" u="sng" dirty="0" smtClean="0"/>
              <a:t>Technology (T)</a:t>
            </a:r>
            <a:r>
              <a:rPr lang="en-US" dirty="0" smtClean="0"/>
              <a:t>: Got or helped get technology (e.g., network upgrade, mini-supercomputer, hi def video camera for </a:t>
            </a:r>
            <a:r>
              <a:rPr lang="en-US" dirty="0" err="1" smtClean="0"/>
              <a:t>telepresence</a:t>
            </a:r>
            <a:r>
              <a:rPr lang="en-US" dirty="0" smtClean="0"/>
              <a:t>) for that institution (14 OK academic).</a:t>
            </a:r>
          </a:p>
          <a:p>
            <a:pPr lvl="0">
              <a:spcBef>
                <a:spcPts val="0"/>
              </a:spcBef>
            </a:pPr>
            <a:r>
              <a:rPr lang="en-US" b="1" u="sng" dirty="0" smtClean="0"/>
              <a:t>Workforce Development (W)</a:t>
            </a:r>
            <a:r>
              <a:rPr lang="en-US" dirty="0" smtClean="0"/>
              <a:t> – (27 OK academic)</a:t>
            </a:r>
          </a:p>
          <a:p>
            <a:pPr lvl="1">
              <a:spcBef>
                <a:spcPts val="0"/>
              </a:spcBef>
            </a:pPr>
            <a:r>
              <a:rPr lang="en-US" dirty="0" smtClean="0"/>
              <a:t>Oklahoma Information Technology Mentorship Program (OITMP)</a:t>
            </a:r>
          </a:p>
          <a:p>
            <a:pPr lvl="1">
              <a:spcBef>
                <a:spcPts val="0"/>
              </a:spcBef>
            </a:pPr>
            <a:r>
              <a:rPr lang="en-US" dirty="0" smtClean="0"/>
              <a:t>“A Day in the Life of an IT Professional” presentations to courses across the full spectrum of higher education.</a:t>
            </a:r>
          </a:p>
          <a:p>
            <a:pPr lvl="1">
              <a:spcBef>
                <a:spcPts val="0"/>
              </a:spcBef>
            </a:pPr>
            <a:r>
              <a:rPr lang="en-US" dirty="0" smtClean="0"/>
              <a:t>Job shadowing opportunities and direct mentoring of individual students.</a:t>
            </a:r>
          </a:p>
          <a:p>
            <a:pPr lvl="1">
              <a:spcBef>
                <a:spcPts val="0"/>
              </a:spcBef>
            </a:pPr>
            <a:r>
              <a:rPr lang="en-US" dirty="0" smtClean="0"/>
              <a:t>Institution Types: career techs, community colleges, regional universities, PhD-granting universities.</a:t>
            </a:r>
          </a:p>
          <a:p>
            <a:pPr>
              <a:spcBef>
                <a:spcPts val="0"/>
              </a:spcBef>
            </a:pPr>
            <a:r>
              <a:rPr lang="en-US" dirty="0" smtClean="0"/>
              <a:t>Special effort to reach underrepresented populations:</a:t>
            </a:r>
          </a:p>
          <a:p>
            <a:pPr>
              <a:spcBef>
                <a:spcPts val="0"/>
              </a:spcBef>
              <a:buNone/>
            </a:pPr>
            <a:r>
              <a:rPr lang="en-US" dirty="0" smtClean="0"/>
              <a:t>	underrepresented minorities, non-PhD-granting, rural</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smtClean="0"/>
          </a:p>
          <a:p>
            <a:pPr>
              <a:defRPr/>
            </a:pPr>
            <a:r>
              <a:rPr lang="en-US" dirty="0" smtClean="0"/>
              <a:t>Wed Oct 3 2012</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42</a:t>
            </a:fld>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Institution Profile</a:t>
            </a:r>
            <a:endParaRPr lang="en-US" dirty="0"/>
          </a:p>
        </p:txBody>
      </p:sp>
      <p:sp>
        <p:nvSpPr>
          <p:cNvPr id="3" name="Content Placeholder 2"/>
          <p:cNvSpPr>
            <a:spLocks noGrp="1"/>
          </p:cNvSpPr>
          <p:nvPr>
            <p:ph idx="1"/>
          </p:nvPr>
        </p:nvSpPr>
        <p:spPr/>
        <p:txBody>
          <a:bodyPr/>
          <a:lstStyle/>
          <a:p>
            <a:pPr>
              <a:buNone/>
            </a:pPr>
            <a:r>
              <a:rPr lang="en-US" dirty="0" smtClean="0"/>
              <a:t>To date, OCII has served 92 Oklahoma institutions, agencies and organizations:</a:t>
            </a:r>
          </a:p>
          <a:p>
            <a:r>
              <a:rPr lang="en-US" dirty="0" smtClean="0"/>
              <a:t>45 OK academic</a:t>
            </a:r>
          </a:p>
          <a:p>
            <a:r>
              <a:rPr lang="en-US" dirty="0" smtClean="0"/>
              <a:t>47 OK non-academic</a:t>
            </a:r>
          </a:p>
          <a:p>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smtClean="0"/>
          </a:p>
          <a:p>
            <a:pPr>
              <a:defRPr/>
            </a:pPr>
            <a:r>
              <a:rPr lang="en-US" dirty="0" smtClean="0"/>
              <a:t>Wed Oct 3 2012</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43</a:t>
            </a:fld>
            <a:endParaRPr lang="en-US"/>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Institution Profile</a:t>
            </a:r>
            <a:endParaRPr lang="en-US" dirty="0"/>
          </a:p>
        </p:txBody>
      </p:sp>
      <p:sp>
        <p:nvSpPr>
          <p:cNvPr id="3" name="Content Placeholder 2"/>
          <p:cNvSpPr>
            <a:spLocks noGrp="1"/>
          </p:cNvSpPr>
          <p:nvPr>
            <p:ph idx="1"/>
          </p:nvPr>
        </p:nvSpPr>
        <p:spPr/>
        <p:txBody>
          <a:bodyPr/>
          <a:lstStyle/>
          <a:p>
            <a:pPr>
              <a:buNone/>
            </a:pPr>
            <a:r>
              <a:rPr lang="en-US" dirty="0" smtClean="0"/>
              <a:t>To date, OCII has served:</a:t>
            </a:r>
          </a:p>
          <a:p>
            <a:r>
              <a:rPr lang="en-US" dirty="0" smtClean="0"/>
              <a:t>45 OK academic</a:t>
            </a:r>
          </a:p>
          <a:p>
            <a:pPr lvl="1"/>
            <a:r>
              <a:rPr lang="en-US" dirty="0" smtClean="0"/>
              <a:t>Universities &amp; Colleges: 3 PhD-granting, 21 regional</a:t>
            </a:r>
          </a:p>
          <a:p>
            <a:pPr lvl="1"/>
            <a:r>
              <a:rPr lang="en-US" dirty="0" smtClean="0"/>
              <a:t>Community Colleges: 9</a:t>
            </a:r>
          </a:p>
          <a:p>
            <a:pPr lvl="1"/>
            <a:r>
              <a:rPr lang="en-US" dirty="0" smtClean="0"/>
              <a:t>Career techs: 8</a:t>
            </a:r>
          </a:p>
          <a:p>
            <a:pPr lvl="1"/>
            <a:r>
              <a:rPr lang="en-US" dirty="0" smtClean="0"/>
              <a:t>High schools: 2</a:t>
            </a:r>
          </a:p>
          <a:p>
            <a:pPr lvl="1"/>
            <a:r>
              <a:rPr lang="en-US" dirty="0" smtClean="0"/>
              <a:t>Public school systems: 2</a:t>
            </a:r>
          </a:p>
          <a:p>
            <a:r>
              <a:rPr lang="en-US" dirty="0" smtClean="0"/>
              <a:t>47 OK non-academic</a:t>
            </a:r>
          </a:p>
          <a:p>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a:t>
            </a:r>
            <a:r>
              <a:rPr lang="en-US" dirty="0" smtClean="0"/>
              <a:t>Oct 3 2012</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44</a:t>
            </a:fld>
            <a:endParaRPr lang="en-US"/>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Institution Profile</a:t>
            </a:r>
            <a:endParaRPr lang="en-US" dirty="0"/>
          </a:p>
        </p:txBody>
      </p:sp>
      <p:sp>
        <p:nvSpPr>
          <p:cNvPr id="3" name="Content Placeholder 2"/>
          <p:cNvSpPr>
            <a:spLocks noGrp="1"/>
          </p:cNvSpPr>
          <p:nvPr>
            <p:ph idx="1"/>
          </p:nvPr>
        </p:nvSpPr>
        <p:spPr/>
        <p:txBody>
          <a:bodyPr/>
          <a:lstStyle/>
          <a:p>
            <a:pPr>
              <a:spcBef>
                <a:spcPts val="0"/>
              </a:spcBef>
              <a:buNone/>
            </a:pPr>
            <a:r>
              <a:rPr lang="en-US" dirty="0" smtClean="0"/>
              <a:t>To date, OCII has served:</a:t>
            </a:r>
          </a:p>
          <a:p>
            <a:pPr>
              <a:spcBef>
                <a:spcPts val="0"/>
              </a:spcBef>
            </a:pPr>
            <a:r>
              <a:rPr lang="en-US" dirty="0" smtClean="0"/>
              <a:t>45 OK academic</a:t>
            </a:r>
          </a:p>
          <a:p>
            <a:pPr lvl="1">
              <a:spcBef>
                <a:spcPts val="0"/>
              </a:spcBef>
            </a:pPr>
            <a:r>
              <a:rPr lang="en-US" dirty="0" smtClean="0"/>
              <a:t>8 Minority Serving Institutions:</a:t>
            </a:r>
          </a:p>
          <a:p>
            <a:pPr lvl="2">
              <a:spcBef>
                <a:spcPts val="0"/>
              </a:spcBef>
            </a:pPr>
            <a:r>
              <a:rPr lang="en-US" dirty="0" smtClean="0"/>
              <a:t>Oklahoma’s only </a:t>
            </a:r>
            <a:r>
              <a:rPr lang="en-US" u="sng" dirty="0" smtClean="0"/>
              <a:t>Historically Black University</a:t>
            </a:r>
            <a:r>
              <a:rPr lang="en-US" dirty="0" smtClean="0"/>
              <a:t>: Langston U</a:t>
            </a:r>
          </a:p>
          <a:p>
            <a:pPr lvl="2">
              <a:spcBef>
                <a:spcPts val="0"/>
              </a:spcBef>
            </a:pPr>
            <a:r>
              <a:rPr lang="en-US" u="sng" dirty="0" smtClean="0"/>
              <a:t>Native American Serving Non-tribal Institutions</a:t>
            </a:r>
            <a:endParaRPr lang="en-US" dirty="0" smtClean="0"/>
          </a:p>
          <a:p>
            <a:pPr lvl="3">
              <a:spcBef>
                <a:spcPts val="0"/>
              </a:spcBef>
            </a:pPr>
            <a:r>
              <a:rPr lang="en-US" dirty="0" smtClean="0"/>
              <a:t>East Central U (</a:t>
            </a:r>
            <a:r>
              <a:rPr lang="en-US" dirty="0" err="1" smtClean="0"/>
              <a:t>Ada</a:t>
            </a:r>
            <a:r>
              <a:rPr lang="en-US" dirty="0" smtClean="0"/>
              <a:t>)</a:t>
            </a:r>
          </a:p>
          <a:p>
            <a:pPr lvl="3">
              <a:spcBef>
                <a:spcPts val="0"/>
              </a:spcBef>
            </a:pPr>
            <a:r>
              <a:rPr lang="en-US" dirty="0" smtClean="0"/>
              <a:t>Northeastern State U (Tahlequah)</a:t>
            </a:r>
          </a:p>
          <a:p>
            <a:pPr lvl="3">
              <a:spcBef>
                <a:spcPts val="0"/>
              </a:spcBef>
            </a:pPr>
            <a:r>
              <a:rPr lang="en-US" dirty="0" smtClean="0"/>
              <a:t>Southeastern Oklahoma State U (Durant)</a:t>
            </a:r>
          </a:p>
          <a:p>
            <a:pPr lvl="2">
              <a:spcBef>
                <a:spcPts val="0"/>
              </a:spcBef>
            </a:pPr>
            <a:r>
              <a:rPr lang="en-US" u="sng" dirty="0" smtClean="0"/>
              <a:t>Tribal Colleges</a:t>
            </a:r>
            <a:endParaRPr lang="en-US" dirty="0" smtClean="0"/>
          </a:p>
          <a:p>
            <a:pPr lvl="3">
              <a:spcBef>
                <a:spcPts val="0"/>
              </a:spcBef>
            </a:pPr>
            <a:r>
              <a:rPr lang="en-US" dirty="0" smtClean="0"/>
              <a:t>College of the Muscogee Nation (Okmulgee)</a:t>
            </a:r>
          </a:p>
          <a:p>
            <a:pPr lvl="3">
              <a:spcBef>
                <a:spcPts val="0"/>
              </a:spcBef>
            </a:pPr>
            <a:r>
              <a:rPr lang="en-US" dirty="0" smtClean="0"/>
              <a:t>Comanche Nation College (Lawton)</a:t>
            </a:r>
          </a:p>
          <a:p>
            <a:pPr lvl="3">
              <a:spcBef>
                <a:spcPts val="0"/>
              </a:spcBef>
            </a:pPr>
            <a:r>
              <a:rPr lang="en-US" dirty="0" smtClean="0"/>
              <a:t>Pawnee Nation College (Pawnee)</a:t>
            </a:r>
          </a:p>
          <a:p>
            <a:pPr lvl="2">
              <a:spcBef>
                <a:spcPts val="0"/>
              </a:spcBef>
            </a:pPr>
            <a:r>
              <a:rPr lang="en-US" dirty="0" smtClean="0"/>
              <a:t>Other MSI</a:t>
            </a:r>
          </a:p>
          <a:p>
            <a:pPr lvl="3">
              <a:spcBef>
                <a:spcPts val="0"/>
              </a:spcBef>
            </a:pPr>
            <a:r>
              <a:rPr lang="en-US" dirty="0" err="1" smtClean="0"/>
              <a:t>Bacone</a:t>
            </a:r>
            <a:r>
              <a:rPr lang="en-US" dirty="0" smtClean="0"/>
              <a:t> College (Muskogee)</a:t>
            </a:r>
          </a:p>
          <a:p>
            <a:pPr>
              <a:spcBef>
                <a:spcPts val="0"/>
              </a:spcBef>
            </a:pPr>
            <a:r>
              <a:rPr lang="en-US" dirty="0" smtClean="0"/>
              <a:t>47 OK non-academic</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smtClean="0"/>
          </a:p>
          <a:p>
            <a:pPr>
              <a:defRPr/>
            </a:pPr>
            <a:r>
              <a:rPr lang="en-US" dirty="0" smtClean="0"/>
              <a:t>Wed Oct 3 2012</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45</a:t>
            </a:fld>
            <a:endParaRPr 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Institution Profile</a:t>
            </a:r>
            <a:endParaRPr lang="en-US" dirty="0"/>
          </a:p>
        </p:txBody>
      </p:sp>
      <p:sp>
        <p:nvSpPr>
          <p:cNvPr id="3" name="Content Placeholder 2"/>
          <p:cNvSpPr>
            <a:spLocks noGrp="1"/>
          </p:cNvSpPr>
          <p:nvPr>
            <p:ph idx="1"/>
          </p:nvPr>
        </p:nvSpPr>
        <p:spPr/>
        <p:txBody>
          <a:bodyPr/>
          <a:lstStyle/>
          <a:p>
            <a:pPr>
              <a:buNone/>
            </a:pPr>
            <a:r>
              <a:rPr lang="en-US" dirty="0" smtClean="0"/>
              <a:t>To date, OCII has served:</a:t>
            </a:r>
          </a:p>
          <a:p>
            <a:r>
              <a:rPr lang="en-US" dirty="0" smtClean="0"/>
              <a:t>45 OK academic institutions</a:t>
            </a:r>
          </a:p>
          <a:p>
            <a:r>
              <a:rPr lang="en-US" dirty="0" smtClean="0"/>
              <a:t>47 OK non-academic organizations</a:t>
            </a:r>
          </a:p>
          <a:p>
            <a:pPr lvl="1"/>
            <a:r>
              <a:rPr lang="en-US" dirty="0" smtClean="0"/>
              <a:t>17 commercial</a:t>
            </a:r>
          </a:p>
          <a:p>
            <a:pPr lvl="1"/>
            <a:r>
              <a:rPr lang="en-US" dirty="0" smtClean="0"/>
              <a:t>20 government (including 2 military)</a:t>
            </a:r>
          </a:p>
          <a:p>
            <a:pPr lvl="1"/>
            <a:r>
              <a:rPr lang="en-US" dirty="0" smtClean="0"/>
              <a:t>10 non-governmental</a:t>
            </a:r>
          </a:p>
          <a:p>
            <a:pPr lvl="1"/>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smtClean="0"/>
          </a:p>
          <a:p>
            <a:pPr>
              <a:defRPr/>
            </a:pPr>
            <a:r>
              <a:rPr lang="en-US" dirty="0" smtClean="0"/>
              <a:t>Wed Oct 3 2012</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46</a:t>
            </a:fld>
            <a:endParaRPr 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Academic Institutions</a:t>
            </a:r>
            <a:endParaRPr lang="en-US" dirty="0"/>
          </a:p>
        </p:txBody>
      </p:sp>
      <p:sp>
        <p:nvSpPr>
          <p:cNvPr id="3" name="Content Placeholder 2"/>
          <p:cNvSpPr>
            <a:spLocks noGrp="1"/>
          </p:cNvSpPr>
          <p:nvPr>
            <p:ph sz="half" idx="1"/>
          </p:nvPr>
        </p:nvSpPr>
        <p:spPr>
          <a:xfrm>
            <a:off x="304800" y="1447800"/>
            <a:ext cx="4495800" cy="4265612"/>
          </a:xfrm>
        </p:spPr>
        <p:txBody>
          <a:bodyPr/>
          <a:lstStyle/>
          <a:p>
            <a:pPr lvl="0">
              <a:buClrTx/>
              <a:buSzPct val="100000"/>
              <a:buFont typeface="+mj-lt"/>
              <a:buAutoNum type="arabicPeriod"/>
            </a:pPr>
            <a:r>
              <a:rPr lang="en-US" sz="1400" b="1" dirty="0" err="1" smtClean="0"/>
              <a:t>Bacone</a:t>
            </a:r>
            <a:r>
              <a:rPr lang="en-US" sz="1400" b="1" dirty="0" smtClean="0"/>
              <a:t> College (</a:t>
            </a:r>
            <a:r>
              <a:rPr lang="en-US" sz="1400" b="1" u="sng" dirty="0" smtClean="0"/>
              <a:t>MSI</a:t>
            </a:r>
            <a:r>
              <a:rPr lang="en-US" sz="1400" b="1" dirty="0" smtClean="0"/>
              <a:t>, 30.9% AI, 24.0% AA): T</a:t>
            </a:r>
            <a:endParaRPr lang="en-US" sz="1400" dirty="0" smtClean="0"/>
          </a:p>
          <a:p>
            <a:pPr lvl="0">
              <a:buClrTx/>
              <a:buSzPct val="100000"/>
              <a:buFont typeface="+mj-lt"/>
              <a:buAutoNum type="arabicPeriod"/>
            </a:pPr>
            <a:r>
              <a:rPr lang="en-US" sz="1400" b="1" dirty="0" smtClean="0"/>
              <a:t>Cameron U (8.1% AI, 15.4% AA):                           A, D, E, F, O, T, W</a:t>
            </a:r>
            <a:endParaRPr lang="en-US" sz="1400" dirty="0" smtClean="0"/>
          </a:p>
          <a:p>
            <a:pPr>
              <a:buClrTx/>
              <a:buSzPct val="100000"/>
              <a:buNone/>
            </a:pPr>
            <a:r>
              <a:rPr lang="en-US" sz="1400" i="1" dirty="0" smtClean="0"/>
              <a:t>	Teaching </a:t>
            </a:r>
            <a:r>
              <a:rPr lang="en-US" sz="1400" i="1" u="sng" dirty="0" smtClean="0"/>
              <a:t>advanced computing course</a:t>
            </a:r>
            <a:r>
              <a:rPr lang="en-US" sz="1400" i="1" dirty="0" smtClean="0"/>
              <a:t> using OSCER’s supercomputer.</a:t>
            </a:r>
            <a:endParaRPr lang="en-US" sz="1400" dirty="0" smtClean="0"/>
          </a:p>
          <a:p>
            <a:pPr lvl="0">
              <a:buClrTx/>
              <a:buSzPct val="100000"/>
              <a:buFont typeface="+mj-lt"/>
              <a:buAutoNum type="arabicPeriod" startAt="3"/>
            </a:pPr>
            <a:r>
              <a:rPr lang="en-US" sz="1400" dirty="0" smtClean="0"/>
              <a:t>Canadian Valley Technology Center: W</a:t>
            </a:r>
          </a:p>
          <a:p>
            <a:pPr lvl="0">
              <a:buClrTx/>
              <a:buSzPct val="100000"/>
              <a:buFont typeface="+mj-lt"/>
              <a:buAutoNum type="arabicPeriod" startAt="3"/>
            </a:pPr>
            <a:r>
              <a:rPr lang="en-US" sz="1400" b="1" dirty="0" smtClean="0"/>
              <a:t>College of the Muscogee Nation (</a:t>
            </a:r>
            <a:r>
              <a:rPr lang="en-US" sz="1400" b="1" u="sng" dirty="0" smtClean="0"/>
              <a:t>Tribal</a:t>
            </a:r>
            <a:r>
              <a:rPr lang="en-US" sz="1400" b="1" dirty="0" smtClean="0"/>
              <a:t>): O, T</a:t>
            </a:r>
            <a:endParaRPr lang="en-US" sz="1400" dirty="0" smtClean="0"/>
          </a:p>
          <a:p>
            <a:pPr lvl="0">
              <a:buClrTx/>
              <a:buSzPct val="100000"/>
              <a:buFont typeface="+mj-lt"/>
              <a:buAutoNum type="arabicPeriod" startAt="3"/>
            </a:pPr>
            <a:r>
              <a:rPr lang="en-US" sz="1400" b="1" dirty="0" smtClean="0"/>
              <a:t>Comanche Nation College (</a:t>
            </a:r>
            <a:r>
              <a:rPr lang="en-US" sz="1400" b="1" u="sng" dirty="0" smtClean="0"/>
              <a:t>Tribal</a:t>
            </a:r>
            <a:r>
              <a:rPr lang="en-US" sz="1400" b="1" dirty="0" smtClean="0"/>
              <a:t>): D, O, T</a:t>
            </a:r>
            <a:endParaRPr lang="en-US" sz="1400" dirty="0" smtClean="0"/>
          </a:p>
          <a:p>
            <a:pPr lvl="0">
              <a:buClrTx/>
              <a:buSzPct val="100000"/>
              <a:buFont typeface="+mj-lt"/>
              <a:buAutoNum type="arabicPeriod" startAt="3"/>
            </a:pPr>
            <a:r>
              <a:rPr lang="en-US" sz="1400" dirty="0" err="1" smtClean="0"/>
              <a:t>DeVry</a:t>
            </a:r>
            <a:r>
              <a:rPr lang="en-US" sz="1400" dirty="0" smtClean="0"/>
              <a:t> U Oklahoma City: D, F, O</a:t>
            </a:r>
          </a:p>
          <a:p>
            <a:pPr lvl="0">
              <a:buClrTx/>
              <a:buSzPct val="100000"/>
              <a:buFont typeface="+mj-lt"/>
              <a:buAutoNum type="arabicPeriod" startAt="3"/>
            </a:pPr>
            <a:r>
              <a:rPr lang="en-US" sz="1400" b="1" dirty="0" smtClean="0"/>
              <a:t>East Central U (</a:t>
            </a:r>
            <a:r>
              <a:rPr lang="en-US" sz="1400" b="1" u="sng" dirty="0" smtClean="0"/>
              <a:t>NASNI</a:t>
            </a:r>
            <a:r>
              <a:rPr lang="en-US" sz="1400" b="1" dirty="0" smtClean="0"/>
              <a:t>, </a:t>
            </a:r>
            <a:r>
              <a:rPr lang="en-US" sz="1400" b="1" u="sng" dirty="0" smtClean="0"/>
              <a:t>rural</a:t>
            </a:r>
            <a:r>
              <a:rPr lang="en-US" sz="1400" b="1" dirty="0" smtClean="0"/>
              <a:t>, 20.4% AI):                        A, D, E, F, O, P, T, W</a:t>
            </a:r>
            <a:endParaRPr lang="en-US" sz="1400" dirty="0" smtClean="0"/>
          </a:p>
          <a:p>
            <a:pPr>
              <a:buClrTx/>
              <a:buSzPct val="100000"/>
              <a:buNone/>
            </a:pPr>
            <a:r>
              <a:rPr lang="en-US" sz="1400" i="1" dirty="0" smtClean="0"/>
              <a:t>	Taught </a:t>
            </a:r>
            <a:r>
              <a:rPr lang="en-US" sz="1400" i="1" u="sng" dirty="0" smtClean="0"/>
              <a:t>advanced computing course</a:t>
            </a:r>
            <a:r>
              <a:rPr lang="en-US" sz="1400" i="1" dirty="0" smtClean="0"/>
              <a:t> using OSCER’s supercomputer.</a:t>
            </a:r>
            <a:endParaRPr lang="en-US" sz="1400" dirty="0" smtClean="0"/>
          </a:p>
          <a:p>
            <a:pPr lvl="0">
              <a:buClrTx/>
              <a:buSzPct val="100000"/>
              <a:buFont typeface="+mj-lt"/>
              <a:buAutoNum type="arabicPeriod" startAt="8"/>
            </a:pPr>
            <a:r>
              <a:rPr lang="en-US" sz="1400" b="1" dirty="0" smtClean="0"/>
              <a:t>Eastern Oklahoma State College (24.5% AI): W</a:t>
            </a:r>
          </a:p>
          <a:p>
            <a:pPr>
              <a:buNone/>
            </a:pPr>
            <a:r>
              <a:rPr lang="en-US" sz="1400" dirty="0" smtClean="0"/>
              <a:t>Average: ~3 (mean 3.4, median 3, mode 1)</a:t>
            </a:r>
            <a:endParaRPr lang="en-US" sz="1400" dirty="0"/>
          </a:p>
        </p:txBody>
      </p:sp>
      <p:sp>
        <p:nvSpPr>
          <p:cNvPr id="4" name="Content Placeholder 3"/>
          <p:cNvSpPr>
            <a:spLocks noGrp="1"/>
          </p:cNvSpPr>
          <p:nvPr>
            <p:ph sz="half" idx="2"/>
          </p:nvPr>
        </p:nvSpPr>
        <p:spPr>
          <a:xfrm>
            <a:off x="4648200" y="1447800"/>
            <a:ext cx="4191000" cy="4265612"/>
          </a:xfrm>
        </p:spPr>
        <p:txBody>
          <a:bodyPr/>
          <a:lstStyle/>
          <a:p>
            <a:pPr lvl="0">
              <a:buClrTx/>
              <a:buSzPct val="100000"/>
              <a:buFont typeface="+mj-lt"/>
              <a:buAutoNum type="arabicPeriod" startAt="9"/>
            </a:pPr>
            <a:r>
              <a:rPr lang="en-US" sz="1400" b="1" dirty="0" smtClean="0"/>
              <a:t>Eastern Oklahoma County Tech Center   (10.4% AI): W</a:t>
            </a:r>
            <a:endParaRPr lang="en-US" sz="1400" dirty="0" smtClean="0"/>
          </a:p>
          <a:p>
            <a:pPr>
              <a:buClrTx/>
              <a:buSzPct val="100000"/>
              <a:buFont typeface="+mj-lt"/>
              <a:buAutoNum type="arabicPeriod" startAt="9"/>
            </a:pPr>
            <a:r>
              <a:rPr lang="en-US" sz="1400" dirty="0" smtClean="0"/>
              <a:t>Francis Tuttle Technology Center: D</a:t>
            </a:r>
            <a:endParaRPr lang="en-US" sz="1400" b="1" dirty="0" smtClean="0"/>
          </a:p>
          <a:p>
            <a:pPr>
              <a:buClrTx/>
              <a:buSzPct val="100000"/>
              <a:buFont typeface="+mj-lt"/>
              <a:buAutoNum type="arabicPeriod" startAt="9"/>
            </a:pPr>
            <a:r>
              <a:rPr lang="en-US" sz="1400" b="1" dirty="0" smtClean="0"/>
              <a:t>Gordon Cooper Technology Center          (18.5% AI): D, O, W</a:t>
            </a:r>
            <a:endParaRPr lang="en-US" sz="1400" dirty="0" smtClean="0"/>
          </a:p>
          <a:p>
            <a:pPr lvl="0">
              <a:buClrTx/>
              <a:buSzPct val="100000"/>
              <a:buFont typeface="+mj-lt"/>
              <a:buAutoNum type="arabicPeriod" startAt="9"/>
            </a:pPr>
            <a:r>
              <a:rPr lang="en-US" sz="1400" b="1" dirty="0" smtClean="0"/>
              <a:t>Great Plains Tech Center (11.7% AI): T, W</a:t>
            </a:r>
            <a:endParaRPr lang="en-US" sz="1400" dirty="0" smtClean="0"/>
          </a:p>
          <a:p>
            <a:pPr lvl="0">
              <a:buClrTx/>
              <a:buSzPct val="100000"/>
              <a:buFont typeface="+mj-lt"/>
              <a:buAutoNum type="arabicPeriod" startAt="9"/>
            </a:pPr>
            <a:r>
              <a:rPr lang="en-US" sz="1400" b="1" dirty="0" smtClean="0"/>
              <a:t>Langston U (</a:t>
            </a:r>
            <a:r>
              <a:rPr lang="en-US" sz="1400" b="1" u="sng" dirty="0" smtClean="0"/>
              <a:t>HBCU</a:t>
            </a:r>
            <a:r>
              <a:rPr lang="en-US" sz="1400" b="1" dirty="0" smtClean="0"/>
              <a:t>, 82.8% AA):                       A, D, E, F, O, P, T, W</a:t>
            </a:r>
            <a:endParaRPr lang="en-US" sz="1400" dirty="0" smtClean="0"/>
          </a:p>
          <a:p>
            <a:pPr>
              <a:buNone/>
            </a:pPr>
            <a:r>
              <a:rPr lang="en-US" sz="1400" dirty="0" smtClean="0"/>
              <a:t>	</a:t>
            </a:r>
            <a:r>
              <a:rPr lang="en-US" sz="1400" i="1" u="sng" dirty="0" smtClean="0"/>
              <a:t>NSF Major Research Instrumentation</a:t>
            </a:r>
            <a:r>
              <a:rPr lang="en-US" sz="1400" dirty="0" smtClean="0"/>
              <a:t> </a:t>
            </a:r>
            <a:r>
              <a:rPr lang="en-US" sz="1400" i="1" dirty="0" smtClean="0"/>
              <a:t>grant for supercomputer </a:t>
            </a:r>
            <a:r>
              <a:rPr lang="en-US" sz="1400" b="1" i="1" u="sng" dirty="0" smtClean="0"/>
              <a:t>awarded</a:t>
            </a:r>
            <a:r>
              <a:rPr lang="en-US" sz="1400" i="1" dirty="0" smtClean="0"/>
              <a:t> in 2012.</a:t>
            </a:r>
            <a:endParaRPr lang="en-US" sz="1400" dirty="0" smtClean="0"/>
          </a:p>
          <a:p>
            <a:pPr>
              <a:buNone/>
            </a:pPr>
            <a:r>
              <a:rPr lang="en-US" sz="1400" dirty="0" smtClean="0"/>
              <a:t> </a:t>
            </a:r>
          </a:p>
          <a:p>
            <a:pPr>
              <a:buNone/>
            </a:pPr>
            <a:r>
              <a:rPr lang="en-US" sz="1400" dirty="0" smtClean="0"/>
              <a:t>	</a:t>
            </a:r>
            <a:r>
              <a:rPr lang="en-US" sz="1400" u="sng" dirty="0" smtClean="0"/>
              <a:t>Note</a:t>
            </a:r>
            <a:r>
              <a:rPr lang="en-US" sz="1400" dirty="0" smtClean="0"/>
              <a:t>: Langston U (HBCU) and East Central U (NASNI) are the only two non-PhD-granting institutions to have benefited from every category of service that OCII provides.</a:t>
            </a:r>
          </a:p>
        </p:txBody>
      </p:sp>
      <p:grpSp>
        <p:nvGrpSpPr>
          <p:cNvPr id="5" name="Group 7"/>
          <p:cNvGrpSpPr/>
          <p:nvPr/>
        </p:nvGrpSpPr>
        <p:grpSpPr>
          <a:xfrm>
            <a:off x="457200" y="5210628"/>
            <a:ext cx="7543800" cy="845903"/>
            <a:chOff x="457200" y="5210628"/>
            <a:chExt cx="7543800" cy="845903"/>
          </a:xfrm>
        </p:grpSpPr>
        <p:sp>
          <p:nvSpPr>
            <p:cNvPr id="6" name="TextBox 5"/>
            <p:cNvSpPr txBox="1"/>
            <p:nvPr/>
          </p:nvSpPr>
          <p:spPr>
            <a:xfrm>
              <a:off x="4191000" y="5410200"/>
              <a:ext cx="3810000" cy="646331"/>
            </a:xfrm>
            <a:prstGeom prst="rect">
              <a:avLst/>
            </a:prstGeom>
            <a:noFill/>
          </p:spPr>
          <p:txBody>
            <a:bodyPr wrap="square" rtlCol="0">
              <a:spAutoFit/>
            </a:bodyPr>
            <a:lstStyle/>
            <a:p>
              <a:pPr algn="l"/>
              <a:r>
                <a:rPr lang="en-US" sz="1200" dirty="0" smtClean="0"/>
                <a:t>HBCU: Historically Black College or University</a:t>
              </a:r>
            </a:p>
            <a:p>
              <a:pPr algn="l"/>
              <a:r>
                <a:rPr lang="en-US" sz="1200" dirty="0" smtClean="0"/>
                <a:t>NASNI = Native American Serving Non-Tribal Institution</a:t>
              </a:r>
            </a:p>
            <a:p>
              <a:pPr algn="l"/>
              <a:r>
                <a:rPr lang="en-US" sz="1200" dirty="0" smtClean="0"/>
                <a:t>MSI = Minority  Serving Institution</a:t>
              </a:r>
              <a:endParaRPr lang="en-US" sz="1200" dirty="0"/>
            </a:p>
          </p:txBody>
        </p:sp>
        <p:sp>
          <p:nvSpPr>
            <p:cNvPr id="7" name="TextBox 6"/>
            <p:cNvSpPr txBox="1"/>
            <p:nvPr/>
          </p:nvSpPr>
          <p:spPr>
            <a:xfrm>
              <a:off x="457200" y="5210628"/>
              <a:ext cx="4495800" cy="830997"/>
            </a:xfrm>
            <a:prstGeom prst="rect">
              <a:avLst/>
            </a:prstGeom>
            <a:noFill/>
          </p:spPr>
          <p:txBody>
            <a:bodyPr wrap="square" rtlCol="0">
              <a:spAutoFit/>
            </a:bodyPr>
            <a:lstStyle/>
            <a:p>
              <a:pPr algn="l"/>
              <a:r>
                <a:rPr lang="en-US" sz="1200" dirty="0" smtClean="0"/>
                <a:t>AA = African American (7.4% OK population, 12.6% US population)</a:t>
              </a:r>
            </a:p>
            <a:p>
              <a:pPr algn="l"/>
              <a:r>
                <a:rPr lang="en-US" sz="1200" dirty="0" smtClean="0"/>
                <a:t>AI = American Indian (8.6% OK, 0.9% US)</a:t>
              </a:r>
            </a:p>
            <a:p>
              <a:pPr algn="l"/>
              <a:r>
                <a:rPr lang="en-US" sz="1200" dirty="0" smtClean="0"/>
                <a:t>H = Hispanic (8.9% OK, 16.3% US)</a:t>
              </a:r>
            </a:p>
            <a:p>
              <a:pPr algn="l"/>
              <a:r>
                <a:rPr lang="en-US" sz="1200" dirty="0" smtClean="0"/>
                <a:t>ALL = 24.9% OK, 29.8% US</a:t>
              </a:r>
            </a:p>
          </p:txBody>
        </p:sp>
      </p:grpSp>
      <p:sp>
        <p:nvSpPr>
          <p:cNvPr id="9" name="Footer Placeholder 3"/>
          <p:cNvSpPr>
            <a:spLocks noGrp="1"/>
          </p:cNvSpPr>
          <p:nvPr>
            <p:ph type="ftr" sz="quarter" idx="10"/>
          </p:nvPr>
        </p:nvSpPr>
        <p:spPr>
          <a:xfrm>
            <a:off x="2633663" y="6172200"/>
            <a:ext cx="3995737" cy="457200"/>
          </a:xfrm>
        </p:spPr>
        <p:txBody>
          <a:bodyPr/>
          <a:lstStyle/>
          <a:p>
            <a:pPr>
              <a:defRPr/>
            </a:pPr>
            <a:r>
              <a:rPr lang="en-US" dirty="0" smtClean="0"/>
              <a:t>OSCER State of the Center Address</a:t>
            </a:r>
            <a:endParaRPr lang="en-US" dirty="0" smtClean="0"/>
          </a:p>
          <a:p>
            <a:pPr>
              <a:defRPr/>
            </a:pPr>
            <a:r>
              <a:rPr lang="en-US" dirty="0" smtClean="0"/>
              <a:t>Wed Oct 3 2012</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Academic (cont’d)</a:t>
            </a:r>
            <a:endParaRPr lang="en-US" dirty="0"/>
          </a:p>
        </p:txBody>
      </p:sp>
      <p:sp>
        <p:nvSpPr>
          <p:cNvPr id="3" name="Content Placeholder 2"/>
          <p:cNvSpPr>
            <a:spLocks noGrp="1"/>
          </p:cNvSpPr>
          <p:nvPr>
            <p:ph sz="half" idx="1"/>
          </p:nvPr>
        </p:nvSpPr>
        <p:spPr>
          <a:xfrm>
            <a:off x="304800" y="1447800"/>
            <a:ext cx="4495800" cy="4265612"/>
          </a:xfrm>
        </p:spPr>
        <p:txBody>
          <a:bodyPr/>
          <a:lstStyle/>
          <a:p>
            <a:pPr lvl="0">
              <a:buClrTx/>
              <a:buSzPct val="100000"/>
              <a:buFont typeface="+mj-lt"/>
              <a:buAutoNum type="arabicPeriod" startAt="14"/>
            </a:pPr>
            <a:r>
              <a:rPr lang="en-US" sz="1400" dirty="0" smtClean="0"/>
              <a:t>Lawton Christian School (high school): W</a:t>
            </a:r>
            <a:endParaRPr lang="en-US" sz="1400" b="1" dirty="0" smtClean="0"/>
          </a:p>
          <a:p>
            <a:pPr lvl="0">
              <a:buClrTx/>
              <a:buSzPct val="100000"/>
              <a:buFont typeface="+mj-lt"/>
              <a:buAutoNum type="arabicPeriod" startAt="14"/>
            </a:pPr>
            <a:r>
              <a:rPr lang="en-US" sz="1400" b="1" dirty="0" smtClean="0"/>
              <a:t>Metro Technology Centers (30.6% AA): D</a:t>
            </a:r>
          </a:p>
          <a:p>
            <a:pPr lvl="0">
              <a:buClrTx/>
              <a:buSzPct val="100000"/>
              <a:buFont typeface="+mj-lt"/>
              <a:buAutoNum type="arabicPeriod" startAt="14"/>
            </a:pPr>
            <a:r>
              <a:rPr lang="en-US" sz="1400" b="1" dirty="0" smtClean="0"/>
              <a:t>Mid-America Technology Center (23.5% AI):        D, T, W</a:t>
            </a:r>
          </a:p>
          <a:p>
            <a:pPr lvl="0">
              <a:buClrTx/>
              <a:buSzPct val="100000"/>
              <a:buFont typeface="+mj-lt"/>
              <a:buAutoNum type="arabicPeriod" startAt="14"/>
            </a:pPr>
            <a:r>
              <a:rPr lang="en-US" sz="1400" dirty="0" smtClean="0"/>
              <a:t>Mid-Del Public Schools: D</a:t>
            </a:r>
          </a:p>
          <a:p>
            <a:pPr lvl="0">
              <a:buClrTx/>
              <a:buSzPct val="100000"/>
              <a:buFont typeface="+mj-lt"/>
              <a:buAutoNum type="arabicPeriod" startAt="18"/>
            </a:pPr>
            <a:r>
              <a:rPr lang="en-US" sz="1400" dirty="0" smtClean="0"/>
              <a:t>Moore Norman Technology Center: D</a:t>
            </a:r>
          </a:p>
          <a:p>
            <a:pPr lvl="0">
              <a:buClrTx/>
              <a:buSzPct val="100000"/>
              <a:buFont typeface="+mj-lt"/>
              <a:buAutoNum type="arabicPeriod" startAt="18"/>
            </a:pPr>
            <a:r>
              <a:rPr lang="en-US" sz="1400" b="1" dirty="0" smtClean="0"/>
              <a:t>Northeastern State U (</a:t>
            </a:r>
            <a:r>
              <a:rPr lang="en-US" sz="1400" b="1" u="sng" dirty="0" smtClean="0"/>
              <a:t>NASNI</a:t>
            </a:r>
            <a:r>
              <a:rPr lang="en-US" sz="1400" b="1" dirty="0" smtClean="0"/>
              <a:t>, 28.3% AI):              A, D, E, F, O, T, W</a:t>
            </a:r>
            <a:endParaRPr lang="en-US" sz="1400" dirty="0" smtClean="0"/>
          </a:p>
          <a:p>
            <a:pPr>
              <a:buNone/>
            </a:pPr>
            <a:r>
              <a:rPr lang="en-US" sz="1400" i="1" dirty="0" smtClean="0"/>
              <a:t>	Taught </a:t>
            </a:r>
            <a:r>
              <a:rPr lang="en-US" sz="1400" i="1" u="sng" dirty="0" smtClean="0"/>
              <a:t>computational chemistry course</a:t>
            </a:r>
            <a:r>
              <a:rPr lang="en-US" sz="1400" i="1" dirty="0" smtClean="0"/>
              <a:t> using OSCER’s supercomputer.</a:t>
            </a:r>
            <a:endParaRPr lang="en-US" sz="1400" dirty="0" smtClean="0"/>
          </a:p>
          <a:p>
            <a:pPr lvl="0">
              <a:buClrTx/>
              <a:buSzPct val="100000"/>
              <a:buFont typeface="+mj-lt"/>
              <a:buAutoNum type="arabicPeriod" startAt="20"/>
            </a:pPr>
            <a:r>
              <a:rPr lang="en-US" sz="1400" dirty="0" smtClean="0"/>
              <a:t>Northwestern Oklahoma State U: A, F, O</a:t>
            </a:r>
          </a:p>
          <a:p>
            <a:pPr lvl="0">
              <a:buClrTx/>
              <a:buSzPct val="100000"/>
              <a:buFont typeface="+mj-lt"/>
              <a:buAutoNum type="arabicPeriod" startAt="20"/>
            </a:pPr>
            <a:r>
              <a:rPr lang="en-US" sz="1400" dirty="0" smtClean="0"/>
              <a:t>Oklahoma Baptist U (</a:t>
            </a:r>
            <a:r>
              <a:rPr lang="en-US" sz="1400" u="sng" dirty="0" smtClean="0"/>
              <a:t>nonmetro</a:t>
            </a:r>
            <a:r>
              <a:rPr lang="en-US" sz="1400" dirty="0" smtClean="0"/>
              <a:t>): A, D, E, F, O</a:t>
            </a:r>
          </a:p>
          <a:p>
            <a:pPr lvl="0">
              <a:buClrTx/>
              <a:buSzPct val="100000"/>
              <a:buFont typeface="+mj-lt"/>
              <a:buAutoNum type="arabicPeriod" startAt="20"/>
            </a:pPr>
            <a:r>
              <a:rPr lang="en-US" sz="1400" dirty="0" smtClean="0"/>
              <a:t>Oklahoma Christian U: W</a:t>
            </a:r>
          </a:p>
          <a:p>
            <a:pPr lvl="0">
              <a:buClrTx/>
              <a:buSzPct val="100000"/>
              <a:buFont typeface="+mj-lt"/>
              <a:buAutoNum type="arabicPeriod" startAt="20"/>
            </a:pPr>
            <a:endParaRPr lang="en-US" sz="1400" dirty="0" smtClean="0"/>
          </a:p>
          <a:p>
            <a:pPr>
              <a:buNone/>
            </a:pPr>
            <a:r>
              <a:rPr lang="en-US" sz="1400" dirty="0" smtClean="0"/>
              <a:t>Average: ~3 (mean 3.4, median 3, mode 1)</a:t>
            </a:r>
            <a:endParaRPr lang="en-US" sz="1400" dirty="0"/>
          </a:p>
        </p:txBody>
      </p:sp>
      <p:sp>
        <p:nvSpPr>
          <p:cNvPr id="4" name="Content Placeholder 3"/>
          <p:cNvSpPr>
            <a:spLocks noGrp="1"/>
          </p:cNvSpPr>
          <p:nvPr>
            <p:ph sz="half" idx="2"/>
          </p:nvPr>
        </p:nvSpPr>
        <p:spPr>
          <a:xfrm>
            <a:off x="4648200" y="1447800"/>
            <a:ext cx="4191000" cy="4265612"/>
          </a:xfrm>
        </p:spPr>
        <p:txBody>
          <a:bodyPr/>
          <a:lstStyle/>
          <a:p>
            <a:pPr lvl="0">
              <a:buClrTx/>
              <a:buSzPct val="100000"/>
              <a:buFont typeface="+mj-lt"/>
              <a:buAutoNum type="arabicPeriod" startAt="23"/>
            </a:pPr>
            <a:r>
              <a:rPr lang="en-US" sz="1400" dirty="0" smtClean="0"/>
              <a:t>Oklahoma City U: A, D, E, F, O, T, W</a:t>
            </a:r>
          </a:p>
          <a:p>
            <a:pPr>
              <a:buNone/>
            </a:pPr>
            <a:r>
              <a:rPr lang="en-US" sz="1400" i="1" dirty="0" smtClean="0"/>
              <a:t>	</a:t>
            </a:r>
            <a:r>
              <a:rPr lang="en-US" sz="1400" i="1" u="sng" dirty="0" smtClean="0"/>
              <a:t>Educational Alliance for a Parallel Future</a:t>
            </a:r>
            <a:r>
              <a:rPr lang="en-US" sz="1400" dirty="0" smtClean="0"/>
              <a:t> </a:t>
            </a:r>
            <a:r>
              <a:rPr lang="en-US" sz="1400" i="1" dirty="0" smtClean="0"/>
              <a:t>mini-supercomputer proposal </a:t>
            </a:r>
            <a:r>
              <a:rPr lang="en-US" sz="1400" b="1" i="1" u="sng" dirty="0" smtClean="0"/>
              <a:t>funded</a:t>
            </a:r>
            <a:r>
              <a:rPr lang="en-US" sz="1400" i="1" dirty="0" smtClean="0"/>
              <a:t> in 2011.</a:t>
            </a:r>
            <a:endParaRPr lang="en-US" sz="1400" dirty="0" smtClean="0"/>
          </a:p>
          <a:p>
            <a:pPr>
              <a:buNone/>
            </a:pPr>
            <a:r>
              <a:rPr lang="en-US" sz="1400" i="1" dirty="0" smtClean="0"/>
              <a:t>	Teaching </a:t>
            </a:r>
            <a:r>
              <a:rPr lang="en-US" sz="1400" i="1" u="sng" dirty="0" smtClean="0"/>
              <a:t>advanced computing course</a:t>
            </a:r>
            <a:r>
              <a:rPr lang="en-US" sz="1400" i="1" dirty="0" smtClean="0"/>
              <a:t> using OSCER’s supercomputer (several times).</a:t>
            </a:r>
            <a:endParaRPr lang="en-US" sz="1400" dirty="0" smtClean="0"/>
          </a:p>
          <a:p>
            <a:pPr lvl="0">
              <a:buClrTx/>
              <a:buSzPct val="100000"/>
              <a:buFont typeface="+mj-lt"/>
              <a:buAutoNum type="arabicPeriod" startAt="24"/>
            </a:pPr>
            <a:r>
              <a:rPr lang="en-US" sz="1400" dirty="0" smtClean="0"/>
              <a:t>Oklahoma City Community College: W</a:t>
            </a:r>
            <a:endParaRPr lang="en-US" sz="1400" b="1" dirty="0" smtClean="0"/>
          </a:p>
          <a:p>
            <a:pPr>
              <a:buClrTx/>
              <a:buSzPct val="100000"/>
              <a:buFont typeface="+mj-lt"/>
              <a:buAutoNum type="arabicPeriod" startAt="24"/>
            </a:pPr>
            <a:r>
              <a:rPr lang="en-US" sz="1400" b="1" dirty="0" smtClean="0"/>
              <a:t>Oklahoma Panhandle State U (</a:t>
            </a:r>
            <a:r>
              <a:rPr lang="en-US" sz="1400" b="1" u="sng" dirty="0" smtClean="0"/>
              <a:t>rural</a:t>
            </a:r>
            <a:r>
              <a:rPr lang="en-US" sz="1400" b="1" dirty="0" smtClean="0"/>
              <a:t>, 15.4% H):        A, D, O, W</a:t>
            </a:r>
          </a:p>
          <a:p>
            <a:pPr>
              <a:buClrTx/>
              <a:buSzPct val="100000"/>
              <a:buFont typeface="+mj-lt"/>
              <a:buAutoNum type="arabicPeriod" startAt="24"/>
            </a:pPr>
            <a:r>
              <a:rPr lang="en-US" sz="1400" dirty="0" smtClean="0"/>
              <a:t>Oklahoma School of Science &amp; Mathematics (high school): A, D, E, O, W</a:t>
            </a:r>
          </a:p>
          <a:p>
            <a:pPr lvl="0">
              <a:buClrTx/>
              <a:buSzPct val="100000"/>
              <a:buFont typeface="+mj-lt"/>
              <a:buAutoNum type="arabicPeriod" startAt="24"/>
            </a:pPr>
            <a:r>
              <a:rPr lang="en-US" sz="1400" b="1" dirty="0" smtClean="0"/>
              <a:t>Oklahoma State U (PhD, 8.3% AI):                   A, D, E, F, O, T, W</a:t>
            </a:r>
            <a:endParaRPr lang="en-US" sz="1400" dirty="0" smtClean="0"/>
          </a:p>
          <a:p>
            <a:pPr>
              <a:buNone/>
            </a:pPr>
            <a:r>
              <a:rPr lang="en-US" sz="1400" b="1" dirty="0" smtClean="0"/>
              <a:t>	</a:t>
            </a:r>
            <a:r>
              <a:rPr lang="en-US" sz="1400" i="1" u="sng" dirty="0" smtClean="0"/>
              <a:t>NSF Major Research Instrumentation</a:t>
            </a:r>
            <a:r>
              <a:rPr lang="en-US" sz="1400" dirty="0" smtClean="0"/>
              <a:t> </a:t>
            </a:r>
            <a:r>
              <a:rPr lang="en-US" sz="1400" i="1" dirty="0" smtClean="0"/>
              <a:t>proposal for supercomputer </a:t>
            </a:r>
            <a:r>
              <a:rPr lang="en-US" sz="1400" b="1" i="1" u="sng" dirty="0" smtClean="0"/>
              <a:t>funded</a:t>
            </a:r>
            <a:r>
              <a:rPr lang="en-US" sz="1400" i="1" dirty="0" smtClean="0"/>
              <a:t> in 2011.</a:t>
            </a:r>
          </a:p>
          <a:p>
            <a:pPr lvl="0">
              <a:buClrTx/>
              <a:buSzPct val="100000"/>
              <a:buFont typeface="+mj-lt"/>
              <a:buAutoNum type="arabicPeriod" startAt="28"/>
            </a:pPr>
            <a:r>
              <a:rPr lang="en-US" sz="1400" b="1" dirty="0" smtClean="0"/>
              <a:t>Oklahoma State U Institute of Technology (</a:t>
            </a:r>
            <a:r>
              <a:rPr lang="en-US" sz="1400" b="1" dirty="0" err="1" smtClean="0"/>
              <a:t>Comm</a:t>
            </a:r>
            <a:r>
              <a:rPr lang="en-US" sz="1400" b="1" dirty="0" smtClean="0"/>
              <a:t> College, 24.2% AI): W</a:t>
            </a:r>
          </a:p>
        </p:txBody>
      </p:sp>
      <p:grpSp>
        <p:nvGrpSpPr>
          <p:cNvPr id="5" name="Group 8"/>
          <p:cNvGrpSpPr/>
          <p:nvPr/>
        </p:nvGrpSpPr>
        <p:grpSpPr>
          <a:xfrm>
            <a:off x="457200" y="5210628"/>
            <a:ext cx="7543800" cy="845903"/>
            <a:chOff x="457200" y="5210628"/>
            <a:chExt cx="7543800" cy="845903"/>
          </a:xfrm>
        </p:grpSpPr>
        <p:sp>
          <p:nvSpPr>
            <p:cNvPr id="10" name="TextBox 9"/>
            <p:cNvSpPr txBox="1"/>
            <p:nvPr/>
          </p:nvSpPr>
          <p:spPr>
            <a:xfrm>
              <a:off x="4191000" y="5410200"/>
              <a:ext cx="3810000" cy="646331"/>
            </a:xfrm>
            <a:prstGeom prst="rect">
              <a:avLst/>
            </a:prstGeom>
            <a:noFill/>
          </p:spPr>
          <p:txBody>
            <a:bodyPr wrap="square" rtlCol="0">
              <a:spAutoFit/>
            </a:bodyPr>
            <a:lstStyle/>
            <a:p>
              <a:pPr algn="l"/>
              <a:r>
                <a:rPr lang="en-US" sz="1200" dirty="0" smtClean="0"/>
                <a:t>HBCU: Historically Black College or University</a:t>
              </a:r>
            </a:p>
            <a:p>
              <a:pPr algn="l"/>
              <a:r>
                <a:rPr lang="en-US" sz="1200" dirty="0" smtClean="0"/>
                <a:t>NASNI = Native American Serving Non-Tribal Institution</a:t>
              </a:r>
            </a:p>
            <a:p>
              <a:pPr algn="l"/>
              <a:r>
                <a:rPr lang="en-US" sz="1200" dirty="0" smtClean="0"/>
                <a:t>MSI = Minority  Serving Institution</a:t>
              </a:r>
              <a:endParaRPr lang="en-US" sz="1200" dirty="0"/>
            </a:p>
          </p:txBody>
        </p:sp>
        <p:sp>
          <p:nvSpPr>
            <p:cNvPr id="11" name="TextBox 10"/>
            <p:cNvSpPr txBox="1"/>
            <p:nvPr/>
          </p:nvSpPr>
          <p:spPr>
            <a:xfrm>
              <a:off x="457200" y="5210628"/>
              <a:ext cx="4495800" cy="830997"/>
            </a:xfrm>
            <a:prstGeom prst="rect">
              <a:avLst/>
            </a:prstGeom>
            <a:noFill/>
          </p:spPr>
          <p:txBody>
            <a:bodyPr wrap="square" rtlCol="0">
              <a:spAutoFit/>
            </a:bodyPr>
            <a:lstStyle/>
            <a:p>
              <a:pPr algn="l"/>
              <a:r>
                <a:rPr lang="en-US" sz="1200" dirty="0" smtClean="0"/>
                <a:t>AA = African American (7.4% OK population, 12.6% US population)</a:t>
              </a:r>
            </a:p>
            <a:p>
              <a:pPr algn="l"/>
              <a:r>
                <a:rPr lang="en-US" sz="1200" dirty="0" smtClean="0"/>
                <a:t>AI = American Indian (8.6% OK, 0.9% US)</a:t>
              </a:r>
            </a:p>
            <a:p>
              <a:pPr algn="l"/>
              <a:r>
                <a:rPr lang="en-US" sz="1200" dirty="0" smtClean="0"/>
                <a:t>H = Hispanic (8.9% OK, 16.3% US)</a:t>
              </a:r>
            </a:p>
            <a:p>
              <a:pPr algn="l"/>
              <a:r>
                <a:rPr lang="en-US" sz="1200" dirty="0" smtClean="0"/>
                <a:t>ALL = 24.9% OK, 29.8% US</a:t>
              </a:r>
            </a:p>
          </p:txBody>
        </p:sp>
      </p:grpSp>
      <p:sp>
        <p:nvSpPr>
          <p:cNvPr id="12" name="Footer Placeholder 3"/>
          <p:cNvSpPr>
            <a:spLocks noGrp="1"/>
          </p:cNvSpPr>
          <p:nvPr>
            <p:ph type="ftr" sz="quarter" idx="10"/>
          </p:nvPr>
        </p:nvSpPr>
        <p:spPr>
          <a:xfrm>
            <a:off x="2633663" y="6172200"/>
            <a:ext cx="3995737" cy="457200"/>
          </a:xfrm>
        </p:spPr>
        <p:txBody>
          <a:bodyPr/>
          <a:lstStyle/>
          <a:p>
            <a:pPr>
              <a:defRPr/>
            </a:pPr>
            <a:r>
              <a:rPr lang="en-US" dirty="0" smtClean="0"/>
              <a:t>OSCER State of the Center Address</a:t>
            </a:r>
            <a:endParaRPr lang="en-US" dirty="0" smtClean="0"/>
          </a:p>
          <a:p>
            <a:pPr>
              <a:defRPr/>
            </a:pPr>
            <a:r>
              <a:rPr lang="en-US" dirty="0" smtClean="0"/>
              <a:t>Wed Oct 3 2012</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Academic (cont’d)</a:t>
            </a:r>
            <a:endParaRPr lang="en-US" dirty="0"/>
          </a:p>
        </p:txBody>
      </p:sp>
      <p:sp>
        <p:nvSpPr>
          <p:cNvPr id="3" name="Content Placeholder 2"/>
          <p:cNvSpPr>
            <a:spLocks noGrp="1"/>
          </p:cNvSpPr>
          <p:nvPr>
            <p:ph sz="half" idx="1"/>
          </p:nvPr>
        </p:nvSpPr>
        <p:spPr>
          <a:xfrm>
            <a:off x="304800" y="1219200"/>
            <a:ext cx="4495800" cy="4265612"/>
          </a:xfrm>
        </p:spPr>
        <p:txBody>
          <a:bodyPr/>
          <a:lstStyle/>
          <a:p>
            <a:pPr lvl="0">
              <a:buClrTx/>
              <a:buSzPct val="100000"/>
              <a:buFont typeface="+mj-lt"/>
              <a:buAutoNum type="arabicPeriod" startAt="29"/>
            </a:pPr>
            <a:r>
              <a:rPr lang="en-US" sz="1400" dirty="0" smtClean="0"/>
              <a:t>Oklahoma State U Oklahoma City (</a:t>
            </a:r>
            <a:r>
              <a:rPr lang="en-US" sz="1400" dirty="0" err="1" smtClean="0"/>
              <a:t>Comm</a:t>
            </a:r>
            <a:r>
              <a:rPr lang="en-US" sz="1400" dirty="0" smtClean="0"/>
              <a:t> College):  O, W</a:t>
            </a:r>
          </a:p>
          <a:p>
            <a:pPr lvl="0">
              <a:buClrTx/>
              <a:buSzPct val="100000"/>
              <a:buFont typeface="+mj-lt"/>
              <a:buAutoNum type="arabicPeriod" startAt="29"/>
            </a:pPr>
            <a:r>
              <a:rPr lang="en-US" sz="1400" dirty="0" smtClean="0"/>
              <a:t>Oral Roberts U: A, F, O, W</a:t>
            </a:r>
          </a:p>
          <a:p>
            <a:pPr lvl="0">
              <a:buClrTx/>
              <a:buSzPct val="100000"/>
              <a:buFont typeface="+mj-lt"/>
              <a:buAutoNum type="arabicPeriod" startAt="29"/>
            </a:pPr>
            <a:r>
              <a:rPr lang="en-US" sz="1400" dirty="0" smtClean="0"/>
              <a:t>Panola Public Schools: D</a:t>
            </a:r>
          </a:p>
          <a:p>
            <a:pPr lvl="0">
              <a:buClrTx/>
              <a:buSzPct val="100000"/>
              <a:buFont typeface="+mj-lt"/>
              <a:buAutoNum type="arabicPeriod" startAt="29"/>
            </a:pPr>
            <a:r>
              <a:rPr lang="en-US" sz="1400" b="1" dirty="0" smtClean="0"/>
              <a:t>Pawnee Nation College (</a:t>
            </a:r>
            <a:r>
              <a:rPr lang="en-US" sz="1400" b="1" u="sng" dirty="0" smtClean="0"/>
              <a:t>Tribal</a:t>
            </a:r>
            <a:r>
              <a:rPr lang="en-US" sz="1400" b="1" dirty="0" smtClean="0"/>
              <a:t>): T</a:t>
            </a:r>
            <a:endParaRPr lang="en-US" sz="1400" dirty="0" smtClean="0"/>
          </a:p>
          <a:p>
            <a:pPr lvl="0">
              <a:buClrTx/>
              <a:buSzPct val="100000"/>
              <a:buFont typeface="+mj-lt"/>
              <a:buAutoNum type="arabicPeriod" startAt="29"/>
            </a:pPr>
            <a:r>
              <a:rPr lang="en-US" sz="1400" b="1" dirty="0" smtClean="0"/>
              <a:t>Pontotoc Technology Center (30.4% AI): W</a:t>
            </a:r>
            <a:endParaRPr lang="en-US" sz="1400" dirty="0" smtClean="0"/>
          </a:p>
          <a:p>
            <a:pPr lvl="0">
              <a:buClrTx/>
              <a:buSzPct val="100000"/>
              <a:buFont typeface="+mj-lt"/>
              <a:buAutoNum type="arabicPeriod" startAt="29"/>
            </a:pPr>
            <a:r>
              <a:rPr lang="en-US" sz="1400" b="1" dirty="0" smtClean="0"/>
              <a:t>Rogers State U (13.9% AI): A, D, F, O</a:t>
            </a:r>
            <a:endParaRPr lang="en-US" sz="1400" dirty="0" smtClean="0"/>
          </a:p>
          <a:p>
            <a:pPr lvl="0">
              <a:buClrTx/>
              <a:buSzPct val="100000"/>
              <a:buFont typeface="+mj-lt"/>
              <a:buAutoNum type="arabicPeriod" startAt="29"/>
            </a:pPr>
            <a:r>
              <a:rPr lang="en-US" sz="1400" b="1" dirty="0" smtClean="0"/>
              <a:t>Rose State College (17.4% AA): W</a:t>
            </a:r>
          </a:p>
          <a:p>
            <a:pPr lvl="0">
              <a:buClrTx/>
              <a:buSzPct val="100000"/>
              <a:buFont typeface="+mj-lt"/>
              <a:buAutoNum type="arabicPeriod" startAt="36"/>
            </a:pPr>
            <a:r>
              <a:rPr lang="en-US" sz="1400" dirty="0" smtClean="0"/>
              <a:t>St. Gregory’s U: A, D, E, F, O</a:t>
            </a:r>
          </a:p>
          <a:p>
            <a:pPr lvl="0">
              <a:buClrTx/>
              <a:buSzPct val="100000"/>
              <a:buFont typeface="+mj-lt"/>
              <a:buAutoNum type="arabicPeriod" startAt="36"/>
            </a:pPr>
            <a:r>
              <a:rPr lang="en-US" sz="1400" b="1" dirty="0" smtClean="0"/>
              <a:t>Southeastern Oklahoma State U                    (</a:t>
            </a:r>
            <a:r>
              <a:rPr lang="en-US" sz="1400" b="1" u="sng" dirty="0" smtClean="0"/>
              <a:t>NASNI</a:t>
            </a:r>
            <a:r>
              <a:rPr lang="en-US" sz="1400" b="1" dirty="0" smtClean="0"/>
              <a:t>, 29.6% AI): A, D, E, F, O, T, W</a:t>
            </a:r>
            <a:endParaRPr lang="en-US" sz="1400" dirty="0" smtClean="0"/>
          </a:p>
          <a:p>
            <a:pPr>
              <a:buNone/>
            </a:pPr>
            <a:r>
              <a:rPr lang="en-US" sz="1400" dirty="0" smtClean="0"/>
              <a:t>	</a:t>
            </a:r>
            <a:r>
              <a:rPr lang="en-US" sz="1400" i="1" u="sng" dirty="0" smtClean="0"/>
              <a:t>Educational Alliance for a Parallel Future</a:t>
            </a:r>
            <a:r>
              <a:rPr lang="en-US" sz="1400" i="1" dirty="0" smtClean="0"/>
              <a:t>             mini-supercomputer grant </a:t>
            </a:r>
            <a:r>
              <a:rPr lang="en-US" sz="1400" b="1" i="1" u="sng" dirty="0" smtClean="0"/>
              <a:t>funded</a:t>
            </a:r>
            <a:r>
              <a:rPr lang="en-US" sz="1400" i="1" dirty="0" smtClean="0"/>
              <a:t> in 2011.</a:t>
            </a:r>
          </a:p>
          <a:p>
            <a:pPr lvl="0">
              <a:buClrTx/>
              <a:buSzPct val="100000"/>
              <a:buFont typeface="+mj-lt"/>
              <a:buAutoNum type="arabicPeriod" startAt="38"/>
            </a:pPr>
            <a:r>
              <a:rPr lang="en-US" sz="1400" dirty="0" smtClean="0"/>
              <a:t>Southern Nazarene U: A, D, F, O, P, T, W</a:t>
            </a:r>
          </a:p>
          <a:p>
            <a:pPr>
              <a:buNone/>
            </a:pPr>
            <a:r>
              <a:rPr lang="en-US" sz="1400" i="1" dirty="0" smtClean="0"/>
              <a:t>	Teaching </a:t>
            </a:r>
            <a:r>
              <a:rPr lang="en-US" sz="1400" i="1" u="sng" dirty="0" smtClean="0"/>
              <a:t>computational chemistry course</a:t>
            </a:r>
            <a:r>
              <a:rPr lang="en-US" sz="1400" i="1" dirty="0" smtClean="0"/>
              <a:t> using OSCER’s supercomputer.</a:t>
            </a:r>
            <a:endParaRPr lang="en-US" sz="1400" dirty="0" smtClean="0"/>
          </a:p>
          <a:p>
            <a:pPr>
              <a:buNone/>
            </a:pPr>
            <a:endParaRPr lang="en-US" sz="1400" dirty="0" smtClean="0"/>
          </a:p>
        </p:txBody>
      </p:sp>
      <p:sp>
        <p:nvSpPr>
          <p:cNvPr id="4" name="Content Placeholder 3"/>
          <p:cNvSpPr>
            <a:spLocks noGrp="1"/>
          </p:cNvSpPr>
          <p:nvPr>
            <p:ph sz="half" idx="2"/>
          </p:nvPr>
        </p:nvSpPr>
        <p:spPr>
          <a:xfrm>
            <a:off x="4648200" y="1219200"/>
            <a:ext cx="4191000" cy="4265612"/>
          </a:xfrm>
        </p:spPr>
        <p:txBody>
          <a:bodyPr/>
          <a:lstStyle/>
          <a:p>
            <a:pPr lvl="0">
              <a:buClrTx/>
              <a:buSzPct val="100000"/>
              <a:buFont typeface="+mj-lt"/>
              <a:buAutoNum type="arabicPeriod" startAt="39"/>
            </a:pPr>
            <a:r>
              <a:rPr lang="en-US" sz="1400" dirty="0" smtClean="0"/>
              <a:t>Southwestern Oklahoma State U (</a:t>
            </a:r>
            <a:r>
              <a:rPr lang="en-US" sz="1400" u="sng" dirty="0" smtClean="0"/>
              <a:t>rural</a:t>
            </a:r>
            <a:r>
              <a:rPr lang="en-US" sz="1400" dirty="0" smtClean="0"/>
              <a:t>):                          A, D, E, F, O</a:t>
            </a:r>
          </a:p>
          <a:p>
            <a:pPr lvl="0">
              <a:buClrTx/>
              <a:buSzPct val="100000"/>
              <a:buFont typeface="+mj-lt"/>
              <a:buAutoNum type="arabicPeriod" startAt="39"/>
            </a:pPr>
            <a:r>
              <a:rPr lang="en-US" sz="1400" dirty="0" smtClean="0"/>
              <a:t>Tulsa Community College: W</a:t>
            </a:r>
          </a:p>
          <a:p>
            <a:pPr lvl="0">
              <a:buClrTx/>
              <a:buSzPct val="100000"/>
              <a:buFont typeface="+mj-lt"/>
              <a:buAutoNum type="arabicPeriod" startAt="39"/>
            </a:pPr>
            <a:r>
              <a:rPr lang="en-US" sz="1400" dirty="0" smtClean="0"/>
              <a:t>U Central Oklahoma: A, D, E, F, O, W</a:t>
            </a:r>
          </a:p>
          <a:p>
            <a:pPr>
              <a:buNone/>
            </a:pPr>
            <a:r>
              <a:rPr lang="en-US" sz="1400" dirty="0" smtClean="0"/>
              <a:t>	</a:t>
            </a:r>
            <a:r>
              <a:rPr lang="en-US" sz="1400" i="1" u="sng" dirty="0" smtClean="0"/>
              <a:t>NSF Major Research Instrumentation</a:t>
            </a:r>
            <a:r>
              <a:rPr lang="en-US" sz="1400" dirty="0" smtClean="0"/>
              <a:t> </a:t>
            </a:r>
            <a:r>
              <a:rPr lang="en-US" sz="1400" i="1" dirty="0" smtClean="0"/>
              <a:t>proposal for supercomputer submitted in 2011-12.</a:t>
            </a:r>
            <a:r>
              <a:rPr lang="en-US" sz="1400" dirty="0" smtClean="0"/>
              <a:t> </a:t>
            </a:r>
          </a:p>
          <a:p>
            <a:pPr lvl="0">
              <a:buClrTx/>
              <a:buSzPct val="100000"/>
              <a:buFont typeface="+mj-lt"/>
              <a:buAutoNum type="arabicPeriod" startAt="42"/>
            </a:pPr>
            <a:r>
              <a:rPr lang="en-US" sz="1400" dirty="0" smtClean="0"/>
              <a:t>U Oklahoma (PhD): A, D, E, F, O, P, T, W</a:t>
            </a:r>
          </a:p>
          <a:p>
            <a:pPr>
              <a:buNone/>
            </a:pPr>
            <a:r>
              <a:rPr lang="en-US" sz="1400" dirty="0" smtClean="0"/>
              <a:t>	</a:t>
            </a:r>
            <a:r>
              <a:rPr lang="en-US" sz="1400" i="1" u="sng" dirty="0" smtClean="0"/>
              <a:t>NSF Major Research Instrumentation</a:t>
            </a:r>
            <a:r>
              <a:rPr lang="en-US" sz="1400" dirty="0" smtClean="0"/>
              <a:t> </a:t>
            </a:r>
            <a:r>
              <a:rPr lang="en-US" sz="1400" i="1" dirty="0" smtClean="0"/>
              <a:t>proposal for large scale storage </a:t>
            </a:r>
            <a:r>
              <a:rPr lang="en-US" sz="1400" b="1" i="1" u="sng" dirty="0" smtClean="0"/>
              <a:t>funded</a:t>
            </a:r>
            <a:r>
              <a:rPr lang="en-US" sz="1400" i="1" dirty="0" smtClean="0"/>
              <a:t> in 2010.</a:t>
            </a:r>
            <a:r>
              <a:rPr lang="en-US" sz="1400" dirty="0" smtClean="0"/>
              <a:t> </a:t>
            </a:r>
          </a:p>
          <a:p>
            <a:pPr lvl="0">
              <a:buClrTx/>
              <a:buSzPct val="100000"/>
              <a:buFont typeface="+mj-lt"/>
              <a:buAutoNum type="arabicPeriod" startAt="43"/>
            </a:pPr>
            <a:r>
              <a:rPr lang="en-US" sz="1400" dirty="0" smtClean="0"/>
              <a:t>U Phoenix: D</a:t>
            </a:r>
          </a:p>
          <a:p>
            <a:pPr lvl="0">
              <a:buClrTx/>
              <a:buSzPct val="100000"/>
              <a:buFont typeface="+mj-lt"/>
              <a:buAutoNum type="arabicPeriod" startAt="43"/>
            </a:pPr>
            <a:r>
              <a:rPr lang="en-US" sz="1400" b="1" dirty="0" smtClean="0"/>
              <a:t>U of Science &amp; Arts of Oklahoma              (14.1% AI): A, O</a:t>
            </a:r>
            <a:endParaRPr lang="en-US" sz="1400" dirty="0" smtClean="0"/>
          </a:p>
          <a:p>
            <a:pPr lvl="0">
              <a:buClrTx/>
              <a:buSzPct val="100000"/>
              <a:buFont typeface="+mj-lt"/>
              <a:buAutoNum type="arabicPeriod" startAt="43"/>
            </a:pPr>
            <a:r>
              <a:rPr lang="en-US" sz="1400" dirty="0" smtClean="0"/>
              <a:t>U Tulsa (PhD): A, D, E, F, O</a:t>
            </a:r>
          </a:p>
          <a:p>
            <a:pPr>
              <a:buNone/>
            </a:pPr>
            <a:r>
              <a:rPr lang="en-US" sz="1400" i="1" dirty="0" smtClean="0"/>
              <a:t>	Taught </a:t>
            </a:r>
            <a:r>
              <a:rPr lang="en-US" sz="1400" i="1" u="sng" dirty="0" smtClean="0"/>
              <a:t>bioinformatics course</a:t>
            </a:r>
            <a:r>
              <a:rPr lang="en-US" sz="1400" i="1" dirty="0" smtClean="0"/>
              <a:t> using OSCER’s supercomputer.</a:t>
            </a:r>
          </a:p>
          <a:p>
            <a:pPr>
              <a:buNone/>
            </a:pPr>
            <a:r>
              <a:rPr lang="en-US" sz="1400" dirty="0" smtClean="0"/>
              <a:t>Average: ~3 (mean 3.4, median 3, mode 1)</a:t>
            </a:r>
            <a:endParaRPr lang="en-US" sz="1400" dirty="0"/>
          </a:p>
        </p:txBody>
      </p:sp>
      <p:grpSp>
        <p:nvGrpSpPr>
          <p:cNvPr id="5" name="Group 8"/>
          <p:cNvGrpSpPr/>
          <p:nvPr/>
        </p:nvGrpSpPr>
        <p:grpSpPr>
          <a:xfrm>
            <a:off x="457200" y="5210628"/>
            <a:ext cx="7543800" cy="845903"/>
            <a:chOff x="457200" y="5210628"/>
            <a:chExt cx="7543800" cy="845903"/>
          </a:xfrm>
        </p:grpSpPr>
        <p:sp>
          <p:nvSpPr>
            <p:cNvPr id="10" name="TextBox 9"/>
            <p:cNvSpPr txBox="1"/>
            <p:nvPr/>
          </p:nvSpPr>
          <p:spPr>
            <a:xfrm>
              <a:off x="4191000" y="5410200"/>
              <a:ext cx="3810000" cy="646331"/>
            </a:xfrm>
            <a:prstGeom prst="rect">
              <a:avLst/>
            </a:prstGeom>
            <a:noFill/>
          </p:spPr>
          <p:txBody>
            <a:bodyPr wrap="square" rtlCol="0">
              <a:spAutoFit/>
            </a:bodyPr>
            <a:lstStyle/>
            <a:p>
              <a:pPr algn="l"/>
              <a:r>
                <a:rPr lang="en-US" sz="1200" dirty="0" smtClean="0"/>
                <a:t>HBCU: Historically Black College or University</a:t>
              </a:r>
            </a:p>
            <a:p>
              <a:pPr algn="l"/>
              <a:r>
                <a:rPr lang="en-US" sz="1200" dirty="0" smtClean="0"/>
                <a:t>NASNI = Native American Serving Non-Tribal Institution</a:t>
              </a:r>
            </a:p>
            <a:p>
              <a:pPr algn="l"/>
              <a:r>
                <a:rPr lang="en-US" sz="1200" dirty="0" smtClean="0"/>
                <a:t>MSI = Minority  Serving Institution</a:t>
              </a:r>
              <a:endParaRPr lang="en-US" sz="1200" dirty="0"/>
            </a:p>
          </p:txBody>
        </p:sp>
        <p:sp>
          <p:nvSpPr>
            <p:cNvPr id="11" name="TextBox 10"/>
            <p:cNvSpPr txBox="1"/>
            <p:nvPr/>
          </p:nvSpPr>
          <p:spPr>
            <a:xfrm>
              <a:off x="457200" y="5210628"/>
              <a:ext cx="4495800" cy="830997"/>
            </a:xfrm>
            <a:prstGeom prst="rect">
              <a:avLst/>
            </a:prstGeom>
            <a:noFill/>
          </p:spPr>
          <p:txBody>
            <a:bodyPr wrap="square" rtlCol="0">
              <a:spAutoFit/>
            </a:bodyPr>
            <a:lstStyle/>
            <a:p>
              <a:pPr algn="l"/>
              <a:r>
                <a:rPr lang="en-US" sz="1200" dirty="0" smtClean="0"/>
                <a:t>AA = African American (7.4% OK population, 12.6% US population)</a:t>
              </a:r>
            </a:p>
            <a:p>
              <a:pPr algn="l"/>
              <a:r>
                <a:rPr lang="en-US" sz="1200" dirty="0" smtClean="0"/>
                <a:t>AI = American Indian (8.6% OK, 0.9% US)</a:t>
              </a:r>
            </a:p>
            <a:p>
              <a:pPr algn="l"/>
              <a:r>
                <a:rPr lang="en-US" sz="1200" dirty="0" smtClean="0"/>
                <a:t>H = Hispanic (8.9% OK, 16.3% US)</a:t>
              </a:r>
            </a:p>
            <a:p>
              <a:pPr algn="l"/>
              <a:r>
                <a:rPr lang="en-US" sz="1200" dirty="0" smtClean="0"/>
                <a:t>ALL = 24.9% OK, 29.8% US</a:t>
              </a:r>
            </a:p>
          </p:txBody>
        </p:sp>
      </p:grpSp>
      <p:sp>
        <p:nvSpPr>
          <p:cNvPr id="12" name="Footer Placeholder 3"/>
          <p:cNvSpPr>
            <a:spLocks noGrp="1"/>
          </p:cNvSpPr>
          <p:nvPr>
            <p:ph type="ftr" sz="quarter" idx="10"/>
          </p:nvPr>
        </p:nvSpPr>
        <p:spPr>
          <a:xfrm>
            <a:off x="2633663" y="6172200"/>
            <a:ext cx="3995737" cy="457200"/>
          </a:xfrm>
        </p:spPr>
        <p:txBody>
          <a:bodyPr/>
          <a:lstStyle/>
          <a:p>
            <a:pPr>
              <a:defRPr/>
            </a:pPr>
            <a:r>
              <a:rPr lang="en-US" dirty="0" smtClean="0"/>
              <a:t>OSCER State of the Center Address</a:t>
            </a:r>
            <a:endParaRPr lang="en-US" dirty="0" smtClean="0"/>
          </a:p>
          <a:p>
            <a:pPr>
              <a:defRPr/>
            </a:pPr>
            <a:r>
              <a:rPr lang="en-US" dirty="0" smtClean="0"/>
              <a:t>Wed Oct 3 2012</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Oct 3 2012</a:t>
            </a:r>
            <a:endParaRPr lang="en-US" dirty="0"/>
          </a:p>
        </p:txBody>
      </p:sp>
      <p:sp>
        <p:nvSpPr>
          <p:cNvPr id="5" name="Slide Number Placeholder 4"/>
          <p:cNvSpPr>
            <a:spLocks noGrp="1"/>
          </p:cNvSpPr>
          <p:nvPr>
            <p:ph type="sldNum" sz="quarter" idx="11"/>
          </p:nvPr>
        </p:nvSpPr>
        <p:spPr/>
        <p:txBody>
          <a:bodyPr/>
          <a:lstStyle/>
          <a:p>
            <a:fld id="{66B5A53F-FE0D-4B6F-9828-237F1A2626B8}" type="slidenum">
              <a:rPr lang="en-US"/>
              <a:pPr/>
              <a:t>5</a:t>
            </a:fld>
            <a:endParaRPr lang="en-US"/>
          </a:p>
        </p:txBody>
      </p:sp>
      <p:sp>
        <p:nvSpPr>
          <p:cNvPr id="918530" name="Rectangle 2"/>
          <p:cNvSpPr>
            <a:spLocks noGrp="1" noChangeArrowheads="1"/>
          </p:cNvSpPr>
          <p:nvPr>
            <p:ph type="title"/>
          </p:nvPr>
        </p:nvSpPr>
        <p:spPr/>
        <p:txBody>
          <a:bodyPr/>
          <a:lstStyle/>
          <a:p>
            <a:r>
              <a:rPr lang="en-US" sz="3600" dirty="0" smtClean="0"/>
              <a:t>Symposium 2012 Sponsors</a:t>
            </a:r>
            <a:endParaRPr lang="en-US" sz="3600" dirty="0"/>
          </a:p>
        </p:txBody>
      </p:sp>
      <p:sp>
        <p:nvSpPr>
          <p:cNvPr id="918531" name="Rectangle 3"/>
          <p:cNvSpPr>
            <a:spLocks noGrp="1" noChangeArrowheads="1"/>
          </p:cNvSpPr>
          <p:nvPr>
            <p:ph type="body" idx="1"/>
          </p:nvPr>
        </p:nvSpPr>
        <p:spPr/>
        <p:txBody>
          <a:bodyPr/>
          <a:lstStyle/>
          <a:p>
            <a:pPr>
              <a:spcBef>
                <a:spcPts val="300"/>
              </a:spcBef>
            </a:pPr>
            <a:r>
              <a:rPr lang="en-US" dirty="0"/>
              <a:t>Academic </a:t>
            </a:r>
            <a:r>
              <a:rPr lang="en-US" dirty="0" smtClean="0"/>
              <a:t>sponsors</a:t>
            </a:r>
          </a:p>
          <a:p>
            <a:pPr lvl="1">
              <a:spcBef>
                <a:spcPts val="300"/>
              </a:spcBef>
            </a:pPr>
            <a:r>
              <a:rPr lang="en-US" dirty="0" smtClean="0"/>
              <a:t>Oklahoma EPSCoR</a:t>
            </a:r>
          </a:p>
          <a:p>
            <a:pPr lvl="1">
              <a:spcBef>
                <a:spcPts val="300"/>
              </a:spcBef>
            </a:pPr>
            <a:r>
              <a:rPr lang="en-US" dirty="0" smtClean="0"/>
              <a:t>Great </a:t>
            </a:r>
            <a:r>
              <a:rPr lang="en-US" dirty="0"/>
              <a:t>Plains Network</a:t>
            </a:r>
          </a:p>
          <a:p>
            <a:pPr>
              <a:spcBef>
                <a:spcPts val="300"/>
              </a:spcBef>
            </a:pPr>
            <a:r>
              <a:rPr lang="en-US" dirty="0"/>
              <a:t>Industry sponsors</a:t>
            </a:r>
          </a:p>
          <a:p>
            <a:pPr lvl="1">
              <a:spcBef>
                <a:spcPts val="300"/>
              </a:spcBef>
            </a:pPr>
            <a:r>
              <a:rPr lang="en-US" dirty="0"/>
              <a:t>Platinum: </a:t>
            </a:r>
            <a:r>
              <a:rPr lang="en-US" dirty="0" smtClean="0"/>
              <a:t>Intel</a:t>
            </a:r>
            <a:endParaRPr lang="en-US" dirty="0"/>
          </a:p>
          <a:p>
            <a:pPr lvl="1">
              <a:spcBef>
                <a:spcPts val="300"/>
              </a:spcBef>
            </a:pPr>
            <a:r>
              <a:rPr lang="en-US" dirty="0"/>
              <a:t>Gold</a:t>
            </a:r>
            <a:r>
              <a:rPr lang="en-US" dirty="0" smtClean="0"/>
              <a:t>: Cray, Dell, </a:t>
            </a:r>
            <a:r>
              <a:rPr lang="en-US" dirty="0" err="1" smtClean="0"/>
              <a:t>DataDirect</a:t>
            </a:r>
            <a:r>
              <a:rPr lang="en-US" dirty="0" smtClean="0"/>
              <a:t> Networks, </a:t>
            </a:r>
            <a:r>
              <a:rPr lang="en-US" dirty="0" err="1" smtClean="0"/>
              <a:t>NetApp</a:t>
            </a:r>
            <a:r>
              <a:rPr lang="en-US" dirty="0" smtClean="0"/>
              <a:t>, NVIDIA</a:t>
            </a:r>
            <a:endParaRPr lang="en-US" dirty="0"/>
          </a:p>
          <a:p>
            <a:pPr lvl="1">
              <a:spcBef>
                <a:spcPts val="300"/>
              </a:spcBef>
            </a:pPr>
            <a:r>
              <a:rPr lang="en-US" dirty="0"/>
              <a:t>Silver: </a:t>
            </a:r>
            <a:r>
              <a:rPr lang="en-US" dirty="0" smtClean="0"/>
              <a:t>Advanced Clustering Technologies, </a:t>
            </a:r>
            <a:r>
              <a:rPr lang="en-US" dirty="0" err="1" smtClean="0"/>
              <a:t>Appro</a:t>
            </a:r>
            <a:r>
              <a:rPr lang="en-US" dirty="0" smtClean="0"/>
              <a:t>, </a:t>
            </a:r>
            <a:r>
              <a:rPr lang="en-US" dirty="0" err="1" smtClean="0"/>
              <a:t>GovConnection</a:t>
            </a:r>
            <a:r>
              <a:rPr lang="en-US" dirty="0" smtClean="0"/>
              <a:t>, </a:t>
            </a:r>
            <a:r>
              <a:rPr lang="en-US" dirty="0" err="1" smtClean="0"/>
              <a:t>Panasas</a:t>
            </a:r>
            <a:endParaRPr lang="en-US" dirty="0"/>
          </a:p>
          <a:p>
            <a:pPr lvl="1">
              <a:spcBef>
                <a:spcPts val="300"/>
              </a:spcBef>
            </a:pPr>
            <a:r>
              <a:rPr lang="en-US" dirty="0"/>
              <a:t>Bronze: </a:t>
            </a:r>
            <a:r>
              <a:rPr lang="en-US" dirty="0" err="1" smtClean="0"/>
              <a:t>Avere</a:t>
            </a:r>
            <a:r>
              <a:rPr lang="en-US" dirty="0" smtClean="0"/>
              <a:t>, </a:t>
            </a:r>
            <a:r>
              <a:rPr lang="en-US" dirty="0" err="1" smtClean="0"/>
              <a:t>Gnodal</a:t>
            </a:r>
            <a:r>
              <a:rPr lang="en-US" dirty="0" smtClean="0"/>
              <a:t>, Oracle</a:t>
            </a:r>
          </a:p>
          <a:p>
            <a:pPr>
              <a:spcBef>
                <a:spcPts val="300"/>
              </a:spcBef>
              <a:buNone/>
            </a:pPr>
            <a:r>
              <a:rPr lang="en-US" dirty="0" smtClean="0"/>
              <a:t>Thank you all! Without you, the Symposium couldn’t happen.</a:t>
            </a:r>
          </a:p>
          <a:p>
            <a:pPr>
              <a:spcBef>
                <a:spcPts val="300"/>
              </a:spcBef>
              <a:buNone/>
            </a:pPr>
            <a:r>
              <a:rPr lang="en-US" dirty="0" smtClean="0"/>
              <a:t>Over the past 11 Symposia, we’ve had a total of 64 companies as sponsors.</a:t>
            </a:r>
            <a:endParaRPr 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Non-academic</a:t>
            </a:r>
            <a:endParaRPr lang="en-US" dirty="0"/>
          </a:p>
        </p:txBody>
      </p:sp>
      <p:sp>
        <p:nvSpPr>
          <p:cNvPr id="3" name="Content Placeholder 2"/>
          <p:cNvSpPr>
            <a:spLocks noGrp="1"/>
          </p:cNvSpPr>
          <p:nvPr>
            <p:ph sz="half" idx="1"/>
          </p:nvPr>
        </p:nvSpPr>
        <p:spPr/>
        <p:txBody>
          <a:bodyPr/>
          <a:lstStyle/>
          <a:p>
            <a:pPr lvl="0">
              <a:spcBef>
                <a:spcPts val="0"/>
              </a:spcBef>
            </a:pPr>
            <a:r>
              <a:rPr lang="en-US" sz="1600" dirty="0" smtClean="0"/>
              <a:t>Commercial (17)</a:t>
            </a:r>
          </a:p>
          <a:p>
            <a:pPr lvl="1">
              <a:spcBef>
                <a:spcPts val="0"/>
              </a:spcBef>
            </a:pPr>
            <a:r>
              <a:rPr lang="en-US" sz="1400" dirty="0" err="1" smtClean="0"/>
              <a:t>Andon</a:t>
            </a:r>
            <a:r>
              <a:rPr lang="en-US" sz="1400" dirty="0" smtClean="0"/>
              <a:t> Corp : D, F</a:t>
            </a:r>
          </a:p>
          <a:p>
            <a:pPr lvl="1">
              <a:spcBef>
                <a:spcPts val="0"/>
              </a:spcBef>
            </a:pPr>
            <a:r>
              <a:rPr lang="en-US" sz="1400" dirty="0" smtClean="0"/>
              <a:t>Chesapeake Energy Corp : D</a:t>
            </a:r>
          </a:p>
          <a:p>
            <a:pPr lvl="1">
              <a:spcBef>
                <a:spcPts val="0"/>
              </a:spcBef>
            </a:pPr>
            <a:r>
              <a:rPr lang="en-US" sz="1400" dirty="0" smtClean="0"/>
              <a:t>Creative Consultants : D</a:t>
            </a:r>
          </a:p>
          <a:p>
            <a:pPr lvl="1">
              <a:spcBef>
                <a:spcPts val="0"/>
              </a:spcBef>
            </a:pPr>
            <a:r>
              <a:rPr lang="en-US" sz="1400" dirty="0" smtClean="0"/>
              <a:t>Fusion Geophysical: D</a:t>
            </a:r>
          </a:p>
          <a:p>
            <a:pPr lvl="1">
              <a:spcBef>
                <a:spcPts val="0"/>
              </a:spcBef>
            </a:pPr>
            <a:r>
              <a:rPr lang="en-US" sz="1400" dirty="0" smtClean="0"/>
              <a:t>Indus Corp: D, E</a:t>
            </a:r>
          </a:p>
          <a:p>
            <a:pPr lvl="1">
              <a:spcBef>
                <a:spcPts val="0"/>
              </a:spcBef>
            </a:pPr>
            <a:r>
              <a:rPr lang="en-US" sz="1400" dirty="0" smtClean="0"/>
              <a:t>Information </a:t>
            </a:r>
            <a:r>
              <a:rPr lang="en-US" sz="1400" dirty="0" err="1" smtClean="0"/>
              <a:t>Techknologic</a:t>
            </a:r>
            <a:r>
              <a:rPr lang="en-US" sz="1400" dirty="0" smtClean="0"/>
              <a:t>: D</a:t>
            </a:r>
          </a:p>
          <a:p>
            <a:pPr lvl="1">
              <a:spcBef>
                <a:spcPts val="0"/>
              </a:spcBef>
            </a:pPr>
            <a:r>
              <a:rPr lang="en-US" sz="1400" dirty="0" err="1" smtClean="0"/>
              <a:t>KANresearch</a:t>
            </a:r>
            <a:r>
              <a:rPr lang="en-US" sz="1400" dirty="0" smtClean="0"/>
              <a:t>: D</a:t>
            </a:r>
          </a:p>
          <a:p>
            <a:pPr lvl="1">
              <a:spcBef>
                <a:spcPts val="0"/>
              </a:spcBef>
            </a:pPr>
            <a:r>
              <a:rPr lang="en-US" sz="1400" dirty="0" err="1" smtClean="0"/>
              <a:t>KeyBridge</a:t>
            </a:r>
            <a:r>
              <a:rPr lang="en-US" sz="1400" dirty="0" smtClean="0"/>
              <a:t> Technologies: D</a:t>
            </a:r>
          </a:p>
          <a:p>
            <a:pPr lvl="1">
              <a:spcBef>
                <a:spcPts val="0"/>
              </a:spcBef>
            </a:pPr>
            <a:r>
              <a:rPr lang="en-US" sz="1400" dirty="0" err="1" smtClean="0"/>
              <a:t>Lumenate</a:t>
            </a:r>
            <a:r>
              <a:rPr lang="en-US" sz="1400" dirty="0" smtClean="0"/>
              <a:t>: D</a:t>
            </a:r>
          </a:p>
          <a:p>
            <a:pPr lvl="1">
              <a:spcBef>
                <a:spcPts val="0"/>
              </a:spcBef>
            </a:pPr>
            <a:r>
              <a:rPr lang="en-US" sz="1400" dirty="0" smtClean="0"/>
              <a:t>OGE Energy Corp: D</a:t>
            </a:r>
          </a:p>
          <a:p>
            <a:pPr lvl="1">
              <a:spcBef>
                <a:spcPts val="0"/>
              </a:spcBef>
            </a:pPr>
            <a:r>
              <a:rPr lang="en-US" sz="1400" dirty="0" smtClean="0"/>
              <a:t>Perfect Order (now defunct): D</a:t>
            </a:r>
          </a:p>
          <a:p>
            <a:pPr lvl="1">
              <a:spcBef>
                <a:spcPts val="0"/>
              </a:spcBef>
            </a:pPr>
            <a:r>
              <a:rPr lang="en-US" sz="1400" dirty="0" err="1" smtClean="0"/>
              <a:t>PowerJam</a:t>
            </a:r>
            <a:r>
              <a:rPr lang="en-US" sz="1400" dirty="0" smtClean="0"/>
              <a:t> Production Inc: D</a:t>
            </a:r>
          </a:p>
          <a:p>
            <a:pPr lvl="1">
              <a:spcBef>
                <a:spcPts val="0"/>
              </a:spcBef>
            </a:pPr>
            <a:r>
              <a:rPr lang="en-US" sz="1400" dirty="0" smtClean="0"/>
              <a:t>Versatile: D</a:t>
            </a:r>
          </a:p>
          <a:p>
            <a:pPr lvl="1">
              <a:spcBef>
                <a:spcPts val="0"/>
              </a:spcBef>
            </a:pPr>
            <a:r>
              <a:rPr lang="en-US" sz="1400" dirty="0" smtClean="0"/>
              <a:t>Visage Production Inc: D, E</a:t>
            </a:r>
          </a:p>
          <a:p>
            <a:pPr lvl="1">
              <a:spcBef>
                <a:spcPts val="0"/>
              </a:spcBef>
            </a:pPr>
            <a:r>
              <a:rPr lang="en-US" sz="1400" dirty="0" smtClean="0"/>
              <a:t>Weather Decision Technologies Inc : A</a:t>
            </a:r>
          </a:p>
          <a:p>
            <a:pPr lvl="1">
              <a:spcBef>
                <a:spcPts val="0"/>
              </a:spcBef>
            </a:pPr>
            <a:r>
              <a:rPr lang="en-US" sz="1400" dirty="0" err="1" smtClean="0"/>
              <a:t>Weathernews</a:t>
            </a:r>
            <a:r>
              <a:rPr lang="en-US" sz="1400" dirty="0" smtClean="0"/>
              <a:t> Americas Inc.: A, D</a:t>
            </a:r>
          </a:p>
          <a:p>
            <a:pPr lvl="1">
              <a:spcBef>
                <a:spcPts val="0"/>
              </a:spcBef>
            </a:pPr>
            <a:r>
              <a:rPr lang="en-US" sz="1400" dirty="0" smtClean="0"/>
              <a:t>Zeus Analytics (now defunct): A</a:t>
            </a:r>
          </a:p>
        </p:txBody>
      </p:sp>
      <p:sp>
        <p:nvSpPr>
          <p:cNvPr id="4" name="Content Placeholder 3"/>
          <p:cNvSpPr>
            <a:spLocks noGrp="1"/>
          </p:cNvSpPr>
          <p:nvPr>
            <p:ph sz="half" idx="2"/>
          </p:nvPr>
        </p:nvSpPr>
        <p:spPr>
          <a:xfrm>
            <a:off x="4343400" y="1371600"/>
            <a:ext cx="4191000" cy="4648200"/>
          </a:xfrm>
        </p:spPr>
        <p:txBody>
          <a:bodyPr/>
          <a:lstStyle/>
          <a:p>
            <a:pPr lvl="0"/>
            <a:r>
              <a:rPr lang="en-US" sz="1600" dirty="0" smtClean="0"/>
              <a:t>Government (18)</a:t>
            </a:r>
          </a:p>
          <a:p>
            <a:pPr lvl="1">
              <a:spcBef>
                <a:spcPts val="0"/>
              </a:spcBef>
            </a:pPr>
            <a:r>
              <a:rPr lang="en-US" sz="1350" dirty="0" smtClean="0"/>
              <a:t>City of Duncan: D</a:t>
            </a:r>
          </a:p>
          <a:p>
            <a:pPr lvl="1">
              <a:spcBef>
                <a:spcPts val="0"/>
              </a:spcBef>
            </a:pPr>
            <a:r>
              <a:rPr lang="en-US" sz="1350" dirty="0" smtClean="0"/>
              <a:t>City of Edmond: D</a:t>
            </a:r>
          </a:p>
          <a:p>
            <a:pPr lvl="1">
              <a:spcBef>
                <a:spcPts val="0"/>
              </a:spcBef>
            </a:pPr>
            <a:r>
              <a:rPr lang="en-US" sz="1350" dirty="0" smtClean="0"/>
              <a:t>City of Nichols Hills: D</a:t>
            </a:r>
          </a:p>
          <a:p>
            <a:pPr lvl="1">
              <a:spcBef>
                <a:spcPts val="0"/>
              </a:spcBef>
            </a:pPr>
            <a:r>
              <a:rPr lang="en-US" sz="1350" dirty="0" smtClean="0"/>
              <a:t>NOAA National Severe Storms Laboratory:   A, D, E, F</a:t>
            </a:r>
          </a:p>
          <a:p>
            <a:pPr lvl="1">
              <a:spcBef>
                <a:spcPts val="0"/>
              </a:spcBef>
            </a:pPr>
            <a:r>
              <a:rPr lang="en-US" sz="1350" dirty="0" smtClean="0"/>
              <a:t>NOAA Storm Prediction Center: D</a:t>
            </a:r>
          </a:p>
          <a:p>
            <a:pPr lvl="1">
              <a:spcBef>
                <a:spcPts val="0"/>
              </a:spcBef>
            </a:pPr>
            <a:r>
              <a:rPr lang="en-US" sz="1350" dirty="0" smtClean="0"/>
              <a:t>NOAA National Weather Service: D</a:t>
            </a:r>
          </a:p>
          <a:p>
            <a:pPr lvl="1">
              <a:spcBef>
                <a:spcPts val="0"/>
              </a:spcBef>
            </a:pPr>
            <a:r>
              <a:rPr lang="en-US" sz="1350" dirty="0" smtClean="0"/>
              <a:t>NOAA Radar Operations Center: D</a:t>
            </a:r>
          </a:p>
          <a:p>
            <a:pPr lvl="1">
              <a:spcBef>
                <a:spcPts val="0"/>
              </a:spcBef>
            </a:pPr>
            <a:r>
              <a:rPr lang="en-US" sz="1350" dirty="0" smtClean="0"/>
              <a:t>OK </a:t>
            </a:r>
            <a:r>
              <a:rPr lang="en-US" sz="1350" dirty="0" err="1" smtClean="0"/>
              <a:t>Climatological</a:t>
            </a:r>
            <a:r>
              <a:rPr lang="en-US" sz="1350" dirty="0" smtClean="0"/>
              <a:t> Survey: D</a:t>
            </a:r>
          </a:p>
          <a:p>
            <a:pPr lvl="1">
              <a:spcBef>
                <a:spcPts val="0"/>
              </a:spcBef>
            </a:pPr>
            <a:r>
              <a:rPr lang="en-US" sz="1350" dirty="0" smtClean="0"/>
              <a:t>OK Department of Health: D, E</a:t>
            </a:r>
          </a:p>
          <a:p>
            <a:pPr lvl="1">
              <a:spcBef>
                <a:spcPts val="0"/>
              </a:spcBef>
            </a:pPr>
            <a:r>
              <a:rPr lang="en-US" sz="1350" dirty="0" smtClean="0"/>
              <a:t>OK Department of Human Services: D, E</a:t>
            </a:r>
          </a:p>
          <a:p>
            <a:pPr lvl="1">
              <a:spcBef>
                <a:spcPts val="0"/>
              </a:spcBef>
            </a:pPr>
            <a:r>
              <a:rPr lang="en-US" sz="1350" dirty="0" smtClean="0"/>
              <a:t>OK Department of Libraries: D</a:t>
            </a:r>
          </a:p>
          <a:p>
            <a:pPr lvl="1">
              <a:spcBef>
                <a:spcPts val="0"/>
              </a:spcBef>
            </a:pPr>
            <a:r>
              <a:rPr lang="en-US" sz="1350" dirty="0" smtClean="0"/>
              <a:t>OK Department of Mental Health and Substance Abuse Services: D</a:t>
            </a:r>
          </a:p>
          <a:p>
            <a:pPr lvl="1">
              <a:spcBef>
                <a:spcPts val="0"/>
              </a:spcBef>
            </a:pPr>
            <a:r>
              <a:rPr lang="en-US" sz="1350" dirty="0" smtClean="0"/>
              <a:t>OK Office of State Finance: D</a:t>
            </a:r>
          </a:p>
          <a:p>
            <a:pPr lvl="1">
              <a:spcBef>
                <a:spcPts val="0"/>
              </a:spcBef>
            </a:pPr>
            <a:r>
              <a:rPr lang="en-US" sz="1350" dirty="0" smtClean="0"/>
              <a:t>Oklahoma State Chamber of Commerce: D</a:t>
            </a:r>
          </a:p>
          <a:p>
            <a:pPr lvl="1">
              <a:spcBef>
                <a:spcPts val="0"/>
              </a:spcBef>
            </a:pPr>
            <a:r>
              <a:rPr lang="en-US" sz="1350" dirty="0" smtClean="0"/>
              <a:t>OK State Regents for Higher Education: A, D</a:t>
            </a:r>
          </a:p>
          <a:p>
            <a:pPr lvl="1">
              <a:spcBef>
                <a:spcPts val="0"/>
              </a:spcBef>
            </a:pPr>
            <a:r>
              <a:rPr lang="en-US" sz="1350" dirty="0" smtClean="0"/>
              <a:t>OK State Supreme Court: D</a:t>
            </a:r>
          </a:p>
          <a:p>
            <a:pPr lvl="1">
              <a:spcBef>
                <a:spcPts val="0"/>
              </a:spcBef>
            </a:pPr>
            <a:r>
              <a:rPr lang="en-US" sz="1350" dirty="0" smtClean="0"/>
              <a:t>OK Tax Commission: D</a:t>
            </a:r>
          </a:p>
          <a:p>
            <a:pPr lvl="1">
              <a:spcBef>
                <a:spcPts val="0"/>
              </a:spcBef>
            </a:pPr>
            <a:r>
              <a:rPr lang="en-US" sz="1350" dirty="0" smtClean="0"/>
              <a:t>Tulsa County Court Services: D</a:t>
            </a:r>
          </a:p>
        </p:txBody>
      </p:sp>
      <p:sp>
        <p:nvSpPr>
          <p:cNvPr id="5" name="Footer Placeholder 4"/>
          <p:cNvSpPr>
            <a:spLocks noGrp="1"/>
          </p:cNvSpPr>
          <p:nvPr>
            <p:ph type="ftr" sz="quarter" idx="10"/>
          </p:nvPr>
        </p:nvSpPr>
        <p:spPr/>
        <p:txBody>
          <a:bodyPr/>
          <a:lstStyle/>
          <a:p>
            <a:pPr>
              <a:defRPr/>
            </a:pPr>
            <a:r>
              <a:rPr lang="en-US" dirty="0" smtClean="0"/>
              <a:t>OSCER State of the Center Address</a:t>
            </a:r>
            <a:endParaRPr lang="en-US" dirty="0" smtClean="0"/>
          </a:p>
          <a:p>
            <a:pPr>
              <a:defRPr/>
            </a:pPr>
            <a:r>
              <a:rPr lang="en-US" dirty="0" smtClean="0"/>
              <a:t>Wed Oct 3 2012</a:t>
            </a:r>
            <a:endParaRPr lang="en-US" dirty="0"/>
          </a:p>
        </p:txBody>
      </p:sp>
      <p:sp>
        <p:nvSpPr>
          <p:cNvPr id="6" name="Slide Number Placeholder 5"/>
          <p:cNvSpPr>
            <a:spLocks noGrp="1"/>
          </p:cNvSpPr>
          <p:nvPr>
            <p:ph type="sldNum" sz="quarter" idx="11"/>
          </p:nvPr>
        </p:nvSpPr>
        <p:spPr/>
        <p:txBody>
          <a:bodyPr/>
          <a:lstStyle/>
          <a:p>
            <a:pPr>
              <a:defRPr/>
            </a:pPr>
            <a:fld id="{DA04F282-5D9D-4EB2-A4AC-1849A209E5C3}" type="slidenum">
              <a:rPr lang="en-US" smtClean="0"/>
              <a:pPr>
                <a:defRPr/>
              </a:pPr>
              <a:t>50</a:t>
            </a:fld>
            <a:endParaRPr lang="en-US"/>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Non-academic (cont’d)</a:t>
            </a:r>
            <a:endParaRPr lang="en-US" dirty="0"/>
          </a:p>
        </p:txBody>
      </p:sp>
      <p:sp>
        <p:nvSpPr>
          <p:cNvPr id="3" name="Content Placeholder 2"/>
          <p:cNvSpPr>
            <a:spLocks noGrp="1"/>
          </p:cNvSpPr>
          <p:nvPr>
            <p:ph sz="half" idx="1"/>
          </p:nvPr>
        </p:nvSpPr>
        <p:spPr/>
        <p:txBody>
          <a:bodyPr/>
          <a:lstStyle/>
          <a:p>
            <a:pPr lvl="0"/>
            <a:r>
              <a:rPr lang="en-US" sz="1600" dirty="0" smtClean="0"/>
              <a:t>Military (2)</a:t>
            </a:r>
          </a:p>
          <a:p>
            <a:pPr lvl="1"/>
            <a:r>
              <a:rPr lang="en-US" sz="1300" dirty="0" smtClean="0"/>
              <a:t>Fort Sill Army Base: E</a:t>
            </a:r>
          </a:p>
          <a:p>
            <a:pPr lvl="1"/>
            <a:r>
              <a:rPr lang="en-US" sz="1300" dirty="0" smtClean="0"/>
              <a:t>Tinker Air Force Base: A, D, E, F, O</a:t>
            </a:r>
          </a:p>
          <a:p>
            <a:pPr lvl="0"/>
            <a:r>
              <a:rPr lang="en-US" sz="1600" dirty="0" smtClean="0"/>
              <a:t>Non-governmental/non-profit (10)</a:t>
            </a:r>
          </a:p>
          <a:p>
            <a:pPr lvl="1"/>
            <a:r>
              <a:rPr lang="en-US" sz="1300" dirty="0" smtClean="0"/>
              <a:t>American Society of Mechanical Engineers, Oklahoma City chapter: O</a:t>
            </a:r>
          </a:p>
          <a:p>
            <a:pPr lvl="1"/>
            <a:r>
              <a:rPr lang="en-US" sz="1300" dirty="0" smtClean="0"/>
              <a:t>Lions Club of Norman OK: O</a:t>
            </a:r>
          </a:p>
          <a:p>
            <a:pPr lvl="1"/>
            <a:r>
              <a:rPr lang="en-US" sz="1300" dirty="0" smtClean="0"/>
              <a:t>Lions Club of Shawnee OK: O</a:t>
            </a:r>
          </a:p>
          <a:p>
            <a:pPr lvl="1"/>
            <a:r>
              <a:rPr lang="en-US" sz="1300" dirty="0" smtClean="0"/>
              <a:t>Norman Science Café: O</a:t>
            </a:r>
          </a:p>
          <a:p>
            <a:pPr lvl="1"/>
            <a:r>
              <a:rPr lang="en-US" sz="1300" dirty="0" smtClean="0"/>
              <a:t>Oklahoma EPSCoR: D</a:t>
            </a:r>
          </a:p>
          <a:p>
            <a:pPr lvl="1"/>
            <a:r>
              <a:rPr lang="en-US" sz="1300" dirty="0" smtClean="0"/>
              <a:t>Oklahoma Historical Society: D</a:t>
            </a:r>
          </a:p>
          <a:p>
            <a:pPr lvl="1"/>
            <a:r>
              <a:rPr lang="en-US" sz="1300" dirty="0" smtClean="0"/>
              <a:t>Oklahoma Innovation Institute: D</a:t>
            </a:r>
          </a:p>
          <a:p>
            <a:pPr lvl="1"/>
            <a:r>
              <a:rPr lang="en-US" sz="1300" dirty="0" smtClean="0"/>
              <a:t>Oklahoma Medical Research Foundation:       A, D, P</a:t>
            </a:r>
          </a:p>
          <a:p>
            <a:pPr lvl="1"/>
            <a:r>
              <a:rPr lang="en-US" sz="1300" dirty="0" smtClean="0"/>
              <a:t>Oklahoma Nanotechnology Initiative: D</a:t>
            </a:r>
          </a:p>
          <a:p>
            <a:pPr lvl="1"/>
            <a:r>
              <a:rPr lang="en-US" sz="1300" dirty="0" smtClean="0"/>
              <a:t>Samuel Noble Roberts Foundation (</a:t>
            </a:r>
            <a:r>
              <a:rPr lang="en-US" sz="1300" b="1" u="sng" dirty="0" smtClean="0"/>
              <a:t>rural</a:t>
            </a:r>
            <a:r>
              <a:rPr lang="en-US" sz="1300" dirty="0" smtClean="0"/>
              <a:t>):      A, D, E, F, T</a:t>
            </a:r>
          </a:p>
        </p:txBody>
      </p:sp>
      <p:sp>
        <p:nvSpPr>
          <p:cNvPr id="5" name="Footer Placeholder 4"/>
          <p:cNvSpPr>
            <a:spLocks noGrp="1"/>
          </p:cNvSpPr>
          <p:nvPr>
            <p:ph type="ftr" sz="quarter" idx="10"/>
          </p:nvPr>
        </p:nvSpPr>
        <p:spPr/>
        <p:txBody>
          <a:bodyPr/>
          <a:lstStyle/>
          <a:p>
            <a:pPr>
              <a:defRPr/>
            </a:pPr>
            <a:r>
              <a:rPr lang="en-US" dirty="0" smtClean="0"/>
              <a:t>OSCER State of the Center Address</a:t>
            </a:r>
            <a:endParaRPr lang="en-US" dirty="0" smtClean="0"/>
          </a:p>
          <a:p>
            <a:pPr>
              <a:defRPr/>
            </a:pPr>
            <a:r>
              <a:rPr lang="en-US" dirty="0" smtClean="0"/>
              <a:t>Wed Oct 3 2012</a:t>
            </a:r>
            <a:endParaRPr lang="en-US" dirty="0"/>
          </a:p>
        </p:txBody>
      </p:sp>
      <p:sp>
        <p:nvSpPr>
          <p:cNvPr id="6" name="Slide Number Placeholder 5"/>
          <p:cNvSpPr>
            <a:spLocks noGrp="1"/>
          </p:cNvSpPr>
          <p:nvPr>
            <p:ph type="sldNum" sz="quarter" idx="11"/>
          </p:nvPr>
        </p:nvSpPr>
        <p:spPr/>
        <p:txBody>
          <a:bodyPr/>
          <a:lstStyle/>
          <a:p>
            <a:pPr>
              <a:defRPr/>
            </a:pPr>
            <a:fld id="{DA04F282-5D9D-4EB2-A4AC-1849A209E5C3}" type="slidenum">
              <a:rPr lang="en-US" smtClean="0"/>
              <a:pPr>
                <a:defRPr/>
              </a:pPr>
              <a:t>51</a:t>
            </a:fld>
            <a:endParaRPr lang="en-US"/>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Outcomes: Teaching</a:t>
            </a:r>
            <a:endParaRPr lang="en-US" dirty="0"/>
          </a:p>
        </p:txBody>
      </p:sp>
      <p:sp>
        <p:nvSpPr>
          <p:cNvPr id="3" name="Content Placeholder 2"/>
          <p:cNvSpPr>
            <a:spLocks noGrp="1"/>
          </p:cNvSpPr>
          <p:nvPr>
            <p:ph idx="1"/>
          </p:nvPr>
        </p:nvSpPr>
        <p:spPr>
          <a:xfrm>
            <a:off x="609600" y="1371600"/>
            <a:ext cx="8001000" cy="4648200"/>
          </a:xfrm>
        </p:spPr>
        <p:txBody>
          <a:bodyPr/>
          <a:lstStyle/>
          <a:p>
            <a:pPr>
              <a:buNone/>
            </a:pPr>
            <a:r>
              <a:rPr lang="en-US" b="1" dirty="0" smtClean="0"/>
              <a:t>Teaching: 7 + 1 institutions including 2 MSIs</a:t>
            </a:r>
          </a:p>
          <a:p>
            <a:r>
              <a:rPr lang="en-US" dirty="0" smtClean="0"/>
              <a:t>Teaching/taught parallel computing using OSCER resources:</a:t>
            </a:r>
          </a:p>
          <a:p>
            <a:pPr lvl="1"/>
            <a:r>
              <a:rPr lang="en-US" u="sng" dirty="0" smtClean="0"/>
              <a:t>Cameron U</a:t>
            </a:r>
            <a:endParaRPr lang="en-US" dirty="0" smtClean="0"/>
          </a:p>
          <a:p>
            <a:pPr lvl="1"/>
            <a:r>
              <a:rPr lang="en-US" u="sng" dirty="0" smtClean="0"/>
              <a:t>East Central U </a:t>
            </a:r>
            <a:r>
              <a:rPr lang="en-US" dirty="0" smtClean="0"/>
              <a:t>(NASNI)</a:t>
            </a:r>
          </a:p>
          <a:p>
            <a:pPr lvl="1"/>
            <a:r>
              <a:rPr lang="en-US" u="sng" dirty="0" smtClean="0"/>
              <a:t>Oklahoma City U</a:t>
            </a:r>
            <a:endParaRPr lang="en-US" dirty="0" smtClean="0"/>
          </a:p>
          <a:p>
            <a:r>
              <a:rPr lang="en-US" dirty="0" smtClean="0"/>
              <a:t>Taught parallel computing via LittleFe baby supercomputer:</a:t>
            </a:r>
          </a:p>
          <a:p>
            <a:pPr lvl="1"/>
            <a:r>
              <a:rPr lang="en-US" u="sng" dirty="0" smtClean="0"/>
              <a:t>Southeastern Oklahoma State U</a:t>
            </a:r>
            <a:r>
              <a:rPr lang="en-US" dirty="0" smtClean="0"/>
              <a:t> (NASNI, breakout talk)</a:t>
            </a:r>
          </a:p>
          <a:p>
            <a:r>
              <a:rPr lang="en-US" dirty="0" smtClean="0"/>
              <a:t>Taught computational chemistry using OSCER resources:</a:t>
            </a:r>
          </a:p>
          <a:p>
            <a:pPr lvl="1"/>
            <a:r>
              <a:rPr lang="en-US" u="sng" dirty="0" smtClean="0"/>
              <a:t>Northeastern State U</a:t>
            </a:r>
            <a:r>
              <a:rPr lang="en-US" dirty="0" smtClean="0"/>
              <a:t> (NASNI)</a:t>
            </a:r>
          </a:p>
          <a:p>
            <a:pPr lvl="1"/>
            <a:r>
              <a:rPr lang="en-US" u="sng" dirty="0" smtClean="0"/>
              <a:t>Southern Nazarene U</a:t>
            </a:r>
          </a:p>
          <a:p>
            <a:pPr lvl="1"/>
            <a:r>
              <a:rPr lang="en-US" u="sng" dirty="0" smtClean="0"/>
              <a:t>Rogers State U</a:t>
            </a:r>
            <a:r>
              <a:rPr lang="en-US" dirty="0" smtClean="0"/>
              <a:t> is about to.</a:t>
            </a:r>
          </a:p>
          <a:p>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smtClean="0"/>
          </a:p>
          <a:p>
            <a:pPr>
              <a:defRPr/>
            </a:pPr>
            <a:r>
              <a:rPr lang="en-US" dirty="0" smtClean="0"/>
              <a:t>Wed Oct 3 2012</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52</a:t>
            </a:fld>
            <a:endParaRPr lang="en-US"/>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Outcomes: Resources</a:t>
            </a:r>
            <a:endParaRPr lang="en-US" dirty="0"/>
          </a:p>
        </p:txBody>
      </p:sp>
      <p:sp>
        <p:nvSpPr>
          <p:cNvPr id="3" name="Content Placeholder 2"/>
          <p:cNvSpPr>
            <a:spLocks noGrp="1"/>
          </p:cNvSpPr>
          <p:nvPr>
            <p:ph idx="1"/>
          </p:nvPr>
        </p:nvSpPr>
        <p:spPr/>
        <p:txBody>
          <a:bodyPr/>
          <a:lstStyle/>
          <a:p>
            <a:pPr>
              <a:buNone/>
            </a:pPr>
            <a:r>
              <a:rPr lang="en-US" dirty="0" smtClean="0"/>
              <a:t>6 institutions including 2 MSIs, plus C2 institutions</a:t>
            </a:r>
          </a:p>
          <a:p>
            <a:r>
              <a:rPr lang="en-US" dirty="0" smtClean="0"/>
              <a:t>NSF Major Research Instrumentation grants</a:t>
            </a:r>
          </a:p>
          <a:p>
            <a:pPr lvl="1"/>
            <a:r>
              <a:rPr lang="en-US" u="sng" dirty="0" smtClean="0"/>
              <a:t>OU</a:t>
            </a:r>
            <a:r>
              <a:rPr lang="en-US" dirty="0" smtClean="0"/>
              <a:t>: Oklahoma  PetaStore, $792,925 (in production)</a:t>
            </a:r>
          </a:p>
          <a:p>
            <a:pPr lvl="1"/>
            <a:r>
              <a:rPr lang="en-US" u="sng" dirty="0" smtClean="0"/>
              <a:t>Oklahoma State U</a:t>
            </a:r>
            <a:r>
              <a:rPr lang="en-US" dirty="0" smtClean="0"/>
              <a:t>: Cowboy cluster, $908,812 (deployed)</a:t>
            </a:r>
          </a:p>
          <a:p>
            <a:pPr lvl="1"/>
            <a:r>
              <a:rPr lang="en-US" u="sng" dirty="0" smtClean="0"/>
              <a:t>Langston U</a:t>
            </a:r>
            <a:r>
              <a:rPr lang="en-US" dirty="0" smtClean="0"/>
              <a:t>: cluster, $250,000 (to be acquired)</a:t>
            </a:r>
          </a:p>
          <a:p>
            <a:r>
              <a:rPr lang="en-US" dirty="0" smtClean="0"/>
              <a:t>LittleFe baby supercomputer grants</a:t>
            </a:r>
          </a:p>
          <a:p>
            <a:pPr lvl="1"/>
            <a:r>
              <a:rPr lang="en-US" u="sng" dirty="0" smtClean="0"/>
              <a:t>OU</a:t>
            </a:r>
            <a:r>
              <a:rPr lang="en-US" dirty="0" smtClean="0"/>
              <a:t>: Ron Barnes</a:t>
            </a:r>
          </a:p>
          <a:p>
            <a:pPr lvl="1"/>
            <a:r>
              <a:rPr lang="en-US" u="sng" dirty="0" smtClean="0"/>
              <a:t>Oklahoma City U</a:t>
            </a:r>
            <a:r>
              <a:rPr lang="en-US" dirty="0" smtClean="0"/>
              <a:t>: Larry Sells &amp; John </a:t>
            </a:r>
            <a:r>
              <a:rPr lang="en-US" dirty="0" err="1" smtClean="0"/>
              <a:t>Goulden</a:t>
            </a:r>
            <a:endParaRPr lang="en-US" dirty="0" smtClean="0"/>
          </a:p>
          <a:p>
            <a:pPr lvl="1"/>
            <a:r>
              <a:rPr lang="en-US" u="sng" dirty="0" smtClean="0"/>
              <a:t>Southeastern Oklahoma State U</a:t>
            </a:r>
            <a:r>
              <a:rPr lang="en-US" dirty="0" smtClean="0"/>
              <a:t>: Mike Morris &amp; Karl </a:t>
            </a:r>
            <a:r>
              <a:rPr lang="en-US" dirty="0" err="1" smtClean="0"/>
              <a:t>Frinkle</a:t>
            </a:r>
            <a:endParaRPr lang="en-US" dirty="0" smtClean="0"/>
          </a:p>
          <a:p>
            <a:r>
              <a:rPr lang="en-US" dirty="0" smtClean="0"/>
              <a:t>Networking: C2 grant</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smtClean="0"/>
          </a:p>
          <a:p>
            <a:pPr>
              <a:defRPr/>
            </a:pPr>
            <a:r>
              <a:rPr lang="en-US" dirty="0" smtClean="0"/>
              <a:t>Wed Oct 3 2012</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53</a:t>
            </a:fld>
            <a:endParaRPr lang="en-US"/>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NSF EPSCoR RII C2 Grant</a:t>
            </a:r>
            <a:endParaRPr lang="en-US" dirty="0"/>
          </a:p>
        </p:txBody>
      </p:sp>
      <p:sp>
        <p:nvSpPr>
          <p:cNvPr id="3" name="Content Placeholder 2"/>
          <p:cNvSpPr>
            <a:spLocks noGrp="1"/>
          </p:cNvSpPr>
          <p:nvPr>
            <p:ph idx="1"/>
          </p:nvPr>
        </p:nvSpPr>
        <p:spPr/>
        <p:txBody>
          <a:bodyPr/>
          <a:lstStyle/>
          <a:p>
            <a:r>
              <a:rPr lang="en-US" dirty="0" smtClean="0"/>
              <a:t>The National Science Foundation in 2010 created a new program under EPSCoR (the Experimental Program to Stimulate Competitive Research), known as Intra- and Inter-campus Cyber Connectivity (C2).</a:t>
            </a:r>
          </a:p>
          <a:p>
            <a:r>
              <a:rPr lang="en-US" dirty="0" smtClean="0"/>
              <a:t>Oklahoma’s C2 grant focuses on providing resources to both research-intensive institutions and minority serving institutions.</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smtClean="0"/>
          </a:p>
          <a:p>
            <a:pPr>
              <a:defRPr/>
            </a:pPr>
            <a:r>
              <a:rPr lang="en-US" dirty="0" smtClean="0"/>
              <a:t>Wed Oct 3 2012</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54</a:t>
            </a:fld>
            <a:endParaRPr lang="en-US"/>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NSF EPSCoR C2 Upgrades</a:t>
            </a:r>
            <a:endParaRPr lang="en-US" dirty="0"/>
          </a:p>
        </p:txBody>
      </p:sp>
      <p:sp>
        <p:nvSpPr>
          <p:cNvPr id="3" name="Content Placeholder 2"/>
          <p:cNvSpPr>
            <a:spLocks noGrp="1"/>
          </p:cNvSpPr>
          <p:nvPr>
            <p:ph idx="1"/>
          </p:nvPr>
        </p:nvSpPr>
        <p:spPr/>
        <p:txBody>
          <a:bodyPr/>
          <a:lstStyle/>
          <a:p>
            <a:r>
              <a:rPr lang="en-US" u="sng" dirty="0" smtClean="0"/>
              <a:t>Statewide ring</a:t>
            </a:r>
            <a:r>
              <a:rPr lang="en-US" dirty="0" smtClean="0"/>
              <a:t>: replaced routed </a:t>
            </a:r>
            <a:r>
              <a:rPr lang="en-US" dirty="0" err="1" smtClean="0"/>
              <a:t>mux</a:t>
            </a:r>
            <a:r>
              <a:rPr lang="en-US" dirty="0" smtClean="0"/>
              <a:t>/</a:t>
            </a:r>
            <a:r>
              <a:rPr lang="en-US" dirty="0" err="1" smtClean="0"/>
              <a:t>demuxes</a:t>
            </a:r>
            <a:r>
              <a:rPr lang="en-US" dirty="0" smtClean="0"/>
              <a:t> a 3 ring sites with optical components at 5 ring sites.</a:t>
            </a:r>
          </a:p>
          <a:p>
            <a:pPr lvl="1"/>
            <a:r>
              <a:rPr lang="en-US" dirty="0" smtClean="0"/>
              <a:t>Suddenly, adding more 10G circuits is cheap and simple.</a:t>
            </a:r>
          </a:p>
          <a:p>
            <a:r>
              <a:rPr lang="en-US" u="sng" dirty="0" smtClean="0"/>
              <a:t>Institutional upgrades</a:t>
            </a:r>
          </a:p>
          <a:p>
            <a:pPr lvl="1"/>
            <a:r>
              <a:rPr lang="en-US" dirty="0" smtClean="0"/>
              <a:t>OU, OSU: to 10 Gbps from 1 Gbps</a:t>
            </a:r>
          </a:p>
          <a:p>
            <a:pPr lvl="1"/>
            <a:r>
              <a:rPr lang="en-US" dirty="0" smtClean="0"/>
              <a:t>U Tulsa: to 1 Gbps from 200 Mbps</a:t>
            </a:r>
          </a:p>
          <a:p>
            <a:pPr lvl="1"/>
            <a:r>
              <a:rPr lang="en-US" dirty="0" smtClean="0"/>
              <a:t>Samuel Roberts Noble Foundation: research 1 Gbps, commodity Internet 100 Mbps, both from 45 Mbps</a:t>
            </a:r>
          </a:p>
          <a:p>
            <a:pPr lvl="1"/>
            <a:r>
              <a:rPr lang="en-US" dirty="0" smtClean="0"/>
              <a:t>Langston U: High Energy Physics and new MRI cluster to   10 Gbps from 100 Mbps</a:t>
            </a:r>
          </a:p>
          <a:p>
            <a:pPr lvl="1"/>
            <a:r>
              <a:rPr lang="en-US" dirty="0" smtClean="0"/>
              <a:t>Tribal Colleges and Tribal mission</a:t>
            </a:r>
          </a:p>
          <a:p>
            <a:pPr lvl="1"/>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smtClean="0"/>
          </a:p>
          <a:p>
            <a:pPr>
              <a:defRPr/>
            </a:pPr>
            <a:r>
              <a:rPr lang="en-US" dirty="0" smtClean="0"/>
              <a:t>Wed Oct 3 2012</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55</a:t>
            </a:fld>
            <a:endParaRPr lang="en-US"/>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NSF EPSCoR C2 Tribal Colleges</a:t>
            </a:r>
            <a:endParaRPr lang="en-US" dirty="0"/>
          </a:p>
        </p:txBody>
      </p:sp>
      <p:sp>
        <p:nvSpPr>
          <p:cNvPr id="3" name="Content Placeholder 2"/>
          <p:cNvSpPr>
            <a:spLocks noGrp="1"/>
          </p:cNvSpPr>
          <p:nvPr>
            <p:ph idx="1"/>
          </p:nvPr>
        </p:nvSpPr>
        <p:spPr/>
        <p:txBody>
          <a:bodyPr/>
          <a:lstStyle/>
          <a:p>
            <a:r>
              <a:rPr lang="en-US" dirty="0" smtClean="0"/>
              <a:t>Institutional upgrades: Tribal Colleges and Tribal mission</a:t>
            </a:r>
          </a:p>
          <a:p>
            <a:pPr lvl="1"/>
            <a:r>
              <a:rPr lang="en-US" dirty="0" smtClean="0"/>
              <a:t>Tribal Colleges</a:t>
            </a:r>
          </a:p>
          <a:p>
            <a:pPr lvl="2"/>
            <a:r>
              <a:rPr lang="en-US" dirty="0" smtClean="0"/>
              <a:t>College of the Muscogee Nation: networking equipment for their residence hall</a:t>
            </a:r>
          </a:p>
          <a:p>
            <a:pPr lvl="2"/>
            <a:r>
              <a:rPr lang="en-US" dirty="0" smtClean="0"/>
              <a:t>Comanche Nation College: distance learning</a:t>
            </a:r>
          </a:p>
          <a:p>
            <a:pPr lvl="2"/>
            <a:r>
              <a:rPr lang="en-US" dirty="0" smtClean="0"/>
              <a:t>Pawnee Nation College: online radio station and </a:t>
            </a:r>
            <a:r>
              <a:rPr lang="en-US" dirty="0" err="1" smtClean="0"/>
              <a:t>tv</a:t>
            </a:r>
            <a:r>
              <a:rPr lang="en-US" dirty="0" smtClean="0"/>
              <a:t> station</a:t>
            </a:r>
          </a:p>
          <a:p>
            <a:pPr lvl="1"/>
            <a:r>
              <a:rPr lang="en-US" dirty="0" smtClean="0"/>
              <a:t>Tribal-serving mission</a:t>
            </a:r>
          </a:p>
          <a:p>
            <a:pPr lvl="2"/>
            <a:r>
              <a:rPr lang="en-US" dirty="0" err="1" smtClean="0"/>
              <a:t>Bacone</a:t>
            </a:r>
            <a:r>
              <a:rPr lang="en-US" dirty="0" smtClean="0"/>
              <a:t> College: campus backbone upgrade to 100 Mbps</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smtClean="0"/>
          </a:p>
          <a:p>
            <a:pPr>
              <a:defRPr/>
            </a:pPr>
            <a:r>
              <a:rPr lang="en-US" dirty="0" smtClean="0"/>
              <a:t>Wed Oct 3 2012</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56</a:t>
            </a:fld>
            <a:endParaRPr lang="en-US"/>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NSF EPSCoR C2 Unanticipated</a:t>
            </a:r>
            <a:endParaRPr lang="en-US" dirty="0"/>
          </a:p>
        </p:txBody>
      </p:sp>
      <p:sp>
        <p:nvSpPr>
          <p:cNvPr id="3" name="Content Placeholder 2"/>
          <p:cNvSpPr>
            <a:spLocks noGrp="1"/>
          </p:cNvSpPr>
          <p:nvPr>
            <p:ph idx="1"/>
          </p:nvPr>
        </p:nvSpPr>
        <p:spPr/>
        <p:txBody>
          <a:bodyPr/>
          <a:lstStyle/>
          <a:p>
            <a:r>
              <a:rPr lang="en-US" dirty="0" smtClean="0"/>
              <a:t>OU/OU+OSU Shared Services initiative</a:t>
            </a:r>
          </a:p>
          <a:p>
            <a:pPr lvl="1"/>
            <a:r>
              <a:rPr lang="en-US" dirty="0" smtClean="0"/>
              <a:t>Without the C2, Shared Services would have had to buy a C2’s worth of equipment.</a:t>
            </a:r>
          </a:p>
          <a:p>
            <a:r>
              <a:rPr lang="en-US" dirty="0" smtClean="0"/>
              <a:t>Bandwidth increase for OU via either multiple 10G connections or 1 40G connection.</a:t>
            </a:r>
          </a:p>
          <a:p>
            <a:pPr lvl="1"/>
            <a:r>
              <a:rPr lang="en-US" dirty="0" smtClean="0"/>
              <a:t>OU’s Center for Analysis &amp; Prediction of Storms can consume an aggregate of 12 Gbps during spring storm season.</a:t>
            </a:r>
          </a:p>
          <a:p>
            <a:pPr lvl="1"/>
            <a:r>
              <a:rPr lang="en-US" dirty="0" smtClean="0"/>
              <a:t>OU’s High Energy Physics can consume around 5 – 10 Gbps, plus whatever Langston U will be able to consume.</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smtClean="0"/>
          </a:p>
          <a:p>
            <a:pPr>
              <a:defRPr/>
            </a:pPr>
            <a:r>
              <a:rPr lang="en-US" dirty="0" smtClean="0"/>
              <a:t>Wed Oct 3 2012</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57</a:t>
            </a:fld>
            <a:endParaRPr lang="en-US"/>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IT Mentorship Program</a:t>
            </a:r>
            <a:endParaRPr lang="en-US" dirty="0"/>
          </a:p>
        </p:txBody>
      </p:sp>
      <p:sp>
        <p:nvSpPr>
          <p:cNvPr id="3" name="Content Placeholder 2"/>
          <p:cNvSpPr>
            <a:spLocks noGrp="1"/>
          </p:cNvSpPr>
          <p:nvPr>
            <p:ph idx="1"/>
          </p:nvPr>
        </p:nvSpPr>
        <p:spPr/>
        <p:txBody>
          <a:bodyPr/>
          <a:lstStyle/>
          <a:p>
            <a:pPr>
              <a:buNone/>
            </a:pPr>
            <a:r>
              <a:rPr lang="en-US" dirty="0" smtClean="0"/>
              <a:t>The </a:t>
            </a:r>
            <a:r>
              <a:rPr lang="en-US" u="sng" dirty="0" smtClean="0"/>
              <a:t>Oklahoma Information Technology Mentorship Program </a:t>
            </a:r>
            <a:r>
              <a:rPr lang="en-US" dirty="0" smtClean="0"/>
              <a:t>is sending networking professionals to universities, colleges, career techs and even a high school statewide.</a:t>
            </a:r>
          </a:p>
          <a:p>
            <a:pPr>
              <a:buNone/>
            </a:pPr>
            <a:r>
              <a:rPr lang="en-US" dirty="0" smtClean="0"/>
              <a:t>These professionals will give talks on the practicalities of being a networking professional – what that career choice means day by day.</a:t>
            </a:r>
          </a:p>
          <a:p>
            <a:pPr>
              <a:buNone/>
            </a:pPr>
            <a:r>
              <a:rPr lang="en-US" dirty="0" smtClean="0"/>
              <a:t>We also provide both live and virtual job shadowing opportunities – students can follow networking professionals around to see what their work looks like, either in person or via Twitter and </a:t>
            </a:r>
            <a:r>
              <a:rPr lang="en-US" dirty="0" err="1" smtClean="0"/>
              <a:t>Facebook</a:t>
            </a:r>
            <a:r>
              <a:rPr lang="en-US" dirty="0" smtClean="0"/>
              <a:t>.</a:t>
            </a:r>
            <a:endParaRPr lang="en-US" dirty="0"/>
          </a:p>
        </p:txBody>
      </p:sp>
      <p:sp>
        <p:nvSpPr>
          <p:cNvPr id="4" name="Footer Placeholder 3"/>
          <p:cNvSpPr>
            <a:spLocks noGrp="1"/>
          </p:cNvSpPr>
          <p:nvPr>
            <p:ph type="ftr" sz="quarter" idx="10"/>
          </p:nvPr>
        </p:nvSpPr>
        <p:spPr/>
        <p:txBody>
          <a:bodyPr/>
          <a:lstStyle/>
          <a:p>
            <a:r>
              <a:rPr lang="en-US" dirty="0" smtClean="0"/>
              <a:t>OSCER State of the Center Address</a:t>
            </a:r>
            <a:endParaRPr lang="en-US" dirty="0" smtClean="0"/>
          </a:p>
          <a:p>
            <a:r>
              <a:rPr lang="en-US" dirty="0" smtClean="0"/>
              <a:t>Wed Oct 3 2012</a:t>
            </a:r>
            <a:endParaRPr lang="en-US" dirty="0"/>
          </a:p>
        </p:txBody>
      </p:sp>
      <p:sp>
        <p:nvSpPr>
          <p:cNvPr id="5" name="Slide Number Placeholder 4"/>
          <p:cNvSpPr>
            <a:spLocks noGrp="1"/>
          </p:cNvSpPr>
          <p:nvPr>
            <p:ph type="sldNum" sz="quarter" idx="11"/>
          </p:nvPr>
        </p:nvSpPr>
        <p:spPr/>
        <p:txBody>
          <a:bodyPr/>
          <a:lstStyle/>
          <a:p>
            <a:fld id="{AF6A6519-C07D-4AAA-9C6E-86D05C1805BF}" type="slidenum">
              <a:rPr lang="en-US" smtClean="0"/>
              <a:pPr/>
              <a:t>58</a:t>
            </a:fld>
            <a:endParaRPr lang="en-US"/>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IT Mentorship Program</a:t>
            </a:r>
            <a:endParaRPr lang="en-US" dirty="0"/>
          </a:p>
        </p:txBody>
      </p:sp>
      <p:sp>
        <p:nvSpPr>
          <p:cNvPr id="3" name="Content Placeholder 2"/>
          <p:cNvSpPr>
            <a:spLocks noGrp="1"/>
          </p:cNvSpPr>
          <p:nvPr>
            <p:ph sz="half" idx="1"/>
          </p:nvPr>
        </p:nvSpPr>
        <p:spPr>
          <a:xfrm>
            <a:off x="609600" y="1219200"/>
            <a:ext cx="3886200" cy="4648200"/>
          </a:xfrm>
        </p:spPr>
        <p:txBody>
          <a:bodyPr/>
          <a:lstStyle/>
          <a:p>
            <a:pPr>
              <a:buNone/>
            </a:pPr>
            <a:endParaRPr lang="en-US" sz="1200" b="1" dirty="0" smtClean="0"/>
          </a:p>
          <a:p>
            <a:pPr>
              <a:buNone/>
            </a:pPr>
            <a:endParaRPr lang="en-US" sz="1200" b="1" dirty="0" smtClean="0"/>
          </a:p>
          <a:p>
            <a:pPr>
              <a:buNone/>
            </a:pPr>
            <a:r>
              <a:rPr lang="en-US" sz="1200" b="1" dirty="0" smtClean="0"/>
              <a:t>Comprehensive Universities</a:t>
            </a:r>
            <a:r>
              <a:rPr lang="en-US" sz="1200" dirty="0" smtClean="0"/>
              <a:t> (PhD-granting)</a:t>
            </a:r>
          </a:p>
          <a:p>
            <a:pPr>
              <a:buClrTx/>
              <a:buSzPct val="100000"/>
              <a:buFont typeface="+mj-lt"/>
              <a:buAutoNum type="arabicPeriod"/>
            </a:pPr>
            <a:r>
              <a:rPr lang="en-US" sz="1200" dirty="0" smtClean="0"/>
              <a:t>Oklahoma State U (Stillwater campus) </a:t>
            </a:r>
          </a:p>
          <a:p>
            <a:pPr>
              <a:buClrTx/>
              <a:buSzPct val="100000"/>
              <a:buFont typeface="+mj-lt"/>
              <a:buAutoNum type="arabicPeriod"/>
            </a:pPr>
            <a:r>
              <a:rPr lang="en-US" sz="1200" dirty="0" smtClean="0"/>
              <a:t>U Oklahoma (Norman and Tulsa campuses) </a:t>
            </a:r>
          </a:p>
          <a:p>
            <a:pPr>
              <a:buClrTx/>
              <a:buSzPct val="100000"/>
              <a:buFont typeface="+mj-lt"/>
              <a:buAutoNum type="arabicPeriod"/>
            </a:pPr>
            <a:r>
              <a:rPr lang="en-US" sz="1200" dirty="0" smtClean="0"/>
              <a:t>U Tulsa (private) </a:t>
            </a:r>
          </a:p>
          <a:p>
            <a:pPr>
              <a:buNone/>
            </a:pPr>
            <a:r>
              <a:rPr lang="en-US" sz="1200" b="1" dirty="0" smtClean="0"/>
              <a:t>Regional Colleges and Universities</a:t>
            </a:r>
            <a:r>
              <a:rPr lang="en-US" sz="1200" dirty="0" smtClean="0"/>
              <a:t> (masters- and bachelors-granting)</a:t>
            </a:r>
          </a:p>
          <a:p>
            <a:pPr>
              <a:buClrTx/>
              <a:buSzPct val="100000"/>
              <a:buFont typeface="+mj-lt"/>
              <a:buAutoNum type="arabicPeriod"/>
            </a:pPr>
            <a:r>
              <a:rPr lang="en-US" sz="1200" dirty="0" smtClean="0"/>
              <a:t>Cameron U (Lawton) </a:t>
            </a:r>
          </a:p>
          <a:p>
            <a:pPr>
              <a:buClrTx/>
              <a:buSzPct val="100000"/>
              <a:buFont typeface="+mj-lt"/>
              <a:buAutoNum type="arabicPeriod"/>
            </a:pPr>
            <a:r>
              <a:rPr lang="en-US" sz="1200" dirty="0" smtClean="0"/>
              <a:t>East Central U (</a:t>
            </a:r>
            <a:r>
              <a:rPr lang="en-US" sz="1200" dirty="0" err="1" smtClean="0"/>
              <a:t>Ada</a:t>
            </a:r>
            <a:r>
              <a:rPr lang="en-US" sz="1200" dirty="0" smtClean="0"/>
              <a:t>) </a:t>
            </a:r>
            <a:br>
              <a:rPr lang="en-US" sz="1200" dirty="0" smtClean="0"/>
            </a:br>
            <a:r>
              <a:rPr lang="en-US" sz="1200" b="1" dirty="0" smtClean="0"/>
              <a:t>Native American Serving Non-tribal Institution</a:t>
            </a:r>
            <a:r>
              <a:rPr lang="en-US" sz="1200" dirty="0" smtClean="0"/>
              <a:t> </a:t>
            </a:r>
          </a:p>
          <a:p>
            <a:pPr>
              <a:buClrTx/>
              <a:buSzPct val="100000"/>
              <a:buFont typeface="+mj-lt"/>
              <a:buAutoNum type="arabicPeriod"/>
            </a:pPr>
            <a:r>
              <a:rPr lang="en-US" sz="1200" dirty="0" smtClean="0"/>
              <a:t>Langston U (Langston) </a:t>
            </a:r>
            <a:br>
              <a:rPr lang="en-US" sz="1200" dirty="0" smtClean="0"/>
            </a:br>
            <a:r>
              <a:rPr lang="en-US" sz="1200" b="1" dirty="0" smtClean="0"/>
              <a:t>Historically Black University</a:t>
            </a:r>
            <a:r>
              <a:rPr lang="en-US" sz="1200" dirty="0" smtClean="0"/>
              <a:t> </a:t>
            </a:r>
          </a:p>
          <a:p>
            <a:pPr>
              <a:buClrTx/>
              <a:buSzPct val="100000"/>
              <a:buFont typeface="+mj-lt"/>
              <a:buAutoNum type="arabicPeriod"/>
            </a:pPr>
            <a:r>
              <a:rPr lang="en-US" sz="1200" dirty="0" smtClean="0"/>
              <a:t>Northeastern State U (Tahlequah) </a:t>
            </a:r>
            <a:br>
              <a:rPr lang="en-US" sz="1200" dirty="0" smtClean="0"/>
            </a:br>
            <a:r>
              <a:rPr lang="en-US" sz="1200" b="1" dirty="0" smtClean="0"/>
              <a:t>Native American Serving Non-tribal Institution</a:t>
            </a:r>
            <a:r>
              <a:rPr lang="en-US" sz="1200" dirty="0" smtClean="0"/>
              <a:t> </a:t>
            </a:r>
          </a:p>
          <a:p>
            <a:pPr>
              <a:buClrTx/>
              <a:buSzPct val="100000"/>
              <a:buFont typeface="+mj-lt"/>
              <a:buAutoNum type="arabicPeriod"/>
            </a:pPr>
            <a:r>
              <a:rPr lang="en-US" sz="1200" dirty="0" smtClean="0"/>
              <a:t>Oklahoma Christian U (Oklahoma City, private) </a:t>
            </a:r>
          </a:p>
          <a:p>
            <a:pPr>
              <a:buClrTx/>
              <a:buSzPct val="100000"/>
              <a:buFont typeface="+mj-lt"/>
              <a:buAutoNum type="arabicPeriod"/>
            </a:pPr>
            <a:r>
              <a:rPr lang="en-US" sz="1200" dirty="0" smtClean="0"/>
              <a:t>Oklahoma City U (private) </a:t>
            </a:r>
          </a:p>
          <a:p>
            <a:pPr>
              <a:buClrTx/>
              <a:buSzPct val="100000"/>
              <a:buFont typeface="+mj-lt"/>
              <a:buAutoNum type="arabicPeriod"/>
            </a:pPr>
            <a:r>
              <a:rPr lang="en-US" sz="1200" dirty="0" smtClean="0"/>
              <a:t>Oklahoma Panhandle State University (</a:t>
            </a:r>
            <a:r>
              <a:rPr lang="en-US" sz="1200" dirty="0" err="1" smtClean="0"/>
              <a:t>Goodwell</a:t>
            </a:r>
            <a:r>
              <a:rPr lang="en-US" sz="1200" dirty="0" smtClean="0"/>
              <a:t>) </a:t>
            </a:r>
          </a:p>
          <a:p>
            <a:pPr>
              <a:buClrTx/>
              <a:buSzPct val="100000"/>
              <a:buFont typeface="+mj-lt"/>
              <a:buAutoNum type="arabicPeriod"/>
            </a:pPr>
            <a:r>
              <a:rPr lang="en-US" sz="1200" dirty="0" smtClean="0"/>
              <a:t>Oral Roberts U (Tulsa, masters-granting, private) </a:t>
            </a:r>
          </a:p>
          <a:p>
            <a:pPr>
              <a:buClrTx/>
              <a:buSzPct val="100000"/>
              <a:buFont typeface="+mj-lt"/>
              <a:buAutoNum type="arabicPeriod"/>
            </a:pPr>
            <a:r>
              <a:rPr lang="en-US" sz="1200" dirty="0" smtClean="0"/>
              <a:t>Southeastern Oklahoma State U (Durant)</a:t>
            </a:r>
            <a:r>
              <a:rPr lang="en-US" sz="1200" b="1" dirty="0" smtClean="0"/>
              <a:t>           Native American Serving Non-tribal Institution</a:t>
            </a:r>
            <a:r>
              <a:rPr lang="en-US" sz="1200" dirty="0" smtClean="0"/>
              <a:t> </a:t>
            </a:r>
          </a:p>
          <a:p>
            <a:pPr>
              <a:buClrTx/>
              <a:buSzPct val="100000"/>
              <a:buFont typeface="+mj-lt"/>
              <a:buAutoNum type="arabicPeriod"/>
            </a:pPr>
            <a:r>
              <a:rPr lang="en-US" sz="1200" dirty="0" smtClean="0"/>
              <a:t>Southern Nazarene U (Bethany, private)</a:t>
            </a:r>
          </a:p>
          <a:p>
            <a:pPr>
              <a:buClrTx/>
              <a:buSzPct val="100000"/>
              <a:buFont typeface="+mj-lt"/>
              <a:buAutoNum type="arabicPeriod"/>
            </a:pPr>
            <a:r>
              <a:rPr lang="en-US" sz="1200" dirty="0" smtClean="0"/>
              <a:t>U Central Oklahoma (Edmond) </a:t>
            </a:r>
          </a:p>
        </p:txBody>
      </p:sp>
      <p:sp>
        <p:nvSpPr>
          <p:cNvPr id="4" name="Content Placeholder 3"/>
          <p:cNvSpPr>
            <a:spLocks noGrp="1"/>
          </p:cNvSpPr>
          <p:nvPr>
            <p:ph sz="half" idx="2"/>
          </p:nvPr>
        </p:nvSpPr>
        <p:spPr>
          <a:xfrm>
            <a:off x="4648200" y="1219200"/>
            <a:ext cx="3886200" cy="4648200"/>
          </a:xfrm>
        </p:spPr>
        <p:txBody>
          <a:bodyPr/>
          <a:lstStyle/>
          <a:p>
            <a:pPr>
              <a:buNone/>
            </a:pPr>
            <a:endParaRPr lang="en-US" sz="1200" b="1" dirty="0" smtClean="0"/>
          </a:p>
          <a:p>
            <a:pPr>
              <a:buNone/>
            </a:pPr>
            <a:endParaRPr lang="en-US" sz="1200" b="1" dirty="0" smtClean="0"/>
          </a:p>
          <a:p>
            <a:pPr>
              <a:buNone/>
            </a:pPr>
            <a:r>
              <a:rPr lang="en-US" sz="1200" b="1" dirty="0" smtClean="0"/>
              <a:t>Community Colleges</a:t>
            </a:r>
            <a:endParaRPr lang="en-US" sz="1200" dirty="0" smtClean="0"/>
          </a:p>
          <a:p>
            <a:pPr>
              <a:buClrTx/>
              <a:buSzPct val="100000"/>
              <a:buFont typeface="+mj-lt"/>
              <a:buAutoNum type="arabicPeriod"/>
            </a:pPr>
            <a:r>
              <a:rPr lang="en-US" sz="1200" dirty="0" smtClean="0"/>
              <a:t>Eastern Oklahoma State College (Wilburton) </a:t>
            </a:r>
          </a:p>
          <a:p>
            <a:pPr>
              <a:buClrTx/>
              <a:buSzPct val="100000"/>
              <a:buFont typeface="+mj-lt"/>
              <a:buAutoNum type="arabicPeriod"/>
            </a:pPr>
            <a:r>
              <a:rPr lang="en-US" sz="1200" dirty="0" smtClean="0"/>
              <a:t>Oklahoma City Community College </a:t>
            </a:r>
          </a:p>
          <a:p>
            <a:pPr>
              <a:buClrTx/>
              <a:buSzPct val="100000"/>
              <a:buFont typeface="+mj-lt"/>
              <a:buAutoNum type="arabicPeriod"/>
            </a:pPr>
            <a:r>
              <a:rPr lang="en-US" sz="1200" dirty="0" smtClean="0"/>
              <a:t>Oklahoma State U - Oklahoma City</a:t>
            </a:r>
          </a:p>
          <a:p>
            <a:pPr>
              <a:buClrTx/>
              <a:buSzPct val="100000"/>
              <a:buFont typeface="+mj-lt"/>
              <a:buAutoNum type="arabicPeriod"/>
            </a:pPr>
            <a:r>
              <a:rPr lang="en-US" sz="1200" dirty="0" smtClean="0"/>
              <a:t>Oklahoma State U Institute of Technology (Okmulgee) </a:t>
            </a:r>
          </a:p>
          <a:p>
            <a:pPr>
              <a:buClrTx/>
              <a:buSzPct val="100000"/>
              <a:buFont typeface="+mj-lt"/>
              <a:buAutoNum type="arabicPeriod"/>
            </a:pPr>
            <a:r>
              <a:rPr lang="en-US" sz="1200" dirty="0" smtClean="0"/>
              <a:t>Rose State College (Midwest City) </a:t>
            </a:r>
          </a:p>
          <a:p>
            <a:pPr>
              <a:buClrTx/>
              <a:buSzPct val="100000"/>
              <a:buFont typeface="+mj-lt"/>
              <a:buAutoNum type="arabicPeriod"/>
            </a:pPr>
            <a:r>
              <a:rPr lang="en-US" sz="1200" dirty="0" smtClean="0"/>
              <a:t>Tulsa Community College</a:t>
            </a:r>
          </a:p>
          <a:p>
            <a:pPr>
              <a:buNone/>
            </a:pPr>
            <a:r>
              <a:rPr lang="en-US" sz="1200" b="1" dirty="0" smtClean="0"/>
              <a:t>Career Techs</a:t>
            </a:r>
            <a:endParaRPr lang="en-US" sz="1200" dirty="0" smtClean="0"/>
          </a:p>
          <a:p>
            <a:pPr>
              <a:buClrTx/>
              <a:buSzPct val="100000"/>
              <a:buFont typeface="+mj-lt"/>
              <a:buAutoNum type="arabicPeriod"/>
            </a:pPr>
            <a:r>
              <a:rPr lang="en-US" sz="1200" dirty="0" smtClean="0"/>
              <a:t>Canadian Valley Technology Center (Chickasha) </a:t>
            </a:r>
          </a:p>
          <a:p>
            <a:pPr>
              <a:buClrTx/>
              <a:buSzPct val="100000"/>
              <a:buFont typeface="+mj-lt"/>
              <a:buAutoNum type="arabicPeriod"/>
            </a:pPr>
            <a:r>
              <a:rPr lang="en-US" sz="1200" dirty="0" smtClean="0"/>
              <a:t>Eastern Oklahoma County Technology Center (Choctaw) </a:t>
            </a:r>
          </a:p>
          <a:p>
            <a:pPr>
              <a:buClrTx/>
              <a:buSzPct val="100000"/>
              <a:buFont typeface="+mj-lt"/>
              <a:buAutoNum type="arabicPeriod"/>
            </a:pPr>
            <a:r>
              <a:rPr lang="en-US" sz="1200" dirty="0" smtClean="0"/>
              <a:t>Gordon Cooper Technology Center (Shawnee) </a:t>
            </a:r>
          </a:p>
          <a:p>
            <a:pPr>
              <a:buClrTx/>
              <a:buSzPct val="100000"/>
              <a:buFont typeface="+mj-lt"/>
              <a:buAutoNum type="arabicPeriod"/>
            </a:pPr>
            <a:r>
              <a:rPr lang="en-US" sz="1200" dirty="0" smtClean="0"/>
              <a:t>Great Plains Technology Center (Lawton) </a:t>
            </a:r>
          </a:p>
          <a:p>
            <a:pPr>
              <a:buClrTx/>
              <a:buSzPct val="100000"/>
              <a:buFont typeface="+mj-lt"/>
              <a:buAutoNum type="arabicPeriod"/>
            </a:pPr>
            <a:r>
              <a:rPr lang="en-US" sz="1200" dirty="0" smtClean="0"/>
              <a:t>Mid-America Technology Center (Wayne) </a:t>
            </a:r>
          </a:p>
          <a:p>
            <a:pPr>
              <a:buClrTx/>
              <a:buSzPct val="100000"/>
              <a:buFont typeface="+mj-lt"/>
              <a:buAutoNum type="arabicPeriod"/>
            </a:pPr>
            <a:r>
              <a:rPr lang="en-US" sz="1200" dirty="0" smtClean="0"/>
              <a:t>Pontotoc Technology Center (</a:t>
            </a:r>
            <a:r>
              <a:rPr lang="en-US" sz="1200" dirty="0" err="1" smtClean="0"/>
              <a:t>Ada</a:t>
            </a:r>
            <a:r>
              <a:rPr lang="en-US" sz="1200" dirty="0" smtClean="0"/>
              <a:t>) </a:t>
            </a:r>
          </a:p>
          <a:p>
            <a:pPr>
              <a:buNone/>
            </a:pPr>
            <a:r>
              <a:rPr lang="en-US" sz="1200" b="1" dirty="0" smtClean="0"/>
              <a:t>K – 12</a:t>
            </a:r>
            <a:endParaRPr lang="en-US" sz="1200" dirty="0" smtClean="0"/>
          </a:p>
          <a:p>
            <a:pPr>
              <a:buClrTx/>
              <a:buSzPct val="100000"/>
              <a:buFont typeface="+mj-lt"/>
              <a:buAutoNum type="arabicPeriod"/>
            </a:pPr>
            <a:r>
              <a:rPr lang="en-US" sz="1200" dirty="0" smtClean="0"/>
              <a:t>Lawton Christian School (pre-K - 12, private) -- at OU only, not visited </a:t>
            </a:r>
          </a:p>
          <a:p>
            <a:pPr>
              <a:buClrTx/>
              <a:buSzPct val="100000"/>
              <a:buFont typeface="+mj-lt"/>
              <a:buAutoNum type="arabicPeriod"/>
            </a:pPr>
            <a:r>
              <a:rPr lang="en-US" sz="1200" dirty="0" smtClean="0"/>
              <a:t>Oklahoma School of Science &amp; Mathematics (Oklahoma City, high school) </a:t>
            </a:r>
          </a:p>
        </p:txBody>
      </p:sp>
      <p:sp>
        <p:nvSpPr>
          <p:cNvPr id="5" name="Footer Placeholder 4"/>
          <p:cNvSpPr>
            <a:spLocks noGrp="1"/>
          </p:cNvSpPr>
          <p:nvPr>
            <p:ph type="ftr" sz="quarter" idx="10"/>
          </p:nvPr>
        </p:nvSpPr>
        <p:spPr/>
        <p:txBody>
          <a:bodyPr/>
          <a:lstStyle/>
          <a:p>
            <a:pPr>
              <a:defRPr/>
            </a:pPr>
            <a:r>
              <a:rPr lang="en-US" dirty="0" smtClean="0"/>
              <a:t>OSCER State of the Center Address</a:t>
            </a:r>
            <a:endParaRPr lang="en-US" dirty="0" smtClean="0"/>
          </a:p>
          <a:p>
            <a:pPr>
              <a:defRPr/>
            </a:pPr>
            <a:r>
              <a:rPr lang="en-US" dirty="0" smtClean="0"/>
              <a:t>Wed Oct 3 2012</a:t>
            </a:r>
            <a:endParaRPr lang="en-US" dirty="0"/>
          </a:p>
        </p:txBody>
      </p:sp>
      <p:sp>
        <p:nvSpPr>
          <p:cNvPr id="6" name="Slide Number Placeholder 5"/>
          <p:cNvSpPr>
            <a:spLocks noGrp="1"/>
          </p:cNvSpPr>
          <p:nvPr>
            <p:ph type="sldNum" sz="quarter" idx="11"/>
          </p:nvPr>
        </p:nvSpPr>
        <p:spPr/>
        <p:txBody>
          <a:bodyPr/>
          <a:lstStyle/>
          <a:p>
            <a:pPr>
              <a:defRPr/>
            </a:pPr>
            <a:fld id="{DA04F282-5D9D-4EB2-A4AC-1849A209E5C3}" type="slidenum">
              <a:rPr lang="en-US" smtClean="0"/>
              <a:pPr>
                <a:defRPr/>
              </a:pPr>
              <a:t>59</a:t>
            </a:fld>
            <a:endParaRPr lang="en-US"/>
          </a:p>
        </p:txBody>
      </p:sp>
      <p:sp>
        <p:nvSpPr>
          <p:cNvPr id="7" name="TextBox 6"/>
          <p:cNvSpPr txBox="1"/>
          <p:nvPr/>
        </p:nvSpPr>
        <p:spPr>
          <a:xfrm>
            <a:off x="381000" y="1219200"/>
            <a:ext cx="8229600" cy="461665"/>
          </a:xfrm>
          <a:prstGeom prst="rect">
            <a:avLst/>
          </a:prstGeom>
          <a:noFill/>
        </p:spPr>
        <p:txBody>
          <a:bodyPr wrap="square" rtlCol="0">
            <a:spAutoFit/>
          </a:bodyPr>
          <a:lstStyle/>
          <a:p>
            <a:pPr>
              <a:buNone/>
            </a:pPr>
            <a:r>
              <a:rPr lang="en-US" sz="2400" b="1" dirty="0" smtClean="0"/>
              <a:t>Completed 53 visits to and from 27 institutions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Oct 3 2012</a:t>
            </a:r>
            <a:endParaRPr lang="en-US" dirty="0"/>
          </a:p>
        </p:txBody>
      </p:sp>
      <p:sp>
        <p:nvSpPr>
          <p:cNvPr id="5" name="Slide Number Placeholder 4"/>
          <p:cNvSpPr>
            <a:spLocks noGrp="1"/>
          </p:cNvSpPr>
          <p:nvPr>
            <p:ph type="sldNum" sz="quarter" idx="11"/>
          </p:nvPr>
        </p:nvSpPr>
        <p:spPr/>
        <p:txBody>
          <a:bodyPr/>
          <a:lstStyle/>
          <a:p>
            <a:fld id="{8AF43911-355B-473D-8AD9-B752C7F37813}" type="slidenum">
              <a:rPr lang="en-US"/>
              <a:pPr/>
              <a:t>6</a:t>
            </a:fld>
            <a:endParaRPr lang="en-US"/>
          </a:p>
        </p:txBody>
      </p:sp>
      <p:sp>
        <p:nvSpPr>
          <p:cNvPr id="920578" name="Rectangle 2"/>
          <p:cNvSpPr>
            <a:spLocks noGrp="1" noChangeArrowheads="1"/>
          </p:cNvSpPr>
          <p:nvPr>
            <p:ph type="title"/>
          </p:nvPr>
        </p:nvSpPr>
        <p:spPr/>
        <p:txBody>
          <a:bodyPr/>
          <a:lstStyle/>
          <a:p>
            <a:r>
              <a:rPr lang="en-US" dirty="0" smtClean="0"/>
              <a:t>Some Accomplishments</a:t>
            </a:r>
            <a:endParaRPr lang="en-US" dirty="0"/>
          </a:p>
        </p:txBody>
      </p:sp>
      <p:sp>
        <p:nvSpPr>
          <p:cNvPr id="920579" name="Rectangle 3"/>
          <p:cNvSpPr>
            <a:spLocks noGrp="1" noChangeArrowheads="1"/>
          </p:cNvSpPr>
          <p:nvPr>
            <p:ph type="body" idx="1"/>
          </p:nvPr>
        </p:nvSpPr>
        <p:spPr/>
        <p:txBody>
          <a:bodyPr/>
          <a:lstStyle/>
          <a:p>
            <a:pPr>
              <a:spcBef>
                <a:spcPts val="0"/>
              </a:spcBef>
            </a:pPr>
            <a:r>
              <a:rPr lang="en-US" dirty="0" smtClean="0"/>
              <a:t>Submitting OK’s NSF EPSCoR RII Track-1 proposal today!</a:t>
            </a:r>
            <a:endParaRPr lang="en-US" dirty="0"/>
          </a:p>
          <a:p>
            <a:pPr lvl="1">
              <a:spcBef>
                <a:spcPts val="0"/>
              </a:spcBef>
            </a:pPr>
            <a:r>
              <a:rPr lang="en-US" dirty="0" smtClean="0"/>
              <a:t>The most ambitious – yet very achievable – CI plan in Oklahoma history!</a:t>
            </a:r>
          </a:p>
          <a:p>
            <a:pPr>
              <a:spcBef>
                <a:spcPts val="0"/>
              </a:spcBef>
            </a:pPr>
            <a:r>
              <a:rPr lang="en-US" dirty="0" smtClean="0"/>
              <a:t>Over 500,000 </a:t>
            </a:r>
            <a:r>
              <a:rPr lang="en-US" dirty="0"/>
              <a:t>batch jobs run already on </a:t>
            </a:r>
            <a:r>
              <a:rPr lang="en-US" dirty="0" smtClean="0"/>
              <a:t>Boomer (opened to users in May).</a:t>
            </a:r>
          </a:p>
          <a:p>
            <a:pPr>
              <a:spcBef>
                <a:spcPts val="0"/>
              </a:spcBef>
            </a:pPr>
            <a:r>
              <a:rPr lang="en-US" dirty="0" smtClean="0"/>
              <a:t>“Supercomputing in Plain English” overview talk has reached every public university and every private university with relevant degree programs except one.</a:t>
            </a:r>
          </a:p>
          <a:p>
            <a:pPr lvl="1">
              <a:spcBef>
                <a:spcPts val="0"/>
              </a:spcBef>
            </a:pPr>
            <a:r>
              <a:rPr lang="en-US" dirty="0" smtClean="0"/>
              <a:t>If anyone has a contact at OK Wesleyan U, let me know ....</a:t>
            </a:r>
          </a:p>
          <a:p>
            <a:pPr>
              <a:spcBef>
                <a:spcPts val="0"/>
              </a:spcBef>
            </a:pPr>
            <a:r>
              <a:rPr lang="en-US" dirty="0" smtClean="0"/>
              <a:t>“A Day in the Life of an IT Professional” talks: so far</a:t>
            </a:r>
          </a:p>
          <a:p>
            <a:pPr>
              <a:spcBef>
                <a:spcPts val="0"/>
              </a:spcBef>
              <a:buNone/>
            </a:pPr>
            <a:r>
              <a:rPr lang="en-US" dirty="0" smtClean="0"/>
              <a:t>	53 visits to over 1000 students, faculty, staff and guests at 27 institutions.</a:t>
            </a:r>
          </a:p>
        </p:txBody>
      </p:sp>
    </p:spTree>
    <p:custDataLst>
      <p:tags r:id="rId1"/>
    </p:custData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Oct 3 2012</a:t>
            </a:r>
            <a:endParaRPr lang="en-US" dirty="0"/>
          </a:p>
        </p:txBody>
      </p:sp>
      <p:sp>
        <p:nvSpPr>
          <p:cNvPr id="5" name="Slide Number Placeholder 4"/>
          <p:cNvSpPr>
            <a:spLocks noGrp="1"/>
          </p:cNvSpPr>
          <p:nvPr>
            <p:ph type="sldNum" sz="quarter" idx="11"/>
          </p:nvPr>
        </p:nvSpPr>
        <p:spPr/>
        <p:txBody>
          <a:bodyPr/>
          <a:lstStyle/>
          <a:p>
            <a:fld id="{CAE2359A-7C5E-4C18-B2CE-0F00CE30A40F}" type="slidenum">
              <a:rPr lang="en-US"/>
              <a:pPr/>
              <a:t>60</a:t>
            </a:fld>
            <a:endParaRPr lang="en-US"/>
          </a:p>
        </p:txBody>
      </p:sp>
      <p:sp>
        <p:nvSpPr>
          <p:cNvPr id="856066" name="Rectangle 2"/>
          <p:cNvSpPr>
            <a:spLocks noGrp="1" noChangeArrowheads="1"/>
          </p:cNvSpPr>
          <p:nvPr>
            <p:ph type="title"/>
          </p:nvPr>
        </p:nvSpPr>
        <p:spPr/>
        <p:txBody>
          <a:bodyPr/>
          <a:lstStyle/>
          <a:p>
            <a:r>
              <a:rPr lang="en-US" sz="3600"/>
              <a:t>What a Bargain!</a:t>
            </a:r>
          </a:p>
        </p:txBody>
      </p:sp>
      <p:sp>
        <p:nvSpPr>
          <p:cNvPr id="856067" name="Rectangle 3"/>
          <p:cNvSpPr>
            <a:spLocks noGrp="1" noChangeArrowheads="1"/>
          </p:cNvSpPr>
          <p:nvPr>
            <p:ph type="body" idx="1"/>
          </p:nvPr>
        </p:nvSpPr>
        <p:spPr>
          <a:xfrm>
            <a:off x="381000" y="1371600"/>
            <a:ext cx="8458200" cy="4648200"/>
          </a:xfrm>
        </p:spPr>
        <p:txBody>
          <a:bodyPr/>
          <a:lstStyle/>
          <a:p>
            <a:pPr>
              <a:buFont typeface="Wingdings" pitchFamily="2" charset="2"/>
              <a:buNone/>
            </a:pPr>
            <a:r>
              <a:rPr lang="en-US" dirty="0" smtClean="0"/>
              <a:t>When </a:t>
            </a:r>
            <a:r>
              <a:rPr lang="en-US" dirty="0"/>
              <a:t>you hand in a completed </a:t>
            </a:r>
            <a:r>
              <a:rPr lang="en-US" b="1" u="sng" dirty="0">
                <a:solidFill>
                  <a:schemeClr val="tx2"/>
                </a:solidFill>
              </a:rPr>
              <a:t>EVALUATION FORM</a:t>
            </a:r>
            <a:r>
              <a:rPr lang="en-US" dirty="0"/>
              <a:t>, you’ll get </a:t>
            </a:r>
            <a:r>
              <a:rPr lang="en-US" dirty="0" smtClean="0"/>
              <a:t>the following amazing swag:</a:t>
            </a:r>
          </a:p>
          <a:p>
            <a:r>
              <a:rPr lang="en-US" b="1" u="sng" dirty="0" smtClean="0">
                <a:solidFill>
                  <a:schemeClr val="tx2"/>
                </a:solidFill>
              </a:rPr>
              <a:t>A lovely t-shirt!</a:t>
            </a:r>
          </a:p>
          <a:p>
            <a:r>
              <a:rPr lang="en-US" b="1" u="sng" dirty="0" smtClean="0">
                <a:solidFill>
                  <a:schemeClr val="tx2"/>
                </a:solidFill>
              </a:rPr>
              <a:t>A capacious coffee mug!</a:t>
            </a:r>
          </a:p>
          <a:p>
            <a:r>
              <a:rPr lang="en-US" b="1" u="sng" dirty="0" smtClean="0">
                <a:solidFill>
                  <a:schemeClr val="tx2"/>
                </a:solidFill>
              </a:rPr>
              <a:t>A plastic bag!</a:t>
            </a:r>
          </a:p>
          <a:p>
            <a:pPr>
              <a:buNone/>
            </a:pPr>
            <a:endParaRPr lang="en-US" dirty="0" smtClean="0"/>
          </a:p>
          <a:p>
            <a:pPr>
              <a:buNone/>
            </a:pPr>
            <a:r>
              <a:rPr lang="en-US" dirty="0" smtClean="0"/>
              <a:t>What a bargain!</a:t>
            </a:r>
          </a:p>
        </p:txBody>
      </p:sp>
    </p:spTree>
    <p:custDataLst>
      <p:tags r:id="rId1"/>
    </p:custData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Oct 3 2012</a:t>
            </a:r>
            <a:endParaRPr lang="en-US" dirty="0"/>
          </a:p>
        </p:txBody>
      </p:sp>
      <p:sp>
        <p:nvSpPr>
          <p:cNvPr id="5" name="Slide Number Placeholder 4"/>
          <p:cNvSpPr>
            <a:spLocks noGrp="1"/>
          </p:cNvSpPr>
          <p:nvPr>
            <p:ph type="sldNum" sz="quarter" idx="11"/>
          </p:nvPr>
        </p:nvSpPr>
        <p:spPr/>
        <p:txBody>
          <a:bodyPr/>
          <a:lstStyle/>
          <a:p>
            <a:fld id="{66B5A53F-FE0D-4B6F-9828-237F1A2626B8}" type="slidenum">
              <a:rPr lang="en-US"/>
              <a:pPr/>
              <a:t>61</a:t>
            </a:fld>
            <a:endParaRPr lang="en-US"/>
          </a:p>
        </p:txBody>
      </p:sp>
      <p:sp>
        <p:nvSpPr>
          <p:cNvPr id="918530" name="Rectangle 2"/>
          <p:cNvSpPr>
            <a:spLocks noGrp="1" noChangeArrowheads="1"/>
          </p:cNvSpPr>
          <p:nvPr>
            <p:ph type="title"/>
          </p:nvPr>
        </p:nvSpPr>
        <p:spPr/>
        <p:txBody>
          <a:bodyPr/>
          <a:lstStyle/>
          <a:p>
            <a:r>
              <a:rPr lang="en-US" sz="3600" dirty="0" smtClean="0"/>
              <a:t>Thanks!</a:t>
            </a:r>
            <a:endParaRPr lang="en-US" sz="3600" dirty="0"/>
          </a:p>
        </p:txBody>
      </p:sp>
      <p:sp>
        <p:nvSpPr>
          <p:cNvPr id="918531" name="Rectangle 3"/>
          <p:cNvSpPr>
            <a:spLocks noGrp="1" noChangeArrowheads="1"/>
          </p:cNvSpPr>
          <p:nvPr>
            <p:ph type="body" idx="1"/>
          </p:nvPr>
        </p:nvSpPr>
        <p:spPr/>
        <p:txBody>
          <a:bodyPr/>
          <a:lstStyle/>
          <a:p>
            <a:r>
              <a:rPr lang="en-US" dirty="0"/>
              <a:t>Academic </a:t>
            </a:r>
            <a:r>
              <a:rPr lang="en-US" dirty="0" smtClean="0"/>
              <a:t>sponsors</a:t>
            </a:r>
          </a:p>
          <a:p>
            <a:pPr lvl="1"/>
            <a:r>
              <a:rPr lang="en-US" dirty="0" smtClean="0"/>
              <a:t>Oklahoma EPSCoR</a:t>
            </a:r>
          </a:p>
          <a:p>
            <a:pPr lvl="1"/>
            <a:r>
              <a:rPr lang="en-US" dirty="0" smtClean="0"/>
              <a:t>Great </a:t>
            </a:r>
            <a:r>
              <a:rPr lang="en-US" dirty="0"/>
              <a:t>Plains Network</a:t>
            </a:r>
          </a:p>
          <a:p>
            <a:r>
              <a:rPr lang="en-US" dirty="0"/>
              <a:t>Industry sponsors</a:t>
            </a:r>
          </a:p>
          <a:p>
            <a:pPr lvl="1"/>
            <a:r>
              <a:rPr lang="en-US" dirty="0"/>
              <a:t>Platinum: </a:t>
            </a:r>
            <a:r>
              <a:rPr lang="en-US" dirty="0" smtClean="0"/>
              <a:t>Intel</a:t>
            </a:r>
            <a:endParaRPr lang="en-US" dirty="0"/>
          </a:p>
          <a:p>
            <a:pPr lvl="1"/>
            <a:r>
              <a:rPr lang="en-US" dirty="0"/>
              <a:t>Gold</a:t>
            </a:r>
            <a:r>
              <a:rPr lang="en-US" dirty="0" smtClean="0"/>
              <a:t>: Cray, Dell, </a:t>
            </a:r>
            <a:r>
              <a:rPr lang="en-US" dirty="0" err="1" smtClean="0"/>
              <a:t>DataDirect</a:t>
            </a:r>
            <a:r>
              <a:rPr lang="en-US" dirty="0" smtClean="0"/>
              <a:t> Networks, </a:t>
            </a:r>
            <a:r>
              <a:rPr lang="en-US" dirty="0" err="1" smtClean="0"/>
              <a:t>NetApp</a:t>
            </a:r>
            <a:r>
              <a:rPr lang="en-US" dirty="0" smtClean="0"/>
              <a:t>, NVIDIA</a:t>
            </a:r>
            <a:endParaRPr lang="en-US" dirty="0"/>
          </a:p>
          <a:p>
            <a:pPr lvl="1"/>
            <a:r>
              <a:rPr lang="en-US" dirty="0"/>
              <a:t>Silver: </a:t>
            </a:r>
            <a:r>
              <a:rPr lang="en-US" dirty="0" smtClean="0"/>
              <a:t>Advanced Clustering Technologies, </a:t>
            </a:r>
            <a:r>
              <a:rPr lang="en-US" dirty="0" err="1" smtClean="0"/>
              <a:t>Appro</a:t>
            </a:r>
            <a:r>
              <a:rPr lang="en-US" dirty="0" smtClean="0"/>
              <a:t>, </a:t>
            </a:r>
            <a:r>
              <a:rPr lang="en-US" dirty="0" err="1" smtClean="0"/>
              <a:t>GovConnection</a:t>
            </a:r>
            <a:r>
              <a:rPr lang="en-US" dirty="0" smtClean="0"/>
              <a:t>, </a:t>
            </a:r>
            <a:r>
              <a:rPr lang="en-US" dirty="0" err="1" smtClean="0"/>
              <a:t>Panasas</a:t>
            </a:r>
            <a:endParaRPr lang="en-US" dirty="0"/>
          </a:p>
          <a:p>
            <a:pPr lvl="1"/>
            <a:r>
              <a:rPr lang="en-US" dirty="0"/>
              <a:t>Bronze: </a:t>
            </a:r>
            <a:r>
              <a:rPr lang="en-US" dirty="0" err="1" smtClean="0"/>
              <a:t>Avere</a:t>
            </a:r>
            <a:r>
              <a:rPr lang="en-US" dirty="0" smtClean="0"/>
              <a:t>, </a:t>
            </a:r>
            <a:r>
              <a:rPr lang="en-US" dirty="0" err="1" smtClean="0"/>
              <a:t>Gnodal</a:t>
            </a:r>
            <a:r>
              <a:rPr lang="en-US" dirty="0" smtClean="0"/>
              <a:t>, Oracle</a:t>
            </a:r>
          </a:p>
          <a:p>
            <a:pPr>
              <a:buNone/>
            </a:pPr>
            <a:endParaRPr lang="en-US" dirty="0" smtClean="0"/>
          </a:p>
          <a:p>
            <a:pPr>
              <a:buNone/>
            </a:pPr>
            <a:r>
              <a:rPr lang="en-US" dirty="0" smtClean="0"/>
              <a:t>Thank you all! Without you, the Symposium couldn’t happen.</a:t>
            </a:r>
            <a:endParaRPr lang="en-US"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Oct 3 2012</a:t>
            </a:r>
            <a:endParaRPr lang="en-US" dirty="0"/>
          </a:p>
        </p:txBody>
      </p:sp>
      <p:sp>
        <p:nvSpPr>
          <p:cNvPr id="5" name="Slide Number Placeholder 4"/>
          <p:cNvSpPr>
            <a:spLocks noGrp="1"/>
          </p:cNvSpPr>
          <p:nvPr>
            <p:ph type="sldNum" sz="quarter" idx="11"/>
          </p:nvPr>
        </p:nvSpPr>
        <p:spPr/>
        <p:txBody>
          <a:bodyPr/>
          <a:lstStyle/>
          <a:p>
            <a:fld id="{529D1907-5585-44E7-AC83-644D85093202}" type="slidenum">
              <a:rPr lang="en-US"/>
              <a:pPr/>
              <a:t>62</a:t>
            </a:fld>
            <a:endParaRPr lang="en-US"/>
          </a:p>
        </p:txBody>
      </p:sp>
      <p:sp>
        <p:nvSpPr>
          <p:cNvPr id="913410" name="Rectangle 2"/>
          <p:cNvSpPr>
            <a:spLocks noGrp="1" noChangeArrowheads="1"/>
          </p:cNvSpPr>
          <p:nvPr>
            <p:ph type="title"/>
          </p:nvPr>
        </p:nvSpPr>
        <p:spPr/>
        <p:txBody>
          <a:bodyPr/>
          <a:lstStyle/>
          <a:p>
            <a:r>
              <a:rPr lang="en-US" sz="3600"/>
              <a:t>Thanks!</a:t>
            </a:r>
          </a:p>
        </p:txBody>
      </p:sp>
      <p:sp>
        <p:nvSpPr>
          <p:cNvPr id="913411" name="Rectangle 3"/>
          <p:cNvSpPr>
            <a:spLocks noGrp="1" noChangeArrowheads="1"/>
          </p:cNvSpPr>
          <p:nvPr>
            <p:ph type="body" idx="1"/>
          </p:nvPr>
        </p:nvSpPr>
        <p:spPr/>
        <p:txBody>
          <a:bodyPr/>
          <a:lstStyle/>
          <a:p>
            <a:r>
              <a:rPr lang="en-US" dirty="0"/>
              <a:t>OU IT</a:t>
            </a:r>
          </a:p>
          <a:p>
            <a:pPr lvl="1"/>
            <a:r>
              <a:rPr lang="en-US" dirty="0"/>
              <a:t>OU CIO/VPIT </a:t>
            </a:r>
            <a:r>
              <a:rPr lang="en-US" dirty="0" smtClean="0"/>
              <a:t>Loretta Early</a:t>
            </a:r>
          </a:p>
          <a:p>
            <a:pPr lvl="1"/>
            <a:r>
              <a:rPr lang="en-US" dirty="0" smtClean="0"/>
              <a:t>Symposium </a:t>
            </a:r>
            <a:r>
              <a:rPr lang="en-US" dirty="0" err="1" smtClean="0"/>
              <a:t>commmittee</a:t>
            </a:r>
            <a:r>
              <a:rPr lang="en-US" dirty="0" smtClean="0"/>
              <a:t>: Josh Alexander (OU), Dana Brunson (OSU), Debi </a:t>
            </a:r>
            <a:r>
              <a:rPr lang="en-US" dirty="0" err="1" smtClean="0"/>
              <a:t>Gentis</a:t>
            </a:r>
            <a:r>
              <a:rPr lang="en-US" dirty="0" smtClean="0"/>
              <a:t> (OU), Jeff </a:t>
            </a:r>
            <a:r>
              <a:rPr lang="en-US" dirty="0" err="1" smtClean="0"/>
              <a:t>Pummill</a:t>
            </a:r>
            <a:r>
              <a:rPr lang="en-US" dirty="0" smtClean="0"/>
              <a:t> (U Ark)</a:t>
            </a:r>
            <a:endParaRPr lang="en-US" dirty="0"/>
          </a:p>
          <a:p>
            <a:pPr lvl="1"/>
            <a:r>
              <a:rPr lang="en-US" dirty="0" smtClean="0"/>
              <a:t>Symposium coordinator: Debi </a:t>
            </a:r>
            <a:r>
              <a:rPr lang="en-US" dirty="0" err="1" smtClean="0"/>
              <a:t>Gentis</a:t>
            </a:r>
            <a:endParaRPr lang="en-US" dirty="0" smtClean="0"/>
          </a:p>
          <a:p>
            <a:pPr lvl="1"/>
            <a:r>
              <a:rPr lang="en-US" dirty="0" smtClean="0"/>
              <a:t>Sponsorship coordinator: Chance Grubb</a:t>
            </a:r>
            <a:endParaRPr lang="en-US" dirty="0"/>
          </a:p>
          <a:p>
            <a:pPr lvl="1"/>
            <a:r>
              <a:rPr lang="en-US" dirty="0" smtClean="0"/>
              <a:t>OSCER </a:t>
            </a:r>
            <a:r>
              <a:rPr lang="en-US" dirty="0"/>
              <a:t>Operations Team: Brandon George, Dave Akin, Brett Zimmerman, Josh </a:t>
            </a:r>
            <a:r>
              <a:rPr lang="en-US" dirty="0" smtClean="0"/>
              <a:t>Alexander, Patrick Calhoun</a:t>
            </a:r>
          </a:p>
          <a:p>
            <a:pPr lvl="1"/>
            <a:r>
              <a:rPr lang="en-US" dirty="0" smtClean="0"/>
              <a:t>All </a:t>
            </a:r>
            <a:r>
              <a:rPr lang="en-US" dirty="0"/>
              <a:t>of the OU IT folks who helped put this together</a:t>
            </a:r>
          </a:p>
          <a:p>
            <a:r>
              <a:rPr lang="en-US" dirty="0"/>
              <a:t>CCE Forum</a:t>
            </a:r>
          </a:p>
          <a:p>
            <a:pPr lvl="1"/>
            <a:r>
              <a:rPr lang="en-US" dirty="0" smtClean="0"/>
              <a:t>Kristin Livingston, Deborah Haddock</a:t>
            </a:r>
            <a:endParaRPr lang="en-US" dirty="0"/>
          </a:p>
          <a:p>
            <a:pPr lvl="1"/>
            <a:r>
              <a:rPr lang="en-US" dirty="0"/>
              <a:t>The whole Forum crew who helped put this </a:t>
            </a:r>
            <a:r>
              <a:rPr lang="en-US" dirty="0" smtClean="0"/>
              <a:t>together</a:t>
            </a:r>
            <a:endParaRPr lang="en-US"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Oct 3 2012</a:t>
            </a:r>
            <a:endParaRPr lang="en-US" dirty="0"/>
          </a:p>
        </p:txBody>
      </p:sp>
      <p:sp>
        <p:nvSpPr>
          <p:cNvPr id="6" name="Slide Number Placeholder 5"/>
          <p:cNvSpPr>
            <a:spLocks noGrp="1"/>
          </p:cNvSpPr>
          <p:nvPr>
            <p:ph type="sldNum" sz="quarter" idx="11"/>
          </p:nvPr>
        </p:nvSpPr>
        <p:spPr/>
        <p:txBody>
          <a:bodyPr/>
          <a:lstStyle/>
          <a:p>
            <a:fld id="{AA8614A3-14AE-4F7B-BC86-C4BDC3A82A12}" type="slidenum">
              <a:rPr lang="en-US"/>
              <a:pPr/>
              <a:t>63</a:t>
            </a:fld>
            <a:endParaRPr lang="en-US"/>
          </a:p>
        </p:txBody>
      </p:sp>
      <p:sp>
        <p:nvSpPr>
          <p:cNvPr id="916482" name="Rectangle 2"/>
          <p:cNvSpPr>
            <a:spLocks noGrp="1" noChangeArrowheads="1"/>
          </p:cNvSpPr>
          <p:nvPr>
            <p:ph type="title"/>
          </p:nvPr>
        </p:nvSpPr>
        <p:spPr/>
        <p:txBody>
          <a:bodyPr/>
          <a:lstStyle/>
          <a:p>
            <a:r>
              <a:rPr lang="en-US" sz="3600" dirty="0"/>
              <a:t>Thanks!</a:t>
            </a:r>
          </a:p>
        </p:txBody>
      </p:sp>
      <p:sp>
        <p:nvSpPr>
          <p:cNvPr id="916483" name="Rectangle 3"/>
          <p:cNvSpPr>
            <a:spLocks noGrp="1" noChangeArrowheads="1"/>
          </p:cNvSpPr>
          <p:nvPr>
            <p:ph type="body" sz="half" idx="1"/>
          </p:nvPr>
        </p:nvSpPr>
        <p:spPr>
          <a:xfrm>
            <a:off x="381000" y="1371600"/>
            <a:ext cx="4267200" cy="4648200"/>
          </a:xfrm>
        </p:spPr>
        <p:txBody>
          <a:bodyPr/>
          <a:lstStyle/>
          <a:p>
            <a:pPr>
              <a:lnSpc>
                <a:spcPct val="80000"/>
              </a:lnSpc>
            </a:pPr>
            <a:r>
              <a:rPr lang="en-US" sz="1850" dirty="0" smtClean="0"/>
              <a:t>Keynote Speaker</a:t>
            </a:r>
          </a:p>
          <a:p>
            <a:pPr marL="800100" lvl="1" indent="-342900">
              <a:lnSpc>
                <a:spcPct val="80000"/>
              </a:lnSpc>
              <a:buClrTx/>
              <a:buSzPct val="100000"/>
              <a:buFont typeface="+mj-lt"/>
              <a:buAutoNum type="arabicPeriod"/>
            </a:pPr>
            <a:r>
              <a:rPr lang="en-US" sz="1850" dirty="0" smtClean="0"/>
              <a:t>Thom Dunning, NCSA</a:t>
            </a:r>
          </a:p>
          <a:p>
            <a:pPr>
              <a:lnSpc>
                <a:spcPct val="80000"/>
              </a:lnSpc>
            </a:pPr>
            <a:r>
              <a:rPr lang="en-US" sz="1850" dirty="0" smtClean="0"/>
              <a:t>Plenary Speakers</a:t>
            </a:r>
          </a:p>
          <a:p>
            <a:pPr marL="800100" lvl="1" indent="-342900">
              <a:lnSpc>
                <a:spcPct val="80000"/>
              </a:lnSpc>
              <a:buClrTx/>
              <a:buSzPct val="100000"/>
              <a:buFont typeface="+mj-lt"/>
              <a:buAutoNum type="arabicPeriod" startAt="2"/>
            </a:pPr>
            <a:r>
              <a:rPr lang="en-US" sz="1850" dirty="0" smtClean="0"/>
              <a:t>Bob Panoff</a:t>
            </a:r>
          </a:p>
          <a:p>
            <a:pPr marL="800100" lvl="1" indent="-342900">
              <a:lnSpc>
                <a:spcPct val="80000"/>
              </a:lnSpc>
              <a:buClrTx/>
              <a:buSzPct val="100000"/>
              <a:buFont typeface="+mj-lt"/>
              <a:buAutoNum type="arabicPeriod" startAt="2"/>
            </a:pPr>
            <a:r>
              <a:rPr lang="en-US" sz="1850" dirty="0" smtClean="0"/>
              <a:t>Stephen Wheat, Intel</a:t>
            </a:r>
          </a:p>
          <a:p>
            <a:pPr marL="800100" lvl="1" indent="-342900">
              <a:lnSpc>
                <a:spcPct val="80000"/>
              </a:lnSpc>
              <a:buClrTx/>
              <a:buSzPct val="100000"/>
              <a:buFont typeface="+mj-lt"/>
              <a:buAutoNum type="arabicPeriod" startAt="2"/>
            </a:pPr>
            <a:r>
              <a:rPr lang="en-US" sz="1850" dirty="0" smtClean="0"/>
              <a:t>Dan </a:t>
            </a:r>
            <a:r>
              <a:rPr lang="en-US" sz="1850" dirty="0" err="1" smtClean="0"/>
              <a:t>Stanzione</a:t>
            </a:r>
            <a:r>
              <a:rPr lang="en-US" sz="1850" dirty="0" smtClean="0"/>
              <a:t>, TACC</a:t>
            </a:r>
          </a:p>
          <a:p>
            <a:pPr>
              <a:lnSpc>
                <a:spcPct val="80000"/>
              </a:lnSpc>
            </a:pPr>
            <a:r>
              <a:rPr lang="en-US" sz="1850" dirty="0" smtClean="0"/>
              <a:t>Gold Sponsor Speakers</a:t>
            </a:r>
          </a:p>
          <a:p>
            <a:pPr marL="800100" lvl="1" indent="-342900">
              <a:lnSpc>
                <a:spcPct val="80000"/>
              </a:lnSpc>
              <a:buClrTx/>
              <a:buSzPct val="100000"/>
              <a:buFont typeface="+mj-lt"/>
              <a:buAutoNum type="arabicPeriod" startAt="5"/>
            </a:pPr>
            <a:r>
              <a:rPr lang="en-US" sz="1850" dirty="0" smtClean="0"/>
              <a:t>Greg Clifford, Cray</a:t>
            </a:r>
          </a:p>
          <a:p>
            <a:pPr marL="800100" lvl="1" indent="-342900">
              <a:lnSpc>
                <a:spcPct val="80000"/>
              </a:lnSpc>
              <a:buClrTx/>
              <a:buSzPct val="100000"/>
              <a:buFont typeface="+mj-lt"/>
              <a:buAutoNum type="arabicPeriod" startAt="5"/>
            </a:pPr>
            <a:r>
              <a:rPr lang="en-US" sz="1850" dirty="0" smtClean="0"/>
              <a:t>Bob </a:t>
            </a:r>
            <a:r>
              <a:rPr lang="en-US" sz="1850" dirty="0" err="1" smtClean="0"/>
              <a:t>Crovella</a:t>
            </a:r>
            <a:r>
              <a:rPr lang="en-US" sz="1850" dirty="0" smtClean="0"/>
              <a:t>, NVIDIA</a:t>
            </a:r>
          </a:p>
          <a:p>
            <a:pPr marL="800100" lvl="1" indent="-342900">
              <a:lnSpc>
                <a:spcPct val="80000"/>
              </a:lnSpc>
              <a:buClrTx/>
              <a:buSzPct val="100000"/>
              <a:buFont typeface="+mj-lt"/>
              <a:buAutoNum type="arabicPeriod" startAt="5"/>
            </a:pPr>
            <a:r>
              <a:rPr lang="en-US" sz="1850" dirty="0" smtClean="0"/>
              <a:t>Dave Ellis, </a:t>
            </a:r>
            <a:r>
              <a:rPr lang="en-US" sz="1850" dirty="0" err="1" smtClean="0"/>
              <a:t>NetApp</a:t>
            </a:r>
            <a:endParaRPr lang="en-US" sz="1850" dirty="0" smtClean="0"/>
          </a:p>
          <a:p>
            <a:pPr marL="800100" lvl="1" indent="-342900">
              <a:lnSpc>
                <a:spcPct val="80000"/>
              </a:lnSpc>
              <a:buClrTx/>
              <a:buSzPct val="100000"/>
              <a:buFont typeface="+mj-lt"/>
              <a:buAutoNum type="arabicPeriod" startAt="5"/>
            </a:pPr>
            <a:r>
              <a:rPr lang="en-US" sz="1850" dirty="0" smtClean="0"/>
              <a:t>Jan </a:t>
            </a:r>
            <a:r>
              <a:rPr lang="en-US" sz="1850" dirty="0" err="1" smtClean="0"/>
              <a:t>Jitze</a:t>
            </a:r>
            <a:r>
              <a:rPr lang="en-US" sz="1850" dirty="0" smtClean="0"/>
              <a:t> </a:t>
            </a:r>
            <a:r>
              <a:rPr lang="en-US" sz="1850" dirty="0" err="1" smtClean="0"/>
              <a:t>Krol</a:t>
            </a:r>
            <a:r>
              <a:rPr lang="en-US" sz="1850" dirty="0" smtClean="0"/>
              <a:t>, </a:t>
            </a:r>
            <a:r>
              <a:rPr lang="en-US" sz="1850" dirty="0" err="1" smtClean="0"/>
              <a:t>DataDirect</a:t>
            </a:r>
            <a:r>
              <a:rPr lang="en-US" sz="1850" dirty="0" smtClean="0"/>
              <a:t> Networks</a:t>
            </a:r>
          </a:p>
        </p:txBody>
      </p:sp>
      <p:sp>
        <p:nvSpPr>
          <p:cNvPr id="916484" name="Rectangle 4"/>
          <p:cNvSpPr>
            <a:spLocks noGrp="1" noChangeArrowheads="1"/>
          </p:cNvSpPr>
          <p:nvPr>
            <p:ph type="body" sz="half" idx="2"/>
          </p:nvPr>
        </p:nvSpPr>
        <p:spPr>
          <a:xfrm>
            <a:off x="4114800" y="1371600"/>
            <a:ext cx="4267200" cy="4648200"/>
          </a:xfrm>
        </p:spPr>
        <p:txBody>
          <a:bodyPr/>
          <a:lstStyle/>
          <a:p>
            <a:pPr>
              <a:lnSpc>
                <a:spcPct val="80000"/>
              </a:lnSpc>
            </a:pPr>
            <a:r>
              <a:rPr lang="en-US" sz="1850" dirty="0"/>
              <a:t>Breakout </a:t>
            </a:r>
            <a:r>
              <a:rPr lang="en-US" sz="1850" dirty="0" smtClean="0"/>
              <a:t>speakers</a:t>
            </a:r>
            <a:endParaRPr lang="en-US" sz="1850" dirty="0"/>
          </a:p>
          <a:p>
            <a:pPr marL="800100" lvl="1" indent="-342900">
              <a:lnSpc>
                <a:spcPct val="80000"/>
              </a:lnSpc>
              <a:buClrTx/>
              <a:buSzPct val="100000"/>
              <a:buFont typeface="+mj-lt"/>
              <a:buAutoNum type="arabicPeriod" startAt="9"/>
            </a:pPr>
            <a:r>
              <a:rPr lang="en-US" sz="1850" dirty="0" smtClean="0"/>
              <a:t>Accelerating Science Group, Louisiana School for Math, Science, and the Arts </a:t>
            </a:r>
          </a:p>
          <a:p>
            <a:pPr marL="800100" lvl="1" indent="-342900">
              <a:lnSpc>
                <a:spcPct val="80000"/>
              </a:lnSpc>
              <a:buClrTx/>
              <a:buSzPct val="100000"/>
              <a:buFont typeface="+mj-lt"/>
              <a:buAutoNum type="arabicPeriod" startAt="9"/>
            </a:pPr>
            <a:r>
              <a:rPr lang="en-US" sz="1850" dirty="0" smtClean="0"/>
              <a:t>Kate Adams, Great Plains Network </a:t>
            </a:r>
          </a:p>
          <a:p>
            <a:pPr marL="800100" lvl="1" indent="-342900">
              <a:lnSpc>
                <a:spcPct val="80000"/>
              </a:lnSpc>
              <a:buClrTx/>
              <a:buSzPct val="100000"/>
              <a:buFont typeface="+mj-lt"/>
              <a:buAutoNum type="arabicPeriod" startAt="9"/>
            </a:pPr>
            <a:r>
              <a:rPr lang="en-US" sz="1850" dirty="0" smtClean="0"/>
              <a:t>Dan Andresen, Kansas State U </a:t>
            </a:r>
          </a:p>
          <a:p>
            <a:pPr marL="800100" lvl="1" indent="-342900">
              <a:lnSpc>
                <a:spcPct val="80000"/>
              </a:lnSpc>
              <a:buClrTx/>
              <a:buSzPct val="100000"/>
              <a:buFont typeface="+mj-lt"/>
              <a:buAutoNum type="arabicPeriod" startAt="9"/>
            </a:pPr>
            <a:r>
              <a:rPr lang="en-US" sz="1850" dirty="0" smtClean="0"/>
              <a:t>Dana Brunson, Oklahoma State U</a:t>
            </a:r>
          </a:p>
          <a:p>
            <a:pPr marL="800100" lvl="1" indent="-342900">
              <a:lnSpc>
                <a:spcPct val="80000"/>
              </a:lnSpc>
              <a:buClrTx/>
              <a:buSzPct val="100000"/>
              <a:buFont typeface="+mj-lt"/>
              <a:buAutoNum type="arabicPeriod" startAt="9"/>
            </a:pPr>
            <a:r>
              <a:rPr lang="en-US" sz="1850" dirty="0" smtClean="0"/>
              <a:t>Larry Fisher, Creative Consultants </a:t>
            </a:r>
          </a:p>
          <a:p>
            <a:pPr marL="800100" lvl="1" indent="-342900">
              <a:lnSpc>
                <a:spcPct val="80000"/>
              </a:lnSpc>
              <a:buClrTx/>
              <a:buSzPct val="100000"/>
              <a:buFont typeface="+mj-lt"/>
              <a:buAutoNum type="arabicPeriod" startAt="9"/>
            </a:pPr>
            <a:r>
              <a:rPr lang="en-US" sz="1850" dirty="0" smtClean="0"/>
              <a:t>Karl </a:t>
            </a:r>
            <a:r>
              <a:rPr lang="en-US" sz="1850" dirty="0" err="1" smtClean="0"/>
              <a:t>Frinkle</a:t>
            </a:r>
            <a:r>
              <a:rPr lang="en-US" sz="1850" dirty="0" smtClean="0"/>
              <a:t> &amp; Mike Morris, Southeastern Oklahoma State U</a:t>
            </a:r>
          </a:p>
          <a:p>
            <a:pPr marL="800100" lvl="1" indent="-342900">
              <a:lnSpc>
                <a:spcPct val="80000"/>
              </a:lnSpc>
              <a:buClrTx/>
              <a:buSzPct val="100000"/>
              <a:buFont typeface="+mj-lt"/>
              <a:buAutoNum type="arabicPeriod" startAt="9"/>
            </a:pPr>
            <a:r>
              <a:rPr lang="en-US" sz="1850" dirty="0" smtClean="0"/>
              <a:t>Erin M. </a:t>
            </a:r>
            <a:r>
              <a:rPr lang="en-US" sz="1850" dirty="0" err="1" smtClean="0"/>
              <a:t>Hodgess</a:t>
            </a:r>
            <a:r>
              <a:rPr lang="en-US" sz="1850" dirty="0" smtClean="0"/>
              <a:t>, U Houston-Downtown </a:t>
            </a:r>
          </a:p>
          <a:p>
            <a:pPr marL="800100" lvl="1" indent="-342900">
              <a:lnSpc>
                <a:spcPct val="80000"/>
              </a:lnSpc>
              <a:buClrTx/>
              <a:buSzPct val="100000"/>
              <a:buFont typeface="+mj-lt"/>
              <a:buAutoNum type="arabicPeriod" startAt="9"/>
            </a:pPr>
            <a:r>
              <a:rPr lang="en-US" sz="1850" dirty="0" smtClean="0"/>
              <a:t>Jeff </a:t>
            </a:r>
            <a:r>
              <a:rPr lang="en-US" sz="1850" dirty="0" err="1" smtClean="0"/>
              <a:t>Pummill</a:t>
            </a:r>
            <a:r>
              <a:rPr lang="en-US" sz="1850" dirty="0" smtClean="0"/>
              <a:t>, U Arkansas </a:t>
            </a:r>
          </a:p>
          <a:p>
            <a:pPr marL="800100" lvl="1" indent="-342900">
              <a:lnSpc>
                <a:spcPct val="80000"/>
              </a:lnSpc>
              <a:buClrTx/>
              <a:buSzPct val="100000"/>
              <a:buFont typeface="+mj-lt"/>
              <a:buAutoNum type="arabicPeriod" startAt="9"/>
            </a:pPr>
            <a:r>
              <a:rPr lang="en-US" sz="1850" dirty="0" smtClean="0"/>
              <a:t>Dan Weber &amp; James Stevens,       Tinker Air Force Base</a:t>
            </a:r>
          </a:p>
          <a:p>
            <a:pPr marL="800100" lvl="1" indent="-342900">
              <a:lnSpc>
                <a:spcPct val="80000"/>
              </a:lnSpc>
              <a:buClrTx/>
              <a:buSzPct val="100000"/>
              <a:buFont typeface="+mj-lt"/>
              <a:buAutoNum type="arabicPeriod" startAt="9"/>
            </a:pPr>
            <a:r>
              <a:rPr lang="en-US" sz="1850" dirty="0" smtClean="0"/>
              <a:t>Eva Yi, OU</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Oct 3 2012</a:t>
            </a:r>
            <a:endParaRPr lang="en-US" dirty="0"/>
          </a:p>
        </p:txBody>
      </p:sp>
      <p:sp>
        <p:nvSpPr>
          <p:cNvPr id="5" name="Slide Number Placeholder 4"/>
          <p:cNvSpPr>
            <a:spLocks noGrp="1"/>
          </p:cNvSpPr>
          <p:nvPr>
            <p:ph type="sldNum" sz="quarter" idx="11"/>
          </p:nvPr>
        </p:nvSpPr>
        <p:spPr/>
        <p:txBody>
          <a:bodyPr/>
          <a:lstStyle/>
          <a:p>
            <a:fld id="{0FCF11A0-13EC-484E-81A6-768C34D88B67}" type="slidenum">
              <a:rPr lang="en-US"/>
              <a:pPr/>
              <a:t>64</a:t>
            </a:fld>
            <a:endParaRPr lang="en-US"/>
          </a:p>
        </p:txBody>
      </p:sp>
      <p:sp>
        <p:nvSpPr>
          <p:cNvPr id="921602" name="Rectangle 2"/>
          <p:cNvSpPr>
            <a:spLocks noGrp="1" noChangeArrowheads="1"/>
          </p:cNvSpPr>
          <p:nvPr>
            <p:ph type="title"/>
          </p:nvPr>
        </p:nvSpPr>
        <p:spPr/>
        <p:txBody>
          <a:bodyPr/>
          <a:lstStyle/>
          <a:p>
            <a:r>
              <a:rPr lang="en-US" sz="3600"/>
              <a:t>Thanks!</a:t>
            </a:r>
          </a:p>
        </p:txBody>
      </p:sp>
      <p:sp>
        <p:nvSpPr>
          <p:cNvPr id="921603" name="Rectangle 3"/>
          <p:cNvSpPr>
            <a:spLocks noGrp="1" noChangeArrowheads="1"/>
          </p:cNvSpPr>
          <p:nvPr>
            <p:ph type="body" idx="1"/>
          </p:nvPr>
        </p:nvSpPr>
        <p:spPr>
          <a:xfrm>
            <a:off x="609600" y="1371600"/>
            <a:ext cx="8001000" cy="4648200"/>
          </a:xfrm>
        </p:spPr>
        <p:txBody>
          <a:bodyPr/>
          <a:lstStyle/>
          <a:p>
            <a:pPr>
              <a:buNone/>
            </a:pPr>
            <a:r>
              <a:rPr lang="en-US" dirty="0"/>
              <a:t>To all of your for participating, and to those many of you who’ve shown us so much loyalty over the past </a:t>
            </a:r>
            <a:r>
              <a:rPr lang="en-US" dirty="0" smtClean="0"/>
              <a:t>11 years.</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Oct 3 2012</a:t>
            </a:r>
            <a:endParaRPr lang="en-US" dirty="0"/>
          </a:p>
        </p:txBody>
      </p:sp>
      <p:sp>
        <p:nvSpPr>
          <p:cNvPr id="5" name="Slide Number Placeholder 4"/>
          <p:cNvSpPr>
            <a:spLocks noGrp="1"/>
          </p:cNvSpPr>
          <p:nvPr>
            <p:ph type="sldNum" sz="quarter" idx="11"/>
          </p:nvPr>
        </p:nvSpPr>
        <p:spPr/>
        <p:txBody>
          <a:bodyPr/>
          <a:lstStyle/>
          <a:p>
            <a:fld id="{C27CBD7A-330C-4BF0-A82C-1592A98725D3}" type="slidenum">
              <a:rPr lang="en-US"/>
              <a:pPr/>
              <a:t>65</a:t>
            </a:fld>
            <a:endParaRPr lang="en-US"/>
          </a:p>
        </p:txBody>
      </p:sp>
      <p:sp>
        <p:nvSpPr>
          <p:cNvPr id="857090" name="Rectangle 2"/>
          <p:cNvSpPr>
            <a:spLocks noGrp="1" noChangeArrowheads="1"/>
          </p:cNvSpPr>
          <p:nvPr>
            <p:ph type="title"/>
          </p:nvPr>
        </p:nvSpPr>
        <p:spPr/>
        <p:txBody>
          <a:bodyPr/>
          <a:lstStyle/>
          <a:p>
            <a:r>
              <a:rPr lang="en-US" sz="3600"/>
              <a:t>To Learn More About OSCER</a:t>
            </a:r>
          </a:p>
        </p:txBody>
      </p:sp>
      <p:sp>
        <p:nvSpPr>
          <p:cNvPr id="857091" name="Rectangle 3"/>
          <p:cNvSpPr>
            <a:spLocks noGrp="1" noChangeArrowheads="1"/>
          </p:cNvSpPr>
          <p:nvPr>
            <p:ph type="body" idx="1"/>
          </p:nvPr>
        </p:nvSpPr>
        <p:spPr/>
        <p:txBody>
          <a:bodyPr/>
          <a:lstStyle/>
          <a:p>
            <a:pPr algn="ctr">
              <a:buFont typeface="Wingdings" pitchFamily="2" charset="2"/>
              <a:buNone/>
            </a:pPr>
            <a:endParaRPr lang="en-US" sz="3200" b="1">
              <a:latin typeface="Courier New" pitchFamily="49" charset="0"/>
            </a:endParaRPr>
          </a:p>
          <a:p>
            <a:pPr algn="ctr">
              <a:buFont typeface="Wingdings" pitchFamily="2" charset="2"/>
              <a:buNone/>
            </a:pPr>
            <a:r>
              <a:rPr lang="en-US" sz="3200" b="1">
                <a:latin typeface="Courier New" pitchFamily="49" charset="0"/>
                <a:hlinkClick r:id="rId3"/>
              </a:rPr>
              <a:t>http://www.oscer.ou.edu/</a:t>
            </a:r>
            <a:endParaRPr lang="en-US" sz="3200" b="1">
              <a:latin typeface="Courier New" pitchFamily="49" charset="0"/>
            </a:endParaRPr>
          </a:p>
          <a:p>
            <a:pPr algn="ctr">
              <a:buFont typeface="Wingdings" pitchFamily="2" charset="2"/>
              <a:buNone/>
            </a:pPr>
            <a:endParaRPr lang="en-US" sz="2000">
              <a:latin typeface="Courier New" pitchFamily="49" charset="0"/>
            </a:endParaRPr>
          </a:p>
        </p:txBody>
      </p:sp>
    </p:spTree>
    <p:custDataLst>
      <p:tags r:id="rId1"/>
    </p:custData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Grp="1" noChangeArrowheads="1"/>
          </p:cNvSpPr>
          <p:nvPr>
            <p:ph type="ctrTitle"/>
          </p:nvPr>
        </p:nvSpPr>
        <p:spPr>
          <a:xfrm>
            <a:off x="838200" y="3429000"/>
            <a:ext cx="8001000" cy="990600"/>
          </a:xfrm>
        </p:spPr>
        <p:txBody>
          <a:bodyPr/>
          <a:lstStyle/>
          <a:p>
            <a:pPr>
              <a:lnSpc>
                <a:spcPct val="70000"/>
              </a:lnSpc>
            </a:pPr>
            <a:r>
              <a:rPr lang="en-US" sz="6000"/>
              <a:t>Thanks for your attention!</a:t>
            </a:r>
            <a:br>
              <a:rPr lang="en-US" sz="6000"/>
            </a:br>
            <a:r>
              <a:rPr lang="en-US" sz="6000"/>
              <a:t/>
            </a:r>
            <a:br>
              <a:rPr lang="en-US" sz="6000"/>
            </a:br>
            <a:r>
              <a:rPr lang="en-US" sz="6000"/>
              <a:t>Questions?</a:t>
            </a:r>
          </a:p>
        </p:txBody>
      </p:sp>
      <p:sp>
        <p:nvSpPr>
          <p:cNvPr id="858122" name="Rectangle 10"/>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Oct 3 2012</a:t>
            </a:r>
            <a:endParaRPr lang="en-US" dirty="0"/>
          </a:p>
        </p:txBody>
      </p:sp>
      <p:sp>
        <p:nvSpPr>
          <p:cNvPr id="5" name="Slide Number Placeholder 4"/>
          <p:cNvSpPr>
            <a:spLocks noGrp="1"/>
          </p:cNvSpPr>
          <p:nvPr>
            <p:ph type="sldNum" sz="quarter" idx="11"/>
          </p:nvPr>
        </p:nvSpPr>
        <p:spPr/>
        <p:txBody>
          <a:bodyPr/>
          <a:lstStyle/>
          <a:p>
            <a:fld id="{7CFA3959-B862-43A9-97C5-694C467FE8C2}" type="slidenum">
              <a:rPr lang="en-US"/>
              <a:pPr/>
              <a:t>7</a:t>
            </a:fld>
            <a:endParaRPr lang="en-US"/>
          </a:p>
        </p:txBody>
      </p:sp>
      <p:sp>
        <p:nvSpPr>
          <p:cNvPr id="771074" name="Rectangle 2"/>
          <p:cNvSpPr>
            <a:spLocks noGrp="1" noChangeArrowheads="1"/>
          </p:cNvSpPr>
          <p:nvPr>
            <p:ph type="title"/>
          </p:nvPr>
        </p:nvSpPr>
        <p:spPr/>
        <p:txBody>
          <a:bodyPr/>
          <a:lstStyle/>
          <a:p>
            <a:r>
              <a:rPr lang="en-US"/>
              <a:t>Outline</a:t>
            </a:r>
          </a:p>
        </p:txBody>
      </p:sp>
      <p:sp>
        <p:nvSpPr>
          <p:cNvPr id="771075" name="Rectangle 3"/>
          <p:cNvSpPr>
            <a:spLocks noGrp="1" noChangeArrowheads="1"/>
          </p:cNvSpPr>
          <p:nvPr>
            <p:ph type="body" idx="1"/>
          </p:nvPr>
        </p:nvSpPr>
        <p:spPr/>
        <p:txBody>
          <a:bodyPr/>
          <a:lstStyle/>
          <a:p>
            <a:r>
              <a:rPr lang="en-US" dirty="0" smtClean="0"/>
              <a:t>OU</a:t>
            </a:r>
          </a:p>
          <a:p>
            <a:pPr lvl="1"/>
            <a:r>
              <a:rPr lang="en-US" dirty="0" smtClean="0"/>
              <a:t>Resources</a:t>
            </a:r>
          </a:p>
          <a:p>
            <a:pPr lvl="1"/>
            <a:r>
              <a:rPr lang="en-US" dirty="0" smtClean="0"/>
              <a:t>Accomplishments</a:t>
            </a:r>
            <a:endParaRPr lang="en-US" dirty="0"/>
          </a:p>
          <a:p>
            <a:r>
              <a:rPr lang="en-US" dirty="0" smtClean="0"/>
              <a:t>OCII</a:t>
            </a:r>
            <a:endParaRPr lang="en-US" dirty="0"/>
          </a:p>
        </p:txBody>
      </p:sp>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Resources</a:t>
            </a:r>
            <a:endParaRPr lang="en-US" sz="6000" dirty="0"/>
          </a:p>
        </p:txBody>
      </p:sp>
      <p:sp>
        <p:nvSpPr>
          <p:cNvPr id="3" name="Subtitle 2"/>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p:spPr>
        <p:txBody>
          <a:bodyPr/>
          <a:lstStyle/>
          <a:p>
            <a:r>
              <a:rPr lang="en-US" dirty="0" smtClean="0"/>
              <a:t>OSCER State of the Center Address</a:t>
            </a:r>
            <a:endParaRPr lang="en-US" dirty="0"/>
          </a:p>
          <a:p>
            <a:r>
              <a:rPr lang="en-US" dirty="0" smtClean="0"/>
              <a:t>Wed Oct </a:t>
            </a:r>
            <a:r>
              <a:rPr lang="en-US" dirty="0"/>
              <a:t>3</a:t>
            </a:r>
            <a:r>
              <a:rPr lang="en-US" dirty="0" smtClean="0"/>
              <a:t> 2012</a:t>
            </a:r>
            <a:endParaRPr lang="en-US" dirty="0"/>
          </a:p>
        </p:txBody>
      </p:sp>
      <p:sp>
        <p:nvSpPr>
          <p:cNvPr id="33795" name="Slide Number Placeholder 4"/>
          <p:cNvSpPr>
            <a:spLocks noGrp="1"/>
          </p:cNvSpPr>
          <p:nvPr>
            <p:ph type="sldNum" sz="quarter" idx="11"/>
          </p:nvPr>
        </p:nvSpPr>
        <p:spPr>
          <a:noFill/>
        </p:spPr>
        <p:txBody>
          <a:bodyPr/>
          <a:lstStyle/>
          <a:p>
            <a:fld id="{FC2AD2AF-44E1-4605-881E-55DF136B7C1C}" type="slidenum">
              <a:rPr lang="en-US"/>
              <a:pPr/>
              <a:t>9</a:t>
            </a:fld>
            <a:endParaRPr lang="en-US"/>
          </a:p>
        </p:txBody>
      </p:sp>
      <p:sp>
        <p:nvSpPr>
          <p:cNvPr id="33796" name="Rectangle 2"/>
          <p:cNvSpPr>
            <a:spLocks noGrp="1" noChangeArrowheads="1"/>
          </p:cNvSpPr>
          <p:nvPr>
            <p:ph type="body" idx="1"/>
          </p:nvPr>
        </p:nvSpPr>
        <p:spPr>
          <a:xfrm>
            <a:off x="457200" y="1371600"/>
            <a:ext cx="5105400" cy="4800600"/>
          </a:xfrm>
        </p:spPr>
        <p:txBody>
          <a:bodyPr/>
          <a:lstStyle/>
          <a:p>
            <a:pPr eaLnBrk="1" hangingPunct="1">
              <a:lnSpc>
                <a:spcPct val="90000"/>
              </a:lnSpc>
              <a:buFont typeface="Wingdings" pitchFamily="2" charset="2"/>
              <a:buNone/>
            </a:pPr>
            <a:r>
              <a:rPr lang="en-US" dirty="0" smtClean="0"/>
              <a:t>1,076 Intel Xeon CPU chips/4288 cores</a:t>
            </a:r>
          </a:p>
          <a:p>
            <a:pPr eaLnBrk="1" hangingPunct="1">
              <a:lnSpc>
                <a:spcPct val="90000"/>
              </a:lnSpc>
            </a:pPr>
            <a:r>
              <a:rPr lang="en-US" sz="1600" dirty="0" smtClean="0"/>
              <a:t>528 dual socket/quad core </a:t>
            </a:r>
            <a:r>
              <a:rPr lang="en-US" sz="1600" dirty="0" err="1" smtClean="0"/>
              <a:t>Harpertown</a:t>
            </a:r>
            <a:r>
              <a:rPr lang="en-US" sz="1600" dirty="0" smtClean="0"/>
              <a:t> 2.0 GHz, 16 GB each</a:t>
            </a:r>
          </a:p>
          <a:p>
            <a:pPr eaLnBrk="1" hangingPunct="1">
              <a:lnSpc>
                <a:spcPct val="90000"/>
              </a:lnSpc>
            </a:pPr>
            <a:r>
              <a:rPr lang="en-US" sz="1600" dirty="0" smtClean="0"/>
              <a:t>3 dual socket/quad core </a:t>
            </a:r>
            <a:r>
              <a:rPr lang="en-US" sz="1600" dirty="0" err="1" smtClean="0"/>
              <a:t>Harpertown</a:t>
            </a:r>
            <a:r>
              <a:rPr lang="en-US" sz="1600" dirty="0" smtClean="0"/>
              <a:t> 2.66 GHz, 16 GB each</a:t>
            </a:r>
          </a:p>
          <a:p>
            <a:pPr eaLnBrk="1" hangingPunct="1">
              <a:lnSpc>
                <a:spcPct val="90000"/>
              </a:lnSpc>
            </a:pPr>
            <a:r>
              <a:rPr lang="en-US" sz="1600" dirty="0" smtClean="0"/>
              <a:t>3 dual socket/quad core </a:t>
            </a:r>
            <a:r>
              <a:rPr lang="en-US" sz="1600" dirty="0" err="1" smtClean="0"/>
              <a:t>Clovertown</a:t>
            </a:r>
            <a:r>
              <a:rPr lang="en-US" sz="1600" dirty="0" smtClean="0"/>
              <a:t> 2.33 GHz, 16 GB each</a:t>
            </a:r>
          </a:p>
          <a:p>
            <a:pPr eaLnBrk="1" hangingPunct="1">
              <a:lnSpc>
                <a:spcPct val="90000"/>
              </a:lnSpc>
            </a:pPr>
            <a:r>
              <a:rPr lang="en-US" sz="1600" dirty="0" smtClean="0"/>
              <a:t>2 x quad socket/quad core Tigerton, 2.4 GHz, 128 GB each</a:t>
            </a:r>
          </a:p>
          <a:p>
            <a:pPr eaLnBrk="1" hangingPunct="1">
              <a:lnSpc>
                <a:spcPct val="80000"/>
              </a:lnSpc>
              <a:buFont typeface="Wingdings" pitchFamily="2" charset="2"/>
              <a:buNone/>
            </a:pPr>
            <a:r>
              <a:rPr lang="en-US" dirty="0" smtClean="0"/>
              <a:t>8,800 GB RAM</a:t>
            </a:r>
          </a:p>
          <a:p>
            <a:pPr eaLnBrk="1" hangingPunct="1">
              <a:lnSpc>
                <a:spcPct val="70000"/>
              </a:lnSpc>
              <a:buFont typeface="Wingdings" pitchFamily="2" charset="2"/>
              <a:buNone/>
            </a:pPr>
            <a:r>
              <a:rPr lang="en-US" dirty="0" smtClean="0"/>
              <a:t>~130 TB globally accessible disk</a:t>
            </a:r>
          </a:p>
          <a:p>
            <a:pPr eaLnBrk="1" hangingPunct="1">
              <a:lnSpc>
                <a:spcPct val="70000"/>
              </a:lnSpc>
              <a:buFont typeface="Wingdings" pitchFamily="2" charset="2"/>
              <a:buNone/>
            </a:pPr>
            <a:r>
              <a:rPr lang="en-US" dirty="0" err="1" smtClean="0"/>
              <a:t>QLogic</a:t>
            </a:r>
            <a:r>
              <a:rPr lang="en-US" dirty="0" smtClean="0"/>
              <a:t> </a:t>
            </a:r>
            <a:r>
              <a:rPr lang="en-US" dirty="0" err="1" smtClean="0"/>
              <a:t>Infiniband</a:t>
            </a:r>
            <a:endParaRPr lang="en-US" dirty="0" smtClean="0"/>
          </a:p>
          <a:p>
            <a:pPr eaLnBrk="1" hangingPunct="1">
              <a:lnSpc>
                <a:spcPct val="80000"/>
              </a:lnSpc>
              <a:buFont typeface="Wingdings" pitchFamily="2" charset="2"/>
              <a:buNone/>
            </a:pPr>
            <a:r>
              <a:rPr lang="en-US" dirty="0" smtClean="0"/>
              <a:t>Force10 Networks Gigabit Ethernet</a:t>
            </a:r>
          </a:p>
          <a:p>
            <a:pPr eaLnBrk="1" hangingPunct="1">
              <a:lnSpc>
                <a:spcPct val="80000"/>
              </a:lnSpc>
              <a:buFont typeface="Wingdings" pitchFamily="2" charset="2"/>
              <a:buNone/>
            </a:pPr>
            <a:r>
              <a:rPr lang="en-US" dirty="0" smtClean="0"/>
              <a:t>Red Hat Enterprise Linux 5</a:t>
            </a:r>
          </a:p>
          <a:p>
            <a:pPr eaLnBrk="1" hangingPunct="1">
              <a:lnSpc>
                <a:spcPct val="70000"/>
              </a:lnSpc>
              <a:buFont typeface="Wingdings" pitchFamily="2" charset="2"/>
              <a:buNone/>
            </a:pPr>
            <a:r>
              <a:rPr lang="en-US" dirty="0" smtClean="0"/>
              <a:t>Peak speed: 34.5 TFLOPs*</a:t>
            </a:r>
          </a:p>
          <a:p>
            <a:pPr eaLnBrk="1" hangingPunct="1">
              <a:lnSpc>
                <a:spcPct val="70000"/>
              </a:lnSpc>
              <a:buFont typeface="Wingdings" pitchFamily="2" charset="2"/>
              <a:buNone/>
            </a:pPr>
            <a:r>
              <a:rPr lang="en-US" sz="2000" dirty="0" smtClean="0"/>
              <a:t>*TFLOPs: trillion calculations per second</a:t>
            </a:r>
          </a:p>
        </p:txBody>
      </p:sp>
      <p:sp>
        <p:nvSpPr>
          <p:cNvPr id="33797" name="Rectangle 3"/>
          <p:cNvSpPr>
            <a:spLocks noGrp="1" noChangeArrowheads="1"/>
          </p:cNvSpPr>
          <p:nvPr>
            <p:ph type="title"/>
          </p:nvPr>
        </p:nvSpPr>
        <p:spPr/>
        <p:txBody>
          <a:bodyPr/>
          <a:lstStyle/>
          <a:p>
            <a:pPr eaLnBrk="1" hangingPunct="1"/>
            <a:r>
              <a:rPr lang="en-US" smtClean="0"/>
              <a:t>Dell Intel Xeon Linux Cluster</a:t>
            </a:r>
          </a:p>
        </p:txBody>
      </p:sp>
      <p:sp>
        <p:nvSpPr>
          <p:cNvPr id="503812" name="Text Box 4"/>
          <p:cNvSpPr txBox="1">
            <a:spLocks noChangeArrowheads="1"/>
          </p:cNvSpPr>
          <p:nvPr/>
        </p:nvSpPr>
        <p:spPr bwMode="auto">
          <a:xfrm>
            <a:off x="5043488" y="5562600"/>
            <a:ext cx="3652837" cy="457200"/>
          </a:xfrm>
          <a:prstGeom prst="rect">
            <a:avLst/>
          </a:prstGeom>
          <a:noFill/>
          <a:ln w="9525">
            <a:noFill/>
            <a:miter lim="800000"/>
            <a:headEnd/>
            <a:tailEnd/>
          </a:ln>
          <a:effectLst/>
        </p:spPr>
        <p:txBody>
          <a:bodyPr wrap="none">
            <a:spAutoFit/>
          </a:bodyPr>
          <a:lstStyle/>
          <a:p>
            <a:pPr>
              <a:spcBef>
                <a:spcPct val="50000"/>
              </a:spcBef>
              <a:defRPr/>
            </a:pPr>
            <a:r>
              <a:rPr lang="en-US" sz="2400" b="1">
                <a:effectLst>
                  <a:outerShdw blurRad="38100" dist="38100" dir="2700000" algn="tl">
                    <a:srgbClr val="C0C0C0"/>
                  </a:outerShdw>
                </a:effectLst>
                <a:latin typeface="Courier New" pitchFamily="49" charset="0"/>
              </a:rPr>
              <a:t>sooner.oscer.ou.edu</a:t>
            </a:r>
          </a:p>
        </p:txBody>
      </p:sp>
      <p:pic>
        <p:nvPicPr>
          <p:cNvPr id="33799" name="Picture 5" descr="topdawg_20051004"/>
          <p:cNvPicPr>
            <a:picLocks noChangeAspect="1" noChangeArrowheads="1"/>
          </p:cNvPicPr>
          <p:nvPr/>
        </p:nvPicPr>
        <p:blipFill>
          <a:blip r:embed="rId4" cstate="print"/>
          <a:srcRect/>
          <a:stretch>
            <a:fillRect/>
          </a:stretch>
        </p:blipFill>
        <p:spPr bwMode="auto">
          <a:xfrm>
            <a:off x="5448300" y="1905000"/>
            <a:ext cx="2801938" cy="3733800"/>
          </a:xfrm>
          <a:prstGeom prst="rect">
            <a:avLst/>
          </a:prstGeom>
          <a:noFill/>
          <a:ln w="9525">
            <a:noFill/>
            <a:miter lim="800000"/>
            <a:headEnd/>
            <a:tailEnd/>
          </a:ln>
        </p:spPr>
      </p:pic>
      <p:sp>
        <p:nvSpPr>
          <p:cNvPr id="33800" name="Rectangle 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SWI" val="22"/>
  <p:tag name="NBP" val="1"/>
  <p:tag name="CVB" val="22"/>
  <p:tag name="SPT" val="FALSE"/>
  <p:tag name="BSN" val="22"/>
  <p:tag name="LFXCI" val="0"/>
  <p:tag name="SVT" val="TRUE"/>
  <p:tag name="CII" val="22"/>
</p:tagLst>
</file>

<file path=ppt/tags/tag11.xml><?xml version="1.0" encoding="utf-8"?>
<p:tagLst xmlns:a="http://schemas.openxmlformats.org/drawingml/2006/main" xmlns:r="http://schemas.openxmlformats.org/officeDocument/2006/relationships" xmlns:p="http://schemas.openxmlformats.org/presentationml/2006/main">
  <p:tag name="DUMMACSH" val="TRUE"/>
</p:tagLst>
</file>

<file path=ppt/tags/tag12.xml><?xml version="1.0" encoding="utf-8"?>
<p:tagLst xmlns:a="http://schemas.openxmlformats.org/drawingml/2006/main" xmlns:r="http://schemas.openxmlformats.org/officeDocument/2006/relationships" xmlns:p="http://schemas.openxmlformats.org/presentationml/2006/main">
  <p:tag name="SWI" val="22"/>
  <p:tag name="NBP" val="1"/>
  <p:tag name="CVB" val="22"/>
  <p:tag name="SPT" val="FALSE"/>
  <p:tag name="BSN" val="22"/>
  <p:tag name="LFXCI" val="0"/>
  <p:tag name="SVT" val="TRUE"/>
  <p:tag name="CII" val="22"/>
</p:tagLst>
</file>

<file path=ppt/tags/tag13.xml><?xml version="1.0" encoding="utf-8"?>
<p:tagLst xmlns:a="http://schemas.openxmlformats.org/drawingml/2006/main" xmlns:r="http://schemas.openxmlformats.org/officeDocument/2006/relationships" xmlns:p="http://schemas.openxmlformats.org/presentationml/2006/main">
  <p:tag name="DUMMACSH" val="TRUE"/>
</p:tagLst>
</file>

<file path=ppt/tags/tag14.xml><?xml version="1.0" encoding="utf-8"?>
<p:tagLst xmlns:a="http://schemas.openxmlformats.org/drawingml/2006/main" xmlns:r="http://schemas.openxmlformats.org/officeDocument/2006/relationships" xmlns:p="http://schemas.openxmlformats.org/presentationml/2006/main">
  <p:tag name="SWI" val="107"/>
  <p:tag name="NBP" val="1"/>
  <p:tag name="CVB" val="107"/>
  <p:tag name="SPT" val="FALSE"/>
  <p:tag name="BSN" val="107"/>
  <p:tag name="LFXCI" val="0"/>
  <p:tag name="SVT" val="TRUE"/>
  <p:tag name="CII" val="107"/>
</p:tagLst>
</file>

<file path=ppt/tags/tag15.xml><?xml version="1.0" encoding="utf-8"?>
<p:tagLst xmlns:a="http://schemas.openxmlformats.org/drawingml/2006/main" xmlns:r="http://schemas.openxmlformats.org/officeDocument/2006/relationships" xmlns:p="http://schemas.openxmlformats.org/presentationml/2006/main">
  <p:tag name="SWI" val="107"/>
  <p:tag name="NBP" val="1"/>
  <p:tag name="CVB" val="107"/>
  <p:tag name="SPT" val="FALSE"/>
  <p:tag name="BSN" val="107"/>
  <p:tag name="LFXCI" val="0"/>
  <p:tag name="SVT" val="TRUE"/>
  <p:tag name="CII" val="107"/>
</p:tagLst>
</file>

<file path=ppt/tags/tag16.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7.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8.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9.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CVB" val="1"/>
  <p:tag name="SPT" val="FALSE"/>
  <p:tag name="BSN" val="1"/>
  <p:tag name="LFXCI" val="0"/>
  <p:tag name="SVT" val="TRUE"/>
  <p:tag name="CII" val="1"/>
</p:tagLst>
</file>

<file path=ppt/tags/tag20.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1.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2.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3.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4.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5.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6.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7.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8.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9.xml><?xml version="1.0" encoding="utf-8"?>
<p:tagLst xmlns:a="http://schemas.openxmlformats.org/drawingml/2006/main" xmlns:r="http://schemas.openxmlformats.org/officeDocument/2006/relationships" xmlns:p="http://schemas.openxmlformats.org/presentationml/2006/main">
  <p:tag name="SWI" val="100"/>
  <p:tag name="NBP" val="1"/>
  <p:tag name="CVB" val="100"/>
  <p:tag name="SPT" val="FALSE"/>
  <p:tag name="BSN" val="100"/>
  <p:tag name="LFXCI" val="0"/>
  <p:tag name="SVT" val="TRUE"/>
  <p:tag name="CII" val="100"/>
</p:tagLst>
</file>

<file path=ppt/tags/tag3.xml><?xml version="1.0" encoding="utf-8"?>
<p:tagLst xmlns:a="http://schemas.openxmlformats.org/drawingml/2006/main" xmlns:r="http://schemas.openxmlformats.org/officeDocument/2006/relationships" xmlns:p="http://schemas.openxmlformats.org/presentationml/2006/main">
  <p:tag name="SWI" val="2"/>
  <p:tag name="NBP" val="1"/>
  <p:tag name="CVB" val="2"/>
  <p:tag name="SPT" val="FALSE"/>
  <p:tag name="BSN" val="2"/>
  <p:tag name="LFXCI" val="0"/>
  <p:tag name="SVT" val="TRUE"/>
  <p:tag name="CII" val="2"/>
</p:tagLst>
</file>

<file path=ppt/tags/tag30.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31.xml><?xml version="1.0" encoding="utf-8"?>
<p:tagLst xmlns:a="http://schemas.openxmlformats.org/drawingml/2006/main" xmlns:r="http://schemas.openxmlformats.org/officeDocument/2006/relationships" xmlns:p="http://schemas.openxmlformats.org/presentationml/2006/main">
  <p:tag name="SWI" val="106"/>
  <p:tag name="NBP" val="1"/>
  <p:tag name="CVB" val="106"/>
  <p:tag name="SPT" val="FALSE"/>
  <p:tag name="BSN" val="106"/>
  <p:tag name="LFXCI" val="0"/>
  <p:tag name="SVT" val="TRUE"/>
  <p:tag name="CII" val="106"/>
</p:tagLst>
</file>

<file path=ppt/tags/tag32.xml><?xml version="1.0" encoding="utf-8"?>
<p:tagLst xmlns:a="http://schemas.openxmlformats.org/drawingml/2006/main" xmlns:r="http://schemas.openxmlformats.org/officeDocument/2006/relationships" xmlns:p="http://schemas.openxmlformats.org/presentationml/2006/main">
  <p:tag name="SWI" val="118"/>
  <p:tag name="NBP" val="1"/>
  <p:tag name="CVB" val="118"/>
  <p:tag name="SPT" val="FALSE"/>
  <p:tag name="BSN" val="118"/>
  <p:tag name="LFXCI" val="0"/>
  <p:tag name="SVT" val="TRUE"/>
  <p:tag name="CII" val="118"/>
</p:tagLst>
</file>

<file path=ppt/tags/tag33.xml><?xml version="1.0" encoding="utf-8"?>
<p:tagLst xmlns:a="http://schemas.openxmlformats.org/drawingml/2006/main" xmlns:r="http://schemas.openxmlformats.org/officeDocument/2006/relationships" xmlns:p="http://schemas.openxmlformats.org/presentationml/2006/main">
  <p:tag name="SWI" val="97"/>
  <p:tag name="NBP" val="1"/>
  <p:tag name="CVB" val="97"/>
  <p:tag name="SPT" val="FALSE"/>
  <p:tag name="BSN" val="97"/>
  <p:tag name="LFXCI" val="0"/>
  <p:tag name="SVT" val="TRUE"/>
  <p:tag name="CII" val="97"/>
</p:tagLst>
</file>

<file path=ppt/tags/tag34.xml><?xml version="1.0" encoding="utf-8"?>
<p:tagLst xmlns:a="http://schemas.openxmlformats.org/drawingml/2006/main" xmlns:r="http://schemas.openxmlformats.org/officeDocument/2006/relationships" xmlns:p="http://schemas.openxmlformats.org/presentationml/2006/main">
  <p:tag name="SWI" val="56"/>
  <p:tag name="NBP" val="1"/>
  <p:tag name="CVB" val="56"/>
  <p:tag name="SPT" val="FALSE"/>
  <p:tag name="BSN" val="56"/>
  <p:tag name="LFXCI" val="0"/>
  <p:tag name="SVT" val="TRUE"/>
  <p:tag name="CII" val="56"/>
</p:tagLst>
</file>

<file path=ppt/tags/tag35.xml><?xml version="1.0" encoding="utf-8"?>
<p:tagLst xmlns:a="http://schemas.openxmlformats.org/drawingml/2006/main" xmlns:r="http://schemas.openxmlformats.org/officeDocument/2006/relationships" xmlns:p="http://schemas.openxmlformats.org/presentationml/2006/main">
  <p:tag name="DUMMACSH" val="TRUE"/>
</p:tagLst>
</file>

<file path=ppt/tags/tag4.xml><?xml version="1.0" encoding="utf-8"?>
<p:tagLst xmlns:a="http://schemas.openxmlformats.org/drawingml/2006/main" xmlns:r="http://schemas.openxmlformats.org/officeDocument/2006/relationships" xmlns:p="http://schemas.openxmlformats.org/presentationml/2006/main">
  <p:tag name="SWI" val="2"/>
  <p:tag name="NBP" val="1"/>
  <p:tag name="CVB" val="2"/>
  <p:tag name="SPT" val="FALSE"/>
  <p:tag name="BSN" val="2"/>
  <p:tag name="LFXCI" val="0"/>
  <p:tag name="SVT" val="TRUE"/>
  <p:tag name="CII" val="2"/>
</p:tagLst>
</file>

<file path=ppt/tags/tag5.xml><?xml version="1.0" encoding="utf-8"?>
<p:tagLst xmlns:a="http://schemas.openxmlformats.org/drawingml/2006/main" xmlns:r="http://schemas.openxmlformats.org/officeDocument/2006/relationships" xmlns:p="http://schemas.openxmlformats.org/presentationml/2006/main">
  <p:tag name="SWI" val="22"/>
  <p:tag name="NBP" val="1"/>
  <p:tag name="CVB" val="22"/>
  <p:tag name="SPT" val="FALSE"/>
  <p:tag name="BSN" val="22"/>
  <p:tag name="LFXCI" val="0"/>
  <p:tag name="SVT" val="TRUE"/>
  <p:tag name="CII" val="22"/>
</p:tagLst>
</file>

<file path=ppt/tags/tag6.xml><?xml version="1.0" encoding="utf-8"?>
<p:tagLst xmlns:a="http://schemas.openxmlformats.org/drawingml/2006/main" xmlns:r="http://schemas.openxmlformats.org/officeDocument/2006/relationships" xmlns:p="http://schemas.openxmlformats.org/presentationml/2006/main">
  <p:tag name="DUMMACSH" val="TRUE"/>
</p:tagLst>
</file>

<file path=ppt/tags/tag7.xml><?xml version="1.0" encoding="utf-8"?>
<p:tagLst xmlns:a="http://schemas.openxmlformats.org/drawingml/2006/main" xmlns:r="http://schemas.openxmlformats.org/officeDocument/2006/relationships" xmlns:p="http://schemas.openxmlformats.org/presentationml/2006/main">
  <p:tag name="SWI" val="22"/>
  <p:tag name="NBP" val="1"/>
  <p:tag name="CVB" val="22"/>
  <p:tag name="SPT" val="FALSE"/>
  <p:tag name="BSN" val="22"/>
  <p:tag name="LFXCI" val="0"/>
  <p:tag name="SVT" val="TRUE"/>
  <p:tag name="CII" val="22"/>
</p:tagLst>
</file>

<file path=ppt/tags/tag8.xml><?xml version="1.0" encoding="utf-8"?>
<p:tagLst xmlns:a="http://schemas.openxmlformats.org/drawingml/2006/main" xmlns:r="http://schemas.openxmlformats.org/officeDocument/2006/relationships" xmlns:p="http://schemas.openxmlformats.org/presentationml/2006/main">
  <p:tag name="DUMMACSH" val="TRUE"/>
</p:tagLst>
</file>

<file path=ppt/tags/tag9.xml><?xml version="1.0" encoding="utf-8"?>
<p:tagLst xmlns:a="http://schemas.openxmlformats.org/drawingml/2006/main" xmlns:r="http://schemas.openxmlformats.org/officeDocument/2006/relationships" xmlns:p="http://schemas.openxmlformats.org/presentationml/2006/main">
  <p:tag name="SWI" val="116"/>
  <p:tag name="NBP" val="1"/>
  <p:tag name="CVB" val="116"/>
  <p:tag name="SPT" val="FALSE"/>
  <p:tag name="BSN" val="116"/>
  <p:tag name="LFXCI" val="0"/>
  <p:tag name="SVT" val="TRUE"/>
  <p:tag name="CII" val="116"/>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21141</TotalTime>
  <Words>10662</Words>
  <Application>Microsoft Office PowerPoint</Application>
  <PresentationFormat>On-screen Show (4:3)</PresentationFormat>
  <Paragraphs>1050</Paragraphs>
  <Slides>66</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68" baseType="lpstr">
      <vt:lpstr>Blends</vt:lpstr>
      <vt:lpstr>Worksheet</vt:lpstr>
      <vt:lpstr>Slide 1</vt:lpstr>
      <vt:lpstr>OSCER State of the Center</vt:lpstr>
      <vt:lpstr>Preregistration Profile 2012</vt:lpstr>
      <vt:lpstr>Attendee Profile 2002-2012</vt:lpstr>
      <vt:lpstr>Symposium 2012 Sponsors</vt:lpstr>
      <vt:lpstr>Some Accomplishments</vt:lpstr>
      <vt:lpstr>Outline</vt:lpstr>
      <vt:lpstr>Resources</vt:lpstr>
      <vt:lpstr>Dell Intel Xeon Linux Cluster</vt:lpstr>
      <vt:lpstr>Dell Intel Xeon Linux Cluster</vt:lpstr>
      <vt:lpstr>Dead Supercomputer Club</vt:lpstr>
      <vt:lpstr>NEW SUPERCOMPUTER!</vt:lpstr>
      <vt:lpstr>NEW SUPERCOMPUTER!</vt:lpstr>
      <vt:lpstr>Improvement in OSCER Hardware</vt:lpstr>
      <vt:lpstr>OU Research IT Personnel</vt:lpstr>
      <vt:lpstr>OU Research IT Personnel</vt:lpstr>
      <vt:lpstr>New Building!</vt:lpstr>
      <vt:lpstr>Accomplishments</vt:lpstr>
      <vt:lpstr>External Research Grants</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 External Funding Summary</vt:lpstr>
      <vt:lpstr>Publications Facilitated by Research IT</vt:lpstr>
      <vt:lpstr>Blue Ribbon Panel</vt:lpstr>
      <vt:lpstr>Slide 37</vt:lpstr>
      <vt:lpstr>OK Cyberinfrastructure Initiative</vt:lpstr>
      <vt:lpstr>OCII Goals</vt:lpstr>
      <vt:lpstr>OCII Service Methodologies Part 1</vt:lpstr>
      <vt:lpstr>OCII Service Methodologies Part 2</vt:lpstr>
      <vt:lpstr>OCII Service Methodologies Part 3</vt:lpstr>
      <vt:lpstr>OCII Institution Profile</vt:lpstr>
      <vt:lpstr>OCII Institution Profile</vt:lpstr>
      <vt:lpstr>OCII Institution Profile</vt:lpstr>
      <vt:lpstr>OCII Institution Profile</vt:lpstr>
      <vt:lpstr>OCII Academic Institutions</vt:lpstr>
      <vt:lpstr>OCII Academic (cont’d)</vt:lpstr>
      <vt:lpstr>OCII Academic (cont’d)</vt:lpstr>
      <vt:lpstr>OCII Non-academic</vt:lpstr>
      <vt:lpstr>OCII Non-academic (cont’d)</vt:lpstr>
      <vt:lpstr>OCII Outcomes: Teaching</vt:lpstr>
      <vt:lpstr>OCII Outcomes: Resources</vt:lpstr>
      <vt:lpstr>NSF EPSCoR RII C2 Grant</vt:lpstr>
      <vt:lpstr>NSF EPSCoR C2 Upgrades</vt:lpstr>
      <vt:lpstr>NSF EPSCoR C2 Tribal Colleges</vt:lpstr>
      <vt:lpstr>NSF EPSCoR C2 Unanticipated</vt:lpstr>
      <vt:lpstr>OK IT Mentorship Program</vt:lpstr>
      <vt:lpstr>OK IT Mentorship Program</vt:lpstr>
      <vt:lpstr>What a Bargain!</vt:lpstr>
      <vt:lpstr>Thanks!</vt:lpstr>
      <vt:lpstr>Thanks!</vt:lpstr>
      <vt:lpstr>Thanks!</vt:lpstr>
      <vt:lpstr>Thanks!</vt:lpstr>
      <vt:lpstr>To Learn More About OSCER</vt:lpstr>
      <vt:lpstr>Thanks for your attention!  Questions?</vt:lpstr>
    </vt:vector>
  </TitlesOfParts>
  <Company>University of Oklahoma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Supercomputing in Plain English: Overview</dc:title>
  <dc:creator>Henry Neeman</dc:creator>
  <cp:lastModifiedBy>hneeman</cp:lastModifiedBy>
  <cp:revision>508</cp:revision>
  <cp:lastPrinted>1601-01-01T00:00:00Z</cp:lastPrinted>
  <dcterms:created xsi:type="dcterms:W3CDTF">2001-08-18T12:37:15Z</dcterms:created>
  <dcterms:modified xsi:type="dcterms:W3CDTF">2012-10-03T06:14:11Z</dcterms:modified>
</cp:coreProperties>
</file>