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notesMasterIdLst>
    <p:notesMasterId r:id="rId27"/>
  </p:notesMasterIdLst>
  <p:handoutMasterIdLst>
    <p:handoutMasterId r:id="rId28"/>
  </p:handoutMasterIdLst>
  <p:sldIdLst>
    <p:sldId id="256" r:id="rId2"/>
    <p:sldId id="258" r:id="rId3"/>
    <p:sldId id="257" r:id="rId4"/>
    <p:sldId id="259" r:id="rId5"/>
    <p:sldId id="260" r:id="rId6"/>
    <p:sldId id="263" r:id="rId7"/>
    <p:sldId id="261" r:id="rId8"/>
    <p:sldId id="264" r:id="rId9"/>
    <p:sldId id="268" r:id="rId10"/>
    <p:sldId id="267" r:id="rId11"/>
    <p:sldId id="285"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6" r:id="rId25"/>
    <p:sldId id="287" r:id="rId26"/>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010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2" autoAdjust="0"/>
    <p:restoredTop sz="94660"/>
  </p:normalViewPr>
  <p:slideViewPr>
    <p:cSldViewPr snapToGrid="0" snapToObjects="1">
      <p:cViewPr varScale="1">
        <p:scale>
          <a:sx n="63" d="100"/>
          <a:sy n="63" d="100"/>
        </p:scale>
        <p:origin x="-152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data </a:t>
            </a:r>
            <a:r>
              <a:rPr lang="en-US" dirty="0" smtClean="0"/>
              <a:t>stored world wide in </a:t>
            </a:r>
            <a:r>
              <a:rPr lang="en-US" dirty="0" err="1" smtClean="0"/>
              <a:t>Exa</a:t>
            </a:r>
            <a:r>
              <a:rPr lang="en-US" dirty="0" smtClean="0"/>
              <a:t> Bytes</a:t>
            </a:r>
            <a:endParaRPr lang="en-US" dirty="0"/>
          </a:p>
        </c:rich>
      </c:tx>
      <c:layout/>
    </c:title>
    <c:plotArea>
      <c:layout/>
      <c:barChart>
        <c:barDir val="col"/>
        <c:grouping val="clustered"/>
        <c:ser>
          <c:idx val="0"/>
          <c:order val="0"/>
          <c:tx>
            <c:strRef>
              <c:f>Sheet1!$B$1</c:f>
              <c:strCache>
                <c:ptCount val="1"/>
                <c:pt idx="0">
                  <c:v>data stored</c:v>
                </c:pt>
              </c:strCache>
            </c:strRef>
          </c:tx>
          <c:spPr>
            <a:solidFill>
              <a:schemeClr val="tx2">
                <a:lumMod val="75000"/>
              </a:schemeClr>
            </a:solidFill>
          </c:spPr>
          <c:cat>
            <c:numRef>
              <c:f>Sheet1!$A$2:$A$8</c:f>
              <c:numCache>
                <c:formatCode>General</c:formatCode>
                <c:ptCount val="7"/>
                <c:pt idx="0">
                  <c:v>1986</c:v>
                </c:pt>
                <c:pt idx="1">
                  <c:v>1993</c:v>
                </c:pt>
                <c:pt idx="2">
                  <c:v>2000</c:v>
                </c:pt>
                <c:pt idx="3">
                  <c:v>2007</c:v>
                </c:pt>
                <c:pt idx="4">
                  <c:v>2010</c:v>
                </c:pt>
                <c:pt idx="5">
                  <c:v>2011</c:v>
                </c:pt>
              </c:numCache>
            </c:numRef>
          </c:cat>
          <c:val>
            <c:numRef>
              <c:f>Sheet1!$B$2:$B$8</c:f>
              <c:numCache>
                <c:formatCode>General</c:formatCode>
                <c:ptCount val="7"/>
                <c:pt idx="0">
                  <c:v>2.6</c:v>
                </c:pt>
                <c:pt idx="1">
                  <c:v>15.8</c:v>
                </c:pt>
                <c:pt idx="2">
                  <c:v>54</c:v>
                </c:pt>
                <c:pt idx="3">
                  <c:v>295</c:v>
                </c:pt>
                <c:pt idx="4">
                  <c:v>1000</c:v>
                </c:pt>
                <c:pt idx="5">
                  <c:v>1800</c:v>
                </c:pt>
              </c:numCache>
            </c:numRef>
          </c:val>
        </c:ser>
        <c:gapWidth val="98"/>
        <c:axId val="82330752"/>
        <c:axId val="82332288"/>
      </c:barChart>
      <c:catAx>
        <c:axId val="82330752"/>
        <c:scaling>
          <c:orientation val="minMax"/>
        </c:scaling>
        <c:axPos val="b"/>
        <c:numFmt formatCode="General" sourceLinked="1"/>
        <c:tickLblPos val="nextTo"/>
        <c:crossAx val="82332288"/>
        <c:crosses val="autoZero"/>
        <c:auto val="1"/>
        <c:lblAlgn val="ctr"/>
        <c:lblOffset val="100"/>
      </c:catAx>
      <c:valAx>
        <c:axId val="82332288"/>
        <c:scaling>
          <c:orientation val="minMax"/>
        </c:scaling>
        <c:axPos val="l"/>
        <c:majorGridlines/>
        <c:numFmt formatCode="General" sourceLinked="1"/>
        <c:tickLblPos val="nextTo"/>
        <c:crossAx val="82330752"/>
        <c:crosses val="autoZero"/>
        <c:crossBetween val="between"/>
      </c:valAx>
    </c:plotArea>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E124AE22-CB32-4B67-93B4-7C21CBDAE3AF}" type="datetimeFigureOut">
              <a:rPr lang="en-US"/>
              <a:pPr/>
              <a:t>10/3/2012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DEC369EE-A341-4949-9C29-86C041654B16}"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9137DFED-7E86-4FF0-8F29-3A31880EE6C7}" type="datetimeFigureOut">
              <a:rPr lang="en-US"/>
              <a:pPr/>
              <a:t>10/3/2012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7FE6E332-4D24-455F-801A-3CAA5766CA75}"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all the words spoke since the dawn of mankind would be stored in ASCII format then it would take up about 5 to 6 </a:t>
            </a:r>
            <a:r>
              <a:rPr lang="en-US" baseline="0" dirty="0" err="1" smtClean="0"/>
              <a:t>Exa</a:t>
            </a:r>
            <a:r>
              <a:rPr lang="en-US" baseline="0" dirty="0" smtClean="0"/>
              <a:t> Bytes</a:t>
            </a:r>
          </a:p>
          <a:p>
            <a:r>
              <a:rPr lang="en-US" baseline="0" dirty="0" smtClean="0"/>
              <a:t>In 2007 94% of the data produced and stored was digital.</a:t>
            </a:r>
          </a:p>
          <a:p>
            <a:endParaRPr lang="en-US" dirty="0"/>
          </a:p>
        </p:txBody>
      </p:sp>
      <p:sp>
        <p:nvSpPr>
          <p:cNvPr id="4" name="Slide Number Placeholder 3"/>
          <p:cNvSpPr>
            <a:spLocks noGrp="1"/>
          </p:cNvSpPr>
          <p:nvPr>
            <p:ph type="sldNum" sz="quarter" idx="10"/>
          </p:nvPr>
        </p:nvSpPr>
        <p:spPr/>
        <p:txBody>
          <a:bodyPr/>
          <a:lstStyle/>
          <a:p>
            <a:fld id="{7FE6E332-4D24-455F-801A-3CAA5766CA75}"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handle </a:t>
            </a:r>
            <a:r>
              <a:rPr lang="en-US" dirty="0" err="1" smtClean="0"/>
              <a:t>ExaByte</a:t>
            </a:r>
            <a:r>
              <a:rPr lang="en-US" dirty="0" smtClean="0"/>
              <a:t> scale of data and beyond</a:t>
            </a:r>
          </a:p>
          <a:p>
            <a:r>
              <a:rPr lang="en-US" dirty="0" smtClean="0"/>
              <a:t>Easy to install, upgrade and manage</a:t>
            </a:r>
          </a:p>
          <a:p>
            <a:r>
              <a:rPr lang="en-US" dirty="0" smtClean="0"/>
              <a:t>Replication is part of the design</a:t>
            </a:r>
          </a:p>
          <a:p>
            <a:pPr lvl="1"/>
            <a:r>
              <a:rPr lang="en-US" dirty="0" smtClean="0"/>
              <a:t>A cluster of WOS nodes can be split in zones</a:t>
            </a:r>
          </a:p>
          <a:p>
            <a:pPr lvl="1"/>
            <a:r>
              <a:rPr lang="en-US" dirty="0" smtClean="0"/>
              <a:t>Replication within a zones or between zones</a:t>
            </a:r>
          </a:p>
          <a:p>
            <a:pPr lvl="1"/>
            <a:r>
              <a:rPr lang="en-US" dirty="0" smtClean="0"/>
              <a:t>Move data to where it will be used</a:t>
            </a:r>
          </a:p>
          <a:p>
            <a:r>
              <a:rPr lang="en-US" dirty="0" smtClean="0"/>
              <a:t>No RAID</a:t>
            </a:r>
          </a:p>
          <a:p>
            <a:pPr lvl="1"/>
            <a:r>
              <a:rPr lang="en-US" dirty="0" smtClean="0"/>
              <a:t>Protection through replication or</a:t>
            </a:r>
          </a:p>
          <a:p>
            <a:pPr lvl="1"/>
            <a:r>
              <a:rPr lang="en-US" dirty="0" smtClean="0"/>
              <a:t>Erasure coding or</a:t>
            </a:r>
          </a:p>
          <a:p>
            <a:pPr lvl="1"/>
            <a:r>
              <a:rPr lang="en-US" dirty="0" smtClean="0"/>
              <a:t>Both</a:t>
            </a:r>
          </a:p>
          <a:p>
            <a:pPr lvl="1"/>
            <a:r>
              <a:rPr lang="en-US" dirty="0" smtClean="0"/>
              <a:t>Loss of a sector not a disaster</a:t>
            </a:r>
          </a:p>
          <a:p>
            <a:pPr lvl="2"/>
            <a:r>
              <a:rPr lang="en-US" dirty="0" smtClean="0"/>
              <a:t>Self healing</a:t>
            </a:r>
          </a:p>
          <a:p>
            <a:pPr>
              <a:buNone/>
            </a:pPr>
            <a:endParaRPr lang="en-US" dirty="0" smtClean="0"/>
          </a:p>
          <a:p>
            <a:r>
              <a:rPr lang="en-US" dirty="0" smtClean="0"/>
              <a:t>Simple, simple, keep it simple</a:t>
            </a:r>
            <a:endParaRPr lang="en-US" dirty="0"/>
          </a:p>
        </p:txBody>
      </p:sp>
      <p:sp>
        <p:nvSpPr>
          <p:cNvPr id="4" name="Slide Number Placeholder 3"/>
          <p:cNvSpPr>
            <a:spLocks noGrp="1"/>
          </p:cNvSpPr>
          <p:nvPr>
            <p:ph type="sldNum" sz="quarter" idx="10"/>
          </p:nvPr>
        </p:nvSpPr>
        <p:spPr/>
        <p:txBody>
          <a:bodyPr/>
          <a:lstStyle/>
          <a:p>
            <a:fld id="{7FE6E332-4D24-455F-801A-3CAA5766CA75}"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time it takes to read the data</a:t>
            </a:r>
            <a:r>
              <a:rPr lang="en-US" baseline="0" dirty="0" smtClean="0"/>
              <a:t> is lost time from the application’s perspective.</a:t>
            </a:r>
            <a:endParaRPr lang="en-US" dirty="0"/>
          </a:p>
        </p:txBody>
      </p:sp>
      <p:sp>
        <p:nvSpPr>
          <p:cNvPr id="4" name="Slide Number Placeholder 3"/>
          <p:cNvSpPr>
            <a:spLocks noGrp="1"/>
          </p:cNvSpPr>
          <p:nvPr>
            <p:ph type="sldNum" sz="quarter" idx="10"/>
          </p:nvPr>
        </p:nvSpPr>
        <p:spPr/>
        <p:txBody>
          <a:bodyPr/>
          <a:lstStyle/>
          <a:p>
            <a:fld id="{7FE6E332-4D24-455F-801A-3CAA5766CA75}"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B318ED56-E397-47D0-89E0-DBDCAAB30D98}" type="slidenum">
              <a:rPr lang="en-US" smtClean="0">
                <a:latin typeface="Arial" charset="0"/>
              </a:rPr>
              <a:pPr/>
              <a:t>13</a:t>
            </a:fld>
            <a:endParaRPr lang="en-US" smtClean="0">
              <a:latin typeface="Arial" charset="0"/>
            </a:endParaRPr>
          </a:p>
        </p:txBody>
      </p:sp>
      <p:sp>
        <p:nvSpPr>
          <p:cNvPr id="18435" name="Rectangle 2"/>
          <p:cNvSpPr>
            <a:spLocks noGrp="1" noRot="1" noChangeAspect="1" noChangeArrowheads="1" noTextEdit="1"/>
          </p:cNvSpPr>
          <p:nvPr>
            <p:ph type="sldImg"/>
          </p:nvPr>
        </p:nvSpPr>
        <p:spPr>
          <a:solidFill>
            <a:srgbClr val="FFFFFF"/>
          </a:solidFill>
          <a:ln/>
        </p:spPr>
      </p:sp>
      <p:sp>
        <p:nvSpPr>
          <p:cNvPr id="18436" name="Text Box 3"/>
          <p:cNvSpPr>
            <a:spLocks noGrp="1" noChangeArrowheads="1"/>
          </p:cNvSpPr>
          <p:nvPr>
            <p:ph type="body" idx="1"/>
          </p:nvPr>
        </p:nvSpPr>
        <p:spPr>
          <a:noFill/>
          <a:ln/>
        </p:spPr>
        <p:txBody>
          <a:bodyPr wrap="none" anchor="ctr"/>
          <a:lstStyle/>
          <a:p>
            <a:pPr eaLnBrk="1" hangingPunct="1"/>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B318ED56-E397-47D0-89E0-DBDCAAB30D98}" type="slidenum">
              <a:rPr lang="en-US" smtClean="0">
                <a:latin typeface="Arial" charset="0"/>
              </a:rPr>
              <a:pPr/>
              <a:t>15</a:t>
            </a:fld>
            <a:endParaRPr lang="en-US" smtClean="0">
              <a:latin typeface="Arial" charset="0"/>
            </a:endParaRPr>
          </a:p>
        </p:txBody>
      </p:sp>
      <p:sp>
        <p:nvSpPr>
          <p:cNvPr id="18435" name="Rectangle 2"/>
          <p:cNvSpPr>
            <a:spLocks noGrp="1" noRot="1" noChangeAspect="1" noChangeArrowheads="1" noTextEdit="1"/>
          </p:cNvSpPr>
          <p:nvPr>
            <p:ph type="sldImg"/>
          </p:nvPr>
        </p:nvSpPr>
        <p:spPr>
          <a:solidFill>
            <a:srgbClr val="FFFFFF"/>
          </a:solidFill>
          <a:ln/>
        </p:spPr>
      </p:sp>
      <p:sp>
        <p:nvSpPr>
          <p:cNvPr id="18436" name="Text Box 3"/>
          <p:cNvSpPr>
            <a:spLocks noGrp="1" noChangeArrowheads="1"/>
          </p:cNvSpPr>
          <p:nvPr>
            <p:ph type="body" idx="1"/>
          </p:nvPr>
        </p:nvSpPr>
        <p:spPr>
          <a:noFill/>
          <a:ln/>
        </p:spPr>
        <p:txBody>
          <a:bodyPr wrap="none" anchor="ctr"/>
          <a:lstStyle/>
          <a:p>
            <a:pPr eaLnBrk="1" hangingPunct="1"/>
            <a:endParaRPr 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B318ED56-E397-47D0-89E0-DBDCAAB30D98}" type="slidenum">
              <a:rPr lang="en-US" smtClean="0">
                <a:latin typeface="Arial" charset="0"/>
              </a:rPr>
              <a:pPr/>
              <a:t>17</a:t>
            </a:fld>
            <a:endParaRPr lang="en-US" smtClean="0">
              <a:latin typeface="Arial" charset="0"/>
            </a:endParaRPr>
          </a:p>
        </p:txBody>
      </p:sp>
      <p:sp>
        <p:nvSpPr>
          <p:cNvPr id="18435" name="Rectangle 2"/>
          <p:cNvSpPr>
            <a:spLocks noGrp="1" noRot="1" noChangeAspect="1" noChangeArrowheads="1" noTextEdit="1"/>
          </p:cNvSpPr>
          <p:nvPr>
            <p:ph type="sldImg"/>
          </p:nvPr>
        </p:nvSpPr>
        <p:spPr>
          <a:solidFill>
            <a:srgbClr val="FFFFFF"/>
          </a:solidFill>
          <a:ln/>
        </p:spPr>
      </p:sp>
      <p:sp>
        <p:nvSpPr>
          <p:cNvPr id="18436" name="Text Box 3"/>
          <p:cNvSpPr>
            <a:spLocks noGrp="1" noChangeArrowheads="1"/>
          </p:cNvSpPr>
          <p:nvPr>
            <p:ph type="body" idx="1"/>
          </p:nvPr>
        </p:nvSpPr>
        <p:spPr>
          <a:noFill/>
          <a:ln/>
        </p:spPr>
        <p:txBody>
          <a:bodyPr wrap="none" anchor="ctr"/>
          <a:lstStyle/>
          <a:p>
            <a:pPr eaLnBrk="1" hangingPunct="1"/>
            <a:endParaRPr 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Traditional hierarchical file systems organize data into “trees” consisting</a:t>
            </a:r>
          </a:p>
          <a:p>
            <a:r>
              <a:rPr lang="en-US" dirty="0" smtClean="0"/>
              <a:t>of directories, folders, subfolders and files. Files are a logical representation</a:t>
            </a:r>
          </a:p>
          <a:p>
            <a:r>
              <a:rPr lang="en-US" dirty="0" smtClean="0"/>
              <a:t>of blocks of data associated with an application and are the most</a:t>
            </a:r>
          </a:p>
          <a:p>
            <a:r>
              <a:rPr lang="en-US" dirty="0" smtClean="0"/>
              <a:t>familiar means of working with data. Network file system interfaces like</a:t>
            </a:r>
          </a:p>
          <a:p>
            <a:r>
              <a:rPr lang="en-US" dirty="0" smtClean="0"/>
              <a:t>NFS and CIFS are well-understood, standardized methods of conveying</a:t>
            </a:r>
          </a:p>
          <a:p>
            <a:r>
              <a:rPr lang="en-US" dirty="0" smtClean="0"/>
              <a:t>the logical groups of blocks from a storage repository to an application.</a:t>
            </a:r>
          </a:p>
          <a:p>
            <a:r>
              <a:rPr lang="en-US" dirty="0" smtClean="0"/>
              <a:t>A problem arises, however, when a traditional file system, which has</a:t>
            </a:r>
          </a:p>
          <a:p>
            <a:r>
              <a:rPr lang="en-US" dirty="0" smtClean="0"/>
              <a:t>a theoretically limited number of files it can address in a single directory</a:t>
            </a:r>
          </a:p>
          <a:p>
            <a:r>
              <a:rPr lang="en-US" dirty="0" smtClean="0"/>
              <a:t>and tracks only simple metadata, runs</a:t>
            </a:r>
          </a:p>
          <a:p>
            <a:r>
              <a:rPr lang="en-US" dirty="0" smtClean="0"/>
              <a:t>into massive repositories of similar files.</a:t>
            </a:r>
          </a:p>
          <a:p>
            <a:r>
              <a:rPr lang="en-US" dirty="0" smtClean="0"/>
              <a:t>“File systems make less sense over</a:t>
            </a:r>
          </a:p>
          <a:p>
            <a:r>
              <a:rPr lang="en-US" dirty="0" smtClean="0"/>
              <a:t>time as the amount of data grows,”</a:t>
            </a:r>
          </a:p>
          <a:p>
            <a:r>
              <a:rPr lang="en-US" dirty="0" err="1" smtClean="0"/>
              <a:t>StorageMojo’s</a:t>
            </a:r>
            <a:r>
              <a:rPr lang="en-US" dirty="0" smtClean="0"/>
              <a:t> Harris said. “Architecturally,</a:t>
            </a:r>
          </a:p>
          <a:p>
            <a:r>
              <a:rPr lang="en-US" dirty="0" smtClean="0"/>
              <a:t>it makes more sense for each</a:t>
            </a:r>
          </a:p>
          <a:p>
            <a:r>
              <a:rPr lang="en-US" dirty="0" smtClean="0"/>
              <a:t>file to have a unique 128-bit ID and use</a:t>
            </a:r>
          </a:p>
          <a:p>
            <a:r>
              <a:rPr lang="en-US" dirty="0" smtClean="0"/>
              <a:t>an Internet-like system for locating that</a:t>
            </a:r>
          </a:p>
          <a:p>
            <a:r>
              <a:rPr lang="en-US" dirty="0" smtClean="0"/>
              <a:t>file; a URL points to an address and</a:t>
            </a:r>
          </a:p>
          <a:p>
            <a:r>
              <a:rPr lang="en-US" dirty="0" smtClean="0"/>
              <a:t>there are files at that address, and</a:t>
            </a:r>
          </a:p>
          <a:p>
            <a:r>
              <a:rPr lang="en-US" dirty="0" smtClean="0"/>
              <a:t>object-based storage interfaces are</a:t>
            </a:r>
          </a:p>
          <a:p>
            <a:r>
              <a:rPr lang="en-US" dirty="0" smtClean="0"/>
              <a:t>essentially operating on the same</a:t>
            </a:r>
          </a:p>
          <a:p>
            <a:r>
              <a:rPr lang="en-US" dirty="0" smtClean="0"/>
              <a:t>principle.”</a:t>
            </a:r>
            <a:endParaRPr lang="en-US" dirty="0"/>
          </a:p>
        </p:txBody>
      </p:sp>
      <p:sp>
        <p:nvSpPr>
          <p:cNvPr id="4" name="Slide Number Placeholder 3"/>
          <p:cNvSpPr>
            <a:spLocks noGrp="1"/>
          </p:cNvSpPr>
          <p:nvPr>
            <p:ph type="sldNum" sz="quarter" idx="10"/>
          </p:nvPr>
        </p:nvSpPr>
        <p:spPr/>
        <p:txBody>
          <a:bodyPr/>
          <a:lstStyle/>
          <a:p>
            <a:fld id="{6ADF19E0-ACFD-4660-9AEA-D4F4D2F3BE55}"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p:spPr>
      </p:sp>
      <p:sp>
        <p:nvSpPr>
          <p:cNvPr id="218115" name="Notes Placeholder 2"/>
          <p:cNvSpPr>
            <a:spLocks noGrp="1"/>
          </p:cNvSpPr>
          <p:nvPr>
            <p:ph type="body" idx="1"/>
          </p:nvPr>
        </p:nvSpPr>
        <p:spPr bwMode="auto">
          <a:noFill/>
        </p:spPr>
        <p:txBody>
          <a:bodyPr/>
          <a:lstStyle/>
          <a:p>
            <a:endParaRPr lang="en-US" smtClean="0">
              <a:latin typeface="Helvetica" charset="0"/>
              <a:ea typeface="ＭＳ Ｐゴシック" pitchFamily="34" charset="-128"/>
            </a:endParaRPr>
          </a:p>
        </p:txBody>
      </p:sp>
      <p:sp>
        <p:nvSpPr>
          <p:cNvPr id="218116" name="Footer Placeholder 3"/>
          <p:cNvSpPr>
            <a:spLocks noGrp="1"/>
          </p:cNvSpPr>
          <p:nvPr>
            <p:ph type="ftr" sz="quarter" idx="4"/>
          </p:nvPr>
        </p:nvSpPr>
        <p:spPr bwMode="auto">
          <a:noFill/>
          <a:ln>
            <a:miter lim="800000"/>
            <a:headEnd/>
            <a:tailEnd/>
          </a:ln>
        </p:spPr>
        <p:txBody>
          <a:bodyPr/>
          <a:lstStyle/>
          <a:p>
            <a:endParaRPr lang="en-US">
              <a:solidFill>
                <a:prstClr val="black"/>
              </a:solidFill>
              <a:latin typeface="Helvetica"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ea typeface="ＭＳ Ｐゴシック" pitchFamily="34" charset="-128"/>
            </a:endParaRPr>
          </a:p>
          <a:p>
            <a:r>
              <a:rPr lang="en-US" dirty="0" smtClean="0"/>
              <a:t>This</a:t>
            </a:r>
            <a:r>
              <a:rPr lang="en-US" baseline="0" dirty="0" smtClean="0"/>
              <a:t> slide can be used to summarize WOS if you have limited time</a:t>
            </a:r>
            <a:endParaRPr lang="en-US" dirty="0" smtClean="0"/>
          </a:p>
          <a:p>
            <a:endParaRPr lang="en-US" dirty="0" smtClean="0"/>
          </a:p>
          <a:p>
            <a:r>
              <a:rPr lang="en-US" b="1" dirty="0" err="1" smtClean="0"/>
              <a:t>Hyperscale</a:t>
            </a:r>
            <a:r>
              <a:rPr lang="en-US" b="1" dirty="0" smtClean="0"/>
              <a:t> quadrant</a:t>
            </a:r>
            <a:r>
              <a:rPr lang="en-US" b="1" baseline="0" dirty="0" smtClean="0"/>
              <a:t> </a:t>
            </a:r>
          </a:p>
          <a:p>
            <a:r>
              <a:rPr lang="en-US" sz="1200" kern="1200" baseline="0" dirty="0" smtClean="0">
                <a:solidFill>
                  <a:schemeClr val="tx1"/>
                </a:solidFill>
                <a:latin typeface="+mn-lt"/>
                <a:ea typeface="+mn-ea"/>
                <a:cs typeface="+mn-cs"/>
              </a:rPr>
              <a:t>WOS nodes are self-contained appliances configured with disk storage and CPU and memory resources. Each node is pre-configured with the WOS software and Gigabit Ethernet network interfaces. A cloud can be created out of any nodes that have Internet Protocol (IP) connectivity to each other, regardless of their physical location</a:t>
            </a:r>
          </a:p>
          <a:p>
            <a:r>
              <a:rPr lang="en-US" sz="1200" kern="1200" baseline="0" dirty="0" smtClean="0">
                <a:solidFill>
                  <a:schemeClr val="tx1"/>
                </a:solidFill>
                <a:latin typeface="+mn-lt"/>
                <a:ea typeface="+mn-ea"/>
                <a:cs typeface="+mn-cs"/>
              </a:rPr>
              <a:t>WOS Nodes are available in two versions, </a:t>
            </a:r>
          </a:p>
          <a:p>
            <a:pPr>
              <a:buFont typeface="Arial" pitchFamily="34" charset="0"/>
              <a:buChar char="•"/>
            </a:pPr>
            <a:r>
              <a:rPr lang="en-US" sz="1200" kern="1200" baseline="0" dirty="0" smtClean="0">
                <a:solidFill>
                  <a:schemeClr val="tx1"/>
                </a:solidFill>
                <a:latin typeface="+mn-lt"/>
                <a:ea typeface="+mn-ea"/>
                <a:cs typeface="+mn-cs"/>
              </a:rPr>
              <a:t>WOS 1600 – a 3U 16 drive node that provides up to 48TB (3T Drives) of SAS/SATA storage per tray</a:t>
            </a:r>
          </a:p>
          <a:p>
            <a:pPr>
              <a:buFont typeface="Arial" pitchFamily="34" charset="0"/>
              <a:buChar char="•"/>
            </a:pPr>
            <a:r>
              <a:rPr lang="en-US" sz="1200" kern="1200" baseline="0" dirty="0" smtClean="0">
                <a:solidFill>
                  <a:schemeClr val="tx1"/>
                </a:solidFill>
                <a:latin typeface="+mn-lt"/>
                <a:ea typeface="+mn-ea"/>
                <a:cs typeface="+mn-cs"/>
              </a:rPr>
              <a:t>WOS 6000 – a 4U  60 drive 2-node tray that provides up to 180TB of SAS/SATA storage per tray</a:t>
            </a:r>
          </a:p>
          <a:p>
            <a:pPr>
              <a:buFont typeface="Arial" pitchFamily="34" charset="0"/>
              <a:buChar char="•"/>
            </a:pPr>
            <a:r>
              <a:rPr lang="en-US" sz="1200" kern="1200" baseline="0" dirty="0" smtClean="0">
                <a:solidFill>
                  <a:schemeClr val="tx1"/>
                </a:solidFill>
                <a:latin typeface="+mn-lt"/>
                <a:ea typeface="+mn-ea"/>
                <a:cs typeface="+mn-cs"/>
              </a:rPr>
              <a:t> A rack containing 11 WOS 600o trays contains 2PB of storage per rack, </a:t>
            </a:r>
          </a:p>
          <a:p>
            <a:pPr>
              <a:buFont typeface="Arial" pitchFamily="34" charset="0"/>
              <a:buChar char="•"/>
            </a:pPr>
            <a:endParaRPr lang="en-US" sz="1200" kern="1200" baseline="0" dirty="0" smtClean="0">
              <a:solidFill>
                <a:schemeClr val="tx1"/>
              </a:solidFill>
              <a:latin typeface="+mn-lt"/>
              <a:ea typeface="+mn-ea"/>
              <a:cs typeface="+mn-cs"/>
            </a:endParaRPr>
          </a:p>
          <a:p>
            <a:r>
              <a:rPr lang="en-US" baseline="0" dirty="0" smtClean="0"/>
              <a:t>WOS 2.0 limits – will be extended in each release -  128 Billion objects per cluster, scales to 23 PB per cluster.</a:t>
            </a:r>
          </a:p>
          <a:p>
            <a:r>
              <a:rPr lang="en-US" baseline="0" dirty="0" smtClean="0"/>
              <a:t>Easy to extend, grow brick by brick.</a:t>
            </a:r>
          </a:p>
          <a:p>
            <a:r>
              <a:rPr lang="en-US" baseline="0" dirty="0" smtClean="0"/>
              <a:t>Efficiency is key, from a density, power, disk utilization, and I/O perspective</a:t>
            </a:r>
          </a:p>
          <a:p>
            <a:endParaRPr lang="en-US" baseline="0" dirty="0" smtClean="0"/>
          </a:p>
          <a:p>
            <a:pPr algn="l"/>
            <a:r>
              <a:rPr lang="en-US" sz="1200" b="1" dirty="0" smtClean="0"/>
              <a:t>Global Reach &amp; Data Locality quadrant</a:t>
            </a:r>
          </a:p>
          <a:p>
            <a:pPr algn="l"/>
            <a:r>
              <a:rPr lang="en-US" sz="1200" b="0" dirty="0" smtClean="0"/>
              <a:t>WOS is architected</a:t>
            </a:r>
            <a:r>
              <a:rPr lang="en-US" sz="1200" b="0" baseline="0" dirty="0" smtClean="0"/>
              <a:t> from the ground up to be distributed across multiple sites.  Data is replicated across up to 4 sites (extended in upcoming releases) based on policy.  While replication is typically used for data protection &amp; DR, with WOS, it enables something even more powerful.. Data locality and global collaboration.    WOS maintains intelligence regarding the location of objects so Users at each replica site always access data closest to them (latency).  Users can </a:t>
            </a:r>
            <a:r>
              <a:rPr lang="en-US" sz="1200" b="0" dirty="0" smtClean="0"/>
              <a:t>collaborate (ingest, access &amp; update data) at local speeds across multiple locations.</a:t>
            </a:r>
            <a:r>
              <a:rPr lang="en-US" sz="1200" b="0" baseline="0" dirty="0" smtClean="0"/>
              <a:t>   WOS is uniquely architected to enable local data access and global collaboration</a:t>
            </a:r>
          </a:p>
          <a:p>
            <a:pPr algn="l"/>
            <a:endParaRPr lang="en-US" sz="12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Resiliency with Near Zero Administration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mn-lt"/>
                <a:ea typeface="+mn-ea"/>
                <a:cs typeface="+mn-cs"/>
              </a:rPr>
              <a:t>WOS Self healing provides completely automated data protection and reduces or eliminates service calls.   WOS resiliency and administration is superior to competitive approaches in severa1 ways: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latin typeface="+mn-lt"/>
              <a:ea typeface="+mn-ea"/>
              <a:cs typeface="+mn-cs"/>
            </a:endParaRPr>
          </a:p>
          <a:p>
            <a:pPr marL="171450" lvl="0" indent="-171450" eaLnBrk="0" fontAlgn="base" hangingPunct="0">
              <a:spcBef>
                <a:spcPct val="20000"/>
              </a:spcBef>
              <a:spcAft>
                <a:spcPct val="0"/>
              </a:spcAft>
              <a:buClr>
                <a:srgbClr val="660000"/>
              </a:buClr>
              <a:buFont typeface="Times" charset="0"/>
              <a:buChar char="•"/>
            </a:pPr>
            <a:r>
              <a:rPr kumimoji="0" lang="en-US" sz="1200" b="0" i="0" u="none" strike="noStrike" kern="0" cap="none" spc="0" normalizeH="0" baseline="0" noProof="0" dirty="0" smtClean="0">
                <a:ln>
                  <a:noFill/>
                </a:ln>
                <a:solidFill>
                  <a:srgbClr val="000000"/>
                </a:solidFill>
                <a:effectLst/>
                <a:uLnTx/>
                <a:uFillTx/>
                <a:latin typeface="+mn-lt"/>
                <a:ea typeface="+mn-ea"/>
                <a:cs typeface="+mn-cs"/>
              </a:rPr>
              <a:t>All</a:t>
            </a:r>
            <a:r>
              <a:rPr kumimoji="0" lang="en-US" sz="1200" b="0" i="0" u="none" strike="noStrike" kern="0" cap="none" spc="0" normalizeH="0" noProof="0" dirty="0" smtClean="0">
                <a:ln>
                  <a:noFill/>
                </a:ln>
                <a:solidFill>
                  <a:srgbClr val="000000"/>
                </a:solidFill>
                <a:effectLst/>
                <a:uLnTx/>
                <a:uFillTx/>
                <a:latin typeface="+mn-lt"/>
                <a:ea typeface="+mn-ea"/>
                <a:cs typeface="+mn-cs"/>
              </a:rPr>
              <a:t> drives </a:t>
            </a:r>
            <a:r>
              <a:rPr lang="en-US" sz="1200" kern="0" dirty="0" smtClean="0">
                <a:solidFill>
                  <a:srgbClr val="000000"/>
                </a:solidFill>
              </a:rPr>
              <a:t>fully </a:t>
            </a:r>
            <a:r>
              <a:rPr kumimoji="0" lang="en-US" sz="1200" b="0" i="0" u="none" strike="noStrike" kern="0" cap="none" spc="0" normalizeH="0" noProof="0" dirty="0" smtClean="0">
                <a:ln>
                  <a:noFill/>
                </a:ln>
                <a:solidFill>
                  <a:srgbClr val="000000"/>
                </a:solidFill>
                <a:effectLst/>
                <a:uLnTx/>
                <a:uFillTx/>
                <a:latin typeface="+mn-lt"/>
                <a:ea typeface="+mn-ea"/>
                <a:cs typeface="+mn-cs"/>
              </a:rPr>
              <a:t>utilized </a:t>
            </a:r>
            <a:r>
              <a:rPr lang="en-US" sz="1200" kern="0" dirty="0" smtClean="0">
                <a:solidFill>
                  <a:srgbClr val="000000"/>
                </a:solidFill>
              </a:rPr>
              <a:t>–</a:t>
            </a:r>
            <a:r>
              <a:rPr kumimoji="0" lang="en-US" sz="1200" b="0" i="0" u="none" strike="noStrike" kern="0" cap="none" spc="0" normalizeH="0" noProof="0" dirty="0" smtClean="0">
                <a:ln>
                  <a:noFill/>
                </a:ln>
                <a:solidFill>
                  <a:srgbClr val="000000"/>
                </a:solidFill>
                <a:effectLst/>
                <a:uLnTx/>
                <a:uFillTx/>
                <a:latin typeface="+mn-lt"/>
                <a:ea typeface="+mn-ea"/>
                <a:cs typeface="+mn-cs"/>
              </a:rPr>
              <a:t> Any free capacity on any drive is part of the spare pool</a:t>
            </a:r>
          </a:p>
          <a:p>
            <a:pPr marL="171450" lvl="0" indent="-171450" eaLnBrk="0" fontAlgn="base" hangingPunct="0">
              <a:spcBef>
                <a:spcPct val="20000"/>
              </a:spcBef>
              <a:spcAft>
                <a:spcPct val="0"/>
              </a:spcAft>
              <a:buClr>
                <a:srgbClr val="660000"/>
              </a:buClr>
              <a:buFont typeface="Times" charset="0"/>
              <a:buChar char="•"/>
            </a:pPr>
            <a:r>
              <a:rPr lang="en-US" sz="1200" dirty="0" smtClean="0"/>
              <a:t>50% </a:t>
            </a:r>
            <a:r>
              <a:rPr lang="en-US" sz="1200" kern="0" dirty="0" smtClean="0">
                <a:solidFill>
                  <a:srgbClr val="000000"/>
                </a:solidFill>
              </a:rPr>
              <a:t>shorter</a:t>
            </a:r>
            <a:r>
              <a:rPr kumimoji="0" lang="en-US" sz="1200" b="0" i="0" u="none" strike="noStrike" kern="0" cap="none" spc="0" normalizeH="0" noProof="0" dirty="0" smtClean="0">
                <a:ln>
                  <a:noFill/>
                </a:ln>
                <a:solidFill>
                  <a:srgbClr val="000000"/>
                </a:solidFill>
                <a:effectLst/>
                <a:uLnTx/>
                <a:uFillTx/>
                <a:latin typeface="+mn-lt"/>
                <a:ea typeface="+mn-ea"/>
                <a:cs typeface="+mn-cs"/>
              </a:rPr>
              <a:t> re-</a:t>
            </a:r>
            <a:r>
              <a:rPr kumimoji="0" lang="en-US" sz="1200" b="0" i="0" u="none" strike="noStrike" kern="0" cap="none" spc="0" normalizeH="0" noProof="0" dirty="0" err="1" smtClean="0">
                <a:ln>
                  <a:noFill/>
                </a:ln>
                <a:solidFill>
                  <a:srgbClr val="000000"/>
                </a:solidFill>
                <a:effectLst/>
                <a:uLnTx/>
                <a:uFillTx/>
                <a:latin typeface="+mn-lt"/>
                <a:ea typeface="+mn-ea"/>
                <a:cs typeface="+mn-cs"/>
              </a:rPr>
              <a:t>balanc</a:t>
            </a:r>
            <a:r>
              <a:rPr lang="en-US" sz="1200" kern="0" dirty="0" smtClean="0">
                <a:solidFill>
                  <a:srgbClr val="000000"/>
                </a:solidFill>
              </a:rPr>
              <a:t>e times – </a:t>
            </a:r>
            <a:r>
              <a:rPr kumimoji="0" lang="en-US" sz="1200" b="0" i="0" u="none" strike="noStrike" kern="0" cap="none" spc="0" normalizeH="0" baseline="0" noProof="0" dirty="0" smtClean="0">
                <a:ln>
                  <a:noFill/>
                </a:ln>
                <a:solidFill>
                  <a:srgbClr val="000000"/>
                </a:solidFill>
                <a:effectLst/>
                <a:uLnTx/>
                <a:uFillTx/>
                <a:latin typeface="+mn-lt"/>
                <a:ea typeface="+mn-ea"/>
                <a:cs typeface="+mn-cs"/>
              </a:rPr>
              <a:t>Only actual data</a:t>
            </a:r>
            <a:r>
              <a:rPr kumimoji="0" lang="en-US" sz="1200" b="0" i="0" u="none" strike="noStrike" kern="0" cap="none" spc="0" normalizeH="0" noProof="0" dirty="0" smtClean="0">
                <a:ln>
                  <a:noFill/>
                </a:ln>
                <a:solidFill>
                  <a:srgbClr val="000000"/>
                </a:solidFill>
                <a:effectLst/>
                <a:uLnTx/>
                <a:uFillTx/>
                <a:latin typeface="+mn-lt"/>
                <a:ea typeface="+mn-ea"/>
                <a:cs typeface="+mn-cs"/>
              </a:rPr>
              <a:t> is copied</a:t>
            </a:r>
          </a:p>
          <a:p>
            <a:pPr marL="171450" lvl="0" indent="-171450" eaLnBrk="0" fontAlgn="base" hangingPunct="0">
              <a:spcBef>
                <a:spcPct val="20000"/>
              </a:spcBef>
              <a:spcAft>
                <a:spcPct val="0"/>
              </a:spcAft>
              <a:buClr>
                <a:srgbClr val="660000"/>
              </a:buClr>
              <a:buFont typeface="Times" charset="0"/>
              <a:buChar char="•"/>
            </a:pPr>
            <a:r>
              <a:rPr lang="en-US" sz="1200" kern="0" dirty="0" smtClean="0">
                <a:solidFill>
                  <a:srgbClr val="000000"/>
                </a:solidFill>
              </a:rPr>
              <a:t>Faster recovery times increase overall performance and reduce risk of data loss</a:t>
            </a:r>
          </a:p>
          <a:p>
            <a:pPr marL="171450" marR="0" lvl="0" indent="-171450" algn="l" defTabSz="914400" rtl="0" eaLnBrk="0" fontAlgn="base" latinLnBrk="0" hangingPunct="0">
              <a:lnSpc>
                <a:spcPct val="100000"/>
              </a:lnSpc>
              <a:spcBef>
                <a:spcPct val="20000"/>
              </a:spcBef>
              <a:spcAft>
                <a:spcPct val="0"/>
              </a:spcAft>
              <a:buClr>
                <a:srgbClr val="660000"/>
              </a:buClr>
              <a:buSzTx/>
              <a:buFont typeface="Times" charset="0"/>
              <a:buChar char="•"/>
              <a:tabLst/>
              <a:defRPr/>
            </a:pPr>
            <a:r>
              <a:rPr kumimoji="0" lang="en-US" sz="1200" b="0" i="0" u="none" strike="noStrike" kern="0" cap="none" spc="0" normalizeH="0" baseline="0" noProof="0" dirty="0" smtClean="0">
                <a:ln>
                  <a:noFill/>
                </a:ln>
                <a:solidFill>
                  <a:srgbClr val="000000"/>
                </a:solidFill>
                <a:effectLst/>
                <a:uLnTx/>
                <a:uFillTx/>
                <a:latin typeface="+mn-lt"/>
                <a:ea typeface="+mn-ea"/>
                <a:cs typeface="+mn-cs"/>
              </a:rPr>
              <a:t>Drive failures</a:t>
            </a:r>
            <a:r>
              <a:rPr kumimoji="0" lang="en-US" sz="1200" b="0" i="0" u="none" strike="noStrike" kern="0" cap="none" spc="0" normalizeH="0" noProof="0" dirty="0" smtClean="0">
                <a:ln>
                  <a:noFill/>
                </a:ln>
                <a:solidFill>
                  <a:srgbClr val="000000"/>
                </a:solidFill>
                <a:effectLst/>
                <a:uLnTx/>
                <a:uFillTx/>
                <a:latin typeface="+mn-lt"/>
                <a:ea typeface="+mn-ea"/>
                <a:cs typeface="+mn-cs"/>
              </a:rPr>
              <a:t> decrease overall capacity only by the size of the failed drives</a:t>
            </a:r>
          </a:p>
          <a:p>
            <a:pPr marL="171450" marR="0" lvl="0" indent="-171450" algn="l" defTabSz="914400" rtl="0" eaLnBrk="0" fontAlgn="base" latinLnBrk="0" hangingPunct="0">
              <a:lnSpc>
                <a:spcPct val="100000"/>
              </a:lnSpc>
              <a:spcBef>
                <a:spcPct val="20000"/>
              </a:spcBef>
              <a:spcAft>
                <a:spcPct val="0"/>
              </a:spcAft>
              <a:buClr>
                <a:srgbClr val="660000"/>
              </a:buClr>
              <a:buSzTx/>
              <a:buFont typeface="Times" charset="0"/>
              <a:buChar char="•"/>
              <a:tabLst/>
              <a:defRPr/>
            </a:pPr>
            <a:r>
              <a:rPr lang="en-US" sz="1200" kern="0" dirty="0" smtClean="0">
                <a:solidFill>
                  <a:srgbClr val="000000"/>
                </a:solidFill>
              </a:rPr>
              <a:t>Total capacity may be restored by replacing drives during</a:t>
            </a:r>
            <a:r>
              <a:rPr lang="en-US" sz="1200" kern="0" noProof="0" dirty="0" smtClean="0">
                <a:solidFill>
                  <a:srgbClr val="000000"/>
                </a:solidFill>
              </a:rPr>
              <a:t> scheduled maintenance</a:t>
            </a:r>
          </a:p>
          <a:p>
            <a:pPr marL="171450" marR="0" lvl="0" indent="-171450" algn="l" defTabSz="914400" rtl="0" eaLnBrk="0" fontAlgn="base" latinLnBrk="0" hangingPunct="0">
              <a:lnSpc>
                <a:spcPct val="100000"/>
              </a:lnSpc>
              <a:spcBef>
                <a:spcPct val="20000"/>
              </a:spcBef>
              <a:spcAft>
                <a:spcPct val="0"/>
              </a:spcAft>
              <a:buClr>
                <a:srgbClr val="660000"/>
              </a:buClr>
              <a:buSzTx/>
              <a:buFont typeface="Times" charset="0"/>
              <a:buChar char="•"/>
              <a:tabLst/>
              <a:defRPr/>
            </a:pPr>
            <a:endParaRPr lang="en-US" sz="1200" kern="0" noProof="0" dirty="0" smtClean="0">
              <a:solidFill>
                <a:srgbClr val="000000"/>
              </a:solidFill>
            </a:endParaRPr>
          </a:p>
          <a:p>
            <a:pPr marL="171450" marR="0" lvl="0" indent="-171450" algn="l" defTabSz="914400" rtl="0" eaLnBrk="0" fontAlgn="base" latinLnBrk="0" hangingPunct="0">
              <a:lnSpc>
                <a:spcPct val="100000"/>
              </a:lnSpc>
              <a:spcBef>
                <a:spcPct val="20000"/>
              </a:spcBef>
              <a:spcAft>
                <a:spcPct val="0"/>
              </a:spcAft>
              <a:buClr>
                <a:srgbClr val="660000"/>
              </a:buClr>
              <a:buSzTx/>
              <a:buFont typeface="Times" charset="0"/>
              <a:buNone/>
              <a:tabLst/>
              <a:defRPr/>
            </a:pPr>
            <a:r>
              <a:rPr lang="en-US" sz="1200" kern="0" noProof="0" dirty="0" smtClean="0">
                <a:solidFill>
                  <a:srgbClr val="000000"/>
                </a:solidFill>
              </a:rPr>
              <a:t>All combined,</a:t>
            </a:r>
            <a:r>
              <a:rPr lang="en-US" sz="1200" kern="0" baseline="0" noProof="0" dirty="0" smtClean="0">
                <a:solidFill>
                  <a:srgbClr val="000000"/>
                </a:solidFill>
              </a:rPr>
              <a:t> WOS administrative simplicity, self healing capabilities, ease of provisioning &amp; deployment provide the lowest TCO in the industry.</a:t>
            </a:r>
          </a:p>
          <a:p>
            <a:pPr marL="171450" marR="0" lvl="0" indent="-171450" algn="l" defTabSz="914400" rtl="0" eaLnBrk="0" fontAlgn="base" latinLnBrk="0" hangingPunct="0">
              <a:lnSpc>
                <a:spcPct val="100000"/>
              </a:lnSpc>
              <a:spcBef>
                <a:spcPct val="20000"/>
              </a:spcBef>
              <a:spcAft>
                <a:spcPct val="0"/>
              </a:spcAft>
              <a:buClr>
                <a:srgbClr val="660000"/>
              </a:buClr>
              <a:buSzTx/>
              <a:buFont typeface="Times" charset="0"/>
              <a:buNone/>
              <a:tabLst/>
              <a:defRPr/>
            </a:pPr>
            <a:endParaRPr lang="en-US" sz="1200" kern="0" baseline="0" noProof="0" dirty="0" smtClean="0">
              <a:solidFill>
                <a:srgbClr val="000000"/>
              </a:solidFill>
            </a:endParaRPr>
          </a:p>
          <a:p>
            <a:pPr marL="171450" marR="0" lvl="0" indent="-171450" algn="l" defTabSz="914400" rtl="0" eaLnBrk="0" fontAlgn="base" latinLnBrk="0" hangingPunct="0">
              <a:lnSpc>
                <a:spcPct val="100000"/>
              </a:lnSpc>
              <a:spcBef>
                <a:spcPct val="20000"/>
              </a:spcBef>
              <a:spcAft>
                <a:spcPct val="0"/>
              </a:spcAft>
              <a:buClr>
                <a:srgbClr val="660000"/>
              </a:buClr>
              <a:buSzTx/>
              <a:buFont typeface="Times" charset="0"/>
              <a:buNone/>
              <a:tabLst/>
              <a:defRPr/>
            </a:pPr>
            <a:r>
              <a:rPr lang="en-US" sz="1200" b="1" dirty="0" smtClean="0"/>
              <a:t>Universal Access</a:t>
            </a:r>
          </a:p>
          <a:p>
            <a:pPr marL="171450" marR="0" lvl="0" indent="-171450" algn="l" defTabSz="914400" rtl="0" eaLnBrk="0" fontAlgn="base" latinLnBrk="0" hangingPunct="0">
              <a:lnSpc>
                <a:spcPct val="100000"/>
              </a:lnSpc>
              <a:spcBef>
                <a:spcPct val="20000"/>
              </a:spcBef>
              <a:spcAft>
                <a:spcPct val="0"/>
              </a:spcAft>
              <a:buClr>
                <a:srgbClr val="660000"/>
              </a:buClr>
              <a:buSzTx/>
              <a:buFont typeface="Times" charset="0"/>
              <a:buNone/>
              <a:tabLst/>
              <a:defRPr/>
            </a:pPr>
            <a:r>
              <a:rPr lang="en-US" sz="1200" kern="0" baseline="0" noProof="0" dirty="0" smtClean="0">
                <a:solidFill>
                  <a:srgbClr val="000000"/>
                </a:solidFill>
              </a:rPr>
              <a:t>WOS provides a NAS, cloud, and Native API interfaces to enable WOS benefits to be available to a wide range of applications. </a:t>
            </a:r>
          </a:p>
          <a:p>
            <a:pPr marL="166688" indent="-166688" fontAlgn="base">
              <a:spcBef>
                <a:spcPct val="20000"/>
              </a:spcBef>
              <a:spcAft>
                <a:spcPct val="0"/>
              </a:spcAft>
              <a:buClr>
                <a:srgbClr val="660000"/>
              </a:buClr>
              <a:buFont typeface="Times" charset="0"/>
              <a:buChar char="•"/>
              <a:defRPr/>
            </a:pPr>
            <a:r>
              <a:rPr lang="en-US" sz="1800" kern="0" dirty="0" smtClean="0">
                <a:solidFill>
                  <a:srgbClr val="000000"/>
                </a:solidFill>
                <a:cs typeface="Helvetica" charset="0"/>
              </a:rPr>
              <a:t>NAS Protocol Gateway</a:t>
            </a:r>
          </a:p>
          <a:p>
            <a:pPr marL="288925" lvl="1" indent="-122238" fontAlgn="base">
              <a:spcBef>
                <a:spcPct val="30000"/>
              </a:spcBef>
              <a:spcAft>
                <a:spcPct val="0"/>
              </a:spcAft>
              <a:buFont typeface="Arial" pitchFamily="34" charset="0"/>
              <a:buChar char="•"/>
              <a:defRPr/>
            </a:pPr>
            <a:r>
              <a:rPr lang="en-US" sz="1400" kern="0" dirty="0" smtClean="0">
                <a:solidFill>
                  <a:srgbClr val="000000"/>
                </a:solidFill>
                <a:cs typeface="Helvetica" charset="0"/>
              </a:rPr>
              <a:t>Used for internal POSIX apps that want to utilize internal cloud storage</a:t>
            </a:r>
          </a:p>
          <a:p>
            <a:pPr marL="288925" lvl="1" indent="-122238" fontAlgn="base">
              <a:spcBef>
                <a:spcPct val="30000"/>
              </a:spcBef>
              <a:spcAft>
                <a:spcPct val="0"/>
              </a:spcAft>
              <a:buFont typeface="Arial" pitchFamily="34" charset="0"/>
              <a:buChar char="•"/>
              <a:defRPr/>
            </a:pPr>
            <a:r>
              <a:rPr lang="en-US" sz="1400" kern="0" dirty="0" smtClean="0">
                <a:solidFill>
                  <a:srgbClr val="000000"/>
                </a:solidFill>
                <a:cs typeface="Helvetica" charset="0"/>
              </a:rPr>
              <a:t>Efficiently utilizes WOS cloud storage with easy provisioning/de-provisioning</a:t>
            </a:r>
          </a:p>
          <a:p>
            <a:pPr marL="288925" lvl="1" indent="-122238" fontAlgn="base">
              <a:spcBef>
                <a:spcPct val="30000"/>
              </a:spcBef>
              <a:spcAft>
                <a:spcPct val="0"/>
              </a:spcAft>
              <a:buFont typeface="Arial" pitchFamily="34" charset="0"/>
              <a:buChar char="•"/>
              <a:defRPr/>
            </a:pPr>
            <a:r>
              <a:rPr lang="en-US" sz="1400" kern="0" dirty="0" smtClean="0">
                <a:solidFill>
                  <a:srgbClr val="000000"/>
                </a:solidFill>
                <a:cs typeface="Helvetica" charset="0"/>
              </a:rPr>
              <a:t>Federates across multiple sites and provides collaboration &amp; data locality services</a:t>
            </a:r>
            <a:endParaRPr lang="en-US" sz="800" kern="0" dirty="0" smtClean="0">
              <a:solidFill>
                <a:srgbClr val="000000"/>
              </a:solidFill>
              <a:cs typeface="Helvetica" charset="0"/>
            </a:endParaRPr>
          </a:p>
          <a:p>
            <a:pPr marL="166688" indent="-166688" fontAlgn="base">
              <a:spcBef>
                <a:spcPct val="20000"/>
              </a:spcBef>
              <a:spcAft>
                <a:spcPct val="0"/>
              </a:spcAft>
              <a:buClr>
                <a:srgbClr val="660000"/>
              </a:buClr>
              <a:buFont typeface="Times" charset="0"/>
              <a:buChar char="•"/>
              <a:defRPr/>
            </a:pPr>
            <a:r>
              <a:rPr lang="en-US" sz="1800" kern="0" dirty="0" smtClean="0">
                <a:solidFill>
                  <a:srgbClr val="000000"/>
                </a:solidFill>
                <a:cs typeface="Helvetica" charset="0"/>
              </a:rPr>
              <a:t>Cloud Storage Platform</a:t>
            </a:r>
          </a:p>
          <a:p>
            <a:pPr marL="288925" lvl="1" indent="-122238" fontAlgn="base">
              <a:spcBef>
                <a:spcPct val="30000"/>
              </a:spcBef>
              <a:spcAft>
                <a:spcPct val="0"/>
              </a:spcAft>
              <a:buFont typeface="Arial" pitchFamily="34" charset="0"/>
              <a:buChar char="•"/>
            </a:pPr>
            <a:r>
              <a:rPr lang="en-US" sz="1400" kern="0" dirty="0" smtClean="0">
                <a:solidFill>
                  <a:srgbClr val="000000"/>
                </a:solidFill>
                <a:cs typeface="Helvetica" charset="0"/>
              </a:rPr>
              <a:t>Targeted at cloud service providers or private clouds</a:t>
            </a:r>
          </a:p>
          <a:p>
            <a:pPr marL="288925" lvl="1" indent="-122238" fontAlgn="base">
              <a:spcBef>
                <a:spcPct val="30000"/>
              </a:spcBef>
              <a:spcAft>
                <a:spcPct val="0"/>
              </a:spcAft>
              <a:buFont typeface="Arial" pitchFamily="34" charset="0"/>
              <a:buChar char="•"/>
            </a:pPr>
            <a:r>
              <a:rPr lang="en-US" sz="1400" kern="0" dirty="0" smtClean="0">
                <a:solidFill>
                  <a:srgbClr val="000000"/>
                </a:solidFill>
                <a:cs typeface="Helvetica" charset="0"/>
              </a:rPr>
              <a:t>Enables S3-enabled apps to use WOS storage at a fraction of the price</a:t>
            </a:r>
          </a:p>
          <a:p>
            <a:pPr marL="288925" lvl="1" indent="-122238" fontAlgn="base">
              <a:spcBef>
                <a:spcPct val="30000"/>
              </a:spcBef>
              <a:spcAft>
                <a:spcPct val="0"/>
              </a:spcAft>
              <a:buFont typeface="Arial" pitchFamily="34" charset="0"/>
              <a:buChar char="•"/>
            </a:pPr>
            <a:r>
              <a:rPr lang="en-US" sz="1400" kern="0" dirty="0" smtClean="0">
                <a:solidFill>
                  <a:srgbClr val="000000"/>
                </a:solidFill>
                <a:cs typeface="Helvetica" charset="0"/>
              </a:rPr>
              <a:t>Supports full multi-tenancy, bill-back, geo-replication, encryption, and per-tenant reporting</a:t>
            </a:r>
          </a:p>
          <a:p>
            <a:pPr marL="171450" marR="0" lvl="0" indent="-171450" algn="l" defTabSz="914400" rtl="0" eaLnBrk="0" fontAlgn="base" latinLnBrk="0" hangingPunct="0">
              <a:lnSpc>
                <a:spcPct val="100000"/>
              </a:lnSpc>
              <a:spcBef>
                <a:spcPct val="20000"/>
              </a:spcBef>
              <a:spcAft>
                <a:spcPct val="0"/>
              </a:spcAft>
              <a:buClr>
                <a:srgbClr val="660000"/>
              </a:buClr>
              <a:buSzTx/>
              <a:buFont typeface="Arial" pitchFamily="34" charset="0"/>
              <a:buChar char="•"/>
              <a:tabLst/>
              <a:defRPr/>
            </a:pPr>
            <a:r>
              <a:rPr lang="en-US" sz="1200" kern="0" noProof="0" dirty="0" smtClean="0">
                <a:solidFill>
                  <a:srgbClr val="000000"/>
                </a:solidFill>
              </a:rPr>
              <a:t>Native Object</a:t>
            </a:r>
            <a:r>
              <a:rPr lang="en-US" sz="1200" kern="0" baseline="0" noProof="0" dirty="0" smtClean="0">
                <a:solidFill>
                  <a:srgbClr val="000000"/>
                </a:solidFill>
              </a:rPr>
              <a:t> interface</a:t>
            </a:r>
          </a:p>
          <a:p>
            <a:pPr marL="288925" marR="0" lvl="1" indent="-122238" algn="l" defTabSz="914400" rtl="0" eaLnBrk="1" fontAlgn="base" latinLnBrk="0" hangingPunct="1">
              <a:lnSpc>
                <a:spcPct val="100000"/>
              </a:lnSpc>
              <a:spcBef>
                <a:spcPct val="30000"/>
              </a:spcBef>
              <a:spcAft>
                <a:spcPct val="0"/>
              </a:spcAft>
              <a:buClr>
                <a:srgbClr val="660000"/>
              </a:buClr>
              <a:buSzTx/>
              <a:buFont typeface="Arial" pitchFamily="34" charset="0"/>
              <a:buChar char="•"/>
              <a:tabLst/>
              <a:defRPr/>
            </a:pPr>
            <a:r>
              <a:rPr lang="en-US" sz="1400" kern="0" dirty="0" smtClean="0">
                <a:solidFill>
                  <a:srgbClr val="000000"/>
                </a:solidFill>
                <a:latin typeface="+mn-lt"/>
                <a:ea typeface="+mn-ea"/>
                <a:cs typeface="Helvetica" charset="0"/>
              </a:rPr>
              <a:t>WOS quickly integrates in to existing and new</a:t>
            </a:r>
            <a:r>
              <a:rPr lang="en-US" sz="1400" kern="0" baseline="0" dirty="0" smtClean="0">
                <a:solidFill>
                  <a:srgbClr val="000000"/>
                </a:solidFill>
                <a:latin typeface="+mn-lt"/>
                <a:ea typeface="+mn-ea"/>
                <a:cs typeface="Helvetica" charset="0"/>
              </a:rPr>
              <a:t> </a:t>
            </a:r>
            <a:r>
              <a:rPr lang="en-US" sz="1400" kern="0" dirty="0" smtClean="0">
                <a:solidFill>
                  <a:srgbClr val="000000"/>
                </a:solidFill>
                <a:latin typeface="+mn-lt"/>
                <a:ea typeface="+mn-ea"/>
                <a:cs typeface="Helvetica" charset="0"/>
              </a:rPr>
              <a:t>environments</a:t>
            </a:r>
            <a:r>
              <a:rPr lang="en-US" sz="1400" kern="0" baseline="0" dirty="0" smtClean="0">
                <a:solidFill>
                  <a:srgbClr val="000000"/>
                </a:solidFill>
                <a:latin typeface="+mn-lt"/>
                <a:ea typeface="+mn-ea"/>
                <a:cs typeface="Helvetica" charset="0"/>
              </a:rPr>
              <a:t> using the simple but powerful WOS native storage interface.</a:t>
            </a:r>
          </a:p>
          <a:p>
            <a:pPr marL="288925" marR="0" lvl="1" indent="-122238" algn="l" defTabSz="914400" rtl="0" eaLnBrk="1" fontAlgn="base" latinLnBrk="0" hangingPunct="1">
              <a:lnSpc>
                <a:spcPct val="100000"/>
              </a:lnSpc>
              <a:spcBef>
                <a:spcPct val="30000"/>
              </a:spcBef>
              <a:spcAft>
                <a:spcPct val="0"/>
              </a:spcAft>
              <a:buClr>
                <a:srgbClr val="660000"/>
              </a:buClr>
              <a:buSzTx/>
              <a:buFont typeface="Arial" pitchFamily="34" charset="0"/>
              <a:buChar char="•"/>
              <a:tabLst/>
              <a:defRPr/>
            </a:pPr>
            <a:r>
              <a:rPr lang="en-US" sz="1400" kern="0" dirty="0" smtClean="0">
                <a:solidFill>
                  <a:srgbClr val="000000"/>
                </a:solidFill>
                <a:latin typeface="+mn-lt"/>
                <a:ea typeface="+mn-ea"/>
                <a:cs typeface="Helvetica" charset="0"/>
              </a:rPr>
              <a:t>Available API Commands include:  PUT object, GET object, DELETE object, RESERVE Object ID</a:t>
            </a:r>
          </a:p>
          <a:p>
            <a:pPr marL="288925" marR="0" lvl="1" indent="-122238" algn="l" defTabSz="914400" rtl="0" eaLnBrk="1" fontAlgn="base" latinLnBrk="0" hangingPunct="1">
              <a:lnSpc>
                <a:spcPct val="100000"/>
              </a:lnSpc>
              <a:spcBef>
                <a:spcPct val="30000"/>
              </a:spcBef>
              <a:spcAft>
                <a:spcPct val="0"/>
              </a:spcAft>
              <a:buClr>
                <a:srgbClr val="660000"/>
              </a:buClr>
              <a:buSzTx/>
              <a:buFont typeface="Arial" pitchFamily="34" charset="0"/>
              <a:buChar char="•"/>
              <a:tabLst/>
              <a:defRPr/>
            </a:pPr>
            <a:r>
              <a:rPr lang="en-US" sz="1400" kern="0" dirty="0" smtClean="0">
                <a:solidFill>
                  <a:srgbClr val="000000"/>
                </a:solidFill>
                <a:latin typeface="+mn-lt"/>
                <a:ea typeface="+mn-ea"/>
                <a:cs typeface="Helvetica" charset="0"/>
              </a:rPr>
              <a:t>Access WOS via standard tools including</a:t>
            </a:r>
            <a:r>
              <a:rPr lang="en-US" sz="1400" kern="0" baseline="0" dirty="0" smtClean="0">
                <a:solidFill>
                  <a:srgbClr val="000000"/>
                </a:solidFill>
                <a:latin typeface="+mn-lt"/>
                <a:ea typeface="+mn-ea"/>
                <a:cs typeface="Helvetica" charset="0"/>
              </a:rPr>
              <a:t> </a:t>
            </a:r>
            <a:r>
              <a:rPr lang="en-US" sz="1400" kern="0" dirty="0" smtClean="0">
                <a:solidFill>
                  <a:srgbClr val="000000"/>
                </a:solidFill>
                <a:latin typeface="+mn-lt"/>
                <a:ea typeface="+mn-ea"/>
                <a:cs typeface="Helvetica" charset="0"/>
              </a:rPr>
              <a:t>REST, Java, PHP, Python and C++.</a:t>
            </a:r>
            <a:endParaRPr lang="en-US" sz="1400" kern="0" noProof="0" smtClean="0">
              <a:solidFill>
                <a:srgbClr val="000000"/>
              </a:solidFill>
              <a:latin typeface="+mn-lt"/>
              <a:ea typeface="+mn-ea"/>
              <a:cs typeface="Helvetica" charset="0"/>
            </a:endParaRPr>
          </a:p>
          <a:p>
            <a:endParaRPr lang="en-US" baseline="0" dirty="0" smtClean="0">
              <a:ea typeface="ＭＳ Ｐゴシック" pitchFamily="34" charset="-128"/>
            </a:endParaRPr>
          </a:p>
          <a:p>
            <a:endParaRPr lang="en-US" baseline="0"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6ADF19E0-ACFD-4660-9AEA-D4F4D2F3BE55}"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15" descr="Denworth-Cover.jpg"/>
          <p:cNvPicPr>
            <a:picLocks noChangeAspect="1"/>
          </p:cNvPicPr>
          <p:nvPr/>
        </p:nvPicPr>
        <p:blipFill>
          <a:blip r:embed="rId2"/>
          <a:srcRect/>
          <a:stretch>
            <a:fillRect/>
          </a:stretch>
        </p:blipFill>
        <p:spPr bwMode="auto">
          <a:xfrm>
            <a:off x="0" y="0"/>
            <a:ext cx="9144000" cy="6842125"/>
          </a:xfrm>
          <a:prstGeom prst="rect">
            <a:avLst/>
          </a:prstGeom>
          <a:noFill/>
          <a:ln w="9525">
            <a:noFill/>
            <a:miter lim="800000"/>
            <a:headEnd/>
            <a:tailEnd/>
          </a:ln>
        </p:spPr>
      </p:pic>
      <p:sp>
        <p:nvSpPr>
          <p:cNvPr id="13" name="Text Placeholder 12"/>
          <p:cNvSpPr>
            <a:spLocks noGrp="1"/>
          </p:cNvSpPr>
          <p:nvPr>
            <p:ph type="body" sz="quarter" idx="13"/>
          </p:nvPr>
        </p:nvSpPr>
        <p:spPr>
          <a:xfrm>
            <a:off x="367423" y="3429000"/>
            <a:ext cx="7591244" cy="484188"/>
          </a:xfrm>
        </p:spPr>
        <p:txBody>
          <a:bodyPr anchor="b">
            <a:noAutofit/>
          </a:bodyPr>
          <a:lstStyle>
            <a:lvl1pPr marL="0" marR="0" indent="0" algn="l" defTabSz="457200" rtl="0" eaLnBrk="1" fontAlgn="auto" latinLnBrk="0" hangingPunct="1">
              <a:lnSpc>
                <a:spcPct val="100000"/>
              </a:lnSpc>
              <a:spcBef>
                <a:spcPts val="0"/>
              </a:spcBef>
              <a:spcAft>
                <a:spcPts val="0"/>
              </a:spcAft>
              <a:buClrTx/>
              <a:buSzTx/>
              <a:buFontTx/>
              <a:buNone/>
              <a:tabLst/>
              <a:defRPr sz="3000" b="1">
                <a:solidFill>
                  <a:schemeClr val="bg1"/>
                </a:solidFill>
                <a:latin typeface="Arial"/>
                <a:cs typeface="Arial"/>
              </a:defRPr>
            </a:lvl1pPr>
          </a:lstStyle>
          <a:p>
            <a:pPr lvl="0"/>
            <a:r>
              <a:rPr lang="en-US" smtClean="0"/>
              <a:t>Click to edit Master text styles</a:t>
            </a:r>
          </a:p>
        </p:txBody>
      </p:sp>
      <p:sp>
        <p:nvSpPr>
          <p:cNvPr id="16" name="Text Placeholder 15"/>
          <p:cNvSpPr>
            <a:spLocks noGrp="1"/>
          </p:cNvSpPr>
          <p:nvPr>
            <p:ph type="body" sz="quarter" idx="14"/>
          </p:nvPr>
        </p:nvSpPr>
        <p:spPr>
          <a:xfrm>
            <a:off x="367423" y="3913188"/>
            <a:ext cx="4811002" cy="390525"/>
          </a:xfrm>
        </p:spPr>
        <p:txBody>
          <a:bodyPr>
            <a:normAutofit/>
          </a:bodyPr>
          <a:lstStyle>
            <a:lvl1pPr marL="0" indent="0">
              <a:buNone/>
              <a:defRPr sz="1800" baseline="0">
                <a:solidFill>
                  <a:srgbClr val="FFFFFF"/>
                </a:solidFill>
                <a:latin typeface="Arial"/>
                <a:cs typeface="Arial"/>
              </a:defRPr>
            </a:lvl1pPr>
          </a:lstStyle>
          <a:p>
            <a:pPr lvl="0"/>
            <a:r>
              <a:rPr lang="en-US" smtClean="0"/>
              <a:t>Click to edit Master text styles</a:t>
            </a:r>
          </a:p>
        </p:txBody>
      </p:sp>
      <p:sp>
        <p:nvSpPr>
          <p:cNvPr id="21" name="Text Placeholder 20"/>
          <p:cNvSpPr>
            <a:spLocks noGrp="1"/>
          </p:cNvSpPr>
          <p:nvPr>
            <p:ph type="body" sz="quarter" idx="17"/>
          </p:nvPr>
        </p:nvSpPr>
        <p:spPr>
          <a:xfrm>
            <a:off x="7112000" y="169863"/>
            <a:ext cx="1354138" cy="280987"/>
          </a:xfrm>
        </p:spPr>
        <p:txBody>
          <a:bodyPr>
            <a:normAutofit/>
          </a:bodyPr>
          <a:lstStyle>
            <a:lvl1pPr marL="0" indent="0" algn="ctr">
              <a:buNone/>
              <a:defRPr sz="1200">
                <a:solidFill>
                  <a:schemeClr val="tx1">
                    <a:lumMod val="85000"/>
                    <a:lumOff val="15000"/>
                  </a:schemeClr>
                </a:solidFill>
                <a:latin typeface="Arial"/>
                <a:cs typeface="Arial"/>
              </a:defRPr>
            </a:lvl1pPr>
          </a:lstStyle>
          <a:p>
            <a:pPr lvl="0"/>
            <a:r>
              <a:rPr lang="en-US" smtClean="0"/>
              <a:t>Click to edit Master text styles</a:t>
            </a:r>
          </a:p>
        </p:txBody>
      </p:sp>
      <p:sp>
        <p:nvSpPr>
          <p:cNvPr id="23" name="Text Placeholder 22"/>
          <p:cNvSpPr>
            <a:spLocks noGrp="1"/>
          </p:cNvSpPr>
          <p:nvPr>
            <p:ph type="body" sz="quarter" idx="18"/>
          </p:nvPr>
        </p:nvSpPr>
        <p:spPr>
          <a:xfrm>
            <a:off x="367423" y="5224462"/>
            <a:ext cx="4176712" cy="323850"/>
          </a:xfrm>
        </p:spPr>
        <p:txBody>
          <a:bodyPr anchor="b">
            <a:noAutofit/>
          </a:bodyPr>
          <a:lstStyle>
            <a:lvl1pPr marL="0" indent="0" algn="l">
              <a:buNone/>
              <a:defRPr sz="2000" b="1">
                <a:solidFill>
                  <a:schemeClr val="tx1">
                    <a:lumMod val="75000"/>
                    <a:lumOff val="25000"/>
                  </a:schemeClr>
                </a:solidFill>
                <a:latin typeface="Arial"/>
                <a:cs typeface="Arial"/>
              </a:defRPr>
            </a:lvl1pPr>
          </a:lstStyle>
          <a:p>
            <a:pPr lvl="0"/>
            <a:r>
              <a:rPr lang="en-US" smtClean="0"/>
              <a:t>Click to edit Master text styles</a:t>
            </a:r>
          </a:p>
        </p:txBody>
      </p:sp>
      <p:sp>
        <p:nvSpPr>
          <p:cNvPr id="24" name="Text Placeholder 22"/>
          <p:cNvSpPr>
            <a:spLocks noGrp="1"/>
          </p:cNvSpPr>
          <p:nvPr>
            <p:ph type="body" sz="quarter" idx="19"/>
          </p:nvPr>
        </p:nvSpPr>
        <p:spPr>
          <a:xfrm>
            <a:off x="4775196" y="5224462"/>
            <a:ext cx="4176712" cy="323850"/>
          </a:xfrm>
        </p:spPr>
        <p:txBody>
          <a:bodyPr anchor="b">
            <a:noAutofit/>
          </a:bodyPr>
          <a:lstStyle>
            <a:lvl1pPr marL="0" indent="0" algn="l">
              <a:buNone/>
              <a:defRPr sz="2000" b="1">
                <a:solidFill>
                  <a:schemeClr val="tx1">
                    <a:lumMod val="75000"/>
                    <a:lumOff val="25000"/>
                  </a:schemeClr>
                </a:solidFill>
                <a:latin typeface="Arial"/>
                <a:cs typeface="Arial"/>
              </a:defRPr>
            </a:lvl1pPr>
          </a:lstStyle>
          <a:p>
            <a:pPr lvl="0"/>
            <a:r>
              <a:rPr lang="en-US" smtClean="0"/>
              <a:t>Click to edit Master text styles</a:t>
            </a:r>
          </a:p>
        </p:txBody>
      </p:sp>
      <p:sp>
        <p:nvSpPr>
          <p:cNvPr id="25" name="Text Placeholder 22"/>
          <p:cNvSpPr>
            <a:spLocks noGrp="1"/>
          </p:cNvSpPr>
          <p:nvPr>
            <p:ph type="body" sz="quarter" idx="20"/>
          </p:nvPr>
        </p:nvSpPr>
        <p:spPr>
          <a:xfrm>
            <a:off x="367423" y="5560305"/>
            <a:ext cx="4176712" cy="323850"/>
          </a:xfrm>
        </p:spPr>
        <p:txBody>
          <a:bodyPr>
            <a:noAutofit/>
          </a:bodyPr>
          <a:lstStyle>
            <a:lvl1pPr marL="0" indent="0" algn="l">
              <a:buNone/>
              <a:defRPr sz="1600" b="0">
                <a:solidFill>
                  <a:schemeClr val="tx1">
                    <a:lumMod val="75000"/>
                    <a:lumOff val="25000"/>
                  </a:schemeClr>
                </a:solidFill>
                <a:latin typeface="Arial"/>
                <a:cs typeface="Arial"/>
              </a:defRPr>
            </a:lvl1pPr>
          </a:lstStyle>
          <a:p>
            <a:pPr lvl="0"/>
            <a:r>
              <a:rPr lang="en-US" smtClean="0"/>
              <a:t>Click to edit Master text styles</a:t>
            </a:r>
          </a:p>
        </p:txBody>
      </p:sp>
      <p:sp>
        <p:nvSpPr>
          <p:cNvPr id="26" name="Text Placeholder 22"/>
          <p:cNvSpPr>
            <a:spLocks noGrp="1"/>
          </p:cNvSpPr>
          <p:nvPr>
            <p:ph type="body" sz="quarter" idx="21"/>
          </p:nvPr>
        </p:nvSpPr>
        <p:spPr>
          <a:xfrm>
            <a:off x="4775196" y="5560305"/>
            <a:ext cx="4176712" cy="323850"/>
          </a:xfrm>
        </p:spPr>
        <p:txBody>
          <a:bodyPr>
            <a:noAutofit/>
          </a:bodyPr>
          <a:lstStyle>
            <a:lvl1pPr marL="0" indent="0" algn="l">
              <a:buNone/>
              <a:defRPr sz="1600" b="0">
                <a:solidFill>
                  <a:schemeClr val="tx1">
                    <a:lumMod val="75000"/>
                    <a:lumOff val="25000"/>
                  </a:schemeClr>
                </a:solidFill>
                <a:latin typeface="Arial"/>
                <a:cs typeface="Arial"/>
              </a:defRPr>
            </a:lvl1pPr>
          </a:lstStyle>
          <a:p>
            <a:pPr lvl="0"/>
            <a:r>
              <a:rPr lang="en-US" smtClean="0"/>
              <a:t>Click to edit Master text styles</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3" name="Rectangle 17"/>
          <p:cNvSpPr>
            <a:spLocks noChangeArrowheads="1"/>
          </p:cNvSpPr>
          <p:nvPr/>
        </p:nvSpPr>
        <p:spPr bwMode="auto">
          <a:xfrm>
            <a:off x="1358900" y="6618288"/>
            <a:ext cx="2503488" cy="215900"/>
          </a:xfrm>
          <a:prstGeom prst="rect">
            <a:avLst/>
          </a:prstGeom>
          <a:noFill/>
          <a:ln w="9525">
            <a:noFill/>
            <a:miter lim="800000"/>
            <a:headEnd/>
            <a:tailEnd/>
          </a:ln>
        </p:spPr>
        <p:txBody>
          <a:bodyPr anchor="ctr">
            <a:spAutoFit/>
          </a:bodyPr>
          <a:lstStyle/>
          <a:p>
            <a:r>
              <a:rPr lang="en-US" sz="800">
                <a:solidFill>
                  <a:srgbClr val="8C8C8C"/>
                </a:solidFill>
                <a:cs typeface="Arial" pitchFamily="34" charset="0"/>
              </a:rPr>
              <a:t>©2012 DataDirect Networks.  All Rights Reserved</a:t>
            </a:r>
            <a:r>
              <a:rPr lang="en-US" sz="800">
                <a:solidFill>
                  <a:srgbClr val="525252"/>
                </a:solidFill>
                <a:cs typeface="Arial" pitchFamily="34" charset="0"/>
              </a:rPr>
              <a:t>.</a:t>
            </a:r>
          </a:p>
        </p:txBody>
      </p:sp>
      <p:sp>
        <p:nvSpPr>
          <p:cNvPr id="4" name="TextBox 21"/>
          <p:cNvSpPr txBox="1">
            <a:spLocks noChangeArrowheads="1"/>
          </p:cNvSpPr>
          <p:nvPr/>
        </p:nvSpPr>
        <p:spPr bwMode="auto">
          <a:xfrm>
            <a:off x="7845425" y="6527800"/>
            <a:ext cx="11414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1800" smtClean="0">
                <a:solidFill>
                  <a:srgbClr val="A7211C"/>
                </a:solidFill>
                <a:latin typeface="Myriad Pro" charset="0"/>
                <a:cs typeface="Myriad Pro" charset="0"/>
              </a:rPr>
              <a:t>ddn</a:t>
            </a:r>
            <a:r>
              <a:rPr lang="en-US" sz="1800" smtClean="0">
                <a:latin typeface="Myriad Pro" charset="0"/>
                <a:cs typeface="Myriad Pro" charset="0"/>
              </a:rPr>
              <a:t>.com</a:t>
            </a:r>
          </a:p>
        </p:txBody>
      </p:sp>
      <p:sp>
        <p:nvSpPr>
          <p:cNvPr id="5" name="Footer Placeholder 4"/>
          <p:cNvSpPr>
            <a:spLocks noGrp="1"/>
          </p:cNvSpPr>
          <p:nvPr>
            <p:ph type="ftr" sz="quarter" idx="10"/>
          </p:nvPr>
        </p:nvSpPr>
        <p:spPr/>
        <p:txBody>
          <a:bodyPr/>
          <a:lstStyle>
            <a:lvl1pPr algn="r">
              <a:defRPr sz="800" b="1" i="0">
                <a:solidFill>
                  <a:srgbClr val="A6211C"/>
                </a:solidFill>
                <a:latin typeface="Arial"/>
                <a:cs typeface="Arial"/>
              </a:defRPr>
            </a:lvl1pPr>
          </a:lstStyle>
          <a:p>
            <a:pPr>
              <a:defRPr/>
            </a:pPr>
            <a:endParaRPr lang="en-US"/>
          </a:p>
        </p:txBody>
      </p:sp>
      <p:sp>
        <p:nvSpPr>
          <p:cNvPr id="6" name="Date Placeholder 3"/>
          <p:cNvSpPr>
            <a:spLocks noGrp="1"/>
          </p:cNvSpPr>
          <p:nvPr>
            <p:ph type="dt" sz="half" idx="11"/>
          </p:nvPr>
        </p:nvSpPr>
        <p:spPr/>
        <p:txBody>
          <a:bodyPr/>
          <a:lstStyle>
            <a:lvl1pPr algn="l">
              <a:defRPr sz="800">
                <a:solidFill>
                  <a:schemeClr val="tx1">
                    <a:tint val="75000"/>
                  </a:schemeClr>
                </a:solidFill>
                <a:latin typeface="Arial"/>
                <a:cs typeface="Arial"/>
              </a:defRPr>
            </a:lvl1pPr>
          </a:lstStyle>
          <a:p>
            <a:pPr>
              <a:defRPr/>
            </a:pPr>
            <a:r>
              <a:rPr lang="en-US"/>
              <a:t>2/7/12</a:t>
            </a:r>
          </a:p>
        </p:txBody>
      </p:sp>
      <p:sp>
        <p:nvSpPr>
          <p:cNvPr id="7" name="Slide Number Placeholder 5"/>
          <p:cNvSpPr>
            <a:spLocks noGrp="1"/>
          </p:cNvSpPr>
          <p:nvPr>
            <p:ph type="sldNum" sz="quarter" idx="12"/>
          </p:nvPr>
        </p:nvSpPr>
        <p:spPr/>
        <p:txBody>
          <a:bodyPr/>
          <a:lstStyle>
            <a:lvl1pPr>
              <a:defRPr/>
            </a:lvl1pPr>
          </a:lstStyle>
          <a:p>
            <a:fld id="{4CB25626-279A-497A-B7DD-BC04157DE2D6}" type="slidenum">
              <a:rPr lang="en-US"/>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05157448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marL="344488" indent="-344488">
              <a:buClr>
                <a:srgbClr val="A20101"/>
              </a:buClr>
              <a:buSzPct val="80000"/>
              <a:buFont typeface="Lucida Grande"/>
              <a:buChar char="►"/>
              <a:defRPr sz="2400">
                <a:latin typeface="Arial"/>
                <a:cs typeface="Arial"/>
              </a:defRPr>
            </a:lvl1pPr>
            <a:lvl2pPr marL="512763" indent="-168275">
              <a:buClrTx/>
              <a:buSzPct val="100000"/>
              <a:buFont typeface="Arial"/>
              <a:buChar char="•"/>
              <a:defRPr sz="2000">
                <a:latin typeface="Arial"/>
                <a:cs typeface="Arial"/>
              </a:defRPr>
            </a:lvl2pPr>
            <a:lvl3pPr marL="684213" indent="-171450">
              <a:buSzPct val="75000"/>
              <a:buFont typeface="Courier New"/>
              <a:buChar char="o"/>
              <a:defRPr sz="1800">
                <a:latin typeface="Arial"/>
                <a:cs typeface="Arial"/>
              </a:defRPr>
            </a:lvl3pPr>
            <a:lvl4pPr marL="850900" indent="-166688">
              <a:defRPr sz="1600">
                <a:latin typeface="Arial"/>
                <a:cs typeface="Arial"/>
              </a:defRPr>
            </a:lvl4pPr>
            <a:lvl5pPr marL="1030288" indent="-179388">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Date Placeholder 3"/>
          <p:cNvSpPr>
            <a:spLocks noGrp="1"/>
          </p:cNvSpPr>
          <p:nvPr>
            <p:ph type="dt" sz="half" idx="11"/>
          </p:nvPr>
        </p:nvSpPr>
        <p:spPr/>
        <p:txBody>
          <a:bodyPr/>
          <a:lstStyle>
            <a:lvl1pPr>
              <a:defRPr/>
            </a:lvl1pPr>
          </a:lstStyle>
          <a:p>
            <a:pPr>
              <a:defRPr/>
            </a:pPr>
            <a:r>
              <a:rPr lang="en-US"/>
              <a:t>2/7/12</a:t>
            </a:r>
          </a:p>
        </p:txBody>
      </p:sp>
      <p:sp>
        <p:nvSpPr>
          <p:cNvPr id="6" name="Slide Number Placeholder 5"/>
          <p:cNvSpPr>
            <a:spLocks noGrp="1"/>
          </p:cNvSpPr>
          <p:nvPr>
            <p:ph type="sldNum" sz="quarter" idx="12"/>
          </p:nvPr>
        </p:nvSpPr>
        <p:spPr/>
        <p:txBody>
          <a:bodyPr/>
          <a:lstStyle>
            <a:lvl1pPr>
              <a:defRPr/>
            </a:lvl1pPr>
          </a:lstStyle>
          <a:p>
            <a:fld id="{DD9B142B-A48D-4ADA-BCA3-7B3235B051ED}" type="slidenum">
              <a:rPr lang="en-US"/>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en-US" smtClean="0"/>
              <a:t>Click to edit Master title style</a:t>
            </a:r>
            <a:endParaRPr lang="en-US"/>
          </a:p>
        </p:txBody>
      </p:sp>
      <p:sp>
        <p:nvSpPr>
          <p:cNvPr id="10" name="Content Placeholder 2"/>
          <p:cNvSpPr>
            <a:spLocks noGrp="1"/>
          </p:cNvSpPr>
          <p:nvPr>
            <p:ph idx="13"/>
          </p:nvPr>
        </p:nvSpPr>
        <p:spPr>
          <a:xfrm>
            <a:off x="457200" y="1611313"/>
            <a:ext cx="4040188" cy="4529137"/>
          </a:xfrm>
        </p:spPr>
        <p:txBody>
          <a:bodyPr>
            <a:normAutofit/>
          </a:bodyPr>
          <a:lstStyle>
            <a:lvl1pPr marL="344488" indent="-344488">
              <a:buClr>
                <a:srgbClr val="A20101"/>
              </a:buClr>
              <a:buSzPct val="80000"/>
              <a:buFont typeface="Lucida Grande"/>
              <a:buChar char="►"/>
              <a:defRPr sz="2400">
                <a:latin typeface="Arial"/>
                <a:cs typeface="Arial"/>
              </a:defRPr>
            </a:lvl1pPr>
            <a:lvl2pPr marL="512763" indent="-168275">
              <a:buClrTx/>
              <a:buSzPct val="100000"/>
              <a:buFont typeface="Arial"/>
              <a:buChar char="•"/>
              <a:defRPr sz="2000">
                <a:latin typeface="Arial"/>
                <a:cs typeface="Arial"/>
              </a:defRPr>
            </a:lvl2pPr>
            <a:lvl3pPr marL="684213" indent="-171450">
              <a:buSzPct val="75000"/>
              <a:buFont typeface="Courier New"/>
              <a:buChar char="o"/>
              <a:defRPr sz="1800">
                <a:latin typeface="Arial"/>
                <a:cs typeface="Arial"/>
              </a:defRPr>
            </a:lvl3pPr>
            <a:lvl4pPr marL="850900" indent="-166688">
              <a:defRPr sz="1600">
                <a:latin typeface="Arial"/>
                <a:cs typeface="Arial"/>
              </a:defRPr>
            </a:lvl4pPr>
            <a:lvl5pPr marL="1030288" indent="-179388">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4"/>
          </p:nvPr>
        </p:nvSpPr>
        <p:spPr>
          <a:xfrm>
            <a:off x="4649788" y="1611313"/>
            <a:ext cx="4040188" cy="4529137"/>
          </a:xfrm>
        </p:spPr>
        <p:txBody>
          <a:bodyPr>
            <a:normAutofit/>
          </a:bodyPr>
          <a:lstStyle>
            <a:lvl1pPr marL="344488" indent="-344488">
              <a:buClr>
                <a:srgbClr val="A20101"/>
              </a:buClr>
              <a:buSzPct val="80000"/>
              <a:buFont typeface="Lucida Grande"/>
              <a:buChar char="►"/>
              <a:defRPr sz="2400">
                <a:latin typeface="Arial"/>
                <a:cs typeface="Arial"/>
              </a:defRPr>
            </a:lvl1pPr>
            <a:lvl2pPr marL="512763" indent="-168275">
              <a:buClrTx/>
              <a:buSzPct val="100000"/>
              <a:buFont typeface="Arial"/>
              <a:buChar char="•"/>
              <a:defRPr sz="2000">
                <a:latin typeface="Arial"/>
                <a:cs typeface="Arial"/>
              </a:defRPr>
            </a:lvl2pPr>
            <a:lvl3pPr marL="684213" indent="-171450">
              <a:buSzPct val="75000"/>
              <a:buFont typeface="Courier New"/>
              <a:buChar char="o"/>
              <a:defRPr sz="1800">
                <a:latin typeface="Arial"/>
                <a:cs typeface="Arial"/>
              </a:defRPr>
            </a:lvl3pPr>
            <a:lvl4pPr marL="850900" indent="-166688">
              <a:defRPr sz="1600">
                <a:latin typeface="Arial"/>
                <a:cs typeface="Arial"/>
              </a:defRPr>
            </a:lvl4pPr>
            <a:lvl5pPr marL="1030288" indent="-179388">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Date Placeholder 3"/>
          <p:cNvSpPr>
            <a:spLocks noGrp="1"/>
          </p:cNvSpPr>
          <p:nvPr>
            <p:ph type="dt" sz="half" idx="16"/>
          </p:nvPr>
        </p:nvSpPr>
        <p:spPr/>
        <p:txBody>
          <a:bodyPr/>
          <a:lstStyle>
            <a:lvl1pPr>
              <a:defRPr/>
            </a:lvl1pPr>
          </a:lstStyle>
          <a:p>
            <a:pPr>
              <a:defRPr/>
            </a:pPr>
            <a:r>
              <a:rPr lang="en-US"/>
              <a:t>2/7/12</a:t>
            </a:r>
          </a:p>
        </p:txBody>
      </p:sp>
      <p:sp>
        <p:nvSpPr>
          <p:cNvPr id="7" name="Slide Number Placeholder 5"/>
          <p:cNvSpPr>
            <a:spLocks noGrp="1"/>
          </p:cNvSpPr>
          <p:nvPr>
            <p:ph type="sldNum" sz="quarter" idx="17"/>
          </p:nvPr>
        </p:nvSpPr>
        <p:spPr/>
        <p:txBody>
          <a:bodyPr/>
          <a:lstStyle>
            <a:lvl1pPr>
              <a:defRPr/>
            </a:lvl1pPr>
          </a:lstStyle>
          <a:p>
            <a:fld id="{6852B1FC-319B-4327-9E13-A8BF47934E80}" type="slidenum">
              <a:rPr lang="en-US"/>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x Content with Sub-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52866"/>
            <a:ext cx="4040188" cy="722009"/>
          </a:xfrm>
        </p:spPr>
        <p:txBody>
          <a:bodyPr anchor="b"/>
          <a:lstStyle>
            <a:lvl1pPr marL="0" indent="0">
              <a:buNone/>
              <a:defRPr sz="2400" b="1">
                <a:solidFill>
                  <a:srgbClr val="A2010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1452866"/>
            <a:ext cx="4041775" cy="722009"/>
          </a:xfrm>
        </p:spPr>
        <p:txBody>
          <a:bodyPr anchor="b"/>
          <a:lstStyle>
            <a:lvl1pPr marL="0" indent="0">
              <a:buNone/>
              <a:defRPr sz="2400" b="1">
                <a:solidFill>
                  <a:srgbClr val="A2010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2"/>
          <p:cNvSpPr>
            <a:spLocks noGrp="1"/>
          </p:cNvSpPr>
          <p:nvPr>
            <p:ph idx="13"/>
          </p:nvPr>
        </p:nvSpPr>
        <p:spPr>
          <a:xfrm>
            <a:off x="457200" y="2271922"/>
            <a:ext cx="4040188" cy="3868528"/>
          </a:xfrm>
        </p:spPr>
        <p:txBody>
          <a:bodyPr>
            <a:normAutofit/>
          </a:bodyPr>
          <a:lstStyle>
            <a:lvl1pPr marL="344488" indent="-344488">
              <a:buClr>
                <a:srgbClr val="A20101"/>
              </a:buClr>
              <a:buSzPct val="80000"/>
              <a:buFont typeface="Lucida Grande"/>
              <a:buChar char="►"/>
              <a:defRPr sz="2400">
                <a:latin typeface="Arial"/>
                <a:cs typeface="Arial"/>
              </a:defRPr>
            </a:lvl1pPr>
            <a:lvl2pPr marL="512763" indent="-168275">
              <a:buClrTx/>
              <a:buSzPct val="100000"/>
              <a:buFont typeface="Arial"/>
              <a:buChar char="•"/>
              <a:defRPr sz="2000">
                <a:latin typeface="Arial"/>
                <a:cs typeface="Arial"/>
              </a:defRPr>
            </a:lvl2pPr>
            <a:lvl3pPr marL="684213" indent="-171450">
              <a:buSzPct val="75000"/>
              <a:buFont typeface="Courier New"/>
              <a:buChar char="o"/>
              <a:defRPr sz="1800">
                <a:latin typeface="Arial"/>
                <a:cs typeface="Arial"/>
              </a:defRPr>
            </a:lvl3pPr>
            <a:lvl4pPr marL="850900" indent="-166688">
              <a:defRPr sz="1600">
                <a:latin typeface="Arial"/>
                <a:cs typeface="Arial"/>
              </a:defRPr>
            </a:lvl4pPr>
            <a:lvl5pPr marL="1030288" indent="-179388">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4"/>
          </p:nvPr>
        </p:nvSpPr>
        <p:spPr>
          <a:xfrm>
            <a:off x="4649788" y="2271922"/>
            <a:ext cx="4040188" cy="3868528"/>
          </a:xfrm>
        </p:spPr>
        <p:txBody>
          <a:bodyPr>
            <a:normAutofit/>
          </a:bodyPr>
          <a:lstStyle>
            <a:lvl1pPr marL="344488" indent="-344488">
              <a:buClr>
                <a:srgbClr val="A20101"/>
              </a:buClr>
              <a:buSzPct val="80000"/>
              <a:buFont typeface="Lucida Grande"/>
              <a:buChar char="►"/>
              <a:defRPr sz="2400">
                <a:latin typeface="Arial"/>
                <a:cs typeface="Arial"/>
              </a:defRPr>
            </a:lvl1pPr>
            <a:lvl2pPr marL="512763" indent="-168275">
              <a:buClrTx/>
              <a:buSzPct val="100000"/>
              <a:buFont typeface="Arial"/>
              <a:buChar char="•"/>
              <a:defRPr sz="2000">
                <a:latin typeface="Arial"/>
                <a:cs typeface="Arial"/>
              </a:defRPr>
            </a:lvl2pPr>
            <a:lvl3pPr marL="684213" indent="-171450">
              <a:buSzPct val="75000"/>
              <a:buFont typeface="Courier New"/>
              <a:buChar char="o"/>
              <a:defRPr sz="1800">
                <a:latin typeface="Arial"/>
                <a:cs typeface="Arial"/>
              </a:defRPr>
            </a:lvl3pPr>
            <a:lvl4pPr marL="850900" indent="-166688">
              <a:defRPr sz="1600">
                <a:latin typeface="Arial"/>
                <a:cs typeface="Arial"/>
              </a:defRPr>
            </a:lvl4pPr>
            <a:lvl5pPr marL="1030288" indent="-179388">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8" name="Date Placeholder 3"/>
          <p:cNvSpPr>
            <a:spLocks noGrp="1"/>
          </p:cNvSpPr>
          <p:nvPr>
            <p:ph type="dt" sz="half" idx="16"/>
          </p:nvPr>
        </p:nvSpPr>
        <p:spPr/>
        <p:txBody>
          <a:bodyPr/>
          <a:lstStyle>
            <a:lvl1pPr>
              <a:defRPr/>
            </a:lvl1pPr>
          </a:lstStyle>
          <a:p>
            <a:pPr>
              <a:defRPr/>
            </a:pPr>
            <a:r>
              <a:rPr lang="en-US"/>
              <a:t>2/7/12</a:t>
            </a:r>
          </a:p>
        </p:txBody>
      </p:sp>
      <p:sp>
        <p:nvSpPr>
          <p:cNvPr id="9" name="Slide Number Placeholder 5"/>
          <p:cNvSpPr>
            <a:spLocks noGrp="1"/>
          </p:cNvSpPr>
          <p:nvPr>
            <p:ph type="sldNum" sz="quarter" idx="17"/>
          </p:nvPr>
        </p:nvSpPr>
        <p:spPr/>
        <p:txBody>
          <a:bodyPr/>
          <a:lstStyle>
            <a:lvl1pPr>
              <a:defRPr/>
            </a:lvl1pPr>
          </a:lstStyle>
          <a:p>
            <a:fld id="{EA32859D-E76B-4213-B707-503EEAAB91E7}" type="slidenum">
              <a:rPr lang="en-US"/>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rtwork,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ClipArt Placeholder 13"/>
          <p:cNvSpPr>
            <a:spLocks noGrp="1"/>
          </p:cNvSpPr>
          <p:nvPr>
            <p:ph type="clipArt" sz="quarter" idx="13"/>
          </p:nvPr>
        </p:nvSpPr>
        <p:spPr>
          <a:xfrm>
            <a:off x="457200" y="1458093"/>
            <a:ext cx="3846513" cy="4668070"/>
          </a:xfrm>
        </p:spPr>
        <p:txBody>
          <a:bodyPr rtlCol="0" anchor="ctr">
            <a:normAutofit/>
          </a:bodyPr>
          <a:lstStyle>
            <a:lvl1pPr marL="0" indent="0" algn="ctr">
              <a:buNone/>
              <a:defRPr i="1">
                <a:solidFill>
                  <a:schemeClr val="tx1">
                    <a:lumMod val="75000"/>
                    <a:lumOff val="25000"/>
                  </a:schemeClr>
                </a:solidFill>
                <a:latin typeface="Arial"/>
                <a:cs typeface="Arial"/>
              </a:defRPr>
            </a:lvl1pPr>
          </a:lstStyle>
          <a:p>
            <a:pPr lvl="0"/>
            <a:r>
              <a:rPr lang="en-US" noProof="0" smtClean="0"/>
              <a:t>Click icon to add clip art</a:t>
            </a:r>
            <a:endParaRPr lang="en-US" noProof="0" dirty="0"/>
          </a:p>
        </p:txBody>
      </p:sp>
      <p:sp>
        <p:nvSpPr>
          <p:cNvPr id="12" name="Text Placeholder 4"/>
          <p:cNvSpPr>
            <a:spLocks noGrp="1"/>
          </p:cNvSpPr>
          <p:nvPr>
            <p:ph type="body" sz="quarter" idx="3"/>
          </p:nvPr>
        </p:nvSpPr>
        <p:spPr>
          <a:xfrm>
            <a:off x="4645025" y="1452866"/>
            <a:ext cx="4041775" cy="722009"/>
          </a:xfrm>
        </p:spPr>
        <p:txBody>
          <a:bodyPr anchor="b"/>
          <a:lstStyle>
            <a:lvl1pPr marL="0" indent="0">
              <a:buNone/>
              <a:defRPr sz="2400" b="1">
                <a:solidFill>
                  <a:srgbClr val="A2010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Content Placeholder 2"/>
          <p:cNvSpPr>
            <a:spLocks noGrp="1"/>
          </p:cNvSpPr>
          <p:nvPr>
            <p:ph idx="18"/>
          </p:nvPr>
        </p:nvSpPr>
        <p:spPr>
          <a:xfrm>
            <a:off x="4649788" y="2271922"/>
            <a:ext cx="4040188" cy="3868528"/>
          </a:xfrm>
        </p:spPr>
        <p:txBody>
          <a:bodyPr>
            <a:normAutofit/>
          </a:bodyPr>
          <a:lstStyle>
            <a:lvl1pPr marL="344488" indent="-344488">
              <a:buClr>
                <a:srgbClr val="A20101"/>
              </a:buClr>
              <a:buSzPct val="80000"/>
              <a:buFont typeface="Lucida Grande"/>
              <a:buChar char="►"/>
              <a:defRPr sz="2400">
                <a:latin typeface="Arial"/>
                <a:cs typeface="Arial"/>
              </a:defRPr>
            </a:lvl1pPr>
            <a:lvl2pPr marL="512763" indent="-168275">
              <a:buClrTx/>
              <a:buSzPct val="100000"/>
              <a:buFont typeface="Arial"/>
              <a:buChar char="•"/>
              <a:defRPr sz="2000">
                <a:latin typeface="Arial"/>
                <a:cs typeface="Arial"/>
              </a:defRPr>
            </a:lvl2pPr>
            <a:lvl3pPr marL="684213" indent="-171450">
              <a:buSzPct val="75000"/>
              <a:buFont typeface="Courier New"/>
              <a:buChar char="o"/>
              <a:defRPr sz="1800">
                <a:latin typeface="Arial"/>
                <a:cs typeface="Arial"/>
              </a:defRPr>
            </a:lvl3pPr>
            <a:lvl4pPr marL="850900" indent="-166688">
              <a:defRPr sz="1600">
                <a:latin typeface="Arial"/>
                <a:cs typeface="Arial"/>
              </a:defRPr>
            </a:lvl4pPr>
            <a:lvl5pPr marL="1030288" indent="-179388">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19"/>
          </p:nvPr>
        </p:nvSpPr>
        <p:spPr/>
        <p:txBody>
          <a:bodyPr/>
          <a:lstStyle>
            <a:lvl1pPr>
              <a:defRPr/>
            </a:lvl1pPr>
          </a:lstStyle>
          <a:p>
            <a:pPr>
              <a:defRPr/>
            </a:pPr>
            <a:endParaRPr lang="en-US"/>
          </a:p>
        </p:txBody>
      </p:sp>
      <p:sp>
        <p:nvSpPr>
          <p:cNvPr id="7" name="Date Placeholder 3"/>
          <p:cNvSpPr>
            <a:spLocks noGrp="1"/>
          </p:cNvSpPr>
          <p:nvPr>
            <p:ph type="dt" sz="half" idx="20"/>
          </p:nvPr>
        </p:nvSpPr>
        <p:spPr/>
        <p:txBody>
          <a:bodyPr/>
          <a:lstStyle>
            <a:lvl1pPr>
              <a:defRPr/>
            </a:lvl1pPr>
          </a:lstStyle>
          <a:p>
            <a:pPr>
              <a:defRPr/>
            </a:pPr>
            <a:r>
              <a:rPr lang="en-US"/>
              <a:t>2/7/12</a:t>
            </a:r>
          </a:p>
        </p:txBody>
      </p:sp>
      <p:sp>
        <p:nvSpPr>
          <p:cNvPr id="8" name="Slide Number Placeholder 5"/>
          <p:cNvSpPr>
            <a:spLocks noGrp="1"/>
          </p:cNvSpPr>
          <p:nvPr>
            <p:ph type="sldNum" sz="quarter" idx="21"/>
          </p:nvPr>
        </p:nvSpPr>
        <p:spPr/>
        <p:txBody>
          <a:bodyPr/>
          <a:lstStyle>
            <a:lvl1pPr>
              <a:defRPr/>
            </a:lvl1pPr>
          </a:lstStyle>
          <a:p>
            <a:fld id="{E911D7FE-F88F-4702-B4A8-FC012DFFC47C}" type="slidenum">
              <a:rPr lang="en-US"/>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Date Placeholder 3"/>
          <p:cNvSpPr>
            <a:spLocks noGrp="1"/>
          </p:cNvSpPr>
          <p:nvPr>
            <p:ph type="dt" sz="half" idx="11"/>
          </p:nvPr>
        </p:nvSpPr>
        <p:spPr/>
        <p:txBody>
          <a:bodyPr/>
          <a:lstStyle>
            <a:lvl1pPr>
              <a:defRPr/>
            </a:lvl1pPr>
          </a:lstStyle>
          <a:p>
            <a:pPr>
              <a:defRPr/>
            </a:pPr>
            <a:r>
              <a:rPr lang="en-US"/>
              <a:t>2/7/12</a:t>
            </a:r>
          </a:p>
        </p:txBody>
      </p:sp>
      <p:sp>
        <p:nvSpPr>
          <p:cNvPr id="5" name="Slide Number Placeholder 5"/>
          <p:cNvSpPr>
            <a:spLocks noGrp="1"/>
          </p:cNvSpPr>
          <p:nvPr>
            <p:ph type="sldNum" sz="quarter" idx="12"/>
          </p:nvPr>
        </p:nvSpPr>
        <p:spPr/>
        <p:txBody>
          <a:bodyPr/>
          <a:lstStyle>
            <a:lvl1pPr>
              <a:defRPr/>
            </a:lvl1pPr>
          </a:lstStyle>
          <a:p>
            <a:fld id="{72D3C038-4E18-4633-BDAF-411A7638AFF8}" type="slidenum">
              <a:rPr lang="en-US"/>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Rectangle 2"/>
          <p:cNvSpPr/>
          <p:nvPr/>
        </p:nvSpPr>
        <p:spPr>
          <a:xfrm>
            <a:off x="0" y="0"/>
            <a:ext cx="9144000" cy="3429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pic>
        <p:nvPicPr>
          <p:cNvPr id="4" name="Picture 17" descr="DDN logo 6 Inches.jpg"/>
          <p:cNvPicPr>
            <a:picLocks noChangeAspect="1"/>
          </p:cNvPicPr>
          <p:nvPr/>
        </p:nvPicPr>
        <p:blipFill>
          <a:blip r:embed="rId2"/>
          <a:srcRect/>
          <a:stretch>
            <a:fillRect/>
          </a:stretch>
        </p:blipFill>
        <p:spPr bwMode="auto">
          <a:xfrm>
            <a:off x="160338" y="1955800"/>
            <a:ext cx="4737100" cy="1125538"/>
          </a:xfrm>
          <a:prstGeom prst="rect">
            <a:avLst/>
          </a:prstGeom>
          <a:noFill/>
          <a:ln w="9525">
            <a:noFill/>
            <a:miter lim="800000"/>
            <a:headEnd/>
            <a:tailEnd/>
          </a:ln>
        </p:spPr>
      </p:pic>
      <p:sp>
        <p:nvSpPr>
          <p:cNvPr id="5" name="Round Same Side Corner Rectangle 4"/>
          <p:cNvSpPr/>
          <p:nvPr/>
        </p:nvSpPr>
        <p:spPr>
          <a:xfrm rot="10800000">
            <a:off x="0" y="1173"/>
            <a:ext cx="9144000" cy="148053"/>
          </a:xfrm>
          <a:prstGeom prst="round2SameRect">
            <a:avLst>
              <a:gd name="adj1" fmla="val 0"/>
              <a:gd name="adj2" fmla="val 0"/>
            </a:avLst>
          </a:prstGeom>
          <a:gradFill flip="none" rotWithShape="1">
            <a:gsLst>
              <a:gs pos="0">
                <a:srgbClr val="B5241C"/>
              </a:gs>
              <a:gs pos="100000">
                <a:srgbClr val="7E1915"/>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7" name="Round Same Side Corner Rectangle 6"/>
          <p:cNvSpPr/>
          <p:nvPr/>
        </p:nvSpPr>
        <p:spPr>
          <a:xfrm rot="10800000">
            <a:off x="0" y="3794256"/>
            <a:ext cx="9144000" cy="1588714"/>
          </a:xfrm>
          <a:prstGeom prst="round2SameRect">
            <a:avLst>
              <a:gd name="adj1" fmla="val 0"/>
              <a:gd name="adj2" fmla="val 0"/>
            </a:avLst>
          </a:prstGeom>
          <a:gradFill flip="none" rotWithShape="1">
            <a:gsLst>
              <a:gs pos="0">
                <a:srgbClr val="B5241C"/>
              </a:gs>
              <a:gs pos="100000">
                <a:srgbClr val="7E1915"/>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6" name="Title 5"/>
          <p:cNvSpPr>
            <a:spLocks noGrp="1"/>
          </p:cNvSpPr>
          <p:nvPr>
            <p:ph type="title"/>
          </p:nvPr>
        </p:nvSpPr>
        <p:spPr>
          <a:xfrm>
            <a:off x="288917" y="4060827"/>
            <a:ext cx="5553084" cy="1039485"/>
          </a:xfrm>
        </p:spPr>
        <p:txBody>
          <a:bodyPr/>
          <a:lstStyle>
            <a:lvl1pPr>
              <a:defRPr>
                <a:solidFill>
                  <a:srgbClr val="FFFFFF"/>
                </a:solidFill>
              </a:defRPr>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lgn="l">
              <a:defRPr sz="800">
                <a:solidFill>
                  <a:schemeClr val="tx1">
                    <a:tint val="75000"/>
                  </a:schemeClr>
                </a:solidFill>
                <a:latin typeface="Arial"/>
                <a:cs typeface="Arial"/>
              </a:defRPr>
            </a:lvl1pPr>
          </a:lstStyle>
          <a:p>
            <a:pPr>
              <a:defRPr/>
            </a:pPr>
            <a:r>
              <a:rPr lang="en-US"/>
              <a:t>2/7/12</a:t>
            </a:r>
          </a:p>
        </p:txBody>
      </p:sp>
      <p:sp>
        <p:nvSpPr>
          <p:cNvPr id="9" name="Slide Number Placeholder 5"/>
          <p:cNvSpPr>
            <a:spLocks noGrp="1"/>
          </p:cNvSpPr>
          <p:nvPr>
            <p:ph type="sldNum" sz="quarter" idx="11"/>
          </p:nvPr>
        </p:nvSpPr>
        <p:spPr/>
        <p:txBody>
          <a:bodyPr/>
          <a:lstStyle>
            <a:lvl1pPr>
              <a:defRPr/>
            </a:lvl1pPr>
          </a:lstStyle>
          <a:p>
            <a:fld id="{3A581BA9-3CCB-4321-813D-91B728EB43A2}" type="slidenum">
              <a:rPr lang="en-US"/>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with art">
    <p:spTree>
      <p:nvGrpSpPr>
        <p:cNvPr id="1" name=""/>
        <p:cNvGrpSpPr/>
        <p:nvPr/>
      </p:nvGrpSpPr>
      <p:grpSpPr>
        <a:xfrm>
          <a:off x="0" y="0"/>
          <a:ext cx="0" cy="0"/>
          <a:chOff x="0" y="0"/>
          <a:chExt cx="0" cy="0"/>
        </a:xfrm>
      </p:grpSpPr>
      <p:sp>
        <p:nvSpPr>
          <p:cNvPr id="3" name="Rectangle 2"/>
          <p:cNvSpPr/>
          <p:nvPr/>
        </p:nvSpPr>
        <p:spPr>
          <a:xfrm>
            <a:off x="0" y="0"/>
            <a:ext cx="9144000" cy="3429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4" name="Picture 17" descr="DDN logo 6 Inches.jpg"/>
          <p:cNvPicPr>
            <a:picLocks noChangeAspect="1"/>
          </p:cNvPicPr>
          <p:nvPr/>
        </p:nvPicPr>
        <p:blipFill>
          <a:blip r:embed="rId2"/>
          <a:srcRect/>
          <a:stretch>
            <a:fillRect/>
          </a:stretch>
        </p:blipFill>
        <p:spPr bwMode="auto">
          <a:xfrm>
            <a:off x="160338" y="1955800"/>
            <a:ext cx="4737100" cy="1125538"/>
          </a:xfrm>
          <a:prstGeom prst="rect">
            <a:avLst/>
          </a:prstGeom>
          <a:noFill/>
          <a:ln w="9525">
            <a:noFill/>
            <a:miter lim="800000"/>
            <a:headEnd/>
            <a:tailEnd/>
          </a:ln>
        </p:spPr>
      </p:pic>
      <p:sp>
        <p:nvSpPr>
          <p:cNvPr id="5" name="Round Same Side Corner Rectangle 4"/>
          <p:cNvSpPr/>
          <p:nvPr/>
        </p:nvSpPr>
        <p:spPr>
          <a:xfrm rot="10800000">
            <a:off x="0" y="1173"/>
            <a:ext cx="9144000" cy="148053"/>
          </a:xfrm>
          <a:prstGeom prst="round2SameRect">
            <a:avLst>
              <a:gd name="adj1" fmla="val 0"/>
              <a:gd name="adj2" fmla="val 0"/>
            </a:avLst>
          </a:prstGeom>
          <a:gradFill flip="none" rotWithShape="1">
            <a:gsLst>
              <a:gs pos="0">
                <a:srgbClr val="B5241C"/>
              </a:gs>
              <a:gs pos="100000">
                <a:srgbClr val="7E1915"/>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Round Same Side Corner Rectangle 6"/>
          <p:cNvSpPr/>
          <p:nvPr/>
        </p:nvSpPr>
        <p:spPr>
          <a:xfrm rot="10800000">
            <a:off x="0" y="3794256"/>
            <a:ext cx="9144000" cy="1588714"/>
          </a:xfrm>
          <a:prstGeom prst="round2SameRect">
            <a:avLst>
              <a:gd name="adj1" fmla="val 0"/>
              <a:gd name="adj2" fmla="val 0"/>
            </a:avLst>
          </a:prstGeom>
          <a:gradFill flip="none" rotWithShape="1">
            <a:gsLst>
              <a:gs pos="0">
                <a:srgbClr val="B5241C"/>
              </a:gs>
              <a:gs pos="100000">
                <a:srgbClr val="7E1915"/>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8" name="Group 22"/>
          <p:cNvGrpSpPr>
            <a:grpSpLocks/>
          </p:cNvGrpSpPr>
          <p:nvPr/>
        </p:nvGrpSpPr>
        <p:grpSpPr bwMode="auto">
          <a:xfrm>
            <a:off x="5757863" y="1282700"/>
            <a:ext cx="3394075" cy="4946650"/>
            <a:chOff x="5187284" y="710149"/>
            <a:chExt cx="3846223" cy="5604137"/>
          </a:xfrm>
        </p:grpSpPr>
        <p:pic>
          <p:nvPicPr>
            <p:cNvPr id="9" name="Picture 23" descr="SFA12K_8460.jpg"/>
            <p:cNvPicPr>
              <a:picLocks noChangeAspect="1"/>
            </p:cNvPicPr>
            <p:nvPr/>
          </p:nvPicPr>
          <p:blipFill>
            <a:blip r:embed="rId3"/>
            <a:srcRect/>
            <a:stretch>
              <a:fillRect/>
            </a:stretch>
          </p:blipFill>
          <p:spPr bwMode="auto">
            <a:xfrm>
              <a:off x="5187284" y="814925"/>
              <a:ext cx="2417359" cy="5272262"/>
            </a:xfrm>
            <a:prstGeom prst="rect">
              <a:avLst/>
            </a:prstGeom>
            <a:noFill/>
            <a:ln w="9525">
              <a:noFill/>
              <a:miter lim="800000"/>
              <a:headEnd/>
              <a:tailEnd/>
            </a:ln>
          </p:spPr>
        </p:pic>
        <p:pic>
          <p:nvPicPr>
            <p:cNvPr id="10" name="Picture 24" descr="SFA12K_8460.jpg"/>
            <p:cNvPicPr>
              <a:picLocks noChangeAspect="1"/>
            </p:cNvPicPr>
            <p:nvPr/>
          </p:nvPicPr>
          <p:blipFill>
            <a:blip r:embed="rId3"/>
            <a:srcRect/>
            <a:stretch>
              <a:fillRect/>
            </a:stretch>
          </p:blipFill>
          <p:spPr bwMode="auto">
            <a:xfrm>
              <a:off x="6463981" y="710149"/>
              <a:ext cx="2569526" cy="5604137"/>
            </a:xfrm>
            <a:prstGeom prst="rect">
              <a:avLst/>
            </a:prstGeom>
            <a:noFill/>
            <a:ln w="9525">
              <a:noFill/>
              <a:miter lim="800000"/>
              <a:headEnd/>
              <a:tailEnd/>
            </a:ln>
          </p:spPr>
        </p:pic>
      </p:grpSp>
      <p:sp>
        <p:nvSpPr>
          <p:cNvPr id="6" name="Title 5"/>
          <p:cNvSpPr>
            <a:spLocks noGrp="1"/>
          </p:cNvSpPr>
          <p:nvPr>
            <p:ph type="title"/>
          </p:nvPr>
        </p:nvSpPr>
        <p:spPr>
          <a:xfrm>
            <a:off x="288917" y="4060827"/>
            <a:ext cx="5553084" cy="1039485"/>
          </a:xfrm>
        </p:spPr>
        <p:txBody>
          <a:bodyPr/>
          <a:lstStyle>
            <a:lvl1pPr>
              <a:defRPr>
                <a:solidFill>
                  <a:srgbClr val="FFFFFF"/>
                </a:solidFill>
              </a:defRPr>
            </a:lvl1pPr>
          </a:lstStyle>
          <a:p>
            <a:r>
              <a:rPr lang="en-US" smtClean="0"/>
              <a:t>Click to edit Master title style</a:t>
            </a:r>
            <a:endParaRPr lang="en-US" dirty="0"/>
          </a:p>
        </p:txBody>
      </p:sp>
      <p:sp>
        <p:nvSpPr>
          <p:cNvPr id="11" name="Date Placeholder 3"/>
          <p:cNvSpPr>
            <a:spLocks noGrp="1"/>
          </p:cNvSpPr>
          <p:nvPr>
            <p:ph type="dt" sz="half" idx="10"/>
          </p:nvPr>
        </p:nvSpPr>
        <p:spPr/>
        <p:txBody>
          <a:bodyPr/>
          <a:lstStyle>
            <a:lvl1pPr algn="l">
              <a:defRPr sz="800">
                <a:solidFill>
                  <a:schemeClr val="tx1">
                    <a:tint val="75000"/>
                  </a:schemeClr>
                </a:solidFill>
                <a:latin typeface="Arial"/>
                <a:cs typeface="Arial"/>
              </a:defRPr>
            </a:lvl1pPr>
          </a:lstStyle>
          <a:p>
            <a:pPr>
              <a:defRPr/>
            </a:pPr>
            <a:r>
              <a:rPr lang="en-US"/>
              <a:t>2/7/12</a:t>
            </a:r>
          </a:p>
        </p:txBody>
      </p:sp>
      <p:sp>
        <p:nvSpPr>
          <p:cNvPr id="12" name="Slide Number Placeholder 5"/>
          <p:cNvSpPr>
            <a:spLocks noGrp="1"/>
          </p:cNvSpPr>
          <p:nvPr>
            <p:ph type="sldNum" sz="quarter" idx="11"/>
          </p:nvPr>
        </p:nvSpPr>
        <p:spPr/>
        <p:txBody>
          <a:bodyPr/>
          <a:lstStyle>
            <a:lvl1pPr>
              <a:defRPr/>
            </a:lvl1pPr>
          </a:lstStyle>
          <a:p>
            <a:fld id="{857EEFBC-953A-4648-898D-F3255E0F696A}" type="slidenum">
              <a:rPr lang="en-US"/>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p:nvSpPr>
        <p:spPr>
          <a:xfrm>
            <a:off x="0" y="0"/>
            <a:ext cx="9144000" cy="3429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4" name="Picture 17" descr="DDN logo 6 Inches.jpg"/>
          <p:cNvPicPr>
            <a:picLocks noChangeAspect="1"/>
          </p:cNvPicPr>
          <p:nvPr/>
        </p:nvPicPr>
        <p:blipFill>
          <a:blip r:embed="rId2"/>
          <a:srcRect/>
          <a:stretch>
            <a:fillRect/>
          </a:stretch>
        </p:blipFill>
        <p:spPr bwMode="auto">
          <a:xfrm>
            <a:off x="160338" y="1955800"/>
            <a:ext cx="4737100" cy="1125538"/>
          </a:xfrm>
          <a:prstGeom prst="rect">
            <a:avLst/>
          </a:prstGeom>
          <a:noFill/>
          <a:ln w="9525">
            <a:noFill/>
            <a:miter lim="800000"/>
            <a:headEnd/>
            <a:tailEnd/>
          </a:ln>
        </p:spPr>
      </p:pic>
      <p:sp>
        <p:nvSpPr>
          <p:cNvPr id="5" name="Round Same Side Corner Rectangle 4"/>
          <p:cNvSpPr/>
          <p:nvPr/>
        </p:nvSpPr>
        <p:spPr>
          <a:xfrm rot="10800000">
            <a:off x="0" y="1173"/>
            <a:ext cx="9144000" cy="148053"/>
          </a:xfrm>
          <a:prstGeom prst="round2SameRect">
            <a:avLst>
              <a:gd name="adj1" fmla="val 0"/>
              <a:gd name="adj2" fmla="val 0"/>
            </a:avLst>
          </a:prstGeom>
          <a:gradFill flip="none" rotWithShape="1">
            <a:gsLst>
              <a:gs pos="0">
                <a:srgbClr val="B5241C"/>
              </a:gs>
              <a:gs pos="100000">
                <a:srgbClr val="7E1915"/>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Round Same Side Corner Rectangle 6"/>
          <p:cNvSpPr/>
          <p:nvPr/>
        </p:nvSpPr>
        <p:spPr>
          <a:xfrm rot="10800000">
            <a:off x="0" y="3794256"/>
            <a:ext cx="9144000" cy="1588714"/>
          </a:xfrm>
          <a:prstGeom prst="round2SameRect">
            <a:avLst>
              <a:gd name="adj1" fmla="val 0"/>
              <a:gd name="adj2" fmla="val 0"/>
            </a:avLst>
          </a:prstGeom>
          <a:gradFill flip="none" rotWithShape="1">
            <a:gsLst>
              <a:gs pos="0">
                <a:srgbClr val="B5241C"/>
              </a:gs>
              <a:gs pos="100000">
                <a:srgbClr val="7E1915"/>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TextBox 7"/>
          <p:cNvSpPr txBox="1">
            <a:spLocks noChangeArrowheads="1"/>
          </p:cNvSpPr>
          <p:nvPr/>
        </p:nvSpPr>
        <p:spPr bwMode="auto">
          <a:xfrm>
            <a:off x="0" y="6196013"/>
            <a:ext cx="91440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800">
                <a:solidFill>
                  <a:srgbClr val="A20101"/>
                </a:solidFill>
              </a:rPr>
              <a:t>DataDirect Networks, Information in Motion, Silicon Storage Appliance, S2A, Storage Fusion Architecture, SFA, Storage Fusion Fabric, Web Object Scaler, WOS, EXAScaler, GRIDScaler, xSTREAMScaler, NAS Scaler, ReAct, ObjectAssure, In-Storage Processing and SATAssure are all trademarks of DataDirect Networks.  Any unauthorized use is prohibited.</a:t>
            </a:r>
          </a:p>
        </p:txBody>
      </p:sp>
      <p:sp>
        <p:nvSpPr>
          <p:cNvPr id="6" name="Title 5"/>
          <p:cNvSpPr>
            <a:spLocks noGrp="1"/>
          </p:cNvSpPr>
          <p:nvPr>
            <p:ph type="title"/>
          </p:nvPr>
        </p:nvSpPr>
        <p:spPr>
          <a:xfrm>
            <a:off x="288917" y="4060827"/>
            <a:ext cx="5553084" cy="1039485"/>
          </a:xfrm>
        </p:spPr>
        <p:txBody>
          <a:bodyPr/>
          <a:lstStyle>
            <a:lvl1pPr>
              <a:defRPr baseline="0">
                <a:solidFill>
                  <a:srgbClr val="FFFFFF"/>
                </a:solidFill>
              </a:defRPr>
            </a:lvl1pPr>
          </a:lstStyle>
          <a:p>
            <a:r>
              <a:rPr lang="en-US" smtClean="0"/>
              <a:t>Click to edit Master title style</a:t>
            </a:r>
            <a:endParaRPr lang="en-US" dirty="0"/>
          </a:p>
        </p:txBody>
      </p:sp>
      <p:sp>
        <p:nvSpPr>
          <p:cNvPr id="9" name="Footer Placeholder 4"/>
          <p:cNvSpPr>
            <a:spLocks noGrp="1"/>
          </p:cNvSpPr>
          <p:nvPr>
            <p:ph type="ftr" sz="quarter" idx="10"/>
          </p:nvPr>
        </p:nvSpPr>
        <p:spPr/>
        <p:txBody>
          <a:bodyPr/>
          <a:lstStyle>
            <a:lvl1pPr algn="r">
              <a:defRPr sz="800" b="1" i="0">
                <a:solidFill>
                  <a:srgbClr val="A6211C"/>
                </a:solidFill>
                <a:latin typeface="Arial"/>
                <a:cs typeface="Arial"/>
              </a:defRPr>
            </a:lvl1pPr>
          </a:lstStyle>
          <a:p>
            <a:pPr>
              <a:defRPr/>
            </a:pPr>
            <a:endParaRPr lang="en-US"/>
          </a:p>
        </p:txBody>
      </p:sp>
      <p:sp>
        <p:nvSpPr>
          <p:cNvPr id="10" name="Date Placeholder 3"/>
          <p:cNvSpPr>
            <a:spLocks noGrp="1"/>
          </p:cNvSpPr>
          <p:nvPr>
            <p:ph type="dt" sz="half" idx="11"/>
          </p:nvPr>
        </p:nvSpPr>
        <p:spPr/>
        <p:txBody>
          <a:bodyPr/>
          <a:lstStyle>
            <a:lvl1pPr algn="l">
              <a:defRPr sz="800">
                <a:solidFill>
                  <a:schemeClr val="tx1">
                    <a:tint val="75000"/>
                  </a:schemeClr>
                </a:solidFill>
                <a:latin typeface="Arial"/>
                <a:cs typeface="Arial"/>
              </a:defRPr>
            </a:lvl1pPr>
          </a:lstStyle>
          <a:p>
            <a:pPr>
              <a:defRPr/>
            </a:pPr>
            <a:r>
              <a:rPr lang="en-US"/>
              <a:t>2/7/12</a:t>
            </a:r>
          </a:p>
        </p:txBody>
      </p:sp>
      <p:sp>
        <p:nvSpPr>
          <p:cNvPr id="11" name="Slide Number Placeholder 5"/>
          <p:cNvSpPr>
            <a:spLocks noGrp="1"/>
          </p:cNvSpPr>
          <p:nvPr>
            <p:ph type="sldNum" sz="quarter" idx="12"/>
          </p:nvPr>
        </p:nvSpPr>
        <p:spPr/>
        <p:txBody>
          <a:bodyPr/>
          <a:lstStyle>
            <a:lvl1pPr>
              <a:defRPr/>
            </a:lvl1pPr>
          </a:lstStyle>
          <a:p>
            <a:fld id="{97498EE4-A881-4FE9-8919-6272F00E1171}" type="slidenum">
              <a:rPr lang="en-US"/>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2" descr="DDN logo 6 Inches.jpg"/>
          <p:cNvPicPr>
            <a:picLocks noChangeAspect="1"/>
          </p:cNvPicPr>
          <p:nvPr/>
        </p:nvPicPr>
        <p:blipFill>
          <a:blip r:embed="rId13"/>
          <a:srcRect/>
          <a:stretch>
            <a:fillRect/>
          </a:stretch>
        </p:blipFill>
        <p:spPr bwMode="auto">
          <a:xfrm>
            <a:off x="6934200" y="423863"/>
            <a:ext cx="2052638" cy="487362"/>
          </a:xfrm>
          <a:prstGeom prst="rect">
            <a:avLst/>
          </a:prstGeom>
          <a:noFill/>
          <a:ln w="9525">
            <a:noFill/>
            <a:miter lim="800000"/>
            <a:headEnd/>
            <a:tailEnd/>
          </a:ln>
        </p:spPr>
      </p:pic>
      <p:sp>
        <p:nvSpPr>
          <p:cNvPr id="1027" name="Title Placeholder 1"/>
          <p:cNvSpPr>
            <a:spLocks noGrp="1"/>
          </p:cNvSpPr>
          <p:nvPr>
            <p:ph type="title"/>
          </p:nvPr>
        </p:nvSpPr>
        <p:spPr bwMode="auto">
          <a:xfrm>
            <a:off x="457200" y="149225"/>
            <a:ext cx="6477000" cy="1039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Insert Title</a:t>
            </a:r>
          </a:p>
        </p:txBody>
      </p:sp>
      <p:sp>
        <p:nvSpPr>
          <p:cNvPr id="1028" name="Text Placeholder 2"/>
          <p:cNvSpPr>
            <a:spLocks noGrp="1"/>
          </p:cNvSpPr>
          <p:nvPr>
            <p:ph type="body" idx="1"/>
          </p:nvPr>
        </p:nvSpPr>
        <p:spPr bwMode="auto">
          <a:xfrm>
            <a:off x="457200" y="161448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smtClean="0"/>
          </a:p>
        </p:txBody>
      </p:sp>
      <p:cxnSp>
        <p:nvCxnSpPr>
          <p:cNvPr id="10" name="Straight Connector 9"/>
          <p:cNvCxnSpPr/>
          <p:nvPr/>
        </p:nvCxnSpPr>
        <p:spPr>
          <a:xfrm>
            <a:off x="0" y="6564313"/>
            <a:ext cx="9140825" cy="0"/>
          </a:xfrm>
          <a:prstGeom prst="line">
            <a:avLst/>
          </a:prstGeom>
          <a:ln w="12700" cmpd="sng">
            <a:solidFill>
              <a:srgbClr val="A7211C"/>
            </a:solidFill>
          </a:ln>
          <a:effectLst/>
        </p:spPr>
        <p:style>
          <a:lnRef idx="2">
            <a:schemeClr val="accent1"/>
          </a:lnRef>
          <a:fillRef idx="0">
            <a:schemeClr val="accent1"/>
          </a:fillRef>
          <a:effectRef idx="1">
            <a:schemeClr val="accent1"/>
          </a:effectRef>
          <a:fontRef idx="minor">
            <a:schemeClr val="tx1"/>
          </a:fontRef>
        </p:style>
      </p:cxnSp>
      <p:sp>
        <p:nvSpPr>
          <p:cNvPr id="1030" name="TextBox 10"/>
          <p:cNvSpPr txBox="1">
            <a:spLocks noChangeArrowheads="1"/>
          </p:cNvSpPr>
          <p:nvPr/>
        </p:nvSpPr>
        <p:spPr bwMode="auto">
          <a:xfrm>
            <a:off x="7845425" y="6543675"/>
            <a:ext cx="114141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1600" smtClean="0">
                <a:solidFill>
                  <a:srgbClr val="A7211C"/>
                </a:solidFill>
                <a:latin typeface="Myriad Pro" charset="0"/>
                <a:cs typeface="Myriad Pro" charset="0"/>
              </a:rPr>
              <a:t>ddn</a:t>
            </a:r>
            <a:r>
              <a:rPr lang="en-US" sz="1600" smtClean="0">
                <a:latin typeface="Myriad Pro" charset="0"/>
                <a:cs typeface="Myriad Pro" charset="0"/>
              </a:rPr>
              <a:t>.com</a:t>
            </a:r>
          </a:p>
        </p:txBody>
      </p:sp>
      <p:sp>
        <p:nvSpPr>
          <p:cNvPr id="1031" name="Rectangle 11"/>
          <p:cNvSpPr>
            <a:spLocks noChangeArrowheads="1"/>
          </p:cNvSpPr>
          <p:nvPr/>
        </p:nvSpPr>
        <p:spPr bwMode="auto">
          <a:xfrm>
            <a:off x="1358900" y="6626225"/>
            <a:ext cx="2503488" cy="200025"/>
          </a:xfrm>
          <a:prstGeom prst="rect">
            <a:avLst/>
          </a:prstGeom>
          <a:noFill/>
          <a:ln w="9525">
            <a:noFill/>
            <a:miter lim="800000"/>
            <a:headEnd/>
            <a:tailEnd/>
          </a:ln>
        </p:spPr>
        <p:txBody>
          <a:bodyPr anchor="ctr">
            <a:spAutoFit/>
          </a:bodyPr>
          <a:lstStyle/>
          <a:p>
            <a:r>
              <a:rPr lang="en-US" sz="700">
                <a:solidFill>
                  <a:srgbClr val="8C8C8C"/>
                </a:solidFill>
                <a:cs typeface="Arial" pitchFamily="34" charset="0"/>
              </a:rPr>
              <a:t>©2012 DataDirect Networks.  All Rights Reserved</a:t>
            </a:r>
            <a:r>
              <a:rPr lang="en-US" sz="700">
                <a:solidFill>
                  <a:srgbClr val="525252"/>
                </a:solidFill>
                <a:cs typeface="Arial" pitchFamily="34" charset="0"/>
              </a:rPr>
              <a:t>.</a:t>
            </a:r>
          </a:p>
        </p:txBody>
      </p:sp>
      <p:sp>
        <p:nvSpPr>
          <p:cNvPr id="14" name="Round Same Side Corner Rectangle 13"/>
          <p:cNvSpPr/>
          <p:nvPr/>
        </p:nvSpPr>
        <p:spPr>
          <a:xfrm rot="10800000">
            <a:off x="0" y="1173"/>
            <a:ext cx="9144000" cy="148053"/>
          </a:xfrm>
          <a:prstGeom prst="round2SameRect">
            <a:avLst>
              <a:gd name="adj1" fmla="val 0"/>
              <a:gd name="adj2" fmla="val 0"/>
            </a:avLst>
          </a:prstGeom>
          <a:gradFill flip="none" rotWithShape="1">
            <a:gsLst>
              <a:gs pos="0">
                <a:srgbClr val="B5241C"/>
              </a:gs>
              <a:gs pos="100000">
                <a:srgbClr val="7E1915"/>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cxnSp>
        <p:nvCxnSpPr>
          <p:cNvPr id="15" name="Straight Connector 14"/>
          <p:cNvCxnSpPr/>
          <p:nvPr/>
        </p:nvCxnSpPr>
        <p:spPr>
          <a:xfrm>
            <a:off x="0" y="1189038"/>
            <a:ext cx="9140825" cy="0"/>
          </a:xfrm>
          <a:prstGeom prst="line">
            <a:avLst/>
          </a:prstGeom>
          <a:ln>
            <a:solidFill>
              <a:srgbClr val="A7211C"/>
            </a:solidFill>
          </a:ln>
          <a:effectLst/>
        </p:spPr>
        <p:style>
          <a:lnRef idx="2">
            <a:schemeClr val="accent1"/>
          </a:lnRef>
          <a:fillRef idx="0">
            <a:schemeClr val="accent1"/>
          </a:fillRef>
          <a:effectRef idx="1">
            <a:schemeClr val="accent1"/>
          </a:effectRef>
          <a:fontRef idx="minor">
            <a:schemeClr val="tx1"/>
          </a:fontRef>
        </p:style>
      </p:cxnSp>
      <p:sp>
        <p:nvSpPr>
          <p:cNvPr id="17" name="Footer Placeholder 4"/>
          <p:cNvSpPr>
            <a:spLocks noGrp="1"/>
          </p:cNvSpPr>
          <p:nvPr>
            <p:ph type="ftr" sz="quarter" idx="3"/>
          </p:nvPr>
        </p:nvSpPr>
        <p:spPr>
          <a:xfrm>
            <a:off x="3910013" y="6642100"/>
            <a:ext cx="4024312" cy="169863"/>
          </a:xfrm>
          <a:prstGeom prst="rect">
            <a:avLst/>
          </a:prstGeom>
          <a:noFill/>
        </p:spPr>
        <p:txBody>
          <a:bodyPr anchor="ctr"/>
          <a:lstStyle>
            <a:lvl1pPr algn="r">
              <a:defRPr sz="800" b="1" i="0">
                <a:solidFill>
                  <a:srgbClr val="A6211C"/>
                </a:solidFill>
                <a:latin typeface="Arial"/>
                <a:ea typeface="ＭＳ Ｐゴシック" charset="0"/>
                <a:cs typeface="Arial"/>
              </a:defRPr>
            </a:lvl1pPr>
          </a:lstStyle>
          <a:p>
            <a:pPr>
              <a:defRPr/>
            </a:pPr>
            <a:endParaRPr lang="en-US"/>
          </a:p>
        </p:txBody>
      </p:sp>
      <p:sp>
        <p:nvSpPr>
          <p:cNvPr id="19" name="Date Placeholder 3"/>
          <p:cNvSpPr>
            <a:spLocks noGrp="1"/>
          </p:cNvSpPr>
          <p:nvPr>
            <p:ph type="dt" sz="half" idx="2"/>
          </p:nvPr>
        </p:nvSpPr>
        <p:spPr>
          <a:xfrm>
            <a:off x="858838" y="6643688"/>
            <a:ext cx="547687" cy="166687"/>
          </a:xfrm>
          <a:prstGeom prst="rect">
            <a:avLst/>
          </a:prstGeom>
        </p:spPr>
        <p:txBody>
          <a:bodyPr vert="horz" lIns="91440" tIns="45720" rIns="91440" bIns="45720" rtlCol="0" anchor="ctr"/>
          <a:lstStyle>
            <a:lvl1pPr algn="l">
              <a:defRPr sz="800">
                <a:solidFill>
                  <a:schemeClr val="tx1">
                    <a:tint val="75000"/>
                  </a:schemeClr>
                </a:solidFill>
                <a:latin typeface="Arial"/>
                <a:ea typeface="ＭＳ Ｐゴシック" charset="0"/>
                <a:cs typeface="Arial"/>
              </a:defRPr>
            </a:lvl1pPr>
          </a:lstStyle>
          <a:p>
            <a:pPr>
              <a:defRPr/>
            </a:pPr>
            <a:r>
              <a:rPr lang="en-US"/>
              <a:t>2/7/12</a:t>
            </a:r>
          </a:p>
        </p:txBody>
      </p:sp>
      <p:sp>
        <p:nvSpPr>
          <p:cNvPr id="20" name="Slide Number Placeholder 5"/>
          <p:cNvSpPr>
            <a:spLocks noGrp="1"/>
          </p:cNvSpPr>
          <p:nvPr>
            <p:ph type="sldNum" sz="quarter" idx="4"/>
          </p:nvPr>
        </p:nvSpPr>
        <p:spPr>
          <a:xfrm>
            <a:off x="371475" y="6643688"/>
            <a:ext cx="438150" cy="166687"/>
          </a:xfrm>
          <a:prstGeom prst="rect">
            <a:avLst/>
          </a:prstGeom>
        </p:spPr>
        <p:txBody>
          <a:bodyPr vert="horz" wrap="square" lIns="91440" tIns="45720" rIns="91440" bIns="45720" numCol="1" anchor="ctr" anchorCtr="0" compatLnSpc="1">
            <a:prstTxWarp prst="textNoShape">
              <a:avLst/>
            </a:prstTxWarp>
          </a:bodyPr>
          <a:lstStyle>
            <a:lvl1pPr>
              <a:defRPr sz="800">
                <a:solidFill>
                  <a:srgbClr val="525252"/>
                </a:solidFill>
                <a:cs typeface="Arial" pitchFamily="34" charset="0"/>
              </a:defRPr>
            </a:lvl1pPr>
          </a:lstStyle>
          <a:p>
            <a:fld id="{0ED9285F-29DE-4072-A471-F41AD810F63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78" r:id="rId1"/>
    <p:sldLayoutId id="2147483773" r:id="rId2"/>
    <p:sldLayoutId id="2147483774" r:id="rId3"/>
    <p:sldLayoutId id="2147483775" r:id="rId4"/>
    <p:sldLayoutId id="2147483776" r:id="rId5"/>
    <p:sldLayoutId id="2147483777" r:id="rId6"/>
    <p:sldLayoutId id="2147483779" r:id="rId7"/>
    <p:sldLayoutId id="2147483780" r:id="rId8"/>
    <p:sldLayoutId id="2147483781" r:id="rId9"/>
    <p:sldLayoutId id="2147483782" r:id="rId10"/>
    <p:sldLayoutId id="2147483783" r:id="rId11"/>
  </p:sldLayoutIdLst>
  <p:transition>
    <p:fade/>
  </p:transition>
  <p:timing>
    <p:tnLst>
      <p:par>
        <p:cTn id="1" dur="indefinite" restart="never" nodeType="tmRoot"/>
      </p:par>
    </p:tnLst>
  </p:timing>
  <p:hf hdr="0" ftr="0" dt="0"/>
  <p:txStyles>
    <p:titleStyle>
      <a:lvl1pPr algn="l" defTabSz="457200" rtl="0" eaLnBrk="1" fontAlgn="base" hangingPunct="1">
        <a:spcBef>
          <a:spcPct val="0"/>
        </a:spcBef>
        <a:spcAft>
          <a:spcPct val="0"/>
        </a:spcAft>
        <a:defRPr sz="2800" kern="1200">
          <a:solidFill>
            <a:schemeClr val="tx1"/>
          </a:solidFill>
          <a:latin typeface="Arial"/>
          <a:ea typeface="ヒラギノ角ゴ Pro W3" charset="0"/>
          <a:cs typeface="Arial"/>
        </a:defRPr>
      </a:lvl1pPr>
      <a:lvl2pPr algn="l" defTabSz="457200" rtl="0" eaLnBrk="1" fontAlgn="base" hangingPunct="1">
        <a:spcBef>
          <a:spcPct val="0"/>
        </a:spcBef>
        <a:spcAft>
          <a:spcPct val="0"/>
        </a:spcAft>
        <a:defRPr sz="2800">
          <a:solidFill>
            <a:schemeClr val="tx1"/>
          </a:solidFill>
          <a:latin typeface="Arial" charset="0"/>
          <a:ea typeface="ヒラギノ角ゴ Pro W3" charset="0"/>
        </a:defRPr>
      </a:lvl2pPr>
      <a:lvl3pPr algn="l" defTabSz="457200" rtl="0" eaLnBrk="1" fontAlgn="base" hangingPunct="1">
        <a:spcBef>
          <a:spcPct val="0"/>
        </a:spcBef>
        <a:spcAft>
          <a:spcPct val="0"/>
        </a:spcAft>
        <a:defRPr sz="2800">
          <a:solidFill>
            <a:schemeClr val="tx1"/>
          </a:solidFill>
          <a:latin typeface="Arial" charset="0"/>
          <a:ea typeface="ヒラギノ角ゴ Pro W3" charset="0"/>
        </a:defRPr>
      </a:lvl3pPr>
      <a:lvl4pPr algn="l" defTabSz="457200" rtl="0" eaLnBrk="1" fontAlgn="base" hangingPunct="1">
        <a:spcBef>
          <a:spcPct val="0"/>
        </a:spcBef>
        <a:spcAft>
          <a:spcPct val="0"/>
        </a:spcAft>
        <a:defRPr sz="2800">
          <a:solidFill>
            <a:schemeClr val="tx1"/>
          </a:solidFill>
          <a:latin typeface="Arial" charset="0"/>
          <a:ea typeface="ヒラギノ角ゴ Pro W3" charset="0"/>
        </a:defRPr>
      </a:lvl4pPr>
      <a:lvl5pPr algn="l" defTabSz="457200" rtl="0" eaLnBrk="1" fontAlgn="base" hangingPunct="1">
        <a:spcBef>
          <a:spcPct val="0"/>
        </a:spcBef>
        <a:spcAft>
          <a:spcPct val="0"/>
        </a:spcAft>
        <a:defRPr sz="2800">
          <a:solidFill>
            <a:schemeClr val="tx1"/>
          </a:solidFill>
          <a:latin typeface="Arial" charset="0"/>
          <a:ea typeface="ヒラギノ角ゴ Pro W3" charset="0"/>
        </a:defRPr>
      </a:lvl5pPr>
      <a:lvl6pPr marL="457200" algn="l" defTabSz="457200" rtl="0" eaLnBrk="1" fontAlgn="base" hangingPunct="1">
        <a:spcBef>
          <a:spcPct val="0"/>
        </a:spcBef>
        <a:spcAft>
          <a:spcPct val="0"/>
        </a:spcAft>
        <a:defRPr sz="2800">
          <a:solidFill>
            <a:schemeClr val="tx1"/>
          </a:solidFill>
          <a:latin typeface="Arial" charset="0"/>
          <a:ea typeface="ヒラギノ角ゴ Pro W3" charset="0"/>
        </a:defRPr>
      </a:lvl6pPr>
      <a:lvl7pPr marL="914400" algn="l" defTabSz="457200" rtl="0" eaLnBrk="1" fontAlgn="base" hangingPunct="1">
        <a:spcBef>
          <a:spcPct val="0"/>
        </a:spcBef>
        <a:spcAft>
          <a:spcPct val="0"/>
        </a:spcAft>
        <a:defRPr sz="2800">
          <a:solidFill>
            <a:schemeClr val="tx1"/>
          </a:solidFill>
          <a:latin typeface="Arial" charset="0"/>
          <a:ea typeface="ヒラギノ角ゴ Pro W3" charset="0"/>
        </a:defRPr>
      </a:lvl7pPr>
      <a:lvl8pPr marL="1371600" algn="l" defTabSz="457200" rtl="0" eaLnBrk="1" fontAlgn="base" hangingPunct="1">
        <a:spcBef>
          <a:spcPct val="0"/>
        </a:spcBef>
        <a:spcAft>
          <a:spcPct val="0"/>
        </a:spcAft>
        <a:defRPr sz="2800">
          <a:solidFill>
            <a:schemeClr val="tx1"/>
          </a:solidFill>
          <a:latin typeface="Arial" charset="0"/>
          <a:ea typeface="ヒラギノ角ゴ Pro W3" charset="0"/>
        </a:defRPr>
      </a:lvl8pPr>
      <a:lvl9pPr marL="1828800" algn="l" defTabSz="457200" rtl="0" eaLnBrk="1" fontAlgn="base" hangingPunct="1">
        <a:spcBef>
          <a:spcPct val="0"/>
        </a:spcBef>
        <a:spcAft>
          <a:spcPct val="0"/>
        </a:spcAft>
        <a:defRPr sz="2800">
          <a:solidFill>
            <a:schemeClr val="tx1"/>
          </a:solidFill>
          <a:latin typeface="Arial" charset="0"/>
          <a:ea typeface="ヒラギノ角ゴ Pro W3" charset="0"/>
        </a:defRPr>
      </a:lvl9pPr>
    </p:titleStyle>
    <p:bodyStyle>
      <a:lvl1pPr marL="342900" indent="-342900" algn="l" defTabSz="457200" rtl="0" eaLnBrk="1" fontAlgn="base" hangingPunct="1">
        <a:spcBef>
          <a:spcPct val="20000"/>
        </a:spcBef>
        <a:spcAft>
          <a:spcPct val="0"/>
        </a:spcAft>
        <a:buClr>
          <a:schemeClr val="bg1"/>
        </a:buClr>
        <a:buFont typeface="Arial" pitchFamily="34" charset="0"/>
        <a:defRPr sz="2400" kern="1200">
          <a:solidFill>
            <a:schemeClr val="tx1"/>
          </a:solidFill>
          <a:latin typeface="Arial"/>
          <a:ea typeface="ヒラギノ角ゴ Pro W3" charset="0"/>
          <a:cs typeface="Arial"/>
        </a:defRPr>
      </a:lvl1pPr>
      <a:lvl2pPr marL="742950" indent="-285750" algn="l" defTabSz="457200" rtl="0" eaLnBrk="1" fontAlgn="base" hangingPunct="1">
        <a:spcBef>
          <a:spcPct val="20000"/>
        </a:spcBef>
        <a:spcAft>
          <a:spcPct val="0"/>
        </a:spcAft>
        <a:buClr>
          <a:srgbClr val="A6211C"/>
        </a:buClr>
        <a:buSzPct val="70000"/>
        <a:buFont typeface="Arial" pitchFamily="34" charset="0"/>
        <a:buChar char="►"/>
        <a:defRPr sz="24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itchFamily="34" charset="0"/>
        <a:buChar char="–"/>
        <a:defRPr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itchFamily="34" charset="0"/>
        <a:buChar char="»"/>
        <a:defRPr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8.bin"/><Relationship Id="rId3" Type="http://schemas.openxmlformats.org/officeDocument/2006/relationships/image" Target="../media/image27.png"/><Relationship Id="rId7" Type="http://schemas.openxmlformats.org/officeDocument/2006/relationships/oleObject" Target="../embeddings/oleObject2.bin"/><Relationship Id="rId12"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6.bin"/><Relationship Id="rId5" Type="http://schemas.openxmlformats.org/officeDocument/2006/relationships/image" Target="../media/image29.png"/><Relationship Id="rId15" Type="http://schemas.openxmlformats.org/officeDocument/2006/relationships/oleObject" Target="../embeddings/oleObject10.bin"/><Relationship Id="rId10" Type="http://schemas.openxmlformats.org/officeDocument/2006/relationships/oleObject" Target="../embeddings/oleObject5.bin"/><Relationship Id="rId4" Type="http://schemas.openxmlformats.org/officeDocument/2006/relationships/image" Target="../media/image28.png"/><Relationship Id="rId9" Type="http://schemas.openxmlformats.org/officeDocument/2006/relationships/oleObject" Target="../embeddings/oleObject4.bin"/><Relationship Id="rId1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gif"/><Relationship Id="rId4" Type="http://schemas.openxmlformats.org/officeDocument/2006/relationships/image" Target="../media/image7.png"/><Relationship Id="rId9" Type="http://schemas.openxmlformats.org/officeDocument/2006/relationships/image" Target="../media/image1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image" Target="../media/image49.emf"/><Relationship Id="rId18" Type="http://schemas.openxmlformats.org/officeDocument/2006/relationships/image" Target="../media/image23.png"/><Relationship Id="rId3" Type="http://schemas.openxmlformats.org/officeDocument/2006/relationships/image" Target="../media/image40.emf"/><Relationship Id="rId21" Type="http://schemas.openxmlformats.org/officeDocument/2006/relationships/image" Target="../media/image55.png"/><Relationship Id="rId7" Type="http://schemas.openxmlformats.org/officeDocument/2006/relationships/image" Target="../media/image43.emf"/><Relationship Id="rId12" Type="http://schemas.openxmlformats.org/officeDocument/2006/relationships/image" Target="../media/image48.emf"/><Relationship Id="rId17" Type="http://schemas.openxmlformats.org/officeDocument/2006/relationships/image" Target="../media/image18.png"/><Relationship Id="rId25" Type="http://schemas.openxmlformats.org/officeDocument/2006/relationships/image" Target="../media/image59.png"/><Relationship Id="rId2" Type="http://schemas.openxmlformats.org/officeDocument/2006/relationships/notesSlide" Target="../notesSlides/notesSlide9.xml"/><Relationship Id="rId16" Type="http://schemas.openxmlformats.org/officeDocument/2006/relationships/image" Target="../media/image52.emf"/><Relationship Id="rId20" Type="http://schemas.openxmlformats.org/officeDocument/2006/relationships/image" Target="../media/image54.emf"/><Relationship Id="rId1" Type="http://schemas.openxmlformats.org/officeDocument/2006/relationships/slideLayout" Target="../slideLayouts/slideLayout11.xml"/><Relationship Id="rId6" Type="http://schemas.openxmlformats.org/officeDocument/2006/relationships/image" Target="../media/image42.emf"/><Relationship Id="rId11" Type="http://schemas.openxmlformats.org/officeDocument/2006/relationships/image" Target="../media/image47.emf"/><Relationship Id="rId24" Type="http://schemas.openxmlformats.org/officeDocument/2006/relationships/image" Target="../media/image58.emf"/><Relationship Id="rId5" Type="http://schemas.openxmlformats.org/officeDocument/2006/relationships/image" Target="../media/image41.emf"/><Relationship Id="rId15" Type="http://schemas.openxmlformats.org/officeDocument/2006/relationships/image" Target="../media/image51.emf"/><Relationship Id="rId23" Type="http://schemas.openxmlformats.org/officeDocument/2006/relationships/image" Target="../media/image57.emf"/><Relationship Id="rId10" Type="http://schemas.openxmlformats.org/officeDocument/2006/relationships/image" Target="../media/image46.emf"/><Relationship Id="rId19" Type="http://schemas.openxmlformats.org/officeDocument/2006/relationships/image" Target="../media/image53.emf"/><Relationship Id="rId4" Type="http://schemas.openxmlformats.org/officeDocument/2006/relationships/image" Target="../media/image17.emf"/><Relationship Id="rId9" Type="http://schemas.openxmlformats.org/officeDocument/2006/relationships/image" Target="../media/image45.emf"/><Relationship Id="rId14" Type="http://schemas.openxmlformats.org/officeDocument/2006/relationships/image" Target="../media/image50.png"/><Relationship Id="rId22" Type="http://schemas.openxmlformats.org/officeDocument/2006/relationships/image" Target="../media/image56.emf"/></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9.emf"/><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image" Target="../media/image20.emf"/><Relationship Id="rId9"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Placeholder 1"/>
          <p:cNvSpPr>
            <a:spLocks noGrp="1"/>
          </p:cNvSpPr>
          <p:nvPr>
            <p:ph type="body" sz="quarter" idx="13"/>
          </p:nvPr>
        </p:nvSpPr>
        <p:spPr>
          <a:xfrm>
            <a:off x="366713" y="3429000"/>
            <a:ext cx="7591425" cy="484188"/>
          </a:xfrm>
        </p:spPr>
        <p:txBody>
          <a:bodyPr/>
          <a:lstStyle/>
          <a:p>
            <a:pPr fontAlgn="base">
              <a:spcBef>
                <a:spcPct val="0"/>
              </a:spcBef>
              <a:spcAft>
                <a:spcPct val="0"/>
              </a:spcAft>
            </a:pPr>
            <a:r>
              <a:rPr lang="en-US" dirty="0" smtClean="0">
                <a:latin typeface="Arial" pitchFamily="34" charset="0"/>
                <a:ea typeface="ヒラギノ角ゴ Pro W3" charset="-128"/>
              </a:rPr>
              <a:t>Object storage in Cloud Computing and Embedded Processing</a:t>
            </a:r>
            <a:endParaRPr lang="en-US" dirty="0" smtClean="0">
              <a:latin typeface="Arial" pitchFamily="34" charset="0"/>
              <a:ea typeface="ヒラギノ角ゴ Pro W3" charset="-128"/>
            </a:endParaRPr>
          </a:p>
        </p:txBody>
      </p:sp>
      <p:sp>
        <p:nvSpPr>
          <p:cNvPr id="14338" name="Text Placeholder 2"/>
          <p:cNvSpPr>
            <a:spLocks noGrp="1"/>
          </p:cNvSpPr>
          <p:nvPr>
            <p:ph type="body" sz="quarter" idx="14"/>
          </p:nvPr>
        </p:nvSpPr>
        <p:spPr>
          <a:xfrm>
            <a:off x="366713" y="3913188"/>
            <a:ext cx="4811712" cy="390525"/>
          </a:xfrm>
        </p:spPr>
        <p:txBody>
          <a:bodyPr/>
          <a:lstStyle/>
          <a:p>
            <a:endParaRPr lang="en-US" smtClean="0">
              <a:latin typeface="Arial" pitchFamily="34" charset="0"/>
              <a:ea typeface="ヒラギノ角ゴ Pro W3" charset="-128"/>
            </a:endParaRPr>
          </a:p>
        </p:txBody>
      </p:sp>
      <p:sp>
        <p:nvSpPr>
          <p:cNvPr id="4" name="Text Placeholder 3"/>
          <p:cNvSpPr>
            <a:spLocks noGrp="1"/>
          </p:cNvSpPr>
          <p:nvPr>
            <p:ph type="body" sz="quarter" idx="17"/>
          </p:nvPr>
        </p:nvSpPr>
        <p:spPr/>
        <p:txBody>
          <a:bodyPr rtlCol="0"/>
          <a:lstStyle/>
          <a:p>
            <a:pPr fontAlgn="auto">
              <a:spcAft>
                <a:spcPts val="0"/>
              </a:spcAft>
              <a:buFont typeface="Arial"/>
              <a:buNone/>
              <a:defRPr/>
            </a:pPr>
            <a:endParaRPr lang="en-US">
              <a:ea typeface="+mn-ea"/>
            </a:endParaRPr>
          </a:p>
        </p:txBody>
      </p:sp>
      <p:sp>
        <p:nvSpPr>
          <p:cNvPr id="5" name="Text Placeholder 4"/>
          <p:cNvSpPr>
            <a:spLocks noGrp="1"/>
          </p:cNvSpPr>
          <p:nvPr>
            <p:ph type="body" sz="quarter" idx="18"/>
          </p:nvPr>
        </p:nvSpPr>
        <p:spPr>
          <a:xfrm>
            <a:off x="366713" y="5224463"/>
            <a:ext cx="4176712" cy="323850"/>
          </a:xfrm>
        </p:spPr>
        <p:txBody>
          <a:bodyPr rtlCol="0"/>
          <a:lstStyle/>
          <a:p>
            <a:pPr fontAlgn="auto">
              <a:spcAft>
                <a:spcPts val="0"/>
              </a:spcAft>
              <a:buFont typeface="Arial"/>
              <a:buNone/>
              <a:defRPr/>
            </a:pPr>
            <a:r>
              <a:rPr lang="en-US" dirty="0" smtClean="0">
                <a:ea typeface="+mn-ea"/>
              </a:rPr>
              <a:t>Jan Jitze Krol</a:t>
            </a:r>
            <a:endParaRPr lang="en-US" dirty="0">
              <a:ea typeface="+mn-ea"/>
            </a:endParaRPr>
          </a:p>
        </p:txBody>
      </p:sp>
      <p:sp>
        <p:nvSpPr>
          <p:cNvPr id="6" name="Text Placeholder 5"/>
          <p:cNvSpPr>
            <a:spLocks noGrp="1"/>
          </p:cNvSpPr>
          <p:nvPr>
            <p:ph type="body" sz="quarter" idx="19"/>
          </p:nvPr>
        </p:nvSpPr>
        <p:spPr>
          <a:xfrm>
            <a:off x="4775200" y="5224463"/>
            <a:ext cx="4176713" cy="323850"/>
          </a:xfrm>
        </p:spPr>
        <p:txBody>
          <a:bodyPr rtlCol="0"/>
          <a:lstStyle/>
          <a:p>
            <a:pPr fontAlgn="auto">
              <a:spcAft>
                <a:spcPts val="0"/>
              </a:spcAft>
              <a:buFont typeface="Arial"/>
              <a:buNone/>
              <a:defRPr/>
            </a:pPr>
            <a:endParaRPr lang="en-US">
              <a:ea typeface="+mn-ea"/>
            </a:endParaRPr>
          </a:p>
        </p:txBody>
      </p:sp>
      <p:sp>
        <p:nvSpPr>
          <p:cNvPr id="7" name="Text Placeholder 6"/>
          <p:cNvSpPr>
            <a:spLocks noGrp="1"/>
          </p:cNvSpPr>
          <p:nvPr>
            <p:ph type="body" sz="quarter" idx="20"/>
          </p:nvPr>
        </p:nvSpPr>
        <p:spPr>
          <a:xfrm>
            <a:off x="366713" y="5561013"/>
            <a:ext cx="4176712" cy="323850"/>
          </a:xfrm>
        </p:spPr>
        <p:txBody>
          <a:bodyPr rtlCol="0"/>
          <a:lstStyle/>
          <a:p>
            <a:pPr fontAlgn="auto">
              <a:spcAft>
                <a:spcPts val="0"/>
              </a:spcAft>
              <a:buFont typeface="Arial"/>
              <a:buNone/>
              <a:defRPr/>
            </a:pPr>
            <a:r>
              <a:rPr lang="en-US" dirty="0" smtClean="0">
                <a:ea typeface="+mn-ea"/>
              </a:rPr>
              <a:t>Systems Engineer</a:t>
            </a:r>
            <a:endParaRPr lang="en-US" dirty="0">
              <a:ea typeface="+mn-ea"/>
            </a:endParaRPr>
          </a:p>
        </p:txBody>
      </p:sp>
      <p:sp>
        <p:nvSpPr>
          <p:cNvPr id="8" name="Text Placeholder 7"/>
          <p:cNvSpPr>
            <a:spLocks noGrp="1"/>
          </p:cNvSpPr>
          <p:nvPr>
            <p:ph type="body" sz="quarter" idx="21"/>
          </p:nvPr>
        </p:nvSpPr>
        <p:spPr>
          <a:xfrm>
            <a:off x="4775200" y="5561013"/>
            <a:ext cx="4176713" cy="323850"/>
          </a:xfrm>
        </p:spPr>
        <p:txBody>
          <a:bodyPr rtlCol="0"/>
          <a:lstStyle/>
          <a:p>
            <a:pPr fontAlgn="auto">
              <a:spcAft>
                <a:spcPts val="0"/>
              </a:spcAft>
              <a:buFont typeface="Arial"/>
              <a:buNone/>
              <a:defRPr/>
            </a:pPr>
            <a:endParaRPr lang="en-US">
              <a:ea typeface="+mn-ea"/>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p:cNvSpPr/>
          <p:nvPr/>
        </p:nvSpPr>
        <p:spPr>
          <a:xfrm>
            <a:off x="53098" y="3912500"/>
            <a:ext cx="3948349" cy="2604365"/>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Block Arc 142"/>
          <p:cNvSpPr>
            <a:spLocks noChangeAspect="1"/>
          </p:cNvSpPr>
          <p:nvPr/>
        </p:nvSpPr>
        <p:spPr>
          <a:xfrm>
            <a:off x="2104504" y="1775352"/>
            <a:ext cx="4054022" cy="4054022"/>
          </a:xfrm>
          <a:prstGeom prst="blockArc">
            <a:avLst>
              <a:gd name="adj1" fmla="val 5633132"/>
              <a:gd name="adj2" fmla="val 7701154"/>
              <a:gd name="adj3" fmla="val 7537"/>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6" name="Rectangle 105"/>
          <p:cNvSpPr/>
          <p:nvPr/>
        </p:nvSpPr>
        <p:spPr>
          <a:xfrm>
            <a:off x="4067403" y="5270895"/>
            <a:ext cx="4423239" cy="1245969"/>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Block Arc 137"/>
          <p:cNvSpPr>
            <a:spLocks noChangeAspect="1"/>
          </p:cNvSpPr>
          <p:nvPr/>
        </p:nvSpPr>
        <p:spPr>
          <a:xfrm>
            <a:off x="2092403" y="1793458"/>
            <a:ext cx="4054022" cy="4054022"/>
          </a:xfrm>
          <a:prstGeom prst="blockArc">
            <a:avLst>
              <a:gd name="adj1" fmla="val 4021192"/>
              <a:gd name="adj2" fmla="val 5471631"/>
              <a:gd name="adj3" fmla="val 7312"/>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1" name="Rectangle 110"/>
          <p:cNvSpPr/>
          <p:nvPr/>
        </p:nvSpPr>
        <p:spPr>
          <a:xfrm>
            <a:off x="5141213" y="3061417"/>
            <a:ext cx="3765416" cy="1959889"/>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Block Arc 123"/>
          <p:cNvSpPr>
            <a:spLocks noChangeAspect="1"/>
          </p:cNvSpPr>
          <p:nvPr/>
        </p:nvSpPr>
        <p:spPr>
          <a:xfrm>
            <a:off x="2122801" y="1798427"/>
            <a:ext cx="4054022" cy="4054022"/>
          </a:xfrm>
          <a:prstGeom prst="blockArc">
            <a:avLst>
              <a:gd name="adj1" fmla="val 21455891"/>
              <a:gd name="adj2" fmla="val 1149530"/>
              <a:gd name="adj3" fmla="val 9097"/>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1" name="Rectangle 100"/>
          <p:cNvSpPr/>
          <p:nvPr/>
        </p:nvSpPr>
        <p:spPr>
          <a:xfrm>
            <a:off x="4153847" y="1232803"/>
            <a:ext cx="2597637" cy="1626414"/>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Block Arc 71"/>
          <p:cNvSpPr>
            <a:spLocks noChangeAspect="1"/>
          </p:cNvSpPr>
          <p:nvPr/>
        </p:nvSpPr>
        <p:spPr>
          <a:xfrm>
            <a:off x="2104504" y="1775352"/>
            <a:ext cx="4054022" cy="4054022"/>
          </a:xfrm>
          <a:prstGeom prst="blockArc">
            <a:avLst>
              <a:gd name="adj1" fmla="val 18014530"/>
              <a:gd name="adj2" fmla="val 19769317"/>
              <a:gd name="adj3" fmla="val 8262"/>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1" name="Rectangle 70"/>
          <p:cNvSpPr/>
          <p:nvPr/>
        </p:nvSpPr>
        <p:spPr>
          <a:xfrm>
            <a:off x="53098" y="1232801"/>
            <a:ext cx="3948349" cy="2604365"/>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Block Arc 69"/>
          <p:cNvSpPr>
            <a:spLocks noChangeAspect="1"/>
          </p:cNvSpPr>
          <p:nvPr/>
        </p:nvSpPr>
        <p:spPr>
          <a:xfrm>
            <a:off x="2106005" y="1804012"/>
            <a:ext cx="4054022" cy="4054022"/>
          </a:xfrm>
          <a:prstGeom prst="blockArc">
            <a:avLst>
              <a:gd name="adj1" fmla="val 14160984"/>
              <a:gd name="adj2" fmla="val 15870223"/>
              <a:gd name="adj3" fmla="val 8071"/>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7" name="Block Arc 66"/>
          <p:cNvSpPr>
            <a:spLocks noChangeAspect="1"/>
          </p:cNvSpPr>
          <p:nvPr/>
        </p:nvSpPr>
        <p:spPr>
          <a:xfrm>
            <a:off x="2115249" y="1790875"/>
            <a:ext cx="4054022" cy="4054022"/>
          </a:xfrm>
          <a:prstGeom prst="blockArc">
            <a:avLst>
              <a:gd name="adj1" fmla="val 12540384"/>
              <a:gd name="adj2" fmla="val 14030693"/>
              <a:gd name="adj3" fmla="val 7990"/>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3" name="Block Arc 112"/>
          <p:cNvSpPr>
            <a:spLocks noChangeAspect="1"/>
          </p:cNvSpPr>
          <p:nvPr/>
        </p:nvSpPr>
        <p:spPr>
          <a:xfrm>
            <a:off x="2115058" y="1781822"/>
            <a:ext cx="4054022" cy="4054022"/>
          </a:xfrm>
          <a:prstGeom prst="blockArc">
            <a:avLst>
              <a:gd name="adj1" fmla="val 20052050"/>
              <a:gd name="adj2" fmla="val 21400058"/>
              <a:gd name="adj3" fmla="val 8165"/>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4" name="Block Arc 113"/>
          <p:cNvSpPr>
            <a:spLocks noChangeAspect="1"/>
          </p:cNvSpPr>
          <p:nvPr/>
        </p:nvSpPr>
        <p:spPr>
          <a:xfrm>
            <a:off x="2115058" y="1792049"/>
            <a:ext cx="4054022" cy="4054022"/>
          </a:xfrm>
          <a:prstGeom prst="blockArc">
            <a:avLst>
              <a:gd name="adj1" fmla="val 1214003"/>
              <a:gd name="adj2" fmla="val 2586316"/>
              <a:gd name="adj3" fmla="val 7478"/>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0" name="Block Arc 109"/>
          <p:cNvSpPr>
            <a:spLocks noChangeAspect="1"/>
          </p:cNvSpPr>
          <p:nvPr/>
        </p:nvSpPr>
        <p:spPr>
          <a:xfrm>
            <a:off x="2115058" y="1792049"/>
            <a:ext cx="4054022" cy="4054022"/>
          </a:xfrm>
          <a:prstGeom prst="blockArc">
            <a:avLst>
              <a:gd name="adj1" fmla="val 2692899"/>
              <a:gd name="adj2" fmla="val 4001472"/>
              <a:gd name="adj3" fmla="val 7662"/>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9" name="Block Arc 88"/>
          <p:cNvSpPr>
            <a:spLocks noChangeAspect="1"/>
          </p:cNvSpPr>
          <p:nvPr/>
        </p:nvSpPr>
        <p:spPr>
          <a:xfrm>
            <a:off x="2115058" y="1792049"/>
            <a:ext cx="4054022" cy="4054022"/>
          </a:xfrm>
          <a:prstGeom prst="blockArc">
            <a:avLst>
              <a:gd name="adj1" fmla="val 7775449"/>
              <a:gd name="adj2" fmla="val 10636103"/>
              <a:gd name="adj3" fmla="val 7301"/>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2" name="Block Arc 101"/>
          <p:cNvSpPr>
            <a:spLocks noChangeAspect="1"/>
          </p:cNvSpPr>
          <p:nvPr/>
        </p:nvSpPr>
        <p:spPr>
          <a:xfrm>
            <a:off x="2115058" y="1781822"/>
            <a:ext cx="4054022" cy="4054022"/>
          </a:xfrm>
          <a:prstGeom prst="blockArc">
            <a:avLst>
              <a:gd name="adj1" fmla="val 16213533"/>
              <a:gd name="adj2" fmla="val 17901744"/>
              <a:gd name="adj3" fmla="val 8153"/>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p:txBody>
          <a:bodyPr/>
          <a:lstStyle/>
          <a:p>
            <a:r>
              <a:rPr lang="en-US" dirty="0" smtClean="0"/>
              <a:t>What can you build with this? </a:t>
            </a:r>
            <a:endParaRPr lang="en-US" dirty="0"/>
          </a:p>
        </p:txBody>
      </p:sp>
      <p:sp>
        <p:nvSpPr>
          <p:cNvPr id="4" name="Slide Number Placeholder 3"/>
          <p:cNvSpPr>
            <a:spLocks noGrp="1"/>
          </p:cNvSpPr>
          <p:nvPr>
            <p:ph type="sldNum" sz="quarter" idx="12"/>
          </p:nvPr>
        </p:nvSpPr>
        <p:spPr/>
        <p:txBody>
          <a:bodyPr/>
          <a:lstStyle/>
          <a:p>
            <a:fld id="{B81A97F1-417F-403B-BB92-5F7B1F1282A1}" type="slidenum">
              <a:rPr lang="en-US" smtClean="0"/>
              <a:pPr/>
              <a:t>10</a:t>
            </a:fld>
            <a:endParaRPr lang="en-US"/>
          </a:p>
        </p:txBody>
      </p:sp>
      <p:sp>
        <p:nvSpPr>
          <p:cNvPr id="27" name="Block Arc 26"/>
          <p:cNvSpPr>
            <a:spLocks noChangeAspect="1"/>
          </p:cNvSpPr>
          <p:nvPr/>
        </p:nvSpPr>
        <p:spPr>
          <a:xfrm>
            <a:off x="2115058" y="1788149"/>
            <a:ext cx="4054022" cy="4054022"/>
          </a:xfrm>
          <a:prstGeom prst="blockArc">
            <a:avLst>
              <a:gd name="adj1" fmla="val 10784650"/>
              <a:gd name="adj2" fmla="val 12465571"/>
              <a:gd name="adj3" fmla="val 7859"/>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1" name="TextBox 40"/>
          <p:cNvSpPr txBox="1"/>
          <p:nvPr/>
        </p:nvSpPr>
        <p:spPr>
          <a:xfrm rot="16988527">
            <a:off x="1910806" y="3236969"/>
            <a:ext cx="822661" cy="338554"/>
          </a:xfrm>
          <a:prstGeom prst="rect">
            <a:avLst/>
          </a:prstGeom>
          <a:noFill/>
        </p:spPr>
        <p:txBody>
          <a:bodyPr wrap="none" rtlCol="0">
            <a:spAutoFit/>
          </a:bodyPr>
          <a:lstStyle/>
          <a:p>
            <a:r>
              <a:rPr lang="en-US" sz="1600" dirty="0" smtClean="0">
                <a:solidFill>
                  <a:schemeClr val="bg1"/>
                </a:solidFill>
              </a:rPr>
              <a:t>CIFS 1</a:t>
            </a:r>
            <a:endParaRPr lang="en-US" sz="1600" dirty="0">
              <a:solidFill>
                <a:schemeClr val="bg1"/>
              </a:solidFill>
            </a:endParaRPr>
          </a:p>
        </p:txBody>
      </p:sp>
      <p:sp>
        <p:nvSpPr>
          <p:cNvPr id="5" name="Oval 4"/>
          <p:cNvSpPr>
            <a:spLocks noChangeAspect="1"/>
          </p:cNvSpPr>
          <p:nvPr/>
        </p:nvSpPr>
        <p:spPr>
          <a:xfrm>
            <a:off x="2399454" y="2082301"/>
            <a:ext cx="3474720" cy="3474720"/>
          </a:xfrm>
          <a:prstGeom prst="ellipse">
            <a:avLst/>
          </a:prstGeom>
          <a:solidFill>
            <a:schemeClr val="tx1">
              <a:lumMod val="25000"/>
              <a:lumOff val="75000"/>
            </a:schemeClr>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60"/>
          <p:cNvGrpSpPr/>
          <p:nvPr/>
        </p:nvGrpSpPr>
        <p:grpSpPr>
          <a:xfrm>
            <a:off x="3336129" y="3508848"/>
            <a:ext cx="1519694" cy="623425"/>
            <a:chOff x="8082940" y="685800"/>
            <a:chExt cx="674321" cy="262961"/>
          </a:xfrm>
        </p:grpSpPr>
        <p:sp>
          <p:nvSpPr>
            <p:cNvPr id="8" name="Rounded Rectangle 27"/>
            <p:cNvSpPr>
              <a:spLocks noChangeArrowheads="1"/>
            </p:cNvSpPr>
            <p:nvPr/>
          </p:nvSpPr>
          <p:spPr bwMode="auto">
            <a:xfrm>
              <a:off x="8082940" y="685800"/>
              <a:ext cx="674321" cy="262961"/>
            </a:xfrm>
            <a:prstGeom prst="roundRect">
              <a:avLst>
                <a:gd name="adj" fmla="val 16667"/>
              </a:avLst>
            </a:prstGeom>
            <a:solidFill>
              <a:schemeClr val="bg1"/>
            </a:solidFill>
            <a:ln w="19050" algn="ctr">
              <a:solidFill>
                <a:srgbClr val="FF0000"/>
              </a:solidFill>
              <a:round/>
              <a:headEnd/>
              <a:tailEnd/>
            </a:ln>
          </p:spPr>
          <p:txBody>
            <a:bodyPr/>
            <a:lstStyle/>
            <a:p>
              <a:pPr eaLnBrk="0" hangingPunct="0"/>
              <a:endParaRPr lang="en-US">
                <a:solidFill>
                  <a:srgbClr val="000000"/>
                </a:solidFill>
                <a:latin typeface="Calibri" pitchFamily="34" charset="0"/>
                <a:ea typeface="ＭＳ Ｐゴシック"/>
              </a:endParaRPr>
            </a:p>
          </p:txBody>
        </p:sp>
        <p:pic>
          <p:nvPicPr>
            <p:cNvPr id="9" name="Picture 8" descr="WOS Logo.pn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104189" y="699495"/>
              <a:ext cx="631825" cy="235572"/>
            </a:xfrm>
            <a:prstGeom prst="rect">
              <a:avLst/>
            </a:prstGeom>
            <a:noFill/>
            <a:ln w="9525">
              <a:noFill/>
              <a:miter lim="800000"/>
              <a:headEnd/>
              <a:tailEnd/>
            </a:ln>
            <a:effectLst>
              <a:outerShdw sy="23000" kx="-1199993" algn="bl" rotWithShape="0">
                <a:srgbClr val="808080">
                  <a:alpha val="53000"/>
                </a:srgbClr>
              </a:outerShdw>
            </a:effectLst>
          </p:spPr>
        </p:pic>
      </p:grpSp>
      <p:sp>
        <p:nvSpPr>
          <p:cNvPr id="76" name="TextBox 75"/>
          <p:cNvSpPr txBox="1"/>
          <p:nvPr/>
        </p:nvSpPr>
        <p:spPr>
          <a:xfrm>
            <a:off x="1329179" y="1232802"/>
            <a:ext cx="881973" cy="215444"/>
          </a:xfrm>
          <a:prstGeom prst="rect">
            <a:avLst/>
          </a:prstGeom>
          <a:noFill/>
        </p:spPr>
        <p:txBody>
          <a:bodyPr wrap="none" rtlCol="0">
            <a:spAutoFit/>
          </a:bodyPr>
          <a:lstStyle/>
          <a:p>
            <a:r>
              <a:rPr lang="en-US" sz="800" dirty="0" err="1" smtClean="0"/>
              <a:t>Illumina</a:t>
            </a:r>
            <a:r>
              <a:rPr lang="en-US" sz="800" dirty="0" smtClean="0"/>
              <a:t> Hi-</a:t>
            </a:r>
            <a:r>
              <a:rPr lang="en-US" sz="800" dirty="0" err="1" smtClean="0"/>
              <a:t>Seq</a:t>
            </a:r>
            <a:endParaRPr lang="en-US" sz="800" dirty="0"/>
          </a:p>
        </p:txBody>
      </p:sp>
      <p:sp>
        <p:nvSpPr>
          <p:cNvPr id="78" name="TextBox 77"/>
          <p:cNvSpPr txBox="1"/>
          <p:nvPr/>
        </p:nvSpPr>
        <p:spPr>
          <a:xfrm>
            <a:off x="89796" y="1232802"/>
            <a:ext cx="923651" cy="215444"/>
          </a:xfrm>
          <a:prstGeom prst="rect">
            <a:avLst/>
          </a:prstGeom>
          <a:noFill/>
        </p:spPr>
        <p:txBody>
          <a:bodyPr wrap="none" rtlCol="0">
            <a:spAutoFit/>
          </a:bodyPr>
          <a:lstStyle/>
          <a:p>
            <a:r>
              <a:rPr lang="en-US" sz="800" dirty="0" err="1" smtClean="0"/>
              <a:t>IonTorrent</a:t>
            </a:r>
            <a:r>
              <a:rPr lang="en-US" sz="800" dirty="0" smtClean="0"/>
              <a:t> PGM</a:t>
            </a:r>
            <a:endParaRPr lang="en-US" sz="800" dirty="0"/>
          </a:p>
        </p:txBody>
      </p:sp>
      <p:pic>
        <p:nvPicPr>
          <p:cNvPr id="79" name="Picture 3"/>
          <p:cNvPicPr>
            <a:picLocks noChangeAspect="1" noChangeArrowheads="1"/>
          </p:cNvPicPr>
          <p:nvPr/>
        </p:nvPicPr>
        <p:blipFill>
          <a:blip r:embed="rId4"/>
          <a:srcRect/>
          <a:stretch>
            <a:fillRect/>
          </a:stretch>
        </p:blipFill>
        <p:spPr bwMode="auto">
          <a:xfrm>
            <a:off x="1189832" y="1409563"/>
            <a:ext cx="1263717" cy="938214"/>
          </a:xfrm>
          <a:prstGeom prst="rect">
            <a:avLst/>
          </a:prstGeom>
          <a:noFill/>
          <a:ln w="9525">
            <a:solidFill>
              <a:schemeClr val="accent4">
                <a:lumMod val="75000"/>
              </a:schemeClr>
            </a:solidFill>
            <a:miter lim="800000"/>
            <a:headEnd/>
            <a:tailEnd/>
          </a:ln>
        </p:spPr>
      </p:pic>
      <p:pic>
        <p:nvPicPr>
          <p:cNvPr id="81" name="Picture 225" descr="Ion Torrent.png"/>
          <p:cNvPicPr>
            <a:picLocks noChangeAspect="1"/>
          </p:cNvPicPr>
          <p:nvPr/>
        </p:nvPicPr>
        <p:blipFill>
          <a:blip r:embed="rId5"/>
          <a:srcRect/>
          <a:stretch>
            <a:fillRect/>
          </a:stretch>
        </p:blipFill>
        <p:spPr bwMode="auto">
          <a:xfrm>
            <a:off x="70687" y="1408059"/>
            <a:ext cx="942760" cy="975930"/>
          </a:xfrm>
          <a:prstGeom prst="rect">
            <a:avLst/>
          </a:prstGeom>
          <a:noFill/>
          <a:ln w="9525">
            <a:solidFill>
              <a:schemeClr val="accent4">
                <a:lumMod val="75000"/>
              </a:schemeClr>
            </a:solidFill>
            <a:miter lim="800000"/>
            <a:headEnd/>
            <a:tailEnd/>
          </a:ln>
        </p:spPr>
      </p:pic>
      <p:cxnSp>
        <p:nvCxnSpPr>
          <p:cNvPr id="82" name="Straight Arrow Connector 81"/>
          <p:cNvCxnSpPr/>
          <p:nvPr/>
        </p:nvCxnSpPr>
        <p:spPr>
          <a:xfrm>
            <a:off x="886099" y="2389996"/>
            <a:ext cx="1325053" cy="967338"/>
          </a:xfrm>
          <a:prstGeom prst="straightConnector1">
            <a:avLst/>
          </a:prstGeom>
          <a:ln w="41275">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stCxn id="79" idx="2"/>
          </p:cNvCxnSpPr>
          <p:nvPr/>
        </p:nvCxnSpPr>
        <p:spPr>
          <a:xfrm>
            <a:off x="1821691" y="2347777"/>
            <a:ext cx="488483" cy="713640"/>
          </a:xfrm>
          <a:prstGeom prst="straightConnector1">
            <a:avLst/>
          </a:prstGeom>
          <a:ln w="41275">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53098" y="3467834"/>
            <a:ext cx="2005677" cy="369332"/>
          </a:xfrm>
          <a:prstGeom prst="rect">
            <a:avLst/>
          </a:prstGeom>
          <a:noFill/>
        </p:spPr>
        <p:txBody>
          <a:bodyPr wrap="none" rtlCol="0">
            <a:spAutoFit/>
          </a:bodyPr>
          <a:lstStyle/>
          <a:p>
            <a:r>
              <a:rPr lang="en-US" sz="1800" dirty="0" smtClean="0"/>
              <a:t>Sequencer center</a:t>
            </a:r>
            <a:endParaRPr lang="en-US" sz="1800" dirty="0"/>
          </a:p>
        </p:txBody>
      </p:sp>
      <p:sp>
        <p:nvSpPr>
          <p:cNvPr id="88" name="TextBox 87"/>
          <p:cNvSpPr txBox="1"/>
          <p:nvPr/>
        </p:nvSpPr>
        <p:spPr>
          <a:xfrm>
            <a:off x="53098" y="6147533"/>
            <a:ext cx="889987" cy="369332"/>
          </a:xfrm>
          <a:prstGeom prst="rect">
            <a:avLst/>
          </a:prstGeom>
          <a:noFill/>
        </p:spPr>
        <p:txBody>
          <a:bodyPr wrap="none" rtlCol="0">
            <a:spAutoFit/>
          </a:bodyPr>
          <a:lstStyle/>
          <a:p>
            <a:r>
              <a:rPr lang="en-US" sz="1800" dirty="0" smtClean="0"/>
              <a:t>Library</a:t>
            </a:r>
            <a:endParaRPr lang="en-US" sz="1800" dirty="0"/>
          </a:p>
        </p:txBody>
      </p:sp>
      <p:graphicFrame>
        <p:nvGraphicFramePr>
          <p:cNvPr id="30728" name="Object 8"/>
          <p:cNvGraphicFramePr>
            <a:graphicFrameLocks noChangeAspect="1"/>
          </p:cNvGraphicFramePr>
          <p:nvPr/>
        </p:nvGraphicFramePr>
        <p:xfrm>
          <a:off x="892175" y="4287838"/>
          <a:ext cx="949325" cy="998537"/>
        </p:xfrm>
        <a:graphic>
          <a:graphicData uri="http://schemas.openxmlformats.org/presentationml/2006/ole">
            <p:oleObj spid="_x0000_s20482" name="Visio" r:id="rId6" imgW="948572" imgH="999294" progId="Visio.Drawing.11">
              <p:embed/>
            </p:oleObj>
          </a:graphicData>
        </a:graphic>
      </p:graphicFrame>
      <p:graphicFrame>
        <p:nvGraphicFramePr>
          <p:cNvPr id="30729" name="Object 9"/>
          <p:cNvGraphicFramePr>
            <a:graphicFrameLocks noChangeAspect="1"/>
          </p:cNvGraphicFramePr>
          <p:nvPr/>
        </p:nvGraphicFramePr>
        <p:xfrm>
          <a:off x="1366837" y="5286375"/>
          <a:ext cx="949325" cy="998537"/>
        </p:xfrm>
        <a:graphic>
          <a:graphicData uri="http://schemas.openxmlformats.org/presentationml/2006/ole">
            <p:oleObj spid="_x0000_s20483" name="Visio" r:id="rId7" imgW="948572" imgH="999294" progId="Visio.Drawing.11">
              <p:embed/>
            </p:oleObj>
          </a:graphicData>
        </a:graphic>
      </p:graphicFrame>
      <p:cxnSp>
        <p:nvCxnSpPr>
          <p:cNvPr id="93" name="Straight Arrow Connector 92"/>
          <p:cNvCxnSpPr/>
          <p:nvPr/>
        </p:nvCxnSpPr>
        <p:spPr>
          <a:xfrm flipV="1">
            <a:off x="1711105" y="4499572"/>
            <a:ext cx="599069" cy="299311"/>
          </a:xfrm>
          <a:prstGeom prst="straightConnector1">
            <a:avLst/>
          </a:prstGeom>
          <a:ln w="254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flipV="1">
            <a:off x="2180249" y="5270896"/>
            <a:ext cx="599069" cy="514850"/>
          </a:xfrm>
          <a:prstGeom prst="straightConnector1">
            <a:avLst/>
          </a:prstGeom>
          <a:ln w="254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04" name="TextBox 103"/>
          <p:cNvSpPr txBox="1"/>
          <p:nvPr/>
        </p:nvSpPr>
        <p:spPr>
          <a:xfrm rot="685683">
            <a:off x="4144800" y="1821050"/>
            <a:ext cx="822661" cy="338554"/>
          </a:xfrm>
          <a:prstGeom prst="rect">
            <a:avLst/>
          </a:prstGeom>
          <a:noFill/>
        </p:spPr>
        <p:txBody>
          <a:bodyPr wrap="none" rtlCol="0">
            <a:spAutoFit/>
          </a:bodyPr>
          <a:lstStyle/>
          <a:p>
            <a:r>
              <a:rPr lang="en-US" sz="1600" dirty="0" smtClean="0">
                <a:solidFill>
                  <a:schemeClr val="bg1"/>
                </a:solidFill>
              </a:rPr>
              <a:t>CIFS 1</a:t>
            </a:r>
            <a:endParaRPr lang="en-US" sz="1600" dirty="0">
              <a:solidFill>
                <a:schemeClr val="bg1"/>
              </a:solidFill>
            </a:endParaRPr>
          </a:p>
        </p:txBody>
      </p:sp>
      <p:sp>
        <p:nvSpPr>
          <p:cNvPr id="117" name="TextBox 116"/>
          <p:cNvSpPr txBox="1"/>
          <p:nvPr/>
        </p:nvSpPr>
        <p:spPr>
          <a:xfrm>
            <a:off x="5693523" y="1232801"/>
            <a:ext cx="1132041" cy="276999"/>
          </a:xfrm>
          <a:prstGeom prst="rect">
            <a:avLst/>
          </a:prstGeom>
          <a:noFill/>
        </p:spPr>
        <p:txBody>
          <a:bodyPr wrap="none" rtlCol="0">
            <a:spAutoFit/>
          </a:bodyPr>
          <a:lstStyle/>
          <a:p>
            <a:r>
              <a:rPr lang="en-US" sz="1200" dirty="0" smtClean="0"/>
              <a:t>Remote site 1</a:t>
            </a:r>
          </a:p>
        </p:txBody>
      </p:sp>
      <p:graphicFrame>
        <p:nvGraphicFramePr>
          <p:cNvPr id="118" name="Object 6"/>
          <p:cNvGraphicFramePr>
            <a:graphicFrameLocks noChangeAspect="1"/>
          </p:cNvGraphicFramePr>
          <p:nvPr/>
        </p:nvGraphicFramePr>
        <p:xfrm>
          <a:off x="4666550" y="1083763"/>
          <a:ext cx="949325" cy="998538"/>
        </p:xfrm>
        <a:graphic>
          <a:graphicData uri="http://schemas.openxmlformats.org/presentationml/2006/ole">
            <p:oleObj spid="_x0000_s20484" name="Visio" r:id="rId8" imgW="948572" imgH="999294" progId="Visio.Drawing.11">
              <p:embed/>
            </p:oleObj>
          </a:graphicData>
        </a:graphic>
      </p:graphicFrame>
      <p:graphicFrame>
        <p:nvGraphicFramePr>
          <p:cNvPr id="120" name="Object 14"/>
          <p:cNvGraphicFramePr>
            <a:graphicFrameLocks noChangeAspect="1"/>
          </p:cNvGraphicFramePr>
          <p:nvPr/>
        </p:nvGraphicFramePr>
        <p:xfrm>
          <a:off x="5802159" y="1448246"/>
          <a:ext cx="949325" cy="998538"/>
        </p:xfrm>
        <a:graphic>
          <a:graphicData uri="http://schemas.openxmlformats.org/presentationml/2006/ole">
            <p:oleObj spid="_x0000_s20485" name="Visio" r:id="rId9" imgW="948572" imgH="999294" progId="Visio.Drawing.11">
              <p:embed/>
            </p:oleObj>
          </a:graphicData>
        </a:graphic>
      </p:graphicFrame>
      <p:cxnSp>
        <p:nvCxnSpPr>
          <p:cNvPr id="121" name="Straight Arrow Connector 120"/>
          <p:cNvCxnSpPr/>
          <p:nvPr/>
        </p:nvCxnSpPr>
        <p:spPr>
          <a:xfrm flipV="1">
            <a:off x="4979406" y="1781822"/>
            <a:ext cx="172841" cy="230364"/>
          </a:xfrm>
          <a:prstGeom prst="straightConnector1">
            <a:avLst/>
          </a:prstGeom>
          <a:ln w="25400">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126" name="Object 6"/>
          <p:cNvGraphicFramePr>
            <a:graphicFrameLocks noChangeAspect="1"/>
          </p:cNvGraphicFramePr>
          <p:nvPr/>
        </p:nvGraphicFramePr>
        <p:xfrm>
          <a:off x="7541317" y="3037859"/>
          <a:ext cx="949325" cy="998538"/>
        </p:xfrm>
        <a:graphic>
          <a:graphicData uri="http://schemas.openxmlformats.org/presentationml/2006/ole">
            <p:oleObj spid="_x0000_s20486" name="Visio" r:id="rId10" imgW="948572" imgH="999294" progId="Visio.Drawing.11">
              <p:embed/>
            </p:oleObj>
          </a:graphicData>
        </a:graphic>
      </p:graphicFrame>
      <p:graphicFrame>
        <p:nvGraphicFramePr>
          <p:cNvPr id="128" name="Object 14"/>
          <p:cNvGraphicFramePr>
            <a:graphicFrameLocks noChangeAspect="1"/>
          </p:cNvGraphicFramePr>
          <p:nvPr/>
        </p:nvGraphicFramePr>
        <p:xfrm>
          <a:off x="6591992" y="4036397"/>
          <a:ext cx="949325" cy="998538"/>
        </p:xfrm>
        <a:graphic>
          <a:graphicData uri="http://schemas.openxmlformats.org/presentationml/2006/ole">
            <p:oleObj spid="_x0000_s20487" name="Visio" r:id="rId11" imgW="948572" imgH="999294" progId="Visio.Drawing.11">
              <p:embed/>
            </p:oleObj>
          </a:graphicData>
        </a:graphic>
      </p:graphicFrame>
      <p:cxnSp>
        <p:nvCxnSpPr>
          <p:cNvPr id="127" name="Straight Arrow Connector 126"/>
          <p:cNvCxnSpPr/>
          <p:nvPr/>
        </p:nvCxnSpPr>
        <p:spPr>
          <a:xfrm flipV="1">
            <a:off x="5802159" y="4639714"/>
            <a:ext cx="1021340" cy="240646"/>
          </a:xfrm>
          <a:prstGeom prst="straightConnector1">
            <a:avLst/>
          </a:prstGeom>
          <a:ln w="254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32" name="Straight Arrow Connector 131"/>
          <p:cNvCxnSpPr/>
          <p:nvPr/>
        </p:nvCxnSpPr>
        <p:spPr>
          <a:xfrm>
            <a:off x="6077285" y="3357334"/>
            <a:ext cx="1672481" cy="0"/>
          </a:xfrm>
          <a:prstGeom prst="straightConnector1">
            <a:avLst/>
          </a:prstGeom>
          <a:ln w="25400">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flipV="1">
            <a:off x="6016353" y="3541317"/>
            <a:ext cx="1733413" cy="1016920"/>
          </a:xfrm>
          <a:prstGeom prst="straightConnector1">
            <a:avLst/>
          </a:prstGeom>
          <a:ln w="25400">
            <a:solidFill>
              <a:srgbClr val="00B050"/>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30734" name="Object 14"/>
          <p:cNvGraphicFramePr>
            <a:graphicFrameLocks noChangeAspect="1"/>
          </p:cNvGraphicFramePr>
          <p:nvPr/>
        </p:nvGraphicFramePr>
        <p:xfrm>
          <a:off x="6169080" y="5270895"/>
          <a:ext cx="949325" cy="998538"/>
        </p:xfrm>
        <a:graphic>
          <a:graphicData uri="http://schemas.openxmlformats.org/presentationml/2006/ole">
            <p:oleObj spid="_x0000_s20488" name="Visio" r:id="rId12" imgW="948572" imgH="999294" progId="Visio.Drawing.11">
              <p:embed/>
            </p:oleObj>
          </a:graphicData>
        </a:graphic>
      </p:graphicFrame>
      <p:graphicFrame>
        <p:nvGraphicFramePr>
          <p:cNvPr id="30735" name="Object 15"/>
          <p:cNvGraphicFramePr>
            <a:graphicFrameLocks noChangeAspect="1"/>
          </p:cNvGraphicFramePr>
          <p:nvPr/>
        </p:nvGraphicFramePr>
        <p:xfrm>
          <a:off x="5378299" y="5636090"/>
          <a:ext cx="949325" cy="998537"/>
        </p:xfrm>
        <a:graphic>
          <a:graphicData uri="http://schemas.openxmlformats.org/presentationml/2006/ole">
            <p:oleObj spid="_x0000_s20489" name="Visio" r:id="rId13" imgW="948572" imgH="999294" progId="Visio.Drawing.11">
              <p:embed/>
            </p:oleObj>
          </a:graphicData>
        </a:graphic>
      </p:graphicFrame>
      <p:cxnSp>
        <p:nvCxnSpPr>
          <p:cNvPr id="136" name="Straight Arrow Connector 135"/>
          <p:cNvCxnSpPr/>
          <p:nvPr/>
        </p:nvCxnSpPr>
        <p:spPr>
          <a:xfrm>
            <a:off x="5141214" y="5557021"/>
            <a:ext cx="439518" cy="364939"/>
          </a:xfrm>
          <a:prstGeom prst="straightConnector1">
            <a:avLst/>
          </a:prstGeom>
          <a:ln w="254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p:nvPr/>
        </p:nvCxnSpPr>
        <p:spPr>
          <a:xfrm>
            <a:off x="5398586" y="5365034"/>
            <a:ext cx="1011267" cy="271056"/>
          </a:xfrm>
          <a:prstGeom prst="straightConnector1">
            <a:avLst/>
          </a:prstGeom>
          <a:ln w="254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46" name="TextBox 145"/>
          <p:cNvSpPr txBox="1"/>
          <p:nvPr/>
        </p:nvSpPr>
        <p:spPr>
          <a:xfrm>
            <a:off x="7774588" y="4757936"/>
            <a:ext cx="1132041" cy="276999"/>
          </a:xfrm>
          <a:prstGeom prst="rect">
            <a:avLst/>
          </a:prstGeom>
          <a:noFill/>
        </p:spPr>
        <p:txBody>
          <a:bodyPr wrap="none" rtlCol="0">
            <a:spAutoFit/>
          </a:bodyPr>
          <a:lstStyle/>
          <a:p>
            <a:r>
              <a:rPr lang="en-US" sz="1200" dirty="0" smtClean="0"/>
              <a:t>Remote site 2</a:t>
            </a:r>
          </a:p>
        </p:txBody>
      </p:sp>
      <p:sp>
        <p:nvSpPr>
          <p:cNvPr id="147" name="TextBox 146"/>
          <p:cNvSpPr txBox="1"/>
          <p:nvPr/>
        </p:nvSpPr>
        <p:spPr>
          <a:xfrm>
            <a:off x="7358601" y="6239865"/>
            <a:ext cx="1132041" cy="276999"/>
          </a:xfrm>
          <a:prstGeom prst="rect">
            <a:avLst/>
          </a:prstGeom>
          <a:noFill/>
        </p:spPr>
        <p:txBody>
          <a:bodyPr wrap="none" rtlCol="0">
            <a:spAutoFit/>
          </a:bodyPr>
          <a:lstStyle/>
          <a:p>
            <a:r>
              <a:rPr lang="en-US" sz="1200" dirty="0" smtClean="0"/>
              <a:t>Remote site 3</a:t>
            </a:r>
          </a:p>
        </p:txBody>
      </p:sp>
      <p:sp>
        <p:nvSpPr>
          <p:cNvPr id="148" name="TextBox 147"/>
          <p:cNvSpPr txBox="1"/>
          <p:nvPr/>
        </p:nvSpPr>
        <p:spPr>
          <a:xfrm>
            <a:off x="6751484" y="1232801"/>
            <a:ext cx="2433680" cy="954107"/>
          </a:xfrm>
          <a:prstGeom prst="rect">
            <a:avLst/>
          </a:prstGeom>
          <a:noFill/>
        </p:spPr>
        <p:txBody>
          <a:bodyPr wrap="none" rtlCol="0">
            <a:spAutoFit/>
          </a:bodyPr>
          <a:lstStyle/>
          <a:p>
            <a:r>
              <a:rPr lang="en-US" sz="1400" dirty="0" smtClean="0"/>
              <a:t>Note: multiple name spaces</a:t>
            </a:r>
          </a:p>
          <a:p>
            <a:r>
              <a:rPr lang="en-US" sz="1400" dirty="0" smtClean="0"/>
              <a:t>Multiple storage protocols</a:t>
            </a:r>
          </a:p>
          <a:p>
            <a:r>
              <a:rPr lang="en-US" sz="1400" dirty="0" smtClean="0"/>
              <a:t>But… </a:t>
            </a:r>
          </a:p>
          <a:p>
            <a:r>
              <a:rPr lang="en-US" sz="1400" dirty="0" smtClean="0"/>
              <a:t>ONE shared storage system</a:t>
            </a:r>
          </a:p>
        </p:txBody>
      </p:sp>
      <p:sp>
        <p:nvSpPr>
          <p:cNvPr id="68" name="TextBox 67"/>
          <p:cNvSpPr txBox="1"/>
          <p:nvPr/>
        </p:nvSpPr>
        <p:spPr>
          <a:xfrm rot="18694196">
            <a:off x="2361484" y="2391380"/>
            <a:ext cx="764953" cy="338554"/>
          </a:xfrm>
          <a:prstGeom prst="rect">
            <a:avLst/>
          </a:prstGeom>
          <a:noFill/>
        </p:spPr>
        <p:txBody>
          <a:bodyPr wrap="none" rtlCol="0">
            <a:spAutoFit/>
          </a:bodyPr>
          <a:lstStyle/>
          <a:p>
            <a:r>
              <a:rPr lang="en-US" sz="1600" dirty="0" smtClean="0">
                <a:solidFill>
                  <a:schemeClr val="bg1"/>
                </a:solidFill>
              </a:rPr>
              <a:t>NFS 1</a:t>
            </a:r>
            <a:endParaRPr lang="en-US" sz="1600" dirty="0">
              <a:solidFill>
                <a:schemeClr val="bg1"/>
              </a:solidFill>
            </a:endParaRPr>
          </a:p>
        </p:txBody>
      </p:sp>
      <p:sp>
        <p:nvSpPr>
          <p:cNvPr id="69" name="TextBox 68"/>
          <p:cNvSpPr txBox="1"/>
          <p:nvPr/>
        </p:nvSpPr>
        <p:spPr>
          <a:xfrm rot="20467348">
            <a:off x="3129919" y="1859657"/>
            <a:ext cx="821059" cy="338554"/>
          </a:xfrm>
          <a:prstGeom prst="rect">
            <a:avLst/>
          </a:prstGeom>
          <a:noFill/>
        </p:spPr>
        <p:txBody>
          <a:bodyPr wrap="none" rtlCol="0">
            <a:spAutoFit/>
          </a:bodyPr>
          <a:lstStyle/>
          <a:p>
            <a:r>
              <a:rPr lang="en-US" sz="1600" dirty="0" err="1" smtClean="0"/>
              <a:t>iRODS</a:t>
            </a:r>
            <a:endParaRPr lang="en-US" sz="1600" dirty="0"/>
          </a:p>
        </p:txBody>
      </p:sp>
      <p:sp>
        <p:nvSpPr>
          <p:cNvPr id="74" name="TextBox 73"/>
          <p:cNvSpPr txBox="1"/>
          <p:nvPr/>
        </p:nvSpPr>
        <p:spPr>
          <a:xfrm rot="2817859">
            <a:off x="5046473" y="2315010"/>
            <a:ext cx="821059" cy="338554"/>
          </a:xfrm>
          <a:prstGeom prst="rect">
            <a:avLst/>
          </a:prstGeom>
          <a:noFill/>
        </p:spPr>
        <p:txBody>
          <a:bodyPr wrap="none" rtlCol="0">
            <a:spAutoFit/>
          </a:bodyPr>
          <a:lstStyle/>
          <a:p>
            <a:r>
              <a:rPr lang="en-US" sz="1600" dirty="0" err="1" smtClean="0"/>
              <a:t>iRODS</a:t>
            </a:r>
            <a:endParaRPr lang="en-US" sz="1600" dirty="0"/>
          </a:p>
        </p:txBody>
      </p:sp>
      <p:graphicFrame>
        <p:nvGraphicFramePr>
          <p:cNvPr id="31754" name="Object 10"/>
          <p:cNvGraphicFramePr>
            <a:graphicFrameLocks noChangeAspect="1"/>
          </p:cNvGraphicFramePr>
          <p:nvPr/>
        </p:nvGraphicFramePr>
        <p:xfrm>
          <a:off x="2580504" y="1083764"/>
          <a:ext cx="949325" cy="998537"/>
        </p:xfrm>
        <a:graphic>
          <a:graphicData uri="http://schemas.openxmlformats.org/presentationml/2006/ole">
            <p:oleObj spid="_x0000_s20490" name="Visio" r:id="rId14" imgW="948572" imgH="999294" progId="Visio.Drawing.11">
              <p:embed/>
            </p:oleObj>
          </a:graphicData>
        </a:graphic>
      </p:graphicFrame>
      <p:cxnSp>
        <p:nvCxnSpPr>
          <p:cNvPr id="90" name="Straight Arrow Connector 89"/>
          <p:cNvCxnSpPr/>
          <p:nvPr/>
        </p:nvCxnSpPr>
        <p:spPr>
          <a:xfrm flipH="1" flipV="1">
            <a:off x="2981069" y="1766299"/>
            <a:ext cx="282636" cy="28224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flipH="1">
            <a:off x="5580733" y="2162187"/>
            <a:ext cx="435620" cy="27900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graphicFrame>
        <p:nvGraphicFramePr>
          <p:cNvPr id="31755" name="Object 11"/>
          <p:cNvGraphicFramePr>
            <a:graphicFrameLocks noChangeAspect="1"/>
          </p:cNvGraphicFramePr>
          <p:nvPr/>
        </p:nvGraphicFramePr>
        <p:xfrm>
          <a:off x="53098" y="2469297"/>
          <a:ext cx="949325" cy="998537"/>
        </p:xfrm>
        <a:graphic>
          <a:graphicData uri="http://schemas.openxmlformats.org/presentationml/2006/ole">
            <p:oleObj spid="_x0000_s20491" name="Visio" r:id="rId15" imgW="948572" imgH="999294" progId="Visio.Drawing.11">
              <p:embed/>
            </p:oleObj>
          </a:graphicData>
        </a:graphic>
      </p:graphicFrame>
      <p:cxnSp>
        <p:nvCxnSpPr>
          <p:cNvPr id="97" name="Straight Arrow Connector 96"/>
          <p:cNvCxnSpPr/>
          <p:nvPr/>
        </p:nvCxnSpPr>
        <p:spPr>
          <a:xfrm flipH="1">
            <a:off x="872129" y="2690135"/>
            <a:ext cx="1661844" cy="206600"/>
          </a:xfrm>
          <a:prstGeom prst="straightConnector1">
            <a:avLst/>
          </a:prstGeom>
          <a:ln>
            <a:solidFill>
              <a:schemeClr val="accent5">
                <a:lumMod val="75000"/>
              </a:schemeClr>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07" name="TextBox 106"/>
          <p:cNvSpPr txBox="1"/>
          <p:nvPr/>
        </p:nvSpPr>
        <p:spPr>
          <a:xfrm rot="4414447">
            <a:off x="5553666" y="3163490"/>
            <a:ext cx="822661" cy="338554"/>
          </a:xfrm>
          <a:prstGeom prst="rect">
            <a:avLst/>
          </a:prstGeom>
          <a:noFill/>
        </p:spPr>
        <p:txBody>
          <a:bodyPr wrap="none" rtlCol="0">
            <a:spAutoFit/>
          </a:bodyPr>
          <a:lstStyle/>
          <a:p>
            <a:r>
              <a:rPr lang="en-US" sz="1600" dirty="0" smtClean="0">
                <a:solidFill>
                  <a:schemeClr val="bg1"/>
                </a:solidFill>
              </a:rPr>
              <a:t>CIFS 1</a:t>
            </a:r>
            <a:endParaRPr lang="en-US" sz="1600" dirty="0">
              <a:solidFill>
                <a:schemeClr val="bg1"/>
              </a:solidFill>
            </a:endParaRPr>
          </a:p>
        </p:txBody>
      </p:sp>
      <p:sp>
        <p:nvSpPr>
          <p:cNvPr id="108" name="TextBox 107"/>
          <p:cNvSpPr txBox="1"/>
          <p:nvPr/>
        </p:nvSpPr>
        <p:spPr>
          <a:xfrm rot="7271008">
            <a:off x="5324767" y="4652030"/>
            <a:ext cx="822661" cy="338554"/>
          </a:xfrm>
          <a:prstGeom prst="rect">
            <a:avLst/>
          </a:prstGeom>
          <a:noFill/>
        </p:spPr>
        <p:txBody>
          <a:bodyPr wrap="none" rtlCol="0">
            <a:spAutoFit/>
          </a:bodyPr>
          <a:lstStyle/>
          <a:p>
            <a:r>
              <a:rPr lang="en-US" sz="1600" dirty="0" smtClean="0"/>
              <a:t>CIFS 2</a:t>
            </a:r>
            <a:endParaRPr lang="en-US" sz="1600" dirty="0"/>
          </a:p>
        </p:txBody>
      </p:sp>
      <p:sp>
        <p:nvSpPr>
          <p:cNvPr id="125" name="TextBox 124"/>
          <p:cNvSpPr txBox="1"/>
          <p:nvPr/>
        </p:nvSpPr>
        <p:spPr>
          <a:xfrm rot="5863770">
            <a:off x="5631080" y="3943405"/>
            <a:ext cx="764953" cy="338554"/>
          </a:xfrm>
          <a:prstGeom prst="rect">
            <a:avLst/>
          </a:prstGeom>
          <a:noFill/>
        </p:spPr>
        <p:txBody>
          <a:bodyPr wrap="none" rtlCol="0">
            <a:spAutoFit/>
          </a:bodyPr>
          <a:lstStyle/>
          <a:p>
            <a:r>
              <a:rPr lang="en-US" sz="1600" dirty="0" smtClean="0">
                <a:solidFill>
                  <a:schemeClr val="bg1"/>
                </a:solidFill>
              </a:rPr>
              <a:t>NFS 1</a:t>
            </a:r>
            <a:endParaRPr lang="en-US" sz="1600" dirty="0">
              <a:solidFill>
                <a:schemeClr val="bg1"/>
              </a:solidFill>
            </a:endParaRPr>
          </a:p>
        </p:txBody>
      </p:sp>
      <p:cxnSp>
        <p:nvCxnSpPr>
          <p:cNvPr id="129" name="Straight Arrow Connector 128"/>
          <p:cNvCxnSpPr/>
          <p:nvPr/>
        </p:nvCxnSpPr>
        <p:spPr>
          <a:xfrm flipH="1">
            <a:off x="6112744" y="3467834"/>
            <a:ext cx="1637022" cy="626744"/>
          </a:xfrm>
          <a:prstGeom prst="straightConnector1">
            <a:avLst/>
          </a:prstGeom>
          <a:ln>
            <a:solidFill>
              <a:schemeClr val="accent5">
                <a:lumMod val="75000"/>
              </a:schemeClr>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31" name="TextBox 130"/>
          <p:cNvSpPr txBox="1"/>
          <p:nvPr/>
        </p:nvSpPr>
        <p:spPr>
          <a:xfrm rot="8776277">
            <a:off x="4766078" y="5216466"/>
            <a:ext cx="822661" cy="338554"/>
          </a:xfrm>
          <a:prstGeom prst="rect">
            <a:avLst/>
          </a:prstGeom>
          <a:noFill/>
        </p:spPr>
        <p:txBody>
          <a:bodyPr wrap="none" rtlCol="0">
            <a:spAutoFit/>
          </a:bodyPr>
          <a:lstStyle/>
          <a:p>
            <a:r>
              <a:rPr lang="en-US" sz="1600" dirty="0" smtClean="0"/>
              <a:t>CIFS 2</a:t>
            </a:r>
            <a:endParaRPr lang="en-US" sz="1600" dirty="0"/>
          </a:p>
        </p:txBody>
      </p:sp>
      <p:sp>
        <p:nvSpPr>
          <p:cNvPr id="140" name="TextBox 139"/>
          <p:cNvSpPr txBox="1"/>
          <p:nvPr/>
        </p:nvSpPr>
        <p:spPr>
          <a:xfrm rot="10202203">
            <a:off x="4049457" y="5507170"/>
            <a:ext cx="821059" cy="338554"/>
          </a:xfrm>
          <a:prstGeom prst="rect">
            <a:avLst/>
          </a:prstGeom>
          <a:noFill/>
        </p:spPr>
        <p:txBody>
          <a:bodyPr wrap="none" rtlCol="0">
            <a:spAutoFit/>
          </a:bodyPr>
          <a:lstStyle/>
          <a:p>
            <a:r>
              <a:rPr lang="en-US" sz="1600" dirty="0" err="1" smtClean="0"/>
              <a:t>iRODS</a:t>
            </a:r>
            <a:endParaRPr lang="en-US" sz="1600" dirty="0"/>
          </a:p>
        </p:txBody>
      </p:sp>
      <p:sp>
        <p:nvSpPr>
          <p:cNvPr id="141" name="TextBox 140"/>
          <p:cNvSpPr txBox="1"/>
          <p:nvPr/>
        </p:nvSpPr>
        <p:spPr>
          <a:xfrm rot="14525361">
            <a:off x="2073205" y="4488858"/>
            <a:ext cx="822661" cy="338554"/>
          </a:xfrm>
          <a:prstGeom prst="rect">
            <a:avLst/>
          </a:prstGeom>
          <a:noFill/>
        </p:spPr>
        <p:txBody>
          <a:bodyPr wrap="none" rtlCol="0">
            <a:spAutoFit/>
          </a:bodyPr>
          <a:lstStyle/>
          <a:p>
            <a:r>
              <a:rPr lang="en-US" sz="1600" dirty="0" smtClean="0"/>
              <a:t>CIFS 2</a:t>
            </a:r>
            <a:endParaRPr lang="en-US" sz="1600" dirty="0"/>
          </a:p>
        </p:txBody>
      </p:sp>
      <p:sp>
        <p:nvSpPr>
          <p:cNvPr id="142" name="TextBox 141"/>
          <p:cNvSpPr txBox="1"/>
          <p:nvPr/>
        </p:nvSpPr>
        <p:spPr>
          <a:xfrm rot="12312365">
            <a:off x="3022924" y="5377078"/>
            <a:ext cx="821059" cy="338554"/>
          </a:xfrm>
          <a:prstGeom prst="rect">
            <a:avLst/>
          </a:prstGeom>
          <a:noFill/>
        </p:spPr>
        <p:txBody>
          <a:bodyPr wrap="none" rtlCol="0">
            <a:spAutoFit/>
          </a:bodyPr>
          <a:lstStyle/>
          <a:p>
            <a:r>
              <a:rPr lang="en-US" sz="1600" dirty="0" err="1" smtClean="0"/>
              <a:t>iRODS</a:t>
            </a:r>
            <a:endParaRPr lang="en-US" sz="1600" dirty="0"/>
          </a:p>
        </p:txBody>
      </p:sp>
      <p:cxnSp>
        <p:nvCxnSpPr>
          <p:cNvPr id="149" name="Straight Arrow Connector 148"/>
          <p:cNvCxnSpPr/>
          <p:nvPr/>
        </p:nvCxnSpPr>
        <p:spPr>
          <a:xfrm flipH="1">
            <a:off x="1993342" y="5557021"/>
            <a:ext cx="1342787" cy="456828"/>
          </a:xfrm>
          <a:prstGeom prst="straightConnector1">
            <a:avLst/>
          </a:prstGeom>
          <a:ln>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a:endCxn id="74" idx="1"/>
          </p:cNvCxnSpPr>
          <p:nvPr/>
        </p:nvCxnSpPr>
        <p:spPr>
          <a:xfrm flipH="1">
            <a:off x="5176835" y="1792049"/>
            <a:ext cx="201464" cy="392170"/>
          </a:xfrm>
          <a:prstGeom prst="straightConnector1">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p:nvPr/>
        </p:nvCxnSpPr>
        <p:spPr>
          <a:xfrm flipH="1" flipV="1">
            <a:off x="4807939" y="5636090"/>
            <a:ext cx="722762" cy="603776"/>
          </a:xfrm>
          <a:prstGeom prst="straightConnector1">
            <a:avLst/>
          </a:prstGeom>
          <a:ln>
            <a:headEnd type="none"/>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88917" y="4060827"/>
            <a:ext cx="8648606" cy="1039485"/>
          </a:xfrm>
        </p:spPr>
        <p:txBody>
          <a:bodyPr/>
          <a:lstStyle/>
          <a:p>
            <a:r>
              <a:rPr lang="en-US" dirty="0" smtClean="0"/>
              <a:t>Storing </a:t>
            </a:r>
            <a:r>
              <a:rPr lang="en-US" dirty="0" err="1" smtClean="0"/>
              <a:t>ExaBytes</a:t>
            </a:r>
            <a:r>
              <a:rPr lang="en-US" dirty="0" smtClean="0"/>
              <a:t>, </a:t>
            </a:r>
            <a:r>
              <a:rPr lang="en-US" dirty="0" err="1" smtClean="0"/>
              <a:t>ZettaBytes</a:t>
            </a:r>
            <a:r>
              <a:rPr lang="en-US" dirty="0" smtClean="0"/>
              <a:t> or </a:t>
            </a:r>
            <a:r>
              <a:rPr lang="en-US" dirty="0" err="1" smtClean="0"/>
              <a:t>JottaBytes</a:t>
            </a:r>
            <a:r>
              <a:rPr lang="en-US" dirty="0" smtClean="0"/>
              <a:t> of data is only part of the story. The data needs to be processed too, which means as fast as possible access. </a:t>
            </a:r>
            <a:endParaRPr lang="en-US" dirty="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‘Embedded Processing’?</a:t>
            </a:r>
            <a:br>
              <a:rPr lang="en-US" dirty="0" smtClean="0"/>
            </a:br>
            <a:r>
              <a:rPr lang="en-US" sz="1200" dirty="0" smtClean="0"/>
              <a:t>And why ?</a:t>
            </a:r>
            <a:endParaRPr lang="en-US" sz="1200" dirty="0"/>
          </a:p>
        </p:txBody>
      </p:sp>
      <p:sp>
        <p:nvSpPr>
          <p:cNvPr id="3" name="Content Placeholder 2"/>
          <p:cNvSpPr>
            <a:spLocks noGrp="1"/>
          </p:cNvSpPr>
          <p:nvPr>
            <p:ph idx="1"/>
          </p:nvPr>
        </p:nvSpPr>
        <p:spPr>
          <a:xfrm>
            <a:off x="228600" y="1359568"/>
            <a:ext cx="8686800" cy="4766595"/>
          </a:xfrm>
        </p:spPr>
        <p:txBody>
          <a:bodyPr>
            <a:normAutofit fontScale="92500" lnSpcReduction="20000"/>
          </a:bodyPr>
          <a:lstStyle/>
          <a:p>
            <a:r>
              <a:rPr lang="en-US" dirty="0" smtClean="0"/>
              <a:t>Do data intensive processing as ‘close’ to the storage as possible.</a:t>
            </a:r>
          </a:p>
          <a:p>
            <a:pPr lvl="1"/>
            <a:r>
              <a:rPr lang="en-US" dirty="0" smtClean="0"/>
              <a:t>Bring computing to the data instead of bring data to computing</a:t>
            </a:r>
          </a:p>
          <a:p>
            <a:r>
              <a:rPr lang="en-US" dirty="0" smtClean="0"/>
              <a:t>HADOOP is an example of this approach.</a:t>
            </a:r>
          </a:p>
          <a:p>
            <a:endParaRPr lang="en-US" dirty="0" smtClean="0"/>
          </a:p>
          <a:p>
            <a:r>
              <a:rPr lang="en-US" dirty="0" smtClean="0"/>
              <a:t>Why Embedded Processing?</a:t>
            </a:r>
          </a:p>
          <a:p>
            <a:r>
              <a:rPr lang="en-US" dirty="0" smtClean="0"/>
              <a:t>Moving data is a lot of work</a:t>
            </a:r>
          </a:p>
          <a:p>
            <a:r>
              <a:rPr lang="en-US" dirty="0" smtClean="0"/>
              <a:t>A lot of infrastructure needed</a:t>
            </a:r>
          </a:p>
          <a:p>
            <a:endParaRPr lang="en-US" dirty="0" smtClean="0"/>
          </a:p>
          <a:p>
            <a:endParaRPr lang="en-US" dirty="0" smtClean="0"/>
          </a:p>
          <a:p>
            <a:endParaRPr lang="en-US" dirty="0" smtClean="0"/>
          </a:p>
          <a:p>
            <a:endParaRPr lang="en-US" dirty="0" smtClean="0"/>
          </a:p>
          <a:p>
            <a:endParaRPr lang="en-US" dirty="0" smtClean="0"/>
          </a:p>
          <a:p>
            <a:r>
              <a:rPr lang="en-US" dirty="0" smtClean="0"/>
              <a:t>So how do we do that?</a:t>
            </a:r>
          </a:p>
          <a:p>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pic>
        <p:nvPicPr>
          <p:cNvPr id="4" name="Picture 2"/>
          <p:cNvPicPr>
            <a:picLocks noChangeAspect="1" noChangeArrowheads="1"/>
          </p:cNvPicPr>
          <p:nvPr/>
        </p:nvPicPr>
        <p:blipFill>
          <a:blip r:embed="rId2"/>
          <a:srcRect/>
          <a:stretch>
            <a:fillRect/>
          </a:stretch>
        </p:blipFill>
        <p:spPr bwMode="auto">
          <a:xfrm>
            <a:off x="709863" y="5058745"/>
            <a:ext cx="7496175" cy="457200"/>
          </a:xfrm>
          <a:prstGeom prst="rect">
            <a:avLst/>
          </a:prstGeom>
          <a:noFill/>
          <a:ln w="9525">
            <a:noFill/>
            <a:miter lim="800000"/>
            <a:headEnd/>
            <a:tailEnd/>
          </a:ln>
        </p:spPr>
      </p:pic>
      <p:sp>
        <p:nvSpPr>
          <p:cNvPr id="5" name="Oval 4"/>
          <p:cNvSpPr/>
          <p:nvPr/>
        </p:nvSpPr>
        <p:spPr>
          <a:xfrm>
            <a:off x="884571" y="5058745"/>
            <a:ext cx="252663" cy="240632"/>
          </a:xfrm>
          <a:prstGeom prst="ellipse">
            <a:avLst/>
          </a:prstGeom>
          <a:solidFill>
            <a:srgbClr val="C0000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697297" y="5179061"/>
            <a:ext cx="252663" cy="240632"/>
          </a:xfrm>
          <a:prstGeom prst="ellipse">
            <a:avLst/>
          </a:prstGeom>
          <a:solidFill>
            <a:srgbClr val="00206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09863" y="3679176"/>
            <a:ext cx="4529402" cy="830997"/>
          </a:xfrm>
          <a:prstGeom prst="rect">
            <a:avLst/>
          </a:prstGeom>
          <a:solidFill>
            <a:schemeClr val="accent4">
              <a:lumMod val="20000"/>
              <a:lumOff val="80000"/>
              <a:alpha val="69000"/>
            </a:schemeClr>
          </a:solidFill>
          <a:effectLst>
            <a:outerShdw blurRad="50800" dist="50800" dir="5400000" algn="ctr" rotWithShape="0">
              <a:schemeClr val="tx1">
                <a:lumMod val="75000"/>
                <a:lumOff val="25000"/>
              </a:schemeClr>
            </a:outerShdw>
          </a:effectLst>
          <a:scene3d>
            <a:camera prst="orthographicFront"/>
            <a:lightRig rig="threePt" dir="t"/>
          </a:scene3d>
          <a:sp3d>
            <a:bevelT/>
          </a:sp3d>
        </p:spPr>
        <p:txBody>
          <a:bodyPr wrap="square" rtlCol="0">
            <a:spAutoFit/>
          </a:bodyPr>
          <a:lstStyle/>
          <a:p>
            <a:r>
              <a:rPr lang="en-US" dirty="0" smtClean="0"/>
              <a:t>Client sends a request to storage (red ball)</a:t>
            </a:r>
          </a:p>
        </p:txBody>
      </p:sp>
      <p:sp>
        <p:nvSpPr>
          <p:cNvPr id="8" name="TextBox 7"/>
          <p:cNvSpPr txBox="1"/>
          <p:nvPr/>
        </p:nvSpPr>
        <p:spPr>
          <a:xfrm>
            <a:off x="4614598" y="5941496"/>
            <a:ext cx="4529402" cy="830997"/>
          </a:xfrm>
          <a:prstGeom prst="rect">
            <a:avLst/>
          </a:prstGeom>
          <a:solidFill>
            <a:schemeClr val="accent4">
              <a:lumMod val="20000"/>
              <a:lumOff val="80000"/>
              <a:alpha val="69000"/>
            </a:schemeClr>
          </a:solidFill>
          <a:effectLst>
            <a:outerShdw blurRad="50800" dist="50800" dir="5400000" algn="ctr" rotWithShape="0">
              <a:schemeClr val="tx1">
                <a:lumMod val="75000"/>
                <a:lumOff val="25000"/>
              </a:schemeClr>
            </a:outerShdw>
          </a:effectLst>
          <a:scene3d>
            <a:camera prst="orthographicFront"/>
            <a:lightRig rig="threePt" dir="t"/>
          </a:scene3d>
          <a:sp3d>
            <a:bevelT/>
          </a:sp3d>
        </p:spPr>
        <p:txBody>
          <a:bodyPr wrap="square" rtlCol="0">
            <a:spAutoFit/>
          </a:bodyPr>
          <a:lstStyle/>
          <a:p>
            <a:r>
              <a:rPr lang="en-US" dirty="0" smtClean="0"/>
              <a:t>Storage responds with data (blue ball)</a:t>
            </a:r>
          </a:p>
        </p:txBody>
      </p:sp>
      <p:sp>
        <p:nvSpPr>
          <p:cNvPr id="9" name="Rounded Rectangle 8"/>
          <p:cNvSpPr/>
          <p:nvPr/>
        </p:nvSpPr>
        <p:spPr>
          <a:xfrm>
            <a:off x="5514311" y="4510173"/>
            <a:ext cx="1499733" cy="852616"/>
          </a:xfrm>
          <a:prstGeom prst="round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Client</a:t>
            </a:r>
            <a:endParaRPr lang="en-US" b="1" dirty="0">
              <a:solidFill>
                <a:schemeClr val="tx1"/>
              </a:solidFill>
            </a:endParaRPr>
          </a:p>
        </p:txBody>
      </p:sp>
      <p:sp>
        <p:nvSpPr>
          <p:cNvPr id="10" name="Rounded Rectangle 9"/>
          <p:cNvSpPr/>
          <p:nvPr/>
        </p:nvSpPr>
        <p:spPr>
          <a:xfrm>
            <a:off x="5514311" y="5088881"/>
            <a:ext cx="1499733" cy="852616"/>
          </a:xfrm>
          <a:prstGeom prst="roundRect">
            <a:avLst/>
          </a:prstGeom>
          <a:solidFill>
            <a:schemeClr val="bg1">
              <a:lumMod val="75000"/>
              <a:alpha val="53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Storage</a:t>
            </a:r>
            <a:endParaRPr lang="en-US" b="1" dirty="0">
              <a:solidFill>
                <a:schemeClr val="tx1"/>
              </a:solidFill>
            </a:endParaRPr>
          </a:p>
        </p:txBody>
      </p:sp>
      <p:sp>
        <p:nvSpPr>
          <p:cNvPr id="11" name="Oval 10"/>
          <p:cNvSpPr/>
          <p:nvPr/>
        </p:nvSpPr>
        <p:spPr>
          <a:xfrm>
            <a:off x="5669422" y="4848249"/>
            <a:ext cx="252663" cy="240632"/>
          </a:xfrm>
          <a:prstGeom prst="ellipse">
            <a:avLst/>
          </a:prstGeom>
          <a:solidFill>
            <a:srgbClr val="C0000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635050" y="5525306"/>
            <a:ext cx="252663" cy="240632"/>
          </a:xfrm>
          <a:prstGeom prst="ellipse">
            <a:avLst/>
          </a:prstGeom>
          <a:solidFill>
            <a:srgbClr val="00206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015067" y="5071947"/>
            <a:ext cx="3066962" cy="830997"/>
          </a:xfrm>
          <a:prstGeom prst="rect">
            <a:avLst/>
          </a:prstGeom>
          <a:solidFill>
            <a:schemeClr val="accent4">
              <a:lumMod val="20000"/>
              <a:lumOff val="80000"/>
              <a:alpha val="69000"/>
            </a:schemeClr>
          </a:solidFill>
          <a:effectLst>
            <a:outerShdw blurRad="50800" dist="50800" dir="5400000" algn="ctr" rotWithShape="0">
              <a:schemeClr val="tx1">
                <a:lumMod val="75000"/>
                <a:lumOff val="25000"/>
              </a:schemeClr>
            </a:outerShdw>
          </a:effectLst>
          <a:scene3d>
            <a:camera prst="orthographicFront"/>
            <a:lightRig rig="threePt" dir="t"/>
          </a:scene3d>
          <a:sp3d>
            <a:bevelT/>
          </a:sp3d>
        </p:spPr>
        <p:txBody>
          <a:bodyPr wrap="square" rtlCol="0">
            <a:spAutoFit/>
          </a:bodyPr>
          <a:lstStyle/>
          <a:p>
            <a:r>
              <a:rPr lang="en-US" dirty="0" smtClean="0"/>
              <a:t>But what we really want is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0" presetClass="path" presetSubtype="0" repeatCount="3000" fill="hold" grpId="1" nodeType="withEffect">
                                  <p:stCondLst>
                                    <p:cond delay="0"/>
                                  </p:stCondLst>
                                  <p:childTnLst>
                                    <p:animMotion origin="layout" path="M 5.55556E-7 -2.96296E-6 C 0.00399 -0.00625 0.01441 -0.03125 0.02413 -0.03773 C 0.03385 -0.04421 0.04653 -0.04745 0.05816 -0.03912 C 0.06979 -0.03078 0.08351 0.01204 0.09427 0.01181 C 0.10503 0.01158 0.11198 -0.03102 0.12309 -0.04051 C 0.1342 -0.05 0.14931 -0.05625 0.16128 -0.04583 C 0.17326 -0.03541 0.18785 0.01459 0.19531 0.02153 C 0.20278 0.02848 0.20746 0.00209 0.20625 -0.00416 C 0.20503 -0.01041 0.19375 -0.01852 0.18802 -0.01574 C 0.18229 -0.01296 0.16892 0.00718 0.17222 0.01227 C 0.17552 0.01736 0.19948 0.02477 0.20764 0.01459 C 0.2158 0.0044 0.21059 -0.03865 0.22101 -0.04861 C 0.23142 -0.05856 0.25937 -0.05555 0.27049 -0.04583 C 0.2816 -0.03611 0.28021 0.01019 0.28802 0.00903 C 0.29583 0.00787 0.30556 -0.04305 0.31788 -0.05277 C 0.33021 -0.0625 0.35139 -0.05972 0.36233 -0.04861 C 0.37326 -0.0375 0.37621 0.01343 0.38351 0.01366 C 0.3908 0.01389 0.39549 -0.03703 0.4066 -0.04722 C 0.41736 -0.0574 0.43924 -0.05671 0.44896 -0.04722 C 0.45868 -0.03773 0.45764 0.01135 0.46545 0.01042 C 0.47326 0.00949 0.48368 -0.04398 0.49635 -0.05277 C 0.50903 -0.06157 0.53125 -0.05416 0.54167 -0.04305 C 0.55208 -0.03194 0.55052 0.01482 0.55868 0.01366 C 0.56684 0.0125 0.57899 -0.03958 0.59115 -0.05 C 0.6033 -0.06041 0.62135 -0.05972 0.63142 -0.04861 C 0.64149 -0.0375 0.64236 0.01644 0.65156 0.01644 C 0.66076 0.01644 0.67448 -0.03912 0.68698 -0.04861 C 0.69948 -0.0581 0.71858 -0.05277 0.72621 -0.04051 C 0.73385 -0.02824 0.73333 0.01945 0.73316 0.02523 C 0.73299 0.03102 0.72986 -0.0074 0.72483 -0.00602 C 0.71979 -0.00463 0.70486 0.03426 0.70243 0.03426 C 0.7 0.03426 0.70729 -0.00602 0.71024 -0.00602 C 0.71319 -0.00602 0.7151 0.03125 0.72014 0.03357 C 0.72517 0.03588 0.73611 0.01366 0.74028 0.00834 " pathEditMode="relative" rAng="0" ptsTypes="aaaaaaaaaaaaaaaaaaaaaaaaaaaaaaaaaa">
                                      <p:cBhvr>
                                        <p:cTn id="20" dur="4033" fill="hold"/>
                                        <p:tgtEl>
                                          <p:spTgt spid="5"/>
                                        </p:tgtEl>
                                        <p:attrNameLst>
                                          <p:attrName>ppt_x</p:attrName>
                                          <p:attrName>ppt_y</p:attrName>
                                        </p:attrNameLst>
                                      </p:cBhvr>
                                      <p:rCtr x="370" y="-13"/>
                                    </p:animMotion>
                                  </p:childTnLst>
                                </p:cTn>
                              </p:par>
                              <p:par>
                                <p:cTn id="21" presetID="9" presetClass="exit" presetSubtype="0" fill="hold" grpId="2" nodeType="withEffect">
                                  <p:stCondLst>
                                    <p:cond delay="12100"/>
                                  </p:stCondLst>
                                  <p:childTnLst>
                                    <p:animEffect transition="out" filter="dissolv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 presetClass="entr" presetSubtype="0" fill="hold" grpId="0" nodeType="withEffect">
                                  <p:stCondLst>
                                    <p:cond delay="3900"/>
                                  </p:stCondLst>
                                  <p:childTnLst>
                                    <p:set>
                                      <p:cBhvr>
                                        <p:cTn id="25" dur="1" fill="hold">
                                          <p:stCondLst>
                                            <p:cond delay="0"/>
                                          </p:stCondLst>
                                        </p:cTn>
                                        <p:tgtEl>
                                          <p:spTgt spid="6"/>
                                        </p:tgtEl>
                                        <p:attrNameLst>
                                          <p:attrName>style.visibility</p:attrName>
                                        </p:attrNameLst>
                                      </p:cBhvr>
                                      <p:to>
                                        <p:strVal val="visible"/>
                                      </p:to>
                                    </p:set>
                                  </p:childTnLst>
                                </p:cTn>
                              </p:par>
                              <p:par>
                                <p:cTn id="26" presetID="0" presetClass="path" presetSubtype="0" repeatCount="3000" fill="hold" grpId="1" nodeType="withEffect">
                                  <p:stCondLst>
                                    <p:cond delay="4000"/>
                                  </p:stCondLst>
                                  <p:childTnLst>
                                    <p:animMotion origin="layout" path="M -0.00104 -0.00115 C -0.00313 0.00672 -0.00035 0.0375 -0.01441 0.04676 C -0.02847 0.05602 -0.07136 0.06181 -0.08559 0.05487 C -0.09983 0.04792 -0.09427 0.01505 -0.1 0.00556 C -0.10573 -0.00393 -0.11528 -0.00949 -0.11962 -0.00138 C -0.12396 0.00672 -0.11545 0.04491 -0.12587 0.05487 C -0.13629 0.06482 -0.1717 0.06505 -0.18247 0.05764 C -0.19323 0.05024 -0.18629 0.01899 -0.1908 0.01088 C -0.19531 0.00278 -0.20608 0.00047 -0.20938 0.00949 C -0.21268 0.01852 -0.20018 0.05579 -0.21024 0.06459 C -0.22031 0.07338 -0.2592 0.07107 -0.27014 0.06181 C -0.28108 0.05255 -0.2724 0.01852 -0.27639 0.00949 C -0.28073 0.00047 -0.29184 -0.00208 -0.29618 0.00811 C -0.29983 0.01829 -0.29115 0.05949 -0.3 0.07014 C -0.30886 0.08079 -0.34045 0.08172 -0.34948 0.07153 C -0.35851 0.06135 -0.35104 0.02223 -0.35365 0.00949 C -0.35625 -0.00324 -0.35886 -0.00439 -0.36493 -0.00555 C -0.37101 -0.00671 -0.39028 -0.00092 -0.38976 0.00278 C -0.38924 0.00649 -0.36476 0.01852 -0.36181 0.01644 C -0.35886 0.01436 -0.36823 -0.01203 -0.37222 -0.00972 C -0.37622 -0.0074 -0.38333 0.01783 -0.38559 0.0301 C -0.38785 0.04237 -0.37396 0.05903 -0.38559 0.06459 C -0.39722 0.07014 -0.44375 0.07385 -0.45573 0.0632 C -0.46771 0.05255 -0.45261 0.01065 -0.45781 -4.07407E-6 C -0.46302 -0.01064 -0.48073 -0.01157 -0.48663 -4.07407E-6 C -0.49254 0.01158 -0.48212 0.05903 -0.49288 0.07014 C -0.50365 0.08125 -0.54132 0.07732 -0.55156 0.06737 C -0.56181 0.05741 -0.55226 0.02477 -0.55469 0.01088 C -0.55712 -0.00301 -0.56129 -0.0125 -0.56597 -0.01643 C -0.57066 -0.02037 -0.58108 -0.01828 -0.58247 -0.0125 C -0.58386 -0.00671 -0.58038 0.01598 -0.57431 0.01783 C -0.56823 0.01968 -0.54653 0.00324 -0.54636 -0.00138 C -0.54618 -0.00601 -0.56823 -0.01365 -0.57327 -0.00972 C -0.5783 -0.00578 -0.57552 0.01042 -0.57639 0.02199 C -0.57726 0.03357 -0.56719 0.05394 -0.5783 0.06042 C -0.58941 0.0669 -0.63281 0.07014 -0.64323 0.06042 C -0.65365 0.0507 -0.63316 0.01274 -0.64028 0.00278 C -0.6474 -0.00717 -0.67465 -0.00787 -0.68559 0.00139 C -0.69653 0.01065 -0.69549 0.04977 -0.70625 0.05764 C -0.71702 0.06551 -0.74323 0.05764 -0.75052 0.04815 C -0.75781 0.03866 -0.7507 0.00811 -0.75052 -4.07407E-6 " pathEditMode="relative" rAng="0" ptsTypes="aaaaaaaaaaaaaaaaaaaaaaaaaaaaaaaaaaaaaaaaa">
                                      <p:cBhvr>
                                        <p:cTn id="27" dur="4033" fill="hold"/>
                                        <p:tgtEl>
                                          <p:spTgt spid="6"/>
                                        </p:tgtEl>
                                        <p:attrNameLst>
                                          <p:attrName>ppt_x</p:attrName>
                                          <p:attrName>ppt_y</p:attrName>
                                        </p:attrNameLst>
                                      </p:cBhvr>
                                      <p:rCtr x="-378" y="32"/>
                                    </p:animMotion>
                                  </p:childTnLst>
                                </p:cTn>
                              </p:par>
                              <p:par>
                                <p:cTn id="28" presetID="9" presetClass="exit" presetSubtype="0" fill="hold" grpId="2" nodeType="withEffect">
                                  <p:stCondLst>
                                    <p:cond delay="16000"/>
                                  </p:stCondLst>
                                  <p:childTnLst>
                                    <p:animEffect transition="out" filter="dissolv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4000"/>
                                  </p:stCondLst>
                                  <p:childTnLst>
                                    <p:set>
                                      <p:cBhvr>
                                        <p:cTn id="34" dur="1" fill="hold">
                                          <p:stCondLst>
                                            <p:cond delay="0"/>
                                          </p:stCondLst>
                                        </p:cTn>
                                        <p:tgtEl>
                                          <p:spTgt spid="8"/>
                                        </p:tgtEl>
                                        <p:attrNameLst>
                                          <p:attrName>style.visibility</p:attrName>
                                        </p:attrNameLst>
                                      </p:cBhvr>
                                      <p:to>
                                        <p:strVal val="visible"/>
                                      </p:to>
                                    </p:set>
                                  </p:childTnLst>
                                </p:cTn>
                              </p:par>
                              <p:par>
                                <p:cTn id="35" presetID="9" presetClass="exit" presetSubtype="0" fill="hold" grpId="1" nodeType="withEffect">
                                  <p:stCondLst>
                                    <p:cond delay="16500"/>
                                  </p:stCondLst>
                                  <p:childTnLst>
                                    <p:animEffect transition="out" filter="dissolv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par>
                                <p:cTn id="38" presetID="9" presetClass="exit" presetSubtype="0" fill="hold" grpId="1" nodeType="withEffect">
                                  <p:stCondLst>
                                    <p:cond delay="16500"/>
                                  </p:stCondLst>
                                  <p:childTnLst>
                                    <p:animEffect transition="out" filter="dissolve">
                                      <p:cBhvr>
                                        <p:cTn id="39" dur="500"/>
                                        <p:tgtEl>
                                          <p:spTgt spid="8"/>
                                        </p:tgtEl>
                                      </p:cBhvr>
                                    </p:animEffect>
                                    <p:set>
                                      <p:cBhvr>
                                        <p:cTn id="40" dur="1" fill="hold">
                                          <p:stCondLst>
                                            <p:cond delay="499"/>
                                          </p:stCondLst>
                                        </p:cTn>
                                        <p:tgtEl>
                                          <p:spTgt spid="8"/>
                                        </p:tgtEl>
                                        <p:attrNameLst>
                                          <p:attrName>style.visibility</p:attrName>
                                        </p:attrNameLst>
                                      </p:cBhvr>
                                      <p:to>
                                        <p:strVal val="hidden"/>
                                      </p:to>
                                    </p:set>
                                  </p:childTnLst>
                                </p:cTn>
                              </p:par>
                              <p:par>
                                <p:cTn id="41" presetID="9" presetClass="exit" presetSubtype="0" fill="hold" nodeType="withEffect">
                                  <p:stCondLst>
                                    <p:cond delay="16500"/>
                                  </p:stCondLst>
                                  <p:childTnLst>
                                    <p:animEffect transition="out" filter="dissolve">
                                      <p:cBhvr>
                                        <p:cTn id="42" dur="500"/>
                                        <p:tgtEl>
                                          <p:spTgt spid="4"/>
                                        </p:tgtEl>
                                      </p:cBhvr>
                                    </p:animEffect>
                                    <p:set>
                                      <p:cBhvr>
                                        <p:cTn id="43" dur="1" fill="hold">
                                          <p:stCondLst>
                                            <p:cond delay="499"/>
                                          </p:stCondLst>
                                        </p:cTn>
                                        <p:tgtEl>
                                          <p:spTgt spid="4"/>
                                        </p:tgtEl>
                                        <p:attrNameLst>
                                          <p:attrName>style.visibility</p:attrName>
                                        </p:attrNameLst>
                                      </p:cBhvr>
                                      <p:to>
                                        <p:strVal val="hidden"/>
                                      </p:to>
                                    </p:set>
                                  </p:childTnLst>
                                </p:cTn>
                              </p:par>
                            </p:childTnLst>
                          </p:cTn>
                        </p:par>
                        <p:par>
                          <p:cTn id="44" fill="hold">
                            <p:stCondLst>
                              <p:cond delay="17000"/>
                            </p:stCondLst>
                            <p:childTnLst>
                              <p:par>
                                <p:cTn id="45" presetID="1" presetClass="entr" presetSubtype="0" fill="hold" grpId="1" nodeType="after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par>
                                <p:cTn id="57" presetID="42" presetClass="path" presetSubtype="0" repeatCount="25000" autoRev="1" fill="hold" grpId="2" nodeType="withEffect">
                                  <p:stCondLst>
                                    <p:cond delay="0"/>
                                  </p:stCondLst>
                                  <p:childTnLst>
                                    <p:animMotion origin="layout" path="M -1.11111E-6 2.96296E-6 L -1.11111E-6 0.11342 " pathEditMode="relative" rAng="0" ptsTypes="AA">
                                      <p:cBhvr>
                                        <p:cTn id="58" dur="104" fill="hold"/>
                                        <p:tgtEl>
                                          <p:spTgt spid="11"/>
                                        </p:tgtEl>
                                        <p:attrNameLst>
                                          <p:attrName>ppt_x</p:attrName>
                                          <p:attrName>ppt_y</p:attrName>
                                        </p:attrNameLst>
                                      </p:cBhvr>
                                      <p:rCtr x="0" y="57"/>
                                    </p:animMotion>
                                  </p:childTnLst>
                                </p:cTn>
                              </p:par>
                              <p:par>
                                <p:cTn id="59" presetID="42" presetClass="path" presetSubtype="0" repeatCount="25000" autoRev="1" fill="hold" grpId="2" nodeType="withEffect">
                                  <p:stCondLst>
                                    <p:cond delay="200"/>
                                  </p:stCondLst>
                                  <p:childTnLst>
                                    <p:animMotion origin="layout" path="M 3.33333E-6 3.7037E-7 L 3.33333E-6 -0.11134 " pathEditMode="relative" rAng="0" ptsTypes="AA">
                                      <p:cBhvr>
                                        <p:cTn id="60" dur="102" fill="hold"/>
                                        <p:tgtEl>
                                          <p:spTgt spid="12"/>
                                        </p:tgtEl>
                                        <p:attrNameLst>
                                          <p:attrName>ppt_x</p:attrName>
                                          <p:attrName>ppt_y</p:attrName>
                                        </p:attrNameLst>
                                      </p:cBhvr>
                                      <p:rCtr x="0" y="-56"/>
                                    </p:animMotion>
                                  </p:childTnLst>
                                </p:cTn>
                              </p:par>
                            </p:childTnLst>
                          </p:cTn>
                        </p:par>
                        <p:par>
                          <p:cTn id="61" fill="hold">
                            <p:stCondLst>
                              <p:cond delay="5300"/>
                            </p:stCondLst>
                            <p:childTnLst>
                              <p:par>
                                <p:cTn id="62" presetID="9" presetClass="exit" presetSubtype="0" fill="hold" grpId="1" nodeType="afterEffect">
                                  <p:stCondLst>
                                    <p:cond delay="0"/>
                                  </p:stCondLst>
                                  <p:childTnLst>
                                    <p:animEffect transition="out" filter="dissolve">
                                      <p:cBhvr>
                                        <p:cTn id="63" dur="500"/>
                                        <p:tgtEl>
                                          <p:spTgt spid="11"/>
                                        </p:tgtEl>
                                      </p:cBhvr>
                                    </p:animEffect>
                                    <p:set>
                                      <p:cBhvr>
                                        <p:cTn id="64" dur="1" fill="hold">
                                          <p:stCondLst>
                                            <p:cond delay="499"/>
                                          </p:stCondLst>
                                        </p:cTn>
                                        <p:tgtEl>
                                          <p:spTgt spid="11"/>
                                        </p:tgtEl>
                                        <p:attrNameLst>
                                          <p:attrName>style.visibility</p:attrName>
                                        </p:attrNameLst>
                                      </p:cBhvr>
                                      <p:to>
                                        <p:strVal val="hidden"/>
                                      </p:to>
                                    </p:set>
                                  </p:childTnLst>
                                </p:cTn>
                              </p:par>
                              <p:par>
                                <p:cTn id="65" presetID="9" presetClass="exit" presetSubtype="0" fill="hold" grpId="1" nodeType="withEffect">
                                  <p:stCondLst>
                                    <p:cond delay="0"/>
                                  </p:stCondLst>
                                  <p:childTnLst>
                                    <p:animEffect transition="out" filter="dissolve">
                                      <p:cBhvr>
                                        <p:cTn id="66" dur="500"/>
                                        <p:tgtEl>
                                          <p:spTgt spid="12"/>
                                        </p:tgtEl>
                                      </p:cBhvr>
                                    </p:animEffect>
                                    <p:set>
                                      <p:cBhvr>
                                        <p:cTn id="67" dur="1" fill="hold">
                                          <p:stCondLst>
                                            <p:cond delay="499"/>
                                          </p:stCondLst>
                                        </p:cTn>
                                        <p:tgtEl>
                                          <p:spTgt spid="12"/>
                                        </p:tgtEl>
                                        <p:attrNameLst>
                                          <p:attrName>style.visibility</p:attrName>
                                        </p:attrNameLst>
                                      </p:cBhvr>
                                      <p:to>
                                        <p:strVal val="hidden"/>
                                      </p:to>
                                    </p:set>
                                  </p:childTnLst>
                                </p:cTn>
                              </p:par>
                              <p:par>
                                <p:cTn id="68" presetID="9" presetClass="exit" presetSubtype="0" fill="hold" grpId="1" nodeType="withEffect">
                                  <p:stCondLst>
                                    <p:cond delay="0"/>
                                  </p:stCondLst>
                                  <p:childTnLst>
                                    <p:animEffect transition="out" filter="dissolve">
                                      <p:cBhvr>
                                        <p:cTn id="69" dur="500"/>
                                        <p:tgtEl>
                                          <p:spTgt spid="9"/>
                                        </p:tgtEl>
                                      </p:cBhvr>
                                    </p:animEffect>
                                    <p:set>
                                      <p:cBhvr>
                                        <p:cTn id="70" dur="1" fill="hold">
                                          <p:stCondLst>
                                            <p:cond delay="499"/>
                                          </p:stCondLst>
                                        </p:cTn>
                                        <p:tgtEl>
                                          <p:spTgt spid="9"/>
                                        </p:tgtEl>
                                        <p:attrNameLst>
                                          <p:attrName>style.visibility</p:attrName>
                                        </p:attrNameLst>
                                      </p:cBhvr>
                                      <p:to>
                                        <p:strVal val="hidden"/>
                                      </p:to>
                                    </p:set>
                                  </p:childTnLst>
                                </p:cTn>
                              </p:par>
                              <p:par>
                                <p:cTn id="71" presetID="9" presetClass="exit" presetSubtype="0" fill="hold" grpId="1" nodeType="withEffect">
                                  <p:stCondLst>
                                    <p:cond delay="0"/>
                                  </p:stCondLst>
                                  <p:childTnLst>
                                    <p:animEffect transition="out" filter="dissolve">
                                      <p:cBhvr>
                                        <p:cTn id="72" dur="500"/>
                                        <p:tgtEl>
                                          <p:spTgt spid="10"/>
                                        </p:tgtEl>
                                      </p:cBhvr>
                                    </p:animEffect>
                                    <p:set>
                                      <p:cBhvr>
                                        <p:cTn id="73" dur="1" fill="hold">
                                          <p:stCondLst>
                                            <p:cond delay="499"/>
                                          </p:stCondLst>
                                        </p:cTn>
                                        <p:tgtEl>
                                          <p:spTgt spid="10"/>
                                        </p:tgtEl>
                                        <p:attrNameLst>
                                          <p:attrName>style.visibility</p:attrName>
                                        </p:attrNameLst>
                                      </p:cBhvr>
                                      <p:to>
                                        <p:strVal val="hidden"/>
                                      </p:to>
                                    </p:set>
                                  </p:childTnLst>
                                </p:cTn>
                              </p:par>
                              <p:par>
                                <p:cTn id="74" presetID="9" presetClass="exit" presetSubtype="0" fill="hold" grpId="0" nodeType="withEffect">
                                  <p:stCondLst>
                                    <p:cond delay="0"/>
                                  </p:stCondLst>
                                  <p:childTnLst>
                                    <p:animEffect transition="out" filter="dissolve">
                                      <p:cBhvr>
                                        <p:cTn id="75" dur="500"/>
                                        <p:tgtEl>
                                          <p:spTgt spid="13"/>
                                        </p:tgtEl>
                                      </p:cBhvr>
                                    </p:animEffect>
                                    <p:set>
                                      <p:cBhvr>
                                        <p:cTn id="76" dur="1" fill="hold">
                                          <p:stCondLst>
                                            <p:cond delay="499"/>
                                          </p:stCondLst>
                                        </p:cTn>
                                        <p:tgtEl>
                                          <p:spTgt spid="13"/>
                                        </p:tgtEl>
                                        <p:attrNameLst>
                                          <p:attrName>style.visibility</p:attrName>
                                        </p:attrNameLst>
                                      </p:cBhvr>
                                      <p:to>
                                        <p:strVal val="hidden"/>
                                      </p:to>
                                    </p:set>
                                  </p:childTnLst>
                                </p:cTn>
                              </p:par>
                            </p:childTnLst>
                          </p:cTn>
                        </p:par>
                        <p:par>
                          <p:cTn id="77" fill="hold">
                            <p:stCondLst>
                              <p:cond delay="5800"/>
                            </p:stCondLst>
                            <p:childTnLst>
                              <p:par>
                                <p:cTn id="78" presetID="9" presetClass="entr" presetSubtype="0" fill="hold" nodeType="afterEffect">
                                  <p:stCondLst>
                                    <p:cond delay="0"/>
                                  </p:stCondLst>
                                  <p:childTnLst>
                                    <p:set>
                                      <p:cBhvr>
                                        <p:cTn id="79" dur="1" fill="hold">
                                          <p:stCondLst>
                                            <p:cond delay="0"/>
                                          </p:stCondLst>
                                        </p:cTn>
                                        <p:tgtEl>
                                          <p:spTgt spid="3">
                                            <p:txEl>
                                              <p:pRg st="12" end="12"/>
                                            </p:txEl>
                                          </p:spTgt>
                                        </p:tgtEl>
                                        <p:attrNameLst>
                                          <p:attrName>style.visibility</p:attrName>
                                        </p:attrNameLst>
                                      </p:cBhvr>
                                      <p:to>
                                        <p:strVal val="visible"/>
                                      </p:to>
                                    </p:set>
                                    <p:animEffect transition="in" filter="dissolve">
                                      <p:cBhvr>
                                        <p:cTn id="8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6" grpId="0" animBg="1"/>
      <p:bldP spid="6" grpId="1" animBg="1"/>
      <p:bldP spid="6" grpId="2"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1" grpId="2" animBg="1"/>
      <p:bldP spid="12" grpId="0" animBg="1"/>
      <p:bldP spid="12" grpId="1" animBg="1"/>
      <p:bldP spid="12" grpId="2" animBg="1"/>
      <p:bldP spid="13" grpId="0" animBg="1"/>
      <p:bldP spid="1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t>Storage Fusion Architecture (SFA)</a:t>
            </a:r>
          </a:p>
        </p:txBody>
      </p:sp>
      <p:sp>
        <p:nvSpPr>
          <p:cNvPr id="6" name="Rectangle 5"/>
          <p:cNvSpPr>
            <a:spLocks noChangeArrowheads="1"/>
          </p:cNvSpPr>
          <p:nvPr/>
        </p:nvSpPr>
        <p:spPr bwMode="auto">
          <a:xfrm>
            <a:off x="78947" y="1794750"/>
            <a:ext cx="4323368" cy="2770278"/>
          </a:xfrm>
          <a:prstGeom prst="rect">
            <a:avLst/>
          </a:prstGeom>
          <a:gradFill rotWithShape="1">
            <a:gsLst>
              <a:gs pos="0">
                <a:srgbClr val="EEEEEE"/>
              </a:gs>
              <a:gs pos="64999">
                <a:srgbClr val="D0D0D0"/>
              </a:gs>
              <a:gs pos="100000">
                <a:srgbClr val="BCBCBC"/>
              </a:gs>
            </a:gsLst>
            <a:lin ang="5400000" scaled="1"/>
          </a:gradFill>
          <a:ln w="57150">
            <a:solidFill>
              <a:schemeClr val="tx1"/>
            </a:solidFill>
            <a:miter lim="800000"/>
            <a:headEnd/>
            <a:tailEnd/>
          </a:ln>
          <a:effectLst>
            <a:outerShdw dist="20000" dir="5400000" rotWithShape="0">
              <a:srgbClr val="808080">
                <a:alpha val="37999"/>
              </a:srgbClr>
            </a:outerShdw>
          </a:effectLst>
        </p:spPr>
        <p:txBody>
          <a:bodyPr anchor="ctr"/>
          <a:lstStyle/>
          <a:p>
            <a:pPr algn="ctr">
              <a:defRPr/>
            </a:pPr>
            <a:endParaRPr lang="en-US" sz="1000">
              <a:solidFill>
                <a:srgbClr val="000000"/>
              </a:solidFill>
              <a:latin typeface="+mn-lt"/>
              <a:ea typeface="ＭＳ Ｐゴシック" charset="-128"/>
            </a:endParaRPr>
          </a:p>
        </p:txBody>
      </p:sp>
      <p:grpSp>
        <p:nvGrpSpPr>
          <p:cNvPr id="2" name="Group 138"/>
          <p:cNvGrpSpPr/>
          <p:nvPr/>
        </p:nvGrpSpPr>
        <p:grpSpPr>
          <a:xfrm>
            <a:off x="545178" y="1550271"/>
            <a:ext cx="155577" cy="433714"/>
            <a:chOff x="6931841" y="2378077"/>
            <a:chExt cx="155577" cy="777875"/>
          </a:xfrm>
        </p:grpSpPr>
        <p:cxnSp>
          <p:nvCxnSpPr>
            <p:cNvPr id="20" name="Straight Connector 19"/>
            <p:cNvCxnSpPr>
              <a:cxnSpLocks noChangeShapeType="1"/>
            </p:cNvCxnSpPr>
            <p:nvPr/>
          </p:nvCxnSpPr>
          <p:spPr bwMode="auto">
            <a:xfrm rot="5400000">
              <a:off x="6544491" y="2765427"/>
              <a:ext cx="777875" cy="3175"/>
            </a:xfrm>
            <a:prstGeom prst="line">
              <a:avLst/>
            </a:prstGeom>
            <a:noFill/>
            <a:ln w="76200">
              <a:solidFill>
                <a:srgbClr val="000000"/>
              </a:solidFill>
              <a:round/>
              <a:headEnd/>
              <a:tailEnd/>
            </a:ln>
            <a:effectLst>
              <a:outerShdw dist="20000" dir="5400000" rotWithShape="0">
                <a:srgbClr val="808080">
                  <a:alpha val="37999"/>
                </a:srgbClr>
              </a:outerShdw>
            </a:effectLst>
          </p:spPr>
        </p:cxnSp>
        <p:cxnSp>
          <p:nvCxnSpPr>
            <p:cNvPr id="21" name="Straight Connector 20"/>
            <p:cNvCxnSpPr>
              <a:cxnSpLocks noChangeShapeType="1"/>
            </p:cNvCxnSpPr>
            <p:nvPr/>
          </p:nvCxnSpPr>
          <p:spPr bwMode="auto">
            <a:xfrm rot="5400000">
              <a:off x="6696893" y="2765427"/>
              <a:ext cx="777875" cy="3175"/>
            </a:xfrm>
            <a:prstGeom prst="line">
              <a:avLst/>
            </a:prstGeom>
            <a:noFill/>
            <a:ln w="76200">
              <a:solidFill>
                <a:srgbClr val="000000"/>
              </a:solidFill>
              <a:round/>
              <a:headEnd/>
              <a:tailEnd/>
            </a:ln>
            <a:effectLst>
              <a:outerShdw dist="20000" dir="5400000" rotWithShape="0">
                <a:srgbClr val="808080">
                  <a:alpha val="37999"/>
                </a:srgbClr>
              </a:outerShdw>
            </a:effectLst>
          </p:spPr>
        </p:cxnSp>
      </p:grpSp>
      <p:sp>
        <p:nvSpPr>
          <p:cNvPr id="90" name="Rectangle 89"/>
          <p:cNvSpPr>
            <a:spLocks noChangeArrowheads="1"/>
          </p:cNvSpPr>
          <p:nvPr/>
        </p:nvSpPr>
        <p:spPr bwMode="auto">
          <a:xfrm>
            <a:off x="77768" y="3430882"/>
            <a:ext cx="4324547" cy="719956"/>
          </a:xfrm>
          <a:prstGeom prst="rect">
            <a:avLst/>
          </a:prstGeom>
          <a:gradFill rotWithShape="1">
            <a:gsLst>
              <a:gs pos="0">
                <a:srgbClr val="BCBCBC"/>
              </a:gs>
              <a:gs pos="100000">
                <a:srgbClr val="191919"/>
              </a:gs>
            </a:gsLst>
            <a:lin ang="5400000"/>
          </a:gradFill>
          <a:ln w="9525">
            <a:solidFill>
              <a:srgbClr val="181818"/>
            </a:solidFill>
            <a:miter lim="800000"/>
            <a:headEnd/>
            <a:tailEnd/>
          </a:ln>
          <a:effectLst>
            <a:outerShdw dist="23000" dir="5400000" rotWithShape="0">
              <a:srgbClr val="808080">
                <a:alpha val="34998"/>
              </a:srgbClr>
            </a:outerShdw>
          </a:effectLst>
        </p:spPr>
        <p:txBody>
          <a:bodyPr/>
          <a:lstStyle/>
          <a:p>
            <a:pPr algn="ctr">
              <a:defRPr/>
            </a:pPr>
            <a:r>
              <a:rPr lang="en-US" dirty="0" smtClean="0">
                <a:latin typeface="+mn-lt"/>
                <a:ea typeface="ＭＳ Ｐゴシック" charset="-128"/>
              </a:rPr>
              <a:t>RAID Processors</a:t>
            </a:r>
            <a:endParaRPr lang="en-US" dirty="0">
              <a:latin typeface="+mn-lt"/>
              <a:ea typeface="ＭＳ Ｐゴシック" charset="-128"/>
            </a:endParaRPr>
          </a:p>
        </p:txBody>
      </p:sp>
      <p:sp>
        <p:nvSpPr>
          <p:cNvPr id="105" name="Rectangle 104"/>
          <p:cNvSpPr>
            <a:spLocks noChangeArrowheads="1"/>
          </p:cNvSpPr>
          <p:nvPr/>
        </p:nvSpPr>
        <p:spPr bwMode="auto">
          <a:xfrm>
            <a:off x="78946" y="2780908"/>
            <a:ext cx="4324545" cy="649974"/>
          </a:xfrm>
          <a:prstGeom prst="rect">
            <a:avLst/>
          </a:prstGeom>
          <a:gradFill rotWithShape="1">
            <a:gsLst>
              <a:gs pos="0">
                <a:srgbClr val="FFD7D7"/>
              </a:gs>
              <a:gs pos="64999">
                <a:srgbClr val="FFA1A1"/>
              </a:gs>
              <a:gs pos="100000">
                <a:srgbClr val="FF7878"/>
              </a:gs>
            </a:gsLst>
            <a:lin ang="5400000" scaled="1"/>
          </a:gradFill>
          <a:ln w="9525">
            <a:solidFill>
              <a:srgbClr val="FF0000"/>
            </a:solidFill>
            <a:miter lim="800000"/>
            <a:headEnd/>
            <a:tailEnd/>
          </a:ln>
          <a:effectLst>
            <a:outerShdw dist="20000" dir="5400000" rotWithShape="0">
              <a:srgbClr val="808080">
                <a:alpha val="37999"/>
              </a:srgbClr>
            </a:outerShdw>
          </a:effectLst>
        </p:spPr>
        <p:txBody>
          <a:bodyPr lIns="0" rIns="0" anchor="ctr"/>
          <a:lstStyle/>
          <a:p>
            <a:pPr algn="ctr">
              <a:defRPr/>
            </a:pPr>
            <a:r>
              <a:rPr lang="en-US" dirty="0" smtClean="0">
                <a:ea typeface="ＭＳ Ｐゴシック" charset="-128"/>
              </a:rPr>
              <a:t>System memory</a:t>
            </a:r>
            <a:endParaRPr lang="en-US" dirty="0">
              <a:ea typeface="ＭＳ Ｐゴシック" charset="-128"/>
            </a:endParaRPr>
          </a:p>
        </p:txBody>
      </p:sp>
      <p:sp>
        <p:nvSpPr>
          <p:cNvPr id="29" name="Rectangle 28"/>
          <p:cNvSpPr>
            <a:spLocks noChangeArrowheads="1"/>
          </p:cNvSpPr>
          <p:nvPr/>
        </p:nvSpPr>
        <p:spPr bwMode="auto">
          <a:xfrm>
            <a:off x="3176825" y="3598961"/>
            <a:ext cx="1027523" cy="346075"/>
          </a:xfrm>
          <a:prstGeom prst="rect">
            <a:avLst/>
          </a:prstGeom>
          <a:gradFill rotWithShape="1">
            <a:gsLst>
              <a:gs pos="0">
                <a:srgbClr val="FFD7D7"/>
              </a:gs>
              <a:gs pos="64999">
                <a:srgbClr val="FFA1A1"/>
              </a:gs>
              <a:gs pos="100000">
                <a:srgbClr val="FF7878"/>
              </a:gs>
            </a:gsLst>
            <a:lin ang="5400000" scaled="1"/>
          </a:gradFill>
          <a:ln w="9525">
            <a:solidFill>
              <a:srgbClr val="FF0000"/>
            </a:solidFill>
            <a:miter lim="800000"/>
            <a:headEnd/>
            <a:tailEnd/>
          </a:ln>
          <a:effectLst>
            <a:outerShdw dist="20000" dir="5400000" rotWithShape="0">
              <a:srgbClr val="808080">
                <a:alpha val="37999"/>
              </a:srgbClr>
            </a:outerShdw>
          </a:effectLst>
        </p:spPr>
        <p:txBody>
          <a:bodyPr lIns="0" rIns="0" anchor="ctr"/>
          <a:lstStyle/>
          <a:p>
            <a:pPr algn="ctr">
              <a:defRPr/>
            </a:pPr>
            <a:r>
              <a:rPr lang="en-US" sz="900" dirty="0" smtClean="0">
                <a:solidFill>
                  <a:srgbClr val="000000"/>
                </a:solidFill>
                <a:latin typeface="+mn-lt"/>
                <a:ea typeface="ＭＳ Ｐゴシック" charset="-128"/>
              </a:rPr>
              <a:t>High-Speed </a:t>
            </a:r>
            <a:r>
              <a:rPr lang="en-US" sz="900" dirty="0">
                <a:solidFill>
                  <a:srgbClr val="000000"/>
                </a:solidFill>
                <a:latin typeface="+mn-lt"/>
                <a:ea typeface="ＭＳ Ｐゴシック" charset="-128"/>
              </a:rPr>
              <a:t>Cache</a:t>
            </a:r>
          </a:p>
        </p:txBody>
      </p:sp>
      <p:sp>
        <p:nvSpPr>
          <p:cNvPr id="133" name="Rectangle 132"/>
          <p:cNvSpPr>
            <a:spLocks noChangeArrowheads="1"/>
          </p:cNvSpPr>
          <p:nvPr/>
        </p:nvSpPr>
        <p:spPr bwMode="auto">
          <a:xfrm>
            <a:off x="78947" y="2163701"/>
            <a:ext cx="1081724" cy="617208"/>
          </a:xfrm>
          <a:prstGeom prst="rect">
            <a:avLst/>
          </a:prstGeom>
          <a:gradFill rotWithShape="1">
            <a:gsLst>
              <a:gs pos="0">
                <a:srgbClr val="BCBCBC"/>
              </a:gs>
              <a:gs pos="100000">
                <a:srgbClr val="191919"/>
              </a:gs>
            </a:gsLst>
            <a:lin ang="5400000"/>
          </a:gradFill>
          <a:ln w="9525">
            <a:solidFill>
              <a:srgbClr val="181818"/>
            </a:solidFill>
            <a:miter lim="800000"/>
            <a:headEnd/>
            <a:tailEnd/>
          </a:ln>
          <a:effectLst>
            <a:outerShdw dist="23000" dir="5400000" rotWithShape="0">
              <a:srgbClr val="808080">
                <a:alpha val="34998"/>
              </a:srgbClr>
            </a:outerShdw>
          </a:effectLst>
        </p:spPr>
        <p:txBody>
          <a:bodyPr/>
          <a:lstStyle/>
          <a:p>
            <a:pPr algn="ctr">
              <a:defRPr/>
            </a:pPr>
            <a:r>
              <a:rPr lang="en-US" sz="1400" dirty="0" smtClean="0">
                <a:ea typeface="ＭＳ Ｐゴシック" charset="-128"/>
              </a:rPr>
              <a:t>Interface processor</a:t>
            </a:r>
            <a:endParaRPr lang="en-US" sz="1400" dirty="0">
              <a:latin typeface="+mn-lt"/>
              <a:ea typeface="ＭＳ Ｐゴシック" charset="-128"/>
            </a:endParaRPr>
          </a:p>
        </p:txBody>
      </p:sp>
      <p:sp>
        <p:nvSpPr>
          <p:cNvPr id="136" name="Rectangle 135"/>
          <p:cNvSpPr>
            <a:spLocks noChangeArrowheads="1"/>
          </p:cNvSpPr>
          <p:nvPr/>
        </p:nvSpPr>
        <p:spPr bwMode="auto">
          <a:xfrm>
            <a:off x="1160671" y="2163700"/>
            <a:ext cx="1081724" cy="617208"/>
          </a:xfrm>
          <a:prstGeom prst="rect">
            <a:avLst/>
          </a:prstGeom>
          <a:gradFill rotWithShape="1">
            <a:gsLst>
              <a:gs pos="0">
                <a:srgbClr val="BCBCBC"/>
              </a:gs>
              <a:gs pos="100000">
                <a:srgbClr val="191919"/>
              </a:gs>
            </a:gsLst>
            <a:lin ang="5400000"/>
          </a:gradFill>
          <a:ln w="9525">
            <a:solidFill>
              <a:srgbClr val="181818"/>
            </a:solidFill>
            <a:miter lim="800000"/>
            <a:headEnd/>
            <a:tailEnd/>
          </a:ln>
          <a:effectLst>
            <a:outerShdw dist="23000" dir="5400000" rotWithShape="0">
              <a:srgbClr val="808080">
                <a:alpha val="34998"/>
              </a:srgbClr>
            </a:outerShdw>
          </a:effectLst>
        </p:spPr>
        <p:txBody>
          <a:bodyPr/>
          <a:lstStyle/>
          <a:p>
            <a:pPr algn="ctr">
              <a:defRPr/>
            </a:pPr>
            <a:r>
              <a:rPr lang="en-US" sz="1400" dirty="0" smtClean="0">
                <a:ea typeface="ＭＳ Ｐゴシック" charset="-128"/>
              </a:rPr>
              <a:t>Interface processor</a:t>
            </a:r>
            <a:endParaRPr lang="en-US" sz="1400" dirty="0">
              <a:latin typeface="+mn-lt"/>
              <a:ea typeface="ＭＳ Ｐゴシック" charset="-128"/>
            </a:endParaRPr>
          </a:p>
        </p:txBody>
      </p:sp>
      <p:sp>
        <p:nvSpPr>
          <p:cNvPr id="137" name="Rectangle 136"/>
          <p:cNvSpPr>
            <a:spLocks noChangeArrowheads="1"/>
          </p:cNvSpPr>
          <p:nvPr/>
        </p:nvSpPr>
        <p:spPr bwMode="auto">
          <a:xfrm>
            <a:off x="2240043" y="2163701"/>
            <a:ext cx="1081724" cy="617208"/>
          </a:xfrm>
          <a:prstGeom prst="rect">
            <a:avLst/>
          </a:prstGeom>
          <a:gradFill rotWithShape="1">
            <a:gsLst>
              <a:gs pos="0">
                <a:srgbClr val="BCBCBC"/>
              </a:gs>
              <a:gs pos="100000">
                <a:srgbClr val="191919"/>
              </a:gs>
            </a:gsLst>
            <a:lin ang="5400000"/>
          </a:gradFill>
          <a:ln w="9525">
            <a:solidFill>
              <a:srgbClr val="181818"/>
            </a:solidFill>
            <a:miter lim="800000"/>
            <a:headEnd/>
            <a:tailEnd/>
          </a:ln>
          <a:effectLst>
            <a:outerShdw dist="23000" dir="5400000" rotWithShape="0">
              <a:srgbClr val="808080">
                <a:alpha val="34998"/>
              </a:srgbClr>
            </a:outerShdw>
          </a:effectLst>
        </p:spPr>
        <p:txBody>
          <a:bodyPr/>
          <a:lstStyle/>
          <a:p>
            <a:pPr algn="ctr">
              <a:defRPr/>
            </a:pPr>
            <a:r>
              <a:rPr lang="en-US" sz="1400" dirty="0" smtClean="0">
                <a:ea typeface="ＭＳ Ｐゴシック" charset="-128"/>
              </a:rPr>
              <a:t>Interface processor</a:t>
            </a:r>
            <a:endParaRPr lang="en-US" sz="1400" dirty="0">
              <a:latin typeface="+mn-lt"/>
              <a:ea typeface="ＭＳ Ｐゴシック" charset="-128"/>
            </a:endParaRPr>
          </a:p>
        </p:txBody>
      </p:sp>
      <p:sp>
        <p:nvSpPr>
          <p:cNvPr id="138" name="Rectangle 137"/>
          <p:cNvSpPr>
            <a:spLocks noChangeArrowheads="1"/>
          </p:cNvSpPr>
          <p:nvPr/>
        </p:nvSpPr>
        <p:spPr bwMode="auto">
          <a:xfrm>
            <a:off x="3321767" y="2163701"/>
            <a:ext cx="1081724" cy="617208"/>
          </a:xfrm>
          <a:prstGeom prst="rect">
            <a:avLst/>
          </a:prstGeom>
          <a:gradFill rotWithShape="1">
            <a:gsLst>
              <a:gs pos="0">
                <a:srgbClr val="BCBCBC"/>
              </a:gs>
              <a:gs pos="100000">
                <a:srgbClr val="191919"/>
              </a:gs>
            </a:gsLst>
            <a:lin ang="5400000"/>
          </a:gradFill>
          <a:ln w="9525">
            <a:solidFill>
              <a:srgbClr val="181818"/>
            </a:solidFill>
            <a:miter lim="800000"/>
            <a:headEnd/>
            <a:tailEnd/>
          </a:ln>
          <a:effectLst>
            <a:outerShdw dist="23000" dir="5400000" rotWithShape="0">
              <a:srgbClr val="808080">
                <a:alpha val="34998"/>
              </a:srgbClr>
            </a:outerShdw>
          </a:effectLst>
        </p:spPr>
        <p:txBody>
          <a:bodyPr/>
          <a:lstStyle/>
          <a:p>
            <a:pPr algn="ctr">
              <a:defRPr/>
            </a:pPr>
            <a:r>
              <a:rPr lang="en-US" sz="1400" dirty="0" smtClean="0">
                <a:ea typeface="ＭＳ Ｐゴシック" charset="-128"/>
              </a:rPr>
              <a:t>Interface processor</a:t>
            </a:r>
            <a:endParaRPr lang="en-US" sz="1400" dirty="0">
              <a:latin typeface="+mn-lt"/>
              <a:ea typeface="ＭＳ Ｐゴシック" charset="-128"/>
            </a:endParaRPr>
          </a:p>
        </p:txBody>
      </p:sp>
      <p:grpSp>
        <p:nvGrpSpPr>
          <p:cNvPr id="3" name="Group 139"/>
          <p:cNvGrpSpPr/>
          <p:nvPr/>
        </p:nvGrpSpPr>
        <p:grpSpPr>
          <a:xfrm>
            <a:off x="1644938" y="1550271"/>
            <a:ext cx="155577" cy="433714"/>
            <a:chOff x="6931841" y="2378077"/>
            <a:chExt cx="155577" cy="777875"/>
          </a:xfrm>
        </p:grpSpPr>
        <p:cxnSp>
          <p:nvCxnSpPr>
            <p:cNvPr id="141" name="Straight Connector 140"/>
            <p:cNvCxnSpPr>
              <a:cxnSpLocks noChangeShapeType="1"/>
            </p:cNvCxnSpPr>
            <p:nvPr/>
          </p:nvCxnSpPr>
          <p:spPr bwMode="auto">
            <a:xfrm rot="5400000">
              <a:off x="6544491" y="2765427"/>
              <a:ext cx="777875" cy="3175"/>
            </a:xfrm>
            <a:prstGeom prst="line">
              <a:avLst/>
            </a:prstGeom>
            <a:noFill/>
            <a:ln w="76200">
              <a:solidFill>
                <a:srgbClr val="000000"/>
              </a:solidFill>
              <a:round/>
              <a:headEnd/>
              <a:tailEnd/>
            </a:ln>
            <a:effectLst>
              <a:outerShdw dist="20000" dir="5400000" rotWithShape="0">
                <a:srgbClr val="808080">
                  <a:alpha val="37999"/>
                </a:srgbClr>
              </a:outerShdw>
            </a:effectLst>
          </p:spPr>
        </p:cxnSp>
        <p:cxnSp>
          <p:nvCxnSpPr>
            <p:cNvPr id="142" name="Straight Connector 141"/>
            <p:cNvCxnSpPr>
              <a:cxnSpLocks noChangeShapeType="1"/>
            </p:cNvCxnSpPr>
            <p:nvPr/>
          </p:nvCxnSpPr>
          <p:spPr bwMode="auto">
            <a:xfrm rot="5400000">
              <a:off x="6696893" y="2765427"/>
              <a:ext cx="777875" cy="3175"/>
            </a:xfrm>
            <a:prstGeom prst="line">
              <a:avLst/>
            </a:prstGeom>
            <a:noFill/>
            <a:ln w="76200">
              <a:solidFill>
                <a:srgbClr val="000000"/>
              </a:solidFill>
              <a:round/>
              <a:headEnd/>
              <a:tailEnd/>
            </a:ln>
            <a:effectLst>
              <a:outerShdw dist="20000" dir="5400000" rotWithShape="0">
                <a:srgbClr val="808080">
                  <a:alpha val="37999"/>
                </a:srgbClr>
              </a:outerShdw>
            </a:effectLst>
          </p:spPr>
        </p:cxnSp>
      </p:grpSp>
      <p:cxnSp>
        <p:nvCxnSpPr>
          <p:cNvPr id="143" name="Straight Connector 131"/>
          <p:cNvCxnSpPr>
            <a:cxnSpLocks noChangeShapeType="1"/>
          </p:cNvCxnSpPr>
          <p:nvPr/>
        </p:nvCxnSpPr>
        <p:spPr bwMode="auto">
          <a:xfrm rot="10800000" flipH="1" flipV="1">
            <a:off x="6274523" y="4354683"/>
            <a:ext cx="2078664" cy="957261"/>
          </a:xfrm>
          <a:prstGeom prst="line">
            <a:avLst/>
          </a:prstGeom>
          <a:noFill/>
          <a:ln w="22225">
            <a:solidFill>
              <a:srgbClr val="BB1C17"/>
            </a:solidFill>
            <a:round/>
            <a:headEnd/>
            <a:tailEnd/>
          </a:ln>
        </p:spPr>
      </p:cxnSp>
      <p:cxnSp>
        <p:nvCxnSpPr>
          <p:cNvPr id="144" name="Straight Connector 132"/>
          <p:cNvCxnSpPr>
            <a:cxnSpLocks noChangeShapeType="1"/>
          </p:cNvCxnSpPr>
          <p:nvPr/>
        </p:nvCxnSpPr>
        <p:spPr bwMode="auto">
          <a:xfrm rot="16200000" flipH="1">
            <a:off x="6408942" y="4217413"/>
            <a:ext cx="957261" cy="1231800"/>
          </a:xfrm>
          <a:prstGeom prst="line">
            <a:avLst/>
          </a:prstGeom>
          <a:noFill/>
          <a:ln w="22225">
            <a:solidFill>
              <a:srgbClr val="BB1C17"/>
            </a:solidFill>
            <a:round/>
            <a:headEnd/>
            <a:tailEnd/>
          </a:ln>
        </p:spPr>
      </p:cxnSp>
      <p:cxnSp>
        <p:nvCxnSpPr>
          <p:cNvPr id="145" name="Straight Connector 133"/>
          <p:cNvCxnSpPr>
            <a:cxnSpLocks noChangeShapeType="1"/>
          </p:cNvCxnSpPr>
          <p:nvPr/>
        </p:nvCxnSpPr>
        <p:spPr bwMode="auto">
          <a:xfrm rot="16200000" flipH="1">
            <a:off x="5984086" y="4642270"/>
            <a:ext cx="957261" cy="382086"/>
          </a:xfrm>
          <a:prstGeom prst="line">
            <a:avLst/>
          </a:prstGeom>
          <a:noFill/>
          <a:ln w="22225">
            <a:solidFill>
              <a:srgbClr val="BB1C17"/>
            </a:solidFill>
            <a:round/>
            <a:headEnd/>
            <a:tailEnd/>
          </a:ln>
        </p:spPr>
      </p:cxnSp>
      <p:cxnSp>
        <p:nvCxnSpPr>
          <p:cNvPr id="146" name="Straight Connector 134"/>
          <p:cNvCxnSpPr>
            <a:cxnSpLocks noChangeShapeType="1"/>
          </p:cNvCxnSpPr>
          <p:nvPr/>
        </p:nvCxnSpPr>
        <p:spPr bwMode="auto">
          <a:xfrm rot="5400000">
            <a:off x="5556377" y="4596648"/>
            <a:ext cx="957261" cy="473331"/>
          </a:xfrm>
          <a:prstGeom prst="line">
            <a:avLst/>
          </a:prstGeom>
          <a:noFill/>
          <a:ln w="22225">
            <a:solidFill>
              <a:srgbClr val="BB1C17"/>
            </a:solidFill>
            <a:round/>
            <a:headEnd/>
            <a:tailEnd/>
          </a:ln>
        </p:spPr>
      </p:cxnSp>
      <p:cxnSp>
        <p:nvCxnSpPr>
          <p:cNvPr id="147" name="Straight Connector 135"/>
          <p:cNvCxnSpPr>
            <a:cxnSpLocks noChangeShapeType="1"/>
          </p:cNvCxnSpPr>
          <p:nvPr/>
        </p:nvCxnSpPr>
        <p:spPr bwMode="auto">
          <a:xfrm rot="5400000">
            <a:off x="5150054" y="4190324"/>
            <a:ext cx="957261" cy="1285978"/>
          </a:xfrm>
          <a:prstGeom prst="line">
            <a:avLst/>
          </a:prstGeom>
          <a:noFill/>
          <a:ln w="22225">
            <a:solidFill>
              <a:srgbClr val="BB1C17"/>
            </a:solidFill>
            <a:round/>
            <a:headEnd/>
            <a:tailEnd/>
          </a:ln>
        </p:spPr>
      </p:cxnSp>
      <p:cxnSp>
        <p:nvCxnSpPr>
          <p:cNvPr id="148" name="Straight Connector 136"/>
          <p:cNvCxnSpPr>
            <a:cxnSpLocks noChangeShapeType="1"/>
          </p:cNvCxnSpPr>
          <p:nvPr/>
        </p:nvCxnSpPr>
        <p:spPr bwMode="auto">
          <a:xfrm flipH="1">
            <a:off x="4133130" y="4354683"/>
            <a:ext cx="2144245" cy="957261"/>
          </a:xfrm>
          <a:prstGeom prst="line">
            <a:avLst/>
          </a:prstGeom>
          <a:noFill/>
          <a:ln w="22225">
            <a:solidFill>
              <a:srgbClr val="BB1C17"/>
            </a:solidFill>
            <a:round/>
            <a:headEnd/>
            <a:tailEnd/>
          </a:ln>
        </p:spPr>
      </p:cxnSp>
      <p:cxnSp>
        <p:nvCxnSpPr>
          <p:cNvPr id="149" name="Straight Connector 137"/>
          <p:cNvCxnSpPr>
            <a:cxnSpLocks noChangeShapeType="1"/>
          </p:cNvCxnSpPr>
          <p:nvPr/>
        </p:nvCxnSpPr>
        <p:spPr bwMode="auto">
          <a:xfrm flipH="1">
            <a:off x="3283416" y="4354683"/>
            <a:ext cx="2993959" cy="957261"/>
          </a:xfrm>
          <a:prstGeom prst="line">
            <a:avLst/>
          </a:prstGeom>
          <a:noFill/>
          <a:ln w="22225">
            <a:solidFill>
              <a:srgbClr val="BB1C17"/>
            </a:solidFill>
            <a:round/>
            <a:headEnd/>
            <a:tailEnd/>
          </a:ln>
        </p:spPr>
      </p:cxnSp>
      <p:cxnSp>
        <p:nvCxnSpPr>
          <p:cNvPr id="150" name="Straight Connector 138"/>
          <p:cNvCxnSpPr>
            <a:cxnSpLocks noChangeShapeType="1"/>
          </p:cNvCxnSpPr>
          <p:nvPr/>
        </p:nvCxnSpPr>
        <p:spPr bwMode="auto">
          <a:xfrm flipH="1">
            <a:off x="2430849" y="4354683"/>
            <a:ext cx="3840823" cy="957261"/>
          </a:xfrm>
          <a:prstGeom prst="line">
            <a:avLst/>
          </a:prstGeom>
          <a:noFill/>
          <a:ln w="22225">
            <a:solidFill>
              <a:srgbClr val="BB1C17"/>
            </a:solidFill>
            <a:round/>
            <a:headEnd/>
            <a:tailEnd/>
          </a:ln>
        </p:spPr>
      </p:cxnSp>
      <p:cxnSp>
        <p:nvCxnSpPr>
          <p:cNvPr id="151" name="Straight Connector 139"/>
          <p:cNvCxnSpPr>
            <a:cxnSpLocks noChangeShapeType="1"/>
          </p:cNvCxnSpPr>
          <p:nvPr/>
        </p:nvCxnSpPr>
        <p:spPr bwMode="auto">
          <a:xfrm flipH="1">
            <a:off x="1581135" y="4354683"/>
            <a:ext cx="4690537" cy="957261"/>
          </a:xfrm>
          <a:prstGeom prst="line">
            <a:avLst/>
          </a:prstGeom>
          <a:noFill/>
          <a:ln w="22225">
            <a:solidFill>
              <a:srgbClr val="BB1C17"/>
            </a:solidFill>
            <a:round/>
            <a:headEnd/>
            <a:tailEnd/>
          </a:ln>
        </p:spPr>
      </p:cxnSp>
      <p:cxnSp>
        <p:nvCxnSpPr>
          <p:cNvPr id="152" name="Straight Connector 140"/>
          <p:cNvCxnSpPr>
            <a:cxnSpLocks noChangeShapeType="1"/>
          </p:cNvCxnSpPr>
          <p:nvPr/>
        </p:nvCxnSpPr>
        <p:spPr bwMode="auto">
          <a:xfrm flipH="1">
            <a:off x="728570" y="4354683"/>
            <a:ext cx="5548805" cy="957261"/>
          </a:xfrm>
          <a:prstGeom prst="line">
            <a:avLst/>
          </a:prstGeom>
          <a:noFill/>
          <a:ln w="22225">
            <a:solidFill>
              <a:srgbClr val="BB1C17"/>
            </a:solidFill>
            <a:round/>
            <a:headEnd/>
            <a:tailEnd/>
          </a:ln>
        </p:spPr>
      </p:cxnSp>
      <p:cxnSp>
        <p:nvCxnSpPr>
          <p:cNvPr id="153" name="Straight Connector 141"/>
          <p:cNvCxnSpPr>
            <a:cxnSpLocks noChangeShapeType="1"/>
          </p:cNvCxnSpPr>
          <p:nvPr/>
        </p:nvCxnSpPr>
        <p:spPr bwMode="auto">
          <a:xfrm rot="10800000" flipV="1">
            <a:off x="720015" y="4354683"/>
            <a:ext cx="2075812" cy="957261"/>
          </a:xfrm>
          <a:prstGeom prst="line">
            <a:avLst/>
          </a:prstGeom>
          <a:noFill/>
          <a:ln w="22225">
            <a:solidFill>
              <a:srgbClr val="BB1C17"/>
            </a:solidFill>
            <a:round/>
            <a:headEnd/>
            <a:tailEnd/>
          </a:ln>
        </p:spPr>
      </p:cxnSp>
      <p:cxnSp>
        <p:nvCxnSpPr>
          <p:cNvPr id="154" name="Straight Connector 142"/>
          <p:cNvCxnSpPr>
            <a:cxnSpLocks noChangeShapeType="1"/>
          </p:cNvCxnSpPr>
          <p:nvPr/>
        </p:nvCxnSpPr>
        <p:spPr bwMode="auto">
          <a:xfrm rot="5400000">
            <a:off x="1708425" y="4218839"/>
            <a:ext cx="957261" cy="1228948"/>
          </a:xfrm>
          <a:prstGeom prst="line">
            <a:avLst/>
          </a:prstGeom>
          <a:noFill/>
          <a:ln w="22225">
            <a:solidFill>
              <a:srgbClr val="BB1C17"/>
            </a:solidFill>
            <a:round/>
            <a:headEnd/>
            <a:tailEnd/>
          </a:ln>
        </p:spPr>
      </p:cxnSp>
      <p:cxnSp>
        <p:nvCxnSpPr>
          <p:cNvPr id="155" name="Straight Connector 143"/>
          <p:cNvCxnSpPr>
            <a:cxnSpLocks noChangeShapeType="1"/>
          </p:cNvCxnSpPr>
          <p:nvPr/>
        </p:nvCxnSpPr>
        <p:spPr bwMode="auto">
          <a:xfrm rot="5400000">
            <a:off x="2134709" y="4642270"/>
            <a:ext cx="957261" cy="382086"/>
          </a:xfrm>
          <a:prstGeom prst="line">
            <a:avLst/>
          </a:prstGeom>
          <a:noFill/>
          <a:ln w="22225">
            <a:solidFill>
              <a:srgbClr val="BB1C17"/>
            </a:solidFill>
            <a:round/>
            <a:headEnd/>
            <a:tailEnd/>
          </a:ln>
        </p:spPr>
      </p:cxnSp>
      <p:cxnSp>
        <p:nvCxnSpPr>
          <p:cNvPr id="156" name="Straight Connector 144"/>
          <p:cNvCxnSpPr>
            <a:cxnSpLocks noChangeShapeType="1"/>
          </p:cNvCxnSpPr>
          <p:nvPr/>
        </p:nvCxnSpPr>
        <p:spPr bwMode="auto">
          <a:xfrm rot="16200000" flipH="1">
            <a:off x="2559566" y="4599500"/>
            <a:ext cx="957261" cy="467628"/>
          </a:xfrm>
          <a:prstGeom prst="line">
            <a:avLst/>
          </a:prstGeom>
          <a:noFill/>
          <a:ln w="22225">
            <a:solidFill>
              <a:srgbClr val="BB1C17"/>
            </a:solidFill>
            <a:round/>
            <a:headEnd/>
            <a:tailEnd/>
          </a:ln>
        </p:spPr>
      </p:cxnSp>
      <p:cxnSp>
        <p:nvCxnSpPr>
          <p:cNvPr id="157" name="Straight Connector 145"/>
          <p:cNvCxnSpPr>
            <a:cxnSpLocks noChangeShapeType="1"/>
          </p:cNvCxnSpPr>
          <p:nvPr/>
        </p:nvCxnSpPr>
        <p:spPr bwMode="auto">
          <a:xfrm rot="16200000" flipH="1">
            <a:off x="2967314" y="4188899"/>
            <a:ext cx="957261" cy="1288828"/>
          </a:xfrm>
          <a:prstGeom prst="line">
            <a:avLst/>
          </a:prstGeom>
          <a:noFill/>
          <a:ln w="22225">
            <a:solidFill>
              <a:srgbClr val="BB1C17"/>
            </a:solidFill>
            <a:round/>
            <a:headEnd/>
            <a:tailEnd/>
          </a:ln>
        </p:spPr>
      </p:cxnSp>
      <p:cxnSp>
        <p:nvCxnSpPr>
          <p:cNvPr id="158" name="Straight Connector 146"/>
          <p:cNvCxnSpPr>
            <a:cxnSpLocks noChangeShapeType="1"/>
          </p:cNvCxnSpPr>
          <p:nvPr/>
        </p:nvCxnSpPr>
        <p:spPr bwMode="auto">
          <a:xfrm>
            <a:off x="2795827" y="4354683"/>
            <a:ext cx="2144245" cy="957261"/>
          </a:xfrm>
          <a:prstGeom prst="line">
            <a:avLst/>
          </a:prstGeom>
          <a:noFill/>
          <a:ln w="22225">
            <a:solidFill>
              <a:srgbClr val="BB1C17"/>
            </a:solidFill>
            <a:round/>
            <a:headEnd/>
            <a:tailEnd/>
          </a:ln>
        </p:spPr>
      </p:cxnSp>
      <p:cxnSp>
        <p:nvCxnSpPr>
          <p:cNvPr id="159" name="Straight Connector 147"/>
          <p:cNvCxnSpPr>
            <a:cxnSpLocks noChangeShapeType="1"/>
          </p:cNvCxnSpPr>
          <p:nvPr/>
        </p:nvCxnSpPr>
        <p:spPr bwMode="auto">
          <a:xfrm>
            <a:off x="2795827" y="4354683"/>
            <a:ext cx="2993959" cy="957261"/>
          </a:xfrm>
          <a:prstGeom prst="line">
            <a:avLst/>
          </a:prstGeom>
          <a:noFill/>
          <a:ln w="22225">
            <a:solidFill>
              <a:srgbClr val="BB1C17"/>
            </a:solidFill>
            <a:round/>
            <a:headEnd/>
            <a:tailEnd/>
          </a:ln>
        </p:spPr>
      </p:cxnSp>
      <p:cxnSp>
        <p:nvCxnSpPr>
          <p:cNvPr id="160" name="Straight Connector 148"/>
          <p:cNvCxnSpPr>
            <a:cxnSpLocks noChangeShapeType="1"/>
          </p:cNvCxnSpPr>
          <p:nvPr/>
        </p:nvCxnSpPr>
        <p:spPr bwMode="auto">
          <a:xfrm>
            <a:off x="2804382" y="4354683"/>
            <a:ext cx="3837971" cy="957261"/>
          </a:xfrm>
          <a:prstGeom prst="line">
            <a:avLst/>
          </a:prstGeom>
          <a:noFill/>
          <a:ln w="22225">
            <a:solidFill>
              <a:srgbClr val="BB1C17"/>
            </a:solidFill>
            <a:round/>
            <a:headEnd/>
            <a:tailEnd/>
          </a:ln>
        </p:spPr>
      </p:cxnSp>
      <p:cxnSp>
        <p:nvCxnSpPr>
          <p:cNvPr id="161" name="Straight Connector 149"/>
          <p:cNvCxnSpPr>
            <a:cxnSpLocks noChangeShapeType="1"/>
          </p:cNvCxnSpPr>
          <p:nvPr/>
        </p:nvCxnSpPr>
        <p:spPr bwMode="auto">
          <a:xfrm>
            <a:off x="2801530" y="4354683"/>
            <a:ext cx="4690537" cy="957261"/>
          </a:xfrm>
          <a:prstGeom prst="line">
            <a:avLst/>
          </a:prstGeom>
          <a:noFill/>
          <a:ln w="22225">
            <a:solidFill>
              <a:srgbClr val="BB1C17"/>
            </a:solidFill>
            <a:round/>
            <a:headEnd/>
            <a:tailEnd/>
          </a:ln>
        </p:spPr>
      </p:cxnSp>
      <p:cxnSp>
        <p:nvCxnSpPr>
          <p:cNvPr id="162" name="Straight Connector 150"/>
          <p:cNvCxnSpPr>
            <a:cxnSpLocks noChangeShapeType="1"/>
          </p:cNvCxnSpPr>
          <p:nvPr/>
        </p:nvCxnSpPr>
        <p:spPr bwMode="auto">
          <a:xfrm>
            <a:off x="2795827" y="4354683"/>
            <a:ext cx="5548805" cy="957261"/>
          </a:xfrm>
          <a:prstGeom prst="line">
            <a:avLst/>
          </a:prstGeom>
          <a:noFill/>
          <a:ln w="22225">
            <a:solidFill>
              <a:srgbClr val="BB1C17"/>
            </a:solidFill>
            <a:round/>
            <a:headEnd/>
            <a:tailEnd/>
          </a:ln>
        </p:spPr>
      </p:cxnSp>
      <p:cxnSp>
        <p:nvCxnSpPr>
          <p:cNvPr id="163" name="Straight Connector 162"/>
          <p:cNvCxnSpPr>
            <a:endCxn id="182" idx="1"/>
          </p:cNvCxnSpPr>
          <p:nvPr/>
        </p:nvCxnSpPr>
        <p:spPr bwMode="auto">
          <a:xfrm rot="5400000">
            <a:off x="4853508" y="5516663"/>
            <a:ext cx="373142" cy="17521"/>
          </a:xfrm>
          <a:prstGeom prst="line">
            <a:avLst/>
          </a:prstGeom>
          <a:noFill/>
          <a:ln w="63500" cap="flat" cmpd="dbl" algn="ctr">
            <a:solidFill>
              <a:srgbClr val="800000"/>
            </a:solidFill>
            <a:prstDash val="solid"/>
            <a:round/>
            <a:headEnd type="none" w="med" len="med"/>
            <a:tailEnd type="none" w="med" len="med"/>
          </a:ln>
          <a:effectLst/>
          <a:scene3d>
            <a:camera prst="orthographicFront">
              <a:rot lat="0" lon="0" rev="0"/>
            </a:camera>
            <a:lightRig rig="threePt" dir="t"/>
          </a:scene3d>
        </p:spPr>
      </p:cxnSp>
      <p:cxnSp>
        <p:nvCxnSpPr>
          <p:cNvPr id="164" name="Straight Connector 163"/>
          <p:cNvCxnSpPr>
            <a:endCxn id="179" idx="0"/>
          </p:cNvCxnSpPr>
          <p:nvPr/>
        </p:nvCxnSpPr>
        <p:spPr bwMode="auto">
          <a:xfrm rot="16200000" flipH="1">
            <a:off x="2354776" y="5590438"/>
            <a:ext cx="382523" cy="3441"/>
          </a:xfrm>
          <a:prstGeom prst="line">
            <a:avLst/>
          </a:prstGeom>
          <a:noFill/>
          <a:ln w="63500" cap="flat" cmpd="dbl" algn="ctr">
            <a:solidFill>
              <a:srgbClr val="800000"/>
            </a:solidFill>
            <a:prstDash val="solid"/>
            <a:round/>
            <a:headEnd type="none" w="med" len="med"/>
            <a:tailEnd type="none" w="med" len="med"/>
          </a:ln>
          <a:effectLst/>
          <a:scene3d>
            <a:camera prst="orthographicFront">
              <a:rot lat="0" lon="0" rev="0"/>
            </a:camera>
            <a:lightRig rig="threePt" dir="t"/>
          </a:scene3d>
        </p:spPr>
      </p:cxnSp>
      <p:cxnSp>
        <p:nvCxnSpPr>
          <p:cNvPr id="165" name="Straight Connector 164"/>
          <p:cNvCxnSpPr>
            <a:endCxn id="180" idx="1"/>
          </p:cNvCxnSpPr>
          <p:nvPr/>
        </p:nvCxnSpPr>
        <p:spPr bwMode="auto">
          <a:xfrm rot="5400000">
            <a:off x="3239706" y="5549853"/>
            <a:ext cx="295802" cy="3080"/>
          </a:xfrm>
          <a:prstGeom prst="line">
            <a:avLst/>
          </a:prstGeom>
          <a:noFill/>
          <a:ln w="63500" cap="flat" cmpd="dbl" algn="ctr">
            <a:solidFill>
              <a:srgbClr val="800000"/>
            </a:solidFill>
            <a:prstDash val="solid"/>
            <a:round/>
            <a:headEnd type="none" w="med" len="med"/>
            <a:tailEnd type="none" w="med" len="med"/>
          </a:ln>
          <a:effectLst/>
          <a:scene3d>
            <a:camera prst="orthographicFront">
              <a:rot lat="0" lon="0" rev="0"/>
            </a:camera>
            <a:lightRig rig="threePt" dir="t"/>
          </a:scene3d>
        </p:spPr>
      </p:cxnSp>
      <p:cxnSp>
        <p:nvCxnSpPr>
          <p:cNvPr id="166" name="Straight Connector 165"/>
          <p:cNvCxnSpPr>
            <a:endCxn id="183" idx="1"/>
          </p:cNvCxnSpPr>
          <p:nvPr/>
        </p:nvCxnSpPr>
        <p:spPr bwMode="auto">
          <a:xfrm rot="5400000">
            <a:off x="4040995" y="5554082"/>
            <a:ext cx="308501" cy="7321"/>
          </a:xfrm>
          <a:prstGeom prst="line">
            <a:avLst/>
          </a:prstGeom>
          <a:noFill/>
          <a:ln w="63500" cap="flat" cmpd="dbl" algn="ctr">
            <a:solidFill>
              <a:srgbClr val="800000"/>
            </a:solidFill>
            <a:prstDash val="solid"/>
            <a:round/>
            <a:headEnd type="none" w="med" len="med"/>
            <a:tailEnd type="none" w="med" len="med"/>
          </a:ln>
          <a:effectLst/>
          <a:scene3d>
            <a:camera prst="orthographicFront">
              <a:rot lat="0" lon="0" rev="0"/>
            </a:camera>
            <a:lightRig rig="threePt" dir="t"/>
          </a:scene3d>
        </p:spPr>
      </p:cxnSp>
      <p:cxnSp>
        <p:nvCxnSpPr>
          <p:cNvPr id="167" name="Straight Connector 166"/>
          <p:cNvCxnSpPr>
            <a:endCxn id="181" idx="0"/>
          </p:cNvCxnSpPr>
          <p:nvPr/>
        </p:nvCxnSpPr>
        <p:spPr bwMode="auto">
          <a:xfrm rot="5400000">
            <a:off x="1281257" y="5786307"/>
            <a:ext cx="864817" cy="11287"/>
          </a:xfrm>
          <a:prstGeom prst="line">
            <a:avLst/>
          </a:prstGeom>
          <a:noFill/>
          <a:ln w="63500" cap="flat" cmpd="dbl" algn="ctr">
            <a:solidFill>
              <a:srgbClr val="800000"/>
            </a:solidFill>
            <a:prstDash val="solid"/>
            <a:round/>
            <a:headEnd type="none" w="med" len="med"/>
            <a:tailEnd type="none" w="med" len="med"/>
          </a:ln>
          <a:effectLst/>
          <a:scene3d>
            <a:camera prst="orthographicFront">
              <a:rot lat="0" lon="0" rev="0"/>
            </a:camera>
            <a:lightRig rig="threePt" dir="t"/>
          </a:scene3d>
        </p:spPr>
      </p:cxnSp>
      <p:cxnSp>
        <p:nvCxnSpPr>
          <p:cNvPr id="168" name="Straight Connector 167"/>
          <p:cNvCxnSpPr/>
          <p:nvPr/>
        </p:nvCxnSpPr>
        <p:spPr bwMode="auto">
          <a:xfrm rot="5400000">
            <a:off x="420314" y="5759549"/>
            <a:ext cx="911360" cy="18260"/>
          </a:xfrm>
          <a:prstGeom prst="line">
            <a:avLst/>
          </a:prstGeom>
          <a:noFill/>
          <a:ln w="63500" cap="flat" cmpd="dbl" algn="ctr">
            <a:solidFill>
              <a:srgbClr val="800000"/>
            </a:solidFill>
            <a:prstDash val="solid"/>
            <a:round/>
            <a:headEnd type="none" w="med" len="med"/>
            <a:tailEnd type="none" w="med" len="med"/>
          </a:ln>
          <a:effectLst/>
          <a:scene3d>
            <a:camera prst="orthographicFront">
              <a:rot lat="0" lon="0" rev="0"/>
            </a:camera>
            <a:lightRig rig="threePt" dir="t"/>
          </a:scene3d>
        </p:spPr>
      </p:cxnSp>
      <p:sp>
        <p:nvSpPr>
          <p:cNvPr id="169" name="Can 168"/>
          <p:cNvSpPr>
            <a:spLocks noChangeArrowheads="1"/>
          </p:cNvSpPr>
          <p:nvPr/>
        </p:nvSpPr>
        <p:spPr bwMode="auto">
          <a:xfrm>
            <a:off x="1412520" y="5227806"/>
            <a:ext cx="604838" cy="354012"/>
          </a:xfrm>
          <a:prstGeom prst="can">
            <a:avLst>
              <a:gd name="adj" fmla="val 24997"/>
            </a:avLst>
          </a:prstGeom>
          <a:gradFill rotWithShape="1">
            <a:gsLst>
              <a:gs pos="0">
                <a:srgbClr val="F49C9C"/>
              </a:gs>
              <a:gs pos="100000">
                <a:srgbClr val="B20000"/>
              </a:gs>
            </a:gsLst>
            <a:lin ang="5400000"/>
          </a:gradFill>
          <a:ln w="9525">
            <a:solidFill>
              <a:srgbClr val="9B0000"/>
            </a:solidFill>
            <a:round/>
            <a:headEnd/>
            <a:tailEnd/>
          </a:ln>
          <a:effectLst>
            <a:outerShdw dist="23000" dir="5400000" rotWithShape="0">
              <a:srgbClr val="808080">
                <a:alpha val="34998"/>
              </a:srgbClr>
            </a:outerShdw>
          </a:effectLst>
        </p:spPr>
        <p:txBody>
          <a:bodyPr anchor="ctr"/>
          <a:lstStyle/>
          <a:p>
            <a:pPr algn="ctr">
              <a:defRPr/>
            </a:pPr>
            <a:r>
              <a:rPr lang="en-US" sz="1400">
                <a:solidFill>
                  <a:srgbClr val="FFFFFF"/>
                </a:solidFill>
                <a:latin typeface="+mn-lt"/>
                <a:ea typeface="ＭＳ Ｐゴシック" charset="-128"/>
              </a:rPr>
              <a:t>2</a:t>
            </a:r>
          </a:p>
        </p:txBody>
      </p:sp>
      <p:sp>
        <p:nvSpPr>
          <p:cNvPr id="170" name="Can 169"/>
          <p:cNvSpPr>
            <a:spLocks noChangeArrowheads="1"/>
          </p:cNvSpPr>
          <p:nvPr/>
        </p:nvSpPr>
        <p:spPr bwMode="auto">
          <a:xfrm>
            <a:off x="2253894" y="5227806"/>
            <a:ext cx="604838" cy="354012"/>
          </a:xfrm>
          <a:prstGeom prst="can">
            <a:avLst>
              <a:gd name="adj" fmla="val 24997"/>
            </a:avLst>
          </a:prstGeom>
          <a:gradFill rotWithShape="1">
            <a:gsLst>
              <a:gs pos="0">
                <a:srgbClr val="F49C9C"/>
              </a:gs>
              <a:gs pos="100000">
                <a:srgbClr val="B20000"/>
              </a:gs>
            </a:gsLst>
            <a:lin ang="5400000"/>
          </a:gradFill>
          <a:ln w="9525">
            <a:solidFill>
              <a:srgbClr val="9B0000"/>
            </a:solidFill>
            <a:round/>
            <a:headEnd/>
            <a:tailEnd/>
          </a:ln>
          <a:effectLst>
            <a:outerShdw dist="23000" dir="5400000" rotWithShape="0">
              <a:srgbClr val="808080">
                <a:alpha val="34998"/>
              </a:srgbClr>
            </a:outerShdw>
          </a:effectLst>
        </p:spPr>
        <p:txBody>
          <a:bodyPr anchor="ctr"/>
          <a:lstStyle/>
          <a:p>
            <a:pPr algn="ctr">
              <a:defRPr/>
            </a:pPr>
            <a:r>
              <a:rPr lang="en-US" sz="1400">
                <a:solidFill>
                  <a:srgbClr val="FFFFFF"/>
                </a:solidFill>
                <a:latin typeface="+mn-lt"/>
                <a:ea typeface="ＭＳ Ｐゴシック" charset="-128"/>
              </a:rPr>
              <a:t>3</a:t>
            </a:r>
          </a:p>
        </p:txBody>
      </p:sp>
      <p:sp>
        <p:nvSpPr>
          <p:cNvPr id="171" name="Can 170"/>
          <p:cNvSpPr>
            <a:spLocks noChangeArrowheads="1"/>
          </p:cNvSpPr>
          <p:nvPr/>
        </p:nvSpPr>
        <p:spPr bwMode="auto">
          <a:xfrm>
            <a:off x="3092095" y="5227806"/>
            <a:ext cx="608012" cy="354012"/>
          </a:xfrm>
          <a:prstGeom prst="can">
            <a:avLst>
              <a:gd name="adj" fmla="val 24996"/>
            </a:avLst>
          </a:prstGeom>
          <a:gradFill rotWithShape="1">
            <a:gsLst>
              <a:gs pos="0">
                <a:srgbClr val="F49C9C"/>
              </a:gs>
              <a:gs pos="100000">
                <a:srgbClr val="B20000"/>
              </a:gs>
            </a:gsLst>
            <a:lin ang="5400000"/>
          </a:gradFill>
          <a:ln w="9525">
            <a:solidFill>
              <a:srgbClr val="9B0000"/>
            </a:solidFill>
            <a:round/>
            <a:headEnd/>
            <a:tailEnd/>
          </a:ln>
          <a:effectLst>
            <a:outerShdw dist="23000" dir="5400000" rotWithShape="0">
              <a:srgbClr val="808080">
                <a:alpha val="34998"/>
              </a:srgbClr>
            </a:outerShdw>
          </a:effectLst>
        </p:spPr>
        <p:txBody>
          <a:bodyPr anchor="ctr"/>
          <a:lstStyle/>
          <a:p>
            <a:pPr algn="ctr">
              <a:defRPr/>
            </a:pPr>
            <a:r>
              <a:rPr lang="en-US" sz="1400">
                <a:solidFill>
                  <a:srgbClr val="FFFFFF"/>
                </a:solidFill>
                <a:latin typeface="+mn-lt"/>
                <a:ea typeface="ＭＳ Ｐゴシック" charset="-128"/>
              </a:rPr>
              <a:t>4</a:t>
            </a:r>
          </a:p>
        </p:txBody>
      </p:sp>
      <p:sp>
        <p:nvSpPr>
          <p:cNvPr id="172" name="Can 171"/>
          <p:cNvSpPr>
            <a:spLocks noChangeArrowheads="1"/>
          </p:cNvSpPr>
          <p:nvPr/>
        </p:nvSpPr>
        <p:spPr bwMode="auto">
          <a:xfrm>
            <a:off x="3898545" y="5227806"/>
            <a:ext cx="604838" cy="354012"/>
          </a:xfrm>
          <a:prstGeom prst="can">
            <a:avLst>
              <a:gd name="adj" fmla="val 24997"/>
            </a:avLst>
          </a:prstGeom>
          <a:gradFill rotWithShape="1">
            <a:gsLst>
              <a:gs pos="0">
                <a:srgbClr val="F49C9C"/>
              </a:gs>
              <a:gs pos="100000">
                <a:srgbClr val="B20000"/>
              </a:gs>
            </a:gsLst>
            <a:lin ang="5400000"/>
          </a:gradFill>
          <a:ln w="9525">
            <a:solidFill>
              <a:srgbClr val="9B0000"/>
            </a:solidFill>
            <a:round/>
            <a:headEnd/>
            <a:tailEnd/>
          </a:ln>
          <a:effectLst>
            <a:outerShdw dist="23000" dir="5400000" rotWithShape="0">
              <a:srgbClr val="808080">
                <a:alpha val="34998"/>
              </a:srgbClr>
            </a:outerShdw>
          </a:effectLst>
        </p:spPr>
        <p:txBody>
          <a:bodyPr anchor="ctr"/>
          <a:lstStyle/>
          <a:p>
            <a:pPr algn="ctr">
              <a:defRPr/>
            </a:pPr>
            <a:r>
              <a:rPr lang="en-US" sz="1400">
                <a:solidFill>
                  <a:srgbClr val="FFFFFF"/>
                </a:solidFill>
                <a:latin typeface="+mn-lt"/>
                <a:ea typeface="ＭＳ Ｐゴシック" charset="-128"/>
              </a:rPr>
              <a:t>5</a:t>
            </a:r>
          </a:p>
        </p:txBody>
      </p:sp>
      <p:sp>
        <p:nvSpPr>
          <p:cNvPr id="173" name="Can 172"/>
          <p:cNvSpPr>
            <a:spLocks noChangeArrowheads="1"/>
          </p:cNvSpPr>
          <p:nvPr/>
        </p:nvSpPr>
        <p:spPr bwMode="auto">
          <a:xfrm>
            <a:off x="4739920" y="5227806"/>
            <a:ext cx="601662" cy="354012"/>
          </a:xfrm>
          <a:prstGeom prst="can">
            <a:avLst>
              <a:gd name="adj" fmla="val 24998"/>
            </a:avLst>
          </a:prstGeom>
          <a:gradFill rotWithShape="1">
            <a:gsLst>
              <a:gs pos="0">
                <a:srgbClr val="F49C9C"/>
              </a:gs>
              <a:gs pos="100000">
                <a:srgbClr val="B20000"/>
              </a:gs>
            </a:gsLst>
            <a:lin ang="5400000"/>
          </a:gradFill>
          <a:ln w="9525">
            <a:solidFill>
              <a:srgbClr val="9B0000"/>
            </a:solidFill>
            <a:round/>
            <a:headEnd/>
            <a:tailEnd/>
          </a:ln>
          <a:effectLst>
            <a:outerShdw dist="23000" dir="5400000" rotWithShape="0">
              <a:srgbClr val="808080">
                <a:alpha val="34998"/>
              </a:srgbClr>
            </a:outerShdw>
          </a:effectLst>
        </p:spPr>
        <p:txBody>
          <a:bodyPr anchor="ctr"/>
          <a:lstStyle/>
          <a:p>
            <a:pPr algn="ctr">
              <a:defRPr/>
            </a:pPr>
            <a:r>
              <a:rPr lang="en-US" sz="1400">
                <a:solidFill>
                  <a:srgbClr val="FFFFFF"/>
                </a:solidFill>
                <a:latin typeface="+mn-lt"/>
                <a:ea typeface="ＭＳ Ｐゴシック" charset="-128"/>
              </a:rPr>
              <a:t>6</a:t>
            </a:r>
          </a:p>
        </p:txBody>
      </p:sp>
      <p:sp>
        <p:nvSpPr>
          <p:cNvPr id="174" name="Can 173"/>
          <p:cNvSpPr>
            <a:spLocks noChangeArrowheads="1"/>
          </p:cNvSpPr>
          <p:nvPr/>
        </p:nvSpPr>
        <p:spPr bwMode="auto">
          <a:xfrm>
            <a:off x="5578119" y="5227806"/>
            <a:ext cx="604838" cy="354012"/>
          </a:xfrm>
          <a:prstGeom prst="can">
            <a:avLst>
              <a:gd name="adj" fmla="val 24997"/>
            </a:avLst>
          </a:prstGeom>
          <a:gradFill rotWithShape="1">
            <a:gsLst>
              <a:gs pos="0">
                <a:srgbClr val="F49C9C"/>
              </a:gs>
              <a:gs pos="100000">
                <a:srgbClr val="B20000"/>
              </a:gs>
            </a:gsLst>
            <a:lin ang="5400000"/>
          </a:gradFill>
          <a:ln w="9525">
            <a:solidFill>
              <a:srgbClr val="9B0000"/>
            </a:solidFill>
            <a:round/>
            <a:headEnd/>
            <a:tailEnd/>
          </a:ln>
          <a:effectLst>
            <a:outerShdw dist="23000" dir="5400000" rotWithShape="0">
              <a:srgbClr val="808080">
                <a:alpha val="34998"/>
              </a:srgbClr>
            </a:outerShdw>
          </a:effectLst>
        </p:spPr>
        <p:txBody>
          <a:bodyPr anchor="ctr"/>
          <a:lstStyle/>
          <a:p>
            <a:pPr algn="ctr">
              <a:defRPr/>
            </a:pPr>
            <a:r>
              <a:rPr lang="en-US" sz="1400">
                <a:solidFill>
                  <a:srgbClr val="FFFFFF"/>
                </a:solidFill>
                <a:latin typeface="+mn-lt"/>
                <a:ea typeface="ＭＳ Ｐゴシック" charset="-128"/>
              </a:rPr>
              <a:t>7</a:t>
            </a:r>
          </a:p>
        </p:txBody>
      </p:sp>
      <p:sp>
        <p:nvSpPr>
          <p:cNvPr id="175" name="Can 174"/>
          <p:cNvSpPr>
            <a:spLocks noChangeArrowheads="1"/>
          </p:cNvSpPr>
          <p:nvPr/>
        </p:nvSpPr>
        <p:spPr bwMode="auto">
          <a:xfrm>
            <a:off x="6419496" y="5227806"/>
            <a:ext cx="604838" cy="354012"/>
          </a:xfrm>
          <a:prstGeom prst="can">
            <a:avLst>
              <a:gd name="adj" fmla="val 24997"/>
            </a:avLst>
          </a:prstGeom>
          <a:gradFill rotWithShape="1">
            <a:gsLst>
              <a:gs pos="0">
                <a:srgbClr val="F49C9C"/>
              </a:gs>
              <a:gs pos="100000">
                <a:srgbClr val="B20000"/>
              </a:gs>
            </a:gsLst>
            <a:lin ang="5400000"/>
          </a:gradFill>
          <a:ln w="9525">
            <a:solidFill>
              <a:srgbClr val="9B0000"/>
            </a:solidFill>
            <a:round/>
            <a:headEnd/>
            <a:tailEnd/>
          </a:ln>
          <a:effectLst>
            <a:outerShdw dist="23000" dir="5400000" rotWithShape="0">
              <a:srgbClr val="808080">
                <a:alpha val="34998"/>
              </a:srgbClr>
            </a:outerShdw>
          </a:effectLst>
        </p:spPr>
        <p:txBody>
          <a:bodyPr anchor="ctr"/>
          <a:lstStyle/>
          <a:p>
            <a:pPr algn="ctr">
              <a:defRPr/>
            </a:pPr>
            <a:r>
              <a:rPr lang="en-US" sz="1400">
                <a:solidFill>
                  <a:srgbClr val="FFFFFF"/>
                </a:solidFill>
                <a:latin typeface="+mn-lt"/>
                <a:ea typeface="ＭＳ Ｐゴシック" charset="-128"/>
              </a:rPr>
              <a:t>8</a:t>
            </a:r>
          </a:p>
        </p:txBody>
      </p:sp>
      <p:sp>
        <p:nvSpPr>
          <p:cNvPr id="176" name="Can 175"/>
          <p:cNvSpPr>
            <a:spLocks noChangeArrowheads="1"/>
          </p:cNvSpPr>
          <p:nvPr/>
        </p:nvSpPr>
        <p:spPr bwMode="auto">
          <a:xfrm>
            <a:off x="7257695" y="5227806"/>
            <a:ext cx="604838" cy="354012"/>
          </a:xfrm>
          <a:prstGeom prst="can">
            <a:avLst>
              <a:gd name="adj" fmla="val 24997"/>
            </a:avLst>
          </a:prstGeom>
          <a:gradFill rotWithShape="1">
            <a:gsLst>
              <a:gs pos="0">
                <a:srgbClr val="FFB8B8"/>
              </a:gs>
              <a:gs pos="100000">
                <a:srgbClr val="191919"/>
              </a:gs>
            </a:gsLst>
            <a:lin ang="5400000"/>
          </a:gradFill>
          <a:ln w="9525">
            <a:solidFill>
              <a:srgbClr val="181818"/>
            </a:solidFill>
            <a:round/>
            <a:headEnd/>
            <a:tailEnd/>
          </a:ln>
          <a:effectLst>
            <a:outerShdw dist="23000" dir="5400000" rotWithShape="0">
              <a:srgbClr val="808080">
                <a:alpha val="34998"/>
              </a:srgbClr>
            </a:outerShdw>
          </a:effectLst>
        </p:spPr>
        <p:txBody>
          <a:bodyPr wrap="none" tIns="274320" bIns="0" anchor="b"/>
          <a:lstStyle/>
          <a:p>
            <a:pPr algn="ctr">
              <a:lnSpc>
                <a:spcPts val="800"/>
              </a:lnSpc>
              <a:defRPr/>
            </a:pPr>
            <a:r>
              <a:rPr lang="en-US" sz="1200">
                <a:solidFill>
                  <a:srgbClr val="FFFFFF"/>
                </a:solidFill>
                <a:latin typeface="+mn-lt"/>
                <a:ea typeface="ＭＳ Ｐゴシック" charset="-128"/>
              </a:rPr>
              <a:t>P</a:t>
            </a:r>
          </a:p>
          <a:p>
            <a:pPr algn="ctr">
              <a:lnSpc>
                <a:spcPts val="800"/>
              </a:lnSpc>
              <a:defRPr/>
            </a:pPr>
            <a:r>
              <a:rPr lang="en-US" sz="600">
                <a:solidFill>
                  <a:srgbClr val="FFFFFF"/>
                </a:solidFill>
                <a:latin typeface="+mn-lt"/>
                <a:ea typeface="ＭＳ Ｐゴシック" charset="-128"/>
              </a:rPr>
              <a:t>RAID 5,6</a:t>
            </a:r>
            <a:endParaRPr lang="en-US">
              <a:solidFill>
                <a:srgbClr val="FFFFFF"/>
              </a:solidFill>
              <a:latin typeface="+mn-lt"/>
              <a:ea typeface="ＭＳ Ｐゴシック" charset="-128"/>
            </a:endParaRPr>
          </a:p>
        </p:txBody>
      </p:sp>
      <p:sp>
        <p:nvSpPr>
          <p:cNvPr id="177" name="Can 176"/>
          <p:cNvSpPr>
            <a:spLocks noChangeArrowheads="1"/>
          </p:cNvSpPr>
          <p:nvPr/>
        </p:nvSpPr>
        <p:spPr bwMode="auto">
          <a:xfrm>
            <a:off x="8099069" y="5227806"/>
            <a:ext cx="604838" cy="354012"/>
          </a:xfrm>
          <a:prstGeom prst="can">
            <a:avLst>
              <a:gd name="adj" fmla="val 24997"/>
            </a:avLst>
          </a:prstGeom>
          <a:gradFill rotWithShape="1">
            <a:gsLst>
              <a:gs pos="0">
                <a:srgbClr val="BCBCBC"/>
              </a:gs>
              <a:gs pos="100000">
                <a:srgbClr val="191919"/>
              </a:gs>
            </a:gsLst>
            <a:lin ang="5400000"/>
          </a:gradFill>
          <a:ln w="9525">
            <a:solidFill>
              <a:srgbClr val="181818"/>
            </a:solidFill>
            <a:round/>
            <a:headEnd/>
            <a:tailEnd/>
          </a:ln>
          <a:effectLst>
            <a:outerShdw dist="23000" dir="5400000" rotWithShape="0">
              <a:srgbClr val="808080">
                <a:alpha val="34998"/>
              </a:srgbClr>
            </a:outerShdw>
          </a:effectLst>
        </p:spPr>
        <p:txBody>
          <a:bodyPr wrap="none" tIns="274320" bIns="0" anchor="b"/>
          <a:lstStyle/>
          <a:p>
            <a:pPr algn="ctr">
              <a:lnSpc>
                <a:spcPts val="800"/>
              </a:lnSpc>
              <a:defRPr/>
            </a:pPr>
            <a:r>
              <a:rPr lang="en-US" sz="1200">
                <a:solidFill>
                  <a:srgbClr val="FFFFFF"/>
                </a:solidFill>
                <a:latin typeface="+mn-lt"/>
                <a:ea typeface="ＭＳ Ｐゴシック" charset="-128"/>
              </a:rPr>
              <a:t>Q</a:t>
            </a:r>
          </a:p>
          <a:p>
            <a:pPr algn="ctr">
              <a:lnSpc>
                <a:spcPts val="800"/>
              </a:lnSpc>
              <a:defRPr/>
            </a:pPr>
            <a:r>
              <a:rPr lang="en-US" sz="600">
                <a:solidFill>
                  <a:srgbClr val="FFFFFF"/>
                </a:solidFill>
                <a:latin typeface="+mn-lt"/>
                <a:ea typeface="ＭＳ Ｐゴシック" charset="-128"/>
              </a:rPr>
              <a:t>RAID 6</a:t>
            </a:r>
          </a:p>
        </p:txBody>
      </p:sp>
      <p:sp>
        <p:nvSpPr>
          <p:cNvPr id="178" name="Can 177"/>
          <p:cNvSpPr>
            <a:spLocks noChangeArrowheads="1"/>
          </p:cNvSpPr>
          <p:nvPr/>
        </p:nvSpPr>
        <p:spPr bwMode="auto">
          <a:xfrm>
            <a:off x="1407756" y="5699293"/>
            <a:ext cx="601662" cy="354013"/>
          </a:xfrm>
          <a:prstGeom prst="can">
            <a:avLst>
              <a:gd name="adj" fmla="val 24998"/>
            </a:avLst>
          </a:prstGeom>
          <a:gradFill rotWithShape="1">
            <a:gsLst>
              <a:gs pos="0">
                <a:srgbClr val="F49C9C"/>
              </a:gs>
              <a:gs pos="100000">
                <a:srgbClr val="B20000"/>
              </a:gs>
            </a:gsLst>
            <a:lin ang="5400000"/>
          </a:gradFill>
          <a:ln w="9525">
            <a:solidFill>
              <a:srgbClr val="9B0000"/>
            </a:solidFill>
            <a:round/>
            <a:headEnd/>
            <a:tailEnd/>
          </a:ln>
          <a:effectLst>
            <a:outerShdw dist="23000" dir="5400000" rotWithShape="0">
              <a:srgbClr val="808080">
                <a:alpha val="34998"/>
              </a:srgbClr>
            </a:outerShdw>
          </a:effectLst>
        </p:spPr>
        <p:txBody>
          <a:bodyPr anchor="ctr"/>
          <a:lstStyle/>
          <a:p>
            <a:pPr algn="ctr">
              <a:defRPr/>
            </a:pPr>
            <a:r>
              <a:rPr lang="en-US" sz="1100">
                <a:solidFill>
                  <a:srgbClr val="FFFFFF"/>
                </a:solidFill>
                <a:latin typeface="+mn-lt"/>
                <a:ea typeface="ＭＳ Ｐゴシック" charset="-128"/>
              </a:rPr>
              <a:t>2</a:t>
            </a:r>
          </a:p>
        </p:txBody>
      </p:sp>
      <p:sp>
        <p:nvSpPr>
          <p:cNvPr id="179" name="Can 178"/>
          <p:cNvSpPr>
            <a:spLocks noChangeArrowheads="1"/>
          </p:cNvSpPr>
          <p:nvPr/>
        </p:nvSpPr>
        <p:spPr bwMode="auto">
          <a:xfrm>
            <a:off x="2245957" y="5699293"/>
            <a:ext cx="604838" cy="354013"/>
          </a:xfrm>
          <a:prstGeom prst="can">
            <a:avLst>
              <a:gd name="adj" fmla="val 24997"/>
            </a:avLst>
          </a:prstGeom>
          <a:gradFill rotWithShape="1">
            <a:gsLst>
              <a:gs pos="0">
                <a:srgbClr val="F49C9C"/>
              </a:gs>
              <a:gs pos="100000">
                <a:srgbClr val="B20000"/>
              </a:gs>
            </a:gsLst>
            <a:lin ang="5400000"/>
          </a:gradFill>
          <a:ln w="9525">
            <a:solidFill>
              <a:srgbClr val="9B0000"/>
            </a:solidFill>
            <a:round/>
            <a:headEnd/>
            <a:tailEnd/>
          </a:ln>
          <a:effectLst>
            <a:outerShdw dist="23000" dir="5400000" rotWithShape="0">
              <a:srgbClr val="808080">
                <a:alpha val="34998"/>
              </a:srgbClr>
            </a:outerShdw>
          </a:effectLst>
        </p:spPr>
        <p:txBody>
          <a:bodyPr anchor="ctr"/>
          <a:lstStyle/>
          <a:p>
            <a:pPr algn="ctr">
              <a:defRPr/>
            </a:pPr>
            <a:r>
              <a:rPr lang="en-US" sz="1100">
                <a:solidFill>
                  <a:srgbClr val="FFFFFF"/>
                </a:solidFill>
                <a:latin typeface="+mn-lt"/>
                <a:ea typeface="ＭＳ Ｐゴシック" charset="-128"/>
              </a:rPr>
              <a:t>3</a:t>
            </a:r>
          </a:p>
        </p:txBody>
      </p:sp>
      <p:sp>
        <p:nvSpPr>
          <p:cNvPr id="180" name="Can 179"/>
          <p:cNvSpPr>
            <a:spLocks noChangeArrowheads="1"/>
          </p:cNvSpPr>
          <p:nvPr/>
        </p:nvSpPr>
        <p:spPr bwMode="auto">
          <a:xfrm>
            <a:off x="3084156" y="5699293"/>
            <a:ext cx="604838" cy="354013"/>
          </a:xfrm>
          <a:prstGeom prst="can">
            <a:avLst>
              <a:gd name="adj" fmla="val 24997"/>
            </a:avLst>
          </a:prstGeom>
          <a:gradFill rotWithShape="1">
            <a:gsLst>
              <a:gs pos="0">
                <a:srgbClr val="F49C9C"/>
              </a:gs>
              <a:gs pos="100000">
                <a:srgbClr val="B20000"/>
              </a:gs>
            </a:gsLst>
            <a:lin ang="5400000"/>
          </a:gradFill>
          <a:ln w="9525">
            <a:solidFill>
              <a:srgbClr val="9B0000"/>
            </a:solidFill>
            <a:round/>
            <a:headEnd/>
            <a:tailEnd/>
          </a:ln>
          <a:effectLst>
            <a:outerShdw dist="23000" dir="5400000" rotWithShape="0">
              <a:srgbClr val="808080">
                <a:alpha val="34998"/>
              </a:srgbClr>
            </a:outerShdw>
          </a:effectLst>
        </p:spPr>
        <p:txBody>
          <a:bodyPr anchor="ctr"/>
          <a:lstStyle/>
          <a:p>
            <a:pPr algn="ctr">
              <a:defRPr/>
            </a:pPr>
            <a:r>
              <a:rPr lang="en-US" sz="1100">
                <a:solidFill>
                  <a:srgbClr val="FFFFFF"/>
                </a:solidFill>
                <a:latin typeface="+mn-lt"/>
                <a:ea typeface="ＭＳ Ｐゴシック" charset="-128"/>
              </a:rPr>
              <a:t>4</a:t>
            </a:r>
          </a:p>
        </p:txBody>
      </p:sp>
      <p:sp>
        <p:nvSpPr>
          <p:cNvPr id="181" name="Can 180"/>
          <p:cNvSpPr>
            <a:spLocks noChangeArrowheads="1"/>
          </p:cNvSpPr>
          <p:nvPr/>
        </p:nvSpPr>
        <p:spPr bwMode="auto">
          <a:xfrm>
            <a:off x="1407756" y="6140618"/>
            <a:ext cx="601662" cy="357188"/>
          </a:xfrm>
          <a:prstGeom prst="can">
            <a:avLst>
              <a:gd name="adj" fmla="val 25000"/>
            </a:avLst>
          </a:prstGeom>
          <a:gradFill rotWithShape="1">
            <a:gsLst>
              <a:gs pos="0">
                <a:srgbClr val="BCBCBC"/>
              </a:gs>
              <a:gs pos="100000">
                <a:srgbClr val="191919"/>
              </a:gs>
            </a:gsLst>
            <a:lin ang="5400000"/>
          </a:gradFill>
          <a:ln w="9525">
            <a:solidFill>
              <a:srgbClr val="181818"/>
            </a:solidFill>
            <a:round/>
            <a:headEnd/>
            <a:tailEnd/>
          </a:ln>
          <a:effectLst>
            <a:outerShdw dist="23000" dir="5400000" rotWithShape="0">
              <a:srgbClr val="808080">
                <a:alpha val="34998"/>
              </a:srgbClr>
            </a:outerShdw>
          </a:effectLst>
        </p:spPr>
        <p:txBody>
          <a:bodyPr bIns="0" anchor="ctr"/>
          <a:lstStyle/>
          <a:p>
            <a:pPr algn="ctr">
              <a:defRPr/>
            </a:pPr>
            <a:r>
              <a:rPr lang="en-US" sz="1100">
                <a:solidFill>
                  <a:srgbClr val="FFFFFF"/>
                </a:solidFill>
                <a:latin typeface="+mn-lt"/>
                <a:ea typeface="ＭＳ Ｐゴシック" charset="-128"/>
              </a:rPr>
              <a:t>1</a:t>
            </a:r>
            <a:r>
              <a:rPr lang="en-US" sz="1100" baseline="30000">
                <a:solidFill>
                  <a:srgbClr val="FFFFFF"/>
                </a:solidFill>
                <a:latin typeface="+mn-lt"/>
                <a:ea typeface="ＭＳ Ｐゴシック" charset="-128"/>
              </a:rPr>
              <a:t>m</a:t>
            </a:r>
          </a:p>
        </p:txBody>
      </p:sp>
      <p:sp>
        <p:nvSpPr>
          <p:cNvPr id="182" name="Can 181"/>
          <p:cNvSpPr>
            <a:spLocks noChangeArrowheads="1"/>
          </p:cNvSpPr>
          <p:nvPr/>
        </p:nvSpPr>
        <p:spPr bwMode="auto">
          <a:xfrm>
            <a:off x="4728807" y="5711993"/>
            <a:ext cx="604838" cy="354013"/>
          </a:xfrm>
          <a:prstGeom prst="can">
            <a:avLst>
              <a:gd name="adj" fmla="val 24997"/>
            </a:avLst>
          </a:prstGeom>
          <a:gradFill rotWithShape="1">
            <a:gsLst>
              <a:gs pos="0">
                <a:srgbClr val="BCBCBC"/>
              </a:gs>
              <a:gs pos="100000">
                <a:srgbClr val="191919"/>
              </a:gs>
            </a:gsLst>
            <a:lin ang="5400000"/>
          </a:gradFill>
          <a:ln w="9525">
            <a:solidFill>
              <a:srgbClr val="181818"/>
            </a:solidFill>
            <a:round/>
            <a:headEnd/>
            <a:tailEnd/>
          </a:ln>
          <a:effectLst>
            <a:outerShdw dist="23000" dir="5400000" rotWithShape="0">
              <a:srgbClr val="808080">
                <a:alpha val="34998"/>
              </a:srgbClr>
            </a:outerShdw>
          </a:effectLst>
        </p:spPr>
        <p:txBody>
          <a:bodyPr wrap="none" tIns="274320" bIns="0" anchor="b"/>
          <a:lstStyle/>
          <a:p>
            <a:pPr algn="ctr">
              <a:lnSpc>
                <a:spcPts val="800"/>
              </a:lnSpc>
              <a:defRPr/>
            </a:pPr>
            <a:r>
              <a:rPr lang="en-US" sz="1200">
                <a:solidFill>
                  <a:srgbClr val="FFFFFF"/>
                </a:solidFill>
                <a:latin typeface="+mn-lt"/>
                <a:ea typeface="ＭＳ Ｐゴシック" charset="-128"/>
              </a:rPr>
              <a:t>Q</a:t>
            </a:r>
          </a:p>
          <a:p>
            <a:pPr algn="ctr">
              <a:lnSpc>
                <a:spcPts val="800"/>
              </a:lnSpc>
              <a:defRPr/>
            </a:pPr>
            <a:r>
              <a:rPr lang="en-US" sz="600">
                <a:solidFill>
                  <a:srgbClr val="FFFFFF"/>
                </a:solidFill>
                <a:latin typeface="+mn-lt"/>
                <a:ea typeface="ＭＳ Ｐゴシック" charset="-128"/>
              </a:rPr>
              <a:t>RAID 6</a:t>
            </a:r>
            <a:endParaRPr lang="en-US" sz="5400">
              <a:solidFill>
                <a:srgbClr val="FFFFFF"/>
              </a:solidFill>
              <a:latin typeface="+mn-lt"/>
              <a:ea typeface="ＭＳ Ｐゴシック" charset="-128"/>
            </a:endParaRPr>
          </a:p>
        </p:txBody>
      </p:sp>
      <p:sp>
        <p:nvSpPr>
          <p:cNvPr id="183" name="Can 182"/>
          <p:cNvSpPr>
            <a:spLocks noChangeArrowheads="1"/>
          </p:cNvSpPr>
          <p:nvPr/>
        </p:nvSpPr>
        <p:spPr bwMode="auto">
          <a:xfrm>
            <a:off x="3890606" y="5711993"/>
            <a:ext cx="601662" cy="354013"/>
          </a:xfrm>
          <a:prstGeom prst="can">
            <a:avLst>
              <a:gd name="adj" fmla="val 24998"/>
            </a:avLst>
          </a:prstGeom>
          <a:gradFill rotWithShape="1">
            <a:gsLst>
              <a:gs pos="0">
                <a:srgbClr val="FFB8B8"/>
              </a:gs>
              <a:gs pos="100000">
                <a:srgbClr val="191919"/>
              </a:gs>
            </a:gsLst>
            <a:lin ang="5400000"/>
          </a:gradFill>
          <a:ln w="9525">
            <a:solidFill>
              <a:srgbClr val="181818"/>
            </a:solidFill>
            <a:round/>
            <a:headEnd/>
            <a:tailEnd/>
          </a:ln>
          <a:effectLst>
            <a:outerShdw dist="23000" dir="5400000" rotWithShape="0">
              <a:srgbClr val="808080">
                <a:alpha val="34998"/>
              </a:srgbClr>
            </a:outerShdw>
          </a:effectLst>
        </p:spPr>
        <p:txBody>
          <a:bodyPr wrap="none" tIns="274320" bIns="0" anchor="b"/>
          <a:lstStyle/>
          <a:p>
            <a:pPr algn="ctr">
              <a:lnSpc>
                <a:spcPts val="800"/>
              </a:lnSpc>
              <a:defRPr/>
            </a:pPr>
            <a:r>
              <a:rPr lang="en-US" sz="1200">
                <a:solidFill>
                  <a:srgbClr val="FFFFFF"/>
                </a:solidFill>
                <a:latin typeface="+mn-lt"/>
                <a:ea typeface="ＭＳ Ｐゴシック" charset="-128"/>
              </a:rPr>
              <a:t>P</a:t>
            </a:r>
          </a:p>
          <a:p>
            <a:pPr algn="ctr">
              <a:lnSpc>
                <a:spcPts val="800"/>
              </a:lnSpc>
              <a:defRPr/>
            </a:pPr>
            <a:r>
              <a:rPr lang="en-US" sz="600">
                <a:solidFill>
                  <a:srgbClr val="FFFFFF"/>
                </a:solidFill>
                <a:latin typeface="+mn-lt"/>
                <a:ea typeface="ＭＳ Ｐゴシック" charset="-128"/>
              </a:rPr>
              <a:t>RAID 5,6</a:t>
            </a:r>
            <a:endParaRPr lang="en-US" sz="3600">
              <a:solidFill>
                <a:srgbClr val="FFFFFF"/>
              </a:solidFill>
              <a:latin typeface="+mn-lt"/>
              <a:ea typeface="ＭＳ Ｐゴシック" charset="-128"/>
            </a:endParaRPr>
          </a:p>
        </p:txBody>
      </p:sp>
      <p:sp>
        <p:nvSpPr>
          <p:cNvPr id="184" name="Can 183"/>
          <p:cNvSpPr>
            <a:spLocks noChangeArrowheads="1"/>
          </p:cNvSpPr>
          <p:nvPr/>
        </p:nvSpPr>
        <p:spPr bwMode="auto">
          <a:xfrm>
            <a:off x="538162" y="5227806"/>
            <a:ext cx="612775" cy="354013"/>
          </a:xfrm>
          <a:prstGeom prst="can">
            <a:avLst>
              <a:gd name="adj" fmla="val 24997"/>
            </a:avLst>
          </a:prstGeom>
          <a:gradFill rotWithShape="1">
            <a:gsLst>
              <a:gs pos="0">
                <a:srgbClr val="F49C9C"/>
              </a:gs>
              <a:gs pos="100000">
                <a:srgbClr val="B20000"/>
              </a:gs>
            </a:gsLst>
            <a:lin ang="5400000"/>
          </a:gradFill>
          <a:ln w="9525">
            <a:solidFill>
              <a:srgbClr val="9B0000"/>
            </a:solidFill>
            <a:round/>
            <a:headEnd/>
            <a:tailEnd/>
          </a:ln>
          <a:effectLst>
            <a:outerShdw dist="23000" dir="5400000" rotWithShape="0">
              <a:srgbClr val="808080">
                <a:alpha val="34998"/>
              </a:srgbClr>
            </a:outerShdw>
          </a:effectLst>
        </p:spPr>
        <p:txBody>
          <a:bodyPr anchor="ctr"/>
          <a:lstStyle/>
          <a:p>
            <a:pPr algn="ctr">
              <a:defRPr/>
            </a:pPr>
            <a:r>
              <a:rPr lang="en-US" sz="1400" dirty="0">
                <a:solidFill>
                  <a:srgbClr val="FFFFFF"/>
                </a:solidFill>
                <a:latin typeface="+mn-lt"/>
                <a:ea typeface="ＭＳ Ｐゴシック" charset="-128"/>
              </a:rPr>
              <a:t>1</a:t>
            </a:r>
          </a:p>
        </p:txBody>
      </p:sp>
      <p:sp>
        <p:nvSpPr>
          <p:cNvPr id="185" name="Can 184"/>
          <p:cNvSpPr>
            <a:spLocks noChangeArrowheads="1"/>
          </p:cNvSpPr>
          <p:nvPr/>
        </p:nvSpPr>
        <p:spPr bwMode="auto">
          <a:xfrm>
            <a:off x="533399" y="5699294"/>
            <a:ext cx="609600" cy="354012"/>
          </a:xfrm>
          <a:prstGeom prst="can">
            <a:avLst>
              <a:gd name="adj" fmla="val 24998"/>
            </a:avLst>
          </a:prstGeom>
          <a:gradFill rotWithShape="1">
            <a:gsLst>
              <a:gs pos="0">
                <a:srgbClr val="F49C9C"/>
              </a:gs>
              <a:gs pos="100000">
                <a:srgbClr val="B20000"/>
              </a:gs>
            </a:gsLst>
            <a:lin ang="5400000"/>
          </a:gradFill>
          <a:ln w="9525">
            <a:solidFill>
              <a:srgbClr val="9B0000"/>
            </a:solidFill>
            <a:round/>
            <a:headEnd/>
            <a:tailEnd/>
          </a:ln>
          <a:effectLst>
            <a:outerShdw dist="23000" dir="5400000" rotWithShape="0">
              <a:srgbClr val="808080">
                <a:alpha val="34998"/>
              </a:srgbClr>
            </a:outerShdw>
          </a:effectLst>
        </p:spPr>
        <p:txBody>
          <a:bodyPr anchor="ctr"/>
          <a:lstStyle/>
          <a:p>
            <a:pPr algn="ctr">
              <a:defRPr/>
            </a:pPr>
            <a:r>
              <a:rPr lang="en-US" sz="1100">
                <a:solidFill>
                  <a:srgbClr val="FFFFFF"/>
                </a:solidFill>
                <a:latin typeface="+mn-lt"/>
                <a:ea typeface="ＭＳ Ｐゴシック" charset="-128"/>
              </a:rPr>
              <a:t>1</a:t>
            </a:r>
          </a:p>
        </p:txBody>
      </p:sp>
      <p:sp>
        <p:nvSpPr>
          <p:cNvPr id="186" name="Can 185"/>
          <p:cNvSpPr>
            <a:spLocks noChangeArrowheads="1"/>
          </p:cNvSpPr>
          <p:nvPr/>
        </p:nvSpPr>
        <p:spPr bwMode="auto">
          <a:xfrm>
            <a:off x="533399" y="6140619"/>
            <a:ext cx="609600" cy="357187"/>
          </a:xfrm>
          <a:prstGeom prst="can">
            <a:avLst>
              <a:gd name="adj" fmla="val 25000"/>
            </a:avLst>
          </a:prstGeom>
          <a:gradFill rotWithShape="1">
            <a:gsLst>
              <a:gs pos="0">
                <a:srgbClr val="F49C9C"/>
              </a:gs>
              <a:gs pos="100000">
                <a:srgbClr val="B20000"/>
              </a:gs>
            </a:gsLst>
            <a:lin ang="5400000"/>
          </a:gradFill>
          <a:ln w="9525">
            <a:solidFill>
              <a:srgbClr val="9B0000"/>
            </a:solidFill>
            <a:round/>
            <a:headEnd/>
            <a:tailEnd/>
          </a:ln>
          <a:effectLst>
            <a:outerShdw dist="23000" dir="5400000" rotWithShape="0">
              <a:srgbClr val="808080">
                <a:alpha val="34998"/>
              </a:srgbClr>
            </a:outerShdw>
          </a:effectLst>
        </p:spPr>
        <p:txBody>
          <a:bodyPr anchor="ctr"/>
          <a:lstStyle/>
          <a:p>
            <a:pPr algn="ctr">
              <a:defRPr/>
            </a:pPr>
            <a:r>
              <a:rPr lang="en-US" sz="1100">
                <a:solidFill>
                  <a:srgbClr val="FFFFFF"/>
                </a:solidFill>
                <a:latin typeface="+mn-lt"/>
                <a:ea typeface="ＭＳ Ｐゴシック" charset="-128"/>
              </a:rPr>
              <a:t>1</a:t>
            </a:r>
          </a:p>
        </p:txBody>
      </p:sp>
      <p:grpSp>
        <p:nvGrpSpPr>
          <p:cNvPr id="4" name="Group 186"/>
          <p:cNvGrpSpPr/>
          <p:nvPr/>
        </p:nvGrpSpPr>
        <p:grpSpPr>
          <a:xfrm>
            <a:off x="2707900" y="1550272"/>
            <a:ext cx="155577" cy="433714"/>
            <a:chOff x="6931841" y="2378077"/>
            <a:chExt cx="155577" cy="777875"/>
          </a:xfrm>
        </p:grpSpPr>
        <p:cxnSp>
          <p:nvCxnSpPr>
            <p:cNvPr id="188" name="Straight Connector 187"/>
            <p:cNvCxnSpPr>
              <a:cxnSpLocks noChangeShapeType="1"/>
            </p:cNvCxnSpPr>
            <p:nvPr/>
          </p:nvCxnSpPr>
          <p:spPr bwMode="auto">
            <a:xfrm rot="5400000">
              <a:off x="6544491" y="2765427"/>
              <a:ext cx="777875" cy="3175"/>
            </a:xfrm>
            <a:prstGeom prst="line">
              <a:avLst/>
            </a:prstGeom>
            <a:noFill/>
            <a:ln w="76200">
              <a:solidFill>
                <a:srgbClr val="000000"/>
              </a:solidFill>
              <a:round/>
              <a:headEnd/>
              <a:tailEnd/>
            </a:ln>
            <a:effectLst>
              <a:outerShdw dist="20000" dir="5400000" rotWithShape="0">
                <a:srgbClr val="808080">
                  <a:alpha val="37999"/>
                </a:srgbClr>
              </a:outerShdw>
            </a:effectLst>
          </p:spPr>
        </p:cxnSp>
        <p:cxnSp>
          <p:nvCxnSpPr>
            <p:cNvPr id="189" name="Straight Connector 188"/>
            <p:cNvCxnSpPr>
              <a:cxnSpLocks noChangeShapeType="1"/>
            </p:cNvCxnSpPr>
            <p:nvPr/>
          </p:nvCxnSpPr>
          <p:spPr bwMode="auto">
            <a:xfrm rot="5400000">
              <a:off x="6696893" y="2765427"/>
              <a:ext cx="777875" cy="3175"/>
            </a:xfrm>
            <a:prstGeom prst="line">
              <a:avLst/>
            </a:prstGeom>
            <a:noFill/>
            <a:ln w="76200">
              <a:solidFill>
                <a:srgbClr val="000000"/>
              </a:solidFill>
              <a:round/>
              <a:headEnd/>
              <a:tailEnd/>
            </a:ln>
            <a:effectLst>
              <a:outerShdw dist="20000" dir="5400000" rotWithShape="0">
                <a:srgbClr val="808080">
                  <a:alpha val="37999"/>
                </a:srgbClr>
              </a:outerShdw>
            </a:effectLst>
          </p:spPr>
        </p:cxnSp>
      </p:grpSp>
      <p:grpSp>
        <p:nvGrpSpPr>
          <p:cNvPr id="5" name="Group 189"/>
          <p:cNvGrpSpPr/>
          <p:nvPr/>
        </p:nvGrpSpPr>
        <p:grpSpPr>
          <a:xfrm>
            <a:off x="3783950" y="1550273"/>
            <a:ext cx="155577" cy="433714"/>
            <a:chOff x="6931841" y="2378077"/>
            <a:chExt cx="155577" cy="777875"/>
          </a:xfrm>
        </p:grpSpPr>
        <p:cxnSp>
          <p:nvCxnSpPr>
            <p:cNvPr id="191" name="Straight Connector 190"/>
            <p:cNvCxnSpPr>
              <a:cxnSpLocks noChangeShapeType="1"/>
            </p:cNvCxnSpPr>
            <p:nvPr/>
          </p:nvCxnSpPr>
          <p:spPr bwMode="auto">
            <a:xfrm rot="5400000">
              <a:off x="6544491" y="2765427"/>
              <a:ext cx="777875" cy="3175"/>
            </a:xfrm>
            <a:prstGeom prst="line">
              <a:avLst/>
            </a:prstGeom>
            <a:noFill/>
            <a:ln w="76200">
              <a:solidFill>
                <a:srgbClr val="000000"/>
              </a:solidFill>
              <a:round/>
              <a:headEnd/>
              <a:tailEnd/>
            </a:ln>
            <a:effectLst>
              <a:outerShdw dist="20000" dir="5400000" rotWithShape="0">
                <a:srgbClr val="808080">
                  <a:alpha val="37999"/>
                </a:srgbClr>
              </a:outerShdw>
            </a:effectLst>
          </p:spPr>
        </p:cxnSp>
        <p:cxnSp>
          <p:nvCxnSpPr>
            <p:cNvPr id="192" name="Straight Connector 191"/>
            <p:cNvCxnSpPr>
              <a:cxnSpLocks noChangeShapeType="1"/>
            </p:cNvCxnSpPr>
            <p:nvPr/>
          </p:nvCxnSpPr>
          <p:spPr bwMode="auto">
            <a:xfrm rot="5400000">
              <a:off x="6696893" y="2765427"/>
              <a:ext cx="777875" cy="3175"/>
            </a:xfrm>
            <a:prstGeom prst="line">
              <a:avLst/>
            </a:prstGeom>
            <a:noFill/>
            <a:ln w="76200">
              <a:solidFill>
                <a:srgbClr val="000000"/>
              </a:solidFill>
              <a:round/>
              <a:headEnd/>
              <a:tailEnd/>
            </a:ln>
            <a:effectLst>
              <a:outerShdw dist="20000" dir="5400000" rotWithShape="0">
                <a:srgbClr val="808080">
                  <a:alpha val="37999"/>
                </a:srgbClr>
              </a:outerShdw>
            </a:effectLst>
          </p:spPr>
        </p:cxnSp>
      </p:grpSp>
      <p:sp>
        <p:nvSpPr>
          <p:cNvPr id="51" name="Rectangle 50"/>
          <p:cNvSpPr>
            <a:spLocks noChangeArrowheads="1"/>
          </p:cNvSpPr>
          <p:nvPr/>
        </p:nvSpPr>
        <p:spPr bwMode="auto">
          <a:xfrm>
            <a:off x="78947" y="1794751"/>
            <a:ext cx="4323368" cy="368949"/>
          </a:xfrm>
          <a:prstGeom prst="rect">
            <a:avLst/>
          </a:prstGeom>
          <a:gradFill rotWithShape="1">
            <a:gsLst>
              <a:gs pos="0">
                <a:srgbClr val="FFD7D7"/>
              </a:gs>
              <a:gs pos="64999">
                <a:srgbClr val="FFA1A1"/>
              </a:gs>
              <a:gs pos="100000">
                <a:srgbClr val="FF7878"/>
              </a:gs>
            </a:gsLst>
            <a:lin ang="5400000" scaled="1"/>
          </a:gradFill>
          <a:ln w="9525">
            <a:solidFill>
              <a:srgbClr val="FF0000"/>
            </a:solidFill>
            <a:miter lim="800000"/>
            <a:headEnd/>
            <a:tailEnd/>
          </a:ln>
          <a:effectLst>
            <a:outerShdw dist="20000" dir="5400000" rotWithShape="0">
              <a:srgbClr val="808080">
                <a:alpha val="37999"/>
              </a:srgbClr>
            </a:outerShdw>
          </a:effectLst>
        </p:spPr>
        <p:txBody>
          <a:bodyPr anchor="ctr"/>
          <a:lstStyle/>
          <a:p>
            <a:pPr algn="ctr">
              <a:defRPr/>
            </a:pPr>
            <a:r>
              <a:rPr lang="en-US" sz="1200" dirty="0" smtClean="0">
                <a:solidFill>
                  <a:srgbClr val="000000"/>
                </a:solidFill>
                <a:latin typeface="+mn-lt"/>
                <a:ea typeface="ＭＳ Ｐゴシック" charset="-128"/>
              </a:rPr>
              <a:t>Interface </a:t>
            </a:r>
            <a:r>
              <a:rPr lang="en-US" sz="1200" dirty="0">
                <a:solidFill>
                  <a:srgbClr val="000000"/>
                </a:solidFill>
                <a:latin typeface="+mn-lt"/>
                <a:ea typeface="ＭＳ Ｐゴシック" charset="-128"/>
              </a:rPr>
              <a:t>Virtualization</a:t>
            </a:r>
          </a:p>
        </p:txBody>
      </p:sp>
      <p:sp>
        <p:nvSpPr>
          <p:cNvPr id="79" name="Rectangle 78"/>
          <p:cNvSpPr>
            <a:spLocks noChangeArrowheads="1"/>
          </p:cNvSpPr>
          <p:nvPr/>
        </p:nvSpPr>
        <p:spPr bwMode="auto">
          <a:xfrm>
            <a:off x="77767" y="4144339"/>
            <a:ext cx="4324548" cy="420688"/>
          </a:xfrm>
          <a:prstGeom prst="rect">
            <a:avLst/>
          </a:prstGeom>
          <a:gradFill rotWithShape="1">
            <a:gsLst>
              <a:gs pos="0">
                <a:srgbClr val="F49C9C"/>
              </a:gs>
              <a:gs pos="100000">
                <a:srgbClr val="B20000"/>
              </a:gs>
            </a:gsLst>
            <a:lin ang="5400000"/>
          </a:gradFill>
          <a:ln w="9525">
            <a:solidFill>
              <a:srgbClr val="9B0000"/>
            </a:solidFill>
            <a:miter lim="800000"/>
            <a:headEnd/>
            <a:tailEnd/>
          </a:ln>
          <a:effectLst>
            <a:outerShdw dist="23000" dir="5400000" rotWithShape="0">
              <a:srgbClr val="808080">
                <a:alpha val="34998"/>
              </a:srgbClr>
            </a:outerShdw>
          </a:effectLst>
        </p:spPr>
        <p:txBody>
          <a:bodyPr anchor="ctr"/>
          <a:lstStyle/>
          <a:p>
            <a:pPr algn="ctr">
              <a:defRPr/>
            </a:pPr>
            <a:r>
              <a:rPr lang="en-US" sz="1200" dirty="0">
                <a:solidFill>
                  <a:srgbClr val="FFFFFF"/>
                </a:solidFill>
                <a:latin typeface="+mn-lt"/>
                <a:ea typeface="ＭＳ Ｐゴシック" charset="-128"/>
              </a:rPr>
              <a:t>Internal SAS Switching</a:t>
            </a:r>
          </a:p>
        </p:txBody>
      </p:sp>
      <p:sp>
        <p:nvSpPr>
          <p:cNvPr id="194" name="Rectangle 193"/>
          <p:cNvSpPr>
            <a:spLocks noChangeArrowheads="1"/>
          </p:cNvSpPr>
          <p:nvPr/>
        </p:nvSpPr>
        <p:spPr bwMode="auto">
          <a:xfrm>
            <a:off x="4724008" y="1794751"/>
            <a:ext cx="4324546" cy="2776778"/>
          </a:xfrm>
          <a:prstGeom prst="rect">
            <a:avLst/>
          </a:prstGeom>
          <a:gradFill rotWithShape="1">
            <a:gsLst>
              <a:gs pos="0">
                <a:srgbClr val="EEEEEE"/>
              </a:gs>
              <a:gs pos="64999">
                <a:srgbClr val="D0D0D0"/>
              </a:gs>
              <a:gs pos="100000">
                <a:srgbClr val="BCBCBC"/>
              </a:gs>
            </a:gsLst>
            <a:lin ang="5400000" scaled="1"/>
          </a:gradFill>
          <a:ln w="53975">
            <a:solidFill>
              <a:schemeClr val="tx1"/>
            </a:solidFill>
            <a:miter lim="800000"/>
            <a:headEnd/>
            <a:tailEnd/>
          </a:ln>
          <a:effectLst>
            <a:outerShdw dist="20000" dir="5400000" rotWithShape="0">
              <a:srgbClr val="808080">
                <a:alpha val="37999"/>
              </a:srgbClr>
            </a:outerShdw>
          </a:effectLst>
        </p:spPr>
        <p:txBody>
          <a:bodyPr anchor="ctr"/>
          <a:lstStyle/>
          <a:p>
            <a:pPr algn="ctr">
              <a:defRPr/>
            </a:pPr>
            <a:endParaRPr lang="en-US" sz="1000">
              <a:solidFill>
                <a:srgbClr val="000000"/>
              </a:solidFill>
              <a:latin typeface="+mn-lt"/>
              <a:ea typeface="ＭＳ Ｐゴシック" charset="-128"/>
            </a:endParaRPr>
          </a:p>
        </p:txBody>
      </p:sp>
      <p:grpSp>
        <p:nvGrpSpPr>
          <p:cNvPr id="7" name="Group 194"/>
          <p:cNvGrpSpPr/>
          <p:nvPr/>
        </p:nvGrpSpPr>
        <p:grpSpPr>
          <a:xfrm>
            <a:off x="5191417" y="1550273"/>
            <a:ext cx="155577" cy="433714"/>
            <a:chOff x="6931841" y="2378077"/>
            <a:chExt cx="155577" cy="777875"/>
          </a:xfrm>
        </p:grpSpPr>
        <p:cxnSp>
          <p:nvCxnSpPr>
            <p:cNvPr id="196" name="Straight Connector 195"/>
            <p:cNvCxnSpPr>
              <a:cxnSpLocks noChangeShapeType="1"/>
            </p:cNvCxnSpPr>
            <p:nvPr/>
          </p:nvCxnSpPr>
          <p:spPr bwMode="auto">
            <a:xfrm rot="5400000">
              <a:off x="6544491" y="2765427"/>
              <a:ext cx="777875" cy="3175"/>
            </a:xfrm>
            <a:prstGeom prst="line">
              <a:avLst/>
            </a:prstGeom>
            <a:noFill/>
            <a:ln w="76200">
              <a:solidFill>
                <a:srgbClr val="000000"/>
              </a:solidFill>
              <a:round/>
              <a:headEnd/>
              <a:tailEnd/>
            </a:ln>
            <a:effectLst>
              <a:outerShdw dist="20000" dir="5400000" rotWithShape="0">
                <a:srgbClr val="808080">
                  <a:alpha val="37999"/>
                </a:srgbClr>
              </a:outerShdw>
            </a:effectLst>
          </p:spPr>
        </p:cxnSp>
        <p:cxnSp>
          <p:nvCxnSpPr>
            <p:cNvPr id="197" name="Straight Connector 196"/>
            <p:cNvCxnSpPr>
              <a:cxnSpLocks noChangeShapeType="1"/>
            </p:cNvCxnSpPr>
            <p:nvPr/>
          </p:nvCxnSpPr>
          <p:spPr bwMode="auto">
            <a:xfrm rot="5400000">
              <a:off x="6696893" y="2765427"/>
              <a:ext cx="777875" cy="3175"/>
            </a:xfrm>
            <a:prstGeom prst="line">
              <a:avLst/>
            </a:prstGeom>
            <a:noFill/>
            <a:ln w="76200">
              <a:solidFill>
                <a:srgbClr val="000000"/>
              </a:solidFill>
              <a:round/>
              <a:headEnd/>
              <a:tailEnd/>
            </a:ln>
            <a:effectLst>
              <a:outerShdw dist="20000" dir="5400000" rotWithShape="0">
                <a:srgbClr val="808080">
                  <a:alpha val="37999"/>
                </a:srgbClr>
              </a:outerShdw>
            </a:effectLst>
          </p:spPr>
        </p:cxnSp>
      </p:grpSp>
      <p:sp>
        <p:nvSpPr>
          <p:cNvPr id="198" name="Rectangle 197"/>
          <p:cNvSpPr>
            <a:spLocks noChangeArrowheads="1"/>
          </p:cNvSpPr>
          <p:nvPr/>
        </p:nvSpPr>
        <p:spPr bwMode="auto">
          <a:xfrm>
            <a:off x="4724007" y="3430884"/>
            <a:ext cx="4324547" cy="719956"/>
          </a:xfrm>
          <a:prstGeom prst="rect">
            <a:avLst/>
          </a:prstGeom>
          <a:gradFill rotWithShape="1">
            <a:gsLst>
              <a:gs pos="0">
                <a:srgbClr val="BCBCBC"/>
              </a:gs>
              <a:gs pos="100000">
                <a:srgbClr val="191919"/>
              </a:gs>
            </a:gsLst>
            <a:lin ang="5400000"/>
          </a:gradFill>
          <a:ln w="9525">
            <a:solidFill>
              <a:srgbClr val="181818"/>
            </a:solidFill>
            <a:miter lim="800000"/>
            <a:headEnd/>
            <a:tailEnd/>
          </a:ln>
          <a:effectLst>
            <a:outerShdw dist="23000" dir="5400000" rotWithShape="0">
              <a:srgbClr val="808080">
                <a:alpha val="34998"/>
              </a:srgbClr>
            </a:outerShdw>
          </a:effectLst>
        </p:spPr>
        <p:txBody>
          <a:bodyPr/>
          <a:lstStyle/>
          <a:p>
            <a:pPr algn="ctr">
              <a:defRPr/>
            </a:pPr>
            <a:r>
              <a:rPr lang="en-US" dirty="0" smtClean="0">
                <a:latin typeface="+mn-lt"/>
                <a:ea typeface="ＭＳ Ｐゴシック" charset="-128"/>
              </a:rPr>
              <a:t>RAID Processors</a:t>
            </a:r>
            <a:endParaRPr lang="en-US" dirty="0">
              <a:latin typeface="+mn-lt"/>
              <a:ea typeface="ＭＳ Ｐゴシック" charset="-128"/>
            </a:endParaRPr>
          </a:p>
        </p:txBody>
      </p:sp>
      <p:sp>
        <p:nvSpPr>
          <p:cNvPr id="199" name="Rectangle 198"/>
          <p:cNvSpPr>
            <a:spLocks noChangeArrowheads="1"/>
          </p:cNvSpPr>
          <p:nvPr/>
        </p:nvSpPr>
        <p:spPr bwMode="auto">
          <a:xfrm>
            <a:off x="4725185" y="2780910"/>
            <a:ext cx="4324545" cy="649974"/>
          </a:xfrm>
          <a:prstGeom prst="rect">
            <a:avLst/>
          </a:prstGeom>
          <a:gradFill rotWithShape="1">
            <a:gsLst>
              <a:gs pos="0">
                <a:srgbClr val="FFD7D7"/>
              </a:gs>
              <a:gs pos="64999">
                <a:srgbClr val="FFA1A1"/>
              </a:gs>
              <a:gs pos="100000">
                <a:srgbClr val="FF7878"/>
              </a:gs>
            </a:gsLst>
            <a:lin ang="5400000" scaled="1"/>
          </a:gradFill>
          <a:ln w="9525">
            <a:solidFill>
              <a:srgbClr val="FF0000"/>
            </a:solidFill>
            <a:miter lim="800000"/>
            <a:headEnd/>
            <a:tailEnd/>
          </a:ln>
          <a:effectLst>
            <a:outerShdw dist="20000" dir="5400000" rotWithShape="0">
              <a:srgbClr val="808080">
                <a:alpha val="37999"/>
              </a:srgbClr>
            </a:outerShdw>
          </a:effectLst>
        </p:spPr>
        <p:txBody>
          <a:bodyPr lIns="0" rIns="0" anchor="ctr"/>
          <a:lstStyle/>
          <a:p>
            <a:pPr algn="ctr">
              <a:defRPr/>
            </a:pPr>
            <a:r>
              <a:rPr lang="en-US" dirty="0" smtClean="0">
                <a:ea typeface="ＭＳ Ｐゴシック" charset="-128"/>
              </a:rPr>
              <a:t>System memory</a:t>
            </a:r>
            <a:endParaRPr lang="en-US" dirty="0">
              <a:ea typeface="ＭＳ Ｐゴシック" charset="-128"/>
            </a:endParaRPr>
          </a:p>
        </p:txBody>
      </p:sp>
      <p:sp>
        <p:nvSpPr>
          <p:cNvPr id="200" name="Rectangle 199"/>
          <p:cNvSpPr>
            <a:spLocks noChangeArrowheads="1"/>
          </p:cNvSpPr>
          <p:nvPr/>
        </p:nvSpPr>
        <p:spPr bwMode="auto">
          <a:xfrm>
            <a:off x="4947314" y="3598961"/>
            <a:ext cx="1027523" cy="346075"/>
          </a:xfrm>
          <a:prstGeom prst="rect">
            <a:avLst/>
          </a:prstGeom>
          <a:gradFill rotWithShape="1">
            <a:gsLst>
              <a:gs pos="0">
                <a:srgbClr val="FFD7D7"/>
              </a:gs>
              <a:gs pos="64999">
                <a:srgbClr val="FFA1A1"/>
              </a:gs>
              <a:gs pos="100000">
                <a:srgbClr val="FF7878"/>
              </a:gs>
            </a:gsLst>
            <a:lin ang="5400000" scaled="1"/>
          </a:gradFill>
          <a:ln w="9525">
            <a:solidFill>
              <a:srgbClr val="FF0000"/>
            </a:solidFill>
            <a:miter lim="800000"/>
            <a:headEnd/>
            <a:tailEnd/>
          </a:ln>
          <a:effectLst>
            <a:outerShdw dist="20000" dir="5400000" rotWithShape="0">
              <a:srgbClr val="808080">
                <a:alpha val="37999"/>
              </a:srgbClr>
            </a:outerShdw>
          </a:effectLst>
        </p:spPr>
        <p:txBody>
          <a:bodyPr lIns="0" rIns="0" anchor="ctr"/>
          <a:lstStyle/>
          <a:p>
            <a:pPr algn="ctr">
              <a:defRPr/>
            </a:pPr>
            <a:r>
              <a:rPr lang="en-US" sz="900" dirty="0" smtClean="0">
                <a:solidFill>
                  <a:srgbClr val="000000"/>
                </a:solidFill>
                <a:latin typeface="+mn-lt"/>
                <a:ea typeface="ＭＳ Ｐゴシック" charset="-128"/>
              </a:rPr>
              <a:t>High-Speed </a:t>
            </a:r>
            <a:r>
              <a:rPr lang="en-US" sz="900" dirty="0">
                <a:solidFill>
                  <a:srgbClr val="000000"/>
                </a:solidFill>
                <a:latin typeface="+mn-lt"/>
                <a:ea typeface="ＭＳ Ｐゴシック" charset="-128"/>
              </a:rPr>
              <a:t>Cache</a:t>
            </a:r>
          </a:p>
        </p:txBody>
      </p:sp>
      <p:sp>
        <p:nvSpPr>
          <p:cNvPr id="201" name="Rectangle 200"/>
          <p:cNvSpPr>
            <a:spLocks noChangeArrowheads="1"/>
          </p:cNvSpPr>
          <p:nvPr/>
        </p:nvSpPr>
        <p:spPr bwMode="auto">
          <a:xfrm>
            <a:off x="4725186" y="2163701"/>
            <a:ext cx="1081724" cy="617210"/>
          </a:xfrm>
          <a:prstGeom prst="rect">
            <a:avLst/>
          </a:prstGeom>
          <a:gradFill rotWithShape="1">
            <a:gsLst>
              <a:gs pos="0">
                <a:srgbClr val="BCBCBC"/>
              </a:gs>
              <a:gs pos="100000">
                <a:srgbClr val="191919"/>
              </a:gs>
            </a:gsLst>
            <a:lin ang="5400000"/>
          </a:gradFill>
          <a:ln w="9525">
            <a:solidFill>
              <a:srgbClr val="181818"/>
            </a:solidFill>
            <a:miter lim="800000"/>
            <a:headEnd/>
            <a:tailEnd/>
          </a:ln>
          <a:effectLst>
            <a:outerShdw dist="23000" dir="5400000" rotWithShape="0">
              <a:srgbClr val="808080">
                <a:alpha val="34998"/>
              </a:srgbClr>
            </a:outerShdw>
          </a:effectLst>
        </p:spPr>
        <p:txBody>
          <a:bodyPr/>
          <a:lstStyle/>
          <a:p>
            <a:pPr algn="ctr">
              <a:defRPr/>
            </a:pPr>
            <a:r>
              <a:rPr lang="en-US" sz="1400" dirty="0" smtClean="0">
                <a:ea typeface="ＭＳ Ｐゴシック" charset="-128"/>
              </a:rPr>
              <a:t>Interface processor</a:t>
            </a:r>
            <a:endParaRPr lang="en-US" sz="1400" dirty="0">
              <a:latin typeface="+mn-lt"/>
              <a:ea typeface="ＭＳ Ｐゴシック" charset="-128"/>
            </a:endParaRPr>
          </a:p>
        </p:txBody>
      </p:sp>
      <p:sp>
        <p:nvSpPr>
          <p:cNvPr id="202" name="Rectangle 201"/>
          <p:cNvSpPr>
            <a:spLocks noChangeArrowheads="1"/>
          </p:cNvSpPr>
          <p:nvPr/>
        </p:nvSpPr>
        <p:spPr bwMode="auto">
          <a:xfrm>
            <a:off x="5806910" y="2163702"/>
            <a:ext cx="1081724" cy="617208"/>
          </a:xfrm>
          <a:prstGeom prst="rect">
            <a:avLst/>
          </a:prstGeom>
          <a:gradFill rotWithShape="1">
            <a:gsLst>
              <a:gs pos="0">
                <a:srgbClr val="BCBCBC"/>
              </a:gs>
              <a:gs pos="100000">
                <a:srgbClr val="191919"/>
              </a:gs>
            </a:gsLst>
            <a:lin ang="5400000"/>
          </a:gradFill>
          <a:ln w="9525">
            <a:solidFill>
              <a:srgbClr val="181818"/>
            </a:solidFill>
            <a:miter lim="800000"/>
            <a:headEnd/>
            <a:tailEnd/>
          </a:ln>
          <a:effectLst>
            <a:outerShdw dist="23000" dir="5400000" rotWithShape="0">
              <a:srgbClr val="808080">
                <a:alpha val="34998"/>
              </a:srgbClr>
            </a:outerShdw>
          </a:effectLst>
        </p:spPr>
        <p:txBody>
          <a:bodyPr/>
          <a:lstStyle/>
          <a:p>
            <a:pPr algn="ctr">
              <a:defRPr/>
            </a:pPr>
            <a:r>
              <a:rPr lang="en-US" sz="1400" dirty="0" smtClean="0">
                <a:ea typeface="ＭＳ Ｐゴシック" charset="-128"/>
              </a:rPr>
              <a:t>Interface processor</a:t>
            </a:r>
            <a:endParaRPr lang="en-US" sz="1400" dirty="0">
              <a:latin typeface="+mn-lt"/>
              <a:ea typeface="ＭＳ Ｐゴシック" charset="-128"/>
            </a:endParaRPr>
          </a:p>
        </p:txBody>
      </p:sp>
      <p:sp>
        <p:nvSpPr>
          <p:cNvPr id="203" name="Rectangle 202"/>
          <p:cNvSpPr>
            <a:spLocks noChangeArrowheads="1"/>
          </p:cNvSpPr>
          <p:nvPr/>
        </p:nvSpPr>
        <p:spPr bwMode="auto">
          <a:xfrm>
            <a:off x="6886282" y="2163701"/>
            <a:ext cx="1081724" cy="617210"/>
          </a:xfrm>
          <a:prstGeom prst="rect">
            <a:avLst/>
          </a:prstGeom>
          <a:gradFill rotWithShape="1">
            <a:gsLst>
              <a:gs pos="0">
                <a:srgbClr val="BCBCBC"/>
              </a:gs>
              <a:gs pos="100000">
                <a:srgbClr val="191919"/>
              </a:gs>
            </a:gsLst>
            <a:lin ang="5400000"/>
          </a:gradFill>
          <a:ln w="9525">
            <a:solidFill>
              <a:srgbClr val="181818"/>
            </a:solidFill>
            <a:miter lim="800000"/>
            <a:headEnd/>
            <a:tailEnd/>
          </a:ln>
          <a:effectLst>
            <a:outerShdw dist="23000" dir="5400000" rotWithShape="0">
              <a:srgbClr val="808080">
                <a:alpha val="34998"/>
              </a:srgbClr>
            </a:outerShdw>
          </a:effectLst>
        </p:spPr>
        <p:txBody>
          <a:bodyPr/>
          <a:lstStyle/>
          <a:p>
            <a:pPr algn="ctr">
              <a:defRPr/>
            </a:pPr>
            <a:r>
              <a:rPr lang="en-US" sz="1400" dirty="0" smtClean="0">
                <a:ea typeface="ＭＳ Ｐゴシック" charset="-128"/>
              </a:rPr>
              <a:t>Interface processor</a:t>
            </a:r>
            <a:endParaRPr lang="en-US" sz="1400" dirty="0">
              <a:latin typeface="+mn-lt"/>
              <a:ea typeface="ＭＳ Ｐゴシック" charset="-128"/>
            </a:endParaRPr>
          </a:p>
        </p:txBody>
      </p:sp>
      <p:sp>
        <p:nvSpPr>
          <p:cNvPr id="204" name="Rectangle 203"/>
          <p:cNvSpPr>
            <a:spLocks noChangeArrowheads="1"/>
          </p:cNvSpPr>
          <p:nvPr/>
        </p:nvSpPr>
        <p:spPr bwMode="auto">
          <a:xfrm>
            <a:off x="7968006" y="2163701"/>
            <a:ext cx="1081724" cy="617210"/>
          </a:xfrm>
          <a:prstGeom prst="rect">
            <a:avLst/>
          </a:prstGeom>
          <a:gradFill rotWithShape="1">
            <a:gsLst>
              <a:gs pos="0">
                <a:srgbClr val="BCBCBC"/>
              </a:gs>
              <a:gs pos="100000">
                <a:srgbClr val="191919"/>
              </a:gs>
            </a:gsLst>
            <a:lin ang="5400000"/>
          </a:gradFill>
          <a:ln w="9525">
            <a:solidFill>
              <a:srgbClr val="181818"/>
            </a:solidFill>
            <a:miter lim="800000"/>
            <a:headEnd/>
            <a:tailEnd/>
          </a:ln>
          <a:effectLst>
            <a:outerShdw dist="23000" dir="5400000" rotWithShape="0">
              <a:srgbClr val="808080">
                <a:alpha val="34998"/>
              </a:srgbClr>
            </a:outerShdw>
          </a:effectLst>
        </p:spPr>
        <p:txBody>
          <a:bodyPr/>
          <a:lstStyle/>
          <a:p>
            <a:pPr algn="ctr">
              <a:defRPr/>
            </a:pPr>
            <a:r>
              <a:rPr lang="en-US" sz="1400" dirty="0" smtClean="0">
                <a:ea typeface="ＭＳ Ｐゴシック" charset="-128"/>
              </a:rPr>
              <a:t>Interface processor</a:t>
            </a:r>
            <a:endParaRPr lang="en-US" sz="1400" dirty="0">
              <a:latin typeface="+mn-lt"/>
              <a:ea typeface="ＭＳ Ｐゴシック" charset="-128"/>
            </a:endParaRPr>
          </a:p>
        </p:txBody>
      </p:sp>
      <p:grpSp>
        <p:nvGrpSpPr>
          <p:cNvPr id="9" name="Group 204"/>
          <p:cNvGrpSpPr/>
          <p:nvPr/>
        </p:nvGrpSpPr>
        <p:grpSpPr>
          <a:xfrm>
            <a:off x="6291177" y="1550273"/>
            <a:ext cx="155577" cy="433714"/>
            <a:chOff x="6931841" y="2378077"/>
            <a:chExt cx="155577" cy="777875"/>
          </a:xfrm>
        </p:grpSpPr>
        <p:cxnSp>
          <p:nvCxnSpPr>
            <p:cNvPr id="206" name="Straight Connector 205"/>
            <p:cNvCxnSpPr>
              <a:cxnSpLocks noChangeShapeType="1"/>
            </p:cNvCxnSpPr>
            <p:nvPr/>
          </p:nvCxnSpPr>
          <p:spPr bwMode="auto">
            <a:xfrm rot="5400000">
              <a:off x="6544491" y="2765427"/>
              <a:ext cx="777875" cy="3175"/>
            </a:xfrm>
            <a:prstGeom prst="line">
              <a:avLst/>
            </a:prstGeom>
            <a:noFill/>
            <a:ln w="76200">
              <a:solidFill>
                <a:srgbClr val="000000"/>
              </a:solidFill>
              <a:round/>
              <a:headEnd/>
              <a:tailEnd/>
            </a:ln>
            <a:effectLst>
              <a:outerShdw dist="20000" dir="5400000" rotWithShape="0">
                <a:srgbClr val="808080">
                  <a:alpha val="37999"/>
                </a:srgbClr>
              </a:outerShdw>
            </a:effectLst>
          </p:spPr>
        </p:cxnSp>
        <p:cxnSp>
          <p:nvCxnSpPr>
            <p:cNvPr id="207" name="Straight Connector 206"/>
            <p:cNvCxnSpPr>
              <a:cxnSpLocks noChangeShapeType="1"/>
            </p:cNvCxnSpPr>
            <p:nvPr/>
          </p:nvCxnSpPr>
          <p:spPr bwMode="auto">
            <a:xfrm rot="5400000">
              <a:off x="6696893" y="2765427"/>
              <a:ext cx="777875" cy="3175"/>
            </a:xfrm>
            <a:prstGeom prst="line">
              <a:avLst/>
            </a:prstGeom>
            <a:noFill/>
            <a:ln w="76200">
              <a:solidFill>
                <a:srgbClr val="000000"/>
              </a:solidFill>
              <a:round/>
              <a:headEnd/>
              <a:tailEnd/>
            </a:ln>
            <a:effectLst>
              <a:outerShdw dist="20000" dir="5400000" rotWithShape="0">
                <a:srgbClr val="808080">
                  <a:alpha val="37999"/>
                </a:srgbClr>
              </a:outerShdw>
            </a:effectLst>
          </p:spPr>
        </p:cxnSp>
      </p:grpSp>
      <p:grpSp>
        <p:nvGrpSpPr>
          <p:cNvPr id="10" name="Group 207"/>
          <p:cNvGrpSpPr/>
          <p:nvPr/>
        </p:nvGrpSpPr>
        <p:grpSpPr>
          <a:xfrm>
            <a:off x="7354139" y="1550274"/>
            <a:ext cx="155577" cy="433714"/>
            <a:chOff x="6931841" y="2378077"/>
            <a:chExt cx="155577" cy="777875"/>
          </a:xfrm>
        </p:grpSpPr>
        <p:cxnSp>
          <p:nvCxnSpPr>
            <p:cNvPr id="209" name="Straight Connector 208"/>
            <p:cNvCxnSpPr>
              <a:cxnSpLocks noChangeShapeType="1"/>
            </p:cNvCxnSpPr>
            <p:nvPr/>
          </p:nvCxnSpPr>
          <p:spPr bwMode="auto">
            <a:xfrm rot="5400000">
              <a:off x="6544491" y="2765427"/>
              <a:ext cx="777875" cy="3175"/>
            </a:xfrm>
            <a:prstGeom prst="line">
              <a:avLst/>
            </a:prstGeom>
            <a:noFill/>
            <a:ln w="76200">
              <a:solidFill>
                <a:srgbClr val="000000"/>
              </a:solidFill>
              <a:round/>
              <a:headEnd/>
              <a:tailEnd/>
            </a:ln>
            <a:effectLst>
              <a:outerShdw dist="20000" dir="5400000" rotWithShape="0">
                <a:srgbClr val="808080">
                  <a:alpha val="37999"/>
                </a:srgbClr>
              </a:outerShdw>
            </a:effectLst>
          </p:spPr>
        </p:cxnSp>
        <p:cxnSp>
          <p:nvCxnSpPr>
            <p:cNvPr id="210" name="Straight Connector 209"/>
            <p:cNvCxnSpPr>
              <a:cxnSpLocks noChangeShapeType="1"/>
            </p:cNvCxnSpPr>
            <p:nvPr/>
          </p:nvCxnSpPr>
          <p:spPr bwMode="auto">
            <a:xfrm rot="5400000">
              <a:off x="6696893" y="2765427"/>
              <a:ext cx="777875" cy="3175"/>
            </a:xfrm>
            <a:prstGeom prst="line">
              <a:avLst/>
            </a:prstGeom>
            <a:noFill/>
            <a:ln w="76200">
              <a:solidFill>
                <a:srgbClr val="000000"/>
              </a:solidFill>
              <a:round/>
              <a:headEnd/>
              <a:tailEnd/>
            </a:ln>
            <a:effectLst>
              <a:outerShdw dist="20000" dir="5400000" rotWithShape="0">
                <a:srgbClr val="808080">
                  <a:alpha val="37999"/>
                </a:srgbClr>
              </a:outerShdw>
            </a:effectLst>
          </p:spPr>
        </p:cxnSp>
      </p:grpSp>
      <p:grpSp>
        <p:nvGrpSpPr>
          <p:cNvPr id="11" name="Group 210"/>
          <p:cNvGrpSpPr/>
          <p:nvPr/>
        </p:nvGrpSpPr>
        <p:grpSpPr>
          <a:xfrm>
            <a:off x="8430189" y="1550275"/>
            <a:ext cx="155577" cy="433714"/>
            <a:chOff x="6931841" y="2378077"/>
            <a:chExt cx="155577" cy="777875"/>
          </a:xfrm>
        </p:grpSpPr>
        <p:cxnSp>
          <p:nvCxnSpPr>
            <p:cNvPr id="212" name="Straight Connector 211"/>
            <p:cNvCxnSpPr>
              <a:cxnSpLocks noChangeShapeType="1"/>
            </p:cNvCxnSpPr>
            <p:nvPr/>
          </p:nvCxnSpPr>
          <p:spPr bwMode="auto">
            <a:xfrm rot="5400000">
              <a:off x="6544491" y="2765427"/>
              <a:ext cx="777875" cy="3175"/>
            </a:xfrm>
            <a:prstGeom prst="line">
              <a:avLst/>
            </a:prstGeom>
            <a:noFill/>
            <a:ln w="76200">
              <a:solidFill>
                <a:srgbClr val="000000"/>
              </a:solidFill>
              <a:round/>
              <a:headEnd/>
              <a:tailEnd/>
            </a:ln>
            <a:effectLst>
              <a:outerShdw dist="20000" dir="5400000" rotWithShape="0">
                <a:srgbClr val="808080">
                  <a:alpha val="37999"/>
                </a:srgbClr>
              </a:outerShdw>
            </a:effectLst>
          </p:spPr>
        </p:cxnSp>
        <p:cxnSp>
          <p:nvCxnSpPr>
            <p:cNvPr id="213" name="Straight Connector 212"/>
            <p:cNvCxnSpPr>
              <a:cxnSpLocks noChangeShapeType="1"/>
            </p:cNvCxnSpPr>
            <p:nvPr/>
          </p:nvCxnSpPr>
          <p:spPr bwMode="auto">
            <a:xfrm rot="5400000">
              <a:off x="6696893" y="2765427"/>
              <a:ext cx="777875" cy="3175"/>
            </a:xfrm>
            <a:prstGeom prst="line">
              <a:avLst/>
            </a:prstGeom>
            <a:noFill/>
            <a:ln w="76200">
              <a:solidFill>
                <a:srgbClr val="000000"/>
              </a:solidFill>
              <a:round/>
              <a:headEnd/>
              <a:tailEnd/>
            </a:ln>
            <a:effectLst>
              <a:outerShdw dist="20000" dir="5400000" rotWithShape="0">
                <a:srgbClr val="808080">
                  <a:alpha val="37999"/>
                </a:srgbClr>
              </a:outerShdw>
            </a:effectLst>
          </p:spPr>
        </p:cxnSp>
      </p:grpSp>
      <p:sp>
        <p:nvSpPr>
          <p:cNvPr id="214" name="Rectangle 213"/>
          <p:cNvSpPr>
            <a:spLocks noChangeArrowheads="1"/>
          </p:cNvSpPr>
          <p:nvPr/>
        </p:nvSpPr>
        <p:spPr bwMode="auto">
          <a:xfrm>
            <a:off x="4724010" y="1794751"/>
            <a:ext cx="4324544" cy="368951"/>
          </a:xfrm>
          <a:prstGeom prst="rect">
            <a:avLst/>
          </a:prstGeom>
          <a:gradFill rotWithShape="1">
            <a:gsLst>
              <a:gs pos="0">
                <a:srgbClr val="FFD7D7"/>
              </a:gs>
              <a:gs pos="64999">
                <a:srgbClr val="FFA1A1"/>
              </a:gs>
              <a:gs pos="100000">
                <a:srgbClr val="FF7878"/>
              </a:gs>
            </a:gsLst>
            <a:lin ang="5400000" scaled="1"/>
          </a:gradFill>
          <a:ln w="9525">
            <a:solidFill>
              <a:srgbClr val="FF0000"/>
            </a:solidFill>
            <a:miter lim="800000"/>
            <a:headEnd/>
            <a:tailEnd/>
          </a:ln>
          <a:effectLst>
            <a:outerShdw dist="20000" dir="5400000" rotWithShape="0">
              <a:srgbClr val="808080">
                <a:alpha val="37999"/>
              </a:srgbClr>
            </a:outerShdw>
          </a:effectLst>
        </p:spPr>
        <p:txBody>
          <a:bodyPr anchor="ctr"/>
          <a:lstStyle/>
          <a:p>
            <a:pPr algn="ctr">
              <a:defRPr/>
            </a:pPr>
            <a:r>
              <a:rPr lang="en-US" sz="1200" dirty="0" smtClean="0">
                <a:solidFill>
                  <a:srgbClr val="000000"/>
                </a:solidFill>
                <a:latin typeface="+mn-lt"/>
                <a:ea typeface="ＭＳ Ｐゴシック" charset="-128"/>
              </a:rPr>
              <a:t>Interface </a:t>
            </a:r>
            <a:r>
              <a:rPr lang="en-US" sz="1200" dirty="0">
                <a:solidFill>
                  <a:srgbClr val="000000"/>
                </a:solidFill>
                <a:latin typeface="+mn-lt"/>
                <a:ea typeface="ＭＳ Ｐゴシック" charset="-128"/>
              </a:rPr>
              <a:t>Virtualization</a:t>
            </a:r>
          </a:p>
        </p:txBody>
      </p:sp>
      <p:sp>
        <p:nvSpPr>
          <p:cNvPr id="215" name="Rectangle 214"/>
          <p:cNvSpPr>
            <a:spLocks noChangeArrowheads="1"/>
          </p:cNvSpPr>
          <p:nvPr/>
        </p:nvSpPr>
        <p:spPr bwMode="auto">
          <a:xfrm>
            <a:off x="4726360" y="4150840"/>
            <a:ext cx="4324548" cy="420688"/>
          </a:xfrm>
          <a:prstGeom prst="rect">
            <a:avLst/>
          </a:prstGeom>
          <a:gradFill rotWithShape="1">
            <a:gsLst>
              <a:gs pos="0">
                <a:srgbClr val="F49C9C"/>
              </a:gs>
              <a:gs pos="100000">
                <a:srgbClr val="B20000"/>
              </a:gs>
            </a:gsLst>
            <a:lin ang="5400000"/>
          </a:gradFill>
          <a:ln w="9525">
            <a:solidFill>
              <a:srgbClr val="9B0000"/>
            </a:solidFill>
            <a:miter lim="800000"/>
            <a:headEnd/>
            <a:tailEnd/>
          </a:ln>
          <a:effectLst>
            <a:outerShdw dist="23000" dir="5400000" rotWithShape="0">
              <a:srgbClr val="808080">
                <a:alpha val="34998"/>
              </a:srgbClr>
            </a:outerShdw>
          </a:effectLst>
        </p:spPr>
        <p:txBody>
          <a:bodyPr anchor="ctr"/>
          <a:lstStyle/>
          <a:p>
            <a:pPr algn="ctr">
              <a:defRPr/>
            </a:pPr>
            <a:r>
              <a:rPr lang="en-US" sz="1200">
                <a:solidFill>
                  <a:srgbClr val="FFFFFF"/>
                </a:solidFill>
                <a:latin typeface="+mn-lt"/>
                <a:ea typeface="ＭＳ Ｐゴシック" charset="-128"/>
              </a:rPr>
              <a:t>Internal SAS Switching</a:t>
            </a:r>
          </a:p>
        </p:txBody>
      </p:sp>
      <p:sp>
        <p:nvSpPr>
          <p:cNvPr id="8" name="Rounded Rectangle 7"/>
          <p:cNvSpPr>
            <a:spLocks noChangeArrowheads="1"/>
          </p:cNvSpPr>
          <p:nvPr/>
        </p:nvSpPr>
        <p:spPr bwMode="auto">
          <a:xfrm>
            <a:off x="4184986" y="3598961"/>
            <a:ext cx="752062" cy="346075"/>
          </a:xfrm>
          <a:prstGeom prst="roundRect">
            <a:avLst>
              <a:gd name="adj" fmla="val 16667"/>
            </a:avLst>
          </a:prstGeom>
          <a:solidFill>
            <a:srgbClr val="191919"/>
          </a:solidFill>
          <a:ln w="38100">
            <a:solidFill>
              <a:srgbClr val="FFFFFF"/>
            </a:solidFill>
            <a:round/>
            <a:headEnd/>
            <a:tailEnd/>
          </a:ln>
          <a:effectLst>
            <a:outerShdw dist="20000" dir="5400000" rotWithShape="0">
              <a:srgbClr val="808080">
                <a:alpha val="37999"/>
              </a:srgbClr>
            </a:outerShdw>
          </a:effectLst>
        </p:spPr>
        <p:txBody>
          <a:bodyPr anchor="ctr"/>
          <a:lstStyle/>
          <a:p>
            <a:pPr algn="ctr">
              <a:defRPr/>
            </a:pPr>
            <a:r>
              <a:rPr lang="en-US" sz="700" b="1" dirty="0" smtClean="0">
                <a:solidFill>
                  <a:srgbClr val="FFFFFF"/>
                </a:solidFill>
                <a:latin typeface="+mn-lt"/>
                <a:ea typeface="ＭＳ Ｐゴシック" charset="-128"/>
              </a:rPr>
              <a:t>Cache </a:t>
            </a:r>
            <a:r>
              <a:rPr lang="en-US" sz="700" b="1" dirty="0">
                <a:solidFill>
                  <a:srgbClr val="FFFFFF"/>
                </a:solidFill>
                <a:latin typeface="+mn-lt"/>
                <a:ea typeface="ＭＳ Ｐゴシック" charset="-128"/>
              </a:rPr>
              <a:t>Link</a:t>
            </a:r>
          </a:p>
        </p:txBody>
      </p:sp>
      <p:sp>
        <p:nvSpPr>
          <p:cNvPr id="216" name="Rectangle 215"/>
          <p:cNvSpPr>
            <a:spLocks noChangeArrowheads="1"/>
          </p:cNvSpPr>
          <p:nvPr/>
        </p:nvSpPr>
        <p:spPr bwMode="auto">
          <a:xfrm>
            <a:off x="78947" y="1305800"/>
            <a:ext cx="8969607" cy="488950"/>
          </a:xfrm>
          <a:prstGeom prst="rect">
            <a:avLst/>
          </a:prstGeom>
          <a:noFill/>
          <a:ln w="38100">
            <a:noFill/>
            <a:miter lim="800000"/>
            <a:headEnd/>
            <a:tailEnd/>
          </a:ln>
          <a:effectLst/>
        </p:spPr>
        <p:txBody>
          <a:bodyPr anchor="t" anchorCtr="0"/>
          <a:lstStyle/>
          <a:p>
            <a:pPr algn="ctr">
              <a:defRPr/>
            </a:pPr>
            <a:r>
              <a:rPr lang="en-US" sz="1400" dirty="0" smtClean="0">
                <a:ea typeface="ＭＳ Ｐゴシック" charset="-128"/>
              </a:rPr>
              <a:t>8 </a:t>
            </a:r>
            <a:r>
              <a:rPr lang="en-US" sz="1400" dirty="0" smtClean="0">
                <a:latin typeface="+mn-lt"/>
                <a:ea typeface="ＭＳ Ｐゴシック" charset="-128"/>
              </a:rPr>
              <a:t>x </a:t>
            </a:r>
            <a:r>
              <a:rPr lang="en-US" sz="1400" dirty="0">
                <a:latin typeface="+mn-lt"/>
                <a:ea typeface="ＭＳ Ｐゴシック" charset="-128"/>
              </a:rPr>
              <a:t>IB </a:t>
            </a:r>
            <a:r>
              <a:rPr lang="en-US" sz="1400" dirty="0" smtClean="0">
                <a:latin typeface="+mn-lt"/>
                <a:ea typeface="ＭＳ Ｐゴシック" charset="-128"/>
              </a:rPr>
              <a:t>QDR or 16 x FC8 </a:t>
            </a:r>
            <a:r>
              <a:rPr lang="en-US" sz="1400" dirty="0">
                <a:latin typeface="+mn-lt"/>
                <a:ea typeface="ＭＳ Ｐゴシック" charset="-128"/>
              </a:rPr>
              <a:t>Host Ports</a:t>
            </a:r>
          </a:p>
        </p:txBody>
      </p:sp>
      <p:sp>
        <p:nvSpPr>
          <p:cNvPr id="93" name="TextBox 92"/>
          <p:cNvSpPr txBox="1"/>
          <p:nvPr/>
        </p:nvSpPr>
        <p:spPr>
          <a:xfrm>
            <a:off x="5594619" y="5771286"/>
            <a:ext cx="3493392" cy="646331"/>
          </a:xfrm>
          <a:prstGeom prst="rect">
            <a:avLst/>
          </a:prstGeom>
          <a:noFill/>
        </p:spPr>
        <p:txBody>
          <a:bodyPr wrap="none" rtlCol="0">
            <a:spAutoFit/>
          </a:bodyPr>
          <a:lstStyle/>
          <a:p>
            <a:r>
              <a:rPr lang="en-US" sz="1800" dirty="0" smtClean="0"/>
              <a:t>Up to 1,200 disks in an SFA 10K</a:t>
            </a:r>
          </a:p>
          <a:p>
            <a:r>
              <a:rPr lang="en-US" sz="1800" dirty="0" smtClean="0"/>
              <a:t>Or 1,680 disks in an SFA 12K</a:t>
            </a:r>
            <a:endParaRPr lang="en-US" sz="1800" dirty="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Repurposing Interface Processors</a:t>
            </a:r>
            <a:endParaRPr lang="en-US" dirty="0"/>
          </a:p>
        </p:txBody>
      </p:sp>
      <p:sp>
        <p:nvSpPr>
          <p:cNvPr id="3" name="Content Placeholder 2"/>
          <p:cNvSpPr>
            <a:spLocks noGrp="1"/>
          </p:cNvSpPr>
          <p:nvPr>
            <p:ph idx="1"/>
          </p:nvPr>
        </p:nvSpPr>
        <p:spPr>
          <a:xfrm>
            <a:off x="228600" y="1432874"/>
            <a:ext cx="8686800" cy="4693289"/>
          </a:xfrm>
        </p:spPr>
        <p:txBody>
          <a:bodyPr>
            <a:normAutofit lnSpcReduction="10000"/>
          </a:bodyPr>
          <a:lstStyle/>
          <a:p>
            <a:r>
              <a:rPr lang="en-US" dirty="0" smtClean="0"/>
              <a:t>In the block based SFA10K platform, the IF processors are responsible for mapping Virtual Disks to LUNs on FC or IB</a:t>
            </a:r>
          </a:p>
          <a:p>
            <a:endParaRPr lang="en-US" dirty="0" smtClean="0"/>
          </a:p>
          <a:p>
            <a:r>
              <a:rPr lang="en-US" dirty="0" smtClean="0"/>
              <a:t>In the SFA10K</a:t>
            </a:r>
            <a:r>
              <a:rPr lang="en-US" dirty="0" smtClean="0">
                <a:solidFill>
                  <a:srgbClr val="FF0000"/>
                </a:solidFill>
              </a:rPr>
              <a:t>E</a:t>
            </a:r>
            <a:r>
              <a:rPr lang="en-US" dirty="0" smtClean="0"/>
              <a:t> platform the IF processors are running Virtual Machines</a:t>
            </a:r>
          </a:p>
          <a:p>
            <a:endParaRPr lang="en-US" dirty="0" smtClean="0"/>
          </a:p>
          <a:p>
            <a:r>
              <a:rPr lang="en-US" dirty="0" smtClean="0"/>
              <a:t>RAID processors place data (or use data) directly in (or from) the VM’s memory</a:t>
            </a:r>
          </a:p>
          <a:p>
            <a:r>
              <a:rPr lang="en-US" dirty="0" smtClean="0"/>
              <a:t>One hop from disk to VM’s memory</a:t>
            </a:r>
          </a:p>
          <a:p>
            <a:endParaRPr lang="en-US" dirty="0" smtClean="0"/>
          </a:p>
          <a:p>
            <a:r>
              <a:rPr lang="en-US" dirty="0" smtClean="0"/>
              <a:t>Now the storage is no longer a block device</a:t>
            </a:r>
          </a:p>
          <a:p>
            <a:r>
              <a:rPr lang="en-US" b="1" dirty="0" smtClean="0"/>
              <a:t>It is a storage appliance with processing capabilities</a:t>
            </a:r>
          </a:p>
          <a:p>
            <a:pPr>
              <a:buNone/>
            </a:pP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t>One SFA-10KE controller</a:t>
            </a:r>
          </a:p>
        </p:txBody>
      </p:sp>
      <p:sp>
        <p:nvSpPr>
          <p:cNvPr id="6" name="Rectangle 5"/>
          <p:cNvSpPr>
            <a:spLocks noChangeArrowheads="1"/>
          </p:cNvSpPr>
          <p:nvPr/>
        </p:nvSpPr>
        <p:spPr bwMode="auto">
          <a:xfrm>
            <a:off x="78946" y="1794749"/>
            <a:ext cx="8782241" cy="3870759"/>
          </a:xfrm>
          <a:prstGeom prst="rect">
            <a:avLst/>
          </a:prstGeom>
          <a:gradFill rotWithShape="1">
            <a:gsLst>
              <a:gs pos="0">
                <a:srgbClr val="EEEEEE"/>
              </a:gs>
              <a:gs pos="64999">
                <a:srgbClr val="D0D0D0"/>
              </a:gs>
              <a:gs pos="100000">
                <a:srgbClr val="BCBCBC"/>
              </a:gs>
            </a:gsLst>
            <a:lin ang="5400000" scaled="1"/>
          </a:gradFill>
          <a:ln w="57150">
            <a:solidFill>
              <a:schemeClr val="tx1"/>
            </a:solidFill>
            <a:miter lim="800000"/>
            <a:headEnd/>
            <a:tailEnd/>
          </a:ln>
          <a:effectLst>
            <a:outerShdw dist="20000" dir="5400000" rotWithShape="0">
              <a:srgbClr val="808080">
                <a:alpha val="37999"/>
              </a:srgbClr>
            </a:outerShdw>
          </a:effectLst>
        </p:spPr>
        <p:txBody>
          <a:bodyPr anchor="ctr"/>
          <a:lstStyle/>
          <a:p>
            <a:pPr algn="ctr">
              <a:defRPr/>
            </a:pPr>
            <a:endParaRPr lang="en-US" sz="1000">
              <a:solidFill>
                <a:srgbClr val="000000"/>
              </a:solidFill>
              <a:latin typeface="+mn-lt"/>
              <a:ea typeface="ＭＳ Ｐゴシック" charset="-128"/>
            </a:endParaRPr>
          </a:p>
        </p:txBody>
      </p:sp>
      <p:grpSp>
        <p:nvGrpSpPr>
          <p:cNvPr id="2" name="Group 138"/>
          <p:cNvGrpSpPr/>
          <p:nvPr/>
        </p:nvGrpSpPr>
        <p:grpSpPr>
          <a:xfrm>
            <a:off x="1186204" y="1550271"/>
            <a:ext cx="155577" cy="433714"/>
            <a:chOff x="6931841" y="2378077"/>
            <a:chExt cx="155577" cy="777875"/>
          </a:xfrm>
        </p:grpSpPr>
        <p:cxnSp>
          <p:nvCxnSpPr>
            <p:cNvPr id="20" name="Straight Connector 19"/>
            <p:cNvCxnSpPr>
              <a:cxnSpLocks noChangeShapeType="1"/>
            </p:cNvCxnSpPr>
            <p:nvPr/>
          </p:nvCxnSpPr>
          <p:spPr bwMode="auto">
            <a:xfrm rot="5400000">
              <a:off x="6544491" y="2765427"/>
              <a:ext cx="777875" cy="3175"/>
            </a:xfrm>
            <a:prstGeom prst="line">
              <a:avLst/>
            </a:prstGeom>
            <a:noFill/>
            <a:ln w="76200">
              <a:solidFill>
                <a:srgbClr val="000000"/>
              </a:solidFill>
              <a:round/>
              <a:headEnd/>
              <a:tailEnd/>
            </a:ln>
            <a:effectLst>
              <a:outerShdw dist="20000" dir="5400000" rotWithShape="0">
                <a:srgbClr val="808080">
                  <a:alpha val="37999"/>
                </a:srgbClr>
              </a:outerShdw>
            </a:effectLst>
          </p:spPr>
        </p:cxnSp>
        <p:cxnSp>
          <p:nvCxnSpPr>
            <p:cNvPr id="21" name="Straight Connector 20"/>
            <p:cNvCxnSpPr>
              <a:cxnSpLocks noChangeShapeType="1"/>
            </p:cNvCxnSpPr>
            <p:nvPr/>
          </p:nvCxnSpPr>
          <p:spPr bwMode="auto">
            <a:xfrm rot="5400000">
              <a:off x="6696893" y="2765427"/>
              <a:ext cx="777875" cy="3175"/>
            </a:xfrm>
            <a:prstGeom prst="line">
              <a:avLst/>
            </a:prstGeom>
            <a:noFill/>
            <a:ln w="76200">
              <a:solidFill>
                <a:srgbClr val="000000"/>
              </a:solidFill>
              <a:round/>
              <a:headEnd/>
              <a:tailEnd/>
            </a:ln>
            <a:effectLst>
              <a:outerShdw dist="20000" dir="5400000" rotWithShape="0">
                <a:srgbClr val="808080">
                  <a:alpha val="37999"/>
                </a:srgbClr>
              </a:outerShdw>
            </a:effectLst>
          </p:spPr>
        </p:cxnSp>
      </p:grpSp>
      <p:sp>
        <p:nvSpPr>
          <p:cNvPr id="90" name="Rectangle 89"/>
          <p:cNvSpPr>
            <a:spLocks noChangeArrowheads="1"/>
          </p:cNvSpPr>
          <p:nvPr/>
        </p:nvSpPr>
        <p:spPr bwMode="auto">
          <a:xfrm>
            <a:off x="80122" y="4524864"/>
            <a:ext cx="8781065" cy="719956"/>
          </a:xfrm>
          <a:prstGeom prst="rect">
            <a:avLst/>
          </a:prstGeom>
          <a:gradFill rotWithShape="1">
            <a:gsLst>
              <a:gs pos="0">
                <a:srgbClr val="BCBCBC"/>
              </a:gs>
              <a:gs pos="100000">
                <a:srgbClr val="191919"/>
              </a:gs>
            </a:gsLst>
            <a:lin ang="5400000"/>
          </a:gradFill>
          <a:ln w="9525">
            <a:solidFill>
              <a:srgbClr val="181818"/>
            </a:solidFill>
            <a:miter lim="800000"/>
            <a:headEnd/>
            <a:tailEnd/>
          </a:ln>
          <a:effectLst>
            <a:outerShdw dist="23000" dir="5400000" rotWithShape="0">
              <a:srgbClr val="808080">
                <a:alpha val="34998"/>
              </a:srgbClr>
            </a:outerShdw>
          </a:effectLst>
        </p:spPr>
        <p:txBody>
          <a:bodyPr/>
          <a:lstStyle/>
          <a:p>
            <a:pPr algn="ctr">
              <a:defRPr/>
            </a:pPr>
            <a:r>
              <a:rPr lang="en-US" dirty="0" smtClean="0">
                <a:latin typeface="+mn-lt"/>
                <a:ea typeface="ＭＳ Ｐゴシック" charset="-128"/>
              </a:rPr>
              <a:t>RAID Processors</a:t>
            </a:r>
            <a:endParaRPr lang="en-US" dirty="0">
              <a:latin typeface="+mn-lt"/>
              <a:ea typeface="ＭＳ Ｐゴシック" charset="-128"/>
            </a:endParaRPr>
          </a:p>
        </p:txBody>
      </p:sp>
      <p:sp>
        <p:nvSpPr>
          <p:cNvPr id="105" name="Rectangle 104"/>
          <p:cNvSpPr>
            <a:spLocks noChangeArrowheads="1"/>
          </p:cNvSpPr>
          <p:nvPr/>
        </p:nvSpPr>
        <p:spPr bwMode="auto">
          <a:xfrm>
            <a:off x="80123" y="3487916"/>
            <a:ext cx="8781064" cy="1036947"/>
          </a:xfrm>
          <a:prstGeom prst="rect">
            <a:avLst/>
          </a:prstGeom>
          <a:gradFill rotWithShape="1">
            <a:gsLst>
              <a:gs pos="0">
                <a:srgbClr val="FFD7D7"/>
              </a:gs>
              <a:gs pos="64999">
                <a:srgbClr val="FFA1A1"/>
              </a:gs>
              <a:gs pos="100000">
                <a:srgbClr val="FF7878"/>
              </a:gs>
            </a:gsLst>
            <a:lin ang="5400000" scaled="1"/>
          </a:gradFill>
          <a:ln w="9525">
            <a:solidFill>
              <a:srgbClr val="FF0000"/>
            </a:solidFill>
            <a:miter lim="800000"/>
            <a:headEnd/>
            <a:tailEnd/>
          </a:ln>
          <a:effectLst>
            <a:outerShdw dist="20000" dir="5400000" rotWithShape="0">
              <a:srgbClr val="808080">
                <a:alpha val="37999"/>
              </a:srgbClr>
            </a:outerShdw>
          </a:effectLst>
        </p:spPr>
        <p:txBody>
          <a:bodyPr lIns="0" rIns="0" anchor="ctr"/>
          <a:lstStyle/>
          <a:p>
            <a:pPr algn="ctr">
              <a:defRPr/>
            </a:pPr>
            <a:r>
              <a:rPr lang="en-US" dirty="0" smtClean="0">
                <a:ea typeface="ＭＳ Ｐゴシック" charset="-128"/>
              </a:rPr>
              <a:t>System memory</a:t>
            </a:r>
            <a:endParaRPr lang="en-US" dirty="0">
              <a:ea typeface="ＭＳ Ｐゴシック" charset="-128"/>
            </a:endParaRPr>
          </a:p>
        </p:txBody>
      </p:sp>
      <p:sp>
        <p:nvSpPr>
          <p:cNvPr id="29" name="Rectangle 28"/>
          <p:cNvSpPr>
            <a:spLocks noChangeArrowheads="1"/>
          </p:cNvSpPr>
          <p:nvPr/>
        </p:nvSpPr>
        <p:spPr bwMode="auto">
          <a:xfrm>
            <a:off x="7374762" y="4675695"/>
            <a:ext cx="1027523" cy="346075"/>
          </a:xfrm>
          <a:prstGeom prst="rect">
            <a:avLst/>
          </a:prstGeom>
          <a:gradFill rotWithShape="1">
            <a:gsLst>
              <a:gs pos="0">
                <a:srgbClr val="FFD7D7"/>
              </a:gs>
              <a:gs pos="64999">
                <a:srgbClr val="FFA1A1"/>
              </a:gs>
              <a:gs pos="100000">
                <a:srgbClr val="FF7878"/>
              </a:gs>
            </a:gsLst>
            <a:lin ang="5400000" scaled="1"/>
          </a:gradFill>
          <a:ln w="9525">
            <a:solidFill>
              <a:srgbClr val="FF0000"/>
            </a:solidFill>
            <a:miter lim="800000"/>
            <a:headEnd/>
            <a:tailEnd/>
          </a:ln>
          <a:effectLst>
            <a:outerShdw dist="20000" dir="5400000" rotWithShape="0">
              <a:srgbClr val="808080">
                <a:alpha val="37999"/>
              </a:srgbClr>
            </a:outerShdw>
          </a:effectLst>
        </p:spPr>
        <p:txBody>
          <a:bodyPr lIns="0" rIns="0" anchor="ctr"/>
          <a:lstStyle/>
          <a:p>
            <a:pPr algn="ctr">
              <a:defRPr/>
            </a:pPr>
            <a:r>
              <a:rPr lang="en-US" sz="900" dirty="0" smtClean="0">
                <a:solidFill>
                  <a:srgbClr val="000000"/>
                </a:solidFill>
                <a:latin typeface="+mn-lt"/>
                <a:ea typeface="ＭＳ Ｐゴシック" charset="-128"/>
              </a:rPr>
              <a:t>High-Speed </a:t>
            </a:r>
            <a:r>
              <a:rPr lang="en-US" sz="900" dirty="0">
                <a:solidFill>
                  <a:srgbClr val="000000"/>
                </a:solidFill>
                <a:latin typeface="+mn-lt"/>
                <a:ea typeface="ＭＳ Ｐゴシック" charset="-128"/>
              </a:rPr>
              <a:t>Cache</a:t>
            </a:r>
          </a:p>
        </p:txBody>
      </p:sp>
      <p:sp>
        <p:nvSpPr>
          <p:cNvPr id="138" name="Rectangle 137"/>
          <p:cNvSpPr>
            <a:spLocks noChangeArrowheads="1"/>
          </p:cNvSpPr>
          <p:nvPr/>
        </p:nvSpPr>
        <p:spPr bwMode="auto">
          <a:xfrm>
            <a:off x="6665920" y="2163700"/>
            <a:ext cx="2195266" cy="1324217"/>
          </a:xfrm>
          <a:prstGeom prst="rect">
            <a:avLst/>
          </a:prstGeom>
          <a:gradFill rotWithShape="1">
            <a:gsLst>
              <a:gs pos="0">
                <a:srgbClr val="BCBCBC"/>
              </a:gs>
              <a:gs pos="100000">
                <a:srgbClr val="191919"/>
              </a:gs>
            </a:gsLst>
            <a:lin ang="5400000"/>
          </a:gradFill>
          <a:ln w="9525">
            <a:solidFill>
              <a:srgbClr val="181818"/>
            </a:solidFill>
            <a:miter lim="800000"/>
            <a:headEnd/>
            <a:tailEnd/>
          </a:ln>
          <a:effectLst>
            <a:outerShdw dist="23000" dir="5400000" rotWithShape="0">
              <a:srgbClr val="808080">
                <a:alpha val="34998"/>
              </a:srgbClr>
            </a:outerShdw>
          </a:effectLst>
        </p:spPr>
        <p:txBody>
          <a:bodyPr/>
          <a:lstStyle/>
          <a:p>
            <a:pPr algn="ctr">
              <a:defRPr/>
            </a:pPr>
            <a:r>
              <a:rPr lang="en-US" sz="1400" dirty="0" smtClean="0">
                <a:latin typeface="+mn-lt"/>
                <a:ea typeface="ＭＳ Ｐゴシック" charset="-128"/>
              </a:rPr>
              <a:t>Virtual</a:t>
            </a:r>
          </a:p>
          <a:p>
            <a:pPr algn="ctr">
              <a:defRPr/>
            </a:pPr>
            <a:r>
              <a:rPr lang="en-US" sz="1400" dirty="0" smtClean="0">
                <a:ea typeface="ＭＳ Ｐゴシック" charset="-128"/>
              </a:rPr>
              <a:t>Machine</a:t>
            </a:r>
          </a:p>
          <a:p>
            <a:pPr algn="ctr">
              <a:defRPr/>
            </a:pPr>
            <a:endParaRPr lang="en-US" sz="1400" dirty="0" smtClean="0">
              <a:latin typeface="+mn-lt"/>
              <a:ea typeface="ＭＳ Ｐゴシック" charset="-128"/>
            </a:endParaRPr>
          </a:p>
          <a:p>
            <a:pPr algn="ctr">
              <a:defRPr/>
            </a:pPr>
            <a:endParaRPr lang="en-US" sz="1400" dirty="0">
              <a:latin typeface="+mn-lt"/>
              <a:ea typeface="ＭＳ Ｐゴシック" charset="-128"/>
            </a:endParaRPr>
          </a:p>
        </p:txBody>
      </p:sp>
      <p:grpSp>
        <p:nvGrpSpPr>
          <p:cNvPr id="3" name="Group 139"/>
          <p:cNvGrpSpPr/>
          <p:nvPr/>
        </p:nvGrpSpPr>
        <p:grpSpPr>
          <a:xfrm>
            <a:off x="3379474" y="1550271"/>
            <a:ext cx="155577" cy="433714"/>
            <a:chOff x="6931841" y="2378077"/>
            <a:chExt cx="155577" cy="777875"/>
          </a:xfrm>
        </p:grpSpPr>
        <p:cxnSp>
          <p:nvCxnSpPr>
            <p:cNvPr id="141" name="Straight Connector 140"/>
            <p:cNvCxnSpPr>
              <a:cxnSpLocks noChangeShapeType="1"/>
            </p:cNvCxnSpPr>
            <p:nvPr/>
          </p:nvCxnSpPr>
          <p:spPr bwMode="auto">
            <a:xfrm rot="5400000">
              <a:off x="6544491" y="2765427"/>
              <a:ext cx="777875" cy="3175"/>
            </a:xfrm>
            <a:prstGeom prst="line">
              <a:avLst/>
            </a:prstGeom>
            <a:noFill/>
            <a:ln w="76200">
              <a:solidFill>
                <a:srgbClr val="000000"/>
              </a:solidFill>
              <a:round/>
              <a:headEnd/>
              <a:tailEnd/>
            </a:ln>
            <a:effectLst>
              <a:outerShdw dist="20000" dir="5400000" rotWithShape="0">
                <a:srgbClr val="808080">
                  <a:alpha val="37999"/>
                </a:srgbClr>
              </a:outerShdw>
            </a:effectLst>
          </p:spPr>
        </p:cxnSp>
        <p:cxnSp>
          <p:nvCxnSpPr>
            <p:cNvPr id="142" name="Straight Connector 141"/>
            <p:cNvCxnSpPr>
              <a:cxnSpLocks noChangeShapeType="1"/>
            </p:cNvCxnSpPr>
            <p:nvPr/>
          </p:nvCxnSpPr>
          <p:spPr bwMode="auto">
            <a:xfrm rot="5400000">
              <a:off x="6696893" y="2765427"/>
              <a:ext cx="777875" cy="3175"/>
            </a:xfrm>
            <a:prstGeom prst="line">
              <a:avLst/>
            </a:prstGeom>
            <a:noFill/>
            <a:ln w="76200">
              <a:solidFill>
                <a:srgbClr val="000000"/>
              </a:solidFill>
              <a:round/>
              <a:headEnd/>
              <a:tailEnd/>
            </a:ln>
            <a:effectLst>
              <a:outerShdw dist="20000" dir="5400000" rotWithShape="0">
                <a:srgbClr val="808080">
                  <a:alpha val="37999"/>
                </a:srgbClr>
              </a:outerShdw>
            </a:effectLst>
          </p:spPr>
        </p:cxnSp>
      </p:grpSp>
      <p:grpSp>
        <p:nvGrpSpPr>
          <p:cNvPr id="4" name="Group 186"/>
          <p:cNvGrpSpPr/>
          <p:nvPr/>
        </p:nvGrpSpPr>
        <p:grpSpPr>
          <a:xfrm>
            <a:off x="5513107" y="1550271"/>
            <a:ext cx="155577" cy="433714"/>
            <a:chOff x="6931841" y="2378077"/>
            <a:chExt cx="155577" cy="777875"/>
          </a:xfrm>
        </p:grpSpPr>
        <p:cxnSp>
          <p:nvCxnSpPr>
            <p:cNvPr id="188" name="Straight Connector 187"/>
            <p:cNvCxnSpPr>
              <a:cxnSpLocks noChangeShapeType="1"/>
            </p:cNvCxnSpPr>
            <p:nvPr/>
          </p:nvCxnSpPr>
          <p:spPr bwMode="auto">
            <a:xfrm rot="5400000">
              <a:off x="6544491" y="2765427"/>
              <a:ext cx="777875" cy="3175"/>
            </a:xfrm>
            <a:prstGeom prst="line">
              <a:avLst/>
            </a:prstGeom>
            <a:noFill/>
            <a:ln w="76200">
              <a:solidFill>
                <a:srgbClr val="000000"/>
              </a:solidFill>
              <a:round/>
              <a:headEnd/>
              <a:tailEnd/>
            </a:ln>
            <a:effectLst>
              <a:outerShdw dist="20000" dir="5400000" rotWithShape="0">
                <a:srgbClr val="808080">
                  <a:alpha val="37999"/>
                </a:srgbClr>
              </a:outerShdw>
            </a:effectLst>
          </p:spPr>
        </p:cxnSp>
        <p:cxnSp>
          <p:nvCxnSpPr>
            <p:cNvPr id="189" name="Straight Connector 188"/>
            <p:cNvCxnSpPr>
              <a:cxnSpLocks noChangeShapeType="1"/>
            </p:cNvCxnSpPr>
            <p:nvPr/>
          </p:nvCxnSpPr>
          <p:spPr bwMode="auto">
            <a:xfrm rot="5400000">
              <a:off x="6696893" y="2765427"/>
              <a:ext cx="777875" cy="3175"/>
            </a:xfrm>
            <a:prstGeom prst="line">
              <a:avLst/>
            </a:prstGeom>
            <a:noFill/>
            <a:ln w="76200">
              <a:solidFill>
                <a:srgbClr val="000000"/>
              </a:solidFill>
              <a:round/>
              <a:headEnd/>
              <a:tailEnd/>
            </a:ln>
            <a:effectLst>
              <a:outerShdw dist="20000" dir="5400000" rotWithShape="0">
                <a:srgbClr val="808080">
                  <a:alpha val="37999"/>
                </a:srgbClr>
              </a:outerShdw>
            </a:effectLst>
          </p:spPr>
        </p:cxnSp>
      </p:grpSp>
      <p:grpSp>
        <p:nvGrpSpPr>
          <p:cNvPr id="5" name="Group 189"/>
          <p:cNvGrpSpPr/>
          <p:nvPr/>
        </p:nvGrpSpPr>
        <p:grpSpPr>
          <a:xfrm>
            <a:off x="7700126" y="1577894"/>
            <a:ext cx="155577" cy="433714"/>
            <a:chOff x="6931841" y="2378077"/>
            <a:chExt cx="155577" cy="777875"/>
          </a:xfrm>
        </p:grpSpPr>
        <p:cxnSp>
          <p:nvCxnSpPr>
            <p:cNvPr id="191" name="Straight Connector 190"/>
            <p:cNvCxnSpPr>
              <a:cxnSpLocks noChangeShapeType="1"/>
            </p:cNvCxnSpPr>
            <p:nvPr/>
          </p:nvCxnSpPr>
          <p:spPr bwMode="auto">
            <a:xfrm rot="5400000">
              <a:off x="6544491" y="2765427"/>
              <a:ext cx="777875" cy="3175"/>
            </a:xfrm>
            <a:prstGeom prst="line">
              <a:avLst/>
            </a:prstGeom>
            <a:noFill/>
            <a:ln w="76200">
              <a:solidFill>
                <a:srgbClr val="000000"/>
              </a:solidFill>
              <a:round/>
              <a:headEnd/>
              <a:tailEnd/>
            </a:ln>
            <a:effectLst>
              <a:outerShdw dist="20000" dir="5400000" rotWithShape="0">
                <a:srgbClr val="808080">
                  <a:alpha val="37999"/>
                </a:srgbClr>
              </a:outerShdw>
            </a:effectLst>
          </p:spPr>
        </p:cxnSp>
        <p:cxnSp>
          <p:nvCxnSpPr>
            <p:cNvPr id="192" name="Straight Connector 191"/>
            <p:cNvCxnSpPr>
              <a:cxnSpLocks noChangeShapeType="1"/>
            </p:cNvCxnSpPr>
            <p:nvPr/>
          </p:nvCxnSpPr>
          <p:spPr bwMode="auto">
            <a:xfrm rot="5400000">
              <a:off x="6696893" y="2765427"/>
              <a:ext cx="777875" cy="3175"/>
            </a:xfrm>
            <a:prstGeom prst="line">
              <a:avLst/>
            </a:prstGeom>
            <a:noFill/>
            <a:ln w="76200">
              <a:solidFill>
                <a:srgbClr val="000000"/>
              </a:solidFill>
              <a:round/>
              <a:headEnd/>
              <a:tailEnd/>
            </a:ln>
            <a:effectLst>
              <a:outerShdw dist="20000" dir="5400000" rotWithShape="0">
                <a:srgbClr val="808080">
                  <a:alpha val="37999"/>
                </a:srgbClr>
              </a:outerShdw>
            </a:effectLst>
          </p:spPr>
        </p:cxnSp>
      </p:grpSp>
      <p:sp>
        <p:nvSpPr>
          <p:cNvPr id="51" name="Rectangle 50"/>
          <p:cNvSpPr>
            <a:spLocks noChangeArrowheads="1"/>
          </p:cNvSpPr>
          <p:nvPr/>
        </p:nvSpPr>
        <p:spPr bwMode="auto">
          <a:xfrm>
            <a:off x="78947" y="1794751"/>
            <a:ext cx="8782239" cy="368949"/>
          </a:xfrm>
          <a:prstGeom prst="rect">
            <a:avLst/>
          </a:prstGeom>
          <a:gradFill rotWithShape="1">
            <a:gsLst>
              <a:gs pos="0">
                <a:srgbClr val="FFD7D7"/>
              </a:gs>
              <a:gs pos="64999">
                <a:srgbClr val="FFA1A1"/>
              </a:gs>
              <a:gs pos="100000">
                <a:srgbClr val="FF7878"/>
              </a:gs>
            </a:gsLst>
            <a:lin ang="5400000" scaled="1"/>
          </a:gradFill>
          <a:ln w="9525">
            <a:solidFill>
              <a:srgbClr val="FF0000"/>
            </a:solidFill>
            <a:miter lim="800000"/>
            <a:headEnd/>
            <a:tailEnd/>
          </a:ln>
          <a:effectLst>
            <a:outerShdw dist="20000" dir="5400000" rotWithShape="0">
              <a:srgbClr val="808080">
                <a:alpha val="37999"/>
              </a:srgbClr>
            </a:outerShdw>
          </a:effectLst>
        </p:spPr>
        <p:txBody>
          <a:bodyPr anchor="ctr"/>
          <a:lstStyle/>
          <a:p>
            <a:pPr algn="ctr">
              <a:defRPr/>
            </a:pPr>
            <a:r>
              <a:rPr lang="en-US" sz="1200" dirty="0" smtClean="0">
                <a:solidFill>
                  <a:srgbClr val="000000"/>
                </a:solidFill>
                <a:latin typeface="+mn-lt"/>
                <a:ea typeface="ＭＳ Ｐゴシック" charset="-128"/>
              </a:rPr>
              <a:t>Interface </a:t>
            </a:r>
            <a:r>
              <a:rPr lang="en-US" sz="1200" dirty="0">
                <a:solidFill>
                  <a:srgbClr val="000000"/>
                </a:solidFill>
                <a:latin typeface="+mn-lt"/>
                <a:ea typeface="ＭＳ Ｐゴシック" charset="-128"/>
              </a:rPr>
              <a:t>Virtualization</a:t>
            </a:r>
          </a:p>
        </p:txBody>
      </p:sp>
      <p:sp>
        <p:nvSpPr>
          <p:cNvPr id="79" name="Rectangle 78"/>
          <p:cNvSpPr>
            <a:spLocks noChangeArrowheads="1"/>
          </p:cNvSpPr>
          <p:nvPr/>
        </p:nvSpPr>
        <p:spPr bwMode="auto">
          <a:xfrm>
            <a:off x="80121" y="5244820"/>
            <a:ext cx="8781066" cy="420688"/>
          </a:xfrm>
          <a:prstGeom prst="rect">
            <a:avLst/>
          </a:prstGeom>
          <a:gradFill rotWithShape="1">
            <a:gsLst>
              <a:gs pos="0">
                <a:srgbClr val="F49C9C"/>
              </a:gs>
              <a:gs pos="100000">
                <a:srgbClr val="B20000"/>
              </a:gs>
            </a:gsLst>
            <a:lin ang="5400000"/>
          </a:gradFill>
          <a:ln w="9525">
            <a:solidFill>
              <a:srgbClr val="9B0000"/>
            </a:solidFill>
            <a:miter lim="800000"/>
            <a:headEnd/>
            <a:tailEnd/>
          </a:ln>
          <a:effectLst>
            <a:outerShdw dist="23000" dir="5400000" rotWithShape="0">
              <a:srgbClr val="808080">
                <a:alpha val="34998"/>
              </a:srgbClr>
            </a:outerShdw>
          </a:effectLst>
        </p:spPr>
        <p:txBody>
          <a:bodyPr anchor="ctr"/>
          <a:lstStyle/>
          <a:p>
            <a:pPr algn="ctr">
              <a:defRPr/>
            </a:pPr>
            <a:r>
              <a:rPr lang="en-US" sz="1200" dirty="0">
                <a:solidFill>
                  <a:srgbClr val="FFFFFF"/>
                </a:solidFill>
                <a:latin typeface="+mn-lt"/>
                <a:ea typeface="ＭＳ Ｐゴシック" charset="-128"/>
              </a:rPr>
              <a:t>Internal SAS Switching</a:t>
            </a:r>
          </a:p>
        </p:txBody>
      </p:sp>
      <p:sp>
        <p:nvSpPr>
          <p:cNvPr id="8" name="Rounded Rectangle 7"/>
          <p:cNvSpPr>
            <a:spLocks noChangeArrowheads="1"/>
          </p:cNvSpPr>
          <p:nvPr/>
        </p:nvSpPr>
        <p:spPr bwMode="auto">
          <a:xfrm>
            <a:off x="8391938" y="4675695"/>
            <a:ext cx="752062" cy="346075"/>
          </a:xfrm>
          <a:prstGeom prst="roundRect">
            <a:avLst>
              <a:gd name="adj" fmla="val 16667"/>
            </a:avLst>
          </a:prstGeom>
          <a:solidFill>
            <a:srgbClr val="191919"/>
          </a:solidFill>
          <a:ln w="38100">
            <a:solidFill>
              <a:srgbClr val="FFFFFF"/>
            </a:solidFill>
            <a:round/>
            <a:headEnd/>
            <a:tailEnd/>
          </a:ln>
          <a:effectLst>
            <a:outerShdw dist="20000" dir="5400000" rotWithShape="0">
              <a:srgbClr val="808080">
                <a:alpha val="37999"/>
              </a:srgbClr>
            </a:outerShdw>
          </a:effectLst>
        </p:spPr>
        <p:txBody>
          <a:bodyPr anchor="ctr"/>
          <a:lstStyle/>
          <a:p>
            <a:pPr algn="ctr">
              <a:defRPr/>
            </a:pPr>
            <a:r>
              <a:rPr lang="en-US" sz="700" b="1" dirty="0" smtClean="0">
                <a:solidFill>
                  <a:srgbClr val="FFFFFF"/>
                </a:solidFill>
                <a:latin typeface="+mn-lt"/>
                <a:ea typeface="ＭＳ Ｐゴシック" charset="-128"/>
              </a:rPr>
              <a:t>Cache </a:t>
            </a:r>
            <a:r>
              <a:rPr lang="en-US" sz="700" b="1" dirty="0">
                <a:solidFill>
                  <a:srgbClr val="FFFFFF"/>
                </a:solidFill>
                <a:latin typeface="+mn-lt"/>
                <a:ea typeface="ＭＳ Ｐゴシック" charset="-128"/>
              </a:rPr>
              <a:t>Link</a:t>
            </a:r>
          </a:p>
        </p:txBody>
      </p:sp>
      <p:sp>
        <p:nvSpPr>
          <p:cNvPr id="216" name="Rectangle 215"/>
          <p:cNvSpPr>
            <a:spLocks noChangeArrowheads="1"/>
          </p:cNvSpPr>
          <p:nvPr/>
        </p:nvSpPr>
        <p:spPr bwMode="auto">
          <a:xfrm>
            <a:off x="78947" y="1305800"/>
            <a:ext cx="8969607" cy="488950"/>
          </a:xfrm>
          <a:prstGeom prst="rect">
            <a:avLst/>
          </a:prstGeom>
          <a:noFill/>
          <a:ln w="38100">
            <a:noFill/>
            <a:miter lim="800000"/>
            <a:headEnd/>
            <a:tailEnd/>
          </a:ln>
          <a:effectLst/>
        </p:spPr>
        <p:txBody>
          <a:bodyPr anchor="t" anchorCtr="0"/>
          <a:lstStyle/>
          <a:p>
            <a:pPr algn="ctr">
              <a:defRPr/>
            </a:pPr>
            <a:r>
              <a:rPr lang="en-US" sz="1400" dirty="0" smtClean="0">
                <a:ea typeface="ＭＳ Ｐゴシック" charset="-128"/>
              </a:rPr>
              <a:t>8 </a:t>
            </a:r>
            <a:r>
              <a:rPr lang="en-US" sz="1400" dirty="0" smtClean="0">
                <a:latin typeface="+mn-lt"/>
                <a:ea typeface="ＭＳ Ｐゴシック" charset="-128"/>
              </a:rPr>
              <a:t>x </a:t>
            </a:r>
            <a:r>
              <a:rPr lang="en-US" sz="1400" dirty="0">
                <a:latin typeface="+mn-lt"/>
                <a:ea typeface="ＭＳ Ｐゴシック" charset="-128"/>
              </a:rPr>
              <a:t>IB QDR/10GbE Host </a:t>
            </a:r>
            <a:r>
              <a:rPr lang="en-US" sz="1400" dirty="0" smtClean="0">
                <a:latin typeface="+mn-lt"/>
                <a:ea typeface="ＭＳ Ｐゴシック" charset="-128"/>
              </a:rPr>
              <a:t>Ports (No </a:t>
            </a:r>
            <a:r>
              <a:rPr lang="en-US" sz="1400" dirty="0" err="1" smtClean="0">
                <a:latin typeface="+mn-lt"/>
                <a:ea typeface="ＭＳ Ｐゴシック" charset="-128"/>
              </a:rPr>
              <a:t>Fibre</a:t>
            </a:r>
            <a:r>
              <a:rPr lang="en-US" sz="1400" dirty="0" smtClean="0">
                <a:latin typeface="+mn-lt"/>
                <a:ea typeface="ＭＳ Ｐゴシック" charset="-128"/>
              </a:rPr>
              <a:t> Channel)</a:t>
            </a:r>
            <a:endParaRPr lang="en-US" sz="1400" dirty="0">
              <a:latin typeface="+mn-lt"/>
              <a:ea typeface="ＭＳ Ｐゴシック" charset="-128"/>
            </a:endParaRPr>
          </a:p>
        </p:txBody>
      </p:sp>
      <p:sp>
        <p:nvSpPr>
          <p:cNvPr id="98" name="Rectangle 97"/>
          <p:cNvSpPr>
            <a:spLocks noChangeArrowheads="1"/>
          </p:cNvSpPr>
          <p:nvPr/>
        </p:nvSpPr>
        <p:spPr bwMode="auto">
          <a:xfrm>
            <a:off x="4470654" y="2163700"/>
            <a:ext cx="2195266" cy="1324217"/>
          </a:xfrm>
          <a:prstGeom prst="rect">
            <a:avLst/>
          </a:prstGeom>
          <a:gradFill rotWithShape="1">
            <a:gsLst>
              <a:gs pos="0">
                <a:srgbClr val="BCBCBC"/>
              </a:gs>
              <a:gs pos="100000">
                <a:srgbClr val="191919"/>
              </a:gs>
            </a:gsLst>
            <a:lin ang="5400000"/>
          </a:gradFill>
          <a:ln w="9525">
            <a:solidFill>
              <a:srgbClr val="181818"/>
            </a:solidFill>
            <a:miter lim="800000"/>
            <a:headEnd/>
            <a:tailEnd/>
          </a:ln>
          <a:effectLst>
            <a:outerShdw dist="23000" dir="5400000" rotWithShape="0">
              <a:srgbClr val="808080">
                <a:alpha val="34998"/>
              </a:srgbClr>
            </a:outerShdw>
          </a:effectLst>
        </p:spPr>
        <p:txBody>
          <a:bodyPr/>
          <a:lstStyle/>
          <a:p>
            <a:pPr algn="ctr">
              <a:defRPr/>
            </a:pPr>
            <a:r>
              <a:rPr lang="en-US" sz="1400" dirty="0" smtClean="0">
                <a:latin typeface="+mn-lt"/>
                <a:ea typeface="ＭＳ Ｐゴシック" charset="-128"/>
              </a:rPr>
              <a:t>Virtual</a:t>
            </a:r>
          </a:p>
          <a:p>
            <a:pPr algn="ctr">
              <a:defRPr/>
            </a:pPr>
            <a:r>
              <a:rPr lang="en-US" sz="1400" dirty="0" smtClean="0">
                <a:ea typeface="ＭＳ Ｐゴシック" charset="-128"/>
              </a:rPr>
              <a:t>Machine</a:t>
            </a:r>
          </a:p>
          <a:p>
            <a:pPr algn="ctr">
              <a:defRPr/>
            </a:pPr>
            <a:endParaRPr lang="en-US" sz="1400" dirty="0" smtClean="0">
              <a:latin typeface="+mn-lt"/>
              <a:ea typeface="ＭＳ Ｐゴシック" charset="-128"/>
            </a:endParaRPr>
          </a:p>
          <a:p>
            <a:pPr algn="ctr">
              <a:defRPr/>
            </a:pPr>
            <a:endParaRPr lang="en-US" sz="1400" dirty="0">
              <a:latin typeface="+mn-lt"/>
              <a:ea typeface="ＭＳ Ｐゴシック" charset="-128"/>
            </a:endParaRPr>
          </a:p>
        </p:txBody>
      </p:sp>
      <p:sp>
        <p:nvSpPr>
          <p:cNvPr id="99" name="Rectangle 98"/>
          <p:cNvSpPr>
            <a:spLocks noChangeArrowheads="1"/>
          </p:cNvSpPr>
          <p:nvPr/>
        </p:nvSpPr>
        <p:spPr bwMode="auto">
          <a:xfrm>
            <a:off x="2275388" y="2163700"/>
            <a:ext cx="2195266" cy="1324217"/>
          </a:xfrm>
          <a:prstGeom prst="rect">
            <a:avLst/>
          </a:prstGeom>
          <a:gradFill rotWithShape="1">
            <a:gsLst>
              <a:gs pos="0">
                <a:srgbClr val="BCBCBC"/>
              </a:gs>
              <a:gs pos="100000">
                <a:srgbClr val="191919"/>
              </a:gs>
            </a:gsLst>
            <a:lin ang="5400000"/>
          </a:gradFill>
          <a:ln w="9525">
            <a:solidFill>
              <a:srgbClr val="181818"/>
            </a:solidFill>
            <a:miter lim="800000"/>
            <a:headEnd/>
            <a:tailEnd/>
          </a:ln>
          <a:effectLst>
            <a:outerShdw dist="23000" dir="5400000" rotWithShape="0">
              <a:srgbClr val="808080">
                <a:alpha val="34998"/>
              </a:srgbClr>
            </a:outerShdw>
          </a:effectLst>
        </p:spPr>
        <p:txBody>
          <a:bodyPr/>
          <a:lstStyle/>
          <a:p>
            <a:pPr algn="ctr">
              <a:defRPr/>
            </a:pPr>
            <a:r>
              <a:rPr lang="en-US" sz="1400" dirty="0" smtClean="0">
                <a:latin typeface="+mn-lt"/>
                <a:ea typeface="ＭＳ Ｐゴシック" charset="-128"/>
              </a:rPr>
              <a:t>Virtual</a:t>
            </a:r>
          </a:p>
          <a:p>
            <a:pPr algn="ctr">
              <a:defRPr/>
            </a:pPr>
            <a:r>
              <a:rPr lang="en-US" sz="1400" dirty="0" smtClean="0">
                <a:ea typeface="ＭＳ Ｐゴシック" charset="-128"/>
              </a:rPr>
              <a:t>Machine</a:t>
            </a:r>
          </a:p>
          <a:p>
            <a:pPr algn="ctr">
              <a:defRPr/>
            </a:pPr>
            <a:endParaRPr lang="en-US" sz="1400" dirty="0" smtClean="0">
              <a:latin typeface="+mn-lt"/>
              <a:ea typeface="ＭＳ Ｐゴシック" charset="-128"/>
            </a:endParaRPr>
          </a:p>
          <a:p>
            <a:pPr algn="ctr">
              <a:defRPr/>
            </a:pPr>
            <a:endParaRPr lang="en-US" sz="1400" dirty="0">
              <a:latin typeface="+mn-lt"/>
              <a:ea typeface="ＭＳ Ｐゴシック" charset="-128"/>
            </a:endParaRPr>
          </a:p>
        </p:txBody>
      </p:sp>
      <p:sp>
        <p:nvSpPr>
          <p:cNvPr id="100" name="Rectangle 99"/>
          <p:cNvSpPr>
            <a:spLocks noChangeArrowheads="1"/>
          </p:cNvSpPr>
          <p:nvPr/>
        </p:nvSpPr>
        <p:spPr bwMode="auto">
          <a:xfrm>
            <a:off x="80122" y="2163700"/>
            <a:ext cx="2195266" cy="1324217"/>
          </a:xfrm>
          <a:prstGeom prst="rect">
            <a:avLst/>
          </a:prstGeom>
          <a:gradFill rotWithShape="1">
            <a:gsLst>
              <a:gs pos="0">
                <a:srgbClr val="BCBCBC"/>
              </a:gs>
              <a:gs pos="100000">
                <a:srgbClr val="191919"/>
              </a:gs>
            </a:gsLst>
            <a:lin ang="5400000"/>
          </a:gradFill>
          <a:ln w="9525">
            <a:solidFill>
              <a:srgbClr val="181818"/>
            </a:solidFill>
            <a:miter lim="800000"/>
            <a:headEnd/>
            <a:tailEnd/>
          </a:ln>
          <a:effectLst>
            <a:outerShdw dist="23000" dir="5400000" rotWithShape="0">
              <a:srgbClr val="808080">
                <a:alpha val="34998"/>
              </a:srgbClr>
            </a:outerShdw>
          </a:effectLst>
        </p:spPr>
        <p:txBody>
          <a:bodyPr/>
          <a:lstStyle/>
          <a:p>
            <a:pPr algn="ctr">
              <a:defRPr/>
            </a:pPr>
            <a:r>
              <a:rPr lang="en-US" sz="1400" dirty="0" smtClean="0">
                <a:latin typeface="+mn-lt"/>
                <a:ea typeface="ＭＳ Ｐゴシック" charset="-128"/>
              </a:rPr>
              <a:t>Virtual</a:t>
            </a:r>
          </a:p>
          <a:p>
            <a:pPr algn="ctr">
              <a:defRPr/>
            </a:pPr>
            <a:r>
              <a:rPr lang="en-US" sz="1400" dirty="0" smtClean="0">
                <a:ea typeface="ＭＳ Ｐゴシック" charset="-128"/>
              </a:rPr>
              <a:t>Machine</a:t>
            </a:r>
          </a:p>
          <a:p>
            <a:pPr algn="ctr">
              <a:defRPr/>
            </a:pPr>
            <a:endParaRPr lang="en-US" sz="1400" dirty="0" smtClean="0">
              <a:latin typeface="+mn-lt"/>
              <a:ea typeface="ＭＳ Ｐゴシック" charset="-128"/>
            </a:endParaRPr>
          </a:p>
          <a:p>
            <a:pPr algn="ctr">
              <a:defRPr/>
            </a:pPr>
            <a:endParaRPr lang="en-US" sz="1400" dirty="0">
              <a:latin typeface="+mn-lt"/>
              <a:ea typeface="ＭＳ Ｐゴシック" charset="-128"/>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configuration</a:t>
            </a:r>
            <a:endParaRPr lang="en-US" dirty="0"/>
          </a:p>
        </p:txBody>
      </p:sp>
      <p:sp>
        <p:nvSpPr>
          <p:cNvPr id="3" name="Content Placeholder 2"/>
          <p:cNvSpPr>
            <a:spLocks noGrp="1"/>
          </p:cNvSpPr>
          <p:nvPr>
            <p:ph idx="1"/>
          </p:nvPr>
        </p:nvSpPr>
        <p:spPr>
          <a:xfrm>
            <a:off x="228600" y="1348036"/>
            <a:ext cx="8686800" cy="5033910"/>
          </a:xfrm>
        </p:spPr>
        <p:txBody>
          <a:bodyPr>
            <a:normAutofit fontScale="85000" lnSpcReduction="20000"/>
          </a:bodyPr>
          <a:lstStyle/>
          <a:p>
            <a:r>
              <a:rPr lang="en-US" dirty="0" smtClean="0"/>
              <a:t>Now we can put </a:t>
            </a:r>
            <a:r>
              <a:rPr lang="en-US" dirty="0" err="1" smtClean="0"/>
              <a:t>iRODS</a:t>
            </a:r>
            <a:r>
              <a:rPr lang="en-US" dirty="0" smtClean="0"/>
              <a:t> inside the RAID controllers</a:t>
            </a:r>
          </a:p>
          <a:p>
            <a:pPr lvl="1"/>
            <a:r>
              <a:rPr lang="en-US" dirty="0" smtClean="0"/>
              <a:t>This give </a:t>
            </a:r>
            <a:r>
              <a:rPr lang="en-US" dirty="0" err="1" smtClean="0"/>
              <a:t>iRODS</a:t>
            </a:r>
            <a:r>
              <a:rPr lang="en-US" dirty="0" smtClean="0"/>
              <a:t> the fastest access to the storage because it doesn’t have to go onto the network to access a fileserver. It lives </a:t>
            </a:r>
            <a:r>
              <a:rPr lang="en-US" b="1" dirty="0" smtClean="0"/>
              <a:t>inside</a:t>
            </a:r>
            <a:r>
              <a:rPr lang="en-US" dirty="0" smtClean="0"/>
              <a:t> the fileserver.</a:t>
            </a:r>
          </a:p>
          <a:p>
            <a:pPr lvl="1"/>
            <a:endParaRPr lang="en-US" dirty="0" smtClean="0"/>
          </a:p>
          <a:p>
            <a:r>
              <a:rPr lang="en-US" dirty="0" smtClean="0"/>
              <a:t>We can put the </a:t>
            </a:r>
            <a:r>
              <a:rPr lang="en-US" dirty="0" err="1" smtClean="0"/>
              <a:t>iRODS</a:t>
            </a:r>
            <a:r>
              <a:rPr lang="en-US" dirty="0" smtClean="0"/>
              <a:t> catalogue, </a:t>
            </a:r>
            <a:r>
              <a:rPr lang="en-US" dirty="0" err="1" smtClean="0"/>
              <a:t>iCAT</a:t>
            </a:r>
            <a:r>
              <a:rPr lang="en-US" dirty="0" smtClean="0"/>
              <a:t>, on a separate VM with lots of memory and SSDs for </a:t>
            </a:r>
            <a:r>
              <a:rPr lang="en-US" dirty="0" err="1" smtClean="0"/>
              <a:t>DataBase</a:t>
            </a:r>
            <a:r>
              <a:rPr lang="en-US" dirty="0" smtClean="0"/>
              <a:t> storage</a:t>
            </a:r>
          </a:p>
          <a:p>
            <a:endParaRPr lang="en-US" dirty="0" smtClean="0"/>
          </a:p>
          <a:p>
            <a:r>
              <a:rPr lang="en-US" dirty="0" smtClean="0"/>
              <a:t>The following example is a mix of </a:t>
            </a:r>
            <a:r>
              <a:rPr lang="en-US" dirty="0" err="1" smtClean="0"/>
              <a:t>iRODS</a:t>
            </a:r>
            <a:r>
              <a:rPr lang="en-US" dirty="0" smtClean="0"/>
              <a:t> with GPFS</a:t>
            </a:r>
          </a:p>
          <a:p>
            <a:pPr lvl="1"/>
            <a:r>
              <a:rPr lang="en-US" dirty="0" smtClean="0"/>
              <a:t>The same </a:t>
            </a:r>
            <a:r>
              <a:rPr lang="en-US" dirty="0" err="1" smtClean="0"/>
              <a:t>filesystem</a:t>
            </a:r>
            <a:r>
              <a:rPr lang="en-US" dirty="0" smtClean="0"/>
              <a:t> is also visible from an external compute cluster via GPFS running on the remaining VMs</a:t>
            </a:r>
          </a:p>
          <a:p>
            <a:pPr lvl="1"/>
            <a:endParaRPr lang="en-US" dirty="0" smtClean="0"/>
          </a:p>
          <a:p>
            <a:r>
              <a:rPr lang="en-US" dirty="0" smtClean="0"/>
              <a:t>This is only one controller, there are 4 more VMs in the other controller need some work too</a:t>
            </a:r>
          </a:p>
          <a:p>
            <a:pPr lvl="1"/>
            <a:r>
              <a:rPr lang="en-US" dirty="0" smtClean="0"/>
              <a:t> They see the same storage and can access it at the same speed.</a:t>
            </a:r>
          </a:p>
          <a:p>
            <a:endParaRPr lang="en-US" dirty="0" smtClean="0"/>
          </a:p>
          <a:p>
            <a:r>
              <a:rPr lang="en-US" dirty="0" smtClean="0"/>
              <a:t>On the SFA-12K we will have 16 VM’s available running on Intel Sandy Bridge processors. </a:t>
            </a:r>
            <a:r>
              <a:rPr lang="en-US" sz="1200" dirty="0" smtClean="0"/>
              <a:t>(available Q3 2012)</a:t>
            </a:r>
            <a:r>
              <a:rPr lang="en-US" dirty="0" smtClean="0"/>
              <a:t> </a:t>
            </a:r>
          </a:p>
          <a:p>
            <a:endParaRPr lang="en-US" dirty="0" smtClean="0"/>
          </a:p>
          <a:p>
            <a:pPr>
              <a:buNone/>
            </a:pPr>
            <a:endParaRPr lang="en-US" dirty="0"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t>Example configuration</a:t>
            </a:r>
          </a:p>
        </p:txBody>
      </p:sp>
      <p:sp>
        <p:nvSpPr>
          <p:cNvPr id="6" name="Rectangle 5"/>
          <p:cNvSpPr>
            <a:spLocks noChangeArrowheads="1"/>
          </p:cNvSpPr>
          <p:nvPr/>
        </p:nvSpPr>
        <p:spPr bwMode="auto">
          <a:xfrm>
            <a:off x="78946" y="1794749"/>
            <a:ext cx="8782241" cy="3870759"/>
          </a:xfrm>
          <a:prstGeom prst="rect">
            <a:avLst/>
          </a:prstGeom>
          <a:gradFill rotWithShape="1">
            <a:gsLst>
              <a:gs pos="0">
                <a:srgbClr val="EEEEEE"/>
              </a:gs>
              <a:gs pos="64999">
                <a:srgbClr val="D0D0D0"/>
              </a:gs>
              <a:gs pos="100000">
                <a:srgbClr val="BCBCBC"/>
              </a:gs>
            </a:gsLst>
            <a:lin ang="5400000" scaled="1"/>
          </a:gradFill>
          <a:ln w="57150">
            <a:solidFill>
              <a:schemeClr val="tx1"/>
            </a:solidFill>
            <a:miter lim="800000"/>
            <a:headEnd/>
            <a:tailEnd/>
          </a:ln>
          <a:effectLst>
            <a:outerShdw dist="20000" dir="5400000" rotWithShape="0">
              <a:srgbClr val="808080">
                <a:alpha val="37999"/>
              </a:srgbClr>
            </a:outerShdw>
          </a:effectLst>
        </p:spPr>
        <p:txBody>
          <a:bodyPr anchor="ctr"/>
          <a:lstStyle/>
          <a:p>
            <a:pPr algn="ctr">
              <a:defRPr/>
            </a:pPr>
            <a:endParaRPr lang="en-US" sz="1000">
              <a:solidFill>
                <a:srgbClr val="000000"/>
              </a:solidFill>
              <a:latin typeface="+mn-lt"/>
              <a:ea typeface="ＭＳ Ｐゴシック" charset="-128"/>
            </a:endParaRPr>
          </a:p>
        </p:txBody>
      </p:sp>
      <p:grpSp>
        <p:nvGrpSpPr>
          <p:cNvPr id="2" name="Group 138"/>
          <p:cNvGrpSpPr/>
          <p:nvPr/>
        </p:nvGrpSpPr>
        <p:grpSpPr>
          <a:xfrm>
            <a:off x="1186204" y="1550271"/>
            <a:ext cx="155577" cy="433714"/>
            <a:chOff x="6931841" y="2378077"/>
            <a:chExt cx="155577" cy="777875"/>
          </a:xfrm>
        </p:grpSpPr>
        <p:cxnSp>
          <p:nvCxnSpPr>
            <p:cNvPr id="20" name="Straight Connector 19"/>
            <p:cNvCxnSpPr>
              <a:cxnSpLocks noChangeShapeType="1"/>
            </p:cNvCxnSpPr>
            <p:nvPr/>
          </p:nvCxnSpPr>
          <p:spPr bwMode="auto">
            <a:xfrm rot="5400000">
              <a:off x="6544491" y="2765427"/>
              <a:ext cx="777875" cy="3175"/>
            </a:xfrm>
            <a:prstGeom prst="line">
              <a:avLst/>
            </a:prstGeom>
            <a:noFill/>
            <a:ln w="76200">
              <a:solidFill>
                <a:srgbClr val="000000"/>
              </a:solidFill>
              <a:round/>
              <a:headEnd/>
              <a:tailEnd/>
            </a:ln>
            <a:effectLst>
              <a:outerShdw dist="20000" dir="5400000" rotWithShape="0">
                <a:srgbClr val="808080">
                  <a:alpha val="37999"/>
                </a:srgbClr>
              </a:outerShdw>
            </a:effectLst>
          </p:spPr>
        </p:cxnSp>
        <p:cxnSp>
          <p:nvCxnSpPr>
            <p:cNvPr id="21" name="Straight Connector 20"/>
            <p:cNvCxnSpPr>
              <a:cxnSpLocks noChangeShapeType="1"/>
            </p:cNvCxnSpPr>
            <p:nvPr/>
          </p:nvCxnSpPr>
          <p:spPr bwMode="auto">
            <a:xfrm rot="5400000">
              <a:off x="6696893" y="2765427"/>
              <a:ext cx="777875" cy="3175"/>
            </a:xfrm>
            <a:prstGeom prst="line">
              <a:avLst/>
            </a:prstGeom>
            <a:noFill/>
            <a:ln w="76200">
              <a:solidFill>
                <a:srgbClr val="000000"/>
              </a:solidFill>
              <a:round/>
              <a:headEnd/>
              <a:tailEnd/>
            </a:ln>
            <a:effectLst>
              <a:outerShdw dist="20000" dir="5400000" rotWithShape="0">
                <a:srgbClr val="808080">
                  <a:alpha val="37999"/>
                </a:srgbClr>
              </a:outerShdw>
            </a:effectLst>
          </p:spPr>
        </p:cxnSp>
      </p:grpSp>
      <p:sp>
        <p:nvSpPr>
          <p:cNvPr id="90" name="Rectangle 89"/>
          <p:cNvSpPr>
            <a:spLocks noChangeArrowheads="1"/>
          </p:cNvSpPr>
          <p:nvPr/>
        </p:nvSpPr>
        <p:spPr bwMode="auto">
          <a:xfrm>
            <a:off x="80122" y="4524864"/>
            <a:ext cx="8781065" cy="719956"/>
          </a:xfrm>
          <a:prstGeom prst="rect">
            <a:avLst/>
          </a:prstGeom>
          <a:gradFill rotWithShape="1">
            <a:gsLst>
              <a:gs pos="0">
                <a:srgbClr val="BCBCBC"/>
              </a:gs>
              <a:gs pos="100000">
                <a:srgbClr val="191919"/>
              </a:gs>
            </a:gsLst>
            <a:lin ang="5400000"/>
          </a:gradFill>
          <a:ln w="9525">
            <a:solidFill>
              <a:srgbClr val="181818"/>
            </a:solidFill>
            <a:miter lim="800000"/>
            <a:headEnd/>
            <a:tailEnd/>
          </a:ln>
          <a:effectLst>
            <a:outerShdw dist="23000" dir="5400000" rotWithShape="0">
              <a:srgbClr val="808080">
                <a:alpha val="34998"/>
              </a:srgbClr>
            </a:outerShdw>
          </a:effectLst>
        </p:spPr>
        <p:txBody>
          <a:bodyPr/>
          <a:lstStyle/>
          <a:p>
            <a:pPr algn="ctr">
              <a:defRPr/>
            </a:pPr>
            <a:r>
              <a:rPr lang="en-US" dirty="0" smtClean="0">
                <a:latin typeface="+mn-lt"/>
                <a:ea typeface="ＭＳ Ｐゴシック" charset="-128"/>
              </a:rPr>
              <a:t>RAID Processors</a:t>
            </a:r>
            <a:endParaRPr lang="en-US" dirty="0">
              <a:latin typeface="+mn-lt"/>
              <a:ea typeface="ＭＳ Ｐゴシック" charset="-128"/>
            </a:endParaRPr>
          </a:p>
        </p:txBody>
      </p:sp>
      <p:sp>
        <p:nvSpPr>
          <p:cNvPr id="105" name="Rectangle 104"/>
          <p:cNvSpPr>
            <a:spLocks noChangeArrowheads="1"/>
          </p:cNvSpPr>
          <p:nvPr/>
        </p:nvSpPr>
        <p:spPr bwMode="auto">
          <a:xfrm>
            <a:off x="80123" y="3487916"/>
            <a:ext cx="8781064" cy="1036947"/>
          </a:xfrm>
          <a:prstGeom prst="rect">
            <a:avLst/>
          </a:prstGeom>
          <a:gradFill rotWithShape="1">
            <a:gsLst>
              <a:gs pos="0">
                <a:srgbClr val="FFD7D7"/>
              </a:gs>
              <a:gs pos="64999">
                <a:srgbClr val="FFA1A1"/>
              </a:gs>
              <a:gs pos="100000">
                <a:srgbClr val="FF7878"/>
              </a:gs>
            </a:gsLst>
            <a:lin ang="5400000" scaled="1"/>
          </a:gradFill>
          <a:ln w="9525">
            <a:solidFill>
              <a:srgbClr val="FF0000"/>
            </a:solidFill>
            <a:miter lim="800000"/>
            <a:headEnd/>
            <a:tailEnd/>
          </a:ln>
          <a:effectLst>
            <a:outerShdw dist="20000" dir="5400000" rotWithShape="0">
              <a:srgbClr val="808080">
                <a:alpha val="37999"/>
              </a:srgbClr>
            </a:outerShdw>
          </a:effectLst>
        </p:spPr>
        <p:txBody>
          <a:bodyPr lIns="0" rIns="0" anchor="ctr"/>
          <a:lstStyle/>
          <a:p>
            <a:pPr algn="ctr">
              <a:defRPr/>
            </a:pPr>
            <a:r>
              <a:rPr lang="en-US" dirty="0" smtClean="0">
                <a:ea typeface="ＭＳ Ｐゴシック" charset="-128"/>
              </a:rPr>
              <a:t>System memory</a:t>
            </a:r>
            <a:endParaRPr lang="en-US" dirty="0">
              <a:ea typeface="ＭＳ Ｐゴシック" charset="-128"/>
            </a:endParaRPr>
          </a:p>
        </p:txBody>
      </p:sp>
      <p:sp>
        <p:nvSpPr>
          <p:cNvPr id="138" name="Rectangle 137"/>
          <p:cNvSpPr>
            <a:spLocks noChangeArrowheads="1"/>
          </p:cNvSpPr>
          <p:nvPr/>
        </p:nvSpPr>
        <p:spPr bwMode="auto">
          <a:xfrm>
            <a:off x="6665920" y="2163700"/>
            <a:ext cx="2195266" cy="1324217"/>
          </a:xfrm>
          <a:prstGeom prst="rect">
            <a:avLst/>
          </a:prstGeom>
          <a:gradFill rotWithShape="1">
            <a:gsLst>
              <a:gs pos="0">
                <a:srgbClr val="BCBCBC"/>
              </a:gs>
              <a:gs pos="100000">
                <a:srgbClr val="191919"/>
              </a:gs>
            </a:gsLst>
            <a:lin ang="5400000"/>
          </a:gradFill>
          <a:ln w="9525">
            <a:solidFill>
              <a:srgbClr val="181818"/>
            </a:solidFill>
            <a:miter lim="800000"/>
            <a:headEnd/>
            <a:tailEnd/>
          </a:ln>
          <a:effectLst>
            <a:outerShdw dist="23000" dir="5400000" rotWithShape="0">
              <a:srgbClr val="808080">
                <a:alpha val="34998"/>
              </a:srgbClr>
            </a:outerShdw>
          </a:effectLst>
        </p:spPr>
        <p:txBody>
          <a:bodyPr/>
          <a:lstStyle/>
          <a:p>
            <a:pPr>
              <a:defRPr/>
            </a:pPr>
            <a:r>
              <a:rPr lang="en-US" sz="1400" dirty="0" smtClean="0">
                <a:latin typeface="+mn-lt"/>
                <a:ea typeface="ＭＳ Ｐゴシック" charset="-128"/>
              </a:rPr>
              <a:t>Virtual</a:t>
            </a:r>
          </a:p>
          <a:p>
            <a:pPr>
              <a:defRPr/>
            </a:pPr>
            <a:r>
              <a:rPr lang="en-US" sz="1400" dirty="0" smtClean="0">
                <a:ea typeface="ＭＳ Ｐゴシック" charset="-128"/>
              </a:rPr>
              <a:t>Machine</a:t>
            </a:r>
          </a:p>
          <a:p>
            <a:pPr algn="ctr">
              <a:defRPr/>
            </a:pPr>
            <a:endParaRPr lang="en-US" sz="1400" dirty="0" smtClean="0">
              <a:latin typeface="+mn-lt"/>
              <a:ea typeface="ＭＳ Ｐゴシック" charset="-128"/>
            </a:endParaRPr>
          </a:p>
          <a:p>
            <a:pPr algn="ctr">
              <a:defRPr/>
            </a:pPr>
            <a:endParaRPr lang="en-US" sz="1400" dirty="0">
              <a:latin typeface="+mn-lt"/>
              <a:ea typeface="ＭＳ Ｐゴシック" charset="-128"/>
            </a:endParaRPr>
          </a:p>
        </p:txBody>
      </p:sp>
      <p:grpSp>
        <p:nvGrpSpPr>
          <p:cNvPr id="3" name="Group 139"/>
          <p:cNvGrpSpPr/>
          <p:nvPr/>
        </p:nvGrpSpPr>
        <p:grpSpPr>
          <a:xfrm>
            <a:off x="3379474" y="1550271"/>
            <a:ext cx="155577" cy="433714"/>
            <a:chOff x="6931841" y="2378077"/>
            <a:chExt cx="155577" cy="777875"/>
          </a:xfrm>
        </p:grpSpPr>
        <p:cxnSp>
          <p:nvCxnSpPr>
            <p:cNvPr id="141" name="Straight Connector 140"/>
            <p:cNvCxnSpPr>
              <a:cxnSpLocks noChangeShapeType="1"/>
            </p:cNvCxnSpPr>
            <p:nvPr/>
          </p:nvCxnSpPr>
          <p:spPr bwMode="auto">
            <a:xfrm rot="5400000">
              <a:off x="6544491" y="2765427"/>
              <a:ext cx="777875" cy="3175"/>
            </a:xfrm>
            <a:prstGeom prst="line">
              <a:avLst/>
            </a:prstGeom>
            <a:noFill/>
            <a:ln w="76200">
              <a:solidFill>
                <a:srgbClr val="000000"/>
              </a:solidFill>
              <a:round/>
              <a:headEnd/>
              <a:tailEnd/>
            </a:ln>
            <a:effectLst>
              <a:outerShdw dist="20000" dir="5400000" rotWithShape="0">
                <a:srgbClr val="808080">
                  <a:alpha val="37999"/>
                </a:srgbClr>
              </a:outerShdw>
            </a:effectLst>
          </p:spPr>
        </p:cxnSp>
        <p:cxnSp>
          <p:nvCxnSpPr>
            <p:cNvPr id="142" name="Straight Connector 141"/>
            <p:cNvCxnSpPr>
              <a:cxnSpLocks noChangeShapeType="1"/>
            </p:cNvCxnSpPr>
            <p:nvPr/>
          </p:nvCxnSpPr>
          <p:spPr bwMode="auto">
            <a:xfrm rot="5400000">
              <a:off x="6696893" y="2765427"/>
              <a:ext cx="777875" cy="3175"/>
            </a:xfrm>
            <a:prstGeom prst="line">
              <a:avLst/>
            </a:prstGeom>
            <a:noFill/>
            <a:ln w="76200">
              <a:solidFill>
                <a:srgbClr val="000000"/>
              </a:solidFill>
              <a:round/>
              <a:headEnd/>
              <a:tailEnd/>
            </a:ln>
            <a:effectLst>
              <a:outerShdw dist="20000" dir="5400000" rotWithShape="0">
                <a:srgbClr val="808080">
                  <a:alpha val="37999"/>
                </a:srgbClr>
              </a:outerShdw>
            </a:effectLst>
          </p:spPr>
        </p:cxnSp>
      </p:grpSp>
      <p:grpSp>
        <p:nvGrpSpPr>
          <p:cNvPr id="4" name="Group 186"/>
          <p:cNvGrpSpPr/>
          <p:nvPr/>
        </p:nvGrpSpPr>
        <p:grpSpPr>
          <a:xfrm>
            <a:off x="5513107" y="1550271"/>
            <a:ext cx="155577" cy="433714"/>
            <a:chOff x="6931841" y="2378077"/>
            <a:chExt cx="155577" cy="777875"/>
          </a:xfrm>
        </p:grpSpPr>
        <p:cxnSp>
          <p:nvCxnSpPr>
            <p:cNvPr id="188" name="Straight Connector 187"/>
            <p:cNvCxnSpPr>
              <a:cxnSpLocks noChangeShapeType="1"/>
            </p:cNvCxnSpPr>
            <p:nvPr/>
          </p:nvCxnSpPr>
          <p:spPr bwMode="auto">
            <a:xfrm rot="5400000">
              <a:off x="6544491" y="2765427"/>
              <a:ext cx="777875" cy="3175"/>
            </a:xfrm>
            <a:prstGeom prst="line">
              <a:avLst/>
            </a:prstGeom>
            <a:noFill/>
            <a:ln w="76200">
              <a:solidFill>
                <a:srgbClr val="000000"/>
              </a:solidFill>
              <a:round/>
              <a:headEnd/>
              <a:tailEnd/>
            </a:ln>
            <a:effectLst>
              <a:outerShdw dist="20000" dir="5400000" rotWithShape="0">
                <a:srgbClr val="808080">
                  <a:alpha val="37999"/>
                </a:srgbClr>
              </a:outerShdw>
            </a:effectLst>
          </p:spPr>
        </p:cxnSp>
        <p:cxnSp>
          <p:nvCxnSpPr>
            <p:cNvPr id="189" name="Straight Connector 188"/>
            <p:cNvCxnSpPr>
              <a:cxnSpLocks noChangeShapeType="1"/>
            </p:cNvCxnSpPr>
            <p:nvPr/>
          </p:nvCxnSpPr>
          <p:spPr bwMode="auto">
            <a:xfrm rot="5400000">
              <a:off x="6696893" y="2765427"/>
              <a:ext cx="777875" cy="3175"/>
            </a:xfrm>
            <a:prstGeom prst="line">
              <a:avLst/>
            </a:prstGeom>
            <a:noFill/>
            <a:ln w="76200">
              <a:solidFill>
                <a:srgbClr val="000000"/>
              </a:solidFill>
              <a:round/>
              <a:headEnd/>
              <a:tailEnd/>
            </a:ln>
            <a:effectLst>
              <a:outerShdw dist="20000" dir="5400000" rotWithShape="0">
                <a:srgbClr val="808080">
                  <a:alpha val="37999"/>
                </a:srgbClr>
              </a:outerShdw>
            </a:effectLst>
          </p:spPr>
        </p:cxnSp>
      </p:grpSp>
      <p:grpSp>
        <p:nvGrpSpPr>
          <p:cNvPr id="5" name="Group 189"/>
          <p:cNvGrpSpPr/>
          <p:nvPr/>
        </p:nvGrpSpPr>
        <p:grpSpPr>
          <a:xfrm>
            <a:off x="7700126" y="1577894"/>
            <a:ext cx="155577" cy="433714"/>
            <a:chOff x="6931841" y="2378077"/>
            <a:chExt cx="155577" cy="777875"/>
          </a:xfrm>
        </p:grpSpPr>
        <p:cxnSp>
          <p:nvCxnSpPr>
            <p:cNvPr id="191" name="Straight Connector 190"/>
            <p:cNvCxnSpPr>
              <a:cxnSpLocks noChangeShapeType="1"/>
            </p:cNvCxnSpPr>
            <p:nvPr/>
          </p:nvCxnSpPr>
          <p:spPr bwMode="auto">
            <a:xfrm rot="5400000">
              <a:off x="6544491" y="2765427"/>
              <a:ext cx="777875" cy="3175"/>
            </a:xfrm>
            <a:prstGeom prst="line">
              <a:avLst/>
            </a:prstGeom>
            <a:noFill/>
            <a:ln w="76200">
              <a:solidFill>
                <a:srgbClr val="000000"/>
              </a:solidFill>
              <a:round/>
              <a:headEnd/>
              <a:tailEnd/>
            </a:ln>
            <a:effectLst>
              <a:outerShdw dist="20000" dir="5400000" rotWithShape="0">
                <a:srgbClr val="808080">
                  <a:alpha val="37999"/>
                </a:srgbClr>
              </a:outerShdw>
            </a:effectLst>
          </p:spPr>
        </p:cxnSp>
        <p:cxnSp>
          <p:nvCxnSpPr>
            <p:cNvPr id="192" name="Straight Connector 191"/>
            <p:cNvCxnSpPr>
              <a:cxnSpLocks noChangeShapeType="1"/>
            </p:cNvCxnSpPr>
            <p:nvPr/>
          </p:nvCxnSpPr>
          <p:spPr bwMode="auto">
            <a:xfrm rot="5400000">
              <a:off x="6696893" y="2765427"/>
              <a:ext cx="777875" cy="3175"/>
            </a:xfrm>
            <a:prstGeom prst="line">
              <a:avLst/>
            </a:prstGeom>
            <a:noFill/>
            <a:ln w="76200">
              <a:solidFill>
                <a:srgbClr val="000000"/>
              </a:solidFill>
              <a:round/>
              <a:headEnd/>
              <a:tailEnd/>
            </a:ln>
            <a:effectLst>
              <a:outerShdw dist="20000" dir="5400000" rotWithShape="0">
                <a:srgbClr val="808080">
                  <a:alpha val="37999"/>
                </a:srgbClr>
              </a:outerShdw>
            </a:effectLst>
          </p:spPr>
        </p:cxnSp>
      </p:grpSp>
      <p:sp>
        <p:nvSpPr>
          <p:cNvPr id="51" name="Rectangle 50"/>
          <p:cNvSpPr>
            <a:spLocks noChangeArrowheads="1"/>
          </p:cNvSpPr>
          <p:nvPr/>
        </p:nvSpPr>
        <p:spPr bwMode="auto">
          <a:xfrm>
            <a:off x="78947" y="1794751"/>
            <a:ext cx="8782239" cy="368949"/>
          </a:xfrm>
          <a:prstGeom prst="rect">
            <a:avLst/>
          </a:prstGeom>
          <a:gradFill rotWithShape="1">
            <a:gsLst>
              <a:gs pos="0">
                <a:srgbClr val="FFD7D7"/>
              </a:gs>
              <a:gs pos="64999">
                <a:srgbClr val="FFA1A1"/>
              </a:gs>
              <a:gs pos="100000">
                <a:srgbClr val="FF7878"/>
              </a:gs>
            </a:gsLst>
            <a:lin ang="5400000" scaled="1"/>
          </a:gradFill>
          <a:ln w="9525">
            <a:solidFill>
              <a:srgbClr val="FF0000"/>
            </a:solidFill>
            <a:miter lim="800000"/>
            <a:headEnd/>
            <a:tailEnd/>
          </a:ln>
          <a:effectLst>
            <a:outerShdw dist="20000" dir="5400000" rotWithShape="0">
              <a:srgbClr val="808080">
                <a:alpha val="37999"/>
              </a:srgbClr>
            </a:outerShdw>
          </a:effectLst>
        </p:spPr>
        <p:txBody>
          <a:bodyPr anchor="ctr"/>
          <a:lstStyle/>
          <a:p>
            <a:pPr algn="ctr">
              <a:defRPr/>
            </a:pPr>
            <a:r>
              <a:rPr lang="en-US" sz="1200" dirty="0" smtClean="0">
                <a:solidFill>
                  <a:srgbClr val="000000"/>
                </a:solidFill>
                <a:latin typeface="+mn-lt"/>
                <a:ea typeface="ＭＳ Ｐゴシック" charset="-128"/>
              </a:rPr>
              <a:t>Interface </a:t>
            </a:r>
            <a:r>
              <a:rPr lang="en-US" sz="1200" dirty="0">
                <a:solidFill>
                  <a:srgbClr val="000000"/>
                </a:solidFill>
                <a:latin typeface="+mn-lt"/>
                <a:ea typeface="ＭＳ Ｐゴシック" charset="-128"/>
              </a:rPr>
              <a:t>Virtualization</a:t>
            </a:r>
          </a:p>
        </p:txBody>
      </p:sp>
      <p:sp>
        <p:nvSpPr>
          <p:cNvPr id="79" name="Rectangle 78"/>
          <p:cNvSpPr>
            <a:spLocks noChangeArrowheads="1"/>
          </p:cNvSpPr>
          <p:nvPr/>
        </p:nvSpPr>
        <p:spPr bwMode="auto">
          <a:xfrm>
            <a:off x="80121" y="5244820"/>
            <a:ext cx="8781066" cy="420688"/>
          </a:xfrm>
          <a:prstGeom prst="rect">
            <a:avLst/>
          </a:prstGeom>
          <a:gradFill rotWithShape="1">
            <a:gsLst>
              <a:gs pos="0">
                <a:srgbClr val="F49C9C"/>
              </a:gs>
              <a:gs pos="100000">
                <a:srgbClr val="B20000"/>
              </a:gs>
            </a:gsLst>
            <a:lin ang="5400000"/>
          </a:gradFill>
          <a:ln w="9525">
            <a:solidFill>
              <a:srgbClr val="9B0000"/>
            </a:solidFill>
            <a:miter lim="800000"/>
            <a:headEnd/>
            <a:tailEnd/>
          </a:ln>
          <a:effectLst>
            <a:outerShdw dist="23000" dir="5400000" rotWithShape="0">
              <a:srgbClr val="808080">
                <a:alpha val="34998"/>
              </a:srgbClr>
            </a:outerShdw>
          </a:effectLst>
        </p:spPr>
        <p:txBody>
          <a:bodyPr anchor="ctr"/>
          <a:lstStyle/>
          <a:p>
            <a:pPr algn="ctr">
              <a:defRPr/>
            </a:pPr>
            <a:r>
              <a:rPr lang="en-US" sz="1200" dirty="0">
                <a:solidFill>
                  <a:srgbClr val="FFFFFF"/>
                </a:solidFill>
                <a:latin typeface="+mn-lt"/>
                <a:ea typeface="ＭＳ Ｐゴシック" charset="-128"/>
              </a:rPr>
              <a:t>Internal SAS Switching</a:t>
            </a:r>
          </a:p>
        </p:txBody>
      </p:sp>
      <p:sp>
        <p:nvSpPr>
          <p:cNvPr id="216" name="Rectangle 215"/>
          <p:cNvSpPr>
            <a:spLocks noChangeArrowheads="1"/>
          </p:cNvSpPr>
          <p:nvPr/>
        </p:nvSpPr>
        <p:spPr bwMode="auto">
          <a:xfrm>
            <a:off x="78947" y="1305800"/>
            <a:ext cx="8969607" cy="488950"/>
          </a:xfrm>
          <a:prstGeom prst="rect">
            <a:avLst/>
          </a:prstGeom>
          <a:noFill/>
          <a:ln w="38100">
            <a:noFill/>
            <a:miter lim="800000"/>
            <a:headEnd/>
            <a:tailEnd/>
          </a:ln>
          <a:effectLst/>
        </p:spPr>
        <p:txBody>
          <a:bodyPr anchor="t" anchorCtr="0"/>
          <a:lstStyle/>
          <a:p>
            <a:pPr algn="ctr">
              <a:defRPr/>
            </a:pPr>
            <a:r>
              <a:rPr lang="en-US" sz="1400" dirty="0" smtClean="0">
                <a:latin typeface="+mn-lt"/>
                <a:ea typeface="ＭＳ Ｐゴシック" charset="-128"/>
              </a:rPr>
              <a:t>8x 10GbE </a:t>
            </a:r>
            <a:r>
              <a:rPr lang="en-US" sz="1400" dirty="0">
                <a:latin typeface="+mn-lt"/>
                <a:ea typeface="ＭＳ Ｐゴシック" charset="-128"/>
              </a:rPr>
              <a:t>Host Ports</a:t>
            </a:r>
          </a:p>
        </p:txBody>
      </p:sp>
      <p:sp>
        <p:nvSpPr>
          <p:cNvPr id="98" name="Rectangle 97"/>
          <p:cNvSpPr>
            <a:spLocks noChangeArrowheads="1"/>
          </p:cNvSpPr>
          <p:nvPr/>
        </p:nvSpPr>
        <p:spPr bwMode="auto">
          <a:xfrm>
            <a:off x="4470654" y="2163701"/>
            <a:ext cx="2195266" cy="1324217"/>
          </a:xfrm>
          <a:prstGeom prst="rect">
            <a:avLst/>
          </a:prstGeom>
          <a:gradFill rotWithShape="1">
            <a:gsLst>
              <a:gs pos="0">
                <a:srgbClr val="BCBCBC"/>
              </a:gs>
              <a:gs pos="100000">
                <a:srgbClr val="191919"/>
              </a:gs>
            </a:gsLst>
            <a:lin ang="5400000"/>
          </a:gradFill>
          <a:ln w="9525">
            <a:solidFill>
              <a:srgbClr val="181818"/>
            </a:solidFill>
            <a:miter lim="800000"/>
            <a:headEnd/>
            <a:tailEnd/>
          </a:ln>
          <a:effectLst>
            <a:outerShdw dist="23000" dir="5400000" rotWithShape="0">
              <a:srgbClr val="808080">
                <a:alpha val="34998"/>
              </a:srgbClr>
            </a:outerShdw>
          </a:effectLst>
        </p:spPr>
        <p:txBody>
          <a:bodyPr/>
          <a:lstStyle/>
          <a:p>
            <a:pPr>
              <a:defRPr/>
            </a:pPr>
            <a:r>
              <a:rPr lang="en-US" sz="1400" dirty="0" smtClean="0">
                <a:latin typeface="+mn-lt"/>
                <a:ea typeface="ＭＳ Ｐゴシック" charset="-128"/>
              </a:rPr>
              <a:t>Virtual</a:t>
            </a:r>
          </a:p>
          <a:p>
            <a:pPr>
              <a:defRPr/>
            </a:pPr>
            <a:r>
              <a:rPr lang="en-US" sz="1400" dirty="0" smtClean="0">
                <a:ea typeface="ＭＳ Ｐゴシック" charset="-128"/>
              </a:rPr>
              <a:t>Machine</a:t>
            </a:r>
          </a:p>
          <a:p>
            <a:pPr algn="ctr">
              <a:defRPr/>
            </a:pPr>
            <a:endParaRPr lang="en-US" sz="1400" dirty="0" smtClean="0">
              <a:latin typeface="+mn-lt"/>
              <a:ea typeface="ＭＳ Ｐゴシック" charset="-128"/>
            </a:endParaRPr>
          </a:p>
          <a:p>
            <a:pPr algn="ctr">
              <a:defRPr/>
            </a:pPr>
            <a:endParaRPr lang="en-US" sz="1400" dirty="0">
              <a:latin typeface="+mn-lt"/>
              <a:ea typeface="ＭＳ Ｐゴシック" charset="-128"/>
            </a:endParaRPr>
          </a:p>
        </p:txBody>
      </p:sp>
      <p:sp>
        <p:nvSpPr>
          <p:cNvPr id="99" name="Rectangle 98"/>
          <p:cNvSpPr>
            <a:spLocks noChangeArrowheads="1"/>
          </p:cNvSpPr>
          <p:nvPr/>
        </p:nvSpPr>
        <p:spPr bwMode="auto">
          <a:xfrm>
            <a:off x="2275388" y="2163700"/>
            <a:ext cx="2195266" cy="1324217"/>
          </a:xfrm>
          <a:prstGeom prst="rect">
            <a:avLst/>
          </a:prstGeom>
          <a:gradFill rotWithShape="1">
            <a:gsLst>
              <a:gs pos="0">
                <a:srgbClr val="BCBCBC"/>
              </a:gs>
              <a:gs pos="100000">
                <a:srgbClr val="191919"/>
              </a:gs>
            </a:gsLst>
            <a:lin ang="5400000"/>
          </a:gradFill>
          <a:ln w="9525">
            <a:solidFill>
              <a:srgbClr val="181818"/>
            </a:solidFill>
            <a:miter lim="800000"/>
            <a:headEnd/>
            <a:tailEnd/>
          </a:ln>
          <a:effectLst>
            <a:outerShdw dist="23000" dir="5400000" rotWithShape="0">
              <a:srgbClr val="808080">
                <a:alpha val="34998"/>
              </a:srgbClr>
            </a:outerShdw>
          </a:effectLst>
        </p:spPr>
        <p:txBody>
          <a:bodyPr/>
          <a:lstStyle/>
          <a:p>
            <a:pPr>
              <a:defRPr/>
            </a:pPr>
            <a:r>
              <a:rPr lang="en-US" sz="1400" dirty="0" smtClean="0">
                <a:latin typeface="+mn-lt"/>
                <a:ea typeface="ＭＳ Ｐゴシック" charset="-128"/>
              </a:rPr>
              <a:t>Virtual</a:t>
            </a:r>
          </a:p>
          <a:p>
            <a:pPr>
              <a:defRPr/>
            </a:pPr>
            <a:r>
              <a:rPr lang="en-US" sz="1400" dirty="0" smtClean="0">
                <a:ea typeface="ＭＳ Ｐゴシック" charset="-128"/>
              </a:rPr>
              <a:t>Machine</a:t>
            </a:r>
          </a:p>
          <a:p>
            <a:pPr algn="ctr">
              <a:defRPr/>
            </a:pPr>
            <a:endParaRPr lang="en-US" sz="1400" dirty="0" smtClean="0">
              <a:latin typeface="+mn-lt"/>
              <a:ea typeface="ＭＳ Ｐゴシック" charset="-128"/>
            </a:endParaRPr>
          </a:p>
          <a:p>
            <a:pPr algn="ctr">
              <a:defRPr/>
            </a:pPr>
            <a:endParaRPr lang="en-US" sz="1400" dirty="0">
              <a:latin typeface="+mn-lt"/>
              <a:ea typeface="ＭＳ Ｐゴシック" charset="-128"/>
            </a:endParaRPr>
          </a:p>
        </p:txBody>
      </p:sp>
      <p:sp>
        <p:nvSpPr>
          <p:cNvPr id="100" name="Rectangle 99"/>
          <p:cNvSpPr>
            <a:spLocks noChangeArrowheads="1"/>
          </p:cNvSpPr>
          <p:nvPr/>
        </p:nvSpPr>
        <p:spPr bwMode="auto">
          <a:xfrm>
            <a:off x="80122" y="2163700"/>
            <a:ext cx="2195266" cy="1324217"/>
          </a:xfrm>
          <a:prstGeom prst="rect">
            <a:avLst/>
          </a:prstGeom>
          <a:gradFill rotWithShape="1">
            <a:gsLst>
              <a:gs pos="0">
                <a:srgbClr val="BCBCBC"/>
              </a:gs>
              <a:gs pos="100000">
                <a:srgbClr val="191919"/>
              </a:gs>
            </a:gsLst>
            <a:lin ang="5400000"/>
          </a:gradFill>
          <a:ln w="9525">
            <a:solidFill>
              <a:srgbClr val="181818"/>
            </a:solidFill>
            <a:miter lim="800000"/>
            <a:headEnd/>
            <a:tailEnd/>
          </a:ln>
          <a:effectLst>
            <a:outerShdw dist="23000" dir="5400000" rotWithShape="0">
              <a:srgbClr val="808080">
                <a:alpha val="34998"/>
              </a:srgbClr>
            </a:outerShdw>
          </a:effectLst>
        </p:spPr>
        <p:txBody>
          <a:bodyPr/>
          <a:lstStyle/>
          <a:p>
            <a:pPr>
              <a:defRPr/>
            </a:pPr>
            <a:r>
              <a:rPr lang="en-US" sz="1400" dirty="0" smtClean="0">
                <a:latin typeface="+mn-lt"/>
                <a:ea typeface="ＭＳ Ｐゴシック" charset="-128"/>
              </a:rPr>
              <a:t>Virtual</a:t>
            </a:r>
          </a:p>
          <a:p>
            <a:pPr>
              <a:defRPr/>
            </a:pPr>
            <a:r>
              <a:rPr lang="en-US" sz="1400" dirty="0" smtClean="0">
                <a:ea typeface="ＭＳ Ｐゴシック" charset="-128"/>
              </a:rPr>
              <a:t>Machine</a:t>
            </a:r>
          </a:p>
          <a:p>
            <a:pPr algn="ctr">
              <a:defRPr/>
            </a:pPr>
            <a:endParaRPr lang="en-US" sz="1400" dirty="0" smtClean="0">
              <a:latin typeface="+mn-lt"/>
              <a:ea typeface="ＭＳ Ｐゴシック" charset="-128"/>
            </a:endParaRPr>
          </a:p>
          <a:p>
            <a:pPr algn="ctr">
              <a:defRPr/>
            </a:pPr>
            <a:endParaRPr lang="en-US" sz="1400" dirty="0">
              <a:latin typeface="+mn-lt"/>
              <a:ea typeface="ＭＳ Ｐゴシック" charset="-128"/>
            </a:endParaRPr>
          </a:p>
        </p:txBody>
      </p:sp>
      <p:sp>
        <p:nvSpPr>
          <p:cNvPr id="27" name="Rounded Rectangle 26"/>
          <p:cNvSpPr/>
          <p:nvPr/>
        </p:nvSpPr>
        <p:spPr>
          <a:xfrm>
            <a:off x="864091" y="2163700"/>
            <a:ext cx="1310326" cy="1324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smtClean="0"/>
              <a:t>Linux</a:t>
            </a:r>
            <a:endParaRPr lang="en-US" dirty="0"/>
          </a:p>
        </p:txBody>
      </p:sp>
      <p:cxnSp>
        <p:nvCxnSpPr>
          <p:cNvPr id="30" name="Straight Connector 29"/>
          <p:cNvCxnSpPr/>
          <p:nvPr/>
        </p:nvCxnSpPr>
        <p:spPr>
          <a:xfrm>
            <a:off x="1186204" y="1794749"/>
            <a:ext cx="0" cy="368951"/>
          </a:xfrm>
          <a:prstGeom prst="line">
            <a:avLst/>
          </a:prstGeom>
          <a:ln w="635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35426" y="1786289"/>
            <a:ext cx="0" cy="368951"/>
          </a:xfrm>
          <a:prstGeom prst="line">
            <a:avLst/>
          </a:prstGeom>
          <a:ln w="635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603315" y="3487917"/>
            <a:ext cx="867266" cy="1036947"/>
          </a:xfrm>
          <a:prstGeom prst="rect">
            <a:avLst/>
          </a:prstGeom>
          <a:solidFill>
            <a:schemeClr val="bg1">
              <a:lumMod val="6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16 GB memory allocated </a:t>
            </a:r>
            <a:endParaRPr lang="en-US" sz="1200" dirty="0">
              <a:solidFill>
                <a:schemeClr val="tx1"/>
              </a:solidFill>
            </a:endParaRPr>
          </a:p>
        </p:txBody>
      </p:sp>
      <p:sp>
        <p:nvSpPr>
          <p:cNvPr id="35" name="Rectangle 34"/>
          <p:cNvSpPr/>
          <p:nvPr/>
        </p:nvSpPr>
        <p:spPr>
          <a:xfrm>
            <a:off x="971746" y="3289955"/>
            <a:ext cx="1083298" cy="1979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SFA Driver</a:t>
            </a:r>
            <a:endParaRPr lang="en-US" sz="1100" b="1" dirty="0">
              <a:solidFill>
                <a:schemeClr val="tx1"/>
              </a:solidFill>
            </a:endParaRPr>
          </a:p>
        </p:txBody>
      </p:sp>
      <p:cxnSp>
        <p:nvCxnSpPr>
          <p:cNvPr id="37" name="Straight Connector 36"/>
          <p:cNvCxnSpPr>
            <a:stCxn id="35" idx="2"/>
            <a:endCxn id="53" idx="1"/>
          </p:cNvCxnSpPr>
          <p:nvPr/>
        </p:nvCxnSpPr>
        <p:spPr>
          <a:xfrm flipH="1">
            <a:off x="1501574" y="3487915"/>
            <a:ext cx="11821" cy="2266640"/>
          </a:xfrm>
          <a:prstGeom prst="line">
            <a:avLst/>
          </a:prstGeom>
          <a:ln w="63500" cmpd="sng">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3075485" y="2163701"/>
            <a:ext cx="1310326" cy="1324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smtClean="0"/>
              <a:t>Linux</a:t>
            </a:r>
            <a:endParaRPr lang="en-US" dirty="0"/>
          </a:p>
        </p:txBody>
      </p:sp>
      <p:sp>
        <p:nvSpPr>
          <p:cNvPr id="41" name="Rectangle 40"/>
          <p:cNvSpPr/>
          <p:nvPr/>
        </p:nvSpPr>
        <p:spPr>
          <a:xfrm>
            <a:off x="2740026" y="3487917"/>
            <a:ext cx="867266" cy="1036947"/>
          </a:xfrm>
          <a:prstGeom prst="rect">
            <a:avLst/>
          </a:prstGeom>
          <a:solidFill>
            <a:schemeClr val="bg1">
              <a:lumMod val="6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8 GB memory allocated </a:t>
            </a:r>
            <a:endParaRPr lang="en-US" sz="1200" dirty="0">
              <a:solidFill>
                <a:schemeClr val="tx1"/>
              </a:solidFill>
            </a:endParaRPr>
          </a:p>
        </p:txBody>
      </p:sp>
      <p:pic>
        <p:nvPicPr>
          <p:cNvPr id="49" name="Picture 6" descr="http://event.twgrid.org/isgc2011/images/irods.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192938" y="2340869"/>
            <a:ext cx="1073185" cy="832024"/>
          </a:xfrm>
          <a:prstGeom prst="rect">
            <a:avLst/>
          </a:prstGeom>
          <a:noFill/>
        </p:spPr>
      </p:pic>
      <p:cxnSp>
        <p:nvCxnSpPr>
          <p:cNvPr id="50" name="Straight Connector 49"/>
          <p:cNvCxnSpPr/>
          <p:nvPr/>
        </p:nvCxnSpPr>
        <p:spPr>
          <a:xfrm>
            <a:off x="3382654" y="1785322"/>
            <a:ext cx="0" cy="368951"/>
          </a:xfrm>
          <a:prstGeom prst="line">
            <a:avLst/>
          </a:prstGeom>
          <a:ln w="635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531876" y="1786289"/>
            <a:ext cx="0" cy="368951"/>
          </a:xfrm>
          <a:prstGeom prst="line">
            <a:avLst/>
          </a:prstGeom>
          <a:ln w="635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3" name="Can 52"/>
          <p:cNvSpPr>
            <a:spLocks noChangeArrowheads="1"/>
          </p:cNvSpPr>
          <p:nvPr/>
        </p:nvSpPr>
        <p:spPr bwMode="auto">
          <a:xfrm>
            <a:off x="828730" y="5754555"/>
            <a:ext cx="1345687" cy="731085"/>
          </a:xfrm>
          <a:prstGeom prst="can">
            <a:avLst>
              <a:gd name="adj" fmla="val 24997"/>
            </a:avLst>
          </a:prstGeom>
          <a:gradFill rotWithShape="1">
            <a:gsLst>
              <a:gs pos="0">
                <a:srgbClr val="F49C9C"/>
              </a:gs>
              <a:gs pos="100000">
                <a:srgbClr val="B20000"/>
              </a:gs>
            </a:gsLst>
            <a:lin ang="5400000"/>
          </a:gradFill>
          <a:ln w="9525">
            <a:solidFill>
              <a:srgbClr val="9B0000"/>
            </a:solidFill>
            <a:round/>
            <a:headEnd/>
            <a:tailEnd/>
          </a:ln>
          <a:effectLst>
            <a:outerShdw dist="23000" dir="5400000" rotWithShape="0">
              <a:srgbClr val="808080">
                <a:alpha val="34998"/>
              </a:srgbClr>
            </a:outerShdw>
          </a:effectLst>
        </p:spPr>
        <p:txBody>
          <a:bodyPr anchor="ctr"/>
          <a:lstStyle/>
          <a:p>
            <a:pPr algn="ctr">
              <a:defRPr/>
            </a:pPr>
            <a:r>
              <a:rPr lang="en-US" sz="1400" dirty="0" smtClean="0">
                <a:solidFill>
                  <a:srgbClr val="FFFFFF"/>
                </a:solidFill>
                <a:ea typeface="ＭＳ Ｐゴシック" charset="-128"/>
              </a:rPr>
              <a:t>RAID sets with 2TB SSD</a:t>
            </a:r>
            <a:endParaRPr lang="en-US" sz="1400" dirty="0">
              <a:solidFill>
                <a:srgbClr val="FFFFFF"/>
              </a:solidFill>
              <a:latin typeface="+mn-lt"/>
              <a:ea typeface="ＭＳ Ｐゴシック" charset="-128"/>
            </a:endParaRPr>
          </a:p>
        </p:txBody>
      </p:sp>
      <p:cxnSp>
        <p:nvCxnSpPr>
          <p:cNvPr id="54" name="Straight Connector 53"/>
          <p:cNvCxnSpPr>
            <a:stCxn id="89" idx="2"/>
            <a:endCxn id="33" idx="1"/>
          </p:cNvCxnSpPr>
          <p:nvPr/>
        </p:nvCxnSpPr>
        <p:spPr>
          <a:xfrm>
            <a:off x="3734587" y="3478489"/>
            <a:ext cx="1451718" cy="2332628"/>
          </a:xfrm>
          <a:prstGeom prst="line">
            <a:avLst/>
          </a:prstGeom>
          <a:ln w="63500" cmpd="sng">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8" name="Rounded Rectangle 57"/>
          <p:cNvSpPr/>
          <p:nvPr/>
        </p:nvSpPr>
        <p:spPr>
          <a:xfrm>
            <a:off x="5266443" y="2154273"/>
            <a:ext cx="1310326" cy="1324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smtClean="0"/>
              <a:t>Linux</a:t>
            </a:r>
            <a:endParaRPr lang="en-US" dirty="0"/>
          </a:p>
        </p:txBody>
      </p:sp>
      <p:sp>
        <p:nvSpPr>
          <p:cNvPr id="60" name="Rounded Rectangle 59"/>
          <p:cNvSpPr/>
          <p:nvPr/>
        </p:nvSpPr>
        <p:spPr>
          <a:xfrm>
            <a:off x="7466021" y="2154273"/>
            <a:ext cx="1310326" cy="1324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smtClean="0"/>
              <a:t>Linux</a:t>
            </a:r>
            <a:endParaRPr lang="en-US" dirty="0"/>
          </a:p>
        </p:txBody>
      </p:sp>
      <p:cxnSp>
        <p:nvCxnSpPr>
          <p:cNvPr id="64" name="Straight Connector 63"/>
          <p:cNvCxnSpPr/>
          <p:nvPr/>
        </p:nvCxnSpPr>
        <p:spPr>
          <a:xfrm>
            <a:off x="5516287" y="1784355"/>
            <a:ext cx="0" cy="368951"/>
          </a:xfrm>
          <a:prstGeom prst="line">
            <a:avLst/>
          </a:prstGeom>
          <a:ln w="635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665509" y="1785322"/>
            <a:ext cx="0" cy="368951"/>
          </a:xfrm>
          <a:prstGeom prst="line">
            <a:avLst/>
          </a:prstGeom>
          <a:ln w="635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703306" y="1793782"/>
            <a:ext cx="0" cy="368951"/>
          </a:xfrm>
          <a:prstGeom prst="line">
            <a:avLst/>
          </a:prstGeom>
          <a:ln w="635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852528" y="1794749"/>
            <a:ext cx="0" cy="368951"/>
          </a:xfrm>
          <a:prstGeom prst="line">
            <a:avLst/>
          </a:prstGeom>
          <a:ln w="635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85" idx="2"/>
            <a:endCxn id="68" idx="1"/>
          </p:cNvCxnSpPr>
          <p:nvPr/>
        </p:nvCxnSpPr>
        <p:spPr>
          <a:xfrm>
            <a:off x="5931423" y="3475878"/>
            <a:ext cx="1120611" cy="2335239"/>
          </a:xfrm>
          <a:prstGeom prst="line">
            <a:avLst/>
          </a:prstGeom>
          <a:ln w="63500" cmpd="sng">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68" idx="1"/>
          </p:cNvCxnSpPr>
          <p:nvPr/>
        </p:nvCxnSpPr>
        <p:spPr>
          <a:xfrm flipH="1">
            <a:off x="7052034" y="3509381"/>
            <a:ext cx="1081721" cy="2301736"/>
          </a:xfrm>
          <a:prstGeom prst="line">
            <a:avLst/>
          </a:prstGeom>
          <a:ln w="63500" cmpd="sng">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9" name="Rectangle 28"/>
          <p:cNvSpPr>
            <a:spLocks noChangeArrowheads="1"/>
          </p:cNvSpPr>
          <p:nvPr/>
        </p:nvSpPr>
        <p:spPr bwMode="auto">
          <a:xfrm>
            <a:off x="7374762" y="4675695"/>
            <a:ext cx="1027523" cy="346075"/>
          </a:xfrm>
          <a:prstGeom prst="rect">
            <a:avLst/>
          </a:prstGeom>
          <a:gradFill rotWithShape="1">
            <a:gsLst>
              <a:gs pos="0">
                <a:srgbClr val="FFD7D7"/>
              </a:gs>
              <a:gs pos="64999">
                <a:srgbClr val="FFA1A1"/>
              </a:gs>
              <a:gs pos="100000">
                <a:srgbClr val="FF7878"/>
              </a:gs>
            </a:gsLst>
            <a:lin ang="5400000" scaled="1"/>
          </a:gradFill>
          <a:ln w="9525">
            <a:solidFill>
              <a:srgbClr val="FF0000"/>
            </a:solidFill>
            <a:miter lim="800000"/>
            <a:headEnd/>
            <a:tailEnd/>
          </a:ln>
          <a:effectLst>
            <a:outerShdw dist="20000" dir="5400000" rotWithShape="0">
              <a:srgbClr val="808080">
                <a:alpha val="37999"/>
              </a:srgbClr>
            </a:outerShdw>
          </a:effectLst>
        </p:spPr>
        <p:txBody>
          <a:bodyPr lIns="0" rIns="0" anchor="ctr"/>
          <a:lstStyle/>
          <a:p>
            <a:pPr algn="ctr">
              <a:defRPr/>
            </a:pPr>
            <a:r>
              <a:rPr lang="en-US" sz="900" dirty="0" smtClean="0">
                <a:solidFill>
                  <a:srgbClr val="000000"/>
                </a:solidFill>
                <a:latin typeface="+mn-lt"/>
                <a:ea typeface="ＭＳ Ｐゴシック" charset="-128"/>
              </a:rPr>
              <a:t>High-Speed </a:t>
            </a:r>
            <a:r>
              <a:rPr lang="en-US" sz="900" dirty="0">
                <a:solidFill>
                  <a:srgbClr val="000000"/>
                </a:solidFill>
                <a:latin typeface="+mn-lt"/>
                <a:ea typeface="ＭＳ Ｐゴシック" charset="-128"/>
              </a:rPr>
              <a:t>Cache</a:t>
            </a:r>
          </a:p>
        </p:txBody>
      </p:sp>
      <p:sp>
        <p:nvSpPr>
          <p:cNvPr id="8" name="Rounded Rectangle 7"/>
          <p:cNvSpPr>
            <a:spLocks noChangeArrowheads="1"/>
          </p:cNvSpPr>
          <p:nvPr/>
        </p:nvSpPr>
        <p:spPr bwMode="auto">
          <a:xfrm>
            <a:off x="8391938" y="4675695"/>
            <a:ext cx="752062" cy="346075"/>
          </a:xfrm>
          <a:prstGeom prst="roundRect">
            <a:avLst>
              <a:gd name="adj" fmla="val 16667"/>
            </a:avLst>
          </a:prstGeom>
          <a:solidFill>
            <a:srgbClr val="191919"/>
          </a:solidFill>
          <a:ln w="38100">
            <a:solidFill>
              <a:srgbClr val="FFFFFF"/>
            </a:solidFill>
            <a:round/>
            <a:headEnd/>
            <a:tailEnd/>
          </a:ln>
          <a:effectLst>
            <a:outerShdw dist="20000" dir="5400000" rotWithShape="0">
              <a:srgbClr val="808080">
                <a:alpha val="37999"/>
              </a:srgbClr>
            </a:outerShdw>
          </a:effectLst>
        </p:spPr>
        <p:txBody>
          <a:bodyPr anchor="ctr"/>
          <a:lstStyle/>
          <a:p>
            <a:pPr algn="ctr">
              <a:defRPr/>
            </a:pPr>
            <a:r>
              <a:rPr lang="en-US" sz="700" b="1" dirty="0" smtClean="0">
                <a:solidFill>
                  <a:srgbClr val="FFFFFF"/>
                </a:solidFill>
                <a:latin typeface="+mn-lt"/>
                <a:ea typeface="ＭＳ Ｐゴシック" charset="-128"/>
              </a:rPr>
              <a:t>Cache </a:t>
            </a:r>
            <a:r>
              <a:rPr lang="en-US" sz="700" b="1" dirty="0">
                <a:solidFill>
                  <a:srgbClr val="FFFFFF"/>
                </a:solidFill>
                <a:latin typeface="+mn-lt"/>
                <a:ea typeface="ＭＳ Ｐゴシック" charset="-128"/>
              </a:rPr>
              <a:t>Link</a:t>
            </a:r>
          </a:p>
        </p:txBody>
      </p:sp>
      <p:sp>
        <p:nvSpPr>
          <p:cNvPr id="84" name="TextBox 83"/>
          <p:cNvSpPr txBox="1"/>
          <p:nvPr/>
        </p:nvSpPr>
        <p:spPr>
          <a:xfrm>
            <a:off x="3192938" y="3009222"/>
            <a:ext cx="1083298" cy="261610"/>
          </a:xfrm>
          <a:prstGeom prst="rect">
            <a:avLst/>
          </a:prstGeom>
          <a:solidFill>
            <a:schemeClr val="accent4">
              <a:lumMod val="50000"/>
            </a:schemeClr>
          </a:solidFill>
        </p:spPr>
        <p:txBody>
          <a:bodyPr wrap="square" rtlCol="0">
            <a:spAutoFit/>
          </a:bodyPr>
          <a:lstStyle/>
          <a:p>
            <a:pPr algn="ctr"/>
            <a:r>
              <a:rPr lang="en-US" sz="1100" b="1" dirty="0" smtClean="0">
                <a:solidFill>
                  <a:schemeClr val="bg1"/>
                </a:solidFill>
              </a:rPr>
              <a:t>GPFS</a:t>
            </a:r>
            <a:endParaRPr lang="en-US" sz="1100" b="1" dirty="0">
              <a:solidFill>
                <a:schemeClr val="bg1"/>
              </a:solidFill>
            </a:endParaRPr>
          </a:p>
        </p:txBody>
      </p:sp>
      <p:sp>
        <p:nvSpPr>
          <p:cNvPr id="85" name="Rectangle 84"/>
          <p:cNvSpPr/>
          <p:nvPr/>
        </p:nvSpPr>
        <p:spPr>
          <a:xfrm>
            <a:off x="5389774" y="3277918"/>
            <a:ext cx="1083298" cy="1979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SFA Driver</a:t>
            </a:r>
            <a:endParaRPr lang="en-US" sz="1100" b="1" dirty="0">
              <a:solidFill>
                <a:schemeClr val="tx1"/>
              </a:solidFill>
            </a:endParaRPr>
          </a:p>
        </p:txBody>
      </p:sp>
      <p:sp>
        <p:nvSpPr>
          <p:cNvPr id="86" name="TextBox 85"/>
          <p:cNvSpPr txBox="1"/>
          <p:nvPr/>
        </p:nvSpPr>
        <p:spPr>
          <a:xfrm>
            <a:off x="5389774" y="3032821"/>
            <a:ext cx="1083298" cy="261610"/>
          </a:xfrm>
          <a:prstGeom prst="rect">
            <a:avLst/>
          </a:prstGeom>
          <a:solidFill>
            <a:schemeClr val="accent4">
              <a:lumMod val="50000"/>
            </a:schemeClr>
          </a:solidFill>
        </p:spPr>
        <p:txBody>
          <a:bodyPr wrap="square" rtlCol="0">
            <a:spAutoFit/>
          </a:bodyPr>
          <a:lstStyle/>
          <a:p>
            <a:pPr algn="ctr"/>
            <a:r>
              <a:rPr lang="en-US" sz="1100" b="1" dirty="0" smtClean="0">
                <a:solidFill>
                  <a:schemeClr val="bg1"/>
                </a:solidFill>
              </a:rPr>
              <a:t>GPFS</a:t>
            </a:r>
            <a:endParaRPr lang="en-US" sz="1100" b="1" dirty="0">
              <a:solidFill>
                <a:schemeClr val="bg1"/>
              </a:solidFill>
            </a:endParaRPr>
          </a:p>
        </p:txBody>
      </p:sp>
      <p:sp>
        <p:nvSpPr>
          <p:cNvPr id="87" name="Rectangle 86"/>
          <p:cNvSpPr/>
          <p:nvPr/>
        </p:nvSpPr>
        <p:spPr>
          <a:xfrm>
            <a:off x="7592106" y="3270832"/>
            <a:ext cx="1083298" cy="1979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SFA Driver</a:t>
            </a:r>
            <a:endParaRPr lang="en-US" sz="1100" b="1" dirty="0">
              <a:solidFill>
                <a:schemeClr val="tx1"/>
              </a:solidFill>
            </a:endParaRPr>
          </a:p>
        </p:txBody>
      </p:sp>
      <p:sp>
        <p:nvSpPr>
          <p:cNvPr id="88" name="TextBox 87"/>
          <p:cNvSpPr txBox="1"/>
          <p:nvPr/>
        </p:nvSpPr>
        <p:spPr>
          <a:xfrm>
            <a:off x="7592106" y="3025735"/>
            <a:ext cx="1083298" cy="261610"/>
          </a:xfrm>
          <a:prstGeom prst="rect">
            <a:avLst/>
          </a:prstGeom>
          <a:solidFill>
            <a:schemeClr val="accent4">
              <a:lumMod val="50000"/>
            </a:schemeClr>
          </a:solidFill>
        </p:spPr>
        <p:txBody>
          <a:bodyPr wrap="square" rtlCol="0">
            <a:spAutoFit/>
          </a:bodyPr>
          <a:lstStyle/>
          <a:p>
            <a:pPr algn="ctr"/>
            <a:r>
              <a:rPr lang="en-US" sz="1100" b="1" dirty="0" smtClean="0">
                <a:solidFill>
                  <a:schemeClr val="bg1"/>
                </a:solidFill>
              </a:rPr>
              <a:t>GPFS</a:t>
            </a:r>
            <a:endParaRPr lang="en-US" sz="1100" b="1" dirty="0">
              <a:solidFill>
                <a:schemeClr val="bg1"/>
              </a:solidFill>
            </a:endParaRPr>
          </a:p>
        </p:txBody>
      </p:sp>
      <p:sp>
        <p:nvSpPr>
          <p:cNvPr id="94" name="Oval 93"/>
          <p:cNvSpPr/>
          <p:nvPr/>
        </p:nvSpPr>
        <p:spPr>
          <a:xfrm>
            <a:off x="1066014" y="2642908"/>
            <a:ext cx="894761" cy="389913"/>
          </a:xfrm>
          <a:prstGeom prst="ellipse">
            <a:avLst/>
          </a:prstGeom>
          <a:solidFill>
            <a:srgbClr val="59D59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solidFill>
                  <a:schemeClr val="tx1"/>
                </a:solidFill>
              </a:rPr>
              <a:t>iCAT</a:t>
            </a:r>
            <a:endParaRPr lang="en-US" sz="1200" b="1" dirty="0">
              <a:solidFill>
                <a:schemeClr val="tx1"/>
              </a:solidFill>
            </a:endParaRPr>
          </a:p>
        </p:txBody>
      </p:sp>
      <p:cxnSp>
        <p:nvCxnSpPr>
          <p:cNvPr id="96" name="Straight Connector 95"/>
          <p:cNvCxnSpPr>
            <a:stCxn id="89" idx="2"/>
            <a:endCxn id="68" idx="1"/>
          </p:cNvCxnSpPr>
          <p:nvPr/>
        </p:nvCxnSpPr>
        <p:spPr>
          <a:xfrm>
            <a:off x="3734587" y="3478489"/>
            <a:ext cx="3317447" cy="2332628"/>
          </a:xfrm>
          <a:prstGeom prst="line">
            <a:avLst/>
          </a:prstGeom>
          <a:ln w="63500" cmpd="sng">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3192938" y="3280529"/>
            <a:ext cx="1083298" cy="1979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SFA Driver</a:t>
            </a:r>
            <a:endParaRPr lang="en-US" sz="1100" b="1" dirty="0">
              <a:solidFill>
                <a:schemeClr val="tx1"/>
              </a:solidFill>
            </a:endParaRPr>
          </a:p>
        </p:txBody>
      </p:sp>
      <p:cxnSp>
        <p:nvCxnSpPr>
          <p:cNvPr id="107" name="Straight Connector 106"/>
          <p:cNvCxnSpPr>
            <a:stCxn id="85" idx="2"/>
            <a:endCxn id="33" idx="1"/>
          </p:cNvCxnSpPr>
          <p:nvPr/>
        </p:nvCxnSpPr>
        <p:spPr>
          <a:xfrm flipH="1">
            <a:off x="5186305" y="3475878"/>
            <a:ext cx="745118" cy="2335239"/>
          </a:xfrm>
          <a:prstGeom prst="line">
            <a:avLst/>
          </a:prstGeom>
          <a:ln w="63500" cmpd="sng">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87" idx="2"/>
            <a:endCxn id="33" idx="1"/>
          </p:cNvCxnSpPr>
          <p:nvPr/>
        </p:nvCxnSpPr>
        <p:spPr>
          <a:xfrm flipH="1">
            <a:off x="5186305" y="3468792"/>
            <a:ext cx="2947450" cy="2342325"/>
          </a:xfrm>
          <a:prstGeom prst="line">
            <a:avLst/>
          </a:prstGeom>
          <a:ln w="63500" cmpd="sng">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7524672" y="3487918"/>
            <a:ext cx="867266" cy="1036947"/>
          </a:xfrm>
          <a:prstGeom prst="rect">
            <a:avLst/>
          </a:prstGeom>
          <a:solidFill>
            <a:schemeClr val="bg1">
              <a:lumMod val="6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8GB memory allocated </a:t>
            </a:r>
            <a:endParaRPr lang="en-US" sz="1200" dirty="0">
              <a:solidFill>
                <a:schemeClr val="tx1"/>
              </a:solidFill>
            </a:endParaRPr>
          </a:p>
        </p:txBody>
      </p:sp>
      <p:sp>
        <p:nvSpPr>
          <p:cNvPr id="73" name="Rectangle 72"/>
          <p:cNvSpPr/>
          <p:nvPr/>
        </p:nvSpPr>
        <p:spPr>
          <a:xfrm>
            <a:off x="5266443" y="3509381"/>
            <a:ext cx="867266" cy="1036947"/>
          </a:xfrm>
          <a:prstGeom prst="rect">
            <a:avLst/>
          </a:prstGeom>
          <a:solidFill>
            <a:schemeClr val="bg1">
              <a:lumMod val="6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8GB memory allocated </a:t>
            </a:r>
            <a:endParaRPr lang="en-US" sz="1200" dirty="0">
              <a:solidFill>
                <a:schemeClr val="tx1"/>
              </a:solidFill>
            </a:endParaRPr>
          </a:p>
        </p:txBody>
      </p:sp>
      <p:sp>
        <p:nvSpPr>
          <p:cNvPr id="33" name="Can 32"/>
          <p:cNvSpPr>
            <a:spLocks noChangeArrowheads="1"/>
          </p:cNvSpPr>
          <p:nvPr/>
        </p:nvSpPr>
        <p:spPr bwMode="auto">
          <a:xfrm>
            <a:off x="4385811" y="5811117"/>
            <a:ext cx="1600988" cy="731085"/>
          </a:xfrm>
          <a:prstGeom prst="can">
            <a:avLst>
              <a:gd name="adj" fmla="val 24997"/>
            </a:avLst>
          </a:prstGeom>
          <a:gradFill rotWithShape="1">
            <a:gsLst>
              <a:gs pos="0">
                <a:srgbClr val="F49C9C"/>
              </a:gs>
              <a:gs pos="100000">
                <a:srgbClr val="B20000"/>
              </a:gs>
            </a:gsLst>
            <a:lin ang="5400000"/>
          </a:gradFill>
          <a:ln w="9525">
            <a:solidFill>
              <a:srgbClr val="9B0000"/>
            </a:solidFill>
            <a:round/>
            <a:headEnd/>
            <a:tailEnd/>
          </a:ln>
          <a:effectLst>
            <a:outerShdw dist="23000" dir="5400000" rotWithShape="0">
              <a:srgbClr val="808080">
                <a:alpha val="34998"/>
              </a:srgbClr>
            </a:outerShdw>
          </a:effectLst>
        </p:spPr>
        <p:txBody>
          <a:bodyPr anchor="ctr"/>
          <a:lstStyle/>
          <a:p>
            <a:pPr algn="ctr">
              <a:defRPr/>
            </a:pPr>
            <a:r>
              <a:rPr lang="en-US" sz="1400" dirty="0" smtClean="0">
                <a:solidFill>
                  <a:srgbClr val="FFFFFF"/>
                </a:solidFill>
                <a:ea typeface="ＭＳ Ｐゴシック" charset="-128"/>
              </a:rPr>
              <a:t>RAID sets with 300TB SATA</a:t>
            </a:r>
            <a:endParaRPr lang="en-US" sz="1400" dirty="0">
              <a:solidFill>
                <a:srgbClr val="FFFFFF"/>
              </a:solidFill>
              <a:latin typeface="+mn-lt"/>
              <a:ea typeface="ＭＳ Ｐゴシック" charset="-128"/>
            </a:endParaRPr>
          </a:p>
        </p:txBody>
      </p:sp>
      <p:sp>
        <p:nvSpPr>
          <p:cNvPr id="68" name="Can 67"/>
          <p:cNvSpPr>
            <a:spLocks noChangeArrowheads="1"/>
          </p:cNvSpPr>
          <p:nvPr/>
        </p:nvSpPr>
        <p:spPr bwMode="auto">
          <a:xfrm>
            <a:off x="6251540" y="5811117"/>
            <a:ext cx="1600988" cy="731085"/>
          </a:xfrm>
          <a:prstGeom prst="can">
            <a:avLst>
              <a:gd name="adj" fmla="val 24997"/>
            </a:avLst>
          </a:prstGeom>
          <a:gradFill rotWithShape="1">
            <a:gsLst>
              <a:gs pos="0">
                <a:srgbClr val="F49C9C"/>
              </a:gs>
              <a:gs pos="100000">
                <a:srgbClr val="B20000"/>
              </a:gs>
            </a:gsLst>
            <a:lin ang="5400000"/>
          </a:gradFill>
          <a:ln w="9525">
            <a:solidFill>
              <a:srgbClr val="9B0000"/>
            </a:solidFill>
            <a:round/>
            <a:headEnd/>
            <a:tailEnd/>
          </a:ln>
          <a:effectLst>
            <a:outerShdw dist="23000" dir="5400000" rotWithShape="0">
              <a:srgbClr val="808080">
                <a:alpha val="34998"/>
              </a:srgbClr>
            </a:outerShdw>
          </a:effectLst>
        </p:spPr>
        <p:txBody>
          <a:bodyPr anchor="ctr"/>
          <a:lstStyle/>
          <a:p>
            <a:pPr algn="ctr">
              <a:defRPr/>
            </a:pPr>
            <a:r>
              <a:rPr lang="en-US" sz="1400" dirty="0" smtClean="0">
                <a:solidFill>
                  <a:srgbClr val="FFFFFF"/>
                </a:solidFill>
                <a:ea typeface="ＭＳ Ｐゴシック" charset="-128"/>
              </a:rPr>
              <a:t>RAID sets with 30TB SAS</a:t>
            </a:r>
            <a:endParaRPr lang="en-US" sz="1400" dirty="0">
              <a:solidFill>
                <a:srgbClr val="FFFFFF"/>
              </a:solidFill>
              <a:latin typeface="+mn-lt"/>
              <a:ea typeface="ＭＳ Ｐゴシック" charset="-128"/>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15400" cy="990600"/>
          </a:xfrm>
        </p:spPr>
        <p:txBody>
          <a:bodyPr/>
          <a:lstStyle/>
          <a:p>
            <a:r>
              <a:rPr lang="en-US" dirty="0" smtClean="0"/>
              <a:t>Running Micro Services inside the controller</a:t>
            </a:r>
            <a:endParaRPr lang="en-US" dirty="0"/>
          </a:p>
        </p:txBody>
      </p:sp>
      <p:sp>
        <p:nvSpPr>
          <p:cNvPr id="3" name="Content Placeholder 2"/>
          <p:cNvSpPr>
            <a:spLocks noGrp="1"/>
          </p:cNvSpPr>
          <p:nvPr>
            <p:ph idx="1"/>
          </p:nvPr>
        </p:nvSpPr>
        <p:spPr>
          <a:xfrm>
            <a:off x="228600" y="1432874"/>
            <a:ext cx="8686800" cy="4693289"/>
          </a:xfrm>
        </p:spPr>
        <p:txBody>
          <a:bodyPr/>
          <a:lstStyle/>
          <a:p>
            <a:r>
              <a:rPr lang="en-US" dirty="0" smtClean="0"/>
              <a:t>Since </a:t>
            </a:r>
            <a:r>
              <a:rPr lang="en-US" dirty="0" err="1" smtClean="0"/>
              <a:t>iRODS</a:t>
            </a:r>
            <a:r>
              <a:rPr lang="en-US" dirty="0" smtClean="0"/>
              <a:t> runs inside the controller we now can run </a:t>
            </a:r>
            <a:r>
              <a:rPr lang="en-US" dirty="0" err="1" smtClean="0"/>
              <a:t>iRODS</a:t>
            </a:r>
            <a:r>
              <a:rPr lang="en-US" dirty="0" smtClean="0"/>
              <a:t> </a:t>
            </a:r>
            <a:r>
              <a:rPr lang="en-US" dirty="0" err="1" smtClean="0"/>
              <a:t>MicroServices</a:t>
            </a:r>
            <a:r>
              <a:rPr lang="en-US" dirty="0" smtClean="0"/>
              <a:t> right on top of the storage.</a:t>
            </a:r>
          </a:p>
          <a:p>
            <a:endParaRPr lang="en-US" dirty="0" smtClean="0"/>
          </a:p>
          <a:p>
            <a:r>
              <a:rPr lang="en-US" dirty="0" smtClean="0"/>
              <a:t>The storage has become an </a:t>
            </a:r>
            <a:r>
              <a:rPr lang="en-US" dirty="0" err="1" smtClean="0"/>
              <a:t>iRODS</a:t>
            </a:r>
            <a:r>
              <a:rPr lang="en-US" dirty="0" smtClean="0"/>
              <a:t> appliance ‘speaking’ </a:t>
            </a:r>
            <a:r>
              <a:rPr lang="en-US" dirty="0" err="1" smtClean="0"/>
              <a:t>iRODS</a:t>
            </a:r>
            <a:r>
              <a:rPr lang="en-US" dirty="0" smtClean="0"/>
              <a:t> natively.</a:t>
            </a:r>
          </a:p>
          <a:p>
            <a:endParaRPr lang="en-US" dirty="0" smtClean="0"/>
          </a:p>
          <a:p>
            <a:r>
              <a:rPr lang="en-US" dirty="0" smtClean="0"/>
              <a:t>We could create ‘hot’ directories that kick off processing depending on the type of incoming data.</a:t>
            </a:r>
          </a:p>
          <a:p>
            <a:endParaRPr lang="en-US" dirty="0" smtClean="0"/>
          </a:p>
          <a:p>
            <a:pPr>
              <a:buNone/>
            </a:pPr>
            <a:endParaRPr lang="en-US" dirty="0" smtClean="0"/>
          </a:p>
          <a:p>
            <a:pPr>
              <a:buNone/>
            </a:pPr>
            <a:endParaRPr lang="en-US" dirty="0" smtClean="0"/>
          </a:p>
          <a:p>
            <a:pPr>
              <a:buNone/>
            </a:pPr>
            <a:endParaRPr lang="en-US"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Down Arrow 189"/>
          <p:cNvSpPr/>
          <p:nvPr/>
        </p:nvSpPr>
        <p:spPr>
          <a:xfrm>
            <a:off x="1391578" y="6097861"/>
            <a:ext cx="6114121" cy="655363"/>
          </a:xfrm>
          <a:prstGeom prst="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Massive throughput to backend storage</a:t>
            </a:r>
            <a:endParaRPr lang="en-US" sz="2000" dirty="0">
              <a:solidFill>
                <a:schemeClr val="tx1"/>
              </a:solidFill>
            </a:endParaRPr>
          </a:p>
        </p:txBody>
      </p:sp>
      <p:sp>
        <p:nvSpPr>
          <p:cNvPr id="104" name="Oval 103"/>
          <p:cNvSpPr/>
          <p:nvPr/>
        </p:nvSpPr>
        <p:spPr>
          <a:xfrm>
            <a:off x="5607365" y="6097861"/>
            <a:ext cx="743884" cy="664860"/>
          </a:xfrm>
          <a:prstGeom prst="ellipse">
            <a:avLst/>
          </a:prstGeom>
          <a:solidFill>
            <a:srgbClr val="C0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2" name="Picture 2"/>
          <p:cNvPicPr>
            <a:picLocks noChangeAspect="1" noChangeArrowheads="1"/>
          </p:cNvPicPr>
          <p:nvPr/>
        </p:nvPicPr>
        <p:blipFill>
          <a:blip r:embed="rId2"/>
          <a:srcRect/>
          <a:stretch>
            <a:fillRect/>
          </a:stretch>
        </p:blipFill>
        <p:spPr bwMode="auto">
          <a:xfrm>
            <a:off x="1497345" y="3179177"/>
            <a:ext cx="7263676" cy="2640942"/>
          </a:xfrm>
          <a:prstGeom prst="rect">
            <a:avLst/>
          </a:prstGeom>
          <a:noFill/>
          <a:ln w="9525">
            <a:noFill/>
            <a:miter lim="800000"/>
            <a:headEnd/>
            <a:tailEnd/>
          </a:ln>
        </p:spPr>
      </p:pic>
      <p:sp>
        <p:nvSpPr>
          <p:cNvPr id="143" name="Rectangle 142"/>
          <p:cNvSpPr/>
          <p:nvPr/>
        </p:nvSpPr>
        <p:spPr>
          <a:xfrm>
            <a:off x="1497345" y="3179177"/>
            <a:ext cx="1819906" cy="2640942"/>
          </a:xfrm>
          <a:prstGeom prst="rect">
            <a:avLst/>
          </a:prstGeom>
          <a:solidFill>
            <a:schemeClr val="bg1">
              <a:lumMod val="85000"/>
              <a:alpha val="64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3317251" y="3179177"/>
            <a:ext cx="1819906" cy="2640942"/>
          </a:xfrm>
          <a:prstGeom prst="rect">
            <a:avLst/>
          </a:prstGeom>
          <a:solidFill>
            <a:schemeClr val="bg1">
              <a:lumMod val="85000"/>
              <a:alpha val="64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5137157" y="3179177"/>
            <a:ext cx="1819906" cy="2640942"/>
          </a:xfrm>
          <a:prstGeom prst="rect">
            <a:avLst/>
          </a:prstGeom>
          <a:solidFill>
            <a:schemeClr val="bg1">
              <a:lumMod val="85000"/>
              <a:alpha val="64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6946447" y="3179177"/>
            <a:ext cx="1819906" cy="2640942"/>
          </a:xfrm>
          <a:prstGeom prst="rect">
            <a:avLst/>
          </a:prstGeom>
          <a:solidFill>
            <a:schemeClr val="bg1">
              <a:lumMod val="85000"/>
              <a:alpha val="64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p:cNvSpPr txBox="1"/>
          <p:nvPr/>
        </p:nvSpPr>
        <p:spPr>
          <a:xfrm>
            <a:off x="1523000" y="5543120"/>
            <a:ext cx="1784726" cy="276999"/>
          </a:xfrm>
          <a:prstGeom prst="rect">
            <a:avLst/>
          </a:prstGeom>
          <a:noFill/>
        </p:spPr>
        <p:txBody>
          <a:bodyPr wrap="square" rtlCol="0">
            <a:spAutoFit/>
          </a:bodyPr>
          <a:lstStyle/>
          <a:p>
            <a:pPr algn="ctr"/>
            <a:r>
              <a:rPr lang="en-US" sz="1200" b="1" dirty="0" smtClean="0"/>
              <a:t>Virtual Machine 5</a:t>
            </a:r>
            <a:endParaRPr lang="en-US" sz="1200" b="1" dirty="0"/>
          </a:p>
        </p:txBody>
      </p:sp>
      <p:sp>
        <p:nvSpPr>
          <p:cNvPr id="153" name="TextBox 152"/>
          <p:cNvSpPr txBox="1"/>
          <p:nvPr/>
        </p:nvSpPr>
        <p:spPr>
          <a:xfrm>
            <a:off x="5153287" y="5543120"/>
            <a:ext cx="1784726" cy="276999"/>
          </a:xfrm>
          <a:prstGeom prst="rect">
            <a:avLst/>
          </a:prstGeom>
          <a:noFill/>
        </p:spPr>
        <p:txBody>
          <a:bodyPr wrap="square" rtlCol="0">
            <a:spAutoFit/>
          </a:bodyPr>
          <a:lstStyle/>
          <a:p>
            <a:pPr algn="ctr"/>
            <a:r>
              <a:rPr lang="en-US" sz="1200" b="1" dirty="0" smtClean="0"/>
              <a:t>Virtual Machine 7</a:t>
            </a:r>
            <a:endParaRPr lang="en-US" sz="1200" b="1" dirty="0"/>
          </a:p>
        </p:txBody>
      </p:sp>
      <p:sp>
        <p:nvSpPr>
          <p:cNvPr id="154" name="TextBox 153"/>
          <p:cNvSpPr txBox="1"/>
          <p:nvPr/>
        </p:nvSpPr>
        <p:spPr>
          <a:xfrm>
            <a:off x="3326776" y="5543120"/>
            <a:ext cx="1784726" cy="276999"/>
          </a:xfrm>
          <a:prstGeom prst="rect">
            <a:avLst/>
          </a:prstGeom>
          <a:noFill/>
        </p:spPr>
        <p:txBody>
          <a:bodyPr wrap="square" rtlCol="0">
            <a:spAutoFit/>
          </a:bodyPr>
          <a:lstStyle/>
          <a:p>
            <a:pPr algn="ctr"/>
            <a:r>
              <a:rPr lang="en-US" sz="1200" b="1" dirty="0" smtClean="0"/>
              <a:t>Virtual Machine 6</a:t>
            </a:r>
            <a:endParaRPr lang="en-US" sz="1200" b="1" dirty="0"/>
          </a:p>
        </p:txBody>
      </p:sp>
      <p:sp>
        <p:nvSpPr>
          <p:cNvPr id="155" name="TextBox 154"/>
          <p:cNvSpPr txBox="1"/>
          <p:nvPr/>
        </p:nvSpPr>
        <p:spPr>
          <a:xfrm>
            <a:off x="6966770" y="5543120"/>
            <a:ext cx="1784726" cy="276999"/>
          </a:xfrm>
          <a:prstGeom prst="rect">
            <a:avLst/>
          </a:prstGeom>
          <a:noFill/>
        </p:spPr>
        <p:txBody>
          <a:bodyPr wrap="square" rtlCol="0">
            <a:spAutoFit/>
          </a:bodyPr>
          <a:lstStyle/>
          <a:p>
            <a:pPr algn="ctr"/>
            <a:r>
              <a:rPr lang="en-US" sz="1200" b="1" dirty="0" smtClean="0"/>
              <a:t>Virtual Machine 8</a:t>
            </a:r>
            <a:endParaRPr lang="en-US" sz="1200" b="1" dirty="0"/>
          </a:p>
        </p:txBody>
      </p:sp>
      <p:cxnSp>
        <p:nvCxnSpPr>
          <p:cNvPr id="169" name="Straight Connector 168"/>
          <p:cNvCxnSpPr/>
          <p:nvPr/>
        </p:nvCxnSpPr>
        <p:spPr>
          <a:xfrm flipV="1">
            <a:off x="5979307" y="3501922"/>
            <a:ext cx="0" cy="35644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7569982" y="3501922"/>
            <a:ext cx="0" cy="356446"/>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5" name="Picture 2"/>
          <p:cNvPicPr>
            <a:picLocks noChangeAspect="1" noChangeArrowheads="1"/>
          </p:cNvPicPr>
          <p:nvPr/>
        </p:nvPicPr>
        <p:blipFill>
          <a:blip r:embed="rId2"/>
          <a:srcRect/>
          <a:stretch>
            <a:fillRect/>
          </a:stretch>
        </p:blipFill>
        <p:spPr bwMode="auto">
          <a:xfrm>
            <a:off x="920895" y="3456920"/>
            <a:ext cx="7263676" cy="2640942"/>
          </a:xfrm>
          <a:prstGeom prst="rect">
            <a:avLst/>
          </a:prstGeom>
          <a:noFill/>
          <a:ln w="9525">
            <a:noFill/>
            <a:miter lim="800000"/>
            <a:headEnd/>
            <a:tailEnd/>
          </a:ln>
        </p:spPr>
      </p:pic>
      <p:sp>
        <p:nvSpPr>
          <p:cNvPr id="86" name="Rectangle 85"/>
          <p:cNvSpPr/>
          <p:nvPr/>
        </p:nvSpPr>
        <p:spPr>
          <a:xfrm>
            <a:off x="920895" y="3456920"/>
            <a:ext cx="1819906" cy="2640942"/>
          </a:xfrm>
          <a:prstGeom prst="rect">
            <a:avLst/>
          </a:prstGeom>
          <a:solidFill>
            <a:schemeClr val="bg1">
              <a:lumMod val="85000"/>
              <a:alpha val="64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2740801" y="3456920"/>
            <a:ext cx="1819906" cy="2640942"/>
          </a:xfrm>
          <a:prstGeom prst="rect">
            <a:avLst/>
          </a:prstGeom>
          <a:solidFill>
            <a:schemeClr val="bg1">
              <a:lumMod val="85000"/>
              <a:alpha val="64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4558953" y="3457783"/>
            <a:ext cx="1819906" cy="2640942"/>
          </a:xfrm>
          <a:prstGeom prst="rect">
            <a:avLst/>
          </a:prstGeom>
          <a:solidFill>
            <a:schemeClr val="bg1">
              <a:lumMod val="85000"/>
              <a:alpha val="64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6369997" y="3456920"/>
            <a:ext cx="1819906" cy="2640942"/>
          </a:xfrm>
          <a:prstGeom prst="rect">
            <a:avLst/>
          </a:prstGeom>
          <a:solidFill>
            <a:schemeClr val="bg1">
              <a:lumMod val="85000"/>
              <a:alpha val="64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33137" y="3614529"/>
            <a:ext cx="1314450" cy="1014115"/>
          </a:xfrm>
          <a:prstGeom prst="rect">
            <a:avLst/>
          </a:prstGeom>
          <a:solidFill>
            <a:schemeClr val="accent3">
              <a:lumMod val="40000"/>
              <a:lumOff val="60000"/>
              <a:alpha val="78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382053" y="4132540"/>
            <a:ext cx="1035668" cy="461665"/>
          </a:xfrm>
          <a:prstGeom prst="rect">
            <a:avLst/>
          </a:prstGeom>
          <a:noFill/>
        </p:spPr>
        <p:txBody>
          <a:bodyPr wrap="none" rtlCol="0">
            <a:spAutoFit/>
          </a:bodyPr>
          <a:lstStyle/>
          <a:p>
            <a:pPr algn="ctr"/>
            <a:r>
              <a:rPr lang="en-US" sz="1200" dirty="0" err="1" smtClean="0"/>
              <a:t>iRODS</a:t>
            </a:r>
            <a:r>
              <a:rPr lang="en-US" sz="1200" dirty="0" smtClean="0"/>
              <a:t>/</a:t>
            </a:r>
            <a:r>
              <a:rPr lang="en-US" sz="1200" dirty="0" err="1" smtClean="0"/>
              <a:t>iCAT</a:t>
            </a:r>
            <a:endParaRPr lang="en-US" sz="1200" dirty="0" smtClean="0"/>
          </a:p>
          <a:p>
            <a:pPr algn="ctr"/>
            <a:r>
              <a:rPr lang="en-US" sz="1200" dirty="0" smtClean="0"/>
              <a:t>server</a:t>
            </a:r>
            <a:endParaRPr lang="en-US" sz="1200" dirty="0"/>
          </a:p>
        </p:txBody>
      </p:sp>
      <p:sp>
        <p:nvSpPr>
          <p:cNvPr id="37" name="Oval 36"/>
          <p:cNvSpPr/>
          <p:nvPr/>
        </p:nvSpPr>
        <p:spPr>
          <a:xfrm flipH="1">
            <a:off x="366936" y="1342501"/>
            <a:ext cx="2364340" cy="1549078"/>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8" descr="C:\Users\jkrol\AppData\Local\Microsoft\Windows\Temporary Internet Files\Content.IE5\XT2RXXK0\MC900431576[1].png"/>
          <p:cNvPicPr>
            <a:picLocks noChangeAspect="1" noChangeArrowheads="1"/>
          </p:cNvPicPr>
          <p:nvPr/>
        </p:nvPicPr>
        <p:blipFill>
          <a:blip r:embed="rId3"/>
          <a:srcRect/>
          <a:stretch>
            <a:fillRect/>
          </a:stretch>
        </p:blipFill>
        <p:spPr bwMode="auto">
          <a:xfrm flipH="1">
            <a:off x="1927603" y="1692919"/>
            <a:ext cx="666518" cy="700087"/>
          </a:xfrm>
          <a:prstGeom prst="rect">
            <a:avLst/>
          </a:prstGeom>
          <a:noFill/>
        </p:spPr>
      </p:pic>
      <p:pic>
        <p:nvPicPr>
          <p:cNvPr id="34" name="Picture 8" descr="C:\Users\jkrol\AppData\Local\Microsoft\Windows\Temporary Internet Files\Content.IE5\XT2RXXK0\MC900431576[1].png"/>
          <p:cNvPicPr>
            <a:picLocks noChangeAspect="1" noChangeArrowheads="1"/>
          </p:cNvPicPr>
          <p:nvPr/>
        </p:nvPicPr>
        <p:blipFill>
          <a:blip r:embed="rId3"/>
          <a:srcRect/>
          <a:stretch>
            <a:fillRect/>
          </a:stretch>
        </p:blipFill>
        <p:spPr bwMode="auto">
          <a:xfrm flipH="1">
            <a:off x="1599001" y="2191492"/>
            <a:ext cx="666518" cy="700087"/>
          </a:xfrm>
          <a:prstGeom prst="rect">
            <a:avLst/>
          </a:prstGeom>
          <a:noFill/>
        </p:spPr>
      </p:pic>
      <p:pic>
        <p:nvPicPr>
          <p:cNvPr id="1032" name="Picture 8" descr="C:\Users\jkrol\AppData\Local\Microsoft\Windows\Temporary Internet Files\Content.IE5\XT2RXXK0\MC900431576[1].png"/>
          <p:cNvPicPr>
            <a:picLocks noChangeAspect="1" noChangeArrowheads="1"/>
          </p:cNvPicPr>
          <p:nvPr/>
        </p:nvPicPr>
        <p:blipFill>
          <a:blip r:embed="rId3"/>
          <a:srcRect/>
          <a:stretch>
            <a:fillRect/>
          </a:stretch>
        </p:blipFill>
        <p:spPr bwMode="auto">
          <a:xfrm flipH="1">
            <a:off x="889262" y="2191492"/>
            <a:ext cx="666518" cy="700087"/>
          </a:xfrm>
          <a:prstGeom prst="rect">
            <a:avLst/>
          </a:prstGeom>
          <a:noFill/>
        </p:spPr>
      </p:pic>
      <p:pic>
        <p:nvPicPr>
          <p:cNvPr id="36" name="Picture 8" descr="C:\Users\jkrol\AppData\Local\Microsoft\Windows\Temporary Internet Files\Content.IE5\XT2RXXK0\MC900431576[1].png"/>
          <p:cNvPicPr>
            <a:picLocks noChangeAspect="1" noChangeArrowheads="1"/>
          </p:cNvPicPr>
          <p:nvPr/>
        </p:nvPicPr>
        <p:blipFill>
          <a:blip r:embed="rId3"/>
          <a:srcRect/>
          <a:stretch>
            <a:fillRect/>
          </a:stretch>
        </p:blipFill>
        <p:spPr bwMode="auto">
          <a:xfrm flipH="1">
            <a:off x="1265742" y="1523849"/>
            <a:ext cx="666518" cy="700087"/>
          </a:xfrm>
          <a:prstGeom prst="rect">
            <a:avLst/>
          </a:prstGeom>
          <a:noFill/>
        </p:spPr>
      </p:pic>
      <p:sp>
        <p:nvSpPr>
          <p:cNvPr id="2" name="Title 1"/>
          <p:cNvSpPr>
            <a:spLocks noGrp="1"/>
          </p:cNvSpPr>
          <p:nvPr>
            <p:ph type="title"/>
          </p:nvPr>
        </p:nvSpPr>
        <p:spPr>
          <a:xfrm>
            <a:off x="228599" y="76200"/>
            <a:ext cx="8858397" cy="990600"/>
          </a:xfrm>
        </p:spPr>
        <p:txBody>
          <a:bodyPr/>
          <a:lstStyle/>
          <a:p>
            <a:r>
              <a:rPr lang="en-US" dirty="0" smtClean="0"/>
              <a:t>DDN</a:t>
            </a:r>
            <a:r>
              <a:rPr lang="en-US" b="0" dirty="0" smtClean="0"/>
              <a:t> | </a:t>
            </a:r>
            <a:r>
              <a:rPr lang="en-US" dirty="0" smtClean="0"/>
              <a:t>SFA10KE</a:t>
            </a:r>
            <a:r>
              <a:rPr lang="en-US" b="0" dirty="0" smtClean="0"/>
              <a:t>™</a:t>
            </a:r>
            <a:r>
              <a:rPr lang="en-US" dirty="0" smtClean="0"/>
              <a:t>  </a:t>
            </a:r>
            <a:br>
              <a:rPr lang="en-US" dirty="0" smtClean="0"/>
            </a:br>
            <a:r>
              <a:rPr lang="en-US" sz="2800" b="0" dirty="0" smtClean="0"/>
              <a:t>With </a:t>
            </a:r>
            <a:r>
              <a:rPr lang="en-US" sz="2800" b="0" dirty="0" err="1" smtClean="0"/>
              <a:t>iRODS</a:t>
            </a:r>
            <a:r>
              <a:rPr lang="en-US" sz="2800" b="0" dirty="0" smtClean="0"/>
              <a:t> and </a:t>
            </a:r>
            <a:r>
              <a:rPr lang="en-US" sz="2800" b="0" dirty="0" err="1" smtClean="0"/>
              <a:t>GridScaler</a:t>
            </a:r>
            <a:r>
              <a:rPr lang="en-US" sz="2800" b="0" dirty="0" smtClean="0"/>
              <a:t> parallel </a:t>
            </a:r>
            <a:r>
              <a:rPr lang="en-US" sz="2800" b="0" dirty="0" err="1" smtClean="0"/>
              <a:t>filesystem</a:t>
            </a:r>
            <a:endParaRPr lang="en-US" sz="2800" dirty="0"/>
          </a:p>
        </p:txBody>
      </p:sp>
      <p:sp>
        <p:nvSpPr>
          <p:cNvPr id="1026" name="AutoShape 2" descr="data:image/jpg;base64,/9j/4AAQSkZJRgABAQAAAQABAAD/2wCEAAkGBhQSERUUExQWFBUUGBUXGBUYGBoYFxoaFRUVGRgYHBgaGyYgGBkjHBgYHy8hIycpLCwsGB8xNTAqNSYrLCkBCQoKDgwOGg8PGiwkHSUsKSwsLC0tLCwsLCwsLCwsLCktLCwpKSwsLCwsLCwpKSwsLCwsKSwsLCwsLCwsKSwpLf/AABEIAKABOwMBIgACEQEDEQH/xAAcAAABBQEBAQAAAAAAAAAAAAAEAAMFBgcCAQj/xABKEAACAQIDBAYFCAcFCQEBAQABAgMAEQQSIQUxQVEGEyJhcYEUMlKRoQcjQnKCkrHBFTNTYqKy0RZDk8LSFyRjc4Oz0+HwNOJU/8QAGQEBAAMBAQAAAAAAAAAAAAAAAAECAwQF/8QAMhEAAgECBAMGBQQDAQAAAAAAAAECAxEEEiExQVGhE2FxkdHwFDKBseEiM1JiI0LxBf/aAAwDAQACEQMRAD8A3GlSpUAqVKlQCpUqVAKlSpUAqVNYjFJGuZ2VF5sQo95qvY/5Q8JHucynlGLj7xsvxoUlOMd2WalWdYj5UZHOWDD68MxLn7qAfjQ0209qyi7N6Op9rq4R/H26i5i8TDhdmmk0HidtwR+vNGvi6g+69Ze+x2lPz2NMh9lBLOfjlHxrtejuGT1uuJ/feKH+EB3qLmTxT4Lr6F7m6eYJf78H6qs34LQEvynYQbhK3ggH8zCq5Bg8L9DDiS3/ADZffdkA91EDFRJuhw6W/dRm9yo597UuyjxUuaJCX5WIfowyHxKD8zTX+1O/qYV2+3/RDSXbjqLgKg5lEiB8AczN5LXq9JZTqGJA3t6iD7R3nuCA0uV+If8ALoef7S5eGCf7zf8AjpD5RcQd2Bf+P/x14vSmU3CvoNWc3CKOdvWbkPVueFDnpJM/WESOAiArrrfrYxcgabiRbdY211Ji5DxH9n5II/2kzccE/vf/AMde/wC05xvwbgfWP5x03D0rmK5gxNvWW/aH7ykg3XmCLjnbWnY+k0reqxbuGjD/AKZPa+y3uqbhYj+z8ker8rEf0oJB9pT/AEoqL5U8Kd6yr9lT+D3oRekrtoHDdxyg/dca+Ac0PNtNSbSRw39mSFUPxRx53FLlviX/AC6fksMHyh4Jv70r9ZHHxAIqQw/SjCyeriIj3ZwD7jY1R5IYGF2wsduLItx96GQW+7QjbLwb7kK/Unt8J0t/FS5ZYqXG3U1SOUMLqQRzBuPhXdZG3RyNO0k80Pe8Rt/iRN+VFYZ9oJ+pxiTDl1qk/dmAPupc0WK5ryZqVKs5/t3jsP8A/pw1x7RVo/4tVPlUrgPlQwz26xXiPO2dfeuvwqbo1WIg9G7eJcaVBYDbUM/6qVH7gwv5rvFG1JsmnsKlSpUJFSpUqAVKlSoBUqVKgFSpUqAVKlXhNAe14zWFzoBVS6QfKLDDdYvnpO4/Njxbj4D3iqNitqYzaDlbswGpRezGo5trYDvY1FzmqYmMdFqzQdr/AChYWC4VjM3KOxHm+73XqpYrp9jMS2TDpkvwjXO/mxGniAKAg2PBF+sb0h/YQlYh4yes/wBmw76O9JkZLDLBD7Kjq0PkO1IfvGq3ZwzxMnpf6L1Apuj8jHPi8QFJJFrmaW4tcWByqdRvYU/hcDAP1WHaYje8zdkeKJZQPrMa9hxaRgqF6wEi+fRdOKqNx7yeOo4V20Rm9R7hdcjWQKO46IB39nwqDnz3+XfzfvwHm2k6jL1ojX9nh1Cj3rlHxahUkzN2Iszc2vI3jbRfeDXs2FEXrgsfNY/vb3+zYd5piXFswtey+yui+4b/ABNzQzlJ/wCwTJIbWklsPYSx+C2Qe8+FNJML2jjBJ3Zu2x8Ftl/hNcrhbAGQ5QdQN7nwHAd58r0nxhsQgyKd9vWP1m3nw0HdQhvn+R6a/wDfSE2/u1NyP8qfj3U2uKINolyk6AjtOftb7/VApiGEsbDx5AAbyTwA50804QFY+OhfcT3L7K/E8bbqEX4nrIqG79t/ZvoPrsN57gfE8KbLvKwG87lGgA8BuUUzRI7CfvSD3J/Vj8B+9Qi9/A8xEotkT1RqT7Te14cAOA7ya9wnqy/UH/dioaicJ6sv1B/3YqBO7GIpSpBBsR/95jup7ERiwdNFJ3ey2+3hxB5d4ND09hZgCQ3qNo35MO8HX3jjQhPgd+kh9JN/7Qet9ofTHjr38K6Z3jAFwyHd9JD4A7j3aEUPNEVYqd493iO4766gxBW/FTvU7j/75EaihN+Y6rITcXibmLlf9S/xV3NK4sZAsincx1v4SLY37ifKmZoBbMlyvEH1lvwPMcm49x0riHEMm47943g9xB0PnQm9tx+KRL3RniPiSv3lsw9xruVntd0SRfbAB97pYg/WpqyPutG3L6B8zqnncd4pvtxtxRh5G3iN4PuNCbhmF2jk/Vyyw918yfC38prua0gJlw8M44vGMj+JMdiPtLQqzK5sy6n6SABvNdzeVj308dkuvazAAC+bUMB3pbOPG1u+heMpcNvfDYE/QWHkI6mV4nJGVZRmFydAJIxca81oyPau0sGMxYyxD6RImj++pzL5kUjtJR9HOdQZDZX1FuyRe3i2Y+Fc4VmU5sPIwb2b5X8N+V/Df3UNI1bbb93px+hP7J+VGJ7CdDEfaXtp/qHuNXDB4+OVc0bq681II+G41luIaGYkTxZH4yxAI9/3o/Vb3A0GdkT4e82FlMije8Vwyj/iR7wPeKtc66eKl4/c2alWdbB+VA6Lilv/AMVB/Mn5r7qv2CxyTIHjYOp3EG4/9HuqU7nbTqxqfKx+lSpVJqKlSpUAqVKorpF0gjwkRkfUnREG9jy7hzPD3UIbUVdj+2NtRYaPrJWsOA3sx5KOJrKeknTabFXUfNxewDv+uePhu8d9Re2NsyYmQyStc8B9FR7KjgPx41L7O2cuGUSSqGnYBkjIuIwdzuOLneFO7eeAqjdzy6uIdTRaRB8B0fCqJMSSqkXWJdJHHAm/6tO86ngONTAdp4xHCojVNeqXRSCdHJPrMNxLG+63GgwhcmSRja+rHVmPIc2+A48L8TYq4yqMqDUKOfMn6Td/utUHG5+XVnedE3Wkb2iOwPBT63i2ndTMkrObsSSeevgP/VExTGQ2Zc59q+VgBvJfcQObA0782txFIA3tuCD4IQCB9Y2J7t1Clr+AP6OqfrNW/Zjf9o/R8N/hTc2KLC2gUblGijy4nvNz3102Ae18pI5rZh71uK4ggLGwtpqSdAAN5PIf/b6FXfax3hJJL2jLAngDb38LeNFHHhPoxyPxfKAB9XLbMf3j5c6GlnABRNF4sfWfx5LyX33ND0JzZdglp42JLI1zvIe/n2lJPvrqHDI5srOOPaUWAG8kh9APChUQkgAXJ0AG8k7hRE7hR1am/tsPpEcB+6PideVgTvqx6VUy5UkULpckOCx5mynQcBw376Y9C5PGftgfzWoelQhyT4BuG2YWYAlco1Yh0JsN+5t/Ad5FeT4SV2LZN/AEEADQAWO4Cw8q4PZi75D/AAqdPe1/uChbUJdkre/sE/o6X9m3uNE4TZ8mWX5t9UH0T+1j7qjctFYMdmX6g/7sVBHLf36Hn6Ol/Zv9017+jZPYP4fjQtqVqFf0+/8AhIyYF2QEgBk7JuyDs/ROrcD2fNaH9CPFox/1E/ImucJKFbX1TdW+q2h92/xAriaIqxU71JB8qFm01cIhiyG4ljB+0wIO8EBCCDypyXCREZ1c5dLqqklSfrMpyk7j5HvApyCYqbjwIO4g7we40IUltYcvEOEjear+TU9HtJQApiUqODEsRf2STYc7WseIofEwgWZfUbdfeCN6nvFx4gg8aZoMziw6eZ8t0f5s6dkBLdzKu4+8HgTQaSEG4JBHEaH317DOVNx4EHUEciOIp2WEEZ03D1l3le/vTv4bjwJBu+p71qv6/Zb21Gh+so/Ffcaanw5XfuOoI1UjmDxpQ4Zm9VWbwBPxoqBCmjsmU70JzHxAS+Vu+4oTbNv5jK4u4s4zgbtbMPBvyNx3UThMMynrY3IRd7jRl5i3EnuuOZFcyRxqueMGQc30yngCi7+43seXChmxjlg2YgjdbQDuAGgHcKE3yvUfxkMGKJLBcPKSbSKPm25CRRuP748xUVDicTs+bQmNtCRvRxwPJ1PMfCpLIJfVAV/ZHqt9Xk37u48Lbq7gxSOnU4gFo/osPXiPtL3c140NY1LvXfn6l16LdNYsWMh+bmtqhOjW3lDx8N4+NWSsI2ns2TDS2J5MkinRh9F1P/1jWi9COm3pFoZiBMB2W3CQD8H7uO/nVkz06OIu8k9y5UqVKrHYNYnErGjO5sqgsTyAFzWJdI9vNi52kbRdyL7K8B4nee/yq+fKhtUpAkIOspu31UsbebFfcay+qSZ5mLqXeRE/0W2aCWnYBhHpGh3PLlLBbcQoGYjj2RxopAZGZ5GNt7NxJO4D94/CxO4U5iozGkEK70RWNt/WTWc+eqr9mncZKjHITlKk3YDsM+mZiALjUWuL6DcLk1BxTtty6sBxE5Y8gNFUblHIf14nWvIYSxAG8+Q01JJ4ADW9dS4VlFyOz7Q1X7w08t9OzfNrk+k1i/cN4T8Ce+w4UMba3ZzNMAMier9Jtxcj8F5DzOu6FxXSKCOTq3kAbS4sbC/MgWFSVUnbPQyZ8QzRlSkjFrk2y3NzccfKhtRjCcn2jsi84dCzALvO43t33vwAGt6MxG1WtkDZlG8uA2Yjj2wbAcBw8SaFgw/UQpEDdsiBjxCgDKvcTYMfIcDTVDJvLogT+2GE+k8J8C6/ym3wrxuleB4yW+q2b4dX+dVbprseGKJGjjVCXsbX1GVjuvzFA9BNlx4jFFJVDII3Y34BStz42uB3kVJ3woU5U+0u+heYOmGAAJGIYO11BMT9kcTccSDYHhr3UZhXhlXNHPG45jP+Sm1VnpH0ThaOR4YxEyhmCqTlsNctieXGqRszabwSB4zrxHBhyPMUJjh6daF6e65mx+h8njP27fzWr1NnOSAMhJsBaRDqftUDhcQJEVxudQw+0L0bgTYs/sKSPE9lf4mB8qg89JXs0P4zBOXOVbqtlWxU6KLA6Hjv86htqbSjwxtM4RvZOrfdFzVc6WdKDGTDCbMPXfiv7o7+Z4eO6P6JdGlnvLNcpewF/XI3kneQN3eb8tR1LDxydrU0RYP7a4W9szeORrfhU1sPbMM4kWKQOxQWQXDn52PcpAJ3cBQT9H8ORYwR27lAPvGtU/pT0Y9HtLFfq72IOpQndryPPgfGgpQo1JZVdM0j9HS/s3+439KX6Ol/Zv8AdP8ASqR0S6UM7CCY3J9RzvNvonmeR8qt1qGFWl2Ussh2fDMi5nGRRxchR72IqO2h0qwoykzoWtlYLdtU0B7II1XL8a82rsaPEKqyA2U5hY21sRv86oXSvZiQThIwQpRW1JOpLDefAUN8NSpVXld7lx/tjhf2h+4/+mn4ulGEO/EIvik35RkVAdBtmxSRSM8aOwewLANYZVNtancX0Yw0gsYlXvQZCPdp7waCcaFObi0+hO7NxmHdSFnEiNa5RScp+i2pFrX5agkV3LFGjFT1hINj6qj/ADVlG1dmyYGYFXIvqkg0JHEHvHEbtavnR3pCMZBc2E0NlkA4odEcdwPZPLs1JNWhaGeGqJjr0G6MfaZj/LlrqPaTKboETwRfdcgmx8aFqM6RbTMGHd19bRV8WNr+Wp8qg5IZpSSjuHbe6SQxkGSbU/3RLOyn6uvZN9CfDhrDx9NcKTbOw7yjW+F6huguzopnklnUTZWAytrfMCSx5tyJ4irDt/ofC6lURVa143VQt7+rcDeDuI4a8qHXOnRhLLO9+LJLZ21FbtxOrjcbajXerD8jRc8IIzp6u4jeVJ4d4PA+W8a0b5PXPz6ngUJHI9sH8KuuHnym9rg6MvMHePzvwIB4UOerBU5uHAbotj1oJ/vALn98DefrjjzGu8G7cuEOay3YMLrYakHdoOO8HvBpyOERkM7WYEEKhBa45ncvxPdQzSa3H8NhPSYGha11N4GPCQ3Jjv7LgHwNjxqoI7IwIJVlNwdxBB+BBq1Y6cko6dhd6qu5GBGYeN7G++xWozpZCBiOsUWE6JNbkXBDj76tRm97rw+xp/Q/pCMXhwxt1idmQd/BgORGvvHCp2sf+T7aphxiqT2Zvmz470PjfT7RrYKunc9jD1O0hd7mV/KjLfFoOCxL8Xe/5e6qaau/yq4UjERScGjK+aMT+DiqRaqPc8yv+4y9bUFsXK3BRnX7iiM+8r7qhanJMUJIkdrlZMOmo9ZWjeNJAL7xdQ2Xv3i5NRbYI2unbHNd48V3j8O+hhWj+rTxOtnSFWLgkBBmNja+4Kp5gsRccr14cZmN3RWJ3sOw3jddCfEGvAbQn957eSLf8XHuoehldpJHO0cfBCmd2kQXA9TrN9+K2Nvs1Sdr9PWOmHGSxvnYAk24ZTcAeN6vFZb0mW2Kntp2z+AqUd2ChCpK0lqvexq5w8pAdlY5rMWsbEnUm40odJVJIBBI3gEEjxHChcX1nozCElZDHZSpsb5RuI41ROieFmXGIyqy5W7ZK6BfpBgwsb7rHjSxjToxqRlK9rE/8oJ+Yj/5n+RqhuguKCYh8zBQ0TAkkAHtxm1z4X8qnPlHxGaGIEKD1h1ChT6h5AVXOiGzIp52SZWZQjMArZDcMgvex4E6U4HdRS+Fd3pqW3bnSaGOJwrq7spUKpDakEXJGgArPtn7PeZxHGLsfcBzPICpXpbsJcNKOrDdU47OYhiCPWUsAL8CNOPdU78n204yrQP2GHaUqinMOIPaFyPPTwoTBKjRc6WtyxYdFhjSPMBlVVFyBfKAONGzzdXh3c8yfKJCx+LL7qzfprgpPS2NndGy9Wcptaw0AF7G99PPjV7wezmOzoopXCyGGS4YPmu5cKCQpF8oQeVLHFKgoxU817mTSSlmLNqWJJPeTc1qPR2ELhYQPYU+bDMfiaysVrnR2EPhIGDxi8aCxax0FjfTmKM7P/QX6Ipcwmh9rwB8Hiwf2BbzSWJh8RUh6F+/H98U1tHD5cJiyWQ/7u+5wfpJUI82imppmMpIVIKmxBBB5Eag++tdweI6yNH9tVb7yg/nWQVpO3tkSjZyojKzKkQZVa7EKAGAA367xyBqWenjoKbgu8mY5VbVSGHMEH8KoXT7/wDSv/LX+eSn/k+wMnXsfUjykMWDBSdMoFgbtx7hfnTfyhxgYpbMG+aXUX9uTmBS1mZYel2WIsnfQlPk+/Uyf8z/ACLVpqtfJxGphlzPl+cGmUn6C8qtvVx+258Ix+b1DOTFL/LIrHTfDBsKW4xsrDzOU/zfCqn0O2h1OMiJNkc9U/1JeyT5EhvFRV36ayRjBS2z3OQC+UC5deAvwBrOtjxZsRCLXvImndmBPwqUehg/2JJ7a/Y1nEfNkhyFykg3IAuDbeahuleCM2FYLqVs4txy7wOehNR3yowySPDIqHq2j1y5iBIGZWJuTqQo1o/oG80WGs11BYlAVGYKQOJFwCbkD+tLHF2SpxVVS4lA2btWSB88bWO4jeCORHGrlgPlFRkCTxlSDo6dpQDvBU6gXsdL7250/tnobHMxdSY3YknipJ3kjgfA+VVPaXRSeEElc6j6Sai3MjePdQ7s+HxG+j8jTcF1DrnSVGDbzGpNz3k5dfHnRHXRj1ULd7t/lW34mst6JbUaLEIt+xKQjDhrop8QT7ia0qoPPxNLsZ2QcMWzxMt7Ze0FUBRlvZhYb94bXk1A0Rs/9Yo4Mch8HBX86bhwzPuF7bzuA8SdB50Od3lYci1jceyVce/I38y/dofpStkwoOh6pj5NM5X4VI4UKgkNxIwTda6DtoBv9c3t3eNRXTCYnEBCbmGOOMnmwGZ/43YeVDeCtFv6dSLwEpWWNhvV0I8mBrfawjYmFMmJhQfSkQeWYEn3A1vFWiehgtmVvp7sU4jCnKLvEesXmbDtL5i/mBWO19DVlHT3omYJDPGPmZDqB9Bjw+qTu79OVRJcSMXSv+tfUa6H4kSq2GY6nM0f2lKyL7rOBzSh2Uq1jcMpI7wRUDBOyMGUlWUggjeCDcGro0keMiM6nJKtuuS3ZvuEgA1CnnY2O/nUHBKOeOm6+34B2xhMQLgPZ2BLXzaqlu0CDwO++6h7RH209zj/ACke409FhWyspGjAMpGqlkvoGGhJUt52oGhjJviEeh39V0b7WU+57VlHSuMjGTg6EP8A5RWibTwskiBY5TEb3LAZjax018vdVfxXydk2dsQWMgLEmPW+Zgfp67r+dSjswdSnTblJ28y0Rbh4D8K7obZXpMdxLiTiFsAodFJFu9rk6UfJibqRkjuQQCARYkaGysAbeFQccoxT0ZTvlC/VRfXP8hqK6Aj/AHlv+W38yVNr0GkxDqs2Ldrm3q3tfkC9h7qbX5PY9CuIlU8+rUn3iRak9KE6Sodm5c+DJbpDsv0iBkHrDtJ9Ybh56jzrMsNiWjdXU2ZCCPEc/wACK1rY2y+qjyyYlpTckM0ZBAsNPWY7wT51CbT+T2OWVpFxKIHN8uRzqd+thvOvnRFcLVjTzQk7oltlbSWeJZF+lvHIjevkfyqTxu9RySP4op/E1V8B0DlgbNFjUGouNwYDgQWsfdVwx+BbObFNyD9YnBFHFqg5KtOKvkd0ZT0t2EYZS6j5uQkg+yx1KnlzHd4VM9BNrgoYGNmUkoOanUgd4Nz5+NXKbZJdSrKrqdCMyEH+KqxjPkvJOaFmTiAbMB4MGBHxqTqVVVafZ1bp8HYsVV3plt4RwvApBeZQrD2UDq5J7yUA8Ca9/sZtK2X0lrfbv79/xp7ZnyXeu0/WSELmAAKgnOg1OrNoTxFDOlThTlmk725JlV6I7BM0gkYfNob/AFmGoUc9dT7uNaLT0WyHVQqxFQNAAtgK7/RsnsH4f1qDLEVJ1pXaBqzzp498VblGgPvY/mKvm2ujs8yBUcw2NyQw1FiLaOPHyqu/7LmOrYhb95j/ADlqUbYTLTlnk/pZg/yfYtcskZIDFgwHEjLY252t8auNqrUvyV5cv+9KCVDa5dL33Wk7t9J/k8cizY8EciJGHuBIoya0KVSbkp2+hFdNturJlhjIYKczMNQTawAPG1zfy5U90I2Cc3pDiwserB430L+FtBzvU1s3oBhYjd5etI4FGy/dsL+ZqxBIh9Jz4Io/F/yoKlaMafZUtuLE+sSn2Xce8If61X+lmJePCuyMVYFNRodWAP41aM0Yh9Vz84N7AfQPJTUbtTDRTxNE0dla2oZswsQQQb23jiKg5Y2jNN9xD9FNs9fCAzXkTRr7zybzHHmDU4kRb1QT4An8Kpx6CPG4eDEFCNxIIYfaU/lRU2wcbMMs+OkdOKguQe6xIHvBobTp0ZSzRnZcrMh8Hg0xG1T1GURCTrL+qoVbE+RfQDvFaL1MY3yX7kUn4tl/A0Bh9iRYUtHELAGxYm7MRoST4303U/QriKyqS0W2hIYCZOtQKn0l1Y5jvFzYWUe40HNimf1iSOA4DwA0HlT2CQ9pgCSBlUDUlnBGg7lzHyFEbP2NnezsEAGZ9xKqN7MdyDx17qGSUpJJDmzbQwtiHHZUggH6TLfIvm9ie6NqpkspZizG7MSSeZJuT76mOk23ROyxxDLBFpGOJ5u3efw8TQmw9iviphHGN+rNwVeLH+nE0Zs1tCJafkw2KWlbEMOzGCqd7sNT5KbfarTaF2Xs1MPEsUYsqC3eeZPeTrRVXSsexRp9nGwqbxGHV1KuAysCCpFwQeBFOUqk1Ml6XdBnwxMkQLw7+bR+PNf3vfzNc2ftB4JBJG2Vl9xB3gjiDyrfCL1SOk3ybpJeTDWjfUmM6I3h7B+HhVHHkedWwrTzUyEwc4n+cwpMco1eAHXTXNH7a/u7xXOIlVhn6tbbmy9gq3LTSx3i68xw1rGKwkuHks6tFIpuOB04gjf4ip/AdJ0kNsSMrkW69VuGHKWMesP3lsd3K9QcbV9Nn0/B51cZ3Oy/WW4+8uv8NEJgy0ZVWRyhzCzC+VrBtGsdCFO7ia7xuxGC9ZHZ4zrdTnHkw3jxsRxHEx8MxVgRw57iDoQeYI086GLWR2kjqTCOvrIw7ypt76ZouS6WaNmCNusSCDxU24j4ix8Of0g/Fs31grfzA0KNI4wsuV1b2WU+4g1zPFlZl9kke42p30scY4z5Ff5WFEYqVGCuYz2hY2cjtIADvDbxlPmaE2TW5H0qIvFykHmrfkKXVx+248UH5PQrlB6Ix/r35rGffGlLqE/ajzRh+F6fxWGUhD1iaoBufXISvscgKFlF2YBXlqJ9D/4kf3iPxWl6F+/H98fnQrlYNlorCDsy/wDLH/dirz0I+1H/AIif6qIwuDOWXVPUH94n7WL96haMXcjstLLRPoR9qP8AxE/1UvQj7cf+Iv5GhXKwa1e0R6F/xI/vf0FL0UftI/4z+CUGVixv0ByjT4i/50PUhj4E6wgyr2bL6rn1FC+z3UP1Uf7Rj4R/1cULSjqD0qItFzkPkq/5jXUfVkgLG7EkAAuNSd25PzoVy95zLpEg9pnby7Kj4q1D0di8YmayxoQtlUkubgcfWA1Nzu40z6c3AIvgi/iRf40JklfcZjjLbgT4C/4Ubg9nuGzOuVU7RzELe3qjtEbzYedMelSuQuZ2voFuePC1LEMFGRbHW7MNzNu0PFV1A53J5UJVlqetAu9pQSdTlBY/kPjXUIQkBELnm7WXvJC2sBv9auMHgXlayAnnyHjb8N54UZjJYMMCsjZ24xIRnYjhI4uIk/dF2O88LC8IOWttDrM0gIVhFBH68lsid5IGrMdwXU2A7zUFtfbgZOpgBSEG5J9eQjcz23AcF3DxobaW2JMQVBsFXRIkFkW/JeLHmbk1Y+jvycSS2fEXiTfk/vG/0Dx17qbm8IuTtDz97Ir2wtgS4uTJENB6zn1VHeefdvNbB0f6Px4SLJGLk6s59ZjzPdyHD30XgNnxwII4lCKOA/E8z3miaulY9KjQVPXiKlSpVJ0ipUqVAKlSpUAJtHZUU6ZJUV17xqO8HeD3iqHtv5LiLthnuP2b6HyfcfO3jWj0qhq5lUpQqfMjEIpsXgJP7yFuII7LeR7L+IvUvB0jws//AOiLqXP97FfITzKcPK9aniMMsilXVWU7wwBHuNVbanyaYaS5jzQt+7qv3T+RFRY5JYaUVaOq5Mgo9ljKWicSxH1so6xbfvZO2hHMoCPfQb7KLawssgtcgMM6+INifED3bq9xXyfYyBs8DB7bmjYo/uJHwJoWXpBiImAxcIcj6UiGOTTlKlifHWoOSdJLSSa98zyTBuu9GHflNvfurrDTDVGPZa2vskbmt3XIPcTReH25hJN7TYZj9IDMPMpYnzW/fRHosj/qZ48SOQZWfzSTX8agy7JrWOvUiJoSpIO8e7XcQeIO+9cVKyTOnZxENgNATHlK3N9LZQRv0v4EUxKqgZurVl9tGe3ncnKe4gUMnABogdqI842v9l7A+5gv3qXWR+w48JB+aU7h5olN7SWIIIupuDvG4ePiBQiK7wKlRk+GjU2zvYi4ORbEHcR2x/6Nxwpvq4/bb/DH/koRlYPROE9WX6g/7sVedTH+0P8Ah/8A9UThYY8svzn0B9A/tY++haMXf8ojqVEdTH+0P+Gf9VLqo/2jf4f9XoVyv20D0/gV7YJ3J2z4LrbzNh517ki9t/8ADX/yUTIsca5SZMzWLaKCANQp1NjuY/Z5GhaMeJHsxJud51Pia8ojNF7Mh+2o/wAhruIqxssJY/XY/wAoGlCuXvBKKUdWuY+uw7I9lSNW7iRoO4k8qIEyJoI43fgBmdR43Yhz3DTvO6iFweKa7lRGDqXdY4hrxzMATQ0jDlq+4h44i3qgnwBP4USmyZTc5coG8sQgHjmIoyXF4eMfPYtpj7EWZ1+9cA+8UBL0mQkLBhs5Hq9Z2vMQx2W/ecx53oXVFL5n7+lyRw2zr3WJs5IszorNpxAJsqLzJa57hpTUkmDw/wCtczOP7uNgRf8AedeyvgGamhsHaWMADhkj4K5EUY8I1H+WpvZnyVxixnlZ/wB1BlX3m5PlapOmFBvaPn6FWxvS2eUdVAogjOgjiBzNfmw7THwtRmxvk4xEtjLaBP3tXPgg3eZHhWl7O2LDhxaKNU7wO0fFjqfM0dU5eZ1Rwt9Zu5C7E6I4fC6xpd/2jav5cF8gKmqVKrHXGKirIVKlSoWFSpUqAVKo7b+2hhIHndHdIwWfJlzBQCS1mZbgdxv3V1sTawxMCTKjosihlD5cxVgCrWVmABBvYm/MCgD6VKvFYEXGoO40B7SpUqAVKlSoBVzJGGFiAQeBFx7qSuCLg3HOuqAg8b0Jwct80KqTxS6H+Gw94qCxnyUwn9XM6dzBXH+U/GrHsvpGk+IxOHCOr4Uxh8wWx61WZSuVjcZRfW28U50h24uDw7zyI7pGLvkykheLWZluPDXXdUWRlKjCW6KcOhu0YR8ziswH0S7gfdYMtMtBtKM3fCxSn2giZj5xMpt4irFh/lAhMuHjkjmh9LUNA8gTJJcKQA0cjZWsy6NbeOdWeljN4ePBsyvE4/8AbbNkjPtRmRPgyEGgztDB8fSYzyKxvb+JT8K0vFdIo48XDhSr9ZOsjo2XsWjF2u19+7QA7xUlJCraMARyIvUWMpYRPivL0sZXh8bhCMpxJK77NC4IJ3lSpa3eDofjXD4fDk9jFxEfviRD7shrSMds3DKjPLFCEQFmZkSwCi5JJGgAqqvtLAtAcSNnO2GFz16wxgZBvkEecSmPeb5N2tra0sUeDvy6+pAjAxndisMf+oR+Kin4MGoDj0jDdpbD55d+dG/BTVwwPRnZ88ayxQxPG4DKy3sQdx30z/ZzBekdR6G36vrOtynqfWy5M+b9Zxy23a0sVWCty82U/wDR68cThh/1QfwFc+ixccXh/JnP4R1oH9i8H/8A54/cf605H0Rwa7sPF5qD+NLD4Hw6lBSXCR6jFKW59VIQO9RlsT3k+XGhGx2DvczTPf2YlB97yVp8ewcMD2YIQRyjS+t+7uPuouLCovqqq+AA/Cli/wAGu7r6mWYfGQk/N4PEz8szWB77Rofxo9XxsgyxbOSNeTg28SHdQT4g1c9tdI0wr4dHR29JlWFWUKVDtuzXYECwJ0B3U9t7bS4SBp2SR0QFmEYUkKASW7TKLC3OljSOFS49EU6Lo/tRxbrY8OvJCqf9pL/GnIvkuLnNPiWc8bDX7zk/hUr/AG/jWCPEywYiLDyBGE7CNkUPbKziORmQG41K2F9bVZ45AwBBBBAIINwQdQQeIqbGnw8OOpXMF8nmDj3xmQ83Yn4Cw+FTuFwEcQtGiIOSqF/Cn2cDed9e1JrGEY7IVKg9r7Vjw0LzynLHGpZja5sOQG8k2AHM0JgOkHWTdS8E0DmMyr1nVlWUMqmzRyMAwLLdTzFC5L0qVKgFSrxXB3a17QCpUqVAKlSpUBWflJnVdl4vMwXNC6i5AuSNAL7yeVVTF7Qts/YmTEtGHkwcUnVyKAV6q7A96sq+F9RurT3jB3gG2uovTZwaH6C8fojjv4UBme0sU4j27h0nmZcPFFJEDK7yIWgZpFDsxfLmAuCdLkVzJtoRHZkQxOTByQvmmaRihmCJliaVJFKBQTZcwF/DTUFw6g3CgE3uQBfXU++vHwiFcpVSvskDL7t1AUrauLni2M/U41Z5r5IsRopkzS2CISzB5ct0Vrm5AO/Wntk4DEtjncSYmHBJGhCSvcvNZg/63M4QKQTqAWAIuL1MdLej3peH6kZMueNmR1urqjXMdxrHcaZ11HCo3o/0Ciw2IE0UaYZQjo0UTyOsmYrYvnsOzY2AW/a38KAq3RzaJXZ+LxsuPxGaN8RGSGWUKvpAyusWi9aRorHQZt1hansLtt3k2pEJpFBwkc0CCdpXBEUhcpJcm9wobISAdL3rTBhlAICrYix0Go5HmK6SFRuAFhYWFtOXhQGT4bbfU4XZCricmFlS08pkZkWUYaPq4WdHUxJmJOXMN2ugIJ+1NryQR4JTjutwsmLdZsWhK5UtmjhM2djlzXUyZr2WxN71o7YVCuQquX2bDLvvu3b66MK5cthltbLYWtytyoCidBZY/wBKbVWOUSA+hlT1nWEgQtftEksFJC3ubaCpP5UpguycXcgZoiBc2uSRoOZ7qtEcIXcAL23C24AD4ADypSRBrXANtRcX150BjmHxCQ4jZE+Kl9IwhgRInJQJhsRkS9+rADDQDt3IsST2ansdtzq8RteN8Q6hYIJcOpmYEEwyuzRdq9s4W4XThu0rQ/RUtbKtr3tYWvztzrxsIh3opsMo7I9U/R8O6gM1wG1OsxOw3MiySNhMQWJcEs7QRbzf1iwI8QeVddCdsPifR3kx6pihLIJ8K2YyMczgxdUZbIFFirKmmXX6V9JOFS98q3FtbC+m73V6uHUMWCgMdC1hc+J3mgKP0mi2hjMBi4ZMLHCWiumTEdazsrqxS3Vra6gjfxtXux+lWGXYqZ5FUx4YQvCSBIJEj6sxdWe1nLCwW1zcVe6ZOETNnyLn9rKM3v30BkGCwE+D2dsmCWeTDNLi7SIrhGEcvWMAbi4K6HkC+ova0+2Ikw+0pIYZ5ZzFst2jSWXrC0wkFrjS7sEW+lzfvrQpIFb1lB4agH8a8GGW+bKt+dhfdbf4UBnnQnaXpC4aT9JAu0UgxEFyZS5S7MyvKRC0bAkMqKtja1itobZu1pF2dgsV6XK0xx4ictMSjI2JkV1aO+QgqQ1yLi4sQLAa4uEQFiFUF/WNh2vHn5156Em7Iv3Rx0PDuHuoDOJMS8WP2w0UjtiEhhbDxM5Ob/d5H7MZPbVWZiABYXPOnOjm1meFZ8PjlxEvokhbCHM7vMqZgzBpWMbB+ybKoOa3s20YRC97C9rXtrblflXkWHVSSqhSxuSABc8zbeaAx9tqxSwbHmbFGSY4yE4gPNfK9pM94ibRZW0Fgose+tA+UTEqmy8XnZVzQyqLkC7MhsovvJ5VP+jLe+Vb3vewvexF/GxOvfXUkQbeAba6i9AZmOkeGPR1IhIkksmEECQoQ0rStHkCiMdq4bXdwr30h8Jh8Fg5pnE3ob/Mq/VAMqjtNOpzEp6ixoDc662BGlJh1BuFAPMAA++vXhUkEgEruJGo8OVAZJ+lfSINhyzYlwGdlnk63IBIkD2LNewkvpc66kcTRPS7pWUebqsTIXw+Lwwc5+qSOMsmaMRAnrVsSXkcAXbQ6ADUTAtrZRYG9rC173v43pHDrcnKLtoTYXI5HnQEP0ukw7YCY4m7YZkGcrvysVs48Lhr93GqdsDZs8OJXCRbQbF4SeGUhgwMuGyhercSKToSQBuBsezoa0wihZ8IVidYMkTkNlOS6hyNGZVtmF7caAo/RDaE0yZJpJVm2eJ48Q2ZyryBvmmK3+cBTM9vqjcbUH0X2lO5aKVnZnwcjpPBimlilylAJcrdrDyknS1gbkW7Itf9i7PaJCZGV5pGzyuq5VL5VXsqSSFCqqi5JstFw4VEvlVVzamwAueZtvoDIdl7cMOzNl5cQVhlkAxcpdmEZKErGxVgYlZ9Tqu7U2JvKdIMY0eDjKbRMqtj4VDxvlAjd0LRGQu5kCXvfNcA2O6tKOGXKVyrlN7iwsb77il6KlgMq2GgFhYeA4UBn6gfpLG4b0qYQrho5lX0mS6yHrAzBy+cAAA5c2UXuRuqw/J1tV8TszDSyP1kjRjO2lyVJGtvpaC9T5wqb8q8eA4767SMDcAPAWoDqlSpUB//2Q=="/>
          <p:cNvSpPr>
            <a:spLocks noChangeAspect="1" noChangeArrowheads="1"/>
          </p:cNvSpPr>
          <p:nvPr/>
        </p:nvSpPr>
        <p:spPr bwMode="auto">
          <a:xfrm>
            <a:off x="63500" y="-744538"/>
            <a:ext cx="3000375" cy="152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g;base64,/9j/4AAQSkZJRgABAQAAAQABAAD/2wCEAAkGBhQSERUUExQWFBUUGBUXGBUYGBoYFxoaFRUVGRgYHBgaGyYgGBkjHBgYHy8hIycpLCwsGB8xNTAqNSYrLCkBCQoKDgwOGg8PGiwkHSUsKSwsLC0tLCwsLCwsLCwsLCktLCwpKSwsLCwsLCwpKSwsLCwsKSwsLCwsLCwsKSwpLf/AABEIAKABOwMBIgACEQEDEQH/xAAcAAABBQEBAQAAAAAAAAAAAAAEAAMFBgcCAQj/xABKEAACAQIDBAYFCAcFCQEBAQABAgMAEQQSIQUxQVEGEyJhcYEUMlKRoQcjQnKCkrHBFTNTYqKy0RZDk8LSFyRjc4Oz0+HwNOJU/8QAGQEBAAMBAQAAAAAAAAAAAAAAAAECAwQF/8QAMhEAAgECBAMGBQQDAQAAAAAAAAECAxEEEiExQVGhE2FxkdHwFDKBseEiM1JiI0LxBf/aAAwDAQACEQMRAD8A3GlSpUAqVKlQCpUqVAKlSpUAqVNYjFJGuZ2VF5sQo95qvY/5Q8JHucynlGLj7xsvxoUlOMd2WalWdYj5UZHOWDD68MxLn7qAfjQ0209qyi7N6Op9rq4R/H26i5i8TDhdmmk0HidtwR+vNGvi6g+69Ze+x2lPz2NMh9lBLOfjlHxrtejuGT1uuJ/feKH+EB3qLmTxT4Lr6F7m6eYJf78H6qs34LQEvynYQbhK3ggH8zCq5Bg8L9DDiS3/ADZffdkA91EDFRJuhw6W/dRm9yo597UuyjxUuaJCX5WIfowyHxKD8zTX+1O/qYV2+3/RDSXbjqLgKg5lEiB8AczN5LXq9JZTqGJA3t6iD7R3nuCA0uV+If8ALoef7S5eGCf7zf8AjpD5RcQd2Bf+P/x14vSmU3CvoNWc3CKOdvWbkPVueFDnpJM/WESOAiArrrfrYxcgabiRbdY211Ji5DxH9n5II/2kzccE/vf/AMde/wC05xvwbgfWP5x03D0rmK5gxNvWW/aH7ykg3XmCLjnbWnY+k0reqxbuGjD/AKZPa+y3uqbhYj+z8ker8rEf0oJB9pT/AEoqL5U8Kd6yr9lT+D3oRekrtoHDdxyg/dca+Ac0PNtNSbSRw39mSFUPxRx53FLlviX/AC6fksMHyh4Jv70r9ZHHxAIqQw/SjCyeriIj3ZwD7jY1R5IYGF2wsduLItx96GQW+7QjbLwb7kK/Unt8J0t/FS5ZYqXG3U1SOUMLqQRzBuPhXdZG3RyNO0k80Pe8Rt/iRN+VFYZ9oJ+pxiTDl1qk/dmAPupc0WK5ryZqVKs5/t3jsP8A/pw1x7RVo/4tVPlUrgPlQwz26xXiPO2dfeuvwqbo1WIg9G7eJcaVBYDbUM/6qVH7gwv5rvFG1JsmnsKlSpUJFSpUqAVKlSoBUqVKgFSpUqAVKlXhNAe14zWFzoBVS6QfKLDDdYvnpO4/Njxbj4D3iqNitqYzaDlbswGpRezGo5trYDvY1FzmqYmMdFqzQdr/AChYWC4VjM3KOxHm+73XqpYrp9jMS2TDpkvwjXO/mxGniAKAg2PBF+sb0h/YQlYh4yes/wBmw76O9JkZLDLBD7Kjq0PkO1IfvGq3ZwzxMnpf6L1Apuj8jHPi8QFJJFrmaW4tcWByqdRvYU/hcDAP1WHaYje8zdkeKJZQPrMa9hxaRgqF6wEi+fRdOKqNx7yeOo4V20Rm9R7hdcjWQKO46IB39nwqDnz3+XfzfvwHm2k6jL1ojX9nh1Cj3rlHxahUkzN2Iszc2vI3jbRfeDXs2FEXrgsfNY/vb3+zYd5piXFswtey+yui+4b/ABNzQzlJ/wCwTJIbWklsPYSx+C2Qe8+FNJML2jjBJ3Zu2x8Ftl/hNcrhbAGQ5QdQN7nwHAd58r0nxhsQgyKd9vWP1m3nw0HdQhvn+R6a/wDfSE2/u1NyP8qfj3U2uKINolyk6AjtOftb7/VApiGEsbDx5AAbyTwA50804QFY+OhfcT3L7K/E8bbqEX4nrIqG79t/ZvoPrsN57gfE8KbLvKwG87lGgA8BuUUzRI7CfvSD3J/Vj8B+9Qi9/A8xEotkT1RqT7Te14cAOA7ya9wnqy/UH/dioaicJ6sv1B/3YqBO7GIpSpBBsR/95jup7ERiwdNFJ3ey2+3hxB5d4ND09hZgCQ3qNo35MO8HX3jjQhPgd+kh9JN/7Qet9ofTHjr38K6Z3jAFwyHd9JD4A7j3aEUPNEVYqd493iO4766gxBW/FTvU7j/75EaihN+Y6rITcXibmLlf9S/xV3NK4sZAsincx1v4SLY37ifKmZoBbMlyvEH1lvwPMcm49x0riHEMm47943g9xB0PnQm9tx+KRL3RniPiSv3lsw9xruVntd0SRfbAB97pYg/WpqyPutG3L6B8zqnncd4pvtxtxRh5G3iN4PuNCbhmF2jk/Vyyw918yfC38prua0gJlw8M44vGMj+JMdiPtLQqzK5sy6n6SABvNdzeVj308dkuvazAAC+bUMB3pbOPG1u+heMpcNvfDYE/QWHkI6mV4nJGVZRmFydAJIxca81oyPau0sGMxYyxD6RImj++pzL5kUjtJR9HOdQZDZX1FuyRe3i2Y+Fc4VmU5sPIwb2b5X8N+V/Df3UNI1bbb93px+hP7J+VGJ7CdDEfaXtp/qHuNXDB4+OVc0bq681II+G41luIaGYkTxZH4yxAI9/3o/Vb3A0GdkT4e82FlMije8Vwyj/iR7wPeKtc66eKl4/c2alWdbB+VA6Lilv/AMVB/Mn5r7qv2CxyTIHjYOp3EG4/9HuqU7nbTqxqfKx+lSpVJqKlSpUAqVKorpF0gjwkRkfUnREG9jy7hzPD3UIbUVdj+2NtRYaPrJWsOA3sx5KOJrKeknTabFXUfNxewDv+uePhu8d9Re2NsyYmQyStc8B9FR7KjgPx41L7O2cuGUSSqGnYBkjIuIwdzuOLneFO7eeAqjdzy6uIdTRaRB8B0fCqJMSSqkXWJdJHHAm/6tO86ngONTAdp4xHCojVNeqXRSCdHJPrMNxLG+63GgwhcmSRja+rHVmPIc2+A48L8TYq4yqMqDUKOfMn6Td/utUHG5+XVnedE3Wkb2iOwPBT63i2ndTMkrObsSSeevgP/VExTGQ2Zc59q+VgBvJfcQObA0782txFIA3tuCD4IQCB9Y2J7t1Clr+AP6OqfrNW/Zjf9o/R8N/hTc2KLC2gUblGijy4nvNz3102Ae18pI5rZh71uK4ggLGwtpqSdAAN5PIf/b6FXfax3hJJL2jLAngDb38LeNFHHhPoxyPxfKAB9XLbMf3j5c6GlnABRNF4sfWfx5LyX33ND0JzZdglp42JLI1zvIe/n2lJPvrqHDI5srOOPaUWAG8kh9APChUQkgAXJ0AG8k7hRE7hR1am/tsPpEcB+6PideVgTvqx6VUy5UkULpckOCx5mynQcBw376Y9C5PGftgfzWoelQhyT4BuG2YWYAlco1Yh0JsN+5t/Ad5FeT4SV2LZN/AEEADQAWO4Cw8q4PZi75D/AAqdPe1/uChbUJdkre/sE/o6X9m3uNE4TZ8mWX5t9UH0T+1j7qjctFYMdmX6g/7sVBHLf36Hn6Ol/Zv9017+jZPYP4fjQtqVqFf0+/8AhIyYF2QEgBk7JuyDs/ROrcD2fNaH9CPFox/1E/ImucJKFbX1TdW+q2h92/xAriaIqxU71JB8qFm01cIhiyG4ljB+0wIO8EBCCDypyXCREZ1c5dLqqklSfrMpyk7j5HvApyCYqbjwIO4g7we40IUltYcvEOEjear+TU9HtJQApiUqODEsRf2STYc7WseIofEwgWZfUbdfeCN6nvFx4gg8aZoMziw6eZ8t0f5s6dkBLdzKu4+8HgTQaSEG4JBHEaH317DOVNx4EHUEciOIp2WEEZ03D1l3le/vTv4bjwJBu+p71qv6/Zb21Gh+so/Ffcaanw5XfuOoI1UjmDxpQ4Zm9VWbwBPxoqBCmjsmU70JzHxAS+Vu+4oTbNv5jK4u4s4zgbtbMPBvyNx3UThMMynrY3IRd7jRl5i3EnuuOZFcyRxqueMGQc30yngCi7+43seXChmxjlg2YgjdbQDuAGgHcKE3yvUfxkMGKJLBcPKSbSKPm25CRRuP748xUVDicTs+bQmNtCRvRxwPJ1PMfCpLIJfVAV/ZHqt9Xk37u48Lbq7gxSOnU4gFo/osPXiPtL3c140NY1LvXfn6l16LdNYsWMh+bmtqhOjW3lDx8N4+NWSsI2ns2TDS2J5MkinRh9F1P/1jWi9COm3pFoZiBMB2W3CQD8H7uO/nVkz06OIu8k9y5UqVKrHYNYnErGjO5sqgsTyAFzWJdI9vNi52kbRdyL7K8B4nee/yq+fKhtUpAkIOspu31UsbebFfcay+qSZ5mLqXeRE/0W2aCWnYBhHpGh3PLlLBbcQoGYjj2RxopAZGZ5GNt7NxJO4D94/CxO4U5iozGkEK70RWNt/WTWc+eqr9mncZKjHITlKk3YDsM+mZiALjUWuL6DcLk1BxTtty6sBxE5Y8gNFUblHIf14nWvIYSxAG8+Q01JJ4ADW9dS4VlFyOz7Q1X7w08t9OzfNrk+k1i/cN4T8Ce+w4UMba3ZzNMAMier9Jtxcj8F5DzOu6FxXSKCOTq3kAbS4sbC/MgWFSVUnbPQyZ8QzRlSkjFrk2y3NzccfKhtRjCcn2jsi84dCzALvO43t33vwAGt6MxG1WtkDZlG8uA2Yjj2wbAcBw8SaFgw/UQpEDdsiBjxCgDKvcTYMfIcDTVDJvLogT+2GE+k8J8C6/ym3wrxuleB4yW+q2b4dX+dVbprseGKJGjjVCXsbX1GVjuvzFA9BNlx4jFFJVDII3Y34BStz42uB3kVJ3woU5U+0u+heYOmGAAJGIYO11BMT9kcTccSDYHhr3UZhXhlXNHPG45jP+Sm1VnpH0ThaOR4YxEyhmCqTlsNctieXGqRszabwSB4zrxHBhyPMUJjh6daF6e65mx+h8njP27fzWr1NnOSAMhJsBaRDqftUDhcQJEVxudQw+0L0bgTYs/sKSPE9lf4mB8qg89JXs0P4zBOXOVbqtlWxU6KLA6Hjv86htqbSjwxtM4RvZOrfdFzVc6WdKDGTDCbMPXfiv7o7+Z4eO6P6JdGlnvLNcpewF/XI3kneQN3eb8tR1LDxydrU0RYP7a4W9szeORrfhU1sPbMM4kWKQOxQWQXDn52PcpAJ3cBQT9H8ORYwR27lAPvGtU/pT0Y9HtLFfq72IOpQndryPPgfGgpQo1JZVdM0j9HS/s3+439KX6Ol/Zv8AdP8ASqR0S6UM7CCY3J9RzvNvonmeR8qt1qGFWl2Ussh2fDMi5nGRRxchR72IqO2h0qwoykzoWtlYLdtU0B7II1XL8a82rsaPEKqyA2U5hY21sRv86oXSvZiQThIwQpRW1JOpLDefAUN8NSpVXld7lx/tjhf2h+4/+mn4ulGEO/EIvik35RkVAdBtmxSRSM8aOwewLANYZVNtancX0Yw0gsYlXvQZCPdp7waCcaFObi0+hO7NxmHdSFnEiNa5RScp+i2pFrX5agkV3LFGjFT1hINj6qj/ADVlG1dmyYGYFXIvqkg0JHEHvHEbtavnR3pCMZBc2E0NlkA4odEcdwPZPLs1JNWhaGeGqJjr0G6MfaZj/LlrqPaTKboETwRfdcgmx8aFqM6RbTMGHd19bRV8WNr+Wp8qg5IZpSSjuHbe6SQxkGSbU/3RLOyn6uvZN9CfDhrDx9NcKTbOw7yjW+F6huguzopnklnUTZWAytrfMCSx5tyJ4irDt/ofC6lURVa143VQt7+rcDeDuI4a8qHXOnRhLLO9+LJLZ21FbtxOrjcbajXerD8jRc8IIzp6u4jeVJ4d4PA+W8a0b5PXPz6ngUJHI9sH8KuuHnym9rg6MvMHePzvwIB4UOerBU5uHAbotj1oJ/vALn98DefrjjzGu8G7cuEOay3YMLrYakHdoOO8HvBpyOERkM7WYEEKhBa45ncvxPdQzSa3H8NhPSYGha11N4GPCQ3Jjv7LgHwNjxqoI7IwIJVlNwdxBB+BBq1Y6cko6dhd6qu5GBGYeN7G++xWozpZCBiOsUWE6JNbkXBDj76tRm97rw+xp/Q/pCMXhwxt1idmQd/BgORGvvHCp2sf+T7aphxiqT2Zvmz470PjfT7RrYKunc9jD1O0hd7mV/KjLfFoOCxL8Xe/5e6qaau/yq4UjERScGjK+aMT+DiqRaqPc8yv+4y9bUFsXK3BRnX7iiM+8r7qhanJMUJIkdrlZMOmo9ZWjeNJAL7xdQ2Xv3i5NRbYI2unbHNd48V3j8O+hhWj+rTxOtnSFWLgkBBmNja+4Kp5gsRccr14cZmN3RWJ3sOw3jddCfEGvAbQn957eSLf8XHuoehldpJHO0cfBCmd2kQXA9TrN9+K2Nvs1Sdr9PWOmHGSxvnYAk24ZTcAeN6vFZb0mW2Kntp2z+AqUd2ChCpK0lqvexq5w8pAdlY5rMWsbEnUm40odJVJIBBI3gEEjxHChcX1nozCElZDHZSpsb5RuI41ROieFmXGIyqy5W7ZK6BfpBgwsb7rHjSxjToxqRlK9rE/8oJ+Yj/5n+RqhuguKCYh8zBQ0TAkkAHtxm1z4X8qnPlHxGaGIEKD1h1ChT6h5AVXOiGzIp52SZWZQjMArZDcMgvex4E6U4HdRS+Fd3pqW3bnSaGOJwrq7spUKpDakEXJGgArPtn7PeZxHGLsfcBzPICpXpbsJcNKOrDdU47OYhiCPWUsAL8CNOPdU78n204yrQP2GHaUqinMOIPaFyPPTwoTBKjRc6WtyxYdFhjSPMBlVVFyBfKAONGzzdXh3c8yfKJCx+LL7qzfprgpPS2NndGy9Wcptaw0AF7G99PPjV7wezmOzoopXCyGGS4YPmu5cKCQpF8oQeVLHFKgoxU817mTSSlmLNqWJJPeTc1qPR2ELhYQPYU+bDMfiaysVrnR2EPhIGDxi8aCxax0FjfTmKM7P/QX6Ipcwmh9rwB8Hiwf2BbzSWJh8RUh6F+/H98U1tHD5cJiyWQ/7u+5wfpJUI82imppmMpIVIKmxBBB5Eag++tdweI6yNH9tVb7yg/nWQVpO3tkSjZyojKzKkQZVa7EKAGAA367xyBqWenjoKbgu8mY5VbVSGHMEH8KoXT7/wDSv/LX+eSn/k+wMnXsfUjykMWDBSdMoFgbtx7hfnTfyhxgYpbMG+aXUX9uTmBS1mZYel2WIsnfQlPk+/Uyf8z/ACLVpqtfJxGphlzPl+cGmUn6C8qtvVx+258Ix+b1DOTFL/LIrHTfDBsKW4xsrDzOU/zfCqn0O2h1OMiJNkc9U/1JeyT5EhvFRV36ayRjBS2z3OQC+UC5deAvwBrOtjxZsRCLXvImndmBPwqUehg/2JJ7a/Y1nEfNkhyFykg3IAuDbeahuleCM2FYLqVs4txy7wOehNR3yowySPDIqHq2j1y5iBIGZWJuTqQo1o/oG80WGs11BYlAVGYKQOJFwCbkD+tLHF2SpxVVS4lA2btWSB88bWO4jeCORHGrlgPlFRkCTxlSDo6dpQDvBU6gXsdL7250/tnobHMxdSY3YknipJ3kjgfA+VVPaXRSeEElc6j6Sai3MjePdQ7s+HxG+j8jTcF1DrnSVGDbzGpNz3k5dfHnRHXRj1ULd7t/lW34mst6JbUaLEIt+xKQjDhrop8QT7ia0qoPPxNLsZ2QcMWzxMt7Ze0FUBRlvZhYb94bXk1A0Rs/9Yo4Mch8HBX86bhwzPuF7bzuA8SdB50Od3lYci1jceyVce/I38y/dofpStkwoOh6pj5NM5X4VI4UKgkNxIwTda6DtoBv9c3t3eNRXTCYnEBCbmGOOMnmwGZ/43YeVDeCtFv6dSLwEpWWNhvV0I8mBrfawjYmFMmJhQfSkQeWYEn3A1vFWiehgtmVvp7sU4jCnKLvEesXmbDtL5i/mBWO19DVlHT3omYJDPGPmZDqB9Bjw+qTu79OVRJcSMXSv+tfUa6H4kSq2GY6nM0f2lKyL7rOBzSh2Uq1jcMpI7wRUDBOyMGUlWUggjeCDcGro0keMiM6nJKtuuS3ZvuEgA1CnnY2O/nUHBKOeOm6+34B2xhMQLgPZ2BLXzaqlu0CDwO++6h7RH209zj/ACke409FhWyspGjAMpGqlkvoGGhJUt52oGhjJviEeh39V0b7WU+57VlHSuMjGTg6EP8A5RWibTwskiBY5TEb3LAZjax018vdVfxXydk2dsQWMgLEmPW+Zgfp67r+dSjswdSnTblJ28y0Rbh4D8K7obZXpMdxLiTiFsAodFJFu9rk6UfJibqRkjuQQCARYkaGysAbeFQccoxT0ZTvlC/VRfXP8hqK6Aj/AHlv+W38yVNr0GkxDqs2Ldrm3q3tfkC9h7qbX5PY9CuIlU8+rUn3iRak9KE6Sodm5c+DJbpDsv0iBkHrDtJ9Ybh56jzrMsNiWjdXU2ZCCPEc/wACK1rY2y+qjyyYlpTckM0ZBAsNPWY7wT51CbT+T2OWVpFxKIHN8uRzqd+thvOvnRFcLVjTzQk7oltlbSWeJZF+lvHIjevkfyqTxu9RySP4op/E1V8B0DlgbNFjUGouNwYDgQWsfdVwx+BbObFNyD9YnBFHFqg5KtOKvkd0ZT0t2EYZS6j5uQkg+yx1KnlzHd4VM9BNrgoYGNmUkoOanUgd4Nz5+NXKbZJdSrKrqdCMyEH+KqxjPkvJOaFmTiAbMB4MGBHxqTqVVVafZ1bp8HYsVV3plt4RwvApBeZQrD2UDq5J7yUA8Ca9/sZtK2X0lrfbv79/xp7ZnyXeu0/WSELmAAKgnOg1OrNoTxFDOlThTlmk725JlV6I7BM0gkYfNob/AFmGoUc9dT7uNaLT0WyHVQqxFQNAAtgK7/RsnsH4f1qDLEVJ1pXaBqzzp498VblGgPvY/mKvm2ujs8yBUcw2NyQw1FiLaOPHyqu/7LmOrYhb95j/ADlqUbYTLTlnk/pZg/yfYtcskZIDFgwHEjLY252t8auNqrUvyV5cv+9KCVDa5dL33Wk7t9J/k8cizY8EciJGHuBIoya0KVSbkp2+hFdNturJlhjIYKczMNQTawAPG1zfy5U90I2Cc3pDiwserB430L+FtBzvU1s3oBhYjd5etI4FGy/dsL+ZqxBIh9Jz4Io/F/yoKlaMafZUtuLE+sSn2Xce8If61X+lmJePCuyMVYFNRodWAP41aM0Yh9Vz84N7AfQPJTUbtTDRTxNE0dla2oZswsQQQb23jiKg5Y2jNN9xD9FNs9fCAzXkTRr7zybzHHmDU4kRb1QT4An8Kpx6CPG4eDEFCNxIIYfaU/lRU2wcbMMs+OkdOKguQe6xIHvBobTp0ZSzRnZcrMh8Hg0xG1T1GURCTrL+qoVbE+RfQDvFaL1MY3yX7kUn4tl/A0Bh9iRYUtHELAGxYm7MRoST4303U/QriKyqS0W2hIYCZOtQKn0l1Y5jvFzYWUe40HNimf1iSOA4DwA0HlT2CQ9pgCSBlUDUlnBGg7lzHyFEbP2NnezsEAGZ9xKqN7MdyDx17qGSUpJJDmzbQwtiHHZUggH6TLfIvm9ie6NqpkspZizG7MSSeZJuT76mOk23ROyxxDLBFpGOJ5u3efw8TQmw9iviphHGN+rNwVeLH+nE0Zs1tCJafkw2KWlbEMOzGCqd7sNT5KbfarTaF2Xs1MPEsUYsqC3eeZPeTrRVXSsexRp9nGwqbxGHV1KuAysCCpFwQeBFOUqk1Ml6XdBnwxMkQLw7+bR+PNf3vfzNc2ftB4JBJG2Vl9xB3gjiDyrfCL1SOk3ybpJeTDWjfUmM6I3h7B+HhVHHkedWwrTzUyEwc4n+cwpMco1eAHXTXNH7a/u7xXOIlVhn6tbbmy9gq3LTSx3i68xw1rGKwkuHks6tFIpuOB04gjf4ip/AdJ0kNsSMrkW69VuGHKWMesP3lsd3K9QcbV9Nn0/B51cZ3Oy/WW4+8uv8NEJgy0ZVWRyhzCzC+VrBtGsdCFO7ia7xuxGC9ZHZ4zrdTnHkw3jxsRxHEx8MxVgRw57iDoQeYI086GLWR2kjqTCOvrIw7ypt76ZouS6WaNmCNusSCDxU24j4ix8Of0g/Fs31grfzA0KNI4wsuV1b2WU+4g1zPFlZl9kke42p30scY4z5Ff5WFEYqVGCuYz2hY2cjtIADvDbxlPmaE2TW5H0qIvFykHmrfkKXVx+248UH5PQrlB6Ix/r35rGffGlLqE/ajzRh+F6fxWGUhD1iaoBufXISvscgKFlF2YBXlqJ9D/4kf3iPxWl6F+/H98fnQrlYNlorCDsy/wDLH/dirz0I+1H/AIif6qIwuDOWXVPUH94n7WL96haMXcjstLLRPoR9qP8AxE/1UvQj7cf+Iv5GhXKwa1e0R6F/xI/vf0FL0UftI/4z+CUGVixv0ByjT4i/50PUhj4E6wgyr2bL6rn1FC+z3UP1Uf7Rj4R/1cULSjqD0qItFzkPkq/5jXUfVkgLG7EkAAuNSd25PzoVy95zLpEg9pnby7Kj4q1D0di8YmayxoQtlUkubgcfWA1Nzu40z6c3AIvgi/iRf40JklfcZjjLbgT4C/4Ubg9nuGzOuVU7RzELe3qjtEbzYedMelSuQuZ2voFuePC1LEMFGRbHW7MNzNu0PFV1A53J5UJVlqetAu9pQSdTlBY/kPjXUIQkBELnm7WXvJC2sBv9auMHgXlayAnnyHjb8N54UZjJYMMCsjZ24xIRnYjhI4uIk/dF2O88LC8IOWttDrM0gIVhFBH68lsid5IGrMdwXU2A7zUFtfbgZOpgBSEG5J9eQjcz23AcF3DxobaW2JMQVBsFXRIkFkW/JeLHmbk1Y+jvycSS2fEXiTfk/vG/0Dx17qbm8IuTtDz97Ir2wtgS4uTJENB6zn1VHeefdvNbB0f6Px4SLJGLk6s59ZjzPdyHD30XgNnxwII4lCKOA/E8z3miaulY9KjQVPXiKlSpVJ0ipUqVAKlSpUAJtHZUU6ZJUV17xqO8HeD3iqHtv5LiLthnuP2b6HyfcfO3jWj0qhq5lUpQqfMjEIpsXgJP7yFuII7LeR7L+IvUvB0jws//AOiLqXP97FfITzKcPK9aniMMsilXVWU7wwBHuNVbanyaYaS5jzQt+7qv3T+RFRY5JYaUVaOq5Mgo9ljKWicSxH1so6xbfvZO2hHMoCPfQb7KLawssgtcgMM6+INifED3bq9xXyfYyBs8DB7bmjYo/uJHwJoWXpBiImAxcIcj6UiGOTTlKlifHWoOSdJLSSa98zyTBuu9GHflNvfurrDTDVGPZa2vskbmt3XIPcTReH25hJN7TYZj9IDMPMpYnzW/fRHosj/qZ48SOQZWfzSTX8agy7JrWOvUiJoSpIO8e7XcQeIO+9cVKyTOnZxENgNATHlK3N9LZQRv0v4EUxKqgZurVl9tGe3ncnKe4gUMnABogdqI842v9l7A+5gv3qXWR+w48JB+aU7h5olN7SWIIIupuDvG4ePiBQiK7wKlRk+GjU2zvYi4ORbEHcR2x/6Nxwpvq4/bb/DH/koRlYPROE9WX6g/7sVedTH+0P8Ah/8A9UThYY8svzn0B9A/tY++haMXf8ojqVEdTH+0P+Gf9VLqo/2jf4f9XoVyv20D0/gV7YJ3J2z4LrbzNh517ki9t/8ADX/yUTIsca5SZMzWLaKCANQp1NjuY/Z5GhaMeJHsxJud51Pia8ojNF7Mh+2o/wAhruIqxssJY/XY/wAoGlCuXvBKKUdWuY+uw7I9lSNW7iRoO4k8qIEyJoI43fgBmdR43Yhz3DTvO6iFweKa7lRGDqXdY4hrxzMATQ0jDlq+4h44i3qgnwBP4USmyZTc5coG8sQgHjmIoyXF4eMfPYtpj7EWZ1+9cA+8UBL0mQkLBhs5Hq9Z2vMQx2W/ecx53oXVFL5n7+lyRw2zr3WJs5IszorNpxAJsqLzJa57hpTUkmDw/wCtczOP7uNgRf8AedeyvgGamhsHaWMADhkj4K5EUY8I1H+WpvZnyVxixnlZ/wB1BlX3m5PlapOmFBvaPn6FWxvS2eUdVAogjOgjiBzNfmw7THwtRmxvk4xEtjLaBP3tXPgg3eZHhWl7O2LDhxaKNU7wO0fFjqfM0dU5eZ1Rwt9Zu5C7E6I4fC6xpd/2jav5cF8gKmqVKrHXGKirIVKlSoWFSpUqAVKo7b+2hhIHndHdIwWfJlzBQCS1mZbgdxv3V1sTawxMCTKjosihlD5cxVgCrWVmABBvYm/MCgD6VKvFYEXGoO40B7SpUqAVKlSoBVzJGGFiAQeBFx7qSuCLg3HOuqAg8b0Jwct80KqTxS6H+Gw94qCxnyUwn9XM6dzBXH+U/GrHsvpGk+IxOHCOr4Uxh8wWx61WZSuVjcZRfW28U50h24uDw7zyI7pGLvkykheLWZluPDXXdUWRlKjCW6KcOhu0YR8ziswH0S7gfdYMtMtBtKM3fCxSn2giZj5xMpt4irFh/lAhMuHjkjmh9LUNA8gTJJcKQA0cjZWsy6NbeOdWeljN4ePBsyvE4/8AbbNkjPtRmRPgyEGgztDB8fSYzyKxvb+JT8K0vFdIo48XDhSr9ZOsjo2XsWjF2u19+7QA7xUlJCraMARyIvUWMpYRPivL0sZXh8bhCMpxJK77NC4IJ3lSpa3eDofjXD4fDk9jFxEfviRD7shrSMds3DKjPLFCEQFmZkSwCi5JJGgAqqvtLAtAcSNnO2GFz16wxgZBvkEecSmPeb5N2tra0sUeDvy6+pAjAxndisMf+oR+Kin4MGoDj0jDdpbD55d+dG/BTVwwPRnZ88ayxQxPG4DKy3sQdx30z/ZzBekdR6G36vrOtynqfWy5M+b9Zxy23a0sVWCty82U/wDR68cThh/1QfwFc+ixccXh/JnP4R1oH9i8H/8A54/cf605H0Rwa7sPF5qD+NLD4Hw6lBSXCR6jFKW59VIQO9RlsT3k+XGhGx2DvczTPf2YlB97yVp8ewcMD2YIQRyjS+t+7uPuouLCovqqq+AA/Cli/wAGu7r6mWYfGQk/N4PEz8szWB77Rofxo9XxsgyxbOSNeTg28SHdQT4g1c9tdI0wr4dHR29JlWFWUKVDtuzXYECwJ0B3U9t7bS4SBp2SR0QFmEYUkKASW7TKLC3OljSOFS49EU6Lo/tRxbrY8OvJCqf9pL/GnIvkuLnNPiWc8bDX7zk/hUr/AG/jWCPEywYiLDyBGE7CNkUPbKziORmQG41K2F9bVZ45AwBBBBAIINwQdQQeIqbGnw8OOpXMF8nmDj3xmQ83Yn4Cw+FTuFwEcQtGiIOSqF/Cn2cDed9e1JrGEY7IVKg9r7Vjw0LzynLHGpZja5sOQG8k2AHM0JgOkHWTdS8E0DmMyr1nVlWUMqmzRyMAwLLdTzFC5L0qVKgFSrxXB3a17QCpUqVAKlSpUBWflJnVdl4vMwXNC6i5AuSNAL7yeVVTF7Qts/YmTEtGHkwcUnVyKAV6q7A96sq+F9RurT3jB3gG2uovTZwaH6C8fojjv4UBme0sU4j27h0nmZcPFFJEDK7yIWgZpFDsxfLmAuCdLkVzJtoRHZkQxOTByQvmmaRihmCJliaVJFKBQTZcwF/DTUFw6g3CgE3uQBfXU++vHwiFcpVSvskDL7t1AUrauLni2M/U41Z5r5IsRopkzS2CISzB5ct0Vrm5AO/Wntk4DEtjncSYmHBJGhCSvcvNZg/63M4QKQTqAWAIuL1MdLej3peH6kZMueNmR1urqjXMdxrHcaZ11HCo3o/0Ciw2IE0UaYZQjo0UTyOsmYrYvnsOzY2AW/a38KAq3RzaJXZ+LxsuPxGaN8RGSGWUKvpAyusWi9aRorHQZt1hansLtt3k2pEJpFBwkc0CCdpXBEUhcpJcm9wobISAdL3rTBhlAICrYix0Go5HmK6SFRuAFhYWFtOXhQGT4bbfU4XZCricmFlS08pkZkWUYaPq4WdHUxJmJOXMN2ugIJ+1NryQR4JTjutwsmLdZsWhK5UtmjhM2djlzXUyZr2WxN71o7YVCuQquX2bDLvvu3b66MK5cthltbLYWtytyoCidBZY/wBKbVWOUSA+hlT1nWEgQtftEksFJC3ubaCpP5UpguycXcgZoiBc2uSRoOZ7qtEcIXcAL23C24AD4ADypSRBrXANtRcX150BjmHxCQ4jZE+Kl9IwhgRInJQJhsRkS9+rADDQDt3IsST2ansdtzq8RteN8Q6hYIJcOpmYEEwyuzRdq9s4W4XThu0rQ/RUtbKtr3tYWvztzrxsIh3opsMo7I9U/R8O6gM1wG1OsxOw3MiySNhMQWJcEs7QRbzf1iwI8QeVddCdsPifR3kx6pihLIJ8K2YyMczgxdUZbIFFirKmmXX6V9JOFS98q3FtbC+m73V6uHUMWCgMdC1hc+J3mgKP0mi2hjMBi4ZMLHCWiumTEdazsrqxS3Vra6gjfxtXux+lWGXYqZ5FUx4YQvCSBIJEj6sxdWe1nLCwW1zcVe6ZOETNnyLn9rKM3v30BkGCwE+D2dsmCWeTDNLi7SIrhGEcvWMAbi4K6HkC+ova0+2Ikw+0pIYZ5ZzFst2jSWXrC0wkFrjS7sEW+lzfvrQpIFb1lB4agH8a8GGW+bKt+dhfdbf4UBnnQnaXpC4aT9JAu0UgxEFyZS5S7MyvKRC0bAkMqKtja1itobZu1pF2dgsV6XK0xx4ictMSjI2JkV1aO+QgqQ1yLi4sQLAa4uEQFiFUF/WNh2vHn5156Em7Iv3Rx0PDuHuoDOJMS8WP2w0UjtiEhhbDxM5Ob/d5H7MZPbVWZiABYXPOnOjm1meFZ8PjlxEvokhbCHM7vMqZgzBpWMbB+ybKoOa3s20YRC97C9rXtrblflXkWHVSSqhSxuSABc8zbeaAx9tqxSwbHmbFGSY4yE4gPNfK9pM94ibRZW0Fgose+tA+UTEqmy8XnZVzQyqLkC7MhsovvJ5VP+jLe+Vb3vewvexF/GxOvfXUkQbeAba6i9AZmOkeGPR1IhIkksmEECQoQ0rStHkCiMdq4bXdwr30h8Jh8Fg5pnE3ob/Mq/VAMqjtNOpzEp6ixoDc662BGlJh1BuFAPMAA++vXhUkEgEruJGo8OVAZJ+lfSINhyzYlwGdlnk63IBIkD2LNewkvpc66kcTRPS7pWUebqsTIXw+Lwwc5+qSOMsmaMRAnrVsSXkcAXbQ6ADUTAtrZRYG9rC173v43pHDrcnKLtoTYXI5HnQEP0ukw7YCY4m7YZkGcrvysVs48Lhr93GqdsDZs8OJXCRbQbF4SeGUhgwMuGyhercSKToSQBuBsezoa0wihZ8IVidYMkTkNlOS6hyNGZVtmF7caAo/RDaE0yZJpJVm2eJ48Q2ZyryBvmmK3+cBTM9vqjcbUH0X2lO5aKVnZnwcjpPBimlilylAJcrdrDyknS1gbkW7Itf9i7PaJCZGV5pGzyuq5VL5VXsqSSFCqqi5JstFw4VEvlVVzamwAueZtvoDIdl7cMOzNl5cQVhlkAxcpdmEZKErGxVgYlZ9Tqu7U2JvKdIMY0eDjKbRMqtj4VDxvlAjd0LRGQu5kCXvfNcA2O6tKOGXKVyrlN7iwsb77il6KlgMq2GgFhYeA4UBn6gfpLG4b0qYQrho5lX0mS6yHrAzBy+cAAA5c2UXuRuqw/J1tV8TszDSyP1kjRjO2lyVJGtvpaC9T5wqb8q8eA4767SMDcAPAWoDqlSpUB//2Q=="/>
          <p:cNvSpPr>
            <a:spLocks noChangeAspect="1" noChangeArrowheads="1"/>
          </p:cNvSpPr>
          <p:nvPr/>
        </p:nvSpPr>
        <p:spPr bwMode="auto">
          <a:xfrm>
            <a:off x="63500" y="-744538"/>
            <a:ext cx="3000375" cy="152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 name="TextBox 37"/>
          <p:cNvSpPr txBox="1"/>
          <p:nvPr/>
        </p:nvSpPr>
        <p:spPr>
          <a:xfrm flipH="1">
            <a:off x="553701" y="1671399"/>
            <a:ext cx="713156" cy="523220"/>
          </a:xfrm>
          <a:prstGeom prst="rect">
            <a:avLst/>
          </a:prstGeom>
          <a:noFill/>
        </p:spPr>
        <p:txBody>
          <a:bodyPr wrap="none" rtlCol="0">
            <a:spAutoFit/>
          </a:bodyPr>
          <a:lstStyle/>
          <a:p>
            <a:r>
              <a:rPr lang="en-US" sz="1400" dirty="0" err="1" smtClean="0"/>
              <a:t>iRODS</a:t>
            </a:r>
            <a:endParaRPr lang="en-US" sz="1400" dirty="0" smtClean="0"/>
          </a:p>
          <a:p>
            <a:r>
              <a:rPr lang="en-US" sz="1400" dirty="0" smtClean="0"/>
              <a:t>clients</a:t>
            </a:r>
            <a:endParaRPr lang="en-US" sz="1400" dirty="0"/>
          </a:p>
        </p:txBody>
      </p:sp>
      <p:cxnSp>
        <p:nvCxnSpPr>
          <p:cNvPr id="42" name="Straight Connector 41"/>
          <p:cNvCxnSpPr/>
          <p:nvPr/>
        </p:nvCxnSpPr>
        <p:spPr>
          <a:xfrm>
            <a:off x="2292805" y="2260549"/>
            <a:ext cx="0" cy="135398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3317251" y="1482110"/>
            <a:ext cx="4898861"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2417721" y="1482110"/>
            <a:ext cx="899531" cy="2132419"/>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3" name="Group 98"/>
          <p:cNvGrpSpPr/>
          <p:nvPr/>
        </p:nvGrpSpPr>
        <p:grpSpPr>
          <a:xfrm>
            <a:off x="8175046" y="1166491"/>
            <a:ext cx="949949" cy="906117"/>
            <a:chOff x="8175046" y="1166491"/>
            <a:chExt cx="949949" cy="906117"/>
          </a:xfrm>
        </p:grpSpPr>
        <p:sp>
          <p:nvSpPr>
            <p:cNvPr id="125" name="Rectangle 124"/>
            <p:cNvSpPr/>
            <p:nvPr/>
          </p:nvSpPr>
          <p:spPr>
            <a:xfrm>
              <a:off x="8213044" y="1332640"/>
              <a:ext cx="873953" cy="719378"/>
            </a:xfrm>
            <a:prstGeom prst="rect">
              <a:avLst/>
            </a:prstGeom>
            <a:solidFill>
              <a:schemeClr val="accent3">
                <a:lumMod val="40000"/>
                <a:lumOff val="60000"/>
                <a:alpha val="54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6" name="Picture 6" descr="http://event.twgrid.org/isgc2011/images/irods.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175046" y="1166491"/>
              <a:ext cx="949949" cy="736481"/>
            </a:xfrm>
            <a:prstGeom prst="rect">
              <a:avLst/>
            </a:prstGeom>
            <a:noFill/>
          </p:spPr>
        </p:pic>
        <p:sp>
          <p:nvSpPr>
            <p:cNvPr id="127" name="TextBox 126"/>
            <p:cNvSpPr txBox="1"/>
            <p:nvPr/>
          </p:nvSpPr>
          <p:spPr>
            <a:xfrm>
              <a:off x="8203425" y="1734054"/>
              <a:ext cx="893194" cy="338554"/>
            </a:xfrm>
            <a:prstGeom prst="rect">
              <a:avLst/>
            </a:prstGeom>
            <a:noFill/>
          </p:spPr>
          <p:txBody>
            <a:bodyPr wrap="none" rtlCol="0">
              <a:spAutoFit/>
            </a:bodyPr>
            <a:lstStyle/>
            <a:p>
              <a:pPr algn="ctr"/>
              <a:r>
                <a:rPr lang="en-US" sz="800" dirty="0" smtClean="0"/>
                <a:t>Remote </a:t>
              </a:r>
              <a:r>
                <a:rPr lang="en-US" sz="800" dirty="0" err="1" smtClean="0"/>
                <a:t>iRODS</a:t>
              </a:r>
              <a:endParaRPr lang="en-US" sz="800" dirty="0" smtClean="0"/>
            </a:p>
            <a:p>
              <a:pPr algn="ctr"/>
              <a:r>
                <a:rPr lang="en-US" sz="800" dirty="0" smtClean="0"/>
                <a:t>server</a:t>
              </a:r>
              <a:endParaRPr lang="en-US" sz="800" dirty="0"/>
            </a:p>
          </p:txBody>
        </p:sp>
      </p:grpSp>
      <p:pic>
        <p:nvPicPr>
          <p:cNvPr id="1030" name="Picture 6" descr="http://event.twgrid.org/isgc2011/images/irods.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175987" y="3401703"/>
            <a:ext cx="1428750" cy="1038225"/>
          </a:xfrm>
          <a:prstGeom prst="rect">
            <a:avLst/>
          </a:prstGeom>
          <a:noFill/>
        </p:spPr>
      </p:pic>
      <p:sp>
        <p:nvSpPr>
          <p:cNvPr id="92" name="TextBox 91"/>
          <p:cNvSpPr txBox="1"/>
          <p:nvPr/>
        </p:nvSpPr>
        <p:spPr>
          <a:xfrm>
            <a:off x="946550" y="5820863"/>
            <a:ext cx="1784726" cy="276999"/>
          </a:xfrm>
          <a:prstGeom prst="rect">
            <a:avLst/>
          </a:prstGeom>
          <a:noFill/>
        </p:spPr>
        <p:txBody>
          <a:bodyPr wrap="square" rtlCol="0">
            <a:spAutoFit/>
          </a:bodyPr>
          <a:lstStyle/>
          <a:p>
            <a:pPr algn="ctr"/>
            <a:r>
              <a:rPr lang="en-US" sz="1200" b="1" dirty="0" smtClean="0"/>
              <a:t>Virtual Machine 1</a:t>
            </a:r>
            <a:endParaRPr lang="en-US" sz="1200" b="1" dirty="0"/>
          </a:p>
        </p:txBody>
      </p:sp>
      <p:sp>
        <p:nvSpPr>
          <p:cNvPr id="93" name="TextBox 92"/>
          <p:cNvSpPr txBox="1"/>
          <p:nvPr/>
        </p:nvSpPr>
        <p:spPr>
          <a:xfrm>
            <a:off x="4576837" y="5820863"/>
            <a:ext cx="1784726" cy="276999"/>
          </a:xfrm>
          <a:prstGeom prst="rect">
            <a:avLst/>
          </a:prstGeom>
          <a:noFill/>
        </p:spPr>
        <p:txBody>
          <a:bodyPr wrap="square" rtlCol="0">
            <a:spAutoFit/>
          </a:bodyPr>
          <a:lstStyle/>
          <a:p>
            <a:pPr algn="ctr"/>
            <a:r>
              <a:rPr lang="en-US" sz="1200" b="1" dirty="0" smtClean="0"/>
              <a:t>Virtual Machine 3</a:t>
            </a:r>
            <a:endParaRPr lang="en-US" sz="1200" b="1" dirty="0"/>
          </a:p>
        </p:txBody>
      </p:sp>
      <p:sp>
        <p:nvSpPr>
          <p:cNvPr id="94" name="TextBox 93"/>
          <p:cNvSpPr txBox="1"/>
          <p:nvPr/>
        </p:nvSpPr>
        <p:spPr>
          <a:xfrm>
            <a:off x="2750326" y="5820863"/>
            <a:ext cx="1784726" cy="276999"/>
          </a:xfrm>
          <a:prstGeom prst="rect">
            <a:avLst/>
          </a:prstGeom>
          <a:noFill/>
        </p:spPr>
        <p:txBody>
          <a:bodyPr wrap="square" rtlCol="0">
            <a:spAutoFit/>
          </a:bodyPr>
          <a:lstStyle/>
          <a:p>
            <a:pPr algn="ctr"/>
            <a:r>
              <a:rPr lang="en-US" sz="1200" b="1" dirty="0" smtClean="0"/>
              <a:t>Virtual Machine 2</a:t>
            </a:r>
            <a:endParaRPr lang="en-US" sz="1200" b="1" dirty="0"/>
          </a:p>
        </p:txBody>
      </p:sp>
      <p:sp>
        <p:nvSpPr>
          <p:cNvPr id="95" name="TextBox 94"/>
          <p:cNvSpPr txBox="1"/>
          <p:nvPr/>
        </p:nvSpPr>
        <p:spPr>
          <a:xfrm>
            <a:off x="6390320" y="5820863"/>
            <a:ext cx="1784726" cy="276999"/>
          </a:xfrm>
          <a:prstGeom prst="rect">
            <a:avLst/>
          </a:prstGeom>
          <a:noFill/>
        </p:spPr>
        <p:txBody>
          <a:bodyPr wrap="square" rtlCol="0">
            <a:spAutoFit/>
          </a:bodyPr>
          <a:lstStyle/>
          <a:p>
            <a:pPr algn="ctr"/>
            <a:r>
              <a:rPr lang="en-US" sz="1200" b="1" dirty="0" smtClean="0"/>
              <a:t>Virtual Machine 4</a:t>
            </a:r>
            <a:endParaRPr lang="en-US" sz="1200" b="1" dirty="0"/>
          </a:p>
        </p:txBody>
      </p:sp>
      <p:cxnSp>
        <p:nvCxnSpPr>
          <p:cNvPr id="98" name="Straight Connector 97"/>
          <p:cNvCxnSpPr/>
          <p:nvPr/>
        </p:nvCxnSpPr>
        <p:spPr>
          <a:xfrm>
            <a:off x="1570426" y="2047723"/>
            <a:ext cx="0" cy="1566806"/>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1903685" y="2739179"/>
            <a:ext cx="0" cy="87535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371437" y="2739179"/>
            <a:ext cx="0" cy="87535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1175987" y="4779705"/>
            <a:ext cx="1429740" cy="820340"/>
          </a:xfrm>
          <a:prstGeom prst="rect">
            <a:avLst/>
          </a:prstGeom>
          <a:solidFill>
            <a:schemeClr val="accent2">
              <a:lumMod val="20000"/>
              <a:lumOff val="80000"/>
              <a:alpha val="54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C00000"/>
                </a:solidFill>
              </a:rPr>
              <a:t>DDN</a:t>
            </a:r>
          </a:p>
          <a:p>
            <a:pPr algn="ctr"/>
            <a:r>
              <a:rPr lang="en-US" sz="1600" b="1" dirty="0" err="1" smtClean="0">
                <a:solidFill>
                  <a:srgbClr val="000000"/>
                </a:solidFill>
              </a:rPr>
              <a:t>GRIDScaler</a:t>
            </a:r>
            <a:endParaRPr lang="en-US" sz="1600" b="1" dirty="0" smtClean="0">
              <a:solidFill>
                <a:srgbClr val="000000"/>
              </a:solidFill>
            </a:endParaRPr>
          </a:p>
          <a:p>
            <a:pPr algn="ctr"/>
            <a:r>
              <a:rPr lang="en-US" sz="1600" dirty="0" smtClean="0">
                <a:solidFill>
                  <a:srgbClr val="000000"/>
                </a:solidFill>
              </a:rPr>
              <a:t>Client </a:t>
            </a:r>
            <a:endParaRPr lang="en-US" sz="1600" dirty="0">
              <a:solidFill>
                <a:srgbClr val="000000"/>
              </a:solidFill>
            </a:endParaRPr>
          </a:p>
        </p:txBody>
      </p:sp>
      <p:sp>
        <p:nvSpPr>
          <p:cNvPr id="120" name="Rectangle 119"/>
          <p:cNvSpPr/>
          <p:nvPr/>
        </p:nvSpPr>
        <p:spPr>
          <a:xfrm>
            <a:off x="2826707" y="3626197"/>
            <a:ext cx="1514609" cy="820340"/>
          </a:xfrm>
          <a:prstGeom prst="rect">
            <a:avLst/>
          </a:prstGeom>
          <a:solidFill>
            <a:schemeClr val="accent2">
              <a:lumMod val="20000"/>
              <a:lumOff val="80000"/>
              <a:alpha val="54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C00000"/>
                </a:solidFill>
              </a:rPr>
              <a:t>DDN</a:t>
            </a:r>
          </a:p>
          <a:p>
            <a:pPr algn="ctr"/>
            <a:r>
              <a:rPr lang="en-US" sz="1600" b="1" dirty="0" err="1" smtClean="0">
                <a:solidFill>
                  <a:srgbClr val="000000"/>
                </a:solidFill>
              </a:rPr>
              <a:t>GRIDScaler</a:t>
            </a:r>
            <a:endParaRPr lang="en-US" sz="1600" b="1" dirty="0" smtClean="0">
              <a:solidFill>
                <a:srgbClr val="000000"/>
              </a:solidFill>
            </a:endParaRPr>
          </a:p>
          <a:p>
            <a:pPr algn="ctr"/>
            <a:r>
              <a:rPr lang="en-US" sz="1600" dirty="0" smtClean="0">
                <a:solidFill>
                  <a:srgbClr val="000000"/>
                </a:solidFill>
              </a:rPr>
              <a:t>NSD</a:t>
            </a:r>
          </a:p>
        </p:txBody>
      </p:sp>
      <p:sp>
        <p:nvSpPr>
          <p:cNvPr id="121" name="Rectangle 120"/>
          <p:cNvSpPr/>
          <p:nvPr/>
        </p:nvSpPr>
        <p:spPr>
          <a:xfrm>
            <a:off x="4738191" y="3626197"/>
            <a:ext cx="1511458" cy="820340"/>
          </a:xfrm>
          <a:prstGeom prst="rect">
            <a:avLst/>
          </a:prstGeom>
          <a:solidFill>
            <a:schemeClr val="accent2">
              <a:lumMod val="20000"/>
              <a:lumOff val="80000"/>
              <a:alpha val="54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C00000"/>
                </a:solidFill>
              </a:rPr>
              <a:t>DDN</a:t>
            </a:r>
          </a:p>
          <a:p>
            <a:pPr algn="ctr"/>
            <a:r>
              <a:rPr lang="en-US" sz="1600" b="1" dirty="0" err="1" smtClean="0">
                <a:solidFill>
                  <a:srgbClr val="000000"/>
                </a:solidFill>
              </a:rPr>
              <a:t>GRIDScaler</a:t>
            </a:r>
            <a:endParaRPr lang="en-US" sz="1600" b="1" dirty="0" smtClean="0">
              <a:solidFill>
                <a:srgbClr val="000000"/>
              </a:solidFill>
            </a:endParaRPr>
          </a:p>
          <a:p>
            <a:pPr algn="ctr"/>
            <a:r>
              <a:rPr lang="en-US" sz="1600" dirty="0" smtClean="0">
                <a:solidFill>
                  <a:srgbClr val="000000"/>
                </a:solidFill>
              </a:rPr>
              <a:t>NSD</a:t>
            </a:r>
          </a:p>
        </p:txBody>
      </p:sp>
      <p:sp>
        <p:nvSpPr>
          <p:cNvPr id="122" name="Rectangle 121"/>
          <p:cNvSpPr/>
          <p:nvPr/>
        </p:nvSpPr>
        <p:spPr>
          <a:xfrm>
            <a:off x="6599748" y="3626197"/>
            <a:ext cx="1311394" cy="820340"/>
          </a:xfrm>
          <a:prstGeom prst="rect">
            <a:avLst/>
          </a:prstGeom>
          <a:solidFill>
            <a:schemeClr val="accent2">
              <a:lumMod val="20000"/>
              <a:lumOff val="80000"/>
              <a:alpha val="54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C00000"/>
                </a:solidFill>
              </a:rPr>
              <a:t>DDN</a:t>
            </a:r>
          </a:p>
          <a:p>
            <a:pPr algn="ctr"/>
            <a:r>
              <a:rPr lang="en-US" sz="1600" b="1" dirty="0" err="1" smtClean="0">
                <a:solidFill>
                  <a:srgbClr val="000000"/>
                </a:solidFill>
              </a:rPr>
              <a:t>GRIDScaler</a:t>
            </a:r>
            <a:endParaRPr lang="en-US" sz="1600" b="1" dirty="0" smtClean="0">
              <a:solidFill>
                <a:srgbClr val="000000"/>
              </a:solidFill>
            </a:endParaRPr>
          </a:p>
          <a:p>
            <a:pPr algn="ctr"/>
            <a:r>
              <a:rPr lang="en-US" sz="1600" dirty="0" smtClean="0">
                <a:solidFill>
                  <a:srgbClr val="000000"/>
                </a:solidFill>
              </a:rPr>
              <a:t>NSD</a:t>
            </a:r>
          </a:p>
        </p:txBody>
      </p:sp>
      <p:sp>
        <p:nvSpPr>
          <p:cNvPr id="123" name="Rectangle 122"/>
          <p:cNvSpPr/>
          <p:nvPr/>
        </p:nvSpPr>
        <p:spPr>
          <a:xfrm>
            <a:off x="3590925" y="1876274"/>
            <a:ext cx="3905250" cy="939105"/>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Compute </a:t>
            </a:r>
          </a:p>
          <a:p>
            <a:pPr algn="ctr"/>
            <a:r>
              <a:rPr lang="en-US" dirty="0" smtClean="0"/>
              <a:t>cluster</a:t>
            </a:r>
            <a:endParaRPr lang="en-US" dirty="0"/>
          </a:p>
        </p:txBody>
      </p:sp>
      <p:cxnSp>
        <p:nvCxnSpPr>
          <p:cNvPr id="132" name="Straight Connector 131"/>
          <p:cNvCxnSpPr/>
          <p:nvPr/>
        </p:nvCxnSpPr>
        <p:spPr>
          <a:xfrm flipV="1">
            <a:off x="3981450" y="2815380"/>
            <a:ext cx="0" cy="79914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5381625" y="2818950"/>
            <a:ext cx="0" cy="795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V="1">
            <a:off x="6972300" y="2818950"/>
            <a:ext cx="0" cy="80724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flipV="1">
            <a:off x="7205082" y="2826093"/>
            <a:ext cx="0" cy="6308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V="1">
            <a:off x="5619750" y="2826092"/>
            <a:ext cx="0" cy="63082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flipV="1">
            <a:off x="4244975" y="2815379"/>
            <a:ext cx="0" cy="64154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1391578" y="1692919"/>
            <a:ext cx="267978" cy="2467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175987" y="2393006"/>
            <a:ext cx="267978" cy="24675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769696" y="2393006"/>
            <a:ext cx="267978" cy="24883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068328" y="1876273"/>
            <a:ext cx="267978" cy="24675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279151" y="6099944"/>
            <a:ext cx="564336" cy="52945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877953" y="6097862"/>
            <a:ext cx="564336" cy="5294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471662" y="6097862"/>
            <a:ext cx="564336" cy="53392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059505" y="6099944"/>
            <a:ext cx="564336" cy="52945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flipH="1">
            <a:off x="2528537" y="2826093"/>
            <a:ext cx="1062388" cy="800104"/>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1555780" y="3867812"/>
            <a:ext cx="564336" cy="52945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1196912" y="3614529"/>
            <a:ext cx="1461381" cy="276999"/>
          </a:xfrm>
          <a:prstGeom prst="rect">
            <a:avLst/>
          </a:prstGeom>
          <a:noFill/>
        </p:spPr>
        <p:txBody>
          <a:bodyPr wrap="square" rtlCol="0">
            <a:spAutoFit/>
          </a:bodyPr>
          <a:lstStyle/>
          <a:p>
            <a:r>
              <a:rPr lang="en-US" sz="1200" b="1" dirty="0" smtClean="0">
                <a:solidFill>
                  <a:srgbClr val="FF0000"/>
                </a:solidFill>
              </a:rPr>
              <a:t>Start processing</a:t>
            </a:r>
            <a:endParaRPr lang="en-US" sz="1200" b="1" dirty="0">
              <a:solidFill>
                <a:srgbClr val="FF0000"/>
              </a:solidFill>
            </a:endParaRPr>
          </a:p>
        </p:txBody>
      </p:sp>
      <p:sp>
        <p:nvSpPr>
          <p:cNvPr id="70" name="TextBox 69"/>
          <p:cNvSpPr txBox="1"/>
          <p:nvPr/>
        </p:nvSpPr>
        <p:spPr>
          <a:xfrm>
            <a:off x="2552494" y="1778372"/>
            <a:ext cx="4487126" cy="707886"/>
          </a:xfrm>
          <a:prstGeom prst="rect">
            <a:avLst/>
          </a:prstGeom>
          <a:solidFill>
            <a:schemeClr val="accent4">
              <a:lumMod val="20000"/>
              <a:lumOff val="80000"/>
              <a:alpha val="69000"/>
            </a:schemeClr>
          </a:solidFill>
          <a:effectLst>
            <a:outerShdw blurRad="50800" dist="50800" dir="5400000" algn="ctr" rotWithShape="0">
              <a:schemeClr val="tx1">
                <a:lumMod val="75000"/>
                <a:lumOff val="25000"/>
              </a:schemeClr>
            </a:outerShdw>
          </a:effectLst>
          <a:scene3d>
            <a:camera prst="orthographicFront"/>
            <a:lightRig rig="threePt" dir="t"/>
          </a:scene3d>
          <a:sp3d>
            <a:bevelT/>
          </a:sp3d>
        </p:spPr>
        <p:txBody>
          <a:bodyPr wrap="none" rtlCol="0">
            <a:spAutoFit/>
          </a:bodyPr>
          <a:lstStyle/>
          <a:p>
            <a:r>
              <a:rPr lang="en-US" sz="2000" dirty="0" smtClean="0"/>
              <a:t>Clients are sending data to the built-in</a:t>
            </a:r>
          </a:p>
          <a:p>
            <a:r>
              <a:rPr lang="en-US" sz="2000" dirty="0" err="1" smtClean="0"/>
              <a:t>iRODS</a:t>
            </a:r>
            <a:r>
              <a:rPr lang="en-US" sz="2000" dirty="0" smtClean="0"/>
              <a:t> server. </a:t>
            </a:r>
          </a:p>
        </p:txBody>
      </p:sp>
      <p:sp>
        <p:nvSpPr>
          <p:cNvPr id="72" name="TextBox 71"/>
          <p:cNvSpPr txBox="1"/>
          <p:nvPr/>
        </p:nvSpPr>
        <p:spPr>
          <a:xfrm>
            <a:off x="4034940" y="4905643"/>
            <a:ext cx="4895892" cy="1015663"/>
          </a:xfrm>
          <a:prstGeom prst="rect">
            <a:avLst/>
          </a:prstGeom>
          <a:solidFill>
            <a:schemeClr val="accent4">
              <a:lumMod val="20000"/>
              <a:lumOff val="80000"/>
              <a:alpha val="69000"/>
            </a:schemeClr>
          </a:solidFill>
          <a:effectLst>
            <a:outerShdw blurRad="50800" dist="50800" dir="5400000" algn="ctr" rotWithShape="0">
              <a:schemeClr val="tx1">
                <a:lumMod val="75000"/>
                <a:lumOff val="25000"/>
              </a:schemeClr>
            </a:outerShdw>
          </a:effectLst>
          <a:scene3d>
            <a:camera prst="orthographicFront"/>
            <a:lightRig rig="threePt" dir="t"/>
          </a:scene3d>
          <a:sp3d>
            <a:bevelT/>
          </a:sp3d>
        </p:spPr>
        <p:txBody>
          <a:bodyPr wrap="none" rtlCol="0">
            <a:spAutoFit/>
          </a:bodyPr>
          <a:lstStyle/>
          <a:p>
            <a:r>
              <a:rPr lang="en-US" sz="2000" dirty="0" err="1" smtClean="0"/>
              <a:t>iRODS</a:t>
            </a:r>
            <a:r>
              <a:rPr lang="en-US" sz="2000" dirty="0" smtClean="0"/>
              <a:t> was configured with a rule to</a:t>
            </a:r>
          </a:p>
          <a:p>
            <a:r>
              <a:rPr lang="en-US" sz="2000" dirty="0" smtClean="0"/>
              <a:t>convert the orange ball into a purple one.</a:t>
            </a:r>
          </a:p>
          <a:p>
            <a:r>
              <a:rPr lang="en-US" sz="2000" dirty="0" smtClean="0"/>
              <a:t>Note that this is done on the storage itself</a:t>
            </a:r>
          </a:p>
        </p:txBody>
      </p:sp>
      <p:sp>
        <p:nvSpPr>
          <p:cNvPr id="73" name="TextBox 72"/>
          <p:cNvSpPr txBox="1"/>
          <p:nvPr/>
        </p:nvSpPr>
        <p:spPr>
          <a:xfrm>
            <a:off x="-17242" y="4779705"/>
            <a:ext cx="5412059" cy="1015663"/>
          </a:xfrm>
          <a:prstGeom prst="rect">
            <a:avLst/>
          </a:prstGeom>
          <a:solidFill>
            <a:schemeClr val="accent4">
              <a:lumMod val="20000"/>
              <a:lumOff val="80000"/>
              <a:alpha val="69000"/>
            </a:schemeClr>
          </a:solidFill>
          <a:effectLst>
            <a:outerShdw blurRad="50800" dist="50800" dir="5400000" algn="ctr" rotWithShape="0">
              <a:schemeClr val="tx1">
                <a:lumMod val="75000"/>
                <a:lumOff val="25000"/>
              </a:schemeClr>
            </a:outerShdw>
          </a:effectLst>
          <a:scene3d>
            <a:camera prst="orthographicFront"/>
            <a:lightRig rig="threePt" dir="t"/>
          </a:scene3d>
          <a:sp3d>
            <a:bevelT/>
          </a:sp3d>
        </p:spPr>
        <p:txBody>
          <a:bodyPr wrap="none" rtlCol="0">
            <a:spAutoFit/>
          </a:bodyPr>
          <a:lstStyle/>
          <a:p>
            <a:r>
              <a:rPr lang="en-US" sz="2000" dirty="0" smtClean="0"/>
              <a:t>After the conversion another </a:t>
            </a:r>
            <a:r>
              <a:rPr lang="en-US" sz="2000" dirty="0" err="1" smtClean="0"/>
              <a:t>MicroService</a:t>
            </a:r>
            <a:endParaRPr lang="en-US" sz="2000" dirty="0" smtClean="0"/>
          </a:p>
          <a:p>
            <a:r>
              <a:rPr lang="en-US" sz="2000" dirty="0" smtClean="0"/>
              <a:t>submits a processing job on the cluster to</a:t>
            </a:r>
          </a:p>
          <a:p>
            <a:r>
              <a:rPr lang="en-US" sz="2000" dirty="0" smtClean="0"/>
              <a:t>process the uploaded and pre-processed data</a:t>
            </a:r>
          </a:p>
        </p:txBody>
      </p:sp>
      <p:sp>
        <p:nvSpPr>
          <p:cNvPr id="74" name="Oval 73"/>
          <p:cNvSpPr/>
          <p:nvPr/>
        </p:nvSpPr>
        <p:spPr>
          <a:xfrm>
            <a:off x="3441715" y="6097861"/>
            <a:ext cx="267978" cy="24675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575509" y="6344618"/>
            <a:ext cx="267978" cy="24675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3279151" y="6344618"/>
            <a:ext cx="267978" cy="24675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115439" y="6344618"/>
            <a:ext cx="267978" cy="24675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3976997" y="6344618"/>
            <a:ext cx="267978" cy="24675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981450" y="6097861"/>
            <a:ext cx="267978" cy="24675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581255" y="6099944"/>
            <a:ext cx="267978" cy="24883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4500042" y="6348783"/>
            <a:ext cx="267978" cy="24883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4768020" y="6322470"/>
            <a:ext cx="267978" cy="24883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059505" y="6228161"/>
            <a:ext cx="267978" cy="24675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5211905" y="6380561"/>
            <a:ext cx="267978" cy="24675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5317958" y="6143329"/>
            <a:ext cx="267978" cy="24675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5035998" y="2123030"/>
            <a:ext cx="743884" cy="664860"/>
          </a:xfrm>
          <a:prstGeom prst="ellipse">
            <a:avLst/>
          </a:prstGeom>
          <a:solidFill>
            <a:srgbClr val="C000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5617679" y="6099944"/>
            <a:ext cx="743884" cy="664860"/>
          </a:xfrm>
          <a:prstGeom prst="ellipse">
            <a:avLst/>
          </a:prstGeom>
          <a:solidFill>
            <a:srgbClr val="C0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5153287" y="2261740"/>
            <a:ext cx="249969" cy="248839"/>
          </a:xfrm>
          <a:prstGeom prst="ellipse">
            <a:avLst/>
          </a:prstGeom>
          <a:solidFill>
            <a:srgbClr val="C0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5623841" y="6088365"/>
            <a:ext cx="743884" cy="664859"/>
          </a:xfrm>
          <a:prstGeom prst="ellipse">
            <a:avLst/>
          </a:prstGeom>
          <a:solidFill>
            <a:srgbClr val="FF0000">
              <a:alpha val="64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1"/>
                </a:solidFill>
              </a:rPr>
              <a:t>Meta</a:t>
            </a:r>
          </a:p>
          <a:p>
            <a:pPr algn="ctr"/>
            <a:r>
              <a:rPr lang="en-US" sz="1100" b="1" dirty="0" smtClean="0">
                <a:solidFill>
                  <a:schemeClr val="bg1"/>
                </a:solidFill>
              </a:rPr>
              <a:t>data</a:t>
            </a:r>
            <a:endParaRPr lang="en-US" sz="1100" b="1" dirty="0">
              <a:solidFill>
                <a:schemeClr val="bg1"/>
              </a:solidFill>
            </a:endParaRPr>
          </a:p>
        </p:txBody>
      </p:sp>
      <p:sp>
        <p:nvSpPr>
          <p:cNvPr id="102" name="Oval 101"/>
          <p:cNvSpPr/>
          <p:nvPr/>
        </p:nvSpPr>
        <p:spPr>
          <a:xfrm>
            <a:off x="5305687" y="2414140"/>
            <a:ext cx="249969" cy="248839"/>
          </a:xfrm>
          <a:prstGeom prst="ellipse">
            <a:avLst/>
          </a:prstGeom>
          <a:solidFill>
            <a:srgbClr val="C0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5403256" y="2186464"/>
            <a:ext cx="249969" cy="248839"/>
          </a:xfrm>
          <a:prstGeom prst="ellipse">
            <a:avLst/>
          </a:prstGeom>
          <a:solidFill>
            <a:srgbClr val="C0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3778072" y="2260251"/>
            <a:ext cx="1050288" cy="307777"/>
          </a:xfrm>
          <a:prstGeom prst="rect">
            <a:avLst/>
          </a:prstGeom>
          <a:noFill/>
        </p:spPr>
        <p:txBody>
          <a:bodyPr wrap="none" rtlCol="0">
            <a:spAutoFit/>
          </a:bodyPr>
          <a:lstStyle/>
          <a:p>
            <a:r>
              <a:rPr lang="en-US" sz="1400" dirty="0" smtClean="0">
                <a:solidFill>
                  <a:srgbClr val="FFFF00"/>
                </a:solidFill>
              </a:rPr>
              <a:t>Computing</a:t>
            </a:r>
            <a:endParaRPr lang="en-US" sz="1400" dirty="0">
              <a:solidFill>
                <a:srgbClr val="FFFF00"/>
              </a:solidFill>
            </a:endParaRPr>
          </a:p>
        </p:txBody>
      </p:sp>
      <p:sp>
        <p:nvSpPr>
          <p:cNvPr id="106" name="TextBox 105"/>
          <p:cNvSpPr txBox="1"/>
          <p:nvPr/>
        </p:nvSpPr>
        <p:spPr>
          <a:xfrm>
            <a:off x="2788607" y="1199700"/>
            <a:ext cx="5351145" cy="954107"/>
          </a:xfrm>
          <a:prstGeom prst="rect">
            <a:avLst/>
          </a:prstGeom>
          <a:solidFill>
            <a:schemeClr val="accent4">
              <a:lumMod val="20000"/>
              <a:lumOff val="80000"/>
              <a:alpha val="69000"/>
            </a:schemeClr>
          </a:solidFill>
          <a:effectLst>
            <a:outerShdw blurRad="50800" dist="50800" dir="5400000" algn="ctr" rotWithShape="0">
              <a:schemeClr val="tx1">
                <a:lumMod val="75000"/>
                <a:lumOff val="25000"/>
              </a:schemeClr>
            </a:outerShdw>
          </a:effectLst>
          <a:scene3d>
            <a:camera prst="orthographicFront"/>
            <a:lightRig rig="threePt" dir="t"/>
          </a:scene3d>
          <a:sp3d>
            <a:bevelT/>
          </a:sp3d>
        </p:spPr>
        <p:txBody>
          <a:bodyPr wrap="none" rtlCol="0">
            <a:spAutoFit/>
          </a:bodyPr>
          <a:lstStyle/>
          <a:p>
            <a:r>
              <a:rPr lang="en-US" sz="1800" dirty="0" smtClean="0"/>
              <a:t>Reading data via parallel paths with</a:t>
            </a:r>
          </a:p>
          <a:p>
            <a:r>
              <a:rPr lang="en-US" sz="1800" dirty="0" smtClean="0"/>
              <a:t>DDN | </a:t>
            </a:r>
            <a:r>
              <a:rPr lang="en-US" sz="1800" dirty="0" err="1" smtClean="0"/>
              <a:t>GRIDScaler</a:t>
            </a:r>
            <a:r>
              <a:rPr lang="en-US" sz="1800" dirty="0" smtClean="0"/>
              <a:t> embedded in the system.</a:t>
            </a:r>
          </a:p>
          <a:p>
            <a:r>
              <a:rPr lang="en-US" sz="1800" dirty="0" smtClean="0"/>
              <a:t>Faster access-&gt;faster processing-</a:t>
            </a:r>
            <a:r>
              <a:rPr lang="en-US" sz="2000" dirty="0" smtClean="0"/>
              <a:t>&gt;faster results</a:t>
            </a:r>
          </a:p>
        </p:txBody>
      </p:sp>
      <p:sp>
        <p:nvSpPr>
          <p:cNvPr id="108" name="TextBox 107"/>
          <p:cNvSpPr txBox="1"/>
          <p:nvPr/>
        </p:nvSpPr>
        <p:spPr>
          <a:xfrm>
            <a:off x="3917589" y="1702917"/>
            <a:ext cx="4123436" cy="400110"/>
          </a:xfrm>
          <a:prstGeom prst="rect">
            <a:avLst/>
          </a:prstGeom>
          <a:solidFill>
            <a:schemeClr val="accent4">
              <a:lumMod val="20000"/>
              <a:lumOff val="80000"/>
              <a:alpha val="69000"/>
            </a:schemeClr>
          </a:solidFill>
          <a:effectLst>
            <a:outerShdw blurRad="50800" dist="50800" dir="5400000" algn="ctr" rotWithShape="0">
              <a:schemeClr val="tx1">
                <a:lumMod val="75000"/>
                <a:lumOff val="25000"/>
              </a:schemeClr>
            </a:outerShdw>
          </a:effectLst>
          <a:scene3d>
            <a:camera prst="orthographicFront"/>
            <a:lightRig rig="threePt" dir="t"/>
          </a:scene3d>
          <a:sp3d>
            <a:bevelT/>
          </a:sp3d>
        </p:spPr>
        <p:txBody>
          <a:bodyPr wrap="none" rtlCol="0">
            <a:spAutoFit/>
          </a:bodyPr>
          <a:lstStyle/>
          <a:p>
            <a:r>
              <a:rPr lang="en-US" sz="2000" dirty="0" smtClean="0"/>
              <a:t>Writing the result of the processing</a:t>
            </a:r>
          </a:p>
        </p:txBody>
      </p:sp>
      <p:sp>
        <p:nvSpPr>
          <p:cNvPr id="109" name="TextBox 108"/>
          <p:cNvSpPr txBox="1"/>
          <p:nvPr/>
        </p:nvSpPr>
        <p:spPr>
          <a:xfrm>
            <a:off x="179216" y="6447119"/>
            <a:ext cx="3876382" cy="400110"/>
          </a:xfrm>
          <a:prstGeom prst="rect">
            <a:avLst/>
          </a:prstGeom>
          <a:solidFill>
            <a:schemeClr val="accent4">
              <a:lumMod val="20000"/>
              <a:lumOff val="80000"/>
              <a:alpha val="69000"/>
            </a:schemeClr>
          </a:solidFill>
          <a:effectLst>
            <a:outerShdw blurRad="50800" dist="50800" dir="5400000" algn="ctr" rotWithShape="0">
              <a:schemeClr val="tx1">
                <a:lumMod val="75000"/>
                <a:lumOff val="25000"/>
              </a:schemeClr>
            </a:outerShdw>
          </a:effectLst>
          <a:scene3d>
            <a:camera prst="orthographicFront"/>
            <a:lightRig rig="threePt" dir="t"/>
          </a:scene3d>
          <a:sp3d>
            <a:bevelT/>
          </a:sp3d>
        </p:spPr>
        <p:txBody>
          <a:bodyPr wrap="none" rtlCol="0">
            <a:spAutoFit/>
          </a:bodyPr>
          <a:lstStyle/>
          <a:p>
            <a:r>
              <a:rPr lang="en-US" sz="2000" dirty="0" smtClean="0"/>
              <a:t>Registering the data with </a:t>
            </a:r>
            <a:r>
              <a:rPr lang="en-US" sz="2000" dirty="0" err="1" smtClean="0"/>
              <a:t>iRODS</a:t>
            </a:r>
            <a:endParaRPr lang="en-US" sz="2000" dirty="0" smtClean="0"/>
          </a:p>
        </p:txBody>
      </p:sp>
      <p:sp>
        <p:nvSpPr>
          <p:cNvPr id="110" name="TextBox 109"/>
          <p:cNvSpPr txBox="1"/>
          <p:nvPr/>
        </p:nvSpPr>
        <p:spPr>
          <a:xfrm>
            <a:off x="-12036" y="1342501"/>
            <a:ext cx="3384260" cy="1015663"/>
          </a:xfrm>
          <a:prstGeom prst="rect">
            <a:avLst/>
          </a:prstGeom>
          <a:solidFill>
            <a:schemeClr val="accent4">
              <a:lumMod val="20000"/>
              <a:lumOff val="80000"/>
              <a:alpha val="69000"/>
            </a:schemeClr>
          </a:solidFill>
          <a:effectLst>
            <a:outerShdw blurRad="50800" dist="50800" dir="5400000" algn="ctr" rotWithShape="0">
              <a:schemeClr val="tx1">
                <a:lumMod val="75000"/>
                <a:lumOff val="25000"/>
              </a:schemeClr>
            </a:outerShdw>
          </a:effectLst>
          <a:scene3d>
            <a:camera prst="orthographicFront"/>
            <a:lightRig rig="threePt" dir="t"/>
          </a:scene3d>
          <a:sp3d>
            <a:bevelT/>
          </a:sp3d>
        </p:spPr>
        <p:txBody>
          <a:bodyPr wrap="none" rtlCol="0">
            <a:spAutoFit/>
          </a:bodyPr>
          <a:lstStyle/>
          <a:p>
            <a:r>
              <a:rPr lang="en-US" sz="2000" dirty="0" smtClean="0"/>
              <a:t>An </a:t>
            </a:r>
            <a:r>
              <a:rPr lang="en-US" sz="2000" dirty="0" err="1" smtClean="0"/>
              <a:t>iRODS</a:t>
            </a:r>
            <a:r>
              <a:rPr lang="en-US" sz="2000" dirty="0" smtClean="0"/>
              <a:t> rule requires that</a:t>
            </a:r>
          </a:p>
          <a:p>
            <a:r>
              <a:rPr lang="en-US" sz="2000" dirty="0" smtClean="0"/>
              <a:t>a copy of the data is sent to </a:t>
            </a:r>
          </a:p>
          <a:p>
            <a:r>
              <a:rPr lang="en-US" sz="2000" dirty="0" smtClean="0"/>
              <a:t>a remote </a:t>
            </a:r>
            <a:r>
              <a:rPr lang="en-US" sz="2000" dirty="0" err="1" smtClean="0"/>
              <a:t>iRODS</a:t>
            </a:r>
            <a:r>
              <a:rPr lang="en-US" sz="2000" dirty="0" smtClean="0"/>
              <a:t> server</a:t>
            </a:r>
          </a:p>
        </p:txBody>
      </p:sp>
      <p:sp>
        <p:nvSpPr>
          <p:cNvPr id="112" name="TextBox 111"/>
          <p:cNvSpPr txBox="1"/>
          <p:nvPr/>
        </p:nvSpPr>
        <p:spPr>
          <a:xfrm>
            <a:off x="1318070" y="3196939"/>
            <a:ext cx="6363943" cy="1692771"/>
          </a:xfrm>
          <a:prstGeom prst="rect">
            <a:avLst/>
          </a:prstGeom>
          <a:solidFill>
            <a:schemeClr val="accent4">
              <a:lumMod val="20000"/>
              <a:lumOff val="80000"/>
              <a:alpha val="69000"/>
            </a:schemeClr>
          </a:solidFill>
          <a:effectLst>
            <a:outerShdw blurRad="50800" dist="50800" dir="5400000" algn="ctr" rotWithShape="0">
              <a:schemeClr val="tx1">
                <a:lumMod val="75000"/>
                <a:lumOff val="25000"/>
              </a:schemeClr>
            </a:outerShdw>
          </a:effectLst>
          <a:scene3d>
            <a:camera prst="orthographicFront"/>
            <a:lightRig rig="threePt" dir="t"/>
          </a:scene3d>
          <a:sp3d>
            <a:bevelT/>
          </a:sp3d>
        </p:spPr>
        <p:txBody>
          <a:bodyPr wrap="square" rtlCol="0">
            <a:spAutoFit/>
          </a:bodyPr>
          <a:lstStyle/>
          <a:p>
            <a:r>
              <a:rPr lang="en-US" sz="2000" dirty="0" smtClean="0"/>
              <a:t>All of this happened because of a few rules in </a:t>
            </a:r>
            <a:r>
              <a:rPr lang="en-US" sz="2000" dirty="0" err="1" smtClean="0"/>
              <a:t>iRODS</a:t>
            </a:r>
            <a:r>
              <a:rPr lang="en-US" sz="2000" dirty="0" smtClean="0"/>
              <a:t> that triggered on the incoming data.</a:t>
            </a:r>
          </a:p>
          <a:p>
            <a:r>
              <a:rPr lang="en-US" dirty="0" smtClean="0"/>
              <a:t> </a:t>
            </a:r>
          </a:p>
          <a:p>
            <a:r>
              <a:rPr lang="en-US" sz="2000" dirty="0" smtClean="0"/>
              <a:t>In other words, the incoming data drives the processing.</a:t>
            </a:r>
          </a:p>
        </p:txBody>
      </p:sp>
      <p:sp>
        <p:nvSpPr>
          <p:cNvPr id="69" name="TextBox 68"/>
          <p:cNvSpPr txBox="1"/>
          <p:nvPr/>
        </p:nvSpPr>
        <p:spPr>
          <a:xfrm>
            <a:off x="2037674" y="5275896"/>
            <a:ext cx="6580648" cy="1692771"/>
          </a:xfrm>
          <a:prstGeom prst="rect">
            <a:avLst/>
          </a:prstGeom>
          <a:solidFill>
            <a:schemeClr val="accent4">
              <a:lumMod val="20000"/>
              <a:lumOff val="80000"/>
              <a:alpha val="69000"/>
            </a:schemeClr>
          </a:solidFill>
          <a:effectLst>
            <a:outerShdw blurRad="50800" dist="50800" dir="5400000" algn="ctr" rotWithShape="0">
              <a:schemeClr val="tx1">
                <a:lumMod val="75000"/>
                <a:lumOff val="25000"/>
              </a:schemeClr>
            </a:outerShdw>
          </a:effectLst>
          <a:scene3d>
            <a:camera prst="orthographicFront"/>
            <a:lightRig rig="threePt" dir="t"/>
          </a:scene3d>
          <a:sp3d>
            <a:bevelT/>
          </a:sp3d>
        </p:spPr>
        <p:txBody>
          <a:bodyPr wrap="none" rtlCol="0">
            <a:spAutoFit/>
          </a:bodyPr>
          <a:lstStyle/>
          <a:p>
            <a:r>
              <a:rPr lang="en-US" sz="2000" dirty="0" smtClean="0"/>
              <a:t>Here is a configuration with </a:t>
            </a:r>
            <a:r>
              <a:rPr lang="en-US" sz="2000" dirty="0" err="1" smtClean="0"/>
              <a:t>iRODS</a:t>
            </a:r>
            <a:r>
              <a:rPr lang="en-US" sz="2000" dirty="0" smtClean="0"/>
              <a:t> for </a:t>
            </a:r>
            <a:r>
              <a:rPr lang="en-US" sz="2000" dirty="0" err="1" smtClean="0"/>
              <a:t>datamanagement</a:t>
            </a:r>
            <a:endParaRPr lang="en-US" sz="2000" dirty="0" smtClean="0"/>
          </a:p>
          <a:p>
            <a:r>
              <a:rPr lang="en-US" sz="2000" dirty="0" smtClean="0"/>
              <a:t>and </a:t>
            </a:r>
            <a:r>
              <a:rPr lang="en-US" sz="2000" dirty="0" err="1" smtClean="0"/>
              <a:t>GridScaler</a:t>
            </a:r>
            <a:r>
              <a:rPr lang="en-US" sz="2000" dirty="0" smtClean="0"/>
              <a:t> for fast scratch space. Data can come in</a:t>
            </a:r>
          </a:p>
          <a:p>
            <a:r>
              <a:rPr lang="en-US" sz="2000" dirty="0" smtClean="0"/>
              <a:t>from clients or devices such as sequencers.</a:t>
            </a:r>
            <a:endParaRPr lang="en-US" dirty="0" smtClean="0"/>
          </a:p>
          <a:p>
            <a:endParaRPr lang="en-US" dirty="0" smtClean="0"/>
          </a:p>
          <a:p>
            <a:r>
              <a:rPr lang="en-US" sz="2000" dirty="0" smtClean="0"/>
              <a:t>(click to continue)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1" nodeType="clickEffect">
                                  <p:stCondLst>
                                    <p:cond delay="0"/>
                                  </p:stCondLst>
                                  <p:childTnLst>
                                    <p:animEffect transition="out" filter="dissolve">
                                      <p:cBhvr>
                                        <p:cTn id="10" dur="500"/>
                                        <p:tgtEl>
                                          <p:spTgt spid="69"/>
                                        </p:tgtEl>
                                      </p:cBhvr>
                                    </p:animEffect>
                                    <p:set>
                                      <p:cBhvr>
                                        <p:cTn id="11" dur="1" fill="hold">
                                          <p:stCondLst>
                                            <p:cond delay="499"/>
                                          </p:stCondLst>
                                        </p:cTn>
                                        <p:tgtEl>
                                          <p:spTgt spid="69"/>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par>
                          <p:cTn id="23" fill="hold">
                            <p:stCondLst>
                              <p:cond delay="500"/>
                            </p:stCondLst>
                            <p:childTnLst>
                              <p:par>
                                <p:cTn id="24" presetID="0" presetClass="path" presetSubtype="0" repeatCount="5000" fill="hold" grpId="1" nodeType="afterEffect">
                                  <p:stCondLst>
                                    <p:cond delay="0"/>
                                  </p:stCondLst>
                                  <p:childTnLst>
                                    <p:animMotion origin="layout" path="M -2.77778E-7 -4.81481E-6 C 0.00486 0.08727 -0.00746 0.41459 0.02899 0.52408 C 0.06545 0.63357 0.17917 0.6294 0.21875 0.65695 " pathEditMode="relative" rAng="0" ptsTypes="aaa">
                                      <p:cBhvr>
                                        <p:cTn id="25" dur="2000" fill="hold"/>
                                        <p:tgtEl>
                                          <p:spTgt spid="59"/>
                                        </p:tgtEl>
                                        <p:attrNameLst>
                                          <p:attrName>ppt_x</p:attrName>
                                          <p:attrName>ppt_y</p:attrName>
                                        </p:attrNameLst>
                                      </p:cBhvr>
                                      <p:rCtr x="106" y="328"/>
                                    </p:animMotion>
                                  </p:childTnLst>
                                </p:cTn>
                              </p:par>
                              <p:par>
                                <p:cTn id="26" presetID="0" presetClass="path" presetSubtype="0" repeatCount="5000" fill="hold" grpId="1" nodeType="withEffect">
                                  <p:stCondLst>
                                    <p:cond delay="0"/>
                                  </p:stCondLst>
                                  <p:childTnLst>
                                    <p:animMotion origin="layout" path="M 8.33333E-7 1.85185E-6 C 0.00677 0.07407 -0.01181 0.35046 0.04115 0.44421 C 0.0941 0.53796 0.26007 0.53796 0.31771 0.5625 " pathEditMode="relative" rAng="0" ptsTypes="aaa">
                                      <p:cBhvr>
                                        <p:cTn id="27" dur="2000" fill="hold"/>
                                        <p:tgtEl>
                                          <p:spTgt spid="60"/>
                                        </p:tgtEl>
                                        <p:attrNameLst>
                                          <p:attrName>ppt_x</p:attrName>
                                          <p:attrName>ppt_y</p:attrName>
                                        </p:attrNameLst>
                                      </p:cBhvr>
                                      <p:rCtr x="153" y="281"/>
                                    </p:animMotion>
                                  </p:childTnLst>
                                </p:cTn>
                              </p:par>
                              <p:par>
                                <p:cTn id="28" presetID="0" presetClass="path" presetSubtype="0" repeatCount="5000" fill="hold" grpId="1" nodeType="withEffect">
                                  <p:stCondLst>
                                    <p:cond delay="0"/>
                                  </p:stCondLst>
                                  <p:childTnLst>
                                    <p:animMotion origin="layout" path="M 2.77778E-7 1.85185E-6 C 0.00642 0.07801 -0.01285 0.37477 0.03872 0.46782 C 0.09028 0.56088 0.25295 0.53958 0.30937 0.55833 " pathEditMode="relative" rAng="0" ptsTypes="aaa">
                                      <p:cBhvr>
                                        <p:cTn id="29" dur="2000" fill="hold"/>
                                        <p:tgtEl>
                                          <p:spTgt spid="61"/>
                                        </p:tgtEl>
                                        <p:attrNameLst>
                                          <p:attrName>ppt_x</p:attrName>
                                          <p:attrName>ppt_y</p:attrName>
                                        </p:attrNameLst>
                                      </p:cBhvr>
                                      <p:rCtr x="148" y="280"/>
                                    </p:animMotion>
                                  </p:childTnLst>
                                </p:cTn>
                              </p:par>
                              <p:par>
                                <p:cTn id="30" presetID="0" presetClass="path" presetSubtype="0" repeatCount="5000" fill="hold" grpId="1" nodeType="withEffect">
                                  <p:stCondLst>
                                    <p:cond delay="0"/>
                                  </p:stCondLst>
                                  <p:childTnLst>
                                    <p:animMotion origin="layout" path="M 1.38889E-6 4.81481E-6 C 0.00781 0.09097 -0.01077 0.44074 0.0467 0.54606 C 0.10417 0.65138 0.28264 0.61412 0.34479 0.63194 " pathEditMode="relative" rAng="0" ptsTypes="aaa">
                                      <p:cBhvr>
                                        <p:cTn id="31" dur="2000" fill="hold"/>
                                        <p:tgtEl>
                                          <p:spTgt spid="62"/>
                                        </p:tgtEl>
                                        <p:attrNameLst>
                                          <p:attrName>ppt_x</p:attrName>
                                          <p:attrName>ppt_y</p:attrName>
                                        </p:attrNameLst>
                                      </p:cBhvr>
                                      <p:rCtr x="167" y="326"/>
                                    </p:animMotion>
                                  </p:childTnLst>
                                </p:cTn>
                              </p:par>
                              <p:par>
                                <p:cTn id="32" presetID="9" presetClass="entr" presetSubtype="0" fill="hold" grpId="0" nodeType="withEffect">
                                  <p:stCondLst>
                                    <p:cond delay="2100"/>
                                  </p:stCondLst>
                                  <p:childTnLst>
                                    <p:set>
                                      <p:cBhvr>
                                        <p:cTn id="33" dur="1" fill="hold">
                                          <p:stCondLst>
                                            <p:cond delay="0"/>
                                          </p:stCondLst>
                                        </p:cTn>
                                        <p:tgtEl>
                                          <p:spTgt spid="63"/>
                                        </p:tgtEl>
                                        <p:attrNameLst>
                                          <p:attrName>style.visibility</p:attrName>
                                        </p:attrNameLst>
                                      </p:cBhvr>
                                      <p:to>
                                        <p:strVal val="visible"/>
                                      </p:to>
                                    </p:set>
                                    <p:animEffect transition="in" filter="dissolve">
                                      <p:cBhvr>
                                        <p:cTn id="34" dur="7900"/>
                                        <p:tgtEl>
                                          <p:spTgt spid="63"/>
                                        </p:tgtEl>
                                      </p:cBhvr>
                                    </p:animEffect>
                                  </p:childTnLst>
                                </p:cTn>
                              </p:par>
                              <p:par>
                                <p:cTn id="35" presetID="9" presetClass="entr" presetSubtype="0" fill="hold" grpId="0" nodeType="withEffect">
                                  <p:stCondLst>
                                    <p:cond delay="2100"/>
                                  </p:stCondLst>
                                  <p:childTnLst>
                                    <p:set>
                                      <p:cBhvr>
                                        <p:cTn id="36" dur="1" fill="hold">
                                          <p:stCondLst>
                                            <p:cond delay="0"/>
                                          </p:stCondLst>
                                        </p:cTn>
                                        <p:tgtEl>
                                          <p:spTgt spid="64"/>
                                        </p:tgtEl>
                                        <p:attrNameLst>
                                          <p:attrName>style.visibility</p:attrName>
                                        </p:attrNameLst>
                                      </p:cBhvr>
                                      <p:to>
                                        <p:strVal val="visible"/>
                                      </p:to>
                                    </p:set>
                                    <p:animEffect transition="in" filter="dissolve">
                                      <p:cBhvr>
                                        <p:cTn id="37" dur="7900"/>
                                        <p:tgtEl>
                                          <p:spTgt spid="64"/>
                                        </p:tgtEl>
                                      </p:cBhvr>
                                    </p:animEffect>
                                  </p:childTnLst>
                                </p:cTn>
                              </p:par>
                              <p:par>
                                <p:cTn id="38" presetID="9" presetClass="entr" presetSubtype="0" fill="hold" grpId="0" nodeType="withEffect">
                                  <p:stCondLst>
                                    <p:cond delay="2100"/>
                                  </p:stCondLst>
                                  <p:childTnLst>
                                    <p:set>
                                      <p:cBhvr>
                                        <p:cTn id="39" dur="1" fill="hold">
                                          <p:stCondLst>
                                            <p:cond delay="0"/>
                                          </p:stCondLst>
                                        </p:cTn>
                                        <p:tgtEl>
                                          <p:spTgt spid="65"/>
                                        </p:tgtEl>
                                        <p:attrNameLst>
                                          <p:attrName>style.visibility</p:attrName>
                                        </p:attrNameLst>
                                      </p:cBhvr>
                                      <p:to>
                                        <p:strVal val="visible"/>
                                      </p:to>
                                    </p:set>
                                    <p:animEffect transition="in" filter="dissolve">
                                      <p:cBhvr>
                                        <p:cTn id="40" dur="7900"/>
                                        <p:tgtEl>
                                          <p:spTgt spid="65"/>
                                        </p:tgtEl>
                                      </p:cBhvr>
                                    </p:animEffect>
                                  </p:childTnLst>
                                </p:cTn>
                              </p:par>
                              <p:par>
                                <p:cTn id="41" presetID="9" presetClass="entr" presetSubtype="0" fill="hold" grpId="0" nodeType="withEffect">
                                  <p:stCondLst>
                                    <p:cond delay="2100"/>
                                  </p:stCondLst>
                                  <p:childTnLst>
                                    <p:set>
                                      <p:cBhvr>
                                        <p:cTn id="42" dur="1" fill="hold">
                                          <p:stCondLst>
                                            <p:cond delay="0"/>
                                          </p:stCondLst>
                                        </p:cTn>
                                        <p:tgtEl>
                                          <p:spTgt spid="66"/>
                                        </p:tgtEl>
                                        <p:attrNameLst>
                                          <p:attrName>style.visibility</p:attrName>
                                        </p:attrNameLst>
                                      </p:cBhvr>
                                      <p:to>
                                        <p:strVal val="visible"/>
                                      </p:to>
                                    </p:set>
                                    <p:animEffect transition="in" filter="dissolve">
                                      <p:cBhvr>
                                        <p:cTn id="43" dur="7900"/>
                                        <p:tgtEl>
                                          <p:spTgt spid="66"/>
                                        </p:tgtEl>
                                      </p:cBhvr>
                                    </p:animEffect>
                                  </p:childTnLst>
                                </p:cTn>
                              </p:par>
                            </p:childTnLst>
                          </p:cTn>
                        </p:par>
                        <p:par>
                          <p:cTn id="44" fill="hold">
                            <p:stCondLst>
                              <p:cond delay="10500"/>
                            </p:stCondLst>
                            <p:childTnLst>
                              <p:par>
                                <p:cTn id="45" presetID="9" presetClass="exit" presetSubtype="0" fill="hold" grpId="2" nodeType="afterEffect">
                                  <p:stCondLst>
                                    <p:cond delay="0"/>
                                  </p:stCondLst>
                                  <p:childTnLst>
                                    <p:animEffect transition="out" filter="dissolve">
                                      <p:cBhvr>
                                        <p:cTn id="46" dur="500"/>
                                        <p:tgtEl>
                                          <p:spTgt spid="59"/>
                                        </p:tgtEl>
                                      </p:cBhvr>
                                    </p:animEffect>
                                    <p:set>
                                      <p:cBhvr>
                                        <p:cTn id="47" dur="1" fill="hold">
                                          <p:stCondLst>
                                            <p:cond delay="499"/>
                                          </p:stCondLst>
                                        </p:cTn>
                                        <p:tgtEl>
                                          <p:spTgt spid="59"/>
                                        </p:tgtEl>
                                        <p:attrNameLst>
                                          <p:attrName>style.visibility</p:attrName>
                                        </p:attrNameLst>
                                      </p:cBhvr>
                                      <p:to>
                                        <p:strVal val="hidden"/>
                                      </p:to>
                                    </p:set>
                                  </p:childTnLst>
                                </p:cTn>
                              </p:par>
                              <p:par>
                                <p:cTn id="48" presetID="9" presetClass="exit" presetSubtype="0" fill="hold" grpId="2" nodeType="withEffect">
                                  <p:stCondLst>
                                    <p:cond delay="0"/>
                                  </p:stCondLst>
                                  <p:childTnLst>
                                    <p:animEffect transition="out" filter="dissolve">
                                      <p:cBhvr>
                                        <p:cTn id="49" dur="500"/>
                                        <p:tgtEl>
                                          <p:spTgt spid="62"/>
                                        </p:tgtEl>
                                      </p:cBhvr>
                                    </p:animEffect>
                                    <p:set>
                                      <p:cBhvr>
                                        <p:cTn id="50" dur="1" fill="hold">
                                          <p:stCondLst>
                                            <p:cond delay="499"/>
                                          </p:stCondLst>
                                        </p:cTn>
                                        <p:tgtEl>
                                          <p:spTgt spid="62"/>
                                        </p:tgtEl>
                                        <p:attrNameLst>
                                          <p:attrName>style.visibility</p:attrName>
                                        </p:attrNameLst>
                                      </p:cBhvr>
                                      <p:to>
                                        <p:strVal val="hidden"/>
                                      </p:to>
                                    </p:set>
                                  </p:childTnLst>
                                </p:cTn>
                              </p:par>
                              <p:par>
                                <p:cTn id="51" presetID="9" presetClass="exit" presetSubtype="0" fill="hold" grpId="2" nodeType="withEffect">
                                  <p:stCondLst>
                                    <p:cond delay="0"/>
                                  </p:stCondLst>
                                  <p:childTnLst>
                                    <p:animEffect transition="out" filter="dissolve">
                                      <p:cBhvr>
                                        <p:cTn id="52" dur="500"/>
                                        <p:tgtEl>
                                          <p:spTgt spid="60"/>
                                        </p:tgtEl>
                                      </p:cBhvr>
                                    </p:animEffect>
                                    <p:set>
                                      <p:cBhvr>
                                        <p:cTn id="53" dur="1" fill="hold">
                                          <p:stCondLst>
                                            <p:cond delay="499"/>
                                          </p:stCondLst>
                                        </p:cTn>
                                        <p:tgtEl>
                                          <p:spTgt spid="60"/>
                                        </p:tgtEl>
                                        <p:attrNameLst>
                                          <p:attrName>style.visibility</p:attrName>
                                        </p:attrNameLst>
                                      </p:cBhvr>
                                      <p:to>
                                        <p:strVal val="hidden"/>
                                      </p:to>
                                    </p:set>
                                  </p:childTnLst>
                                </p:cTn>
                              </p:par>
                              <p:par>
                                <p:cTn id="54" presetID="9" presetClass="exit" presetSubtype="0" fill="hold" grpId="2" nodeType="withEffect">
                                  <p:stCondLst>
                                    <p:cond delay="0"/>
                                  </p:stCondLst>
                                  <p:childTnLst>
                                    <p:animEffect transition="out" filter="dissolve">
                                      <p:cBhvr>
                                        <p:cTn id="55" dur="500"/>
                                        <p:tgtEl>
                                          <p:spTgt spid="61"/>
                                        </p:tgtEl>
                                      </p:cBhvr>
                                    </p:animEffect>
                                    <p:set>
                                      <p:cBhvr>
                                        <p:cTn id="56" dur="1" fill="hold">
                                          <p:stCondLst>
                                            <p:cond delay="499"/>
                                          </p:stCondLst>
                                        </p:cTn>
                                        <p:tgtEl>
                                          <p:spTgt spid="61"/>
                                        </p:tgtEl>
                                        <p:attrNameLst>
                                          <p:attrName>style.visibility</p:attrName>
                                        </p:attrNameLst>
                                      </p:cBhvr>
                                      <p:to>
                                        <p:strVal val="hidden"/>
                                      </p:to>
                                    </p:set>
                                  </p:childTnLst>
                                </p:cTn>
                              </p:par>
                              <p:par>
                                <p:cTn id="57" presetID="9" presetClass="exit" presetSubtype="0" fill="hold" grpId="1" nodeType="withEffect">
                                  <p:stCondLst>
                                    <p:cond delay="0"/>
                                  </p:stCondLst>
                                  <p:childTnLst>
                                    <p:animEffect transition="out" filter="dissolve">
                                      <p:cBhvr>
                                        <p:cTn id="58" dur="500"/>
                                        <p:tgtEl>
                                          <p:spTgt spid="70"/>
                                        </p:tgtEl>
                                      </p:cBhvr>
                                    </p:animEffect>
                                    <p:set>
                                      <p:cBhvr>
                                        <p:cTn id="59" dur="1" fill="hold">
                                          <p:stCondLst>
                                            <p:cond delay="499"/>
                                          </p:stCondLst>
                                        </p:cTn>
                                        <p:tgtEl>
                                          <p:spTgt spid="70"/>
                                        </p:tgtEl>
                                        <p:attrNameLst>
                                          <p:attrName>style.visibility</p:attrName>
                                        </p:attrNameLst>
                                      </p:cBhvr>
                                      <p:to>
                                        <p:strVal val="hidden"/>
                                      </p:to>
                                    </p:set>
                                  </p:childTnLst>
                                </p:cTn>
                              </p:par>
                              <p:par>
                                <p:cTn id="60" presetID="1" presetClass="entr" presetSubtype="0" fill="hold" grpId="0" nodeType="withEffect">
                                  <p:stCondLst>
                                    <p:cond delay="0"/>
                                  </p:stCondLst>
                                  <p:childTnLst>
                                    <p:set>
                                      <p:cBhvr>
                                        <p:cTn id="61" dur="1" fill="hold">
                                          <p:stCondLst>
                                            <p:cond delay="0"/>
                                          </p:stCondLst>
                                        </p:cTn>
                                        <p:tgtEl>
                                          <p:spTgt spid="72"/>
                                        </p:tgtEl>
                                        <p:attrNameLst>
                                          <p:attrName>style.visibility</p:attrName>
                                        </p:attrNameLst>
                                      </p:cBhvr>
                                      <p:to>
                                        <p:strVal val="visible"/>
                                      </p:to>
                                    </p:set>
                                  </p:childTnLst>
                                </p:cTn>
                              </p:par>
                            </p:childTnLst>
                          </p:cTn>
                        </p:par>
                        <p:par>
                          <p:cTn id="62" fill="hold">
                            <p:stCondLst>
                              <p:cond delay="11000"/>
                            </p:stCondLst>
                            <p:childTnLst>
                              <p:par>
                                <p:cTn id="63" presetID="0" presetClass="path" presetSubtype="0" accel="50000" decel="50000" fill="hold" grpId="1" nodeType="afterEffect">
                                  <p:stCondLst>
                                    <p:cond delay="0"/>
                                  </p:stCondLst>
                                  <p:childTnLst>
                                    <p:animMotion origin="layout" path="M -0.01233 -0.00023 C -0.03698 -0.01435 -0.12813 -0.03171 -0.15816 -0.08495 C -0.18819 -0.1382 -0.19097 -0.27732 -0.19271 -0.31945 C -0.19444 -0.36157 -0.16806 -0.33912 -0.16875 -0.3375 C -0.16944 -0.33588 -0.1875 -0.30995 -0.19688 -0.30972 C -0.20625 -0.30949 -0.22743 -0.32732 -0.225 -0.33611 C -0.22257 -0.34491 -0.19497 -0.3625 -0.18229 -0.3625 C -0.16962 -0.3625 -0.15 -0.34445 -0.14896 -0.33611 C -0.14792 -0.32778 -0.16962 -0.31296 -0.17604 -0.3125 C -0.18247 -0.31204 -0.18507 -0.32269 -0.1875 -0.33333 " pathEditMode="relative" rAng="0" ptsTypes="aaaaaaaaaa">
                                      <p:cBhvr>
                                        <p:cTn id="64" dur="2700" fill="hold"/>
                                        <p:tgtEl>
                                          <p:spTgt spid="63"/>
                                        </p:tgtEl>
                                        <p:attrNameLst>
                                          <p:attrName>ppt_x</p:attrName>
                                          <p:attrName>ppt_y</p:attrName>
                                        </p:attrNameLst>
                                      </p:cBhvr>
                                      <p:rCtr x="-108" y="-181"/>
                                    </p:animMotion>
                                  </p:childTnLst>
                                </p:cTn>
                              </p:par>
                              <p:par>
                                <p:cTn id="65" presetID="9" presetClass="entr" presetSubtype="0" fill="hold" grpId="0" nodeType="withEffect">
                                  <p:stCondLst>
                                    <p:cond delay="1400"/>
                                  </p:stCondLst>
                                  <p:childTnLst>
                                    <p:set>
                                      <p:cBhvr>
                                        <p:cTn id="66" dur="1" fill="hold">
                                          <p:stCondLst>
                                            <p:cond delay="0"/>
                                          </p:stCondLst>
                                        </p:cTn>
                                        <p:tgtEl>
                                          <p:spTgt spid="71"/>
                                        </p:tgtEl>
                                        <p:attrNameLst>
                                          <p:attrName>style.visibility</p:attrName>
                                        </p:attrNameLst>
                                      </p:cBhvr>
                                      <p:to>
                                        <p:strVal val="visible"/>
                                      </p:to>
                                    </p:set>
                                    <p:animEffect transition="in" filter="dissolve">
                                      <p:cBhvr>
                                        <p:cTn id="67" dur="2300"/>
                                        <p:tgtEl>
                                          <p:spTgt spid="71"/>
                                        </p:tgtEl>
                                      </p:cBhvr>
                                    </p:animEffect>
                                  </p:childTnLst>
                                </p:cTn>
                              </p:par>
                              <p:par>
                                <p:cTn id="68" presetID="9" presetClass="exit" presetSubtype="0" fill="hold" grpId="2" nodeType="withEffect">
                                  <p:stCondLst>
                                    <p:cond delay="1300"/>
                                  </p:stCondLst>
                                  <p:childTnLst>
                                    <p:animEffect transition="out" filter="dissolve">
                                      <p:cBhvr>
                                        <p:cTn id="69" dur="2100"/>
                                        <p:tgtEl>
                                          <p:spTgt spid="63"/>
                                        </p:tgtEl>
                                      </p:cBhvr>
                                    </p:animEffect>
                                    <p:set>
                                      <p:cBhvr>
                                        <p:cTn id="70" dur="1" fill="hold">
                                          <p:stCondLst>
                                            <p:cond delay="2099"/>
                                          </p:stCondLst>
                                        </p:cTn>
                                        <p:tgtEl>
                                          <p:spTgt spid="63"/>
                                        </p:tgtEl>
                                        <p:attrNameLst>
                                          <p:attrName>style.visibility</p:attrName>
                                        </p:attrNameLst>
                                      </p:cBhvr>
                                      <p:to>
                                        <p:strVal val="hidden"/>
                                      </p:to>
                                    </p:set>
                                  </p:childTnLst>
                                </p:cTn>
                              </p:par>
                            </p:childTnLst>
                          </p:cTn>
                        </p:par>
                        <p:par>
                          <p:cTn id="71" fill="hold">
                            <p:stCondLst>
                              <p:cond delay="14700"/>
                            </p:stCondLst>
                            <p:childTnLst>
                              <p:par>
                                <p:cTn id="72" presetID="0" presetClass="path" presetSubtype="0" accel="50000" decel="50000" fill="hold" grpId="1" nodeType="afterEffect">
                                  <p:stCondLst>
                                    <p:cond delay="0"/>
                                  </p:stCondLst>
                                  <p:childTnLst>
                                    <p:animMotion origin="layout" path="M 0.00087 -0.00787 C -0.00677 0.06018 -0.01441 0.12731 0.01563 0.1824 C 0.04566 0.2375 0.1467 0.29328 0.18125 0.32245 " pathEditMode="relative" rAng="0" ptsTypes="aaa">
                                      <p:cBhvr>
                                        <p:cTn id="73" dur="2700" fill="hold"/>
                                        <p:tgtEl>
                                          <p:spTgt spid="71"/>
                                        </p:tgtEl>
                                        <p:attrNameLst>
                                          <p:attrName>ppt_x</p:attrName>
                                          <p:attrName>ppt_y</p:attrName>
                                        </p:attrNameLst>
                                      </p:cBhvr>
                                      <p:rCtr x="82" y="165"/>
                                    </p:animMotion>
                                  </p:childTnLst>
                                </p:cTn>
                              </p:par>
                            </p:childTnLst>
                          </p:cTn>
                        </p:par>
                        <p:par>
                          <p:cTn id="74" fill="hold">
                            <p:stCondLst>
                              <p:cond delay="17400"/>
                            </p:stCondLst>
                            <p:childTnLst>
                              <p:par>
                                <p:cTn id="75" presetID="9" presetClass="exit" presetSubtype="0" fill="hold" grpId="1" nodeType="afterEffect">
                                  <p:stCondLst>
                                    <p:cond delay="0"/>
                                  </p:stCondLst>
                                  <p:childTnLst>
                                    <p:animEffect transition="out" filter="dissolve">
                                      <p:cBhvr>
                                        <p:cTn id="76" dur="500"/>
                                        <p:tgtEl>
                                          <p:spTgt spid="72"/>
                                        </p:tgtEl>
                                      </p:cBhvr>
                                    </p:animEffect>
                                    <p:set>
                                      <p:cBhvr>
                                        <p:cTn id="77" dur="1" fill="hold">
                                          <p:stCondLst>
                                            <p:cond delay="499"/>
                                          </p:stCondLst>
                                        </p:cTn>
                                        <p:tgtEl>
                                          <p:spTgt spid="72"/>
                                        </p:tgtEl>
                                        <p:attrNameLst>
                                          <p:attrName>style.visibility</p:attrName>
                                        </p:attrNameLst>
                                      </p:cBhvr>
                                      <p:to>
                                        <p:strVal val="hidden"/>
                                      </p:to>
                                    </p:set>
                                  </p:childTnLst>
                                </p:cTn>
                              </p:par>
                              <p:par>
                                <p:cTn id="78" presetID="1" presetClass="entr" presetSubtype="0" fill="hold" grpId="0" nodeType="withEffect">
                                  <p:stCondLst>
                                    <p:cond delay="0"/>
                                  </p:stCondLst>
                                  <p:childTnLst>
                                    <p:set>
                                      <p:cBhvr>
                                        <p:cTn id="79" dur="1" fill="hold">
                                          <p:stCondLst>
                                            <p:cond delay="0"/>
                                          </p:stCondLst>
                                        </p:cTn>
                                        <p:tgtEl>
                                          <p:spTgt spid="73"/>
                                        </p:tgtEl>
                                        <p:attrNameLst>
                                          <p:attrName>style.visibility</p:attrName>
                                        </p:attrNameLst>
                                      </p:cBhvr>
                                      <p:to>
                                        <p:strVal val="visible"/>
                                      </p:to>
                                    </p:set>
                                  </p:childTnLst>
                                </p:cTn>
                              </p:par>
                              <p:par>
                                <p:cTn id="80" presetID="55" presetClass="entr" presetSubtype="0" fill="hold" grpId="0" nodeType="withEffect">
                                  <p:stCondLst>
                                    <p:cond delay="0"/>
                                  </p:stCondLst>
                                  <p:iterate type="lt">
                                    <p:tmPct val="0"/>
                                  </p:iterate>
                                  <p:childTnLst>
                                    <p:set>
                                      <p:cBhvr>
                                        <p:cTn id="81" dur="1" fill="hold">
                                          <p:stCondLst>
                                            <p:cond delay="0"/>
                                          </p:stCondLst>
                                        </p:cTn>
                                        <p:tgtEl>
                                          <p:spTgt spid="68"/>
                                        </p:tgtEl>
                                        <p:attrNameLst>
                                          <p:attrName>style.visibility</p:attrName>
                                        </p:attrNameLst>
                                      </p:cBhvr>
                                      <p:to>
                                        <p:strVal val="visible"/>
                                      </p:to>
                                    </p:set>
                                    <p:anim calcmode="lin" valueType="num">
                                      <p:cBhvr>
                                        <p:cTn id="82" dur="500" fill="hold"/>
                                        <p:tgtEl>
                                          <p:spTgt spid="68"/>
                                        </p:tgtEl>
                                        <p:attrNameLst>
                                          <p:attrName>ppt_w</p:attrName>
                                        </p:attrNameLst>
                                      </p:cBhvr>
                                      <p:tavLst>
                                        <p:tav tm="0">
                                          <p:val>
                                            <p:strVal val="#ppt_w*0.70"/>
                                          </p:val>
                                        </p:tav>
                                        <p:tav tm="100000">
                                          <p:val>
                                            <p:strVal val="#ppt_w"/>
                                          </p:val>
                                        </p:tav>
                                      </p:tavLst>
                                    </p:anim>
                                    <p:anim calcmode="lin" valueType="num">
                                      <p:cBhvr>
                                        <p:cTn id="83" dur="500" fill="hold"/>
                                        <p:tgtEl>
                                          <p:spTgt spid="68"/>
                                        </p:tgtEl>
                                        <p:attrNameLst>
                                          <p:attrName>ppt_h</p:attrName>
                                        </p:attrNameLst>
                                      </p:cBhvr>
                                      <p:tavLst>
                                        <p:tav tm="0">
                                          <p:val>
                                            <p:strVal val="#ppt_h"/>
                                          </p:val>
                                        </p:tav>
                                        <p:tav tm="100000">
                                          <p:val>
                                            <p:strVal val="#ppt_h"/>
                                          </p:val>
                                        </p:tav>
                                      </p:tavLst>
                                    </p:anim>
                                    <p:animEffect transition="in" filter="fade">
                                      <p:cBhvr>
                                        <p:cTn id="84" dur="500"/>
                                        <p:tgtEl>
                                          <p:spTgt spid="68"/>
                                        </p:tgtEl>
                                      </p:cBhvr>
                                    </p:animEffect>
                                  </p:childTnLst>
                                </p:cTn>
                              </p:par>
                            </p:childTnLst>
                          </p:cTn>
                        </p:par>
                        <p:par>
                          <p:cTn id="85" fill="hold">
                            <p:stCondLst>
                              <p:cond delay="17900"/>
                            </p:stCondLst>
                            <p:childTnLst>
                              <p:par>
                                <p:cTn id="86" presetID="0" presetClass="path" presetSubtype="0" accel="50000" decel="50000" fill="hold" grpId="2" nodeType="afterEffect">
                                  <p:stCondLst>
                                    <p:cond delay="0"/>
                                  </p:stCondLst>
                                  <p:iterate type="lt">
                                    <p:tmPct val="0"/>
                                  </p:iterate>
                                  <p:childTnLst>
                                    <p:animMotion origin="layout" path="M -3.88889E-6 -2.22222E-6 L 0.26424 -0.19861 " pathEditMode="relative" rAng="0" ptsTypes="AA">
                                      <p:cBhvr>
                                        <p:cTn id="87" dur="2000" fill="hold"/>
                                        <p:tgtEl>
                                          <p:spTgt spid="68"/>
                                        </p:tgtEl>
                                        <p:attrNameLst>
                                          <p:attrName>ppt_x</p:attrName>
                                          <p:attrName>ppt_y</p:attrName>
                                        </p:attrNameLst>
                                      </p:cBhvr>
                                      <p:rCtr x="132" y="-99"/>
                                    </p:animMotion>
                                  </p:childTnLst>
                                </p:cTn>
                              </p:par>
                            </p:childTnLst>
                          </p:cTn>
                        </p:par>
                        <p:par>
                          <p:cTn id="88" fill="hold">
                            <p:stCondLst>
                              <p:cond delay="19900"/>
                            </p:stCondLst>
                            <p:childTnLst>
                              <p:par>
                                <p:cTn id="89" presetID="9" presetClass="exit" presetSubtype="0" fill="hold" grpId="1" nodeType="afterEffect">
                                  <p:stCondLst>
                                    <p:cond delay="2000"/>
                                  </p:stCondLst>
                                  <p:iterate type="lt">
                                    <p:tmPct val="0"/>
                                  </p:iterate>
                                  <p:childTnLst>
                                    <p:animEffect transition="out" filter="dissolve">
                                      <p:cBhvr>
                                        <p:cTn id="90" dur="2000"/>
                                        <p:tgtEl>
                                          <p:spTgt spid="68"/>
                                        </p:tgtEl>
                                      </p:cBhvr>
                                    </p:animEffect>
                                    <p:set>
                                      <p:cBhvr>
                                        <p:cTn id="91" dur="1" fill="hold">
                                          <p:stCondLst>
                                            <p:cond delay="1999"/>
                                          </p:stCondLst>
                                        </p:cTn>
                                        <p:tgtEl>
                                          <p:spTgt spid="68"/>
                                        </p:tgtEl>
                                        <p:attrNameLst>
                                          <p:attrName>style.visibility</p:attrName>
                                        </p:attrNameLst>
                                      </p:cBhvr>
                                      <p:to>
                                        <p:strVal val="hidden"/>
                                      </p:to>
                                    </p:set>
                                  </p:childTnLst>
                                </p:cTn>
                              </p:par>
                            </p:childTnLst>
                          </p:cTn>
                        </p:par>
                        <p:par>
                          <p:cTn id="92" fill="hold">
                            <p:stCondLst>
                              <p:cond delay="23900"/>
                            </p:stCondLst>
                            <p:childTnLst>
                              <p:par>
                                <p:cTn id="93" presetID="9" presetClass="entr" presetSubtype="0" fill="hold" grpId="0" nodeType="afterEffect">
                                  <p:stCondLst>
                                    <p:cond delay="0"/>
                                  </p:stCondLst>
                                  <p:childTnLst>
                                    <p:set>
                                      <p:cBhvr>
                                        <p:cTn id="94" dur="1" fill="hold">
                                          <p:stCondLst>
                                            <p:cond delay="0"/>
                                          </p:stCondLst>
                                        </p:cTn>
                                        <p:tgtEl>
                                          <p:spTgt spid="105"/>
                                        </p:tgtEl>
                                        <p:attrNameLst>
                                          <p:attrName>style.visibility</p:attrName>
                                        </p:attrNameLst>
                                      </p:cBhvr>
                                      <p:to>
                                        <p:strVal val="visible"/>
                                      </p:to>
                                    </p:set>
                                    <p:animEffect transition="in" filter="dissolve">
                                      <p:cBhvr>
                                        <p:cTn id="95" dur="500"/>
                                        <p:tgtEl>
                                          <p:spTgt spid="105"/>
                                        </p:tgtEl>
                                      </p:cBhvr>
                                    </p:animEffect>
                                  </p:childTnLst>
                                </p:cTn>
                              </p:par>
                              <p:par>
                                <p:cTn id="96" presetID="1" presetClass="entr" presetSubtype="0" fill="hold" grpId="0" nodeType="withEffect">
                                  <p:stCondLst>
                                    <p:cond delay="0"/>
                                  </p:stCondLst>
                                  <p:childTnLst>
                                    <p:set>
                                      <p:cBhvr>
                                        <p:cTn id="97" dur="1" fill="hold">
                                          <p:stCondLst>
                                            <p:cond delay="0"/>
                                          </p:stCondLst>
                                        </p:cTn>
                                        <p:tgtEl>
                                          <p:spTgt spid="106"/>
                                        </p:tgtEl>
                                        <p:attrNameLst>
                                          <p:attrName>style.visibility</p:attrName>
                                        </p:attrNameLst>
                                      </p:cBhvr>
                                      <p:to>
                                        <p:strVal val="visible"/>
                                      </p:to>
                                    </p:set>
                                  </p:childTnLst>
                                </p:cTn>
                              </p:par>
                              <p:par>
                                <p:cTn id="98" presetID="9" presetClass="exit" presetSubtype="0" fill="hold" grpId="1" nodeType="withEffect">
                                  <p:stCondLst>
                                    <p:cond delay="0"/>
                                  </p:stCondLst>
                                  <p:childTnLst>
                                    <p:animEffect transition="out" filter="dissolve">
                                      <p:cBhvr>
                                        <p:cTn id="99" dur="500"/>
                                        <p:tgtEl>
                                          <p:spTgt spid="73"/>
                                        </p:tgtEl>
                                      </p:cBhvr>
                                    </p:animEffect>
                                    <p:set>
                                      <p:cBhvr>
                                        <p:cTn id="100" dur="1" fill="hold">
                                          <p:stCondLst>
                                            <p:cond delay="499"/>
                                          </p:stCondLst>
                                        </p:cTn>
                                        <p:tgtEl>
                                          <p:spTgt spid="73"/>
                                        </p:tgtEl>
                                        <p:attrNameLst>
                                          <p:attrName>style.visibility</p:attrName>
                                        </p:attrNameLst>
                                      </p:cBhvr>
                                      <p:to>
                                        <p:strVal val="hidden"/>
                                      </p:to>
                                    </p:set>
                                  </p:childTnLst>
                                </p:cTn>
                              </p:par>
                              <p:par>
                                <p:cTn id="101" presetID="8" presetClass="emph" presetSubtype="0" repeatCount="10000" fill="hold" grpId="1" nodeType="withEffect">
                                  <p:stCondLst>
                                    <p:cond delay="0"/>
                                  </p:stCondLst>
                                  <p:childTnLst>
                                    <p:animRot by="21600000">
                                      <p:cBhvr>
                                        <p:cTn id="102" dur="1350" fill="hold"/>
                                        <p:tgtEl>
                                          <p:spTgt spid="105"/>
                                        </p:tgtEl>
                                        <p:attrNameLst>
                                          <p:attrName>r</p:attrName>
                                        </p:attrNameLst>
                                      </p:cBhvr>
                                    </p:animRot>
                                  </p:childTnLst>
                                </p:cTn>
                              </p:par>
                              <p:par>
                                <p:cTn id="103" presetID="1" presetClass="entr" presetSubtype="0" fill="hold" grpId="0" nodeType="withEffect">
                                  <p:stCondLst>
                                    <p:cond delay="0"/>
                                  </p:stCondLst>
                                  <p:childTnLst>
                                    <p:set>
                                      <p:cBhvr>
                                        <p:cTn id="104" dur="1" fill="hold">
                                          <p:stCondLst>
                                            <p:cond delay="0"/>
                                          </p:stCondLst>
                                        </p:cTn>
                                        <p:tgtEl>
                                          <p:spTgt spid="7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75"/>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77"/>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8"/>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9"/>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81"/>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82"/>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84"/>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87"/>
                                        </p:tgtEl>
                                        <p:attrNameLst>
                                          <p:attrName>style.visibility</p:attrName>
                                        </p:attrNameLst>
                                      </p:cBhvr>
                                      <p:to>
                                        <p:strVal val="visible"/>
                                      </p:to>
                                    </p:set>
                                  </p:childTnLst>
                                </p:cTn>
                              </p:par>
                              <p:par>
                                <p:cTn id="127" presetID="0" presetClass="path" presetSubtype="0" repeatCount="10000" accel="50000" decel="50000" fill="hold" grpId="2" nodeType="withEffect">
                                  <p:stCondLst>
                                    <p:cond delay="0"/>
                                  </p:stCondLst>
                                  <p:childTnLst>
                                    <p:animMotion origin="layout" path="M -2.22222E-6 4.07407E-6 C 0.0066 -0.04144 0.0316 -0.18149 0.03924 -0.24885 C 0.04688 -0.31621 0.04132 -0.35695 0.04549 -0.4044 C 0.04966 -0.45186 0.03768 -0.50787 0.06424 -0.53357 C 0.0908 -0.55926 0.17587 -0.55324 0.20521 -0.55834 " pathEditMode="relative" rAng="0" ptsTypes="aaaaa">
                                      <p:cBhvr>
                                        <p:cTn id="128" dur="1160" fill="hold"/>
                                        <p:tgtEl>
                                          <p:spTgt spid="74"/>
                                        </p:tgtEl>
                                        <p:attrNameLst>
                                          <p:attrName>ppt_x</p:attrName>
                                          <p:attrName>ppt_y</p:attrName>
                                        </p:attrNameLst>
                                      </p:cBhvr>
                                      <p:rCtr x="103" y="-280"/>
                                    </p:animMotion>
                                  </p:childTnLst>
                                </p:cTn>
                              </p:par>
                              <p:par>
                                <p:cTn id="129" presetID="0" presetClass="path" presetSubtype="0" repeatCount="10000" accel="50000" decel="50000" fill="hold" grpId="2" nodeType="withEffect">
                                  <p:stCondLst>
                                    <p:cond delay="0"/>
                                  </p:stCondLst>
                                  <p:childTnLst>
                                    <p:animMotion origin="layout" path="M 4.44444E-6 4.44444E-6 C 0.02135 -0.01019 0.09757 -0.00903 0.12777 -0.06112 C 0.15798 -0.1132 0.17066 -0.22385 0.1809 -0.3125 C 0.19114 -0.40116 0.18784 -0.53473 0.18958 -0.59306 " pathEditMode="relative" rAng="0" ptsTypes="aaaa">
                                      <p:cBhvr>
                                        <p:cTn id="130" dur="1170" fill="hold"/>
                                        <p:tgtEl>
                                          <p:spTgt spid="75"/>
                                        </p:tgtEl>
                                        <p:attrNameLst>
                                          <p:attrName>ppt_x</p:attrName>
                                          <p:attrName>ppt_y</p:attrName>
                                        </p:attrNameLst>
                                      </p:cBhvr>
                                      <p:rCtr x="95" y="-297"/>
                                    </p:animMotion>
                                  </p:childTnLst>
                                </p:cTn>
                              </p:par>
                              <p:par>
                                <p:cTn id="131" presetID="0" presetClass="path" presetSubtype="0" repeatCount="10000" accel="50000" decel="50000" fill="hold" grpId="2" nodeType="withEffect">
                                  <p:stCondLst>
                                    <p:cond delay="0"/>
                                  </p:stCondLst>
                                  <p:childTnLst>
                                    <p:animMotion origin="layout" path="M -3.88889E-6 -0.00024 C 0.05278 -0.00834 0.25174 0.04027 0.31632 -0.04862 C 0.38091 -0.1375 0.40226 -0.44051 0.38716 -0.53334 C 0.37205 -0.62616 0.25955 -0.59051 0.22605 -0.60556 " pathEditMode="relative" rAng="0" ptsTypes="aaaa">
                                      <p:cBhvr>
                                        <p:cTn id="132" dur="1170" fill="hold"/>
                                        <p:tgtEl>
                                          <p:spTgt spid="76"/>
                                        </p:tgtEl>
                                        <p:attrNameLst>
                                          <p:attrName>ppt_x</p:attrName>
                                          <p:attrName>ppt_y</p:attrName>
                                        </p:attrNameLst>
                                      </p:cBhvr>
                                      <p:rCtr x="201" y="-293"/>
                                    </p:animMotion>
                                  </p:childTnLst>
                                </p:cTn>
                              </p:par>
                              <p:par>
                                <p:cTn id="133" presetID="0" presetClass="path" presetSubtype="0" repeatCount="10000" accel="50000" decel="50000" fill="hold" grpId="2" nodeType="withEffect">
                                  <p:stCondLst>
                                    <p:cond delay="500"/>
                                  </p:stCondLst>
                                  <p:childTnLst>
                                    <p:animMotion origin="layout" path="M -3.33333E-6 4.44444E-6 C 0.0165 -0.02292 0.07743 -0.03797 0.09896 -0.1375 C 0.12049 -0.23704 0.12292 -0.50139 0.12917 -0.59723 " pathEditMode="relative" rAng="0" ptsTypes="aaa">
                                      <p:cBhvr>
                                        <p:cTn id="134" dur="1180" fill="hold"/>
                                        <p:tgtEl>
                                          <p:spTgt spid="77"/>
                                        </p:tgtEl>
                                        <p:attrNameLst>
                                          <p:attrName>ppt_x</p:attrName>
                                          <p:attrName>ppt_y</p:attrName>
                                        </p:attrNameLst>
                                      </p:cBhvr>
                                      <p:rCtr x="65" y="-299"/>
                                    </p:animMotion>
                                  </p:childTnLst>
                                </p:cTn>
                              </p:par>
                              <p:par>
                                <p:cTn id="135" presetID="0" presetClass="path" presetSubtype="0" repeatCount="10000" accel="50000" decel="50000" fill="hold" grpId="2" nodeType="withEffect">
                                  <p:stCondLst>
                                    <p:cond delay="500"/>
                                  </p:stCondLst>
                                  <p:childTnLst>
                                    <p:animMotion origin="layout" path="M 8.33333E-7 -0.00024 C 0.04236 -0.01297 0.20295 0.01458 0.25469 -0.075 C 0.30642 -0.16459 0.32917 -0.44977 0.31094 -0.5375 C 0.29271 -0.62524 0.17986 -0.58797 0.14531 -0.60139 " pathEditMode="relative" rAng="0" ptsTypes="aaaa">
                                      <p:cBhvr>
                                        <p:cTn id="136" dur="1170" fill="hold"/>
                                        <p:tgtEl>
                                          <p:spTgt spid="78"/>
                                        </p:tgtEl>
                                        <p:attrNameLst>
                                          <p:attrName>ppt_x</p:attrName>
                                          <p:attrName>ppt_y</p:attrName>
                                        </p:attrNameLst>
                                      </p:cBhvr>
                                      <p:rCtr x="165" y="-305"/>
                                    </p:animMotion>
                                  </p:childTnLst>
                                </p:cTn>
                              </p:par>
                              <p:par>
                                <p:cTn id="137" presetID="0" presetClass="path" presetSubtype="0" repeatCount="10000" accel="50000" decel="50000" fill="hold" grpId="2" nodeType="withEffect">
                                  <p:stCondLst>
                                    <p:cond delay="500"/>
                                  </p:stCondLst>
                                  <p:childTnLst>
                                    <p:animMotion origin="layout" path="M 0 4.07407E-6 C -0.00174 -0.08264 -0.03385 -0.40487 -0.01042 -0.49607 C 0.01302 -0.58727 0.1092 -0.53658 0.14063 -0.54723 " pathEditMode="relative" rAng="0" ptsTypes="aaa">
                                      <p:cBhvr>
                                        <p:cTn id="138" dur="1180" fill="hold"/>
                                        <p:tgtEl>
                                          <p:spTgt spid="79"/>
                                        </p:tgtEl>
                                        <p:attrNameLst>
                                          <p:attrName>ppt_x</p:attrName>
                                          <p:attrName>ppt_y</p:attrName>
                                        </p:attrNameLst>
                                      </p:cBhvr>
                                      <p:rCtr x="53" y="-294"/>
                                    </p:animMotion>
                                  </p:childTnLst>
                                </p:cTn>
                              </p:par>
                              <p:par>
                                <p:cTn id="139" presetID="0" presetClass="path" presetSubtype="0" repeatCount="10000" accel="50000" decel="50000" fill="hold" grpId="2" nodeType="withEffect">
                                  <p:stCondLst>
                                    <p:cond delay="900"/>
                                  </p:stCondLst>
                                  <p:childTnLst>
                                    <p:animMotion origin="layout" path="M 5E-6 2.59259E-6 C -0.01181 -0.00556 -0.05869 0.04977 -0.07084 -0.0338 C -0.08299 -0.11736 -0.09791 -0.41482 -0.07291 -0.50185 C -0.04792 -0.58889 0.04757 -0.54445 0.07917 -0.55556 " pathEditMode="relative" rAng="0" ptsTypes="aaaa">
                                      <p:cBhvr>
                                        <p:cTn id="140" dur="1210" fill="hold"/>
                                        <p:tgtEl>
                                          <p:spTgt spid="80"/>
                                        </p:tgtEl>
                                        <p:attrNameLst>
                                          <p:attrName>ppt_x</p:attrName>
                                          <p:attrName>ppt_y</p:attrName>
                                        </p:attrNameLst>
                                      </p:cBhvr>
                                      <p:rCtr x="-9" y="-270"/>
                                    </p:animMotion>
                                  </p:childTnLst>
                                </p:cTn>
                              </p:par>
                              <p:par>
                                <p:cTn id="141" presetID="0" presetClass="path" presetSubtype="0" repeatCount="10000" accel="50000" decel="50000" fill="hold" grpId="2" nodeType="withEffect">
                                  <p:stCondLst>
                                    <p:cond delay="900"/>
                                  </p:stCondLst>
                                  <p:childTnLst>
                                    <p:animMotion origin="layout" path="M -8.33333E-7 0 C 0.03299 -0.01042 0.1559 0.02431 0.19844 -0.06319 C 0.24097 -0.15069 0.27309 -0.43704 0.25573 -0.52569 C 0.23837 -0.61435 0.12743 -0.58125 0.09375 -0.59583 " pathEditMode="relative" rAng="0" ptsTypes="aaaa">
                                      <p:cBhvr>
                                        <p:cTn id="142" dur="1210" fill="hold"/>
                                        <p:tgtEl>
                                          <p:spTgt spid="81"/>
                                        </p:tgtEl>
                                        <p:attrNameLst>
                                          <p:attrName>ppt_x</p:attrName>
                                          <p:attrName>ppt_y</p:attrName>
                                        </p:attrNameLst>
                                      </p:cBhvr>
                                      <p:rCtr x="136" y="-295"/>
                                    </p:animMotion>
                                  </p:childTnLst>
                                </p:cTn>
                              </p:par>
                              <p:par>
                                <p:cTn id="143" presetID="0" presetClass="path" presetSubtype="0" repeatCount="10000" accel="50000" decel="50000" fill="hold" grpId="2" nodeType="withEffect">
                                  <p:stCondLst>
                                    <p:cond delay="900"/>
                                  </p:stCondLst>
                                  <p:childTnLst>
                                    <p:animMotion origin="layout" path="M 0 0 C 0.02014 -0.11111 0.04028 -0.22222 0.05 -0.32084 C 0.05972 -0.41945 0.05694 -0.54653 0.05833 -0.59167 " pathEditMode="relative" ptsTypes="aaA">
                                      <p:cBhvr>
                                        <p:cTn id="144" dur="1210" fill="hold"/>
                                        <p:tgtEl>
                                          <p:spTgt spid="82"/>
                                        </p:tgtEl>
                                        <p:attrNameLst>
                                          <p:attrName>ppt_x</p:attrName>
                                          <p:attrName>ppt_y</p:attrName>
                                        </p:attrNameLst>
                                      </p:cBhvr>
                                    </p:animMotion>
                                  </p:childTnLst>
                                </p:cTn>
                              </p:par>
                              <p:par>
                                <p:cTn id="145" presetID="0" presetClass="path" presetSubtype="0" repeatCount="10000" accel="50000" decel="50000" fill="hold" grpId="2" nodeType="withEffect">
                                  <p:stCondLst>
                                    <p:cond delay="1500"/>
                                  </p:stCondLst>
                                  <p:childTnLst>
                                    <p:animMotion origin="layout" path="M 0 0 C 0.01007 -0.15671 0.02014 -0.31342 0.025 -0.40833 C 0.02986 -0.50324 0.02847 -0.54259 0.02917 -0.56944 " pathEditMode="relative" ptsTypes="aaA">
                                      <p:cBhvr>
                                        <p:cTn id="146" dur="1190" fill="hold"/>
                                        <p:tgtEl>
                                          <p:spTgt spid="83"/>
                                        </p:tgtEl>
                                        <p:attrNameLst>
                                          <p:attrName>ppt_x</p:attrName>
                                          <p:attrName>ppt_y</p:attrName>
                                        </p:attrNameLst>
                                      </p:cBhvr>
                                    </p:animMotion>
                                  </p:childTnLst>
                                </p:cTn>
                              </p:par>
                              <p:par>
                                <p:cTn id="147" presetID="0" presetClass="path" presetSubtype="0" repeatCount="10000" accel="50000" decel="50000" fill="hold" grpId="2" nodeType="withEffect">
                                  <p:stCondLst>
                                    <p:cond delay="1500"/>
                                  </p:stCondLst>
                                  <p:childTnLst>
                                    <p:animMotion origin="layout" path="M -4.44444E-6 -1.48148E-6 C -0.02309 -0.00486 -0.11371 0.0581 -0.13819 -0.0287 C -0.16267 -0.11551 -0.16875 -0.42708 -0.14652 -0.52037 C -0.1243 -0.61366 -0.03454 -0.57454 -0.0052 -0.58889 " pathEditMode="relative" rAng="0" ptsTypes="aaaa">
                                      <p:cBhvr>
                                        <p:cTn id="148" dur="1190" fill="hold"/>
                                        <p:tgtEl>
                                          <p:spTgt spid="84"/>
                                        </p:tgtEl>
                                        <p:attrNameLst>
                                          <p:attrName>ppt_x</p:attrName>
                                          <p:attrName>ppt_y</p:attrName>
                                        </p:attrNameLst>
                                      </p:cBhvr>
                                      <p:rCtr x="-84" y="-278"/>
                                    </p:animMotion>
                                  </p:childTnLst>
                                </p:cTn>
                              </p:par>
                              <p:par>
                                <p:cTn id="149" presetID="0" presetClass="path" presetSubtype="0" repeatCount="10000" accel="50000" decel="50000" fill="hold" grpId="2" nodeType="withEffect">
                                  <p:stCondLst>
                                    <p:cond delay="1500"/>
                                  </p:stCondLst>
                                  <p:childTnLst>
                                    <p:animMotion origin="layout" path="M -5.55556E-7 2.59259E-6 C 0.01997 -0.01019 0.09254 0.02338 0.11945 -0.06088 C 0.14635 -0.14514 0.18108 -0.42084 0.16111 -0.50533 C 0.14115 -0.58982 0.03333 -0.55486 -0.00035 -0.56783 " pathEditMode="relative" rAng="0" ptsTypes="aaaa">
                                      <p:cBhvr>
                                        <p:cTn id="150" dur="1180" fill="hold"/>
                                        <p:tgtEl>
                                          <p:spTgt spid="87"/>
                                        </p:tgtEl>
                                        <p:attrNameLst>
                                          <p:attrName>ppt_x</p:attrName>
                                          <p:attrName>ppt_y</p:attrName>
                                        </p:attrNameLst>
                                      </p:cBhvr>
                                      <p:rCtr x="90" y="-283"/>
                                    </p:animMotion>
                                  </p:childTnLst>
                                </p:cTn>
                              </p:par>
                              <p:par>
                                <p:cTn id="151" presetID="9" presetClass="entr" presetSubtype="0" fill="hold" grpId="0" nodeType="withEffect">
                                  <p:stCondLst>
                                    <p:cond delay="1100"/>
                                  </p:stCondLst>
                                  <p:childTnLst>
                                    <p:set>
                                      <p:cBhvr>
                                        <p:cTn id="152" dur="1" fill="hold">
                                          <p:stCondLst>
                                            <p:cond delay="0"/>
                                          </p:stCondLst>
                                        </p:cTn>
                                        <p:tgtEl>
                                          <p:spTgt spid="88"/>
                                        </p:tgtEl>
                                        <p:attrNameLst>
                                          <p:attrName>style.visibility</p:attrName>
                                        </p:attrNameLst>
                                      </p:cBhvr>
                                      <p:to>
                                        <p:strVal val="visible"/>
                                      </p:to>
                                    </p:set>
                                    <p:animEffect transition="in" filter="dissolve">
                                      <p:cBhvr>
                                        <p:cTn id="153" dur="12400"/>
                                        <p:tgtEl>
                                          <p:spTgt spid="88"/>
                                        </p:tgtEl>
                                      </p:cBhvr>
                                    </p:animEffect>
                                  </p:childTnLst>
                                </p:cTn>
                              </p:par>
                            </p:childTnLst>
                          </p:cTn>
                        </p:par>
                        <p:par>
                          <p:cTn id="154" fill="hold">
                            <p:stCondLst>
                              <p:cond delay="37400"/>
                            </p:stCondLst>
                            <p:childTnLst>
                              <p:par>
                                <p:cTn id="155" presetID="9" presetClass="exit" presetSubtype="0" fill="hold" grpId="1" nodeType="afterEffect">
                                  <p:stCondLst>
                                    <p:cond delay="0"/>
                                  </p:stCondLst>
                                  <p:childTnLst>
                                    <p:animEffect transition="out" filter="dissolve">
                                      <p:cBhvr>
                                        <p:cTn id="156" dur="500"/>
                                        <p:tgtEl>
                                          <p:spTgt spid="74"/>
                                        </p:tgtEl>
                                      </p:cBhvr>
                                    </p:animEffect>
                                    <p:set>
                                      <p:cBhvr>
                                        <p:cTn id="157" dur="1" fill="hold">
                                          <p:stCondLst>
                                            <p:cond delay="499"/>
                                          </p:stCondLst>
                                        </p:cTn>
                                        <p:tgtEl>
                                          <p:spTgt spid="74"/>
                                        </p:tgtEl>
                                        <p:attrNameLst>
                                          <p:attrName>style.visibility</p:attrName>
                                        </p:attrNameLst>
                                      </p:cBhvr>
                                      <p:to>
                                        <p:strVal val="hidden"/>
                                      </p:to>
                                    </p:set>
                                  </p:childTnLst>
                                </p:cTn>
                              </p:par>
                              <p:par>
                                <p:cTn id="158" presetID="9" presetClass="exit" presetSubtype="0" fill="hold" grpId="1" nodeType="withEffect">
                                  <p:stCondLst>
                                    <p:cond delay="0"/>
                                  </p:stCondLst>
                                  <p:childTnLst>
                                    <p:animEffect transition="out" filter="dissolve">
                                      <p:cBhvr>
                                        <p:cTn id="159" dur="500"/>
                                        <p:tgtEl>
                                          <p:spTgt spid="75"/>
                                        </p:tgtEl>
                                      </p:cBhvr>
                                    </p:animEffect>
                                    <p:set>
                                      <p:cBhvr>
                                        <p:cTn id="160" dur="1" fill="hold">
                                          <p:stCondLst>
                                            <p:cond delay="499"/>
                                          </p:stCondLst>
                                        </p:cTn>
                                        <p:tgtEl>
                                          <p:spTgt spid="75"/>
                                        </p:tgtEl>
                                        <p:attrNameLst>
                                          <p:attrName>style.visibility</p:attrName>
                                        </p:attrNameLst>
                                      </p:cBhvr>
                                      <p:to>
                                        <p:strVal val="hidden"/>
                                      </p:to>
                                    </p:set>
                                  </p:childTnLst>
                                </p:cTn>
                              </p:par>
                              <p:par>
                                <p:cTn id="161" presetID="9" presetClass="exit" presetSubtype="0" fill="hold" grpId="1" nodeType="withEffect">
                                  <p:stCondLst>
                                    <p:cond delay="0"/>
                                  </p:stCondLst>
                                  <p:childTnLst>
                                    <p:animEffect transition="out" filter="dissolve">
                                      <p:cBhvr>
                                        <p:cTn id="162" dur="500"/>
                                        <p:tgtEl>
                                          <p:spTgt spid="76"/>
                                        </p:tgtEl>
                                      </p:cBhvr>
                                    </p:animEffect>
                                    <p:set>
                                      <p:cBhvr>
                                        <p:cTn id="163" dur="1" fill="hold">
                                          <p:stCondLst>
                                            <p:cond delay="499"/>
                                          </p:stCondLst>
                                        </p:cTn>
                                        <p:tgtEl>
                                          <p:spTgt spid="76"/>
                                        </p:tgtEl>
                                        <p:attrNameLst>
                                          <p:attrName>style.visibility</p:attrName>
                                        </p:attrNameLst>
                                      </p:cBhvr>
                                      <p:to>
                                        <p:strVal val="hidden"/>
                                      </p:to>
                                    </p:set>
                                  </p:childTnLst>
                                </p:cTn>
                              </p:par>
                              <p:par>
                                <p:cTn id="164" presetID="9" presetClass="exit" presetSubtype="0" fill="hold" grpId="1" nodeType="withEffect">
                                  <p:stCondLst>
                                    <p:cond delay="0"/>
                                  </p:stCondLst>
                                  <p:childTnLst>
                                    <p:animEffect transition="out" filter="dissolve">
                                      <p:cBhvr>
                                        <p:cTn id="165" dur="500"/>
                                        <p:tgtEl>
                                          <p:spTgt spid="77"/>
                                        </p:tgtEl>
                                      </p:cBhvr>
                                    </p:animEffect>
                                    <p:set>
                                      <p:cBhvr>
                                        <p:cTn id="166" dur="1" fill="hold">
                                          <p:stCondLst>
                                            <p:cond delay="499"/>
                                          </p:stCondLst>
                                        </p:cTn>
                                        <p:tgtEl>
                                          <p:spTgt spid="77"/>
                                        </p:tgtEl>
                                        <p:attrNameLst>
                                          <p:attrName>style.visibility</p:attrName>
                                        </p:attrNameLst>
                                      </p:cBhvr>
                                      <p:to>
                                        <p:strVal val="hidden"/>
                                      </p:to>
                                    </p:set>
                                  </p:childTnLst>
                                </p:cTn>
                              </p:par>
                              <p:par>
                                <p:cTn id="167" presetID="9" presetClass="exit" presetSubtype="0" fill="hold" grpId="1" nodeType="withEffect">
                                  <p:stCondLst>
                                    <p:cond delay="0"/>
                                  </p:stCondLst>
                                  <p:childTnLst>
                                    <p:animEffect transition="out" filter="dissolve">
                                      <p:cBhvr>
                                        <p:cTn id="168" dur="500"/>
                                        <p:tgtEl>
                                          <p:spTgt spid="78"/>
                                        </p:tgtEl>
                                      </p:cBhvr>
                                    </p:animEffect>
                                    <p:set>
                                      <p:cBhvr>
                                        <p:cTn id="169" dur="1" fill="hold">
                                          <p:stCondLst>
                                            <p:cond delay="499"/>
                                          </p:stCondLst>
                                        </p:cTn>
                                        <p:tgtEl>
                                          <p:spTgt spid="78"/>
                                        </p:tgtEl>
                                        <p:attrNameLst>
                                          <p:attrName>style.visibility</p:attrName>
                                        </p:attrNameLst>
                                      </p:cBhvr>
                                      <p:to>
                                        <p:strVal val="hidden"/>
                                      </p:to>
                                    </p:set>
                                  </p:childTnLst>
                                </p:cTn>
                              </p:par>
                              <p:par>
                                <p:cTn id="170" presetID="9" presetClass="exit" presetSubtype="0" fill="hold" grpId="1" nodeType="withEffect">
                                  <p:stCondLst>
                                    <p:cond delay="0"/>
                                  </p:stCondLst>
                                  <p:childTnLst>
                                    <p:animEffect transition="out" filter="dissolve">
                                      <p:cBhvr>
                                        <p:cTn id="171" dur="500"/>
                                        <p:tgtEl>
                                          <p:spTgt spid="79"/>
                                        </p:tgtEl>
                                      </p:cBhvr>
                                    </p:animEffect>
                                    <p:set>
                                      <p:cBhvr>
                                        <p:cTn id="172" dur="1" fill="hold">
                                          <p:stCondLst>
                                            <p:cond delay="499"/>
                                          </p:stCondLst>
                                        </p:cTn>
                                        <p:tgtEl>
                                          <p:spTgt spid="79"/>
                                        </p:tgtEl>
                                        <p:attrNameLst>
                                          <p:attrName>style.visibility</p:attrName>
                                        </p:attrNameLst>
                                      </p:cBhvr>
                                      <p:to>
                                        <p:strVal val="hidden"/>
                                      </p:to>
                                    </p:set>
                                  </p:childTnLst>
                                </p:cTn>
                              </p:par>
                              <p:par>
                                <p:cTn id="173" presetID="9" presetClass="exit" presetSubtype="0" fill="hold" grpId="1" nodeType="withEffect">
                                  <p:stCondLst>
                                    <p:cond delay="0"/>
                                  </p:stCondLst>
                                  <p:childTnLst>
                                    <p:animEffect transition="out" filter="dissolve">
                                      <p:cBhvr>
                                        <p:cTn id="174" dur="500"/>
                                        <p:tgtEl>
                                          <p:spTgt spid="80"/>
                                        </p:tgtEl>
                                      </p:cBhvr>
                                    </p:animEffect>
                                    <p:set>
                                      <p:cBhvr>
                                        <p:cTn id="175" dur="1" fill="hold">
                                          <p:stCondLst>
                                            <p:cond delay="499"/>
                                          </p:stCondLst>
                                        </p:cTn>
                                        <p:tgtEl>
                                          <p:spTgt spid="80"/>
                                        </p:tgtEl>
                                        <p:attrNameLst>
                                          <p:attrName>style.visibility</p:attrName>
                                        </p:attrNameLst>
                                      </p:cBhvr>
                                      <p:to>
                                        <p:strVal val="hidden"/>
                                      </p:to>
                                    </p:set>
                                  </p:childTnLst>
                                </p:cTn>
                              </p:par>
                              <p:par>
                                <p:cTn id="176" presetID="9" presetClass="exit" presetSubtype="0" fill="hold" grpId="1" nodeType="withEffect">
                                  <p:stCondLst>
                                    <p:cond delay="0"/>
                                  </p:stCondLst>
                                  <p:childTnLst>
                                    <p:animEffect transition="out" filter="dissolve">
                                      <p:cBhvr>
                                        <p:cTn id="177" dur="500"/>
                                        <p:tgtEl>
                                          <p:spTgt spid="81"/>
                                        </p:tgtEl>
                                      </p:cBhvr>
                                    </p:animEffect>
                                    <p:set>
                                      <p:cBhvr>
                                        <p:cTn id="178" dur="1" fill="hold">
                                          <p:stCondLst>
                                            <p:cond delay="499"/>
                                          </p:stCondLst>
                                        </p:cTn>
                                        <p:tgtEl>
                                          <p:spTgt spid="81"/>
                                        </p:tgtEl>
                                        <p:attrNameLst>
                                          <p:attrName>style.visibility</p:attrName>
                                        </p:attrNameLst>
                                      </p:cBhvr>
                                      <p:to>
                                        <p:strVal val="hidden"/>
                                      </p:to>
                                    </p:set>
                                  </p:childTnLst>
                                </p:cTn>
                              </p:par>
                              <p:par>
                                <p:cTn id="179" presetID="9" presetClass="exit" presetSubtype="0" fill="hold" grpId="1" nodeType="withEffect">
                                  <p:stCondLst>
                                    <p:cond delay="0"/>
                                  </p:stCondLst>
                                  <p:childTnLst>
                                    <p:animEffect transition="out" filter="dissolve">
                                      <p:cBhvr>
                                        <p:cTn id="180" dur="500"/>
                                        <p:tgtEl>
                                          <p:spTgt spid="82"/>
                                        </p:tgtEl>
                                      </p:cBhvr>
                                    </p:animEffect>
                                    <p:set>
                                      <p:cBhvr>
                                        <p:cTn id="181" dur="1" fill="hold">
                                          <p:stCondLst>
                                            <p:cond delay="499"/>
                                          </p:stCondLst>
                                        </p:cTn>
                                        <p:tgtEl>
                                          <p:spTgt spid="82"/>
                                        </p:tgtEl>
                                        <p:attrNameLst>
                                          <p:attrName>style.visibility</p:attrName>
                                        </p:attrNameLst>
                                      </p:cBhvr>
                                      <p:to>
                                        <p:strVal val="hidden"/>
                                      </p:to>
                                    </p:set>
                                  </p:childTnLst>
                                </p:cTn>
                              </p:par>
                              <p:par>
                                <p:cTn id="182" presetID="9" presetClass="exit" presetSubtype="0" fill="hold" grpId="1" nodeType="withEffect">
                                  <p:stCondLst>
                                    <p:cond delay="0"/>
                                  </p:stCondLst>
                                  <p:childTnLst>
                                    <p:animEffect transition="out" filter="dissolve">
                                      <p:cBhvr>
                                        <p:cTn id="183" dur="500"/>
                                        <p:tgtEl>
                                          <p:spTgt spid="83"/>
                                        </p:tgtEl>
                                      </p:cBhvr>
                                    </p:animEffect>
                                    <p:set>
                                      <p:cBhvr>
                                        <p:cTn id="184" dur="1" fill="hold">
                                          <p:stCondLst>
                                            <p:cond delay="499"/>
                                          </p:stCondLst>
                                        </p:cTn>
                                        <p:tgtEl>
                                          <p:spTgt spid="83"/>
                                        </p:tgtEl>
                                        <p:attrNameLst>
                                          <p:attrName>style.visibility</p:attrName>
                                        </p:attrNameLst>
                                      </p:cBhvr>
                                      <p:to>
                                        <p:strVal val="hidden"/>
                                      </p:to>
                                    </p:set>
                                  </p:childTnLst>
                                </p:cTn>
                              </p:par>
                              <p:par>
                                <p:cTn id="185" presetID="9" presetClass="exit" presetSubtype="0" fill="hold" grpId="1" nodeType="withEffect">
                                  <p:stCondLst>
                                    <p:cond delay="0"/>
                                  </p:stCondLst>
                                  <p:childTnLst>
                                    <p:animEffect transition="out" filter="dissolve">
                                      <p:cBhvr>
                                        <p:cTn id="186" dur="500"/>
                                        <p:tgtEl>
                                          <p:spTgt spid="84"/>
                                        </p:tgtEl>
                                      </p:cBhvr>
                                    </p:animEffect>
                                    <p:set>
                                      <p:cBhvr>
                                        <p:cTn id="187" dur="1" fill="hold">
                                          <p:stCondLst>
                                            <p:cond delay="499"/>
                                          </p:stCondLst>
                                        </p:cTn>
                                        <p:tgtEl>
                                          <p:spTgt spid="84"/>
                                        </p:tgtEl>
                                        <p:attrNameLst>
                                          <p:attrName>style.visibility</p:attrName>
                                        </p:attrNameLst>
                                      </p:cBhvr>
                                      <p:to>
                                        <p:strVal val="hidden"/>
                                      </p:to>
                                    </p:set>
                                  </p:childTnLst>
                                </p:cTn>
                              </p:par>
                              <p:par>
                                <p:cTn id="188" presetID="9" presetClass="exit" presetSubtype="0" fill="hold" grpId="1" nodeType="withEffect">
                                  <p:stCondLst>
                                    <p:cond delay="0"/>
                                  </p:stCondLst>
                                  <p:childTnLst>
                                    <p:animEffect transition="out" filter="dissolve">
                                      <p:cBhvr>
                                        <p:cTn id="189" dur="500"/>
                                        <p:tgtEl>
                                          <p:spTgt spid="87"/>
                                        </p:tgtEl>
                                      </p:cBhvr>
                                    </p:animEffect>
                                    <p:set>
                                      <p:cBhvr>
                                        <p:cTn id="190" dur="1" fill="hold">
                                          <p:stCondLst>
                                            <p:cond delay="499"/>
                                          </p:stCondLst>
                                        </p:cTn>
                                        <p:tgtEl>
                                          <p:spTgt spid="87"/>
                                        </p:tgtEl>
                                        <p:attrNameLst>
                                          <p:attrName>style.visibility</p:attrName>
                                        </p:attrNameLst>
                                      </p:cBhvr>
                                      <p:to>
                                        <p:strVal val="hidden"/>
                                      </p:to>
                                    </p:set>
                                  </p:childTnLst>
                                </p:cTn>
                              </p:par>
                              <p:par>
                                <p:cTn id="191" presetID="9" presetClass="exit" presetSubtype="0" fill="hold" grpId="2" nodeType="withEffect">
                                  <p:stCondLst>
                                    <p:cond delay="0"/>
                                  </p:stCondLst>
                                  <p:childTnLst>
                                    <p:animEffect transition="out" filter="dissolve">
                                      <p:cBhvr>
                                        <p:cTn id="192" dur="500"/>
                                        <p:tgtEl>
                                          <p:spTgt spid="105"/>
                                        </p:tgtEl>
                                      </p:cBhvr>
                                    </p:animEffect>
                                    <p:set>
                                      <p:cBhvr>
                                        <p:cTn id="193" dur="1" fill="hold">
                                          <p:stCondLst>
                                            <p:cond delay="499"/>
                                          </p:stCondLst>
                                        </p:cTn>
                                        <p:tgtEl>
                                          <p:spTgt spid="105"/>
                                        </p:tgtEl>
                                        <p:attrNameLst>
                                          <p:attrName>style.visibility</p:attrName>
                                        </p:attrNameLst>
                                      </p:cBhvr>
                                      <p:to>
                                        <p:strVal val="hidden"/>
                                      </p:to>
                                    </p:set>
                                  </p:childTnLst>
                                </p:cTn>
                              </p:par>
                              <p:par>
                                <p:cTn id="194" presetID="9" presetClass="exit" presetSubtype="0" fill="hold" grpId="1" nodeType="withEffect">
                                  <p:stCondLst>
                                    <p:cond delay="0"/>
                                  </p:stCondLst>
                                  <p:childTnLst>
                                    <p:animEffect transition="out" filter="dissolve">
                                      <p:cBhvr>
                                        <p:cTn id="195" dur="500"/>
                                        <p:tgtEl>
                                          <p:spTgt spid="106"/>
                                        </p:tgtEl>
                                      </p:cBhvr>
                                    </p:animEffect>
                                    <p:set>
                                      <p:cBhvr>
                                        <p:cTn id="196" dur="1" fill="hold">
                                          <p:stCondLst>
                                            <p:cond delay="499"/>
                                          </p:stCondLst>
                                        </p:cTn>
                                        <p:tgtEl>
                                          <p:spTgt spid="106"/>
                                        </p:tgtEl>
                                        <p:attrNameLst>
                                          <p:attrName>style.visibility</p:attrName>
                                        </p:attrNameLst>
                                      </p:cBhvr>
                                      <p:to>
                                        <p:strVal val="hidden"/>
                                      </p:to>
                                    </p:set>
                                  </p:childTnLst>
                                </p:cTn>
                              </p:par>
                            </p:childTnLst>
                          </p:cTn>
                        </p:par>
                        <p:par>
                          <p:cTn id="197" fill="hold">
                            <p:stCondLst>
                              <p:cond delay="37900"/>
                            </p:stCondLst>
                            <p:childTnLst>
                              <p:par>
                                <p:cTn id="198" presetID="1" presetClass="entr" presetSubtype="0" fill="hold" grpId="0" nodeType="afterEffect">
                                  <p:stCondLst>
                                    <p:cond delay="0"/>
                                  </p:stCondLst>
                                  <p:childTnLst>
                                    <p:set>
                                      <p:cBhvr>
                                        <p:cTn id="199" dur="1" fill="hold">
                                          <p:stCondLst>
                                            <p:cond delay="0"/>
                                          </p:stCondLst>
                                        </p:cTn>
                                        <p:tgtEl>
                                          <p:spTgt spid="108"/>
                                        </p:tgtEl>
                                        <p:attrNameLst>
                                          <p:attrName>style.visibility</p:attrName>
                                        </p:attrNameLst>
                                      </p:cBhvr>
                                      <p:to>
                                        <p:strVal val="visible"/>
                                      </p:to>
                                    </p:set>
                                  </p:childTnLst>
                                </p:cTn>
                              </p:par>
                              <p:par>
                                <p:cTn id="200" presetID="9" presetClass="entr" presetSubtype="0" fill="hold" grpId="0" nodeType="withEffect">
                                  <p:stCondLst>
                                    <p:cond delay="400"/>
                                  </p:stCondLst>
                                  <p:childTnLst>
                                    <p:set>
                                      <p:cBhvr>
                                        <p:cTn id="201" dur="1" fill="hold">
                                          <p:stCondLst>
                                            <p:cond delay="0"/>
                                          </p:stCondLst>
                                        </p:cTn>
                                        <p:tgtEl>
                                          <p:spTgt spid="97"/>
                                        </p:tgtEl>
                                        <p:attrNameLst>
                                          <p:attrName>style.visibility</p:attrName>
                                        </p:attrNameLst>
                                      </p:cBhvr>
                                      <p:to>
                                        <p:strVal val="visible"/>
                                      </p:to>
                                    </p:set>
                                    <p:animEffect transition="in" filter="dissolve">
                                      <p:cBhvr>
                                        <p:cTn id="202" dur="6600"/>
                                        <p:tgtEl>
                                          <p:spTgt spid="97"/>
                                        </p:tgtEl>
                                      </p:cBhvr>
                                    </p:animEffect>
                                  </p:childTnLst>
                                </p:cTn>
                              </p:par>
                              <p:par>
                                <p:cTn id="203" presetID="1" presetClass="entr" presetSubtype="0" fill="hold" grpId="0" nodeType="withEffect">
                                  <p:stCondLst>
                                    <p:cond delay="0"/>
                                  </p:stCondLst>
                                  <p:childTnLst>
                                    <p:set>
                                      <p:cBhvr>
                                        <p:cTn id="204" dur="1" fill="hold">
                                          <p:stCondLst>
                                            <p:cond delay="0"/>
                                          </p:stCondLst>
                                        </p:cTn>
                                        <p:tgtEl>
                                          <p:spTgt spid="100"/>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102"/>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103"/>
                                        </p:tgtEl>
                                        <p:attrNameLst>
                                          <p:attrName>style.visibility</p:attrName>
                                        </p:attrNameLst>
                                      </p:cBhvr>
                                      <p:to>
                                        <p:strVal val="visible"/>
                                      </p:to>
                                    </p:set>
                                  </p:childTnLst>
                                </p:cTn>
                              </p:par>
                              <p:par>
                                <p:cTn id="209" presetID="9" presetClass="exit" presetSubtype="0" fill="hold" grpId="1" nodeType="withEffect">
                                  <p:stCondLst>
                                    <p:cond delay="0"/>
                                  </p:stCondLst>
                                  <p:childTnLst>
                                    <p:animEffect transition="out" filter="dissolve">
                                      <p:cBhvr>
                                        <p:cTn id="210" dur="6900"/>
                                        <p:tgtEl>
                                          <p:spTgt spid="88"/>
                                        </p:tgtEl>
                                      </p:cBhvr>
                                    </p:animEffect>
                                    <p:set>
                                      <p:cBhvr>
                                        <p:cTn id="211" dur="1" fill="hold">
                                          <p:stCondLst>
                                            <p:cond delay="6899"/>
                                          </p:stCondLst>
                                        </p:cTn>
                                        <p:tgtEl>
                                          <p:spTgt spid="88"/>
                                        </p:tgtEl>
                                        <p:attrNameLst>
                                          <p:attrName>style.visibility</p:attrName>
                                        </p:attrNameLst>
                                      </p:cBhvr>
                                      <p:to>
                                        <p:strVal val="hidden"/>
                                      </p:to>
                                    </p:set>
                                  </p:childTnLst>
                                </p:cTn>
                              </p:par>
                              <p:par>
                                <p:cTn id="212" presetID="0" presetClass="path" presetSubtype="0" repeatCount="5000" accel="50000" decel="50000" fill="hold" grpId="1" nodeType="withEffect">
                                  <p:stCondLst>
                                    <p:cond delay="0"/>
                                  </p:stCondLst>
                                  <p:childTnLst>
                                    <p:animMotion origin="layout" path="M 3.05556E-6 3.33333E-6 C -0.02136 0.00972 -0.10973 -0.02848 -0.1283 0.05902 C -0.14688 0.14652 -0.14618 0.4368 -0.11163 0.52569 C -0.07709 0.61458 0.03923 0.57801 0.07899 0.59213 " pathEditMode="relative" rAng="0" ptsTypes="aaaa">
                                      <p:cBhvr>
                                        <p:cTn id="213" dur="1380" fill="hold"/>
                                        <p:tgtEl>
                                          <p:spTgt spid="100"/>
                                        </p:tgtEl>
                                        <p:attrNameLst>
                                          <p:attrName>ppt_x</p:attrName>
                                          <p:attrName>ppt_y</p:attrName>
                                        </p:attrNameLst>
                                      </p:cBhvr>
                                      <p:rCtr x="-34" y="293"/>
                                    </p:animMotion>
                                  </p:childTnLst>
                                </p:cTn>
                              </p:par>
                              <p:par>
                                <p:cTn id="214" presetID="0" presetClass="path" presetSubtype="0" repeatCount="5000" accel="50000" decel="50000" fill="hold" grpId="1" nodeType="withEffect">
                                  <p:stCondLst>
                                    <p:cond delay="100"/>
                                  </p:stCondLst>
                                  <p:childTnLst>
                                    <p:animMotion origin="layout" path="M -3.61111E-6 1.11111E-6 C 0.00434 0.04259 0.01684 0.16319 0.02587 0.25625 C 0.0349 0.3493 0.04809 0.49606 0.054 0.55903 " pathEditMode="relative" rAng="0" ptsTypes="aaa">
                                      <p:cBhvr>
                                        <p:cTn id="215" dur="1380" fill="hold"/>
                                        <p:tgtEl>
                                          <p:spTgt spid="102"/>
                                        </p:tgtEl>
                                        <p:attrNameLst>
                                          <p:attrName>ppt_x</p:attrName>
                                          <p:attrName>ppt_y</p:attrName>
                                        </p:attrNameLst>
                                      </p:cBhvr>
                                      <p:rCtr x="27" y="279"/>
                                    </p:animMotion>
                                  </p:childTnLst>
                                </p:cTn>
                              </p:par>
                              <p:par>
                                <p:cTn id="216" presetID="0" presetClass="path" presetSubtype="0" repeatCount="5000" accel="50000" decel="50000" fill="hold" grpId="1" nodeType="withEffect">
                                  <p:stCondLst>
                                    <p:cond delay="0"/>
                                  </p:stCondLst>
                                  <p:childTnLst>
                                    <p:animMotion origin="layout" path="M -3.88889E-6 4.44444E-6 C 0.02778 0.01319 0.13959 -0.01019 0.16632 0.07847 C 0.19306 0.16713 0.18004 0.44583 0.16007 0.53263 C 0.14011 0.61944 0.07014 0.58518 0.04653 0.59907 " pathEditMode="relative" rAng="0" ptsTypes="aaaa">
                                      <p:cBhvr>
                                        <p:cTn id="217" dur="1380" fill="hold"/>
                                        <p:tgtEl>
                                          <p:spTgt spid="103"/>
                                        </p:tgtEl>
                                        <p:attrNameLst>
                                          <p:attrName>ppt_x</p:attrName>
                                          <p:attrName>ppt_y</p:attrName>
                                        </p:attrNameLst>
                                      </p:cBhvr>
                                      <p:rCtr x="97" y="305"/>
                                    </p:animMotion>
                                  </p:childTnLst>
                                </p:cTn>
                              </p:par>
                            </p:childTnLst>
                          </p:cTn>
                        </p:par>
                        <p:par>
                          <p:cTn id="218" fill="hold">
                            <p:stCondLst>
                              <p:cond delay="44900"/>
                            </p:stCondLst>
                            <p:childTnLst>
                              <p:par>
                                <p:cTn id="219" presetID="9" presetClass="exit" presetSubtype="0" fill="hold" grpId="2" nodeType="afterEffect">
                                  <p:stCondLst>
                                    <p:cond delay="0"/>
                                  </p:stCondLst>
                                  <p:childTnLst>
                                    <p:animEffect transition="out" filter="dissolve">
                                      <p:cBhvr>
                                        <p:cTn id="220" dur="500"/>
                                        <p:tgtEl>
                                          <p:spTgt spid="100"/>
                                        </p:tgtEl>
                                      </p:cBhvr>
                                    </p:animEffect>
                                    <p:set>
                                      <p:cBhvr>
                                        <p:cTn id="221" dur="1" fill="hold">
                                          <p:stCondLst>
                                            <p:cond delay="499"/>
                                          </p:stCondLst>
                                        </p:cTn>
                                        <p:tgtEl>
                                          <p:spTgt spid="100"/>
                                        </p:tgtEl>
                                        <p:attrNameLst>
                                          <p:attrName>style.visibility</p:attrName>
                                        </p:attrNameLst>
                                      </p:cBhvr>
                                      <p:to>
                                        <p:strVal val="hidden"/>
                                      </p:to>
                                    </p:set>
                                  </p:childTnLst>
                                </p:cTn>
                              </p:par>
                              <p:par>
                                <p:cTn id="222" presetID="9" presetClass="exit" presetSubtype="0" fill="hold" grpId="2" nodeType="withEffect">
                                  <p:stCondLst>
                                    <p:cond delay="0"/>
                                  </p:stCondLst>
                                  <p:childTnLst>
                                    <p:animEffect transition="out" filter="dissolve">
                                      <p:cBhvr>
                                        <p:cTn id="223" dur="500"/>
                                        <p:tgtEl>
                                          <p:spTgt spid="102"/>
                                        </p:tgtEl>
                                      </p:cBhvr>
                                    </p:animEffect>
                                    <p:set>
                                      <p:cBhvr>
                                        <p:cTn id="224" dur="1" fill="hold">
                                          <p:stCondLst>
                                            <p:cond delay="499"/>
                                          </p:stCondLst>
                                        </p:cTn>
                                        <p:tgtEl>
                                          <p:spTgt spid="102"/>
                                        </p:tgtEl>
                                        <p:attrNameLst>
                                          <p:attrName>style.visibility</p:attrName>
                                        </p:attrNameLst>
                                      </p:cBhvr>
                                      <p:to>
                                        <p:strVal val="hidden"/>
                                      </p:to>
                                    </p:set>
                                  </p:childTnLst>
                                </p:cTn>
                              </p:par>
                              <p:par>
                                <p:cTn id="225" presetID="9" presetClass="exit" presetSubtype="0" fill="hold" grpId="2" nodeType="withEffect">
                                  <p:stCondLst>
                                    <p:cond delay="0"/>
                                  </p:stCondLst>
                                  <p:childTnLst>
                                    <p:animEffect transition="out" filter="dissolve">
                                      <p:cBhvr>
                                        <p:cTn id="226" dur="500"/>
                                        <p:tgtEl>
                                          <p:spTgt spid="103"/>
                                        </p:tgtEl>
                                      </p:cBhvr>
                                    </p:animEffect>
                                    <p:set>
                                      <p:cBhvr>
                                        <p:cTn id="227" dur="1" fill="hold">
                                          <p:stCondLst>
                                            <p:cond delay="499"/>
                                          </p:stCondLst>
                                        </p:cTn>
                                        <p:tgtEl>
                                          <p:spTgt spid="103"/>
                                        </p:tgtEl>
                                        <p:attrNameLst>
                                          <p:attrName>style.visibility</p:attrName>
                                        </p:attrNameLst>
                                      </p:cBhvr>
                                      <p:to>
                                        <p:strVal val="hidden"/>
                                      </p:to>
                                    </p:set>
                                  </p:childTnLst>
                                </p:cTn>
                              </p:par>
                            </p:childTnLst>
                          </p:cTn>
                        </p:par>
                        <p:par>
                          <p:cTn id="228" fill="hold">
                            <p:stCondLst>
                              <p:cond delay="45400"/>
                            </p:stCondLst>
                            <p:childTnLst>
                              <p:par>
                                <p:cTn id="229" presetID="9" presetClass="exit" presetSubtype="0" fill="hold" grpId="1" nodeType="afterEffect">
                                  <p:stCondLst>
                                    <p:cond delay="0"/>
                                  </p:stCondLst>
                                  <p:childTnLst>
                                    <p:animEffect transition="out" filter="dissolve">
                                      <p:cBhvr>
                                        <p:cTn id="230" dur="500"/>
                                        <p:tgtEl>
                                          <p:spTgt spid="108"/>
                                        </p:tgtEl>
                                      </p:cBhvr>
                                    </p:animEffect>
                                    <p:set>
                                      <p:cBhvr>
                                        <p:cTn id="231" dur="1" fill="hold">
                                          <p:stCondLst>
                                            <p:cond delay="499"/>
                                          </p:stCondLst>
                                        </p:cTn>
                                        <p:tgtEl>
                                          <p:spTgt spid="108"/>
                                        </p:tgtEl>
                                        <p:attrNameLst>
                                          <p:attrName>style.visibility</p:attrName>
                                        </p:attrNameLst>
                                      </p:cBhvr>
                                      <p:to>
                                        <p:strVal val="hidden"/>
                                      </p:to>
                                    </p:set>
                                  </p:childTnLst>
                                </p:cTn>
                              </p:par>
                            </p:childTnLst>
                          </p:cTn>
                        </p:par>
                        <p:par>
                          <p:cTn id="232" fill="hold">
                            <p:stCondLst>
                              <p:cond delay="45900"/>
                            </p:stCondLst>
                            <p:childTnLst>
                              <p:par>
                                <p:cTn id="233" presetID="1" presetClass="entr" presetSubtype="0" fill="hold" grpId="0" nodeType="afterEffect">
                                  <p:stCondLst>
                                    <p:cond delay="0"/>
                                  </p:stCondLst>
                                  <p:childTnLst>
                                    <p:set>
                                      <p:cBhvr>
                                        <p:cTn id="234" dur="1" fill="hold">
                                          <p:stCondLst>
                                            <p:cond delay="0"/>
                                          </p:stCondLst>
                                        </p:cTn>
                                        <p:tgtEl>
                                          <p:spTgt spid="109"/>
                                        </p:tgtEl>
                                        <p:attrNameLst>
                                          <p:attrName>style.visibility</p:attrName>
                                        </p:attrNameLst>
                                      </p:cBhvr>
                                      <p:to>
                                        <p:strVal val="visible"/>
                                      </p:to>
                                    </p:set>
                                  </p:childTnLst>
                                </p:cTn>
                              </p:par>
                            </p:childTnLst>
                          </p:cTn>
                        </p:par>
                        <p:par>
                          <p:cTn id="235" fill="hold">
                            <p:stCondLst>
                              <p:cond delay="45900"/>
                            </p:stCondLst>
                            <p:childTnLst>
                              <p:par>
                                <p:cTn id="236" presetID="9" presetClass="entr" presetSubtype="0" fill="hold" grpId="0" nodeType="afterEffect">
                                  <p:stCondLst>
                                    <p:cond delay="0"/>
                                  </p:stCondLst>
                                  <p:childTnLst>
                                    <p:set>
                                      <p:cBhvr>
                                        <p:cTn id="237" dur="1" fill="hold">
                                          <p:stCondLst>
                                            <p:cond delay="0"/>
                                          </p:stCondLst>
                                        </p:cTn>
                                        <p:tgtEl>
                                          <p:spTgt spid="96"/>
                                        </p:tgtEl>
                                        <p:attrNameLst>
                                          <p:attrName>style.visibility</p:attrName>
                                        </p:attrNameLst>
                                      </p:cBhvr>
                                      <p:to>
                                        <p:strVal val="visible"/>
                                      </p:to>
                                    </p:set>
                                    <p:animEffect transition="in" filter="dissolve">
                                      <p:cBhvr>
                                        <p:cTn id="238" dur="500"/>
                                        <p:tgtEl>
                                          <p:spTgt spid="96"/>
                                        </p:tgtEl>
                                      </p:cBhvr>
                                    </p:animEffect>
                                  </p:childTnLst>
                                </p:cTn>
                              </p:par>
                              <p:par>
                                <p:cTn id="239" presetID="1" presetClass="entr" presetSubtype="0" fill="hold" grpId="0" nodeType="withEffect">
                                  <p:stCondLst>
                                    <p:cond delay="0"/>
                                  </p:stCondLst>
                                  <p:childTnLst>
                                    <p:set>
                                      <p:cBhvr>
                                        <p:cTn id="240" dur="1" fill="hold">
                                          <p:stCondLst>
                                            <p:cond delay="0"/>
                                          </p:stCondLst>
                                        </p:cTn>
                                        <p:tgtEl>
                                          <p:spTgt spid="104"/>
                                        </p:tgtEl>
                                        <p:attrNameLst>
                                          <p:attrName>style.visibility</p:attrName>
                                        </p:attrNameLst>
                                      </p:cBhvr>
                                      <p:to>
                                        <p:strVal val="visible"/>
                                      </p:to>
                                    </p:set>
                                  </p:childTnLst>
                                </p:cTn>
                              </p:par>
                              <p:par>
                                <p:cTn id="241" presetID="0" presetClass="path" presetSubtype="0" accel="50000" decel="50000" fill="hold" grpId="1" nodeType="withEffect">
                                  <p:stCondLst>
                                    <p:cond delay="0"/>
                                  </p:stCondLst>
                                  <p:childTnLst>
                                    <p:animMotion origin="layout" path="M 0.02708 -0.01481 C -0.12188 -1.11111E-6 -0.27101 0.01042 -0.35208 -0.04352 C -0.43316 -0.09745 -0.43698 -0.27731 -0.45938 -0.33889 " pathEditMode="relative" rAng="0" ptsTypes="aaa">
                                      <p:cBhvr>
                                        <p:cTn id="242" dur="2000" fill="hold"/>
                                        <p:tgtEl>
                                          <p:spTgt spid="96"/>
                                        </p:tgtEl>
                                        <p:attrNameLst>
                                          <p:attrName>ppt_x</p:attrName>
                                          <p:attrName>ppt_y</p:attrName>
                                        </p:attrNameLst>
                                      </p:cBhvr>
                                      <p:rCtr x="-243" y="-150"/>
                                    </p:animMotion>
                                  </p:childTnLst>
                                </p:cTn>
                              </p:par>
                            </p:childTnLst>
                          </p:cTn>
                        </p:par>
                        <p:par>
                          <p:cTn id="243" fill="hold">
                            <p:stCondLst>
                              <p:cond delay="47900"/>
                            </p:stCondLst>
                            <p:childTnLst>
                              <p:par>
                                <p:cTn id="244" presetID="9" presetClass="exit" presetSubtype="0" fill="hold" grpId="1" nodeType="afterEffect">
                                  <p:stCondLst>
                                    <p:cond delay="0"/>
                                  </p:stCondLst>
                                  <p:childTnLst>
                                    <p:animEffect transition="out" filter="dissolve">
                                      <p:cBhvr>
                                        <p:cTn id="245" dur="500"/>
                                        <p:tgtEl>
                                          <p:spTgt spid="109"/>
                                        </p:tgtEl>
                                      </p:cBhvr>
                                    </p:animEffect>
                                    <p:set>
                                      <p:cBhvr>
                                        <p:cTn id="246" dur="1" fill="hold">
                                          <p:stCondLst>
                                            <p:cond delay="499"/>
                                          </p:stCondLst>
                                        </p:cTn>
                                        <p:tgtEl>
                                          <p:spTgt spid="109"/>
                                        </p:tgtEl>
                                        <p:attrNameLst>
                                          <p:attrName>style.visibility</p:attrName>
                                        </p:attrNameLst>
                                      </p:cBhvr>
                                      <p:to>
                                        <p:strVal val="hidden"/>
                                      </p:to>
                                    </p:set>
                                  </p:childTnLst>
                                </p:cTn>
                              </p:par>
                            </p:childTnLst>
                          </p:cTn>
                        </p:par>
                        <p:par>
                          <p:cTn id="247" fill="hold">
                            <p:stCondLst>
                              <p:cond delay="48400"/>
                            </p:stCondLst>
                            <p:childTnLst>
                              <p:par>
                                <p:cTn id="248" presetID="1" presetClass="entr" presetSubtype="0" fill="hold" grpId="0" nodeType="afterEffect">
                                  <p:stCondLst>
                                    <p:cond delay="0"/>
                                  </p:stCondLst>
                                  <p:childTnLst>
                                    <p:set>
                                      <p:cBhvr>
                                        <p:cTn id="249" dur="1" fill="hold">
                                          <p:stCondLst>
                                            <p:cond delay="0"/>
                                          </p:stCondLst>
                                        </p:cTn>
                                        <p:tgtEl>
                                          <p:spTgt spid="110"/>
                                        </p:tgtEl>
                                        <p:attrNameLst>
                                          <p:attrName>style.visibility</p:attrName>
                                        </p:attrNameLst>
                                      </p:cBhvr>
                                      <p:to>
                                        <p:strVal val="visible"/>
                                      </p:to>
                                    </p:set>
                                  </p:childTnLst>
                                </p:cTn>
                              </p:par>
                              <p:par>
                                <p:cTn id="250" presetID="0" presetClass="path" presetSubtype="0" accel="50000" decel="50000" fill="hold" grpId="1" nodeType="withEffect">
                                  <p:stCondLst>
                                    <p:cond delay="700"/>
                                  </p:stCondLst>
                                  <p:childTnLst>
                                    <p:animMotion origin="layout" path="M -4.72222E-6 -1.48148E-6 C -0.06267 -0.00694 -0.30381 0.0169 -0.37586 -0.03912 C -0.44791 -0.09514 -0.44479 -0.22477 -0.43211 -0.33634 C -0.41944 -0.44792 -0.42083 -0.64884 -0.29982 -0.70856 C -0.17881 -0.76829 0.17032 -0.69745 0.29393 -0.69467 " pathEditMode="relative" rAng="0" ptsTypes="aaaaa">
                                      <p:cBhvr>
                                        <p:cTn id="251" dur="4400" fill="hold"/>
                                        <p:tgtEl>
                                          <p:spTgt spid="97"/>
                                        </p:tgtEl>
                                        <p:attrNameLst>
                                          <p:attrName>ppt_x</p:attrName>
                                          <p:attrName>ppt_y</p:attrName>
                                        </p:attrNameLst>
                                      </p:cBhvr>
                                      <p:rCtr x="-77" y="-376"/>
                                    </p:animMotion>
                                  </p:childTnLst>
                                </p:cTn>
                              </p:par>
                            </p:childTnLst>
                          </p:cTn>
                        </p:par>
                        <p:par>
                          <p:cTn id="252" fill="hold">
                            <p:stCondLst>
                              <p:cond delay="53500"/>
                            </p:stCondLst>
                            <p:childTnLst>
                              <p:par>
                                <p:cTn id="253" presetID="9" presetClass="exit" presetSubtype="0" fill="hold" grpId="1" nodeType="afterEffect">
                                  <p:stCondLst>
                                    <p:cond delay="0"/>
                                  </p:stCondLst>
                                  <p:childTnLst>
                                    <p:animEffect transition="out" filter="dissolve">
                                      <p:cBhvr>
                                        <p:cTn id="254" dur="500"/>
                                        <p:tgtEl>
                                          <p:spTgt spid="110"/>
                                        </p:tgtEl>
                                      </p:cBhvr>
                                    </p:animEffect>
                                    <p:set>
                                      <p:cBhvr>
                                        <p:cTn id="255" dur="1" fill="hold">
                                          <p:stCondLst>
                                            <p:cond delay="499"/>
                                          </p:stCondLst>
                                        </p:cTn>
                                        <p:tgtEl>
                                          <p:spTgt spid="110"/>
                                        </p:tgtEl>
                                        <p:attrNameLst>
                                          <p:attrName>style.visibility</p:attrName>
                                        </p:attrNameLst>
                                      </p:cBhvr>
                                      <p:to>
                                        <p:strVal val="hidden"/>
                                      </p:to>
                                    </p:set>
                                  </p:childTnLst>
                                </p:cTn>
                              </p:par>
                            </p:childTnLst>
                          </p:cTn>
                        </p:par>
                        <p:par>
                          <p:cTn id="256" fill="hold">
                            <p:stCondLst>
                              <p:cond delay="54000"/>
                            </p:stCondLst>
                            <p:childTnLst>
                              <p:par>
                                <p:cTn id="257" presetID="1" presetClass="entr" presetSubtype="0" fill="hold" grpId="0" nodeType="afterEffect">
                                  <p:stCondLst>
                                    <p:cond delay="0"/>
                                  </p:stCondLst>
                                  <p:childTnLst>
                                    <p:set>
                                      <p:cBhvr>
                                        <p:cTn id="258"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59" grpId="0" animBg="1"/>
      <p:bldP spid="59" grpId="1" animBg="1"/>
      <p:bldP spid="59" grpId="2" animBg="1"/>
      <p:bldP spid="60" grpId="0" animBg="1"/>
      <p:bldP spid="60" grpId="1" animBg="1"/>
      <p:bldP spid="60" grpId="2" animBg="1"/>
      <p:bldP spid="61" grpId="0" animBg="1"/>
      <p:bldP spid="61" grpId="1" animBg="1"/>
      <p:bldP spid="61" grpId="2" animBg="1"/>
      <p:bldP spid="62" grpId="0" animBg="1"/>
      <p:bldP spid="62" grpId="1" animBg="1"/>
      <p:bldP spid="62" grpId="2" animBg="1"/>
      <p:bldP spid="63" grpId="0" animBg="1"/>
      <p:bldP spid="63" grpId="1" animBg="1"/>
      <p:bldP spid="63" grpId="2" animBg="1"/>
      <p:bldP spid="64" grpId="0" animBg="1"/>
      <p:bldP spid="65" grpId="0" animBg="1"/>
      <p:bldP spid="66" grpId="0" animBg="1"/>
      <p:bldP spid="71" grpId="0" animBg="1"/>
      <p:bldP spid="71" grpId="1" animBg="1"/>
      <p:bldP spid="68" grpId="0"/>
      <p:bldP spid="68" grpId="1"/>
      <p:bldP spid="68" grpId="2"/>
      <p:bldP spid="70" grpId="0" animBg="1"/>
      <p:bldP spid="70" grpId="1" animBg="1"/>
      <p:bldP spid="72" grpId="0" animBg="1"/>
      <p:bldP spid="72" grpId="1" animBg="1"/>
      <p:bldP spid="73" grpId="0" animBg="1"/>
      <p:bldP spid="73" grpId="1" animBg="1"/>
      <p:bldP spid="74" grpId="0" animBg="1"/>
      <p:bldP spid="74" grpId="1" animBg="1"/>
      <p:bldP spid="74" grpId="2" animBg="1"/>
      <p:bldP spid="75" grpId="0" animBg="1"/>
      <p:bldP spid="75" grpId="1" animBg="1"/>
      <p:bldP spid="75" grpId="2" animBg="1"/>
      <p:bldP spid="76" grpId="0" animBg="1"/>
      <p:bldP spid="76" grpId="1" animBg="1"/>
      <p:bldP spid="76" grpId="2" animBg="1"/>
      <p:bldP spid="77" grpId="0" animBg="1"/>
      <p:bldP spid="77" grpId="1" animBg="1"/>
      <p:bldP spid="77" grpId="2" animBg="1"/>
      <p:bldP spid="78" grpId="0" animBg="1"/>
      <p:bldP spid="78" grpId="1" animBg="1"/>
      <p:bldP spid="78" grpId="2" animBg="1"/>
      <p:bldP spid="79" grpId="0" animBg="1"/>
      <p:bldP spid="79" grpId="1" animBg="1"/>
      <p:bldP spid="79" grpId="2" animBg="1"/>
      <p:bldP spid="80" grpId="0" animBg="1"/>
      <p:bldP spid="80" grpId="1" animBg="1"/>
      <p:bldP spid="80" grpId="2" animBg="1"/>
      <p:bldP spid="81" grpId="0" animBg="1"/>
      <p:bldP spid="81" grpId="1" animBg="1"/>
      <p:bldP spid="81" grpId="2" animBg="1"/>
      <p:bldP spid="82" grpId="0" animBg="1"/>
      <p:bldP spid="82" grpId="1" animBg="1"/>
      <p:bldP spid="82" grpId="2" animBg="1"/>
      <p:bldP spid="83" grpId="0" animBg="1"/>
      <p:bldP spid="83" grpId="1" animBg="1"/>
      <p:bldP spid="83" grpId="2" animBg="1"/>
      <p:bldP spid="84" grpId="0" animBg="1"/>
      <p:bldP spid="84" grpId="1" animBg="1"/>
      <p:bldP spid="84" grpId="2" animBg="1"/>
      <p:bldP spid="87" grpId="0" animBg="1"/>
      <p:bldP spid="87" grpId="1" animBg="1"/>
      <p:bldP spid="87" grpId="2" animBg="1"/>
      <p:bldP spid="88" grpId="0" animBg="1"/>
      <p:bldP spid="88" grpId="1" animBg="1"/>
      <p:bldP spid="97" grpId="0" animBg="1"/>
      <p:bldP spid="97" grpId="1" animBg="1"/>
      <p:bldP spid="100" grpId="0" animBg="1"/>
      <p:bldP spid="100" grpId="1" animBg="1"/>
      <p:bldP spid="100" grpId="2" animBg="1"/>
      <p:bldP spid="96" grpId="0" animBg="1"/>
      <p:bldP spid="96" grpId="1" animBg="1"/>
      <p:bldP spid="102" grpId="0" animBg="1"/>
      <p:bldP spid="102" grpId="1" animBg="1"/>
      <p:bldP spid="102" grpId="2" animBg="1"/>
      <p:bldP spid="103" grpId="0" animBg="1"/>
      <p:bldP spid="103" grpId="1" animBg="1"/>
      <p:bldP spid="103" grpId="2" animBg="1"/>
      <p:bldP spid="105" grpId="0"/>
      <p:bldP spid="105" grpId="1"/>
      <p:bldP spid="105" grpId="2"/>
      <p:bldP spid="106" grpId="0" animBg="1"/>
      <p:bldP spid="106" grpId="1" animBg="1"/>
      <p:bldP spid="108" grpId="0" animBg="1"/>
      <p:bldP spid="108" grpId="1" animBg="1"/>
      <p:bldP spid="109" grpId="0" animBg="1"/>
      <p:bldP spid="109" grpId="1" animBg="1"/>
      <p:bldP spid="110" grpId="0" animBg="1"/>
      <p:bldP spid="110" grpId="1" animBg="1"/>
      <p:bldP spid="112" grpId="0" animBg="1"/>
      <p:bldP spid="69" grpId="0" animBg="1"/>
      <p:bldP spid="6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bwMode="gray">
          <a:xfrm>
            <a:off x="0" y="5428263"/>
            <a:ext cx="6675120"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21"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8257" r="7678" b="10579"/>
          <a:stretch/>
        </p:blipFill>
        <p:spPr bwMode="gray">
          <a:xfrm>
            <a:off x="6051222" y="3413930"/>
            <a:ext cx="2676526" cy="2828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bwMode="gray"/>
        <p:txBody>
          <a:bodyPr/>
          <a:lstStyle/>
          <a:p>
            <a:r>
              <a:rPr lang="en-US" sz="2400" b="1" dirty="0"/>
              <a:t>DDN | </a:t>
            </a:r>
            <a:r>
              <a:rPr lang="en-US" sz="2400" dirty="0"/>
              <a:t>We Accelerate Information Insight</a:t>
            </a:r>
          </a:p>
        </p:txBody>
      </p:sp>
      <p:sp>
        <p:nvSpPr>
          <p:cNvPr id="6" name="Slide Number Placeholder 5"/>
          <p:cNvSpPr>
            <a:spLocks noGrp="1"/>
          </p:cNvSpPr>
          <p:nvPr>
            <p:ph type="sldNum" sz="quarter" idx="12"/>
          </p:nvPr>
        </p:nvSpPr>
        <p:spPr bwMode="gray"/>
        <p:txBody>
          <a:bodyPr/>
          <a:lstStyle/>
          <a:p>
            <a:fld id="{729C05D8-14C8-2049-ADE1-50DABC219E81}" type="slidenum">
              <a:rPr lang="en-US" smtClean="0"/>
              <a:pPr/>
              <a:t>2</a:t>
            </a:fld>
            <a:endParaRPr lang="en-US" dirty="0"/>
          </a:p>
        </p:txBody>
      </p:sp>
      <p:sp>
        <p:nvSpPr>
          <p:cNvPr id="9" name="Content Placeholder 5"/>
          <p:cNvSpPr>
            <a:spLocks noGrp="1"/>
          </p:cNvSpPr>
          <p:nvPr>
            <p:ph idx="4294967295"/>
          </p:nvPr>
        </p:nvSpPr>
        <p:spPr bwMode="gray">
          <a:xfrm>
            <a:off x="457200" y="1491280"/>
            <a:ext cx="7670800" cy="708025"/>
          </a:xfrm>
        </p:spPr>
        <p:txBody>
          <a:bodyPr>
            <a:spAutoFit/>
          </a:bodyPr>
          <a:lstStyle/>
          <a:p>
            <a:pPr marL="0" indent="0"/>
            <a:r>
              <a:rPr lang="en-US" sz="2000" b="1" dirty="0">
                <a:solidFill>
                  <a:srgbClr val="BF2E1A"/>
                </a:solidFill>
                <a:latin typeface="Arial" charset="0"/>
                <a:ea typeface="ヒラギノ角ゴ Pro W3"/>
                <a:cs typeface="Arial" charset="0"/>
              </a:rPr>
              <a:t>DDN is a Leader in Massively Scalable Platforms and Solutions for Big Data and Cloud Applications</a:t>
            </a:r>
          </a:p>
        </p:txBody>
      </p:sp>
      <p:sp>
        <p:nvSpPr>
          <p:cNvPr id="10" name="Content Placeholder 2"/>
          <p:cNvSpPr txBox="1">
            <a:spLocks/>
          </p:cNvSpPr>
          <p:nvPr/>
        </p:nvSpPr>
        <p:spPr bwMode="gray">
          <a:xfrm>
            <a:off x="492810" y="2422528"/>
            <a:ext cx="5831790" cy="2301875"/>
          </a:xfrm>
          <a:prstGeom prst="rect">
            <a:avLst/>
          </a:prstGeom>
          <a:noFill/>
          <a:ln>
            <a:noFill/>
          </a:ln>
          <a:extLst/>
        </p:spPr>
        <p:txBody>
          <a:bodyPr lIns="91365" tIns="45683" rIns="91365" bIns="45683">
            <a:normAutofit fontScale="92500"/>
          </a:bodyPr>
          <a:lstStyle>
            <a:lvl1pPr marL="344488" indent="-344488" algn="l" defTabSz="457200" rtl="0" eaLnBrk="1" fontAlgn="base" hangingPunct="1">
              <a:spcBef>
                <a:spcPct val="20000"/>
              </a:spcBef>
              <a:spcAft>
                <a:spcPct val="0"/>
              </a:spcAft>
              <a:buClr>
                <a:srgbClr val="A20101"/>
              </a:buClr>
              <a:buSzPct val="80000"/>
              <a:buFont typeface="Lucida Grande"/>
              <a:buChar char="►"/>
              <a:defRPr sz="2400" kern="1200">
                <a:solidFill>
                  <a:schemeClr val="tx1"/>
                </a:solidFill>
                <a:latin typeface="Arial"/>
                <a:ea typeface="ヒラギノ角ゴ Pro W3" charset="0"/>
                <a:cs typeface="Arial"/>
              </a:defRPr>
            </a:lvl1pPr>
            <a:lvl2pPr marL="512763" indent="-168275" algn="l" defTabSz="457200" rtl="0" eaLnBrk="1" fontAlgn="base" hangingPunct="1">
              <a:spcBef>
                <a:spcPct val="20000"/>
              </a:spcBef>
              <a:spcAft>
                <a:spcPct val="0"/>
              </a:spcAft>
              <a:buClrTx/>
              <a:buSzPct val="100000"/>
              <a:buFont typeface="Arial"/>
              <a:buChar char="•"/>
              <a:defRPr sz="2000" kern="1200">
                <a:solidFill>
                  <a:schemeClr val="tx1"/>
                </a:solidFill>
                <a:latin typeface="Arial"/>
                <a:ea typeface="ヒラギノ角ゴ Pro W3" charset="0"/>
                <a:cs typeface="Arial"/>
              </a:defRPr>
            </a:lvl2pPr>
            <a:lvl3pPr marL="684213" indent="-171450" algn="l" defTabSz="457200" rtl="0" eaLnBrk="1" fontAlgn="base" hangingPunct="1">
              <a:spcBef>
                <a:spcPct val="20000"/>
              </a:spcBef>
              <a:spcAft>
                <a:spcPct val="0"/>
              </a:spcAft>
              <a:buSzPct val="75000"/>
              <a:buFont typeface="Courier New"/>
              <a:buChar char="o"/>
              <a:defRPr sz="1800" kern="1200">
                <a:solidFill>
                  <a:schemeClr val="tx1"/>
                </a:solidFill>
                <a:latin typeface="Arial"/>
                <a:ea typeface="ヒラギノ角ゴ Pro W3" charset="0"/>
                <a:cs typeface="Arial"/>
              </a:defRPr>
            </a:lvl3pPr>
            <a:lvl4pPr marL="850900" indent="-166688" algn="l" defTabSz="457200" rtl="0" eaLnBrk="1" fontAlgn="base" hangingPunct="1">
              <a:spcBef>
                <a:spcPct val="20000"/>
              </a:spcBef>
              <a:spcAft>
                <a:spcPct val="0"/>
              </a:spcAft>
              <a:buFont typeface="Arial" charset="0"/>
              <a:buChar char="–"/>
              <a:defRPr sz="1600" kern="1200">
                <a:solidFill>
                  <a:schemeClr val="tx1"/>
                </a:solidFill>
                <a:latin typeface="Arial"/>
                <a:ea typeface="ヒラギノ角ゴ Pro W3" charset="0"/>
                <a:cs typeface="Arial"/>
              </a:defRPr>
            </a:lvl4pPr>
            <a:lvl5pPr marL="1030288" indent="-179388" algn="l" defTabSz="457200" rtl="0" eaLnBrk="1" fontAlgn="base" hangingPunct="1">
              <a:spcBef>
                <a:spcPct val="20000"/>
              </a:spcBef>
              <a:spcAft>
                <a:spcPct val="0"/>
              </a:spcAft>
              <a:buFont typeface="Arial" charset="0"/>
              <a:buChar char="»"/>
              <a:defRPr sz="1400" kern="1200">
                <a:solidFill>
                  <a:schemeClr val="tx1"/>
                </a:solidFill>
                <a:latin typeface="Arial"/>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1800" b="1" dirty="0">
                <a:solidFill>
                  <a:srgbClr val="525252"/>
                </a:solidFill>
              </a:rPr>
              <a:t>Established: </a:t>
            </a:r>
            <a:r>
              <a:rPr lang="en-US" sz="1800" dirty="0">
                <a:solidFill>
                  <a:srgbClr val="525252"/>
                </a:solidFill>
              </a:rPr>
              <a:t>1998</a:t>
            </a:r>
          </a:p>
          <a:p>
            <a:pPr>
              <a:defRPr/>
            </a:pPr>
            <a:r>
              <a:rPr lang="en-US" sz="1800" b="1" dirty="0">
                <a:solidFill>
                  <a:srgbClr val="525252"/>
                </a:solidFill>
              </a:rPr>
              <a:t>Revenue: </a:t>
            </a:r>
            <a:r>
              <a:rPr lang="en-US" sz="1800" dirty="0">
                <a:solidFill>
                  <a:srgbClr val="525252"/>
                </a:solidFill>
              </a:rPr>
              <a:t>$226M (2011) – Profitable, Fast Growth</a:t>
            </a:r>
          </a:p>
          <a:p>
            <a:pPr>
              <a:defRPr/>
            </a:pPr>
            <a:r>
              <a:rPr lang="en-US" sz="1800" b="1" dirty="0">
                <a:solidFill>
                  <a:srgbClr val="525252"/>
                </a:solidFill>
              </a:rPr>
              <a:t>Main Office: </a:t>
            </a:r>
            <a:r>
              <a:rPr lang="en-US" sz="1800" dirty="0">
                <a:solidFill>
                  <a:srgbClr val="525252"/>
                </a:solidFill>
              </a:rPr>
              <a:t>Sunnyvale, California, USA</a:t>
            </a:r>
          </a:p>
          <a:p>
            <a:pPr>
              <a:defRPr/>
            </a:pPr>
            <a:r>
              <a:rPr lang="en-US" sz="1800" b="1" dirty="0">
                <a:solidFill>
                  <a:srgbClr val="525252"/>
                </a:solidFill>
              </a:rPr>
              <a:t>Employees: </a:t>
            </a:r>
            <a:r>
              <a:rPr lang="en-US" sz="1800" dirty="0">
                <a:solidFill>
                  <a:srgbClr val="525252"/>
                </a:solidFill>
              </a:rPr>
              <a:t>600+ Worldwide</a:t>
            </a:r>
          </a:p>
          <a:p>
            <a:pPr>
              <a:defRPr/>
            </a:pPr>
            <a:r>
              <a:rPr lang="en-US" sz="1800" b="1" dirty="0">
                <a:solidFill>
                  <a:srgbClr val="525252"/>
                </a:solidFill>
              </a:rPr>
              <a:t>Worldwide Presence: </a:t>
            </a:r>
            <a:r>
              <a:rPr lang="en-US" sz="1800" dirty="0">
                <a:solidFill>
                  <a:srgbClr val="525252"/>
                </a:solidFill>
              </a:rPr>
              <a:t>16 Countries</a:t>
            </a:r>
          </a:p>
          <a:p>
            <a:pPr>
              <a:defRPr/>
            </a:pPr>
            <a:r>
              <a:rPr lang="en-US" sz="1800" b="1" dirty="0">
                <a:solidFill>
                  <a:srgbClr val="525252"/>
                </a:solidFill>
              </a:rPr>
              <a:t>Installed Base: </a:t>
            </a:r>
            <a:r>
              <a:rPr lang="en-US" sz="1800" dirty="0">
                <a:solidFill>
                  <a:srgbClr val="525252"/>
                </a:solidFill>
              </a:rPr>
              <a:t>1,000+ End Customers; 50+ Countries</a:t>
            </a:r>
          </a:p>
          <a:p>
            <a:pPr>
              <a:defRPr/>
            </a:pPr>
            <a:r>
              <a:rPr lang="en-US" sz="1800" b="1" dirty="0">
                <a:solidFill>
                  <a:srgbClr val="525252"/>
                </a:solidFill>
              </a:rPr>
              <a:t>Go To Market: </a:t>
            </a:r>
            <a:r>
              <a:rPr lang="en-US" sz="1800" dirty="0">
                <a:solidFill>
                  <a:srgbClr val="525252"/>
                </a:solidFill>
              </a:rPr>
              <a:t>Global Partners, Resellers, Direct</a:t>
            </a:r>
          </a:p>
        </p:txBody>
      </p:sp>
      <p:sp>
        <p:nvSpPr>
          <p:cNvPr id="14" name="Rectangle 11"/>
          <p:cNvSpPr>
            <a:spLocks noChangeArrowheads="1"/>
          </p:cNvSpPr>
          <p:nvPr/>
        </p:nvSpPr>
        <p:spPr bwMode="gray">
          <a:xfrm>
            <a:off x="495304" y="5598519"/>
            <a:ext cx="3621152" cy="338480"/>
          </a:xfrm>
          <a:prstGeom prst="rect">
            <a:avLst/>
          </a:prstGeom>
          <a:noFill/>
          <a:ln w="9525">
            <a:noFill/>
            <a:miter lim="800000"/>
            <a:headEnd/>
            <a:tailEnd/>
          </a:ln>
        </p:spPr>
        <p:txBody>
          <a:bodyPr wrap="none" lIns="91365" tIns="45683" rIns="91365" bIns="45683">
            <a:spAutoFit/>
          </a:bodyPr>
          <a:lstStyle/>
          <a:p>
            <a:r>
              <a:rPr lang="en-US" sz="1600" b="1" dirty="0">
                <a:solidFill>
                  <a:srgbClr val="525252"/>
                </a:solidFill>
              </a:rPr>
              <a:t>World-Renowned &amp; Award-Winning</a:t>
            </a:r>
          </a:p>
        </p:txBody>
      </p:sp>
      <p:pic>
        <p:nvPicPr>
          <p:cNvPr id="11" name="Picture 9" descr="Inc_Magazine_Logo.jpg"/>
          <p:cNvPicPr>
            <a:picLocks noChangeAspect="1"/>
          </p:cNvPicPr>
          <p:nvPr/>
        </p:nvPicPr>
        <p:blipFill>
          <a:blip r:embed="rId3">
            <a:clrChange>
              <a:clrFrom>
                <a:srgbClr val="CFE0F8"/>
              </a:clrFrom>
              <a:clrTo>
                <a:srgbClr val="CFE0F8">
                  <a:alpha val="0"/>
                </a:srgbClr>
              </a:clrTo>
            </a:clrChange>
          </a:blip>
          <a:srcRect/>
          <a:stretch>
            <a:fillRect/>
          </a:stretch>
        </p:blipFill>
        <p:spPr bwMode="gray">
          <a:xfrm>
            <a:off x="1515022" y="6106524"/>
            <a:ext cx="687098" cy="263690"/>
          </a:xfrm>
          <a:prstGeom prst="rect">
            <a:avLst/>
          </a:prstGeom>
          <a:noFill/>
          <a:ln w="9525">
            <a:noFill/>
            <a:miter lim="800000"/>
            <a:headEnd/>
            <a:tailEnd/>
          </a:ln>
        </p:spPr>
      </p:pic>
      <p:pic>
        <p:nvPicPr>
          <p:cNvPr id="12" name="Picture 10" descr="1253019451_IDC_logo.png"/>
          <p:cNvPicPr>
            <a:picLocks noChangeAspect="1"/>
          </p:cNvPicPr>
          <p:nvPr/>
        </p:nvPicPr>
        <p:blipFill>
          <a:blip r:embed="rId4"/>
          <a:srcRect/>
          <a:stretch>
            <a:fillRect/>
          </a:stretch>
        </p:blipFill>
        <p:spPr bwMode="gray">
          <a:xfrm>
            <a:off x="518431" y="6076386"/>
            <a:ext cx="688604" cy="323961"/>
          </a:xfrm>
          <a:prstGeom prst="rect">
            <a:avLst/>
          </a:prstGeom>
          <a:noFill/>
          <a:ln w="9525">
            <a:noFill/>
            <a:miter lim="800000"/>
            <a:headEnd/>
            <a:tailEnd/>
          </a:ln>
        </p:spPr>
      </p:pic>
      <p:pic>
        <p:nvPicPr>
          <p:cNvPr id="13" name="Picture 23" descr="gartner136.gif"/>
          <p:cNvPicPr>
            <a:picLocks noChangeAspect="1"/>
          </p:cNvPicPr>
          <p:nvPr/>
        </p:nvPicPr>
        <p:blipFill>
          <a:blip r:embed="rId5"/>
          <a:srcRect/>
          <a:stretch>
            <a:fillRect/>
          </a:stretch>
        </p:blipFill>
        <p:spPr bwMode="gray">
          <a:xfrm>
            <a:off x="2433116" y="6133651"/>
            <a:ext cx="893529" cy="209445"/>
          </a:xfrm>
          <a:prstGeom prst="rect">
            <a:avLst/>
          </a:prstGeom>
          <a:noFill/>
          <a:ln w="9525">
            <a:noFill/>
            <a:miter lim="800000"/>
            <a:headEnd/>
            <a:tailEnd/>
          </a:ln>
        </p:spPr>
      </p:pic>
      <p:pic>
        <p:nvPicPr>
          <p:cNvPr id="15" name="Picture 13"/>
          <p:cNvPicPr>
            <a:picLocks noChangeAspect="1"/>
          </p:cNvPicPr>
          <p:nvPr/>
        </p:nvPicPr>
        <p:blipFill>
          <a:blip r:embed="rId6" cstate="screen">
            <a:extLst>
              <a:ext uri="{28A0092B-C50C-407E-A947-70E740481C1C}">
                <a14:useLocalDpi xmlns:a14="http://schemas.microsoft.com/office/drawing/2010/main" xmlns=""/>
              </a:ext>
            </a:extLst>
          </a:blip>
          <a:srcRect/>
          <a:stretch>
            <a:fillRect/>
          </a:stretch>
        </p:blipFill>
        <p:spPr bwMode="gray">
          <a:xfrm>
            <a:off x="3489132" y="6016117"/>
            <a:ext cx="1084892" cy="444504"/>
          </a:xfrm>
          <a:prstGeom prst="rect">
            <a:avLst/>
          </a:prstGeom>
          <a:noFill/>
          <a:ln w="9525">
            <a:noFill/>
            <a:miter lim="800000"/>
            <a:headEnd/>
            <a:tailEnd/>
          </a:ln>
        </p:spPr>
      </p:pic>
      <p:pic>
        <p:nvPicPr>
          <p:cNvPr id="16" name="Picture 25"/>
          <p:cNvPicPr>
            <a:picLocks noChangeAspect="1"/>
          </p:cNvPicPr>
          <p:nvPr/>
        </p:nvPicPr>
        <p:blipFill>
          <a:blip r:embed="rId7" cstate="screen">
            <a:extLst>
              <a:ext uri="{28A0092B-C50C-407E-A947-70E740481C1C}">
                <a14:useLocalDpi xmlns:a14="http://schemas.microsoft.com/office/drawing/2010/main" xmlns=""/>
              </a:ext>
            </a:extLst>
          </a:blip>
          <a:srcRect/>
          <a:stretch>
            <a:fillRect/>
          </a:stretch>
        </p:blipFill>
        <p:spPr bwMode="gray">
          <a:xfrm>
            <a:off x="4816651" y="6097484"/>
            <a:ext cx="1157218" cy="281770"/>
          </a:xfrm>
          <a:prstGeom prst="rect">
            <a:avLst/>
          </a:prstGeom>
          <a:noFill/>
          <a:ln w="9525">
            <a:noFill/>
            <a:miter lim="800000"/>
            <a:headEnd/>
            <a:tailEnd/>
          </a:ln>
        </p:spPr>
      </p:pic>
      <p:pic>
        <p:nvPicPr>
          <p:cNvPr id="17" name="Picture 8" descr="HPCwire_vector jpg.JPG"/>
          <p:cNvPicPr>
            <a:picLocks noChangeAspect="1"/>
          </p:cNvPicPr>
          <p:nvPr/>
        </p:nvPicPr>
        <p:blipFill>
          <a:blip r:embed="rId8">
            <a:clrChange>
              <a:clrFrom>
                <a:srgbClr val="FFFFFF"/>
              </a:clrFrom>
              <a:clrTo>
                <a:srgbClr val="FFFFFF">
                  <a:alpha val="0"/>
                </a:srgbClr>
              </a:clrTo>
            </a:clrChange>
          </a:blip>
          <a:srcRect/>
          <a:stretch>
            <a:fillRect/>
          </a:stretch>
        </p:blipFill>
        <p:spPr bwMode="gray">
          <a:xfrm>
            <a:off x="6246145" y="5998035"/>
            <a:ext cx="711208" cy="480668"/>
          </a:xfrm>
          <a:prstGeom prst="rect">
            <a:avLst/>
          </a:prstGeom>
          <a:noFill/>
          <a:ln w="9525">
            <a:noFill/>
            <a:miter lim="800000"/>
            <a:headEnd/>
            <a:tailEnd/>
          </a:ln>
        </p:spPr>
      </p:pic>
      <p:pic>
        <p:nvPicPr>
          <p:cNvPr id="18" name="Picture 32" descr="storageLogo_180x38.jpg"/>
          <p:cNvPicPr>
            <a:picLocks noChangeAspect="1"/>
          </p:cNvPicPr>
          <p:nvPr/>
        </p:nvPicPr>
        <p:blipFill>
          <a:blip r:embed="rId9" cstate="screen">
            <a:extLst>
              <a:ext uri="{28A0092B-C50C-407E-A947-70E740481C1C}">
                <a14:useLocalDpi xmlns:a14="http://schemas.microsoft.com/office/drawing/2010/main" xmlns=""/>
              </a:ext>
            </a:extLst>
          </a:blip>
          <a:srcRect/>
          <a:stretch>
            <a:fillRect/>
          </a:stretch>
        </p:blipFill>
        <p:spPr bwMode="gray">
          <a:xfrm>
            <a:off x="7194375" y="6141181"/>
            <a:ext cx="916131" cy="194376"/>
          </a:xfrm>
          <a:prstGeom prst="rect">
            <a:avLst/>
          </a:prstGeom>
          <a:noFill/>
          <a:ln w="9525">
            <a:noFill/>
            <a:miter lim="800000"/>
            <a:headEnd/>
            <a:tailEnd/>
          </a:ln>
        </p:spPr>
      </p:pic>
      <p:sp>
        <p:nvSpPr>
          <p:cNvPr id="19" name="Date Placeholder 4"/>
          <p:cNvSpPr>
            <a:spLocks noGrp="1"/>
          </p:cNvSpPr>
          <p:nvPr>
            <p:ph type="dt" sz="half" idx="11"/>
          </p:nvPr>
        </p:nvSpPr>
        <p:spPr bwMode="gray">
          <a:xfrm>
            <a:off x="858838" y="6643692"/>
            <a:ext cx="547687" cy="166687"/>
          </a:xfrm>
        </p:spPr>
        <p:txBody>
          <a:bodyPr/>
          <a:lstStyle/>
          <a:p>
            <a:pPr>
              <a:defRPr/>
            </a:pPr>
            <a:r>
              <a:rPr lang="en-US" smtClean="0"/>
              <a:t>6/8/12</a:t>
            </a:r>
            <a:endParaRPr lang="en-US" dirty="0"/>
          </a:p>
        </p:txBody>
      </p:sp>
    </p:spTree>
    <p:extLst>
      <p:ext uri="{BB962C8B-B14F-4D97-AF65-F5344CB8AC3E}">
        <p14:creationId xmlns:p14="http://schemas.microsoft.com/office/powerpoint/2010/main" xmlns="" val="101114593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4" name="Slide Number Placeholder 3"/>
          <p:cNvSpPr>
            <a:spLocks noGrp="1"/>
          </p:cNvSpPr>
          <p:nvPr>
            <p:ph type="sldNum" sz="quarter" idx="12"/>
          </p:nvPr>
        </p:nvSpPr>
        <p:spPr/>
        <p:txBody>
          <a:bodyPr/>
          <a:lstStyle/>
          <a:p>
            <a:fld id="{DD9B142B-A48D-4ADA-BCA3-7B3235B051ED}" type="slidenum">
              <a:rPr lang="en-US" smtClean="0"/>
              <a:pPr/>
              <a:t>21</a:t>
            </a:fld>
            <a:endParaRPr lang="en-US"/>
          </a:p>
        </p:txBody>
      </p:sp>
      <p:pic>
        <p:nvPicPr>
          <p:cNvPr id="5" name="Picture 2" descr="http://1.bp.blogspot.com/-g5kpluNXu_I/UAYu5c8v6jI/AAAAAAAABEg/3DHXKWaJDNw/s1600/X232-Here-Dragons.png"/>
          <p:cNvPicPr>
            <a:picLocks noChangeAspect="1" noChangeArrowheads="1"/>
          </p:cNvPicPr>
          <p:nvPr/>
        </p:nvPicPr>
        <p:blipFill>
          <a:blip r:embed="rId2"/>
          <a:srcRect/>
          <a:stretch>
            <a:fillRect/>
          </a:stretch>
        </p:blipFill>
        <p:spPr bwMode="auto">
          <a:xfrm>
            <a:off x="1394233" y="1169373"/>
            <a:ext cx="5454651" cy="5454651"/>
          </a:xfrm>
          <a:prstGeom prst="rect">
            <a:avLst/>
          </a:prstGeom>
          <a:noFill/>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n-lt"/>
              </a:rPr>
              <a:t>Object Storage Explained</a:t>
            </a:r>
            <a:endParaRPr lang="en-US" sz="2800" dirty="0">
              <a:latin typeface="+mn-lt"/>
            </a:endParaRPr>
          </a:p>
        </p:txBody>
      </p:sp>
      <p:sp>
        <p:nvSpPr>
          <p:cNvPr id="3" name="Content Placeholder 2"/>
          <p:cNvSpPr>
            <a:spLocks noGrp="1"/>
          </p:cNvSpPr>
          <p:nvPr>
            <p:ph idx="4294967295"/>
          </p:nvPr>
        </p:nvSpPr>
        <p:spPr>
          <a:xfrm>
            <a:off x="0" y="1447800"/>
            <a:ext cx="8686800" cy="4297363"/>
          </a:xfrm>
        </p:spPr>
        <p:txBody>
          <a:bodyPr>
            <a:normAutofit/>
          </a:bodyPr>
          <a:lstStyle/>
          <a:p>
            <a:pPr lvl="1"/>
            <a:r>
              <a:rPr lang="en-US" sz="2000" dirty="0" smtClean="0">
                <a:solidFill>
                  <a:schemeClr val="tx1">
                    <a:lumMod val="85000"/>
                    <a:lumOff val="15000"/>
                  </a:schemeClr>
                </a:solidFill>
              </a:rPr>
              <a:t>Object storage stores data into containers, called objects</a:t>
            </a:r>
          </a:p>
          <a:p>
            <a:pPr lvl="1"/>
            <a:r>
              <a:rPr lang="en-US" sz="2000" dirty="0" smtClean="0">
                <a:solidFill>
                  <a:schemeClr val="tx1">
                    <a:lumMod val="85000"/>
                    <a:lumOff val="15000"/>
                  </a:schemeClr>
                </a:solidFill>
              </a:rPr>
              <a:t>Each object has both data and user defined and system defined metadata (a set of attributes describing the object)</a:t>
            </a:r>
          </a:p>
          <a:p>
            <a:pPr lvl="1"/>
            <a:endParaRPr lang="en-US" sz="2000" dirty="0" smtClean="0">
              <a:solidFill>
                <a:schemeClr val="tx1">
                  <a:lumMod val="85000"/>
                  <a:lumOff val="15000"/>
                </a:schemeClr>
              </a:solidFill>
            </a:endParaRPr>
          </a:p>
          <a:p>
            <a:pPr lvl="1"/>
            <a:endParaRPr lang="en-US" sz="2000" dirty="0" smtClean="0">
              <a:solidFill>
                <a:schemeClr val="tx1">
                  <a:lumMod val="85000"/>
                  <a:lumOff val="15000"/>
                </a:schemeClr>
              </a:solidFill>
            </a:endParaRPr>
          </a:p>
          <a:p>
            <a:pPr lvl="1">
              <a:buNone/>
            </a:pPr>
            <a:endParaRPr lang="en-US" sz="2000" dirty="0">
              <a:solidFill>
                <a:schemeClr val="tx1">
                  <a:lumMod val="85000"/>
                  <a:lumOff val="15000"/>
                </a:schemeClr>
              </a:solidFill>
            </a:endParaRPr>
          </a:p>
        </p:txBody>
      </p:sp>
      <p:sp>
        <p:nvSpPr>
          <p:cNvPr id="15" name="Rectangle 14"/>
          <p:cNvSpPr/>
          <p:nvPr/>
        </p:nvSpPr>
        <p:spPr>
          <a:xfrm>
            <a:off x="177800" y="2692087"/>
            <a:ext cx="4572000" cy="3396709"/>
          </a:xfrm>
          <a:prstGeom prst="rect">
            <a:avLst/>
          </a:prstGeom>
          <a:gradFill flip="none" rotWithShape="1">
            <a:gsLst>
              <a:gs pos="0">
                <a:schemeClr val="bg1"/>
              </a:gs>
              <a:gs pos="100000">
                <a:schemeClr val="accent3">
                  <a:lumMod val="20000"/>
                  <a:lumOff val="80000"/>
                </a:schemeClr>
              </a:gs>
            </a:gsLst>
            <a:lin ang="16200000" scaled="0"/>
            <a:tileRect/>
          </a:gradFill>
          <a:ln>
            <a:noFill/>
          </a:ln>
          <a:effectLst>
            <a:outerShdw blurRad="152400" dist="762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t"/>
          <a:lstStyle/>
          <a:p>
            <a:pPr algn="ctr"/>
            <a:r>
              <a:rPr lang="en-US" sz="2000" b="1" dirty="0" smtClean="0">
                <a:solidFill>
                  <a:schemeClr val="tx1">
                    <a:lumMod val="85000"/>
                    <a:lumOff val="15000"/>
                  </a:schemeClr>
                </a:solidFill>
              </a:rPr>
              <a:t>File Systems</a:t>
            </a:r>
            <a:endParaRPr lang="en-US" sz="2000" b="1" dirty="0">
              <a:solidFill>
                <a:schemeClr val="tx1">
                  <a:lumMod val="85000"/>
                  <a:lumOff val="15000"/>
                </a:schemeClr>
              </a:solidFill>
            </a:endParaRPr>
          </a:p>
        </p:txBody>
      </p:sp>
      <p:sp>
        <p:nvSpPr>
          <p:cNvPr id="16" name="Rectangle 15"/>
          <p:cNvSpPr/>
          <p:nvPr/>
        </p:nvSpPr>
        <p:spPr>
          <a:xfrm>
            <a:off x="4898042" y="2668294"/>
            <a:ext cx="4042758" cy="3420502"/>
          </a:xfrm>
          <a:prstGeom prst="rect">
            <a:avLst/>
          </a:prstGeom>
          <a:gradFill flip="none" rotWithShape="1">
            <a:gsLst>
              <a:gs pos="0">
                <a:schemeClr val="bg1"/>
              </a:gs>
              <a:gs pos="100000">
                <a:schemeClr val="accent3">
                  <a:lumMod val="20000"/>
                  <a:lumOff val="80000"/>
                </a:schemeClr>
              </a:gs>
            </a:gsLst>
            <a:lin ang="16200000" scaled="0"/>
            <a:tileRect/>
          </a:gradFill>
          <a:ln>
            <a:noFill/>
          </a:ln>
          <a:effectLst>
            <a:outerShdw blurRad="152400" dist="762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t"/>
          <a:lstStyle/>
          <a:p>
            <a:pPr algn="ctr"/>
            <a:r>
              <a:rPr lang="en-US" sz="2000" b="1" dirty="0" smtClean="0">
                <a:solidFill>
                  <a:schemeClr val="tx1">
                    <a:lumMod val="85000"/>
                    <a:lumOff val="15000"/>
                  </a:schemeClr>
                </a:solidFill>
              </a:rPr>
              <a:t>Objects</a:t>
            </a:r>
            <a:endParaRPr lang="en-US" sz="2000" b="1" dirty="0">
              <a:solidFill>
                <a:schemeClr val="tx1">
                  <a:lumMod val="85000"/>
                  <a:lumOff val="15000"/>
                </a:schemeClr>
              </a:solidFill>
            </a:endParaRPr>
          </a:p>
        </p:txBody>
      </p:sp>
      <p:pic>
        <p:nvPicPr>
          <p:cNvPr id="4" name="Picture 3" descr="DIRECTOR.gif"/>
          <p:cNvPicPr>
            <a:picLocks noChangeAspect="1"/>
          </p:cNvPicPr>
          <p:nvPr/>
        </p:nvPicPr>
        <p:blipFill>
          <a:blip r:embed="rId3" cstate="print"/>
          <a:stretch>
            <a:fillRect/>
          </a:stretch>
        </p:blipFill>
        <p:spPr>
          <a:xfrm>
            <a:off x="177800" y="3124775"/>
            <a:ext cx="2895600" cy="2799950"/>
          </a:xfrm>
          <a:prstGeom prst="rect">
            <a:avLst/>
          </a:prstGeom>
        </p:spPr>
      </p:pic>
      <p:sp>
        <p:nvSpPr>
          <p:cNvPr id="14" name="Rectangle 13"/>
          <p:cNvSpPr/>
          <p:nvPr/>
        </p:nvSpPr>
        <p:spPr>
          <a:xfrm>
            <a:off x="4898042" y="5350301"/>
            <a:ext cx="4042758" cy="738664"/>
          </a:xfrm>
          <a:prstGeom prst="rect">
            <a:avLst/>
          </a:prstGeom>
        </p:spPr>
        <p:txBody>
          <a:bodyPr wrap="square">
            <a:spAutoFit/>
          </a:bodyPr>
          <a:lstStyle/>
          <a:p>
            <a:pPr marL="0" lvl="1" algn="ctr"/>
            <a:r>
              <a:rPr lang="en-US" sz="1400" dirty="0" smtClean="0">
                <a:solidFill>
                  <a:prstClr val="black">
                    <a:lumMod val="85000"/>
                    <a:lumOff val="15000"/>
                  </a:prstClr>
                </a:solidFill>
              </a:rPr>
              <a:t>Objects are stored in an infinitely large flat address space that can contain billions of files without file system complexity  </a:t>
            </a:r>
          </a:p>
        </p:txBody>
      </p:sp>
      <p:grpSp>
        <p:nvGrpSpPr>
          <p:cNvPr id="9" name="Group 11"/>
          <p:cNvGrpSpPr/>
          <p:nvPr/>
        </p:nvGrpSpPr>
        <p:grpSpPr>
          <a:xfrm>
            <a:off x="5220796" y="3735323"/>
            <a:ext cx="3562139" cy="1085700"/>
            <a:chOff x="5181600" y="3562150"/>
            <a:chExt cx="4375325" cy="1333550"/>
          </a:xfrm>
        </p:grpSpPr>
        <p:grpSp>
          <p:nvGrpSpPr>
            <p:cNvPr id="12" name="Group 8"/>
            <p:cNvGrpSpPr/>
            <p:nvPr/>
          </p:nvGrpSpPr>
          <p:grpSpPr>
            <a:xfrm>
              <a:off x="5181600" y="3581400"/>
              <a:ext cx="1357251" cy="1314300"/>
              <a:chOff x="5843650" y="3112325"/>
              <a:chExt cx="1876301" cy="1816924"/>
            </a:xfrm>
          </p:grpSpPr>
          <p:sp>
            <p:nvSpPr>
              <p:cNvPr id="5" name="Rectangle 4"/>
              <p:cNvSpPr/>
              <p:nvPr/>
            </p:nvSpPr>
            <p:spPr>
              <a:xfrm>
                <a:off x="5843650" y="3112325"/>
                <a:ext cx="1876301" cy="1816924"/>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black">
                      <a:lumMod val="75000"/>
                      <a:lumOff val="25000"/>
                    </a:prstClr>
                  </a:solidFill>
                </a:endParaRPr>
              </a:p>
            </p:txBody>
          </p:sp>
          <p:sp>
            <p:nvSpPr>
              <p:cNvPr id="6" name="Rectangle 5"/>
              <p:cNvSpPr/>
              <p:nvPr/>
            </p:nvSpPr>
            <p:spPr>
              <a:xfrm>
                <a:off x="6019800" y="4013775"/>
                <a:ext cx="1522021" cy="809501"/>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black">
                      <a:lumMod val="75000"/>
                      <a:lumOff val="25000"/>
                    </a:prstClr>
                  </a:solidFill>
                </a:endParaRPr>
              </a:p>
            </p:txBody>
          </p:sp>
          <p:sp>
            <p:nvSpPr>
              <p:cNvPr id="7" name="Rectangle 6"/>
              <p:cNvSpPr/>
              <p:nvPr/>
            </p:nvSpPr>
            <p:spPr>
              <a:xfrm>
                <a:off x="6019800" y="3327975"/>
                <a:ext cx="1508166" cy="58387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black">
                      <a:lumMod val="75000"/>
                      <a:lumOff val="25000"/>
                    </a:prstClr>
                  </a:solidFill>
                </a:endParaRPr>
              </a:p>
            </p:txBody>
          </p:sp>
          <p:sp>
            <p:nvSpPr>
              <p:cNvPr id="10" name="Rectangle 9"/>
              <p:cNvSpPr/>
              <p:nvPr/>
            </p:nvSpPr>
            <p:spPr>
              <a:xfrm>
                <a:off x="6257047" y="4166174"/>
                <a:ext cx="1049506" cy="574870"/>
              </a:xfrm>
              <a:prstGeom prst="rect">
                <a:avLst/>
              </a:prstGeom>
              <a:ln>
                <a:noFill/>
              </a:ln>
            </p:spPr>
            <p:txBody>
              <a:bodyPr wrap="none">
                <a:spAutoFit/>
              </a:bodyPr>
              <a:lstStyle/>
              <a:p>
                <a:pPr algn="ctr"/>
                <a:r>
                  <a:rPr lang="en-US" sz="1600" dirty="0" smtClean="0">
                    <a:solidFill>
                      <a:prstClr val="black">
                        <a:lumMod val="75000"/>
                        <a:lumOff val="25000"/>
                      </a:prstClr>
                    </a:solidFill>
                  </a:rPr>
                  <a:t>Data </a:t>
                </a:r>
                <a:endParaRPr lang="en-US" sz="1600" dirty="0">
                  <a:solidFill>
                    <a:prstClr val="black">
                      <a:lumMod val="75000"/>
                      <a:lumOff val="25000"/>
                    </a:prstClr>
                  </a:solidFill>
                </a:endParaRPr>
              </a:p>
            </p:txBody>
          </p:sp>
          <p:sp>
            <p:nvSpPr>
              <p:cNvPr id="11" name="Rectangle 10"/>
              <p:cNvSpPr/>
              <p:nvPr/>
            </p:nvSpPr>
            <p:spPr>
              <a:xfrm>
                <a:off x="5898689" y="3404175"/>
                <a:ext cx="1766224" cy="574870"/>
              </a:xfrm>
              <a:prstGeom prst="rect">
                <a:avLst/>
              </a:prstGeom>
              <a:ln>
                <a:noFill/>
              </a:ln>
            </p:spPr>
            <p:txBody>
              <a:bodyPr wrap="none">
                <a:spAutoFit/>
              </a:bodyPr>
              <a:lstStyle/>
              <a:p>
                <a:pPr algn="ctr"/>
                <a:r>
                  <a:rPr lang="en-US" sz="1600" dirty="0" smtClean="0">
                    <a:solidFill>
                      <a:prstClr val="black">
                        <a:lumMod val="75000"/>
                        <a:lumOff val="25000"/>
                      </a:prstClr>
                    </a:solidFill>
                  </a:rPr>
                  <a:t>Metadata </a:t>
                </a:r>
                <a:endParaRPr lang="en-US" sz="1600" dirty="0">
                  <a:solidFill>
                    <a:prstClr val="black">
                      <a:lumMod val="75000"/>
                      <a:lumOff val="25000"/>
                    </a:prstClr>
                  </a:solidFill>
                </a:endParaRPr>
              </a:p>
            </p:txBody>
          </p:sp>
        </p:grpSp>
        <p:grpSp>
          <p:nvGrpSpPr>
            <p:cNvPr id="13" name="Group 16"/>
            <p:cNvGrpSpPr/>
            <p:nvPr/>
          </p:nvGrpSpPr>
          <p:grpSpPr>
            <a:xfrm>
              <a:off x="6691251" y="3576328"/>
              <a:ext cx="1357251" cy="1314300"/>
              <a:chOff x="5843650" y="3112325"/>
              <a:chExt cx="1876301" cy="1816924"/>
            </a:xfrm>
          </p:grpSpPr>
          <p:sp>
            <p:nvSpPr>
              <p:cNvPr id="18" name="Rectangle 17"/>
              <p:cNvSpPr/>
              <p:nvPr/>
            </p:nvSpPr>
            <p:spPr>
              <a:xfrm>
                <a:off x="5843650" y="3112325"/>
                <a:ext cx="1876301" cy="1816924"/>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black">
                      <a:lumMod val="75000"/>
                      <a:lumOff val="25000"/>
                    </a:prstClr>
                  </a:solidFill>
                </a:endParaRPr>
              </a:p>
            </p:txBody>
          </p:sp>
          <p:sp>
            <p:nvSpPr>
              <p:cNvPr id="19" name="Rectangle 18"/>
              <p:cNvSpPr/>
              <p:nvPr/>
            </p:nvSpPr>
            <p:spPr>
              <a:xfrm>
                <a:off x="6019800" y="4013775"/>
                <a:ext cx="1522021" cy="809501"/>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black">
                      <a:lumMod val="75000"/>
                      <a:lumOff val="25000"/>
                    </a:prstClr>
                  </a:solidFill>
                </a:endParaRPr>
              </a:p>
            </p:txBody>
          </p:sp>
          <p:sp>
            <p:nvSpPr>
              <p:cNvPr id="20" name="Rectangle 19"/>
              <p:cNvSpPr/>
              <p:nvPr/>
            </p:nvSpPr>
            <p:spPr>
              <a:xfrm>
                <a:off x="6019800" y="3327975"/>
                <a:ext cx="1508166" cy="58387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black">
                      <a:lumMod val="75000"/>
                      <a:lumOff val="25000"/>
                    </a:prstClr>
                  </a:solidFill>
                </a:endParaRPr>
              </a:p>
            </p:txBody>
          </p:sp>
          <p:sp>
            <p:nvSpPr>
              <p:cNvPr id="21" name="Rectangle 20"/>
              <p:cNvSpPr/>
              <p:nvPr/>
            </p:nvSpPr>
            <p:spPr>
              <a:xfrm>
                <a:off x="6257047" y="4166174"/>
                <a:ext cx="1049506" cy="574870"/>
              </a:xfrm>
              <a:prstGeom prst="rect">
                <a:avLst/>
              </a:prstGeom>
              <a:ln>
                <a:noFill/>
              </a:ln>
            </p:spPr>
            <p:txBody>
              <a:bodyPr wrap="none">
                <a:spAutoFit/>
              </a:bodyPr>
              <a:lstStyle/>
              <a:p>
                <a:pPr algn="ctr"/>
                <a:r>
                  <a:rPr lang="en-US" sz="1600" dirty="0" smtClean="0">
                    <a:solidFill>
                      <a:prstClr val="black">
                        <a:lumMod val="75000"/>
                        <a:lumOff val="25000"/>
                      </a:prstClr>
                    </a:solidFill>
                  </a:rPr>
                  <a:t>Data </a:t>
                </a:r>
                <a:endParaRPr lang="en-US" sz="1600" dirty="0">
                  <a:solidFill>
                    <a:prstClr val="black">
                      <a:lumMod val="75000"/>
                      <a:lumOff val="25000"/>
                    </a:prstClr>
                  </a:solidFill>
                </a:endParaRPr>
              </a:p>
            </p:txBody>
          </p:sp>
          <p:sp>
            <p:nvSpPr>
              <p:cNvPr id="22" name="Rectangle 21"/>
              <p:cNvSpPr/>
              <p:nvPr/>
            </p:nvSpPr>
            <p:spPr>
              <a:xfrm>
                <a:off x="5898689" y="3404175"/>
                <a:ext cx="1766224" cy="574870"/>
              </a:xfrm>
              <a:prstGeom prst="rect">
                <a:avLst/>
              </a:prstGeom>
              <a:ln>
                <a:noFill/>
              </a:ln>
            </p:spPr>
            <p:txBody>
              <a:bodyPr wrap="none">
                <a:spAutoFit/>
              </a:bodyPr>
              <a:lstStyle/>
              <a:p>
                <a:pPr algn="ctr"/>
                <a:r>
                  <a:rPr lang="en-US" sz="1600" dirty="0" smtClean="0">
                    <a:solidFill>
                      <a:prstClr val="black">
                        <a:lumMod val="75000"/>
                        <a:lumOff val="25000"/>
                      </a:prstClr>
                    </a:solidFill>
                  </a:rPr>
                  <a:t>Metadata </a:t>
                </a:r>
                <a:endParaRPr lang="en-US" sz="1600" dirty="0">
                  <a:solidFill>
                    <a:prstClr val="black">
                      <a:lumMod val="75000"/>
                      <a:lumOff val="25000"/>
                    </a:prstClr>
                  </a:solidFill>
                </a:endParaRPr>
              </a:p>
            </p:txBody>
          </p:sp>
        </p:grpSp>
        <p:grpSp>
          <p:nvGrpSpPr>
            <p:cNvPr id="17" name="Group 22"/>
            <p:cNvGrpSpPr/>
            <p:nvPr/>
          </p:nvGrpSpPr>
          <p:grpSpPr>
            <a:xfrm>
              <a:off x="8199674" y="3562150"/>
              <a:ext cx="1357251" cy="1314300"/>
              <a:chOff x="5843650" y="3112325"/>
              <a:chExt cx="1876301" cy="1816924"/>
            </a:xfrm>
          </p:grpSpPr>
          <p:sp>
            <p:nvSpPr>
              <p:cNvPr id="24" name="Rectangle 23"/>
              <p:cNvSpPr/>
              <p:nvPr/>
            </p:nvSpPr>
            <p:spPr>
              <a:xfrm>
                <a:off x="5843650" y="3112325"/>
                <a:ext cx="1876301" cy="1816924"/>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black">
                      <a:lumMod val="75000"/>
                      <a:lumOff val="25000"/>
                    </a:prstClr>
                  </a:solidFill>
                </a:endParaRPr>
              </a:p>
            </p:txBody>
          </p:sp>
          <p:sp>
            <p:nvSpPr>
              <p:cNvPr id="25" name="Rectangle 24"/>
              <p:cNvSpPr/>
              <p:nvPr/>
            </p:nvSpPr>
            <p:spPr>
              <a:xfrm>
                <a:off x="6019800" y="4013775"/>
                <a:ext cx="1522021" cy="809501"/>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black">
                      <a:lumMod val="75000"/>
                      <a:lumOff val="25000"/>
                    </a:prstClr>
                  </a:solidFill>
                </a:endParaRPr>
              </a:p>
            </p:txBody>
          </p:sp>
          <p:sp>
            <p:nvSpPr>
              <p:cNvPr id="26" name="Rectangle 25"/>
              <p:cNvSpPr/>
              <p:nvPr/>
            </p:nvSpPr>
            <p:spPr>
              <a:xfrm>
                <a:off x="6019800" y="3327975"/>
                <a:ext cx="1508166" cy="58387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black">
                      <a:lumMod val="75000"/>
                      <a:lumOff val="25000"/>
                    </a:prstClr>
                  </a:solidFill>
                </a:endParaRPr>
              </a:p>
            </p:txBody>
          </p:sp>
          <p:sp>
            <p:nvSpPr>
              <p:cNvPr id="27" name="Rectangle 26"/>
              <p:cNvSpPr/>
              <p:nvPr/>
            </p:nvSpPr>
            <p:spPr>
              <a:xfrm>
                <a:off x="6257047" y="4166174"/>
                <a:ext cx="1049506" cy="574870"/>
              </a:xfrm>
              <a:prstGeom prst="rect">
                <a:avLst/>
              </a:prstGeom>
              <a:ln>
                <a:noFill/>
              </a:ln>
            </p:spPr>
            <p:txBody>
              <a:bodyPr wrap="none">
                <a:spAutoFit/>
              </a:bodyPr>
              <a:lstStyle/>
              <a:p>
                <a:pPr algn="ctr"/>
                <a:r>
                  <a:rPr lang="en-US" sz="1600" dirty="0" smtClean="0">
                    <a:solidFill>
                      <a:prstClr val="black">
                        <a:lumMod val="75000"/>
                        <a:lumOff val="25000"/>
                      </a:prstClr>
                    </a:solidFill>
                  </a:rPr>
                  <a:t>Data </a:t>
                </a:r>
                <a:endParaRPr lang="en-US" sz="1600" dirty="0">
                  <a:solidFill>
                    <a:prstClr val="black">
                      <a:lumMod val="75000"/>
                      <a:lumOff val="25000"/>
                    </a:prstClr>
                  </a:solidFill>
                </a:endParaRPr>
              </a:p>
            </p:txBody>
          </p:sp>
          <p:sp>
            <p:nvSpPr>
              <p:cNvPr id="28" name="Rectangle 27"/>
              <p:cNvSpPr/>
              <p:nvPr/>
            </p:nvSpPr>
            <p:spPr>
              <a:xfrm>
                <a:off x="5898689" y="3404175"/>
                <a:ext cx="1766224" cy="574870"/>
              </a:xfrm>
              <a:prstGeom prst="rect">
                <a:avLst/>
              </a:prstGeom>
              <a:ln>
                <a:noFill/>
              </a:ln>
            </p:spPr>
            <p:txBody>
              <a:bodyPr wrap="none">
                <a:spAutoFit/>
              </a:bodyPr>
              <a:lstStyle/>
              <a:p>
                <a:pPr algn="ctr"/>
                <a:r>
                  <a:rPr lang="en-US" sz="1600" dirty="0" smtClean="0">
                    <a:solidFill>
                      <a:prstClr val="black">
                        <a:lumMod val="75000"/>
                        <a:lumOff val="25000"/>
                      </a:prstClr>
                    </a:solidFill>
                  </a:rPr>
                  <a:t>Metadata </a:t>
                </a:r>
                <a:endParaRPr lang="en-US" sz="1600" dirty="0">
                  <a:solidFill>
                    <a:prstClr val="black">
                      <a:lumMod val="75000"/>
                      <a:lumOff val="25000"/>
                    </a:prstClr>
                  </a:solidFill>
                </a:endParaRPr>
              </a:p>
            </p:txBody>
          </p:sp>
        </p:grpSp>
      </p:grpSp>
      <p:sp>
        <p:nvSpPr>
          <p:cNvPr id="29" name="Left-Right Arrow 28"/>
          <p:cNvSpPr/>
          <p:nvPr/>
        </p:nvSpPr>
        <p:spPr>
          <a:xfrm>
            <a:off x="5220796" y="3225800"/>
            <a:ext cx="3529726" cy="393700"/>
          </a:xfrm>
          <a:prstGeom prst="leftRightArrow">
            <a:avLst/>
          </a:prstGeom>
          <a:solidFill>
            <a:srgbClr val="9D090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Flat Namespace</a:t>
            </a:r>
            <a:endParaRPr lang="en-US" sz="1400" b="1" dirty="0"/>
          </a:p>
        </p:txBody>
      </p:sp>
      <p:sp>
        <p:nvSpPr>
          <p:cNvPr id="8" name="Rectangle 7"/>
          <p:cNvSpPr/>
          <p:nvPr/>
        </p:nvSpPr>
        <p:spPr>
          <a:xfrm>
            <a:off x="3073400" y="3340676"/>
            <a:ext cx="1676400" cy="2308324"/>
          </a:xfrm>
          <a:prstGeom prst="rect">
            <a:avLst/>
          </a:prstGeom>
        </p:spPr>
        <p:txBody>
          <a:bodyPr wrap="square">
            <a:spAutoFit/>
          </a:bodyPr>
          <a:lstStyle/>
          <a:p>
            <a:pPr algn="r"/>
            <a:r>
              <a:rPr lang="en-US" sz="1600" dirty="0" smtClean="0">
                <a:solidFill>
                  <a:prstClr val="black">
                    <a:lumMod val="85000"/>
                    <a:lumOff val="15000"/>
                  </a:prstClr>
                </a:solidFill>
              </a:rPr>
              <a:t>File Systems were designed to run individual computers, then limited shared concurrent access, not to store billions of files globally </a:t>
            </a:r>
          </a:p>
        </p:txBody>
      </p:sp>
    </p:spTree>
    <p:extLst>
      <p:ext uri="{BB962C8B-B14F-4D97-AF65-F5344CB8AC3E}">
        <p14:creationId xmlns="" xmlns:p14="http://schemas.microsoft.com/office/powerpoint/2010/main" val="159906360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pPr eaLnBrk="1" hangingPunct="1"/>
            <a:r>
              <a:rPr lang="en-US" sz="2800" dirty="0" smtClean="0">
                <a:latin typeface="+mn-lt"/>
                <a:cs typeface="Helvetica" charset="0"/>
              </a:rPr>
              <a:t>Intelligent WOS Objects</a:t>
            </a:r>
          </a:p>
        </p:txBody>
      </p:sp>
      <p:sp>
        <p:nvSpPr>
          <p:cNvPr id="105475" name="Rectangle 12"/>
          <p:cNvSpPr>
            <a:spLocks noChangeArrowheads="1"/>
          </p:cNvSpPr>
          <p:nvPr/>
        </p:nvSpPr>
        <p:spPr bwMode="auto">
          <a:xfrm>
            <a:off x="53975" y="1381125"/>
            <a:ext cx="3756025" cy="457200"/>
          </a:xfrm>
          <a:prstGeom prst="rect">
            <a:avLst/>
          </a:prstGeom>
          <a:noFill/>
          <a:ln w="9525">
            <a:noFill/>
            <a:miter lim="800000"/>
            <a:headEnd/>
            <a:tailEnd/>
          </a:ln>
        </p:spPr>
        <p:txBody>
          <a:bodyPr>
            <a:spAutoFit/>
          </a:bodyPr>
          <a:lstStyle/>
          <a:p>
            <a:pPr defTabSz="455613" fontAlgn="base">
              <a:spcBef>
                <a:spcPct val="0"/>
              </a:spcBef>
              <a:spcAft>
                <a:spcPct val="0"/>
              </a:spcAft>
            </a:pPr>
            <a:r>
              <a:rPr lang="en-US" sz="2400" b="1">
                <a:solidFill>
                  <a:srgbClr val="000000"/>
                </a:solidFill>
              </a:rPr>
              <a:t>Sample Object ID (OID):</a:t>
            </a:r>
            <a:endParaRPr lang="en-US" sz="2400">
              <a:solidFill>
                <a:srgbClr val="000000"/>
              </a:solidFill>
            </a:endParaRPr>
          </a:p>
        </p:txBody>
      </p:sp>
      <p:grpSp>
        <p:nvGrpSpPr>
          <p:cNvPr id="2" name="Group 32"/>
          <p:cNvGrpSpPr>
            <a:grpSpLocks/>
          </p:cNvGrpSpPr>
          <p:nvPr/>
        </p:nvGrpSpPr>
        <p:grpSpPr bwMode="auto">
          <a:xfrm>
            <a:off x="658813" y="2968625"/>
            <a:ext cx="8435975" cy="555625"/>
            <a:chOff x="658511" y="2969304"/>
            <a:chExt cx="8436007" cy="554713"/>
          </a:xfrm>
        </p:grpSpPr>
        <p:cxnSp>
          <p:nvCxnSpPr>
            <p:cNvPr id="24" name="Straight Connector 23"/>
            <p:cNvCxnSpPr/>
            <p:nvPr/>
          </p:nvCxnSpPr>
          <p:spPr>
            <a:xfrm>
              <a:off x="663718" y="3500972"/>
              <a:ext cx="8032699" cy="1588"/>
            </a:xfrm>
            <a:prstGeom prst="line">
              <a:avLst/>
            </a:prstGeom>
            <a:ln>
              <a:gradFill flip="none" rotWithShape="1">
                <a:gsLst>
                  <a:gs pos="100000">
                    <a:schemeClr val="lt1"/>
                  </a:gs>
                  <a:gs pos="49000">
                    <a:srgbClr val="800000"/>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05504" name="Rectangle 15"/>
            <p:cNvSpPr>
              <a:spLocks noChangeArrowheads="1"/>
            </p:cNvSpPr>
            <p:nvPr/>
          </p:nvSpPr>
          <p:spPr bwMode="auto">
            <a:xfrm>
              <a:off x="4038578" y="2969304"/>
              <a:ext cx="5055940" cy="396768"/>
            </a:xfrm>
            <a:prstGeom prst="rect">
              <a:avLst/>
            </a:prstGeom>
            <a:noFill/>
            <a:ln w="9525">
              <a:noFill/>
              <a:miter lim="800000"/>
              <a:headEnd/>
              <a:tailEnd/>
            </a:ln>
          </p:spPr>
          <p:txBody>
            <a:bodyPr>
              <a:spAutoFit/>
            </a:bodyPr>
            <a:lstStyle/>
            <a:p>
              <a:pPr defTabSz="455613" fontAlgn="base">
                <a:spcBef>
                  <a:spcPct val="0"/>
                </a:spcBef>
                <a:spcAft>
                  <a:spcPct val="0"/>
                </a:spcAft>
              </a:pPr>
              <a:r>
                <a:rPr lang="en-US" sz="2000">
                  <a:solidFill>
                    <a:srgbClr val="000000"/>
                  </a:solidFill>
                </a:rPr>
                <a:t>Eg. Replicate Twice; Zone 1 &amp; 3</a:t>
              </a:r>
            </a:p>
          </p:txBody>
        </p:sp>
      </p:grpSp>
      <p:grpSp>
        <p:nvGrpSpPr>
          <p:cNvPr id="3" name="Group 34"/>
          <p:cNvGrpSpPr>
            <a:grpSpLocks/>
          </p:cNvGrpSpPr>
          <p:nvPr/>
        </p:nvGrpSpPr>
        <p:grpSpPr bwMode="auto">
          <a:xfrm>
            <a:off x="658813" y="4259263"/>
            <a:ext cx="8047037" cy="855662"/>
            <a:chOff x="658511" y="4259896"/>
            <a:chExt cx="8046669" cy="854307"/>
          </a:xfrm>
        </p:grpSpPr>
        <p:cxnSp>
          <p:nvCxnSpPr>
            <p:cNvPr id="26" name="Straight Connector 25"/>
            <p:cNvCxnSpPr/>
            <p:nvPr/>
          </p:nvCxnSpPr>
          <p:spPr>
            <a:xfrm>
              <a:off x="663718" y="5092382"/>
              <a:ext cx="8032699" cy="1588"/>
            </a:xfrm>
            <a:prstGeom prst="line">
              <a:avLst/>
            </a:prstGeom>
            <a:ln>
              <a:gradFill flip="none" rotWithShape="1">
                <a:gsLst>
                  <a:gs pos="100000">
                    <a:schemeClr val="lt1"/>
                  </a:gs>
                  <a:gs pos="49000">
                    <a:srgbClr val="800000"/>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05502" name="Rectangle 18"/>
            <p:cNvSpPr>
              <a:spLocks noChangeArrowheads="1"/>
            </p:cNvSpPr>
            <p:nvPr/>
          </p:nvSpPr>
          <p:spPr bwMode="auto">
            <a:xfrm>
              <a:off x="4021259" y="4259896"/>
              <a:ext cx="3376591" cy="700876"/>
            </a:xfrm>
            <a:prstGeom prst="rect">
              <a:avLst/>
            </a:prstGeom>
            <a:noFill/>
            <a:ln w="9525">
              <a:noFill/>
              <a:miter lim="800000"/>
              <a:headEnd/>
              <a:tailEnd/>
            </a:ln>
          </p:spPr>
          <p:txBody>
            <a:bodyPr>
              <a:spAutoFit/>
            </a:bodyPr>
            <a:lstStyle/>
            <a:p>
              <a:pPr defTabSz="455613" fontAlgn="base">
                <a:spcBef>
                  <a:spcPct val="0"/>
                </a:spcBef>
                <a:spcAft>
                  <a:spcPct val="0"/>
                </a:spcAft>
              </a:pPr>
              <a:r>
                <a:rPr lang="en-US" sz="2000">
                  <a:solidFill>
                    <a:srgbClr val="000000"/>
                  </a:solidFill>
                </a:rPr>
                <a:t>Object = Photo</a:t>
              </a:r>
            </a:p>
            <a:p>
              <a:pPr defTabSz="455613" fontAlgn="base">
                <a:spcBef>
                  <a:spcPct val="0"/>
                </a:spcBef>
                <a:spcAft>
                  <a:spcPct val="0"/>
                </a:spcAft>
              </a:pPr>
              <a:r>
                <a:rPr lang="en-US" sz="2000">
                  <a:solidFill>
                    <a:srgbClr val="000000"/>
                  </a:solidFill>
                </a:rPr>
                <a:t>Tag = Beach</a:t>
              </a:r>
            </a:p>
          </p:txBody>
        </p:sp>
      </p:grpSp>
      <p:pic>
        <p:nvPicPr>
          <p:cNvPr id="20" name="Picture 19" descr="myrtle-beach-sc-sunrise.jpg"/>
          <p:cNvPicPr>
            <a:picLocks noChangeAspect="1"/>
          </p:cNvPicPr>
          <p:nvPr/>
        </p:nvPicPr>
        <p:blipFill>
          <a:blip r:embed="rId3" cstate="print"/>
          <a:stretch>
            <a:fillRect/>
          </a:stretch>
        </p:blipFill>
        <p:spPr>
          <a:xfrm>
            <a:off x="4387471" y="5160178"/>
            <a:ext cx="1628780" cy="12201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1" name="Picture 20" descr="myrtle-beach-sc-sunrise.jpg"/>
          <p:cNvPicPr>
            <a:picLocks noChangeAspect="1"/>
          </p:cNvPicPr>
          <p:nvPr/>
        </p:nvPicPr>
        <p:blipFill>
          <a:blip r:embed="rId4" cstate="print"/>
          <a:stretch>
            <a:fillRect/>
          </a:stretch>
        </p:blipFill>
        <p:spPr>
          <a:xfrm>
            <a:off x="7207987" y="4314852"/>
            <a:ext cx="692565" cy="5187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4" name="Group 31"/>
          <p:cNvGrpSpPr>
            <a:grpSpLocks/>
          </p:cNvGrpSpPr>
          <p:nvPr/>
        </p:nvGrpSpPr>
        <p:grpSpPr bwMode="auto">
          <a:xfrm>
            <a:off x="560388" y="1951038"/>
            <a:ext cx="8583612" cy="957262"/>
            <a:chOff x="561215" y="1951448"/>
            <a:chExt cx="8582785" cy="956979"/>
          </a:xfrm>
        </p:grpSpPr>
        <p:cxnSp>
          <p:nvCxnSpPr>
            <p:cNvPr id="27" name="Straight Connector 26"/>
            <p:cNvCxnSpPr/>
            <p:nvPr/>
          </p:nvCxnSpPr>
          <p:spPr>
            <a:xfrm>
              <a:off x="568708" y="1970814"/>
              <a:ext cx="8032699" cy="1588"/>
            </a:xfrm>
            <a:prstGeom prst="line">
              <a:avLst/>
            </a:prstGeom>
            <a:ln>
              <a:gradFill flip="none" rotWithShape="1">
                <a:gsLst>
                  <a:gs pos="100000">
                    <a:schemeClr val="lt1"/>
                  </a:gs>
                  <a:gs pos="49000">
                    <a:srgbClr val="800000"/>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663718" y="2886712"/>
              <a:ext cx="8032699" cy="1588"/>
            </a:xfrm>
            <a:prstGeom prst="line">
              <a:avLst/>
            </a:prstGeom>
            <a:ln>
              <a:gradFill flip="none" rotWithShape="1">
                <a:gsLst>
                  <a:gs pos="100000">
                    <a:schemeClr val="lt1"/>
                  </a:gs>
                  <a:gs pos="49000">
                    <a:srgbClr val="800000"/>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05500" name="Rectangle 27"/>
            <p:cNvSpPr>
              <a:spLocks noChangeArrowheads="1"/>
            </p:cNvSpPr>
            <p:nvPr/>
          </p:nvSpPr>
          <p:spPr bwMode="auto">
            <a:xfrm>
              <a:off x="4038828" y="2029546"/>
              <a:ext cx="5105172" cy="701607"/>
            </a:xfrm>
            <a:prstGeom prst="rect">
              <a:avLst/>
            </a:prstGeom>
            <a:noFill/>
            <a:ln w="9525">
              <a:noFill/>
              <a:miter lim="800000"/>
              <a:headEnd/>
              <a:tailEnd/>
            </a:ln>
          </p:spPr>
          <p:txBody>
            <a:bodyPr>
              <a:spAutoFit/>
            </a:bodyPr>
            <a:lstStyle/>
            <a:p>
              <a:pPr defTabSz="455613" fontAlgn="base">
                <a:spcBef>
                  <a:spcPct val="0"/>
                </a:spcBef>
                <a:spcAft>
                  <a:spcPct val="0"/>
                </a:spcAft>
              </a:pPr>
              <a:r>
                <a:rPr lang="en-US" sz="2000" dirty="0">
                  <a:solidFill>
                    <a:srgbClr val="000000"/>
                  </a:solidFill>
                </a:rPr>
                <a:t>A random 64-bit key to prevent unauthorized access to WOS objects</a:t>
              </a:r>
            </a:p>
          </p:txBody>
        </p:sp>
      </p:grpSp>
      <p:grpSp>
        <p:nvGrpSpPr>
          <p:cNvPr id="9" name="Group 33"/>
          <p:cNvGrpSpPr>
            <a:grpSpLocks/>
          </p:cNvGrpSpPr>
          <p:nvPr/>
        </p:nvGrpSpPr>
        <p:grpSpPr bwMode="auto">
          <a:xfrm>
            <a:off x="658813" y="3468688"/>
            <a:ext cx="8348662" cy="701675"/>
            <a:chOff x="658511" y="3468129"/>
            <a:chExt cx="8349733" cy="701537"/>
          </a:xfrm>
        </p:grpSpPr>
        <p:cxnSp>
          <p:nvCxnSpPr>
            <p:cNvPr id="25" name="Straight Connector 24"/>
            <p:cNvCxnSpPr/>
            <p:nvPr/>
          </p:nvCxnSpPr>
          <p:spPr>
            <a:xfrm>
              <a:off x="663718" y="4148222"/>
              <a:ext cx="8032699" cy="1588"/>
            </a:xfrm>
            <a:prstGeom prst="line">
              <a:avLst/>
            </a:prstGeom>
            <a:ln>
              <a:gradFill flip="none" rotWithShape="1">
                <a:gsLst>
                  <a:gs pos="100000">
                    <a:schemeClr val="lt1"/>
                  </a:gs>
                  <a:gs pos="49000">
                    <a:srgbClr val="800000"/>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05497" name="Rectangle 28"/>
            <p:cNvSpPr>
              <a:spLocks noChangeArrowheads="1"/>
            </p:cNvSpPr>
            <p:nvPr/>
          </p:nvSpPr>
          <p:spPr bwMode="auto">
            <a:xfrm>
              <a:off x="4021532" y="3468129"/>
              <a:ext cx="4986712" cy="701537"/>
            </a:xfrm>
            <a:prstGeom prst="rect">
              <a:avLst/>
            </a:prstGeom>
            <a:noFill/>
            <a:ln w="9525">
              <a:noFill/>
              <a:miter lim="800000"/>
              <a:headEnd/>
              <a:tailEnd/>
            </a:ln>
          </p:spPr>
          <p:txBody>
            <a:bodyPr>
              <a:spAutoFit/>
            </a:bodyPr>
            <a:lstStyle/>
            <a:p>
              <a:pPr defTabSz="455613" fontAlgn="base">
                <a:spcBef>
                  <a:spcPct val="0"/>
                </a:spcBef>
                <a:spcAft>
                  <a:spcPct val="0"/>
                </a:spcAft>
              </a:pPr>
              <a:r>
                <a:rPr lang="en-US" sz="2000" dirty="0">
                  <a:solidFill>
                    <a:srgbClr val="000000"/>
                  </a:solidFill>
                </a:rPr>
                <a:t>Robust </a:t>
              </a:r>
              <a:r>
                <a:rPr lang="en-US" sz="2000" dirty="0" smtClean="0">
                  <a:solidFill>
                    <a:srgbClr val="000000"/>
                  </a:solidFill>
                </a:rPr>
                <a:t>64 bit</a:t>
              </a:r>
              <a:r>
                <a:rPr lang="en-US" sz="2000" dirty="0">
                  <a:solidFill>
                    <a:srgbClr val="000000"/>
                  </a:solidFill>
                </a:rPr>
                <a:t> checksum to verify data integrity during every </a:t>
              </a:r>
              <a:r>
                <a:rPr lang="en-US" sz="2000" dirty="0" smtClean="0">
                  <a:solidFill>
                    <a:srgbClr val="000000"/>
                  </a:solidFill>
                </a:rPr>
                <a:t>read</a:t>
              </a:r>
              <a:endParaRPr lang="en-US" sz="2000" dirty="0">
                <a:solidFill>
                  <a:srgbClr val="000000"/>
                </a:solidFill>
              </a:endParaRPr>
            </a:p>
          </p:txBody>
        </p:sp>
      </p:grpSp>
      <p:pic>
        <p:nvPicPr>
          <p:cNvPr id="30" name="Picture 29" descr="myrtle-beach-sc-sunrise.jpg"/>
          <p:cNvPicPr>
            <a:picLocks noChangeAspect="1"/>
          </p:cNvPicPr>
          <p:nvPr/>
        </p:nvPicPr>
        <p:blipFill>
          <a:blip r:embed="rId5" cstate="print"/>
          <a:stretch>
            <a:fillRect/>
          </a:stretch>
        </p:blipFill>
        <p:spPr>
          <a:xfrm>
            <a:off x="8079464" y="4470278"/>
            <a:ext cx="468318" cy="3508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1" name="Rectangle 30"/>
          <p:cNvSpPr>
            <a:spLocks noChangeArrowheads="1"/>
          </p:cNvSpPr>
          <p:nvPr/>
        </p:nvSpPr>
        <p:spPr bwMode="auto">
          <a:xfrm>
            <a:off x="3570288" y="1360488"/>
            <a:ext cx="4258795" cy="461665"/>
          </a:xfrm>
          <a:prstGeom prst="rect">
            <a:avLst/>
          </a:prstGeom>
          <a:noFill/>
          <a:ln w="9525">
            <a:noFill/>
            <a:miter lim="800000"/>
            <a:headEnd/>
            <a:tailEnd/>
          </a:ln>
        </p:spPr>
        <p:txBody>
          <a:bodyPr wrap="none">
            <a:spAutoFit/>
          </a:bodyPr>
          <a:lstStyle/>
          <a:p>
            <a:pPr defTabSz="455613" fontAlgn="base">
              <a:spcBef>
                <a:spcPct val="0"/>
              </a:spcBef>
              <a:spcAft>
                <a:spcPct val="0"/>
              </a:spcAft>
            </a:pPr>
            <a:r>
              <a:rPr lang="en-US" sz="2400" dirty="0">
                <a:solidFill>
                  <a:srgbClr val="000000"/>
                </a:solidFill>
              </a:rPr>
              <a:t>ACuoBKmWW3Uw1W2TmVYthA</a:t>
            </a:r>
            <a:endParaRPr lang="en-US" sz="3200" dirty="0">
              <a:solidFill>
                <a:srgbClr val="000000"/>
              </a:solidFill>
            </a:endParaRPr>
          </a:p>
        </p:txBody>
      </p:sp>
      <p:grpSp>
        <p:nvGrpSpPr>
          <p:cNvPr id="10" name="Group 33"/>
          <p:cNvGrpSpPr>
            <a:grpSpLocks/>
          </p:cNvGrpSpPr>
          <p:nvPr/>
        </p:nvGrpSpPr>
        <p:grpSpPr bwMode="auto">
          <a:xfrm>
            <a:off x="231775" y="1905000"/>
            <a:ext cx="3657600" cy="4445000"/>
            <a:chOff x="231775" y="2111375"/>
            <a:chExt cx="3657600" cy="4238625"/>
          </a:xfrm>
        </p:grpSpPr>
        <p:grpSp>
          <p:nvGrpSpPr>
            <p:cNvPr id="11" name="Group 17"/>
            <p:cNvGrpSpPr>
              <a:grpSpLocks/>
            </p:cNvGrpSpPr>
            <p:nvPr/>
          </p:nvGrpSpPr>
          <p:grpSpPr bwMode="auto">
            <a:xfrm>
              <a:off x="231775" y="2111375"/>
              <a:ext cx="3657600" cy="4238625"/>
              <a:chOff x="397495" y="1374136"/>
              <a:chExt cx="3657600" cy="4973770"/>
            </a:xfrm>
          </p:grpSpPr>
          <p:sp>
            <p:nvSpPr>
              <p:cNvPr id="12" name="Rounded Rectangle 11"/>
              <p:cNvSpPr>
                <a:spLocks noChangeArrowheads="1"/>
              </p:cNvSpPr>
              <p:nvPr/>
            </p:nvSpPr>
            <p:spPr bwMode="auto">
              <a:xfrm>
                <a:off x="397495" y="1374136"/>
                <a:ext cx="3657600" cy="4973770"/>
              </a:xfrm>
              <a:prstGeom prst="roundRect">
                <a:avLst>
                  <a:gd name="adj" fmla="val 5005"/>
                </a:avLst>
              </a:prstGeom>
              <a:gradFill rotWithShape="1">
                <a:gsLst>
                  <a:gs pos="0">
                    <a:srgbClr val="800000"/>
                  </a:gs>
                  <a:gs pos="21001">
                    <a:srgbClr val="F2F2F2"/>
                  </a:gs>
                  <a:gs pos="57001">
                    <a:srgbClr val="800000"/>
                  </a:gs>
                  <a:gs pos="100000">
                    <a:srgbClr val="800000"/>
                  </a:gs>
                </a:gsLst>
                <a:lin ang="0" scaled="1"/>
              </a:gradFill>
              <a:ln w="9525">
                <a:solidFill>
                  <a:srgbClr val="000000"/>
                </a:solidFill>
                <a:round/>
                <a:headEnd/>
                <a:tailEnd/>
              </a:ln>
              <a:effectLst>
                <a:outerShdw dist="20000" dir="5400000" rotWithShape="0">
                  <a:srgbClr val="808080">
                    <a:alpha val="37999"/>
                  </a:srgbClr>
                </a:outerShdw>
              </a:effectLst>
            </p:spPr>
            <p:txBody>
              <a:bodyPr anchor="ctr"/>
              <a:lstStyle/>
              <a:p>
                <a:pPr algn="r" defTabSz="455613" fontAlgn="base">
                  <a:spcBef>
                    <a:spcPct val="0"/>
                  </a:spcBef>
                  <a:spcAft>
                    <a:spcPct val="0"/>
                  </a:spcAft>
                  <a:defRPr/>
                </a:pPr>
                <a:endParaRPr lang="en-US" sz="4000" dirty="0">
                  <a:solidFill>
                    <a:srgbClr val="000000"/>
                  </a:solidFill>
                </a:endParaRPr>
              </a:p>
            </p:txBody>
          </p:sp>
          <p:sp>
            <p:nvSpPr>
              <p:cNvPr id="5" name="Rounded Rectangle 4"/>
              <p:cNvSpPr/>
              <p:nvPr/>
            </p:nvSpPr>
            <p:spPr>
              <a:xfrm>
                <a:off x="570533" y="5008541"/>
                <a:ext cx="3352800" cy="1220351"/>
              </a:xfrm>
              <a:prstGeom prst="roundRect">
                <a:avLst>
                  <a:gd name="adj" fmla="val 9759"/>
                </a:avLst>
              </a:prstGeom>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algn="ctr" defTabSz="455613" fontAlgn="base">
                  <a:spcBef>
                    <a:spcPct val="0"/>
                  </a:spcBef>
                  <a:spcAft>
                    <a:spcPct val="0"/>
                  </a:spcAft>
                  <a:defRPr/>
                </a:pPr>
                <a:r>
                  <a:rPr lang="en-US" sz="2800" dirty="0">
                    <a:solidFill>
                      <a:srgbClr val="000000"/>
                    </a:solidFill>
                    <a:cs typeface="Helvetica"/>
                  </a:rPr>
                  <a:t>Full File or </a:t>
                </a:r>
              </a:p>
              <a:p>
                <a:pPr algn="ctr" defTabSz="455613" fontAlgn="base">
                  <a:spcBef>
                    <a:spcPct val="0"/>
                  </a:spcBef>
                  <a:spcAft>
                    <a:spcPct val="0"/>
                  </a:spcAft>
                  <a:defRPr/>
                </a:pPr>
                <a:r>
                  <a:rPr lang="en-US" sz="2800" dirty="0">
                    <a:solidFill>
                      <a:srgbClr val="000000"/>
                    </a:solidFill>
                    <a:cs typeface="Helvetica"/>
                  </a:rPr>
                  <a:t>Sub-Object</a:t>
                </a:r>
              </a:p>
            </p:txBody>
          </p:sp>
          <p:sp>
            <p:nvSpPr>
              <p:cNvPr id="6" name="Rounded Rectangle 5"/>
              <p:cNvSpPr/>
              <p:nvPr/>
            </p:nvSpPr>
            <p:spPr>
              <a:xfrm>
                <a:off x="570533" y="3948063"/>
                <a:ext cx="3352800" cy="868633"/>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algn="ctr" defTabSz="455613" fontAlgn="base">
                  <a:spcBef>
                    <a:spcPct val="0"/>
                  </a:spcBef>
                  <a:spcAft>
                    <a:spcPct val="0"/>
                  </a:spcAft>
                  <a:defRPr/>
                </a:pPr>
                <a:r>
                  <a:rPr lang="en-US" sz="2800" dirty="0">
                    <a:solidFill>
                      <a:srgbClr val="000000"/>
                    </a:solidFill>
                    <a:ea typeface="Helvetica"/>
                    <a:cs typeface="Helvetica"/>
                  </a:rPr>
                  <a:t>User Metadata</a:t>
                </a:r>
              </a:p>
              <a:p>
                <a:pPr algn="ctr" defTabSz="455613" fontAlgn="base">
                  <a:spcBef>
                    <a:spcPct val="0"/>
                  </a:spcBef>
                  <a:spcAft>
                    <a:spcPct val="0"/>
                  </a:spcAft>
                  <a:defRPr/>
                </a:pPr>
                <a:r>
                  <a:rPr lang="en-US" sz="2400" dirty="0">
                    <a:solidFill>
                      <a:srgbClr val="000000"/>
                    </a:solidFill>
                    <a:ea typeface="Helvetica"/>
                    <a:cs typeface="Helvetica"/>
                  </a:rPr>
                  <a:t>Key Value or Binary</a:t>
                </a:r>
              </a:p>
            </p:txBody>
          </p:sp>
          <p:sp>
            <p:nvSpPr>
              <p:cNvPr id="7" name="Rounded Rectangle 6"/>
              <p:cNvSpPr>
                <a:spLocks noChangeArrowheads="1"/>
              </p:cNvSpPr>
              <p:nvPr/>
            </p:nvSpPr>
            <p:spPr bwMode="auto">
              <a:xfrm>
                <a:off x="570533" y="2519880"/>
                <a:ext cx="3352800" cy="554220"/>
              </a:xfrm>
              <a:prstGeom prst="roundRect">
                <a:avLst>
                  <a:gd name="adj" fmla="val 16667"/>
                </a:avLst>
              </a:prstGeom>
              <a:solidFill>
                <a:srgbClr val="000000"/>
              </a:solidFill>
              <a:ln w="38100">
                <a:solidFill>
                  <a:schemeClr val="bg1"/>
                </a:solidFill>
                <a:round/>
                <a:headEnd/>
                <a:tailEnd/>
              </a:ln>
              <a:effectLst>
                <a:outerShdw dist="20000" dir="5400000" rotWithShape="0">
                  <a:srgbClr val="808080">
                    <a:alpha val="37999"/>
                  </a:srgbClr>
                </a:outerShdw>
              </a:effectLst>
            </p:spPr>
            <p:txBody>
              <a:bodyPr anchor="ctr"/>
              <a:lstStyle/>
              <a:p>
                <a:pPr algn="r" defTabSz="455613" fontAlgn="base">
                  <a:spcBef>
                    <a:spcPct val="0"/>
                  </a:spcBef>
                  <a:spcAft>
                    <a:spcPct val="0"/>
                  </a:spcAft>
                  <a:defRPr/>
                </a:pPr>
                <a:r>
                  <a:rPr lang="en-US" sz="2800" b="1" dirty="0">
                    <a:solidFill>
                      <a:srgbClr val="FFFFFF"/>
                    </a:solidFill>
                    <a:cs typeface="Helvetica"/>
                  </a:rPr>
                  <a:t>Policy</a:t>
                </a:r>
              </a:p>
            </p:txBody>
          </p:sp>
          <p:sp>
            <p:nvSpPr>
              <p:cNvPr id="8" name="Rounded Rectangle 7"/>
              <p:cNvSpPr>
                <a:spLocks noChangeArrowheads="1"/>
              </p:cNvSpPr>
              <p:nvPr/>
            </p:nvSpPr>
            <p:spPr bwMode="auto">
              <a:xfrm>
                <a:off x="570533" y="1612166"/>
                <a:ext cx="3352800" cy="653695"/>
              </a:xfrm>
              <a:prstGeom prst="roundRect">
                <a:avLst>
                  <a:gd name="adj" fmla="val 16667"/>
                </a:avLst>
              </a:prstGeom>
              <a:solidFill>
                <a:srgbClr val="000000"/>
              </a:solidFill>
              <a:ln w="38100">
                <a:solidFill>
                  <a:schemeClr val="bg1"/>
                </a:solidFill>
                <a:round/>
                <a:headEnd/>
                <a:tailEnd/>
              </a:ln>
              <a:effectLst>
                <a:outerShdw dist="20000" dir="5400000" rotWithShape="0">
                  <a:srgbClr val="808080">
                    <a:alpha val="37999"/>
                  </a:srgbClr>
                </a:outerShdw>
              </a:effectLst>
            </p:spPr>
            <p:txBody>
              <a:bodyPr anchor="ctr"/>
              <a:lstStyle/>
              <a:p>
                <a:pPr algn="r" defTabSz="455613" fontAlgn="base">
                  <a:spcBef>
                    <a:spcPct val="0"/>
                  </a:spcBef>
                  <a:spcAft>
                    <a:spcPct val="0"/>
                  </a:spcAft>
                  <a:defRPr/>
                </a:pPr>
                <a:r>
                  <a:rPr lang="en-US" sz="2800" b="1" dirty="0">
                    <a:solidFill>
                      <a:srgbClr val="FFFFFF"/>
                    </a:solidFill>
                    <a:cs typeface="Helvetica"/>
                  </a:rPr>
                  <a:t>Signature</a:t>
                </a:r>
              </a:p>
            </p:txBody>
          </p:sp>
          <p:pic>
            <p:nvPicPr>
              <p:cNvPr id="105494" name="Picture 9" descr="WOS Logo.png"/>
              <p:cNvPicPr>
                <a:picLocks noChangeAspect="1"/>
              </p:cNvPicPr>
              <p:nvPr/>
            </p:nvPicPr>
            <p:blipFill>
              <a:blip r:embed="rId6" cstate="print">
                <a:clrChange>
                  <a:clrFrom>
                    <a:srgbClr val="040404"/>
                  </a:clrFrom>
                  <a:clrTo>
                    <a:srgbClr val="040404">
                      <a:alpha val="0"/>
                    </a:srgbClr>
                  </a:clrTo>
                </a:clrChange>
              </a:blip>
              <a:srcRect/>
              <a:stretch>
                <a:fillRect/>
              </a:stretch>
            </p:blipFill>
            <p:spPr bwMode="auto">
              <a:xfrm>
                <a:off x="754344" y="1697720"/>
                <a:ext cx="1243950" cy="464358"/>
              </a:xfrm>
              <a:prstGeom prst="rect">
                <a:avLst/>
              </a:prstGeom>
              <a:noFill/>
              <a:ln w="9525">
                <a:noFill/>
                <a:miter lim="800000"/>
                <a:headEnd/>
                <a:tailEnd/>
              </a:ln>
            </p:spPr>
          </p:pic>
          <p:sp>
            <p:nvSpPr>
              <p:cNvPr id="14" name="Rounded Rectangle 13"/>
              <p:cNvSpPr>
                <a:spLocks noChangeArrowheads="1"/>
              </p:cNvSpPr>
              <p:nvPr/>
            </p:nvSpPr>
            <p:spPr bwMode="auto">
              <a:xfrm>
                <a:off x="573708" y="3219760"/>
                <a:ext cx="3352800" cy="550667"/>
              </a:xfrm>
              <a:prstGeom prst="roundRect">
                <a:avLst>
                  <a:gd name="adj" fmla="val 16667"/>
                </a:avLst>
              </a:prstGeom>
              <a:solidFill>
                <a:srgbClr val="000000"/>
              </a:solidFill>
              <a:ln w="38100">
                <a:solidFill>
                  <a:schemeClr val="bg1"/>
                </a:solidFill>
                <a:round/>
                <a:headEnd/>
                <a:tailEnd/>
              </a:ln>
              <a:effectLst>
                <a:outerShdw dist="20000" dir="5400000" rotWithShape="0">
                  <a:srgbClr val="808080">
                    <a:alpha val="37999"/>
                  </a:srgbClr>
                </a:outerShdw>
              </a:effectLst>
            </p:spPr>
            <p:txBody>
              <a:bodyPr anchor="ctr"/>
              <a:lstStyle/>
              <a:p>
                <a:pPr algn="r" defTabSz="455613" fontAlgn="base">
                  <a:spcBef>
                    <a:spcPct val="0"/>
                  </a:spcBef>
                  <a:spcAft>
                    <a:spcPct val="0"/>
                  </a:spcAft>
                  <a:defRPr/>
                </a:pPr>
                <a:r>
                  <a:rPr lang="en-US" sz="2800" b="1" dirty="0">
                    <a:solidFill>
                      <a:srgbClr val="FFFFFF"/>
                    </a:solidFill>
                    <a:cs typeface="Helvetica"/>
                  </a:rPr>
                  <a:t>Checksum</a:t>
                </a:r>
              </a:p>
            </p:txBody>
          </p:sp>
        </p:grpSp>
        <p:pic>
          <p:nvPicPr>
            <p:cNvPr id="105487" name="Picture 31" descr="WOS Logo.png"/>
            <p:cNvPicPr>
              <a:picLocks noChangeAspect="1"/>
            </p:cNvPicPr>
            <p:nvPr/>
          </p:nvPicPr>
          <p:blipFill>
            <a:blip r:embed="rId6" cstate="print">
              <a:clrChange>
                <a:clrFrom>
                  <a:srgbClr val="040404"/>
                </a:clrFrom>
                <a:clrTo>
                  <a:srgbClr val="040404">
                    <a:alpha val="0"/>
                  </a:srgbClr>
                </a:clrTo>
              </a:clrChange>
            </a:blip>
            <a:srcRect/>
            <a:stretch>
              <a:fillRect/>
            </a:stretch>
          </p:blipFill>
          <p:spPr bwMode="auto">
            <a:xfrm>
              <a:off x="563829" y="3117128"/>
              <a:ext cx="1243950" cy="395724"/>
            </a:xfrm>
            <a:prstGeom prst="rect">
              <a:avLst/>
            </a:prstGeom>
            <a:noFill/>
            <a:ln w="9525">
              <a:noFill/>
              <a:miter lim="800000"/>
              <a:headEnd/>
              <a:tailEnd/>
            </a:ln>
          </p:spPr>
        </p:pic>
        <p:pic>
          <p:nvPicPr>
            <p:cNvPr id="105488" name="Picture 32" descr="WOS Logo.png"/>
            <p:cNvPicPr>
              <a:picLocks noChangeAspect="1"/>
            </p:cNvPicPr>
            <p:nvPr/>
          </p:nvPicPr>
          <p:blipFill>
            <a:blip r:embed="rId6" cstate="print">
              <a:clrChange>
                <a:clrFrom>
                  <a:srgbClr val="040404"/>
                </a:clrFrom>
                <a:clrTo>
                  <a:srgbClr val="040404">
                    <a:alpha val="0"/>
                  </a:srgbClr>
                </a:clrTo>
              </a:clrChange>
            </a:blip>
            <a:srcRect/>
            <a:stretch>
              <a:fillRect/>
            </a:stretch>
          </p:blipFill>
          <p:spPr bwMode="auto">
            <a:xfrm>
              <a:off x="553800" y="3700725"/>
              <a:ext cx="1243950" cy="395724"/>
            </a:xfrm>
            <a:prstGeom prst="rect">
              <a:avLst/>
            </a:prstGeom>
            <a:noFill/>
            <a:ln w="9525">
              <a:noFill/>
              <a:miter lim="800000"/>
              <a:headEnd/>
              <a:tailEnd/>
            </a:ln>
          </p:spPr>
        </p:pic>
      </p:grpSp>
      <p:sp>
        <p:nvSpPr>
          <p:cNvPr id="35" name="Rectangle 34"/>
          <p:cNvSpPr>
            <a:spLocks noChangeArrowheads="1"/>
          </p:cNvSpPr>
          <p:nvPr/>
        </p:nvSpPr>
        <p:spPr bwMode="auto">
          <a:xfrm>
            <a:off x="7229475" y="4792663"/>
            <a:ext cx="1233030" cy="369332"/>
          </a:xfrm>
          <a:prstGeom prst="rect">
            <a:avLst/>
          </a:prstGeom>
          <a:noFill/>
          <a:ln w="9525">
            <a:noFill/>
            <a:miter lim="800000"/>
            <a:headEnd/>
            <a:tailEnd/>
          </a:ln>
        </p:spPr>
        <p:txBody>
          <a:bodyPr wrap="none">
            <a:spAutoFit/>
          </a:bodyPr>
          <a:lstStyle/>
          <a:p>
            <a:pPr defTabSz="455613" fontAlgn="base">
              <a:spcBef>
                <a:spcPct val="0"/>
              </a:spcBef>
              <a:spcAft>
                <a:spcPct val="0"/>
              </a:spcAft>
            </a:pPr>
            <a:r>
              <a:rPr lang="en-US" i="1">
                <a:solidFill>
                  <a:srgbClr val="000000"/>
                </a:solidFill>
              </a:rPr>
              <a:t>thumbnails</a:t>
            </a:r>
            <a:endParaRPr lang="en-US">
              <a:solidFill>
                <a:srgbClr val="000000"/>
              </a:solidFill>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smtClean="0">
                <a:latin typeface="+mn-lt"/>
              </a:rPr>
              <a:t>WOS Performance Metrics</a:t>
            </a:r>
            <a:endParaRPr lang="en-US" sz="2800" dirty="0">
              <a:latin typeface="+mn-lt"/>
            </a:endParaRPr>
          </a:p>
        </p:txBody>
      </p:sp>
      <p:graphicFrame>
        <p:nvGraphicFramePr>
          <p:cNvPr id="5" name="Table 4"/>
          <p:cNvGraphicFramePr>
            <a:graphicFrameLocks noGrp="1"/>
          </p:cNvGraphicFramePr>
          <p:nvPr/>
        </p:nvGraphicFramePr>
        <p:xfrm>
          <a:off x="457200" y="1828800"/>
          <a:ext cx="8077200" cy="2124370"/>
        </p:xfrm>
        <a:graphic>
          <a:graphicData uri="http://schemas.openxmlformats.org/drawingml/2006/table">
            <a:tbl>
              <a:tblPr/>
              <a:tblGrid>
                <a:gridCol w="1064857"/>
                <a:gridCol w="840575"/>
                <a:gridCol w="780024"/>
                <a:gridCol w="1132638"/>
                <a:gridCol w="982506"/>
                <a:gridCol w="1606892"/>
                <a:gridCol w="1669708"/>
              </a:tblGrid>
              <a:tr h="337881">
                <a:tc>
                  <a:txBody>
                    <a:bodyPr/>
                    <a:lstStyle/>
                    <a:p>
                      <a:pPr algn="ctr" fontAlgn="b"/>
                      <a:r>
                        <a:rPr lang="en-US" sz="1800" b="0" i="0" u="none" strike="noStrike" dirty="0">
                          <a:solidFill>
                            <a:srgbClr val="000000"/>
                          </a:solidFill>
                          <a:latin typeface="Calibri"/>
                        </a:rPr>
                        <a:t>Network</a:t>
                      </a:r>
                    </a:p>
                  </a:txBody>
                  <a:tcPr marL="8610" marR="8610" marT="86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gridSpan="4">
                  <a:txBody>
                    <a:bodyPr/>
                    <a:lstStyle/>
                    <a:p>
                      <a:pPr algn="ctr" fontAlgn="b"/>
                      <a:r>
                        <a:rPr lang="en-US" sz="1800" b="0" i="0" u="none" strike="noStrike" dirty="0">
                          <a:solidFill>
                            <a:srgbClr val="000000"/>
                          </a:solidFill>
                          <a:latin typeface="Calibri"/>
                        </a:rPr>
                        <a:t> </a:t>
                      </a:r>
                      <a:r>
                        <a:rPr lang="en-US" sz="1800" b="0" i="0" u="none" strike="noStrike" dirty="0" smtClean="0">
                          <a:solidFill>
                            <a:srgbClr val="000000"/>
                          </a:solidFill>
                          <a:latin typeface="Calibri"/>
                        </a:rPr>
                        <a:t>Performance </a:t>
                      </a:r>
                      <a:r>
                        <a:rPr lang="en-US" sz="1800" b="0" i="0" u="none" strike="noStrike" dirty="0">
                          <a:solidFill>
                            <a:srgbClr val="000000"/>
                          </a:solidFill>
                          <a:latin typeface="Calibri"/>
                        </a:rPr>
                        <a:t>Per </a:t>
                      </a:r>
                      <a:r>
                        <a:rPr lang="en-US" sz="1800" b="0" i="0" u="none" strike="noStrike" dirty="0" smtClean="0">
                          <a:solidFill>
                            <a:srgbClr val="000000"/>
                          </a:solidFill>
                          <a:latin typeface="Calibri"/>
                        </a:rPr>
                        <a:t>Node</a:t>
                      </a:r>
                      <a:r>
                        <a:rPr lang="en-US" sz="1800" b="0" i="0" u="none" strike="noStrike" dirty="0">
                          <a:solidFill>
                            <a:srgbClr val="000000"/>
                          </a:solidFill>
                          <a:latin typeface="Calibri"/>
                        </a:rPr>
                        <a:t> </a:t>
                      </a:r>
                    </a:p>
                  </a:txBody>
                  <a:tcPr marL="8610" marR="8610" marT="86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hMerge="1">
                  <a:txBody>
                    <a:bodyPr/>
                    <a:lstStyle/>
                    <a:p>
                      <a:pPr algn="ctr" fontAlgn="b"/>
                      <a:endParaRPr lang="en-US" sz="1800" b="0" i="0" u="none" strike="noStrike" dirty="0">
                        <a:solidFill>
                          <a:srgbClr val="000000"/>
                        </a:solidFill>
                        <a:latin typeface="Calibri"/>
                      </a:endParaRPr>
                    </a:p>
                  </a:txBody>
                  <a:tcPr marL="8610" marR="8610" marT="86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hMerge="1">
                  <a:txBody>
                    <a:bodyPr/>
                    <a:lstStyle/>
                    <a:p>
                      <a:endParaRPr lang="en-US"/>
                    </a:p>
                  </a:txBody>
                  <a:tcPr/>
                </a:tc>
                <a:tc hMerge="1">
                  <a:txBody>
                    <a:bodyPr/>
                    <a:lstStyle/>
                    <a:p>
                      <a:pPr algn="l" fontAlgn="b"/>
                      <a:endParaRPr lang="en-US" sz="1800" b="0" i="0" u="none" strike="noStrike" dirty="0">
                        <a:solidFill>
                          <a:srgbClr val="000000"/>
                        </a:solidFill>
                        <a:latin typeface="Calibri"/>
                      </a:endParaRPr>
                    </a:p>
                  </a:txBody>
                  <a:tcPr marL="8610" marR="8610" marT="86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gridSpan="2">
                  <a:txBody>
                    <a:bodyPr/>
                    <a:lstStyle/>
                    <a:p>
                      <a:pPr algn="ctr" fontAlgn="b"/>
                      <a:r>
                        <a:rPr lang="en-US" sz="1800" b="0" i="0" u="none" strike="noStrike" dirty="0">
                          <a:solidFill>
                            <a:srgbClr val="000000"/>
                          </a:solidFill>
                          <a:latin typeface="Calibri"/>
                        </a:rPr>
                        <a:t>Maximum System Performance (256 Nodes)</a:t>
                      </a:r>
                    </a:p>
                  </a:txBody>
                  <a:tcPr marL="8610" marR="8610" marT="86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hMerge="1">
                  <a:txBody>
                    <a:bodyPr/>
                    <a:lstStyle/>
                    <a:p>
                      <a:endParaRPr lang="en-US"/>
                    </a:p>
                  </a:txBody>
                  <a:tcPr/>
                </a:tc>
              </a:tr>
              <a:tr h="321790">
                <a:tc>
                  <a:txBody>
                    <a:bodyPr/>
                    <a:lstStyle/>
                    <a:p>
                      <a:pPr algn="l" fontAlgn="b"/>
                      <a:r>
                        <a:rPr lang="en-US" sz="1800" b="0" i="0" u="none" strike="noStrike">
                          <a:solidFill>
                            <a:srgbClr val="000000"/>
                          </a:solidFill>
                          <a:latin typeface="Calibri"/>
                        </a:rPr>
                        <a:t> </a:t>
                      </a:r>
                    </a:p>
                  </a:txBody>
                  <a:tcPr marL="8610" marR="8610" marT="8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800" b="0" i="0" u="none" strike="noStrike">
                          <a:solidFill>
                            <a:srgbClr val="000000"/>
                          </a:solidFill>
                          <a:latin typeface="Calibri"/>
                        </a:rPr>
                        <a:t>Large Objects</a:t>
                      </a:r>
                    </a:p>
                  </a:txBody>
                  <a:tcPr marL="8610" marR="8610" marT="8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800" b="0" i="0" u="none" strike="noStrike">
                          <a:solidFill>
                            <a:srgbClr val="000000"/>
                          </a:solidFill>
                          <a:latin typeface="Calibri"/>
                        </a:rPr>
                        <a:t>Small Objects (~20KB)</a:t>
                      </a:r>
                    </a:p>
                  </a:txBody>
                  <a:tcPr marL="8610" marR="8610" marT="8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800" b="0" i="0" u="none" strike="noStrike">
                          <a:solidFill>
                            <a:srgbClr val="000000"/>
                          </a:solidFill>
                          <a:latin typeface="Calibri"/>
                        </a:rPr>
                        <a:t>Small Objects (~20KB)</a:t>
                      </a:r>
                    </a:p>
                  </a:txBody>
                  <a:tcPr marL="8610" marR="8610" marT="8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585659">
                <a:tc>
                  <a:txBody>
                    <a:bodyPr/>
                    <a:lstStyle/>
                    <a:p>
                      <a:pPr algn="l" fontAlgn="b"/>
                      <a:r>
                        <a:rPr lang="en-US" sz="1800" b="0" i="0" u="none" strike="noStrike">
                          <a:solidFill>
                            <a:srgbClr val="000000"/>
                          </a:solidFill>
                          <a:latin typeface="Calibri"/>
                        </a:rPr>
                        <a:t> </a:t>
                      </a:r>
                    </a:p>
                  </a:txBody>
                  <a:tcPr marL="8610" marR="8610" marT="8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Write MB/s</a:t>
                      </a:r>
                    </a:p>
                  </a:txBody>
                  <a:tcPr marL="8610" marR="8610" marT="86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Read MB/s</a:t>
                      </a:r>
                    </a:p>
                  </a:txBody>
                  <a:tcPr marL="8610" marR="8610" marT="86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Object Writes/s</a:t>
                      </a:r>
                    </a:p>
                  </a:txBody>
                  <a:tcPr marL="8610" marR="8610" marT="86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Object </a:t>
                      </a:r>
                      <a:r>
                        <a:rPr lang="en-US" sz="1800" b="0" i="0" u="none" strike="noStrike" dirty="0" smtClean="0">
                          <a:solidFill>
                            <a:srgbClr val="000000"/>
                          </a:solidFill>
                          <a:latin typeface="Calibri"/>
                        </a:rPr>
                        <a:t>Reads/s</a:t>
                      </a:r>
                      <a:endParaRPr lang="en-US" sz="1800" b="0" i="0" u="none" strike="noStrike" dirty="0">
                        <a:solidFill>
                          <a:srgbClr val="000000"/>
                        </a:solidFill>
                        <a:latin typeface="Calibri"/>
                      </a:endParaRPr>
                    </a:p>
                  </a:txBody>
                  <a:tcPr marL="8610" marR="8610" marT="86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Object Writes/Day</a:t>
                      </a:r>
                    </a:p>
                  </a:txBody>
                  <a:tcPr marL="8610" marR="8610" marT="86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Object Reads/Day</a:t>
                      </a:r>
                    </a:p>
                  </a:txBody>
                  <a:tcPr marL="8610" marR="8610" marT="86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790">
                <a:tc>
                  <a:txBody>
                    <a:bodyPr/>
                    <a:lstStyle/>
                    <a:p>
                      <a:pPr algn="l" fontAlgn="b"/>
                      <a:r>
                        <a:rPr lang="en-US" sz="1800" b="0" i="0" u="none" strike="noStrike" dirty="0" smtClean="0">
                          <a:solidFill>
                            <a:srgbClr val="000000"/>
                          </a:solidFill>
                          <a:latin typeface="Calibri"/>
                        </a:rPr>
                        <a:t>    1 </a:t>
                      </a:r>
                      <a:r>
                        <a:rPr lang="en-US" sz="1800" b="0" i="0" u="none" strike="noStrike" dirty="0" err="1">
                          <a:solidFill>
                            <a:srgbClr val="000000"/>
                          </a:solidFill>
                          <a:latin typeface="Calibri"/>
                        </a:rPr>
                        <a:t>GbE</a:t>
                      </a:r>
                      <a:endParaRPr lang="en-US" sz="1800" b="0" i="0" u="none" strike="noStrike" dirty="0">
                        <a:solidFill>
                          <a:srgbClr val="000000"/>
                        </a:solidFill>
                        <a:latin typeface="Calibri"/>
                      </a:endParaRPr>
                    </a:p>
                  </a:txBody>
                  <a:tcPr marL="8610" marR="8610" marT="8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200</a:t>
                      </a:r>
                    </a:p>
                  </a:txBody>
                  <a:tcPr marL="8610" marR="8610" marT="86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300</a:t>
                      </a:r>
                    </a:p>
                  </a:txBody>
                  <a:tcPr marL="8610" marR="8610" marT="86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1200</a:t>
                      </a:r>
                    </a:p>
                  </a:txBody>
                  <a:tcPr marL="8610" marR="8610" marT="86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2400</a:t>
                      </a:r>
                    </a:p>
                  </a:txBody>
                  <a:tcPr marL="8610" marR="8610" marT="86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25,214,976,000</a:t>
                      </a:r>
                    </a:p>
                  </a:txBody>
                  <a:tcPr marL="8610" marR="8610" marT="86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50,429,952,000</a:t>
                      </a:r>
                    </a:p>
                  </a:txBody>
                  <a:tcPr marL="8610" marR="8610" marT="86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7881">
                <a:tc>
                  <a:txBody>
                    <a:bodyPr/>
                    <a:lstStyle/>
                    <a:p>
                      <a:pPr algn="l" fontAlgn="b"/>
                      <a:r>
                        <a:rPr lang="en-US" sz="1800" b="0" i="0" u="none" strike="noStrike" dirty="0" smtClean="0">
                          <a:solidFill>
                            <a:srgbClr val="000000"/>
                          </a:solidFill>
                          <a:latin typeface="Calibri"/>
                        </a:rPr>
                        <a:t>  10 </a:t>
                      </a:r>
                      <a:r>
                        <a:rPr lang="en-US" sz="1800" b="0" i="0" u="none" strike="noStrike" dirty="0" err="1">
                          <a:solidFill>
                            <a:srgbClr val="000000"/>
                          </a:solidFill>
                          <a:latin typeface="Calibri"/>
                        </a:rPr>
                        <a:t>GbE</a:t>
                      </a:r>
                      <a:endParaRPr lang="en-US" sz="1800" b="0" i="0" u="none" strike="noStrike" dirty="0">
                        <a:solidFill>
                          <a:srgbClr val="000000"/>
                        </a:solidFill>
                        <a:latin typeface="Calibri"/>
                      </a:endParaRPr>
                    </a:p>
                  </a:txBody>
                  <a:tcPr marL="8610" marR="8610" marT="86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250</a:t>
                      </a:r>
                    </a:p>
                  </a:txBody>
                  <a:tcPr marL="8610" marR="8610" marT="86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500</a:t>
                      </a:r>
                    </a:p>
                  </a:txBody>
                  <a:tcPr marL="8610" marR="8610" marT="86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1200</a:t>
                      </a:r>
                    </a:p>
                  </a:txBody>
                  <a:tcPr marL="8610" marR="8610" marT="86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2400</a:t>
                      </a:r>
                    </a:p>
                  </a:txBody>
                  <a:tcPr marL="8610" marR="8610" marT="86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25,214,976,000</a:t>
                      </a:r>
                    </a:p>
                  </a:txBody>
                  <a:tcPr marL="8610" marR="8610" marT="86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50,429,952,000</a:t>
                      </a:r>
                    </a:p>
                  </a:txBody>
                  <a:tcPr marL="8610" marR="8610" marT="86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381000" y="4343400"/>
            <a:ext cx="3886200" cy="1631216"/>
          </a:xfrm>
          <a:prstGeom prst="rect">
            <a:avLst/>
          </a:prstGeom>
        </p:spPr>
        <p:txBody>
          <a:bodyPr wrap="square">
            <a:spAutoFit/>
          </a:bodyPr>
          <a:lstStyle/>
          <a:p>
            <a:pPr marL="6350" indent="-231775">
              <a:spcBef>
                <a:spcPts val="1800"/>
              </a:spcBef>
              <a:buFont typeface="Arial" pitchFamily="34" charset="0"/>
              <a:buChar char="•"/>
            </a:pPr>
            <a:r>
              <a:rPr lang="en-US" sz="2000" dirty="0" smtClean="0">
                <a:latin typeface="Calibri" pitchFamily="34" charset="0"/>
                <a:ea typeface="ヒラギノ角ゴ Pro W3"/>
                <a:cs typeface="Calibri" pitchFamily="34" charset="0"/>
              </a:rPr>
              <a:t>Benefits</a:t>
            </a:r>
          </a:p>
          <a:p>
            <a:pPr marL="463550" lvl="1" indent="-231775">
              <a:buFont typeface="Arial" pitchFamily="34" charset="0"/>
              <a:buChar char="•"/>
            </a:pPr>
            <a:r>
              <a:rPr lang="en-US" sz="2000" dirty="0" smtClean="0">
                <a:latin typeface="Calibri" pitchFamily="34" charset="0"/>
                <a:ea typeface="ヒラギノ角ゴ Pro W3"/>
                <a:cs typeface="Calibri" pitchFamily="34" charset="0"/>
              </a:rPr>
              <a:t>Greater data ingest capabilities</a:t>
            </a:r>
          </a:p>
          <a:p>
            <a:pPr marL="463550" lvl="1" indent="-231775">
              <a:buFont typeface="Arial" pitchFamily="34" charset="0"/>
              <a:buChar char="•"/>
            </a:pPr>
            <a:r>
              <a:rPr lang="en-US" sz="2000" dirty="0" smtClean="0">
                <a:latin typeface="Calibri" pitchFamily="34" charset="0"/>
                <a:ea typeface="ヒラギノ角ゴ Pro W3"/>
                <a:cs typeface="Calibri" pitchFamily="34" charset="0"/>
              </a:rPr>
              <a:t>Faster application response</a:t>
            </a:r>
          </a:p>
          <a:p>
            <a:pPr marL="463550" lvl="1" indent="-231775">
              <a:buFont typeface="Arial" pitchFamily="34" charset="0"/>
              <a:buChar char="•"/>
            </a:pPr>
            <a:r>
              <a:rPr lang="en-US" sz="2000" dirty="0" smtClean="0">
                <a:latin typeface="Calibri" pitchFamily="34" charset="0"/>
                <a:ea typeface="ヒラギノ角ゴ Pro W3"/>
                <a:cs typeface="Calibri" pitchFamily="34" charset="0"/>
              </a:rPr>
              <a:t>Fewer nodes to obtain </a:t>
            </a:r>
          </a:p>
          <a:p>
            <a:pPr marL="463550" lvl="1" indent="-231775"/>
            <a:r>
              <a:rPr lang="en-US" sz="2000" dirty="0" smtClean="0">
                <a:latin typeface="Calibri" pitchFamily="34" charset="0"/>
                <a:ea typeface="ヒラギノ角ゴ Pro W3"/>
                <a:cs typeface="Calibri" pitchFamily="34" charset="0"/>
              </a:rPr>
              <a:t>  	equivalent performance</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mn-lt"/>
              </a:rPr>
              <a:t>WOS – Architected for Big Data</a:t>
            </a:r>
            <a:endParaRPr lang="en-US" sz="2800" dirty="0">
              <a:latin typeface="+mn-lt"/>
            </a:endParaRPr>
          </a:p>
        </p:txBody>
      </p:sp>
      <p:cxnSp>
        <p:nvCxnSpPr>
          <p:cNvPr id="5" name="Straight Connector 4"/>
          <p:cNvCxnSpPr/>
          <p:nvPr/>
        </p:nvCxnSpPr>
        <p:spPr bwMode="auto">
          <a:xfrm rot="16200000" flipH="1">
            <a:off x="2100262" y="3779837"/>
            <a:ext cx="4867275" cy="0"/>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7" name="Straight Connector 6"/>
          <p:cNvCxnSpPr/>
          <p:nvPr/>
        </p:nvCxnSpPr>
        <p:spPr bwMode="auto">
          <a:xfrm rot="10800000" flipH="1">
            <a:off x="161925" y="3717925"/>
            <a:ext cx="8839200" cy="19050"/>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pic>
        <p:nvPicPr>
          <p:cNvPr id="289794" name="Picture 2"/>
          <p:cNvPicPr>
            <a:picLocks noChangeAspect="1" noChangeArrowheads="1"/>
          </p:cNvPicPr>
          <p:nvPr/>
        </p:nvPicPr>
        <p:blipFill>
          <a:blip r:embed="rId3" cstate="print"/>
          <a:srcRect/>
          <a:stretch>
            <a:fillRect/>
          </a:stretch>
        </p:blipFill>
        <p:spPr bwMode="auto">
          <a:xfrm>
            <a:off x="371475" y="1686764"/>
            <a:ext cx="1295400" cy="690473"/>
          </a:xfrm>
          <a:prstGeom prst="rect">
            <a:avLst/>
          </a:prstGeom>
          <a:noFill/>
          <a:ln w="9525">
            <a:noFill/>
            <a:miter lim="800000"/>
            <a:headEnd/>
            <a:tailEnd/>
          </a:ln>
          <a:effectLst/>
        </p:spPr>
      </p:pic>
      <p:sp>
        <p:nvSpPr>
          <p:cNvPr id="13" name="TextBox 12"/>
          <p:cNvSpPr txBox="1"/>
          <p:nvPr/>
        </p:nvSpPr>
        <p:spPr>
          <a:xfrm>
            <a:off x="219075" y="2584450"/>
            <a:ext cx="3552825" cy="1169551"/>
          </a:xfrm>
          <a:prstGeom prst="rect">
            <a:avLst/>
          </a:prstGeom>
          <a:noFill/>
        </p:spPr>
        <p:txBody>
          <a:bodyPr wrap="square" rtlCol="0">
            <a:spAutoFit/>
          </a:bodyPr>
          <a:lstStyle/>
          <a:p>
            <a:pPr marL="114300" lvl="1" indent="-114300">
              <a:buFont typeface="Arial" pitchFamily="34" charset="0"/>
              <a:buChar char="•"/>
            </a:pPr>
            <a:r>
              <a:rPr lang="en-US" sz="1400" dirty="0" smtClean="0">
                <a:cs typeface="Helvetica" charset="0"/>
              </a:rPr>
              <a:t>256 billion objects per cluster</a:t>
            </a:r>
          </a:p>
          <a:p>
            <a:pPr marL="114300" lvl="1" indent="-114300">
              <a:buFont typeface="Arial" pitchFamily="34" charset="0"/>
              <a:buChar char="•"/>
            </a:pPr>
            <a:r>
              <a:rPr lang="en-US" sz="1400" dirty="0" smtClean="0">
                <a:cs typeface="Helvetica" charset="0"/>
              </a:rPr>
              <a:t>5 TB max object size</a:t>
            </a:r>
          </a:p>
          <a:p>
            <a:pPr marL="114300" indent="-114300">
              <a:buFont typeface="Arial" pitchFamily="34" charset="0"/>
              <a:buChar char="•"/>
            </a:pPr>
            <a:r>
              <a:rPr lang="en-US" sz="1400" dirty="0" smtClean="0"/>
              <a:t>Scales to 23PB</a:t>
            </a:r>
          </a:p>
          <a:p>
            <a:pPr marL="114300" lvl="1" indent="-114300">
              <a:buFont typeface="Arial" pitchFamily="34" charset="0"/>
              <a:buChar char="•"/>
            </a:pPr>
            <a:r>
              <a:rPr lang="en-US" sz="1400" dirty="0" smtClean="0">
                <a:cs typeface="Helvetica" charset="0"/>
              </a:rPr>
              <a:t>Network &amp; storage efficient</a:t>
            </a:r>
          </a:p>
          <a:p>
            <a:pPr marL="114300" lvl="1" indent="-114300">
              <a:buFont typeface="Arial" pitchFamily="34" charset="0"/>
              <a:buChar char="•"/>
            </a:pPr>
            <a:r>
              <a:rPr lang="en-US" sz="1400" dirty="0" smtClean="0">
                <a:cs typeface="Helvetica" charset="0"/>
              </a:rPr>
              <a:t>64 zones and 64 policies</a:t>
            </a:r>
            <a:endParaRPr lang="en-US" sz="1400" dirty="0" smtClean="0"/>
          </a:p>
        </p:txBody>
      </p:sp>
      <p:sp>
        <p:nvSpPr>
          <p:cNvPr id="59" name="TextBox 58"/>
          <p:cNvSpPr txBox="1"/>
          <p:nvPr/>
        </p:nvSpPr>
        <p:spPr>
          <a:xfrm>
            <a:off x="5295900" y="3736043"/>
            <a:ext cx="2895600" cy="307777"/>
          </a:xfrm>
          <a:prstGeom prst="rect">
            <a:avLst/>
          </a:prstGeom>
          <a:noFill/>
        </p:spPr>
        <p:txBody>
          <a:bodyPr wrap="square" rtlCol="0">
            <a:spAutoFit/>
          </a:bodyPr>
          <a:lstStyle/>
          <a:p>
            <a:pPr marL="228600" indent="-228600" algn="ctr">
              <a:spcAft>
                <a:spcPts val="0"/>
              </a:spcAft>
            </a:pPr>
            <a:r>
              <a:rPr lang="en-US" sz="1400" b="1" dirty="0" smtClean="0"/>
              <a:t>Universal Access</a:t>
            </a:r>
          </a:p>
        </p:txBody>
      </p:sp>
      <p:sp>
        <p:nvSpPr>
          <p:cNvPr id="60" name="TextBox 59"/>
          <p:cNvSpPr txBox="1"/>
          <p:nvPr/>
        </p:nvSpPr>
        <p:spPr>
          <a:xfrm>
            <a:off x="5229225" y="1211918"/>
            <a:ext cx="2895600" cy="307777"/>
          </a:xfrm>
          <a:prstGeom prst="rect">
            <a:avLst/>
          </a:prstGeom>
          <a:noFill/>
        </p:spPr>
        <p:txBody>
          <a:bodyPr wrap="square" rtlCol="0">
            <a:spAutoFit/>
          </a:bodyPr>
          <a:lstStyle/>
          <a:p>
            <a:pPr algn="ctr"/>
            <a:r>
              <a:rPr lang="en-US" sz="1400" b="1" dirty="0" smtClean="0"/>
              <a:t>Global Reach &amp; Data Locality</a:t>
            </a:r>
          </a:p>
        </p:txBody>
      </p:sp>
      <p:sp>
        <p:nvSpPr>
          <p:cNvPr id="61" name="TextBox 60"/>
          <p:cNvSpPr txBox="1"/>
          <p:nvPr/>
        </p:nvSpPr>
        <p:spPr>
          <a:xfrm>
            <a:off x="420387" y="3723753"/>
            <a:ext cx="4077471" cy="307777"/>
          </a:xfrm>
          <a:prstGeom prst="rect">
            <a:avLst/>
          </a:prstGeom>
          <a:noFill/>
        </p:spPr>
        <p:txBody>
          <a:bodyPr wrap="square" rtlCol="0">
            <a:spAutoFit/>
          </a:bodyPr>
          <a:lstStyle/>
          <a:p>
            <a:pPr algn="ctr"/>
            <a:r>
              <a:rPr lang="en-US" sz="1400" b="1" dirty="0" smtClean="0"/>
              <a:t>Resiliency with Near Zero  Administration</a:t>
            </a:r>
          </a:p>
        </p:txBody>
      </p:sp>
      <p:sp>
        <p:nvSpPr>
          <p:cNvPr id="62" name="TextBox 61"/>
          <p:cNvSpPr txBox="1"/>
          <p:nvPr/>
        </p:nvSpPr>
        <p:spPr>
          <a:xfrm>
            <a:off x="485775" y="1213505"/>
            <a:ext cx="3638550" cy="307777"/>
          </a:xfrm>
          <a:prstGeom prst="rect">
            <a:avLst/>
          </a:prstGeom>
          <a:noFill/>
        </p:spPr>
        <p:txBody>
          <a:bodyPr wrap="square" rtlCol="0">
            <a:spAutoFit/>
          </a:bodyPr>
          <a:lstStyle/>
          <a:p>
            <a:pPr algn="ctr"/>
            <a:r>
              <a:rPr lang="en-US" sz="1400" b="1" dirty="0" smtClean="0"/>
              <a:t>Hyper-Scale</a:t>
            </a:r>
          </a:p>
        </p:txBody>
      </p:sp>
      <p:pic>
        <p:nvPicPr>
          <p:cNvPr id="289798" name="Picture 6"/>
          <p:cNvPicPr>
            <a:picLocks noChangeAspect="1" noChangeArrowheads="1"/>
          </p:cNvPicPr>
          <p:nvPr/>
        </p:nvPicPr>
        <p:blipFill>
          <a:blip r:embed="rId4" cstate="print"/>
          <a:srcRect/>
          <a:stretch>
            <a:fillRect/>
          </a:stretch>
        </p:blipFill>
        <p:spPr bwMode="auto">
          <a:xfrm>
            <a:off x="4908044" y="1526277"/>
            <a:ext cx="4038598" cy="2025670"/>
          </a:xfrm>
          <a:prstGeom prst="rect">
            <a:avLst/>
          </a:prstGeom>
          <a:noFill/>
          <a:ln w="9525">
            <a:noFill/>
            <a:miter lim="800000"/>
            <a:headEnd/>
            <a:tailEnd/>
          </a:ln>
          <a:effectLst/>
        </p:spPr>
      </p:pic>
      <p:sp>
        <p:nvSpPr>
          <p:cNvPr id="15" name="TextBox 14"/>
          <p:cNvSpPr txBox="1"/>
          <p:nvPr/>
        </p:nvSpPr>
        <p:spPr>
          <a:xfrm>
            <a:off x="6572249" y="2658259"/>
            <a:ext cx="2390775" cy="954107"/>
          </a:xfrm>
          <a:prstGeom prst="rect">
            <a:avLst/>
          </a:prstGeom>
          <a:solidFill>
            <a:srgbClr val="D9D9D9">
              <a:alpha val="74902"/>
            </a:srgbClr>
          </a:solidFill>
          <a:ln>
            <a:noFill/>
          </a:ln>
        </p:spPr>
        <p:style>
          <a:lnRef idx="3">
            <a:schemeClr val="lt1"/>
          </a:lnRef>
          <a:fillRef idx="1">
            <a:schemeClr val="accent4"/>
          </a:fillRef>
          <a:effectRef idx="1">
            <a:schemeClr val="accent4"/>
          </a:effectRef>
          <a:fontRef idx="minor">
            <a:schemeClr val="lt1"/>
          </a:fontRef>
        </p:style>
        <p:txBody>
          <a:bodyPr wrap="square" rtlCol="0">
            <a:spAutoFit/>
          </a:bodyPr>
          <a:lstStyle/>
          <a:p>
            <a:pPr marL="114300" indent="-114300">
              <a:buFont typeface="Arial" pitchFamily="34" charset="0"/>
              <a:buChar char="•"/>
            </a:pPr>
            <a:r>
              <a:rPr lang="en-US" sz="1400" dirty="0" smtClean="0">
                <a:solidFill>
                  <a:schemeClr val="tx1"/>
                </a:solidFill>
              </a:rPr>
              <a:t>Up to 4 way replication </a:t>
            </a:r>
          </a:p>
          <a:p>
            <a:pPr marL="114300" indent="-114300">
              <a:buFont typeface="Arial" pitchFamily="34" charset="0"/>
              <a:buChar char="•"/>
            </a:pPr>
            <a:r>
              <a:rPr lang="en-US" sz="1400" kern="0" dirty="0" smtClean="0">
                <a:solidFill>
                  <a:schemeClr val="tx1"/>
                </a:solidFill>
              </a:rPr>
              <a:t>Global collaboration</a:t>
            </a:r>
          </a:p>
          <a:p>
            <a:pPr marL="114300" indent="-114300">
              <a:buFont typeface="Arial" pitchFamily="34" charset="0"/>
              <a:buChar char="•"/>
            </a:pPr>
            <a:r>
              <a:rPr lang="en-US" sz="1400" kern="0" dirty="0" smtClean="0">
                <a:solidFill>
                  <a:schemeClr val="tx1"/>
                </a:solidFill>
              </a:rPr>
              <a:t>Access closest data</a:t>
            </a:r>
          </a:p>
          <a:p>
            <a:pPr marL="114300" lvl="0" indent="-114300">
              <a:buFont typeface="Arial" pitchFamily="34" charset="0"/>
              <a:buChar char="•"/>
            </a:pPr>
            <a:r>
              <a:rPr lang="en-US" sz="1400" kern="0" dirty="0" smtClean="0">
                <a:solidFill>
                  <a:srgbClr val="000000"/>
                </a:solidFill>
              </a:rPr>
              <a:t>No risk of data loss</a:t>
            </a:r>
          </a:p>
        </p:txBody>
      </p:sp>
      <p:sp>
        <p:nvSpPr>
          <p:cNvPr id="78" name="Rectangle 77"/>
          <p:cNvSpPr/>
          <p:nvPr/>
        </p:nvSpPr>
        <p:spPr>
          <a:xfrm>
            <a:off x="2590800" y="4238312"/>
            <a:ext cx="1943100" cy="1729704"/>
          </a:xfrm>
          <a:prstGeom prst="rect">
            <a:avLst/>
          </a:prstGeom>
        </p:spPr>
        <p:txBody>
          <a:bodyPr wrap="square">
            <a:spAutoFit/>
          </a:bodyPr>
          <a:lstStyle/>
          <a:p>
            <a:pPr marL="114300" lvl="0" indent="-114300" fontAlgn="base">
              <a:spcBef>
                <a:spcPct val="20000"/>
              </a:spcBef>
              <a:spcAft>
                <a:spcPct val="0"/>
              </a:spcAft>
              <a:buClr>
                <a:srgbClr val="660000"/>
              </a:buClr>
              <a:buFont typeface="Arial" pitchFamily="34" charset="0"/>
              <a:buChar char="•"/>
            </a:pPr>
            <a:r>
              <a:rPr lang="en-US" sz="1400" dirty="0" smtClean="0"/>
              <a:t>Self healing </a:t>
            </a:r>
          </a:p>
          <a:p>
            <a:pPr marL="114300" lvl="0" indent="-114300" fontAlgn="base">
              <a:spcBef>
                <a:spcPct val="20000"/>
              </a:spcBef>
              <a:spcAft>
                <a:spcPct val="0"/>
              </a:spcAft>
              <a:buClr>
                <a:srgbClr val="660000"/>
              </a:buClr>
              <a:buFont typeface="Arial" pitchFamily="34" charset="0"/>
              <a:buChar char="•"/>
            </a:pPr>
            <a:r>
              <a:rPr lang="en-US" sz="1400" dirty="0" smtClean="0"/>
              <a:t>All drives fully utilized </a:t>
            </a:r>
          </a:p>
          <a:p>
            <a:pPr marL="114300" lvl="0" indent="-114300" fontAlgn="base">
              <a:spcBef>
                <a:spcPct val="20000"/>
              </a:spcBef>
              <a:spcAft>
                <a:spcPct val="0"/>
              </a:spcAft>
              <a:buClr>
                <a:srgbClr val="660000"/>
              </a:buClr>
              <a:buFont typeface="Arial" pitchFamily="34" charset="0"/>
              <a:buChar char="•"/>
            </a:pPr>
            <a:r>
              <a:rPr lang="en-US" sz="1400" dirty="0" smtClean="0"/>
              <a:t>50% faster recovery than traditional RAID</a:t>
            </a:r>
          </a:p>
          <a:p>
            <a:pPr marL="114300" lvl="0" indent="-114300" fontAlgn="base">
              <a:spcBef>
                <a:spcPct val="20000"/>
              </a:spcBef>
              <a:spcAft>
                <a:spcPct val="0"/>
              </a:spcAft>
              <a:buClr>
                <a:srgbClr val="660000"/>
              </a:buClr>
              <a:buFont typeface="Arial" pitchFamily="34" charset="0"/>
              <a:buChar char="•"/>
            </a:pPr>
            <a:r>
              <a:rPr lang="en-US" sz="1400" dirty="0" smtClean="0"/>
              <a:t>Reduce or eliminate service calls</a:t>
            </a:r>
          </a:p>
        </p:txBody>
      </p:sp>
      <p:pic>
        <p:nvPicPr>
          <p:cNvPr id="289800" name="Picture 8"/>
          <p:cNvPicPr>
            <a:picLocks noChangeAspect="1" noChangeArrowheads="1"/>
          </p:cNvPicPr>
          <p:nvPr/>
        </p:nvPicPr>
        <p:blipFill>
          <a:blip r:embed="rId5" cstate="print"/>
          <a:srcRect/>
          <a:stretch>
            <a:fillRect/>
          </a:stretch>
        </p:blipFill>
        <p:spPr bwMode="auto">
          <a:xfrm>
            <a:off x="3286125" y="1477778"/>
            <a:ext cx="1009650" cy="1432294"/>
          </a:xfrm>
          <a:prstGeom prst="rect">
            <a:avLst/>
          </a:prstGeom>
          <a:noFill/>
          <a:ln w="9525">
            <a:noFill/>
            <a:miter lim="800000"/>
            <a:headEnd/>
            <a:tailEnd/>
          </a:ln>
          <a:effectLst/>
        </p:spPr>
      </p:pic>
      <p:pic>
        <p:nvPicPr>
          <p:cNvPr id="289801" name="Picture 9"/>
          <p:cNvPicPr>
            <a:picLocks noChangeAspect="1" noChangeArrowheads="1"/>
          </p:cNvPicPr>
          <p:nvPr/>
        </p:nvPicPr>
        <p:blipFill>
          <a:blip r:embed="rId6" cstate="print"/>
          <a:srcRect/>
          <a:stretch>
            <a:fillRect/>
          </a:stretch>
        </p:blipFill>
        <p:spPr bwMode="auto">
          <a:xfrm>
            <a:off x="1809750" y="1574799"/>
            <a:ext cx="1276350" cy="798513"/>
          </a:xfrm>
          <a:prstGeom prst="rect">
            <a:avLst/>
          </a:prstGeom>
          <a:noFill/>
          <a:ln w="9525">
            <a:noFill/>
            <a:miter lim="800000"/>
            <a:headEnd/>
            <a:tailEnd/>
          </a:ln>
          <a:effectLst/>
        </p:spPr>
      </p:pic>
      <p:pic>
        <p:nvPicPr>
          <p:cNvPr id="288770" name="Picture 2"/>
          <p:cNvPicPr>
            <a:picLocks noChangeAspect="1" noChangeArrowheads="1"/>
          </p:cNvPicPr>
          <p:nvPr/>
        </p:nvPicPr>
        <p:blipFill>
          <a:blip r:embed="rId7" cstate="print"/>
          <a:srcRect t="10565"/>
          <a:stretch>
            <a:fillRect/>
          </a:stretch>
        </p:blipFill>
        <p:spPr bwMode="auto">
          <a:xfrm>
            <a:off x="-180975" y="4019438"/>
            <a:ext cx="2089506" cy="1584437"/>
          </a:xfrm>
          <a:prstGeom prst="rect">
            <a:avLst/>
          </a:prstGeom>
          <a:noFill/>
          <a:ln w="9525">
            <a:noFill/>
            <a:miter lim="800000"/>
            <a:headEnd/>
            <a:tailEnd/>
          </a:ln>
          <a:effectLst/>
        </p:spPr>
      </p:pic>
      <p:pic>
        <p:nvPicPr>
          <p:cNvPr id="288769" name="Picture 1"/>
          <p:cNvPicPr>
            <a:picLocks noChangeAspect="1" noChangeArrowheads="1"/>
          </p:cNvPicPr>
          <p:nvPr/>
        </p:nvPicPr>
        <p:blipFill>
          <a:blip r:embed="rId8" cstate="print"/>
          <a:srcRect/>
          <a:stretch>
            <a:fillRect/>
          </a:stretch>
        </p:blipFill>
        <p:spPr bwMode="auto">
          <a:xfrm>
            <a:off x="708974" y="4360360"/>
            <a:ext cx="1887228" cy="1600198"/>
          </a:xfrm>
          <a:prstGeom prst="rect">
            <a:avLst/>
          </a:prstGeom>
          <a:noFill/>
          <a:ln w="9525">
            <a:noFill/>
            <a:miter lim="800000"/>
            <a:headEnd/>
            <a:tailEnd/>
          </a:ln>
          <a:effectLst/>
        </p:spPr>
      </p:pic>
      <p:grpSp>
        <p:nvGrpSpPr>
          <p:cNvPr id="3" name="Group 4"/>
          <p:cNvGrpSpPr>
            <a:grpSpLocks noChangeAspect="1"/>
          </p:cNvGrpSpPr>
          <p:nvPr/>
        </p:nvGrpSpPr>
        <p:grpSpPr bwMode="auto">
          <a:xfrm>
            <a:off x="4572000" y="4011613"/>
            <a:ext cx="4549775" cy="2547937"/>
            <a:chOff x="2880" y="2591"/>
            <a:chExt cx="2866" cy="1605"/>
          </a:xfrm>
        </p:grpSpPr>
        <p:sp>
          <p:nvSpPr>
            <p:cNvPr id="1027" name="AutoShape 3"/>
            <p:cNvSpPr>
              <a:spLocks noChangeAspect="1" noChangeArrowheads="1" noTextEdit="1"/>
            </p:cNvSpPr>
            <p:nvPr/>
          </p:nvSpPr>
          <p:spPr bwMode="auto">
            <a:xfrm>
              <a:off x="2880" y="2591"/>
              <a:ext cx="2866" cy="16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9" cstate="print"/>
            <a:srcRect/>
            <a:stretch>
              <a:fillRect/>
            </a:stretch>
          </p:blipFill>
          <p:spPr bwMode="auto">
            <a:xfrm>
              <a:off x="3029" y="3235"/>
              <a:ext cx="608" cy="233"/>
            </a:xfrm>
            <a:prstGeom prst="rect">
              <a:avLst/>
            </a:prstGeom>
            <a:noFill/>
            <a:ln w="9525">
              <a:noFill/>
              <a:miter lim="800000"/>
              <a:headEnd/>
              <a:tailEnd/>
            </a:ln>
          </p:spPr>
        </p:pic>
        <p:pic>
          <p:nvPicPr>
            <p:cNvPr id="1030" name="Picture 6"/>
            <p:cNvPicPr>
              <a:picLocks noChangeAspect="1" noChangeArrowheads="1"/>
            </p:cNvPicPr>
            <p:nvPr/>
          </p:nvPicPr>
          <p:blipFill>
            <a:blip r:embed="rId10" cstate="print"/>
            <a:srcRect/>
            <a:stretch>
              <a:fillRect/>
            </a:stretch>
          </p:blipFill>
          <p:spPr bwMode="auto">
            <a:xfrm>
              <a:off x="3681" y="3235"/>
              <a:ext cx="612" cy="233"/>
            </a:xfrm>
            <a:prstGeom prst="rect">
              <a:avLst/>
            </a:prstGeom>
            <a:noFill/>
            <a:ln w="9525">
              <a:noFill/>
              <a:miter lim="800000"/>
              <a:headEnd/>
              <a:tailEnd/>
            </a:ln>
          </p:spPr>
        </p:pic>
        <p:pic>
          <p:nvPicPr>
            <p:cNvPr id="1031" name="Picture 7"/>
            <p:cNvPicPr>
              <a:picLocks noChangeAspect="1" noChangeArrowheads="1"/>
            </p:cNvPicPr>
            <p:nvPr/>
          </p:nvPicPr>
          <p:blipFill>
            <a:blip r:embed="rId11" cstate="print"/>
            <a:srcRect/>
            <a:stretch>
              <a:fillRect/>
            </a:stretch>
          </p:blipFill>
          <p:spPr bwMode="auto">
            <a:xfrm>
              <a:off x="4337" y="3235"/>
              <a:ext cx="608" cy="233"/>
            </a:xfrm>
            <a:prstGeom prst="rect">
              <a:avLst/>
            </a:prstGeom>
            <a:noFill/>
            <a:ln w="9525">
              <a:noFill/>
              <a:miter lim="800000"/>
              <a:headEnd/>
              <a:tailEnd/>
            </a:ln>
          </p:spPr>
        </p:pic>
        <p:sp>
          <p:nvSpPr>
            <p:cNvPr id="1032" name="Rectangle 8"/>
            <p:cNvSpPr>
              <a:spLocks noChangeArrowheads="1"/>
            </p:cNvSpPr>
            <p:nvPr/>
          </p:nvSpPr>
          <p:spPr bwMode="auto">
            <a:xfrm>
              <a:off x="2927" y="3513"/>
              <a:ext cx="737" cy="636"/>
            </a:xfrm>
            <a:prstGeom prst="rect">
              <a:avLst/>
            </a:prstGeom>
            <a:solidFill>
              <a:srgbClr val="C6DD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 name="Rectangle 9"/>
            <p:cNvSpPr>
              <a:spLocks noChangeArrowheads="1"/>
            </p:cNvSpPr>
            <p:nvPr/>
          </p:nvSpPr>
          <p:spPr bwMode="auto">
            <a:xfrm>
              <a:off x="3664" y="3513"/>
              <a:ext cx="696" cy="636"/>
            </a:xfrm>
            <a:prstGeom prst="rect">
              <a:avLst/>
            </a:prstGeom>
            <a:solidFill>
              <a:srgbClr val="C6DD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 name="Rectangle 10"/>
            <p:cNvSpPr>
              <a:spLocks noChangeArrowheads="1"/>
            </p:cNvSpPr>
            <p:nvPr/>
          </p:nvSpPr>
          <p:spPr bwMode="auto">
            <a:xfrm>
              <a:off x="4360" y="3513"/>
              <a:ext cx="672" cy="636"/>
            </a:xfrm>
            <a:prstGeom prst="rect">
              <a:avLst/>
            </a:prstGeom>
            <a:solidFill>
              <a:srgbClr val="C6DD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 name="Rectangle 11"/>
            <p:cNvSpPr>
              <a:spLocks noChangeArrowheads="1"/>
            </p:cNvSpPr>
            <p:nvPr/>
          </p:nvSpPr>
          <p:spPr bwMode="auto">
            <a:xfrm>
              <a:off x="5032" y="3513"/>
              <a:ext cx="668" cy="636"/>
            </a:xfrm>
            <a:prstGeom prst="rect">
              <a:avLst/>
            </a:prstGeom>
            <a:solidFill>
              <a:srgbClr val="C6DD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6" name="Rectangle 12"/>
            <p:cNvSpPr>
              <a:spLocks noChangeArrowheads="1"/>
            </p:cNvSpPr>
            <p:nvPr/>
          </p:nvSpPr>
          <p:spPr bwMode="auto">
            <a:xfrm>
              <a:off x="3664" y="3511"/>
              <a:ext cx="4" cy="648"/>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Rectangle 13"/>
            <p:cNvSpPr>
              <a:spLocks noChangeArrowheads="1"/>
            </p:cNvSpPr>
            <p:nvPr/>
          </p:nvSpPr>
          <p:spPr bwMode="auto">
            <a:xfrm>
              <a:off x="4360" y="3511"/>
              <a:ext cx="4" cy="648"/>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Rectangle 14"/>
            <p:cNvSpPr>
              <a:spLocks noChangeArrowheads="1"/>
            </p:cNvSpPr>
            <p:nvPr/>
          </p:nvSpPr>
          <p:spPr bwMode="auto">
            <a:xfrm>
              <a:off x="5032" y="3511"/>
              <a:ext cx="4" cy="648"/>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Rectangle 15"/>
            <p:cNvSpPr>
              <a:spLocks noChangeArrowheads="1"/>
            </p:cNvSpPr>
            <p:nvPr/>
          </p:nvSpPr>
          <p:spPr bwMode="auto">
            <a:xfrm>
              <a:off x="2927" y="3511"/>
              <a:ext cx="4" cy="648"/>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Rectangle 16"/>
            <p:cNvSpPr>
              <a:spLocks noChangeArrowheads="1"/>
            </p:cNvSpPr>
            <p:nvPr/>
          </p:nvSpPr>
          <p:spPr bwMode="auto">
            <a:xfrm>
              <a:off x="5700" y="3511"/>
              <a:ext cx="5" cy="648"/>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Rectangle 17"/>
            <p:cNvSpPr>
              <a:spLocks noChangeArrowheads="1"/>
            </p:cNvSpPr>
            <p:nvPr/>
          </p:nvSpPr>
          <p:spPr bwMode="auto">
            <a:xfrm>
              <a:off x="2925" y="3513"/>
              <a:ext cx="2778" cy="4"/>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Rectangle 18"/>
            <p:cNvSpPr>
              <a:spLocks noChangeArrowheads="1"/>
            </p:cNvSpPr>
            <p:nvPr/>
          </p:nvSpPr>
          <p:spPr bwMode="auto">
            <a:xfrm>
              <a:off x="2923" y="4140"/>
              <a:ext cx="2777" cy="17"/>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043" name="Picture 19"/>
            <p:cNvPicPr>
              <a:picLocks noChangeAspect="1" noChangeArrowheads="1"/>
            </p:cNvPicPr>
            <p:nvPr/>
          </p:nvPicPr>
          <p:blipFill>
            <a:blip r:embed="rId12" cstate="print"/>
            <a:srcRect/>
            <a:stretch>
              <a:fillRect/>
            </a:stretch>
          </p:blipFill>
          <p:spPr bwMode="auto">
            <a:xfrm>
              <a:off x="2997" y="2591"/>
              <a:ext cx="664" cy="266"/>
            </a:xfrm>
            <a:prstGeom prst="rect">
              <a:avLst/>
            </a:prstGeom>
            <a:noFill/>
            <a:ln w="9525">
              <a:noFill/>
              <a:miter lim="800000"/>
              <a:headEnd/>
              <a:tailEnd/>
            </a:ln>
          </p:spPr>
        </p:pic>
        <p:pic>
          <p:nvPicPr>
            <p:cNvPr id="1044" name="Picture 20"/>
            <p:cNvPicPr>
              <a:picLocks noChangeAspect="1" noChangeArrowheads="1"/>
            </p:cNvPicPr>
            <p:nvPr/>
          </p:nvPicPr>
          <p:blipFill>
            <a:blip r:embed="rId13" cstate="print"/>
            <a:srcRect/>
            <a:stretch>
              <a:fillRect/>
            </a:stretch>
          </p:blipFill>
          <p:spPr bwMode="auto">
            <a:xfrm>
              <a:off x="2997" y="2591"/>
              <a:ext cx="664" cy="265"/>
            </a:xfrm>
            <a:prstGeom prst="rect">
              <a:avLst/>
            </a:prstGeom>
            <a:noFill/>
            <a:ln w="9525">
              <a:noFill/>
              <a:miter lim="800000"/>
              <a:headEnd/>
              <a:tailEnd/>
            </a:ln>
          </p:spPr>
        </p:pic>
        <p:sp>
          <p:nvSpPr>
            <p:cNvPr id="1045" name="Rectangle 21"/>
            <p:cNvSpPr>
              <a:spLocks noChangeArrowheads="1"/>
            </p:cNvSpPr>
            <p:nvPr/>
          </p:nvSpPr>
          <p:spPr bwMode="auto">
            <a:xfrm>
              <a:off x="3107" y="2642"/>
              <a:ext cx="417"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Helvetica" charset="0"/>
                  <a:cs typeface="Arial" pitchFamily="34" charset="0"/>
                </a:rPr>
                <a:t>NAS Protocol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6" name="Rectangle 22"/>
            <p:cNvSpPr>
              <a:spLocks noChangeArrowheads="1"/>
            </p:cNvSpPr>
            <p:nvPr/>
          </p:nvSpPr>
          <p:spPr bwMode="auto">
            <a:xfrm>
              <a:off x="3119" y="2719"/>
              <a:ext cx="52"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Helvetica"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3139" y="2727"/>
              <a:ext cx="29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700" b="1" dirty="0" smtClean="0">
                  <a:solidFill>
                    <a:srgbClr val="FFFFFF"/>
                  </a:solidFill>
                  <a:latin typeface="Helvetica" charset="0"/>
                  <a:cs typeface="Arial" pitchFamily="34" charset="0"/>
                </a:rPr>
                <a:t>NFS, CIFS)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48" name="Picture 24"/>
            <p:cNvPicPr>
              <a:picLocks noChangeAspect="1" noChangeArrowheads="1"/>
            </p:cNvPicPr>
            <p:nvPr/>
          </p:nvPicPr>
          <p:blipFill>
            <a:blip r:embed="rId14" cstate="print"/>
            <a:srcRect/>
            <a:stretch>
              <a:fillRect/>
            </a:stretch>
          </p:blipFill>
          <p:spPr bwMode="auto">
            <a:xfrm>
              <a:off x="3045" y="3078"/>
              <a:ext cx="596" cy="116"/>
            </a:xfrm>
            <a:prstGeom prst="rect">
              <a:avLst/>
            </a:prstGeom>
            <a:noFill/>
            <a:ln w="9525">
              <a:noFill/>
              <a:miter lim="800000"/>
              <a:headEnd/>
              <a:tailEnd/>
            </a:ln>
          </p:spPr>
        </p:pic>
        <p:pic>
          <p:nvPicPr>
            <p:cNvPr id="1049" name="Picture 25"/>
            <p:cNvPicPr>
              <a:picLocks noChangeAspect="1" noChangeArrowheads="1"/>
            </p:cNvPicPr>
            <p:nvPr/>
          </p:nvPicPr>
          <p:blipFill>
            <a:blip r:embed="rId15" cstate="print"/>
            <a:srcRect/>
            <a:stretch>
              <a:fillRect/>
            </a:stretch>
          </p:blipFill>
          <p:spPr bwMode="auto">
            <a:xfrm>
              <a:off x="4321" y="2591"/>
              <a:ext cx="640" cy="265"/>
            </a:xfrm>
            <a:prstGeom prst="rect">
              <a:avLst/>
            </a:prstGeom>
            <a:noFill/>
            <a:ln w="9525">
              <a:noFill/>
              <a:miter lim="800000"/>
              <a:headEnd/>
              <a:tailEnd/>
            </a:ln>
          </p:spPr>
        </p:pic>
        <p:pic>
          <p:nvPicPr>
            <p:cNvPr id="1050" name="Picture 26"/>
            <p:cNvPicPr>
              <a:picLocks noChangeAspect="1" noChangeArrowheads="1"/>
            </p:cNvPicPr>
            <p:nvPr/>
          </p:nvPicPr>
          <p:blipFill>
            <a:blip r:embed="rId16" cstate="print"/>
            <a:srcRect/>
            <a:stretch>
              <a:fillRect/>
            </a:stretch>
          </p:blipFill>
          <p:spPr bwMode="auto">
            <a:xfrm>
              <a:off x="4321" y="2591"/>
              <a:ext cx="640" cy="265"/>
            </a:xfrm>
            <a:prstGeom prst="rect">
              <a:avLst/>
            </a:prstGeom>
            <a:noFill/>
            <a:ln w="9525">
              <a:noFill/>
              <a:miter lim="800000"/>
              <a:headEnd/>
              <a:tailEnd/>
            </a:ln>
          </p:spPr>
        </p:pic>
        <p:sp>
          <p:nvSpPr>
            <p:cNvPr id="1051" name="Rectangle 27"/>
            <p:cNvSpPr>
              <a:spLocks noChangeArrowheads="1"/>
            </p:cNvSpPr>
            <p:nvPr/>
          </p:nvSpPr>
          <p:spPr bwMode="auto">
            <a:xfrm>
              <a:off x="4449" y="2642"/>
              <a:ext cx="266"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Helvetica" charset="0"/>
                  <a:cs typeface="Arial" pitchFamily="34" charset="0"/>
                </a:rPr>
                <a:t>iRODS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2" name="Rectangle 28"/>
            <p:cNvSpPr>
              <a:spLocks noChangeArrowheads="1"/>
            </p:cNvSpPr>
            <p:nvPr/>
          </p:nvSpPr>
          <p:spPr bwMode="auto">
            <a:xfrm>
              <a:off x="4667" y="2642"/>
              <a:ext cx="242"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Helvetica" charset="0"/>
                  <a:cs typeface="Arial" pitchFamily="34" charset="0"/>
                </a:rPr>
                <a:t>Store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3" name="Rectangle 29"/>
            <p:cNvSpPr>
              <a:spLocks noChangeArrowheads="1"/>
            </p:cNvSpPr>
            <p:nvPr/>
          </p:nvSpPr>
          <p:spPr bwMode="auto">
            <a:xfrm>
              <a:off x="4510" y="2719"/>
              <a:ext cx="302"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Helvetica" charset="0"/>
                  <a:cs typeface="Arial" pitchFamily="34" charset="0"/>
                </a:rPr>
                <a:t>interface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54" name="Picture 30"/>
            <p:cNvPicPr>
              <a:picLocks noChangeAspect="1" noChangeArrowheads="1"/>
            </p:cNvPicPr>
            <p:nvPr/>
          </p:nvPicPr>
          <p:blipFill>
            <a:blip r:embed="rId17" cstate="print"/>
            <a:srcRect/>
            <a:stretch>
              <a:fillRect/>
            </a:stretch>
          </p:blipFill>
          <p:spPr bwMode="auto">
            <a:xfrm>
              <a:off x="3283" y="2832"/>
              <a:ext cx="132" cy="230"/>
            </a:xfrm>
            <a:prstGeom prst="rect">
              <a:avLst/>
            </a:prstGeom>
            <a:noFill/>
            <a:ln w="9525">
              <a:noFill/>
              <a:miter lim="800000"/>
              <a:headEnd/>
              <a:tailEnd/>
            </a:ln>
          </p:spPr>
        </p:pic>
        <p:pic>
          <p:nvPicPr>
            <p:cNvPr id="1055" name="Picture 31"/>
            <p:cNvPicPr>
              <a:picLocks noChangeAspect="1" noChangeArrowheads="1"/>
            </p:cNvPicPr>
            <p:nvPr/>
          </p:nvPicPr>
          <p:blipFill>
            <a:blip r:embed="rId18" cstate="print"/>
            <a:srcRect/>
            <a:stretch>
              <a:fillRect/>
            </a:stretch>
          </p:blipFill>
          <p:spPr bwMode="auto">
            <a:xfrm>
              <a:off x="4567" y="2848"/>
              <a:ext cx="132" cy="375"/>
            </a:xfrm>
            <a:prstGeom prst="rect">
              <a:avLst/>
            </a:prstGeom>
            <a:noFill/>
            <a:ln w="9525">
              <a:noFill/>
              <a:miter lim="800000"/>
              <a:headEnd/>
              <a:tailEnd/>
            </a:ln>
          </p:spPr>
        </p:pic>
        <p:pic>
          <p:nvPicPr>
            <p:cNvPr id="1056" name="Picture 32"/>
            <p:cNvPicPr>
              <a:picLocks noChangeAspect="1" noChangeArrowheads="1"/>
            </p:cNvPicPr>
            <p:nvPr/>
          </p:nvPicPr>
          <p:blipFill>
            <a:blip r:embed="rId19" cstate="print"/>
            <a:srcRect/>
            <a:stretch>
              <a:fillRect/>
            </a:stretch>
          </p:blipFill>
          <p:spPr bwMode="auto">
            <a:xfrm>
              <a:off x="3649" y="2591"/>
              <a:ext cx="664" cy="265"/>
            </a:xfrm>
            <a:prstGeom prst="rect">
              <a:avLst/>
            </a:prstGeom>
            <a:noFill/>
            <a:ln w="9525">
              <a:noFill/>
              <a:miter lim="800000"/>
              <a:headEnd/>
              <a:tailEnd/>
            </a:ln>
          </p:spPr>
        </p:pic>
        <p:pic>
          <p:nvPicPr>
            <p:cNvPr id="1057" name="Picture 33"/>
            <p:cNvPicPr>
              <a:picLocks noChangeAspect="1" noChangeArrowheads="1"/>
            </p:cNvPicPr>
            <p:nvPr/>
          </p:nvPicPr>
          <p:blipFill>
            <a:blip r:embed="rId20" cstate="print"/>
            <a:srcRect/>
            <a:stretch>
              <a:fillRect/>
            </a:stretch>
          </p:blipFill>
          <p:spPr bwMode="auto">
            <a:xfrm>
              <a:off x="3649" y="2591"/>
              <a:ext cx="664" cy="265"/>
            </a:xfrm>
            <a:prstGeom prst="rect">
              <a:avLst/>
            </a:prstGeom>
            <a:noFill/>
            <a:ln w="9525">
              <a:noFill/>
              <a:miter lim="800000"/>
              <a:headEnd/>
              <a:tailEnd/>
            </a:ln>
          </p:spPr>
        </p:pic>
        <p:sp>
          <p:nvSpPr>
            <p:cNvPr id="1058" name="Rectangle 34"/>
            <p:cNvSpPr>
              <a:spLocks noChangeArrowheads="1"/>
            </p:cNvSpPr>
            <p:nvPr/>
          </p:nvSpPr>
          <p:spPr bwMode="auto">
            <a:xfrm>
              <a:off x="3752" y="2645"/>
              <a:ext cx="552" cy="1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Helvetica" charset="0"/>
                  <a:cs typeface="Arial" pitchFamily="34" charset="0"/>
                </a:rPr>
                <a:t>Cloud Platform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9" name="Rectangle 35"/>
            <p:cNvSpPr>
              <a:spLocks noChangeArrowheads="1"/>
            </p:cNvSpPr>
            <p:nvPr/>
          </p:nvSpPr>
          <p:spPr bwMode="auto">
            <a:xfrm>
              <a:off x="3756" y="2718"/>
              <a:ext cx="523"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Helvetica" charset="0"/>
                  <a:cs typeface="Arial" pitchFamily="34" charset="0"/>
                </a:rPr>
                <a:t>S3 compatibility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60" name="Picture 36"/>
            <p:cNvPicPr>
              <a:picLocks noChangeAspect="1" noChangeArrowheads="1"/>
            </p:cNvPicPr>
            <p:nvPr/>
          </p:nvPicPr>
          <p:blipFill>
            <a:blip r:embed="rId21" cstate="print"/>
            <a:srcRect/>
            <a:stretch>
              <a:fillRect/>
            </a:stretch>
          </p:blipFill>
          <p:spPr bwMode="auto">
            <a:xfrm>
              <a:off x="3689" y="3078"/>
              <a:ext cx="600" cy="116"/>
            </a:xfrm>
            <a:prstGeom prst="rect">
              <a:avLst/>
            </a:prstGeom>
            <a:noFill/>
            <a:ln w="9525">
              <a:noFill/>
              <a:miter lim="800000"/>
              <a:headEnd/>
              <a:tailEnd/>
            </a:ln>
          </p:spPr>
        </p:pic>
        <p:pic>
          <p:nvPicPr>
            <p:cNvPr id="1061" name="Picture 37"/>
            <p:cNvPicPr>
              <a:picLocks noChangeAspect="1" noChangeArrowheads="1"/>
            </p:cNvPicPr>
            <p:nvPr/>
          </p:nvPicPr>
          <p:blipFill>
            <a:blip r:embed="rId17" cstate="print"/>
            <a:srcRect/>
            <a:stretch>
              <a:fillRect/>
            </a:stretch>
          </p:blipFill>
          <p:spPr bwMode="auto">
            <a:xfrm>
              <a:off x="3927" y="2832"/>
              <a:ext cx="132" cy="230"/>
            </a:xfrm>
            <a:prstGeom prst="rect">
              <a:avLst/>
            </a:prstGeom>
            <a:noFill/>
            <a:ln w="9525">
              <a:noFill/>
              <a:miter lim="800000"/>
              <a:headEnd/>
              <a:tailEnd/>
            </a:ln>
          </p:spPr>
        </p:pic>
        <p:sp>
          <p:nvSpPr>
            <p:cNvPr id="1062" name="Rectangle 38"/>
            <p:cNvSpPr>
              <a:spLocks noChangeArrowheads="1"/>
            </p:cNvSpPr>
            <p:nvPr/>
          </p:nvSpPr>
          <p:spPr bwMode="auto">
            <a:xfrm>
              <a:off x="2948" y="3567"/>
              <a:ext cx="401"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0A2E57"/>
                  </a:solidFill>
                  <a:effectLst/>
                  <a:latin typeface="Helvetica" charset="0"/>
                  <a:cs typeface="Arial" pitchFamily="34" charset="0"/>
                </a:rPr>
                <a:t>WOS Access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3" name="Rectangle 39"/>
            <p:cNvSpPr>
              <a:spLocks noChangeArrowheads="1"/>
            </p:cNvSpPr>
            <p:nvPr/>
          </p:nvSpPr>
          <p:spPr bwMode="auto">
            <a:xfrm>
              <a:off x="2948" y="3664"/>
              <a:ext cx="49" cy="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A2E57"/>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4" name="Rectangle 40"/>
            <p:cNvSpPr>
              <a:spLocks noChangeArrowheads="1"/>
            </p:cNvSpPr>
            <p:nvPr/>
          </p:nvSpPr>
          <p:spPr bwMode="auto">
            <a:xfrm>
              <a:off x="3001" y="3664"/>
              <a:ext cx="595"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A2E57"/>
                  </a:solidFill>
                  <a:effectLst/>
                  <a:latin typeface="Helvetica" charset="0"/>
                  <a:cs typeface="Arial" pitchFamily="34" charset="0"/>
                </a:rPr>
                <a:t>NFS,</a:t>
              </a:r>
              <a:r>
                <a:rPr kumimoji="0" lang="en-US" sz="800" b="0" i="0" u="none" strike="noStrike" cap="none" normalizeH="0" dirty="0" smtClean="0">
                  <a:ln>
                    <a:noFill/>
                  </a:ln>
                  <a:solidFill>
                    <a:srgbClr val="0A2E57"/>
                  </a:solidFill>
                  <a:effectLst/>
                  <a:latin typeface="Helvetica" charset="0"/>
                  <a:cs typeface="Arial" pitchFamily="34" charset="0"/>
                </a:rPr>
                <a:t> CIFS </a:t>
              </a:r>
              <a:r>
                <a:rPr kumimoji="0" lang="en-US" sz="800" b="0" i="0" u="none" strike="noStrike" cap="none" normalizeH="0" baseline="0" dirty="0" smtClean="0">
                  <a:ln>
                    <a:noFill/>
                  </a:ln>
                  <a:solidFill>
                    <a:srgbClr val="0A2E57"/>
                  </a:solidFill>
                  <a:effectLst/>
                  <a:latin typeface="Helvetica" charset="0"/>
                  <a:cs typeface="Arial" pitchFamily="34" charset="0"/>
                </a:rPr>
                <a:t>protocols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5" name="Rectangle 41"/>
            <p:cNvSpPr>
              <a:spLocks noChangeArrowheads="1"/>
            </p:cNvSpPr>
            <p:nvPr/>
          </p:nvSpPr>
          <p:spPr bwMode="auto">
            <a:xfrm>
              <a:off x="2948" y="3756"/>
              <a:ext cx="57"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A2E57"/>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6" name="Rectangle 42"/>
            <p:cNvSpPr>
              <a:spLocks noChangeArrowheads="1"/>
            </p:cNvSpPr>
            <p:nvPr/>
          </p:nvSpPr>
          <p:spPr bwMode="auto">
            <a:xfrm>
              <a:off x="3001" y="3756"/>
              <a:ext cx="310"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A2E57"/>
                  </a:solidFill>
                  <a:effectLst/>
                  <a:latin typeface="Helvetica" charset="0"/>
                  <a:cs typeface="Arial" pitchFamily="34" charset="0"/>
                </a:rPr>
                <a:t>Scalable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7" name="Rectangle 43"/>
            <p:cNvSpPr>
              <a:spLocks noChangeArrowheads="1"/>
            </p:cNvSpPr>
            <p:nvPr/>
          </p:nvSpPr>
          <p:spPr bwMode="auto">
            <a:xfrm>
              <a:off x="2948" y="3849"/>
              <a:ext cx="49" cy="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A2E57"/>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8" name="Rectangle 44"/>
            <p:cNvSpPr>
              <a:spLocks noChangeArrowheads="1"/>
            </p:cNvSpPr>
            <p:nvPr/>
          </p:nvSpPr>
          <p:spPr bwMode="auto">
            <a:xfrm>
              <a:off x="3001" y="3849"/>
              <a:ext cx="584" cy="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A2E57"/>
                  </a:solidFill>
                  <a:effectLst/>
                  <a:latin typeface="Helvetica" charset="0"/>
                  <a:cs typeface="Arial" pitchFamily="34" charset="0"/>
                </a:rPr>
                <a:t>HA &amp; DR Protected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9" name="Rectangle 45"/>
            <p:cNvSpPr>
              <a:spLocks noChangeArrowheads="1"/>
            </p:cNvSpPr>
            <p:nvPr/>
          </p:nvSpPr>
          <p:spPr bwMode="auto">
            <a:xfrm>
              <a:off x="2948" y="3942"/>
              <a:ext cx="49" cy="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A2E57"/>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0" name="Rectangle 46"/>
            <p:cNvSpPr>
              <a:spLocks noChangeArrowheads="1"/>
            </p:cNvSpPr>
            <p:nvPr/>
          </p:nvSpPr>
          <p:spPr bwMode="auto">
            <a:xfrm>
              <a:off x="3001" y="3942"/>
              <a:ext cx="355" cy="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A2E57"/>
                  </a:solidFill>
                  <a:effectLst/>
                  <a:latin typeface="Helvetica" charset="0"/>
                  <a:cs typeface="Arial" pitchFamily="34" charset="0"/>
                </a:rPr>
                <a:t>Federation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1" name="Rectangle 47"/>
            <p:cNvSpPr>
              <a:spLocks noChangeArrowheads="1"/>
            </p:cNvSpPr>
            <p:nvPr/>
          </p:nvSpPr>
          <p:spPr bwMode="auto">
            <a:xfrm>
              <a:off x="3327" y="3942"/>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2" name="Rectangle 48"/>
            <p:cNvSpPr>
              <a:spLocks noChangeArrowheads="1"/>
            </p:cNvSpPr>
            <p:nvPr/>
          </p:nvSpPr>
          <p:spPr bwMode="auto">
            <a:xfrm>
              <a:off x="3001" y="4022"/>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3" name="Rectangle 49"/>
            <p:cNvSpPr>
              <a:spLocks noChangeArrowheads="1"/>
            </p:cNvSpPr>
            <p:nvPr/>
          </p:nvSpPr>
          <p:spPr bwMode="auto">
            <a:xfrm>
              <a:off x="3670" y="3577"/>
              <a:ext cx="672"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A2E57"/>
                  </a:solidFill>
                  <a:effectLst/>
                  <a:latin typeface="Helvetica" charset="0"/>
                  <a:cs typeface="Arial" pitchFamily="34" charset="0"/>
                </a:rPr>
                <a:t>Cloud Store Platform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4" name="Rectangle 50"/>
            <p:cNvSpPr>
              <a:spLocks noChangeArrowheads="1"/>
            </p:cNvSpPr>
            <p:nvPr/>
          </p:nvSpPr>
          <p:spPr bwMode="auto">
            <a:xfrm>
              <a:off x="3670" y="3674"/>
              <a:ext cx="48" cy="8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A2E57"/>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5" name="Rectangle 51"/>
            <p:cNvSpPr>
              <a:spLocks noChangeArrowheads="1"/>
            </p:cNvSpPr>
            <p:nvPr/>
          </p:nvSpPr>
          <p:spPr bwMode="auto">
            <a:xfrm>
              <a:off x="3722" y="3674"/>
              <a:ext cx="108" cy="8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A2E57"/>
                  </a:solidFill>
                  <a:effectLst/>
                  <a:latin typeface="Helvetica" charset="0"/>
                  <a:cs typeface="Arial" pitchFamily="34" charset="0"/>
                </a:rPr>
                <a:t>S3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6" name="Rectangle 52"/>
            <p:cNvSpPr>
              <a:spLocks noChangeArrowheads="1"/>
            </p:cNvSpPr>
            <p:nvPr/>
          </p:nvSpPr>
          <p:spPr bwMode="auto">
            <a:xfrm>
              <a:off x="3802" y="3674"/>
              <a:ext cx="48" cy="8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A2E57"/>
                  </a:solidFill>
                  <a:effectLst/>
                  <a:latin typeface="Helvetica"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7" name="Rectangle 53"/>
            <p:cNvSpPr>
              <a:spLocks noChangeArrowheads="1"/>
            </p:cNvSpPr>
            <p:nvPr/>
          </p:nvSpPr>
          <p:spPr bwMode="auto">
            <a:xfrm>
              <a:off x="3823" y="3674"/>
              <a:ext cx="434" cy="8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A2E57"/>
                  </a:solidFill>
                  <a:effectLst/>
                  <a:latin typeface="Helvetica" charset="0"/>
                  <a:cs typeface="Arial" pitchFamily="34" charset="0"/>
                </a:rPr>
                <a:t>Compatible &amp;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8" name="Rectangle 54"/>
            <p:cNvSpPr>
              <a:spLocks noChangeArrowheads="1"/>
            </p:cNvSpPr>
            <p:nvPr/>
          </p:nvSpPr>
          <p:spPr bwMode="auto">
            <a:xfrm>
              <a:off x="3722" y="3750"/>
              <a:ext cx="297" cy="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A2E57"/>
                  </a:solidFill>
                  <a:effectLst/>
                  <a:latin typeface="Helvetica" charset="0"/>
                  <a:cs typeface="Arial" pitchFamily="34" charset="0"/>
                </a:rPr>
                <a:t>WebDAV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9" name="Rectangle 55"/>
            <p:cNvSpPr>
              <a:spLocks noChangeArrowheads="1"/>
            </p:cNvSpPr>
            <p:nvPr/>
          </p:nvSpPr>
          <p:spPr bwMode="auto">
            <a:xfrm>
              <a:off x="3996" y="3750"/>
              <a:ext cx="165" cy="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A2E57"/>
                  </a:solidFill>
                  <a:effectLst/>
                  <a:latin typeface="Helvetica" charset="0"/>
                  <a:cs typeface="Arial" pitchFamily="34" charset="0"/>
                </a:rPr>
                <a:t>APIs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0" name="Rectangle 56"/>
            <p:cNvSpPr>
              <a:spLocks noChangeArrowheads="1"/>
            </p:cNvSpPr>
            <p:nvPr/>
          </p:nvSpPr>
          <p:spPr bwMode="auto">
            <a:xfrm>
              <a:off x="3670" y="3842"/>
              <a:ext cx="48" cy="8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A2E57"/>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1" name="Rectangle 57"/>
            <p:cNvSpPr>
              <a:spLocks noChangeArrowheads="1"/>
            </p:cNvSpPr>
            <p:nvPr/>
          </p:nvSpPr>
          <p:spPr bwMode="auto">
            <a:xfrm>
              <a:off x="3722" y="3842"/>
              <a:ext cx="165" cy="8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A2E57"/>
                  </a:solidFill>
                  <a:effectLst/>
                  <a:latin typeface="Helvetica" charset="0"/>
                  <a:cs typeface="Arial" pitchFamily="34" charset="0"/>
                </a:rPr>
                <a:t>Multi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2" name="Rectangle 58"/>
            <p:cNvSpPr>
              <a:spLocks noChangeArrowheads="1"/>
            </p:cNvSpPr>
            <p:nvPr/>
          </p:nvSpPr>
          <p:spPr bwMode="auto">
            <a:xfrm>
              <a:off x="3863" y="3842"/>
              <a:ext cx="48" cy="8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A2E57"/>
                  </a:solidFill>
                  <a:effectLst/>
                  <a:latin typeface="Helvetica"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3" name="Rectangle 59"/>
            <p:cNvSpPr>
              <a:spLocks noChangeArrowheads="1"/>
            </p:cNvSpPr>
            <p:nvPr/>
          </p:nvSpPr>
          <p:spPr bwMode="auto">
            <a:xfrm>
              <a:off x="3883" y="3842"/>
              <a:ext cx="253" cy="8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A2E57"/>
                  </a:solidFill>
                  <a:effectLst/>
                  <a:latin typeface="Helvetica" charset="0"/>
                  <a:cs typeface="Arial" pitchFamily="34" charset="0"/>
                </a:rPr>
                <a:t>tenancy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4" name="Rectangle 60"/>
            <p:cNvSpPr>
              <a:spLocks noChangeArrowheads="1"/>
            </p:cNvSpPr>
            <p:nvPr/>
          </p:nvSpPr>
          <p:spPr bwMode="auto">
            <a:xfrm>
              <a:off x="3670" y="3935"/>
              <a:ext cx="48" cy="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A2E57"/>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5" name="Rectangle 61"/>
            <p:cNvSpPr>
              <a:spLocks noChangeArrowheads="1"/>
            </p:cNvSpPr>
            <p:nvPr/>
          </p:nvSpPr>
          <p:spPr bwMode="auto">
            <a:xfrm>
              <a:off x="3722" y="3935"/>
              <a:ext cx="575" cy="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A2E57"/>
                  </a:solidFill>
                  <a:effectLst/>
                  <a:latin typeface="Helvetica" charset="0"/>
                  <a:cs typeface="Arial" pitchFamily="34" charset="0"/>
                </a:rPr>
                <a:t>Reporting &amp; Billing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6" name="Rectangle 62"/>
            <p:cNvSpPr>
              <a:spLocks noChangeArrowheads="1"/>
            </p:cNvSpPr>
            <p:nvPr/>
          </p:nvSpPr>
          <p:spPr bwMode="auto">
            <a:xfrm>
              <a:off x="3670" y="4032"/>
              <a:ext cx="48" cy="8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A2E57"/>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7" name="Rectangle 63"/>
            <p:cNvSpPr>
              <a:spLocks noChangeArrowheads="1"/>
            </p:cNvSpPr>
            <p:nvPr/>
          </p:nvSpPr>
          <p:spPr bwMode="auto">
            <a:xfrm>
              <a:off x="3722" y="4032"/>
              <a:ext cx="531" cy="8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A2E57"/>
                  </a:solidFill>
                  <a:effectLst/>
                  <a:latin typeface="Helvetica" charset="0"/>
                  <a:cs typeface="Arial" pitchFamily="34" charset="0"/>
                </a:rPr>
                <a:t>Personal storage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8" name="Rectangle 64"/>
            <p:cNvSpPr>
              <a:spLocks noChangeArrowheads="1"/>
            </p:cNvSpPr>
            <p:nvPr/>
          </p:nvSpPr>
          <p:spPr bwMode="auto">
            <a:xfrm>
              <a:off x="5052" y="3559"/>
              <a:ext cx="624" cy="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A2E57"/>
                  </a:solidFill>
                  <a:effectLst/>
                  <a:latin typeface="Helvetica" charset="0"/>
                  <a:cs typeface="Arial" pitchFamily="34" charset="0"/>
                </a:rPr>
                <a:t>Native Object Store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9" name="Rectangle 65"/>
            <p:cNvSpPr>
              <a:spLocks noChangeArrowheads="1"/>
            </p:cNvSpPr>
            <p:nvPr/>
          </p:nvSpPr>
          <p:spPr bwMode="auto">
            <a:xfrm>
              <a:off x="5052" y="3656"/>
              <a:ext cx="48" cy="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A2E57"/>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0" name="Rectangle 66"/>
            <p:cNvSpPr>
              <a:spLocks noChangeArrowheads="1"/>
            </p:cNvSpPr>
            <p:nvPr/>
          </p:nvSpPr>
          <p:spPr bwMode="auto">
            <a:xfrm>
              <a:off x="5104" y="3656"/>
              <a:ext cx="591" cy="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A2E57"/>
                  </a:solidFill>
                  <a:effectLst/>
                  <a:latin typeface="Helvetica" charset="0"/>
                  <a:cs typeface="Arial" pitchFamily="34" charset="0"/>
                </a:rPr>
                <a:t>C++, Python, Java,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1" name="Rectangle 67"/>
            <p:cNvSpPr>
              <a:spLocks noChangeArrowheads="1"/>
            </p:cNvSpPr>
            <p:nvPr/>
          </p:nvSpPr>
          <p:spPr bwMode="auto">
            <a:xfrm>
              <a:off x="5104" y="3732"/>
              <a:ext cx="571" cy="8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A2E57"/>
                  </a:solidFill>
                  <a:effectLst/>
                  <a:latin typeface="Helvetica" charset="0"/>
                  <a:cs typeface="Arial" pitchFamily="34" charset="0"/>
                </a:rPr>
                <a:t>PHP, HTTP REST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2" name="Rectangle 68"/>
            <p:cNvSpPr>
              <a:spLocks noChangeArrowheads="1"/>
            </p:cNvSpPr>
            <p:nvPr/>
          </p:nvSpPr>
          <p:spPr bwMode="auto">
            <a:xfrm>
              <a:off x="5104" y="3809"/>
              <a:ext cx="306" cy="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A2E57"/>
                  </a:solidFill>
                  <a:effectLst/>
                  <a:latin typeface="Helvetica" charset="0"/>
                  <a:cs typeface="Arial" pitchFamily="34" charset="0"/>
                </a:rPr>
                <a:t>interfaces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3" name="Rectangle 69"/>
            <p:cNvSpPr>
              <a:spLocks noChangeArrowheads="1"/>
            </p:cNvSpPr>
            <p:nvPr/>
          </p:nvSpPr>
          <p:spPr bwMode="auto">
            <a:xfrm>
              <a:off x="5052" y="3901"/>
              <a:ext cx="48" cy="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A2E57"/>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4" name="Rectangle 70"/>
            <p:cNvSpPr>
              <a:spLocks noChangeArrowheads="1"/>
            </p:cNvSpPr>
            <p:nvPr/>
          </p:nvSpPr>
          <p:spPr bwMode="auto">
            <a:xfrm>
              <a:off x="5104" y="3901"/>
              <a:ext cx="507" cy="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A2E57"/>
                  </a:solidFill>
                  <a:effectLst/>
                  <a:latin typeface="Helvetica" charset="0"/>
                  <a:cs typeface="Arial" pitchFamily="34" charset="0"/>
                </a:rPr>
                <a:t>Simple interface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5" name="Rectangle 71"/>
            <p:cNvSpPr>
              <a:spLocks noChangeArrowheads="1"/>
            </p:cNvSpPr>
            <p:nvPr/>
          </p:nvSpPr>
          <p:spPr bwMode="auto">
            <a:xfrm>
              <a:off x="4401" y="3577"/>
              <a:ext cx="234"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A2E57"/>
                  </a:solidFill>
                  <a:effectLst/>
                  <a:latin typeface="Helvetica" charset="0"/>
                  <a:cs typeface="Arial" pitchFamily="34" charset="0"/>
                </a:rPr>
                <a:t>IRODS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6" name="Rectangle 72"/>
            <p:cNvSpPr>
              <a:spLocks noChangeArrowheads="1"/>
            </p:cNvSpPr>
            <p:nvPr/>
          </p:nvSpPr>
          <p:spPr bwMode="auto">
            <a:xfrm>
              <a:off x="4401" y="3674"/>
              <a:ext cx="49" cy="8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A2E57"/>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7" name="Rectangle 73"/>
            <p:cNvSpPr>
              <a:spLocks noChangeArrowheads="1"/>
            </p:cNvSpPr>
            <p:nvPr/>
          </p:nvSpPr>
          <p:spPr bwMode="auto">
            <a:xfrm>
              <a:off x="4454" y="3674"/>
              <a:ext cx="427" cy="8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A2E57"/>
                  </a:solidFill>
                  <a:effectLst/>
                  <a:latin typeface="Helvetica" charset="0"/>
                  <a:cs typeface="Arial" pitchFamily="34" charset="0"/>
                </a:rPr>
                <a:t>Custom rules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8" name="Rectangle 74"/>
            <p:cNvSpPr>
              <a:spLocks noChangeArrowheads="1"/>
            </p:cNvSpPr>
            <p:nvPr/>
          </p:nvSpPr>
          <p:spPr bwMode="auto">
            <a:xfrm>
              <a:off x="4848" y="3674"/>
              <a:ext cx="65" cy="8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A2E57"/>
                  </a:solidFill>
                  <a:effectLst/>
                  <a:latin typeface="Helvetica"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9" name="Rectangle 75"/>
            <p:cNvSpPr>
              <a:spLocks noChangeArrowheads="1"/>
            </p:cNvSpPr>
            <p:nvPr/>
          </p:nvSpPr>
          <p:spPr bwMode="auto">
            <a:xfrm>
              <a:off x="4901" y="3674"/>
              <a:ext cx="81" cy="8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A2E57"/>
                  </a:solidFill>
                  <a:effectLst/>
                  <a:latin typeface="Helvetica" charset="0"/>
                  <a:cs typeface="Arial" pitchFamily="34" charset="0"/>
                </a:rPr>
                <a:t>a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0" name="Rectangle 76"/>
            <p:cNvSpPr>
              <a:spLocks noChangeArrowheads="1"/>
            </p:cNvSpPr>
            <p:nvPr/>
          </p:nvSpPr>
          <p:spPr bwMode="auto">
            <a:xfrm>
              <a:off x="4454" y="3750"/>
              <a:ext cx="564" cy="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A2E57"/>
                  </a:solidFill>
                  <a:effectLst/>
                  <a:latin typeface="Helvetica" charset="0"/>
                  <a:cs typeface="Arial" pitchFamily="34" charset="0"/>
                </a:rPr>
                <a:t>rule for every need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1" name="Rectangle 77"/>
            <p:cNvSpPr>
              <a:spLocks noChangeArrowheads="1"/>
            </p:cNvSpPr>
            <p:nvPr/>
          </p:nvSpPr>
          <p:spPr bwMode="auto">
            <a:xfrm>
              <a:off x="4401" y="3842"/>
              <a:ext cx="49" cy="8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A2E57"/>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2" name="Rectangle 78"/>
            <p:cNvSpPr>
              <a:spLocks noChangeArrowheads="1"/>
            </p:cNvSpPr>
            <p:nvPr/>
          </p:nvSpPr>
          <p:spPr bwMode="auto">
            <a:xfrm>
              <a:off x="4454" y="3842"/>
              <a:ext cx="419"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800" dirty="0" smtClean="0">
                  <a:solidFill>
                    <a:srgbClr val="0A2E57"/>
                  </a:solidFill>
                  <a:latin typeface="Helvetica" charset="0"/>
                  <a:cs typeface="Arial" pitchFamily="34" charset="0"/>
                </a:rPr>
                <a:t>Rich metadata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03" name="Picture 79"/>
            <p:cNvPicPr>
              <a:picLocks noChangeAspect="1" noChangeArrowheads="1"/>
            </p:cNvPicPr>
            <p:nvPr/>
          </p:nvPicPr>
          <p:blipFill>
            <a:blip r:embed="rId22" cstate="print"/>
            <a:srcRect/>
            <a:stretch>
              <a:fillRect/>
            </a:stretch>
          </p:blipFill>
          <p:spPr bwMode="auto">
            <a:xfrm>
              <a:off x="5013" y="3235"/>
              <a:ext cx="608" cy="233"/>
            </a:xfrm>
            <a:prstGeom prst="rect">
              <a:avLst/>
            </a:prstGeom>
            <a:noFill/>
            <a:ln w="9525">
              <a:noFill/>
              <a:miter lim="800000"/>
              <a:headEnd/>
              <a:tailEnd/>
            </a:ln>
          </p:spPr>
        </p:pic>
        <p:pic>
          <p:nvPicPr>
            <p:cNvPr id="1104" name="Picture 80"/>
            <p:cNvPicPr>
              <a:picLocks noChangeAspect="1" noChangeArrowheads="1"/>
            </p:cNvPicPr>
            <p:nvPr/>
          </p:nvPicPr>
          <p:blipFill>
            <a:blip r:embed="rId23" cstate="print"/>
            <a:srcRect/>
            <a:stretch>
              <a:fillRect/>
            </a:stretch>
          </p:blipFill>
          <p:spPr bwMode="auto">
            <a:xfrm>
              <a:off x="4997" y="2591"/>
              <a:ext cx="640" cy="265"/>
            </a:xfrm>
            <a:prstGeom prst="rect">
              <a:avLst/>
            </a:prstGeom>
            <a:noFill/>
            <a:ln w="9525">
              <a:noFill/>
              <a:miter lim="800000"/>
              <a:headEnd/>
              <a:tailEnd/>
            </a:ln>
          </p:spPr>
        </p:pic>
        <p:pic>
          <p:nvPicPr>
            <p:cNvPr id="1105" name="Picture 81"/>
            <p:cNvPicPr>
              <a:picLocks noChangeAspect="1" noChangeArrowheads="1"/>
            </p:cNvPicPr>
            <p:nvPr/>
          </p:nvPicPr>
          <p:blipFill>
            <a:blip r:embed="rId24" cstate="print"/>
            <a:srcRect/>
            <a:stretch>
              <a:fillRect/>
            </a:stretch>
          </p:blipFill>
          <p:spPr bwMode="auto">
            <a:xfrm>
              <a:off x="4997" y="2591"/>
              <a:ext cx="640" cy="265"/>
            </a:xfrm>
            <a:prstGeom prst="rect">
              <a:avLst/>
            </a:prstGeom>
            <a:noFill/>
            <a:ln w="9525">
              <a:noFill/>
              <a:miter lim="800000"/>
              <a:headEnd/>
              <a:tailEnd/>
            </a:ln>
          </p:spPr>
        </p:pic>
        <p:sp>
          <p:nvSpPr>
            <p:cNvPr id="1106" name="Rectangle 82"/>
            <p:cNvSpPr>
              <a:spLocks noChangeArrowheads="1"/>
            </p:cNvSpPr>
            <p:nvPr/>
          </p:nvSpPr>
          <p:spPr bwMode="auto">
            <a:xfrm>
              <a:off x="5119" y="2644"/>
              <a:ext cx="459" cy="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Helvetica" charset="0"/>
                  <a:cs typeface="Arial" pitchFamily="34" charset="0"/>
                </a:rPr>
                <a:t>Native Object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7" name="Rectangle 83"/>
            <p:cNvSpPr>
              <a:spLocks noChangeArrowheads="1"/>
            </p:cNvSpPr>
            <p:nvPr/>
          </p:nvSpPr>
          <p:spPr bwMode="auto">
            <a:xfrm>
              <a:off x="5099" y="2721"/>
              <a:ext cx="483" cy="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FFFFFF"/>
                  </a:solidFill>
                  <a:effectLst/>
                  <a:latin typeface="Helvetica" charset="0"/>
                  <a:cs typeface="Arial" pitchFamily="34" charset="0"/>
                </a:rPr>
                <a:t>Store interface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08" name="Picture 84"/>
            <p:cNvPicPr>
              <a:picLocks noChangeAspect="1" noChangeArrowheads="1"/>
            </p:cNvPicPr>
            <p:nvPr/>
          </p:nvPicPr>
          <p:blipFill>
            <a:blip r:embed="rId25" cstate="print"/>
            <a:srcRect/>
            <a:stretch>
              <a:fillRect/>
            </a:stretch>
          </p:blipFill>
          <p:spPr bwMode="auto">
            <a:xfrm>
              <a:off x="5247" y="2853"/>
              <a:ext cx="133" cy="370"/>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 amount of data is growing, </a:t>
            </a:r>
            <a:r>
              <a:rPr lang="en-US" b="1" dirty="0" smtClean="0"/>
              <a:t>fast</a:t>
            </a:r>
            <a:endParaRPr lang="en-US" b="1" dirty="0"/>
          </a:p>
        </p:txBody>
      </p:sp>
      <p:graphicFrame>
        <p:nvGraphicFramePr>
          <p:cNvPr id="5" name="Content Placeholder 4"/>
          <p:cNvGraphicFramePr>
            <a:graphicFrameLocks noGrp="1"/>
          </p:cNvGraphicFramePr>
          <p:nvPr>
            <p:ph idx="1"/>
          </p:nvPr>
        </p:nvGraphicFramePr>
        <p:xfrm>
          <a:off x="371475" y="1327354"/>
          <a:ext cx="8229600" cy="511277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DD9B142B-A48D-4ADA-BCA3-7B3235B051ED}" type="slidenum">
              <a:rPr lang="en-US" smtClean="0"/>
              <a:pPr/>
              <a:t>3</a:t>
            </a:fld>
            <a:endParaRPr lang="en-US"/>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Disk drives grow bigger, not faster or better</a:t>
            </a:r>
            <a:endParaRPr lang="en-US" dirty="0"/>
          </a:p>
        </p:txBody>
      </p:sp>
      <p:sp>
        <p:nvSpPr>
          <p:cNvPr id="3" name="Content Placeholder 2"/>
          <p:cNvSpPr>
            <a:spLocks noGrp="1"/>
          </p:cNvSpPr>
          <p:nvPr>
            <p:ph idx="1"/>
          </p:nvPr>
        </p:nvSpPr>
        <p:spPr/>
        <p:txBody>
          <a:bodyPr/>
          <a:lstStyle/>
          <a:p>
            <a:r>
              <a:rPr lang="en-US" dirty="0" smtClean="0"/>
              <a:t>Disk drives haven’t changed that much over the last decade</a:t>
            </a:r>
          </a:p>
          <a:p>
            <a:r>
              <a:rPr lang="en-US" dirty="0" smtClean="0"/>
              <a:t>They just store more, ~40GB in 2002, 4000 GB in 2012</a:t>
            </a:r>
          </a:p>
          <a:p>
            <a:r>
              <a:rPr lang="en-US" dirty="0" smtClean="0"/>
              <a:t>Access times are about the same, ~  5 – 10 ms</a:t>
            </a:r>
          </a:p>
          <a:p>
            <a:r>
              <a:rPr lang="en-US" dirty="0" smtClean="0"/>
              <a:t>Write/read speeds are about the same ~ 50 -100MB/s</a:t>
            </a:r>
          </a:p>
          <a:p>
            <a:r>
              <a:rPr lang="en-US" dirty="0" smtClean="0"/>
              <a:t>Read error rate is about the same 1 error per 10^14 bits read, or one guaranteed read error per 12 TB read.</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DD9B142B-A48D-4ADA-BCA3-7B3235B051ED}" type="slidenum">
              <a:rPr lang="en-US" smtClean="0"/>
              <a:pPr/>
              <a:t>4</a:t>
            </a:fld>
            <a:endParaRPr lang="en-US"/>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b="1" dirty="0" smtClean="0"/>
              <a:t>Highlight two of DDN’s initiatives to deal with large repositories of data:</a:t>
            </a:r>
          </a:p>
          <a:p>
            <a:pPr>
              <a:buNone/>
            </a:pPr>
            <a:endParaRPr lang="en-US" dirty="0" smtClean="0"/>
          </a:p>
          <a:p>
            <a:r>
              <a:rPr lang="en-US" dirty="0" smtClean="0"/>
              <a:t>The Web Object </a:t>
            </a:r>
            <a:r>
              <a:rPr lang="en-US" dirty="0" err="1" smtClean="0"/>
              <a:t>Scaler</a:t>
            </a:r>
            <a:r>
              <a:rPr lang="en-US" dirty="0" smtClean="0"/>
              <a:t>, WOS</a:t>
            </a:r>
          </a:p>
          <a:p>
            <a:pPr>
              <a:buNone/>
            </a:pPr>
            <a:endParaRPr lang="en-US" dirty="0" smtClean="0"/>
          </a:p>
          <a:p>
            <a:r>
              <a:rPr lang="en-US" dirty="0" smtClean="0"/>
              <a:t>Embedded data processing, aka in-storage processing</a:t>
            </a:r>
            <a:endParaRPr lang="en-US" dirty="0"/>
          </a:p>
        </p:txBody>
      </p:sp>
      <p:sp>
        <p:nvSpPr>
          <p:cNvPr id="4" name="Slide Number Placeholder 3"/>
          <p:cNvSpPr>
            <a:spLocks noGrp="1"/>
          </p:cNvSpPr>
          <p:nvPr>
            <p:ph type="sldNum" sz="quarter" idx="12"/>
          </p:nvPr>
        </p:nvSpPr>
        <p:spPr/>
        <p:txBody>
          <a:bodyPr/>
          <a:lstStyle/>
          <a:p>
            <a:fld id="{DD9B142B-A48D-4ADA-BCA3-7B3235B051ED}" type="slidenum">
              <a:rPr lang="en-US" smtClean="0"/>
              <a:pPr/>
              <a:t>5</a:t>
            </a:fld>
            <a:endParaRPr lang="en-US"/>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87" y="149225"/>
            <a:ext cx="6816213" cy="1039813"/>
          </a:xfrm>
        </p:spPr>
        <p:txBody>
          <a:bodyPr/>
          <a:lstStyle/>
          <a:p>
            <a:r>
              <a:rPr lang="en-US" dirty="0" smtClean="0"/>
              <a:t>Challenges of </a:t>
            </a:r>
            <a:r>
              <a:rPr lang="en-US" dirty="0" err="1" smtClean="0"/>
              <a:t>ExaByte</a:t>
            </a:r>
            <a:r>
              <a:rPr lang="en-US" dirty="0" smtClean="0"/>
              <a:t> scale storage</a:t>
            </a:r>
            <a:endParaRPr lang="en-US" dirty="0"/>
          </a:p>
        </p:txBody>
      </p:sp>
      <p:sp>
        <p:nvSpPr>
          <p:cNvPr id="3" name="Content Placeholder 2"/>
          <p:cNvSpPr>
            <a:spLocks noGrp="1"/>
          </p:cNvSpPr>
          <p:nvPr>
            <p:ph idx="1"/>
          </p:nvPr>
        </p:nvSpPr>
        <p:spPr>
          <a:xfrm>
            <a:off x="117987" y="1317523"/>
            <a:ext cx="8809703" cy="5014452"/>
          </a:xfrm>
        </p:spPr>
        <p:txBody>
          <a:bodyPr>
            <a:normAutofit fontScale="92500" lnSpcReduction="10000"/>
          </a:bodyPr>
          <a:lstStyle/>
          <a:p>
            <a:r>
              <a:rPr lang="en-US" dirty="0" smtClean="0"/>
              <a:t>Exponential growth of data</a:t>
            </a:r>
          </a:p>
          <a:p>
            <a:r>
              <a:rPr lang="en-US" dirty="0" smtClean="0"/>
              <a:t>The expectation that all data will be available everywhere on the planet. </a:t>
            </a:r>
          </a:p>
          <a:p>
            <a:r>
              <a:rPr lang="en-US" dirty="0" smtClean="0"/>
              <a:t>Management of this tidal wave of data becomes increasingly difficult with regular NAS :</a:t>
            </a:r>
          </a:p>
          <a:p>
            <a:pPr marL="515938" lvl="2" indent="-344488">
              <a:buClr>
                <a:srgbClr val="A20101"/>
              </a:buClr>
              <a:buSzPct val="80000"/>
              <a:buFont typeface="Lucida Grande"/>
              <a:buChar char="►"/>
              <a:defRPr/>
            </a:pPr>
            <a:r>
              <a:rPr lang="en-US" sz="2200" dirty="0" smtClean="0"/>
              <a:t>Introduced in the 90’s </a:t>
            </a:r>
            <a:r>
              <a:rPr lang="en-US" sz="1500" dirty="0" smtClean="0"/>
              <a:t>(when </a:t>
            </a:r>
            <a:r>
              <a:rPr lang="en-US" sz="1500" dirty="0" err="1" smtClean="0"/>
              <a:t>ExaByte</a:t>
            </a:r>
            <a:r>
              <a:rPr lang="en-US" sz="1500" dirty="0" smtClean="0"/>
              <a:t> was a tape drive vendor)</a:t>
            </a:r>
            <a:endParaRPr lang="en-US" sz="2200" dirty="0" smtClean="0"/>
          </a:p>
          <a:p>
            <a:pPr marL="690563" lvl="4" indent="-344488">
              <a:buClr>
                <a:srgbClr val="A20101"/>
              </a:buClr>
              <a:buSzPct val="80000"/>
            </a:pPr>
            <a:r>
              <a:rPr lang="en-US" sz="1700" dirty="0" smtClean="0"/>
              <a:t>With 16TB file system sizes that many still have </a:t>
            </a:r>
          </a:p>
          <a:p>
            <a:pPr marL="515938" lvl="2" indent="-344488">
              <a:buClr>
                <a:srgbClr val="A20101"/>
              </a:buClr>
              <a:buSzPct val="80000"/>
              <a:buFont typeface="Lucida Grande"/>
              <a:buChar char="►"/>
              <a:defRPr/>
            </a:pPr>
            <a:r>
              <a:rPr lang="en-US" sz="2200" dirty="0" smtClean="0"/>
              <a:t>Management intensive</a:t>
            </a:r>
          </a:p>
          <a:p>
            <a:pPr marL="690563" lvl="4" indent="-344488">
              <a:buClr>
                <a:srgbClr val="A20101"/>
              </a:buClr>
              <a:buSzPct val="80000"/>
            </a:pPr>
            <a:r>
              <a:rPr lang="en-US" sz="1700" dirty="0" smtClean="0"/>
              <a:t>LUNs, Volumes, Aggregates,…</a:t>
            </a:r>
          </a:p>
          <a:p>
            <a:pPr marL="690563" lvl="4" indent="-344488">
              <a:buClr>
                <a:srgbClr val="A20101"/>
              </a:buClr>
              <a:buSzPct val="80000"/>
            </a:pPr>
            <a:r>
              <a:rPr lang="en-US" sz="1700" dirty="0" smtClean="0"/>
              <a:t>Heroically management intensive at scale</a:t>
            </a:r>
          </a:p>
          <a:p>
            <a:pPr marL="515938" lvl="2" indent="-344488">
              <a:buClr>
                <a:srgbClr val="A20101"/>
              </a:buClr>
              <a:buSzPct val="80000"/>
              <a:buFont typeface="Lucida Grande"/>
              <a:buChar char="►"/>
            </a:pPr>
            <a:r>
              <a:rPr lang="en-US" sz="2200" dirty="0" smtClean="0"/>
              <a:t>Antiquated resiliency techniques that don’t scale</a:t>
            </a:r>
          </a:p>
          <a:p>
            <a:pPr marL="690563" lvl="4" indent="-344488">
              <a:buClr>
                <a:srgbClr val="A20101"/>
              </a:buClr>
              <a:buSzPct val="80000"/>
            </a:pPr>
            <a:r>
              <a:rPr lang="en-US" sz="1700" dirty="0" smtClean="0"/>
              <a:t>RAID ( disk is a unit in RAID, whereas drive vendors consider a sector a unit)</a:t>
            </a:r>
            <a:endParaRPr lang="en-US" sz="2300" dirty="0" smtClean="0"/>
          </a:p>
          <a:p>
            <a:pPr marL="690563" lvl="4" indent="-344488">
              <a:buClr>
                <a:srgbClr val="A20101"/>
              </a:buClr>
              <a:buSzPct val="80000"/>
            </a:pPr>
            <a:r>
              <a:rPr lang="en-US" sz="1700" dirty="0" smtClean="0"/>
              <a:t>Cluster failover, “standby” replication, backup</a:t>
            </a:r>
          </a:p>
          <a:p>
            <a:pPr marL="690563" lvl="4" indent="-344488">
              <a:buClr>
                <a:srgbClr val="A20101"/>
              </a:buClr>
              <a:buSzPct val="80000"/>
            </a:pPr>
            <a:r>
              <a:rPr lang="en-US" sz="1700" dirty="0" smtClean="0"/>
              <a:t>File Allocation Tables, Extent Lists</a:t>
            </a:r>
          </a:p>
          <a:p>
            <a:pPr marL="515938" lvl="2" indent="-344488">
              <a:buClr>
                <a:srgbClr val="A20101"/>
              </a:buClr>
              <a:buSzPct val="80000"/>
              <a:buFont typeface="Lucida Grande"/>
              <a:buChar char="►"/>
            </a:pPr>
            <a:r>
              <a:rPr lang="en-US" sz="2200" dirty="0" smtClean="0"/>
              <a:t>Focused on structured data transactions (IOPS)</a:t>
            </a:r>
          </a:p>
          <a:p>
            <a:pPr marL="690563" lvl="4" indent="-344488">
              <a:buClr>
                <a:srgbClr val="A20101"/>
              </a:buClr>
              <a:buSzPct val="80000"/>
            </a:pPr>
            <a:r>
              <a:rPr lang="en-US" sz="1700" dirty="0" smtClean="0"/>
              <a:t>File locking overhead adds cost and complexity</a:t>
            </a:r>
          </a:p>
          <a:p>
            <a:endParaRPr lang="en-US" dirty="0" smtClean="0"/>
          </a:p>
          <a:p>
            <a:endParaRPr lang="en-US" dirty="0" smtClean="0"/>
          </a:p>
          <a:p>
            <a:endParaRPr lang="en-US" dirty="0" smtClean="0"/>
          </a:p>
          <a:p>
            <a:endParaRPr lang="en-US" dirty="0" smtClean="0"/>
          </a:p>
          <a:p>
            <a:pPr>
              <a:buNone/>
            </a:pPr>
            <a:endParaRPr lang="en-US" dirty="0" smtClean="0"/>
          </a:p>
        </p:txBody>
      </p:sp>
      <p:sp>
        <p:nvSpPr>
          <p:cNvPr id="4" name="Slide Number Placeholder 3"/>
          <p:cNvSpPr>
            <a:spLocks noGrp="1"/>
          </p:cNvSpPr>
          <p:nvPr>
            <p:ph type="sldNum" sz="quarter" idx="12"/>
          </p:nvPr>
        </p:nvSpPr>
        <p:spPr/>
        <p:txBody>
          <a:bodyPr/>
          <a:lstStyle/>
          <a:p>
            <a:fld id="{DD9B142B-A48D-4ADA-BCA3-7B3235B051ED}" type="slidenum">
              <a:rPr lang="en-US" smtClean="0"/>
              <a:pPr/>
              <a:t>6</a:t>
            </a:fld>
            <a:endParaRPr lang="en-US"/>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smtClean="0">
                <a:latin typeface="+mn-lt"/>
              </a:rPr>
              <a:t>Hyperscale</a:t>
            </a:r>
            <a:r>
              <a:rPr lang="en-US" sz="2800" dirty="0" smtClean="0">
                <a:latin typeface="+mn-lt"/>
              </a:rPr>
              <a:t> Storage </a:t>
            </a:r>
            <a:r>
              <a:rPr lang="en-US" sz="2800" b="0" dirty="0" smtClean="0">
                <a:latin typeface="+mn-lt"/>
              </a:rPr>
              <a:t>| Web Object Scaler</a:t>
            </a:r>
            <a:endParaRPr lang="en-US" sz="2800" b="0" dirty="0">
              <a:latin typeface="+mn-lt"/>
            </a:endParaRPr>
          </a:p>
        </p:txBody>
      </p:sp>
      <p:pic>
        <p:nvPicPr>
          <p:cNvPr id="4" name="Picture 3" descr="WOS Logo.jp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a:ext>
            </a:extLst>
          </a:blip>
          <a:stretch>
            <a:fillRect/>
          </a:stretch>
        </p:blipFill>
        <p:spPr>
          <a:xfrm>
            <a:off x="2121324" y="1615585"/>
            <a:ext cx="2872480" cy="1071946"/>
          </a:xfrm>
          <a:prstGeom prst="rect">
            <a:avLst/>
          </a:prstGeom>
          <a:effectLst>
            <a:glow rad="101600">
              <a:schemeClr val="bg1">
                <a:alpha val="75000"/>
              </a:schemeClr>
            </a:glow>
          </a:effectLst>
        </p:spPr>
      </p:pic>
      <p:sp>
        <p:nvSpPr>
          <p:cNvPr id="5" name="TextBox 4"/>
          <p:cNvSpPr txBox="1"/>
          <p:nvPr/>
        </p:nvSpPr>
        <p:spPr>
          <a:xfrm>
            <a:off x="5778394" y="1615585"/>
            <a:ext cx="3365606" cy="2400657"/>
          </a:xfrm>
          <a:prstGeom prst="rect">
            <a:avLst/>
          </a:prstGeom>
          <a:noFill/>
        </p:spPr>
        <p:txBody>
          <a:bodyPr wrap="square" rtlCol="0">
            <a:spAutoFit/>
          </a:bodyPr>
          <a:lstStyle/>
          <a:p>
            <a:pPr algn="ctr"/>
            <a:r>
              <a:rPr lang="en-US" sz="6600" b="1" dirty="0" err="1" smtClean="0">
                <a:solidFill>
                  <a:srgbClr val="800000"/>
                </a:solidFill>
                <a:latin typeface="Eurostile"/>
                <a:cs typeface="Eurostile"/>
              </a:rPr>
              <a:t>NoFS</a:t>
            </a:r>
            <a:r>
              <a:rPr lang="en-US" sz="4000" b="1" dirty="0" smtClean="0">
                <a:solidFill>
                  <a:srgbClr val="800000"/>
                </a:solidFill>
                <a:latin typeface="Eurostile"/>
                <a:cs typeface="Eurostile"/>
              </a:rPr>
              <a:t> </a:t>
            </a:r>
          </a:p>
          <a:p>
            <a:pPr algn="ctr"/>
            <a:r>
              <a:rPr lang="en-US" sz="2800" b="1" dirty="0" err="1" smtClean="0">
                <a:solidFill>
                  <a:srgbClr val="800000"/>
                </a:solidFill>
                <a:latin typeface="Eurostile"/>
                <a:cs typeface="Eurostile"/>
              </a:rPr>
              <a:t>Hyperscale</a:t>
            </a:r>
            <a:r>
              <a:rPr lang="en-US" sz="2800" b="1" dirty="0" smtClean="0">
                <a:solidFill>
                  <a:srgbClr val="800000"/>
                </a:solidFill>
                <a:latin typeface="Eurostile"/>
                <a:cs typeface="Eurostile"/>
              </a:rPr>
              <a:t> Distributed Collaboration</a:t>
            </a:r>
            <a:endParaRPr lang="en-US" sz="2800" b="1" dirty="0">
              <a:solidFill>
                <a:srgbClr val="800000"/>
              </a:solidFill>
              <a:latin typeface="Eurostile"/>
              <a:cs typeface="Eurostile"/>
            </a:endParaRPr>
          </a:p>
        </p:txBody>
      </p:sp>
      <p:pic>
        <p:nvPicPr>
          <p:cNvPr id="6" name="Picture 1" descr="wosmap.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20106" y="3581400"/>
            <a:ext cx="9057214" cy="2775772"/>
          </a:xfrm>
          <a:prstGeom prst="rect">
            <a:avLst/>
          </a:prstGeom>
          <a:noFill/>
          <a:ln w="9525">
            <a:noFill/>
            <a:miter lim="800000"/>
            <a:headEnd/>
            <a:tailEnd/>
          </a:ln>
        </p:spPr>
      </p:pic>
      <p:pic>
        <p:nvPicPr>
          <p:cNvPr id="8" name="Picture 7" descr="WOS rack left_HD small.jpg"/>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 xmlns:a14="http://schemas.microsoft.com/office/drawing/2010/main"/>
              </a:ext>
            </a:extLst>
          </a:blip>
          <a:srcRect r="23286"/>
          <a:stretch/>
        </p:blipFill>
        <p:spPr>
          <a:xfrm flipH="1">
            <a:off x="-2" y="1040289"/>
            <a:ext cx="1981201" cy="5644324"/>
          </a:xfrm>
          <a:prstGeom prst="rect">
            <a:avLst/>
          </a:prstGeom>
        </p:spPr>
      </p:pic>
      <p:pic>
        <p:nvPicPr>
          <p:cNvPr id="9" name="Picture 8" descr="ddn_logo.pn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 xmlns:a14="http://schemas.microsoft.com/office/drawing/2010/main"/>
              </a:ext>
            </a:extLst>
          </a:blip>
          <a:stretch>
            <a:fillRect/>
          </a:stretch>
        </p:blipFill>
        <p:spPr>
          <a:xfrm>
            <a:off x="2104436" y="2943517"/>
            <a:ext cx="3095445" cy="603802"/>
          </a:xfrm>
          <a:prstGeom prst="rect">
            <a:avLst/>
          </a:prstGeom>
          <a:effectLst>
            <a:glow rad="101600">
              <a:schemeClr val="bg1">
                <a:alpha val="75000"/>
              </a:schemeClr>
            </a:glow>
          </a:effectLst>
        </p:spPr>
      </p:pic>
    </p:spTree>
    <p:extLst>
      <p:ext uri="{BB962C8B-B14F-4D97-AF65-F5344CB8AC3E}">
        <p14:creationId xmlns="" xmlns:p14="http://schemas.microsoft.com/office/powerpoint/2010/main" val="204954135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87" y="149225"/>
            <a:ext cx="6816213" cy="1039813"/>
          </a:xfrm>
        </p:spPr>
        <p:txBody>
          <a:bodyPr/>
          <a:lstStyle/>
          <a:p>
            <a:r>
              <a:rPr lang="en-US" dirty="0" smtClean="0"/>
              <a:t>What is WOS</a:t>
            </a:r>
            <a:endParaRPr lang="en-US" dirty="0"/>
          </a:p>
        </p:txBody>
      </p:sp>
      <p:sp>
        <p:nvSpPr>
          <p:cNvPr id="3" name="Content Placeholder 2"/>
          <p:cNvSpPr>
            <a:spLocks noGrp="1"/>
          </p:cNvSpPr>
          <p:nvPr>
            <p:ph idx="1"/>
          </p:nvPr>
        </p:nvSpPr>
        <p:spPr>
          <a:xfrm>
            <a:off x="117987" y="1317523"/>
            <a:ext cx="8809703" cy="5014452"/>
          </a:xfrm>
        </p:spPr>
        <p:txBody>
          <a:bodyPr>
            <a:normAutofit fontScale="92500" lnSpcReduction="20000"/>
          </a:bodyPr>
          <a:lstStyle/>
          <a:p>
            <a:r>
              <a:rPr lang="en-US" dirty="0" smtClean="0"/>
              <a:t>A data store for immutable data</a:t>
            </a:r>
          </a:p>
          <a:p>
            <a:pPr lvl="1"/>
            <a:r>
              <a:rPr lang="en-US" dirty="0" smtClean="0"/>
              <a:t>That means we don’t need to worry about locking</a:t>
            </a:r>
          </a:p>
          <a:p>
            <a:pPr lvl="1"/>
            <a:r>
              <a:rPr lang="en-US" dirty="0" smtClean="0"/>
              <a:t>No two systems will write to the same object</a:t>
            </a:r>
          </a:p>
          <a:p>
            <a:pPr lvl="1">
              <a:buNone/>
            </a:pPr>
            <a:endParaRPr lang="en-US" dirty="0" smtClean="0"/>
          </a:p>
          <a:p>
            <a:r>
              <a:rPr lang="en-US" dirty="0" smtClean="0"/>
              <a:t>Data is stored in objects</a:t>
            </a:r>
          </a:p>
          <a:p>
            <a:pPr lvl="1"/>
            <a:r>
              <a:rPr lang="en-US" dirty="0" smtClean="0"/>
              <a:t>Written with policies</a:t>
            </a:r>
          </a:p>
          <a:p>
            <a:pPr lvl="1"/>
            <a:r>
              <a:rPr lang="en-US" dirty="0" smtClean="0"/>
              <a:t>Policies drive replication</a:t>
            </a:r>
          </a:p>
          <a:p>
            <a:endParaRPr lang="en-US" dirty="0" smtClean="0"/>
          </a:p>
          <a:p>
            <a:r>
              <a:rPr lang="en-US" dirty="0" smtClean="0"/>
              <a:t>Objects live in ‘zones’</a:t>
            </a:r>
          </a:p>
          <a:p>
            <a:endParaRPr lang="en-US" dirty="0" smtClean="0"/>
          </a:p>
          <a:p>
            <a:r>
              <a:rPr lang="en-US" dirty="0" smtClean="0"/>
              <a:t>Data protection is achieved by replication or erasure coding</a:t>
            </a:r>
          </a:p>
          <a:p>
            <a:pPr lvl="1"/>
            <a:r>
              <a:rPr lang="en-US" dirty="0" smtClean="0"/>
              <a:t>Replicate within a zone or between zones</a:t>
            </a:r>
          </a:p>
          <a:p>
            <a:pPr lvl="1"/>
            <a:r>
              <a:rPr lang="en-US" dirty="0" smtClean="0"/>
              <a:t>Data is available from every WOS node in the cluster</a:t>
            </a:r>
          </a:p>
          <a:p>
            <a:endParaRPr lang="en-US" dirty="0" smtClean="0"/>
          </a:p>
          <a:p>
            <a:r>
              <a:rPr lang="en-US" dirty="0" smtClean="0"/>
              <a:t>Only three operations possible, PUT, GET and DELETE</a:t>
            </a:r>
          </a:p>
          <a:p>
            <a:endParaRPr lang="en-US" dirty="0" smtClean="0"/>
          </a:p>
          <a:p>
            <a:endParaRPr lang="en-US" dirty="0" smtClean="0"/>
          </a:p>
          <a:p>
            <a:endParaRPr lang="en-US" dirty="0" smtClean="0"/>
          </a:p>
          <a:p>
            <a:pPr>
              <a:buNone/>
            </a:pPr>
            <a:endParaRPr lang="en-US" dirty="0" smtClean="0"/>
          </a:p>
        </p:txBody>
      </p:sp>
      <p:sp>
        <p:nvSpPr>
          <p:cNvPr id="4" name="Slide Number Placeholder 3"/>
          <p:cNvSpPr>
            <a:spLocks noGrp="1"/>
          </p:cNvSpPr>
          <p:nvPr>
            <p:ph type="sldNum" sz="quarter" idx="12"/>
          </p:nvPr>
        </p:nvSpPr>
        <p:spPr/>
        <p:txBody>
          <a:bodyPr/>
          <a:lstStyle/>
          <a:p>
            <a:fld id="{DD9B142B-A48D-4ADA-BCA3-7B3235B051ED}" type="slidenum">
              <a:rPr lang="en-US" smtClean="0"/>
              <a:pPr/>
              <a:t>8</a:t>
            </a:fld>
            <a:endParaRPr lang="en-US"/>
          </a:p>
        </p:txBody>
      </p:sp>
      <p:pic>
        <p:nvPicPr>
          <p:cNvPr id="5" name="Picture 6"/>
          <p:cNvPicPr>
            <a:picLocks noChangeAspect="1" noChangeArrowheads="1"/>
          </p:cNvPicPr>
          <p:nvPr/>
        </p:nvPicPr>
        <p:blipFill>
          <a:blip r:embed="rId3" cstate="print"/>
          <a:srcRect/>
          <a:stretch>
            <a:fillRect/>
          </a:stretch>
        </p:blipFill>
        <p:spPr bwMode="auto">
          <a:xfrm>
            <a:off x="4216811" y="2442396"/>
            <a:ext cx="4038598" cy="202567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29"/>
          <p:cNvPicPr>
            <a:picLocks noChangeAspect="1" noChangeArrowheads="1"/>
          </p:cNvPicPr>
          <p:nvPr/>
        </p:nvPicPr>
        <p:blipFill>
          <a:blip r:embed="rId2" cstate="print"/>
          <a:srcRect/>
          <a:stretch>
            <a:fillRect/>
          </a:stretch>
        </p:blipFill>
        <p:spPr bwMode="auto">
          <a:xfrm>
            <a:off x="7414419" y="3672549"/>
            <a:ext cx="258762" cy="436563"/>
          </a:xfrm>
          <a:prstGeom prst="rect">
            <a:avLst/>
          </a:prstGeom>
          <a:noFill/>
          <a:ln w="9525">
            <a:noFill/>
            <a:miter lim="800000"/>
            <a:headEnd/>
            <a:tailEnd/>
          </a:ln>
        </p:spPr>
      </p:pic>
      <p:sp>
        <p:nvSpPr>
          <p:cNvPr id="2" name="Title 1"/>
          <p:cNvSpPr>
            <a:spLocks noGrp="1"/>
          </p:cNvSpPr>
          <p:nvPr>
            <p:ph type="title"/>
          </p:nvPr>
        </p:nvSpPr>
        <p:spPr>
          <a:xfrm>
            <a:off x="457200" y="530227"/>
            <a:ext cx="6476707" cy="688973"/>
          </a:xfrm>
        </p:spPr>
        <p:txBody>
          <a:bodyPr>
            <a:noAutofit/>
          </a:bodyPr>
          <a:lstStyle/>
          <a:p>
            <a:r>
              <a:rPr lang="en-US" sz="2800" dirty="0" smtClean="0">
                <a:latin typeface="+mn-lt"/>
              </a:rPr>
              <a:t>Universal Access to Support a Variety of Applications</a:t>
            </a:r>
            <a:br>
              <a:rPr lang="en-US" sz="2800" dirty="0" smtClean="0">
                <a:latin typeface="+mn-lt"/>
              </a:rPr>
            </a:br>
            <a:endParaRPr lang="en-US" sz="2800" dirty="0">
              <a:latin typeface="+mn-lt"/>
            </a:endParaRPr>
          </a:p>
        </p:txBody>
      </p:sp>
      <p:pic>
        <p:nvPicPr>
          <p:cNvPr id="1053" name="Picture 29"/>
          <p:cNvPicPr>
            <a:picLocks noChangeAspect="1" noChangeArrowheads="1"/>
          </p:cNvPicPr>
          <p:nvPr/>
        </p:nvPicPr>
        <p:blipFill>
          <a:blip r:embed="rId2" cstate="print"/>
          <a:srcRect/>
          <a:stretch>
            <a:fillRect/>
          </a:stretch>
        </p:blipFill>
        <p:spPr bwMode="auto">
          <a:xfrm>
            <a:off x="5403564" y="3136794"/>
            <a:ext cx="258762" cy="436563"/>
          </a:xfrm>
          <a:prstGeom prst="rect">
            <a:avLst/>
          </a:prstGeom>
          <a:noFill/>
          <a:ln w="9525">
            <a:noFill/>
            <a:miter lim="800000"/>
            <a:headEnd/>
            <a:tailEnd/>
          </a:ln>
        </p:spPr>
      </p:pic>
      <p:pic>
        <p:nvPicPr>
          <p:cNvPr id="1060" name="Picture 36"/>
          <p:cNvPicPr>
            <a:picLocks noChangeAspect="1" noChangeArrowheads="1"/>
          </p:cNvPicPr>
          <p:nvPr/>
        </p:nvPicPr>
        <p:blipFill>
          <a:blip r:embed="rId2" cstate="print"/>
          <a:srcRect/>
          <a:stretch>
            <a:fillRect/>
          </a:stretch>
        </p:blipFill>
        <p:spPr bwMode="auto">
          <a:xfrm>
            <a:off x="3258851" y="3136794"/>
            <a:ext cx="258762" cy="436563"/>
          </a:xfrm>
          <a:prstGeom prst="rect">
            <a:avLst/>
          </a:prstGeom>
          <a:noFill/>
          <a:ln w="9525">
            <a:noFill/>
            <a:miter lim="800000"/>
            <a:headEnd/>
            <a:tailEnd/>
          </a:ln>
        </p:spPr>
      </p:pic>
      <p:sp>
        <p:nvSpPr>
          <p:cNvPr id="177" name="TextBox 176"/>
          <p:cNvSpPr txBox="1"/>
          <p:nvPr/>
        </p:nvSpPr>
        <p:spPr>
          <a:xfrm>
            <a:off x="2458876" y="5486400"/>
            <a:ext cx="3713324" cy="307777"/>
          </a:xfrm>
          <a:prstGeom prst="rect">
            <a:avLst/>
          </a:prstGeom>
          <a:noFill/>
        </p:spPr>
        <p:txBody>
          <a:bodyPr wrap="none" rtlCol="0">
            <a:spAutoFit/>
          </a:bodyPr>
          <a:lstStyle/>
          <a:p>
            <a:pPr algn="ctr"/>
            <a:r>
              <a:rPr lang="en-US" sz="1400" b="1" dirty="0" smtClean="0"/>
              <a:t>WOS Hyperscale Geo-Distributed Storage Cloud</a:t>
            </a:r>
          </a:p>
        </p:txBody>
      </p:sp>
      <p:sp>
        <p:nvSpPr>
          <p:cNvPr id="186" name="Up-Down Arrow 185"/>
          <p:cNvSpPr/>
          <p:nvPr/>
        </p:nvSpPr>
        <p:spPr>
          <a:xfrm>
            <a:off x="5342445" y="1834488"/>
            <a:ext cx="381000" cy="762000"/>
          </a:xfrm>
          <a:prstGeom prst="upDownArrow">
            <a:avLst/>
          </a:prstGeom>
          <a:solidFill>
            <a:srgbClr val="DD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Up-Down Arrow 186"/>
          <p:cNvSpPr/>
          <p:nvPr/>
        </p:nvSpPr>
        <p:spPr>
          <a:xfrm>
            <a:off x="3197732" y="1834488"/>
            <a:ext cx="381000" cy="762000"/>
          </a:xfrm>
          <a:prstGeom prst="upDownArrow">
            <a:avLst/>
          </a:prstGeom>
          <a:solidFill>
            <a:srgbClr val="DD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Up-Down Arrow 187"/>
          <p:cNvSpPr/>
          <p:nvPr/>
        </p:nvSpPr>
        <p:spPr>
          <a:xfrm>
            <a:off x="1166019" y="1834488"/>
            <a:ext cx="381000" cy="762000"/>
          </a:xfrm>
          <a:prstGeom prst="upDownArrow">
            <a:avLst/>
          </a:prstGeom>
          <a:solidFill>
            <a:srgbClr val="DD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3" name="Picture 19"/>
          <p:cNvPicPr>
            <a:picLocks noChangeAspect="1" noChangeArrowheads="1"/>
          </p:cNvPicPr>
          <p:nvPr/>
        </p:nvPicPr>
        <p:blipFill>
          <a:blip r:embed="rId3" cstate="print"/>
          <a:srcRect/>
          <a:stretch>
            <a:fillRect/>
          </a:stretch>
        </p:blipFill>
        <p:spPr bwMode="auto">
          <a:xfrm>
            <a:off x="663536" y="2674831"/>
            <a:ext cx="1295400" cy="508000"/>
          </a:xfrm>
          <a:prstGeom prst="rect">
            <a:avLst/>
          </a:prstGeom>
          <a:noFill/>
          <a:ln w="9525">
            <a:noFill/>
            <a:miter lim="800000"/>
            <a:headEnd/>
            <a:tailEnd/>
          </a:ln>
        </p:spPr>
      </p:pic>
      <p:pic>
        <p:nvPicPr>
          <p:cNvPr id="1044" name="Picture 20"/>
          <p:cNvPicPr>
            <a:picLocks noChangeAspect="1" noChangeArrowheads="1"/>
          </p:cNvPicPr>
          <p:nvPr/>
        </p:nvPicPr>
        <p:blipFill>
          <a:blip r:embed="rId4" cstate="print"/>
          <a:srcRect/>
          <a:stretch>
            <a:fillRect/>
          </a:stretch>
        </p:blipFill>
        <p:spPr bwMode="auto">
          <a:xfrm>
            <a:off x="4876800" y="2590800"/>
            <a:ext cx="1295400" cy="508000"/>
          </a:xfrm>
          <a:prstGeom prst="rect">
            <a:avLst/>
          </a:prstGeom>
          <a:ln>
            <a:headEnd/>
            <a:tailEnd/>
          </a:ln>
        </p:spPr>
        <p:style>
          <a:lnRef idx="1">
            <a:schemeClr val="dk1"/>
          </a:lnRef>
          <a:fillRef idx="3">
            <a:schemeClr val="dk1"/>
          </a:fillRef>
          <a:effectRef idx="2">
            <a:schemeClr val="dk1"/>
          </a:effectRef>
          <a:fontRef idx="minor">
            <a:schemeClr val="lt1"/>
          </a:fontRef>
        </p:style>
      </p:pic>
      <p:sp>
        <p:nvSpPr>
          <p:cNvPr id="1045" name="Rectangle 21"/>
          <p:cNvSpPr>
            <a:spLocks noChangeArrowheads="1"/>
          </p:cNvSpPr>
          <p:nvPr/>
        </p:nvSpPr>
        <p:spPr bwMode="auto">
          <a:xfrm>
            <a:off x="5113845" y="2743200"/>
            <a:ext cx="838200" cy="153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Helvetica" charset="0"/>
                <a:cs typeface="Arial" pitchFamily="34" charset="0"/>
              </a:rPr>
              <a:t>WOS Access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56" name="Picture 32"/>
          <p:cNvPicPr>
            <a:picLocks noChangeAspect="1" noChangeArrowheads="1"/>
          </p:cNvPicPr>
          <p:nvPr/>
        </p:nvPicPr>
        <p:blipFill>
          <a:blip r:embed="rId5" cstate="print"/>
          <a:srcRect/>
          <a:stretch>
            <a:fillRect/>
          </a:stretch>
        </p:blipFill>
        <p:spPr bwMode="auto">
          <a:xfrm>
            <a:off x="2741326" y="2590800"/>
            <a:ext cx="1293812" cy="508000"/>
          </a:xfrm>
          <a:prstGeom prst="rect">
            <a:avLst/>
          </a:prstGeom>
          <a:ln>
            <a:headEnd/>
            <a:tailEnd/>
          </a:ln>
        </p:spPr>
        <p:style>
          <a:lnRef idx="1">
            <a:schemeClr val="dk1"/>
          </a:lnRef>
          <a:fillRef idx="3">
            <a:schemeClr val="dk1"/>
          </a:fillRef>
          <a:effectRef idx="2">
            <a:schemeClr val="dk1"/>
          </a:effectRef>
          <a:fontRef idx="minor">
            <a:schemeClr val="lt1"/>
          </a:fontRef>
        </p:style>
      </p:pic>
      <p:sp>
        <p:nvSpPr>
          <p:cNvPr id="1057" name="Rectangle 33"/>
          <p:cNvSpPr>
            <a:spLocks noChangeArrowheads="1"/>
          </p:cNvSpPr>
          <p:nvPr/>
        </p:nvSpPr>
        <p:spPr bwMode="auto">
          <a:xfrm>
            <a:off x="2971800" y="2743200"/>
            <a:ext cx="861726" cy="153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Helvetica" charset="0"/>
                <a:cs typeface="Arial" pitchFamily="34" charset="0"/>
              </a:rPr>
              <a:t>WOS Cloud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 name="Picture 50" descr="1U Bezel.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876800" y="3411348"/>
            <a:ext cx="1371600" cy="129809"/>
          </a:xfrm>
          <a:prstGeom prst="rect">
            <a:avLst/>
          </a:prstGeom>
        </p:spPr>
      </p:pic>
      <p:pic>
        <p:nvPicPr>
          <p:cNvPr id="53" name="Picture 52" descr="1U Bezel.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743200" y="3495379"/>
            <a:ext cx="1371600" cy="129809"/>
          </a:xfrm>
          <a:prstGeom prst="rect">
            <a:avLst/>
          </a:prstGeom>
        </p:spPr>
      </p:pic>
      <p:pic>
        <p:nvPicPr>
          <p:cNvPr id="180" name="Picture 29"/>
          <p:cNvPicPr>
            <a:picLocks noChangeAspect="1" noChangeArrowheads="1"/>
          </p:cNvPicPr>
          <p:nvPr/>
        </p:nvPicPr>
        <p:blipFill>
          <a:blip r:embed="rId2" cstate="print"/>
          <a:srcRect/>
          <a:stretch>
            <a:fillRect/>
          </a:stretch>
        </p:blipFill>
        <p:spPr bwMode="auto">
          <a:xfrm>
            <a:off x="5399374" y="3623970"/>
            <a:ext cx="258762" cy="436563"/>
          </a:xfrm>
          <a:prstGeom prst="rect">
            <a:avLst/>
          </a:prstGeom>
          <a:noFill/>
          <a:ln w="9525">
            <a:noFill/>
            <a:miter lim="800000"/>
            <a:headEnd/>
            <a:tailEnd/>
          </a:ln>
        </p:spPr>
      </p:pic>
      <p:pic>
        <p:nvPicPr>
          <p:cNvPr id="3" name="Picture 2" descr="1U Bezel.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876800" y="3515757"/>
            <a:ext cx="1371600" cy="129809"/>
          </a:xfrm>
          <a:prstGeom prst="rect">
            <a:avLst/>
          </a:prstGeom>
        </p:spPr>
      </p:pic>
      <p:pic>
        <p:nvPicPr>
          <p:cNvPr id="1054" name="Picture 30"/>
          <p:cNvPicPr>
            <a:picLocks noChangeAspect="1" noChangeArrowheads="1"/>
          </p:cNvPicPr>
          <p:nvPr/>
        </p:nvPicPr>
        <p:blipFill>
          <a:blip r:embed="rId7" cstate="print"/>
          <a:srcRect/>
          <a:stretch>
            <a:fillRect/>
          </a:stretch>
        </p:blipFill>
        <p:spPr bwMode="auto">
          <a:xfrm>
            <a:off x="1204119" y="3125389"/>
            <a:ext cx="304800" cy="1095375"/>
          </a:xfrm>
          <a:prstGeom prst="rect">
            <a:avLst/>
          </a:prstGeom>
          <a:noFill/>
          <a:ln w="9525">
            <a:noFill/>
            <a:miter lim="800000"/>
            <a:headEnd/>
            <a:tailEnd/>
          </a:ln>
        </p:spPr>
      </p:pic>
      <p:pic>
        <p:nvPicPr>
          <p:cNvPr id="1050" name="Picture 26"/>
          <p:cNvPicPr>
            <a:picLocks noChangeAspect="1" noChangeArrowheads="1"/>
          </p:cNvPicPr>
          <p:nvPr/>
        </p:nvPicPr>
        <p:blipFill>
          <a:blip r:embed="rId8" cstate="print"/>
          <a:srcRect/>
          <a:stretch>
            <a:fillRect/>
          </a:stretch>
        </p:blipFill>
        <p:spPr bwMode="auto">
          <a:xfrm>
            <a:off x="733425" y="2590800"/>
            <a:ext cx="1247775" cy="508000"/>
          </a:xfrm>
          <a:prstGeom prst="rect">
            <a:avLst/>
          </a:prstGeom>
          <a:ln>
            <a:headEnd/>
            <a:tailEnd/>
          </a:ln>
        </p:spPr>
        <p:style>
          <a:lnRef idx="1">
            <a:schemeClr val="dk1"/>
          </a:lnRef>
          <a:fillRef idx="3">
            <a:schemeClr val="dk1"/>
          </a:fillRef>
          <a:effectRef idx="2">
            <a:schemeClr val="dk1"/>
          </a:effectRef>
          <a:fontRef idx="minor">
            <a:schemeClr val="lt1"/>
          </a:fontRef>
        </p:style>
      </p:pic>
      <p:sp>
        <p:nvSpPr>
          <p:cNvPr id="1051" name="Rectangle 27"/>
          <p:cNvSpPr>
            <a:spLocks noChangeArrowheads="1"/>
          </p:cNvSpPr>
          <p:nvPr/>
        </p:nvSpPr>
        <p:spPr bwMode="auto">
          <a:xfrm>
            <a:off x="820738" y="2667000"/>
            <a:ext cx="1071563"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000" b="1" dirty="0" smtClean="0">
                <a:solidFill>
                  <a:srgbClr val="FFFFFF"/>
                </a:solidFill>
                <a:latin typeface="Helvetica" charset="0"/>
                <a:cs typeface="Arial" pitchFamily="34" charset="0"/>
              </a:rPr>
              <a:t>WOS </a:t>
            </a:r>
            <a:r>
              <a:rPr kumimoji="0" lang="en-US" sz="1000" b="1" i="0" u="none" strike="noStrike" cap="none" normalizeH="0" baseline="0" dirty="0" smtClean="0">
                <a:ln>
                  <a:noFill/>
                </a:ln>
                <a:solidFill>
                  <a:srgbClr val="FFFFFF"/>
                </a:solidFill>
                <a:effectLst/>
                <a:latin typeface="Helvetica" charset="0"/>
                <a:cs typeface="Arial" pitchFamily="34" charset="0"/>
              </a:rPr>
              <a:t>Native Object  Interface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 name="Group 19"/>
          <p:cNvGrpSpPr/>
          <p:nvPr/>
        </p:nvGrpSpPr>
        <p:grpSpPr>
          <a:xfrm>
            <a:off x="1013906" y="3956712"/>
            <a:ext cx="835024" cy="1220894"/>
            <a:chOff x="1108076" y="4637828"/>
            <a:chExt cx="606424" cy="1068494"/>
          </a:xfrm>
        </p:grpSpPr>
        <p:pic>
          <p:nvPicPr>
            <p:cNvPr id="21" name="Picture 20" descr="WOS rack left_HD small.jpg"/>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1108076" y="4637828"/>
              <a:ext cx="454024" cy="992294"/>
            </a:xfrm>
            <a:prstGeom prst="rect">
              <a:avLst/>
            </a:prstGeom>
          </p:spPr>
        </p:pic>
        <p:pic>
          <p:nvPicPr>
            <p:cNvPr id="22" name="Picture 21" descr="WOS rack left_HD small.jpg"/>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1260476" y="4714028"/>
              <a:ext cx="454024" cy="992294"/>
            </a:xfrm>
            <a:prstGeom prst="rect">
              <a:avLst/>
            </a:prstGeom>
          </p:spPr>
        </p:pic>
      </p:grpSp>
      <p:grpSp>
        <p:nvGrpSpPr>
          <p:cNvPr id="5" name="Group 4"/>
          <p:cNvGrpSpPr/>
          <p:nvPr/>
        </p:nvGrpSpPr>
        <p:grpSpPr>
          <a:xfrm>
            <a:off x="5181600" y="3956712"/>
            <a:ext cx="835024" cy="1220894"/>
            <a:chOff x="1108076" y="4637828"/>
            <a:chExt cx="606424" cy="1068494"/>
          </a:xfrm>
        </p:grpSpPr>
        <p:pic>
          <p:nvPicPr>
            <p:cNvPr id="6" name="Picture 5" descr="WOS rack left_HD small.jpg"/>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1108076" y="4637828"/>
              <a:ext cx="454024" cy="992294"/>
            </a:xfrm>
            <a:prstGeom prst="rect">
              <a:avLst/>
            </a:prstGeom>
          </p:spPr>
        </p:pic>
        <p:pic>
          <p:nvPicPr>
            <p:cNvPr id="7" name="Picture 6" descr="WOS rack left_HD small.jpg"/>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1260476" y="4714028"/>
              <a:ext cx="454024" cy="992294"/>
            </a:xfrm>
            <a:prstGeom prst="rect">
              <a:avLst/>
            </a:prstGeom>
          </p:spPr>
        </p:pic>
      </p:grpSp>
      <p:pic>
        <p:nvPicPr>
          <p:cNvPr id="181" name="Picture 29"/>
          <p:cNvPicPr>
            <a:picLocks noChangeAspect="1" noChangeArrowheads="1"/>
          </p:cNvPicPr>
          <p:nvPr/>
        </p:nvPicPr>
        <p:blipFill>
          <a:blip r:embed="rId2" cstate="print"/>
          <a:srcRect/>
          <a:stretch>
            <a:fillRect/>
          </a:stretch>
        </p:blipFill>
        <p:spPr bwMode="auto">
          <a:xfrm>
            <a:off x="3276600" y="3708001"/>
            <a:ext cx="258762" cy="436563"/>
          </a:xfrm>
          <a:prstGeom prst="rect">
            <a:avLst/>
          </a:prstGeom>
          <a:noFill/>
          <a:ln w="9525">
            <a:noFill/>
            <a:miter lim="800000"/>
            <a:headEnd/>
            <a:tailEnd/>
          </a:ln>
        </p:spPr>
      </p:pic>
      <p:pic>
        <p:nvPicPr>
          <p:cNvPr id="52" name="Picture 51" descr="1U Bezel.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743200" y="3599788"/>
            <a:ext cx="1371600" cy="129809"/>
          </a:xfrm>
          <a:prstGeom prst="rect">
            <a:avLst/>
          </a:prstGeom>
        </p:spPr>
      </p:pic>
      <p:pic>
        <p:nvPicPr>
          <p:cNvPr id="48" name="Picture 47" descr="1U Bezel.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743200" y="3375391"/>
            <a:ext cx="1371600" cy="129809"/>
          </a:xfrm>
          <a:prstGeom prst="rect">
            <a:avLst/>
          </a:prstGeom>
        </p:spPr>
      </p:pic>
      <p:sp>
        <p:nvSpPr>
          <p:cNvPr id="64" name="Up-Down Arrow 63"/>
          <p:cNvSpPr/>
          <p:nvPr/>
        </p:nvSpPr>
        <p:spPr>
          <a:xfrm>
            <a:off x="7321511" y="1828800"/>
            <a:ext cx="381000" cy="762000"/>
          </a:xfrm>
          <a:prstGeom prst="upDownArrow">
            <a:avLst/>
          </a:prstGeom>
          <a:solidFill>
            <a:srgbClr val="DD0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20"/>
          <p:cNvPicPr>
            <a:picLocks noChangeAspect="1" noChangeArrowheads="1"/>
          </p:cNvPicPr>
          <p:nvPr/>
        </p:nvPicPr>
        <p:blipFill>
          <a:blip r:embed="rId4" cstate="print"/>
          <a:srcRect/>
          <a:stretch>
            <a:fillRect/>
          </a:stretch>
        </p:blipFill>
        <p:spPr bwMode="auto">
          <a:xfrm>
            <a:off x="6864311" y="2590800"/>
            <a:ext cx="1295400" cy="508000"/>
          </a:xfrm>
          <a:prstGeom prst="rect">
            <a:avLst/>
          </a:prstGeom>
          <a:ln>
            <a:headEnd/>
            <a:tailEnd/>
          </a:ln>
        </p:spPr>
        <p:style>
          <a:lnRef idx="1">
            <a:schemeClr val="dk1"/>
          </a:lnRef>
          <a:fillRef idx="3">
            <a:schemeClr val="dk1"/>
          </a:fillRef>
          <a:effectRef idx="2">
            <a:schemeClr val="dk1"/>
          </a:effectRef>
          <a:fontRef idx="minor">
            <a:schemeClr val="lt1"/>
          </a:fontRef>
        </p:style>
      </p:pic>
      <p:sp>
        <p:nvSpPr>
          <p:cNvPr id="67" name="Rectangle 21"/>
          <p:cNvSpPr>
            <a:spLocks noChangeArrowheads="1"/>
          </p:cNvSpPr>
          <p:nvPr/>
        </p:nvSpPr>
        <p:spPr bwMode="auto">
          <a:xfrm>
            <a:off x="7092911" y="2741712"/>
            <a:ext cx="838200" cy="153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err="1" smtClean="0">
                <a:ln>
                  <a:noFill/>
                </a:ln>
                <a:solidFill>
                  <a:srgbClr val="FFFFFF"/>
                </a:solidFill>
                <a:effectLst/>
                <a:latin typeface="Helvetica" charset="0"/>
                <a:cs typeface="Arial" pitchFamily="34" charset="0"/>
              </a:rPr>
              <a:t>iRODS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8" name="Picture 67" descr="1U Bezel.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858000" y="3565891"/>
            <a:ext cx="1371600" cy="129809"/>
          </a:xfrm>
          <a:prstGeom prst="rect">
            <a:avLst/>
          </a:prstGeom>
        </p:spPr>
      </p:pic>
      <p:grpSp>
        <p:nvGrpSpPr>
          <p:cNvPr id="8" name="Group 16"/>
          <p:cNvGrpSpPr/>
          <p:nvPr/>
        </p:nvGrpSpPr>
        <p:grpSpPr>
          <a:xfrm>
            <a:off x="7162800" y="3956712"/>
            <a:ext cx="835024" cy="1220894"/>
            <a:chOff x="1108076" y="4637828"/>
            <a:chExt cx="606424" cy="1068494"/>
          </a:xfrm>
        </p:grpSpPr>
        <p:pic>
          <p:nvPicPr>
            <p:cNvPr id="18" name="Picture 17" descr="WOS rack left_HD small.jpg"/>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1108076" y="4637828"/>
              <a:ext cx="454024" cy="992294"/>
            </a:xfrm>
            <a:prstGeom prst="rect">
              <a:avLst/>
            </a:prstGeom>
          </p:spPr>
        </p:pic>
        <p:pic>
          <p:nvPicPr>
            <p:cNvPr id="19" name="Picture 18" descr="WOS rack left_HD small.jpg"/>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1260476" y="4714028"/>
              <a:ext cx="454024" cy="992294"/>
            </a:xfrm>
            <a:prstGeom prst="rect">
              <a:avLst/>
            </a:prstGeom>
          </p:spPr>
        </p:pic>
      </p:grpSp>
      <p:sp>
        <p:nvSpPr>
          <p:cNvPr id="71" name="Cloud 70"/>
          <p:cNvSpPr/>
          <p:nvPr/>
        </p:nvSpPr>
        <p:spPr>
          <a:xfrm>
            <a:off x="152400" y="3581400"/>
            <a:ext cx="8534400" cy="2743200"/>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lumMod val="75000"/>
                    <a:lumOff val="25000"/>
                  </a:schemeClr>
                </a:solidFill>
                <a:latin typeface="Arial" pitchFamily="34" charset="0"/>
                <a:cs typeface="Arial" pitchFamily="34" charset="0"/>
              </a:rPr>
              <a:t>    </a:t>
            </a:r>
            <a:endParaRPr lang="en-US" b="1" dirty="0">
              <a:solidFill>
                <a:schemeClr val="tx1">
                  <a:lumMod val="75000"/>
                  <a:lumOff val="25000"/>
                </a:schemeClr>
              </a:solidFill>
            </a:endParaRPr>
          </a:p>
        </p:txBody>
      </p:sp>
      <p:grpSp>
        <p:nvGrpSpPr>
          <p:cNvPr id="9" name="Group 22"/>
          <p:cNvGrpSpPr/>
          <p:nvPr/>
        </p:nvGrpSpPr>
        <p:grpSpPr>
          <a:xfrm>
            <a:off x="2974976" y="3956712"/>
            <a:ext cx="835024" cy="1220894"/>
            <a:chOff x="1108076" y="4637828"/>
            <a:chExt cx="606424" cy="1068494"/>
          </a:xfrm>
        </p:grpSpPr>
        <p:pic>
          <p:nvPicPr>
            <p:cNvPr id="24" name="Picture 23" descr="WOS rack left_HD small.jpg"/>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1108076" y="4637828"/>
              <a:ext cx="454024" cy="992294"/>
            </a:xfrm>
            <a:prstGeom prst="rect">
              <a:avLst/>
            </a:prstGeom>
          </p:spPr>
        </p:pic>
        <p:pic>
          <p:nvPicPr>
            <p:cNvPr id="25" name="Picture 24" descr="WOS rack left_HD small.jpg"/>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1260476" y="4714028"/>
              <a:ext cx="454024" cy="992294"/>
            </a:xfrm>
            <a:prstGeom prst="rect">
              <a:avLst/>
            </a:prstGeom>
          </p:spPr>
        </p:pic>
      </p:grpSp>
      <p:grpSp>
        <p:nvGrpSpPr>
          <p:cNvPr id="10" name="Group 22"/>
          <p:cNvGrpSpPr/>
          <p:nvPr/>
        </p:nvGrpSpPr>
        <p:grpSpPr>
          <a:xfrm>
            <a:off x="1984376" y="3962400"/>
            <a:ext cx="835024" cy="1220894"/>
            <a:chOff x="1108076" y="4637828"/>
            <a:chExt cx="606424" cy="1068494"/>
          </a:xfrm>
        </p:grpSpPr>
        <p:pic>
          <p:nvPicPr>
            <p:cNvPr id="73" name="Picture 72" descr="WOS rack left_HD small.jpg"/>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1108076" y="4637828"/>
              <a:ext cx="454024" cy="992294"/>
            </a:xfrm>
            <a:prstGeom prst="rect">
              <a:avLst/>
            </a:prstGeom>
          </p:spPr>
        </p:pic>
        <p:pic>
          <p:nvPicPr>
            <p:cNvPr id="74" name="Picture 73" descr="WOS rack left_HD small.jpg"/>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1260476" y="4714028"/>
              <a:ext cx="454024" cy="992294"/>
            </a:xfrm>
            <a:prstGeom prst="rect">
              <a:avLst/>
            </a:prstGeom>
          </p:spPr>
        </p:pic>
      </p:grpSp>
      <p:grpSp>
        <p:nvGrpSpPr>
          <p:cNvPr id="11" name="Group 22"/>
          <p:cNvGrpSpPr/>
          <p:nvPr/>
        </p:nvGrpSpPr>
        <p:grpSpPr>
          <a:xfrm>
            <a:off x="6175376" y="3962400"/>
            <a:ext cx="835024" cy="1220894"/>
            <a:chOff x="1108076" y="4637828"/>
            <a:chExt cx="606424" cy="1068494"/>
          </a:xfrm>
        </p:grpSpPr>
        <p:pic>
          <p:nvPicPr>
            <p:cNvPr id="76" name="Picture 75" descr="WOS rack left_HD small.jpg"/>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1108076" y="4637828"/>
              <a:ext cx="454024" cy="992294"/>
            </a:xfrm>
            <a:prstGeom prst="rect">
              <a:avLst/>
            </a:prstGeom>
          </p:spPr>
        </p:pic>
        <p:pic>
          <p:nvPicPr>
            <p:cNvPr id="77" name="Picture 76" descr="WOS rack left_HD small.jpg"/>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1260476" y="4714028"/>
              <a:ext cx="454024" cy="992294"/>
            </a:xfrm>
            <a:prstGeom prst="rect">
              <a:avLst/>
            </a:prstGeom>
          </p:spPr>
        </p:pic>
      </p:grpSp>
      <p:grpSp>
        <p:nvGrpSpPr>
          <p:cNvPr id="12" name="Group 22"/>
          <p:cNvGrpSpPr/>
          <p:nvPr/>
        </p:nvGrpSpPr>
        <p:grpSpPr>
          <a:xfrm>
            <a:off x="4117976" y="4038600"/>
            <a:ext cx="835024" cy="1220894"/>
            <a:chOff x="1108076" y="4637828"/>
            <a:chExt cx="606424" cy="1068494"/>
          </a:xfrm>
        </p:grpSpPr>
        <p:pic>
          <p:nvPicPr>
            <p:cNvPr id="79" name="Picture 78" descr="WOS rack left_HD small.jpg"/>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1108076" y="4637828"/>
              <a:ext cx="454024" cy="992294"/>
            </a:xfrm>
            <a:prstGeom prst="rect">
              <a:avLst/>
            </a:prstGeom>
          </p:spPr>
        </p:pic>
        <p:pic>
          <p:nvPicPr>
            <p:cNvPr id="80" name="Picture 79" descr="WOS rack left_HD small.jpg"/>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xmlns=""/>
                </a:ext>
              </a:extLst>
            </a:blip>
            <a:stretch>
              <a:fillRect/>
            </a:stretch>
          </p:blipFill>
          <p:spPr>
            <a:xfrm>
              <a:off x="1260476" y="4714028"/>
              <a:ext cx="454024" cy="992294"/>
            </a:xfrm>
            <a:prstGeom prst="rect">
              <a:avLst/>
            </a:prstGeom>
          </p:spPr>
        </p:pic>
      </p:grpSp>
      <p:pic>
        <p:nvPicPr>
          <p:cNvPr id="54" name="Picture 29"/>
          <p:cNvPicPr>
            <a:picLocks noChangeAspect="1" noChangeArrowheads="1"/>
          </p:cNvPicPr>
          <p:nvPr/>
        </p:nvPicPr>
        <p:blipFill>
          <a:blip r:embed="rId2" cstate="print"/>
          <a:srcRect/>
          <a:stretch>
            <a:fillRect/>
          </a:stretch>
        </p:blipFill>
        <p:spPr bwMode="auto">
          <a:xfrm>
            <a:off x="7414419" y="3144837"/>
            <a:ext cx="258762" cy="436563"/>
          </a:xfrm>
          <a:prstGeom prst="rect">
            <a:avLst/>
          </a:prstGeom>
          <a:noFill/>
          <a:ln w="9525">
            <a:noFill/>
            <a:miter lim="800000"/>
            <a:headEnd/>
            <a:tailEnd/>
          </a:ln>
        </p:spPr>
      </p:pic>
      <p:sp>
        <p:nvSpPr>
          <p:cNvPr id="55" name="TextBox 54"/>
          <p:cNvSpPr txBox="1"/>
          <p:nvPr/>
        </p:nvSpPr>
        <p:spPr>
          <a:xfrm>
            <a:off x="5715000" y="1752600"/>
            <a:ext cx="1225225" cy="646331"/>
          </a:xfrm>
          <a:prstGeom prst="rect">
            <a:avLst/>
          </a:prstGeom>
          <a:noFill/>
        </p:spPr>
        <p:txBody>
          <a:bodyPr wrap="square" rtlCol="0">
            <a:spAutoFit/>
          </a:bodyPr>
          <a:lstStyle/>
          <a:p>
            <a:pPr>
              <a:buFont typeface="Arial" pitchFamily="34" charset="0"/>
              <a:buChar char="•"/>
            </a:pPr>
            <a:r>
              <a:rPr lang="en-US" sz="1200" dirty="0" smtClean="0"/>
              <a:t>NFS, CIFS</a:t>
            </a:r>
          </a:p>
          <a:p>
            <a:pPr>
              <a:buFont typeface="Arial" pitchFamily="34" charset="0"/>
              <a:buChar char="•"/>
            </a:pPr>
            <a:r>
              <a:rPr lang="en-US" sz="1200" dirty="0" smtClean="0"/>
              <a:t>LDAP,AD</a:t>
            </a:r>
          </a:p>
          <a:p>
            <a:pPr>
              <a:buFont typeface="Arial" pitchFamily="34" charset="0"/>
              <a:buChar char="•"/>
            </a:pPr>
            <a:r>
              <a:rPr lang="en-US" sz="1200" dirty="0" smtClean="0"/>
              <a:t>HA </a:t>
            </a:r>
          </a:p>
        </p:txBody>
      </p:sp>
      <p:sp>
        <p:nvSpPr>
          <p:cNvPr id="56" name="TextBox 55"/>
          <p:cNvSpPr txBox="1"/>
          <p:nvPr/>
        </p:nvSpPr>
        <p:spPr>
          <a:xfrm>
            <a:off x="3505201" y="1752600"/>
            <a:ext cx="1600200" cy="646331"/>
          </a:xfrm>
          <a:prstGeom prst="rect">
            <a:avLst/>
          </a:prstGeom>
          <a:noFill/>
        </p:spPr>
        <p:txBody>
          <a:bodyPr wrap="square" rtlCol="0">
            <a:spAutoFit/>
          </a:bodyPr>
          <a:lstStyle/>
          <a:p>
            <a:pPr>
              <a:buFont typeface="Arial" pitchFamily="34" charset="0"/>
              <a:buChar char="•"/>
            </a:pPr>
            <a:r>
              <a:rPr lang="en-US" sz="1200" dirty="0" smtClean="0"/>
              <a:t>S3 &amp; </a:t>
            </a:r>
            <a:r>
              <a:rPr lang="en-US" sz="1200" dirty="0" err="1" smtClean="0"/>
              <a:t>WebDAV</a:t>
            </a:r>
            <a:r>
              <a:rPr lang="en-US" sz="1200" dirty="0" smtClean="0"/>
              <a:t> APIs</a:t>
            </a:r>
          </a:p>
          <a:p>
            <a:pPr>
              <a:buFont typeface="Arial" pitchFamily="34" charset="0"/>
              <a:buChar char="•"/>
            </a:pPr>
            <a:r>
              <a:rPr lang="en-US" sz="1200" dirty="0" smtClean="0"/>
              <a:t> Secure File Sharing </a:t>
            </a:r>
          </a:p>
          <a:p>
            <a:pPr>
              <a:buFont typeface="Arial" pitchFamily="34" charset="0"/>
              <a:buChar char="•"/>
            </a:pPr>
            <a:r>
              <a:rPr lang="en-US" sz="1200" dirty="0" smtClean="0"/>
              <a:t>Multi-tenancy</a:t>
            </a:r>
          </a:p>
        </p:txBody>
      </p:sp>
      <p:sp>
        <p:nvSpPr>
          <p:cNvPr id="57" name="TextBox 56"/>
          <p:cNvSpPr txBox="1"/>
          <p:nvPr/>
        </p:nvSpPr>
        <p:spPr>
          <a:xfrm>
            <a:off x="1447800" y="1752600"/>
            <a:ext cx="1973041" cy="838200"/>
          </a:xfrm>
          <a:prstGeom prst="rect">
            <a:avLst/>
          </a:prstGeom>
          <a:noFill/>
        </p:spPr>
        <p:txBody>
          <a:bodyPr wrap="square" rtlCol="0">
            <a:spAutoFit/>
          </a:bodyPr>
          <a:lstStyle/>
          <a:p>
            <a:pPr>
              <a:buFont typeface="Arial" pitchFamily="34" charset="0"/>
              <a:buChar char="•"/>
            </a:pPr>
            <a:r>
              <a:rPr lang="en-US" sz="1200" dirty="0" smtClean="0"/>
              <a:t>C++, Python, Java, PHP, </a:t>
            </a:r>
          </a:p>
          <a:p>
            <a:pPr marL="53975"/>
            <a:r>
              <a:rPr lang="en-US" sz="1200" dirty="0" smtClean="0"/>
              <a:t>HTTP, REST interfaces</a:t>
            </a:r>
          </a:p>
          <a:p>
            <a:pPr marL="53975" indent="-53975">
              <a:buFont typeface="Arial" pitchFamily="34" charset="0"/>
              <a:buChar char="•"/>
            </a:pPr>
            <a:r>
              <a:rPr lang="en-US" sz="1200" dirty="0" smtClean="0"/>
              <a:t>PUT, GET, DELETE</a:t>
            </a:r>
          </a:p>
          <a:p>
            <a:pPr>
              <a:buFont typeface="Arial" pitchFamily="34" charset="0"/>
              <a:buChar char="•"/>
            </a:pPr>
            <a:endParaRPr lang="en-US" sz="1200" dirty="0" smtClean="0"/>
          </a:p>
        </p:txBody>
      </p:sp>
      <p:sp>
        <p:nvSpPr>
          <p:cNvPr id="58" name="TextBox 57"/>
          <p:cNvSpPr txBox="1"/>
          <p:nvPr/>
        </p:nvSpPr>
        <p:spPr>
          <a:xfrm>
            <a:off x="7696200" y="1752600"/>
            <a:ext cx="1225225" cy="646331"/>
          </a:xfrm>
          <a:prstGeom prst="rect">
            <a:avLst/>
          </a:prstGeom>
          <a:noFill/>
        </p:spPr>
        <p:txBody>
          <a:bodyPr wrap="square" rtlCol="0">
            <a:spAutoFit/>
          </a:bodyPr>
          <a:lstStyle/>
          <a:p>
            <a:pPr>
              <a:buFont typeface="Arial" pitchFamily="34" charset="0"/>
              <a:buChar char="•"/>
            </a:pPr>
            <a:r>
              <a:rPr lang="en-US" sz="1200" dirty="0" smtClean="0"/>
              <a:t>Rules Engine</a:t>
            </a:r>
          </a:p>
          <a:p>
            <a:pPr>
              <a:buFont typeface="Arial" pitchFamily="34" charset="0"/>
              <a:buChar char="•"/>
            </a:pPr>
            <a:r>
              <a:rPr lang="en-US" sz="1200" dirty="0" smtClean="0"/>
              <a:t>Rich Metadata</a:t>
            </a:r>
          </a:p>
          <a:p>
            <a:pPr>
              <a:buFont typeface="Arial" pitchFamily="34" charset="0"/>
              <a:buChar char="•"/>
            </a:pPr>
            <a:r>
              <a:rPr lang="en-US" sz="1200" dirty="0" smtClean="0"/>
              <a:t>Automation</a:t>
            </a:r>
          </a:p>
        </p:txBody>
      </p:sp>
    </p:spTree>
    <p:extLst>
      <p:ext uri="{BB962C8B-B14F-4D97-AF65-F5344CB8AC3E}">
        <p14:creationId xmlns:p14="http://schemas.microsoft.com/office/powerpoint/2010/main" xmlns="" val="321333546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DN 2012 PPT Template">
  <a:themeElements>
    <a:clrScheme name="Custom 3">
      <a:dk1>
        <a:srgbClr val="191919"/>
      </a:dk1>
      <a:lt1>
        <a:srgbClr val="FFFFFF"/>
      </a:lt1>
      <a:dk2>
        <a:srgbClr val="A6211A"/>
      </a:dk2>
      <a:lt2>
        <a:srgbClr val="FFFFFF"/>
      </a:lt2>
      <a:accent1>
        <a:srgbClr val="333333"/>
      </a:accent1>
      <a:accent2>
        <a:srgbClr val="A7211A"/>
      </a:accent2>
      <a:accent3>
        <a:srgbClr val="7F7F7F"/>
      </a:accent3>
      <a:accent4>
        <a:srgbClr val="000080"/>
      </a:accent4>
      <a:accent5>
        <a:srgbClr val="008000"/>
      </a:accent5>
      <a:accent6>
        <a:srgbClr val="FF8000"/>
      </a:accent6>
      <a:hlink>
        <a:srgbClr val="D2D200"/>
      </a:hlink>
      <a:folHlink>
        <a:srgbClr val="D0B9F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DDN 2012 PPT Template</Template>
  <TotalTime>186</TotalTime>
  <Words>2647</Words>
  <Application>Microsoft Office PowerPoint</Application>
  <PresentationFormat>On-screen Show (4:3)</PresentationFormat>
  <Paragraphs>550</Paragraphs>
  <Slides>25</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DDN 2012 PPT Template</vt:lpstr>
      <vt:lpstr>Visio</vt:lpstr>
      <vt:lpstr>Slide 1</vt:lpstr>
      <vt:lpstr>DDN | We Accelerate Information Insight</vt:lpstr>
      <vt:lpstr>Fact: amount of data is growing, fast</vt:lpstr>
      <vt:lpstr>Disk drives grow bigger, not faster or better</vt:lpstr>
      <vt:lpstr>Agenda</vt:lpstr>
      <vt:lpstr>Challenges of ExaByte scale storage</vt:lpstr>
      <vt:lpstr>Hyperscale Storage | Web Object Scaler</vt:lpstr>
      <vt:lpstr>What is WOS</vt:lpstr>
      <vt:lpstr>Universal Access to Support a Variety of Applications </vt:lpstr>
      <vt:lpstr>What can you build with this? </vt:lpstr>
      <vt:lpstr>Storing ExaBytes, ZettaBytes or JottaBytes of data is only part of the story. The data needs to be processed too, which means as fast as possible access. </vt:lpstr>
      <vt:lpstr>What is ‘Embedded Processing’? And why ?</vt:lpstr>
      <vt:lpstr>Storage Fusion Architecture (SFA)</vt:lpstr>
      <vt:lpstr>Repurposing Interface Processors</vt:lpstr>
      <vt:lpstr>One SFA-10KE controller</vt:lpstr>
      <vt:lpstr>Example configuration</vt:lpstr>
      <vt:lpstr>Example configuration</vt:lpstr>
      <vt:lpstr>Running Micro Services inside the controller</vt:lpstr>
      <vt:lpstr>DDN | SFA10KE™   With iRODS and GridScaler parallel filesystem</vt:lpstr>
      <vt:lpstr>Thank You</vt:lpstr>
      <vt:lpstr>Backup slides</vt:lpstr>
      <vt:lpstr>Object Storage Explained</vt:lpstr>
      <vt:lpstr>Intelligent WOS Objects</vt:lpstr>
      <vt:lpstr>WOS Performance Metrics</vt:lpstr>
      <vt:lpstr>WOS – Architected for Big Data</vt:lpstr>
    </vt:vector>
  </TitlesOfParts>
  <Company>Microsoft</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jkrol</dc:creator>
  <cp:lastModifiedBy>jkrol</cp:lastModifiedBy>
  <cp:revision>4</cp:revision>
  <dcterms:created xsi:type="dcterms:W3CDTF">2012-10-01T22:56:48Z</dcterms:created>
  <dcterms:modified xsi:type="dcterms:W3CDTF">2012-10-03T18:48:58Z</dcterms:modified>
</cp:coreProperties>
</file>