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72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81" r:id="rId13"/>
    <p:sldId id="280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6" r:id="rId22"/>
    <p:sldId id="282" r:id="rId23"/>
    <p:sldId id="275" r:id="rId24"/>
    <p:sldId id="284" r:id="rId25"/>
    <p:sldId id="285" r:id="rId26"/>
    <p:sldId id="286" r:id="rId27"/>
    <p:sldId id="287" r:id="rId28"/>
    <p:sldId id="289" r:id="rId29"/>
    <p:sldId id="288" r:id="rId30"/>
    <p:sldId id="277" r:id="rId31"/>
    <p:sldId id="290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76491-69B2-4894-9600-C724F41A06D1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9861-EF5B-4D9D-B5E2-BB9138137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2200"/>
            <a:ext cx="821968" cy="5778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019800"/>
            <a:ext cx="86106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514600" y="6291848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Oklahoma Supercomputing Symposium 2012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78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5328-A22B-4691-979C-5B99340F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ationalscience.org/workshops/" TargetMode="External"/><Relationship Id="rId2" Type="http://schemas.openxmlformats.org/officeDocument/2006/relationships/hyperlink" Target="http://www.shodor.org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/>
              <a:t>Building Courses </a:t>
            </a:r>
            <a:r>
              <a:rPr lang="en-US" dirty="0" smtClean="0"/>
              <a:t>Around</a:t>
            </a:r>
            <a:br>
              <a:rPr lang="en-US" dirty="0" smtClean="0"/>
            </a:br>
            <a:r>
              <a:rPr lang="en-US" dirty="0" smtClean="0"/>
              <a:t>MPI </a:t>
            </a:r>
            <a:r>
              <a:rPr lang="en-US" dirty="0"/>
              <a:t>&amp; </a:t>
            </a:r>
            <a:r>
              <a:rPr lang="en-US" dirty="0" err="1"/>
              <a:t>Cuda</a:t>
            </a:r>
            <a:r>
              <a:rPr lang="en-US" dirty="0"/>
              <a:t> with a </a:t>
            </a:r>
            <a:r>
              <a:rPr lang="en-US" dirty="0" err="1"/>
              <a:t>LittleFe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3048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Karl Frinkle</a:t>
            </a:r>
          </a:p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Mike Morris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002107"/>
            <a:ext cx="2209800" cy="4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Courses </a:t>
            </a:r>
            <a:r>
              <a:rPr lang="en-US" dirty="0" smtClean="0"/>
              <a:t>Around</a:t>
            </a:r>
            <a:br>
              <a:rPr lang="en-US" dirty="0" smtClean="0"/>
            </a:br>
            <a:r>
              <a:rPr lang="en-US" dirty="0" smtClean="0"/>
              <a:t>MPI </a:t>
            </a:r>
            <a:r>
              <a:rPr lang="en-US" dirty="0"/>
              <a:t>&amp; </a:t>
            </a:r>
            <a:r>
              <a:rPr lang="en-US" dirty="0" err="1"/>
              <a:t>Cuda</a:t>
            </a:r>
            <a:r>
              <a:rPr lang="en-US" dirty="0"/>
              <a:t> with a </a:t>
            </a:r>
            <a:r>
              <a:rPr lang="en-US" dirty="0" err="1"/>
              <a:t>LittleFe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/>
          <a:stretch/>
        </p:blipFill>
        <p:spPr>
          <a:xfrm>
            <a:off x="1515533" y="872067"/>
            <a:ext cx="5985933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71047"/>
            <a:ext cx="8305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Henry Neeman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9533" y="6096000"/>
            <a:ext cx="8305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Director, OSCER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19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90354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a. You’re here!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Attend a summer workshop</a:t>
            </a:r>
          </a:p>
          <a:p>
            <a:r>
              <a:rPr lang="en-US" sz="2800" dirty="0"/>
              <a:t>	     </a:t>
            </a:r>
            <a:r>
              <a:rPr lang="en-US" sz="2800" dirty="0">
                <a:hlinkClick r:id="rId2"/>
              </a:rPr>
              <a:t>http://www.shodor.org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://www.computationalscience.org/workshops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5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/>
              <a:t>II. Buy or build a </a:t>
            </a:r>
            <a:r>
              <a:rPr lang="en-US" sz="2800" dirty="0" smtClean="0"/>
              <a:t>cluster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a. Try your school’s discard stash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Apply for a FREE </a:t>
            </a:r>
            <a:r>
              <a:rPr lang="en-US" sz="2800" dirty="0" err="1" smtClean="0"/>
              <a:t>LittleFe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c. Purchase a </a:t>
            </a:r>
            <a:r>
              <a:rPr lang="en-US" sz="2800" dirty="0" err="1" smtClean="0"/>
              <a:t>LittleFe</a:t>
            </a:r>
            <a:r>
              <a:rPr lang="en-US" sz="2800" dirty="0" smtClean="0"/>
              <a:t> (&lt; $3,000)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8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 smtClean="0"/>
              <a:t>II. Buy or build a cluster</a:t>
            </a:r>
          </a:p>
          <a:p>
            <a:r>
              <a:rPr lang="en-US" sz="2800" dirty="0"/>
              <a:t>III. Get your </a:t>
            </a:r>
            <a:r>
              <a:rPr lang="en-US" sz="2800" dirty="0" smtClean="0"/>
              <a:t>chair/admin </a:t>
            </a:r>
            <a:r>
              <a:rPr lang="en-US" sz="2800" dirty="0"/>
              <a:t>to OK a </a:t>
            </a:r>
            <a:r>
              <a:rPr lang="en-US" sz="2800" dirty="0" smtClean="0"/>
              <a:t>course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a. It doesn’t have to be permanent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Use a “Special Seminar”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c. Be sure to make it upper level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d. Be prepared to teach it for free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e. Advertise &amp; promote the course</a:t>
            </a:r>
          </a:p>
        </p:txBody>
      </p:sp>
    </p:spTree>
    <p:extLst>
      <p:ext uri="{BB962C8B-B14F-4D97-AF65-F5344CB8AC3E}">
        <p14:creationId xmlns:p14="http://schemas.microsoft.com/office/powerpoint/2010/main" val="3777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(Advertise </a:t>
            </a:r>
            <a:r>
              <a:rPr lang="en-US" dirty="0"/>
              <a:t>&amp; </a:t>
            </a:r>
            <a:r>
              <a:rPr lang="en-US" dirty="0" smtClean="0"/>
              <a:t>Promote </a:t>
            </a:r>
            <a:r>
              <a:rPr lang="en-US" dirty="0"/>
              <a:t>the </a:t>
            </a:r>
            <a:r>
              <a:rPr lang="en-US" dirty="0" smtClean="0"/>
              <a:t>Course)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. Exhaust the CS crowd</a:t>
            </a:r>
          </a:p>
          <a:p>
            <a:r>
              <a:rPr lang="en-US" sz="2800" dirty="0" smtClean="0"/>
              <a:t>ii. Court the CIS/MIS/MATH students</a:t>
            </a:r>
          </a:p>
          <a:p>
            <a:r>
              <a:rPr lang="en-US" sz="2800" dirty="0" smtClean="0"/>
              <a:t>iii. Contact other disciplines (even artsy ones)</a:t>
            </a:r>
          </a:p>
          <a:p>
            <a:r>
              <a:rPr lang="en-US" sz="2800" dirty="0" smtClean="0"/>
              <a:t>iv. Waive most CS pre-</a:t>
            </a:r>
            <a:r>
              <a:rPr lang="en-US" sz="2800" dirty="0" err="1" smtClean="0"/>
              <a:t>reqs</a:t>
            </a:r>
            <a:r>
              <a:rPr lang="en-US" sz="2800" dirty="0" smtClean="0"/>
              <a:t> – you’ll be pleasantly</a:t>
            </a:r>
          </a:p>
          <a:p>
            <a:r>
              <a:rPr lang="en-US" sz="2800" dirty="0" smtClean="0"/>
              <a:t>     surprised how quickly students adapt</a:t>
            </a:r>
          </a:p>
          <a:p>
            <a:r>
              <a:rPr lang="en-US" sz="2800" dirty="0" smtClean="0"/>
              <a:t>v. Use your (and others’) imaginations!</a:t>
            </a:r>
          </a:p>
        </p:txBody>
      </p:sp>
    </p:spTree>
    <p:extLst>
      <p:ext uri="{BB962C8B-B14F-4D97-AF65-F5344CB8AC3E}">
        <p14:creationId xmlns:p14="http://schemas.microsoft.com/office/powerpoint/2010/main" val="13962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 smtClean="0"/>
              <a:t>II. Buy or build a cluster</a:t>
            </a:r>
            <a:endParaRPr lang="en-US" sz="2800" dirty="0"/>
          </a:p>
          <a:p>
            <a:r>
              <a:rPr lang="en-US" sz="2800" dirty="0" smtClean="0"/>
              <a:t>III. Get your chair/admin to OK a course</a:t>
            </a:r>
          </a:p>
          <a:p>
            <a:r>
              <a:rPr lang="en-US" sz="2800" dirty="0" smtClean="0"/>
              <a:t>IV. Ask your network techs to help you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a. Connect your cluster to the internet</a:t>
            </a:r>
          </a:p>
          <a:p>
            <a:r>
              <a:rPr lang="en-US" sz="2800" dirty="0"/>
              <a:t>	b</a:t>
            </a:r>
            <a:r>
              <a:rPr lang="en-US" sz="2800" dirty="0" smtClean="0"/>
              <a:t>. Get your cluster to a status where you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 can SSH into it from off-site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c. Get MPI &amp; CUDA running properly 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	     your machine</a:t>
            </a:r>
          </a:p>
        </p:txBody>
      </p:sp>
    </p:spTree>
    <p:extLst>
      <p:ext uri="{BB962C8B-B14F-4D97-AF65-F5344CB8AC3E}">
        <p14:creationId xmlns:p14="http://schemas.microsoft.com/office/powerpoint/2010/main" val="20005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 smtClean="0"/>
              <a:t>II. Buy or build a cluster</a:t>
            </a:r>
            <a:endParaRPr lang="en-US" sz="2800" dirty="0"/>
          </a:p>
          <a:p>
            <a:r>
              <a:rPr lang="en-US" sz="2800" dirty="0" smtClean="0"/>
              <a:t>III. Get your chair/admin to OK a course</a:t>
            </a:r>
          </a:p>
          <a:p>
            <a:r>
              <a:rPr lang="en-US" sz="2800" dirty="0" smtClean="0"/>
              <a:t>IV. Ask your network techs to help you . . .</a:t>
            </a:r>
            <a:endParaRPr lang="en-US" sz="2800" dirty="0"/>
          </a:p>
          <a:p>
            <a:r>
              <a:rPr lang="en-US" sz="2800" dirty="0" smtClean="0"/>
              <a:t>V. Work “Hello World” to death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100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a. Start with the MPI version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Make students modify it (Karl will show us)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c. Consider waiting on CUDA until you get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some MPI stuff running well</a:t>
            </a:r>
          </a:p>
        </p:txBody>
      </p:sp>
    </p:spTree>
    <p:extLst>
      <p:ext uri="{BB962C8B-B14F-4D97-AF65-F5344CB8AC3E}">
        <p14:creationId xmlns:p14="http://schemas.microsoft.com/office/powerpoint/2010/main" val="1976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 smtClean="0"/>
              <a:t>II. Buy or build a cluster</a:t>
            </a:r>
            <a:endParaRPr lang="en-US" sz="2800" dirty="0"/>
          </a:p>
          <a:p>
            <a:r>
              <a:rPr lang="en-US" sz="2800" dirty="0" smtClean="0"/>
              <a:t>III. Get your chair/admin to OK a course</a:t>
            </a:r>
          </a:p>
          <a:p>
            <a:r>
              <a:rPr lang="en-US" sz="2800" dirty="0" smtClean="0"/>
              <a:t>IV. Ask your network techs to help you . . .</a:t>
            </a:r>
            <a:endParaRPr lang="en-US" sz="2800" dirty="0"/>
          </a:p>
          <a:p>
            <a:r>
              <a:rPr lang="en-US" sz="2800" dirty="0" smtClean="0"/>
              <a:t>V. Work “Hello World” to death</a:t>
            </a:r>
          </a:p>
          <a:p>
            <a:r>
              <a:rPr lang="en-US" sz="2800" dirty="0" smtClean="0"/>
              <a:t>VI. Come up with a single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25873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a. We used the </a:t>
            </a:r>
            <a:r>
              <a:rPr lang="en-US" sz="2800" dirty="0" err="1" smtClean="0"/>
              <a:t>ol</a:t>
            </a:r>
            <a:r>
              <a:rPr lang="en-US" sz="2800" dirty="0" smtClean="0"/>
              <a:t>’ reliable matrix multiplication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Scorn us if you wish – there’s enough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  material there for a whole semester</a:t>
            </a:r>
          </a:p>
        </p:txBody>
      </p:sp>
    </p:spTree>
    <p:extLst>
      <p:ext uri="{BB962C8B-B14F-4D97-AF65-F5344CB8AC3E}">
        <p14:creationId xmlns:p14="http://schemas.microsoft.com/office/powerpoint/2010/main" val="5501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/>
              <a:t>Building Courses </a:t>
            </a:r>
            <a:r>
              <a:rPr lang="en-US" dirty="0" smtClean="0"/>
              <a:t>Around</a:t>
            </a:r>
            <a:br>
              <a:rPr lang="en-US" dirty="0" smtClean="0"/>
            </a:br>
            <a:r>
              <a:rPr lang="en-US" dirty="0" smtClean="0"/>
              <a:t>MPI </a:t>
            </a:r>
            <a:r>
              <a:rPr lang="en-US" dirty="0"/>
              <a:t>&amp; </a:t>
            </a:r>
            <a:r>
              <a:rPr lang="en-US" dirty="0" err="1"/>
              <a:t>Cuda</a:t>
            </a:r>
            <a:r>
              <a:rPr lang="en-US" dirty="0"/>
              <a:t> with a </a:t>
            </a:r>
            <a:r>
              <a:rPr lang="en-US" dirty="0" err="1"/>
              <a:t>LittleFe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t="16959" r="15400" b="-1462"/>
          <a:stretch/>
        </p:blipFill>
        <p:spPr>
          <a:xfrm>
            <a:off x="2514600" y="2438400"/>
            <a:ext cx="4114800" cy="3196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54867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Karl Frinkle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3224199"/>
            <a:ext cx="516467" cy="23020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3"/>
          </p:cNvCxnSpPr>
          <p:nvPr/>
        </p:nvCxnSpPr>
        <p:spPr>
          <a:xfrm flipH="1" flipV="1">
            <a:off x="2133600" y="3039533"/>
            <a:ext cx="381000" cy="18466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3397766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Mike Morris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72200" y="3657600"/>
            <a:ext cx="533400" cy="13546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1"/>
          </p:cNvCxnSpPr>
          <p:nvPr/>
        </p:nvCxnSpPr>
        <p:spPr>
          <a:xfrm flipV="1">
            <a:off x="6705600" y="3582432"/>
            <a:ext cx="304800" cy="7516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7575"/>
          </a:xfrm>
        </p:spPr>
        <p:txBody>
          <a:bodyPr/>
          <a:lstStyle/>
          <a:p>
            <a:r>
              <a:rPr lang="en-US" dirty="0" smtClean="0"/>
              <a:t>Recipe for Course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59467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I. Get involved with Henry Neeman, OSCER &amp; others</a:t>
            </a:r>
          </a:p>
          <a:p>
            <a:r>
              <a:rPr lang="en-US" sz="2800" dirty="0" smtClean="0"/>
              <a:t>II. Buy or build a cluster</a:t>
            </a:r>
            <a:endParaRPr lang="en-US" sz="2800" dirty="0"/>
          </a:p>
          <a:p>
            <a:r>
              <a:rPr lang="en-US" sz="2800" dirty="0" smtClean="0"/>
              <a:t>III. Get your chair/admin to OK a course</a:t>
            </a:r>
          </a:p>
          <a:p>
            <a:r>
              <a:rPr lang="en-US" sz="2800" dirty="0" smtClean="0"/>
              <a:t>IV. Ask your network techs to help you . . .</a:t>
            </a:r>
            <a:endParaRPr lang="en-US" sz="2800" dirty="0"/>
          </a:p>
          <a:p>
            <a:r>
              <a:rPr lang="en-US" sz="2800" dirty="0" smtClean="0"/>
              <a:t>V. Work “Hello World” to death</a:t>
            </a:r>
          </a:p>
          <a:p>
            <a:r>
              <a:rPr lang="en-US" sz="2800" dirty="0" smtClean="0"/>
              <a:t>VI. Come up with a single project</a:t>
            </a:r>
            <a:endParaRPr lang="en-US" sz="2800" dirty="0"/>
          </a:p>
          <a:p>
            <a:r>
              <a:rPr lang="en-US" sz="2800" dirty="0" smtClean="0"/>
              <a:t>VII. Turn the students loose! (but watch over them)</a:t>
            </a:r>
          </a:p>
        </p:txBody>
      </p:sp>
    </p:spTree>
    <p:extLst>
      <p:ext uri="{BB962C8B-B14F-4D97-AF65-F5344CB8AC3E}">
        <p14:creationId xmlns:p14="http://schemas.microsoft.com/office/powerpoint/2010/main" val="26307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6566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.</a:t>
            </a:r>
            <a:r>
              <a:rPr lang="en-US" sz="3600" dirty="0" smtClean="0"/>
              <a:t> . . </a:t>
            </a:r>
            <a:r>
              <a:rPr lang="en-US" sz="3600" dirty="0"/>
              <a:t>a</a:t>
            </a:r>
            <a:r>
              <a:rPr lang="en-US" sz="3600" dirty="0" smtClean="0"/>
              <a:t>nd now, we’ll let Karl take over and. .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78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6566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.</a:t>
            </a:r>
            <a:r>
              <a:rPr lang="en-US" sz="3600" dirty="0" smtClean="0"/>
              <a:t> . . </a:t>
            </a:r>
            <a:r>
              <a:rPr lang="en-US" sz="3600" dirty="0"/>
              <a:t>a</a:t>
            </a:r>
            <a:r>
              <a:rPr lang="en-US" sz="3600" dirty="0" smtClean="0"/>
              <a:t>nd now, we’ll let Karl take over and. . .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405467"/>
            <a:ext cx="9239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000" y="5638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Release The Kraken!</a:t>
            </a:r>
            <a:endParaRPr lang="en-US" sz="4400" dirty="0">
              <a:latin typeface="Berlin Sans FB Demi" pitchFamily="34" charset="0"/>
            </a:endParaRPr>
          </a:p>
        </p:txBody>
      </p:sp>
      <p:pic>
        <p:nvPicPr>
          <p:cNvPr id="4" name="krak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8108" y="6103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first course:</a:t>
            </a:r>
            <a:br>
              <a:rPr lang="en-US" dirty="0" smtClean="0"/>
            </a:br>
            <a:r>
              <a:rPr lang="en-US" dirty="0" smtClean="0"/>
              <a:t>CS4973</a:t>
            </a:r>
            <a:br>
              <a:rPr lang="en-US" dirty="0" smtClean="0"/>
            </a:br>
            <a:r>
              <a:rPr lang="en-US" dirty="0" smtClean="0"/>
              <a:t>Special Studies – Parallel Programming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971800"/>
            <a:ext cx="8382000" cy="2209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. . . from Hello World to . . .</a:t>
            </a:r>
          </a:p>
          <a:p>
            <a:r>
              <a:rPr lang="en-US" sz="3600" dirty="0" smtClean="0"/>
              <a:t>. . . memory management . . .</a:t>
            </a:r>
          </a:p>
          <a:p>
            <a:r>
              <a:rPr lang="en-US" sz="3600" dirty="0" smtClean="0"/>
              <a:t>. . . matrix multiplication . . .</a:t>
            </a:r>
          </a:p>
          <a:p>
            <a:r>
              <a:rPr lang="en-US" sz="3600" dirty="0" smtClean="0"/>
              <a:t>. . .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9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Matrix: Evolution</a:t>
            </a:r>
            <a:br>
              <a:rPr lang="en-US" dirty="0" smtClean="0"/>
            </a:br>
            <a:r>
              <a:rPr lang="en-US" sz="2400" dirty="0"/>
              <a:t>Teach necessities as you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2819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I: You </a:t>
            </a:r>
            <a:r>
              <a:rPr lang="en-US" sz="3600" dirty="0" err="1" smtClean="0"/>
              <a:t>gotta</a:t>
            </a:r>
            <a:r>
              <a:rPr lang="en-US" sz="3600" dirty="0" smtClean="0"/>
              <a:t> start somewhere!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Matrix stored in ASCII text file with rows/columns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Program is on one node, and in C only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You learn File I/O here</a:t>
            </a:r>
          </a:p>
        </p:txBody>
      </p:sp>
    </p:spTree>
    <p:extLst>
      <p:ext uri="{BB962C8B-B14F-4D97-AF65-F5344CB8AC3E}">
        <p14:creationId xmlns:p14="http://schemas.microsoft.com/office/powerpoint/2010/main" val="1503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Matrix: Evolution</a:t>
            </a:r>
            <a:br>
              <a:rPr lang="en-US" dirty="0" smtClean="0"/>
            </a:br>
            <a:r>
              <a:rPr lang="en-US" sz="2400" dirty="0"/>
              <a:t>Teach necessities as you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2819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2: A little better?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Matrix stored in ASCII text file with no rows/columns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Program is on one node, and in C only</a:t>
            </a:r>
          </a:p>
          <a:p>
            <a:pPr marL="742950" indent="-742950" algn="l">
              <a:buAutoNum type="arabicParenBoth"/>
            </a:pPr>
            <a:r>
              <a:rPr lang="en-US" sz="3200" dirty="0" smtClean="0"/>
              <a:t>You learn a little mathematical indexing here</a:t>
            </a:r>
          </a:p>
        </p:txBody>
      </p:sp>
    </p:spTree>
    <p:extLst>
      <p:ext uri="{BB962C8B-B14F-4D97-AF65-F5344CB8AC3E}">
        <p14:creationId xmlns:p14="http://schemas.microsoft.com/office/powerpoint/2010/main" val="9401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Matrix: Evolution</a:t>
            </a:r>
            <a:br>
              <a:rPr lang="en-US" dirty="0" smtClean="0"/>
            </a:br>
            <a:r>
              <a:rPr lang="en-US" sz="2400" dirty="0"/>
              <a:t>Teach necessities as you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3429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3: Even Distribution over MPI?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Matrix stored in binary file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Program is simply distributed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Learn about </a:t>
            </a:r>
            <a:br>
              <a:rPr lang="en-US" sz="2400" dirty="0" smtClean="0"/>
            </a:br>
            <a:r>
              <a:rPr lang="en-US" sz="2400" dirty="0" smtClean="0"/>
              <a:t>(a) MPI file I/O structure</a:t>
            </a:r>
            <a:br>
              <a:rPr lang="en-US" sz="2400" dirty="0" smtClean="0"/>
            </a:br>
            <a:r>
              <a:rPr lang="en-US" sz="2400" dirty="0" smtClean="0"/>
              <a:t>(b) Binary files (read, write)</a:t>
            </a:r>
            <a:br>
              <a:rPr lang="en-US" sz="2400" dirty="0" smtClean="0"/>
            </a:br>
            <a:r>
              <a:rPr lang="en-US" sz="2400" dirty="0" smtClean="0"/>
              <a:t>(c) Validation process to ensure working code</a:t>
            </a:r>
            <a:br>
              <a:rPr lang="en-US" sz="2400" dirty="0" smtClean="0"/>
            </a:br>
            <a:r>
              <a:rPr lang="en-US" sz="2400" dirty="0" smtClean="0"/>
              <a:t>(d) Computer architecture breakdown</a:t>
            </a:r>
          </a:p>
        </p:txBody>
      </p:sp>
    </p:spTree>
    <p:extLst>
      <p:ext uri="{BB962C8B-B14F-4D97-AF65-F5344CB8AC3E}">
        <p14:creationId xmlns:p14="http://schemas.microsoft.com/office/powerpoint/2010/main" val="2207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Matrix: Evolution</a:t>
            </a:r>
            <a:br>
              <a:rPr lang="en-US" dirty="0" smtClean="0"/>
            </a:br>
            <a:r>
              <a:rPr lang="en-US" sz="2400" dirty="0"/>
              <a:t>Teach necessities as you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3429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4: Uneven workload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Design programs that deal with architecture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Program requires more sophisticated MPI code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Learn about</a:t>
            </a:r>
            <a:br>
              <a:rPr lang="en-US" sz="2400" dirty="0" smtClean="0"/>
            </a:br>
            <a:r>
              <a:rPr lang="en-US" sz="2400" dirty="0" smtClean="0"/>
              <a:t>(a) coding to the architecture</a:t>
            </a:r>
            <a:br>
              <a:rPr lang="en-US" sz="2400" dirty="0" smtClean="0"/>
            </a:br>
            <a:r>
              <a:rPr lang="en-US" sz="2400" dirty="0" smtClean="0"/>
              <a:t>(b) performing tasks in the classroom with people!</a:t>
            </a:r>
            <a:br>
              <a:rPr lang="en-US" sz="2400" dirty="0" smtClean="0"/>
            </a:br>
            <a:r>
              <a:rPr lang="en-US" sz="2400" dirty="0" smtClean="0"/>
              <a:t>(c) program analysis</a:t>
            </a:r>
          </a:p>
          <a:p>
            <a:pPr marL="742950" indent="-742950" algn="l">
              <a:buAutoNum type="arabicParenBoth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286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Matrix: Evolution</a:t>
            </a:r>
            <a:br>
              <a:rPr lang="en-US" dirty="0" smtClean="0"/>
            </a:br>
            <a:r>
              <a:rPr lang="en-US" sz="2400" dirty="0"/>
              <a:t>Teach necessities as you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3429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5: Tweaking time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Learning new MPI commands to cut down on runtime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Streamlining code, how fast can your code run a problem?</a:t>
            </a:r>
          </a:p>
          <a:p>
            <a:pPr marL="742950" indent="-742950" algn="l">
              <a:buAutoNum type="arabicParenBoth"/>
            </a:pPr>
            <a:r>
              <a:rPr lang="en-US" sz="2400" dirty="0" smtClean="0"/>
              <a:t>Continue streamlining, a good program is never complete.</a:t>
            </a:r>
          </a:p>
        </p:txBody>
      </p:sp>
    </p:spTree>
    <p:extLst>
      <p:ext uri="{BB962C8B-B14F-4D97-AF65-F5344CB8AC3E}">
        <p14:creationId xmlns:p14="http://schemas.microsoft.com/office/powerpoint/2010/main" val="15817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1"/>
            <a:ext cx="83820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Runtimes</a:t>
            </a:r>
            <a:endParaRPr lang="en-US" sz="4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62200"/>
            <a:ext cx="8382000" cy="3429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83661"/>
              </p:ext>
            </p:extLst>
          </p:nvPr>
        </p:nvGraphicFramePr>
        <p:xfrm>
          <a:off x="279163" y="1600200"/>
          <a:ext cx="86868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Nodes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Dimension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</a:t>
                      </a:r>
                      <a:r>
                        <a:rPr lang="en-US" sz="1400" baseline="0" dirty="0" smtClean="0"/>
                        <a:t> Runtime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  <a:r>
                        <a:rPr lang="en-US" sz="1400" baseline="0" dirty="0" smtClean="0"/>
                        <a:t> Runtime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Runtime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12m48.744s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0m56.396s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4m31.217s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1000X1000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&gt;24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1000X1000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77m33.990s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23m3.086s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53m26.540s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Head Node Distribute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0m3.604s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0m0.504s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0m1.744s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1000X1000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3m32.956s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0m0.504s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0m1.744s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 Node Double Distribute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0m4.134s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0m0.436s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0m1.244s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1000X1000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2m7.069s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0m26.554s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3m25.397s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LittleFe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28800"/>
            <a:ext cx="3913102" cy="2590800"/>
          </a:xfrm>
          <a:prstGeom prst="rect">
            <a:avLst/>
          </a:prstGeom>
          <a:ln w="38100" cmpd="thickThin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457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BigFe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LittleFe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410200"/>
            <a:ext cx="2590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Remember, Fe = Iron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828800"/>
            <a:ext cx="3454400" cy="2590800"/>
          </a:xfrm>
          <a:prstGeom prst="rect">
            <a:avLst/>
          </a:prstGeom>
          <a:ln w="38100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second course:</a:t>
            </a:r>
            <a:br>
              <a:rPr lang="en-US" dirty="0" smtClean="0"/>
            </a:br>
            <a:r>
              <a:rPr lang="en-US" dirty="0" smtClean="0"/>
              <a:t>CS4973</a:t>
            </a:r>
            <a:br>
              <a:rPr lang="en-US" dirty="0" smtClean="0"/>
            </a:br>
            <a:r>
              <a:rPr lang="en-US" sz="3600" dirty="0" smtClean="0"/>
              <a:t>Special Studies – CUDA Parallel Programming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971800"/>
            <a:ext cx="8382000" cy="2209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. . . from Hello World in CUDA to . . .</a:t>
            </a:r>
          </a:p>
          <a:p>
            <a:r>
              <a:rPr lang="en-US" sz="3600" dirty="0" smtClean="0"/>
              <a:t>. . . new team projects . . </a:t>
            </a:r>
            <a:r>
              <a:rPr lang="en-US" sz="3600" dirty="0" smtClean="0"/>
              <a:t>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. . . C + MPI + CUDA . . 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775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second course:</a:t>
            </a:r>
            <a:br>
              <a:rPr lang="en-US" dirty="0" smtClean="0"/>
            </a:br>
            <a:r>
              <a:rPr lang="en-US" dirty="0" smtClean="0"/>
              <a:t>CS4973</a:t>
            </a:r>
            <a:br>
              <a:rPr lang="en-US" dirty="0" smtClean="0"/>
            </a:br>
            <a:r>
              <a:rPr lang="en-US" sz="3600" dirty="0" smtClean="0"/>
              <a:t>Special Studies – CUDA Parallel Programming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971800"/>
            <a:ext cx="8382000" cy="2209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(1) Large number multiplication</a:t>
            </a:r>
            <a:br>
              <a:rPr lang="en-US" sz="3600" dirty="0" smtClean="0"/>
            </a:br>
            <a:r>
              <a:rPr lang="en-US" sz="3600" dirty="0" smtClean="0"/>
              <a:t>(2) Prime number checking</a:t>
            </a:r>
            <a:br>
              <a:rPr lang="en-US" sz="3600" dirty="0" smtClean="0"/>
            </a:br>
            <a:r>
              <a:rPr lang="en-US" sz="3600" dirty="0" smtClean="0"/>
              <a:t>(3) password cracking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34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third course:</a:t>
            </a:r>
            <a:br>
              <a:rPr lang="en-US" dirty="0" smtClean="0"/>
            </a:br>
            <a:r>
              <a:rPr lang="en-US" dirty="0" smtClean="0"/>
              <a:t>CS4973</a:t>
            </a:r>
            <a:br>
              <a:rPr lang="en-US" dirty="0" smtClean="0"/>
            </a:br>
            <a:r>
              <a:rPr lang="en-US" sz="3600" dirty="0" smtClean="0"/>
              <a:t>Special Studies – whatever we want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971800"/>
            <a:ext cx="8382000" cy="2209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. . . pondering content at this time . .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35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84137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467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especially thank Henry Neeman, Charlie Peck, Tom Murphy, Bob </a:t>
            </a:r>
            <a:r>
              <a:rPr lang="en-US" sz="2400" dirty="0"/>
              <a:t>P</a:t>
            </a:r>
            <a:r>
              <a:rPr lang="en-US" sz="2400" dirty="0" smtClean="0"/>
              <a:t>anoff and everyone else associated with OU IT, the </a:t>
            </a:r>
            <a:r>
              <a:rPr lang="en-US" sz="2400" dirty="0" err="1" smtClean="0"/>
              <a:t>LittleFe</a:t>
            </a:r>
            <a:r>
              <a:rPr lang="en-US" sz="2400" dirty="0" smtClean="0"/>
              <a:t> project and all of our colleagues and friends in the educational community involved with HPC, for all the help we have received.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28900" y="473063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Karl Frinkle – Mike Morris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57500" y="1524000"/>
            <a:ext cx="3429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01110101010010101010101011110010100100101001010101011010101011101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100_0085.JPG"/>
          <p:cNvPicPr>
            <a:picLocks noChangeAspect="1"/>
          </p:cNvPicPr>
          <p:nvPr/>
        </p:nvPicPr>
        <p:blipFill>
          <a:blip r:embed="rId2" cstate="print"/>
          <a:srcRect l="10369" r="12442"/>
          <a:stretch>
            <a:fillRect/>
          </a:stretch>
        </p:blipFill>
        <p:spPr>
          <a:xfrm>
            <a:off x="2091267" y="1049867"/>
            <a:ext cx="5105400" cy="4960620"/>
          </a:xfrm>
          <a:prstGeom prst="rect">
            <a:avLst/>
          </a:prstGeom>
          <a:ln w="38100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first cluster – made from junk – but it worked!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248400"/>
            <a:ext cx="518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was a “</a:t>
            </a:r>
            <a:r>
              <a:rPr lang="en-US" sz="2800" b="1" dirty="0" err="1" smtClean="0"/>
              <a:t>SluggishFe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20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01110101010010101010101011110010100100101001010101011010101011101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present </a:t>
            </a:r>
            <a:r>
              <a:rPr lang="en-US" sz="2800" b="1" dirty="0" err="1" smtClean="0"/>
              <a:t>LittleFe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248400"/>
            <a:ext cx="518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It’s called “The Kraken”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8353"/>
            <a:ext cx="6400800" cy="4800600"/>
          </a:xfrm>
          <a:prstGeom prst="rect">
            <a:avLst/>
          </a:prstGeom>
          <a:ln w="38100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215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1001000011010111100101000100100100010001111001010001001001000100010010100101010010100101001001010100001111010101010000111010101001010101010101111001010010010100101010101101010101110101010100010010010101010010000010101000010101000010101001000011010111100101000100100100010001001010010101001010010100100101010000111101010101000011101010100101010101010111100101001001010010101010110101010111010101010001001001010101001000001010100001010100001010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1001010010101001010010100100101010000111101010101000011101010100101010101010111100101001001010010101010110101010111010101010001001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001010101001000001010100001010100001010100100001101011110010100010010010001000100101001010100101001010010010101000011110101010100001110101010010101010101011110010100100101001010101011010101011101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01110101010010101010101011110010100100101001010101011010101011101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present </a:t>
            </a:r>
            <a:r>
              <a:rPr lang="en-US" sz="2800" b="1" dirty="0" err="1" smtClean="0"/>
              <a:t>LittleFe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248400"/>
            <a:ext cx="518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It’s called “The Kraken”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57" y="1321469"/>
            <a:ext cx="6765086" cy="43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916093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153707"/>
            <a:ext cx="9160933" cy="56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7772400" cy="83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http://littlefe.net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5175"/>
          </a:xfrm>
        </p:spPr>
        <p:txBody>
          <a:bodyPr/>
          <a:lstStyle/>
          <a:p>
            <a:r>
              <a:rPr lang="en-US" dirty="0" smtClean="0"/>
              <a:t>What is MPI?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</a:t>
            </a:r>
            <a:r>
              <a:rPr lang="en-US" sz="3600" dirty="0" smtClean="0"/>
              <a:t>essage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P</a:t>
            </a:r>
            <a:r>
              <a:rPr lang="en-US" sz="3600" dirty="0" smtClean="0"/>
              <a:t>assing</a:t>
            </a:r>
          </a:p>
          <a:p>
            <a:r>
              <a:rPr lang="en-US" sz="3600" b="1" dirty="0" smtClean="0"/>
              <a:t>I</a:t>
            </a:r>
            <a:r>
              <a:rPr lang="en-US" sz="3600" dirty="0" smtClean="0"/>
              <a:t>nterface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MPI</a:t>
            </a:r>
            <a:r>
              <a:rPr lang="en-US" sz="2800" dirty="0" smtClean="0"/>
              <a:t> was designed for distributed memory systems, such as clusters.</a:t>
            </a:r>
          </a:p>
          <a:p>
            <a:endParaRPr lang="en-US" sz="2800" dirty="0"/>
          </a:p>
          <a:p>
            <a:r>
              <a:rPr lang="en-US" sz="2800" dirty="0" smtClean="0"/>
              <a:t>As a side note, </a:t>
            </a:r>
            <a:r>
              <a:rPr lang="en-US" sz="2800" b="1" dirty="0" err="1" smtClean="0"/>
              <a:t>OpenMP</a:t>
            </a:r>
            <a:r>
              <a:rPr lang="en-US" sz="2800" dirty="0" smtClean="0"/>
              <a:t> is more suited to shared memory systems, such as p-threads on a single computer.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6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5175"/>
          </a:xfrm>
        </p:spPr>
        <p:txBody>
          <a:bodyPr/>
          <a:lstStyle/>
          <a:p>
            <a:r>
              <a:rPr lang="en-US" dirty="0" smtClean="0"/>
              <a:t>What is CUDA?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en-US" sz="3600" dirty="0" smtClean="0"/>
              <a:t>ompute</a:t>
            </a:r>
          </a:p>
          <a:p>
            <a:r>
              <a:rPr lang="en-US" sz="3600" b="1" dirty="0" smtClean="0"/>
              <a:t>U</a:t>
            </a:r>
            <a:r>
              <a:rPr lang="en-US" sz="3600" dirty="0" smtClean="0"/>
              <a:t>nified </a:t>
            </a:r>
            <a:r>
              <a:rPr lang="en-US" sz="3600" b="1" dirty="0" smtClean="0"/>
              <a:t>D</a:t>
            </a:r>
            <a:r>
              <a:rPr lang="en-US" sz="3600" dirty="0" smtClean="0"/>
              <a:t>evice </a:t>
            </a:r>
            <a:r>
              <a:rPr lang="en-US" sz="3600" b="1" dirty="0" smtClean="0"/>
              <a:t>A</a:t>
            </a:r>
            <a:r>
              <a:rPr lang="en-US" sz="3600" dirty="0" smtClean="0"/>
              <a:t>rchitecture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CUDA</a:t>
            </a:r>
            <a:r>
              <a:rPr lang="en-US" sz="2800" dirty="0" smtClean="0"/>
              <a:t> is the computing engine developed by </a:t>
            </a:r>
            <a:r>
              <a:rPr lang="en-US" sz="2800" dirty="0" err="1" smtClean="0"/>
              <a:t>Nvidia</a:t>
            </a:r>
            <a:r>
              <a:rPr lang="en-US" sz="2800" dirty="0" smtClean="0"/>
              <a:t> for high speed graphics rendering and physics calculations.</a:t>
            </a:r>
          </a:p>
          <a:p>
            <a:endParaRPr lang="en-US" sz="2800" dirty="0"/>
          </a:p>
          <a:p>
            <a:r>
              <a:rPr lang="en-US" sz="2800" b="1" dirty="0" smtClean="0"/>
              <a:t>CUDA</a:t>
            </a:r>
            <a:r>
              <a:rPr lang="en-US" sz="2800" dirty="0" smtClean="0"/>
              <a:t> allows languages such as C/C++ to take advantage of high-speed GPUs in computationally intensive programs.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57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939</Words>
  <Application>Microsoft Office PowerPoint</Application>
  <PresentationFormat>On-screen Show (4:3)</PresentationFormat>
  <Paragraphs>211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Building Courses Around MPI &amp; Cuda with a LittleFe</vt:lpstr>
      <vt:lpstr>Building Courses Around MPI &amp; Cuda with a LittleFe</vt:lpstr>
      <vt:lpstr>What is a LittleFe?</vt:lpstr>
      <vt:lpstr>PowerPoint Presentation</vt:lpstr>
      <vt:lpstr>PowerPoint Presentation</vt:lpstr>
      <vt:lpstr>PowerPoint Presentation</vt:lpstr>
      <vt:lpstr>PowerPoint Presentation</vt:lpstr>
      <vt:lpstr>What is MPI?</vt:lpstr>
      <vt:lpstr>What is CUDA?</vt:lpstr>
      <vt:lpstr>Building Courses Around MPI &amp; Cuda with a LittleFe</vt:lpstr>
      <vt:lpstr>Recipe for Course Development</vt:lpstr>
      <vt:lpstr>PowerPoint Presentation</vt:lpstr>
      <vt:lpstr>Recipe for Course Development</vt:lpstr>
      <vt:lpstr>Recipe for Course Development</vt:lpstr>
      <vt:lpstr>Recipe for Course Development</vt:lpstr>
      <vt:lpstr>(Advertise &amp; Promote the Course)</vt:lpstr>
      <vt:lpstr>Recipe for Course Development</vt:lpstr>
      <vt:lpstr>Recipe for Course Development</vt:lpstr>
      <vt:lpstr>Recipe for Course Development</vt:lpstr>
      <vt:lpstr>Recipe for Course Development</vt:lpstr>
      <vt:lpstr>PowerPoint Presentation</vt:lpstr>
      <vt:lpstr>PowerPoint Presentation</vt:lpstr>
      <vt:lpstr>Our first course: CS4973 Special Studies – Parallel Programming</vt:lpstr>
      <vt:lpstr>The Matrix: Evolution Teach necessities as you go</vt:lpstr>
      <vt:lpstr>The Matrix: Evolution Teach necessities as you go</vt:lpstr>
      <vt:lpstr>The Matrix: Evolution Teach necessities as you go</vt:lpstr>
      <vt:lpstr>The Matrix: Evolution Teach necessities as you go</vt:lpstr>
      <vt:lpstr>The Matrix: Evolution Teach necessities as you go</vt:lpstr>
      <vt:lpstr>Runtimes</vt:lpstr>
      <vt:lpstr>Our second course: CS4973 Special Studies – CUDA Parallel Programming</vt:lpstr>
      <vt:lpstr>Our second course: CS4973 Special Studies – CUDA Parallel Programming</vt:lpstr>
      <vt:lpstr>Our third course: CS4973 Special Studies – whatever we want</vt:lpstr>
      <vt:lpstr>Thank You!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1</dc:title>
  <dc:creator>mmorris</dc:creator>
  <cp:lastModifiedBy>Karl H. Frinkle</cp:lastModifiedBy>
  <cp:revision>33</cp:revision>
  <dcterms:created xsi:type="dcterms:W3CDTF">2012-09-24T19:56:29Z</dcterms:created>
  <dcterms:modified xsi:type="dcterms:W3CDTF">2012-09-27T19:37:38Z</dcterms:modified>
</cp:coreProperties>
</file>