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925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32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865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diagrams/quickStyle3.xml" ContentType="application/vnd.openxmlformats-officedocument.drawingml.diagramStyle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92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878.xml" ContentType="application/vnd.openxmlformats-officedocument.presentationml.slideLayout+xml"/>
  <Override PartName="/ppt/diagrams/layout3.xml" ContentType="application/vnd.openxmlformats-officedocument.drawingml.diagramLayout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809.xml" ContentType="application/vnd.openxmlformats-officedocument.presentationml.slideLayout+xml"/>
  <Override PartName="/ppt/theme/theme70.xml" ContentType="application/vnd.openxmlformats-officedocument.theme+xml"/>
  <Override PartName="/ppt/notesSlides/notesSlide10.xml" ContentType="application/vnd.openxmlformats-officedocument.presentationml.notesSlid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notesSlides/notesSlide26.xml" ContentType="application/vnd.openxmlformats-officedocument.presentationml.notesSlide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diagrams/drawing2.xml" ContentType="application/vnd.ms-office.drawingml.diagramDrawing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58.xml" ContentType="application/vnd.openxmlformats-officedocument.theme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932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theme/theme55.xml" ContentType="application/vnd.openxmlformats-officedocument.theme+xml"/>
  <Override PartName="/ppt/slideLayouts/slideLayout90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888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diagrams/data3.xml" ContentType="application/vnd.openxmlformats-officedocument.drawingml.diagramData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945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368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diagrams/colors2.xml" ContentType="application/vnd.openxmlformats-officedocument.drawingml.diagramColors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917.xml" ContentType="application/vnd.openxmlformats-officedocument.presentationml.slideLayout+xml"/>
  <Override PartName="/ppt/theme/theme6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notesSlides/notesSlide33.xml" ContentType="application/vnd.openxmlformats-officedocument.presentationml.notesSlide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6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54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955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62.xml" ContentType="application/vnd.openxmlformats-officedocument.theme+xml"/>
  <Override PartName="/ppt/slideLayouts/slideLayout911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95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927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19.xml" ContentType="application/vnd.openxmlformats-officedocument.presentationml.slideLayout+xml"/>
  <Override PartName="/ppt/theme/theme56.xml" ContentType="application/vnd.openxmlformats-officedocument.theme+xml"/>
  <Override PartName="/ppt/slideLayouts/slideLayout766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93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charts/chart5.xml" ContentType="application/vnd.openxmlformats-officedocument.drawingml.char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92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92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Layouts/slideLayout90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8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64.xml" ContentType="application/vnd.openxmlformats-officedocument.presentationml.slideLayou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842.xml" ContentType="application/vnd.openxmlformats-officedocument.presentationml.slideLayout+xml"/>
  <Override PartName="/ppt/theme/theme69.xml" ContentType="application/vnd.openxmlformats-officedocument.theme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47.xml" ContentType="application/vnd.openxmlformats-officedocument.theme+xml"/>
  <Override PartName="/ppt/slideLayouts/slideLayout757.xml" ContentType="application/vnd.openxmlformats-officedocument.presentationml.slideLayout+xml"/>
  <Override PartName="/ppt/slideLayouts/slideLayout943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docProps/custom.xml" ContentType="application/vnd.openxmlformats-officedocument.custom-properties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92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95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937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915.xml" ContentType="application/vnd.openxmlformats-officedocument.presentationml.slideLayout+xml"/>
  <Override PartName="/ppt/theme/theme66.xml" ContentType="application/vnd.openxmlformats-officedocument.theme+xml"/>
  <Override PartName="/ppt/slideLayouts/slideLayout962.xml" ContentType="application/vnd.openxmlformats-officedocument.presentationml.slideLayout+xml"/>
  <Override PartName="/ppt/theme/themeOverride2.xml" ContentType="application/vnd.openxmlformats-officedocument.themeOverride+xml"/>
  <Override PartName="/ppt/slideMasters/slideMaster23.xml" ContentType="application/vnd.openxmlformats-officedocument.presentationml.slideMaster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940.xml" ContentType="application/vnd.openxmlformats-officedocument.presentationml.slideLayout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55.xml" ContentType="application/vnd.openxmlformats-officedocument.presentationml.slideLayou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56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93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theme/theme63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767.xml" ContentType="application/vnd.openxmlformats-officedocument.presentationml.slideLayout+xml"/>
  <Override PartName="/ppt/theme/theme57.xml" ContentType="application/vnd.openxmlformats-officedocument.theme+xml"/>
  <Override PartName="/ppt/slideLayouts/slideLayout906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3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6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93.xml" ContentType="application/vnd.openxmlformats-officedocument.presentationml.slideLayout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slideLayouts/slideLayout717.xml" ContentType="application/vnd.openxmlformats-officedocument.presentationml.slideLayout+xml"/>
  <Override PartName="/ppt/theme/theme54.xml" ContentType="application/vnd.openxmlformats-officedocument.theme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Default Extension="emf" ContentType="image/x-emf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840.xml" ContentType="application/vnd.openxmlformats-officedocument.presentationml.slideLayout+xml"/>
  <Override PartName="/ppt/theme/theme67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941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39.xml" ContentType="application/vnd.openxmlformats-officedocument.theme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64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0.xml" ContentType="application/vnd.openxmlformats-officedocument.theme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slideLayouts/slideLayout724.xml" ContentType="application/vnd.openxmlformats-officedocument.presentationml.slideLayout+xml"/>
  <Override PartName="/ppt/theme/theme61.xml" ContentType="application/vnd.openxmlformats-officedocument.theme+xml"/>
  <Override PartName="/ppt/slideLayouts/slideLayout869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Default Extension="gif" ContentType="image/gif"/>
  <Override PartName="/ppt/slideLayouts/slideLayout79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charts/chart4.xml" ContentType="application/vnd.openxmlformats-officedocument.drawingml.chart+xml"/>
  <Override PartName="/ppt/handoutMasters/handoutMaster1.xml" ContentType="application/vnd.openxmlformats-officedocument.presentationml.handoutMaster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923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drawings/drawing1.xml" ContentType="application/vnd.openxmlformats-officedocument.drawingml.chartshapes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diagrams/quickStyle1.xml" ContentType="application/vnd.openxmlformats-officedocument.drawingml.diagramStyle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Masters/slideMaster50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diagrams/drawing3.xml" ContentType="application/vnd.ms-office.drawingml.diagramDrawing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34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59.xml" ContentType="application/vnd.openxmlformats-officedocument.theme+xml"/>
  <Override PartName="/ppt/slideLayouts/slideLayout90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0" r:id="rId4"/>
    <p:sldMasterId id="2147484004" r:id="rId5"/>
    <p:sldMasterId id="2147484026" r:id="rId6"/>
    <p:sldMasterId id="2147484043" r:id="rId7"/>
    <p:sldMasterId id="2147484060" r:id="rId8"/>
    <p:sldMasterId id="2147484113" r:id="rId9"/>
    <p:sldMasterId id="2147484135" r:id="rId10"/>
    <p:sldMasterId id="2147484157" r:id="rId11"/>
    <p:sldMasterId id="2147484179" r:id="rId12"/>
    <p:sldMasterId id="2147484200" r:id="rId13"/>
    <p:sldMasterId id="2147484224" r:id="rId14"/>
    <p:sldMasterId id="2147484248" r:id="rId15"/>
    <p:sldMasterId id="2147484272" r:id="rId16"/>
    <p:sldMasterId id="2147484291" r:id="rId17"/>
    <p:sldMasterId id="2147484309" r:id="rId18"/>
    <p:sldMasterId id="2147484332" r:id="rId19"/>
    <p:sldMasterId id="2147484351" r:id="rId20"/>
    <p:sldMasterId id="2147484371" r:id="rId21"/>
    <p:sldMasterId id="2147484391" r:id="rId22"/>
    <p:sldMasterId id="2147484393" r:id="rId23"/>
    <p:sldMasterId id="2147484395" r:id="rId24"/>
    <p:sldMasterId id="2147484397" r:id="rId25"/>
    <p:sldMasterId id="2147484399" r:id="rId26"/>
    <p:sldMasterId id="2147484401" r:id="rId27"/>
    <p:sldMasterId id="2147484403" r:id="rId28"/>
    <p:sldMasterId id="2147484405" r:id="rId29"/>
    <p:sldMasterId id="2147484407" r:id="rId30"/>
    <p:sldMasterId id="2147484409" r:id="rId31"/>
    <p:sldMasterId id="2147484411" r:id="rId32"/>
    <p:sldMasterId id="2147484417" r:id="rId33"/>
    <p:sldMasterId id="2147484419" r:id="rId34"/>
    <p:sldMasterId id="2147484421" r:id="rId35"/>
    <p:sldMasterId id="2147484422" r:id="rId36"/>
    <p:sldMasterId id="2147484444" r:id="rId37"/>
    <p:sldMasterId id="2147484467" r:id="rId38"/>
    <p:sldMasterId id="2147484492" r:id="rId39"/>
    <p:sldMasterId id="2147484512" r:id="rId40"/>
    <p:sldMasterId id="2147484531" r:id="rId41"/>
    <p:sldMasterId id="2147484550" r:id="rId42"/>
    <p:sldMasterId id="2147484569" r:id="rId43"/>
    <p:sldMasterId id="2147484586" r:id="rId44"/>
    <p:sldMasterId id="2147484592" r:id="rId45"/>
    <p:sldMasterId id="2147484612" r:id="rId46"/>
    <p:sldMasterId id="2147484632" r:id="rId47"/>
    <p:sldMasterId id="2147484654" r:id="rId48"/>
    <p:sldMasterId id="2147484677" r:id="rId49"/>
    <p:sldMasterId id="2147484700" r:id="rId50"/>
    <p:sldMasterId id="2147484722" r:id="rId51"/>
    <p:sldMasterId id="2147484742" r:id="rId52"/>
    <p:sldMasterId id="2147484762" r:id="rId53"/>
    <p:sldMasterId id="2147484779" r:id="rId54"/>
    <p:sldMasterId id="2147484781" r:id="rId55"/>
    <p:sldMasterId id="2147484807" r:id="rId56"/>
    <p:sldMasterId id="2147484810" r:id="rId57"/>
    <p:sldMasterId id="2147484829" r:id="rId58"/>
    <p:sldMasterId id="2147484852" r:id="rId59"/>
    <p:sldMasterId id="2147484873" r:id="rId60"/>
    <p:sldMasterId id="2147484895" r:id="rId61"/>
    <p:sldMasterId id="2147484915" r:id="rId62"/>
    <p:sldMasterId id="2147484937" r:id="rId63"/>
    <p:sldMasterId id="2147484959" r:id="rId64"/>
    <p:sldMasterId id="2147484981" r:id="rId65"/>
    <p:sldMasterId id="2147485004" r:id="rId66"/>
    <p:sldMasterId id="2147485023" r:id="rId67"/>
    <p:sldMasterId id="2147485045" r:id="rId68"/>
    <p:sldMasterId id="2147485066" r:id="rId69"/>
    <p:sldMasterId id="2147485072" r:id="rId70"/>
    <p:sldMasterId id="2147485134" r:id="rId71"/>
  </p:sldMasterIdLst>
  <p:notesMasterIdLst>
    <p:notesMasterId r:id="rId108"/>
  </p:notesMasterIdLst>
  <p:handoutMasterIdLst>
    <p:handoutMasterId r:id="rId109"/>
  </p:handoutMasterIdLst>
  <p:sldIdLst>
    <p:sldId id="1374" r:id="rId72"/>
    <p:sldId id="1210" r:id="rId73"/>
    <p:sldId id="1394" r:id="rId74"/>
    <p:sldId id="1400" r:id="rId75"/>
    <p:sldId id="1383" r:id="rId76"/>
    <p:sldId id="1397" r:id="rId77"/>
    <p:sldId id="1385" r:id="rId78"/>
    <p:sldId id="1305" r:id="rId79"/>
    <p:sldId id="1376" r:id="rId80"/>
    <p:sldId id="1410" r:id="rId81"/>
    <p:sldId id="1401" r:id="rId82"/>
    <p:sldId id="1390" r:id="rId83"/>
    <p:sldId id="1391" r:id="rId84"/>
    <p:sldId id="1399" r:id="rId85"/>
    <p:sldId id="1408" r:id="rId86"/>
    <p:sldId id="1266" r:id="rId87"/>
    <p:sldId id="1380" r:id="rId88"/>
    <p:sldId id="1063" r:id="rId89"/>
    <p:sldId id="1402" r:id="rId90"/>
    <p:sldId id="1298" r:id="rId91"/>
    <p:sldId id="1405" r:id="rId92"/>
    <p:sldId id="1284" r:id="rId93"/>
    <p:sldId id="1398" r:id="rId94"/>
    <p:sldId id="1211" r:id="rId95"/>
    <p:sldId id="1318" r:id="rId96"/>
    <p:sldId id="1407" r:id="rId97"/>
    <p:sldId id="1393" r:id="rId98"/>
    <p:sldId id="1406" r:id="rId99"/>
    <p:sldId id="1404" r:id="rId100"/>
    <p:sldId id="1250" r:id="rId101"/>
    <p:sldId id="1392" r:id="rId102"/>
    <p:sldId id="1322" r:id="rId103"/>
    <p:sldId id="1323" r:id="rId104"/>
    <p:sldId id="1403" r:id="rId105"/>
    <p:sldId id="1288" r:id="rId106"/>
    <p:sldId id="1296" r:id="rId107"/>
  </p:sldIdLst>
  <p:sldSz cx="9144000" cy="6858000" type="letter"/>
  <p:notesSz cx="9236075" cy="7010400"/>
  <p:custShowLst>
    <p:custShow name="Short Overview" id="0">
      <p:sldLst/>
    </p:custShow>
    <p:custShow name="Test Show" id="1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9E8FF"/>
    <a:srgbClr val="00D000"/>
    <a:srgbClr val="1A228C"/>
    <a:srgbClr val="0000DE"/>
    <a:srgbClr val="A6F8BB"/>
    <a:srgbClr val="66FFCC"/>
    <a:srgbClr val="E4E4E4"/>
    <a:srgbClr val="F8C990"/>
    <a:srgbClr val="B1A489"/>
    <a:srgbClr val="0798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924" autoAdjust="0"/>
    <p:restoredTop sz="89717" autoAdjust="0"/>
  </p:normalViewPr>
  <p:slideViewPr>
    <p:cSldViewPr snapToGrid="0">
      <p:cViewPr varScale="1">
        <p:scale>
          <a:sx n="77" d="100"/>
          <a:sy n="77" d="100"/>
        </p:scale>
        <p:origin x="-2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2166" y="-120"/>
      </p:cViewPr>
      <p:guideLst>
        <p:guide orient="horz" pos="2208"/>
        <p:guide pos="290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Master" Target="slideMasters/slideMaster39.xml"/><Relationship Id="rId47" Type="http://schemas.openxmlformats.org/officeDocument/2006/relationships/slideMaster" Target="slideMasters/slideMaster44.xml"/><Relationship Id="rId63" Type="http://schemas.openxmlformats.org/officeDocument/2006/relationships/slideMaster" Target="slideMasters/slideMaster60.xml"/><Relationship Id="rId68" Type="http://schemas.openxmlformats.org/officeDocument/2006/relationships/slideMaster" Target="slideMasters/slideMaster65.xml"/><Relationship Id="rId84" Type="http://schemas.openxmlformats.org/officeDocument/2006/relationships/slide" Target="slides/slide13.xml"/><Relationship Id="rId89" Type="http://schemas.openxmlformats.org/officeDocument/2006/relationships/slide" Target="slides/slide18.xml"/><Relationship Id="rId1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Master" Target="slideMasters/slideMaster26.xml"/><Relationship Id="rId107" Type="http://schemas.openxmlformats.org/officeDocument/2006/relationships/slide" Target="slides/slide36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Master" Target="slideMasters/slideMaster29.xml"/><Relationship Id="rId37" Type="http://schemas.openxmlformats.org/officeDocument/2006/relationships/slideMaster" Target="slideMasters/slideMaster34.xml"/><Relationship Id="rId40" Type="http://schemas.openxmlformats.org/officeDocument/2006/relationships/slideMaster" Target="slideMasters/slideMaster37.xml"/><Relationship Id="rId45" Type="http://schemas.openxmlformats.org/officeDocument/2006/relationships/slideMaster" Target="slideMasters/slideMaster42.xml"/><Relationship Id="rId53" Type="http://schemas.openxmlformats.org/officeDocument/2006/relationships/slideMaster" Target="slideMasters/slideMaster50.xml"/><Relationship Id="rId58" Type="http://schemas.openxmlformats.org/officeDocument/2006/relationships/slideMaster" Target="slideMasters/slideMaster55.xml"/><Relationship Id="rId66" Type="http://schemas.openxmlformats.org/officeDocument/2006/relationships/slideMaster" Target="slideMasters/slideMaster63.xml"/><Relationship Id="rId74" Type="http://schemas.openxmlformats.org/officeDocument/2006/relationships/slide" Target="slides/slide3.xml"/><Relationship Id="rId79" Type="http://schemas.openxmlformats.org/officeDocument/2006/relationships/slide" Target="slides/slide8.xml"/><Relationship Id="rId87" Type="http://schemas.openxmlformats.org/officeDocument/2006/relationships/slide" Target="slides/slide16.xml"/><Relationship Id="rId102" Type="http://schemas.openxmlformats.org/officeDocument/2006/relationships/slide" Target="slides/slide31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Master" Target="slideMasters/slideMaster58.xml"/><Relationship Id="rId82" Type="http://schemas.openxmlformats.org/officeDocument/2006/relationships/slide" Target="slides/slide11.xml"/><Relationship Id="rId90" Type="http://schemas.openxmlformats.org/officeDocument/2006/relationships/slide" Target="slides/slide19.xml"/><Relationship Id="rId95" Type="http://schemas.openxmlformats.org/officeDocument/2006/relationships/slide" Target="slides/slide24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43" Type="http://schemas.openxmlformats.org/officeDocument/2006/relationships/slideMaster" Target="slideMasters/slideMaster40.xml"/><Relationship Id="rId48" Type="http://schemas.openxmlformats.org/officeDocument/2006/relationships/slideMaster" Target="slideMasters/slideMaster45.xml"/><Relationship Id="rId56" Type="http://schemas.openxmlformats.org/officeDocument/2006/relationships/slideMaster" Target="slideMasters/slideMaster53.xml"/><Relationship Id="rId64" Type="http://schemas.openxmlformats.org/officeDocument/2006/relationships/slideMaster" Target="slideMasters/slideMaster61.xml"/><Relationship Id="rId69" Type="http://schemas.openxmlformats.org/officeDocument/2006/relationships/slideMaster" Target="slideMasters/slideMaster66.xml"/><Relationship Id="rId77" Type="http://schemas.openxmlformats.org/officeDocument/2006/relationships/slide" Target="slides/slide6.xml"/><Relationship Id="rId100" Type="http://schemas.openxmlformats.org/officeDocument/2006/relationships/slide" Target="slides/slide29.xml"/><Relationship Id="rId105" Type="http://schemas.openxmlformats.org/officeDocument/2006/relationships/slide" Target="slides/slide34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Master" Target="slideMasters/slideMaster48.xml"/><Relationship Id="rId72" Type="http://schemas.openxmlformats.org/officeDocument/2006/relationships/slide" Target="slides/slide1.xml"/><Relationship Id="rId80" Type="http://schemas.openxmlformats.org/officeDocument/2006/relationships/slide" Target="slides/slide9.xml"/><Relationship Id="rId85" Type="http://schemas.openxmlformats.org/officeDocument/2006/relationships/slide" Target="slides/slide14.xml"/><Relationship Id="rId93" Type="http://schemas.openxmlformats.org/officeDocument/2006/relationships/slide" Target="slides/slide22.xml"/><Relationship Id="rId98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Master" Target="slideMasters/slideMaster30.xml"/><Relationship Id="rId38" Type="http://schemas.openxmlformats.org/officeDocument/2006/relationships/slideMaster" Target="slideMasters/slideMaster35.xml"/><Relationship Id="rId46" Type="http://schemas.openxmlformats.org/officeDocument/2006/relationships/slideMaster" Target="slideMasters/slideMaster43.xml"/><Relationship Id="rId59" Type="http://schemas.openxmlformats.org/officeDocument/2006/relationships/slideMaster" Target="slideMasters/slideMaster56.xml"/><Relationship Id="rId67" Type="http://schemas.openxmlformats.org/officeDocument/2006/relationships/slideMaster" Target="slideMasters/slideMaster64.xml"/><Relationship Id="rId103" Type="http://schemas.openxmlformats.org/officeDocument/2006/relationships/slide" Target="slides/slide32.xml"/><Relationship Id="rId108" Type="http://schemas.openxmlformats.org/officeDocument/2006/relationships/notesMaster" Target="notesMasters/notesMaster1.xml"/><Relationship Id="rId20" Type="http://schemas.openxmlformats.org/officeDocument/2006/relationships/slideMaster" Target="slideMasters/slideMaster17.xml"/><Relationship Id="rId41" Type="http://schemas.openxmlformats.org/officeDocument/2006/relationships/slideMaster" Target="slideMasters/slideMaster38.xml"/><Relationship Id="rId54" Type="http://schemas.openxmlformats.org/officeDocument/2006/relationships/slideMaster" Target="slideMasters/slideMaster51.xml"/><Relationship Id="rId62" Type="http://schemas.openxmlformats.org/officeDocument/2006/relationships/slideMaster" Target="slideMasters/slideMaster59.xml"/><Relationship Id="rId70" Type="http://schemas.openxmlformats.org/officeDocument/2006/relationships/slideMaster" Target="slideMasters/slideMaster67.xml"/><Relationship Id="rId75" Type="http://schemas.openxmlformats.org/officeDocument/2006/relationships/slide" Target="slides/slide4.xml"/><Relationship Id="rId83" Type="http://schemas.openxmlformats.org/officeDocument/2006/relationships/slide" Target="slides/slide12.xml"/><Relationship Id="rId88" Type="http://schemas.openxmlformats.org/officeDocument/2006/relationships/slide" Target="slides/slide17.xml"/><Relationship Id="rId91" Type="http://schemas.openxmlformats.org/officeDocument/2006/relationships/slide" Target="slides/slide20.xml"/><Relationship Id="rId96" Type="http://schemas.openxmlformats.org/officeDocument/2006/relationships/slide" Target="slides/slide25.xml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Master" Target="slideMasters/slideMaster46.xml"/><Relationship Id="rId57" Type="http://schemas.openxmlformats.org/officeDocument/2006/relationships/slideMaster" Target="slideMasters/slideMaster54.xml"/><Relationship Id="rId106" Type="http://schemas.openxmlformats.org/officeDocument/2006/relationships/slide" Target="slides/slide35.xml"/><Relationship Id="rId10" Type="http://schemas.openxmlformats.org/officeDocument/2006/relationships/slideMaster" Target="slideMasters/slideMaster7.xml"/><Relationship Id="rId31" Type="http://schemas.openxmlformats.org/officeDocument/2006/relationships/slideMaster" Target="slideMasters/slideMaster28.xml"/><Relationship Id="rId44" Type="http://schemas.openxmlformats.org/officeDocument/2006/relationships/slideMaster" Target="slideMasters/slideMaster41.xml"/><Relationship Id="rId52" Type="http://schemas.openxmlformats.org/officeDocument/2006/relationships/slideMaster" Target="slideMasters/slideMaster49.xml"/><Relationship Id="rId60" Type="http://schemas.openxmlformats.org/officeDocument/2006/relationships/slideMaster" Target="slideMasters/slideMaster57.xml"/><Relationship Id="rId65" Type="http://schemas.openxmlformats.org/officeDocument/2006/relationships/slideMaster" Target="slideMasters/slideMaster62.xml"/><Relationship Id="rId73" Type="http://schemas.openxmlformats.org/officeDocument/2006/relationships/slide" Target="slides/slide2.xml"/><Relationship Id="rId78" Type="http://schemas.openxmlformats.org/officeDocument/2006/relationships/slide" Target="slides/slide7.xml"/><Relationship Id="rId81" Type="http://schemas.openxmlformats.org/officeDocument/2006/relationships/slide" Target="slides/slide10.xml"/><Relationship Id="rId86" Type="http://schemas.openxmlformats.org/officeDocument/2006/relationships/slide" Target="slides/slide15.xml"/><Relationship Id="rId94" Type="http://schemas.openxmlformats.org/officeDocument/2006/relationships/slide" Target="slides/slide23.xml"/><Relationship Id="rId99" Type="http://schemas.openxmlformats.org/officeDocument/2006/relationships/slide" Target="slides/slide28.xml"/><Relationship Id="rId101" Type="http://schemas.openxmlformats.org/officeDocument/2006/relationships/slide" Target="slides/slide3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Master" Target="slideMasters/slideMaster36.xml"/><Relationship Id="rId109" Type="http://schemas.openxmlformats.org/officeDocument/2006/relationships/handoutMaster" Target="handoutMasters/handoutMaster1.xml"/><Relationship Id="rId34" Type="http://schemas.openxmlformats.org/officeDocument/2006/relationships/slideMaster" Target="slideMasters/slideMaster31.xml"/><Relationship Id="rId50" Type="http://schemas.openxmlformats.org/officeDocument/2006/relationships/slideMaster" Target="slideMasters/slideMaster47.xml"/><Relationship Id="rId55" Type="http://schemas.openxmlformats.org/officeDocument/2006/relationships/slideMaster" Target="slideMasters/slideMaster52.xml"/><Relationship Id="rId76" Type="http://schemas.openxmlformats.org/officeDocument/2006/relationships/slide" Target="slides/slide5.xml"/><Relationship Id="rId97" Type="http://schemas.openxmlformats.org/officeDocument/2006/relationships/slide" Target="slides/slide26.xml"/><Relationship Id="rId104" Type="http://schemas.openxmlformats.org/officeDocument/2006/relationships/slide" Target="slides/slide33.xml"/><Relationship Id="rId7" Type="http://schemas.openxmlformats.org/officeDocument/2006/relationships/slideMaster" Target="slideMasters/slideMaster4.xml"/><Relationship Id="rId71" Type="http://schemas.openxmlformats.org/officeDocument/2006/relationships/slideMaster" Target="slideMasters/slideMaster68.xml"/><Relationship Id="rId9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ifford\Documents\My%20Email%20Attachments\aero-elastic-cray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ifford\Documents\My%20Email%20Attachments\truck_111m_magnycour_interlag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jpb\Desktop\MPI%20Random%20Ring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6.937727734016344E-2"/>
          <c:y val="1.6093475637392472E-2"/>
          <c:w val="0.86124544531967406"/>
          <c:h val="0.940990589329561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CAE Workload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Impact/Crash</c:v>
                </c:pt>
                <c:pt idx="1">
                  <c:v>Electromagnetics</c:v>
                </c:pt>
                <c:pt idx="2">
                  <c:v>Structures</c:v>
                </c:pt>
                <c:pt idx="3">
                  <c:v>CFD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</c:numCache>
            </c:numRef>
          </c:val>
        </c:ser>
        <c:firstSliceAng val="0"/>
      </c:pieChart>
      <c:spPr>
        <a:noFill/>
      </c:spPr>
    </c:plotArea>
    <c:plotVisOnly val="1"/>
    <c:dispBlanksAs val="zero"/>
  </c:chart>
  <c:spPr>
    <a:noFill/>
  </c:spPr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0" smtClean="0"/>
              <a:t>Fluent simulation, 13.7 </a:t>
            </a:r>
            <a:r>
              <a:rPr lang="en-US" baseline="0" dirty="0"/>
              <a:t>million cells</a:t>
            </a:r>
          </a:p>
          <a:p>
            <a:pPr>
              <a:defRPr/>
            </a:pPr>
            <a:r>
              <a:rPr lang="en-US" sz="1600" dirty="0" smtClean="0"/>
              <a:t>CRAY</a:t>
            </a:r>
            <a:r>
              <a:rPr lang="en-US" sz="1600" baseline="0" dirty="0" smtClean="0"/>
              <a:t> XE6</a:t>
            </a:r>
            <a:r>
              <a:rPr lang="en-US" sz="1600" dirty="0" smtClean="0"/>
              <a:t>,</a:t>
            </a:r>
            <a:r>
              <a:rPr lang="en-US" sz="1600" baseline="0" dirty="0" smtClean="0"/>
              <a:t> </a:t>
            </a:r>
            <a:r>
              <a:rPr lang="en-US" sz="1600" dirty="0"/>
              <a:t>AMD </a:t>
            </a:r>
            <a:r>
              <a:rPr lang="en-US" sz="1600" dirty="0" err="1"/>
              <a:t>Interlagos</a:t>
            </a:r>
            <a:r>
              <a:rPr lang="en-US" sz="1600" dirty="0"/>
              <a:t> 2.1GHz </a:t>
            </a:r>
            <a:r>
              <a:rPr lang="en-US" sz="1600" dirty="0" smtClean="0"/>
              <a:t>IL16, Cray MPI</a:t>
            </a:r>
            <a:endParaRPr lang="en-US" sz="16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460273749699352"/>
          <c:y val="0.15798961790205004"/>
          <c:w val="0.80618116801604456"/>
          <c:h val="0.70250227107035257"/>
        </c:manualLayout>
      </c:layout>
      <c:scatterChart>
        <c:scatterStyle val="lineMarker"/>
        <c:ser>
          <c:idx val="0"/>
          <c:order val="0"/>
          <c:tx>
            <c:strRef>
              <c:f>jr!$E$14</c:f>
              <c:strCache>
                <c:ptCount val="1"/>
                <c:pt idx="0">
                  <c:v>Rating</c:v>
                </c:pt>
              </c:strCache>
            </c:strRef>
          </c:tx>
          <c:spPr>
            <a:ln w="38100">
              <a:solidFill>
                <a:srgbClr val="0000DE"/>
              </a:solidFill>
            </a:ln>
          </c:spPr>
          <c:xVal>
            <c:numRef>
              <c:f>jr!$D$15:$D$23</c:f>
              <c:numCache>
                <c:formatCode>General</c:formatCode>
                <c:ptCount val="9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  <c:pt idx="3">
                  <c:v>512</c:v>
                </c:pt>
                <c:pt idx="4">
                  <c:v>768</c:v>
                </c:pt>
                <c:pt idx="5">
                  <c:v>1024</c:v>
                </c:pt>
                <c:pt idx="6">
                  <c:v>1536</c:v>
                </c:pt>
                <c:pt idx="7">
                  <c:v>2048</c:v>
                </c:pt>
                <c:pt idx="8">
                  <c:v>3072</c:v>
                </c:pt>
              </c:numCache>
            </c:numRef>
          </c:xVal>
          <c:yVal>
            <c:numRef>
              <c:f>jr!$E$15:$E$23</c:f>
              <c:numCache>
                <c:formatCode>General</c:formatCode>
                <c:ptCount val="9"/>
                <c:pt idx="0">
                  <c:v>80.155499999999989</c:v>
                </c:pt>
                <c:pt idx="1">
                  <c:v>157.65200000000004</c:v>
                </c:pt>
                <c:pt idx="2">
                  <c:v>307.62700000000001</c:v>
                </c:pt>
                <c:pt idx="3">
                  <c:v>515.92899999999997</c:v>
                </c:pt>
                <c:pt idx="4">
                  <c:v>782.54499999999996</c:v>
                </c:pt>
                <c:pt idx="5">
                  <c:v>936.33199999999749</c:v>
                </c:pt>
                <c:pt idx="6">
                  <c:v>1343.01</c:v>
                </c:pt>
                <c:pt idx="7">
                  <c:v>1702.93</c:v>
                </c:pt>
                <c:pt idx="8">
                  <c:v>2105.5700000000002</c:v>
                </c:pt>
              </c:numCache>
            </c:numRef>
          </c:yVal>
        </c:ser>
        <c:axId val="98825344"/>
        <c:axId val="98827264"/>
      </c:scatterChart>
      <c:valAx>
        <c:axId val="98825344"/>
        <c:scaling>
          <c:orientation val="minMax"/>
          <c:max val="3072"/>
          <c:min val="0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Number of Cores</a:t>
                </a:r>
                <a:endParaRPr lang="en-US" sz="1600" dirty="0"/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rgbClr val="000000">
                <a:lumMod val="75000"/>
                <a:lumOff val="25000"/>
              </a:srgb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98827264"/>
        <c:crosses val="autoZero"/>
        <c:crossBetween val="midCat"/>
        <c:majorUnit val="1024"/>
      </c:valAx>
      <c:valAx>
        <c:axId val="988272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Rating for 100 iterations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rgbClr val="000000">
                <a:lumMod val="75000"/>
                <a:lumOff val="25000"/>
              </a:srgbClr>
            </a:solidFill>
          </a:ln>
        </c:spPr>
        <c:crossAx val="98825344"/>
        <c:crosses val="autoZero"/>
        <c:crossBetween val="midCat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truck_111m, CRAY </a:t>
            </a:r>
            <a:r>
              <a:rPr lang="en-US" sz="1600" dirty="0" smtClean="0"/>
              <a:t>XE,</a:t>
            </a:r>
            <a:r>
              <a:rPr lang="en-US" sz="1600" baseline="0" dirty="0" smtClean="0"/>
              <a:t>   </a:t>
            </a:r>
            <a:r>
              <a:rPr lang="en-US" sz="1600" baseline="0" dirty="0" err="1" smtClean="0"/>
              <a:t>Interlagos</a:t>
            </a:r>
            <a:r>
              <a:rPr lang="en-US" sz="1600" baseline="0" dirty="0" smtClean="0"/>
              <a:t> </a:t>
            </a:r>
            <a:r>
              <a:rPr lang="en-US" sz="1600" baseline="0" dirty="0"/>
              <a:t>2.1GHz</a:t>
            </a:r>
            <a:endParaRPr lang="en-US" sz="1600" dirty="0"/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'truck_111m Test Case'!$F$26</c:f>
              <c:strCache>
                <c:ptCount val="1"/>
                <c:pt idx="0">
                  <c:v>Interlagos</c:v>
                </c:pt>
              </c:strCache>
            </c:strRef>
          </c:tx>
          <c:spPr>
            <a:ln w="4127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'truck_111m Test Case'!$E$27:$E$31</c:f>
              <c:numCache>
                <c:formatCode>General</c:formatCode>
                <c:ptCount val="5"/>
                <c:pt idx="0">
                  <c:v>512</c:v>
                </c:pt>
                <c:pt idx="1">
                  <c:v>1024</c:v>
                </c:pt>
                <c:pt idx="2">
                  <c:v>2048</c:v>
                </c:pt>
                <c:pt idx="3">
                  <c:v>3072</c:v>
                </c:pt>
                <c:pt idx="4">
                  <c:v>4096</c:v>
                </c:pt>
              </c:numCache>
            </c:numRef>
          </c:xVal>
          <c:yVal>
            <c:numRef>
              <c:f>'truck_111m Test Case'!$F$27:$F$31</c:f>
              <c:numCache>
                <c:formatCode>General</c:formatCode>
                <c:ptCount val="5"/>
                <c:pt idx="0">
                  <c:v>238.4</c:v>
                </c:pt>
                <c:pt idx="1">
                  <c:v>439</c:v>
                </c:pt>
                <c:pt idx="2">
                  <c:v>832.4</c:v>
                </c:pt>
                <c:pt idx="3">
                  <c:v>1077.3</c:v>
                </c:pt>
                <c:pt idx="4">
                  <c:v>1321</c:v>
                </c:pt>
              </c:numCache>
            </c:numRef>
          </c:yVal>
          <c:smooth val="1"/>
        </c:ser>
        <c:axId val="137102080"/>
        <c:axId val="137104384"/>
      </c:scatterChart>
      <c:valAx>
        <c:axId val="1371020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NumCores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37104384"/>
        <c:crosses val="autoZero"/>
        <c:crossBetween val="midCat"/>
      </c:valAx>
      <c:valAx>
        <c:axId val="13710438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Rating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37102080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1982303876648051"/>
          <c:y val="0.37303024898281295"/>
          <c:w val="0.27662245470723684"/>
          <c:h val="4.8986610587155296E-2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23727649355740135"/>
          <c:y val="0.1243619474407705"/>
          <c:w val="0.69315835520559965"/>
          <c:h val="0.69174378888500698"/>
        </c:manualLayout>
      </c:layout>
      <c:scatterChart>
        <c:scatterStyle val="smoothMarker"/>
        <c:ser>
          <c:idx val="0"/>
          <c:order val="0"/>
          <c:tx>
            <c:strRef>
              <c:f>Sheet1!$B$1</c:f>
              <c:strCache>
                <c:ptCount val="1"/>
                <c:pt idx="0">
                  <c:v>Cray XE6</c:v>
                </c:pt>
              </c:strCache>
            </c:strRef>
          </c:tx>
          <c:spPr>
            <a:ln>
              <a:solidFill>
                <a:srgbClr val="0000DE"/>
              </a:solidFill>
            </a:ln>
          </c:spPr>
          <c:marker>
            <c:spPr>
              <a:solidFill>
                <a:srgbClr val="00B0F0"/>
              </a:solidFill>
            </c:spPr>
          </c:marker>
          <c:xVal>
            <c:numRef>
              <c:f>Sheet1!$A$2:$A$5</c:f>
              <c:numCache>
                <c:formatCode>General</c:formatCode>
                <c:ptCount val="4"/>
                <c:pt idx="0">
                  <c:v>96</c:v>
                </c:pt>
                <c:pt idx="1">
                  <c:v>960</c:v>
                </c:pt>
                <c:pt idx="2">
                  <c:v>1920</c:v>
                </c:pt>
                <c:pt idx="3">
                  <c:v>3456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8.2000000000000011</c:v>
                </c:pt>
                <c:pt idx="2">
                  <c:v>14.400000000000002</c:v>
                </c:pt>
                <c:pt idx="3">
                  <c:v>22.32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Best Case</c:v>
                </c:pt>
              </c:strCache>
            </c:strRef>
          </c:tx>
          <c:xVal>
            <c:numRef>
              <c:f>Sheet1!$A$2:$A$5</c:f>
              <c:numCache>
                <c:formatCode>General</c:formatCode>
                <c:ptCount val="4"/>
                <c:pt idx="0">
                  <c:v>96</c:v>
                </c:pt>
                <c:pt idx="1">
                  <c:v>960</c:v>
                </c:pt>
                <c:pt idx="2">
                  <c:v>1920</c:v>
                </c:pt>
                <c:pt idx="3">
                  <c:v>3456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36</c:v>
                </c:pt>
              </c:numCache>
            </c:numRef>
          </c:yVal>
          <c:smooth val="1"/>
        </c:ser>
        <c:axId val="148407808"/>
        <c:axId val="148409728"/>
      </c:scatterChart>
      <c:valAx>
        <c:axId val="1484078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Number of cores</a:t>
                </a: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148409728"/>
        <c:crosses val="autoZero"/>
        <c:crossBetween val="midCat"/>
      </c:valAx>
      <c:valAx>
        <c:axId val="148409728"/>
        <c:scaling>
          <c:orientation val="minMax"/>
          <c:max val="3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Relative performance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148407808"/>
        <c:crosses val="autoZero"/>
        <c:crossBetween val="midCat"/>
      </c:valAx>
    </c:plotArea>
    <c:legend>
      <c:legendPos val="l"/>
      <c:legendEntry>
        <c:idx val="0"/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58727158160050408"/>
          <c:y val="0.55181741530914263"/>
          <c:w val="0.32157539853832084"/>
          <c:h val="0.16593548432468491"/>
        </c:manualLayout>
      </c:layout>
    </c:legend>
    <c:plotVisOnly val="1"/>
    <c:dispBlanksAs val="gap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Sheet3!$B$4</c:f>
              <c:strCache>
                <c:ptCount val="1"/>
                <c:pt idx="0">
                  <c:v>XE6 - Gemini</c:v>
                </c:pt>
              </c:strCache>
            </c:strRef>
          </c:tx>
          <c:cat>
            <c:numRef>
              <c:f>Sheet3!$A$5:$A$8</c:f>
              <c:numCache>
                <c:formatCode>General</c:formatCode>
                <c:ptCount val="4"/>
                <c:pt idx="0">
                  <c:v>256</c:v>
                </c:pt>
                <c:pt idx="1">
                  <c:v>1024</c:v>
                </c:pt>
                <c:pt idx="2">
                  <c:v>4096</c:v>
                </c:pt>
                <c:pt idx="3">
                  <c:v>8192</c:v>
                </c:pt>
              </c:numCache>
            </c:numRef>
          </c:cat>
          <c:val>
            <c:numRef>
              <c:f>Sheet3!$B$5:$B$8</c:f>
              <c:numCache>
                <c:formatCode>General</c:formatCode>
                <c:ptCount val="4"/>
                <c:pt idx="0">
                  <c:v>85.78</c:v>
                </c:pt>
                <c:pt idx="1">
                  <c:v>49.36</c:v>
                </c:pt>
                <c:pt idx="2">
                  <c:v>30.85</c:v>
                </c:pt>
                <c:pt idx="3">
                  <c:v>25.75</c:v>
                </c:pt>
              </c:numCache>
            </c:numRef>
          </c:val>
        </c:ser>
        <c:ser>
          <c:idx val="1"/>
          <c:order val="1"/>
          <c:tx>
            <c:strRef>
              <c:f>Sheet3!$C$4</c:f>
              <c:strCache>
                <c:ptCount val="1"/>
                <c:pt idx="0">
                  <c:v>QDR IB</c:v>
                </c:pt>
              </c:strCache>
            </c:strRef>
          </c:tx>
          <c:cat>
            <c:numRef>
              <c:f>Sheet3!$A$5:$A$8</c:f>
              <c:numCache>
                <c:formatCode>General</c:formatCode>
                <c:ptCount val="4"/>
                <c:pt idx="0">
                  <c:v>256</c:v>
                </c:pt>
                <c:pt idx="1">
                  <c:v>1024</c:v>
                </c:pt>
                <c:pt idx="2">
                  <c:v>4096</c:v>
                </c:pt>
                <c:pt idx="3">
                  <c:v>8192</c:v>
                </c:pt>
              </c:numCache>
            </c:numRef>
          </c:cat>
          <c:val>
            <c:numRef>
              <c:f>Sheet3!$C$5:$C$8</c:f>
              <c:numCache>
                <c:formatCode>General</c:formatCode>
                <c:ptCount val="4"/>
                <c:pt idx="0">
                  <c:v>2.8259999999999987</c:v>
                </c:pt>
                <c:pt idx="1">
                  <c:v>1.052</c:v>
                </c:pt>
                <c:pt idx="2">
                  <c:v>0.41510000000000002</c:v>
                </c:pt>
                <c:pt idx="3">
                  <c:v>0.11650000000000013</c:v>
                </c:pt>
              </c:numCache>
            </c:numRef>
          </c:val>
        </c:ser>
        <c:axId val="137132288"/>
        <c:axId val="137175040"/>
      </c:barChart>
      <c:catAx>
        <c:axId val="137132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37175040"/>
        <c:crosses val="autoZero"/>
        <c:auto val="1"/>
        <c:lblAlgn val="ctr"/>
        <c:lblOffset val="100"/>
      </c:catAx>
      <c:valAx>
        <c:axId val="137175040"/>
        <c:scaling>
          <c:orientation val="minMax"/>
          <c:max val="9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3713228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</c:chart>
  <c:externalData r:id="rId2"/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3827F4-5C26-499D-A3EB-73114B0C9342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A633E879-552A-4210-939E-76395D564A19}">
      <dgm:prSet phldrT="[Text]" custT="1"/>
      <dgm:spPr/>
      <dgm:t>
        <a:bodyPr/>
        <a:lstStyle/>
        <a:p>
          <a:pPr algn="ctr"/>
          <a:r>
            <a:rPr lang="en-US" sz="2000" b="1" dirty="0" smtClean="0"/>
            <a:t>Compute &amp; data requirements for seismic processing are huge</a:t>
          </a:r>
          <a:endParaRPr lang="en-US" sz="2000" dirty="0"/>
        </a:p>
      </dgm:t>
    </dgm:pt>
    <dgm:pt modelId="{E9731824-B0B5-4BD1-8B9C-4D9E690ACE78}" type="parTrans" cxnId="{C1BBBF27-4228-421D-8A69-D05045F1786B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AEE26230-C12A-4FDA-A841-82D2B2315AD7}" type="sibTrans" cxnId="{C1BBBF27-4228-421D-8A69-D05045F1786B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D9027ADA-0E68-4C20-938A-B912FBD6F9E7}">
      <dgm:prSet custT="1"/>
      <dgm:spPr/>
      <dgm:t>
        <a:bodyPr/>
        <a:lstStyle/>
        <a:p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Wide demands on processing from data acquisition to seismic to res </a:t>
          </a:r>
          <a:r>
            <a:rPr lang="en-US" sz="1800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sim</a:t>
          </a:r>
          <a:endParaRPr lang="en-US" sz="1800" b="1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772CD23-7DDA-4A26-8F4B-001147BD8D1A}" type="parTrans" cxnId="{DB6EACB3-F29D-431D-8A0C-F5AACEEBAF24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0B1CEDF4-B705-4CF1-B7E0-DA1A6557C655}" type="sibTrans" cxnId="{DB6EACB3-F29D-431D-8A0C-F5AACEEBAF24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44B0F109-C514-4816-8436-676DDD55AB91}">
      <dgm:prSet custT="1"/>
      <dgm:spPr/>
      <dgm:t>
        <a:bodyPr/>
        <a:lstStyle/>
        <a:p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Petabytes of capacity and terabytes of bandwidth from I/O</a:t>
          </a:r>
          <a:r>
            <a:rPr lang="en-US" sz="9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/>
          </a:r>
          <a:br>
            <a:rPr lang="en-US" sz="900" b="1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en-US" sz="9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 </a:t>
          </a:r>
          <a:endParaRPr lang="en-US" sz="1800" b="1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ACA243F-9667-4A55-86FB-6BFEDD025759}" type="parTrans" cxnId="{330237BE-1863-4604-8A21-5528B66CD82B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31E97E89-EAB3-4042-840F-07153C7A0396}" type="sibTrans" cxnId="{330237BE-1863-4604-8A21-5528B66CD82B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4A7B6043-3196-4F86-A99A-004717C0F912}">
      <dgm:prSet custT="1"/>
      <dgm:spPr/>
      <dgm:t>
        <a:bodyPr/>
        <a:lstStyle/>
        <a:p>
          <a:pPr algn="ctr"/>
          <a:r>
            <a:rPr lang="en-US" sz="2000" b="1" dirty="0" smtClean="0"/>
            <a:t>An accurate seismic image has huge returns</a:t>
          </a:r>
        </a:p>
      </dgm:t>
    </dgm:pt>
    <dgm:pt modelId="{99E3E722-8980-4BD2-829E-29AD5214CB6E}" type="parTrans" cxnId="{E0F98ACB-E80C-43A8-8CA8-F458EF1659C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D1FF54E-88E9-4872-9141-BDDD6E766DBE}" type="sibTrans" cxnId="{E0F98ACB-E80C-43A8-8CA8-F458EF1659C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08141DA-6609-4FD6-8D8B-28D06D37C202}">
      <dgm:prSet custT="1"/>
      <dgm:spPr/>
      <dgm:t>
        <a:bodyPr/>
        <a:lstStyle/>
        <a:p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A single deep water well can cost &gt;$100M…and getting deeper</a:t>
          </a:r>
        </a:p>
      </dgm:t>
    </dgm:pt>
    <dgm:pt modelId="{00273A36-5AD9-47DC-8F53-BDCE82D16176}" type="parTrans" cxnId="{FC32C8FD-6D9F-41D7-B4D6-B1738008202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69AD0406-C1F4-406F-990E-618B4C29DB45}" type="sibTrans" cxnId="{FC32C8FD-6D9F-41D7-B4D6-B1738008202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66612D84-BF99-4CC3-A20B-CBAA5FA1AE01}">
      <dgm:prSet custT="1"/>
      <dgm:spPr/>
      <dgm:t>
        <a:bodyPr/>
        <a:lstStyle/>
        <a:p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“Restating” a reserve has serious business implications</a:t>
          </a:r>
          <a:b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 </a:t>
          </a:r>
          <a:endParaRPr lang="en-US" sz="1800" b="1" dirty="0" smtClean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3E4AAC44-FB75-4A84-911E-E4DC4A54AEB3}" type="parTrans" cxnId="{6FCB0B94-464C-424D-9DA7-F47FBC0EA1EE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08083EA-44C4-431C-808C-C90A10594C7A}" type="sibTrans" cxnId="{6FCB0B94-464C-424D-9DA7-F47FBC0EA1EE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F8ACF11-6EB2-4900-90EF-68196D6DE670}">
      <dgm:prSet custT="1"/>
      <dgm:spPr/>
      <dgm:t>
        <a:bodyPr/>
        <a:lstStyle/>
        <a:p>
          <a:pPr algn="ctr">
            <a:lnSpc>
              <a:spcPct val="80000"/>
            </a:lnSpc>
          </a:pPr>
          <a:r>
            <a:rPr lang="en-US" sz="2000" b="1" dirty="0" smtClean="0"/>
            <a:t>When requirements &amp; return are huge – </a:t>
          </a:r>
        </a:p>
        <a:p>
          <a:pPr algn="ctr">
            <a:lnSpc>
              <a:spcPct val="80000"/>
            </a:lnSpc>
          </a:pPr>
          <a:r>
            <a:rPr lang="en-US" sz="2000" b="1" dirty="0" smtClean="0"/>
            <a:t>the demand for “getting it right” goes up</a:t>
          </a:r>
        </a:p>
      </dgm:t>
    </dgm:pt>
    <dgm:pt modelId="{9A1C30D9-1B87-4889-8079-B475C4C760C6}" type="parTrans" cxnId="{5E763508-1B1F-4639-A990-C150D5E2E024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DE841AF7-051A-4226-8E3B-F0D52E317B86}" type="sibTrans" cxnId="{5E763508-1B1F-4639-A990-C150D5E2E024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DAD3C10C-967F-4E60-B55E-9C29160D1939}">
      <dgm:prSet custT="1"/>
      <dgm:spPr/>
      <dgm:t>
        <a:bodyPr/>
        <a:lstStyle/>
        <a:p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This is the class of simulation that drives real petascale capability computing</a:t>
          </a:r>
        </a:p>
      </dgm:t>
    </dgm:pt>
    <dgm:pt modelId="{01A13F56-A501-49C1-A688-396969A292FB}" type="parTrans" cxnId="{B27FFA79-37B8-4B95-95E1-2ED4D63F149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2B454AC4-1AC0-4B08-B717-E21F325FB780}" type="sibTrans" cxnId="{B27FFA79-37B8-4B95-95E1-2ED4D63F149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09943A3-3D5E-42BC-AD25-1A897E266CBA}">
      <dgm:prSet custT="1"/>
      <dgm:spPr/>
      <dgm:t>
        <a:bodyPr/>
        <a:lstStyle/>
        <a:p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You can do capacity on capability systems but not vice versa – risk mitigation</a:t>
          </a:r>
        </a:p>
      </dgm:t>
    </dgm:pt>
    <dgm:pt modelId="{6DD5A5CB-A79D-4894-852A-1A569084C44C}" type="parTrans" cxnId="{C9B95A8A-BB3E-4BE1-BFBA-40A872C6C854}">
      <dgm:prSet/>
      <dgm:spPr/>
      <dgm:t>
        <a:bodyPr/>
        <a:lstStyle/>
        <a:p>
          <a:endParaRPr lang="en-US" sz="1600"/>
        </a:p>
      </dgm:t>
    </dgm:pt>
    <dgm:pt modelId="{1010CF64-4A2A-4B7B-87E1-D6199B8D083D}" type="sibTrans" cxnId="{C9B95A8A-BB3E-4BE1-BFBA-40A872C6C854}">
      <dgm:prSet/>
      <dgm:spPr/>
      <dgm:t>
        <a:bodyPr/>
        <a:lstStyle/>
        <a:p>
          <a:endParaRPr lang="en-US" sz="1600"/>
        </a:p>
      </dgm:t>
    </dgm:pt>
    <dgm:pt modelId="{A9CB4E2C-11FC-407E-B0DA-D177C9023D66}">
      <dgm:prSet custT="1"/>
      <dgm:spPr/>
      <dgm:t>
        <a:bodyPr/>
        <a:lstStyle/>
        <a:p>
          <a:r>
            <a:rPr lang="en-US" sz="1800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Petaflop</a:t>
          </a:r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scale systems required for state-of the art processing</a:t>
          </a:r>
        </a:p>
      </dgm:t>
    </dgm:pt>
    <dgm:pt modelId="{272A8650-2BAD-4625-BA17-096EB404DFB5}" type="parTrans" cxnId="{2547B223-B00C-42D4-941E-B3C74747CF9E}">
      <dgm:prSet/>
      <dgm:spPr/>
      <dgm:t>
        <a:bodyPr/>
        <a:lstStyle/>
        <a:p>
          <a:endParaRPr lang="en-US" sz="1600"/>
        </a:p>
      </dgm:t>
    </dgm:pt>
    <dgm:pt modelId="{45D31FCA-36B7-40E4-997B-17DFEFF949E9}" type="sibTrans" cxnId="{2547B223-B00C-42D4-941E-B3C74747CF9E}">
      <dgm:prSet/>
      <dgm:spPr/>
      <dgm:t>
        <a:bodyPr/>
        <a:lstStyle/>
        <a:p>
          <a:endParaRPr lang="en-US" sz="1600"/>
        </a:p>
      </dgm:t>
    </dgm:pt>
    <dgm:pt modelId="{51ABCAA4-361D-4C0F-8E7A-53B387ED037D}" type="pres">
      <dgm:prSet presAssocID="{883827F4-5C26-499D-A3EB-73114B0C9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E6EB8F-9FF5-4E70-9876-03EE19ED1A02}" type="pres">
      <dgm:prSet presAssocID="{A633E879-552A-4210-939E-76395D564A1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CD4C9-015E-40E7-9035-E8EBA803F6E5}" type="pres">
      <dgm:prSet presAssocID="{A633E879-552A-4210-939E-76395D564A19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3E24C-721D-4CD7-BDA5-B56D10B5478E}" type="pres">
      <dgm:prSet presAssocID="{4A7B6043-3196-4F86-A99A-004717C0F91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1CCB6-D524-45AC-A851-349D81DC7915}" type="pres">
      <dgm:prSet presAssocID="{4A7B6043-3196-4F86-A99A-004717C0F91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AD08A-976D-415A-9925-957DE2B1D9D5}" type="pres">
      <dgm:prSet presAssocID="{CF8ACF11-6EB2-4900-90EF-68196D6DE67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A8546-1695-40BC-B481-3B5D21777C00}" type="pres">
      <dgm:prSet presAssocID="{CF8ACF11-6EB2-4900-90EF-68196D6DE670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CC7B10-6A02-48BE-8E41-CD1DF808A062}" type="presOf" srcId="{44B0F109-C514-4816-8436-676DDD55AB91}" destId="{5A7CD4C9-015E-40E7-9035-E8EBA803F6E5}" srcOrd="0" destOrd="2" presId="urn:microsoft.com/office/officeart/2005/8/layout/vList2"/>
    <dgm:cxn modelId="{5CB7382F-A397-47C0-9569-ABB64347DD93}" type="presOf" srcId="{DAD3C10C-967F-4E60-B55E-9C29160D1939}" destId="{598A8546-1695-40BC-B481-3B5D21777C00}" srcOrd="0" destOrd="0" presId="urn:microsoft.com/office/officeart/2005/8/layout/vList2"/>
    <dgm:cxn modelId="{DB6EACB3-F29D-431D-8A0C-F5AACEEBAF24}" srcId="{A633E879-552A-4210-939E-76395D564A19}" destId="{D9027ADA-0E68-4C20-938A-B912FBD6F9E7}" srcOrd="0" destOrd="0" parTransId="{E772CD23-7DDA-4A26-8F4B-001147BD8D1A}" sibTransId="{0B1CEDF4-B705-4CF1-B7E0-DA1A6557C655}"/>
    <dgm:cxn modelId="{0A3DD3A2-4C85-4A9C-8D79-A8EA3A2CDAA9}" type="presOf" srcId="{A9CB4E2C-11FC-407E-B0DA-D177C9023D66}" destId="{5A7CD4C9-015E-40E7-9035-E8EBA803F6E5}" srcOrd="0" destOrd="1" presId="urn:microsoft.com/office/officeart/2005/8/layout/vList2"/>
    <dgm:cxn modelId="{B27FFA79-37B8-4B95-95E1-2ED4D63F1495}" srcId="{CF8ACF11-6EB2-4900-90EF-68196D6DE670}" destId="{DAD3C10C-967F-4E60-B55E-9C29160D1939}" srcOrd="0" destOrd="0" parTransId="{01A13F56-A501-49C1-A688-396969A292FB}" sibTransId="{2B454AC4-1AC0-4B08-B717-E21F325FB780}"/>
    <dgm:cxn modelId="{EDAAEEA5-8361-4360-8E85-21E9987DF2CD}" type="presOf" srcId="{509943A3-3D5E-42BC-AD25-1A897E266CBA}" destId="{598A8546-1695-40BC-B481-3B5D21777C00}" srcOrd="0" destOrd="1" presId="urn:microsoft.com/office/officeart/2005/8/layout/vList2"/>
    <dgm:cxn modelId="{66E95607-42CE-4FAF-A281-41EF989F8DA1}" type="presOf" srcId="{4A7B6043-3196-4F86-A99A-004717C0F912}" destId="{0F93E24C-721D-4CD7-BDA5-B56D10B5478E}" srcOrd="0" destOrd="0" presId="urn:microsoft.com/office/officeart/2005/8/layout/vList2"/>
    <dgm:cxn modelId="{FC32C8FD-6D9F-41D7-B4D6-B1738008202C}" srcId="{4A7B6043-3196-4F86-A99A-004717C0F912}" destId="{508141DA-6609-4FD6-8D8B-28D06D37C202}" srcOrd="0" destOrd="0" parTransId="{00273A36-5AD9-47DC-8F53-BDCE82D16176}" sibTransId="{69AD0406-C1F4-406F-990E-618B4C29DB45}"/>
    <dgm:cxn modelId="{E0F98ACB-E80C-43A8-8CA8-F458EF1659C5}" srcId="{883827F4-5C26-499D-A3EB-73114B0C9342}" destId="{4A7B6043-3196-4F86-A99A-004717C0F912}" srcOrd="1" destOrd="0" parTransId="{99E3E722-8980-4BD2-829E-29AD5214CB6E}" sibTransId="{CD1FF54E-88E9-4872-9141-BDDD6E766DBE}"/>
    <dgm:cxn modelId="{E4621895-BF75-4701-891D-18C8EC74B786}" type="presOf" srcId="{CF8ACF11-6EB2-4900-90EF-68196D6DE670}" destId="{A08AD08A-976D-415A-9925-957DE2B1D9D5}" srcOrd="0" destOrd="0" presId="urn:microsoft.com/office/officeart/2005/8/layout/vList2"/>
    <dgm:cxn modelId="{1927237F-94A7-4434-8187-1444D25D7B85}" type="presOf" srcId="{A633E879-552A-4210-939E-76395D564A19}" destId="{E5E6EB8F-9FF5-4E70-9876-03EE19ED1A02}" srcOrd="0" destOrd="0" presId="urn:microsoft.com/office/officeart/2005/8/layout/vList2"/>
    <dgm:cxn modelId="{B24FE4EF-DC24-432C-8209-1E0ECAC45CA5}" type="presOf" srcId="{883827F4-5C26-499D-A3EB-73114B0C9342}" destId="{51ABCAA4-361D-4C0F-8E7A-53B387ED037D}" srcOrd="0" destOrd="0" presId="urn:microsoft.com/office/officeart/2005/8/layout/vList2"/>
    <dgm:cxn modelId="{F58C7150-8E52-4CD0-90AE-5157874EE53E}" type="presOf" srcId="{66612D84-BF99-4CC3-A20B-CBAA5FA1AE01}" destId="{7971CCB6-D524-45AC-A851-349D81DC7915}" srcOrd="0" destOrd="1" presId="urn:microsoft.com/office/officeart/2005/8/layout/vList2"/>
    <dgm:cxn modelId="{5E763508-1B1F-4639-A990-C150D5E2E024}" srcId="{883827F4-5C26-499D-A3EB-73114B0C9342}" destId="{CF8ACF11-6EB2-4900-90EF-68196D6DE670}" srcOrd="2" destOrd="0" parTransId="{9A1C30D9-1B87-4889-8079-B475C4C760C6}" sibTransId="{DE841AF7-051A-4226-8E3B-F0D52E317B86}"/>
    <dgm:cxn modelId="{6FCB0B94-464C-424D-9DA7-F47FBC0EA1EE}" srcId="{4A7B6043-3196-4F86-A99A-004717C0F912}" destId="{66612D84-BF99-4CC3-A20B-CBAA5FA1AE01}" srcOrd="1" destOrd="0" parTransId="{3E4AAC44-FB75-4A84-911E-E4DC4A54AEB3}" sibTransId="{708083EA-44C4-431C-808C-C90A10594C7A}"/>
    <dgm:cxn modelId="{330237BE-1863-4604-8A21-5528B66CD82B}" srcId="{A633E879-552A-4210-939E-76395D564A19}" destId="{44B0F109-C514-4816-8436-676DDD55AB91}" srcOrd="2" destOrd="0" parTransId="{EACA243F-9667-4A55-86FB-6BFEDD025759}" sibTransId="{31E97E89-EAB3-4042-840F-07153C7A0396}"/>
    <dgm:cxn modelId="{EDFF2E08-2294-4155-B277-DCF0962CEEE5}" type="presOf" srcId="{D9027ADA-0E68-4C20-938A-B912FBD6F9E7}" destId="{5A7CD4C9-015E-40E7-9035-E8EBA803F6E5}" srcOrd="0" destOrd="0" presId="urn:microsoft.com/office/officeart/2005/8/layout/vList2"/>
    <dgm:cxn modelId="{2547B223-B00C-42D4-941E-B3C74747CF9E}" srcId="{A633E879-552A-4210-939E-76395D564A19}" destId="{A9CB4E2C-11FC-407E-B0DA-D177C9023D66}" srcOrd="1" destOrd="0" parTransId="{272A8650-2BAD-4625-BA17-096EB404DFB5}" sibTransId="{45D31FCA-36B7-40E4-997B-17DFEFF949E9}"/>
    <dgm:cxn modelId="{259B10BB-C4E0-4B2D-AD54-1288CD61D05A}" type="presOf" srcId="{508141DA-6609-4FD6-8D8B-28D06D37C202}" destId="{7971CCB6-D524-45AC-A851-349D81DC7915}" srcOrd="0" destOrd="0" presId="urn:microsoft.com/office/officeart/2005/8/layout/vList2"/>
    <dgm:cxn modelId="{C1BBBF27-4228-421D-8A69-D05045F1786B}" srcId="{883827F4-5C26-499D-A3EB-73114B0C9342}" destId="{A633E879-552A-4210-939E-76395D564A19}" srcOrd="0" destOrd="0" parTransId="{E9731824-B0B5-4BD1-8B9C-4D9E690ACE78}" sibTransId="{AEE26230-C12A-4FDA-A841-82D2B2315AD7}"/>
    <dgm:cxn modelId="{C9B95A8A-BB3E-4BE1-BFBA-40A872C6C854}" srcId="{CF8ACF11-6EB2-4900-90EF-68196D6DE670}" destId="{509943A3-3D5E-42BC-AD25-1A897E266CBA}" srcOrd="1" destOrd="0" parTransId="{6DD5A5CB-A79D-4894-852A-1A569084C44C}" sibTransId="{1010CF64-4A2A-4B7B-87E1-D6199B8D083D}"/>
    <dgm:cxn modelId="{0A235796-D8EE-4AB1-A7FD-BCA9B4A7F42E}" type="presParOf" srcId="{51ABCAA4-361D-4C0F-8E7A-53B387ED037D}" destId="{E5E6EB8F-9FF5-4E70-9876-03EE19ED1A02}" srcOrd="0" destOrd="0" presId="urn:microsoft.com/office/officeart/2005/8/layout/vList2"/>
    <dgm:cxn modelId="{24D5D2E9-5BDB-425D-AA86-3B0AFF647918}" type="presParOf" srcId="{51ABCAA4-361D-4C0F-8E7A-53B387ED037D}" destId="{5A7CD4C9-015E-40E7-9035-E8EBA803F6E5}" srcOrd="1" destOrd="0" presId="urn:microsoft.com/office/officeart/2005/8/layout/vList2"/>
    <dgm:cxn modelId="{5E2F0883-F953-4845-B844-30B50E0ADBE5}" type="presParOf" srcId="{51ABCAA4-361D-4C0F-8E7A-53B387ED037D}" destId="{0F93E24C-721D-4CD7-BDA5-B56D10B5478E}" srcOrd="2" destOrd="0" presId="urn:microsoft.com/office/officeart/2005/8/layout/vList2"/>
    <dgm:cxn modelId="{ECB49238-8B03-4AEF-8394-EE863D6691C3}" type="presParOf" srcId="{51ABCAA4-361D-4C0F-8E7A-53B387ED037D}" destId="{7971CCB6-D524-45AC-A851-349D81DC7915}" srcOrd="3" destOrd="0" presId="urn:microsoft.com/office/officeart/2005/8/layout/vList2"/>
    <dgm:cxn modelId="{309C2325-1919-4E81-B5B9-62691AE08D84}" type="presParOf" srcId="{51ABCAA4-361D-4C0F-8E7A-53B387ED037D}" destId="{A08AD08A-976D-415A-9925-957DE2B1D9D5}" srcOrd="4" destOrd="0" presId="urn:microsoft.com/office/officeart/2005/8/layout/vList2"/>
    <dgm:cxn modelId="{BB3C1393-B81D-415B-A034-680AA9EBD52A}" type="presParOf" srcId="{51ABCAA4-361D-4C0F-8E7A-53B387ED037D}" destId="{598A8546-1695-40BC-B481-3B5D21777C0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013316-A837-4C5D-A524-4827ED5E5B0B}" type="doc">
      <dgm:prSet loTypeId="urn:microsoft.com/office/officeart/2005/8/layout/radial4" loCatId="relationship" qsTypeId="urn:microsoft.com/office/officeart/2005/8/quickstyle/3d6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F3E383F-BF7D-4B04-8064-F290BDCD9E91}">
      <dgm:prSet phldrT="[Text]" custT="1"/>
      <dgm:spPr/>
      <dgm:t>
        <a:bodyPr anchor="b"/>
        <a:lstStyle/>
        <a:p>
          <a:r>
            <a:rPr lang="en-US" sz="1200" dirty="0" smtClean="0"/>
            <a:t>Gemini Interconnector</a:t>
          </a:r>
          <a:endParaRPr lang="en-US" sz="1200" dirty="0"/>
        </a:p>
      </dgm:t>
    </dgm:pt>
    <dgm:pt modelId="{96D60659-C4D2-421E-88CB-CBE0776B16B7}" type="sibTrans" cxnId="{581521C1-F4BC-4526-8516-CA129184C7CE}">
      <dgm:prSet/>
      <dgm:spPr/>
      <dgm:t>
        <a:bodyPr/>
        <a:lstStyle/>
        <a:p>
          <a:endParaRPr lang="en-US"/>
        </a:p>
      </dgm:t>
    </dgm:pt>
    <dgm:pt modelId="{2BE0455E-032E-45C2-83F0-E82BBC6722D4}" type="parTrans" cxnId="{581521C1-F4BC-4526-8516-CA129184C7CE}">
      <dgm:prSet/>
      <dgm:spPr/>
      <dgm:t>
        <a:bodyPr/>
        <a:lstStyle/>
        <a:p>
          <a:endParaRPr lang="en-US" dirty="0"/>
        </a:p>
      </dgm:t>
    </dgm:pt>
    <dgm:pt modelId="{69EE42A7-9C9D-4AEA-92A8-E6AB4A8CA5F5}">
      <dgm:prSet phldrT="[Text]" custT="1"/>
      <dgm:spPr/>
      <dgm:t>
        <a:bodyPr anchor="b"/>
        <a:lstStyle/>
        <a:p>
          <a:r>
            <a:rPr lang="en-US" sz="1200" dirty="0" smtClean="0"/>
            <a:t>Packaging &amp; ECOphlex Liquid Cooling</a:t>
          </a:r>
        </a:p>
      </dgm:t>
    </dgm:pt>
    <dgm:pt modelId="{BE9E4B1E-A9B2-4745-A50E-9BD094F409D0}" type="parTrans" cxnId="{7B142E47-FAE0-4DFA-B8C8-22F13DA913E7}">
      <dgm:prSet/>
      <dgm:spPr/>
      <dgm:t>
        <a:bodyPr/>
        <a:lstStyle/>
        <a:p>
          <a:endParaRPr lang="en-US" dirty="0"/>
        </a:p>
      </dgm:t>
    </dgm:pt>
    <dgm:pt modelId="{ACB2D0E2-A9C0-4635-95D1-11A5C008AC25}" type="sibTrans" cxnId="{7B142E47-FAE0-4DFA-B8C8-22F13DA913E7}">
      <dgm:prSet/>
      <dgm:spPr/>
      <dgm:t>
        <a:bodyPr/>
        <a:lstStyle/>
        <a:p>
          <a:endParaRPr lang="en-US"/>
        </a:p>
      </dgm:t>
    </dgm:pt>
    <dgm:pt modelId="{C763AD29-97E4-4AAA-B5B7-82AB79418F7F}">
      <dgm:prSet phldrT="[Text]" custT="1"/>
      <dgm:spPr/>
      <dgm:t>
        <a:bodyPr anchor="b"/>
        <a:lstStyle/>
        <a:p>
          <a:r>
            <a:rPr lang="en-US" sz="1200" b="1" smtClean="0">
              <a:solidFill>
                <a:srgbClr val="C00000"/>
              </a:solidFill>
            </a:rPr>
            <a:t>Scalable Supercomputer</a:t>
          </a:r>
        </a:p>
        <a:p>
          <a:r>
            <a:rPr lang="en-US" sz="1200" b="1" smtClean="0">
              <a:solidFill>
                <a:srgbClr val="C00000"/>
              </a:solidFill>
            </a:rPr>
            <a:t>“Beyond Commodity” areas</a:t>
          </a:r>
          <a:endParaRPr lang="en-US" sz="1200" b="1" dirty="0">
            <a:solidFill>
              <a:srgbClr val="C00000"/>
            </a:solidFill>
          </a:endParaRPr>
        </a:p>
      </dgm:t>
    </dgm:pt>
    <dgm:pt modelId="{0B796526-5405-4E3B-A1B6-AD90AE529B2C}" type="parTrans" cxnId="{9707DE90-877C-4D0F-8B75-84B4376C70B2}">
      <dgm:prSet/>
      <dgm:spPr/>
      <dgm:t>
        <a:bodyPr/>
        <a:lstStyle/>
        <a:p>
          <a:endParaRPr lang="en-US"/>
        </a:p>
      </dgm:t>
    </dgm:pt>
    <dgm:pt modelId="{C97A766C-E4EC-410E-AECC-5AFC0546C8A2}" type="sibTrans" cxnId="{9707DE90-877C-4D0F-8B75-84B4376C70B2}">
      <dgm:prSet/>
      <dgm:spPr/>
      <dgm:t>
        <a:bodyPr/>
        <a:lstStyle/>
        <a:p>
          <a:endParaRPr lang="en-US"/>
        </a:p>
      </dgm:t>
    </dgm:pt>
    <dgm:pt modelId="{867AD75C-2AE0-4254-B293-941D4B29649B}">
      <dgm:prSet phldrT="[Text]" custT="1"/>
      <dgm:spPr/>
      <dgm:t>
        <a:bodyPr anchor="b"/>
        <a:lstStyle/>
        <a:p>
          <a:r>
            <a:rPr lang="en-US" sz="1200" dirty="0" smtClean="0"/>
            <a:t>Throughput: Scalable Storage Solution</a:t>
          </a:r>
        </a:p>
      </dgm:t>
    </dgm:pt>
    <dgm:pt modelId="{3136F9B8-7138-4C7D-9CD0-BABCFBC62FC1}" type="parTrans" cxnId="{4405BBFB-6C5D-4738-9EF5-D64C42B76571}">
      <dgm:prSet/>
      <dgm:spPr/>
      <dgm:t>
        <a:bodyPr/>
        <a:lstStyle/>
        <a:p>
          <a:endParaRPr lang="en-US" dirty="0"/>
        </a:p>
      </dgm:t>
    </dgm:pt>
    <dgm:pt modelId="{9F7D75DA-6DBA-4600-BF44-BB39864FAB14}" type="sibTrans" cxnId="{4405BBFB-6C5D-4738-9EF5-D64C42B76571}">
      <dgm:prSet/>
      <dgm:spPr/>
      <dgm:t>
        <a:bodyPr/>
        <a:lstStyle/>
        <a:p>
          <a:endParaRPr lang="en-US"/>
        </a:p>
      </dgm:t>
    </dgm:pt>
    <dgm:pt modelId="{CC7982EF-BA24-4387-BF83-AE4C8FDD8C92}">
      <dgm:prSet phldrT="[Text]" custT="1"/>
      <dgm:spPr/>
      <dgm:t>
        <a:bodyPr anchor="b"/>
        <a:lstStyle/>
        <a:p>
          <a:r>
            <a:rPr lang="en-US" sz="1200" dirty="0" smtClean="0"/>
            <a:t>State-of-the-art Processor</a:t>
          </a:r>
          <a:endParaRPr lang="en-US" sz="1200" dirty="0"/>
        </a:p>
      </dgm:t>
    </dgm:pt>
    <dgm:pt modelId="{6458A18C-B844-4EC9-AA79-10395F3D74A7}" type="parTrans" cxnId="{15E1EFE8-40D6-4C41-9E3B-9CC6610A176B}">
      <dgm:prSet/>
      <dgm:spPr/>
      <dgm:t>
        <a:bodyPr/>
        <a:lstStyle/>
        <a:p>
          <a:endParaRPr lang="en-US" dirty="0"/>
        </a:p>
      </dgm:t>
    </dgm:pt>
    <dgm:pt modelId="{5DF7F1B6-4BD8-4CF9-B3FA-F81F8D78E0A4}" type="sibTrans" cxnId="{15E1EFE8-40D6-4C41-9E3B-9CC6610A176B}">
      <dgm:prSet/>
      <dgm:spPr/>
      <dgm:t>
        <a:bodyPr/>
        <a:lstStyle/>
        <a:p>
          <a:endParaRPr lang="en-US"/>
        </a:p>
      </dgm:t>
    </dgm:pt>
    <dgm:pt modelId="{0BF9609B-1C05-4111-BF59-4B081CC6DFD4}">
      <dgm:prSet phldrT="[Text]" custT="1"/>
      <dgm:spPr/>
      <dgm:t>
        <a:bodyPr anchor="b"/>
        <a:lstStyle/>
        <a:p>
          <a:r>
            <a:rPr lang="en-US" altLang="ko-KR" sz="1200" dirty="0" smtClean="0">
              <a:solidFill>
                <a:schemeClr val="bg1"/>
              </a:solidFill>
            </a:rPr>
            <a:t>Compilers, Performance Tools and Libraries</a:t>
          </a:r>
          <a:endParaRPr lang="en-US" sz="1200" dirty="0">
            <a:solidFill>
              <a:schemeClr val="bg1"/>
            </a:solidFill>
          </a:endParaRPr>
        </a:p>
      </dgm:t>
    </dgm:pt>
    <dgm:pt modelId="{24A39A87-3F9C-473B-A5A0-E67D0FC5BC95}" type="parTrans" cxnId="{CA1B7E78-7B27-4BE8-97B0-4A3821DFA73B}">
      <dgm:prSet/>
      <dgm:spPr/>
      <dgm:t>
        <a:bodyPr/>
        <a:lstStyle/>
        <a:p>
          <a:pPr latinLnBrk="1"/>
          <a:endParaRPr lang="ko-KR" altLang="en-US"/>
        </a:p>
      </dgm:t>
    </dgm:pt>
    <dgm:pt modelId="{0885FAD9-D83B-4090-8E32-DFD271A09B5E}" type="sibTrans" cxnId="{CA1B7E78-7B27-4BE8-97B0-4A3821DFA73B}">
      <dgm:prSet/>
      <dgm:spPr/>
      <dgm:t>
        <a:bodyPr/>
        <a:lstStyle/>
        <a:p>
          <a:pPr latinLnBrk="1"/>
          <a:endParaRPr lang="ko-KR" altLang="en-US"/>
        </a:p>
      </dgm:t>
    </dgm:pt>
    <dgm:pt modelId="{C6E02742-897F-4256-AABF-17E1FFB4E59E}">
      <dgm:prSet phldrT="[Text]" custT="1"/>
      <dgm:spPr/>
      <dgm:t>
        <a:bodyPr anchor="b"/>
        <a:lstStyle/>
        <a:p>
          <a:r>
            <a:rPr lang="en-US" sz="1200" dirty="0" smtClean="0"/>
            <a:t>O/S Technology</a:t>
          </a:r>
        </a:p>
      </dgm:t>
    </dgm:pt>
    <dgm:pt modelId="{18C518CC-A006-4DDC-8278-B526C9A6DA3D}" type="parTrans" cxnId="{AD981E71-175D-438B-9415-F4BA53CEF179}">
      <dgm:prSet/>
      <dgm:spPr/>
      <dgm:t>
        <a:bodyPr/>
        <a:lstStyle/>
        <a:p>
          <a:pPr latinLnBrk="1"/>
          <a:endParaRPr lang="ko-KR" altLang="en-US"/>
        </a:p>
      </dgm:t>
    </dgm:pt>
    <dgm:pt modelId="{5E1F8DEF-D148-4FE7-8AB4-A1A9F2C31C52}" type="sibTrans" cxnId="{AD981E71-175D-438B-9415-F4BA53CEF179}">
      <dgm:prSet/>
      <dgm:spPr/>
      <dgm:t>
        <a:bodyPr/>
        <a:lstStyle/>
        <a:p>
          <a:pPr latinLnBrk="1"/>
          <a:endParaRPr lang="ko-KR" altLang="en-US"/>
        </a:p>
      </dgm:t>
    </dgm:pt>
    <dgm:pt modelId="{6F4BBE39-A9FA-4591-A60B-84539D763132}" type="pres">
      <dgm:prSet presAssocID="{68013316-A837-4C5D-A524-4827ED5E5B0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98B0B5-F134-498C-A8E8-3D307F61D8C4}" type="pres">
      <dgm:prSet presAssocID="{C763AD29-97E4-4AAA-B5B7-82AB79418F7F}" presName="centerShape" presStyleLbl="node0" presStyleIdx="0" presStyleCnt="1" custLinFactNeighborX="-222" custLinFactNeighborY="5375"/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A7E55C6B-5C6C-4E62-8E2F-9D0EAC3F8F20}" type="pres">
      <dgm:prSet presAssocID="{2BE0455E-032E-45C2-83F0-E82BBC6722D4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136517E5-6912-4C1D-A3EB-633DC716B22D}" type="pres">
      <dgm:prSet presAssocID="{4F3E383F-BF7D-4B04-8064-F290BDCD9E91}" presName="node" presStyleLbl="node1" presStyleIdx="0" presStyleCnt="6" custRadScaleRad="101657" custRadScaleInc="10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9B45D6-DA75-4964-93A4-D4C84484CA3B}" type="pres">
      <dgm:prSet presAssocID="{6458A18C-B844-4EC9-AA79-10395F3D74A7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B1E6D5E-5BB0-4AD4-B3FD-5040CDBF491B}" type="pres">
      <dgm:prSet presAssocID="{CC7982EF-BA24-4387-BF83-AE4C8FDD8C92}" presName="node" presStyleLbl="node1" presStyleIdx="1" presStyleCnt="6" custRadScaleRad="108733" custRadScaleInc="4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7D55E-C163-4E2E-A422-F18AF7DACC18}" type="pres">
      <dgm:prSet presAssocID="{24A39A87-3F9C-473B-A5A0-E67D0FC5BC95}" presName="parTrans" presStyleLbl="bgSibTrans2D1" presStyleIdx="2" presStyleCnt="6"/>
      <dgm:spPr/>
      <dgm:t>
        <a:bodyPr/>
        <a:lstStyle/>
        <a:p>
          <a:endParaRPr lang="en-AU"/>
        </a:p>
      </dgm:t>
    </dgm:pt>
    <dgm:pt modelId="{2ACD49E5-06AE-47C1-8F32-0F2E46AB2DAC}" type="pres">
      <dgm:prSet presAssocID="{0BF9609B-1C05-4111-BF59-4B081CC6DFD4}" presName="node" presStyleLbl="node1" presStyleIdx="2" presStyleCnt="6" custRadScaleRad="108733" custRadScaleInc="416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FF4B65E-E3BD-43C7-A29D-9A5A1518BE82}" type="pres">
      <dgm:prSet presAssocID="{18C518CC-A006-4DDC-8278-B526C9A6DA3D}" presName="parTrans" presStyleLbl="bgSibTrans2D1" presStyleIdx="3" presStyleCnt="6" custLinFactNeighborY="-3344"/>
      <dgm:spPr/>
      <dgm:t>
        <a:bodyPr/>
        <a:lstStyle/>
        <a:p>
          <a:endParaRPr lang="en-AU"/>
        </a:p>
      </dgm:t>
    </dgm:pt>
    <dgm:pt modelId="{C915300F-8022-4163-A5EF-C2AF1D8D7AA5}" type="pres">
      <dgm:prSet presAssocID="{C6E02742-897F-4256-AABF-17E1FFB4E59E}" presName="node" presStyleLbl="node1" presStyleIdx="3" presStyleCnt="6" custRadScaleRad="111006" custRadScaleInc="-597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C3C7BF1-4C97-454D-967E-D490DA345389}" type="pres">
      <dgm:prSet presAssocID="{BE9E4B1E-A9B2-4745-A50E-9BD094F409D0}" presName="parTrans" presStyleLbl="bgSibTrans2D1" presStyleIdx="4" presStyleCnt="6" custLinFactNeighborY="-3344"/>
      <dgm:spPr/>
      <dgm:t>
        <a:bodyPr/>
        <a:lstStyle/>
        <a:p>
          <a:endParaRPr lang="en-US"/>
        </a:p>
      </dgm:t>
    </dgm:pt>
    <dgm:pt modelId="{509EE0BE-8F50-47DD-9D0F-8938368806CD}" type="pres">
      <dgm:prSet presAssocID="{69EE42A7-9C9D-4AEA-92A8-E6AB4A8CA5F5}" presName="node" presStyleLbl="node1" presStyleIdx="4" presStyleCnt="6" custRadScaleRad="111006" custRadScaleInc="-5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85192-1607-4F6A-BE4E-32737AC54DD0}" type="pres">
      <dgm:prSet presAssocID="{3136F9B8-7138-4C7D-9CD0-BABCFBC62FC1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09B08B47-4B80-4131-8414-B192ABEB4699}" type="pres">
      <dgm:prSet presAssocID="{867AD75C-2AE0-4254-B293-941D4B29649B}" presName="node" presStyleLbl="node1" presStyleIdx="5" presStyleCnt="6" custRadScaleRad="101199" custRadScaleInc="-5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8FBB4B-5B51-4172-8365-BEA2841FCD8D}" type="presOf" srcId="{2BE0455E-032E-45C2-83F0-E82BBC6722D4}" destId="{A7E55C6B-5C6C-4E62-8E2F-9D0EAC3F8F20}" srcOrd="0" destOrd="0" presId="urn:microsoft.com/office/officeart/2005/8/layout/radial4"/>
    <dgm:cxn modelId="{904617E8-52D6-405A-B30B-D38F53A593A6}" type="presOf" srcId="{6458A18C-B844-4EC9-AA79-10395F3D74A7}" destId="{7C9B45D6-DA75-4964-93A4-D4C84484CA3B}" srcOrd="0" destOrd="0" presId="urn:microsoft.com/office/officeart/2005/8/layout/radial4"/>
    <dgm:cxn modelId="{2DE68C42-586A-4115-85E3-8448121D7518}" type="presOf" srcId="{C763AD29-97E4-4AAA-B5B7-82AB79418F7F}" destId="{E398B0B5-F134-498C-A8E8-3D307F61D8C4}" srcOrd="0" destOrd="0" presId="urn:microsoft.com/office/officeart/2005/8/layout/radial4"/>
    <dgm:cxn modelId="{581521C1-F4BC-4526-8516-CA129184C7CE}" srcId="{C763AD29-97E4-4AAA-B5B7-82AB79418F7F}" destId="{4F3E383F-BF7D-4B04-8064-F290BDCD9E91}" srcOrd="0" destOrd="0" parTransId="{2BE0455E-032E-45C2-83F0-E82BBC6722D4}" sibTransId="{96D60659-C4D2-421E-88CB-CBE0776B16B7}"/>
    <dgm:cxn modelId="{AD981E71-175D-438B-9415-F4BA53CEF179}" srcId="{C763AD29-97E4-4AAA-B5B7-82AB79418F7F}" destId="{C6E02742-897F-4256-AABF-17E1FFB4E59E}" srcOrd="3" destOrd="0" parTransId="{18C518CC-A006-4DDC-8278-B526C9A6DA3D}" sibTransId="{5E1F8DEF-D148-4FE7-8AB4-A1A9F2C31C52}"/>
    <dgm:cxn modelId="{CA1B7E78-7B27-4BE8-97B0-4A3821DFA73B}" srcId="{C763AD29-97E4-4AAA-B5B7-82AB79418F7F}" destId="{0BF9609B-1C05-4111-BF59-4B081CC6DFD4}" srcOrd="2" destOrd="0" parTransId="{24A39A87-3F9C-473B-A5A0-E67D0FC5BC95}" sibTransId="{0885FAD9-D83B-4090-8E32-DFD271A09B5E}"/>
    <dgm:cxn modelId="{28C9FBB1-7AF1-4679-8564-CBD449927EFF}" type="presOf" srcId="{C6E02742-897F-4256-AABF-17E1FFB4E59E}" destId="{C915300F-8022-4163-A5EF-C2AF1D8D7AA5}" srcOrd="0" destOrd="0" presId="urn:microsoft.com/office/officeart/2005/8/layout/radial4"/>
    <dgm:cxn modelId="{A1B3C482-A5AF-44FA-A80A-50BC1C771BE4}" type="presOf" srcId="{69EE42A7-9C9D-4AEA-92A8-E6AB4A8CA5F5}" destId="{509EE0BE-8F50-47DD-9D0F-8938368806CD}" srcOrd="0" destOrd="0" presId="urn:microsoft.com/office/officeart/2005/8/layout/radial4"/>
    <dgm:cxn modelId="{4405BBFB-6C5D-4738-9EF5-D64C42B76571}" srcId="{C763AD29-97E4-4AAA-B5B7-82AB79418F7F}" destId="{867AD75C-2AE0-4254-B293-941D4B29649B}" srcOrd="5" destOrd="0" parTransId="{3136F9B8-7138-4C7D-9CD0-BABCFBC62FC1}" sibTransId="{9F7D75DA-6DBA-4600-BF44-BB39864FAB14}"/>
    <dgm:cxn modelId="{5E2EE170-6226-43B1-A5D1-8ED401FD3FC5}" type="presOf" srcId="{867AD75C-2AE0-4254-B293-941D4B29649B}" destId="{09B08B47-4B80-4131-8414-B192ABEB4699}" srcOrd="0" destOrd="0" presId="urn:microsoft.com/office/officeart/2005/8/layout/radial4"/>
    <dgm:cxn modelId="{FB4ABB13-43BC-4ADD-94D0-F2B35632B086}" type="presOf" srcId="{24A39A87-3F9C-473B-A5A0-E67D0FC5BC95}" destId="{A797D55E-C163-4E2E-A422-F18AF7DACC18}" srcOrd="0" destOrd="0" presId="urn:microsoft.com/office/officeart/2005/8/layout/radial4"/>
    <dgm:cxn modelId="{9952C572-8A8C-4F76-8D91-09FCC2E7E5E2}" type="presOf" srcId="{68013316-A837-4C5D-A524-4827ED5E5B0B}" destId="{6F4BBE39-A9FA-4591-A60B-84539D763132}" srcOrd="0" destOrd="0" presId="urn:microsoft.com/office/officeart/2005/8/layout/radial4"/>
    <dgm:cxn modelId="{9707DE90-877C-4D0F-8B75-84B4376C70B2}" srcId="{68013316-A837-4C5D-A524-4827ED5E5B0B}" destId="{C763AD29-97E4-4AAA-B5B7-82AB79418F7F}" srcOrd="0" destOrd="0" parTransId="{0B796526-5405-4E3B-A1B6-AD90AE529B2C}" sibTransId="{C97A766C-E4EC-410E-AECC-5AFC0546C8A2}"/>
    <dgm:cxn modelId="{D729A7A6-4E0A-446F-9CD4-A0824BBE22FC}" type="presOf" srcId="{4F3E383F-BF7D-4B04-8064-F290BDCD9E91}" destId="{136517E5-6912-4C1D-A3EB-633DC716B22D}" srcOrd="0" destOrd="0" presId="urn:microsoft.com/office/officeart/2005/8/layout/radial4"/>
    <dgm:cxn modelId="{7B142E47-FAE0-4DFA-B8C8-22F13DA913E7}" srcId="{C763AD29-97E4-4AAA-B5B7-82AB79418F7F}" destId="{69EE42A7-9C9D-4AEA-92A8-E6AB4A8CA5F5}" srcOrd="4" destOrd="0" parTransId="{BE9E4B1E-A9B2-4745-A50E-9BD094F409D0}" sibTransId="{ACB2D0E2-A9C0-4635-95D1-11A5C008AC25}"/>
    <dgm:cxn modelId="{5FBBC9BE-272A-43FA-BFD6-1F066A79EC4C}" type="presOf" srcId="{3136F9B8-7138-4C7D-9CD0-BABCFBC62FC1}" destId="{1DE85192-1607-4F6A-BE4E-32737AC54DD0}" srcOrd="0" destOrd="0" presId="urn:microsoft.com/office/officeart/2005/8/layout/radial4"/>
    <dgm:cxn modelId="{15E1EFE8-40D6-4C41-9E3B-9CC6610A176B}" srcId="{C763AD29-97E4-4AAA-B5B7-82AB79418F7F}" destId="{CC7982EF-BA24-4387-BF83-AE4C8FDD8C92}" srcOrd="1" destOrd="0" parTransId="{6458A18C-B844-4EC9-AA79-10395F3D74A7}" sibTransId="{5DF7F1B6-4BD8-4CF9-B3FA-F81F8D78E0A4}"/>
    <dgm:cxn modelId="{FB64297E-A1A4-43B1-8424-F57AE5E5A432}" type="presOf" srcId="{18C518CC-A006-4DDC-8278-B526C9A6DA3D}" destId="{BFF4B65E-E3BD-43C7-A29D-9A5A1518BE82}" srcOrd="0" destOrd="0" presId="urn:microsoft.com/office/officeart/2005/8/layout/radial4"/>
    <dgm:cxn modelId="{7BB28A81-45C9-4A84-A92E-92DEE8986D97}" type="presOf" srcId="{CC7982EF-BA24-4387-BF83-AE4C8FDD8C92}" destId="{1B1E6D5E-5BB0-4AD4-B3FD-5040CDBF491B}" srcOrd="0" destOrd="0" presId="urn:microsoft.com/office/officeart/2005/8/layout/radial4"/>
    <dgm:cxn modelId="{445EDC67-73CB-4DBE-B673-25247C30AF98}" type="presOf" srcId="{BE9E4B1E-A9B2-4745-A50E-9BD094F409D0}" destId="{FC3C7BF1-4C97-454D-967E-D490DA345389}" srcOrd="0" destOrd="0" presId="urn:microsoft.com/office/officeart/2005/8/layout/radial4"/>
    <dgm:cxn modelId="{38BFCBC3-C82E-44A3-9F5C-EE52B40B190B}" type="presOf" srcId="{0BF9609B-1C05-4111-BF59-4B081CC6DFD4}" destId="{2ACD49E5-06AE-47C1-8F32-0F2E46AB2DAC}" srcOrd="0" destOrd="0" presId="urn:microsoft.com/office/officeart/2005/8/layout/radial4"/>
    <dgm:cxn modelId="{76D0A175-616B-4F7D-BAAE-800A20BAEC47}" type="presParOf" srcId="{6F4BBE39-A9FA-4591-A60B-84539D763132}" destId="{E398B0B5-F134-498C-A8E8-3D307F61D8C4}" srcOrd="0" destOrd="0" presId="urn:microsoft.com/office/officeart/2005/8/layout/radial4"/>
    <dgm:cxn modelId="{71525A1B-9B26-41E4-8D72-B7DEDFA963B7}" type="presParOf" srcId="{6F4BBE39-A9FA-4591-A60B-84539D763132}" destId="{A7E55C6B-5C6C-4E62-8E2F-9D0EAC3F8F20}" srcOrd="1" destOrd="0" presId="urn:microsoft.com/office/officeart/2005/8/layout/radial4"/>
    <dgm:cxn modelId="{593A1968-455E-47E9-9182-4358C01D4DA4}" type="presParOf" srcId="{6F4BBE39-A9FA-4591-A60B-84539D763132}" destId="{136517E5-6912-4C1D-A3EB-633DC716B22D}" srcOrd="2" destOrd="0" presId="urn:microsoft.com/office/officeart/2005/8/layout/radial4"/>
    <dgm:cxn modelId="{256D5735-B995-4561-8D4A-A795C6A90CE0}" type="presParOf" srcId="{6F4BBE39-A9FA-4591-A60B-84539D763132}" destId="{7C9B45D6-DA75-4964-93A4-D4C84484CA3B}" srcOrd="3" destOrd="0" presId="urn:microsoft.com/office/officeart/2005/8/layout/radial4"/>
    <dgm:cxn modelId="{BD056C95-BF9B-4627-8C9A-96F9DB551D8A}" type="presParOf" srcId="{6F4BBE39-A9FA-4591-A60B-84539D763132}" destId="{1B1E6D5E-5BB0-4AD4-B3FD-5040CDBF491B}" srcOrd="4" destOrd="0" presId="urn:microsoft.com/office/officeart/2005/8/layout/radial4"/>
    <dgm:cxn modelId="{DDA58404-1DE8-432D-B0CE-8BBCD495ED77}" type="presParOf" srcId="{6F4BBE39-A9FA-4591-A60B-84539D763132}" destId="{A797D55E-C163-4E2E-A422-F18AF7DACC18}" srcOrd="5" destOrd="0" presId="urn:microsoft.com/office/officeart/2005/8/layout/radial4"/>
    <dgm:cxn modelId="{AC6F08E1-47C5-4F8E-A359-3AB56192A906}" type="presParOf" srcId="{6F4BBE39-A9FA-4591-A60B-84539D763132}" destId="{2ACD49E5-06AE-47C1-8F32-0F2E46AB2DAC}" srcOrd="6" destOrd="0" presId="urn:microsoft.com/office/officeart/2005/8/layout/radial4"/>
    <dgm:cxn modelId="{725BF19F-E5F0-4BDB-B769-81F365B71988}" type="presParOf" srcId="{6F4BBE39-A9FA-4591-A60B-84539D763132}" destId="{BFF4B65E-E3BD-43C7-A29D-9A5A1518BE82}" srcOrd="7" destOrd="0" presId="urn:microsoft.com/office/officeart/2005/8/layout/radial4"/>
    <dgm:cxn modelId="{C1B79B77-437C-494E-8B8B-2E43B81E1287}" type="presParOf" srcId="{6F4BBE39-A9FA-4591-A60B-84539D763132}" destId="{C915300F-8022-4163-A5EF-C2AF1D8D7AA5}" srcOrd="8" destOrd="0" presId="urn:microsoft.com/office/officeart/2005/8/layout/radial4"/>
    <dgm:cxn modelId="{3FA4E902-3441-42CF-B995-9C02B06CDE72}" type="presParOf" srcId="{6F4BBE39-A9FA-4591-A60B-84539D763132}" destId="{FC3C7BF1-4C97-454D-967E-D490DA345389}" srcOrd="9" destOrd="0" presId="urn:microsoft.com/office/officeart/2005/8/layout/radial4"/>
    <dgm:cxn modelId="{D506BE2C-BD4B-4F9D-B65E-7FDE6C50342B}" type="presParOf" srcId="{6F4BBE39-A9FA-4591-A60B-84539D763132}" destId="{509EE0BE-8F50-47DD-9D0F-8938368806CD}" srcOrd="10" destOrd="0" presId="urn:microsoft.com/office/officeart/2005/8/layout/radial4"/>
    <dgm:cxn modelId="{C71373CD-D877-4B33-9B44-C19B4C5802D5}" type="presParOf" srcId="{6F4BBE39-A9FA-4591-A60B-84539D763132}" destId="{1DE85192-1607-4F6A-BE4E-32737AC54DD0}" srcOrd="11" destOrd="0" presId="urn:microsoft.com/office/officeart/2005/8/layout/radial4"/>
    <dgm:cxn modelId="{0410F0B3-4341-4BD9-92EB-1393D6541B46}" type="presParOf" srcId="{6F4BBE39-A9FA-4591-A60B-84539D763132}" destId="{09B08B47-4B80-4131-8414-B192ABEB469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013316-A837-4C5D-A524-4827ED5E5B0B}" type="doc">
      <dgm:prSet loTypeId="urn:microsoft.com/office/officeart/2005/8/layout/radial4" loCatId="relationship" qsTypeId="urn:microsoft.com/office/officeart/2005/8/quickstyle/3d6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F3E383F-BF7D-4B04-8064-F290BDCD9E91}">
      <dgm:prSet phldrT="[Text]" custT="1"/>
      <dgm:spPr/>
      <dgm:t>
        <a:bodyPr anchor="b"/>
        <a:lstStyle/>
        <a:p>
          <a:r>
            <a:rPr lang="en-US" sz="1200" dirty="0" smtClean="0"/>
            <a:t>Scalable Compute Power</a:t>
          </a:r>
          <a:endParaRPr lang="en-US" sz="1200" dirty="0"/>
        </a:p>
      </dgm:t>
    </dgm:pt>
    <dgm:pt modelId="{96D60659-C4D2-421E-88CB-CBE0776B16B7}" type="sibTrans" cxnId="{581521C1-F4BC-4526-8516-CA129184C7CE}">
      <dgm:prSet/>
      <dgm:spPr/>
      <dgm:t>
        <a:bodyPr/>
        <a:lstStyle/>
        <a:p>
          <a:endParaRPr lang="en-US"/>
        </a:p>
      </dgm:t>
    </dgm:pt>
    <dgm:pt modelId="{2BE0455E-032E-45C2-83F0-E82BBC6722D4}" type="parTrans" cxnId="{581521C1-F4BC-4526-8516-CA129184C7CE}">
      <dgm:prSet/>
      <dgm:spPr/>
      <dgm:t>
        <a:bodyPr/>
        <a:lstStyle/>
        <a:p>
          <a:endParaRPr lang="en-US" dirty="0"/>
        </a:p>
      </dgm:t>
    </dgm:pt>
    <dgm:pt modelId="{C763AD29-97E4-4AAA-B5B7-82AB79418F7F}">
      <dgm:prSet phldrT="[Text]" custT="1"/>
      <dgm:spPr/>
      <dgm:t>
        <a:bodyPr anchor="b"/>
        <a:lstStyle/>
        <a:p>
          <a:r>
            <a:rPr lang="en-US" sz="1200" b="1" dirty="0" smtClean="0">
              <a:solidFill>
                <a:srgbClr val="C00000"/>
              </a:solidFill>
            </a:rPr>
            <a:t> </a:t>
          </a:r>
          <a:r>
            <a:rPr lang="en-US" sz="1600" b="1" dirty="0" smtClean="0">
              <a:solidFill>
                <a:srgbClr val="C00000"/>
              </a:solidFill>
            </a:rPr>
            <a:t>Extreme scalability for CAE  simulation</a:t>
          </a:r>
        </a:p>
      </dgm:t>
    </dgm:pt>
    <dgm:pt modelId="{0B796526-5405-4E3B-A1B6-AD90AE529B2C}" type="parTrans" cxnId="{9707DE90-877C-4D0F-8B75-84B4376C70B2}">
      <dgm:prSet/>
      <dgm:spPr/>
      <dgm:t>
        <a:bodyPr/>
        <a:lstStyle/>
        <a:p>
          <a:endParaRPr lang="en-US"/>
        </a:p>
      </dgm:t>
    </dgm:pt>
    <dgm:pt modelId="{C97A766C-E4EC-410E-AECC-5AFC0546C8A2}" type="sibTrans" cxnId="{9707DE90-877C-4D0F-8B75-84B4376C70B2}">
      <dgm:prSet/>
      <dgm:spPr/>
      <dgm:t>
        <a:bodyPr/>
        <a:lstStyle/>
        <a:p>
          <a:endParaRPr lang="en-US"/>
        </a:p>
      </dgm:t>
    </dgm:pt>
    <dgm:pt modelId="{867AD75C-2AE0-4254-B293-941D4B29649B}">
      <dgm:prSet phldrT="[Text]" custT="1"/>
      <dgm:spPr/>
      <dgm:t>
        <a:bodyPr anchor="b"/>
        <a:lstStyle/>
        <a:p>
          <a:r>
            <a:rPr lang="en-US" sz="1200" dirty="0" smtClean="0"/>
            <a:t>Clear ROI for scalability: e.g. application costs</a:t>
          </a:r>
        </a:p>
      </dgm:t>
    </dgm:pt>
    <dgm:pt modelId="{3136F9B8-7138-4C7D-9CD0-BABCFBC62FC1}" type="parTrans" cxnId="{4405BBFB-6C5D-4738-9EF5-D64C42B76571}">
      <dgm:prSet/>
      <dgm:spPr/>
      <dgm:t>
        <a:bodyPr/>
        <a:lstStyle/>
        <a:p>
          <a:endParaRPr lang="en-US" dirty="0"/>
        </a:p>
      </dgm:t>
    </dgm:pt>
    <dgm:pt modelId="{9F7D75DA-6DBA-4600-BF44-BB39864FAB14}" type="sibTrans" cxnId="{4405BBFB-6C5D-4738-9EF5-D64C42B76571}">
      <dgm:prSet/>
      <dgm:spPr/>
      <dgm:t>
        <a:bodyPr/>
        <a:lstStyle/>
        <a:p>
          <a:endParaRPr lang="en-US"/>
        </a:p>
      </dgm:t>
    </dgm:pt>
    <dgm:pt modelId="{CC7982EF-BA24-4387-BF83-AE4C8FDD8C92}">
      <dgm:prSet phldrT="[Text]" custT="1"/>
      <dgm:spPr/>
      <dgm:t>
        <a:bodyPr anchor="b"/>
        <a:lstStyle/>
        <a:p>
          <a:r>
            <a:rPr lang="en-US" sz="1200" dirty="0" smtClean="0"/>
            <a:t>Scalable  Data management</a:t>
          </a:r>
          <a:endParaRPr lang="en-US" sz="1200" dirty="0"/>
        </a:p>
      </dgm:t>
    </dgm:pt>
    <dgm:pt modelId="{6458A18C-B844-4EC9-AA79-10395F3D74A7}" type="parTrans" cxnId="{15E1EFE8-40D6-4C41-9E3B-9CC6610A176B}">
      <dgm:prSet/>
      <dgm:spPr/>
      <dgm:t>
        <a:bodyPr/>
        <a:lstStyle/>
        <a:p>
          <a:endParaRPr lang="en-US" dirty="0"/>
        </a:p>
      </dgm:t>
    </dgm:pt>
    <dgm:pt modelId="{5DF7F1B6-4BD8-4CF9-B3FA-F81F8D78E0A4}" type="sibTrans" cxnId="{15E1EFE8-40D6-4C41-9E3B-9CC6610A176B}">
      <dgm:prSet/>
      <dgm:spPr/>
      <dgm:t>
        <a:bodyPr/>
        <a:lstStyle/>
        <a:p>
          <a:endParaRPr lang="en-US"/>
        </a:p>
      </dgm:t>
    </dgm:pt>
    <dgm:pt modelId="{0BF9609B-1C05-4111-BF59-4B081CC6DFD4}">
      <dgm:prSet phldrT="[Text]" custT="1"/>
      <dgm:spPr/>
      <dgm:t>
        <a:bodyPr anchor="b"/>
        <a:lstStyle/>
        <a:p>
          <a:r>
            <a:rPr lang="en-US" sz="1200" dirty="0" smtClean="0">
              <a:solidFill>
                <a:schemeClr val="bg1"/>
              </a:solidFill>
            </a:rPr>
            <a:t>Scalable analysis tools: e.g. visualization</a:t>
          </a:r>
          <a:endParaRPr lang="en-US" sz="1200" dirty="0">
            <a:solidFill>
              <a:schemeClr val="bg1"/>
            </a:solidFill>
          </a:endParaRPr>
        </a:p>
      </dgm:t>
    </dgm:pt>
    <dgm:pt modelId="{24A39A87-3F9C-473B-A5A0-E67D0FC5BC95}" type="parTrans" cxnId="{CA1B7E78-7B27-4BE8-97B0-4A3821DFA73B}">
      <dgm:prSet/>
      <dgm:spPr/>
      <dgm:t>
        <a:bodyPr/>
        <a:lstStyle/>
        <a:p>
          <a:pPr latinLnBrk="1"/>
          <a:endParaRPr lang="ko-KR" altLang="en-US"/>
        </a:p>
      </dgm:t>
    </dgm:pt>
    <dgm:pt modelId="{0885FAD9-D83B-4090-8E32-DFD271A09B5E}" type="sibTrans" cxnId="{CA1B7E78-7B27-4BE8-97B0-4A3821DFA73B}">
      <dgm:prSet/>
      <dgm:spPr/>
      <dgm:t>
        <a:bodyPr/>
        <a:lstStyle/>
        <a:p>
          <a:pPr latinLnBrk="1"/>
          <a:endParaRPr lang="ko-KR" altLang="en-US"/>
        </a:p>
      </dgm:t>
    </dgm:pt>
    <dgm:pt modelId="{C6E02742-897F-4256-AABF-17E1FFB4E59E}">
      <dgm:prSet phldrT="[Text]" custT="1"/>
      <dgm:spPr/>
      <dgm:t>
        <a:bodyPr anchor="b"/>
        <a:lstStyle/>
        <a:p>
          <a:r>
            <a:rPr lang="en-US" sz="1200" dirty="0" smtClean="0"/>
            <a:t>Large models</a:t>
          </a:r>
        </a:p>
      </dgm:t>
    </dgm:pt>
    <dgm:pt modelId="{18C518CC-A006-4DDC-8278-B526C9A6DA3D}" type="parTrans" cxnId="{AD981E71-175D-438B-9415-F4BA53CEF179}">
      <dgm:prSet/>
      <dgm:spPr/>
      <dgm:t>
        <a:bodyPr/>
        <a:lstStyle/>
        <a:p>
          <a:pPr latinLnBrk="1"/>
          <a:endParaRPr lang="ko-KR" altLang="en-US"/>
        </a:p>
      </dgm:t>
    </dgm:pt>
    <dgm:pt modelId="{5E1F8DEF-D148-4FE7-8AB4-A1A9F2C31C52}" type="sibTrans" cxnId="{AD981E71-175D-438B-9415-F4BA53CEF179}">
      <dgm:prSet/>
      <dgm:spPr/>
      <dgm:t>
        <a:bodyPr/>
        <a:lstStyle/>
        <a:p>
          <a:pPr latinLnBrk="1"/>
          <a:endParaRPr lang="ko-KR" altLang="en-US"/>
        </a:p>
      </dgm:t>
    </dgm:pt>
    <dgm:pt modelId="{69EE42A7-9C9D-4AEA-92A8-E6AB4A8CA5F5}">
      <dgm:prSet phldrT="[Text]" custT="1"/>
      <dgm:spPr/>
      <dgm:t>
        <a:bodyPr anchor="b"/>
        <a:lstStyle/>
        <a:p>
          <a:r>
            <a:rPr lang="en-US" sz="1200" dirty="0" smtClean="0">
              <a:solidFill>
                <a:schemeClr val="bg1"/>
              </a:solidFill>
            </a:rPr>
            <a:t>End-to-end simulation scalability</a:t>
          </a:r>
          <a:endParaRPr lang="en-US" sz="1200" dirty="0" smtClean="0"/>
        </a:p>
      </dgm:t>
    </dgm:pt>
    <dgm:pt modelId="{ACB2D0E2-A9C0-4635-95D1-11A5C008AC25}" type="sibTrans" cxnId="{7B142E47-FAE0-4DFA-B8C8-22F13DA913E7}">
      <dgm:prSet/>
      <dgm:spPr/>
      <dgm:t>
        <a:bodyPr/>
        <a:lstStyle/>
        <a:p>
          <a:endParaRPr lang="en-US"/>
        </a:p>
      </dgm:t>
    </dgm:pt>
    <dgm:pt modelId="{BE9E4B1E-A9B2-4745-A50E-9BD094F409D0}" type="parTrans" cxnId="{7B142E47-FAE0-4DFA-B8C8-22F13DA913E7}">
      <dgm:prSet/>
      <dgm:spPr/>
      <dgm:t>
        <a:bodyPr/>
        <a:lstStyle/>
        <a:p>
          <a:endParaRPr lang="en-US" dirty="0"/>
        </a:p>
      </dgm:t>
    </dgm:pt>
    <dgm:pt modelId="{6F4BBE39-A9FA-4591-A60B-84539D763132}" type="pres">
      <dgm:prSet presAssocID="{68013316-A837-4C5D-A524-4827ED5E5B0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98B0B5-F134-498C-A8E8-3D307F61D8C4}" type="pres">
      <dgm:prSet presAssocID="{C763AD29-97E4-4AAA-B5B7-82AB79418F7F}" presName="centerShape" presStyleLbl="node0" presStyleIdx="0" presStyleCnt="1" custLinFactNeighborX="-222" custLinFactNeighborY="5375"/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A7E55C6B-5C6C-4E62-8E2F-9D0EAC3F8F20}" type="pres">
      <dgm:prSet presAssocID="{2BE0455E-032E-45C2-83F0-E82BBC6722D4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136517E5-6912-4C1D-A3EB-633DC716B22D}" type="pres">
      <dgm:prSet presAssocID="{4F3E383F-BF7D-4B04-8064-F290BDCD9E91}" presName="node" presStyleLbl="node1" presStyleIdx="0" presStyleCnt="6" custRadScaleRad="101657" custRadScaleInc="10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9B45D6-DA75-4964-93A4-D4C84484CA3B}" type="pres">
      <dgm:prSet presAssocID="{6458A18C-B844-4EC9-AA79-10395F3D74A7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B1E6D5E-5BB0-4AD4-B3FD-5040CDBF491B}" type="pres">
      <dgm:prSet presAssocID="{CC7982EF-BA24-4387-BF83-AE4C8FDD8C92}" presName="node" presStyleLbl="node1" presStyleIdx="1" presStyleCnt="6" custRadScaleRad="108733" custRadScaleInc="4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7D55E-C163-4E2E-A422-F18AF7DACC18}" type="pres">
      <dgm:prSet presAssocID="{24A39A87-3F9C-473B-A5A0-E67D0FC5BC95}" presName="parTrans" presStyleLbl="bgSibTrans2D1" presStyleIdx="2" presStyleCnt="6"/>
      <dgm:spPr/>
      <dgm:t>
        <a:bodyPr/>
        <a:lstStyle/>
        <a:p>
          <a:endParaRPr lang="en-AU"/>
        </a:p>
      </dgm:t>
    </dgm:pt>
    <dgm:pt modelId="{2ACD49E5-06AE-47C1-8F32-0F2E46AB2DAC}" type="pres">
      <dgm:prSet presAssocID="{0BF9609B-1C05-4111-BF59-4B081CC6DFD4}" presName="node" presStyleLbl="node1" presStyleIdx="2" presStyleCnt="6" custRadScaleRad="108733" custRadScaleInc="416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FF4B65E-E3BD-43C7-A29D-9A5A1518BE82}" type="pres">
      <dgm:prSet presAssocID="{18C518CC-A006-4DDC-8278-B526C9A6DA3D}" presName="parTrans" presStyleLbl="bgSibTrans2D1" presStyleIdx="3" presStyleCnt="6" custLinFactNeighborY="-3344"/>
      <dgm:spPr/>
      <dgm:t>
        <a:bodyPr/>
        <a:lstStyle/>
        <a:p>
          <a:endParaRPr lang="en-AU"/>
        </a:p>
      </dgm:t>
    </dgm:pt>
    <dgm:pt modelId="{C915300F-8022-4163-A5EF-C2AF1D8D7AA5}" type="pres">
      <dgm:prSet presAssocID="{C6E02742-897F-4256-AABF-17E1FFB4E59E}" presName="node" presStyleLbl="node1" presStyleIdx="3" presStyleCnt="6" custRadScaleRad="111006" custRadScaleInc="-597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C3C7BF1-4C97-454D-967E-D490DA345389}" type="pres">
      <dgm:prSet presAssocID="{BE9E4B1E-A9B2-4745-A50E-9BD094F409D0}" presName="parTrans" presStyleLbl="bgSibTrans2D1" presStyleIdx="4" presStyleCnt="6" custLinFactNeighborY="-3344"/>
      <dgm:spPr/>
      <dgm:t>
        <a:bodyPr/>
        <a:lstStyle/>
        <a:p>
          <a:endParaRPr lang="en-US"/>
        </a:p>
      </dgm:t>
    </dgm:pt>
    <dgm:pt modelId="{509EE0BE-8F50-47DD-9D0F-8938368806CD}" type="pres">
      <dgm:prSet presAssocID="{69EE42A7-9C9D-4AEA-92A8-E6AB4A8CA5F5}" presName="node" presStyleLbl="node1" presStyleIdx="4" presStyleCnt="6" custRadScaleRad="111006" custRadScaleInc="-5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85192-1607-4F6A-BE4E-32737AC54DD0}" type="pres">
      <dgm:prSet presAssocID="{3136F9B8-7138-4C7D-9CD0-BABCFBC62FC1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09B08B47-4B80-4131-8414-B192ABEB4699}" type="pres">
      <dgm:prSet presAssocID="{867AD75C-2AE0-4254-B293-941D4B29649B}" presName="node" presStyleLbl="node1" presStyleIdx="5" presStyleCnt="6" custRadScaleRad="101199" custRadScaleInc="-5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B2D150-8F81-4AB8-B5B9-9CD7ED0522C8}" type="presOf" srcId="{3136F9B8-7138-4C7D-9CD0-BABCFBC62FC1}" destId="{1DE85192-1607-4F6A-BE4E-32737AC54DD0}" srcOrd="0" destOrd="0" presId="urn:microsoft.com/office/officeart/2005/8/layout/radial4"/>
    <dgm:cxn modelId="{3402E57C-A6C6-4832-AB7E-8F5090BC014E}" type="presOf" srcId="{68013316-A837-4C5D-A524-4827ED5E5B0B}" destId="{6F4BBE39-A9FA-4591-A60B-84539D763132}" srcOrd="0" destOrd="0" presId="urn:microsoft.com/office/officeart/2005/8/layout/radial4"/>
    <dgm:cxn modelId="{ACDF2F69-C8E0-4DA2-B818-52C675472124}" type="presOf" srcId="{6458A18C-B844-4EC9-AA79-10395F3D74A7}" destId="{7C9B45D6-DA75-4964-93A4-D4C84484CA3B}" srcOrd="0" destOrd="0" presId="urn:microsoft.com/office/officeart/2005/8/layout/radial4"/>
    <dgm:cxn modelId="{D3CC2AF4-14F0-4A98-B309-4DFA301CABED}" type="presOf" srcId="{2BE0455E-032E-45C2-83F0-E82BBC6722D4}" destId="{A7E55C6B-5C6C-4E62-8E2F-9D0EAC3F8F20}" srcOrd="0" destOrd="0" presId="urn:microsoft.com/office/officeart/2005/8/layout/radial4"/>
    <dgm:cxn modelId="{ED5FEF70-4A9C-4E37-9CE1-42F1B1ED9273}" type="presOf" srcId="{18C518CC-A006-4DDC-8278-B526C9A6DA3D}" destId="{BFF4B65E-E3BD-43C7-A29D-9A5A1518BE82}" srcOrd="0" destOrd="0" presId="urn:microsoft.com/office/officeart/2005/8/layout/radial4"/>
    <dgm:cxn modelId="{AB3DC5EA-C023-4B1F-8E8C-212E4E241BAA}" type="presOf" srcId="{C763AD29-97E4-4AAA-B5B7-82AB79418F7F}" destId="{E398B0B5-F134-498C-A8E8-3D307F61D8C4}" srcOrd="0" destOrd="0" presId="urn:microsoft.com/office/officeart/2005/8/layout/radial4"/>
    <dgm:cxn modelId="{581521C1-F4BC-4526-8516-CA129184C7CE}" srcId="{C763AD29-97E4-4AAA-B5B7-82AB79418F7F}" destId="{4F3E383F-BF7D-4B04-8064-F290BDCD9E91}" srcOrd="0" destOrd="0" parTransId="{2BE0455E-032E-45C2-83F0-E82BBC6722D4}" sibTransId="{96D60659-C4D2-421E-88CB-CBE0776B16B7}"/>
    <dgm:cxn modelId="{AD981E71-175D-438B-9415-F4BA53CEF179}" srcId="{C763AD29-97E4-4AAA-B5B7-82AB79418F7F}" destId="{C6E02742-897F-4256-AABF-17E1FFB4E59E}" srcOrd="3" destOrd="0" parTransId="{18C518CC-A006-4DDC-8278-B526C9A6DA3D}" sibTransId="{5E1F8DEF-D148-4FE7-8AB4-A1A9F2C31C52}"/>
    <dgm:cxn modelId="{7337FE38-247A-4DF3-9C0C-0F14DCBD6668}" type="presOf" srcId="{24A39A87-3F9C-473B-A5A0-E67D0FC5BC95}" destId="{A797D55E-C163-4E2E-A422-F18AF7DACC18}" srcOrd="0" destOrd="0" presId="urn:microsoft.com/office/officeart/2005/8/layout/radial4"/>
    <dgm:cxn modelId="{CA1B7E78-7B27-4BE8-97B0-4A3821DFA73B}" srcId="{C763AD29-97E4-4AAA-B5B7-82AB79418F7F}" destId="{0BF9609B-1C05-4111-BF59-4B081CC6DFD4}" srcOrd="2" destOrd="0" parTransId="{24A39A87-3F9C-473B-A5A0-E67D0FC5BC95}" sibTransId="{0885FAD9-D83B-4090-8E32-DFD271A09B5E}"/>
    <dgm:cxn modelId="{D19512F7-E6CE-4C16-8F4C-AB14C52B653E}" type="presOf" srcId="{4F3E383F-BF7D-4B04-8064-F290BDCD9E91}" destId="{136517E5-6912-4C1D-A3EB-633DC716B22D}" srcOrd="0" destOrd="0" presId="urn:microsoft.com/office/officeart/2005/8/layout/radial4"/>
    <dgm:cxn modelId="{4405BBFB-6C5D-4738-9EF5-D64C42B76571}" srcId="{C763AD29-97E4-4AAA-B5B7-82AB79418F7F}" destId="{867AD75C-2AE0-4254-B293-941D4B29649B}" srcOrd="5" destOrd="0" parTransId="{3136F9B8-7138-4C7D-9CD0-BABCFBC62FC1}" sibTransId="{9F7D75DA-6DBA-4600-BF44-BB39864FAB14}"/>
    <dgm:cxn modelId="{8FA97712-BB67-4C3E-A3F6-D2DF667131F9}" type="presOf" srcId="{CC7982EF-BA24-4387-BF83-AE4C8FDD8C92}" destId="{1B1E6D5E-5BB0-4AD4-B3FD-5040CDBF491B}" srcOrd="0" destOrd="0" presId="urn:microsoft.com/office/officeart/2005/8/layout/radial4"/>
    <dgm:cxn modelId="{5939BEDE-6475-4773-AC28-B4035D45518F}" type="presOf" srcId="{C6E02742-897F-4256-AABF-17E1FFB4E59E}" destId="{C915300F-8022-4163-A5EF-C2AF1D8D7AA5}" srcOrd="0" destOrd="0" presId="urn:microsoft.com/office/officeart/2005/8/layout/radial4"/>
    <dgm:cxn modelId="{1A9370BA-EC91-469D-BEC4-0F772A05EDEA}" type="presOf" srcId="{BE9E4B1E-A9B2-4745-A50E-9BD094F409D0}" destId="{FC3C7BF1-4C97-454D-967E-D490DA345389}" srcOrd="0" destOrd="0" presId="urn:microsoft.com/office/officeart/2005/8/layout/radial4"/>
    <dgm:cxn modelId="{5306F0F6-AE09-423B-891D-E516C64E5BA2}" type="presOf" srcId="{867AD75C-2AE0-4254-B293-941D4B29649B}" destId="{09B08B47-4B80-4131-8414-B192ABEB4699}" srcOrd="0" destOrd="0" presId="urn:microsoft.com/office/officeart/2005/8/layout/radial4"/>
    <dgm:cxn modelId="{9707DE90-877C-4D0F-8B75-84B4376C70B2}" srcId="{68013316-A837-4C5D-A524-4827ED5E5B0B}" destId="{C763AD29-97E4-4AAA-B5B7-82AB79418F7F}" srcOrd="0" destOrd="0" parTransId="{0B796526-5405-4E3B-A1B6-AD90AE529B2C}" sibTransId="{C97A766C-E4EC-410E-AECC-5AFC0546C8A2}"/>
    <dgm:cxn modelId="{7B142E47-FAE0-4DFA-B8C8-22F13DA913E7}" srcId="{C763AD29-97E4-4AAA-B5B7-82AB79418F7F}" destId="{69EE42A7-9C9D-4AEA-92A8-E6AB4A8CA5F5}" srcOrd="4" destOrd="0" parTransId="{BE9E4B1E-A9B2-4745-A50E-9BD094F409D0}" sibTransId="{ACB2D0E2-A9C0-4635-95D1-11A5C008AC25}"/>
    <dgm:cxn modelId="{A0ED2842-7125-4C96-9DD4-A54D0D35DBD5}" type="presOf" srcId="{69EE42A7-9C9D-4AEA-92A8-E6AB4A8CA5F5}" destId="{509EE0BE-8F50-47DD-9D0F-8938368806CD}" srcOrd="0" destOrd="0" presId="urn:microsoft.com/office/officeart/2005/8/layout/radial4"/>
    <dgm:cxn modelId="{F0056B77-552E-45BE-BFB6-D5493997B548}" type="presOf" srcId="{0BF9609B-1C05-4111-BF59-4B081CC6DFD4}" destId="{2ACD49E5-06AE-47C1-8F32-0F2E46AB2DAC}" srcOrd="0" destOrd="0" presId="urn:microsoft.com/office/officeart/2005/8/layout/radial4"/>
    <dgm:cxn modelId="{15E1EFE8-40D6-4C41-9E3B-9CC6610A176B}" srcId="{C763AD29-97E4-4AAA-B5B7-82AB79418F7F}" destId="{CC7982EF-BA24-4387-BF83-AE4C8FDD8C92}" srcOrd="1" destOrd="0" parTransId="{6458A18C-B844-4EC9-AA79-10395F3D74A7}" sibTransId="{5DF7F1B6-4BD8-4CF9-B3FA-F81F8D78E0A4}"/>
    <dgm:cxn modelId="{DCC20B9B-5E1A-4801-8878-2C659DAA1968}" type="presParOf" srcId="{6F4BBE39-A9FA-4591-A60B-84539D763132}" destId="{E398B0B5-F134-498C-A8E8-3D307F61D8C4}" srcOrd="0" destOrd="0" presId="urn:microsoft.com/office/officeart/2005/8/layout/radial4"/>
    <dgm:cxn modelId="{30EC6D80-49F9-4AE5-BA0C-D8733BE8F783}" type="presParOf" srcId="{6F4BBE39-A9FA-4591-A60B-84539D763132}" destId="{A7E55C6B-5C6C-4E62-8E2F-9D0EAC3F8F20}" srcOrd="1" destOrd="0" presId="urn:microsoft.com/office/officeart/2005/8/layout/radial4"/>
    <dgm:cxn modelId="{85DA79C7-E0D6-4127-BC2D-2D6B2D62B1E8}" type="presParOf" srcId="{6F4BBE39-A9FA-4591-A60B-84539D763132}" destId="{136517E5-6912-4C1D-A3EB-633DC716B22D}" srcOrd="2" destOrd="0" presId="urn:microsoft.com/office/officeart/2005/8/layout/radial4"/>
    <dgm:cxn modelId="{FAA75ED8-6A09-47B5-98B2-76553C8305D5}" type="presParOf" srcId="{6F4BBE39-A9FA-4591-A60B-84539D763132}" destId="{7C9B45D6-DA75-4964-93A4-D4C84484CA3B}" srcOrd="3" destOrd="0" presId="urn:microsoft.com/office/officeart/2005/8/layout/radial4"/>
    <dgm:cxn modelId="{5CB91A79-7800-4DB0-9A5C-7CEDB9E73097}" type="presParOf" srcId="{6F4BBE39-A9FA-4591-A60B-84539D763132}" destId="{1B1E6D5E-5BB0-4AD4-B3FD-5040CDBF491B}" srcOrd="4" destOrd="0" presId="urn:microsoft.com/office/officeart/2005/8/layout/radial4"/>
    <dgm:cxn modelId="{988B30B5-4C62-473E-998C-E33CFB3A8D4C}" type="presParOf" srcId="{6F4BBE39-A9FA-4591-A60B-84539D763132}" destId="{A797D55E-C163-4E2E-A422-F18AF7DACC18}" srcOrd="5" destOrd="0" presId="urn:microsoft.com/office/officeart/2005/8/layout/radial4"/>
    <dgm:cxn modelId="{E130BE13-F1D8-4EC7-AB16-68CCC28105BD}" type="presParOf" srcId="{6F4BBE39-A9FA-4591-A60B-84539D763132}" destId="{2ACD49E5-06AE-47C1-8F32-0F2E46AB2DAC}" srcOrd="6" destOrd="0" presId="urn:microsoft.com/office/officeart/2005/8/layout/radial4"/>
    <dgm:cxn modelId="{0C194172-2149-4D48-BA7D-6AD5615CA017}" type="presParOf" srcId="{6F4BBE39-A9FA-4591-A60B-84539D763132}" destId="{BFF4B65E-E3BD-43C7-A29D-9A5A1518BE82}" srcOrd="7" destOrd="0" presId="urn:microsoft.com/office/officeart/2005/8/layout/radial4"/>
    <dgm:cxn modelId="{D26C0586-1417-49E5-9E55-32E632C78CDE}" type="presParOf" srcId="{6F4BBE39-A9FA-4591-A60B-84539D763132}" destId="{C915300F-8022-4163-A5EF-C2AF1D8D7AA5}" srcOrd="8" destOrd="0" presId="urn:microsoft.com/office/officeart/2005/8/layout/radial4"/>
    <dgm:cxn modelId="{57397445-4797-4C89-A4AE-A9E92997B7D4}" type="presParOf" srcId="{6F4BBE39-A9FA-4591-A60B-84539D763132}" destId="{FC3C7BF1-4C97-454D-967E-D490DA345389}" srcOrd="9" destOrd="0" presId="urn:microsoft.com/office/officeart/2005/8/layout/radial4"/>
    <dgm:cxn modelId="{1E089D80-DBB4-40E4-BE09-4CCBCB2C8ED4}" type="presParOf" srcId="{6F4BBE39-A9FA-4591-A60B-84539D763132}" destId="{509EE0BE-8F50-47DD-9D0F-8938368806CD}" srcOrd="10" destOrd="0" presId="urn:microsoft.com/office/officeart/2005/8/layout/radial4"/>
    <dgm:cxn modelId="{13DC9B54-2570-4D09-8B85-C93390C4EA15}" type="presParOf" srcId="{6F4BBE39-A9FA-4591-A60B-84539D763132}" destId="{1DE85192-1607-4F6A-BE4E-32737AC54DD0}" srcOrd="11" destOrd="0" presId="urn:microsoft.com/office/officeart/2005/8/layout/radial4"/>
    <dgm:cxn modelId="{4C20F83B-F5C6-4796-B511-D7CA8F610F85}" type="presParOf" srcId="{6F4BBE39-A9FA-4591-A60B-84539D763132}" destId="{09B08B47-4B80-4131-8414-B192ABEB469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E6EB8F-9FF5-4E70-9876-03EE19ED1A02}">
      <dsp:nvSpPr>
        <dsp:cNvPr id="0" name=""/>
        <dsp:cNvSpPr/>
      </dsp:nvSpPr>
      <dsp:spPr>
        <a:xfrm>
          <a:off x="0" y="36004"/>
          <a:ext cx="8863783" cy="101088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Compute &amp; data requirements for seismic processing are huge</a:t>
          </a:r>
          <a:endParaRPr lang="en-US" sz="2000" kern="1200" dirty="0"/>
        </a:p>
      </dsp:txBody>
      <dsp:txXfrm>
        <a:off x="0" y="36004"/>
        <a:ext cx="8863783" cy="1010880"/>
      </dsp:txXfrm>
    </dsp:sp>
    <dsp:sp modelId="{5A7CD4C9-015E-40E7-9035-E8EBA803F6E5}">
      <dsp:nvSpPr>
        <dsp:cNvPr id="0" name=""/>
        <dsp:cNvSpPr/>
      </dsp:nvSpPr>
      <dsp:spPr>
        <a:xfrm>
          <a:off x="0" y="1046884"/>
          <a:ext cx="8863783" cy="100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42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Wide demands on processing from data acquisition to seismic to res </a:t>
          </a:r>
          <a:r>
            <a:rPr lang="en-US" sz="18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sim</a:t>
          </a:r>
          <a:endParaRPr lang="en-US" sz="1800" b="1" kern="1200" dirty="0" smtClean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Petaflop</a:t>
          </a: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scale systems required for state-of the art processing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Petabytes of capacity and terabytes of bandwidth from I/O</a:t>
          </a:r>
          <a:r>
            <a:rPr lang="en-US" sz="9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/>
          </a:r>
          <a:br>
            <a:rPr lang="en-US" sz="9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en-US" sz="9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 </a:t>
          </a:r>
          <a:endParaRPr lang="en-US" sz="1800" b="1" kern="1200" dirty="0" smtClean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0" y="1046884"/>
        <a:ext cx="8863783" cy="1006019"/>
      </dsp:txXfrm>
    </dsp:sp>
    <dsp:sp modelId="{0F93E24C-721D-4CD7-BDA5-B56D10B5478E}">
      <dsp:nvSpPr>
        <dsp:cNvPr id="0" name=""/>
        <dsp:cNvSpPr/>
      </dsp:nvSpPr>
      <dsp:spPr>
        <a:xfrm>
          <a:off x="0" y="2052904"/>
          <a:ext cx="8863783" cy="101088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An accurate seismic image has huge returns</a:t>
          </a:r>
        </a:p>
      </dsp:txBody>
      <dsp:txXfrm>
        <a:off x="0" y="2052904"/>
        <a:ext cx="8863783" cy="1010880"/>
      </dsp:txXfrm>
    </dsp:sp>
    <dsp:sp modelId="{7971CCB6-D524-45AC-A851-349D81DC7915}">
      <dsp:nvSpPr>
        <dsp:cNvPr id="0" name=""/>
        <dsp:cNvSpPr/>
      </dsp:nvSpPr>
      <dsp:spPr>
        <a:xfrm>
          <a:off x="0" y="3063785"/>
          <a:ext cx="8863783" cy="8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42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A single deep water well can cost &gt;$100M…and getting deeper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“Restating” a reserve has serious business implications</a:t>
          </a:r>
          <a:br>
            <a:rPr lang="en-US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en-US" sz="9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 </a:t>
          </a:r>
          <a:endParaRPr lang="en-US" sz="1800" b="1" kern="1200" dirty="0" smtClean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0" y="3063785"/>
        <a:ext cx="8863783" cy="894240"/>
      </dsp:txXfrm>
    </dsp:sp>
    <dsp:sp modelId="{A08AD08A-976D-415A-9925-957DE2B1D9D5}">
      <dsp:nvSpPr>
        <dsp:cNvPr id="0" name=""/>
        <dsp:cNvSpPr/>
      </dsp:nvSpPr>
      <dsp:spPr>
        <a:xfrm>
          <a:off x="0" y="3958025"/>
          <a:ext cx="8863783" cy="101088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When requirements &amp; return are huge – </a:t>
          </a:r>
        </a:p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the demand for “getting it right” goes up</a:t>
          </a:r>
        </a:p>
      </dsp:txBody>
      <dsp:txXfrm>
        <a:off x="0" y="3958025"/>
        <a:ext cx="8863783" cy="1010880"/>
      </dsp:txXfrm>
    </dsp:sp>
    <dsp:sp modelId="{598A8546-1695-40BC-B481-3B5D21777C00}">
      <dsp:nvSpPr>
        <dsp:cNvPr id="0" name=""/>
        <dsp:cNvSpPr/>
      </dsp:nvSpPr>
      <dsp:spPr>
        <a:xfrm>
          <a:off x="0" y="4968904"/>
          <a:ext cx="8863783" cy="8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425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This is the class of simulation that drives real petascale capability computing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You can do capacity on capability systems but not vice versa – risk mitigation</a:t>
          </a:r>
        </a:p>
      </dsp:txBody>
      <dsp:txXfrm>
        <a:off x="0" y="4968904"/>
        <a:ext cx="8863783" cy="8942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98B0B5-F134-498C-A8E8-3D307F61D8C4}">
      <dsp:nvSpPr>
        <dsp:cNvPr id="0" name=""/>
        <dsp:cNvSpPr/>
      </dsp:nvSpPr>
      <dsp:spPr>
        <a:xfrm>
          <a:off x="3183290" y="3916604"/>
          <a:ext cx="2341167" cy="2341167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solidFill>
                <a:srgbClr val="C00000"/>
              </a:solidFill>
            </a:rPr>
            <a:t>Scalable Supercomputer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solidFill>
                <a:srgbClr val="C00000"/>
              </a:solidFill>
            </a:rPr>
            <a:t>“Beyond Commodity” areas</a:t>
          </a:r>
          <a:endParaRPr lang="en-US" sz="1200" b="1" kern="1200" dirty="0">
            <a:solidFill>
              <a:srgbClr val="C00000"/>
            </a:solidFill>
          </a:endParaRPr>
        </a:p>
      </dsp:txBody>
      <dsp:txXfrm>
        <a:off x="3183290" y="3916604"/>
        <a:ext cx="2341167" cy="2341167"/>
      </dsp:txXfrm>
    </dsp:sp>
    <dsp:sp modelId="{A7E55C6B-5C6C-4E62-8E2F-9D0EAC3F8F20}">
      <dsp:nvSpPr>
        <dsp:cNvPr id="0" name=""/>
        <dsp:cNvSpPr/>
      </dsp:nvSpPr>
      <dsp:spPr>
        <a:xfrm rot="11355761">
          <a:off x="804556" y="4360479"/>
          <a:ext cx="2277995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517E5-6912-4C1D-A3EB-633DC716B22D}">
      <dsp:nvSpPr>
        <dsp:cNvPr id="0" name=""/>
        <dsp:cNvSpPr/>
      </dsp:nvSpPr>
      <dsp:spPr>
        <a:xfrm>
          <a:off x="0" y="3855234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Gemini Interconnector</a:t>
          </a:r>
          <a:endParaRPr lang="en-US" sz="1200" kern="1200" dirty="0"/>
        </a:p>
      </dsp:txBody>
      <dsp:txXfrm>
        <a:off x="0" y="3855234"/>
        <a:ext cx="1638817" cy="1311053"/>
      </dsp:txXfrm>
    </dsp:sp>
    <dsp:sp modelId="{7C9B45D6-DA75-4964-93A4-D4C84484CA3B}">
      <dsp:nvSpPr>
        <dsp:cNvPr id="0" name=""/>
        <dsp:cNvSpPr/>
      </dsp:nvSpPr>
      <dsp:spPr>
        <a:xfrm rot="13298480">
          <a:off x="949027" y="2952586"/>
          <a:ext cx="2758583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E6D5E-5BB0-4AD4-B3FD-5040CDBF491B}">
      <dsp:nvSpPr>
        <dsp:cNvPr id="0" name=""/>
        <dsp:cNvSpPr/>
      </dsp:nvSpPr>
      <dsp:spPr>
        <a:xfrm>
          <a:off x="478140" y="1714184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State-of-the-art Processor</a:t>
          </a:r>
          <a:endParaRPr lang="en-US" sz="1200" kern="1200" dirty="0"/>
        </a:p>
      </dsp:txBody>
      <dsp:txXfrm>
        <a:off x="478140" y="1714184"/>
        <a:ext cx="1638817" cy="1311053"/>
      </dsp:txXfrm>
    </dsp:sp>
    <dsp:sp modelId="{A797D55E-C163-4E2E-A422-F18AF7DACC18}">
      <dsp:nvSpPr>
        <dsp:cNvPr id="0" name=""/>
        <dsp:cNvSpPr/>
      </dsp:nvSpPr>
      <dsp:spPr>
        <a:xfrm rot="15296746">
          <a:off x="2189981" y="2068792"/>
          <a:ext cx="2883567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CD49E5-06AE-47C1-8F32-0F2E46AB2DAC}">
      <dsp:nvSpPr>
        <dsp:cNvPr id="0" name=""/>
        <dsp:cNvSpPr/>
      </dsp:nvSpPr>
      <dsp:spPr>
        <a:xfrm>
          <a:off x="2437877" y="354579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200" kern="1200" dirty="0" smtClean="0">
              <a:solidFill>
                <a:schemeClr val="bg1"/>
              </a:solidFill>
            </a:rPr>
            <a:t>Compilers, Performance Tools and Libraries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2437877" y="354579"/>
        <a:ext cx="1638817" cy="1311053"/>
      </dsp:txXfrm>
    </dsp:sp>
    <dsp:sp modelId="{BFF4B65E-E3BD-43C7-A29D-9A5A1518BE82}">
      <dsp:nvSpPr>
        <dsp:cNvPr id="0" name=""/>
        <dsp:cNvSpPr/>
      </dsp:nvSpPr>
      <dsp:spPr>
        <a:xfrm rot="17099550">
          <a:off x="3601141" y="1999966"/>
          <a:ext cx="2968392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15300F-8022-4163-A5EF-C2AF1D8D7AA5}">
      <dsp:nvSpPr>
        <dsp:cNvPr id="0" name=""/>
        <dsp:cNvSpPr/>
      </dsp:nvSpPr>
      <dsp:spPr>
        <a:xfrm>
          <a:off x="4649880" y="266694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O/S Technology</a:t>
          </a:r>
        </a:p>
      </dsp:txBody>
      <dsp:txXfrm>
        <a:off x="4649880" y="266694"/>
        <a:ext cx="1638817" cy="1311053"/>
      </dsp:txXfrm>
    </dsp:sp>
    <dsp:sp modelId="{FC3C7BF1-4C97-454D-967E-D490DA345389}">
      <dsp:nvSpPr>
        <dsp:cNvPr id="0" name=""/>
        <dsp:cNvSpPr/>
      </dsp:nvSpPr>
      <dsp:spPr>
        <a:xfrm rot="19093111">
          <a:off x="4987279" y="2887823"/>
          <a:ext cx="2859414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9EE0BE-8F50-47DD-9D0F-8938368806CD}">
      <dsp:nvSpPr>
        <dsp:cNvPr id="0" name=""/>
        <dsp:cNvSpPr/>
      </dsp:nvSpPr>
      <dsp:spPr>
        <a:xfrm>
          <a:off x="6663699" y="1635623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Packaging &amp; ECOphlex Liquid Cooling</a:t>
          </a:r>
        </a:p>
      </dsp:txBody>
      <dsp:txXfrm>
        <a:off x="6663699" y="1635623"/>
        <a:ext cx="1638817" cy="1311053"/>
      </dsp:txXfrm>
    </dsp:sp>
    <dsp:sp modelId="{1DE85192-1607-4F6A-BE4E-32737AC54DD0}">
      <dsp:nvSpPr>
        <dsp:cNvPr id="0" name=""/>
        <dsp:cNvSpPr/>
      </dsp:nvSpPr>
      <dsp:spPr>
        <a:xfrm rot="21140011">
          <a:off x="5636063" y="4426576"/>
          <a:ext cx="2294046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B08B47-4B80-4131-8414-B192ABEB4699}">
      <dsp:nvSpPr>
        <dsp:cNvPr id="0" name=""/>
        <dsp:cNvSpPr/>
      </dsp:nvSpPr>
      <dsp:spPr>
        <a:xfrm>
          <a:off x="7100448" y="3951645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Throughput: Scalable Storage Solution</a:t>
          </a:r>
        </a:p>
      </dsp:txBody>
      <dsp:txXfrm>
        <a:off x="7100448" y="3951645"/>
        <a:ext cx="1638817" cy="131105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98B0B5-F134-498C-A8E8-3D307F61D8C4}">
      <dsp:nvSpPr>
        <dsp:cNvPr id="0" name=""/>
        <dsp:cNvSpPr/>
      </dsp:nvSpPr>
      <dsp:spPr>
        <a:xfrm>
          <a:off x="3183290" y="3916604"/>
          <a:ext cx="2341167" cy="2341167"/>
        </a:xfrm>
        <a:prstGeom prst="flowChartAlternate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</a:rPr>
            <a:t> </a:t>
          </a:r>
          <a:r>
            <a:rPr lang="en-US" sz="1600" b="1" kern="1200" dirty="0" smtClean="0">
              <a:solidFill>
                <a:srgbClr val="C00000"/>
              </a:solidFill>
            </a:rPr>
            <a:t>Extreme scalability for CAE  simulation</a:t>
          </a:r>
        </a:p>
      </dsp:txBody>
      <dsp:txXfrm>
        <a:off x="3183290" y="3916604"/>
        <a:ext cx="2341167" cy="2341167"/>
      </dsp:txXfrm>
    </dsp:sp>
    <dsp:sp modelId="{A7E55C6B-5C6C-4E62-8E2F-9D0EAC3F8F20}">
      <dsp:nvSpPr>
        <dsp:cNvPr id="0" name=""/>
        <dsp:cNvSpPr/>
      </dsp:nvSpPr>
      <dsp:spPr>
        <a:xfrm rot="11355761">
          <a:off x="804556" y="4360479"/>
          <a:ext cx="2277995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517E5-6912-4C1D-A3EB-633DC716B22D}">
      <dsp:nvSpPr>
        <dsp:cNvPr id="0" name=""/>
        <dsp:cNvSpPr/>
      </dsp:nvSpPr>
      <dsp:spPr>
        <a:xfrm>
          <a:off x="0" y="3855234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Scalable Compute Power</a:t>
          </a:r>
          <a:endParaRPr lang="en-US" sz="1200" kern="1200" dirty="0"/>
        </a:p>
      </dsp:txBody>
      <dsp:txXfrm>
        <a:off x="0" y="3855234"/>
        <a:ext cx="1638817" cy="1311053"/>
      </dsp:txXfrm>
    </dsp:sp>
    <dsp:sp modelId="{7C9B45D6-DA75-4964-93A4-D4C84484CA3B}">
      <dsp:nvSpPr>
        <dsp:cNvPr id="0" name=""/>
        <dsp:cNvSpPr/>
      </dsp:nvSpPr>
      <dsp:spPr>
        <a:xfrm rot="13298480">
          <a:off x="949027" y="2952586"/>
          <a:ext cx="2758583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E6D5E-5BB0-4AD4-B3FD-5040CDBF491B}">
      <dsp:nvSpPr>
        <dsp:cNvPr id="0" name=""/>
        <dsp:cNvSpPr/>
      </dsp:nvSpPr>
      <dsp:spPr>
        <a:xfrm>
          <a:off x="478140" y="1714184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Scalable  Data management</a:t>
          </a:r>
          <a:endParaRPr lang="en-US" sz="1200" kern="1200" dirty="0"/>
        </a:p>
      </dsp:txBody>
      <dsp:txXfrm>
        <a:off x="478140" y="1714184"/>
        <a:ext cx="1638817" cy="1311053"/>
      </dsp:txXfrm>
    </dsp:sp>
    <dsp:sp modelId="{A797D55E-C163-4E2E-A422-F18AF7DACC18}">
      <dsp:nvSpPr>
        <dsp:cNvPr id="0" name=""/>
        <dsp:cNvSpPr/>
      </dsp:nvSpPr>
      <dsp:spPr>
        <a:xfrm rot="15296746">
          <a:off x="2189981" y="2068792"/>
          <a:ext cx="2883567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CD49E5-06AE-47C1-8F32-0F2E46AB2DAC}">
      <dsp:nvSpPr>
        <dsp:cNvPr id="0" name=""/>
        <dsp:cNvSpPr/>
      </dsp:nvSpPr>
      <dsp:spPr>
        <a:xfrm>
          <a:off x="2437877" y="354579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Scalable analysis tools: e.g. visualization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2437877" y="354579"/>
        <a:ext cx="1638817" cy="1311053"/>
      </dsp:txXfrm>
    </dsp:sp>
    <dsp:sp modelId="{BFF4B65E-E3BD-43C7-A29D-9A5A1518BE82}">
      <dsp:nvSpPr>
        <dsp:cNvPr id="0" name=""/>
        <dsp:cNvSpPr/>
      </dsp:nvSpPr>
      <dsp:spPr>
        <a:xfrm rot="17099550">
          <a:off x="3601141" y="1999966"/>
          <a:ext cx="2968392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15300F-8022-4163-A5EF-C2AF1D8D7AA5}">
      <dsp:nvSpPr>
        <dsp:cNvPr id="0" name=""/>
        <dsp:cNvSpPr/>
      </dsp:nvSpPr>
      <dsp:spPr>
        <a:xfrm>
          <a:off x="4649880" y="266694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Large models</a:t>
          </a:r>
        </a:p>
      </dsp:txBody>
      <dsp:txXfrm>
        <a:off x="4649880" y="266694"/>
        <a:ext cx="1638817" cy="1311053"/>
      </dsp:txXfrm>
    </dsp:sp>
    <dsp:sp modelId="{FC3C7BF1-4C97-454D-967E-D490DA345389}">
      <dsp:nvSpPr>
        <dsp:cNvPr id="0" name=""/>
        <dsp:cNvSpPr/>
      </dsp:nvSpPr>
      <dsp:spPr>
        <a:xfrm rot="19093111">
          <a:off x="4987279" y="2887823"/>
          <a:ext cx="2859414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9EE0BE-8F50-47DD-9D0F-8938368806CD}">
      <dsp:nvSpPr>
        <dsp:cNvPr id="0" name=""/>
        <dsp:cNvSpPr/>
      </dsp:nvSpPr>
      <dsp:spPr>
        <a:xfrm>
          <a:off x="6663699" y="1635623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End-to-end simulation scalability</a:t>
          </a:r>
          <a:endParaRPr lang="en-US" sz="1200" kern="1200" dirty="0" smtClean="0"/>
        </a:p>
      </dsp:txBody>
      <dsp:txXfrm>
        <a:off x="6663699" y="1635623"/>
        <a:ext cx="1638817" cy="1311053"/>
      </dsp:txXfrm>
    </dsp:sp>
    <dsp:sp modelId="{1DE85192-1607-4F6A-BE4E-32737AC54DD0}">
      <dsp:nvSpPr>
        <dsp:cNvPr id="0" name=""/>
        <dsp:cNvSpPr/>
      </dsp:nvSpPr>
      <dsp:spPr>
        <a:xfrm rot="21140011">
          <a:off x="5636063" y="4426576"/>
          <a:ext cx="2294046" cy="6672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B08B47-4B80-4131-8414-B192ABEB4699}">
      <dsp:nvSpPr>
        <dsp:cNvPr id="0" name=""/>
        <dsp:cNvSpPr/>
      </dsp:nvSpPr>
      <dsp:spPr>
        <a:xfrm>
          <a:off x="7100448" y="3951645"/>
          <a:ext cx="1638817" cy="13110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Clear ROI for scalability: e.g. application costs</a:t>
          </a:r>
        </a:p>
      </dsp:txBody>
      <dsp:txXfrm>
        <a:off x="7100448" y="3951645"/>
        <a:ext cx="1638817" cy="1311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0.25917</cdr:x>
      <cdr:y>0.24605</cdr:y>
    </cdr:from>
    <cdr:to>
      <cdr:x>0.43661</cdr:x>
      <cdr:y>0.43537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16251" y="1080015"/>
          <a:ext cx="901209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400" b="1" dirty="0" smtClean="0">
              <a:solidFill>
                <a:schemeClr val="bg1"/>
              </a:solidFill>
            </a:rPr>
            <a:t>CFD </a:t>
          </a:r>
        </a:p>
        <a:p xmlns:a="http://schemas.openxmlformats.org/drawingml/2006/main">
          <a:pPr algn="ctr"/>
          <a:r>
            <a:rPr lang="en-US" sz="2400" dirty="0" smtClean="0">
              <a:solidFill>
                <a:schemeClr val="bg1"/>
              </a:solidFill>
            </a:rPr>
            <a:t>(30%)</a:t>
          </a:r>
        </a:p>
      </cdr:txBody>
    </cdr:sp>
  </cdr:relSizeAnchor>
  <cdr:relSizeAnchor xmlns:cdr="http://schemas.openxmlformats.org/drawingml/2006/chartDrawing">
    <cdr:from>
      <cdr:x>0.36663</cdr:x>
      <cdr:y>0.66915</cdr:y>
    </cdr:from>
    <cdr:to>
      <cdr:x>0.39052</cdr:x>
      <cdr:y>0.72111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35059" y="3369503"/>
          <a:ext cx="184731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endParaRPr lang="en-US" sz="1100" dirty="0" err="1" smtClean="0">
            <a:solidFill>
              <a:schemeClr val="bg2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0.18339</cdr:x>
      <cdr:y>0.61637</cdr:y>
    </cdr:from>
    <cdr:to>
      <cdr:x>0.4523</cdr:x>
      <cdr:y>0.77739</cdr:y>
    </cdr:to>
    <cdr:sp macro="" textlink="">
      <cdr:nvSpPr>
        <cdr:cNvPr id="5" name="TextBox 1"/>
        <cdr:cNvSpPr txBox="1"/>
      </cdr:nvSpPr>
      <cdr:spPr>
        <a:xfrm xmlns:a="http://schemas.openxmlformats.org/drawingml/2006/main" rot="20552861">
          <a:off x="1070450" y="3180916"/>
          <a:ext cx="1569660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400" b="1" dirty="0" smtClean="0">
              <a:solidFill>
                <a:srgbClr val="FFFFFF"/>
              </a:solidFill>
            </a:rPr>
            <a:t>Structures </a:t>
          </a:r>
        </a:p>
        <a:p xmlns:a="http://schemas.openxmlformats.org/drawingml/2006/main">
          <a:pPr algn="ctr"/>
          <a:r>
            <a:rPr lang="en-US" sz="2400" dirty="0" smtClean="0">
              <a:solidFill>
                <a:srgbClr val="FFFFFF"/>
              </a:solidFill>
            </a:rPr>
            <a:t>(20%)</a:t>
          </a:r>
        </a:p>
      </cdr:txBody>
    </cdr:sp>
  </cdr:relSizeAnchor>
  <cdr:relSizeAnchor xmlns:cdr="http://schemas.openxmlformats.org/drawingml/2006/chartDrawing">
    <cdr:from>
      <cdr:x>0.54836</cdr:x>
      <cdr:y>0.6154</cdr:y>
    </cdr:from>
    <cdr:to>
      <cdr:x>0.64854</cdr:x>
      <cdr:y>0.92732</cdr:y>
    </cdr:to>
    <cdr:sp macro="" textlink="">
      <cdr:nvSpPr>
        <cdr:cNvPr id="6" name="TextBox 1"/>
        <cdr:cNvSpPr txBox="1"/>
      </cdr:nvSpPr>
      <cdr:spPr>
        <a:xfrm xmlns:a="http://schemas.openxmlformats.org/drawingml/2006/main" rot="3163005">
          <a:off x="2688359" y="3688378"/>
          <a:ext cx="160973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solidFill>
                <a:srgbClr val="FFFFFF"/>
              </a:solidFill>
            </a:rPr>
            <a:t>Electromagnetic </a:t>
          </a:r>
        </a:p>
        <a:p xmlns:a="http://schemas.openxmlformats.org/drawingml/2006/main">
          <a:pPr algn="ctr"/>
          <a:r>
            <a:rPr lang="en-US" sz="1600" dirty="0" smtClean="0">
              <a:solidFill>
                <a:srgbClr val="FFFFFF"/>
              </a:solidFill>
            </a:rPr>
            <a:t>(10%)</a:t>
          </a:r>
        </a:p>
      </cdr:txBody>
    </cdr:sp>
  </cdr:relSizeAnchor>
  <cdr:relSizeAnchor xmlns:cdr="http://schemas.openxmlformats.org/drawingml/2006/chartDrawing">
    <cdr:from>
      <cdr:x>0.50891</cdr:x>
      <cdr:y>0.41581</cdr:y>
    </cdr:from>
    <cdr:to>
      <cdr:x>0.89259</cdr:x>
      <cdr:y>0.57708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84634" y="1825161"/>
          <a:ext cx="1948625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chemeClr val="bg1"/>
              </a:solidFill>
            </a:rPr>
            <a:t>Impact/Crash </a:t>
          </a:r>
        </a:p>
        <a:p xmlns:a="http://schemas.openxmlformats.org/drawingml/2006/main">
          <a:pPr algn="ctr"/>
          <a:r>
            <a:rPr lang="en-US" sz="2000" b="1" dirty="0" smtClean="0">
              <a:solidFill>
                <a:schemeClr val="bg1"/>
              </a:solidFill>
            </a:rPr>
            <a:t>(40%)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0.54455</cdr:x>
      <cdr:y>0.61404</cdr:y>
    </cdr:from>
    <cdr:to>
      <cdr:x>0.54455</cdr:x>
      <cdr:y>0.89474</cdr:y>
    </cdr:to>
    <cdr:cxnSp macro="">
      <cdr:nvCxnSpPr>
        <cdr:cNvPr id="2" name="Straight Arrow Connector 1"/>
        <cdr:cNvCxnSpPr/>
      </cdr:nvCxnSpPr>
      <cdr:spPr>
        <a:xfrm xmlns:a="http://schemas.openxmlformats.org/drawingml/2006/main">
          <a:off x="4191000" y="2667000"/>
          <a:ext cx="0" cy="12192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286BCE"/>
          </a:solidFill>
          <a:prstDash val="solid"/>
          <a:headEnd type="triangle" w="med" len="med"/>
          <a:tailEnd type="triangle" w="med" len="me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942" y="1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6660838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942" y="6660838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1"/>
            </a:lvl1pPr>
          </a:lstStyle>
          <a:p>
            <a:pPr>
              <a:defRPr/>
            </a:pPr>
            <a:r>
              <a:rPr lang="en-US"/>
              <a:t>Cray Proprietary</a:t>
            </a:r>
          </a:p>
        </p:txBody>
      </p:sp>
    </p:spTree>
    <p:extLst>
      <p:ext uri="{BB962C8B-B14F-4D97-AF65-F5344CB8AC3E}">
        <p14:creationId xmlns:p14="http://schemas.microsoft.com/office/powerpoint/2010/main" xmlns="" val="1942690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2942" y="1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5438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9805" y="3330422"/>
            <a:ext cx="6776469" cy="315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660838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Cray Proprietary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2942" y="6660838"/>
            <a:ext cx="4003136" cy="3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6" tIns="46593" rIns="93186" bIns="46593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7712B09-A01D-4FAF-816C-9A216AA85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9543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361950" indent="-182563" algn="l" rtl="0" eaLnBrk="0" fontAlgn="base" hangingPunct="0"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712788" indent="-171450" algn="l" rtl="0" eaLnBrk="0" fontAlgn="base" hangingPunct="0"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076325" indent="-184150" algn="l" rtl="0" eaLnBrk="0" fontAlgn="base" hangingPunct="0"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427163" indent="-171450" algn="l" rtl="0" eaLnBrk="0" fontAlgn="base" hangingPunct="0"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Cray Proprietary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FB3CA-B8FA-48E2-BB98-ADAA5B79A4D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smtClean="0">
                <a:solidFill>
                  <a:prstClr val="black"/>
                </a:solidFill>
              </a:rPr>
              <a:t>Confidential Cray </a:t>
            </a:r>
            <a:r>
              <a:rPr lang="en-US" dirty="0">
                <a:solidFill>
                  <a:prstClr val="black"/>
                </a:solidFill>
              </a:rPr>
              <a:t>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rial" pitchFamily="34" charset="0"/>
              </a:rPr>
              <a:t>I like the next slide better but we need all the systems</a:t>
            </a:r>
          </a:p>
          <a:p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  <a:p>
            <a:r>
              <a:rPr lang="en-US" dirty="0" smtClean="0">
                <a:latin typeface="Arial" pitchFamily="34" charset="0"/>
              </a:rPr>
              <a:t>XT Family:</a:t>
            </a:r>
          </a:p>
          <a:p>
            <a:r>
              <a:rPr lang="en-US" dirty="0" smtClean="0">
                <a:latin typeface="Arial" pitchFamily="34" charset="0"/>
              </a:rPr>
              <a:t>Indiana University</a:t>
            </a:r>
          </a:p>
          <a:p>
            <a:r>
              <a:rPr lang="en-US" dirty="0" smtClean="0">
                <a:latin typeface="Arial" pitchFamily="34" charset="0"/>
              </a:rPr>
              <a:t>MERCK</a:t>
            </a:r>
          </a:p>
          <a:p>
            <a:r>
              <a:rPr lang="en-US" dirty="0" smtClean="0">
                <a:latin typeface="Arial" pitchFamily="34" charset="0"/>
              </a:rPr>
              <a:t>SAHA</a:t>
            </a:r>
          </a:p>
          <a:p>
            <a:r>
              <a:rPr lang="en-US" dirty="0" smtClean="0">
                <a:latin typeface="Arial" pitchFamily="34" charset="0"/>
              </a:rPr>
              <a:t>HLRS</a:t>
            </a:r>
          </a:p>
          <a:p>
            <a:r>
              <a:rPr lang="en-US" dirty="0" smtClean="0">
                <a:latin typeface="Arial" pitchFamily="34" charset="0"/>
              </a:rPr>
              <a:t>FMI</a:t>
            </a:r>
          </a:p>
          <a:p>
            <a:r>
              <a:rPr lang="en-US" dirty="0" smtClean="0">
                <a:latin typeface="Arial" pitchFamily="34" charset="0"/>
              </a:rPr>
              <a:t>RTRI</a:t>
            </a:r>
          </a:p>
          <a:p>
            <a:r>
              <a:rPr lang="en-US" dirty="0" smtClean="0">
                <a:latin typeface="Arial" pitchFamily="34" charset="0"/>
              </a:rPr>
              <a:t>NCAR</a:t>
            </a:r>
          </a:p>
          <a:p>
            <a:r>
              <a:rPr lang="en-US" dirty="0" smtClean="0">
                <a:latin typeface="Arial" pitchFamily="34" charset="0"/>
              </a:rPr>
              <a:t>CPTECH</a:t>
            </a:r>
          </a:p>
          <a:p>
            <a:r>
              <a:rPr lang="en-US" dirty="0" smtClean="0">
                <a:latin typeface="Arial" pitchFamily="34" charset="0"/>
              </a:rPr>
              <a:t>PDC/KTH</a:t>
            </a:r>
          </a:p>
          <a:p>
            <a:r>
              <a:rPr lang="en-US" dirty="0" err="1" smtClean="0">
                <a:latin typeface="Arial" pitchFamily="34" charset="0"/>
              </a:rPr>
              <a:t>Univ</a:t>
            </a:r>
            <a:r>
              <a:rPr lang="en-US" dirty="0" smtClean="0">
                <a:latin typeface="Arial" pitchFamily="34" charset="0"/>
              </a:rPr>
              <a:t> of Duisburg-Essen</a:t>
            </a:r>
          </a:p>
          <a:p>
            <a:r>
              <a:rPr lang="en-US" dirty="0" smtClean="0">
                <a:latin typeface="Arial" pitchFamily="34" charset="0"/>
              </a:rPr>
              <a:t>ISM</a:t>
            </a:r>
          </a:p>
          <a:p>
            <a:r>
              <a:rPr lang="en-US" dirty="0" smtClean="0">
                <a:latin typeface="Arial" pitchFamily="34" charset="0"/>
              </a:rPr>
              <a:t> </a:t>
            </a:r>
          </a:p>
          <a:p>
            <a:r>
              <a:rPr lang="en-US" dirty="0" smtClean="0">
                <a:latin typeface="Arial" pitchFamily="34" charset="0"/>
              </a:rPr>
              <a:t>XE6 Customers:</a:t>
            </a:r>
          </a:p>
          <a:p>
            <a:r>
              <a:rPr lang="en-US" dirty="0" smtClean="0">
                <a:latin typeface="Arial" pitchFamily="34" charset="0"/>
              </a:rPr>
              <a:t>KMA</a:t>
            </a:r>
          </a:p>
          <a:p>
            <a:r>
              <a:rPr lang="en-US" dirty="0" smtClean="0">
                <a:latin typeface="Arial" pitchFamily="34" charset="0"/>
              </a:rPr>
              <a:t>NERSC6   </a:t>
            </a:r>
          </a:p>
          <a:p>
            <a:r>
              <a:rPr lang="en-US" dirty="0" smtClean="0">
                <a:latin typeface="Arial" pitchFamily="34" charset="0"/>
              </a:rPr>
              <a:t>CIELO/Sandia</a:t>
            </a:r>
          </a:p>
          <a:p>
            <a:r>
              <a:rPr lang="en-US" dirty="0" smtClean="0">
                <a:latin typeface="Arial" pitchFamily="34" charset="0"/>
              </a:rPr>
              <a:t>TI-10/AFRL (ERDC &amp; ARSC already had XTs)</a:t>
            </a:r>
            <a:endParaRPr lang="en-US" i="1" dirty="0" smtClean="0">
              <a:latin typeface="Arial" pitchFamily="34" charset="0"/>
            </a:endParaRPr>
          </a:p>
          <a:p>
            <a:r>
              <a:rPr lang="en-US" i="1" dirty="0" smtClean="0">
                <a:latin typeface="Arial" pitchFamily="34" charset="0"/>
              </a:rPr>
              <a:t>ORNL/NOAA</a:t>
            </a:r>
          </a:p>
          <a:p>
            <a:endParaRPr lang="en-US" i="1" dirty="0" smtClean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Cray Proprietary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5EDDCA-FD2A-4D8F-8B81-4F62B0EF098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two commercial customers that recently bought </a:t>
            </a:r>
            <a:r>
              <a:rPr lang="en-US" dirty="0" err="1" smtClean="0"/>
              <a:t>gemini</a:t>
            </a:r>
            <a:r>
              <a:rPr lang="en-US" dirty="0" smtClean="0"/>
              <a:t>-based systems.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Both customers have plenty of QDR IB clusters, but they simply do not work on their application codes past 200 nodes or so.</a:t>
            </a:r>
          </a:p>
          <a:p>
            <a:endParaRPr lang="en-US" dirty="0" smtClean="0"/>
          </a:p>
          <a:p>
            <a:r>
              <a:rPr lang="en-US" dirty="0" smtClean="0"/>
              <a:t>Either the scaling stops, the application fails to run to completion, or the behavior is at best erratic.</a:t>
            </a:r>
          </a:p>
          <a:p>
            <a:endParaRPr lang="en-US" dirty="0" smtClean="0"/>
          </a:p>
          <a:p>
            <a:r>
              <a:rPr lang="en-US" dirty="0" smtClean="0"/>
              <a:t>One note is that such organizations as GE and ExxonMobil are not bound by the procurement rules of most publicly funded procurements – they simply buy what they believe is the best technology.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0D7A6-DBE8-4F6E-8909-87A90021F4C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D588-07D1-4CAD-9F81-38902DBDF8A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0D588-07D1-4CAD-9F81-38902DBDF8A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Cray Proprietary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Cray Proprietary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same group of authors recently completed a similar study today with Gemini vs. QDR IB.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has changed in the past couple of years?</a:t>
            </a:r>
          </a:p>
          <a:p>
            <a:endParaRPr lang="en-US" dirty="0" smtClean="0"/>
          </a:p>
          <a:p>
            <a:pPr marL="228587" indent="-228587">
              <a:buAutoNum type="arabicPeriod"/>
            </a:pPr>
            <a:r>
              <a:rPr lang="en-US" dirty="0" smtClean="0"/>
              <a:t>Core count has increased per node by 4 to 8 times.  This increases the stress on the NIC architecture</a:t>
            </a:r>
          </a:p>
          <a:p>
            <a:pPr marL="228587" indent="-228587">
              <a:buAutoNum type="arabicPeriod"/>
            </a:pPr>
            <a:r>
              <a:rPr lang="en-US" dirty="0" smtClean="0"/>
              <a:t>Bandwidth has increased in QDR by a sizeable amounts</a:t>
            </a:r>
          </a:p>
          <a:p>
            <a:pPr marL="228587" indent="-228587">
              <a:buAutoNum type="arabicPeriod"/>
            </a:pPr>
            <a:endParaRPr lang="en-US" dirty="0" smtClean="0"/>
          </a:p>
          <a:p>
            <a:r>
              <a:rPr lang="en-US" dirty="0" smtClean="0"/>
              <a:t>This test shows that for the same NODE counts, the custom network advantage is still quite large, even at relative modest scale.</a:t>
            </a:r>
          </a:p>
          <a:p>
            <a:endParaRPr lang="en-US" dirty="0" smtClean="0"/>
          </a:p>
          <a:p>
            <a:r>
              <a:rPr lang="en-US" dirty="0" smtClean="0"/>
              <a:t>Custom advantage is growing, not shrinking.</a:t>
            </a:r>
          </a:p>
          <a:p>
            <a:endParaRPr lang="en-US" dirty="0" smtClean="0"/>
          </a:p>
          <a:p>
            <a:r>
              <a:rPr lang="en-US" dirty="0" smtClean="0"/>
              <a:t>Next slide shows effect when measured in the context of real applications.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Cray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73418A-562B-41A8-A062-5871E75AB715}" type="slidenum">
              <a:rPr lang="en-US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It</a:t>
            </a:r>
            <a:r>
              <a:rPr lang="en-US" baseline="0" dirty="0" smtClean="0"/>
              <a:t> is also important to highlight the business case associated with Seismic processing.   The importance of the projects in </a:t>
            </a:r>
            <a:r>
              <a:rPr lang="en-US" baseline="0" dirty="0" err="1" smtClean="0"/>
              <a:t>DoE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DoD</a:t>
            </a:r>
            <a:r>
              <a:rPr lang="en-US" baseline="0" dirty="0" smtClean="0"/>
              <a:t> is clear, but very different.  The mission critical nature of HPC simulations in Oil &amp; Gas is also clear.  These are problems where the term “good enough” does not apply </a:t>
            </a:r>
          </a:p>
          <a:p>
            <a:pPr eaLnBrk="1" hangingPunct="1"/>
            <a:endParaRPr lang="en-US" baseline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Slide 9: deep water wells are indeed expensive and the water is just getting deeper too – there was an article this week in the WSJ that the Mexican oil company is exploring in 11,000 ft of water – so it would be interesting to know the cost as a function of depth.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Cray </a:t>
            </a:r>
            <a:r>
              <a:rPr lang="en-US" dirty="0" err="1">
                <a:solidFill>
                  <a:prstClr val="black"/>
                </a:solidFill>
              </a:rPr>
              <a:t>ConfidentialCray</a:t>
            </a:r>
            <a:r>
              <a:rPr lang="en-US" dirty="0">
                <a:solidFill>
                  <a:prstClr val="black"/>
                </a:solidFill>
              </a:rPr>
              <a:t> Proprietary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1D23-03DB-427A-8935-B8692818F53E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Cray Proprietary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712B09-A01D-4FAF-816C-9A216AA8503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6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8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8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8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9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9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9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9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0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0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0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0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1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2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2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2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3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3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3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3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4.xml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4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4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4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4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4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4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4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5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5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5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5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5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5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5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5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6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6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6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6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6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6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6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6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6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7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7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7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7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7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7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7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8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8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8.xml"/></Relationships>
</file>

<file path=ppt/slideLayouts/_rels/slideLayout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9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9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9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9.xml"/></Relationships>
</file>

<file path=ppt/slideLayouts/_rels/slideLayout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9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Master" Target="../slideMasters/slideMaster5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Master" Target="../slideMasters/slideMaster5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0.xml"/></Relationships>
</file>

<file path=ppt/slideLayouts/_rels/slideLayout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3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4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4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4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4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4.xml"/></Relationships>
</file>

<file path=ppt/slideLayouts/_rels/slideLayout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4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4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5.xml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5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5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5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5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5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5.xml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5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5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6.xml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6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6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6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6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6.xml"/></Relationships>
</file>

<file path=ppt/slideLayouts/_rels/slideLayout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6.xml"/></Relationships>
</file>

<file path=ppt/slideLayouts/_rels/slideLayout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6.xml"/></Relationships>
</file>

<file path=ppt/slideLayouts/_rels/slideLayout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7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7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7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7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7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7.xml"/></Relationships>
</file>

<file path=ppt/slideLayouts/_rels/slideLayout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7.xml"/></Relationships>
</file>

<file path=ppt/slideLayouts/_rels/slideLayout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7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7.xml"/></Relationships>
</file>

<file path=ppt/slideLayouts/_rels/slideLayout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8.xml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8.xml"/></Relationships>
</file>

<file path=ppt/slideLayouts/_rels/slideLayout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8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8.xml"/></Relationships>
</file>

<file path=ppt/slideLayouts/_rels/slideLayout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8.xml"/></Relationships>
</file>

<file path=ppt/slideLayouts/_rels/slideLayout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9.xml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9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9.xml"/></Relationships>
</file>

<file path=ppt/slideLayouts/_rels/slideLayout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9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9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9.xml"/></Relationships>
</file>

<file path=ppt/slideLayouts/_rels/slideLayout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9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9.xml"/></Relationships>
</file>

<file path=ppt/slideLayouts/_rels/slideLayout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0.xml"/></Relationships>
</file>

<file path=ppt/slideLayouts/_rels/slideLayout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0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0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0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0.xml"/></Relationships>
</file>

<file path=ppt/slideLayouts/_rels/slideLayout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0.xml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0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0.xml"/></Relationships>
</file>

<file path=ppt/slideLayouts/_rels/slideLayout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0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1.xml"/></Relationships>
</file>

<file path=ppt/slideLayouts/_rels/slideLayout8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1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1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1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1.xml"/></Relationships>
</file>

<file path=ppt/slideLayouts/_rels/slideLayout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1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1.xml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1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2.xml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2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2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2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2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2.xml"/></Relationships>
</file>

<file path=ppt/slideLayouts/_rels/slideLayout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2.xml"/></Relationships>
</file>

<file path=ppt/slideLayouts/_rels/slideLayout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3.xml"/></Relationships>
</file>

<file path=ppt/slideLayouts/_rels/slideLayout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3.xml"/></Relationships>
</file>

<file path=ppt/slideLayouts/_rels/slideLayout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3.xml"/></Relationships>
</file>

<file path=ppt/slideLayouts/_rels/slideLayout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3.xml"/></Relationships>
</file>

<file path=ppt/slideLayouts/_rels/slideLayout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4.xml"/></Relationships>
</file>

<file path=ppt/slideLayouts/_rels/slideLayout9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4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4.xml"/></Relationships>
</file>

<file path=ppt/slideLayouts/_rels/slideLayout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4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4.xml"/></Relationships>
</file>

<file path=ppt/slideLayouts/_rels/slideLayout9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4.xml"/></Relationships>
</file>

<file path=ppt/slideLayouts/_rels/slideLayout9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9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4.xml"/></Relationships>
</file>

<file path=ppt/slideLayouts/_rels/slideLayout9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4.xml"/></Relationships>
</file>

<file path=ppt/slideLayouts/_rels/slideLayout9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5.xml"/></Relationships>
</file>

<file path=ppt/slideLayouts/_rels/slideLayout9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5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5.xml"/></Relationships>
</file>

<file path=ppt/slideLayouts/_rels/slideLayout9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9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5.xml"/></Relationships>
</file>

<file path=ppt/slideLayouts/_rels/slideLayout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5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5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6.xml"/></Relationships>
</file>

<file path=ppt/slideLayouts/_rels/slideLayout9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7.xml"/></Relationships>
</file>

<file path=ppt/slideLayouts/_rels/slideLayout9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7.xml"/><Relationship Id="rId4" Type="http://schemas.openxmlformats.org/officeDocument/2006/relationships/image" Target="../media/image45.emf"/></Relationships>
</file>

<file path=ppt/slideLayouts/_rels/slideLayout9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6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Cray Inc. – NDA Only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Oklahoma Supercomputing Symposium 2010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Achievements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Achievements</a:t>
            </a:r>
            <a:endParaRPr lang="en-US" dirty="0"/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Issues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print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Oklahoma Supercomputing Symposium 2010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705850" cy="60960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Cray Confidential</a:t>
            </a:r>
            <a:endParaRPr lang="en-US" dirty="0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print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705850" cy="60960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email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Cray Internal Only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19350"/>
            <a:ext cx="6858000" cy="119062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8AF91A2-4D81-4846-9E8B-ACD7550CA333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1"/>
            <a:ext cx="2971800" cy="56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47DB-9661-4DB9-8A50-A5F78E982779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7" name="Picture 6" descr="cray-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Cray Internal Only</a:t>
            </a: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9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30485-093A-4A67-B9F8-007FFB48D700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523" y="1068636"/>
            <a:ext cx="8460954" cy="502736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05C863-2CE5-41D4-9A34-1C6D7786FC48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8AD51-9DA2-491E-84CE-C5E556721B2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A453-BEEB-41E2-A55A-83F30D52EEC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5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8" y="3751386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5B88-FAC0-49E4-93A9-08A2FA373F9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64336" y="2194053"/>
            <a:ext cx="8802687" cy="939292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64336" y="3474720"/>
            <a:ext cx="8789987" cy="91440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164336" y="4725162"/>
            <a:ext cx="8789987" cy="980695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6042533"/>
            <a:ext cx="2828861" cy="32169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6365621"/>
            <a:ext cx="2828544" cy="29121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26" name="Title 16"/>
          <p:cNvSpPr txBox="1">
            <a:spLocks/>
          </p:cNvSpPr>
          <p:nvPr/>
        </p:nvSpPr>
        <p:spPr>
          <a:xfrm>
            <a:off x="164336" y="249936"/>
            <a:ext cx="682752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rtlCol="0" anchor="ctr" anchorCtr="0">
            <a:normAutofit/>
          </a:bodyPr>
          <a:lstStyle>
            <a:lvl1pPr>
              <a:defRPr sz="2000" kern="0" spc="0" baseline="0"/>
            </a:lvl1pPr>
          </a:lstStyle>
          <a:p>
            <a:pPr eaLnBrk="1" hangingPunct="1">
              <a:lnSpc>
                <a:spcPts val="1800"/>
              </a:lnSpc>
              <a:defRPr/>
            </a:pPr>
            <a:r>
              <a:rPr lang="en-US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itchFamily="34" charset="0"/>
                <a:ea typeface="+mn-ea"/>
                <a:cs typeface="+mn-cs"/>
              </a:rPr>
              <a:t>Feature Name:</a:t>
            </a:r>
            <a:endParaRPr lang="en-US" dirty="0">
              <a:ln w="3200">
                <a:solidFill>
                  <a:srgbClr val="000000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164336" y="1219200"/>
            <a:ext cx="8790432" cy="707136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336" y="902209"/>
            <a:ext cx="150688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Definition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336" y="1932433"/>
            <a:ext cx="180587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Requirements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3175389"/>
            <a:ext cx="134197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Risks and Issues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336" y="4447509"/>
            <a:ext cx="225356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Target Dates and Milestones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4336" y="5775960"/>
            <a:ext cx="7458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Owners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336" y="6080760"/>
            <a:ext cx="56137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SSBU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4336" y="6385560"/>
            <a:ext cx="5486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R&amp;D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7" y="1355558"/>
            <a:ext cx="4316413" cy="4965031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500" y="1363579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51" y="3994484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6F78-FF4E-4CA6-AA53-1620FBAF360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Oklahoma Supercomputing Symposium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606-95F8-4ECD-961A-2A74C05EEF6E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B517-C8D0-40A9-BFC8-900E4B805AE2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9BA4-4799-445D-85A2-5259DEC9527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6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6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A6F1E-B349-443E-A12A-3020690FAA2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12A1-7086-4A85-BCD7-888DBEA6EA1D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A388C8-533E-4206-99A8-7EDCD151EE49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76200"/>
            <a:ext cx="8705850" cy="5143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7" y="1206501"/>
            <a:ext cx="4276725" cy="51879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2" y="1206501"/>
            <a:ext cx="4276725" cy="5187951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based">
    <p:bg>
      <p:bgPr>
        <a:blipFill dpi="0" rotWithShape="1">
          <a:blip r:embed="rId2" cstate="print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None/>
              <a:defRPr sz="18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buFont typeface="Arial" pitchFamily="34" charset="0"/>
              <a:buNone/>
              <a:defRPr sz="16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buFont typeface="Arial" pitchFamily="34" charset="0"/>
              <a:buNone/>
              <a:defRPr sz="16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4pPr>
            <a:lvl5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Oklahoma Supercomputing Symposium 2010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585" y="6477000"/>
            <a:ext cx="780415" cy="381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19350"/>
            <a:ext cx="6858000" cy="119062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8AF91A2-4D81-4846-9E8B-ACD7550CA333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1"/>
            <a:ext cx="2971800" cy="56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47DB-9661-4DB9-8A50-A5F78E982779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7" name="Picture 6" descr="cray-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9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30485-093A-4A67-B9F8-007FFB48D700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523" y="1068636"/>
            <a:ext cx="8460954" cy="502736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05C863-2CE5-41D4-9A34-1C6D7786FC48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8AD51-9DA2-491E-84CE-C5E556721B2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A453-BEEB-41E2-A55A-83F30D52EEC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5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8" y="3751386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5B88-FAC0-49E4-93A9-08A2FA373F9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64336" y="2194053"/>
            <a:ext cx="8802687" cy="939292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64336" y="3474720"/>
            <a:ext cx="8789987" cy="91440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164336" y="4725162"/>
            <a:ext cx="8789987" cy="980695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6042533"/>
            <a:ext cx="2828861" cy="32169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6365621"/>
            <a:ext cx="2828544" cy="29121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26" name="Title 16"/>
          <p:cNvSpPr txBox="1">
            <a:spLocks/>
          </p:cNvSpPr>
          <p:nvPr/>
        </p:nvSpPr>
        <p:spPr>
          <a:xfrm>
            <a:off x="164336" y="249936"/>
            <a:ext cx="682752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rtlCol="0" anchor="ctr" anchorCtr="0">
            <a:normAutofit/>
          </a:bodyPr>
          <a:lstStyle>
            <a:lvl1pPr>
              <a:defRPr sz="2000" kern="0" spc="0" baseline="0"/>
            </a:lvl1pPr>
          </a:lstStyle>
          <a:p>
            <a:pPr eaLnBrk="1" hangingPunct="1">
              <a:lnSpc>
                <a:spcPts val="1800"/>
              </a:lnSpc>
              <a:defRPr/>
            </a:pPr>
            <a:r>
              <a:rPr lang="en-US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itchFamily="34" charset="0"/>
                <a:ea typeface="+mn-ea"/>
                <a:cs typeface="+mn-cs"/>
              </a:rPr>
              <a:t>Feature Name:</a:t>
            </a:r>
            <a:endParaRPr lang="en-US" dirty="0">
              <a:ln w="3200">
                <a:solidFill>
                  <a:srgbClr val="000000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164336" y="1219200"/>
            <a:ext cx="8790432" cy="707136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336" y="902209"/>
            <a:ext cx="150688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Definition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336" y="1932433"/>
            <a:ext cx="180587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Requirements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3175389"/>
            <a:ext cx="134197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Risks and Issues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336" y="4447509"/>
            <a:ext cx="225356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Target Dates and Milestones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4336" y="5775960"/>
            <a:ext cx="7458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Owners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336" y="6080760"/>
            <a:ext cx="56137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SSBU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4336" y="6385560"/>
            <a:ext cx="5486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R&amp;D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Oklahoma Supercomputing Symposium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7" y="1355558"/>
            <a:ext cx="4316413" cy="4965031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500" y="1363579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51" y="3994484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6F78-FF4E-4CA6-AA53-1620FBAF360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606-95F8-4ECD-961A-2A74C05EEF6E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B517-C8D0-40A9-BFC8-900E4B805AE2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9BA4-4799-445D-85A2-5259DEC9527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6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6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A6F1E-B349-443E-A12A-3020690FAA2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12A1-7086-4A85-BCD7-888DBEA6EA1D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A388C8-533E-4206-99A8-7EDCD151EE49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76200"/>
            <a:ext cx="8705850" cy="5143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7" y="1206501"/>
            <a:ext cx="4276725" cy="51879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2" y="1206501"/>
            <a:ext cx="4276725" cy="5187951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based">
    <p:bg>
      <p:bgPr>
        <a:blipFill dpi="0" rotWithShape="1">
          <a:blip r:embed="rId2" cstate="print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None/>
              <a:defRPr sz="18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buFont typeface="Arial" pitchFamily="34" charset="0"/>
              <a:buNone/>
              <a:defRPr sz="16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buFont typeface="Arial" pitchFamily="34" charset="0"/>
              <a:buNone/>
              <a:defRPr sz="16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4pPr>
            <a:lvl5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585" y="6477000"/>
            <a:ext cx="780415" cy="381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19350"/>
            <a:ext cx="6858000" cy="119062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8AF91A2-4D81-4846-9E8B-ACD7550CA333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1"/>
            <a:ext cx="2971800" cy="56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47DB-9661-4DB9-8A50-A5F78E982779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7" name="Picture 6" descr="cray-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9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30485-093A-4A67-B9F8-007FFB48D700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523" y="1068636"/>
            <a:ext cx="8460954" cy="502736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05C863-2CE5-41D4-9A34-1C6D7786FC48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8AD51-9DA2-491E-84CE-C5E556721B2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A453-BEEB-41E2-A55A-83F30D52EEC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5044AED2-DC52-4D3E-870B-E1921778A10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5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8" y="3751386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5B88-FAC0-49E4-93A9-08A2FA373F9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64336" y="2194053"/>
            <a:ext cx="8802687" cy="939292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64336" y="3474720"/>
            <a:ext cx="8789987" cy="91440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164336" y="4725162"/>
            <a:ext cx="8789987" cy="980695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6042533"/>
            <a:ext cx="2828861" cy="32169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6365621"/>
            <a:ext cx="2828544" cy="29121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26" name="Title 16"/>
          <p:cNvSpPr txBox="1">
            <a:spLocks/>
          </p:cNvSpPr>
          <p:nvPr/>
        </p:nvSpPr>
        <p:spPr>
          <a:xfrm>
            <a:off x="164336" y="249936"/>
            <a:ext cx="682752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rtlCol="0" anchor="ctr" anchorCtr="0">
            <a:normAutofit/>
          </a:bodyPr>
          <a:lstStyle>
            <a:lvl1pPr>
              <a:defRPr sz="2000" kern="0" spc="0" baseline="0"/>
            </a:lvl1pPr>
          </a:lstStyle>
          <a:p>
            <a:pPr eaLnBrk="1" hangingPunct="1">
              <a:lnSpc>
                <a:spcPts val="1800"/>
              </a:lnSpc>
              <a:defRPr/>
            </a:pPr>
            <a:r>
              <a:rPr lang="en-US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itchFamily="34" charset="0"/>
                <a:ea typeface="+mn-ea"/>
                <a:cs typeface="+mn-cs"/>
              </a:rPr>
              <a:t>Feature Name:</a:t>
            </a:r>
            <a:endParaRPr lang="en-US" dirty="0">
              <a:ln w="3200">
                <a:solidFill>
                  <a:srgbClr val="000000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164336" y="1219200"/>
            <a:ext cx="8790432" cy="707136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336" y="902209"/>
            <a:ext cx="150688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Definition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336" y="1932433"/>
            <a:ext cx="180587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Requirements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3175389"/>
            <a:ext cx="134197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Risks and Issues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336" y="4447509"/>
            <a:ext cx="225356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Target Dates and Milestones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4336" y="5775960"/>
            <a:ext cx="7458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Owners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336" y="6080760"/>
            <a:ext cx="56137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SSBU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4336" y="6385560"/>
            <a:ext cx="5486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R&amp;D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7" y="1355558"/>
            <a:ext cx="4316413" cy="4965031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500" y="1363579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51" y="3994484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6F78-FF4E-4CA6-AA53-1620FBAF360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606-95F8-4ECD-961A-2A74C05EEF6E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B517-C8D0-40A9-BFC8-900E4B805AE2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9BA4-4799-445D-85A2-5259DEC9527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6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6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A6F1E-B349-443E-A12A-3020690FAA2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5044AED2-DC52-4D3E-870B-E1921778A10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12A1-7086-4A85-BCD7-888DBEA6EA1D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A388C8-533E-4206-99A8-7EDCD151EE49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76200"/>
            <a:ext cx="8705850" cy="5143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7" y="1206501"/>
            <a:ext cx="4276725" cy="51879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2" y="1206501"/>
            <a:ext cx="4276725" cy="5187951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based">
    <p:bg>
      <p:bgPr>
        <a:blipFill dpi="0" rotWithShape="1">
          <a:blip r:embed="rId2" cstate="print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None/>
              <a:defRPr sz="18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buFont typeface="Arial" pitchFamily="34" charset="0"/>
              <a:buNone/>
              <a:defRPr sz="16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buFont typeface="Arial" pitchFamily="34" charset="0"/>
              <a:buNone/>
              <a:defRPr sz="16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4pPr>
            <a:lvl5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585" y="6477000"/>
            <a:ext cx="780415" cy="381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5044AED2-DC52-4D3E-870B-E1921778A10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0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Date Placeholder 23"/>
          <p:cNvSpPr>
            <a:spLocks noGrp="1"/>
          </p:cNvSpPr>
          <p:nvPr>
            <p:ph type="dt" sz="half" idx="10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1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0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0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30485-093A-4A67-B9F8-007FFB48D7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3" descr="cray_stack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2788" y="5957888"/>
            <a:ext cx="17018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10/6/2010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Arial Unicode MS" pitchFamily="34" charset="-128"/>
              </a:rPr>
              <a:t>Oklahoma Supercomputing Symposium 2010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07180" y="6473825"/>
            <a:ext cx="929640" cy="3841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49920" y="6477000"/>
            <a:ext cx="770255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585" y="6477000"/>
            <a:ext cx="780415" cy="381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585" y="6477000"/>
            <a:ext cx="780415" cy="381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585" y="6477000"/>
            <a:ext cx="780415" cy="381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14B9BCD4-9827-4A62-9B55-F6682E996BF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2510570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ACFF724A-D3F9-490C-85E5-17DC9DA1B9C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9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066925"/>
            <a:ext cx="8610600" cy="619125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AD12612D-4E05-44B2-8A8F-D2873E9070E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10781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128448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3825"/>
            <a:ext cx="2590800" cy="384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10/6/2010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993409" y="6473825"/>
            <a:ext cx="3581400" cy="3841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Oklahoma Supercomputing Symposium 2010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BFCBD99F-F404-476B-A3EE-4D5C04C54CD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  <a:fld id="{EC644CF6-61A3-4BF9-B4D8-39FE832FD9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 u="sng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  <a:fld id="{18802585-6CDB-4488-B3A3-97AC3F4C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152400"/>
            <a:ext cx="8839200" cy="624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FFFFFF"/>
                </a:solidFill>
              </a:rPr>
              <a:t>10/6/2010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FFFFFF"/>
                </a:solidFill>
              </a:rPr>
              <a:t>Oklahoma Supercomputing Symposium 2010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477000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C7B93A-DBF6-4C24-9720-29C261B5F2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2FFE2050-4B2A-4CC1-8983-FAAFD6E34987}" type="datetime1">
              <a:rPr lang="en-US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066925"/>
            <a:ext cx="8610600" cy="619125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6572B7-D23E-4972-8C0B-EA12765364C2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4F1424-D5D4-4B60-9543-107CF0130409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38D09C-13C5-4271-8C6C-6BE9919C270E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AACF8-1F1B-4C77-8111-138DB68A9C6B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87A46-B2F5-4E3C-AFCB-7C645B39D1DE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78F8474C-CEAE-4B4D-827E-4B20F758AD6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3921BE6-47DE-40AA-853C-4961DB549DFB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AB61A8-D1F5-452D-97BD-BBE83459A402}" type="datetime1">
              <a:rPr lang="en-US" smtClean="0">
                <a:solidFill>
                  <a:srgbClr val="FFFFFF"/>
                </a:solidFill>
              </a:rPr>
              <a:pPr/>
              <a:t>10/3/2012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907CB9-56DB-4E3F-8639-554D3181836F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45DE3E-D16C-4F05-B25B-5876F754C25E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4FF390-9275-43EB-A416-96E6901FC269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9C7E07-F8B7-4897-B0AF-EC1F515EBBE3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fld id="{AA8DFEB8-7829-47E7-8F08-4CED2687C3F1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79ADC0-75DA-407C-80D5-9EC034C0064B}" type="datetime1">
              <a:rPr lang="en-US" smtClean="0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9FE2C3E-A698-49A0-BDC2-C081B7194591}" type="datetime1">
              <a:rPr lang="en-US">
                <a:solidFill>
                  <a:prstClr val="white"/>
                </a:solidFill>
              </a:rPr>
              <a:pPr/>
              <a:t>10/3/2012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Cray Inc. – NDA Only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ABAAB4FB-A76F-457E-92AD-B157481B55A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Preliminary and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BE160799-A819-4B52-BD62-9FB44B46171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email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Cray Inc. Preliminary and Proprietary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Preliminary and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82D4EC1E-A973-41B3-9C1E-DAA0D257189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and progra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"/>
            <a:ext cx="8229600" cy="914400"/>
          </a:xfrm>
        </p:spPr>
        <p:txBody>
          <a:bodyPr/>
          <a:lstStyle>
            <a:lvl1pPr>
              <a:defRPr sz="320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287" y="1045029"/>
            <a:ext cx="8281358" cy="1850571"/>
          </a:xfrm>
        </p:spPr>
        <p:txBody>
          <a:bodyPr/>
          <a:lstStyle>
            <a:lvl1pPr marL="288000" indent="-288000">
              <a:buClrTx/>
              <a:buSzPct val="115000"/>
              <a:buFont typeface="Calibri" pitchFamily="34" charset="0"/>
              <a:buChar char="•"/>
              <a:defRPr sz="2400">
                <a:solidFill>
                  <a:srgbClr val="595959"/>
                </a:solidFill>
                <a:latin typeface="+mn-lt"/>
              </a:defRPr>
            </a:lvl1pPr>
            <a:lvl2pPr>
              <a:buClr>
                <a:schemeClr val="accent4"/>
              </a:buClr>
              <a:buSzPct val="85000"/>
              <a:buFont typeface="Wingdings 2" pitchFamily="18" charset="2"/>
              <a:buChar char=""/>
              <a:defRPr sz="2400">
                <a:solidFill>
                  <a:srgbClr val="595959"/>
                </a:solidFill>
                <a:latin typeface="+mn-lt"/>
              </a:defRPr>
            </a:lvl2pPr>
            <a:lvl3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3pPr>
            <a:lvl4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4pPr>
            <a:lvl5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065F8-0E52-466C-90A9-277671E22EB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228600" y="4267200"/>
            <a:ext cx="8281358" cy="1850571"/>
          </a:xfrm>
        </p:spPr>
        <p:txBody>
          <a:bodyPr/>
          <a:lstStyle>
            <a:lvl1pPr marL="288000" indent="-288000">
              <a:buClrTx/>
              <a:buSzPct val="115000"/>
              <a:buFont typeface="Calibri" pitchFamily="34" charset="0"/>
              <a:buChar char="•"/>
              <a:defRPr sz="2400">
                <a:solidFill>
                  <a:srgbClr val="595959"/>
                </a:solidFill>
                <a:latin typeface="+mn-lt"/>
              </a:defRPr>
            </a:lvl1pPr>
            <a:lvl2pPr>
              <a:buClr>
                <a:schemeClr val="accent4"/>
              </a:buClr>
              <a:buSzPct val="85000"/>
              <a:buFont typeface="Wingdings 2" pitchFamily="18" charset="2"/>
              <a:buChar char=""/>
              <a:defRPr sz="2400">
                <a:solidFill>
                  <a:srgbClr val="595959"/>
                </a:solidFill>
                <a:latin typeface="+mn-lt"/>
              </a:defRPr>
            </a:lvl2pPr>
            <a:lvl3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3pPr>
            <a:lvl4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4pPr>
            <a:lvl5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38200" y="3276600"/>
            <a:ext cx="6096000" cy="40011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lvl1pPr marL="288000" indent="-288000">
              <a:buClrTx/>
              <a:buSzPct val="115000"/>
              <a:buFont typeface="Calibri" pitchFamily="34" charset="0"/>
              <a:buNone/>
              <a:defRPr sz="20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1pPr>
            <a:lvl2pPr>
              <a:buClr>
                <a:schemeClr val="accent4"/>
              </a:buClr>
              <a:buSzPct val="85000"/>
              <a:buFont typeface="Wingdings 2" pitchFamily="18" charset="2"/>
              <a:buChar char=""/>
              <a:defRPr sz="2400">
                <a:solidFill>
                  <a:srgbClr val="595959"/>
                </a:solidFill>
                <a:latin typeface="+mn-lt"/>
              </a:defRPr>
            </a:lvl2pPr>
            <a:lvl3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3pPr>
            <a:lvl4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4pPr>
            <a:lvl5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program code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Preliminary and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6858000" cy="53340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B4D9B806-7322-4E9B-A486-8CDC20E94DA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print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Cray Inc. Preliminary and Proprietary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Preliminary and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92C18111-916B-456B-9B44-4F38156D68E0}" type="datetime1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10/3/2012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Confidential: Internal Only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BC4579E8-E314-4C8A-BFF7-5AF8EFBBCA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1F925D-C057-439D-9159-440A323C59E6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A628FB-90A9-4DAA-B879-47A62BEBA240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899886" cy="35877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6DB36C98-8276-43C2-83C6-EDB779C5C2CA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67429" y="6499225"/>
            <a:ext cx="42672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F61DCB-6216-4A02-A0EF-8875FADDEF12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9E2026-1058-4EDE-980C-C516A1D035F0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6DDF7C-3096-49E9-8797-6251FD79E639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12B7C08-4527-46F7-91FC-49EB3E9568FE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5C5CE2-D29B-4E71-AD15-8498BA7F3704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E9A9-B33C-4809-8E3A-5DC02EDB48FC}" type="datetime1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5044AED2-DC52-4D3E-870B-E1921778A10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fld id="{4F725345-24D2-4EB4-AACC-2C7ACB59E87E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A9785-F40D-46C2-BBB4-9312FC67ACF9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A4363C-99D1-4A04-B4EC-19D165831455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0CA63-7103-4A46-9AD1-480573576035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D368F-6819-46E1-A179-D6DDFE2A65EB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fld id="{1E8E3ECB-EBFF-4114-8629-F0D79B1F5A19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D28BAA-7AF0-457E-9E30-450402478938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3C8B22E2-BE16-43D3-AF77-C37995C3287F}" type="datetime1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10/3/2012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Confidential: Internal Only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5044AED2-DC52-4D3E-870B-E1921778A10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899886" cy="35877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67429" y="6499225"/>
            <a:ext cx="42672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Slide </a:t>
            </a:r>
            <a:fld id="{5044AED2-DC52-4D3E-870B-E1921778A10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1CBDC9-44E9-4FA9-BAA9-9750149B95CB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19350"/>
            <a:ext cx="6858000" cy="119062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72AC793-9A12-4207-AE5D-8D03885CA583}" type="datetime6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Proprietary - Cray/Ciara QBR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8AF91A2-4D81-4846-9E8B-ACD7550CA333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1"/>
            <a:ext cx="2971800" cy="56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2641-85C8-494B-87BC-8466D5D6419B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47DB-9661-4DB9-8A50-A5F78E982779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7" name="Picture 6" descr="cray-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9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5B9C-07EE-4191-ABD2-EE5495C71FDB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30485-093A-4A67-B9F8-007FFB48D700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523" y="1068636"/>
            <a:ext cx="8460954" cy="502736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AC4220A-4816-436C-A048-F3BCA9B6CAF4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505C863-2CE5-41D4-9A34-1C6D7786FC48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D6C4-D70D-4F58-92F8-0453B045C9D4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8AD51-9DA2-491E-84CE-C5E556721B2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F90C-D6D8-41E2-8C06-05E4BBFFFFD7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A453-BEEB-41E2-A55A-83F30D52EEC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5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8" y="3751386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7979C-4492-45AB-AB98-D5EF1153F0F4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5B88-FAC0-49E4-93A9-08A2FA373F9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1EBFA-2C4D-4DE9-B2C1-C323DCF4D38E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1138" y="6564313"/>
            <a:ext cx="1819275" cy="2936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85988" y="6564313"/>
            <a:ext cx="4733925" cy="2936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3738" y="6562725"/>
            <a:ext cx="1905000" cy="2952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Slide </a:t>
            </a:r>
            <a:fld id="{DD346041-82E6-46DE-B5A9-DE6EC8AD49A1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64336" y="2194053"/>
            <a:ext cx="8802687" cy="939292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64336" y="3474720"/>
            <a:ext cx="8789987" cy="91440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164336" y="4725162"/>
            <a:ext cx="8789987" cy="980695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6042533"/>
            <a:ext cx="2828861" cy="32169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6365621"/>
            <a:ext cx="2828544" cy="29121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26" name="Title 16"/>
          <p:cNvSpPr txBox="1">
            <a:spLocks/>
          </p:cNvSpPr>
          <p:nvPr/>
        </p:nvSpPr>
        <p:spPr>
          <a:xfrm>
            <a:off x="164336" y="249936"/>
            <a:ext cx="682752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rtlCol="0" anchor="ctr" anchorCtr="0">
            <a:normAutofit/>
          </a:bodyPr>
          <a:lstStyle>
            <a:lvl1pPr>
              <a:defRPr sz="2000" kern="0" spc="0" baseline="0"/>
            </a:lvl1pPr>
          </a:lstStyle>
          <a:p>
            <a:pPr eaLnBrk="1" hangingPunct="1">
              <a:lnSpc>
                <a:spcPts val="1800"/>
              </a:lnSpc>
              <a:defRPr/>
            </a:pPr>
            <a:r>
              <a:rPr lang="en-US" smtClean="0">
                <a:ln w="3200">
                  <a:solidFill>
                    <a:srgbClr val="000000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itchFamily="34" charset="0"/>
              </a:rPr>
              <a:t>Feature Name:</a:t>
            </a:r>
            <a:endParaRPr lang="en-US" dirty="0">
              <a:ln w="3200">
                <a:solidFill>
                  <a:srgbClr val="000000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itchFamily="34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164336" y="1219200"/>
            <a:ext cx="8790432" cy="707136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336" y="902209"/>
            <a:ext cx="150688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Definition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336" y="1932433"/>
            <a:ext cx="180587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Feature Requirements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3175389"/>
            <a:ext cx="134197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Risks and Issues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336" y="4447509"/>
            <a:ext cx="225356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Target Dates and Milestones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4336" y="5775960"/>
            <a:ext cx="7458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Owners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336" y="6080760"/>
            <a:ext cx="56137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SSBU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4336" y="6385560"/>
            <a:ext cx="5486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R&amp;D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D4A8E-570D-4AE4-AE33-E30642359602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7" y="1355558"/>
            <a:ext cx="4316413" cy="4965031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500" y="1363579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51" y="3994484"/>
            <a:ext cx="4316413" cy="2333792"/>
          </a:xfrm>
          <a:solidFill>
            <a:schemeClr val="tx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Achievements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Risks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</a:rPr>
              <a:t>Issues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12447-8DB2-40AB-95BD-61EF9ABC75F9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648F-9FDD-40AD-8411-C4200D42606A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6F78-FF4E-4CA6-AA53-1620FBAF360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E11E3-4C61-4098-8944-40391E50AC60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606-95F8-4ECD-961A-2A74C05EEF6E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86533-8D69-495E-9D96-23D09E0559F9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B517-C8D0-40A9-BFC8-900E4B805AE2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5A384-7D1E-4874-B7A3-969E7EC7063F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9BA4-4799-445D-85A2-5259DEC9527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6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BF46-B1F7-449E-A891-0278960BD468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6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A6F1E-B349-443E-A12A-3020690FAA21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6FFF-96F2-4983-BB44-0C55827EE19A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12A1-7086-4A85-BCD7-888DBEA6EA1D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0B75E41-3A00-434B-B0A1-5C40FF5A2978}" type="datetime6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Proprietary - Cray/Ciara QBR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A388C8-533E-4206-99A8-7EDCD151EE49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Cray Inc. – NDA Only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  <a:fld id="{EC644CF6-61A3-4BF9-B4D8-39FE832FD9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76200"/>
            <a:ext cx="8705850" cy="5143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7" y="1206501"/>
            <a:ext cx="4276725" cy="51879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2" y="1206501"/>
            <a:ext cx="4276725" cy="5187951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E7AE9-C87B-468B-BCF6-6D20B8163A2B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3E13-F2B2-4F73-AD1C-77373A43D7A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ased">
    <p:bg>
      <p:bgPr>
        <a:blipFill dpi="0" rotWithShape="1">
          <a:blip r:embed="rId2" cstate="print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464062-4A04-448D-9EF3-CF778EF04DC0}" type="datetime6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None/>
              <a:defRPr sz="18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buFont typeface="Arial" pitchFamily="34" charset="0"/>
              <a:buNone/>
              <a:defRPr sz="16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buFont typeface="Arial" pitchFamily="34" charset="0"/>
              <a:buNone/>
              <a:defRPr sz="1600" b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4pPr>
            <a:lvl5pPr>
              <a:buFont typeface="Arial" pitchFamily="34" charset="0"/>
              <a:buNone/>
              <a:defRPr sz="1400" b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585" y="6477000"/>
            <a:ext cx="780415" cy="381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123297B5-A8F9-4FC3-8B72-907FD4EA500D}" type="datetime1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10/3/2012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SSBU MY2010: Cray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0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A735BE-A70B-46E7-B176-8DFC347FA178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9A1505-AA87-40A7-8EAF-056CDD2AA720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33DA96BF-FF24-44FA-B9AC-2506A9F738D8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lnSpc>
                <a:spcPct val="100000"/>
              </a:lnSpc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EC81C6-B0E9-4886-9BC2-63870CC60410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D89F1E-6030-4158-80B1-23E6EFF10334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A82033-2C92-4DB1-BF85-9A55126B9637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14A61E0-122E-496C-B83F-270D2ECD5610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 userDrawn="1"/>
        </p:nvSpPr>
        <p:spPr>
          <a:xfrm>
            <a:off x="195072" y="5730240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188976" y="6041136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195072" y="6352033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55587" y="6042533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55904" y="6365621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C465EA-9281-47A4-96D2-D6C0FEDD5B7E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99D990-1189-4CE0-A7A0-B1CFDEAB17EA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F4BEA-4416-44CD-91C2-6DF3789ACE6D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62D1CD-02A0-47A3-9E3D-3B3C9C8590F8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CA452-C6A5-4E88-AD2C-81A280273DA8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C3AEEC-F96C-41CA-9026-EAE490731602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fld id="{FBAFBE13-54B4-4E3E-AB3C-62547EF18DB3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F6D714-F69D-49C2-BBAC-A59FD666692A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7EF4A15B-0394-494D-9B6D-C1A2ACCFD3C7}" type="datetime1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10/3/2012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SSBU MY2010: Cray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066925"/>
            <a:ext cx="8610600" cy="619125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9506-80A9-4A6D-AFCE-52BB08BCD5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email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3D7D-C2E5-46B6-AF06-A41492EB88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screen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8354-2923-4A7A-B512-1451457F14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Product Roadmap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Preliminary and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4B9A-F8D9-4E26-B120-9C03E2A3E3C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screen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Product Roadmap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Cray Inc. Preliminary and Proprietary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Product Roadmap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Product Roadmap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Preliminary and Proprietary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C2A7DFD-45D8-469E-8D02-CE51CDF15DAF}" type="datetimeFigureOut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8AF91A2-4D81-4846-9E8B-ACD7550CA333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FF480-DA22-4165-A1A3-F01F788927A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34DC9-C33E-446A-ADFF-4D1A06FB6EB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47DB-9661-4DB9-8A50-A5F78E9827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D58D-EE5C-49F6-A6CC-4338805438B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30485-093A-4A67-B9F8-007FFB48D7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A7015-C0E1-4171-8616-FD39B33E0125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5C863-2CE5-41D4-9A34-1C6D7786FC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C7231-05FF-428A-8BEF-A5003F9A76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8AD51-9DA2-491E-84CE-C5E556721B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945C6-ED52-40FA-A765-878859DECBE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A453-BEEB-41E2-A55A-83F30D52EE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5B88-FAC0-49E4-93A9-08A2FA37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71ED-65CF-4F1A-936E-2628250A1FD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EB620-D904-41C6-8DB4-FFA4153D7B3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7EFC-A5AA-48A7-A9D9-4EA8A1D899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002C5-456E-4153-BB27-EB3AC48B151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6F78-FF4E-4CA6-AA53-1620FBAF3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55360-6A1F-4992-BCB2-A8E340B173D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606-95F8-4ECD-961A-2A74C05EEF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AF31-B4A7-4CEB-84EE-2A5D794F500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B517-C8D0-40A9-BFC8-900E4B805A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307FB2A0-4247-4CDC-B552-DC70ADB51A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9A81A-2729-4EAB-97FD-5A9F5CA0222E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9BA4-4799-445D-85A2-5259DEC952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0BCA8-3377-4CE0-9698-C94F3E9C308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A6F1E-B349-443E-A12A-3020690FAA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1054B-60F2-4F40-A6DE-AB7E54DC37F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12A1-7086-4A85-BCD7-888DBEA6EA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7B2375B-038B-468B-A94B-3E6FB242E674}" type="datetimeFigureOut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A388C8-533E-4206-99A8-7EDCD151EE49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7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05C863-2CE5-41D4-9A34-1C6D7786FC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4572000"/>
          </a:xfrm>
        </p:spPr>
        <p:txBody>
          <a:bodyPr/>
          <a:lstStyle>
            <a:lvl1pPr>
              <a:defRPr sz="2000"/>
            </a:lvl1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4572000"/>
          </a:xfrm>
        </p:spPr>
        <p:txBody>
          <a:bodyPr/>
          <a:lstStyle>
            <a:lvl1pPr>
              <a:defRPr sz="2000"/>
            </a:lvl1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A4A453-BEEB-41E2-A55A-83F30D52E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CUG 2011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Copyright 2011 Cray Inc.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Cray Inc. – NDA Only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42CDF182-0A99-4A79-A9C9-71BF7300AB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email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CUG 2011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2011 Cray Inc.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5C61-0DAA-4A2B-B426-F010C5B11A2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CUG 2011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Copyright 2011 Cray Inc.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and progra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"/>
            <a:ext cx="8229600" cy="914400"/>
          </a:xfrm>
        </p:spPr>
        <p:txBody>
          <a:bodyPr/>
          <a:lstStyle>
            <a:lvl1pPr>
              <a:defRPr sz="320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287" y="1045029"/>
            <a:ext cx="8281358" cy="1850571"/>
          </a:xfrm>
        </p:spPr>
        <p:txBody>
          <a:bodyPr/>
          <a:lstStyle>
            <a:lvl1pPr marL="288000" indent="-288000">
              <a:buClrTx/>
              <a:buSzPct val="115000"/>
              <a:buFont typeface="Calibri" pitchFamily="34" charset="0"/>
              <a:buChar char="•"/>
              <a:defRPr sz="2400">
                <a:solidFill>
                  <a:srgbClr val="595959"/>
                </a:solidFill>
                <a:latin typeface="+mn-lt"/>
              </a:defRPr>
            </a:lvl1pPr>
            <a:lvl2pPr>
              <a:buClr>
                <a:schemeClr val="accent4"/>
              </a:buClr>
              <a:buSzPct val="85000"/>
              <a:buFont typeface="Wingdings 2" pitchFamily="18" charset="2"/>
              <a:buChar char=""/>
              <a:defRPr sz="2400">
                <a:solidFill>
                  <a:srgbClr val="595959"/>
                </a:solidFill>
                <a:latin typeface="+mn-lt"/>
              </a:defRPr>
            </a:lvl2pPr>
            <a:lvl3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3pPr>
            <a:lvl4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4pPr>
            <a:lvl5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065F8-0E52-466C-90A9-277671E22EB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228600" y="4267200"/>
            <a:ext cx="8281358" cy="1850571"/>
          </a:xfrm>
        </p:spPr>
        <p:txBody>
          <a:bodyPr/>
          <a:lstStyle>
            <a:lvl1pPr marL="288000" indent="-288000">
              <a:buClrTx/>
              <a:buSzPct val="115000"/>
              <a:buFont typeface="Calibri" pitchFamily="34" charset="0"/>
              <a:buChar char="•"/>
              <a:defRPr sz="2400">
                <a:solidFill>
                  <a:srgbClr val="595959"/>
                </a:solidFill>
                <a:latin typeface="+mn-lt"/>
              </a:defRPr>
            </a:lvl1pPr>
            <a:lvl2pPr>
              <a:buClr>
                <a:schemeClr val="accent4"/>
              </a:buClr>
              <a:buSzPct val="85000"/>
              <a:buFont typeface="Wingdings 2" pitchFamily="18" charset="2"/>
              <a:buChar char=""/>
              <a:defRPr sz="2400">
                <a:solidFill>
                  <a:srgbClr val="595959"/>
                </a:solidFill>
                <a:latin typeface="+mn-lt"/>
              </a:defRPr>
            </a:lvl2pPr>
            <a:lvl3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3pPr>
            <a:lvl4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4pPr>
            <a:lvl5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38200" y="3276600"/>
            <a:ext cx="6096000" cy="40011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lvl1pPr marL="288000" indent="-288000">
              <a:buClrTx/>
              <a:buSzPct val="115000"/>
              <a:buFont typeface="Calibri" pitchFamily="34" charset="0"/>
              <a:buNone/>
              <a:defRPr sz="20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1pPr>
            <a:lvl2pPr>
              <a:buClr>
                <a:schemeClr val="accent4"/>
              </a:buClr>
              <a:buSzPct val="85000"/>
              <a:buFont typeface="Wingdings 2" pitchFamily="18" charset="2"/>
              <a:buChar char=""/>
              <a:defRPr sz="2400">
                <a:solidFill>
                  <a:srgbClr val="595959"/>
                </a:solidFill>
                <a:latin typeface="+mn-lt"/>
              </a:defRPr>
            </a:lvl2pPr>
            <a:lvl3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3pPr>
            <a:lvl4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4pPr>
            <a:lvl5pPr>
              <a:buClr>
                <a:schemeClr val="accent2"/>
              </a:buClr>
              <a:buSzPct val="100000"/>
              <a:buFont typeface="Wingdings 2" pitchFamily="18" charset="2"/>
              <a:buChar char=""/>
              <a:defRPr sz="1800">
                <a:solidFill>
                  <a:srgbClr val="595959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program code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CUG 2011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Copyright 2011 Cray Inc.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39D31792-EED5-4165-BE89-138F134EE68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print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AA802-A1B7-42F9-8A37-884C7E150E2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CUG 2011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Copyright 2011 Cray Inc.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2725" y="1206500"/>
            <a:ext cx="8705850" cy="51879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11138" y="6564313"/>
            <a:ext cx="1819275" cy="293687"/>
          </a:xfrm>
          <a:prstGeom prst="rect">
            <a:avLst/>
          </a:prstGeo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CFE24-9E2B-45C4-86B0-E3D9C94A515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603863" y="6499225"/>
            <a:ext cx="3936274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612571" y="6499225"/>
            <a:ext cx="3918858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21280" y="6499225"/>
            <a:ext cx="390144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Feature Definition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Feature Requirements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Risks and Issues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Target Dates and Milestones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Owners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SSBU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R&amp;D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Feature Definition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Feature Requirements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Risks and Issues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Target Dates and Milestones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Owners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SSBU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R&amp;D</a:t>
            </a:r>
          </a:p>
        </p:txBody>
      </p:sp>
    </p:spTree>
  </p:cSld>
  <p:clrMapOvr>
    <a:masterClrMapping/>
  </p:clrMapOvr>
  <p:transition>
    <p:fade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Achievements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Risks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Issues</a:t>
            </a: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Achievements</a:t>
            </a: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Risks</a:t>
            </a: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Issues</a:t>
            </a:r>
          </a:p>
        </p:txBody>
      </p:sp>
    </p:spTree>
  </p:cSld>
  <p:clrMapOvr>
    <a:masterClrMapping/>
  </p:clrMapOvr>
  <p:transition>
    <p:fade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9506-80A9-4A6D-AFCE-52BB08BCD5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6383813" y="6499225"/>
            <a:ext cx="1972408" cy="3587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34400" y="6477000"/>
            <a:ext cx="609600" cy="381000"/>
          </a:xfrm>
        </p:spPr>
        <p:txBody>
          <a:bodyPr/>
          <a:lstStyle/>
          <a:p>
            <a:fld id="{7C1CBDC9-44E9-4FA9-BAA9-9750149B95CB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899886" cy="35877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67429" y="6499225"/>
            <a:ext cx="42672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1CBDC9-44E9-4FA9-BAA9-9750149B95CB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899886" cy="35877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67429" y="6499225"/>
            <a:ext cx="42672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066925"/>
            <a:ext cx="8610600" cy="619125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9506-80A9-4A6D-AFCE-52BB08BCD5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1CBDC9-44E9-4FA9-BAA9-9750149B95CB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899886" cy="35877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67429" y="6499225"/>
            <a:ext cx="42672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3D7D-C2E5-46B6-AF06-A41492EB88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8354-2923-4A7A-B512-1451457F14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– NDA Only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4B9A-F8D9-4E26-B120-9C03E2A3E3C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print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 – NDA Only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FF480-DA22-4165-A1A3-F01F788927A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2725" y="1206500"/>
            <a:ext cx="8705850" cy="51879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11/14/11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Proprietary Information - NDA Required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1989992" cy="358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307FB2A0-4247-4CDC-B552-DC70ADB51A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1575" y="6499225"/>
            <a:ext cx="1989992" cy="358775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print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l"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11/14/11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Proprietary Information - NDA Required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42CDF182-0A99-4A79-A9C9-71BF7300AB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2725" y="1206500"/>
            <a:ext cx="8705850" cy="51879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11138" y="6564313"/>
            <a:ext cx="1819275" cy="293687"/>
          </a:xfrm>
          <a:prstGeom prst="rect">
            <a:avLst/>
          </a:prstGeo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latin typeface="+mj-lt"/>
              </a:defRPr>
            </a:lvl1pPr>
            <a:lvl2pPr>
              <a:buClr>
                <a:schemeClr val="accent2"/>
              </a:buClr>
              <a:defRPr>
                <a:latin typeface="+mj-lt"/>
              </a:defRPr>
            </a:lvl2pPr>
            <a:lvl3pPr>
              <a:buClr>
                <a:schemeClr val="accent2"/>
              </a:buClr>
              <a:defRPr>
                <a:latin typeface="+mj-lt"/>
              </a:defRPr>
            </a:lvl3pPr>
            <a:lvl4pPr>
              <a:buClr>
                <a:schemeClr val="accent2"/>
              </a:buClr>
              <a:defRPr>
                <a:latin typeface="+mj-lt"/>
              </a:defRPr>
            </a:lvl4pPr>
            <a:lvl5pPr>
              <a:buClr>
                <a:schemeClr val="accent2"/>
              </a:buCl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4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438400" y="65690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842483-3E18-458E-8045-6A6D38C1A700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latin typeface="+mj-lt"/>
              </a:defRPr>
            </a:lvl1pPr>
            <a:lvl2pPr>
              <a:buClr>
                <a:schemeClr val="accent2"/>
              </a:buClr>
              <a:defRPr>
                <a:latin typeface="+mj-lt"/>
              </a:defRPr>
            </a:lvl2pPr>
            <a:lvl3pPr>
              <a:buClr>
                <a:schemeClr val="accent2"/>
              </a:buClr>
              <a:defRPr>
                <a:latin typeface="+mj-lt"/>
              </a:defRPr>
            </a:lvl3pPr>
            <a:lvl4pPr>
              <a:buClr>
                <a:schemeClr val="accent2"/>
              </a:buClr>
              <a:defRPr>
                <a:latin typeface="+mj-lt"/>
              </a:defRPr>
            </a:lvl4pPr>
            <a:lvl5pPr>
              <a:buClr>
                <a:schemeClr val="accent2"/>
              </a:buCl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 r="23510" b="23510"/>
          <a:stretch>
            <a:fillRect/>
          </a:stretch>
        </p:blipFill>
        <p:spPr bwMode="auto">
          <a:xfrm>
            <a:off x="7359039" y="5073039"/>
            <a:ext cx="1784961" cy="178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4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438400" y="65690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842483-3E18-458E-8045-6A6D38C1A700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609600"/>
          </a:xfrm>
          <a:prstGeom prst="rect">
            <a:avLst/>
          </a:prstGeom>
        </p:spPr>
        <p:txBody>
          <a:bodyPr tIns="45720" anchor="b"/>
          <a:lstStyle>
            <a:lvl1pPr>
              <a:defRPr sz="3200" b="1">
                <a:latin typeface="+mj-l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  <a:latin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918909"/>
            <a:ext cx="4041775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  <a:latin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33400" y="1573752"/>
            <a:ext cx="4040188" cy="3845720"/>
          </a:xfrm>
          <a:prstGeom prst="rect">
            <a:avLst/>
          </a:prstGeom>
        </p:spPr>
        <p:txBody>
          <a:bodyPr tIns="0"/>
          <a:lstStyle>
            <a:lvl1pPr>
              <a:defRPr sz="22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752"/>
            <a:ext cx="4041775" cy="3845720"/>
          </a:xfrm>
          <a:prstGeom prst="rect">
            <a:avLst/>
          </a:prstGeom>
        </p:spPr>
        <p:txBody>
          <a:bodyPr tIns="0"/>
          <a:lstStyle>
            <a:lvl1pPr>
              <a:defRPr sz="22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E83025-E492-4261-8E48-B47FC76030A1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D23077-597F-4232-9CC9-7153683B745F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>
                <a:latin typeface="+mj-lt"/>
              </a:defRPr>
            </a:lvl1pPr>
            <a:lvl2pPr>
              <a:lnSpc>
                <a:spcPct val="80000"/>
              </a:lnSpc>
              <a:spcBef>
                <a:spcPts val="0"/>
              </a:spcBef>
              <a:defRPr sz="1800">
                <a:latin typeface="+mj-lt"/>
              </a:defRPr>
            </a:lvl2pPr>
            <a:lvl3pPr>
              <a:lnSpc>
                <a:spcPct val="80000"/>
              </a:lnSpc>
              <a:defRPr>
                <a:latin typeface="+mj-lt"/>
              </a:defRPr>
            </a:lvl3pPr>
            <a:lvl4pPr>
              <a:lnSpc>
                <a:spcPct val="80000"/>
              </a:lnSpc>
              <a:defRPr>
                <a:latin typeface="+mj-lt"/>
              </a:defRPr>
            </a:lvl4pPr>
            <a:lvl5pPr>
              <a:lnSpc>
                <a:spcPct val="80000"/>
              </a:lnSpc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381500" y="1"/>
            <a:ext cx="4762500" cy="5703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10673"/>
              <a:gd name="connsiteX1" fmla="*/ 5560 w 10000"/>
              <a:gd name="connsiteY1" fmla="*/ 9479 h 10673"/>
              <a:gd name="connsiteX2" fmla="*/ 10000 w 10000"/>
              <a:gd name="connsiteY2" fmla="*/ 7164 h 10673"/>
              <a:gd name="connsiteX3" fmla="*/ 10000 w 10000"/>
              <a:gd name="connsiteY3" fmla="*/ 101 h 10673"/>
              <a:gd name="connsiteX4" fmla="*/ 0 w 10000"/>
              <a:gd name="connsiteY4" fmla="*/ 0 h 10673"/>
              <a:gd name="connsiteX0" fmla="*/ 0 w 10000"/>
              <a:gd name="connsiteY0" fmla="*/ 0 h 9479"/>
              <a:gd name="connsiteX1" fmla="*/ 5560 w 10000"/>
              <a:gd name="connsiteY1" fmla="*/ 9479 h 9479"/>
              <a:gd name="connsiteX2" fmla="*/ 10000 w 10000"/>
              <a:gd name="connsiteY2" fmla="*/ 7164 h 9479"/>
              <a:gd name="connsiteX3" fmla="*/ 10000 w 10000"/>
              <a:gd name="connsiteY3" fmla="*/ 101 h 9479"/>
              <a:gd name="connsiteX4" fmla="*/ 0 w 10000"/>
              <a:gd name="connsiteY4" fmla="*/ 0 h 9479"/>
              <a:gd name="connsiteX0" fmla="*/ 0 w 10000"/>
              <a:gd name="connsiteY0" fmla="*/ 0 h 9207"/>
              <a:gd name="connsiteX1" fmla="*/ 5520 w 10000"/>
              <a:gd name="connsiteY1" fmla="*/ 8818 h 9207"/>
              <a:gd name="connsiteX2" fmla="*/ 10000 w 10000"/>
              <a:gd name="connsiteY2" fmla="*/ 7558 h 9207"/>
              <a:gd name="connsiteX3" fmla="*/ 10000 w 10000"/>
              <a:gd name="connsiteY3" fmla="*/ 107 h 9207"/>
              <a:gd name="connsiteX4" fmla="*/ 0 w 10000"/>
              <a:gd name="connsiteY4" fmla="*/ 0 h 9207"/>
              <a:gd name="connsiteX0" fmla="*/ 0 w 10000"/>
              <a:gd name="connsiteY0" fmla="*/ 0 h 10241"/>
              <a:gd name="connsiteX1" fmla="*/ 5520 w 10000"/>
              <a:gd name="connsiteY1" fmla="*/ 9577 h 10241"/>
              <a:gd name="connsiteX2" fmla="*/ 10000 w 10000"/>
              <a:gd name="connsiteY2" fmla="*/ 8209 h 10241"/>
              <a:gd name="connsiteX3" fmla="*/ 10000 w 10000"/>
              <a:gd name="connsiteY3" fmla="*/ 116 h 10241"/>
              <a:gd name="connsiteX4" fmla="*/ 0 w 10000"/>
              <a:gd name="connsiteY4" fmla="*/ 0 h 1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41">
                <a:moveTo>
                  <a:pt x="0" y="0"/>
                </a:moveTo>
                <a:cubicBezTo>
                  <a:pt x="580" y="1964"/>
                  <a:pt x="3853" y="8209"/>
                  <a:pt x="5520" y="9577"/>
                </a:cubicBezTo>
                <a:cubicBezTo>
                  <a:pt x="7110" y="10241"/>
                  <a:pt x="9260" y="10000"/>
                  <a:pt x="10000" y="8209"/>
                </a:cubicBezTo>
                <a:lnTo>
                  <a:pt x="10000" y="1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cray-sonexion-logo.png"/>
          <p:cNvPicPr>
            <a:picLocks noChangeAspect="1"/>
          </p:cNvPicPr>
          <p:nvPr/>
        </p:nvPicPr>
        <p:blipFill>
          <a:blip r:embed="rId3" cstate="print"/>
          <a:srcRect l="17814" r="19794"/>
          <a:stretch>
            <a:fillRect/>
          </a:stretch>
        </p:blipFill>
        <p:spPr>
          <a:xfrm>
            <a:off x="6986632" y="0"/>
            <a:ext cx="2004968" cy="59633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Slide </a:t>
            </a:r>
            <a:fld id="{69263387-06EC-4B65-A91E-857F31255A56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5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Slide </a:t>
            </a:r>
            <a:fld id="{69263387-06EC-4B65-A91E-857F31255A56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56771"/>
            <a:ext cx="4059936" cy="493922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56771"/>
            <a:ext cx="4059936" cy="493922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Slide </a:t>
            </a:r>
            <a:fld id="{69263387-06EC-4B65-A91E-857F31255A56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5C61-0DAA-4A2B-B426-F010C5B11A2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 r="23510" b="23510"/>
          <a:stretch>
            <a:fillRect/>
          </a:stretch>
        </p:blipFill>
        <p:spPr bwMode="auto">
          <a:xfrm>
            <a:off x="7359039" y="5073039"/>
            <a:ext cx="1784961" cy="178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Slide </a:t>
            </a:r>
            <a:fld id="{69263387-06EC-4B65-A91E-857F31255A56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Slide </a:t>
            </a:r>
            <a:fld id="{69263387-06EC-4B65-A91E-857F31255A56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Slide </a:t>
            </a:r>
            <a:fld id="{69263387-06EC-4B65-A91E-857F31255A56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1"/>
            <a:ext cx="1031966" cy="304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514600" y="6553201"/>
            <a:ext cx="4191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53201"/>
            <a:ext cx="762000" cy="3048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Slide </a:t>
            </a:r>
            <a:fld id="{69263387-06EC-4B65-A91E-857F31255A56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206639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690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11/14/11</a:t>
            </a: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5" name="Footer Placeholder 91"/>
          <p:cNvSpPr>
            <a:spLocks noGrp="1"/>
          </p:cNvSpPr>
          <p:nvPr userDrawn="1">
            <p:ph type="ftr" sz="quarter" idx="11"/>
          </p:nvPr>
        </p:nvSpPr>
        <p:spPr>
          <a:xfrm>
            <a:off x="2438400" y="65690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ea typeface="+mn-ea"/>
                <a:cs typeface="+mn-cs"/>
              </a:rPr>
              <a:t>Cray Proprietary Information - NDA Required</a:t>
            </a: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6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842483-3E18-458E-8045-6A6D38C1A700}" type="slidenum">
              <a:rPr lang="en-US" smtClean="0">
                <a:solidFill>
                  <a:srgbClr val="000000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7002910" y="-9537"/>
            <a:ext cx="2150067" cy="57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9601"/>
              <a:gd name="connsiteX1" fmla="*/ 5560 w 10000"/>
              <a:gd name="connsiteY1" fmla="*/ 9479 h 9601"/>
              <a:gd name="connsiteX2" fmla="*/ 9954 w 10000"/>
              <a:gd name="connsiteY2" fmla="*/ 5054 h 9601"/>
              <a:gd name="connsiteX3" fmla="*/ 10000 w 10000"/>
              <a:gd name="connsiteY3" fmla="*/ 101 h 9601"/>
              <a:gd name="connsiteX4" fmla="*/ 0 w 10000"/>
              <a:gd name="connsiteY4" fmla="*/ 0 h 9601"/>
              <a:gd name="connsiteX0" fmla="*/ 0 w 10000"/>
              <a:gd name="connsiteY0" fmla="*/ 0 h 8222"/>
              <a:gd name="connsiteX1" fmla="*/ 5606 w 10000"/>
              <a:gd name="connsiteY1" fmla="*/ 8008 h 8222"/>
              <a:gd name="connsiteX2" fmla="*/ 9954 w 10000"/>
              <a:gd name="connsiteY2" fmla="*/ 5264 h 8222"/>
              <a:gd name="connsiteX3" fmla="*/ 10000 w 10000"/>
              <a:gd name="connsiteY3" fmla="*/ 105 h 8222"/>
              <a:gd name="connsiteX4" fmla="*/ 0 w 10000"/>
              <a:gd name="connsiteY4" fmla="*/ 0 h 8222"/>
              <a:gd name="connsiteX0" fmla="*/ 419 w 4578"/>
              <a:gd name="connsiteY0" fmla="*/ 46 h 9862"/>
              <a:gd name="connsiteX1" fmla="*/ 184 w 4578"/>
              <a:gd name="connsiteY1" fmla="*/ 9612 h 9862"/>
              <a:gd name="connsiteX2" fmla="*/ 4532 w 4578"/>
              <a:gd name="connsiteY2" fmla="*/ 6274 h 9862"/>
              <a:gd name="connsiteX3" fmla="*/ 4578 w 4578"/>
              <a:gd name="connsiteY3" fmla="*/ 0 h 9862"/>
              <a:gd name="connsiteX4" fmla="*/ 419 w 4578"/>
              <a:gd name="connsiteY4" fmla="*/ 46 h 9862"/>
              <a:gd name="connsiteX0" fmla="*/ 7049 w 16134"/>
              <a:gd name="connsiteY0" fmla="*/ 47 h 9357"/>
              <a:gd name="connsiteX1" fmla="*/ 157 w 16134"/>
              <a:gd name="connsiteY1" fmla="*/ 9039 h 9357"/>
              <a:gd name="connsiteX2" fmla="*/ 16034 w 16134"/>
              <a:gd name="connsiteY2" fmla="*/ 6362 h 9357"/>
              <a:gd name="connsiteX3" fmla="*/ 16134 w 16134"/>
              <a:gd name="connsiteY3" fmla="*/ 0 h 9357"/>
              <a:gd name="connsiteX4" fmla="*/ 7049 w 16134"/>
              <a:gd name="connsiteY4" fmla="*/ 47 h 9357"/>
              <a:gd name="connsiteX0" fmla="*/ 5651 w 11282"/>
              <a:gd name="connsiteY0" fmla="*/ 50 h 9944"/>
              <a:gd name="connsiteX1" fmla="*/ 523 w 11282"/>
              <a:gd name="connsiteY1" fmla="*/ 923 h 9944"/>
              <a:gd name="connsiteX2" fmla="*/ 1379 w 11282"/>
              <a:gd name="connsiteY2" fmla="*/ 9660 h 9944"/>
              <a:gd name="connsiteX3" fmla="*/ 11220 w 11282"/>
              <a:gd name="connsiteY3" fmla="*/ 6799 h 9944"/>
              <a:gd name="connsiteX4" fmla="*/ 11282 w 11282"/>
              <a:gd name="connsiteY4" fmla="*/ 0 h 9944"/>
              <a:gd name="connsiteX5" fmla="*/ 5651 w 11282"/>
              <a:gd name="connsiteY5" fmla="*/ 50 h 9944"/>
              <a:gd name="connsiteX0" fmla="*/ 6872 w 11863"/>
              <a:gd name="connsiteY0" fmla="*/ 50 h 9849"/>
              <a:gd name="connsiteX1" fmla="*/ 137 w 11863"/>
              <a:gd name="connsiteY1" fmla="*/ 3399 h 9849"/>
              <a:gd name="connsiteX2" fmla="*/ 3085 w 11863"/>
              <a:gd name="connsiteY2" fmla="*/ 9714 h 9849"/>
              <a:gd name="connsiteX3" fmla="*/ 11808 w 11863"/>
              <a:gd name="connsiteY3" fmla="*/ 6837 h 9849"/>
              <a:gd name="connsiteX4" fmla="*/ 11863 w 11863"/>
              <a:gd name="connsiteY4" fmla="*/ 0 h 9849"/>
              <a:gd name="connsiteX5" fmla="*/ 6872 w 11863"/>
              <a:gd name="connsiteY5" fmla="*/ 50 h 9849"/>
              <a:gd name="connsiteX0" fmla="*/ 1640 w 10001"/>
              <a:gd name="connsiteY0" fmla="*/ 0 h 10142"/>
              <a:gd name="connsiteX1" fmla="*/ 116 w 10001"/>
              <a:gd name="connsiteY1" fmla="*/ 3593 h 10142"/>
              <a:gd name="connsiteX2" fmla="*/ 2602 w 10001"/>
              <a:gd name="connsiteY2" fmla="*/ 10005 h 10142"/>
              <a:gd name="connsiteX3" fmla="*/ 9955 w 10001"/>
              <a:gd name="connsiteY3" fmla="*/ 7084 h 10142"/>
              <a:gd name="connsiteX4" fmla="*/ 10001 w 10001"/>
              <a:gd name="connsiteY4" fmla="*/ 142 h 10142"/>
              <a:gd name="connsiteX5" fmla="*/ 1640 w 10001"/>
              <a:gd name="connsiteY5" fmla="*/ 0 h 10142"/>
              <a:gd name="connsiteX0" fmla="*/ 1422 w 9783"/>
              <a:gd name="connsiteY0" fmla="*/ 0 h 10110"/>
              <a:gd name="connsiteX1" fmla="*/ 129 w 9783"/>
              <a:gd name="connsiteY1" fmla="*/ 4172 h 10110"/>
              <a:gd name="connsiteX2" fmla="*/ 2384 w 9783"/>
              <a:gd name="connsiteY2" fmla="*/ 10005 h 10110"/>
              <a:gd name="connsiteX3" fmla="*/ 9737 w 9783"/>
              <a:gd name="connsiteY3" fmla="*/ 7084 h 10110"/>
              <a:gd name="connsiteX4" fmla="*/ 9783 w 9783"/>
              <a:gd name="connsiteY4" fmla="*/ 142 h 10110"/>
              <a:gd name="connsiteX5" fmla="*/ 1422 w 9783"/>
              <a:gd name="connsiteY5" fmla="*/ 0 h 1011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343 w 9889"/>
              <a:gd name="connsiteY0" fmla="*/ 0 h 10000"/>
              <a:gd name="connsiteX1" fmla="*/ 21 w 9889"/>
              <a:gd name="connsiteY1" fmla="*/ 4127 h 10000"/>
              <a:gd name="connsiteX2" fmla="*/ 2326 w 9889"/>
              <a:gd name="connsiteY2" fmla="*/ 9896 h 10000"/>
              <a:gd name="connsiteX3" fmla="*/ 9842 w 9889"/>
              <a:gd name="connsiteY3" fmla="*/ 7007 h 10000"/>
              <a:gd name="connsiteX4" fmla="*/ 9889 w 9889"/>
              <a:gd name="connsiteY4" fmla="*/ 140 h 10000"/>
              <a:gd name="connsiteX5" fmla="*/ 1343 w 9889"/>
              <a:gd name="connsiteY5" fmla="*/ 0 h 10000"/>
              <a:gd name="connsiteX0" fmla="*/ 1358 w 10000"/>
              <a:gd name="connsiteY0" fmla="*/ 0 h 9930"/>
              <a:gd name="connsiteX1" fmla="*/ 21 w 10000"/>
              <a:gd name="connsiteY1" fmla="*/ 4127 h 9930"/>
              <a:gd name="connsiteX2" fmla="*/ 2352 w 10000"/>
              <a:gd name="connsiteY2" fmla="*/ 9896 h 9930"/>
              <a:gd name="connsiteX3" fmla="*/ 9904 w 10000"/>
              <a:gd name="connsiteY3" fmla="*/ 6052 h 9930"/>
              <a:gd name="connsiteX4" fmla="*/ 10000 w 10000"/>
              <a:gd name="connsiteY4" fmla="*/ 140 h 9930"/>
              <a:gd name="connsiteX5" fmla="*/ 1358 w 10000"/>
              <a:gd name="connsiteY5" fmla="*/ 0 h 9930"/>
              <a:gd name="connsiteX0" fmla="*/ 1343 w 9985"/>
              <a:gd name="connsiteY0" fmla="*/ 0 h 9621"/>
              <a:gd name="connsiteX1" fmla="*/ 6 w 9985"/>
              <a:gd name="connsiteY1" fmla="*/ 4156 h 9621"/>
              <a:gd name="connsiteX2" fmla="*/ 5581 w 9985"/>
              <a:gd name="connsiteY2" fmla="*/ 9581 h 9621"/>
              <a:gd name="connsiteX3" fmla="*/ 9889 w 9985"/>
              <a:gd name="connsiteY3" fmla="*/ 6095 h 9621"/>
              <a:gd name="connsiteX4" fmla="*/ 9985 w 9985"/>
              <a:gd name="connsiteY4" fmla="*/ 141 h 9621"/>
              <a:gd name="connsiteX5" fmla="*/ 1343 w 9985"/>
              <a:gd name="connsiteY5" fmla="*/ 0 h 9621"/>
              <a:gd name="connsiteX0" fmla="*/ 1345 w 10000"/>
              <a:gd name="connsiteY0" fmla="*/ 0 h 9959"/>
              <a:gd name="connsiteX1" fmla="*/ 6 w 10000"/>
              <a:gd name="connsiteY1" fmla="*/ 4320 h 9959"/>
              <a:gd name="connsiteX2" fmla="*/ 5589 w 10000"/>
              <a:gd name="connsiteY2" fmla="*/ 9958 h 9959"/>
              <a:gd name="connsiteX3" fmla="*/ 9904 w 10000"/>
              <a:gd name="connsiteY3" fmla="*/ 6335 h 9959"/>
              <a:gd name="connsiteX4" fmla="*/ 10000 w 10000"/>
              <a:gd name="connsiteY4" fmla="*/ 147 h 9959"/>
              <a:gd name="connsiteX5" fmla="*/ 1345 w 10000"/>
              <a:gd name="connsiteY5" fmla="*/ 0 h 9959"/>
              <a:gd name="connsiteX0" fmla="*/ 1344 w 9999"/>
              <a:gd name="connsiteY0" fmla="*/ 0 h 9599"/>
              <a:gd name="connsiteX1" fmla="*/ 5 w 9999"/>
              <a:gd name="connsiteY1" fmla="*/ 4338 h 9599"/>
              <a:gd name="connsiteX2" fmla="*/ 6018 w 9999"/>
              <a:gd name="connsiteY2" fmla="*/ 9598 h 9599"/>
              <a:gd name="connsiteX3" fmla="*/ 9903 w 9999"/>
              <a:gd name="connsiteY3" fmla="*/ 6361 h 9599"/>
              <a:gd name="connsiteX4" fmla="*/ 9999 w 9999"/>
              <a:gd name="connsiteY4" fmla="*/ 148 h 9599"/>
              <a:gd name="connsiteX5" fmla="*/ 1344 w 9999"/>
              <a:gd name="connsiteY5" fmla="*/ 0 h 9599"/>
              <a:gd name="connsiteX0" fmla="*/ 1009 w 9665"/>
              <a:gd name="connsiteY0" fmla="*/ 0 h 10045"/>
              <a:gd name="connsiteX1" fmla="*/ 5 w 9665"/>
              <a:gd name="connsiteY1" fmla="*/ 4728 h 10045"/>
              <a:gd name="connsiteX2" fmla="*/ 5684 w 9665"/>
              <a:gd name="connsiteY2" fmla="*/ 9999 h 10045"/>
              <a:gd name="connsiteX3" fmla="*/ 9569 w 9665"/>
              <a:gd name="connsiteY3" fmla="*/ 6627 h 10045"/>
              <a:gd name="connsiteX4" fmla="*/ 9665 w 9665"/>
              <a:gd name="connsiteY4" fmla="*/ 154 h 10045"/>
              <a:gd name="connsiteX5" fmla="*/ 1009 w 9665"/>
              <a:gd name="connsiteY5" fmla="*/ 0 h 10045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5 w 9999"/>
              <a:gd name="connsiteY0" fmla="*/ 0 h 8248"/>
              <a:gd name="connsiteX1" fmla="*/ 4 w 9999"/>
              <a:gd name="connsiteY1" fmla="*/ 4707 h 8248"/>
              <a:gd name="connsiteX2" fmla="*/ 7116 w 9999"/>
              <a:gd name="connsiteY2" fmla="*/ 7873 h 8248"/>
              <a:gd name="connsiteX3" fmla="*/ 9900 w 9999"/>
              <a:gd name="connsiteY3" fmla="*/ 6597 h 8248"/>
              <a:gd name="connsiteX4" fmla="*/ 9999 w 9999"/>
              <a:gd name="connsiteY4" fmla="*/ 153 h 8248"/>
              <a:gd name="connsiteX5" fmla="*/ 1785 w 9999"/>
              <a:gd name="connsiteY5" fmla="*/ 0 h 8248"/>
              <a:gd name="connsiteX0" fmla="*/ 1785 w 10000"/>
              <a:gd name="connsiteY0" fmla="*/ 0 h 12618"/>
              <a:gd name="connsiteX1" fmla="*/ 4 w 10000"/>
              <a:gd name="connsiteY1" fmla="*/ 5707 h 12618"/>
              <a:gd name="connsiteX2" fmla="*/ 6969 w 10000"/>
              <a:gd name="connsiteY2" fmla="*/ 12573 h 12618"/>
              <a:gd name="connsiteX3" fmla="*/ 9901 w 10000"/>
              <a:gd name="connsiteY3" fmla="*/ 7998 h 12618"/>
              <a:gd name="connsiteX4" fmla="*/ 10000 w 10000"/>
              <a:gd name="connsiteY4" fmla="*/ 185 h 12618"/>
              <a:gd name="connsiteX5" fmla="*/ 1785 w 10000"/>
              <a:gd name="connsiteY5" fmla="*/ 0 h 12618"/>
              <a:gd name="connsiteX0" fmla="*/ 1785 w 10000"/>
              <a:gd name="connsiteY0" fmla="*/ 0 h 15056"/>
              <a:gd name="connsiteX1" fmla="*/ 4 w 10000"/>
              <a:gd name="connsiteY1" fmla="*/ 5707 h 15056"/>
              <a:gd name="connsiteX2" fmla="*/ 6969 w 10000"/>
              <a:gd name="connsiteY2" fmla="*/ 12573 h 15056"/>
              <a:gd name="connsiteX3" fmla="*/ 9753 w 10000"/>
              <a:gd name="connsiteY3" fmla="*/ 13801 h 15056"/>
              <a:gd name="connsiteX4" fmla="*/ 10000 w 10000"/>
              <a:gd name="connsiteY4" fmla="*/ 185 h 15056"/>
              <a:gd name="connsiteX5" fmla="*/ 1785 w 10000"/>
              <a:gd name="connsiteY5" fmla="*/ 0 h 15056"/>
              <a:gd name="connsiteX0" fmla="*/ 1785 w 10000"/>
              <a:gd name="connsiteY0" fmla="*/ 0 h 13836"/>
              <a:gd name="connsiteX1" fmla="*/ 4 w 10000"/>
              <a:gd name="connsiteY1" fmla="*/ 5707 h 13836"/>
              <a:gd name="connsiteX2" fmla="*/ 6969 w 10000"/>
              <a:gd name="connsiteY2" fmla="*/ 12573 h 13836"/>
              <a:gd name="connsiteX3" fmla="*/ 9753 w 10000"/>
              <a:gd name="connsiteY3" fmla="*/ 13801 h 13836"/>
              <a:gd name="connsiteX4" fmla="*/ 10000 w 10000"/>
              <a:gd name="connsiteY4" fmla="*/ 185 h 13836"/>
              <a:gd name="connsiteX5" fmla="*/ 1785 w 10000"/>
              <a:gd name="connsiteY5" fmla="*/ 0 h 13836"/>
              <a:gd name="connsiteX0" fmla="*/ 1785 w 10000"/>
              <a:gd name="connsiteY0" fmla="*/ 0 h 12891"/>
              <a:gd name="connsiteX1" fmla="*/ 4 w 10000"/>
              <a:gd name="connsiteY1" fmla="*/ 5707 h 12891"/>
              <a:gd name="connsiteX2" fmla="*/ 6969 w 10000"/>
              <a:gd name="connsiteY2" fmla="*/ 12573 h 12891"/>
              <a:gd name="connsiteX3" fmla="*/ 9753 w 10000"/>
              <a:gd name="connsiteY3" fmla="*/ 11782 h 12891"/>
              <a:gd name="connsiteX4" fmla="*/ 10000 w 10000"/>
              <a:gd name="connsiteY4" fmla="*/ 185 h 12891"/>
              <a:gd name="connsiteX5" fmla="*/ 1785 w 10000"/>
              <a:gd name="connsiteY5" fmla="*/ 0 h 12891"/>
              <a:gd name="connsiteX0" fmla="*/ 1785 w 10000"/>
              <a:gd name="connsiteY0" fmla="*/ 0 h 12806"/>
              <a:gd name="connsiteX1" fmla="*/ 4 w 10000"/>
              <a:gd name="connsiteY1" fmla="*/ 5707 h 12806"/>
              <a:gd name="connsiteX2" fmla="*/ 6969 w 10000"/>
              <a:gd name="connsiteY2" fmla="*/ 12573 h 12806"/>
              <a:gd name="connsiteX3" fmla="*/ 9852 w 10000"/>
              <a:gd name="connsiteY3" fmla="*/ 11277 h 12806"/>
              <a:gd name="connsiteX4" fmla="*/ 10000 w 10000"/>
              <a:gd name="connsiteY4" fmla="*/ 185 h 12806"/>
              <a:gd name="connsiteX5" fmla="*/ 1785 w 10000"/>
              <a:gd name="connsiteY5" fmla="*/ 0 h 12806"/>
              <a:gd name="connsiteX0" fmla="*/ 1785 w 10000"/>
              <a:gd name="connsiteY0" fmla="*/ 0 h 12718"/>
              <a:gd name="connsiteX1" fmla="*/ 4 w 10000"/>
              <a:gd name="connsiteY1" fmla="*/ 5707 h 12718"/>
              <a:gd name="connsiteX2" fmla="*/ 6969 w 10000"/>
              <a:gd name="connsiteY2" fmla="*/ 12573 h 12718"/>
              <a:gd name="connsiteX3" fmla="*/ 9753 w 10000"/>
              <a:gd name="connsiteY3" fmla="*/ 10520 h 12718"/>
              <a:gd name="connsiteX4" fmla="*/ 10000 w 10000"/>
              <a:gd name="connsiteY4" fmla="*/ 185 h 12718"/>
              <a:gd name="connsiteX5" fmla="*/ 1785 w 10000"/>
              <a:gd name="connsiteY5" fmla="*/ 0 h 12718"/>
              <a:gd name="connsiteX0" fmla="*/ 1785 w 10000"/>
              <a:gd name="connsiteY0" fmla="*/ 0 h 12772"/>
              <a:gd name="connsiteX1" fmla="*/ 4 w 10000"/>
              <a:gd name="connsiteY1" fmla="*/ 5707 h 12772"/>
              <a:gd name="connsiteX2" fmla="*/ 6969 w 10000"/>
              <a:gd name="connsiteY2" fmla="*/ 12573 h 12772"/>
              <a:gd name="connsiteX3" fmla="*/ 9852 w 10000"/>
              <a:gd name="connsiteY3" fmla="*/ 11025 h 12772"/>
              <a:gd name="connsiteX4" fmla="*/ 10000 w 10000"/>
              <a:gd name="connsiteY4" fmla="*/ 185 h 12772"/>
              <a:gd name="connsiteX5" fmla="*/ 1785 w 10000"/>
              <a:gd name="connsiteY5" fmla="*/ 0 h 12772"/>
              <a:gd name="connsiteX0" fmla="*/ 1785 w 10000"/>
              <a:gd name="connsiteY0" fmla="*/ 0 h 11156"/>
              <a:gd name="connsiteX1" fmla="*/ 4 w 10000"/>
              <a:gd name="connsiteY1" fmla="*/ 5707 h 11156"/>
              <a:gd name="connsiteX2" fmla="*/ 6128 w 10000"/>
              <a:gd name="connsiteY2" fmla="*/ 10554 h 11156"/>
              <a:gd name="connsiteX3" fmla="*/ 9852 w 10000"/>
              <a:gd name="connsiteY3" fmla="*/ 11025 h 11156"/>
              <a:gd name="connsiteX4" fmla="*/ 10000 w 10000"/>
              <a:gd name="connsiteY4" fmla="*/ 185 h 11156"/>
              <a:gd name="connsiteX5" fmla="*/ 1785 w 10000"/>
              <a:gd name="connsiteY5" fmla="*/ 0 h 11156"/>
              <a:gd name="connsiteX0" fmla="*/ 1785 w 10000"/>
              <a:gd name="connsiteY0" fmla="*/ 0 h 12083"/>
              <a:gd name="connsiteX1" fmla="*/ 4 w 10000"/>
              <a:gd name="connsiteY1" fmla="*/ 5707 h 12083"/>
              <a:gd name="connsiteX2" fmla="*/ 6128 w 10000"/>
              <a:gd name="connsiteY2" fmla="*/ 11816 h 12083"/>
              <a:gd name="connsiteX3" fmla="*/ 9852 w 10000"/>
              <a:gd name="connsiteY3" fmla="*/ 11025 h 12083"/>
              <a:gd name="connsiteX4" fmla="*/ 10000 w 10000"/>
              <a:gd name="connsiteY4" fmla="*/ 185 h 12083"/>
              <a:gd name="connsiteX5" fmla="*/ 1785 w 10000"/>
              <a:gd name="connsiteY5" fmla="*/ 0 h 12083"/>
              <a:gd name="connsiteX0" fmla="*/ 1785 w 10000"/>
              <a:gd name="connsiteY0" fmla="*/ 0 h 12248"/>
              <a:gd name="connsiteX1" fmla="*/ 4 w 10000"/>
              <a:gd name="connsiteY1" fmla="*/ 5707 h 12248"/>
              <a:gd name="connsiteX2" fmla="*/ 6128 w 10000"/>
              <a:gd name="connsiteY2" fmla="*/ 11816 h 12248"/>
              <a:gd name="connsiteX3" fmla="*/ 9852 w 10000"/>
              <a:gd name="connsiteY3" fmla="*/ 11025 h 12248"/>
              <a:gd name="connsiteX4" fmla="*/ 10000 w 10000"/>
              <a:gd name="connsiteY4" fmla="*/ 185 h 12248"/>
              <a:gd name="connsiteX5" fmla="*/ 1785 w 10000"/>
              <a:gd name="connsiteY5" fmla="*/ 0 h 12248"/>
              <a:gd name="connsiteX0" fmla="*/ 1786 w 10001"/>
              <a:gd name="connsiteY0" fmla="*/ 0 h 12440"/>
              <a:gd name="connsiteX1" fmla="*/ 5 w 10001"/>
              <a:gd name="connsiteY1" fmla="*/ 5707 h 12440"/>
              <a:gd name="connsiteX2" fmla="*/ 5635 w 10001"/>
              <a:gd name="connsiteY2" fmla="*/ 12068 h 12440"/>
              <a:gd name="connsiteX3" fmla="*/ 9853 w 10001"/>
              <a:gd name="connsiteY3" fmla="*/ 11025 h 12440"/>
              <a:gd name="connsiteX4" fmla="*/ 10001 w 10001"/>
              <a:gd name="connsiteY4" fmla="*/ 185 h 12440"/>
              <a:gd name="connsiteX5" fmla="*/ 1786 w 10001"/>
              <a:gd name="connsiteY5" fmla="*/ 0 h 12440"/>
              <a:gd name="connsiteX0" fmla="*/ 1786 w 10001"/>
              <a:gd name="connsiteY0" fmla="*/ 0 h 12114"/>
              <a:gd name="connsiteX1" fmla="*/ 5 w 10001"/>
              <a:gd name="connsiteY1" fmla="*/ 5707 h 12114"/>
              <a:gd name="connsiteX2" fmla="*/ 5635 w 10001"/>
              <a:gd name="connsiteY2" fmla="*/ 12068 h 12114"/>
              <a:gd name="connsiteX3" fmla="*/ 9853 w 10001"/>
              <a:gd name="connsiteY3" fmla="*/ 11025 h 12114"/>
              <a:gd name="connsiteX4" fmla="*/ 10001 w 10001"/>
              <a:gd name="connsiteY4" fmla="*/ 185 h 12114"/>
              <a:gd name="connsiteX5" fmla="*/ 1786 w 10001"/>
              <a:gd name="connsiteY5" fmla="*/ 0 h 12114"/>
              <a:gd name="connsiteX0" fmla="*/ 771 w 8986"/>
              <a:gd name="connsiteY0" fmla="*/ 0 h 12293"/>
              <a:gd name="connsiteX1" fmla="*/ 375 w 8986"/>
              <a:gd name="connsiteY1" fmla="*/ 7726 h 12293"/>
              <a:gd name="connsiteX2" fmla="*/ 4620 w 8986"/>
              <a:gd name="connsiteY2" fmla="*/ 12068 h 12293"/>
              <a:gd name="connsiteX3" fmla="*/ 8838 w 8986"/>
              <a:gd name="connsiteY3" fmla="*/ 11025 h 12293"/>
              <a:gd name="connsiteX4" fmla="*/ 8986 w 8986"/>
              <a:gd name="connsiteY4" fmla="*/ 185 h 12293"/>
              <a:gd name="connsiteX5" fmla="*/ 771 w 8986"/>
              <a:gd name="connsiteY5" fmla="*/ 0 h 12293"/>
              <a:gd name="connsiteX0" fmla="*/ 858 w 10000"/>
              <a:gd name="connsiteY0" fmla="*/ 0 h 10000"/>
              <a:gd name="connsiteX1" fmla="*/ 417 w 10000"/>
              <a:gd name="connsiteY1" fmla="*/ 6285 h 10000"/>
              <a:gd name="connsiteX2" fmla="*/ 5141 w 10000"/>
              <a:gd name="connsiteY2" fmla="*/ 9817 h 10000"/>
              <a:gd name="connsiteX3" fmla="*/ 9835 w 10000"/>
              <a:gd name="connsiteY3" fmla="*/ 8969 h 10000"/>
              <a:gd name="connsiteX4" fmla="*/ 10000 w 10000"/>
              <a:gd name="connsiteY4" fmla="*/ 150 h 10000"/>
              <a:gd name="connsiteX5" fmla="*/ 858 w 10000"/>
              <a:gd name="connsiteY5" fmla="*/ 0 h 10000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1156 w 10298"/>
              <a:gd name="connsiteY6" fmla="*/ 0 h 10286"/>
              <a:gd name="connsiteX0" fmla="*/ 82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826 w 10298"/>
              <a:gd name="connsiteY6" fmla="*/ 0 h 10286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740 h 11026"/>
              <a:gd name="connsiteX1" fmla="*/ 0 w 10298"/>
              <a:gd name="connsiteY1" fmla="*/ 3125 h 11026"/>
              <a:gd name="connsiteX2" fmla="*/ 5439 w 10298"/>
              <a:gd name="connsiteY2" fmla="*/ 10557 h 11026"/>
              <a:gd name="connsiteX3" fmla="*/ 10133 w 10298"/>
              <a:gd name="connsiteY3" fmla="*/ 9709 h 11026"/>
              <a:gd name="connsiteX4" fmla="*/ 10298 w 10298"/>
              <a:gd name="connsiteY4" fmla="*/ 890 h 11026"/>
              <a:gd name="connsiteX5" fmla="*/ 826 w 10298"/>
              <a:gd name="connsiteY5" fmla="*/ 740 h 11026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568 h 10719"/>
              <a:gd name="connsiteX1" fmla="*/ 0 w 10298"/>
              <a:gd name="connsiteY1" fmla="*/ 2953 h 10719"/>
              <a:gd name="connsiteX2" fmla="*/ 5439 w 10298"/>
              <a:gd name="connsiteY2" fmla="*/ 10385 h 10719"/>
              <a:gd name="connsiteX3" fmla="*/ 10188 w 10298"/>
              <a:gd name="connsiteY3" fmla="*/ 9742 h 10719"/>
              <a:gd name="connsiteX4" fmla="*/ 10298 w 10298"/>
              <a:gd name="connsiteY4" fmla="*/ 718 h 10719"/>
              <a:gd name="connsiteX5" fmla="*/ 826 w 10298"/>
              <a:gd name="connsiteY5" fmla="*/ 568 h 10719"/>
              <a:gd name="connsiteX0" fmla="*/ 826 w 10298"/>
              <a:gd name="connsiteY0" fmla="*/ 18 h 10169"/>
              <a:gd name="connsiteX1" fmla="*/ 0 w 10298"/>
              <a:gd name="connsiteY1" fmla="*/ 2403 h 10169"/>
              <a:gd name="connsiteX2" fmla="*/ 5439 w 10298"/>
              <a:gd name="connsiteY2" fmla="*/ 9835 h 10169"/>
              <a:gd name="connsiteX3" fmla="*/ 10188 w 10298"/>
              <a:gd name="connsiteY3" fmla="*/ 9192 h 10169"/>
              <a:gd name="connsiteX4" fmla="*/ 10298 w 10298"/>
              <a:gd name="connsiteY4" fmla="*/ 168 h 10169"/>
              <a:gd name="connsiteX5" fmla="*/ 826 w 10298"/>
              <a:gd name="connsiteY5" fmla="*/ 18 h 10169"/>
              <a:gd name="connsiteX0" fmla="*/ 826 w 10298"/>
              <a:gd name="connsiteY0" fmla="*/ 42 h 10193"/>
              <a:gd name="connsiteX1" fmla="*/ 0 w 10298"/>
              <a:gd name="connsiteY1" fmla="*/ 2427 h 10193"/>
              <a:gd name="connsiteX2" fmla="*/ 5439 w 10298"/>
              <a:gd name="connsiteY2" fmla="*/ 9859 h 10193"/>
              <a:gd name="connsiteX3" fmla="*/ 10188 w 10298"/>
              <a:gd name="connsiteY3" fmla="*/ 9216 h 10193"/>
              <a:gd name="connsiteX4" fmla="*/ 10298 w 10298"/>
              <a:gd name="connsiteY4" fmla="*/ 192 h 10193"/>
              <a:gd name="connsiteX5" fmla="*/ 826 w 10298"/>
              <a:gd name="connsiteY5" fmla="*/ 42 h 10193"/>
              <a:gd name="connsiteX0" fmla="*/ 826 w 10189"/>
              <a:gd name="connsiteY0" fmla="*/ 9 h 10160"/>
              <a:gd name="connsiteX1" fmla="*/ 0 w 10189"/>
              <a:gd name="connsiteY1" fmla="*/ 2394 h 10160"/>
              <a:gd name="connsiteX2" fmla="*/ 5439 w 10189"/>
              <a:gd name="connsiteY2" fmla="*/ 9826 h 10160"/>
              <a:gd name="connsiteX3" fmla="*/ 10188 w 10189"/>
              <a:gd name="connsiteY3" fmla="*/ 9183 h 10160"/>
              <a:gd name="connsiteX4" fmla="*/ 10026 w 10189"/>
              <a:gd name="connsiteY4" fmla="*/ 384 h 10160"/>
              <a:gd name="connsiteX5" fmla="*/ 826 w 10189"/>
              <a:gd name="connsiteY5" fmla="*/ 9 h 10160"/>
              <a:gd name="connsiteX0" fmla="*/ 826 w 10222"/>
              <a:gd name="connsiteY0" fmla="*/ 42 h 10193"/>
              <a:gd name="connsiteX1" fmla="*/ 0 w 10222"/>
              <a:gd name="connsiteY1" fmla="*/ 2427 h 10193"/>
              <a:gd name="connsiteX2" fmla="*/ 5439 w 10222"/>
              <a:gd name="connsiteY2" fmla="*/ 9859 h 10193"/>
              <a:gd name="connsiteX3" fmla="*/ 10188 w 10222"/>
              <a:gd name="connsiteY3" fmla="*/ 9216 h 10193"/>
              <a:gd name="connsiteX4" fmla="*/ 10222 w 10222"/>
              <a:gd name="connsiteY4" fmla="*/ 192 h 10193"/>
              <a:gd name="connsiteX5" fmla="*/ 826 w 10222"/>
              <a:gd name="connsiteY5" fmla="*/ 42 h 10193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" h="10234">
                <a:moveTo>
                  <a:pt x="826" y="42"/>
                </a:moveTo>
                <a:cubicBezTo>
                  <a:pt x="347" y="250"/>
                  <a:pt x="114" y="538"/>
                  <a:pt x="0" y="2427"/>
                </a:cubicBezTo>
                <a:cubicBezTo>
                  <a:pt x="126" y="7867"/>
                  <a:pt x="3454" y="9234"/>
                  <a:pt x="5197" y="9915"/>
                </a:cubicBezTo>
                <a:cubicBezTo>
                  <a:pt x="6940" y="10596"/>
                  <a:pt x="8471" y="10107"/>
                  <a:pt x="10188" y="9216"/>
                </a:cubicBezTo>
                <a:cubicBezTo>
                  <a:pt x="10206" y="6755"/>
                  <a:pt x="10204" y="2653"/>
                  <a:pt x="10222" y="192"/>
                </a:cubicBezTo>
                <a:cubicBezTo>
                  <a:pt x="6543" y="-65"/>
                  <a:pt x="4403" y="-7"/>
                  <a:pt x="826" y="4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3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srgbClr val="0070C0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3" descr="C:\Users\bbolding\Pictures\Clip Art\Cray Logos\cray_logo_registered_294c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42" y="99833"/>
            <a:ext cx="1501795" cy="1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>
            <a:spLocks/>
          </p:cNvSpPr>
          <p:nvPr userDrawn="1"/>
        </p:nvSpPr>
        <p:spPr bwMode="auto">
          <a:xfrm rot="21435692">
            <a:off x="23151" y="535009"/>
            <a:ext cx="9108862" cy="325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9946"/>
              <a:gd name="connsiteY0" fmla="*/ 5905 h 7723"/>
              <a:gd name="connsiteX1" fmla="*/ 2841 w 9946"/>
              <a:gd name="connsiteY1" fmla="*/ 4 h 7723"/>
              <a:gd name="connsiteX2" fmla="*/ 7149 w 9946"/>
              <a:gd name="connsiteY2" fmla="*/ 6889 h 7723"/>
              <a:gd name="connsiteX3" fmla="*/ 9946 w 9946"/>
              <a:gd name="connsiteY3" fmla="*/ 6941 h 7723"/>
              <a:gd name="connsiteX0" fmla="*/ 0 w 10000"/>
              <a:gd name="connsiteY0" fmla="*/ 7838 h 17075"/>
              <a:gd name="connsiteX1" fmla="*/ 2856 w 10000"/>
              <a:gd name="connsiteY1" fmla="*/ 197 h 17075"/>
              <a:gd name="connsiteX2" fmla="*/ 7194 w 10000"/>
              <a:gd name="connsiteY2" fmla="*/ 17060 h 17075"/>
              <a:gd name="connsiteX3" fmla="*/ 10000 w 10000"/>
              <a:gd name="connsiteY3" fmla="*/ 9179 h 17075"/>
              <a:gd name="connsiteX0" fmla="*/ 0 w 10000"/>
              <a:gd name="connsiteY0" fmla="*/ 201 h 9501"/>
              <a:gd name="connsiteX1" fmla="*/ 2829 w 10000"/>
              <a:gd name="connsiteY1" fmla="*/ 5722 h 9501"/>
              <a:gd name="connsiteX2" fmla="*/ 7194 w 10000"/>
              <a:gd name="connsiteY2" fmla="*/ 9423 h 9501"/>
              <a:gd name="connsiteX3" fmla="*/ 10000 w 10000"/>
              <a:gd name="connsiteY3" fmla="*/ 1542 h 9501"/>
              <a:gd name="connsiteX0" fmla="*/ 0 w 9963"/>
              <a:gd name="connsiteY0" fmla="*/ 94 h 19600"/>
              <a:gd name="connsiteX1" fmla="*/ 2792 w 9963"/>
              <a:gd name="connsiteY1" fmla="*/ 15559 h 19600"/>
              <a:gd name="connsiteX2" fmla="*/ 7157 w 9963"/>
              <a:gd name="connsiteY2" fmla="*/ 19454 h 19600"/>
              <a:gd name="connsiteX3" fmla="*/ 9963 w 9963"/>
              <a:gd name="connsiteY3" fmla="*/ 11159 h 19600"/>
              <a:gd name="connsiteX0" fmla="*/ 0 w 10000"/>
              <a:gd name="connsiteY0" fmla="*/ 0 h 9952"/>
              <a:gd name="connsiteX1" fmla="*/ 2802 w 10000"/>
              <a:gd name="connsiteY1" fmla="*/ 7890 h 9952"/>
              <a:gd name="connsiteX2" fmla="*/ 7184 w 10000"/>
              <a:gd name="connsiteY2" fmla="*/ 9878 h 9952"/>
              <a:gd name="connsiteX3" fmla="*/ 10000 w 10000"/>
              <a:gd name="connsiteY3" fmla="*/ 5645 h 9952"/>
              <a:gd name="connsiteX0" fmla="*/ 0 w 10000"/>
              <a:gd name="connsiteY0" fmla="*/ 0 h 9978"/>
              <a:gd name="connsiteX1" fmla="*/ 2786 w 10000"/>
              <a:gd name="connsiteY1" fmla="*/ 7480 h 9978"/>
              <a:gd name="connsiteX2" fmla="*/ 7184 w 10000"/>
              <a:gd name="connsiteY2" fmla="*/ 9926 h 9978"/>
              <a:gd name="connsiteX3" fmla="*/ 10000 w 10000"/>
              <a:gd name="connsiteY3" fmla="*/ 5672 h 9978"/>
              <a:gd name="connsiteX0" fmla="*/ 0 w 10018"/>
              <a:gd name="connsiteY0" fmla="*/ 0 h 9160"/>
              <a:gd name="connsiteX1" fmla="*/ 2804 w 10018"/>
              <a:gd name="connsiteY1" fmla="*/ 6660 h 9160"/>
              <a:gd name="connsiteX2" fmla="*/ 7202 w 10018"/>
              <a:gd name="connsiteY2" fmla="*/ 9112 h 9160"/>
              <a:gd name="connsiteX3" fmla="*/ 10018 w 10018"/>
              <a:gd name="connsiteY3" fmla="*/ 4849 h 916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58" y="1948"/>
                  <a:pt x="1601" y="5612"/>
                  <a:pt x="2799" y="7271"/>
                </a:cubicBezTo>
                <a:cubicBezTo>
                  <a:pt x="3997" y="8929"/>
                  <a:pt x="5986" y="10287"/>
                  <a:pt x="7189" y="9948"/>
                </a:cubicBezTo>
                <a:cubicBezTo>
                  <a:pt x="8431" y="10129"/>
                  <a:pt x="9341" y="9076"/>
                  <a:pt x="10000" y="5294"/>
                </a:cubicBezTo>
              </a:path>
            </a:pathLst>
          </a:custGeom>
          <a:noFill/>
          <a:ln w="9525" cap="rnd" cmpd="sng" algn="ctr">
            <a:gradFill>
              <a:gsLst>
                <a:gs pos="98000">
                  <a:schemeClr val="accent5">
                    <a:lumMod val="60000"/>
                    <a:lumOff val="40000"/>
                    <a:alpha val="3000"/>
                  </a:schemeClr>
                </a:gs>
                <a:gs pos="58000">
                  <a:schemeClr val="accent5">
                    <a:lumMod val="60000"/>
                    <a:lumOff val="40000"/>
                    <a:alpha val="10000"/>
                  </a:schemeClr>
                </a:gs>
                <a:gs pos="4000">
                  <a:schemeClr val="accent5">
                    <a:lumMod val="40000"/>
                    <a:lumOff val="60000"/>
                    <a:alpha val="4000"/>
                  </a:schemeClr>
                </a:gs>
              </a:gsLst>
              <a:lin ang="5400000" scaled="1"/>
            </a:gradFill>
            <a:prstDash val="solid"/>
            <a:bevel/>
            <a:headEnd type="none" w="med" len="med"/>
            <a:tailEnd type="none" w="med" len="med"/>
          </a:ln>
          <a:effectLst>
            <a:glow rad="63500">
              <a:srgbClr val="00B0F0">
                <a:alpha val="8000"/>
              </a:srgbClr>
            </a:glow>
            <a:innerShdw blurRad="114300">
              <a:prstClr val="black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961655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11/14/11</a:t>
            </a:r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Cray Proprietary Information - NDA Required</a:t>
            </a:r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5033F3-8B91-4990-8905-84018948A428}" type="slidenum">
              <a:rPr lang="en-US" sz="180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052320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19350"/>
            <a:ext cx="6858000" cy="119062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C47C2B09-90C0-428B-A5D4-E2054E78839D}" type="datetime6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October 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1CCF71DE-A1B0-7D41-9AF1-59B88CD9E7AA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86100" y="1371601"/>
            <a:ext cx="2971800" cy="56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4B642B-1CF1-4602-87AC-B31D076993F2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71DE-A1B0-7D41-9AF1-59B88CD9E7A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1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9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8FDA37-564B-45C7-B1BA-646A0051FFD6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523" y="1068636"/>
            <a:ext cx="8460954" cy="502736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1BD361-01A3-4323-A546-F005AC5684C4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2EE6F0B-2F8E-DB44-BD66-FF73B72E23E2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39D31792-EED5-4165-BE89-138F134EE68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ayout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19812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C9476EF-2B70-40D1-94F7-087F41A70BC3}" type="datetime6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A388C8-533E-4206-99A8-7EDCD151EE49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3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2B642B-C696-42D3-82D5-FC8D4A164682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F1FC9-FE11-3449-9C15-8D4460F6657F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56771"/>
            <a:ext cx="4059936" cy="4939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1EB7BA-93E7-44BF-AAAE-CCA8A0B361B1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CB9FE-564A-B046-BFF3-2C1A64888986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5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8" y="3751386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D02C35-F90C-4A43-BF39-F46DB14D0CB1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71DE-A1B0-7D41-9AF1-59B88CD9E7A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751682"/>
            <a:ext cx="4038600" cy="45157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123368"/>
            <a:ext cx="4040188" cy="562213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B40A00-691A-4948-970C-C89C6982D6E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EEB5B87-E21D-4C61-8654-4A323157A2E9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64336" y="2194053"/>
            <a:ext cx="8802687" cy="939292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64336" y="3474720"/>
            <a:ext cx="8789987" cy="91440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164336" y="4725162"/>
            <a:ext cx="8789987" cy="980695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6042533"/>
            <a:ext cx="2828861" cy="32169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6365621"/>
            <a:ext cx="2828544" cy="291211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26" name="Title 16"/>
          <p:cNvSpPr txBox="1">
            <a:spLocks/>
          </p:cNvSpPr>
          <p:nvPr/>
        </p:nvSpPr>
        <p:spPr>
          <a:xfrm>
            <a:off x="164336" y="249936"/>
            <a:ext cx="682752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rtlCol="0" anchor="ctr" anchorCtr="0">
            <a:normAutofit/>
          </a:bodyPr>
          <a:lstStyle>
            <a:lvl1pPr>
              <a:defRPr sz="2000" kern="0" spc="0" baseline="0"/>
            </a:lvl1pPr>
          </a:lstStyle>
          <a:p>
            <a:pPr eaLnBrk="1" hangingPunct="1">
              <a:lnSpc>
                <a:spcPts val="1800"/>
              </a:lnSpc>
              <a:defRPr/>
            </a:pPr>
            <a:r>
              <a:rPr lang="en-US" smtClean="0">
                <a:ln w="3200">
                  <a:solidFill>
                    <a:srgbClr val="FFFFFF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/>
                <a:ea typeface="ＭＳ Ｐゴシック" charset="-128"/>
                <a:cs typeface="+mn-cs"/>
              </a:rPr>
              <a:t>Feature Name:</a:t>
            </a:r>
            <a:endParaRPr lang="en-US" dirty="0">
              <a:ln w="3200">
                <a:solidFill>
                  <a:srgbClr val="FFFFFF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164336" y="1219200"/>
            <a:ext cx="8790432" cy="707136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336" y="902209"/>
            <a:ext cx="150688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hangingPunct="1"/>
            <a:r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t>Feature Definition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4336" y="1932433"/>
            <a:ext cx="180587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hangingPunct="1"/>
            <a:r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t>Feature Requirements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3175389"/>
            <a:ext cx="134197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hangingPunct="1"/>
            <a:r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t>Risks and Issues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4336" y="4447509"/>
            <a:ext cx="225356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hangingPunct="1"/>
            <a:r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t>Target Dates and Milestones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4336" y="5775960"/>
            <a:ext cx="7458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hangingPunct="1"/>
            <a:r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t>Owners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4336" y="6080760"/>
            <a:ext cx="56137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hangingPunct="1"/>
            <a:r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t>SSBU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4336" y="6385560"/>
            <a:ext cx="54864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 eaLnBrk="1" hangingPunct="1"/>
            <a:r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t>R&amp;D</a:t>
            </a:r>
          </a:p>
        </p:txBody>
      </p:sp>
    </p:spTree>
  </p:cSld>
  <p:clrMapOvr>
    <a:masterClrMapping/>
  </p:clrMapOvr>
  <p:transition>
    <p:fade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FCB50-BD88-4F58-B71C-30C1FD72622B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71DE-A1B0-7D41-9AF1-59B88CD9E7A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7" y="1355558"/>
            <a:ext cx="4316413" cy="49650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Achievements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500" y="1363579"/>
            <a:ext cx="4316413" cy="23337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Risks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51" y="3994484"/>
            <a:ext cx="4316413" cy="23337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Issues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0526" y="109086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Achievements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Risks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Issues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Achievements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Risks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sz="1800" dirty="0">
                <a:solidFill>
                  <a:srgbClr val="FFFFFF"/>
                </a:solidFill>
              </a:rPr>
              <a:t>Issues</a:t>
            </a:r>
          </a:p>
        </p:txBody>
      </p:sp>
    </p:spTree>
  </p:cSld>
  <p:clrMapOvr>
    <a:masterClrMapping/>
  </p:clrMapOvr>
  <p:transition>
    <p:fade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8F3F15-EFC6-4082-AAFA-4623F4AE5CE1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71DE-A1B0-7D41-9AF1-59B88CD9E7A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A2F86-1568-4F99-98D8-0E5E41F1E00A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F65CF-F4C7-484D-AF99-10D0263C48DB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9BF855-1A1E-46ED-AB99-26A5DB6A7779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25CCCE-29E2-CF48-AA31-9CD05D17F3D9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AA802-A1B7-42F9-8A37-884C7E150E2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4E1D3C-8203-4C3E-BCB7-16C09021541C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9E7E2-C73F-0746-BB24-E82FE625010E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9FA847-A468-467B-957A-A0AD11DC5E56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22989-5829-9041-A1F7-745D057F68EB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6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fld id="{C614AA4B-17DD-4B44-BDE4-92C348F58947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6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7944F898-552D-8A45-BBB0-CD615F523F97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F39D7A-E4C2-4E4C-B6E8-5C61FEA19649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71DE-A1B0-7D41-9AF1-59B88CD9E7A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90032933-B5FF-46B3-A445-83DF9672B72C}" type="datetime6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October 12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Inc.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1CCF71DE-A1B0-7D41-9AF1-59B88CD9E7AA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76200"/>
            <a:ext cx="8705850" cy="5143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7" y="1206501"/>
            <a:ext cx="4276725" cy="51879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2" y="1206501"/>
            <a:ext cx="4276725" cy="5187951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9F8F4-1C0A-41D4-AA08-1EC3D7449E3F}" type="datetime6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F71DE-A1B0-7D41-9AF1-59B88CD9E7A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AA8AE-38C2-426E-8520-95AE8F7F2940}" type="datetime6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F71DE-A1B0-7D41-9AF1-59B88CD9E7AA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>
              <a:buFont typeface="Arial" pitchFamily="34" charset="0"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buFont typeface="Arial" pitchFamily="34" charset="0"/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buFont typeface="Arial" pitchFamily="34" charset="0"/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4pPr>
            <a:lvl5pPr>
              <a:buFont typeface="Arial" pitchFamily="34" charset="0"/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CFE24-9E2B-45C4-86B0-E3D9C94A515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848600" cy="990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6400800" cy="9144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EFE9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096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57D8861C-6904-4693-9A02-DA7828511326}" type="datetime6">
              <a:rPr lang="en-US" smtClean="0"/>
              <a:pPr/>
              <a:t>October 12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May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NDA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066925"/>
            <a:ext cx="8610600" cy="619125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May 2011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Cray NDA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9506-80A9-4A6D-AFCE-52BB08BCD5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May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NDA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  <a:fld id="{EC644CF6-61A3-4BF9-B4D8-39FE832FD9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899886" cy="35877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67429" y="6499225"/>
            <a:ext cx="42672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1138" y="6564313"/>
            <a:ext cx="1819275" cy="2936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85988" y="6564313"/>
            <a:ext cx="4733925" cy="2936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3738" y="6562725"/>
            <a:ext cx="1905000" cy="2952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Slide </a:t>
            </a:r>
            <a:fld id="{DD346041-82E6-46DE-B5A9-DE6EC8AD49A1}" type="slidenum">
              <a:rPr lang="en-US">
                <a:solidFill>
                  <a:srgbClr val="FFFFFF"/>
                </a:solidFill>
              </a:rPr>
              <a:pPr/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1CBDC9-44E9-4FA9-BAA9-9750149B95CB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54375"/>
            <a:ext cx="8610600" cy="978492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2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10781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128448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3755680"/>
      </p:ext>
    </p:extLst>
  </p:cSld>
  <p:clrMapOvr>
    <a:masterClrMapping/>
  </p:clrMapOvr>
  <p:transition>
    <p:fade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5334000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11/14/2011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Proprietary Information 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8AF91A2-4D81-4846-9E8B-ACD7550CA333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47DB-9661-4DB9-8A50-A5F78E982779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0"/>
            <a:ext cx="7162800" cy="914400"/>
          </a:xfrm>
        </p:spPr>
        <p:txBody>
          <a:bodyPr rtlCol="0" anchor="ctr">
            <a:normAutofit/>
          </a:bodyPr>
          <a:lstStyle>
            <a:lvl1pPr>
              <a:defRPr sz="3000" b="1" kern="0" spc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5C863-2CE5-41D4-9A34-1C6D7786FC48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A453-BEEB-41E2-A55A-83F30D52EEC7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Title 16"/>
          <p:cNvSpPr>
            <a:spLocks noGrp="1"/>
          </p:cNvSpPr>
          <p:nvPr>
            <p:ph type="title"/>
          </p:nvPr>
        </p:nvSpPr>
        <p:spPr>
          <a:xfrm>
            <a:off x="152400" y="0"/>
            <a:ext cx="7086600" cy="914400"/>
          </a:xfrm>
        </p:spPr>
        <p:txBody>
          <a:bodyPr rtlCol="0" anchor="ctr">
            <a:normAutofit/>
          </a:bodyPr>
          <a:lstStyle>
            <a:lvl1pPr>
              <a:defRPr sz="3000" b="1" kern="0" spc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7086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5B88-FAC0-49E4-93A9-08A2FA373F93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7EFC-A5AA-48A7-A9D9-4EA8A1D899A5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Title 16"/>
          <p:cNvSpPr>
            <a:spLocks noGrp="1"/>
          </p:cNvSpPr>
          <p:nvPr>
            <p:ph type="title"/>
          </p:nvPr>
        </p:nvSpPr>
        <p:spPr>
          <a:xfrm>
            <a:off x="152400" y="0"/>
            <a:ext cx="7239000" cy="914400"/>
          </a:xfrm>
        </p:spPr>
        <p:txBody>
          <a:bodyPr rtlCol="0" anchor="ctr">
            <a:normAutofit/>
          </a:bodyPr>
          <a:lstStyle>
            <a:lvl1pPr>
              <a:defRPr sz="3000" b="1" kern="0" spc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6F78-FF4E-4CA6-AA53-1620FBAF3604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606-95F8-4ECD-961A-2A74C05EEF6E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B517-C8D0-40A9-BFC8-900E4B805AE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11/14/2011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Proprietary Information 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A388C8-533E-4206-99A8-7EDCD151EE49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5334000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464815"/>
      </p:ext>
    </p:extLst>
  </p:cSld>
  <p:clrMapOvr>
    <a:masterClrMapping/>
  </p:clrMapOvr>
  <p:transition>
    <p:fade/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569075"/>
            <a:ext cx="4419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fld id="{7CE83025-E492-4261-8E48-B47FC76030A1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498209"/>
      </p:ext>
    </p:extLst>
  </p:cSld>
  <p:clrMapOvr>
    <a:masterClrMapping/>
  </p:clrMapOvr>
  <p:transition>
    <p:fade thruBlk="1"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206639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690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Footer Placeholder 91"/>
          <p:cNvSpPr>
            <a:spLocks noGrp="1"/>
          </p:cNvSpPr>
          <p:nvPr userDrawn="1">
            <p:ph type="ftr" sz="quarter" idx="11"/>
          </p:nvPr>
        </p:nvSpPr>
        <p:spPr>
          <a:xfrm>
            <a:off x="2438400" y="65690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fld id="{90842483-3E18-458E-8045-6A6D38C1A700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7002910" y="-9537"/>
            <a:ext cx="2150067" cy="57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9601"/>
              <a:gd name="connsiteX1" fmla="*/ 5560 w 10000"/>
              <a:gd name="connsiteY1" fmla="*/ 9479 h 9601"/>
              <a:gd name="connsiteX2" fmla="*/ 9954 w 10000"/>
              <a:gd name="connsiteY2" fmla="*/ 5054 h 9601"/>
              <a:gd name="connsiteX3" fmla="*/ 10000 w 10000"/>
              <a:gd name="connsiteY3" fmla="*/ 101 h 9601"/>
              <a:gd name="connsiteX4" fmla="*/ 0 w 10000"/>
              <a:gd name="connsiteY4" fmla="*/ 0 h 9601"/>
              <a:gd name="connsiteX0" fmla="*/ 0 w 10000"/>
              <a:gd name="connsiteY0" fmla="*/ 0 h 8222"/>
              <a:gd name="connsiteX1" fmla="*/ 5606 w 10000"/>
              <a:gd name="connsiteY1" fmla="*/ 8008 h 8222"/>
              <a:gd name="connsiteX2" fmla="*/ 9954 w 10000"/>
              <a:gd name="connsiteY2" fmla="*/ 5264 h 8222"/>
              <a:gd name="connsiteX3" fmla="*/ 10000 w 10000"/>
              <a:gd name="connsiteY3" fmla="*/ 105 h 8222"/>
              <a:gd name="connsiteX4" fmla="*/ 0 w 10000"/>
              <a:gd name="connsiteY4" fmla="*/ 0 h 8222"/>
              <a:gd name="connsiteX0" fmla="*/ 419 w 4578"/>
              <a:gd name="connsiteY0" fmla="*/ 46 h 9862"/>
              <a:gd name="connsiteX1" fmla="*/ 184 w 4578"/>
              <a:gd name="connsiteY1" fmla="*/ 9612 h 9862"/>
              <a:gd name="connsiteX2" fmla="*/ 4532 w 4578"/>
              <a:gd name="connsiteY2" fmla="*/ 6274 h 9862"/>
              <a:gd name="connsiteX3" fmla="*/ 4578 w 4578"/>
              <a:gd name="connsiteY3" fmla="*/ 0 h 9862"/>
              <a:gd name="connsiteX4" fmla="*/ 419 w 4578"/>
              <a:gd name="connsiteY4" fmla="*/ 46 h 9862"/>
              <a:gd name="connsiteX0" fmla="*/ 7049 w 16134"/>
              <a:gd name="connsiteY0" fmla="*/ 47 h 9357"/>
              <a:gd name="connsiteX1" fmla="*/ 157 w 16134"/>
              <a:gd name="connsiteY1" fmla="*/ 9039 h 9357"/>
              <a:gd name="connsiteX2" fmla="*/ 16034 w 16134"/>
              <a:gd name="connsiteY2" fmla="*/ 6362 h 9357"/>
              <a:gd name="connsiteX3" fmla="*/ 16134 w 16134"/>
              <a:gd name="connsiteY3" fmla="*/ 0 h 9357"/>
              <a:gd name="connsiteX4" fmla="*/ 7049 w 16134"/>
              <a:gd name="connsiteY4" fmla="*/ 47 h 9357"/>
              <a:gd name="connsiteX0" fmla="*/ 5651 w 11282"/>
              <a:gd name="connsiteY0" fmla="*/ 50 h 9944"/>
              <a:gd name="connsiteX1" fmla="*/ 523 w 11282"/>
              <a:gd name="connsiteY1" fmla="*/ 923 h 9944"/>
              <a:gd name="connsiteX2" fmla="*/ 1379 w 11282"/>
              <a:gd name="connsiteY2" fmla="*/ 9660 h 9944"/>
              <a:gd name="connsiteX3" fmla="*/ 11220 w 11282"/>
              <a:gd name="connsiteY3" fmla="*/ 6799 h 9944"/>
              <a:gd name="connsiteX4" fmla="*/ 11282 w 11282"/>
              <a:gd name="connsiteY4" fmla="*/ 0 h 9944"/>
              <a:gd name="connsiteX5" fmla="*/ 5651 w 11282"/>
              <a:gd name="connsiteY5" fmla="*/ 50 h 9944"/>
              <a:gd name="connsiteX0" fmla="*/ 6872 w 11863"/>
              <a:gd name="connsiteY0" fmla="*/ 50 h 9849"/>
              <a:gd name="connsiteX1" fmla="*/ 137 w 11863"/>
              <a:gd name="connsiteY1" fmla="*/ 3399 h 9849"/>
              <a:gd name="connsiteX2" fmla="*/ 3085 w 11863"/>
              <a:gd name="connsiteY2" fmla="*/ 9714 h 9849"/>
              <a:gd name="connsiteX3" fmla="*/ 11808 w 11863"/>
              <a:gd name="connsiteY3" fmla="*/ 6837 h 9849"/>
              <a:gd name="connsiteX4" fmla="*/ 11863 w 11863"/>
              <a:gd name="connsiteY4" fmla="*/ 0 h 9849"/>
              <a:gd name="connsiteX5" fmla="*/ 6872 w 11863"/>
              <a:gd name="connsiteY5" fmla="*/ 50 h 9849"/>
              <a:gd name="connsiteX0" fmla="*/ 1640 w 10001"/>
              <a:gd name="connsiteY0" fmla="*/ 0 h 10142"/>
              <a:gd name="connsiteX1" fmla="*/ 116 w 10001"/>
              <a:gd name="connsiteY1" fmla="*/ 3593 h 10142"/>
              <a:gd name="connsiteX2" fmla="*/ 2602 w 10001"/>
              <a:gd name="connsiteY2" fmla="*/ 10005 h 10142"/>
              <a:gd name="connsiteX3" fmla="*/ 9955 w 10001"/>
              <a:gd name="connsiteY3" fmla="*/ 7084 h 10142"/>
              <a:gd name="connsiteX4" fmla="*/ 10001 w 10001"/>
              <a:gd name="connsiteY4" fmla="*/ 142 h 10142"/>
              <a:gd name="connsiteX5" fmla="*/ 1640 w 10001"/>
              <a:gd name="connsiteY5" fmla="*/ 0 h 10142"/>
              <a:gd name="connsiteX0" fmla="*/ 1422 w 9783"/>
              <a:gd name="connsiteY0" fmla="*/ 0 h 10110"/>
              <a:gd name="connsiteX1" fmla="*/ 129 w 9783"/>
              <a:gd name="connsiteY1" fmla="*/ 4172 h 10110"/>
              <a:gd name="connsiteX2" fmla="*/ 2384 w 9783"/>
              <a:gd name="connsiteY2" fmla="*/ 10005 h 10110"/>
              <a:gd name="connsiteX3" fmla="*/ 9737 w 9783"/>
              <a:gd name="connsiteY3" fmla="*/ 7084 h 10110"/>
              <a:gd name="connsiteX4" fmla="*/ 9783 w 9783"/>
              <a:gd name="connsiteY4" fmla="*/ 142 h 10110"/>
              <a:gd name="connsiteX5" fmla="*/ 1422 w 9783"/>
              <a:gd name="connsiteY5" fmla="*/ 0 h 1011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343 w 9889"/>
              <a:gd name="connsiteY0" fmla="*/ 0 h 10000"/>
              <a:gd name="connsiteX1" fmla="*/ 21 w 9889"/>
              <a:gd name="connsiteY1" fmla="*/ 4127 h 10000"/>
              <a:gd name="connsiteX2" fmla="*/ 2326 w 9889"/>
              <a:gd name="connsiteY2" fmla="*/ 9896 h 10000"/>
              <a:gd name="connsiteX3" fmla="*/ 9842 w 9889"/>
              <a:gd name="connsiteY3" fmla="*/ 7007 h 10000"/>
              <a:gd name="connsiteX4" fmla="*/ 9889 w 9889"/>
              <a:gd name="connsiteY4" fmla="*/ 140 h 10000"/>
              <a:gd name="connsiteX5" fmla="*/ 1343 w 9889"/>
              <a:gd name="connsiteY5" fmla="*/ 0 h 10000"/>
              <a:gd name="connsiteX0" fmla="*/ 1358 w 10000"/>
              <a:gd name="connsiteY0" fmla="*/ 0 h 9930"/>
              <a:gd name="connsiteX1" fmla="*/ 21 w 10000"/>
              <a:gd name="connsiteY1" fmla="*/ 4127 h 9930"/>
              <a:gd name="connsiteX2" fmla="*/ 2352 w 10000"/>
              <a:gd name="connsiteY2" fmla="*/ 9896 h 9930"/>
              <a:gd name="connsiteX3" fmla="*/ 9904 w 10000"/>
              <a:gd name="connsiteY3" fmla="*/ 6052 h 9930"/>
              <a:gd name="connsiteX4" fmla="*/ 10000 w 10000"/>
              <a:gd name="connsiteY4" fmla="*/ 140 h 9930"/>
              <a:gd name="connsiteX5" fmla="*/ 1358 w 10000"/>
              <a:gd name="connsiteY5" fmla="*/ 0 h 9930"/>
              <a:gd name="connsiteX0" fmla="*/ 1343 w 9985"/>
              <a:gd name="connsiteY0" fmla="*/ 0 h 9621"/>
              <a:gd name="connsiteX1" fmla="*/ 6 w 9985"/>
              <a:gd name="connsiteY1" fmla="*/ 4156 h 9621"/>
              <a:gd name="connsiteX2" fmla="*/ 5581 w 9985"/>
              <a:gd name="connsiteY2" fmla="*/ 9581 h 9621"/>
              <a:gd name="connsiteX3" fmla="*/ 9889 w 9985"/>
              <a:gd name="connsiteY3" fmla="*/ 6095 h 9621"/>
              <a:gd name="connsiteX4" fmla="*/ 9985 w 9985"/>
              <a:gd name="connsiteY4" fmla="*/ 141 h 9621"/>
              <a:gd name="connsiteX5" fmla="*/ 1343 w 9985"/>
              <a:gd name="connsiteY5" fmla="*/ 0 h 9621"/>
              <a:gd name="connsiteX0" fmla="*/ 1345 w 10000"/>
              <a:gd name="connsiteY0" fmla="*/ 0 h 9959"/>
              <a:gd name="connsiteX1" fmla="*/ 6 w 10000"/>
              <a:gd name="connsiteY1" fmla="*/ 4320 h 9959"/>
              <a:gd name="connsiteX2" fmla="*/ 5589 w 10000"/>
              <a:gd name="connsiteY2" fmla="*/ 9958 h 9959"/>
              <a:gd name="connsiteX3" fmla="*/ 9904 w 10000"/>
              <a:gd name="connsiteY3" fmla="*/ 6335 h 9959"/>
              <a:gd name="connsiteX4" fmla="*/ 10000 w 10000"/>
              <a:gd name="connsiteY4" fmla="*/ 147 h 9959"/>
              <a:gd name="connsiteX5" fmla="*/ 1345 w 10000"/>
              <a:gd name="connsiteY5" fmla="*/ 0 h 9959"/>
              <a:gd name="connsiteX0" fmla="*/ 1344 w 9999"/>
              <a:gd name="connsiteY0" fmla="*/ 0 h 9599"/>
              <a:gd name="connsiteX1" fmla="*/ 5 w 9999"/>
              <a:gd name="connsiteY1" fmla="*/ 4338 h 9599"/>
              <a:gd name="connsiteX2" fmla="*/ 6018 w 9999"/>
              <a:gd name="connsiteY2" fmla="*/ 9598 h 9599"/>
              <a:gd name="connsiteX3" fmla="*/ 9903 w 9999"/>
              <a:gd name="connsiteY3" fmla="*/ 6361 h 9599"/>
              <a:gd name="connsiteX4" fmla="*/ 9999 w 9999"/>
              <a:gd name="connsiteY4" fmla="*/ 148 h 9599"/>
              <a:gd name="connsiteX5" fmla="*/ 1344 w 9999"/>
              <a:gd name="connsiteY5" fmla="*/ 0 h 9599"/>
              <a:gd name="connsiteX0" fmla="*/ 1009 w 9665"/>
              <a:gd name="connsiteY0" fmla="*/ 0 h 10045"/>
              <a:gd name="connsiteX1" fmla="*/ 5 w 9665"/>
              <a:gd name="connsiteY1" fmla="*/ 4728 h 10045"/>
              <a:gd name="connsiteX2" fmla="*/ 5684 w 9665"/>
              <a:gd name="connsiteY2" fmla="*/ 9999 h 10045"/>
              <a:gd name="connsiteX3" fmla="*/ 9569 w 9665"/>
              <a:gd name="connsiteY3" fmla="*/ 6627 h 10045"/>
              <a:gd name="connsiteX4" fmla="*/ 9665 w 9665"/>
              <a:gd name="connsiteY4" fmla="*/ 154 h 10045"/>
              <a:gd name="connsiteX5" fmla="*/ 1009 w 9665"/>
              <a:gd name="connsiteY5" fmla="*/ 0 h 10045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5 w 9999"/>
              <a:gd name="connsiteY0" fmla="*/ 0 h 8248"/>
              <a:gd name="connsiteX1" fmla="*/ 4 w 9999"/>
              <a:gd name="connsiteY1" fmla="*/ 4707 h 8248"/>
              <a:gd name="connsiteX2" fmla="*/ 7116 w 9999"/>
              <a:gd name="connsiteY2" fmla="*/ 7873 h 8248"/>
              <a:gd name="connsiteX3" fmla="*/ 9900 w 9999"/>
              <a:gd name="connsiteY3" fmla="*/ 6597 h 8248"/>
              <a:gd name="connsiteX4" fmla="*/ 9999 w 9999"/>
              <a:gd name="connsiteY4" fmla="*/ 153 h 8248"/>
              <a:gd name="connsiteX5" fmla="*/ 1785 w 9999"/>
              <a:gd name="connsiteY5" fmla="*/ 0 h 8248"/>
              <a:gd name="connsiteX0" fmla="*/ 1785 w 10000"/>
              <a:gd name="connsiteY0" fmla="*/ 0 h 12618"/>
              <a:gd name="connsiteX1" fmla="*/ 4 w 10000"/>
              <a:gd name="connsiteY1" fmla="*/ 5707 h 12618"/>
              <a:gd name="connsiteX2" fmla="*/ 6969 w 10000"/>
              <a:gd name="connsiteY2" fmla="*/ 12573 h 12618"/>
              <a:gd name="connsiteX3" fmla="*/ 9901 w 10000"/>
              <a:gd name="connsiteY3" fmla="*/ 7998 h 12618"/>
              <a:gd name="connsiteX4" fmla="*/ 10000 w 10000"/>
              <a:gd name="connsiteY4" fmla="*/ 185 h 12618"/>
              <a:gd name="connsiteX5" fmla="*/ 1785 w 10000"/>
              <a:gd name="connsiteY5" fmla="*/ 0 h 12618"/>
              <a:gd name="connsiteX0" fmla="*/ 1785 w 10000"/>
              <a:gd name="connsiteY0" fmla="*/ 0 h 15056"/>
              <a:gd name="connsiteX1" fmla="*/ 4 w 10000"/>
              <a:gd name="connsiteY1" fmla="*/ 5707 h 15056"/>
              <a:gd name="connsiteX2" fmla="*/ 6969 w 10000"/>
              <a:gd name="connsiteY2" fmla="*/ 12573 h 15056"/>
              <a:gd name="connsiteX3" fmla="*/ 9753 w 10000"/>
              <a:gd name="connsiteY3" fmla="*/ 13801 h 15056"/>
              <a:gd name="connsiteX4" fmla="*/ 10000 w 10000"/>
              <a:gd name="connsiteY4" fmla="*/ 185 h 15056"/>
              <a:gd name="connsiteX5" fmla="*/ 1785 w 10000"/>
              <a:gd name="connsiteY5" fmla="*/ 0 h 15056"/>
              <a:gd name="connsiteX0" fmla="*/ 1785 w 10000"/>
              <a:gd name="connsiteY0" fmla="*/ 0 h 13836"/>
              <a:gd name="connsiteX1" fmla="*/ 4 w 10000"/>
              <a:gd name="connsiteY1" fmla="*/ 5707 h 13836"/>
              <a:gd name="connsiteX2" fmla="*/ 6969 w 10000"/>
              <a:gd name="connsiteY2" fmla="*/ 12573 h 13836"/>
              <a:gd name="connsiteX3" fmla="*/ 9753 w 10000"/>
              <a:gd name="connsiteY3" fmla="*/ 13801 h 13836"/>
              <a:gd name="connsiteX4" fmla="*/ 10000 w 10000"/>
              <a:gd name="connsiteY4" fmla="*/ 185 h 13836"/>
              <a:gd name="connsiteX5" fmla="*/ 1785 w 10000"/>
              <a:gd name="connsiteY5" fmla="*/ 0 h 13836"/>
              <a:gd name="connsiteX0" fmla="*/ 1785 w 10000"/>
              <a:gd name="connsiteY0" fmla="*/ 0 h 12891"/>
              <a:gd name="connsiteX1" fmla="*/ 4 w 10000"/>
              <a:gd name="connsiteY1" fmla="*/ 5707 h 12891"/>
              <a:gd name="connsiteX2" fmla="*/ 6969 w 10000"/>
              <a:gd name="connsiteY2" fmla="*/ 12573 h 12891"/>
              <a:gd name="connsiteX3" fmla="*/ 9753 w 10000"/>
              <a:gd name="connsiteY3" fmla="*/ 11782 h 12891"/>
              <a:gd name="connsiteX4" fmla="*/ 10000 w 10000"/>
              <a:gd name="connsiteY4" fmla="*/ 185 h 12891"/>
              <a:gd name="connsiteX5" fmla="*/ 1785 w 10000"/>
              <a:gd name="connsiteY5" fmla="*/ 0 h 12891"/>
              <a:gd name="connsiteX0" fmla="*/ 1785 w 10000"/>
              <a:gd name="connsiteY0" fmla="*/ 0 h 12806"/>
              <a:gd name="connsiteX1" fmla="*/ 4 w 10000"/>
              <a:gd name="connsiteY1" fmla="*/ 5707 h 12806"/>
              <a:gd name="connsiteX2" fmla="*/ 6969 w 10000"/>
              <a:gd name="connsiteY2" fmla="*/ 12573 h 12806"/>
              <a:gd name="connsiteX3" fmla="*/ 9852 w 10000"/>
              <a:gd name="connsiteY3" fmla="*/ 11277 h 12806"/>
              <a:gd name="connsiteX4" fmla="*/ 10000 w 10000"/>
              <a:gd name="connsiteY4" fmla="*/ 185 h 12806"/>
              <a:gd name="connsiteX5" fmla="*/ 1785 w 10000"/>
              <a:gd name="connsiteY5" fmla="*/ 0 h 12806"/>
              <a:gd name="connsiteX0" fmla="*/ 1785 w 10000"/>
              <a:gd name="connsiteY0" fmla="*/ 0 h 12718"/>
              <a:gd name="connsiteX1" fmla="*/ 4 w 10000"/>
              <a:gd name="connsiteY1" fmla="*/ 5707 h 12718"/>
              <a:gd name="connsiteX2" fmla="*/ 6969 w 10000"/>
              <a:gd name="connsiteY2" fmla="*/ 12573 h 12718"/>
              <a:gd name="connsiteX3" fmla="*/ 9753 w 10000"/>
              <a:gd name="connsiteY3" fmla="*/ 10520 h 12718"/>
              <a:gd name="connsiteX4" fmla="*/ 10000 w 10000"/>
              <a:gd name="connsiteY4" fmla="*/ 185 h 12718"/>
              <a:gd name="connsiteX5" fmla="*/ 1785 w 10000"/>
              <a:gd name="connsiteY5" fmla="*/ 0 h 12718"/>
              <a:gd name="connsiteX0" fmla="*/ 1785 w 10000"/>
              <a:gd name="connsiteY0" fmla="*/ 0 h 12772"/>
              <a:gd name="connsiteX1" fmla="*/ 4 w 10000"/>
              <a:gd name="connsiteY1" fmla="*/ 5707 h 12772"/>
              <a:gd name="connsiteX2" fmla="*/ 6969 w 10000"/>
              <a:gd name="connsiteY2" fmla="*/ 12573 h 12772"/>
              <a:gd name="connsiteX3" fmla="*/ 9852 w 10000"/>
              <a:gd name="connsiteY3" fmla="*/ 11025 h 12772"/>
              <a:gd name="connsiteX4" fmla="*/ 10000 w 10000"/>
              <a:gd name="connsiteY4" fmla="*/ 185 h 12772"/>
              <a:gd name="connsiteX5" fmla="*/ 1785 w 10000"/>
              <a:gd name="connsiteY5" fmla="*/ 0 h 12772"/>
              <a:gd name="connsiteX0" fmla="*/ 1785 w 10000"/>
              <a:gd name="connsiteY0" fmla="*/ 0 h 11156"/>
              <a:gd name="connsiteX1" fmla="*/ 4 w 10000"/>
              <a:gd name="connsiteY1" fmla="*/ 5707 h 11156"/>
              <a:gd name="connsiteX2" fmla="*/ 6128 w 10000"/>
              <a:gd name="connsiteY2" fmla="*/ 10554 h 11156"/>
              <a:gd name="connsiteX3" fmla="*/ 9852 w 10000"/>
              <a:gd name="connsiteY3" fmla="*/ 11025 h 11156"/>
              <a:gd name="connsiteX4" fmla="*/ 10000 w 10000"/>
              <a:gd name="connsiteY4" fmla="*/ 185 h 11156"/>
              <a:gd name="connsiteX5" fmla="*/ 1785 w 10000"/>
              <a:gd name="connsiteY5" fmla="*/ 0 h 11156"/>
              <a:gd name="connsiteX0" fmla="*/ 1785 w 10000"/>
              <a:gd name="connsiteY0" fmla="*/ 0 h 12083"/>
              <a:gd name="connsiteX1" fmla="*/ 4 w 10000"/>
              <a:gd name="connsiteY1" fmla="*/ 5707 h 12083"/>
              <a:gd name="connsiteX2" fmla="*/ 6128 w 10000"/>
              <a:gd name="connsiteY2" fmla="*/ 11816 h 12083"/>
              <a:gd name="connsiteX3" fmla="*/ 9852 w 10000"/>
              <a:gd name="connsiteY3" fmla="*/ 11025 h 12083"/>
              <a:gd name="connsiteX4" fmla="*/ 10000 w 10000"/>
              <a:gd name="connsiteY4" fmla="*/ 185 h 12083"/>
              <a:gd name="connsiteX5" fmla="*/ 1785 w 10000"/>
              <a:gd name="connsiteY5" fmla="*/ 0 h 12083"/>
              <a:gd name="connsiteX0" fmla="*/ 1785 w 10000"/>
              <a:gd name="connsiteY0" fmla="*/ 0 h 12248"/>
              <a:gd name="connsiteX1" fmla="*/ 4 w 10000"/>
              <a:gd name="connsiteY1" fmla="*/ 5707 h 12248"/>
              <a:gd name="connsiteX2" fmla="*/ 6128 w 10000"/>
              <a:gd name="connsiteY2" fmla="*/ 11816 h 12248"/>
              <a:gd name="connsiteX3" fmla="*/ 9852 w 10000"/>
              <a:gd name="connsiteY3" fmla="*/ 11025 h 12248"/>
              <a:gd name="connsiteX4" fmla="*/ 10000 w 10000"/>
              <a:gd name="connsiteY4" fmla="*/ 185 h 12248"/>
              <a:gd name="connsiteX5" fmla="*/ 1785 w 10000"/>
              <a:gd name="connsiteY5" fmla="*/ 0 h 12248"/>
              <a:gd name="connsiteX0" fmla="*/ 1786 w 10001"/>
              <a:gd name="connsiteY0" fmla="*/ 0 h 12440"/>
              <a:gd name="connsiteX1" fmla="*/ 5 w 10001"/>
              <a:gd name="connsiteY1" fmla="*/ 5707 h 12440"/>
              <a:gd name="connsiteX2" fmla="*/ 5635 w 10001"/>
              <a:gd name="connsiteY2" fmla="*/ 12068 h 12440"/>
              <a:gd name="connsiteX3" fmla="*/ 9853 w 10001"/>
              <a:gd name="connsiteY3" fmla="*/ 11025 h 12440"/>
              <a:gd name="connsiteX4" fmla="*/ 10001 w 10001"/>
              <a:gd name="connsiteY4" fmla="*/ 185 h 12440"/>
              <a:gd name="connsiteX5" fmla="*/ 1786 w 10001"/>
              <a:gd name="connsiteY5" fmla="*/ 0 h 12440"/>
              <a:gd name="connsiteX0" fmla="*/ 1786 w 10001"/>
              <a:gd name="connsiteY0" fmla="*/ 0 h 12114"/>
              <a:gd name="connsiteX1" fmla="*/ 5 w 10001"/>
              <a:gd name="connsiteY1" fmla="*/ 5707 h 12114"/>
              <a:gd name="connsiteX2" fmla="*/ 5635 w 10001"/>
              <a:gd name="connsiteY2" fmla="*/ 12068 h 12114"/>
              <a:gd name="connsiteX3" fmla="*/ 9853 w 10001"/>
              <a:gd name="connsiteY3" fmla="*/ 11025 h 12114"/>
              <a:gd name="connsiteX4" fmla="*/ 10001 w 10001"/>
              <a:gd name="connsiteY4" fmla="*/ 185 h 12114"/>
              <a:gd name="connsiteX5" fmla="*/ 1786 w 10001"/>
              <a:gd name="connsiteY5" fmla="*/ 0 h 12114"/>
              <a:gd name="connsiteX0" fmla="*/ 771 w 8986"/>
              <a:gd name="connsiteY0" fmla="*/ 0 h 12293"/>
              <a:gd name="connsiteX1" fmla="*/ 375 w 8986"/>
              <a:gd name="connsiteY1" fmla="*/ 7726 h 12293"/>
              <a:gd name="connsiteX2" fmla="*/ 4620 w 8986"/>
              <a:gd name="connsiteY2" fmla="*/ 12068 h 12293"/>
              <a:gd name="connsiteX3" fmla="*/ 8838 w 8986"/>
              <a:gd name="connsiteY3" fmla="*/ 11025 h 12293"/>
              <a:gd name="connsiteX4" fmla="*/ 8986 w 8986"/>
              <a:gd name="connsiteY4" fmla="*/ 185 h 12293"/>
              <a:gd name="connsiteX5" fmla="*/ 771 w 8986"/>
              <a:gd name="connsiteY5" fmla="*/ 0 h 12293"/>
              <a:gd name="connsiteX0" fmla="*/ 858 w 10000"/>
              <a:gd name="connsiteY0" fmla="*/ 0 h 10000"/>
              <a:gd name="connsiteX1" fmla="*/ 417 w 10000"/>
              <a:gd name="connsiteY1" fmla="*/ 6285 h 10000"/>
              <a:gd name="connsiteX2" fmla="*/ 5141 w 10000"/>
              <a:gd name="connsiteY2" fmla="*/ 9817 h 10000"/>
              <a:gd name="connsiteX3" fmla="*/ 9835 w 10000"/>
              <a:gd name="connsiteY3" fmla="*/ 8969 h 10000"/>
              <a:gd name="connsiteX4" fmla="*/ 10000 w 10000"/>
              <a:gd name="connsiteY4" fmla="*/ 150 h 10000"/>
              <a:gd name="connsiteX5" fmla="*/ 858 w 10000"/>
              <a:gd name="connsiteY5" fmla="*/ 0 h 10000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1156 w 10298"/>
              <a:gd name="connsiteY6" fmla="*/ 0 h 10286"/>
              <a:gd name="connsiteX0" fmla="*/ 82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826 w 10298"/>
              <a:gd name="connsiteY6" fmla="*/ 0 h 10286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740 h 11026"/>
              <a:gd name="connsiteX1" fmla="*/ 0 w 10298"/>
              <a:gd name="connsiteY1" fmla="*/ 3125 h 11026"/>
              <a:gd name="connsiteX2" fmla="*/ 5439 w 10298"/>
              <a:gd name="connsiteY2" fmla="*/ 10557 h 11026"/>
              <a:gd name="connsiteX3" fmla="*/ 10133 w 10298"/>
              <a:gd name="connsiteY3" fmla="*/ 9709 h 11026"/>
              <a:gd name="connsiteX4" fmla="*/ 10298 w 10298"/>
              <a:gd name="connsiteY4" fmla="*/ 890 h 11026"/>
              <a:gd name="connsiteX5" fmla="*/ 826 w 10298"/>
              <a:gd name="connsiteY5" fmla="*/ 740 h 11026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568 h 10719"/>
              <a:gd name="connsiteX1" fmla="*/ 0 w 10298"/>
              <a:gd name="connsiteY1" fmla="*/ 2953 h 10719"/>
              <a:gd name="connsiteX2" fmla="*/ 5439 w 10298"/>
              <a:gd name="connsiteY2" fmla="*/ 10385 h 10719"/>
              <a:gd name="connsiteX3" fmla="*/ 10188 w 10298"/>
              <a:gd name="connsiteY3" fmla="*/ 9742 h 10719"/>
              <a:gd name="connsiteX4" fmla="*/ 10298 w 10298"/>
              <a:gd name="connsiteY4" fmla="*/ 718 h 10719"/>
              <a:gd name="connsiteX5" fmla="*/ 826 w 10298"/>
              <a:gd name="connsiteY5" fmla="*/ 568 h 10719"/>
              <a:gd name="connsiteX0" fmla="*/ 826 w 10298"/>
              <a:gd name="connsiteY0" fmla="*/ 18 h 10169"/>
              <a:gd name="connsiteX1" fmla="*/ 0 w 10298"/>
              <a:gd name="connsiteY1" fmla="*/ 2403 h 10169"/>
              <a:gd name="connsiteX2" fmla="*/ 5439 w 10298"/>
              <a:gd name="connsiteY2" fmla="*/ 9835 h 10169"/>
              <a:gd name="connsiteX3" fmla="*/ 10188 w 10298"/>
              <a:gd name="connsiteY3" fmla="*/ 9192 h 10169"/>
              <a:gd name="connsiteX4" fmla="*/ 10298 w 10298"/>
              <a:gd name="connsiteY4" fmla="*/ 168 h 10169"/>
              <a:gd name="connsiteX5" fmla="*/ 826 w 10298"/>
              <a:gd name="connsiteY5" fmla="*/ 18 h 10169"/>
              <a:gd name="connsiteX0" fmla="*/ 826 w 10298"/>
              <a:gd name="connsiteY0" fmla="*/ 42 h 10193"/>
              <a:gd name="connsiteX1" fmla="*/ 0 w 10298"/>
              <a:gd name="connsiteY1" fmla="*/ 2427 h 10193"/>
              <a:gd name="connsiteX2" fmla="*/ 5439 w 10298"/>
              <a:gd name="connsiteY2" fmla="*/ 9859 h 10193"/>
              <a:gd name="connsiteX3" fmla="*/ 10188 w 10298"/>
              <a:gd name="connsiteY3" fmla="*/ 9216 h 10193"/>
              <a:gd name="connsiteX4" fmla="*/ 10298 w 10298"/>
              <a:gd name="connsiteY4" fmla="*/ 192 h 10193"/>
              <a:gd name="connsiteX5" fmla="*/ 826 w 10298"/>
              <a:gd name="connsiteY5" fmla="*/ 42 h 10193"/>
              <a:gd name="connsiteX0" fmla="*/ 826 w 10189"/>
              <a:gd name="connsiteY0" fmla="*/ 9 h 10160"/>
              <a:gd name="connsiteX1" fmla="*/ 0 w 10189"/>
              <a:gd name="connsiteY1" fmla="*/ 2394 h 10160"/>
              <a:gd name="connsiteX2" fmla="*/ 5439 w 10189"/>
              <a:gd name="connsiteY2" fmla="*/ 9826 h 10160"/>
              <a:gd name="connsiteX3" fmla="*/ 10188 w 10189"/>
              <a:gd name="connsiteY3" fmla="*/ 9183 h 10160"/>
              <a:gd name="connsiteX4" fmla="*/ 10026 w 10189"/>
              <a:gd name="connsiteY4" fmla="*/ 384 h 10160"/>
              <a:gd name="connsiteX5" fmla="*/ 826 w 10189"/>
              <a:gd name="connsiteY5" fmla="*/ 9 h 10160"/>
              <a:gd name="connsiteX0" fmla="*/ 826 w 10222"/>
              <a:gd name="connsiteY0" fmla="*/ 42 h 10193"/>
              <a:gd name="connsiteX1" fmla="*/ 0 w 10222"/>
              <a:gd name="connsiteY1" fmla="*/ 2427 h 10193"/>
              <a:gd name="connsiteX2" fmla="*/ 5439 w 10222"/>
              <a:gd name="connsiteY2" fmla="*/ 9859 h 10193"/>
              <a:gd name="connsiteX3" fmla="*/ 10188 w 10222"/>
              <a:gd name="connsiteY3" fmla="*/ 9216 h 10193"/>
              <a:gd name="connsiteX4" fmla="*/ 10222 w 10222"/>
              <a:gd name="connsiteY4" fmla="*/ 192 h 10193"/>
              <a:gd name="connsiteX5" fmla="*/ 826 w 10222"/>
              <a:gd name="connsiteY5" fmla="*/ 42 h 10193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" h="10234">
                <a:moveTo>
                  <a:pt x="826" y="42"/>
                </a:moveTo>
                <a:cubicBezTo>
                  <a:pt x="347" y="250"/>
                  <a:pt x="114" y="538"/>
                  <a:pt x="0" y="2427"/>
                </a:cubicBezTo>
                <a:cubicBezTo>
                  <a:pt x="126" y="7867"/>
                  <a:pt x="3454" y="9234"/>
                  <a:pt x="5197" y="9915"/>
                </a:cubicBezTo>
                <a:cubicBezTo>
                  <a:pt x="6940" y="10596"/>
                  <a:pt x="8471" y="10107"/>
                  <a:pt x="10188" y="9216"/>
                </a:cubicBezTo>
                <a:cubicBezTo>
                  <a:pt x="10206" y="6755"/>
                  <a:pt x="10204" y="2653"/>
                  <a:pt x="10222" y="192"/>
                </a:cubicBezTo>
                <a:cubicBezTo>
                  <a:pt x="6543" y="-65"/>
                  <a:pt x="4403" y="-7"/>
                  <a:pt x="826" y="4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3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srgbClr val="0070C0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3" descr="C:\Users\bbolding\Pictures\Clip Art\Cray Logos\cray_logo_registered_294c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42" y="99833"/>
            <a:ext cx="1501795" cy="1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>
            <a:spLocks/>
          </p:cNvSpPr>
          <p:nvPr userDrawn="1"/>
        </p:nvSpPr>
        <p:spPr bwMode="auto">
          <a:xfrm rot="21435692">
            <a:off x="23151" y="535009"/>
            <a:ext cx="9108862" cy="325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9946"/>
              <a:gd name="connsiteY0" fmla="*/ 5905 h 7723"/>
              <a:gd name="connsiteX1" fmla="*/ 2841 w 9946"/>
              <a:gd name="connsiteY1" fmla="*/ 4 h 7723"/>
              <a:gd name="connsiteX2" fmla="*/ 7149 w 9946"/>
              <a:gd name="connsiteY2" fmla="*/ 6889 h 7723"/>
              <a:gd name="connsiteX3" fmla="*/ 9946 w 9946"/>
              <a:gd name="connsiteY3" fmla="*/ 6941 h 7723"/>
              <a:gd name="connsiteX0" fmla="*/ 0 w 10000"/>
              <a:gd name="connsiteY0" fmla="*/ 7838 h 17075"/>
              <a:gd name="connsiteX1" fmla="*/ 2856 w 10000"/>
              <a:gd name="connsiteY1" fmla="*/ 197 h 17075"/>
              <a:gd name="connsiteX2" fmla="*/ 7194 w 10000"/>
              <a:gd name="connsiteY2" fmla="*/ 17060 h 17075"/>
              <a:gd name="connsiteX3" fmla="*/ 10000 w 10000"/>
              <a:gd name="connsiteY3" fmla="*/ 9179 h 17075"/>
              <a:gd name="connsiteX0" fmla="*/ 0 w 10000"/>
              <a:gd name="connsiteY0" fmla="*/ 201 h 9501"/>
              <a:gd name="connsiteX1" fmla="*/ 2829 w 10000"/>
              <a:gd name="connsiteY1" fmla="*/ 5722 h 9501"/>
              <a:gd name="connsiteX2" fmla="*/ 7194 w 10000"/>
              <a:gd name="connsiteY2" fmla="*/ 9423 h 9501"/>
              <a:gd name="connsiteX3" fmla="*/ 10000 w 10000"/>
              <a:gd name="connsiteY3" fmla="*/ 1542 h 9501"/>
              <a:gd name="connsiteX0" fmla="*/ 0 w 9963"/>
              <a:gd name="connsiteY0" fmla="*/ 94 h 19600"/>
              <a:gd name="connsiteX1" fmla="*/ 2792 w 9963"/>
              <a:gd name="connsiteY1" fmla="*/ 15559 h 19600"/>
              <a:gd name="connsiteX2" fmla="*/ 7157 w 9963"/>
              <a:gd name="connsiteY2" fmla="*/ 19454 h 19600"/>
              <a:gd name="connsiteX3" fmla="*/ 9963 w 9963"/>
              <a:gd name="connsiteY3" fmla="*/ 11159 h 19600"/>
              <a:gd name="connsiteX0" fmla="*/ 0 w 10000"/>
              <a:gd name="connsiteY0" fmla="*/ 0 h 9952"/>
              <a:gd name="connsiteX1" fmla="*/ 2802 w 10000"/>
              <a:gd name="connsiteY1" fmla="*/ 7890 h 9952"/>
              <a:gd name="connsiteX2" fmla="*/ 7184 w 10000"/>
              <a:gd name="connsiteY2" fmla="*/ 9878 h 9952"/>
              <a:gd name="connsiteX3" fmla="*/ 10000 w 10000"/>
              <a:gd name="connsiteY3" fmla="*/ 5645 h 9952"/>
              <a:gd name="connsiteX0" fmla="*/ 0 w 10000"/>
              <a:gd name="connsiteY0" fmla="*/ 0 h 9978"/>
              <a:gd name="connsiteX1" fmla="*/ 2786 w 10000"/>
              <a:gd name="connsiteY1" fmla="*/ 7480 h 9978"/>
              <a:gd name="connsiteX2" fmla="*/ 7184 w 10000"/>
              <a:gd name="connsiteY2" fmla="*/ 9926 h 9978"/>
              <a:gd name="connsiteX3" fmla="*/ 10000 w 10000"/>
              <a:gd name="connsiteY3" fmla="*/ 5672 h 9978"/>
              <a:gd name="connsiteX0" fmla="*/ 0 w 10018"/>
              <a:gd name="connsiteY0" fmla="*/ 0 h 9160"/>
              <a:gd name="connsiteX1" fmla="*/ 2804 w 10018"/>
              <a:gd name="connsiteY1" fmla="*/ 6660 h 9160"/>
              <a:gd name="connsiteX2" fmla="*/ 7202 w 10018"/>
              <a:gd name="connsiteY2" fmla="*/ 9112 h 9160"/>
              <a:gd name="connsiteX3" fmla="*/ 10018 w 10018"/>
              <a:gd name="connsiteY3" fmla="*/ 4849 h 916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58" y="1948"/>
                  <a:pt x="1601" y="5612"/>
                  <a:pt x="2799" y="7271"/>
                </a:cubicBezTo>
                <a:cubicBezTo>
                  <a:pt x="3997" y="8929"/>
                  <a:pt x="5986" y="10287"/>
                  <a:pt x="7189" y="9948"/>
                </a:cubicBezTo>
                <a:cubicBezTo>
                  <a:pt x="8431" y="10129"/>
                  <a:pt x="9341" y="9076"/>
                  <a:pt x="10000" y="5294"/>
                </a:cubicBezTo>
              </a:path>
            </a:pathLst>
          </a:custGeom>
          <a:noFill/>
          <a:ln w="9525" cap="rnd" cmpd="sng" algn="ctr">
            <a:gradFill>
              <a:gsLst>
                <a:gs pos="98000">
                  <a:schemeClr val="accent5">
                    <a:lumMod val="60000"/>
                    <a:lumOff val="40000"/>
                    <a:alpha val="3000"/>
                  </a:schemeClr>
                </a:gs>
                <a:gs pos="58000">
                  <a:schemeClr val="accent5">
                    <a:lumMod val="60000"/>
                    <a:lumOff val="40000"/>
                    <a:alpha val="10000"/>
                  </a:schemeClr>
                </a:gs>
                <a:gs pos="4000">
                  <a:schemeClr val="accent5">
                    <a:lumMod val="40000"/>
                    <a:lumOff val="60000"/>
                    <a:alpha val="4000"/>
                  </a:schemeClr>
                </a:gs>
              </a:gsLst>
              <a:lin ang="5400000" scaled="1"/>
            </a:gradFill>
            <a:prstDash val="solid"/>
            <a:bevel/>
            <a:headEnd type="none" w="med" len="med"/>
            <a:tailEnd type="none" w="med" len="med"/>
          </a:ln>
          <a:effectLst>
            <a:glow rad="63500">
              <a:srgbClr val="00B0F0">
                <a:alpha val="8000"/>
              </a:srgbClr>
            </a:glow>
            <a:innerShdw blurRad="114300">
              <a:prstClr val="black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722601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206639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690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Footer Placeholder 91"/>
          <p:cNvSpPr>
            <a:spLocks noGrp="1"/>
          </p:cNvSpPr>
          <p:nvPr userDrawn="1">
            <p:ph type="ftr" sz="quarter" idx="11"/>
          </p:nvPr>
        </p:nvSpPr>
        <p:spPr>
          <a:xfrm>
            <a:off x="2438400" y="65690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fld id="{90842483-3E18-458E-8045-6A6D38C1A700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>
            <a:off x="7002910" y="-9537"/>
            <a:ext cx="2150067" cy="57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9601"/>
              <a:gd name="connsiteX1" fmla="*/ 5560 w 10000"/>
              <a:gd name="connsiteY1" fmla="*/ 9479 h 9601"/>
              <a:gd name="connsiteX2" fmla="*/ 9954 w 10000"/>
              <a:gd name="connsiteY2" fmla="*/ 5054 h 9601"/>
              <a:gd name="connsiteX3" fmla="*/ 10000 w 10000"/>
              <a:gd name="connsiteY3" fmla="*/ 101 h 9601"/>
              <a:gd name="connsiteX4" fmla="*/ 0 w 10000"/>
              <a:gd name="connsiteY4" fmla="*/ 0 h 9601"/>
              <a:gd name="connsiteX0" fmla="*/ 0 w 10000"/>
              <a:gd name="connsiteY0" fmla="*/ 0 h 8222"/>
              <a:gd name="connsiteX1" fmla="*/ 5606 w 10000"/>
              <a:gd name="connsiteY1" fmla="*/ 8008 h 8222"/>
              <a:gd name="connsiteX2" fmla="*/ 9954 w 10000"/>
              <a:gd name="connsiteY2" fmla="*/ 5264 h 8222"/>
              <a:gd name="connsiteX3" fmla="*/ 10000 w 10000"/>
              <a:gd name="connsiteY3" fmla="*/ 105 h 8222"/>
              <a:gd name="connsiteX4" fmla="*/ 0 w 10000"/>
              <a:gd name="connsiteY4" fmla="*/ 0 h 8222"/>
              <a:gd name="connsiteX0" fmla="*/ 419 w 4578"/>
              <a:gd name="connsiteY0" fmla="*/ 46 h 9862"/>
              <a:gd name="connsiteX1" fmla="*/ 184 w 4578"/>
              <a:gd name="connsiteY1" fmla="*/ 9612 h 9862"/>
              <a:gd name="connsiteX2" fmla="*/ 4532 w 4578"/>
              <a:gd name="connsiteY2" fmla="*/ 6274 h 9862"/>
              <a:gd name="connsiteX3" fmla="*/ 4578 w 4578"/>
              <a:gd name="connsiteY3" fmla="*/ 0 h 9862"/>
              <a:gd name="connsiteX4" fmla="*/ 419 w 4578"/>
              <a:gd name="connsiteY4" fmla="*/ 46 h 9862"/>
              <a:gd name="connsiteX0" fmla="*/ 7049 w 16134"/>
              <a:gd name="connsiteY0" fmla="*/ 47 h 9357"/>
              <a:gd name="connsiteX1" fmla="*/ 157 w 16134"/>
              <a:gd name="connsiteY1" fmla="*/ 9039 h 9357"/>
              <a:gd name="connsiteX2" fmla="*/ 16034 w 16134"/>
              <a:gd name="connsiteY2" fmla="*/ 6362 h 9357"/>
              <a:gd name="connsiteX3" fmla="*/ 16134 w 16134"/>
              <a:gd name="connsiteY3" fmla="*/ 0 h 9357"/>
              <a:gd name="connsiteX4" fmla="*/ 7049 w 16134"/>
              <a:gd name="connsiteY4" fmla="*/ 47 h 9357"/>
              <a:gd name="connsiteX0" fmla="*/ 5651 w 11282"/>
              <a:gd name="connsiteY0" fmla="*/ 50 h 9944"/>
              <a:gd name="connsiteX1" fmla="*/ 523 w 11282"/>
              <a:gd name="connsiteY1" fmla="*/ 923 h 9944"/>
              <a:gd name="connsiteX2" fmla="*/ 1379 w 11282"/>
              <a:gd name="connsiteY2" fmla="*/ 9660 h 9944"/>
              <a:gd name="connsiteX3" fmla="*/ 11220 w 11282"/>
              <a:gd name="connsiteY3" fmla="*/ 6799 h 9944"/>
              <a:gd name="connsiteX4" fmla="*/ 11282 w 11282"/>
              <a:gd name="connsiteY4" fmla="*/ 0 h 9944"/>
              <a:gd name="connsiteX5" fmla="*/ 5651 w 11282"/>
              <a:gd name="connsiteY5" fmla="*/ 50 h 9944"/>
              <a:gd name="connsiteX0" fmla="*/ 6872 w 11863"/>
              <a:gd name="connsiteY0" fmla="*/ 50 h 9849"/>
              <a:gd name="connsiteX1" fmla="*/ 137 w 11863"/>
              <a:gd name="connsiteY1" fmla="*/ 3399 h 9849"/>
              <a:gd name="connsiteX2" fmla="*/ 3085 w 11863"/>
              <a:gd name="connsiteY2" fmla="*/ 9714 h 9849"/>
              <a:gd name="connsiteX3" fmla="*/ 11808 w 11863"/>
              <a:gd name="connsiteY3" fmla="*/ 6837 h 9849"/>
              <a:gd name="connsiteX4" fmla="*/ 11863 w 11863"/>
              <a:gd name="connsiteY4" fmla="*/ 0 h 9849"/>
              <a:gd name="connsiteX5" fmla="*/ 6872 w 11863"/>
              <a:gd name="connsiteY5" fmla="*/ 50 h 9849"/>
              <a:gd name="connsiteX0" fmla="*/ 1640 w 10001"/>
              <a:gd name="connsiteY0" fmla="*/ 0 h 10142"/>
              <a:gd name="connsiteX1" fmla="*/ 116 w 10001"/>
              <a:gd name="connsiteY1" fmla="*/ 3593 h 10142"/>
              <a:gd name="connsiteX2" fmla="*/ 2602 w 10001"/>
              <a:gd name="connsiteY2" fmla="*/ 10005 h 10142"/>
              <a:gd name="connsiteX3" fmla="*/ 9955 w 10001"/>
              <a:gd name="connsiteY3" fmla="*/ 7084 h 10142"/>
              <a:gd name="connsiteX4" fmla="*/ 10001 w 10001"/>
              <a:gd name="connsiteY4" fmla="*/ 142 h 10142"/>
              <a:gd name="connsiteX5" fmla="*/ 1640 w 10001"/>
              <a:gd name="connsiteY5" fmla="*/ 0 h 10142"/>
              <a:gd name="connsiteX0" fmla="*/ 1422 w 9783"/>
              <a:gd name="connsiteY0" fmla="*/ 0 h 10110"/>
              <a:gd name="connsiteX1" fmla="*/ 129 w 9783"/>
              <a:gd name="connsiteY1" fmla="*/ 4172 h 10110"/>
              <a:gd name="connsiteX2" fmla="*/ 2384 w 9783"/>
              <a:gd name="connsiteY2" fmla="*/ 10005 h 10110"/>
              <a:gd name="connsiteX3" fmla="*/ 9737 w 9783"/>
              <a:gd name="connsiteY3" fmla="*/ 7084 h 10110"/>
              <a:gd name="connsiteX4" fmla="*/ 9783 w 9783"/>
              <a:gd name="connsiteY4" fmla="*/ 142 h 10110"/>
              <a:gd name="connsiteX5" fmla="*/ 1422 w 9783"/>
              <a:gd name="connsiteY5" fmla="*/ 0 h 1011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343 w 9889"/>
              <a:gd name="connsiteY0" fmla="*/ 0 h 10000"/>
              <a:gd name="connsiteX1" fmla="*/ 21 w 9889"/>
              <a:gd name="connsiteY1" fmla="*/ 4127 h 10000"/>
              <a:gd name="connsiteX2" fmla="*/ 2326 w 9889"/>
              <a:gd name="connsiteY2" fmla="*/ 9896 h 10000"/>
              <a:gd name="connsiteX3" fmla="*/ 9842 w 9889"/>
              <a:gd name="connsiteY3" fmla="*/ 7007 h 10000"/>
              <a:gd name="connsiteX4" fmla="*/ 9889 w 9889"/>
              <a:gd name="connsiteY4" fmla="*/ 140 h 10000"/>
              <a:gd name="connsiteX5" fmla="*/ 1343 w 9889"/>
              <a:gd name="connsiteY5" fmla="*/ 0 h 10000"/>
              <a:gd name="connsiteX0" fmla="*/ 1358 w 10000"/>
              <a:gd name="connsiteY0" fmla="*/ 0 h 9930"/>
              <a:gd name="connsiteX1" fmla="*/ 21 w 10000"/>
              <a:gd name="connsiteY1" fmla="*/ 4127 h 9930"/>
              <a:gd name="connsiteX2" fmla="*/ 2352 w 10000"/>
              <a:gd name="connsiteY2" fmla="*/ 9896 h 9930"/>
              <a:gd name="connsiteX3" fmla="*/ 9904 w 10000"/>
              <a:gd name="connsiteY3" fmla="*/ 6052 h 9930"/>
              <a:gd name="connsiteX4" fmla="*/ 10000 w 10000"/>
              <a:gd name="connsiteY4" fmla="*/ 140 h 9930"/>
              <a:gd name="connsiteX5" fmla="*/ 1358 w 10000"/>
              <a:gd name="connsiteY5" fmla="*/ 0 h 9930"/>
              <a:gd name="connsiteX0" fmla="*/ 1343 w 9985"/>
              <a:gd name="connsiteY0" fmla="*/ 0 h 9621"/>
              <a:gd name="connsiteX1" fmla="*/ 6 w 9985"/>
              <a:gd name="connsiteY1" fmla="*/ 4156 h 9621"/>
              <a:gd name="connsiteX2" fmla="*/ 5581 w 9985"/>
              <a:gd name="connsiteY2" fmla="*/ 9581 h 9621"/>
              <a:gd name="connsiteX3" fmla="*/ 9889 w 9985"/>
              <a:gd name="connsiteY3" fmla="*/ 6095 h 9621"/>
              <a:gd name="connsiteX4" fmla="*/ 9985 w 9985"/>
              <a:gd name="connsiteY4" fmla="*/ 141 h 9621"/>
              <a:gd name="connsiteX5" fmla="*/ 1343 w 9985"/>
              <a:gd name="connsiteY5" fmla="*/ 0 h 9621"/>
              <a:gd name="connsiteX0" fmla="*/ 1345 w 10000"/>
              <a:gd name="connsiteY0" fmla="*/ 0 h 9959"/>
              <a:gd name="connsiteX1" fmla="*/ 6 w 10000"/>
              <a:gd name="connsiteY1" fmla="*/ 4320 h 9959"/>
              <a:gd name="connsiteX2" fmla="*/ 5589 w 10000"/>
              <a:gd name="connsiteY2" fmla="*/ 9958 h 9959"/>
              <a:gd name="connsiteX3" fmla="*/ 9904 w 10000"/>
              <a:gd name="connsiteY3" fmla="*/ 6335 h 9959"/>
              <a:gd name="connsiteX4" fmla="*/ 10000 w 10000"/>
              <a:gd name="connsiteY4" fmla="*/ 147 h 9959"/>
              <a:gd name="connsiteX5" fmla="*/ 1345 w 10000"/>
              <a:gd name="connsiteY5" fmla="*/ 0 h 9959"/>
              <a:gd name="connsiteX0" fmla="*/ 1344 w 9999"/>
              <a:gd name="connsiteY0" fmla="*/ 0 h 9599"/>
              <a:gd name="connsiteX1" fmla="*/ 5 w 9999"/>
              <a:gd name="connsiteY1" fmla="*/ 4338 h 9599"/>
              <a:gd name="connsiteX2" fmla="*/ 6018 w 9999"/>
              <a:gd name="connsiteY2" fmla="*/ 9598 h 9599"/>
              <a:gd name="connsiteX3" fmla="*/ 9903 w 9999"/>
              <a:gd name="connsiteY3" fmla="*/ 6361 h 9599"/>
              <a:gd name="connsiteX4" fmla="*/ 9999 w 9999"/>
              <a:gd name="connsiteY4" fmla="*/ 148 h 9599"/>
              <a:gd name="connsiteX5" fmla="*/ 1344 w 9999"/>
              <a:gd name="connsiteY5" fmla="*/ 0 h 9599"/>
              <a:gd name="connsiteX0" fmla="*/ 1009 w 9665"/>
              <a:gd name="connsiteY0" fmla="*/ 0 h 10045"/>
              <a:gd name="connsiteX1" fmla="*/ 5 w 9665"/>
              <a:gd name="connsiteY1" fmla="*/ 4728 h 10045"/>
              <a:gd name="connsiteX2" fmla="*/ 5684 w 9665"/>
              <a:gd name="connsiteY2" fmla="*/ 9999 h 10045"/>
              <a:gd name="connsiteX3" fmla="*/ 9569 w 9665"/>
              <a:gd name="connsiteY3" fmla="*/ 6627 h 10045"/>
              <a:gd name="connsiteX4" fmla="*/ 9665 w 9665"/>
              <a:gd name="connsiteY4" fmla="*/ 154 h 10045"/>
              <a:gd name="connsiteX5" fmla="*/ 1009 w 9665"/>
              <a:gd name="connsiteY5" fmla="*/ 0 h 10045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5 w 9999"/>
              <a:gd name="connsiteY0" fmla="*/ 0 h 8248"/>
              <a:gd name="connsiteX1" fmla="*/ 4 w 9999"/>
              <a:gd name="connsiteY1" fmla="*/ 4707 h 8248"/>
              <a:gd name="connsiteX2" fmla="*/ 7116 w 9999"/>
              <a:gd name="connsiteY2" fmla="*/ 7873 h 8248"/>
              <a:gd name="connsiteX3" fmla="*/ 9900 w 9999"/>
              <a:gd name="connsiteY3" fmla="*/ 6597 h 8248"/>
              <a:gd name="connsiteX4" fmla="*/ 9999 w 9999"/>
              <a:gd name="connsiteY4" fmla="*/ 153 h 8248"/>
              <a:gd name="connsiteX5" fmla="*/ 1785 w 9999"/>
              <a:gd name="connsiteY5" fmla="*/ 0 h 8248"/>
              <a:gd name="connsiteX0" fmla="*/ 1785 w 10000"/>
              <a:gd name="connsiteY0" fmla="*/ 0 h 12618"/>
              <a:gd name="connsiteX1" fmla="*/ 4 w 10000"/>
              <a:gd name="connsiteY1" fmla="*/ 5707 h 12618"/>
              <a:gd name="connsiteX2" fmla="*/ 6969 w 10000"/>
              <a:gd name="connsiteY2" fmla="*/ 12573 h 12618"/>
              <a:gd name="connsiteX3" fmla="*/ 9901 w 10000"/>
              <a:gd name="connsiteY3" fmla="*/ 7998 h 12618"/>
              <a:gd name="connsiteX4" fmla="*/ 10000 w 10000"/>
              <a:gd name="connsiteY4" fmla="*/ 185 h 12618"/>
              <a:gd name="connsiteX5" fmla="*/ 1785 w 10000"/>
              <a:gd name="connsiteY5" fmla="*/ 0 h 12618"/>
              <a:gd name="connsiteX0" fmla="*/ 1785 w 10000"/>
              <a:gd name="connsiteY0" fmla="*/ 0 h 15056"/>
              <a:gd name="connsiteX1" fmla="*/ 4 w 10000"/>
              <a:gd name="connsiteY1" fmla="*/ 5707 h 15056"/>
              <a:gd name="connsiteX2" fmla="*/ 6969 w 10000"/>
              <a:gd name="connsiteY2" fmla="*/ 12573 h 15056"/>
              <a:gd name="connsiteX3" fmla="*/ 9753 w 10000"/>
              <a:gd name="connsiteY3" fmla="*/ 13801 h 15056"/>
              <a:gd name="connsiteX4" fmla="*/ 10000 w 10000"/>
              <a:gd name="connsiteY4" fmla="*/ 185 h 15056"/>
              <a:gd name="connsiteX5" fmla="*/ 1785 w 10000"/>
              <a:gd name="connsiteY5" fmla="*/ 0 h 15056"/>
              <a:gd name="connsiteX0" fmla="*/ 1785 w 10000"/>
              <a:gd name="connsiteY0" fmla="*/ 0 h 13836"/>
              <a:gd name="connsiteX1" fmla="*/ 4 w 10000"/>
              <a:gd name="connsiteY1" fmla="*/ 5707 h 13836"/>
              <a:gd name="connsiteX2" fmla="*/ 6969 w 10000"/>
              <a:gd name="connsiteY2" fmla="*/ 12573 h 13836"/>
              <a:gd name="connsiteX3" fmla="*/ 9753 w 10000"/>
              <a:gd name="connsiteY3" fmla="*/ 13801 h 13836"/>
              <a:gd name="connsiteX4" fmla="*/ 10000 w 10000"/>
              <a:gd name="connsiteY4" fmla="*/ 185 h 13836"/>
              <a:gd name="connsiteX5" fmla="*/ 1785 w 10000"/>
              <a:gd name="connsiteY5" fmla="*/ 0 h 13836"/>
              <a:gd name="connsiteX0" fmla="*/ 1785 w 10000"/>
              <a:gd name="connsiteY0" fmla="*/ 0 h 12891"/>
              <a:gd name="connsiteX1" fmla="*/ 4 w 10000"/>
              <a:gd name="connsiteY1" fmla="*/ 5707 h 12891"/>
              <a:gd name="connsiteX2" fmla="*/ 6969 w 10000"/>
              <a:gd name="connsiteY2" fmla="*/ 12573 h 12891"/>
              <a:gd name="connsiteX3" fmla="*/ 9753 w 10000"/>
              <a:gd name="connsiteY3" fmla="*/ 11782 h 12891"/>
              <a:gd name="connsiteX4" fmla="*/ 10000 w 10000"/>
              <a:gd name="connsiteY4" fmla="*/ 185 h 12891"/>
              <a:gd name="connsiteX5" fmla="*/ 1785 w 10000"/>
              <a:gd name="connsiteY5" fmla="*/ 0 h 12891"/>
              <a:gd name="connsiteX0" fmla="*/ 1785 w 10000"/>
              <a:gd name="connsiteY0" fmla="*/ 0 h 12806"/>
              <a:gd name="connsiteX1" fmla="*/ 4 w 10000"/>
              <a:gd name="connsiteY1" fmla="*/ 5707 h 12806"/>
              <a:gd name="connsiteX2" fmla="*/ 6969 w 10000"/>
              <a:gd name="connsiteY2" fmla="*/ 12573 h 12806"/>
              <a:gd name="connsiteX3" fmla="*/ 9852 w 10000"/>
              <a:gd name="connsiteY3" fmla="*/ 11277 h 12806"/>
              <a:gd name="connsiteX4" fmla="*/ 10000 w 10000"/>
              <a:gd name="connsiteY4" fmla="*/ 185 h 12806"/>
              <a:gd name="connsiteX5" fmla="*/ 1785 w 10000"/>
              <a:gd name="connsiteY5" fmla="*/ 0 h 12806"/>
              <a:gd name="connsiteX0" fmla="*/ 1785 w 10000"/>
              <a:gd name="connsiteY0" fmla="*/ 0 h 12718"/>
              <a:gd name="connsiteX1" fmla="*/ 4 w 10000"/>
              <a:gd name="connsiteY1" fmla="*/ 5707 h 12718"/>
              <a:gd name="connsiteX2" fmla="*/ 6969 w 10000"/>
              <a:gd name="connsiteY2" fmla="*/ 12573 h 12718"/>
              <a:gd name="connsiteX3" fmla="*/ 9753 w 10000"/>
              <a:gd name="connsiteY3" fmla="*/ 10520 h 12718"/>
              <a:gd name="connsiteX4" fmla="*/ 10000 w 10000"/>
              <a:gd name="connsiteY4" fmla="*/ 185 h 12718"/>
              <a:gd name="connsiteX5" fmla="*/ 1785 w 10000"/>
              <a:gd name="connsiteY5" fmla="*/ 0 h 12718"/>
              <a:gd name="connsiteX0" fmla="*/ 1785 w 10000"/>
              <a:gd name="connsiteY0" fmla="*/ 0 h 12772"/>
              <a:gd name="connsiteX1" fmla="*/ 4 w 10000"/>
              <a:gd name="connsiteY1" fmla="*/ 5707 h 12772"/>
              <a:gd name="connsiteX2" fmla="*/ 6969 w 10000"/>
              <a:gd name="connsiteY2" fmla="*/ 12573 h 12772"/>
              <a:gd name="connsiteX3" fmla="*/ 9852 w 10000"/>
              <a:gd name="connsiteY3" fmla="*/ 11025 h 12772"/>
              <a:gd name="connsiteX4" fmla="*/ 10000 w 10000"/>
              <a:gd name="connsiteY4" fmla="*/ 185 h 12772"/>
              <a:gd name="connsiteX5" fmla="*/ 1785 w 10000"/>
              <a:gd name="connsiteY5" fmla="*/ 0 h 12772"/>
              <a:gd name="connsiteX0" fmla="*/ 1785 w 10000"/>
              <a:gd name="connsiteY0" fmla="*/ 0 h 11156"/>
              <a:gd name="connsiteX1" fmla="*/ 4 w 10000"/>
              <a:gd name="connsiteY1" fmla="*/ 5707 h 11156"/>
              <a:gd name="connsiteX2" fmla="*/ 6128 w 10000"/>
              <a:gd name="connsiteY2" fmla="*/ 10554 h 11156"/>
              <a:gd name="connsiteX3" fmla="*/ 9852 w 10000"/>
              <a:gd name="connsiteY3" fmla="*/ 11025 h 11156"/>
              <a:gd name="connsiteX4" fmla="*/ 10000 w 10000"/>
              <a:gd name="connsiteY4" fmla="*/ 185 h 11156"/>
              <a:gd name="connsiteX5" fmla="*/ 1785 w 10000"/>
              <a:gd name="connsiteY5" fmla="*/ 0 h 11156"/>
              <a:gd name="connsiteX0" fmla="*/ 1785 w 10000"/>
              <a:gd name="connsiteY0" fmla="*/ 0 h 12083"/>
              <a:gd name="connsiteX1" fmla="*/ 4 w 10000"/>
              <a:gd name="connsiteY1" fmla="*/ 5707 h 12083"/>
              <a:gd name="connsiteX2" fmla="*/ 6128 w 10000"/>
              <a:gd name="connsiteY2" fmla="*/ 11816 h 12083"/>
              <a:gd name="connsiteX3" fmla="*/ 9852 w 10000"/>
              <a:gd name="connsiteY3" fmla="*/ 11025 h 12083"/>
              <a:gd name="connsiteX4" fmla="*/ 10000 w 10000"/>
              <a:gd name="connsiteY4" fmla="*/ 185 h 12083"/>
              <a:gd name="connsiteX5" fmla="*/ 1785 w 10000"/>
              <a:gd name="connsiteY5" fmla="*/ 0 h 12083"/>
              <a:gd name="connsiteX0" fmla="*/ 1785 w 10000"/>
              <a:gd name="connsiteY0" fmla="*/ 0 h 12248"/>
              <a:gd name="connsiteX1" fmla="*/ 4 w 10000"/>
              <a:gd name="connsiteY1" fmla="*/ 5707 h 12248"/>
              <a:gd name="connsiteX2" fmla="*/ 6128 w 10000"/>
              <a:gd name="connsiteY2" fmla="*/ 11816 h 12248"/>
              <a:gd name="connsiteX3" fmla="*/ 9852 w 10000"/>
              <a:gd name="connsiteY3" fmla="*/ 11025 h 12248"/>
              <a:gd name="connsiteX4" fmla="*/ 10000 w 10000"/>
              <a:gd name="connsiteY4" fmla="*/ 185 h 12248"/>
              <a:gd name="connsiteX5" fmla="*/ 1785 w 10000"/>
              <a:gd name="connsiteY5" fmla="*/ 0 h 12248"/>
              <a:gd name="connsiteX0" fmla="*/ 1786 w 10001"/>
              <a:gd name="connsiteY0" fmla="*/ 0 h 12440"/>
              <a:gd name="connsiteX1" fmla="*/ 5 w 10001"/>
              <a:gd name="connsiteY1" fmla="*/ 5707 h 12440"/>
              <a:gd name="connsiteX2" fmla="*/ 5635 w 10001"/>
              <a:gd name="connsiteY2" fmla="*/ 12068 h 12440"/>
              <a:gd name="connsiteX3" fmla="*/ 9853 w 10001"/>
              <a:gd name="connsiteY3" fmla="*/ 11025 h 12440"/>
              <a:gd name="connsiteX4" fmla="*/ 10001 w 10001"/>
              <a:gd name="connsiteY4" fmla="*/ 185 h 12440"/>
              <a:gd name="connsiteX5" fmla="*/ 1786 w 10001"/>
              <a:gd name="connsiteY5" fmla="*/ 0 h 12440"/>
              <a:gd name="connsiteX0" fmla="*/ 1786 w 10001"/>
              <a:gd name="connsiteY0" fmla="*/ 0 h 12114"/>
              <a:gd name="connsiteX1" fmla="*/ 5 w 10001"/>
              <a:gd name="connsiteY1" fmla="*/ 5707 h 12114"/>
              <a:gd name="connsiteX2" fmla="*/ 5635 w 10001"/>
              <a:gd name="connsiteY2" fmla="*/ 12068 h 12114"/>
              <a:gd name="connsiteX3" fmla="*/ 9853 w 10001"/>
              <a:gd name="connsiteY3" fmla="*/ 11025 h 12114"/>
              <a:gd name="connsiteX4" fmla="*/ 10001 w 10001"/>
              <a:gd name="connsiteY4" fmla="*/ 185 h 12114"/>
              <a:gd name="connsiteX5" fmla="*/ 1786 w 10001"/>
              <a:gd name="connsiteY5" fmla="*/ 0 h 12114"/>
              <a:gd name="connsiteX0" fmla="*/ 771 w 8986"/>
              <a:gd name="connsiteY0" fmla="*/ 0 h 12293"/>
              <a:gd name="connsiteX1" fmla="*/ 375 w 8986"/>
              <a:gd name="connsiteY1" fmla="*/ 7726 h 12293"/>
              <a:gd name="connsiteX2" fmla="*/ 4620 w 8986"/>
              <a:gd name="connsiteY2" fmla="*/ 12068 h 12293"/>
              <a:gd name="connsiteX3" fmla="*/ 8838 w 8986"/>
              <a:gd name="connsiteY3" fmla="*/ 11025 h 12293"/>
              <a:gd name="connsiteX4" fmla="*/ 8986 w 8986"/>
              <a:gd name="connsiteY4" fmla="*/ 185 h 12293"/>
              <a:gd name="connsiteX5" fmla="*/ 771 w 8986"/>
              <a:gd name="connsiteY5" fmla="*/ 0 h 12293"/>
              <a:gd name="connsiteX0" fmla="*/ 858 w 10000"/>
              <a:gd name="connsiteY0" fmla="*/ 0 h 10000"/>
              <a:gd name="connsiteX1" fmla="*/ 417 w 10000"/>
              <a:gd name="connsiteY1" fmla="*/ 6285 h 10000"/>
              <a:gd name="connsiteX2" fmla="*/ 5141 w 10000"/>
              <a:gd name="connsiteY2" fmla="*/ 9817 h 10000"/>
              <a:gd name="connsiteX3" fmla="*/ 9835 w 10000"/>
              <a:gd name="connsiteY3" fmla="*/ 8969 h 10000"/>
              <a:gd name="connsiteX4" fmla="*/ 10000 w 10000"/>
              <a:gd name="connsiteY4" fmla="*/ 150 h 10000"/>
              <a:gd name="connsiteX5" fmla="*/ 858 w 10000"/>
              <a:gd name="connsiteY5" fmla="*/ 0 h 10000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1156 w 10298"/>
              <a:gd name="connsiteY6" fmla="*/ 0 h 10286"/>
              <a:gd name="connsiteX0" fmla="*/ 82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826 w 10298"/>
              <a:gd name="connsiteY6" fmla="*/ 0 h 10286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740 h 11026"/>
              <a:gd name="connsiteX1" fmla="*/ 0 w 10298"/>
              <a:gd name="connsiteY1" fmla="*/ 3125 h 11026"/>
              <a:gd name="connsiteX2" fmla="*/ 5439 w 10298"/>
              <a:gd name="connsiteY2" fmla="*/ 10557 h 11026"/>
              <a:gd name="connsiteX3" fmla="*/ 10133 w 10298"/>
              <a:gd name="connsiteY3" fmla="*/ 9709 h 11026"/>
              <a:gd name="connsiteX4" fmla="*/ 10298 w 10298"/>
              <a:gd name="connsiteY4" fmla="*/ 890 h 11026"/>
              <a:gd name="connsiteX5" fmla="*/ 826 w 10298"/>
              <a:gd name="connsiteY5" fmla="*/ 740 h 11026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568 h 10719"/>
              <a:gd name="connsiteX1" fmla="*/ 0 w 10298"/>
              <a:gd name="connsiteY1" fmla="*/ 2953 h 10719"/>
              <a:gd name="connsiteX2" fmla="*/ 5439 w 10298"/>
              <a:gd name="connsiteY2" fmla="*/ 10385 h 10719"/>
              <a:gd name="connsiteX3" fmla="*/ 10188 w 10298"/>
              <a:gd name="connsiteY3" fmla="*/ 9742 h 10719"/>
              <a:gd name="connsiteX4" fmla="*/ 10298 w 10298"/>
              <a:gd name="connsiteY4" fmla="*/ 718 h 10719"/>
              <a:gd name="connsiteX5" fmla="*/ 826 w 10298"/>
              <a:gd name="connsiteY5" fmla="*/ 568 h 10719"/>
              <a:gd name="connsiteX0" fmla="*/ 826 w 10298"/>
              <a:gd name="connsiteY0" fmla="*/ 18 h 10169"/>
              <a:gd name="connsiteX1" fmla="*/ 0 w 10298"/>
              <a:gd name="connsiteY1" fmla="*/ 2403 h 10169"/>
              <a:gd name="connsiteX2" fmla="*/ 5439 w 10298"/>
              <a:gd name="connsiteY2" fmla="*/ 9835 h 10169"/>
              <a:gd name="connsiteX3" fmla="*/ 10188 w 10298"/>
              <a:gd name="connsiteY3" fmla="*/ 9192 h 10169"/>
              <a:gd name="connsiteX4" fmla="*/ 10298 w 10298"/>
              <a:gd name="connsiteY4" fmla="*/ 168 h 10169"/>
              <a:gd name="connsiteX5" fmla="*/ 826 w 10298"/>
              <a:gd name="connsiteY5" fmla="*/ 18 h 10169"/>
              <a:gd name="connsiteX0" fmla="*/ 826 w 10298"/>
              <a:gd name="connsiteY0" fmla="*/ 42 h 10193"/>
              <a:gd name="connsiteX1" fmla="*/ 0 w 10298"/>
              <a:gd name="connsiteY1" fmla="*/ 2427 h 10193"/>
              <a:gd name="connsiteX2" fmla="*/ 5439 w 10298"/>
              <a:gd name="connsiteY2" fmla="*/ 9859 h 10193"/>
              <a:gd name="connsiteX3" fmla="*/ 10188 w 10298"/>
              <a:gd name="connsiteY3" fmla="*/ 9216 h 10193"/>
              <a:gd name="connsiteX4" fmla="*/ 10298 w 10298"/>
              <a:gd name="connsiteY4" fmla="*/ 192 h 10193"/>
              <a:gd name="connsiteX5" fmla="*/ 826 w 10298"/>
              <a:gd name="connsiteY5" fmla="*/ 42 h 10193"/>
              <a:gd name="connsiteX0" fmla="*/ 826 w 10189"/>
              <a:gd name="connsiteY0" fmla="*/ 9 h 10160"/>
              <a:gd name="connsiteX1" fmla="*/ 0 w 10189"/>
              <a:gd name="connsiteY1" fmla="*/ 2394 h 10160"/>
              <a:gd name="connsiteX2" fmla="*/ 5439 w 10189"/>
              <a:gd name="connsiteY2" fmla="*/ 9826 h 10160"/>
              <a:gd name="connsiteX3" fmla="*/ 10188 w 10189"/>
              <a:gd name="connsiteY3" fmla="*/ 9183 h 10160"/>
              <a:gd name="connsiteX4" fmla="*/ 10026 w 10189"/>
              <a:gd name="connsiteY4" fmla="*/ 384 h 10160"/>
              <a:gd name="connsiteX5" fmla="*/ 826 w 10189"/>
              <a:gd name="connsiteY5" fmla="*/ 9 h 10160"/>
              <a:gd name="connsiteX0" fmla="*/ 826 w 10222"/>
              <a:gd name="connsiteY0" fmla="*/ 42 h 10193"/>
              <a:gd name="connsiteX1" fmla="*/ 0 w 10222"/>
              <a:gd name="connsiteY1" fmla="*/ 2427 h 10193"/>
              <a:gd name="connsiteX2" fmla="*/ 5439 w 10222"/>
              <a:gd name="connsiteY2" fmla="*/ 9859 h 10193"/>
              <a:gd name="connsiteX3" fmla="*/ 10188 w 10222"/>
              <a:gd name="connsiteY3" fmla="*/ 9216 h 10193"/>
              <a:gd name="connsiteX4" fmla="*/ 10222 w 10222"/>
              <a:gd name="connsiteY4" fmla="*/ 192 h 10193"/>
              <a:gd name="connsiteX5" fmla="*/ 826 w 10222"/>
              <a:gd name="connsiteY5" fmla="*/ 42 h 10193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" h="10234">
                <a:moveTo>
                  <a:pt x="826" y="42"/>
                </a:moveTo>
                <a:cubicBezTo>
                  <a:pt x="347" y="250"/>
                  <a:pt x="114" y="538"/>
                  <a:pt x="0" y="2427"/>
                </a:cubicBezTo>
                <a:cubicBezTo>
                  <a:pt x="126" y="7867"/>
                  <a:pt x="3454" y="9234"/>
                  <a:pt x="5197" y="9915"/>
                </a:cubicBezTo>
                <a:cubicBezTo>
                  <a:pt x="6940" y="10596"/>
                  <a:pt x="8471" y="10107"/>
                  <a:pt x="10188" y="9216"/>
                </a:cubicBezTo>
                <a:cubicBezTo>
                  <a:pt x="10206" y="6755"/>
                  <a:pt x="10204" y="2653"/>
                  <a:pt x="10222" y="192"/>
                </a:cubicBezTo>
                <a:cubicBezTo>
                  <a:pt x="6543" y="-65"/>
                  <a:pt x="4403" y="-7"/>
                  <a:pt x="826" y="4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3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srgbClr val="0070C0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  <p:pic>
        <p:nvPicPr>
          <p:cNvPr id="21" name="Picture 3" descr="C:\Users\bbolding\Pictures\Clip Art\Cray Logos\cray_logo_registered_294c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42" y="99833"/>
            <a:ext cx="1501795" cy="1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>
            <a:spLocks/>
          </p:cNvSpPr>
          <p:nvPr userDrawn="1"/>
        </p:nvSpPr>
        <p:spPr bwMode="auto">
          <a:xfrm rot="21435692">
            <a:off x="23151" y="535009"/>
            <a:ext cx="9108862" cy="325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9946"/>
              <a:gd name="connsiteY0" fmla="*/ 5905 h 7723"/>
              <a:gd name="connsiteX1" fmla="*/ 2841 w 9946"/>
              <a:gd name="connsiteY1" fmla="*/ 4 h 7723"/>
              <a:gd name="connsiteX2" fmla="*/ 7149 w 9946"/>
              <a:gd name="connsiteY2" fmla="*/ 6889 h 7723"/>
              <a:gd name="connsiteX3" fmla="*/ 9946 w 9946"/>
              <a:gd name="connsiteY3" fmla="*/ 6941 h 7723"/>
              <a:gd name="connsiteX0" fmla="*/ 0 w 10000"/>
              <a:gd name="connsiteY0" fmla="*/ 7838 h 17075"/>
              <a:gd name="connsiteX1" fmla="*/ 2856 w 10000"/>
              <a:gd name="connsiteY1" fmla="*/ 197 h 17075"/>
              <a:gd name="connsiteX2" fmla="*/ 7194 w 10000"/>
              <a:gd name="connsiteY2" fmla="*/ 17060 h 17075"/>
              <a:gd name="connsiteX3" fmla="*/ 10000 w 10000"/>
              <a:gd name="connsiteY3" fmla="*/ 9179 h 17075"/>
              <a:gd name="connsiteX0" fmla="*/ 0 w 10000"/>
              <a:gd name="connsiteY0" fmla="*/ 201 h 9501"/>
              <a:gd name="connsiteX1" fmla="*/ 2829 w 10000"/>
              <a:gd name="connsiteY1" fmla="*/ 5722 h 9501"/>
              <a:gd name="connsiteX2" fmla="*/ 7194 w 10000"/>
              <a:gd name="connsiteY2" fmla="*/ 9423 h 9501"/>
              <a:gd name="connsiteX3" fmla="*/ 10000 w 10000"/>
              <a:gd name="connsiteY3" fmla="*/ 1542 h 9501"/>
              <a:gd name="connsiteX0" fmla="*/ 0 w 9963"/>
              <a:gd name="connsiteY0" fmla="*/ 94 h 19600"/>
              <a:gd name="connsiteX1" fmla="*/ 2792 w 9963"/>
              <a:gd name="connsiteY1" fmla="*/ 15559 h 19600"/>
              <a:gd name="connsiteX2" fmla="*/ 7157 w 9963"/>
              <a:gd name="connsiteY2" fmla="*/ 19454 h 19600"/>
              <a:gd name="connsiteX3" fmla="*/ 9963 w 9963"/>
              <a:gd name="connsiteY3" fmla="*/ 11159 h 19600"/>
              <a:gd name="connsiteX0" fmla="*/ 0 w 10000"/>
              <a:gd name="connsiteY0" fmla="*/ 0 h 9952"/>
              <a:gd name="connsiteX1" fmla="*/ 2802 w 10000"/>
              <a:gd name="connsiteY1" fmla="*/ 7890 h 9952"/>
              <a:gd name="connsiteX2" fmla="*/ 7184 w 10000"/>
              <a:gd name="connsiteY2" fmla="*/ 9878 h 9952"/>
              <a:gd name="connsiteX3" fmla="*/ 10000 w 10000"/>
              <a:gd name="connsiteY3" fmla="*/ 5645 h 9952"/>
              <a:gd name="connsiteX0" fmla="*/ 0 w 10000"/>
              <a:gd name="connsiteY0" fmla="*/ 0 h 9978"/>
              <a:gd name="connsiteX1" fmla="*/ 2786 w 10000"/>
              <a:gd name="connsiteY1" fmla="*/ 7480 h 9978"/>
              <a:gd name="connsiteX2" fmla="*/ 7184 w 10000"/>
              <a:gd name="connsiteY2" fmla="*/ 9926 h 9978"/>
              <a:gd name="connsiteX3" fmla="*/ 10000 w 10000"/>
              <a:gd name="connsiteY3" fmla="*/ 5672 h 9978"/>
              <a:gd name="connsiteX0" fmla="*/ 0 w 10018"/>
              <a:gd name="connsiteY0" fmla="*/ 0 h 9160"/>
              <a:gd name="connsiteX1" fmla="*/ 2804 w 10018"/>
              <a:gd name="connsiteY1" fmla="*/ 6660 h 9160"/>
              <a:gd name="connsiteX2" fmla="*/ 7202 w 10018"/>
              <a:gd name="connsiteY2" fmla="*/ 9112 h 9160"/>
              <a:gd name="connsiteX3" fmla="*/ 10018 w 10018"/>
              <a:gd name="connsiteY3" fmla="*/ 4849 h 916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58" y="1948"/>
                  <a:pt x="1601" y="5612"/>
                  <a:pt x="2799" y="7271"/>
                </a:cubicBezTo>
                <a:cubicBezTo>
                  <a:pt x="3997" y="8929"/>
                  <a:pt x="5986" y="10287"/>
                  <a:pt x="7189" y="9948"/>
                </a:cubicBezTo>
                <a:cubicBezTo>
                  <a:pt x="8431" y="10129"/>
                  <a:pt x="9341" y="9076"/>
                  <a:pt x="10000" y="5294"/>
                </a:cubicBezTo>
              </a:path>
            </a:pathLst>
          </a:custGeom>
          <a:noFill/>
          <a:ln w="9525" cap="rnd" cmpd="sng" algn="ctr">
            <a:gradFill>
              <a:gsLst>
                <a:gs pos="98000">
                  <a:schemeClr val="accent5">
                    <a:lumMod val="60000"/>
                    <a:lumOff val="40000"/>
                    <a:alpha val="3000"/>
                  </a:schemeClr>
                </a:gs>
                <a:gs pos="58000">
                  <a:schemeClr val="accent5">
                    <a:lumMod val="60000"/>
                    <a:lumOff val="40000"/>
                    <a:alpha val="10000"/>
                  </a:schemeClr>
                </a:gs>
                <a:gs pos="4000">
                  <a:schemeClr val="accent5">
                    <a:lumMod val="40000"/>
                    <a:lumOff val="60000"/>
                    <a:alpha val="4000"/>
                  </a:schemeClr>
                </a:gs>
              </a:gsLst>
              <a:lin ang="5400000" scaled="1"/>
            </a:gradFill>
            <a:prstDash val="solid"/>
            <a:bevel/>
            <a:headEnd type="none" w="med" len="med"/>
            <a:tailEnd type="none" w="med" len="med"/>
          </a:ln>
          <a:effectLst>
            <a:glow rad="63500">
              <a:srgbClr val="00B0F0">
                <a:alpha val="8000"/>
              </a:srgbClr>
            </a:glow>
            <a:innerShdw blurRad="114300">
              <a:prstClr val="black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226876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315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690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Footer Placeholder 91"/>
          <p:cNvSpPr>
            <a:spLocks noGrp="1"/>
          </p:cNvSpPr>
          <p:nvPr userDrawn="1">
            <p:ph type="ftr" sz="quarter" idx="11"/>
          </p:nvPr>
        </p:nvSpPr>
        <p:spPr>
          <a:xfrm>
            <a:off x="2438400" y="65690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fld id="{90842483-3E18-458E-8045-6A6D38C1A700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>
            <a:off x="7002910" y="-9537"/>
            <a:ext cx="2150067" cy="57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9601"/>
              <a:gd name="connsiteX1" fmla="*/ 5560 w 10000"/>
              <a:gd name="connsiteY1" fmla="*/ 9479 h 9601"/>
              <a:gd name="connsiteX2" fmla="*/ 9954 w 10000"/>
              <a:gd name="connsiteY2" fmla="*/ 5054 h 9601"/>
              <a:gd name="connsiteX3" fmla="*/ 10000 w 10000"/>
              <a:gd name="connsiteY3" fmla="*/ 101 h 9601"/>
              <a:gd name="connsiteX4" fmla="*/ 0 w 10000"/>
              <a:gd name="connsiteY4" fmla="*/ 0 h 9601"/>
              <a:gd name="connsiteX0" fmla="*/ 0 w 10000"/>
              <a:gd name="connsiteY0" fmla="*/ 0 h 8222"/>
              <a:gd name="connsiteX1" fmla="*/ 5606 w 10000"/>
              <a:gd name="connsiteY1" fmla="*/ 8008 h 8222"/>
              <a:gd name="connsiteX2" fmla="*/ 9954 w 10000"/>
              <a:gd name="connsiteY2" fmla="*/ 5264 h 8222"/>
              <a:gd name="connsiteX3" fmla="*/ 10000 w 10000"/>
              <a:gd name="connsiteY3" fmla="*/ 105 h 8222"/>
              <a:gd name="connsiteX4" fmla="*/ 0 w 10000"/>
              <a:gd name="connsiteY4" fmla="*/ 0 h 8222"/>
              <a:gd name="connsiteX0" fmla="*/ 419 w 4578"/>
              <a:gd name="connsiteY0" fmla="*/ 46 h 9862"/>
              <a:gd name="connsiteX1" fmla="*/ 184 w 4578"/>
              <a:gd name="connsiteY1" fmla="*/ 9612 h 9862"/>
              <a:gd name="connsiteX2" fmla="*/ 4532 w 4578"/>
              <a:gd name="connsiteY2" fmla="*/ 6274 h 9862"/>
              <a:gd name="connsiteX3" fmla="*/ 4578 w 4578"/>
              <a:gd name="connsiteY3" fmla="*/ 0 h 9862"/>
              <a:gd name="connsiteX4" fmla="*/ 419 w 4578"/>
              <a:gd name="connsiteY4" fmla="*/ 46 h 9862"/>
              <a:gd name="connsiteX0" fmla="*/ 7049 w 16134"/>
              <a:gd name="connsiteY0" fmla="*/ 47 h 9357"/>
              <a:gd name="connsiteX1" fmla="*/ 157 w 16134"/>
              <a:gd name="connsiteY1" fmla="*/ 9039 h 9357"/>
              <a:gd name="connsiteX2" fmla="*/ 16034 w 16134"/>
              <a:gd name="connsiteY2" fmla="*/ 6362 h 9357"/>
              <a:gd name="connsiteX3" fmla="*/ 16134 w 16134"/>
              <a:gd name="connsiteY3" fmla="*/ 0 h 9357"/>
              <a:gd name="connsiteX4" fmla="*/ 7049 w 16134"/>
              <a:gd name="connsiteY4" fmla="*/ 47 h 9357"/>
              <a:gd name="connsiteX0" fmla="*/ 5651 w 11282"/>
              <a:gd name="connsiteY0" fmla="*/ 50 h 9944"/>
              <a:gd name="connsiteX1" fmla="*/ 523 w 11282"/>
              <a:gd name="connsiteY1" fmla="*/ 923 h 9944"/>
              <a:gd name="connsiteX2" fmla="*/ 1379 w 11282"/>
              <a:gd name="connsiteY2" fmla="*/ 9660 h 9944"/>
              <a:gd name="connsiteX3" fmla="*/ 11220 w 11282"/>
              <a:gd name="connsiteY3" fmla="*/ 6799 h 9944"/>
              <a:gd name="connsiteX4" fmla="*/ 11282 w 11282"/>
              <a:gd name="connsiteY4" fmla="*/ 0 h 9944"/>
              <a:gd name="connsiteX5" fmla="*/ 5651 w 11282"/>
              <a:gd name="connsiteY5" fmla="*/ 50 h 9944"/>
              <a:gd name="connsiteX0" fmla="*/ 6872 w 11863"/>
              <a:gd name="connsiteY0" fmla="*/ 50 h 9849"/>
              <a:gd name="connsiteX1" fmla="*/ 137 w 11863"/>
              <a:gd name="connsiteY1" fmla="*/ 3399 h 9849"/>
              <a:gd name="connsiteX2" fmla="*/ 3085 w 11863"/>
              <a:gd name="connsiteY2" fmla="*/ 9714 h 9849"/>
              <a:gd name="connsiteX3" fmla="*/ 11808 w 11863"/>
              <a:gd name="connsiteY3" fmla="*/ 6837 h 9849"/>
              <a:gd name="connsiteX4" fmla="*/ 11863 w 11863"/>
              <a:gd name="connsiteY4" fmla="*/ 0 h 9849"/>
              <a:gd name="connsiteX5" fmla="*/ 6872 w 11863"/>
              <a:gd name="connsiteY5" fmla="*/ 50 h 9849"/>
              <a:gd name="connsiteX0" fmla="*/ 1640 w 10001"/>
              <a:gd name="connsiteY0" fmla="*/ 0 h 10142"/>
              <a:gd name="connsiteX1" fmla="*/ 116 w 10001"/>
              <a:gd name="connsiteY1" fmla="*/ 3593 h 10142"/>
              <a:gd name="connsiteX2" fmla="*/ 2602 w 10001"/>
              <a:gd name="connsiteY2" fmla="*/ 10005 h 10142"/>
              <a:gd name="connsiteX3" fmla="*/ 9955 w 10001"/>
              <a:gd name="connsiteY3" fmla="*/ 7084 h 10142"/>
              <a:gd name="connsiteX4" fmla="*/ 10001 w 10001"/>
              <a:gd name="connsiteY4" fmla="*/ 142 h 10142"/>
              <a:gd name="connsiteX5" fmla="*/ 1640 w 10001"/>
              <a:gd name="connsiteY5" fmla="*/ 0 h 10142"/>
              <a:gd name="connsiteX0" fmla="*/ 1422 w 9783"/>
              <a:gd name="connsiteY0" fmla="*/ 0 h 10110"/>
              <a:gd name="connsiteX1" fmla="*/ 129 w 9783"/>
              <a:gd name="connsiteY1" fmla="*/ 4172 h 10110"/>
              <a:gd name="connsiteX2" fmla="*/ 2384 w 9783"/>
              <a:gd name="connsiteY2" fmla="*/ 10005 h 10110"/>
              <a:gd name="connsiteX3" fmla="*/ 9737 w 9783"/>
              <a:gd name="connsiteY3" fmla="*/ 7084 h 10110"/>
              <a:gd name="connsiteX4" fmla="*/ 9783 w 9783"/>
              <a:gd name="connsiteY4" fmla="*/ 142 h 10110"/>
              <a:gd name="connsiteX5" fmla="*/ 1422 w 9783"/>
              <a:gd name="connsiteY5" fmla="*/ 0 h 1011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343 w 9889"/>
              <a:gd name="connsiteY0" fmla="*/ 0 h 10000"/>
              <a:gd name="connsiteX1" fmla="*/ 21 w 9889"/>
              <a:gd name="connsiteY1" fmla="*/ 4127 h 10000"/>
              <a:gd name="connsiteX2" fmla="*/ 2326 w 9889"/>
              <a:gd name="connsiteY2" fmla="*/ 9896 h 10000"/>
              <a:gd name="connsiteX3" fmla="*/ 9842 w 9889"/>
              <a:gd name="connsiteY3" fmla="*/ 7007 h 10000"/>
              <a:gd name="connsiteX4" fmla="*/ 9889 w 9889"/>
              <a:gd name="connsiteY4" fmla="*/ 140 h 10000"/>
              <a:gd name="connsiteX5" fmla="*/ 1343 w 9889"/>
              <a:gd name="connsiteY5" fmla="*/ 0 h 10000"/>
              <a:gd name="connsiteX0" fmla="*/ 1358 w 10000"/>
              <a:gd name="connsiteY0" fmla="*/ 0 h 9930"/>
              <a:gd name="connsiteX1" fmla="*/ 21 w 10000"/>
              <a:gd name="connsiteY1" fmla="*/ 4127 h 9930"/>
              <a:gd name="connsiteX2" fmla="*/ 2352 w 10000"/>
              <a:gd name="connsiteY2" fmla="*/ 9896 h 9930"/>
              <a:gd name="connsiteX3" fmla="*/ 9904 w 10000"/>
              <a:gd name="connsiteY3" fmla="*/ 6052 h 9930"/>
              <a:gd name="connsiteX4" fmla="*/ 10000 w 10000"/>
              <a:gd name="connsiteY4" fmla="*/ 140 h 9930"/>
              <a:gd name="connsiteX5" fmla="*/ 1358 w 10000"/>
              <a:gd name="connsiteY5" fmla="*/ 0 h 9930"/>
              <a:gd name="connsiteX0" fmla="*/ 1343 w 9985"/>
              <a:gd name="connsiteY0" fmla="*/ 0 h 9621"/>
              <a:gd name="connsiteX1" fmla="*/ 6 w 9985"/>
              <a:gd name="connsiteY1" fmla="*/ 4156 h 9621"/>
              <a:gd name="connsiteX2" fmla="*/ 5581 w 9985"/>
              <a:gd name="connsiteY2" fmla="*/ 9581 h 9621"/>
              <a:gd name="connsiteX3" fmla="*/ 9889 w 9985"/>
              <a:gd name="connsiteY3" fmla="*/ 6095 h 9621"/>
              <a:gd name="connsiteX4" fmla="*/ 9985 w 9985"/>
              <a:gd name="connsiteY4" fmla="*/ 141 h 9621"/>
              <a:gd name="connsiteX5" fmla="*/ 1343 w 9985"/>
              <a:gd name="connsiteY5" fmla="*/ 0 h 9621"/>
              <a:gd name="connsiteX0" fmla="*/ 1345 w 10000"/>
              <a:gd name="connsiteY0" fmla="*/ 0 h 9959"/>
              <a:gd name="connsiteX1" fmla="*/ 6 w 10000"/>
              <a:gd name="connsiteY1" fmla="*/ 4320 h 9959"/>
              <a:gd name="connsiteX2" fmla="*/ 5589 w 10000"/>
              <a:gd name="connsiteY2" fmla="*/ 9958 h 9959"/>
              <a:gd name="connsiteX3" fmla="*/ 9904 w 10000"/>
              <a:gd name="connsiteY3" fmla="*/ 6335 h 9959"/>
              <a:gd name="connsiteX4" fmla="*/ 10000 w 10000"/>
              <a:gd name="connsiteY4" fmla="*/ 147 h 9959"/>
              <a:gd name="connsiteX5" fmla="*/ 1345 w 10000"/>
              <a:gd name="connsiteY5" fmla="*/ 0 h 9959"/>
              <a:gd name="connsiteX0" fmla="*/ 1344 w 9999"/>
              <a:gd name="connsiteY0" fmla="*/ 0 h 9599"/>
              <a:gd name="connsiteX1" fmla="*/ 5 w 9999"/>
              <a:gd name="connsiteY1" fmla="*/ 4338 h 9599"/>
              <a:gd name="connsiteX2" fmla="*/ 6018 w 9999"/>
              <a:gd name="connsiteY2" fmla="*/ 9598 h 9599"/>
              <a:gd name="connsiteX3" fmla="*/ 9903 w 9999"/>
              <a:gd name="connsiteY3" fmla="*/ 6361 h 9599"/>
              <a:gd name="connsiteX4" fmla="*/ 9999 w 9999"/>
              <a:gd name="connsiteY4" fmla="*/ 148 h 9599"/>
              <a:gd name="connsiteX5" fmla="*/ 1344 w 9999"/>
              <a:gd name="connsiteY5" fmla="*/ 0 h 9599"/>
              <a:gd name="connsiteX0" fmla="*/ 1009 w 9665"/>
              <a:gd name="connsiteY0" fmla="*/ 0 h 10045"/>
              <a:gd name="connsiteX1" fmla="*/ 5 w 9665"/>
              <a:gd name="connsiteY1" fmla="*/ 4728 h 10045"/>
              <a:gd name="connsiteX2" fmla="*/ 5684 w 9665"/>
              <a:gd name="connsiteY2" fmla="*/ 9999 h 10045"/>
              <a:gd name="connsiteX3" fmla="*/ 9569 w 9665"/>
              <a:gd name="connsiteY3" fmla="*/ 6627 h 10045"/>
              <a:gd name="connsiteX4" fmla="*/ 9665 w 9665"/>
              <a:gd name="connsiteY4" fmla="*/ 154 h 10045"/>
              <a:gd name="connsiteX5" fmla="*/ 1009 w 9665"/>
              <a:gd name="connsiteY5" fmla="*/ 0 h 10045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5 w 9999"/>
              <a:gd name="connsiteY0" fmla="*/ 0 h 8248"/>
              <a:gd name="connsiteX1" fmla="*/ 4 w 9999"/>
              <a:gd name="connsiteY1" fmla="*/ 4707 h 8248"/>
              <a:gd name="connsiteX2" fmla="*/ 7116 w 9999"/>
              <a:gd name="connsiteY2" fmla="*/ 7873 h 8248"/>
              <a:gd name="connsiteX3" fmla="*/ 9900 w 9999"/>
              <a:gd name="connsiteY3" fmla="*/ 6597 h 8248"/>
              <a:gd name="connsiteX4" fmla="*/ 9999 w 9999"/>
              <a:gd name="connsiteY4" fmla="*/ 153 h 8248"/>
              <a:gd name="connsiteX5" fmla="*/ 1785 w 9999"/>
              <a:gd name="connsiteY5" fmla="*/ 0 h 8248"/>
              <a:gd name="connsiteX0" fmla="*/ 1785 w 10000"/>
              <a:gd name="connsiteY0" fmla="*/ 0 h 12618"/>
              <a:gd name="connsiteX1" fmla="*/ 4 w 10000"/>
              <a:gd name="connsiteY1" fmla="*/ 5707 h 12618"/>
              <a:gd name="connsiteX2" fmla="*/ 6969 w 10000"/>
              <a:gd name="connsiteY2" fmla="*/ 12573 h 12618"/>
              <a:gd name="connsiteX3" fmla="*/ 9901 w 10000"/>
              <a:gd name="connsiteY3" fmla="*/ 7998 h 12618"/>
              <a:gd name="connsiteX4" fmla="*/ 10000 w 10000"/>
              <a:gd name="connsiteY4" fmla="*/ 185 h 12618"/>
              <a:gd name="connsiteX5" fmla="*/ 1785 w 10000"/>
              <a:gd name="connsiteY5" fmla="*/ 0 h 12618"/>
              <a:gd name="connsiteX0" fmla="*/ 1785 w 10000"/>
              <a:gd name="connsiteY0" fmla="*/ 0 h 15056"/>
              <a:gd name="connsiteX1" fmla="*/ 4 w 10000"/>
              <a:gd name="connsiteY1" fmla="*/ 5707 h 15056"/>
              <a:gd name="connsiteX2" fmla="*/ 6969 w 10000"/>
              <a:gd name="connsiteY2" fmla="*/ 12573 h 15056"/>
              <a:gd name="connsiteX3" fmla="*/ 9753 w 10000"/>
              <a:gd name="connsiteY3" fmla="*/ 13801 h 15056"/>
              <a:gd name="connsiteX4" fmla="*/ 10000 w 10000"/>
              <a:gd name="connsiteY4" fmla="*/ 185 h 15056"/>
              <a:gd name="connsiteX5" fmla="*/ 1785 w 10000"/>
              <a:gd name="connsiteY5" fmla="*/ 0 h 15056"/>
              <a:gd name="connsiteX0" fmla="*/ 1785 w 10000"/>
              <a:gd name="connsiteY0" fmla="*/ 0 h 13836"/>
              <a:gd name="connsiteX1" fmla="*/ 4 w 10000"/>
              <a:gd name="connsiteY1" fmla="*/ 5707 h 13836"/>
              <a:gd name="connsiteX2" fmla="*/ 6969 w 10000"/>
              <a:gd name="connsiteY2" fmla="*/ 12573 h 13836"/>
              <a:gd name="connsiteX3" fmla="*/ 9753 w 10000"/>
              <a:gd name="connsiteY3" fmla="*/ 13801 h 13836"/>
              <a:gd name="connsiteX4" fmla="*/ 10000 w 10000"/>
              <a:gd name="connsiteY4" fmla="*/ 185 h 13836"/>
              <a:gd name="connsiteX5" fmla="*/ 1785 w 10000"/>
              <a:gd name="connsiteY5" fmla="*/ 0 h 13836"/>
              <a:gd name="connsiteX0" fmla="*/ 1785 w 10000"/>
              <a:gd name="connsiteY0" fmla="*/ 0 h 12891"/>
              <a:gd name="connsiteX1" fmla="*/ 4 w 10000"/>
              <a:gd name="connsiteY1" fmla="*/ 5707 h 12891"/>
              <a:gd name="connsiteX2" fmla="*/ 6969 w 10000"/>
              <a:gd name="connsiteY2" fmla="*/ 12573 h 12891"/>
              <a:gd name="connsiteX3" fmla="*/ 9753 w 10000"/>
              <a:gd name="connsiteY3" fmla="*/ 11782 h 12891"/>
              <a:gd name="connsiteX4" fmla="*/ 10000 w 10000"/>
              <a:gd name="connsiteY4" fmla="*/ 185 h 12891"/>
              <a:gd name="connsiteX5" fmla="*/ 1785 w 10000"/>
              <a:gd name="connsiteY5" fmla="*/ 0 h 12891"/>
              <a:gd name="connsiteX0" fmla="*/ 1785 w 10000"/>
              <a:gd name="connsiteY0" fmla="*/ 0 h 12806"/>
              <a:gd name="connsiteX1" fmla="*/ 4 w 10000"/>
              <a:gd name="connsiteY1" fmla="*/ 5707 h 12806"/>
              <a:gd name="connsiteX2" fmla="*/ 6969 w 10000"/>
              <a:gd name="connsiteY2" fmla="*/ 12573 h 12806"/>
              <a:gd name="connsiteX3" fmla="*/ 9852 w 10000"/>
              <a:gd name="connsiteY3" fmla="*/ 11277 h 12806"/>
              <a:gd name="connsiteX4" fmla="*/ 10000 w 10000"/>
              <a:gd name="connsiteY4" fmla="*/ 185 h 12806"/>
              <a:gd name="connsiteX5" fmla="*/ 1785 w 10000"/>
              <a:gd name="connsiteY5" fmla="*/ 0 h 12806"/>
              <a:gd name="connsiteX0" fmla="*/ 1785 w 10000"/>
              <a:gd name="connsiteY0" fmla="*/ 0 h 12718"/>
              <a:gd name="connsiteX1" fmla="*/ 4 w 10000"/>
              <a:gd name="connsiteY1" fmla="*/ 5707 h 12718"/>
              <a:gd name="connsiteX2" fmla="*/ 6969 w 10000"/>
              <a:gd name="connsiteY2" fmla="*/ 12573 h 12718"/>
              <a:gd name="connsiteX3" fmla="*/ 9753 w 10000"/>
              <a:gd name="connsiteY3" fmla="*/ 10520 h 12718"/>
              <a:gd name="connsiteX4" fmla="*/ 10000 w 10000"/>
              <a:gd name="connsiteY4" fmla="*/ 185 h 12718"/>
              <a:gd name="connsiteX5" fmla="*/ 1785 w 10000"/>
              <a:gd name="connsiteY5" fmla="*/ 0 h 12718"/>
              <a:gd name="connsiteX0" fmla="*/ 1785 w 10000"/>
              <a:gd name="connsiteY0" fmla="*/ 0 h 12772"/>
              <a:gd name="connsiteX1" fmla="*/ 4 w 10000"/>
              <a:gd name="connsiteY1" fmla="*/ 5707 h 12772"/>
              <a:gd name="connsiteX2" fmla="*/ 6969 w 10000"/>
              <a:gd name="connsiteY2" fmla="*/ 12573 h 12772"/>
              <a:gd name="connsiteX3" fmla="*/ 9852 w 10000"/>
              <a:gd name="connsiteY3" fmla="*/ 11025 h 12772"/>
              <a:gd name="connsiteX4" fmla="*/ 10000 w 10000"/>
              <a:gd name="connsiteY4" fmla="*/ 185 h 12772"/>
              <a:gd name="connsiteX5" fmla="*/ 1785 w 10000"/>
              <a:gd name="connsiteY5" fmla="*/ 0 h 12772"/>
              <a:gd name="connsiteX0" fmla="*/ 1785 w 10000"/>
              <a:gd name="connsiteY0" fmla="*/ 0 h 11156"/>
              <a:gd name="connsiteX1" fmla="*/ 4 w 10000"/>
              <a:gd name="connsiteY1" fmla="*/ 5707 h 11156"/>
              <a:gd name="connsiteX2" fmla="*/ 6128 w 10000"/>
              <a:gd name="connsiteY2" fmla="*/ 10554 h 11156"/>
              <a:gd name="connsiteX3" fmla="*/ 9852 w 10000"/>
              <a:gd name="connsiteY3" fmla="*/ 11025 h 11156"/>
              <a:gd name="connsiteX4" fmla="*/ 10000 w 10000"/>
              <a:gd name="connsiteY4" fmla="*/ 185 h 11156"/>
              <a:gd name="connsiteX5" fmla="*/ 1785 w 10000"/>
              <a:gd name="connsiteY5" fmla="*/ 0 h 11156"/>
              <a:gd name="connsiteX0" fmla="*/ 1785 w 10000"/>
              <a:gd name="connsiteY0" fmla="*/ 0 h 12083"/>
              <a:gd name="connsiteX1" fmla="*/ 4 w 10000"/>
              <a:gd name="connsiteY1" fmla="*/ 5707 h 12083"/>
              <a:gd name="connsiteX2" fmla="*/ 6128 w 10000"/>
              <a:gd name="connsiteY2" fmla="*/ 11816 h 12083"/>
              <a:gd name="connsiteX3" fmla="*/ 9852 w 10000"/>
              <a:gd name="connsiteY3" fmla="*/ 11025 h 12083"/>
              <a:gd name="connsiteX4" fmla="*/ 10000 w 10000"/>
              <a:gd name="connsiteY4" fmla="*/ 185 h 12083"/>
              <a:gd name="connsiteX5" fmla="*/ 1785 w 10000"/>
              <a:gd name="connsiteY5" fmla="*/ 0 h 12083"/>
              <a:gd name="connsiteX0" fmla="*/ 1785 w 10000"/>
              <a:gd name="connsiteY0" fmla="*/ 0 h 12248"/>
              <a:gd name="connsiteX1" fmla="*/ 4 w 10000"/>
              <a:gd name="connsiteY1" fmla="*/ 5707 h 12248"/>
              <a:gd name="connsiteX2" fmla="*/ 6128 w 10000"/>
              <a:gd name="connsiteY2" fmla="*/ 11816 h 12248"/>
              <a:gd name="connsiteX3" fmla="*/ 9852 w 10000"/>
              <a:gd name="connsiteY3" fmla="*/ 11025 h 12248"/>
              <a:gd name="connsiteX4" fmla="*/ 10000 w 10000"/>
              <a:gd name="connsiteY4" fmla="*/ 185 h 12248"/>
              <a:gd name="connsiteX5" fmla="*/ 1785 w 10000"/>
              <a:gd name="connsiteY5" fmla="*/ 0 h 12248"/>
              <a:gd name="connsiteX0" fmla="*/ 1786 w 10001"/>
              <a:gd name="connsiteY0" fmla="*/ 0 h 12440"/>
              <a:gd name="connsiteX1" fmla="*/ 5 w 10001"/>
              <a:gd name="connsiteY1" fmla="*/ 5707 h 12440"/>
              <a:gd name="connsiteX2" fmla="*/ 5635 w 10001"/>
              <a:gd name="connsiteY2" fmla="*/ 12068 h 12440"/>
              <a:gd name="connsiteX3" fmla="*/ 9853 w 10001"/>
              <a:gd name="connsiteY3" fmla="*/ 11025 h 12440"/>
              <a:gd name="connsiteX4" fmla="*/ 10001 w 10001"/>
              <a:gd name="connsiteY4" fmla="*/ 185 h 12440"/>
              <a:gd name="connsiteX5" fmla="*/ 1786 w 10001"/>
              <a:gd name="connsiteY5" fmla="*/ 0 h 12440"/>
              <a:gd name="connsiteX0" fmla="*/ 1786 w 10001"/>
              <a:gd name="connsiteY0" fmla="*/ 0 h 12114"/>
              <a:gd name="connsiteX1" fmla="*/ 5 w 10001"/>
              <a:gd name="connsiteY1" fmla="*/ 5707 h 12114"/>
              <a:gd name="connsiteX2" fmla="*/ 5635 w 10001"/>
              <a:gd name="connsiteY2" fmla="*/ 12068 h 12114"/>
              <a:gd name="connsiteX3" fmla="*/ 9853 w 10001"/>
              <a:gd name="connsiteY3" fmla="*/ 11025 h 12114"/>
              <a:gd name="connsiteX4" fmla="*/ 10001 w 10001"/>
              <a:gd name="connsiteY4" fmla="*/ 185 h 12114"/>
              <a:gd name="connsiteX5" fmla="*/ 1786 w 10001"/>
              <a:gd name="connsiteY5" fmla="*/ 0 h 12114"/>
              <a:gd name="connsiteX0" fmla="*/ 771 w 8986"/>
              <a:gd name="connsiteY0" fmla="*/ 0 h 12293"/>
              <a:gd name="connsiteX1" fmla="*/ 375 w 8986"/>
              <a:gd name="connsiteY1" fmla="*/ 7726 h 12293"/>
              <a:gd name="connsiteX2" fmla="*/ 4620 w 8986"/>
              <a:gd name="connsiteY2" fmla="*/ 12068 h 12293"/>
              <a:gd name="connsiteX3" fmla="*/ 8838 w 8986"/>
              <a:gd name="connsiteY3" fmla="*/ 11025 h 12293"/>
              <a:gd name="connsiteX4" fmla="*/ 8986 w 8986"/>
              <a:gd name="connsiteY4" fmla="*/ 185 h 12293"/>
              <a:gd name="connsiteX5" fmla="*/ 771 w 8986"/>
              <a:gd name="connsiteY5" fmla="*/ 0 h 12293"/>
              <a:gd name="connsiteX0" fmla="*/ 858 w 10000"/>
              <a:gd name="connsiteY0" fmla="*/ 0 h 10000"/>
              <a:gd name="connsiteX1" fmla="*/ 417 w 10000"/>
              <a:gd name="connsiteY1" fmla="*/ 6285 h 10000"/>
              <a:gd name="connsiteX2" fmla="*/ 5141 w 10000"/>
              <a:gd name="connsiteY2" fmla="*/ 9817 h 10000"/>
              <a:gd name="connsiteX3" fmla="*/ 9835 w 10000"/>
              <a:gd name="connsiteY3" fmla="*/ 8969 h 10000"/>
              <a:gd name="connsiteX4" fmla="*/ 10000 w 10000"/>
              <a:gd name="connsiteY4" fmla="*/ 150 h 10000"/>
              <a:gd name="connsiteX5" fmla="*/ 858 w 10000"/>
              <a:gd name="connsiteY5" fmla="*/ 0 h 10000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1156 w 10298"/>
              <a:gd name="connsiteY6" fmla="*/ 0 h 10286"/>
              <a:gd name="connsiteX0" fmla="*/ 82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826 w 10298"/>
              <a:gd name="connsiteY6" fmla="*/ 0 h 10286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740 h 11026"/>
              <a:gd name="connsiteX1" fmla="*/ 0 w 10298"/>
              <a:gd name="connsiteY1" fmla="*/ 3125 h 11026"/>
              <a:gd name="connsiteX2" fmla="*/ 5439 w 10298"/>
              <a:gd name="connsiteY2" fmla="*/ 10557 h 11026"/>
              <a:gd name="connsiteX3" fmla="*/ 10133 w 10298"/>
              <a:gd name="connsiteY3" fmla="*/ 9709 h 11026"/>
              <a:gd name="connsiteX4" fmla="*/ 10298 w 10298"/>
              <a:gd name="connsiteY4" fmla="*/ 890 h 11026"/>
              <a:gd name="connsiteX5" fmla="*/ 826 w 10298"/>
              <a:gd name="connsiteY5" fmla="*/ 740 h 11026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568 h 10719"/>
              <a:gd name="connsiteX1" fmla="*/ 0 w 10298"/>
              <a:gd name="connsiteY1" fmla="*/ 2953 h 10719"/>
              <a:gd name="connsiteX2" fmla="*/ 5439 w 10298"/>
              <a:gd name="connsiteY2" fmla="*/ 10385 h 10719"/>
              <a:gd name="connsiteX3" fmla="*/ 10188 w 10298"/>
              <a:gd name="connsiteY3" fmla="*/ 9742 h 10719"/>
              <a:gd name="connsiteX4" fmla="*/ 10298 w 10298"/>
              <a:gd name="connsiteY4" fmla="*/ 718 h 10719"/>
              <a:gd name="connsiteX5" fmla="*/ 826 w 10298"/>
              <a:gd name="connsiteY5" fmla="*/ 568 h 10719"/>
              <a:gd name="connsiteX0" fmla="*/ 826 w 10298"/>
              <a:gd name="connsiteY0" fmla="*/ 18 h 10169"/>
              <a:gd name="connsiteX1" fmla="*/ 0 w 10298"/>
              <a:gd name="connsiteY1" fmla="*/ 2403 h 10169"/>
              <a:gd name="connsiteX2" fmla="*/ 5439 w 10298"/>
              <a:gd name="connsiteY2" fmla="*/ 9835 h 10169"/>
              <a:gd name="connsiteX3" fmla="*/ 10188 w 10298"/>
              <a:gd name="connsiteY3" fmla="*/ 9192 h 10169"/>
              <a:gd name="connsiteX4" fmla="*/ 10298 w 10298"/>
              <a:gd name="connsiteY4" fmla="*/ 168 h 10169"/>
              <a:gd name="connsiteX5" fmla="*/ 826 w 10298"/>
              <a:gd name="connsiteY5" fmla="*/ 18 h 10169"/>
              <a:gd name="connsiteX0" fmla="*/ 826 w 10298"/>
              <a:gd name="connsiteY0" fmla="*/ 42 h 10193"/>
              <a:gd name="connsiteX1" fmla="*/ 0 w 10298"/>
              <a:gd name="connsiteY1" fmla="*/ 2427 h 10193"/>
              <a:gd name="connsiteX2" fmla="*/ 5439 w 10298"/>
              <a:gd name="connsiteY2" fmla="*/ 9859 h 10193"/>
              <a:gd name="connsiteX3" fmla="*/ 10188 w 10298"/>
              <a:gd name="connsiteY3" fmla="*/ 9216 h 10193"/>
              <a:gd name="connsiteX4" fmla="*/ 10298 w 10298"/>
              <a:gd name="connsiteY4" fmla="*/ 192 h 10193"/>
              <a:gd name="connsiteX5" fmla="*/ 826 w 10298"/>
              <a:gd name="connsiteY5" fmla="*/ 42 h 10193"/>
              <a:gd name="connsiteX0" fmla="*/ 826 w 10189"/>
              <a:gd name="connsiteY0" fmla="*/ 9 h 10160"/>
              <a:gd name="connsiteX1" fmla="*/ 0 w 10189"/>
              <a:gd name="connsiteY1" fmla="*/ 2394 h 10160"/>
              <a:gd name="connsiteX2" fmla="*/ 5439 w 10189"/>
              <a:gd name="connsiteY2" fmla="*/ 9826 h 10160"/>
              <a:gd name="connsiteX3" fmla="*/ 10188 w 10189"/>
              <a:gd name="connsiteY3" fmla="*/ 9183 h 10160"/>
              <a:gd name="connsiteX4" fmla="*/ 10026 w 10189"/>
              <a:gd name="connsiteY4" fmla="*/ 384 h 10160"/>
              <a:gd name="connsiteX5" fmla="*/ 826 w 10189"/>
              <a:gd name="connsiteY5" fmla="*/ 9 h 10160"/>
              <a:gd name="connsiteX0" fmla="*/ 826 w 10222"/>
              <a:gd name="connsiteY0" fmla="*/ 42 h 10193"/>
              <a:gd name="connsiteX1" fmla="*/ 0 w 10222"/>
              <a:gd name="connsiteY1" fmla="*/ 2427 h 10193"/>
              <a:gd name="connsiteX2" fmla="*/ 5439 w 10222"/>
              <a:gd name="connsiteY2" fmla="*/ 9859 h 10193"/>
              <a:gd name="connsiteX3" fmla="*/ 10188 w 10222"/>
              <a:gd name="connsiteY3" fmla="*/ 9216 h 10193"/>
              <a:gd name="connsiteX4" fmla="*/ 10222 w 10222"/>
              <a:gd name="connsiteY4" fmla="*/ 192 h 10193"/>
              <a:gd name="connsiteX5" fmla="*/ 826 w 10222"/>
              <a:gd name="connsiteY5" fmla="*/ 42 h 10193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" h="10234">
                <a:moveTo>
                  <a:pt x="826" y="42"/>
                </a:moveTo>
                <a:cubicBezTo>
                  <a:pt x="347" y="250"/>
                  <a:pt x="114" y="538"/>
                  <a:pt x="0" y="2427"/>
                </a:cubicBezTo>
                <a:cubicBezTo>
                  <a:pt x="126" y="7867"/>
                  <a:pt x="3454" y="9234"/>
                  <a:pt x="5197" y="9915"/>
                </a:cubicBezTo>
                <a:cubicBezTo>
                  <a:pt x="6940" y="10596"/>
                  <a:pt x="8471" y="10107"/>
                  <a:pt x="10188" y="9216"/>
                </a:cubicBezTo>
                <a:cubicBezTo>
                  <a:pt x="10206" y="6755"/>
                  <a:pt x="10204" y="2653"/>
                  <a:pt x="10222" y="192"/>
                </a:cubicBezTo>
                <a:cubicBezTo>
                  <a:pt x="6543" y="-65"/>
                  <a:pt x="4403" y="-7"/>
                  <a:pt x="826" y="4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3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srgbClr val="0070C0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  <p:pic>
        <p:nvPicPr>
          <p:cNvPr id="21" name="Picture 3" descr="C:\Users\bbolding\Pictures\Clip Art\Cray Logos\cray_logo_registered_294c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42" y="99833"/>
            <a:ext cx="1501795" cy="1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>
            <a:spLocks/>
          </p:cNvSpPr>
          <p:nvPr userDrawn="1"/>
        </p:nvSpPr>
        <p:spPr bwMode="auto">
          <a:xfrm rot="21435692">
            <a:off x="23151" y="535009"/>
            <a:ext cx="9108862" cy="325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9946"/>
              <a:gd name="connsiteY0" fmla="*/ 5905 h 7723"/>
              <a:gd name="connsiteX1" fmla="*/ 2841 w 9946"/>
              <a:gd name="connsiteY1" fmla="*/ 4 h 7723"/>
              <a:gd name="connsiteX2" fmla="*/ 7149 w 9946"/>
              <a:gd name="connsiteY2" fmla="*/ 6889 h 7723"/>
              <a:gd name="connsiteX3" fmla="*/ 9946 w 9946"/>
              <a:gd name="connsiteY3" fmla="*/ 6941 h 7723"/>
              <a:gd name="connsiteX0" fmla="*/ 0 w 10000"/>
              <a:gd name="connsiteY0" fmla="*/ 7838 h 17075"/>
              <a:gd name="connsiteX1" fmla="*/ 2856 w 10000"/>
              <a:gd name="connsiteY1" fmla="*/ 197 h 17075"/>
              <a:gd name="connsiteX2" fmla="*/ 7194 w 10000"/>
              <a:gd name="connsiteY2" fmla="*/ 17060 h 17075"/>
              <a:gd name="connsiteX3" fmla="*/ 10000 w 10000"/>
              <a:gd name="connsiteY3" fmla="*/ 9179 h 17075"/>
              <a:gd name="connsiteX0" fmla="*/ 0 w 10000"/>
              <a:gd name="connsiteY0" fmla="*/ 201 h 9501"/>
              <a:gd name="connsiteX1" fmla="*/ 2829 w 10000"/>
              <a:gd name="connsiteY1" fmla="*/ 5722 h 9501"/>
              <a:gd name="connsiteX2" fmla="*/ 7194 w 10000"/>
              <a:gd name="connsiteY2" fmla="*/ 9423 h 9501"/>
              <a:gd name="connsiteX3" fmla="*/ 10000 w 10000"/>
              <a:gd name="connsiteY3" fmla="*/ 1542 h 9501"/>
              <a:gd name="connsiteX0" fmla="*/ 0 w 9963"/>
              <a:gd name="connsiteY0" fmla="*/ 94 h 19600"/>
              <a:gd name="connsiteX1" fmla="*/ 2792 w 9963"/>
              <a:gd name="connsiteY1" fmla="*/ 15559 h 19600"/>
              <a:gd name="connsiteX2" fmla="*/ 7157 w 9963"/>
              <a:gd name="connsiteY2" fmla="*/ 19454 h 19600"/>
              <a:gd name="connsiteX3" fmla="*/ 9963 w 9963"/>
              <a:gd name="connsiteY3" fmla="*/ 11159 h 19600"/>
              <a:gd name="connsiteX0" fmla="*/ 0 w 10000"/>
              <a:gd name="connsiteY0" fmla="*/ 0 h 9952"/>
              <a:gd name="connsiteX1" fmla="*/ 2802 w 10000"/>
              <a:gd name="connsiteY1" fmla="*/ 7890 h 9952"/>
              <a:gd name="connsiteX2" fmla="*/ 7184 w 10000"/>
              <a:gd name="connsiteY2" fmla="*/ 9878 h 9952"/>
              <a:gd name="connsiteX3" fmla="*/ 10000 w 10000"/>
              <a:gd name="connsiteY3" fmla="*/ 5645 h 9952"/>
              <a:gd name="connsiteX0" fmla="*/ 0 w 10000"/>
              <a:gd name="connsiteY0" fmla="*/ 0 h 9978"/>
              <a:gd name="connsiteX1" fmla="*/ 2786 w 10000"/>
              <a:gd name="connsiteY1" fmla="*/ 7480 h 9978"/>
              <a:gd name="connsiteX2" fmla="*/ 7184 w 10000"/>
              <a:gd name="connsiteY2" fmla="*/ 9926 h 9978"/>
              <a:gd name="connsiteX3" fmla="*/ 10000 w 10000"/>
              <a:gd name="connsiteY3" fmla="*/ 5672 h 9978"/>
              <a:gd name="connsiteX0" fmla="*/ 0 w 10018"/>
              <a:gd name="connsiteY0" fmla="*/ 0 h 9160"/>
              <a:gd name="connsiteX1" fmla="*/ 2804 w 10018"/>
              <a:gd name="connsiteY1" fmla="*/ 6660 h 9160"/>
              <a:gd name="connsiteX2" fmla="*/ 7202 w 10018"/>
              <a:gd name="connsiteY2" fmla="*/ 9112 h 9160"/>
              <a:gd name="connsiteX3" fmla="*/ 10018 w 10018"/>
              <a:gd name="connsiteY3" fmla="*/ 4849 h 916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58" y="1948"/>
                  <a:pt x="1601" y="5612"/>
                  <a:pt x="2799" y="7271"/>
                </a:cubicBezTo>
                <a:cubicBezTo>
                  <a:pt x="3997" y="8929"/>
                  <a:pt x="5986" y="10287"/>
                  <a:pt x="7189" y="9948"/>
                </a:cubicBezTo>
                <a:cubicBezTo>
                  <a:pt x="8431" y="10129"/>
                  <a:pt x="9341" y="9076"/>
                  <a:pt x="10000" y="5294"/>
                </a:cubicBezTo>
              </a:path>
            </a:pathLst>
          </a:custGeom>
          <a:noFill/>
          <a:ln w="9525" cap="rnd" cmpd="sng" algn="ctr">
            <a:gradFill>
              <a:gsLst>
                <a:gs pos="98000">
                  <a:schemeClr val="accent5">
                    <a:lumMod val="60000"/>
                    <a:lumOff val="40000"/>
                    <a:alpha val="3000"/>
                  </a:schemeClr>
                </a:gs>
                <a:gs pos="58000">
                  <a:schemeClr val="accent5">
                    <a:lumMod val="60000"/>
                    <a:lumOff val="40000"/>
                    <a:alpha val="10000"/>
                  </a:schemeClr>
                </a:gs>
                <a:gs pos="4000">
                  <a:schemeClr val="accent5">
                    <a:lumMod val="40000"/>
                    <a:lumOff val="60000"/>
                    <a:alpha val="4000"/>
                  </a:schemeClr>
                </a:gs>
              </a:gsLst>
              <a:lin ang="5400000" scaled="1"/>
            </a:gradFill>
            <a:prstDash val="solid"/>
            <a:bevel/>
            <a:headEnd type="none" w="med" len="med"/>
            <a:tailEnd type="none" w="med" len="med"/>
          </a:ln>
          <a:effectLst>
            <a:glow rad="63500">
              <a:srgbClr val="00B0F0">
                <a:alpha val="8000"/>
              </a:srgbClr>
            </a:glow>
            <a:innerShdw blurRad="114300">
              <a:prstClr val="black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195815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315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690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Footer Placeholder 91"/>
          <p:cNvSpPr>
            <a:spLocks noGrp="1"/>
          </p:cNvSpPr>
          <p:nvPr userDrawn="1">
            <p:ph type="ftr" sz="quarter" idx="11"/>
          </p:nvPr>
        </p:nvSpPr>
        <p:spPr>
          <a:xfrm>
            <a:off x="2438400" y="65690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7924800" y="6569075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j-lt"/>
              </a:defRPr>
            </a:lvl1pPr>
          </a:lstStyle>
          <a:p>
            <a:fld id="{90842483-3E18-458E-8045-6A6D38C1A700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>
            <a:off x="7002910" y="-9537"/>
            <a:ext cx="2150067" cy="57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9601"/>
              <a:gd name="connsiteX1" fmla="*/ 5560 w 10000"/>
              <a:gd name="connsiteY1" fmla="*/ 9479 h 9601"/>
              <a:gd name="connsiteX2" fmla="*/ 9954 w 10000"/>
              <a:gd name="connsiteY2" fmla="*/ 5054 h 9601"/>
              <a:gd name="connsiteX3" fmla="*/ 10000 w 10000"/>
              <a:gd name="connsiteY3" fmla="*/ 101 h 9601"/>
              <a:gd name="connsiteX4" fmla="*/ 0 w 10000"/>
              <a:gd name="connsiteY4" fmla="*/ 0 h 9601"/>
              <a:gd name="connsiteX0" fmla="*/ 0 w 10000"/>
              <a:gd name="connsiteY0" fmla="*/ 0 h 8222"/>
              <a:gd name="connsiteX1" fmla="*/ 5606 w 10000"/>
              <a:gd name="connsiteY1" fmla="*/ 8008 h 8222"/>
              <a:gd name="connsiteX2" fmla="*/ 9954 w 10000"/>
              <a:gd name="connsiteY2" fmla="*/ 5264 h 8222"/>
              <a:gd name="connsiteX3" fmla="*/ 10000 w 10000"/>
              <a:gd name="connsiteY3" fmla="*/ 105 h 8222"/>
              <a:gd name="connsiteX4" fmla="*/ 0 w 10000"/>
              <a:gd name="connsiteY4" fmla="*/ 0 h 8222"/>
              <a:gd name="connsiteX0" fmla="*/ 419 w 4578"/>
              <a:gd name="connsiteY0" fmla="*/ 46 h 9862"/>
              <a:gd name="connsiteX1" fmla="*/ 184 w 4578"/>
              <a:gd name="connsiteY1" fmla="*/ 9612 h 9862"/>
              <a:gd name="connsiteX2" fmla="*/ 4532 w 4578"/>
              <a:gd name="connsiteY2" fmla="*/ 6274 h 9862"/>
              <a:gd name="connsiteX3" fmla="*/ 4578 w 4578"/>
              <a:gd name="connsiteY3" fmla="*/ 0 h 9862"/>
              <a:gd name="connsiteX4" fmla="*/ 419 w 4578"/>
              <a:gd name="connsiteY4" fmla="*/ 46 h 9862"/>
              <a:gd name="connsiteX0" fmla="*/ 7049 w 16134"/>
              <a:gd name="connsiteY0" fmla="*/ 47 h 9357"/>
              <a:gd name="connsiteX1" fmla="*/ 157 w 16134"/>
              <a:gd name="connsiteY1" fmla="*/ 9039 h 9357"/>
              <a:gd name="connsiteX2" fmla="*/ 16034 w 16134"/>
              <a:gd name="connsiteY2" fmla="*/ 6362 h 9357"/>
              <a:gd name="connsiteX3" fmla="*/ 16134 w 16134"/>
              <a:gd name="connsiteY3" fmla="*/ 0 h 9357"/>
              <a:gd name="connsiteX4" fmla="*/ 7049 w 16134"/>
              <a:gd name="connsiteY4" fmla="*/ 47 h 9357"/>
              <a:gd name="connsiteX0" fmla="*/ 5651 w 11282"/>
              <a:gd name="connsiteY0" fmla="*/ 50 h 9944"/>
              <a:gd name="connsiteX1" fmla="*/ 523 w 11282"/>
              <a:gd name="connsiteY1" fmla="*/ 923 h 9944"/>
              <a:gd name="connsiteX2" fmla="*/ 1379 w 11282"/>
              <a:gd name="connsiteY2" fmla="*/ 9660 h 9944"/>
              <a:gd name="connsiteX3" fmla="*/ 11220 w 11282"/>
              <a:gd name="connsiteY3" fmla="*/ 6799 h 9944"/>
              <a:gd name="connsiteX4" fmla="*/ 11282 w 11282"/>
              <a:gd name="connsiteY4" fmla="*/ 0 h 9944"/>
              <a:gd name="connsiteX5" fmla="*/ 5651 w 11282"/>
              <a:gd name="connsiteY5" fmla="*/ 50 h 9944"/>
              <a:gd name="connsiteX0" fmla="*/ 6872 w 11863"/>
              <a:gd name="connsiteY0" fmla="*/ 50 h 9849"/>
              <a:gd name="connsiteX1" fmla="*/ 137 w 11863"/>
              <a:gd name="connsiteY1" fmla="*/ 3399 h 9849"/>
              <a:gd name="connsiteX2" fmla="*/ 3085 w 11863"/>
              <a:gd name="connsiteY2" fmla="*/ 9714 h 9849"/>
              <a:gd name="connsiteX3" fmla="*/ 11808 w 11863"/>
              <a:gd name="connsiteY3" fmla="*/ 6837 h 9849"/>
              <a:gd name="connsiteX4" fmla="*/ 11863 w 11863"/>
              <a:gd name="connsiteY4" fmla="*/ 0 h 9849"/>
              <a:gd name="connsiteX5" fmla="*/ 6872 w 11863"/>
              <a:gd name="connsiteY5" fmla="*/ 50 h 9849"/>
              <a:gd name="connsiteX0" fmla="*/ 1640 w 10001"/>
              <a:gd name="connsiteY0" fmla="*/ 0 h 10142"/>
              <a:gd name="connsiteX1" fmla="*/ 116 w 10001"/>
              <a:gd name="connsiteY1" fmla="*/ 3593 h 10142"/>
              <a:gd name="connsiteX2" fmla="*/ 2602 w 10001"/>
              <a:gd name="connsiteY2" fmla="*/ 10005 h 10142"/>
              <a:gd name="connsiteX3" fmla="*/ 9955 w 10001"/>
              <a:gd name="connsiteY3" fmla="*/ 7084 h 10142"/>
              <a:gd name="connsiteX4" fmla="*/ 10001 w 10001"/>
              <a:gd name="connsiteY4" fmla="*/ 142 h 10142"/>
              <a:gd name="connsiteX5" fmla="*/ 1640 w 10001"/>
              <a:gd name="connsiteY5" fmla="*/ 0 h 10142"/>
              <a:gd name="connsiteX0" fmla="*/ 1422 w 9783"/>
              <a:gd name="connsiteY0" fmla="*/ 0 h 10110"/>
              <a:gd name="connsiteX1" fmla="*/ 129 w 9783"/>
              <a:gd name="connsiteY1" fmla="*/ 4172 h 10110"/>
              <a:gd name="connsiteX2" fmla="*/ 2384 w 9783"/>
              <a:gd name="connsiteY2" fmla="*/ 10005 h 10110"/>
              <a:gd name="connsiteX3" fmla="*/ 9737 w 9783"/>
              <a:gd name="connsiteY3" fmla="*/ 7084 h 10110"/>
              <a:gd name="connsiteX4" fmla="*/ 9783 w 9783"/>
              <a:gd name="connsiteY4" fmla="*/ 142 h 10110"/>
              <a:gd name="connsiteX5" fmla="*/ 1422 w 9783"/>
              <a:gd name="connsiteY5" fmla="*/ 0 h 1011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343 w 9889"/>
              <a:gd name="connsiteY0" fmla="*/ 0 h 10000"/>
              <a:gd name="connsiteX1" fmla="*/ 21 w 9889"/>
              <a:gd name="connsiteY1" fmla="*/ 4127 h 10000"/>
              <a:gd name="connsiteX2" fmla="*/ 2326 w 9889"/>
              <a:gd name="connsiteY2" fmla="*/ 9896 h 10000"/>
              <a:gd name="connsiteX3" fmla="*/ 9842 w 9889"/>
              <a:gd name="connsiteY3" fmla="*/ 7007 h 10000"/>
              <a:gd name="connsiteX4" fmla="*/ 9889 w 9889"/>
              <a:gd name="connsiteY4" fmla="*/ 140 h 10000"/>
              <a:gd name="connsiteX5" fmla="*/ 1343 w 9889"/>
              <a:gd name="connsiteY5" fmla="*/ 0 h 10000"/>
              <a:gd name="connsiteX0" fmla="*/ 1358 w 10000"/>
              <a:gd name="connsiteY0" fmla="*/ 0 h 9930"/>
              <a:gd name="connsiteX1" fmla="*/ 21 w 10000"/>
              <a:gd name="connsiteY1" fmla="*/ 4127 h 9930"/>
              <a:gd name="connsiteX2" fmla="*/ 2352 w 10000"/>
              <a:gd name="connsiteY2" fmla="*/ 9896 h 9930"/>
              <a:gd name="connsiteX3" fmla="*/ 9904 w 10000"/>
              <a:gd name="connsiteY3" fmla="*/ 6052 h 9930"/>
              <a:gd name="connsiteX4" fmla="*/ 10000 w 10000"/>
              <a:gd name="connsiteY4" fmla="*/ 140 h 9930"/>
              <a:gd name="connsiteX5" fmla="*/ 1358 w 10000"/>
              <a:gd name="connsiteY5" fmla="*/ 0 h 9930"/>
              <a:gd name="connsiteX0" fmla="*/ 1343 w 9985"/>
              <a:gd name="connsiteY0" fmla="*/ 0 h 9621"/>
              <a:gd name="connsiteX1" fmla="*/ 6 w 9985"/>
              <a:gd name="connsiteY1" fmla="*/ 4156 h 9621"/>
              <a:gd name="connsiteX2" fmla="*/ 5581 w 9985"/>
              <a:gd name="connsiteY2" fmla="*/ 9581 h 9621"/>
              <a:gd name="connsiteX3" fmla="*/ 9889 w 9985"/>
              <a:gd name="connsiteY3" fmla="*/ 6095 h 9621"/>
              <a:gd name="connsiteX4" fmla="*/ 9985 w 9985"/>
              <a:gd name="connsiteY4" fmla="*/ 141 h 9621"/>
              <a:gd name="connsiteX5" fmla="*/ 1343 w 9985"/>
              <a:gd name="connsiteY5" fmla="*/ 0 h 9621"/>
              <a:gd name="connsiteX0" fmla="*/ 1345 w 10000"/>
              <a:gd name="connsiteY0" fmla="*/ 0 h 9959"/>
              <a:gd name="connsiteX1" fmla="*/ 6 w 10000"/>
              <a:gd name="connsiteY1" fmla="*/ 4320 h 9959"/>
              <a:gd name="connsiteX2" fmla="*/ 5589 w 10000"/>
              <a:gd name="connsiteY2" fmla="*/ 9958 h 9959"/>
              <a:gd name="connsiteX3" fmla="*/ 9904 w 10000"/>
              <a:gd name="connsiteY3" fmla="*/ 6335 h 9959"/>
              <a:gd name="connsiteX4" fmla="*/ 10000 w 10000"/>
              <a:gd name="connsiteY4" fmla="*/ 147 h 9959"/>
              <a:gd name="connsiteX5" fmla="*/ 1345 w 10000"/>
              <a:gd name="connsiteY5" fmla="*/ 0 h 9959"/>
              <a:gd name="connsiteX0" fmla="*/ 1344 w 9999"/>
              <a:gd name="connsiteY0" fmla="*/ 0 h 9599"/>
              <a:gd name="connsiteX1" fmla="*/ 5 w 9999"/>
              <a:gd name="connsiteY1" fmla="*/ 4338 h 9599"/>
              <a:gd name="connsiteX2" fmla="*/ 6018 w 9999"/>
              <a:gd name="connsiteY2" fmla="*/ 9598 h 9599"/>
              <a:gd name="connsiteX3" fmla="*/ 9903 w 9999"/>
              <a:gd name="connsiteY3" fmla="*/ 6361 h 9599"/>
              <a:gd name="connsiteX4" fmla="*/ 9999 w 9999"/>
              <a:gd name="connsiteY4" fmla="*/ 148 h 9599"/>
              <a:gd name="connsiteX5" fmla="*/ 1344 w 9999"/>
              <a:gd name="connsiteY5" fmla="*/ 0 h 9599"/>
              <a:gd name="connsiteX0" fmla="*/ 1009 w 9665"/>
              <a:gd name="connsiteY0" fmla="*/ 0 h 10045"/>
              <a:gd name="connsiteX1" fmla="*/ 5 w 9665"/>
              <a:gd name="connsiteY1" fmla="*/ 4728 h 10045"/>
              <a:gd name="connsiteX2" fmla="*/ 5684 w 9665"/>
              <a:gd name="connsiteY2" fmla="*/ 9999 h 10045"/>
              <a:gd name="connsiteX3" fmla="*/ 9569 w 9665"/>
              <a:gd name="connsiteY3" fmla="*/ 6627 h 10045"/>
              <a:gd name="connsiteX4" fmla="*/ 9665 w 9665"/>
              <a:gd name="connsiteY4" fmla="*/ 154 h 10045"/>
              <a:gd name="connsiteX5" fmla="*/ 1009 w 9665"/>
              <a:gd name="connsiteY5" fmla="*/ 0 h 10045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5 w 9999"/>
              <a:gd name="connsiteY0" fmla="*/ 0 h 8248"/>
              <a:gd name="connsiteX1" fmla="*/ 4 w 9999"/>
              <a:gd name="connsiteY1" fmla="*/ 4707 h 8248"/>
              <a:gd name="connsiteX2" fmla="*/ 7116 w 9999"/>
              <a:gd name="connsiteY2" fmla="*/ 7873 h 8248"/>
              <a:gd name="connsiteX3" fmla="*/ 9900 w 9999"/>
              <a:gd name="connsiteY3" fmla="*/ 6597 h 8248"/>
              <a:gd name="connsiteX4" fmla="*/ 9999 w 9999"/>
              <a:gd name="connsiteY4" fmla="*/ 153 h 8248"/>
              <a:gd name="connsiteX5" fmla="*/ 1785 w 9999"/>
              <a:gd name="connsiteY5" fmla="*/ 0 h 8248"/>
              <a:gd name="connsiteX0" fmla="*/ 1785 w 10000"/>
              <a:gd name="connsiteY0" fmla="*/ 0 h 12618"/>
              <a:gd name="connsiteX1" fmla="*/ 4 w 10000"/>
              <a:gd name="connsiteY1" fmla="*/ 5707 h 12618"/>
              <a:gd name="connsiteX2" fmla="*/ 6969 w 10000"/>
              <a:gd name="connsiteY2" fmla="*/ 12573 h 12618"/>
              <a:gd name="connsiteX3" fmla="*/ 9901 w 10000"/>
              <a:gd name="connsiteY3" fmla="*/ 7998 h 12618"/>
              <a:gd name="connsiteX4" fmla="*/ 10000 w 10000"/>
              <a:gd name="connsiteY4" fmla="*/ 185 h 12618"/>
              <a:gd name="connsiteX5" fmla="*/ 1785 w 10000"/>
              <a:gd name="connsiteY5" fmla="*/ 0 h 12618"/>
              <a:gd name="connsiteX0" fmla="*/ 1785 w 10000"/>
              <a:gd name="connsiteY0" fmla="*/ 0 h 15056"/>
              <a:gd name="connsiteX1" fmla="*/ 4 w 10000"/>
              <a:gd name="connsiteY1" fmla="*/ 5707 h 15056"/>
              <a:gd name="connsiteX2" fmla="*/ 6969 w 10000"/>
              <a:gd name="connsiteY2" fmla="*/ 12573 h 15056"/>
              <a:gd name="connsiteX3" fmla="*/ 9753 w 10000"/>
              <a:gd name="connsiteY3" fmla="*/ 13801 h 15056"/>
              <a:gd name="connsiteX4" fmla="*/ 10000 w 10000"/>
              <a:gd name="connsiteY4" fmla="*/ 185 h 15056"/>
              <a:gd name="connsiteX5" fmla="*/ 1785 w 10000"/>
              <a:gd name="connsiteY5" fmla="*/ 0 h 15056"/>
              <a:gd name="connsiteX0" fmla="*/ 1785 w 10000"/>
              <a:gd name="connsiteY0" fmla="*/ 0 h 13836"/>
              <a:gd name="connsiteX1" fmla="*/ 4 w 10000"/>
              <a:gd name="connsiteY1" fmla="*/ 5707 h 13836"/>
              <a:gd name="connsiteX2" fmla="*/ 6969 w 10000"/>
              <a:gd name="connsiteY2" fmla="*/ 12573 h 13836"/>
              <a:gd name="connsiteX3" fmla="*/ 9753 w 10000"/>
              <a:gd name="connsiteY3" fmla="*/ 13801 h 13836"/>
              <a:gd name="connsiteX4" fmla="*/ 10000 w 10000"/>
              <a:gd name="connsiteY4" fmla="*/ 185 h 13836"/>
              <a:gd name="connsiteX5" fmla="*/ 1785 w 10000"/>
              <a:gd name="connsiteY5" fmla="*/ 0 h 13836"/>
              <a:gd name="connsiteX0" fmla="*/ 1785 w 10000"/>
              <a:gd name="connsiteY0" fmla="*/ 0 h 12891"/>
              <a:gd name="connsiteX1" fmla="*/ 4 w 10000"/>
              <a:gd name="connsiteY1" fmla="*/ 5707 h 12891"/>
              <a:gd name="connsiteX2" fmla="*/ 6969 w 10000"/>
              <a:gd name="connsiteY2" fmla="*/ 12573 h 12891"/>
              <a:gd name="connsiteX3" fmla="*/ 9753 w 10000"/>
              <a:gd name="connsiteY3" fmla="*/ 11782 h 12891"/>
              <a:gd name="connsiteX4" fmla="*/ 10000 w 10000"/>
              <a:gd name="connsiteY4" fmla="*/ 185 h 12891"/>
              <a:gd name="connsiteX5" fmla="*/ 1785 w 10000"/>
              <a:gd name="connsiteY5" fmla="*/ 0 h 12891"/>
              <a:gd name="connsiteX0" fmla="*/ 1785 w 10000"/>
              <a:gd name="connsiteY0" fmla="*/ 0 h 12806"/>
              <a:gd name="connsiteX1" fmla="*/ 4 w 10000"/>
              <a:gd name="connsiteY1" fmla="*/ 5707 h 12806"/>
              <a:gd name="connsiteX2" fmla="*/ 6969 w 10000"/>
              <a:gd name="connsiteY2" fmla="*/ 12573 h 12806"/>
              <a:gd name="connsiteX3" fmla="*/ 9852 w 10000"/>
              <a:gd name="connsiteY3" fmla="*/ 11277 h 12806"/>
              <a:gd name="connsiteX4" fmla="*/ 10000 w 10000"/>
              <a:gd name="connsiteY4" fmla="*/ 185 h 12806"/>
              <a:gd name="connsiteX5" fmla="*/ 1785 w 10000"/>
              <a:gd name="connsiteY5" fmla="*/ 0 h 12806"/>
              <a:gd name="connsiteX0" fmla="*/ 1785 w 10000"/>
              <a:gd name="connsiteY0" fmla="*/ 0 h 12718"/>
              <a:gd name="connsiteX1" fmla="*/ 4 w 10000"/>
              <a:gd name="connsiteY1" fmla="*/ 5707 h 12718"/>
              <a:gd name="connsiteX2" fmla="*/ 6969 w 10000"/>
              <a:gd name="connsiteY2" fmla="*/ 12573 h 12718"/>
              <a:gd name="connsiteX3" fmla="*/ 9753 w 10000"/>
              <a:gd name="connsiteY3" fmla="*/ 10520 h 12718"/>
              <a:gd name="connsiteX4" fmla="*/ 10000 w 10000"/>
              <a:gd name="connsiteY4" fmla="*/ 185 h 12718"/>
              <a:gd name="connsiteX5" fmla="*/ 1785 w 10000"/>
              <a:gd name="connsiteY5" fmla="*/ 0 h 12718"/>
              <a:gd name="connsiteX0" fmla="*/ 1785 w 10000"/>
              <a:gd name="connsiteY0" fmla="*/ 0 h 12772"/>
              <a:gd name="connsiteX1" fmla="*/ 4 w 10000"/>
              <a:gd name="connsiteY1" fmla="*/ 5707 h 12772"/>
              <a:gd name="connsiteX2" fmla="*/ 6969 w 10000"/>
              <a:gd name="connsiteY2" fmla="*/ 12573 h 12772"/>
              <a:gd name="connsiteX3" fmla="*/ 9852 w 10000"/>
              <a:gd name="connsiteY3" fmla="*/ 11025 h 12772"/>
              <a:gd name="connsiteX4" fmla="*/ 10000 w 10000"/>
              <a:gd name="connsiteY4" fmla="*/ 185 h 12772"/>
              <a:gd name="connsiteX5" fmla="*/ 1785 w 10000"/>
              <a:gd name="connsiteY5" fmla="*/ 0 h 12772"/>
              <a:gd name="connsiteX0" fmla="*/ 1785 w 10000"/>
              <a:gd name="connsiteY0" fmla="*/ 0 h 11156"/>
              <a:gd name="connsiteX1" fmla="*/ 4 w 10000"/>
              <a:gd name="connsiteY1" fmla="*/ 5707 h 11156"/>
              <a:gd name="connsiteX2" fmla="*/ 6128 w 10000"/>
              <a:gd name="connsiteY2" fmla="*/ 10554 h 11156"/>
              <a:gd name="connsiteX3" fmla="*/ 9852 w 10000"/>
              <a:gd name="connsiteY3" fmla="*/ 11025 h 11156"/>
              <a:gd name="connsiteX4" fmla="*/ 10000 w 10000"/>
              <a:gd name="connsiteY4" fmla="*/ 185 h 11156"/>
              <a:gd name="connsiteX5" fmla="*/ 1785 w 10000"/>
              <a:gd name="connsiteY5" fmla="*/ 0 h 11156"/>
              <a:gd name="connsiteX0" fmla="*/ 1785 w 10000"/>
              <a:gd name="connsiteY0" fmla="*/ 0 h 12083"/>
              <a:gd name="connsiteX1" fmla="*/ 4 w 10000"/>
              <a:gd name="connsiteY1" fmla="*/ 5707 h 12083"/>
              <a:gd name="connsiteX2" fmla="*/ 6128 w 10000"/>
              <a:gd name="connsiteY2" fmla="*/ 11816 h 12083"/>
              <a:gd name="connsiteX3" fmla="*/ 9852 w 10000"/>
              <a:gd name="connsiteY3" fmla="*/ 11025 h 12083"/>
              <a:gd name="connsiteX4" fmla="*/ 10000 w 10000"/>
              <a:gd name="connsiteY4" fmla="*/ 185 h 12083"/>
              <a:gd name="connsiteX5" fmla="*/ 1785 w 10000"/>
              <a:gd name="connsiteY5" fmla="*/ 0 h 12083"/>
              <a:gd name="connsiteX0" fmla="*/ 1785 w 10000"/>
              <a:gd name="connsiteY0" fmla="*/ 0 h 12248"/>
              <a:gd name="connsiteX1" fmla="*/ 4 w 10000"/>
              <a:gd name="connsiteY1" fmla="*/ 5707 h 12248"/>
              <a:gd name="connsiteX2" fmla="*/ 6128 w 10000"/>
              <a:gd name="connsiteY2" fmla="*/ 11816 h 12248"/>
              <a:gd name="connsiteX3" fmla="*/ 9852 w 10000"/>
              <a:gd name="connsiteY3" fmla="*/ 11025 h 12248"/>
              <a:gd name="connsiteX4" fmla="*/ 10000 w 10000"/>
              <a:gd name="connsiteY4" fmla="*/ 185 h 12248"/>
              <a:gd name="connsiteX5" fmla="*/ 1785 w 10000"/>
              <a:gd name="connsiteY5" fmla="*/ 0 h 12248"/>
              <a:gd name="connsiteX0" fmla="*/ 1786 w 10001"/>
              <a:gd name="connsiteY0" fmla="*/ 0 h 12440"/>
              <a:gd name="connsiteX1" fmla="*/ 5 w 10001"/>
              <a:gd name="connsiteY1" fmla="*/ 5707 h 12440"/>
              <a:gd name="connsiteX2" fmla="*/ 5635 w 10001"/>
              <a:gd name="connsiteY2" fmla="*/ 12068 h 12440"/>
              <a:gd name="connsiteX3" fmla="*/ 9853 w 10001"/>
              <a:gd name="connsiteY3" fmla="*/ 11025 h 12440"/>
              <a:gd name="connsiteX4" fmla="*/ 10001 w 10001"/>
              <a:gd name="connsiteY4" fmla="*/ 185 h 12440"/>
              <a:gd name="connsiteX5" fmla="*/ 1786 w 10001"/>
              <a:gd name="connsiteY5" fmla="*/ 0 h 12440"/>
              <a:gd name="connsiteX0" fmla="*/ 1786 w 10001"/>
              <a:gd name="connsiteY0" fmla="*/ 0 h 12114"/>
              <a:gd name="connsiteX1" fmla="*/ 5 w 10001"/>
              <a:gd name="connsiteY1" fmla="*/ 5707 h 12114"/>
              <a:gd name="connsiteX2" fmla="*/ 5635 w 10001"/>
              <a:gd name="connsiteY2" fmla="*/ 12068 h 12114"/>
              <a:gd name="connsiteX3" fmla="*/ 9853 w 10001"/>
              <a:gd name="connsiteY3" fmla="*/ 11025 h 12114"/>
              <a:gd name="connsiteX4" fmla="*/ 10001 w 10001"/>
              <a:gd name="connsiteY4" fmla="*/ 185 h 12114"/>
              <a:gd name="connsiteX5" fmla="*/ 1786 w 10001"/>
              <a:gd name="connsiteY5" fmla="*/ 0 h 12114"/>
              <a:gd name="connsiteX0" fmla="*/ 771 w 8986"/>
              <a:gd name="connsiteY0" fmla="*/ 0 h 12293"/>
              <a:gd name="connsiteX1" fmla="*/ 375 w 8986"/>
              <a:gd name="connsiteY1" fmla="*/ 7726 h 12293"/>
              <a:gd name="connsiteX2" fmla="*/ 4620 w 8986"/>
              <a:gd name="connsiteY2" fmla="*/ 12068 h 12293"/>
              <a:gd name="connsiteX3" fmla="*/ 8838 w 8986"/>
              <a:gd name="connsiteY3" fmla="*/ 11025 h 12293"/>
              <a:gd name="connsiteX4" fmla="*/ 8986 w 8986"/>
              <a:gd name="connsiteY4" fmla="*/ 185 h 12293"/>
              <a:gd name="connsiteX5" fmla="*/ 771 w 8986"/>
              <a:gd name="connsiteY5" fmla="*/ 0 h 12293"/>
              <a:gd name="connsiteX0" fmla="*/ 858 w 10000"/>
              <a:gd name="connsiteY0" fmla="*/ 0 h 10000"/>
              <a:gd name="connsiteX1" fmla="*/ 417 w 10000"/>
              <a:gd name="connsiteY1" fmla="*/ 6285 h 10000"/>
              <a:gd name="connsiteX2" fmla="*/ 5141 w 10000"/>
              <a:gd name="connsiteY2" fmla="*/ 9817 h 10000"/>
              <a:gd name="connsiteX3" fmla="*/ 9835 w 10000"/>
              <a:gd name="connsiteY3" fmla="*/ 8969 h 10000"/>
              <a:gd name="connsiteX4" fmla="*/ 10000 w 10000"/>
              <a:gd name="connsiteY4" fmla="*/ 150 h 10000"/>
              <a:gd name="connsiteX5" fmla="*/ 858 w 10000"/>
              <a:gd name="connsiteY5" fmla="*/ 0 h 10000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1156 w 10298"/>
              <a:gd name="connsiteY6" fmla="*/ 0 h 10286"/>
              <a:gd name="connsiteX0" fmla="*/ 82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826 w 10298"/>
              <a:gd name="connsiteY6" fmla="*/ 0 h 10286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740 h 11026"/>
              <a:gd name="connsiteX1" fmla="*/ 0 w 10298"/>
              <a:gd name="connsiteY1" fmla="*/ 3125 h 11026"/>
              <a:gd name="connsiteX2" fmla="*/ 5439 w 10298"/>
              <a:gd name="connsiteY2" fmla="*/ 10557 h 11026"/>
              <a:gd name="connsiteX3" fmla="*/ 10133 w 10298"/>
              <a:gd name="connsiteY3" fmla="*/ 9709 h 11026"/>
              <a:gd name="connsiteX4" fmla="*/ 10298 w 10298"/>
              <a:gd name="connsiteY4" fmla="*/ 890 h 11026"/>
              <a:gd name="connsiteX5" fmla="*/ 826 w 10298"/>
              <a:gd name="connsiteY5" fmla="*/ 740 h 11026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568 h 10719"/>
              <a:gd name="connsiteX1" fmla="*/ 0 w 10298"/>
              <a:gd name="connsiteY1" fmla="*/ 2953 h 10719"/>
              <a:gd name="connsiteX2" fmla="*/ 5439 w 10298"/>
              <a:gd name="connsiteY2" fmla="*/ 10385 h 10719"/>
              <a:gd name="connsiteX3" fmla="*/ 10188 w 10298"/>
              <a:gd name="connsiteY3" fmla="*/ 9742 h 10719"/>
              <a:gd name="connsiteX4" fmla="*/ 10298 w 10298"/>
              <a:gd name="connsiteY4" fmla="*/ 718 h 10719"/>
              <a:gd name="connsiteX5" fmla="*/ 826 w 10298"/>
              <a:gd name="connsiteY5" fmla="*/ 568 h 10719"/>
              <a:gd name="connsiteX0" fmla="*/ 826 w 10298"/>
              <a:gd name="connsiteY0" fmla="*/ 18 h 10169"/>
              <a:gd name="connsiteX1" fmla="*/ 0 w 10298"/>
              <a:gd name="connsiteY1" fmla="*/ 2403 h 10169"/>
              <a:gd name="connsiteX2" fmla="*/ 5439 w 10298"/>
              <a:gd name="connsiteY2" fmla="*/ 9835 h 10169"/>
              <a:gd name="connsiteX3" fmla="*/ 10188 w 10298"/>
              <a:gd name="connsiteY3" fmla="*/ 9192 h 10169"/>
              <a:gd name="connsiteX4" fmla="*/ 10298 w 10298"/>
              <a:gd name="connsiteY4" fmla="*/ 168 h 10169"/>
              <a:gd name="connsiteX5" fmla="*/ 826 w 10298"/>
              <a:gd name="connsiteY5" fmla="*/ 18 h 10169"/>
              <a:gd name="connsiteX0" fmla="*/ 826 w 10298"/>
              <a:gd name="connsiteY0" fmla="*/ 42 h 10193"/>
              <a:gd name="connsiteX1" fmla="*/ 0 w 10298"/>
              <a:gd name="connsiteY1" fmla="*/ 2427 h 10193"/>
              <a:gd name="connsiteX2" fmla="*/ 5439 w 10298"/>
              <a:gd name="connsiteY2" fmla="*/ 9859 h 10193"/>
              <a:gd name="connsiteX3" fmla="*/ 10188 w 10298"/>
              <a:gd name="connsiteY3" fmla="*/ 9216 h 10193"/>
              <a:gd name="connsiteX4" fmla="*/ 10298 w 10298"/>
              <a:gd name="connsiteY4" fmla="*/ 192 h 10193"/>
              <a:gd name="connsiteX5" fmla="*/ 826 w 10298"/>
              <a:gd name="connsiteY5" fmla="*/ 42 h 10193"/>
              <a:gd name="connsiteX0" fmla="*/ 826 w 10189"/>
              <a:gd name="connsiteY0" fmla="*/ 9 h 10160"/>
              <a:gd name="connsiteX1" fmla="*/ 0 w 10189"/>
              <a:gd name="connsiteY1" fmla="*/ 2394 h 10160"/>
              <a:gd name="connsiteX2" fmla="*/ 5439 w 10189"/>
              <a:gd name="connsiteY2" fmla="*/ 9826 h 10160"/>
              <a:gd name="connsiteX3" fmla="*/ 10188 w 10189"/>
              <a:gd name="connsiteY3" fmla="*/ 9183 h 10160"/>
              <a:gd name="connsiteX4" fmla="*/ 10026 w 10189"/>
              <a:gd name="connsiteY4" fmla="*/ 384 h 10160"/>
              <a:gd name="connsiteX5" fmla="*/ 826 w 10189"/>
              <a:gd name="connsiteY5" fmla="*/ 9 h 10160"/>
              <a:gd name="connsiteX0" fmla="*/ 826 w 10222"/>
              <a:gd name="connsiteY0" fmla="*/ 42 h 10193"/>
              <a:gd name="connsiteX1" fmla="*/ 0 w 10222"/>
              <a:gd name="connsiteY1" fmla="*/ 2427 h 10193"/>
              <a:gd name="connsiteX2" fmla="*/ 5439 w 10222"/>
              <a:gd name="connsiteY2" fmla="*/ 9859 h 10193"/>
              <a:gd name="connsiteX3" fmla="*/ 10188 w 10222"/>
              <a:gd name="connsiteY3" fmla="*/ 9216 h 10193"/>
              <a:gd name="connsiteX4" fmla="*/ 10222 w 10222"/>
              <a:gd name="connsiteY4" fmla="*/ 192 h 10193"/>
              <a:gd name="connsiteX5" fmla="*/ 826 w 10222"/>
              <a:gd name="connsiteY5" fmla="*/ 42 h 10193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" h="10234">
                <a:moveTo>
                  <a:pt x="826" y="42"/>
                </a:moveTo>
                <a:cubicBezTo>
                  <a:pt x="347" y="250"/>
                  <a:pt x="114" y="538"/>
                  <a:pt x="0" y="2427"/>
                </a:cubicBezTo>
                <a:cubicBezTo>
                  <a:pt x="126" y="7867"/>
                  <a:pt x="3454" y="9234"/>
                  <a:pt x="5197" y="9915"/>
                </a:cubicBezTo>
                <a:cubicBezTo>
                  <a:pt x="6940" y="10596"/>
                  <a:pt x="8471" y="10107"/>
                  <a:pt x="10188" y="9216"/>
                </a:cubicBezTo>
                <a:cubicBezTo>
                  <a:pt x="10206" y="6755"/>
                  <a:pt x="10204" y="2653"/>
                  <a:pt x="10222" y="192"/>
                </a:cubicBezTo>
                <a:cubicBezTo>
                  <a:pt x="6543" y="-65"/>
                  <a:pt x="4403" y="-7"/>
                  <a:pt x="826" y="4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3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srgbClr val="0070C0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  <p:pic>
        <p:nvPicPr>
          <p:cNvPr id="21" name="Picture 3" descr="C:\Users\bbolding\Pictures\Clip Art\Cray Logos\cray_logo_registered_294c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42" y="99833"/>
            <a:ext cx="1501795" cy="1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>
            <a:spLocks/>
          </p:cNvSpPr>
          <p:nvPr userDrawn="1"/>
        </p:nvSpPr>
        <p:spPr bwMode="auto">
          <a:xfrm rot="21435692">
            <a:off x="23151" y="535009"/>
            <a:ext cx="9108862" cy="325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9946"/>
              <a:gd name="connsiteY0" fmla="*/ 5905 h 7723"/>
              <a:gd name="connsiteX1" fmla="*/ 2841 w 9946"/>
              <a:gd name="connsiteY1" fmla="*/ 4 h 7723"/>
              <a:gd name="connsiteX2" fmla="*/ 7149 w 9946"/>
              <a:gd name="connsiteY2" fmla="*/ 6889 h 7723"/>
              <a:gd name="connsiteX3" fmla="*/ 9946 w 9946"/>
              <a:gd name="connsiteY3" fmla="*/ 6941 h 7723"/>
              <a:gd name="connsiteX0" fmla="*/ 0 w 10000"/>
              <a:gd name="connsiteY0" fmla="*/ 7838 h 17075"/>
              <a:gd name="connsiteX1" fmla="*/ 2856 w 10000"/>
              <a:gd name="connsiteY1" fmla="*/ 197 h 17075"/>
              <a:gd name="connsiteX2" fmla="*/ 7194 w 10000"/>
              <a:gd name="connsiteY2" fmla="*/ 17060 h 17075"/>
              <a:gd name="connsiteX3" fmla="*/ 10000 w 10000"/>
              <a:gd name="connsiteY3" fmla="*/ 9179 h 17075"/>
              <a:gd name="connsiteX0" fmla="*/ 0 w 10000"/>
              <a:gd name="connsiteY0" fmla="*/ 201 h 9501"/>
              <a:gd name="connsiteX1" fmla="*/ 2829 w 10000"/>
              <a:gd name="connsiteY1" fmla="*/ 5722 h 9501"/>
              <a:gd name="connsiteX2" fmla="*/ 7194 w 10000"/>
              <a:gd name="connsiteY2" fmla="*/ 9423 h 9501"/>
              <a:gd name="connsiteX3" fmla="*/ 10000 w 10000"/>
              <a:gd name="connsiteY3" fmla="*/ 1542 h 9501"/>
              <a:gd name="connsiteX0" fmla="*/ 0 w 9963"/>
              <a:gd name="connsiteY0" fmla="*/ 94 h 19600"/>
              <a:gd name="connsiteX1" fmla="*/ 2792 w 9963"/>
              <a:gd name="connsiteY1" fmla="*/ 15559 h 19600"/>
              <a:gd name="connsiteX2" fmla="*/ 7157 w 9963"/>
              <a:gd name="connsiteY2" fmla="*/ 19454 h 19600"/>
              <a:gd name="connsiteX3" fmla="*/ 9963 w 9963"/>
              <a:gd name="connsiteY3" fmla="*/ 11159 h 19600"/>
              <a:gd name="connsiteX0" fmla="*/ 0 w 10000"/>
              <a:gd name="connsiteY0" fmla="*/ 0 h 9952"/>
              <a:gd name="connsiteX1" fmla="*/ 2802 w 10000"/>
              <a:gd name="connsiteY1" fmla="*/ 7890 h 9952"/>
              <a:gd name="connsiteX2" fmla="*/ 7184 w 10000"/>
              <a:gd name="connsiteY2" fmla="*/ 9878 h 9952"/>
              <a:gd name="connsiteX3" fmla="*/ 10000 w 10000"/>
              <a:gd name="connsiteY3" fmla="*/ 5645 h 9952"/>
              <a:gd name="connsiteX0" fmla="*/ 0 w 10000"/>
              <a:gd name="connsiteY0" fmla="*/ 0 h 9978"/>
              <a:gd name="connsiteX1" fmla="*/ 2786 w 10000"/>
              <a:gd name="connsiteY1" fmla="*/ 7480 h 9978"/>
              <a:gd name="connsiteX2" fmla="*/ 7184 w 10000"/>
              <a:gd name="connsiteY2" fmla="*/ 9926 h 9978"/>
              <a:gd name="connsiteX3" fmla="*/ 10000 w 10000"/>
              <a:gd name="connsiteY3" fmla="*/ 5672 h 9978"/>
              <a:gd name="connsiteX0" fmla="*/ 0 w 10018"/>
              <a:gd name="connsiteY0" fmla="*/ 0 h 9160"/>
              <a:gd name="connsiteX1" fmla="*/ 2804 w 10018"/>
              <a:gd name="connsiteY1" fmla="*/ 6660 h 9160"/>
              <a:gd name="connsiteX2" fmla="*/ 7202 w 10018"/>
              <a:gd name="connsiteY2" fmla="*/ 9112 h 9160"/>
              <a:gd name="connsiteX3" fmla="*/ 10018 w 10018"/>
              <a:gd name="connsiteY3" fmla="*/ 4849 h 916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58" y="1948"/>
                  <a:pt x="1601" y="5612"/>
                  <a:pt x="2799" y="7271"/>
                </a:cubicBezTo>
                <a:cubicBezTo>
                  <a:pt x="3997" y="8929"/>
                  <a:pt x="5986" y="10287"/>
                  <a:pt x="7189" y="9948"/>
                </a:cubicBezTo>
                <a:cubicBezTo>
                  <a:pt x="8431" y="10129"/>
                  <a:pt x="9341" y="9076"/>
                  <a:pt x="10000" y="5294"/>
                </a:cubicBezTo>
              </a:path>
            </a:pathLst>
          </a:custGeom>
          <a:noFill/>
          <a:ln w="9525" cap="rnd" cmpd="sng" algn="ctr">
            <a:gradFill>
              <a:gsLst>
                <a:gs pos="98000">
                  <a:schemeClr val="accent5">
                    <a:lumMod val="60000"/>
                    <a:lumOff val="40000"/>
                    <a:alpha val="3000"/>
                  </a:schemeClr>
                </a:gs>
                <a:gs pos="58000">
                  <a:schemeClr val="accent5">
                    <a:lumMod val="60000"/>
                    <a:lumOff val="40000"/>
                    <a:alpha val="10000"/>
                  </a:schemeClr>
                </a:gs>
                <a:gs pos="4000">
                  <a:schemeClr val="accent5">
                    <a:lumMod val="40000"/>
                    <a:lumOff val="60000"/>
                    <a:alpha val="4000"/>
                  </a:schemeClr>
                </a:gs>
              </a:gsLst>
              <a:lin ang="5400000" scaled="1"/>
            </a:gradFill>
            <a:prstDash val="solid"/>
            <a:bevel/>
            <a:headEnd type="none" w="med" len="med"/>
            <a:tailEnd type="none" w="med" len="med"/>
          </a:ln>
          <a:effectLst>
            <a:glow rad="63500">
              <a:srgbClr val="00B0F0">
                <a:alpha val="8000"/>
              </a:srgbClr>
            </a:glow>
            <a:innerShdw blurRad="114300">
              <a:prstClr val="black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 sz="18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7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Oklahoma Supercomputing Symposium 2010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10/6/2010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10"/>
          </p:nvPr>
        </p:nvSpPr>
        <p:spPr>
          <a:xfrm>
            <a:off x="5791200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11/14/2011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8410575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133600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54375"/>
            <a:ext cx="8610600" cy="978492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2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10781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128448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3755680"/>
      </p:ext>
    </p:extLst>
  </p:cSld>
  <p:clrMapOvr>
    <a:masterClrMapping/>
  </p:clrMapOvr>
  <p:transition>
    <p:fade/>
  </p:transition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54375"/>
            <a:ext cx="8610600" cy="978492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2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10781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128448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print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Oklahoma Supercomputing Symposium 2010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3755680"/>
      </p:ext>
    </p:extLst>
  </p:cSld>
  <p:clrMapOvr>
    <a:masterClrMapping/>
  </p:clrMapOvr>
  <p:transition>
    <p:fade/>
  </p:transition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54375"/>
            <a:ext cx="8610600" cy="978492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2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10781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128448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54375"/>
            <a:ext cx="8610600" cy="978492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2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10781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1"/>
            <a:ext cx="4076700" cy="4128448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25" y="466725"/>
            <a:ext cx="870585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ko-KR">
                <a:solidFill>
                  <a:srgbClr val="2D393F">
                    <a:lumMod val="50000"/>
                  </a:srgbClr>
                </a:solidFill>
              </a:rPr>
              <a:t>Mar 09 2012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A*Star Technical Meeting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56052947"/>
      </p:ext>
    </p:extLst>
  </p:cSld>
  <p:clrMapOvr>
    <a:masterClrMapping/>
  </p:clrMapOvr>
  <p:transition>
    <p:fade/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971969"/>
      </p:ext>
    </p:extLst>
  </p:cSld>
  <p:clrMapOvr>
    <a:masterClrMapping/>
  </p:clrMapOvr>
  <p:transition>
    <p:fade/>
  </p:transition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768560"/>
      </p:ext>
    </p:extLst>
  </p:cSld>
  <p:clrMapOvr>
    <a:masterClrMapping/>
  </p:clrMapOvr>
  <p:transition>
    <p:fade/>
  </p:transition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588422"/>
      </p:ext>
    </p:extLst>
  </p:cSld>
  <p:clrMapOvr>
    <a:masterClrMapping/>
  </p:clrMapOvr>
  <p:transition>
    <p:fade/>
  </p:transition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60F-979D-4848-AAB1-9E783A8DA8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2309471"/>
      </p:ext>
    </p:extLst>
  </p:cSld>
  <p:clrMapOvr>
    <a:masterClrMapping/>
  </p:clrMapOvr>
  <p:transition>
    <p:fade/>
  </p:transition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956B-2F2A-4F75-BF39-4295C51C30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269048"/>
      </p:ext>
    </p:extLst>
  </p:cSld>
  <p:clrMapOvr>
    <a:masterClrMapping/>
  </p:clrMapOvr>
  <p:transition>
    <p:fade/>
  </p:transition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57265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01DB6-2C7A-425A-B645-1E2790F8CB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409960"/>
      </p:ext>
    </p:extLst>
  </p:cSld>
  <p:clrMapOvr>
    <a:masterClrMapping/>
  </p:clrMapOvr>
  <p:transition>
    <p:fade/>
  </p:transition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771141"/>
      </p:ext>
    </p:extLst>
  </p:cSld>
  <p:clrMapOvr>
    <a:masterClrMapping/>
  </p:clrMapOvr>
  <p:transition>
    <p:fade/>
  </p:transition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title only">
    <p:bg>
      <p:bgPr>
        <a:blipFill dpi="0" rotWithShape="1">
          <a:blip r:embed="rId2" cstate="email">
            <a:lum bright="-16000" contrast="-41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FFFFFF"/>
                </a:solidFill>
              </a:rPr>
              <a:t>Mar 09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A*Star Technical Meeting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622826"/>
      </p:ext>
    </p:extLst>
  </p:cSld>
  <p:clrMapOvr>
    <a:masterClrMapping/>
  </p:clrMapOvr>
  <p:transition>
    <p:fade/>
  </p:transition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429AD583-5721-49A6-B2C9-0921B889B2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626753"/>
      </p:ext>
    </p:extLst>
  </p:cSld>
  <p:clrMapOvr>
    <a:masterClrMapping/>
  </p:clrMapOvr>
  <p:transition>
    <p:fade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70FDB-AC91-46BF-A0A3-B5705B3952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86828"/>
      </p:ext>
    </p:extLst>
  </p:cSld>
  <p:clrMapOvr>
    <a:masterClrMapping/>
  </p:clrMapOvr>
  <p:transition>
    <p:fade/>
  </p:transition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F82C960D-7F72-4132-8EE3-37FB12EF92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915334"/>
      </p:ext>
    </p:extLst>
  </p:cSld>
  <p:clrMapOvr>
    <a:masterClrMapping/>
  </p:clrMapOvr>
  <p:transition>
    <p:fade/>
  </p:transition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F026-5103-4CAE-8D58-4A83AEE563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966325"/>
      </p:ext>
    </p:extLst>
  </p:cSld>
  <p:clrMapOvr>
    <a:masterClrMapping/>
  </p:clrMapOvr>
  <p:transition>
    <p:fade/>
  </p:transition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0BC-98C1-4C7D-A935-D486C46DF2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076068"/>
      </p:ext>
    </p:extLst>
  </p:cSld>
  <p:clrMapOvr>
    <a:masterClrMapping/>
  </p:clrMapOvr>
  <p:transition>
    <p:fade/>
  </p:transition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068995"/>
      </p:ext>
    </p:extLst>
  </p:cSld>
  <p:clrMapOvr>
    <a:masterClrMapping/>
  </p:clrMapOvr>
  <p:transition>
    <p:fade/>
  </p:transition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ko-KR">
                <a:solidFill>
                  <a:srgbClr val="2D393F">
                    <a:lumMod val="50000"/>
                  </a:srgbClr>
                </a:solidFill>
              </a:rPr>
              <a:t>Mar 09 2012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A*Star Technical Meeting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0737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Feature Definition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Feature Requirements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Risks</a:t>
            </a:r>
            <a:r>
              <a:rPr lang="en-US" baseline="0" dirty="0" smtClean="0">
                <a:solidFill>
                  <a:schemeClr val="tx1"/>
                </a:solidFill>
                <a:latin typeface="+mn-lt"/>
              </a:rPr>
              <a:t> and Issues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Target</a:t>
            </a:r>
            <a:r>
              <a:rPr lang="en-US" baseline="0" dirty="0" smtClean="0">
                <a:solidFill>
                  <a:schemeClr val="tx1"/>
                </a:solidFill>
                <a:latin typeface="+mn-lt"/>
              </a:rPr>
              <a:t> Dates and Milestones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Owners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SSBU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R&amp;D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Feature Definition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Feature Requirements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Risks</a:t>
            </a:r>
            <a:r>
              <a:rPr lang="en-US" baseline="0" dirty="0" smtClean="0">
                <a:solidFill>
                  <a:schemeClr val="tx1"/>
                </a:solidFill>
                <a:latin typeface="+mn-lt"/>
              </a:rPr>
              <a:t> and Issues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Target</a:t>
            </a:r>
            <a:r>
              <a:rPr lang="en-US" baseline="0" dirty="0" smtClean="0">
                <a:solidFill>
                  <a:schemeClr val="tx1"/>
                </a:solidFill>
                <a:latin typeface="+mn-lt"/>
              </a:rPr>
              <a:t> Dates and Milestones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Owners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SSBU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R&amp;D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F144-6BD8-4155-9DB8-71AD8B3F19A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14341430"/>
      </p:ext>
    </p:extLst>
  </p:cSld>
  <p:clrMapOvr>
    <a:masterClrMapping/>
  </p:clrMapOvr>
  <p:transition>
    <p:fade/>
  </p:transition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FE6D07-44E3-4D75-A70B-8EF2CCD13170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10/6/2010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9818"/>
            <a:ext cx="8229600" cy="52731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517758"/>
            <a:ext cx="3581400" cy="329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95754"/>
            <a:ext cx="8253046" cy="2450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5477" y="3751385"/>
            <a:ext cx="8262659" cy="23446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705850" cy="60960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12725" y="1206500"/>
            <a:ext cx="4276725" cy="518795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1850" y="1206500"/>
            <a:ext cx="4276725" cy="5187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82880" y="188976"/>
            <a:ext cx="682752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ctr">
            <a:normAutofit/>
          </a:bodyPr>
          <a:lstStyle>
            <a:lvl1pPr>
              <a:defRPr sz="2000" kern="0" spc="0" baseline="0"/>
            </a:lvl1pPr>
          </a:lstStyle>
          <a:p>
            <a:r>
              <a:rPr lang="en-US" dirty="0" smtClean="0"/>
              <a:t>Feature Name: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5072" y="1158240"/>
            <a:ext cx="8790432" cy="7071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Feature Definition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194755" y="2194052"/>
            <a:ext cx="8802687" cy="9392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 smtClean="0"/>
              <a:t>Feature Requirements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4755" y="3474720"/>
            <a:ext cx="8789987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Risks and Issues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200851" y="4725162"/>
            <a:ext cx="8789987" cy="9806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spcBef>
                <a:spcPts val="0"/>
              </a:spcBef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Dates and Milestones</a:t>
            </a: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763976" y="6034144"/>
            <a:ext cx="2828861" cy="321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SSBU Owners</a:t>
            </a:r>
            <a:endParaRPr lang="en-US" dirty="0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764293" y="6357232"/>
            <a:ext cx="2828544" cy="291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buNone/>
              <a:defRPr sz="14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R&amp;D Owners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5072" y="841248"/>
            <a:ext cx="1506887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Definition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88976" y="1871472"/>
            <a:ext cx="1805879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Feature Requirements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5072" y="3157728"/>
            <a:ext cx="134197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Risks and 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88976" y="4407408"/>
            <a:ext cx="2253566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Target Dates and Milestones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461" y="5721851"/>
            <a:ext cx="745845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Owners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7365" y="6032747"/>
            <a:ext cx="561372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SSBU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3461" y="6343644"/>
            <a:ext cx="54864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R&amp;D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SSBU Product or Area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274" y="994612"/>
            <a:ext cx="8879305" cy="543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1355557"/>
            <a:ext cx="4316413" cy="4965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1498" y="1363579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63449" y="3994484"/>
            <a:ext cx="4316413" cy="233379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200526" y="1090863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Achievements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4571999" y="1098884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4563950" y="3729789"/>
            <a:ext cx="4323348" cy="2486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Issues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ased">
    <p:bg>
      <p:bgPr>
        <a:blipFill dpi="0" rotWithShape="1">
          <a:blip r:embed="rId2" cstate="email">
            <a:lum bright="8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00025" y="885825"/>
            <a:ext cx="8724900" cy="527684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>
              <a:buFont typeface="Arial" pitchFamily="34" charset="0"/>
              <a:buChar char="•"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Arial" pitchFamily="34" charset="0"/>
              <a:buChar char="•"/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Font typeface="Arial" pitchFamily="34" charset="0"/>
              <a:buChar char="•"/>
              <a:defRPr sz="1400" b="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9225"/>
            <a:ext cx="972457" cy="358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909786" cy="358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609600" cy="3810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71735" y="6358548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2D393F">
                    <a:lumMod val="50000"/>
                  </a:srgbClr>
                </a:solidFill>
              </a:rPr>
              <a:t>11/14/11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Cray Proprietary Information - NDA Required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432A83E-EA17-4313-ACE5-B40C7F6F5543}" type="slidenum">
              <a:rPr lang="en-US">
                <a:solidFill>
                  <a:srgbClr val="2D393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92008" y="6499225"/>
            <a:ext cx="1989992" cy="35877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61588A7-CFC3-4BFB-917A-5CA20DD5259C}" type="datetime1">
              <a:rPr lang="en-US" sz="1000">
                <a:solidFill>
                  <a:srgbClr val="2D393F">
                    <a:lumMod val="50000"/>
                  </a:srgbClr>
                </a:solidFill>
                <a:cs typeface="Arial" pitchFamily="34" charset="0"/>
              </a:rPr>
              <a:pPr>
                <a:defRPr/>
              </a:pPr>
              <a:t>10/3/2012</a:t>
            </a:fld>
            <a:endParaRPr lang="en-US" sz="1000" dirty="0">
              <a:solidFill>
                <a:srgbClr val="2D393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sz="1000" smtClean="0">
                <a:solidFill>
                  <a:srgbClr val="2D393F">
                    <a:lumMod val="50000"/>
                  </a:srgbClr>
                </a:solidFill>
                <a:cs typeface="Arial" pitchFamily="34" charset="0"/>
              </a:rPr>
              <a:t>Proprietary Cray Inc</a:t>
            </a:r>
            <a:endParaRPr lang="en-US" sz="1000">
              <a:solidFill>
                <a:srgbClr val="2D393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 sz="1000">
                <a:solidFill>
                  <a:srgbClr val="2D393F">
                    <a:lumMod val="50000"/>
                  </a:srgbClr>
                </a:solidFill>
                <a:cs typeface="Arial" pitchFamily="34" charset="0"/>
              </a:rPr>
              <a:t> </a:t>
            </a:r>
            <a:fld id="{E93E4FA6-6C70-4E0C-AACD-417E085CA241}" type="slidenum">
              <a:rPr lang="en-US" sz="1000">
                <a:solidFill>
                  <a:srgbClr val="2D393F">
                    <a:lumMod val="50000"/>
                  </a:srgbClr>
                </a:solidFill>
                <a:cs typeface="Arial" pitchFamily="34" charset="0"/>
              </a:rPr>
              <a:pPr algn="ctr">
                <a:defRPr/>
              </a:pPr>
              <a:t>‹#›</a:t>
            </a:fld>
            <a:r>
              <a:rPr lang="en-US" sz="1000">
                <a:solidFill>
                  <a:srgbClr val="2D393F">
                    <a:lumMod val="50000"/>
                  </a:srgbClr>
                </a:solidFill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xfrm>
            <a:off x="6392008" y="6499225"/>
            <a:ext cx="1989992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F7B561E-BB75-4E36-A587-459DA98F9102}" type="datetime1">
              <a:rPr lang="en-US" sz="10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10/3/2012</a:t>
            </a:fld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Proprietary Cray Inc</a:t>
            </a:r>
            <a:endParaRPr lang="en-US" sz="1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fld id="{23EE361E-1761-41D9-9B96-39BF2FC76586}" type="slidenum">
              <a:rPr lang="en-US" sz="1000" smtClean="0">
                <a:solidFill>
                  <a:srgbClr val="000000"/>
                </a:solidFill>
                <a:cs typeface="Arial" pitchFamily="34" charset="0"/>
              </a:rPr>
              <a:pPr algn="ctr">
                <a:defRPr/>
              </a:pPr>
              <a:t>‹#›</a:t>
            </a:fld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xfrm>
            <a:off x="6392008" y="6499225"/>
            <a:ext cx="1989992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8765-D989-47D1-803A-963CD3ED4ED7}" type="datetime1">
              <a:rPr lang="en-US" sz="10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10/3/2012</a:t>
            </a:fld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Proprietary Cray Inc</a:t>
            </a:r>
            <a:endParaRPr lang="en-US" sz="1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 </a:t>
            </a:r>
            <a:fld id="{E9B654B4-C871-41CA-A922-412F1F418786}" type="slidenum">
              <a:rPr lang="en-US" sz="1000" smtClean="0">
                <a:solidFill>
                  <a:srgbClr val="000000"/>
                </a:solidFill>
                <a:cs typeface="Arial" pitchFamily="34" charset="0"/>
              </a:rPr>
              <a:pPr algn="ctr">
                <a:defRPr/>
              </a:pPr>
              <a:t>‹#›</a:t>
            </a:fld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US" sz="10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>
          <a:xfrm>
            <a:off x="6392008" y="6499225"/>
            <a:ext cx="1989992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226A3-ECE9-4772-9BC4-5DFF6230B24A}" type="datetime1">
              <a:rPr lang="en-US" sz="10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10/3/2012</a:t>
            </a:fld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Proprietary Cray Inc</a:t>
            </a:r>
            <a:endParaRPr lang="en-US" sz="1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 </a:t>
            </a:r>
            <a:fld id="{429AD583-5721-49A6-B2C9-0921B889B2C5}" type="slidenum">
              <a:rPr lang="en-US" sz="1000" smtClean="0">
                <a:solidFill>
                  <a:srgbClr val="FFFFFF"/>
                </a:solidFill>
                <a:cs typeface="Arial" pitchFamily="34" charset="0"/>
              </a:rPr>
              <a:pPr algn="ctr">
                <a:defRPr/>
              </a:pPr>
              <a:t>‹#›</a:t>
            </a:fld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US" sz="10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392008" y="6499225"/>
            <a:ext cx="1989992" cy="3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98177-54DB-4DFF-A568-8944FBA5B07A}" type="datetime1">
              <a:rPr lang="en-US" sz="10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10/3/2012</a:t>
            </a:fld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Proprietary Cray Inc</a:t>
            </a:r>
            <a:endParaRPr lang="en-US" sz="1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0BCBCAA7-500B-4A0A-A67D-9C2CC5667DA2}" type="slidenum">
              <a:rPr lang="en-US" sz="1000" smtClean="0">
                <a:solidFill>
                  <a:srgbClr val="000000"/>
                </a:solidFill>
                <a:cs typeface="Arial" pitchFamily="34" charset="0"/>
              </a:rPr>
              <a:pPr algn="ctr">
                <a:defRPr/>
              </a:pPr>
              <a:t>‹#›</a:t>
            </a:fld>
            <a:r>
              <a:rPr lang="en-US" sz="1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bkg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7838"/>
            <a:ext cx="11858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5016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3657600" y="914400"/>
            <a:ext cx="5062538" cy="1107996"/>
          </a:xfrm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5501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41725" y="5249985"/>
            <a:ext cx="5349875" cy="438582"/>
          </a:xfrm>
        </p:spPr>
        <p:txBody>
          <a:bodyPr>
            <a:spAutoFit/>
          </a:bodyPr>
          <a:lstStyle>
            <a:lvl1pPr marL="0" indent="0">
              <a:spcBef>
                <a:spcPct val="2500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7800" y="1752600"/>
            <a:ext cx="6096000" cy="3733800"/>
          </a:xfrm>
        </p:spPr>
        <p:txBody>
          <a:bodyPr/>
          <a:lstStyle>
            <a:lvl1pPr>
              <a:defRPr sz="2000" b="1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2pPr>
            <a:lvl3pPr marL="457200" indent="-228600">
              <a:buFont typeface="Arial Narrow" pitchFamily="34" charset="0"/>
              <a:buChar char="–"/>
              <a:tabLst/>
              <a:defRPr b="1">
                <a:latin typeface="Calibri" pitchFamily="34" charset="0"/>
                <a:cs typeface="Calibri" pitchFamily="34" charset="0"/>
              </a:defRPr>
            </a:lvl3pPr>
            <a:lvl4pPr marL="6858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4pPr>
            <a:lvl5pPr marL="914400" indent="-228600">
              <a:buClrTx/>
              <a:buFont typeface="Arial Narrow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8550" y="2937932"/>
            <a:ext cx="550545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76950" y="4461932"/>
            <a:ext cx="306705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ontent Placeholder 2"/>
          <p:cNvSpPr>
            <a:spLocks noGrp="1"/>
          </p:cNvSpPr>
          <p:nvPr>
            <p:ph idx="10"/>
          </p:nvPr>
        </p:nvSpPr>
        <p:spPr>
          <a:xfrm>
            <a:off x="3638550" y="2937932"/>
            <a:ext cx="550545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52600"/>
            <a:ext cx="76962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smtClean="0">
                <a:latin typeface="Calibri" pitchFamily="34" charset="0"/>
                <a:cs typeface="Calibri" pitchFamily="34" charset="0"/>
              </a:defRPr>
            </a:lvl2pPr>
            <a:lvl3pPr>
              <a:defRPr/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076950" y="4461932"/>
            <a:ext cx="306705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14300" y="2286000"/>
            <a:ext cx="4076700" cy="4457700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b="0"/>
            </a:lvl1pPr>
            <a:lvl2pPr>
              <a:lnSpc>
                <a:spcPct val="80000"/>
              </a:lnSpc>
              <a:spcBef>
                <a:spcPts val="0"/>
              </a:spcBef>
              <a:defRPr sz="1800"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8550" y="2937932"/>
            <a:ext cx="550545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76950" y="4461932"/>
            <a:ext cx="306705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1109663" y="2937932"/>
            <a:ext cx="2528887" cy="1862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Insert</a:t>
            </a:r>
            <a:b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image</a:t>
            </a:r>
            <a:b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here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0"/>
          </p:nvPr>
        </p:nvSpPr>
        <p:spPr>
          <a:xfrm>
            <a:off x="3638550" y="2937932"/>
            <a:ext cx="550545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52600"/>
            <a:ext cx="76962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b="1" dirty="0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b="1" dirty="0" smtClean="0">
                <a:latin typeface="Calibri" pitchFamily="34" charset="0"/>
                <a:cs typeface="Calibri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  <a:p>
            <a:pPr lvl="4"/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076950" y="4461932"/>
            <a:ext cx="306705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533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8550" y="2974975"/>
            <a:ext cx="550545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76950" y="4498975"/>
            <a:ext cx="306705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0" y="2989263"/>
            <a:ext cx="3638550" cy="25336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Insert</a:t>
            </a:r>
            <a:b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image</a:t>
            </a:r>
            <a:b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here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638550" y="4498975"/>
            <a:ext cx="2438400" cy="18256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Insert</a:t>
            </a:r>
            <a:b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image</a:t>
            </a:r>
            <a:b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1800" dirty="0">
                <a:solidFill>
                  <a:srgbClr val="939598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3638550" y="2974975"/>
            <a:ext cx="550545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6076950" y="4498975"/>
            <a:ext cx="306705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5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752600"/>
            <a:ext cx="76962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b="1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b="1" smtClean="0">
                <a:latin typeface="Calibri" pitchFamily="34" charset="0"/>
                <a:cs typeface="Calibri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922463" y="4800600"/>
            <a:ext cx="7221537" cy="14303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172200" y="5888038"/>
            <a:ext cx="2971800" cy="9683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" t="-5" r="86995" b="88000"/>
          <a:stretch>
            <a:fillRect/>
          </a:stretch>
        </p:blipFill>
        <p:spPr bwMode="auto">
          <a:xfrm>
            <a:off x="0" y="476250"/>
            <a:ext cx="11890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7838"/>
            <a:ext cx="11858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685800"/>
          </a:xfrm>
        </p:spPr>
        <p:txBody>
          <a:bodyPr/>
          <a:lstStyle>
            <a:lvl1pPr algn="ctr">
              <a:defRPr sz="3600" b="1" cap="none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00199" y="5390002"/>
            <a:ext cx="7554915" cy="1071758"/>
          </a:xfrm>
        </p:spPr>
        <p:txBody>
          <a:bodyPr/>
          <a:lstStyle>
            <a:lvl1pPr marL="457200" indent="-457200">
              <a:buFontTx/>
              <a:buBlip>
                <a:blip r:embed="rId3"/>
              </a:buBlip>
              <a:defRPr sz="1600" b="1">
                <a:solidFill>
                  <a:schemeClr val="tx1"/>
                </a:solidFill>
              </a:defRPr>
            </a:lvl1pPr>
            <a:lvl2pPr marL="45720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550" y="1751012"/>
            <a:ext cx="3813048" cy="45735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mtClean="0"/>
            </a:lvl1pPr>
            <a:lvl2pPr>
              <a:buClrTx/>
              <a:defRPr lang="en-US" smtClean="0">
                <a:solidFill>
                  <a:schemeClr val="tx1"/>
                </a:solidFill>
              </a:defRPr>
            </a:lvl2pPr>
            <a:lvl3pPr>
              <a:buClrTx/>
              <a:defRPr lang="en-US" smtClean="0">
                <a:solidFill>
                  <a:schemeClr val="tx1"/>
                </a:solidFill>
              </a:defRPr>
            </a:lvl3pPr>
            <a:lvl4pPr>
              <a:buClrTx/>
              <a:defRPr lang="en-US" smtClean="0">
                <a:solidFill>
                  <a:schemeClr val="tx1"/>
                </a:solidFill>
              </a:defRPr>
            </a:lvl4pPr>
            <a:lvl5pPr>
              <a:buClrTx/>
              <a:defRPr lang="en-US" b="1" dirty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0090" y="1751012"/>
            <a:ext cx="3813048" cy="45735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mtClean="0"/>
            </a:lvl1pPr>
            <a:lvl2pPr>
              <a:buClrTx/>
              <a:defRPr lang="en-US" smtClean="0">
                <a:solidFill>
                  <a:schemeClr val="tx1"/>
                </a:solidFill>
              </a:defRPr>
            </a:lvl2pPr>
            <a:lvl3pPr>
              <a:buClrTx/>
              <a:defRPr lang="en-US" smtClean="0">
                <a:solidFill>
                  <a:schemeClr val="tx1"/>
                </a:solidFill>
              </a:defRPr>
            </a:lvl3pPr>
            <a:lvl4pPr>
              <a:buClrTx/>
              <a:defRPr lang="en-US" smtClean="0">
                <a:solidFill>
                  <a:schemeClr val="tx1"/>
                </a:solidFill>
              </a:defRPr>
            </a:lvl4pPr>
            <a:lvl5pPr>
              <a:buClrTx/>
              <a:defRPr lang="en-US" b="1" dirty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47800" y="457201"/>
            <a:ext cx="7126287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69994"/>
            <a:ext cx="6858000" cy="118280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10/6/2010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  <a:fld id="{E93E4FA6-6C70-4E0C-AACD-417E085CA241}" type="slidenum">
              <a:rPr lang="en-US">
                <a:solidFill>
                  <a:srgbClr val="2D393F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025"/>
            <a:ext cx="7772400" cy="1470025"/>
          </a:xfrm>
        </p:spPr>
        <p:txBody>
          <a:bodyPr>
            <a:normAutofit/>
          </a:bodyPr>
          <a:lstStyle>
            <a:lvl1pPr algn="ctr">
              <a:defRPr lang="en-US" sz="3600" dirty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91938-A8B6-425C-98E9-F6D695A8C5C2}" type="datetime1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53200"/>
            <a:ext cx="228600" cy="228600"/>
          </a:xfrm>
          <a:prstGeom prst="ellips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800" b="1">
                <a:solidFill>
                  <a:schemeClr val="accent5"/>
                </a:solidFill>
                <a:latin typeface="Century Gothic" pitchFamily="34" charset="0"/>
              </a:defRPr>
            </a:lvl1pPr>
          </a:lstStyle>
          <a:p>
            <a:fld id="{14184040-7F63-4F74-AA6A-BAB6E4DB53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6FD19-D242-4257-81D8-B9EB8E71C3A5}" type="datetime1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53200"/>
            <a:ext cx="228600" cy="228600"/>
          </a:xfrm>
          <a:prstGeom prst="ellips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800" b="1">
                <a:solidFill>
                  <a:schemeClr val="accent5"/>
                </a:solidFill>
                <a:latin typeface="Century Gothic" pitchFamily="34" charset="0"/>
              </a:defRPr>
            </a:lvl1pPr>
          </a:lstStyle>
          <a:p>
            <a:fld id="{14184040-7F63-4F74-AA6A-BAB6E4DB53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152400" y="1295400"/>
            <a:ext cx="8763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53200"/>
            <a:ext cx="228600" cy="228600"/>
          </a:xfrm>
          <a:prstGeom prst="ellips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800" b="1">
                <a:solidFill>
                  <a:schemeClr val="accent5"/>
                </a:solidFill>
                <a:latin typeface="Century Gothic" pitchFamily="34" charset="0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9A99-9D02-45B1-B59E-91D45514B108}" type="datetime1">
              <a:rPr lang="en-US" smtClean="0"/>
              <a:pPr/>
              <a:t>10/3/2012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53200"/>
            <a:ext cx="228600" cy="228600"/>
          </a:xfrm>
          <a:prstGeom prst="ellips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800" b="1">
                <a:solidFill>
                  <a:schemeClr val="accent5"/>
                </a:solidFill>
                <a:latin typeface="Century Gothic" pitchFamily="34" charset="0"/>
              </a:defRPr>
            </a:lvl1pPr>
          </a:lstStyle>
          <a:p>
            <a:fld id="{14184040-7F63-4F74-AA6A-BAB6E4DB53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lnSpc>
                <a:spcPct val="15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CAA7-500B-4A0A-A67D-9C2CC5667D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E93E-EE78-46F7-A5C3-FBF19F1E08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lnSpc>
                <a:spcPct val="100000"/>
              </a:lnSpc>
              <a:defRPr sz="2800" kern="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Oklahoma Supercomputing Symposium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image" Target="../media/image12.jpeg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image" Target="../media/image12.jpeg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image" Target="../media/image12.jpeg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1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242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36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54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slideLayout" Target="../slideLayouts/slideLayout28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1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299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93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slideLayout" Target="../slideLayouts/slideLayout314.xml"/><Relationship Id="rId1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4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1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3.xml"/><Relationship Id="rId16" Type="http://schemas.openxmlformats.org/officeDocument/2006/relationships/slideLayout" Target="../slideLayouts/slideLayout317.xml"/><Relationship Id="rId20" Type="http://schemas.openxmlformats.org/officeDocument/2006/relationships/theme" Target="../theme/theme17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11.xml"/><Relationship Id="rId19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4" Type="http://schemas.openxmlformats.org/officeDocument/2006/relationships/slideLayout" Target="../slideLayouts/slideLayout31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22.xml"/><Relationship Id="rId16" Type="http://schemas.openxmlformats.org/officeDocument/2006/relationships/slideLayout" Target="../slideLayouts/slideLayout336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30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3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41.xml"/><Relationship Id="rId21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0.xml"/><Relationship Id="rId16" Type="http://schemas.openxmlformats.org/officeDocument/2006/relationships/slideLayout" Target="../slideLayouts/slideLayout354.xml"/><Relationship Id="rId20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348.xml"/><Relationship Id="rId19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Relationship Id="rId22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slideLayout" Target="../slideLayouts/slideLayout372.xml"/><Relationship Id="rId1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62.xml"/><Relationship Id="rId21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17" Type="http://schemas.openxmlformats.org/officeDocument/2006/relationships/slideLayout" Target="../slideLayouts/slideLayout376.xml"/><Relationship Id="rId2" Type="http://schemas.openxmlformats.org/officeDocument/2006/relationships/slideLayout" Target="../slideLayouts/slideLayout361.xml"/><Relationship Id="rId16" Type="http://schemas.openxmlformats.org/officeDocument/2006/relationships/slideLayout" Target="../slideLayouts/slideLayout375.xml"/><Relationship Id="rId20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364.xml"/><Relationship Id="rId15" Type="http://schemas.openxmlformats.org/officeDocument/2006/relationships/slideLayout" Target="../slideLayouts/slideLayout374.xml"/><Relationship Id="rId23" Type="http://schemas.openxmlformats.org/officeDocument/2006/relationships/theme" Target="../theme/theme34.xml"/><Relationship Id="rId10" Type="http://schemas.openxmlformats.org/officeDocument/2006/relationships/slideLayout" Target="../slideLayouts/slideLayout369.xml"/><Relationship Id="rId19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Relationship Id="rId14" Type="http://schemas.openxmlformats.org/officeDocument/2006/relationships/slideLayout" Target="../slideLayouts/slideLayout373.xml"/><Relationship Id="rId22" Type="http://schemas.openxmlformats.org/officeDocument/2006/relationships/slideLayout" Target="../slideLayouts/slideLayout38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13" Type="http://schemas.openxmlformats.org/officeDocument/2006/relationships/slideLayout" Target="../slideLayouts/slideLayout394.xml"/><Relationship Id="rId18" Type="http://schemas.openxmlformats.org/officeDocument/2006/relationships/slideLayout" Target="../slideLayouts/slideLayout399.xml"/><Relationship Id="rId26" Type="http://schemas.openxmlformats.org/officeDocument/2006/relationships/image" Target="../media/image12.jpeg"/><Relationship Id="rId3" Type="http://schemas.openxmlformats.org/officeDocument/2006/relationships/slideLayout" Target="../slideLayouts/slideLayout384.xml"/><Relationship Id="rId21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88.xml"/><Relationship Id="rId12" Type="http://schemas.openxmlformats.org/officeDocument/2006/relationships/slideLayout" Target="../slideLayouts/slideLayout393.xml"/><Relationship Id="rId17" Type="http://schemas.openxmlformats.org/officeDocument/2006/relationships/slideLayout" Target="../slideLayouts/slideLayout398.xml"/><Relationship Id="rId25" Type="http://schemas.openxmlformats.org/officeDocument/2006/relationships/theme" Target="../theme/theme35.xml"/><Relationship Id="rId2" Type="http://schemas.openxmlformats.org/officeDocument/2006/relationships/slideLayout" Target="../slideLayouts/slideLayout383.xml"/><Relationship Id="rId16" Type="http://schemas.openxmlformats.org/officeDocument/2006/relationships/slideLayout" Target="../slideLayouts/slideLayout397.xml"/><Relationship Id="rId20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24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86.xml"/><Relationship Id="rId15" Type="http://schemas.openxmlformats.org/officeDocument/2006/relationships/slideLayout" Target="../slideLayouts/slideLayout396.xml"/><Relationship Id="rId23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391.xml"/><Relationship Id="rId19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Relationship Id="rId14" Type="http://schemas.openxmlformats.org/officeDocument/2006/relationships/slideLayout" Target="../slideLayouts/slideLayout395.xml"/><Relationship Id="rId22" Type="http://schemas.openxmlformats.org/officeDocument/2006/relationships/slideLayout" Target="../slideLayouts/slideLayout40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08.xml"/><Relationship Id="rId21" Type="http://schemas.openxmlformats.org/officeDocument/2006/relationships/image" Target="../media/image12.jpeg"/><Relationship Id="rId7" Type="http://schemas.openxmlformats.org/officeDocument/2006/relationships/slideLayout" Target="../slideLayouts/slideLayout412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theme" Target="../theme/theme36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13" Type="http://schemas.openxmlformats.org/officeDocument/2006/relationships/slideLayout" Target="../slideLayouts/slideLayout437.xml"/><Relationship Id="rId18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slideLayout" Target="../slideLayouts/slideLayout436.xml"/><Relationship Id="rId17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26.xml"/><Relationship Id="rId16" Type="http://schemas.openxmlformats.org/officeDocument/2006/relationships/slideLayout" Target="../slideLayouts/slideLayout440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5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434.xml"/><Relationship Id="rId19" Type="http://schemas.openxmlformats.org/officeDocument/2006/relationships/theme" Target="../theme/theme37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3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slideLayout" Target="../slideLayouts/slideLayout455.xml"/><Relationship Id="rId18" Type="http://schemas.openxmlformats.org/officeDocument/2006/relationships/slideLayout" Target="../slideLayouts/slideLayout460.xml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slideLayout" Target="../slideLayouts/slideLayout454.xml"/><Relationship Id="rId17" Type="http://schemas.openxmlformats.org/officeDocument/2006/relationships/slideLayout" Target="../slideLayouts/slideLayout459.xml"/><Relationship Id="rId2" Type="http://schemas.openxmlformats.org/officeDocument/2006/relationships/slideLayout" Target="../slideLayouts/slideLayout444.xml"/><Relationship Id="rId16" Type="http://schemas.openxmlformats.org/officeDocument/2006/relationships/slideLayout" Target="../slideLayouts/slideLayout458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5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52.xml"/><Relationship Id="rId19" Type="http://schemas.openxmlformats.org/officeDocument/2006/relationships/theme" Target="../theme/theme38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14" Type="http://schemas.openxmlformats.org/officeDocument/2006/relationships/slideLayout" Target="../slideLayouts/slideLayout45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8.xml"/><Relationship Id="rId13" Type="http://schemas.openxmlformats.org/officeDocument/2006/relationships/slideLayout" Target="../slideLayouts/slideLayout473.xml"/><Relationship Id="rId18" Type="http://schemas.openxmlformats.org/officeDocument/2006/relationships/slideLayout" Target="../slideLayouts/slideLayout478.xml"/><Relationship Id="rId3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67.xml"/><Relationship Id="rId12" Type="http://schemas.openxmlformats.org/officeDocument/2006/relationships/slideLayout" Target="../slideLayouts/slideLayout472.xml"/><Relationship Id="rId17" Type="http://schemas.openxmlformats.org/officeDocument/2006/relationships/slideLayout" Target="../slideLayouts/slideLayout477.xml"/><Relationship Id="rId2" Type="http://schemas.openxmlformats.org/officeDocument/2006/relationships/slideLayout" Target="../slideLayouts/slideLayout462.xml"/><Relationship Id="rId16" Type="http://schemas.openxmlformats.org/officeDocument/2006/relationships/slideLayout" Target="../slideLayouts/slideLayout476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65.xml"/><Relationship Id="rId1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70.xml"/><Relationship Id="rId19" Type="http://schemas.openxmlformats.org/officeDocument/2006/relationships/theme" Target="../theme/theme39.xml"/><Relationship Id="rId4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9.xml"/><Relationship Id="rId14" Type="http://schemas.openxmlformats.org/officeDocument/2006/relationships/slideLayout" Target="../slideLayouts/slideLayout4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slideLayout" Target="../slideLayouts/slideLayout491.xm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17" Type="http://schemas.openxmlformats.org/officeDocument/2006/relationships/theme" Target="../theme/theme40.xml"/><Relationship Id="rId2" Type="http://schemas.openxmlformats.org/officeDocument/2006/relationships/slideLayout" Target="../slideLayouts/slideLayout480.xml"/><Relationship Id="rId16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Relationship Id="rId14" Type="http://schemas.openxmlformats.org/officeDocument/2006/relationships/slideLayout" Target="../slideLayouts/slideLayout492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7.xml"/><Relationship Id="rId2" Type="http://schemas.openxmlformats.org/officeDocument/2006/relationships/slideLayout" Target="../slideLayouts/slideLayout496.xml"/><Relationship Id="rId1" Type="http://schemas.openxmlformats.org/officeDocument/2006/relationships/slideLayout" Target="../slideLayouts/slideLayout495.xml"/><Relationship Id="rId6" Type="http://schemas.openxmlformats.org/officeDocument/2006/relationships/image" Target="../media/image12.jpeg"/><Relationship Id="rId5" Type="http://schemas.openxmlformats.org/officeDocument/2006/relationships/theme" Target="../theme/theme41.xml"/><Relationship Id="rId4" Type="http://schemas.openxmlformats.org/officeDocument/2006/relationships/slideLayout" Target="../slideLayouts/slideLayout498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6.xml"/><Relationship Id="rId13" Type="http://schemas.openxmlformats.org/officeDocument/2006/relationships/slideLayout" Target="../slideLayouts/slideLayout511.xml"/><Relationship Id="rId18" Type="http://schemas.openxmlformats.org/officeDocument/2006/relationships/slideLayout" Target="../slideLayouts/slideLayout516.xml"/><Relationship Id="rId3" Type="http://schemas.openxmlformats.org/officeDocument/2006/relationships/slideLayout" Target="../slideLayouts/slideLayout501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505.xml"/><Relationship Id="rId12" Type="http://schemas.openxmlformats.org/officeDocument/2006/relationships/slideLayout" Target="../slideLayouts/slideLayout510.xml"/><Relationship Id="rId17" Type="http://schemas.openxmlformats.org/officeDocument/2006/relationships/slideLayout" Target="../slideLayouts/slideLayout515.xml"/><Relationship Id="rId2" Type="http://schemas.openxmlformats.org/officeDocument/2006/relationships/slideLayout" Target="../slideLayouts/slideLayout500.xml"/><Relationship Id="rId16" Type="http://schemas.openxmlformats.org/officeDocument/2006/relationships/slideLayout" Target="../slideLayouts/slideLayout514.xml"/><Relationship Id="rId20" Type="http://schemas.openxmlformats.org/officeDocument/2006/relationships/theme" Target="../theme/theme42.xml"/><Relationship Id="rId1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4.xml"/><Relationship Id="rId11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03.xml"/><Relationship Id="rId1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08.xml"/><Relationship Id="rId19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7.xml"/><Relationship Id="rId14" Type="http://schemas.openxmlformats.org/officeDocument/2006/relationships/slideLayout" Target="../slideLayouts/slideLayout51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slideLayout" Target="../slideLayouts/slideLayout530.xml"/><Relationship Id="rId18" Type="http://schemas.openxmlformats.org/officeDocument/2006/relationships/slideLayout" Target="../slideLayouts/slideLayout535.xml"/><Relationship Id="rId3" Type="http://schemas.openxmlformats.org/officeDocument/2006/relationships/slideLayout" Target="../slideLayouts/slideLayout520.xml"/><Relationship Id="rId21" Type="http://schemas.openxmlformats.org/officeDocument/2006/relationships/image" Target="../media/image12.jpeg"/><Relationship Id="rId7" Type="http://schemas.openxmlformats.org/officeDocument/2006/relationships/slideLayout" Target="../slideLayouts/slideLayout524.xml"/><Relationship Id="rId12" Type="http://schemas.openxmlformats.org/officeDocument/2006/relationships/slideLayout" Target="../slideLayouts/slideLayout529.xml"/><Relationship Id="rId17" Type="http://schemas.openxmlformats.org/officeDocument/2006/relationships/slideLayout" Target="../slideLayouts/slideLayout534.xml"/><Relationship Id="rId2" Type="http://schemas.openxmlformats.org/officeDocument/2006/relationships/slideLayout" Target="../slideLayouts/slideLayout519.xml"/><Relationship Id="rId16" Type="http://schemas.openxmlformats.org/officeDocument/2006/relationships/slideLayout" Target="../slideLayouts/slideLayout533.xml"/><Relationship Id="rId20" Type="http://schemas.openxmlformats.org/officeDocument/2006/relationships/theme" Target="../theme/theme43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5" Type="http://schemas.openxmlformats.org/officeDocument/2006/relationships/slideLayout" Target="../slideLayouts/slideLayout532.xml"/><Relationship Id="rId10" Type="http://schemas.openxmlformats.org/officeDocument/2006/relationships/slideLayout" Target="../slideLayouts/slideLayout527.xml"/><Relationship Id="rId19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Relationship Id="rId14" Type="http://schemas.openxmlformats.org/officeDocument/2006/relationships/slideLayout" Target="../slideLayouts/slideLayout53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13" Type="http://schemas.openxmlformats.org/officeDocument/2006/relationships/slideLayout" Target="../slideLayouts/slideLayout549.xml"/><Relationship Id="rId18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39.xml"/><Relationship Id="rId21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43.xml"/><Relationship Id="rId12" Type="http://schemas.openxmlformats.org/officeDocument/2006/relationships/slideLayout" Target="../slideLayouts/slideLayout548.xml"/><Relationship Id="rId17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38.xml"/><Relationship Id="rId16" Type="http://schemas.openxmlformats.org/officeDocument/2006/relationships/slideLayout" Target="../slideLayouts/slideLayout552.xml"/><Relationship Id="rId20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5" Type="http://schemas.openxmlformats.org/officeDocument/2006/relationships/slideLayout" Target="../slideLayouts/slideLayout551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546.xml"/><Relationship Id="rId19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Relationship Id="rId14" Type="http://schemas.openxmlformats.org/officeDocument/2006/relationships/slideLayout" Target="../slideLayouts/slideLayout550.xml"/><Relationship Id="rId22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13" Type="http://schemas.openxmlformats.org/officeDocument/2006/relationships/slideLayout" Target="../slideLayouts/slideLayout570.xml"/><Relationship Id="rId18" Type="http://schemas.openxmlformats.org/officeDocument/2006/relationships/slideLayout" Target="../slideLayouts/slideLayout575.xml"/><Relationship Id="rId3" Type="http://schemas.openxmlformats.org/officeDocument/2006/relationships/slideLayout" Target="../slideLayouts/slideLayout560.xml"/><Relationship Id="rId21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64.xml"/><Relationship Id="rId12" Type="http://schemas.openxmlformats.org/officeDocument/2006/relationships/slideLayout" Target="../slideLayouts/slideLayout569.xml"/><Relationship Id="rId17" Type="http://schemas.openxmlformats.org/officeDocument/2006/relationships/slideLayout" Target="../slideLayouts/slideLayout574.xml"/><Relationship Id="rId2" Type="http://schemas.openxmlformats.org/officeDocument/2006/relationships/slideLayout" Target="../slideLayouts/slideLayout559.xml"/><Relationship Id="rId16" Type="http://schemas.openxmlformats.org/officeDocument/2006/relationships/slideLayout" Target="../slideLayouts/slideLayout573.xml"/><Relationship Id="rId20" Type="http://schemas.openxmlformats.org/officeDocument/2006/relationships/slideLayout" Target="../slideLayouts/slideLayout577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562.xml"/><Relationship Id="rId15" Type="http://schemas.openxmlformats.org/officeDocument/2006/relationships/slideLayout" Target="../slideLayouts/slideLayout572.xml"/><Relationship Id="rId23" Type="http://schemas.openxmlformats.org/officeDocument/2006/relationships/theme" Target="../theme/theme45.xml"/><Relationship Id="rId10" Type="http://schemas.openxmlformats.org/officeDocument/2006/relationships/slideLayout" Target="../slideLayouts/slideLayout567.xml"/><Relationship Id="rId19" Type="http://schemas.openxmlformats.org/officeDocument/2006/relationships/slideLayout" Target="../slideLayouts/slideLayout576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Relationship Id="rId14" Type="http://schemas.openxmlformats.org/officeDocument/2006/relationships/slideLayout" Target="../slideLayouts/slideLayout571.xml"/><Relationship Id="rId22" Type="http://schemas.openxmlformats.org/officeDocument/2006/relationships/slideLayout" Target="../slideLayouts/slideLayout579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13" Type="http://schemas.openxmlformats.org/officeDocument/2006/relationships/slideLayout" Target="../slideLayouts/slideLayout592.xml"/><Relationship Id="rId18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582.xml"/><Relationship Id="rId21" Type="http://schemas.openxmlformats.org/officeDocument/2006/relationships/slideLayout" Target="../slideLayouts/slideLayout600.xml"/><Relationship Id="rId7" Type="http://schemas.openxmlformats.org/officeDocument/2006/relationships/slideLayout" Target="../slideLayouts/slideLayout586.xml"/><Relationship Id="rId12" Type="http://schemas.openxmlformats.org/officeDocument/2006/relationships/slideLayout" Target="../slideLayouts/slideLayout591.xml"/><Relationship Id="rId17" Type="http://schemas.openxmlformats.org/officeDocument/2006/relationships/slideLayout" Target="../slideLayouts/slideLayout596.xml"/><Relationship Id="rId2" Type="http://schemas.openxmlformats.org/officeDocument/2006/relationships/slideLayout" Target="../slideLayouts/slideLayout581.xml"/><Relationship Id="rId16" Type="http://schemas.openxmlformats.org/officeDocument/2006/relationships/slideLayout" Target="../slideLayouts/slideLayout595.xml"/><Relationship Id="rId20" Type="http://schemas.openxmlformats.org/officeDocument/2006/relationships/slideLayout" Target="../slideLayouts/slideLayout599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584.xml"/><Relationship Id="rId15" Type="http://schemas.openxmlformats.org/officeDocument/2006/relationships/slideLayout" Target="../slideLayouts/slideLayout594.xml"/><Relationship Id="rId23" Type="http://schemas.openxmlformats.org/officeDocument/2006/relationships/theme" Target="../theme/theme46.xml"/><Relationship Id="rId10" Type="http://schemas.openxmlformats.org/officeDocument/2006/relationships/slideLayout" Target="../slideLayouts/slideLayout589.xml"/><Relationship Id="rId19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Relationship Id="rId14" Type="http://schemas.openxmlformats.org/officeDocument/2006/relationships/slideLayout" Target="../slideLayouts/slideLayout593.xml"/><Relationship Id="rId22" Type="http://schemas.openxmlformats.org/officeDocument/2006/relationships/slideLayout" Target="../slideLayouts/slideLayout601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slideLayout" Target="../slideLayouts/slideLayout614.xml"/><Relationship Id="rId18" Type="http://schemas.openxmlformats.org/officeDocument/2006/relationships/slideLayout" Target="../slideLayouts/slideLayout619.xml"/><Relationship Id="rId3" Type="http://schemas.openxmlformats.org/officeDocument/2006/relationships/slideLayout" Target="../slideLayouts/slideLayout604.xml"/><Relationship Id="rId21" Type="http://schemas.openxmlformats.org/officeDocument/2006/relationships/slideLayout" Target="../slideLayouts/slideLayout622.xml"/><Relationship Id="rId7" Type="http://schemas.openxmlformats.org/officeDocument/2006/relationships/slideLayout" Target="../slideLayouts/slideLayout608.xml"/><Relationship Id="rId12" Type="http://schemas.openxmlformats.org/officeDocument/2006/relationships/slideLayout" Target="../slideLayouts/slideLayout613.xml"/><Relationship Id="rId17" Type="http://schemas.openxmlformats.org/officeDocument/2006/relationships/slideLayout" Target="../slideLayouts/slideLayout618.xml"/><Relationship Id="rId2" Type="http://schemas.openxmlformats.org/officeDocument/2006/relationships/slideLayout" Target="../slideLayouts/slideLayout603.xml"/><Relationship Id="rId16" Type="http://schemas.openxmlformats.org/officeDocument/2006/relationships/slideLayout" Target="../slideLayouts/slideLayout617.xml"/><Relationship Id="rId20" Type="http://schemas.openxmlformats.org/officeDocument/2006/relationships/slideLayout" Target="../slideLayouts/slideLayout621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5" Type="http://schemas.openxmlformats.org/officeDocument/2006/relationships/slideLayout" Target="../slideLayouts/slideLayout616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Relationship Id="rId14" Type="http://schemas.openxmlformats.org/officeDocument/2006/relationships/slideLayout" Target="../slideLayouts/slideLayout615.xml"/><Relationship Id="rId22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slideLayout" Target="../slideLayouts/slideLayout635.xml"/><Relationship Id="rId18" Type="http://schemas.openxmlformats.org/officeDocument/2006/relationships/slideLayout" Target="../slideLayouts/slideLayout640.xml"/><Relationship Id="rId3" Type="http://schemas.openxmlformats.org/officeDocument/2006/relationships/slideLayout" Target="../slideLayouts/slideLayout625.xml"/><Relationship Id="rId21" Type="http://schemas.openxmlformats.org/officeDocument/2006/relationships/image" Target="../media/image12.jpeg"/><Relationship Id="rId7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34.xml"/><Relationship Id="rId17" Type="http://schemas.openxmlformats.org/officeDocument/2006/relationships/slideLayout" Target="../slideLayouts/slideLayout639.xml"/><Relationship Id="rId2" Type="http://schemas.openxmlformats.org/officeDocument/2006/relationships/slideLayout" Target="../slideLayouts/slideLayout624.xml"/><Relationship Id="rId16" Type="http://schemas.openxmlformats.org/officeDocument/2006/relationships/slideLayout" Target="../slideLayouts/slideLayout638.xml"/><Relationship Id="rId20" Type="http://schemas.openxmlformats.org/officeDocument/2006/relationships/theme" Target="../theme/theme48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5" Type="http://schemas.openxmlformats.org/officeDocument/2006/relationships/slideLayout" Target="../slideLayouts/slideLayout637.xml"/><Relationship Id="rId10" Type="http://schemas.openxmlformats.org/officeDocument/2006/relationships/slideLayout" Target="../slideLayouts/slideLayout632.xml"/><Relationship Id="rId19" Type="http://schemas.openxmlformats.org/officeDocument/2006/relationships/slideLayout" Target="../slideLayouts/slideLayout641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Relationship Id="rId14" Type="http://schemas.openxmlformats.org/officeDocument/2006/relationships/slideLayout" Target="../slideLayouts/slideLayout63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9.xml"/><Relationship Id="rId13" Type="http://schemas.openxmlformats.org/officeDocument/2006/relationships/slideLayout" Target="../slideLayouts/slideLayout654.xml"/><Relationship Id="rId18" Type="http://schemas.openxmlformats.org/officeDocument/2006/relationships/slideLayout" Target="../slideLayouts/slideLayout659.xml"/><Relationship Id="rId3" Type="http://schemas.openxmlformats.org/officeDocument/2006/relationships/slideLayout" Target="../slideLayouts/slideLayout644.xml"/><Relationship Id="rId21" Type="http://schemas.openxmlformats.org/officeDocument/2006/relationships/image" Target="../media/image12.jpeg"/><Relationship Id="rId7" Type="http://schemas.openxmlformats.org/officeDocument/2006/relationships/slideLayout" Target="../slideLayouts/slideLayout648.xml"/><Relationship Id="rId12" Type="http://schemas.openxmlformats.org/officeDocument/2006/relationships/slideLayout" Target="../slideLayouts/slideLayout653.xml"/><Relationship Id="rId17" Type="http://schemas.openxmlformats.org/officeDocument/2006/relationships/slideLayout" Target="../slideLayouts/slideLayout658.xml"/><Relationship Id="rId2" Type="http://schemas.openxmlformats.org/officeDocument/2006/relationships/slideLayout" Target="../slideLayouts/slideLayout643.xml"/><Relationship Id="rId16" Type="http://schemas.openxmlformats.org/officeDocument/2006/relationships/slideLayout" Target="../slideLayouts/slideLayout657.xml"/><Relationship Id="rId20" Type="http://schemas.openxmlformats.org/officeDocument/2006/relationships/theme" Target="../theme/theme49.xml"/><Relationship Id="rId1" Type="http://schemas.openxmlformats.org/officeDocument/2006/relationships/slideLayout" Target="../slideLayouts/slideLayout642.xml"/><Relationship Id="rId6" Type="http://schemas.openxmlformats.org/officeDocument/2006/relationships/slideLayout" Target="../slideLayouts/slideLayout647.xml"/><Relationship Id="rId11" Type="http://schemas.openxmlformats.org/officeDocument/2006/relationships/slideLayout" Target="../slideLayouts/slideLayout652.xml"/><Relationship Id="rId5" Type="http://schemas.openxmlformats.org/officeDocument/2006/relationships/slideLayout" Target="../slideLayouts/slideLayout646.xml"/><Relationship Id="rId15" Type="http://schemas.openxmlformats.org/officeDocument/2006/relationships/slideLayout" Target="../slideLayouts/slideLayout656.xml"/><Relationship Id="rId10" Type="http://schemas.openxmlformats.org/officeDocument/2006/relationships/slideLayout" Target="../slideLayouts/slideLayout651.xml"/><Relationship Id="rId19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45.xml"/><Relationship Id="rId9" Type="http://schemas.openxmlformats.org/officeDocument/2006/relationships/slideLayout" Target="../slideLayouts/slideLayout650.xml"/><Relationship Id="rId14" Type="http://schemas.openxmlformats.org/officeDocument/2006/relationships/slideLayout" Target="../slideLayouts/slideLayout6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slideLayout" Target="../slideLayouts/slideLayout673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slideLayout" Target="../slideLayouts/slideLayout672.xml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662.xml"/><Relationship Id="rId16" Type="http://schemas.openxmlformats.org/officeDocument/2006/relationships/theme" Target="../theme/theme50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5" Type="http://schemas.openxmlformats.org/officeDocument/2006/relationships/slideLayout" Target="../slideLayouts/slideLayout67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Relationship Id="rId14" Type="http://schemas.openxmlformats.org/officeDocument/2006/relationships/slideLayout" Target="../slideLayouts/slideLayout674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3.xml"/><Relationship Id="rId13" Type="http://schemas.openxmlformats.org/officeDocument/2006/relationships/slideLayout" Target="../slideLayouts/slideLayout688.xml"/><Relationship Id="rId18" Type="http://schemas.openxmlformats.org/officeDocument/2006/relationships/slideLayout" Target="../slideLayouts/slideLayout693.xml"/><Relationship Id="rId26" Type="http://schemas.openxmlformats.org/officeDocument/2006/relationships/theme" Target="../theme/theme52.xml"/><Relationship Id="rId3" Type="http://schemas.openxmlformats.org/officeDocument/2006/relationships/slideLayout" Target="../slideLayouts/slideLayout678.xml"/><Relationship Id="rId21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682.xml"/><Relationship Id="rId12" Type="http://schemas.openxmlformats.org/officeDocument/2006/relationships/slideLayout" Target="../slideLayouts/slideLayout687.xml"/><Relationship Id="rId17" Type="http://schemas.openxmlformats.org/officeDocument/2006/relationships/slideLayout" Target="../slideLayouts/slideLayout692.xml"/><Relationship Id="rId25" Type="http://schemas.openxmlformats.org/officeDocument/2006/relationships/slideLayout" Target="../slideLayouts/slideLayout700.xml"/><Relationship Id="rId2" Type="http://schemas.openxmlformats.org/officeDocument/2006/relationships/slideLayout" Target="../slideLayouts/slideLayout677.xml"/><Relationship Id="rId16" Type="http://schemas.openxmlformats.org/officeDocument/2006/relationships/slideLayout" Target="../slideLayouts/slideLayout691.xml"/><Relationship Id="rId20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81.xml"/><Relationship Id="rId11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699.xml"/><Relationship Id="rId5" Type="http://schemas.openxmlformats.org/officeDocument/2006/relationships/slideLayout" Target="../slideLayouts/slideLayout680.xml"/><Relationship Id="rId15" Type="http://schemas.openxmlformats.org/officeDocument/2006/relationships/slideLayout" Target="../slideLayouts/slideLayout690.xml"/><Relationship Id="rId23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685.xml"/><Relationship Id="rId19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4.xml"/><Relationship Id="rId14" Type="http://schemas.openxmlformats.org/officeDocument/2006/relationships/slideLayout" Target="../slideLayouts/slideLayout689.xml"/><Relationship Id="rId22" Type="http://schemas.openxmlformats.org/officeDocument/2006/relationships/slideLayout" Target="../slideLayouts/slideLayout697.xml"/><Relationship Id="rId27" Type="http://schemas.openxmlformats.org/officeDocument/2006/relationships/image" Target="../media/image38.jpeg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70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9.xml"/><Relationship Id="rId13" Type="http://schemas.openxmlformats.org/officeDocument/2006/relationships/slideLayout" Target="../slideLayouts/slideLayout714.xml"/><Relationship Id="rId18" Type="http://schemas.openxmlformats.org/officeDocument/2006/relationships/slideLayout" Target="../slideLayouts/slideLayout719.xml"/><Relationship Id="rId3" Type="http://schemas.openxmlformats.org/officeDocument/2006/relationships/slideLayout" Target="../slideLayouts/slideLayout704.xml"/><Relationship Id="rId7" Type="http://schemas.openxmlformats.org/officeDocument/2006/relationships/slideLayout" Target="../slideLayouts/slideLayout708.xml"/><Relationship Id="rId12" Type="http://schemas.openxmlformats.org/officeDocument/2006/relationships/slideLayout" Target="../slideLayouts/slideLayout713.xml"/><Relationship Id="rId17" Type="http://schemas.openxmlformats.org/officeDocument/2006/relationships/slideLayout" Target="../slideLayouts/slideLayout718.xml"/><Relationship Id="rId2" Type="http://schemas.openxmlformats.org/officeDocument/2006/relationships/slideLayout" Target="../slideLayouts/slideLayout703.xml"/><Relationship Id="rId16" Type="http://schemas.openxmlformats.org/officeDocument/2006/relationships/slideLayout" Target="../slideLayouts/slideLayout717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702.xml"/><Relationship Id="rId6" Type="http://schemas.openxmlformats.org/officeDocument/2006/relationships/slideLayout" Target="../slideLayouts/slideLayout707.xml"/><Relationship Id="rId11" Type="http://schemas.openxmlformats.org/officeDocument/2006/relationships/slideLayout" Target="../slideLayouts/slideLayout712.xml"/><Relationship Id="rId5" Type="http://schemas.openxmlformats.org/officeDocument/2006/relationships/slideLayout" Target="../slideLayouts/slideLayout706.xml"/><Relationship Id="rId15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711.xml"/><Relationship Id="rId19" Type="http://schemas.openxmlformats.org/officeDocument/2006/relationships/theme" Target="../theme/theme54.xml"/><Relationship Id="rId4" Type="http://schemas.openxmlformats.org/officeDocument/2006/relationships/slideLayout" Target="../slideLayouts/slideLayout705.xml"/><Relationship Id="rId9" Type="http://schemas.openxmlformats.org/officeDocument/2006/relationships/slideLayout" Target="../slideLayouts/slideLayout710.xml"/><Relationship Id="rId14" Type="http://schemas.openxmlformats.org/officeDocument/2006/relationships/slideLayout" Target="../slideLayouts/slideLayout715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7.xml"/><Relationship Id="rId13" Type="http://schemas.openxmlformats.org/officeDocument/2006/relationships/slideLayout" Target="../slideLayouts/slideLayout732.xml"/><Relationship Id="rId18" Type="http://schemas.openxmlformats.org/officeDocument/2006/relationships/slideLayout" Target="../slideLayouts/slideLayout737.xml"/><Relationship Id="rId3" Type="http://schemas.openxmlformats.org/officeDocument/2006/relationships/slideLayout" Target="../slideLayouts/slideLayout722.xml"/><Relationship Id="rId21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26.xml"/><Relationship Id="rId12" Type="http://schemas.openxmlformats.org/officeDocument/2006/relationships/slideLayout" Target="../slideLayouts/slideLayout731.xml"/><Relationship Id="rId17" Type="http://schemas.openxmlformats.org/officeDocument/2006/relationships/slideLayout" Target="../slideLayouts/slideLayout736.xml"/><Relationship Id="rId2" Type="http://schemas.openxmlformats.org/officeDocument/2006/relationships/slideLayout" Target="../slideLayouts/slideLayout721.xml"/><Relationship Id="rId16" Type="http://schemas.openxmlformats.org/officeDocument/2006/relationships/slideLayout" Target="../slideLayouts/slideLayout735.xml"/><Relationship Id="rId20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20.xml"/><Relationship Id="rId6" Type="http://schemas.openxmlformats.org/officeDocument/2006/relationships/slideLayout" Target="../slideLayouts/slideLayout725.xml"/><Relationship Id="rId11" Type="http://schemas.openxmlformats.org/officeDocument/2006/relationships/slideLayout" Target="../slideLayouts/slideLayout730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724.xml"/><Relationship Id="rId15" Type="http://schemas.openxmlformats.org/officeDocument/2006/relationships/slideLayout" Target="../slideLayouts/slideLayout734.xml"/><Relationship Id="rId23" Type="http://schemas.openxmlformats.org/officeDocument/2006/relationships/theme" Target="../theme/theme55.xml"/><Relationship Id="rId10" Type="http://schemas.openxmlformats.org/officeDocument/2006/relationships/slideLayout" Target="../slideLayouts/slideLayout729.xml"/><Relationship Id="rId19" Type="http://schemas.openxmlformats.org/officeDocument/2006/relationships/slideLayout" Target="../slideLayouts/slideLayout738.xml"/><Relationship Id="rId4" Type="http://schemas.openxmlformats.org/officeDocument/2006/relationships/slideLayout" Target="../slideLayouts/slideLayout723.xml"/><Relationship Id="rId9" Type="http://schemas.openxmlformats.org/officeDocument/2006/relationships/slideLayout" Target="../slideLayouts/slideLayout728.xml"/><Relationship Id="rId14" Type="http://schemas.openxmlformats.org/officeDocument/2006/relationships/slideLayout" Target="../slideLayouts/slideLayout733.xml"/><Relationship Id="rId22" Type="http://schemas.openxmlformats.org/officeDocument/2006/relationships/slideLayout" Target="../slideLayouts/slideLayout741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9.xml"/><Relationship Id="rId13" Type="http://schemas.openxmlformats.org/officeDocument/2006/relationships/slideLayout" Target="../slideLayouts/slideLayout754.xml"/><Relationship Id="rId18" Type="http://schemas.openxmlformats.org/officeDocument/2006/relationships/slideLayout" Target="../slideLayouts/slideLayout759.xml"/><Relationship Id="rId3" Type="http://schemas.openxmlformats.org/officeDocument/2006/relationships/slideLayout" Target="../slideLayouts/slideLayout744.xml"/><Relationship Id="rId21" Type="http://schemas.openxmlformats.org/officeDocument/2006/relationships/theme" Target="../theme/theme56.xml"/><Relationship Id="rId7" Type="http://schemas.openxmlformats.org/officeDocument/2006/relationships/slideLayout" Target="../slideLayouts/slideLayout748.xml"/><Relationship Id="rId12" Type="http://schemas.openxmlformats.org/officeDocument/2006/relationships/slideLayout" Target="../slideLayouts/slideLayout753.xml"/><Relationship Id="rId17" Type="http://schemas.openxmlformats.org/officeDocument/2006/relationships/slideLayout" Target="../slideLayouts/slideLayout758.xml"/><Relationship Id="rId2" Type="http://schemas.openxmlformats.org/officeDocument/2006/relationships/slideLayout" Target="../slideLayouts/slideLayout743.xml"/><Relationship Id="rId16" Type="http://schemas.openxmlformats.org/officeDocument/2006/relationships/slideLayout" Target="../slideLayouts/slideLayout757.xml"/><Relationship Id="rId20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42.xml"/><Relationship Id="rId6" Type="http://schemas.openxmlformats.org/officeDocument/2006/relationships/slideLayout" Target="../slideLayouts/slideLayout747.xml"/><Relationship Id="rId11" Type="http://schemas.openxmlformats.org/officeDocument/2006/relationships/slideLayout" Target="../slideLayouts/slideLayout752.xml"/><Relationship Id="rId5" Type="http://schemas.openxmlformats.org/officeDocument/2006/relationships/slideLayout" Target="../slideLayouts/slideLayout746.xml"/><Relationship Id="rId15" Type="http://schemas.openxmlformats.org/officeDocument/2006/relationships/slideLayout" Target="../slideLayouts/slideLayout756.xml"/><Relationship Id="rId10" Type="http://schemas.openxmlformats.org/officeDocument/2006/relationships/slideLayout" Target="../slideLayouts/slideLayout751.xml"/><Relationship Id="rId19" Type="http://schemas.openxmlformats.org/officeDocument/2006/relationships/slideLayout" Target="../slideLayouts/slideLayout760.xml"/><Relationship Id="rId4" Type="http://schemas.openxmlformats.org/officeDocument/2006/relationships/slideLayout" Target="../slideLayouts/slideLayout745.xml"/><Relationship Id="rId9" Type="http://schemas.openxmlformats.org/officeDocument/2006/relationships/slideLayout" Target="../slideLayouts/slideLayout750.xml"/><Relationship Id="rId14" Type="http://schemas.openxmlformats.org/officeDocument/2006/relationships/slideLayout" Target="../slideLayouts/slideLayout755.xml"/><Relationship Id="rId22" Type="http://schemas.openxmlformats.org/officeDocument/2006/relationships/image" Target="../media/image3.jpe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9.xml"/><Relationship Id="rId13" Type="http://schemas.openxmlformats.org/officeDocument/2006/relationships/slideLayout" Target="../slideLayouts/slideLayout774.xml"/><Relationship Id="rId18" Type="http://schemas.openxmlformats.org/officeDocument/2006/relationships/slideLayout" Target="../slideLayouts/slideLayout779.xml"/><Relationship Id="rId3" Type="http://schemas.openxmlformats.org/officeDocument/2006/relationships/slideLayout" Target="../slideLayouts/slideLayout764.xml"/><Relationship Id="rId21" Type="http://schemas.openxmlformats.org/officeDocument/2006/relationships/slideLayout" Target="../slideLayouts/slideLayout782.xml"/><Relationship Id="rId7" Type="http://schemas.openxmlformats.org/officeDocument/2006/relationships/slideLayout" Target="../slideLayouts/slideLayout768.xml"/><Relationship Id="rId12" Type="http://schemas.openxmlformats.org/officeDocument/2006/relationships/slideLayout" Target="../slideLayouts/slideLayout773.xml"/><Relationship Id="rId17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763.xml"/><Relationship Id="rId16" Type="http://schemas.openxmlformats.org/officeDocument/2006/relationships/slideLayout" Target="../slideLayouts/slideLayout777.xml"/><Relationship Id="rId20" Type="http://schemas.openxmlformats.org/officeDocument/2006/relationships/slideLayout" Target="../slideLayouts/slideLayout781.xml"/><Relationship Id="rId1" Type="http://schemas.openxmlformats.org/officeDocument/2006/relationships/slideLayout" Target="../slideLayouts/slideLayout762.xml"/><Relationship Id="rId6" Type="http://schemas.openxmlformats.org/officeDocument/2006/relationships/slideLayout" Target="../slideLayouts/slideLayout767.xml"/><Relationship Id="rId11" Type="http://schemas.openxmlformats.org/officeDocument/2006/relationships/slideLayout" Target="../slideLayouts/slideLayout772.xml"/><Relationship Id="rId5" Type="http://schemas.openxmlformats.org/officeDocument/2006/relationships/slideLayout" Target="../slideLayouts/slideLayout766.xml"/><Relationship Id="rId15" Type="http://schemas.openxmlformats.org/officeDocument/2006/relationships/slideLayout" Target="../slideLayouts/slideLayout776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771.xml"/><Relationship Id="rId19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65.xml"/><Relationship Id="rId9" Type="http://schemas.openxmlformats.org/officeDocument/2006/relationships/slideLayout" Target="../slideLayouts/slideLayout770.xml"/><Relationship Id="rId14" Type="http://schemas.openxmlformats.org/officeDocument/2006/relationships/slideLayout" Target="../slideLayouts/slideLayout775.xml"/><Relationship Id="rId22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0.xml"/><Relationship Id="rId13" Type="http://schemas.openxmlformats.org/officeDocument/2006/relationships/slideLayout" Target="../slideLayouts/slideLayout795.xml"/><Relationship Id="rId18" Type="http://schemas.openxmlformats.org/officeDocument/2006/relationships/slideLayout" Target="../slideLayouts/slideLayout800.xml"/><Relationship Id="rId3" Type="http://schemas.openxmlformats.org/officeDocument/2006/relationships/slideLayout" Target="../slideLayouts/slideLayout785.xml"/><Relationship Id="rId7" Type="http://schemas.openxmlformats.org/officeDocument/2006/relationships/slideLayout" Target="../slideLayouts/slideLayout789.xml"/><Relationship Id="rId12" Type="http://schemas.openxmlformats.org/officeDocument/2006/relationships/slideLayout" Target="../slideLayouts/slideLayout794.xml"/><Relationship Id="rId17" Type="http://schemas.openxmlformats.org/officeDocument/2006/relationships/slideLayout" Target="../slideLayouts/slideLayout799.xml"/><Relationship Id="rId2" Type="http://schemas.openxmlformats.org/officeDocument/2006/relationships/slideLayout" Target="../slideLayouts/slideLayout784.xml"/><Relationship Id="rId16" Type="http://schemas.openxmlformats.org/officeDocument/2006/relationships/slideLayout" Target="../slideLayouts/slideLayout798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783.xml"/><Relationship Id="rId6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93.xml"/><Relationship Id="rId5" Type="http://schemas.openxmlformats.org/officeDocument/2006/relationships/slideLayout" Target="../slideLayouts/slideLayout787.xml"/><Relationship Id="rId1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792.xml"/><Relationship Id="rId19" Type="http://schemas.openxmlformats.org/officeDocument/2006/relationships/theme" Target="../theme/theme58.xml"/><Relationship Id="rId4" Type="http://schemas.openxmlformats.org/officeDocument/2006/relationships/slideLayout" Target="../slideLayouts/slideLayout786.xml"/><Relationship Id="rId9" Type="http://schemas.openxmlformats.org/officeDocument/2006/relationships/slideLayout" Target="../slideLayouts/slideLayout791.xml"/><Relationship Id="rId14" Type="http://schemas.openxmlformats.org/officeDocument/2006/relationships/slideLayout" Target="../slideLayouts/slideLayout79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8.xml"/><Relationship Id="rId13" Type="http://schemas.openxmlformats.org/officeDocument/2006/relationships/slideLayout" Target="../slideLayouts/slideLayout813.xml"/><Relationship Id="rId18" Type="http://schemas.openxmlformats.org/officeDocument/2006/relationships/slideLayout" Target="../slideLayouts/slideLayout818.xml"/><Relationship Id="rId3" Type="http://schemas.openxmlformats.org/officeDocument/2006/relationships/slideLayout" Target="../slideLayouts/slideLayout803.xml"/><Relationship Id="rId21" Type="http://schemas.openxmlformats.org/officeDocument/2006/relationships/slideLayout" Target="../slideLayouts/slideLayout821.xml"/><Relationship Id="rId7" Type="http://schemas.openxmlformats.org/officeDocument/2006/relationships/slideLayout" Target="../slideLayouts/slideLayout807.xml"/><Relationship Id="rId12" Type="http://schemas.openxmlformats.org/officeDocument/2006/relationships/slideLayout" Target="../slideLayouts/slideLayout812.xml"/><Relationship Id="rId17" Type="http://schemas.openxmlformats.org/officeDocument/2006/relationships/slideLayout" Target="../slideLayouts/slideLayout817.xml"/><Relationship Id="rId2" Type="http://schemas.openxmlformats.org/officeDocument/2006/relationships/slideLayout" Target="../slideLayouts/slideLayout802.xml"/><Relationship Id="rId16" Type="http://schemas.openxmlformats.org/officeDocument/2006/relationships/slideLayout" Target="../slideLayouts/slideLayout816.xml"/><Relationship Id="rId20" Type="http://schemas.openxmlformats.org/officeDocument/2006/relationships/slideLayout" Target="../slideLayouts/slideLayout820.xml"/><Relationship Id="rId1" Type="http://schemas.openxmlformats.org/officeDocument/2006/relationships/slideLayout" Target="../slideLayouts/slideLayout801.xml"/><Relationship Id="rId6" Type="http://schemas.openxmlformats.org/officeDocument/2006/relationships/slideLayout" Target="../slideLayouts/slideLayout806.xml"/><Relationship Id="rId11" Type="http://schemas.openxmlformats.org/officeDocument/2006/relationships/slideLayout" Target="../slideLayouts/slideLayout811.xml"/><Relationship Id="rId5" Type="http://schemas.openxmlformats.org/officeDocument/2006/relationships/slideLayout" Target="../slideLayouts/slideLayout805.xml"/><Relationship Id="rId15" Type="http://schemas.openxmlformats.org/officeDocument/2006/relationships/slideLayout" Target="../slideLayouts/slideLayout815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810.xml"/><Relationship Id="rId19" Type="http://schemas.openxmlformats.org/officeDocument/2006/relationships/slideLayout" Target="../slideLayouts/slideLayout819.xml"/><Relationship Id="rId4" Type="http://schemas.openxmlformats.org/officeDocument/2006/relationships/slideLayout" Target="../slideLayouts/slideLayout804.xml"/><Relationship Id="rId9" Type="http://schemas.openxmlformats.org/officeDocument/2006/relationships/slideLayout" Target="../slideLayouts/slideLayout809.xml"/><Relationship Id="rId14" Type="http://schemas.openxmlformats.org/officeDocument/2006/relationships/slideLayout" Target="../slideLayouts/slideLayout814.xml"/><Relationship Id="rId22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9.xml"/><Relationship Id="rId13" Type="http://schemas.openxmlformats.org/officeDocument/2006/relationships/slideLayout" Target="../slideLayouts/slideLayout834.xml"/><Relationship Id="rId18" Type="http://schemas.openxmlformats.org/officeDocument/2006/relationships/slideLayout" Target="../slideLayouts/slideLayout839.xml"/><Relationship Id="rId3" Type="http://schemas.openxmlformats.org/officeDocument/2006/relationships/slideLayout" Target="../slideLayouts/slideLayout824.xml"/><Relationship Id="rId21" Type="http://schemas.openxmlformats.org/officeDocument/2006/relationships/slideLayout" Target="../slideLayouts/slideLayout842.xml"/><Relationship Id="rId7" Type="http://schemas.openxmlformats.org/officeDocument/2006/relationships/slideLayout" Target="../slideLayouts/slideLayout828.xml"/><Relationship Id="rId12" Type="http://schemas.openxmlformats.org/officeDocument/2006/relationships/slideLayout" Target="../slideLayouts/slideLayout833.xml"/><Relationship Id="rId17" Type="http://schemas.openxmlformats.org/officeDocument/2006/relationships/slideLayout" Target="../slideLayouts/slideLayout838.xml"/><Relationship Id="rId2" Type="http://schemas.openxmlformats.org/officeDocument/2006/relationships/slideLayout" Target="../slideLayouts/slideLayout823.xml"/><Relationship Id="rId16" Type="http://schemas.openxmlformats.org/officeDocument/2006/relationships/slideLayout" Target="../slideLayouts/slideLayout837.xml"/><Relationship Id="rId20" Type="http://schemas.openxmlformats.org/officeDocument/2006/relationships/slideLayout" Target="../slideLayouts/slideLayout841.xml"/><Relationship Id="rId1" Type="http://schemas.openxmlformats.org/officeDocument/2006/relationships/slideLayout" Target="../slideLayouts/slideLayout822.xml"/><Relationship Id="rId6" Type="http://schemas.openxmlformats.org/officeDocument/2006/relationships/slideLayout" Target="../slideLayouts/slideLayout827.xml"/><Relationship Id="rId11" Type="http://schemas.openxmlformats.org/officeDocument/2006/relationships/slideLayout" Target="../slideLayouts/slideLayout832.xml"/><Relationship Id="rId5" Type="http://schemas.openxmlformats.org/officeDocument/2006/relationships/slideLayout" Target="../slideLayouts/slideLayout826.xml"/><Relationship Id="rId15" Type="http://schemas.openxmlformats.org/officeDocument/2006/relationships/slideLayout" Target="../slideLayouts/slideLayout836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831.xml"/><Relationship Id="rId19" Type="http://schemas.openxmlformats.org/officeDocument/2006/relationships/slideLayout" Target="../slideLayouts/slideLayout840.xml"/><Relationship Id="rId4" Type="http://schemas.openxmlformats.org/officeDocument/2006/relationships/slideLayout" Target="../slideLayouts/slideLayout825.xml"/><Relationship Id="rId9" Type="http://schemas.openxmlformats.org/officeDocument/2006/relationships/slideLayout" Target="../slideLayouts/slideLayout830.xml"/><Relationship Id="rId14" Type="http://schemas.openxmlformats.org/officeDocument/2006/relationships/slideLayout" Target="../slideLayouts/slideLayout835.xml"/><Relationship Id="rId22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0.xml"/><Relationship Id="rId13" Type="http://schemas.openxmlformats.org/officeDocument/2006/relationships/slideLayout" Target="../slideLayouts/slideLayout855.xml"/><Relationship Id="rId18" Type="http://schemas.openxmlformats.org/officeDocument/2006/relationships/slideLayout" Target="../slideLayouts/slideLayout860.xml"/><Relationship Id="rId3" Type="http://schemas.openxmlformats.org/officeDocument/2006/relationships/slideLayout" Target="../slideLayouts/slideLayout845.xml"/><Relationship Id="rId21" Type="http://schemas.openxmlformats.org/officeDocument/2006/relationships/theme" Target="../theme/theme61.xml"/><Relationship Id="rId7" Type="http://schemas.openxmlformats.org/officeDocument/2006/relationships/slideLayout" Target="../slideLayouts/slideLayout849.xml"/><Relationship Id="rId12" Type="http://schemas.openxmlformats.org/officeDocument/2006/relationships/slideLayout" Target="../slideLayouts/slideLayout854.xml"/><Relationship Id="rId17" Type="http://schemas.openxmlformats.org/officeDocument/2006/relationships/slideLayout" Target="../slideLayouts/slideLayout859.xml"/><Relationship Id="rId2" Type="http://schemas.openxmlformats.org/officeDocument/2006/relationships/slideLayout" Target="../slideLayouts/slideLayout844.xml"/><Relationship Id="rId16" Type="http://schemas.openxmlformats.org/officeDocument/2006/relationships/slideLayout" Target="../slideLayouts/slideLayout858.xml"/><Relationship Id="rId20" Type="http://schemas.openxmlformats.org/officeDocument/2006/relationships/slideLayout" Target="../slideLayouts/slideLayout862.xml"/><Relationship Id="rId1" Type="http://schemas.openxmlformats.org/officeDocument/2006/relationships/slideLayout" Target="../slideLayouts/slideLayout843.xml"/><Relationship Id="rId6" Type="http://schemas.openxmlformats.org/officeDocument/2006/relationships/slideLayout" Target="../slideLayouts/slideLayout848.xml"/><Relationship Id="rId11" Type="http://schemas.openxmlformats.org/officeDocument/2006/relationships/slideLayout" Target="../slideLayouts/slideLayout853.xml"/><Relationship Id="rId5" Type="http://schemas.openxmlformats.org/officeDocument/2006/relationships/slideLayout" Target="../slideLayouts/slideLayout847.xml"/><Relationship Id="rId15" Type="http://schemas.openxmlformats.org/officeDocument/2006/relationships/slideLayout" Target="../slideLayouts/slideLayout857.xml"/><Relationship Id="rId10" Type="http://schemas.openxmlformats.org/officeDocument/2006/relationships/slideLayout" Target="../slideLayouts/slideLayout852.xml"/><Relationship Id="rId19" Type="http://schemas.openxmlformats.org/officeDocument/2006/relationships/slideLayout" Target="../slideLayouts/slideLayout861.xml"/><Relationship Id="rId4" Type="http://schemas.openxmlformats.org/officeDocument/2006/relationships/slideLayout" Target="../slideLayouts/slideLayout846.xml"/><Relationship Id="rId9" Type="http://schemas.openxmlformats.org/officeDocument/2006/relationships/slideLayout" Target="../slideLayouts/slideLayout851.xml"/><Relationship Id="rId14" Type="http://schemas.openxmlformats.org/officeDocument/2006/relationships/slideLayout" Target="../slideLayouts/slideLayout856.xml"/><Relationship Id="rId22" Type="http://schemas.openxmlformats.org/officeDocument/2006/relationships/image" Target="../media/image12.jpeg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0.xml"/><Relationship Id="rId13" Type="http://schemas.openxmlformats.org/officeDocument/2006/relationships/slideLayout" Target="../slideLayouts/slideLayout875.xml"/><Relationship Id="rId18" Type="http://schemas.openxmlformats.org/officeDocument/2006/relationships/slideLayout" Target="../slideLayouts/slideLayout880.xml"/><Relationship Id="rId3" Type="http://schemas.openxmlformats.org/officeDocument/2006/relationships/slideLayout" Target="../slideLayouts/slideLayout865.xml"/><Relationship Id="rId21" Type="http://schemas.openxmlformats.org/officeDocument/2006/relationships/theme" Target="../theme/theme62.xml"/><Relationship Id="rId7" Type="http://schemas.openxmlformats.org/officeDocument/2006/relationships/slideLayout" Target="../slideLayouts/slideLayout869.xml"/><Relationship Id="rId12" Type="http://schemas.openxmlformats.org/officeDocument/2006/relationships/slideLayout" Target="../slideLayouts/slideLayout874.xml"/><Relationship Id="rId17" Type="http://schemas.openxmlformats.org/officeDocument/2006/relationships/slideLayout" Target="../slideLayouts/slideLayout879.xml"/><Relationship Id="rId2" Type="http://schemas.openxmlformats.org/officeDocument/2006/relationships/slideLayout" Target="../slideLayouts/slideLayout864.xml"/><Relationship Id="rId16" Type="http://schemas.openxmlformats.org/officeDocument/2006/relationships/slideLayout" Target="../slideLayouts/slideLayout878.xml"/><Relationship Id="rId20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63.xml"/><Relationship Id="rId6" Type="http://schemas.openxmlformats.org/officeDocument/2006/relationships/slideLayout" Target="../slideLayouts/slideLayout868.xml"/><Relationship Id="rId11" Type="http://schemas.openxmlformats.org/officeDocument/2006/relationships/slideLayout" Target="../slideLayouts/slideLayout873.xml"/><Relationship Id="rId5" Type="http://schemas.openxmlformats.org/officeDocument/2006/relationships/slideLayout" Target="../slideLayouts/slideLayout867.xml"/><Relationship Id="rId15" Type="http://schemas.openxmlformats.org/officeDocument/2006/relationships/slideLayout" Target="../slideLayouts/slideLayout877.xml"/><Relationship Id="rId10" Type="http://schemas.openxmlformats.org/officeDocument/2006/relationships/slideLayout" Target="../slideLayouts/slideLayout872.xml"/><Relationship Id="rId19" Type="http://schemas.openxmlformats.org/officeDocument/2006/relationships/slideLayout" Target="../slideLayouts/slideLayout881.xml"/><Relationship Id="rId4" Type="http://schemas.openxmlformats.org/officeDocument/2006/relationships/slideLayout" Target="../slideLayouts/slideLayout866.xml"/><Relationship Id="rId9" Type="http://schemas.openxmlformats.org/officeDocument/2006/relationships/slideLayout" Target="../slideLayouts/slideLayout871.xml"/><Relationship Id="rId14" Type="http://schemas.openxmlformats.org/officeDocument/2006/relationships/slideLayout" Target="../slideLayouts/slideLayout876.xml"/><Relationship Id="rId22" Type="http://schemas.openxmlformats.org/officeDocument/2006/relationships/image" Target="../media/image12.jpe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0.xml"/><Relationship Id="rId13" Type="http://schemas.openxmlformats.org/officeDocument/2006/relationships/slideLayout" Target="../slideLayouts/slideLayout895.xml"/><Relationship Id="rId18" Type="http://schemas.openxmlformats.org/officeDocument/2006/relationships/slideLayout" Target="../slideLayouts/slideLayout900.xml"/><Relationship Id="rId3" Type="http://schemas.openxmlformats.org/officeDocument/2006/relationships/slideLayout" Target="../slideLayouts/slideLayout885.xml"/><Relationship Id="rId7" Type="http://schemas.openxmlformats.org/officeDocument/2006/relationships/slideLayout" Target="../slideLayouts/slideLayout889.xml"/><Relationship Id="rId12" Type="http://schemas.openxmlformats.org/officeDocument/2006/relationships/slideLayout" Target="../slideLayouts/slideLayout894.xml"/><Relationship Id="rId17" Type="http://schemas.openxmlformats.org/officeDocument/2006/relationships/slideLayout" Target="../slideLayouts/slideLayout899.xml"/><Relationship Id="rId2" Type="http://schemas.openxmlformats.org/officeDocument/2006/relationships/slideLayout" Target="../slideLayouts/slideLayout884.xml"/><Relationship Id="rId16" Type="http://schemas.openxmlformats.org/officeDocument/2006/relationships/slideLayout" Target="../slideLayouts/slideLayout898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883.xml"/><Relationship Id="rId6" Type="http://schemas.openxmlformats.org/officeDocument/2006/relationships/slideLayout" Target="../slideLayouts/slideLayout888.xml"/><Relationship Id="rId11" Type="http://schemas.openxmlformats.org/officeDocument/2006/relationships/slideLayout" Target="../slideLayouts/slideLayout893.xml"/><Relationship Id="rId5" Type="http://schemas.openxmlformats.org/officeDocument/2006/relationships/slideLayout" Target="../slideLayouts/slideLayout887.xml"/><Relationship Id="rId15" Type="http://schemas.openxmlformats.org/officeDocument/2006/relationships/slideLayout" Target="../slideLayouts/slideLayout897.xml"/><Relationship Id="rId10" Type="http://schemas.openxmlformats.org/officeDocument/2006/relationships/slideLayout" Target="../slideLayouts/slideLayout892.xml"/><Relationship Id="rId19" Type="http://schemas.openxmlformats.org/officeDocument/2006/relationships/theme" Target="../theme/theme63.xml"/><Relationship Id="rId4" Type="http://schemas.openxmlformats.org/officeDocument/2006/relationships/slideLayout" Target="../slideLayouts/slideLayout886.xml"/><Relationship Id="rId9" Type="http://schemas.openxmlformats.org/officeDocument/2006/relationships/slideLayout" Target="../slideLayouts/slideLayout891.xml"/><Relationship Id="rId14" Type="http://schemas.openxmlformats.org/officeDocument/2006/relationships/slideLayout" Target="../slideLayouts/slideLayout896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8.xml"/><Relationship Id="rId13" Type="http://schemas.openxmlformats.org/officeDocument/2006/relationships/slideLayout" Target="../slideLayouts/slideLayout913.xml"/><Relationship Id="rId18" Type="http://schemas.openxmlformats.org/officeDocument/2006/relationships/slideLayout" Target="../slideLayouts/slideLayout918.xml"/><Relationship Id="rId3" Type="http://schemas.openxmlformats.org/officeDocument/2006/relationships/slideLayout" Target="../slideLayouts/slideLayout903.xml"/><Relationship Id="rId21" Type="http://schemas.openxmlformats.org/officeDocument/2006/relationships/slideLayout" Target="../slideLayouts/slideLayout921.xml"/><Relationship Id="rId7" Type="http://schemas.openxmlformats.org/officeDocument/2006/relationships/slideLayout" Target="../slideLayouts/slideLayout907.xml"/><Relationship Id="rId12" Type="http://schemas.openxmlformats.org/officeDocument/2006/relationships/slideLayout" Target="../slideLayouts/slideLayout912.xml"/><Relationship Id="rId17" Type="http://schemas.openxmlformats.org/officeDocument/2006/relationships/slideLayout" Target="../slideLayouts/slideLayout917.xml"/><Relationship Id="rId2" Type="http://schemas.openxmlformats.org/officeDocument/2006/relationships/slideLayout" Target="../slideLayouts/slideLayout902.xml"/><Relationship Id="rId16" Type="http://schemas.openxmlformats.org/officeDocument/2006/relationships/slideLayout" Target="../slideLayouts/slideLayout916.xml"/><Relationship Id="rId20" Type="http://schemas.openxmlformats.org/officeDocument/2006/relationships/slideLayout" Target="../slideLayouts/slideLayout920.xml"/><Relationship Id="rId1" Type="http://schemas.openxmlformats.org/officeDocument/2006/relationships/slideLayout" Target="../slideLayouts/slideLayout901.xml"/><Relationship Id="rId6" Type="http://schemas.openxmlformats.org/officeDocument/2006/relationships/slideLayout" Target="../slideLayouts/slideLayout906.xml"/><Relationship Id="rId11" Type="http://schemas.openxmlformats.org/officeDocument/2006/relationships/slideLayout" Target="../slideLayouts/slideLayout911.xml"/><Relationship Id="rId5" Type="http://schemas.openxmlformats.org/officeDocument/2006/relationships/slideLayout" Target="../slideLayouts/slideLayout905.xml"/><Relationship Id="rId15" Type="http://schemas.openxmlformats.org/officeDocument/2006/relationships/slideLayout" Target="../slideLayouts/slideLayout9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910.xml"/><Relationship Id="rId19" Type="http://schemas.openxmlformats.org/officeDocument/2006/relationships/slideLayout" Target="../slideLayouts/slideLayout919.xml"/><Relationship Id="rId4" Type="http://schemas.openxmlformats.org/officeDocument/2006/relationships/slideLayout" Target="../slideLayouts/slideLayout904.xml"/><Relationship Id="rId9" Type="http://schemas.openxmlformats.org/officeDocument/2006/relationships/slideLayout" Target="../slideLayouts/slideLayout909.xml"/><Relationship Id="rId14" Type="http://schemas.openxmlformats.org/officeDocument/2006/relationships/slideLayout" Target="../slideLayouts/slideLayout914.xml"/><Relationship Id="rId22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9.xml"/><Relationship Id="rId13" Type="http://schemas.openxmlformats.org/officeDocument/2006/relationships/slideLayout" Target="../slideLayouts/slideLayout934.xml"/><Relationship Id="rId18" Type="http://schemas.openxmlformats.org/officeDocument/2006/relationships/slideLayout" Target="../slideLayouts/slideLayout939.xml"/><Relationship Id="rId3" Type="http://schemas.openxmlformats.org/officeDocument/2006/relationships/slideLayout" Target="../slideLayouts/slideLayout924.xml"/><Relationship Id="rId21" Type="http://schemas.openxmlformats.org/officeDocument/2006/relationships/theme" Target="../theme/theme65.xml"/><Relationship Id="rId7" Type="http://schemas.openxmlformats.org/officeDocument/2006/relationships/slideLayout" Target="../slideLayouts/slideLayout928.xml"/><Relationship Id="rId12" Type="http://schemas.openxmlformats.org/officeDocument/2006/relationships/slideLayout" Target="../slideLayouts/slideLayout933.xml"/><Relationship Id="rId17" Type="http://schemas.openxmlformats.org/officeDocument/2006/relationships/slideLayout" Target="../slideLayouts/slideLayout938.xml"/><Relationship Id="rId2" Type="http://schemas.openxmlformats.org/officeDocument/2006/relationships/slideLayout" Target="../slideLayouts/slideLayout923.xml"/><Relationship Id="rId16" Type="http://schemas.openxmlformats.org/officeDocument/2006/relationships/slideLayout" Target="../slideLayouts/slideLayout937.xml"/><Relationship Id="rId20" Type="http://schemas.openxmlformats.org/officeDocument/2006/relationships/slideLayout" Target="../slideLayouts/slideLayout941.xml"/><Relationship Id="rId1" Type="http://schemas.openxmlformats.org/officeDocument/2006/relationships/slideLayout" Target="../slideLayouts/slideLayout922.xml"/><Relationship Id="rId6" Type="http://schemas.openxmlformats.org/officeDocument/2006/relationships/slideLayout" Target="../slideLayouts/slideLayout927.xml"/><Relationship Id="rId11" Type="http://schemas.openxmlformats.org/officeDocument/2006/relationships/slideLayout" Target="../slideLayouts/slideLayout932.xml"/><Relationship Id="rId5" Type="http://schemas.openxmlformats.org/officeDocument/2006/relationships/slideLayout" Target="../slideLayouts/slideLayout926.xml"/><Relationship Id="rId15" Type="http://schemas.openxmlformats.org/officeDocument/2006/relationships/slideLayout" Target="../slideLayouts/slideLayout936.xml"/><Relationship Id="rId10" Type="http://schemas.openxmlformats.org/officeDocument/2006/relationships/slideLayout" Target="../slideLayouts/slideLayout931.xml"/><Relationship Id="rId19" Type="http://schemas.openxmlformats.org/officeDocument/2006/relationships/slideLayout" Target="../slideLayouts/slideLayout940.xml"/><Relationship Id="rId4" Type="http://schemas.openxmlformats.org/officeDocument/2006/relationships/slideLayout" Target="../slideLayouts/slideLayout925.xml"/><Relationship Id="rId9" Type="http://schemas.openxmlformats.org/officeDocument/2006/relationships/slideLayout" Target="../slideLayouts/slideLayout930.xml"/><Relationship Id="rId14" Type="http://schemas.openxmlformats.org/officeDocument/2006/relationships/slideLayout" Target="../slideLayouts/slideLayout935.xml"/><Relationship Id="rId22" Type="http://schemas.openxmlformats.org/officeDocument/2006/relationships/image" Target="../media/image3.jpeg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943.xml"/><Relationship Id="rId1" Type="http://schemas.openxmlformats.org/officeDocument/2006/relationships/slideLayout" Target="../slideLayouts/slideLayout942.xml"/><Relationship Id="rId6" Type="http://schemas.openxmlformats.org/officeDocument/2006/relationships/theme" Target="../theme/theme66.xml"/><Relationship Id="rId5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5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13" Type="http://schemas.openxmlformats.org/officeDocument/2006/relationships/slideLayout" Target="../slideLayouts/slideLayout959.xml"/><Relationship Id="rId3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3.xml"/><Relationship Id="rId12" Type="http://schemas.openxmlformats.org/officeDocument/2006/relationships/slideLayout" Target="../slideLayouts/slideLayout958.xml"/><Relationship Id="rId2" Type="http://schemas.openxmlformats.org/officeDocument/2006/relationships/slideLayout" Target="../slideLayouts/slideLayout948.xml"/><Relationship Id="rId16" Type="http://schemas.openxmlformats.org/officeDocument/2006/relationships/image" Target="../media/image45.emf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51.xml"/><Relationship Id="rId15" Type="http://schemas.openxmlformats.org/officeDocument/2006/relationships/image" Target="../media/image44.emf"/><Relationship Id="rId10" Type="http://schemas.openxmlformats.org/officeDocument/2006/relationships/slideLayout" Target="../slideLayouts/slideLayout956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Relationship Id="rId14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2.xml"/><Relationship Id="rId2" Type="http://schemas.openxmlformats.org/officeDocument/2006/relationships/slideLayout" Target="../slideLayouts/slideLayout961.xml"/><Relationship Id="rId1" Type="http://schemas.openxmlformats.org/officeDocument/2006/relationships/slideLayout" Target="../slideLayouts/slideLayout960.xml"/><Relationship Id="rId6" Type="http://schemas.openxmlformats.org/officeDocument/2006/relationships/image" Target="../media/image49.png"/><Relationship Id="rId5" Type="http://schemas.openxmlformats.org/officeDocument/2006/relationships/theme" Target="../theme/theme68.xml"/><Relationship Id="rId4" Type="http://schemas.openxmlformats.org/officeDocument/2006/relationships/slideLayout" Target="../slideLayouts/slideLayout9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Cray Inc. – NDA </a:t>
            </a:r>
            <a:r>
              <a:rPr lang="en-US" sz="1000" smtClean="0"/>
              <a:t>Only</a:t>
            </a:r>
            <a:endParaRPr lang="en-US" sz="100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400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  <p:sldLayoutId id="2147483997" r:id="rId18"/>
    <p:sldLayoutId id="2147483998" r:id="rId19"/>
    <p:sldLayoutId id="2147483999" r:id="rId20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409592" y="6499226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t>10/6/2010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70284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  <p:sldLayoutId id="2147484218" r:id="rId18"/>
    <p:sldLayoutId id="2147484219" r:id="rId19"/>
    <p:sldLayoutId id="2147484220" r:id="rId20"/>
    <p:sldLayoutId id="2147484221" r:id="rId21"/>
    <p:sldLayoutId id="2147484222" r:id="rId22"/>
    <p:sldLayoutId id="2147484223" r:id="rId23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409592" y="6499226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t>10/6/2010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70284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  <p:sldLayoutId id="2147484242" r:id="rId18"/>
    <p:sldLayoutId id="2147484243" r:id="rId19"/>
    <p:sldLayoutId id="2147484244" r:id="rId20"/>
    <p:sldLayoutId id="2147484245" r:id="rId21"/>
    <p:sldLayoutId id="2147484246" r:id="rId22"/>
    <p:sldLayoutId id="2147484247" r:id="rId23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409592" y="6499226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t>10/6/2010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70284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  <a:ea typeface="+mn-ea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+mn-ea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  <p:sldLayoutId id="2147484261" r:id="rId13"/>
    <p:sldLayoutId id="2147484262" r:id="rId14"/>
    <p:sldLayoutId id="2147484263" r:id="rId15"/>
    <p:sldLayoutId id="2147484264" r:id="rId16"/>
    <p:sldLayoutId id="2147484265" r:id="rId17"/>
    <p:sldLayoutId id="2147484266" r:id="rId18"/>
    <p:sldLayoutId id="2147484267" r:id="rId19"/>
    <p:sldLayoutId id="2147484268" r:id="rId20"/>
    <p:sldLayoutId id="2147484269" r:id="rId21"/>
    <p:sldLayoutId id="2147484270" r:id="rId22"/>
    <p:sldLayoutId id="2147484271" r:id="rId23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Oklahoma Supercomputing Symposium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  <p:sldLayoutId id="2147484287" r:id="rId15"/>
    <p:sldLayoutId id="2147484288" r:id="rId16"/>
    <p:sldLayoutId id="2147484289" r:id="rId17"/>
    <p:sldLayoutId id="2147484290" r:id="rId18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fontAlgn="base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 eaLnBrk="1" hangingPunct="1"/>
            <a:r>
              <a:rPr lang="en-US" dirty="0" smtClean="0">
                <a:solidFill>
                  <a:srgbClr val="2D393F">
                    <a:lumMod val="50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96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 eaLnBrk="1" hangingPunct="1">
                <a:defRPr/>
              </a:pPr>
              <a:t>‹#›</a:t>
            </a:fld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  <p:sldLayoutId id="2147484306" r:id="rId15"/>
    <p:sldLayoutId id="2147484307" r:id="rId16"/>
    <p:sldLayoutId id="2147484308" r:id="rId17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Oklahoma Supercomputing Symposium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  <p:sldLayoutId id="2147484327" r:id="rId18"/>
    <p:sldLayoutId id="2147484328" r:id="rId19"/>
    <p:sldLayoutId id="2147484329" r:id="rId20"/>
    <p:sldLayoutId id="2147484330" r:id="rId21"/>
    <p:sldLayoutId id="2147484331" r:id="rId22"/>
  </p:sldLayoutIdLst>
  <p:transition>
    <p:fade/>
  </p:transition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45EE4AB-41DD-45F7-97A4-8AA733EAF7EC}" type="datetime1">
              <a:rPr lang="en-US">
                <a:solidFill>
                  <a:prstClr val="white"/>
                </a:solidFill>
                <a:ea typeface="+mn-ea"/>
              </a:rPr>
              <a:pPr/>
              <a:t>10/3/2012</a:t>
            </a:fld>
            <a:endParaRPr lang="en-US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ea typeface="+mn-ea"/>
              </a:rPr>
              <a:t>1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  <p:sldLayoutId id="2147484346" r:id="rId14"/>
    <p:sldLayoutId id="2147484347" r:id="rId15"/>
    <p:sldLayoutId id="2147484348" r:id="rId16"/>
    <p:sldLayoutId id="2147484349" r:id="rId17"/>
    <p:sldLayoutId id="2147484350" r:id="rId18"/>
  </p:sldLayoutIdLst>
  <p:transition>
    <p:fade/>
  </p:transition>
  <p:hf hdr="0" ft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Preliminary and Proprietary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  <p:sldLayoutId id="2147484364" r:id="rId13"/>
    <p:sldLayoutId id="2147484365" r:id="rId14"/>
    <p:sldLayoutId id="2147484366" r:id="rId15"/>
    <p:sldLayoutId id="2147484367" r:id="rId16"/>
    <p:sldLayoutId id="2147484368" r:id="rId17"/>
    <p:sldLayoutId id="2147484369" r:id="rId18"/>
    <p:sldLayoutId id="2147484370" r:id="rId19"/>
  </p:sldLayoutIdLst>
  <p:transition>
    <p:fade/>
  </p:transition>
  <p:hf hd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Cray Inc. Preliminary and Proprietary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</p:sldLayoutIdLst>
  <p:transition>
    <p:fade/>
  </p:transition>
  <p:hf hd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Oklahoma Supercomputing Symposium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5044AED2-DC52-4D3E-870B-E1921778A1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 eaLnBrk="1" hangingPunct="1"/>
            <a:r>
              <a:rPr lang="en-US" dirty="0" smtClean="0">
                <a:solidFill>
                  <a:srgbClr val="2D393F">
                    <a:lumMod val="50000"/>
                  </a:srgbClr>
                </a:solidFill>
              </a:rPr>
              <a:t>CUG 2010</a:t>
            </a:r>
            <a:endParaRPr lang="en-US" dirty="0">
              <a:solidFill>
                <a:srgbClr val="2D393F">
                  <a:lumMod val="50000"/>
                </a:srgbClr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96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</a:rPr>
              <a:pPr eaLnBrk="1" hangingPunct="1">
                <a:defRPr/>
              </a:pPr>
              <a:t>‹#›</a:t>
            </a:fld>
            <a:r>
              <a:rPr lang="en-US" dirty="0">
                <a:solidFill>
                  <a:srgbClr val="2D393F">
                    <a:lumMod val="50000"/>
                  </a:srgbClr>
                </a:solidFill>
              </a:rPr>
              <a:t> 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sldNum="0" hdr="0" ft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 dirty="0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err="1">
                <a:solidFill>
                  <a:srgbClr val="FFFFFF"/>
                </a:solidFill>
              </a:rPr>
              <a:t>SciDAC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2010 Cray Inc.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/>
  <p:txStyles>
    <p:titleStyle>
      <a:lvl1pPr algn="l" rtl="0" fontAlgn="base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Oklahoma Supercomputing Symposium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Cray Inc. Confidential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algn="l" rtl="0" fontAlgn="base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5">
            <a:lumMod val="75000"/>
          </a:schemeClr>
        </a:buClr>
        <a:buSzPct val="65000"/>
        <a:buFont typeface="Wingdings" pitchFamily="2" charset="2"/>
        <a:buChar char="v"/>
        <a:defRPr sz="24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C00000"/>
        </a:buClr>
        <a:buSzPct val="85000"/>
        <a:buFont typeface="Wingdings" pitchFamily="2" charset="2"/>
        <a:buChar char="Ø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C00000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0070C0"/>
        </a:buClr>
        <a:buSzPct val="85000"/>
        <a:buFont typeface="Wingdings" pitchFamily="2" charset="2"/>
        <a:buChar char="q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r>
              <a:rPr lang="en-US">
                <a:solidFill>
                  <a:srgbClr val="FFFFFF"/>
                </a:solidFill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5E1F20C-1C41-4E8B-AB79-500DC984C21D}" type="datetime1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10/3/2012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Confidential: Internal Only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  <p:sldLayoutId id="2147484436" r:id="rId14"/>
    <p:sldLayoutId id="2147484437" r:id="rId15"/>
    <p:sldLayoutId id="2147484438" r:id="rId16"/>
    <p:sldLayoutId id="2147484439" r:id="rId17"/>
    <p:sldLayoutId id="2147484440" r:id="rId18"/>
    <p:sldLayoutId id="2147484441" r:id="rId19"/>
    <p:sldLayoutId id="2147484442" r:id="rId20"/>
    <p:sldLayoutId id="2147484443" r:id="rId21"/>
  </p:sldLayoutIdLst>
  <p:transition>
    <p:fade/>
  </p:transition>
  <p:hf hd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  <p:sldLayoutId id="2147484461" r:id="rId17"/>
    <p:sldLayoutId id="2147484462" r:id="rId18"/>
    <p:sldLayoutId id="2147484463" r:id="rId19"/>
    <p:sldLayoutId id="2147484464" r:id="rId20"/>
    <p:sldLayoutId id="2147484465" r:id="rId21"/>
    <p:sldLayoutId id="2147484466" r:id="rId22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409592" y="6499226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E4B610-B252-4B23-95BD-C94608A64A62}" type="datetime6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70284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- Cray/Ciara QBR</a:t>
            </a: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0" r:id="rId13"/>
    <p:sldLayoutId id="2147484481" r:id="rId14"/>
    <p:sldLayoutId id="2147484482" r:id="rId15"/>
    <p:sldLayoutId id="2147484483" r:id="rId16"/>
    <p:sldLayoutId id="2147484484" r:id="rId17"/>
    <p:sldLayoutId id="2147484485" r:id="rId18"/>
    <p:sldLayoutId id="2147484486" r:id="rId19"/>
    <p:sldLayoutId id="2147484487" r:id="rId20"/>
    <p:sldLayoutId id="2147484488" r:id="rId21"/>
    <p:sldLayoutId id="2147484489" r:id="rId22"/>
    <p:sldLayoutId id="2147484490" r:id="rId23"/>
    <p:sldLayoutId id="2147484491" r:id="rId24"/>
  </p:sldLayoutIdLst>
  <p:transition>
    <p:fade/>
  </p:transition>
  <p:hf hd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6A57427-0413-405A-810B-64A15C8A8624}" type="datetime1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SSBU MY2010: Cray Proprietary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  <p:sldLayoutId id="2147484504" r:id="rId12"/>
    <p:sldLayoutId id="2147484505" r:id="rId13"/>
    <p:sldLayoutId id="2147484506" r:id="rId14"/>
    <p:sldLayoutId id="2147484507" r:id="rId15"/>
    <p:sldLayoutId id="2147484508" r:id="rId16"/>
    <p:sldLayoutId id="2147484509" r:id="rId17"/>
    <p:sldLayoutId id="2147484510" r:id="rId18"/>
    <p:sldLayoutId id="2147484511" r:id="rId19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4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  <p:sldLayoutId id="2147484527" r:id="rId15"/>
    <p:sldLayoutId id="2147484528" r:id="rId16"/>
    <p:sldLayoutId id="2147484529" r:id="rId17"/>
    <p:sldLayoutId id="2147484530" r:id="rId18"/>
  </p:sldLayoutIdLst>
  <p:transition>
    <p:fade/>
  </p:transition>
  <p:hf hdr="0" ft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45" r:id="rId14"/>
    <p:sldLayoutId id="2147484546" r:id="rId15"/>
    <p:sldLayoutId id="2147484547" r:id="rId16"/>
    <p:sldLayoutId id="2147484548" r:id="rId17"/>
    <p:sldLayoutId id="2147484549" r:id="rId18"/>
  </p:sldLayoutIdLst>
  <p:transition>
    <p:fade/>
  </p:transition>
  <p:hf hdr="0" ft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Product Roadmap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Preliminary and Proprietary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  <p:sldLayoutId id="2147484562" r:id="rId12"/>
    <p:sldLayoutId id="2147484563" r:id="rId13"/>
    <p:sldLayoutId id="2147484564" r:id="rId14"/>
    <p:sldLayoutId id="2147484565" r:id="rId15"/>
    <p:sldLayoutId id="2147484566" r:id="rId16"/>
    <p:sldLayoutId id="2147484567" r:id="rId17"/>
    <p:sldLayoutId id="2147484568" r:id="rId18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Oklahoma Supercomputing Symposium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</p:sldLayoutIdLst>
  <p:transition>
    <p:fade/>
  </p:transition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2764E9-DB12-4ED8-9B06-B4EF68433D6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  <p:sldLayoutId id="2147484581" r:id="rId12"/>
    <p:sldLayoutId id="2147484582" r:id="rId13"/>
    <p:sldLayoutId id="2147484583" r:id="rId14"/>
    <p:sldLayoutId id="2147484584" r:id="rId15"/>
    <p:sldLayoutId id="2147484585" r:id="rId16"/>
  </p:sldLayoutIdLst>
  <p:transition>
    <p:fade/>
  </p:transition>
  <p:txStyles>
    <p:titleStyle>
      <a:lvl1pPr algn="l" rtl="0" fontAlgn="base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prstClr val="black"/>
                </a:solidFill>
                <a:ea typeface="+mn-ea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6553200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0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Cray Inc 	Proprietary &amp; Preliminary   	June 2011</a:t>
            </a:r>
            <a:endParaRPr lang="en-US" sz="10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</p:sldLayoutIdLst>
  <p:transition>
    <p:fade/>
  </p:transition>
  <p:hf hdr="0"/>
  <p:txStyles>
    <p:titleStyle>
      <a:lvl1pPr algn="l" rtl="0" fontAlgn="base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  <p:sldLayoutId id="2147484604" r:id="rId12"/>
    <p:sldLayoutId id="2147484605" r:id="rId13"/>
    <p:sldLayoutId id="2147484606" r:id="rId14"/>
    <p:sldLayoutId id="2147484607" r:id="rId15"/>
    <p:sldLayoutId id="2147484608" r:id="rId16"/>
    <p:sldLayoutId id="2147484609" r:id="rId17"/>
    <p:sldLayoutId id="2147484610" r:id="rId18"/>
    <p:sldLayoutId id="2147484611" r:id="rId19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392008" y="6499225"/>
            <a:ext cx="1989992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Copyright 2011 Cray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  <p:sldLayoutId id="2147484625" r:id="rId13"/>
    <p:sldLayoutId id="2147484626" r:id="rId14"/>
    <p:sldLayoutId id="2147484627" r:id="rId15"/>
    <p:sldLayoutId id="2147484628" r:id="rId16"/>
    <p:sldLayoutId id="2147484629" r:id="rId17"/>
    <p:sldLayoutId id="2147484630" r:id="rId18"/>
    <p:sldLayoutId id="2147484631" r:id="rId19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603863" y="6499225"/>
            <a:ext cx="3936274" cy="3587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  <p:sldLayoutId id="2147484645" r:id="rId13"/>
    <p:sldLayoutId id="2147484646" r:id="rId14"/>
    <p:sldLayoutId id="2147484647" r:id="rId15"/>
    <p:sldLayoutId id="2147484648" r:id="rId16"/>
    <p:sldLayoutId id="2147484649" r:id="rId17"/>
    <p:sldLayoutId id="2147484650" r:id="rId18"/>
    <p:sldLayoutId id="2147484651" r:id="rId19"/>
    <p:sldLayoutId id="2147484652" r:id="rId20"/>
    <p:sldLayoutId id="2147484653" r:id="rId21"/>
  </p:sldLayoutIdLst>
  <p:transition>
    <p:fade/>
  </p:transition>
  <p:hf hdr="0" ft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  <p:sldLayoutId id="2147484666" r:id="rId12"/>
    <p:sldLayoutId id="2147484667" r:id="rId13"/>
    <p:sldLayoutId id="2147484668" r:id="rId14"/>
    <p:sldLayoutId id="2147484669" r:id="rId15"/>
    <p:sldLayoutId id="2147484670" r:id="rId16"/>
    <p:sldLayoutId id="2147484671" r:id="rId17"/>
    <p:sldLayoutId id="2147484672" r:id="rId18"/>
    <p:sldLayoutId id="2147484673" r:id="rId19"/>
    <p:sldLayoutId id="2147484674" r:id="rId20"/>
    <p:sldLayoutId id="2147484675" r:id="rId21"/>
    <p:sldLayoutId id="2147484676" r:id="rId22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689" r:id="rId12"/>
    <p:sldLayoutId id="2147484690" r:id="rId13"/>
    <p:sldLayoutId id="2147484691" r:id="rId14"/>
    <p:sldLayoutId id="2147484692" r:id="rId15"/>
    <p:sldLayoutId id="2147484693" r:id="rId16"/>
    <p:sldLayoutId id="2147484694" r:id="rId17"/>
    <p:sldLayoutId id="2147484695" r:id="rId18"/>
    <p:sldLayoutId id="2147484696" r:id="rId19"/>
    <p:sldLayoutId id="2147484697" r:id="rId20"/>
    <p:sldLayoutId id="2147484698" r:id="rId21"/>
    <p:sldLayoutId id="2147484699" r:id="rId22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1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  <p:sldLayoutId id="2147484712" r:id="rId12"/>
    <p:sldLayoutId id="2147484713" r:id="rId13"/>
    <p:sldLayoutId id="2147484714" r:id="rId14"/>
    <p:sldLayoutId id="2147484715" r:id="rId15"/>
    <p:sldLayoutId id="2147484716" r:id="rId16"/>
    <p:sldLayoutId id="2147484717" r:id="rId17"/>
    <p:sldLayoutId id="2147484718" r:id="rId18"/>
    <p:sldLayoutId id="2147484719" r:id="rId19"/>
    <p:sldLayoutId id="2147484720" r:id="rId20"/>
    <p:sldLayoutId id="2147484721" r:id="rId21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Inc. – NDA Only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  <p:sldLayoutId id="2147484734" r:id="rId12"/>
    <p:sldLayoutId id="2147484735" r:id="rId13"/>
    <p:sldLayoutId id="2147484736" r:id="rId14"/>
    <p:sldLayoutId id="2147484737" r:id="rId15"/>
    <p:sldLayoutId id="2147484738" r:id="rId16"/>
    <p:sldLayoutId id="2147484739" r:id="rId17"/>
    <p:sldLayoutId id="2147484740" r:id="rId18"/>
    <p:sldLayoutId id="2147484741" r:id="rId19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392008" y="6499225"/>
            <a:ext cx="1989992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11/14/11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Cray Proprietary Information - NDA Required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43" r:id="rId1"/>
    <p:sldLayoutId id="2147484744" r:id="rId2"/>
    <p:sldLayoutId id="2147484745" r:id="rId3"/>
    <p:sldLayoutId id="2147484746" r:id="rId4"/>
    <p:sldLayoutId id="2147484747" r:id="rId5"/>
    <p:sldLayoutId id="2147484748" r:id="rId6"/>
    <p:sldLayoutId id="2147484749" r:id="rId7"/>
    <p:sldLayoutId id="2147484750" r:id="rId8"/>
    <p:sldLayoutId id="2147484751" r:id="rId9"/>
    <p:sldLayoutId id="2147484752" r:id="rId10"/>
    <p:sldLayoutId id="2147484753" r:id="rId11"/>
    <p:sldLayoutId id="2147484754" r:id="rId12"/>
    <p:sldLayoutId id="2147484755" r:id="rId13"/>
    <p:sldLayoutId id="2147484756" r:id="rId14"/>
    <p:sldLayoutId id="2147484757" r:id="rId15"/>
    <p:sldLayoutId id="2147484758" r:id="rId16"/>
    <p:sldLayoutId id="2147484759" r:id="rId17"/>
    <p:sldLayoutId id="2147484760" r:id="rId18"/>
    <p:sldLayoutId id="2147484761" r:id="rId19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10/6/2010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Oklahoma Supercomputing Symposium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4F689506-80A9-4A6D-AFCE-52BB08BCD5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8" r:id="rId17"/>
  </p:sldLayoutIdLst>
  <p:transition>
    <p:fade/>
  </p:transition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7" cstate="print"/>
          <a:srcRect r="23620" b="23620"/>
          <a:stretch>
            <a:fillRect/>
          </a:stretch>
        </p:blipFill>
        <p:spPr bwMode="auto">
          <a:xfrm>
            <a:off x="7370075" y="5084075"/>
            <a:ext cx="1773925" cy="17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7" cstate="print"/>
          <a:srcRect r="23620" b="23620"/>
          <a:stretch>
            <a:fillRect/>
          </a:stretch>
        </p:blipFill>
        <p:spPr bwMode="auto">
          <a:xfrm>
            <a:off x="7370075" y="5084075"/>
            <a:ext cx="1773925" cy="17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002910" y="-9537"/>
            <a:ext cx="2150067" cy="57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10000"/>
              <a:gd name="connsiteY0" fmla="*/ 0 h 9601"/>
              <a:gd name="connsiteX1" fmla="*/ 5560 w 10000"/>
              <a:gd name="connsiteY1" fmla="*/ 9479 h 9601"/>
              <a:gd name="connsiteX2" fmla="*/ 9954 w 10000"/>
              <a:gd name="connsiteY2" fmla="*/ 5054 h 9601"/>
              <a:gd name="connsiteX3" fmla="*/ 10000 w 10000"/>
              <a:gd name="connsiteY3" fmla="*/ 101 h 9601"/>
              <a:gd name="connsiteX4" fmla="*/ 0 w 10000"/>
              <a:gd name="connsiteY4" fmla="*/ 0 h 9601"/>
              <a:gd name="connsiteX0" fmla="*/ 0 w 10000"/>
              <a:gd name="connsiteY0" fmla="*/ 0 h 8222"/>
              <a:gd name="connsiteX1" fmla="*/ 5606 w 10000"/>
              <a:gd name="connsiteY1" fmla="*/ 8008 h 8222"/>
              <a:gd name="connsiteX2" fmla="*/ 9954 w 10000"/>
              <a:gd name="connsiteY2" fmla="*/ 5264 h 8222"/>
              <a:gd name="connsiteX3" fmla="*/ 10000 w 10000"/>
              <a:gd name="connsiteY3" fmla="*/ 105 h 8222"/>
              <a:gd name="connsiteX4" fmla="*/ 0 w 10000"/>
              <a:gd name="connsiteY4" fmla="*/ 0 h 8222"/>
              <a:gd name="connsiteX0" fmla="*/ 419 w 4578"/>
              <a:gd name="connsiteY0" fmla="*/ 46 h 9862"/>
              <a:gd name="connsiteX1" fmla="*/ 184 w 4578"/>
              <a:gd name="connsiteY1" fmla="*/ 9612 h 9862"/>
              <a:gd name="connsiteX2" fmla="*/ 4532 w 4578"/>
              <a:gd name="connsiteY2" fmla="*/ 6274 h 9862"/>
              <a:gd name="connsiteX3" fmla="*/ 4578 w 4578"/>
              <a:gd name="connsiteY3" fmla="*/ 0 h 9862"/>
              <a:gd name="connsiteX4" fmla="*/ 419 w 4578"/>
              <a:gd name="connsiteY4" fmla="*/ 46 h 9862"/>
              <a:gd name="connsiteX0" fmla="*/ 7049 w 16134"/>
              <a:gd name="connsiteY0" fmla="*/ 47 h 9357"/>
              <a:gd name="connsiteX1" fmla="*/ 157 w 16134"/>
              <a:gd name="connsiteY1" fmla="*/ 9039 h 9357"/>
              <a:gd name="connsiteX2" fmla="*/ 16034 w 16134"/>
              <a:gd name="connsiteY2" fmla="*/ 6362 h 9357"/>
              <a:gd name="connsiteX3" fmla="*/ 16134 w 16134"/>
              <a:gd name="connsiteY3" fmla="*/ 0 h 9357"/>
              <a:gd name="connsiteX4" fmla="*/ 7049 w 16134"/>
              <a:gd name="connsiteY4" fmla="*/ 47 h 9357"/>
              <a:gd name="connsiteX0" fmla="*/ 5651 w 11282"/>
              <a:gd name="connsiteY0" fmla="*/ 50 h 9944"/>
              <a:gd name="connsiteX1" fmla="*/ 523 w 11282"/>
              <a:gd name="connsiteY1" fmla="*/ 923 h 9944"/>
              <a:gd name="connsiteX2" fmla="*/ 1379 w 11282"/>
              <a:gd name="connsiteY2" fmla="*/ 9660 h 9944"/>
              <a:gd name="connsiteX3" fmla="*/ 11220 w 11282"/>
              <a:gd name="connsiteY3" fmla="*/ 6799 h 9944"/>
              <a:gd name="connsiteX4" fmla="*/ 11282 w 11282"/>
              <a:gd name="connsiteY4" fmla="*/ 0 h 9944"/>
              <a:gd name="connsiteX5" fmla="*/ 5651 w 11282"/>
              <a:gd name="connsiteY5" fmla="*/ 50 h 9944"/>
              <a:gd name="connsiteX0" fmla="*/ 6872 w 11863"/>
              <a:gd name="connsiteY0" fmla="*/ 50 h 9849"/>
              <a:gd name="connsiteX1" fmla="*/ 137 w 11863"/>
              <a:gd name="connsiteY1" fmla="*/ 3399 h 9849"/>
              <a:gd name="connsiteX2" fmla="*/ 3085 w 11863"/>
              <a:gd name="connsiteY2" fmla="*/ 9714 h 9849"/>
              <a:gd name="connsiteX3" fmla="*/ 11808 w 11863"/>
              <a:gd name="connsiteY3" fmla="*/ 6837 h 9849"/>
              <a:gd name="connsiteX4" fmla="*/ 11863 w 11863"/>
              <a:gd name="connsiteY4" fmla="*/ 0 h 9849"/>
              <a:gd name="connsiteX5" fmla="*/ 6872 w 11863"/>
              <a:gd name="connsiteY5" fmla="*/ 50 h 9849"/>
              <a:gd name="connsiteX0" fmla="*/ 1640 w 10001"/>
              <a:gd name="connsiteY0" fmla="*/ 0 h 10142"/>
              <a:gd name="connsiteX1" fmla="*/ 116 w 10001"/>
              <a:gd name="connsiteY1" fmla="*/ 3593 h 10142"/>
              <a:gd name="connsiteX2" fmla="*/ 2602 w 10001"/>
              <a:gd name="connsiteY2" fmla="*/ 10005 h 10142"/>
              <a:gd name="connsiteX3" fmla="*/ 9955 w 10001"/>
              <a:gd name="connsiteY3" fmla="*/ 7084 h 10142"/>
              <a:gd name="connsiteX4" fmla="*/ 10001 w 10001"/>
              <a:gd name="connsiteY4" fmla="*/ 142 h 10142"/>
              <a:gd name="connsiteX5" fmla="*/ 1640 w 10001"/>
              <a:gd name="connsiteY5" fmla="*/ 0 h 10142"/>
              <a:gd name="connsiteX0" fmla="*/ 1422 w 9783"/>
              <a:gd name="connsiteY0" fmla="*/ 0 h 10110"/>
              <a:gd name="connsiteX1" fmla="*/ 129 w 9783"/>
              <a:gd name="connsiteY1" fmla="*/ 4172 h 10110"/>
              <a:gd name="connsiteX2" fmla="*/ 2384 w 9783"/>
              <a:gd name="connsiteY2" fmla="*/ 10005 h 10110"/>
              <a:gd name="connsiteX3" fmla="*/ 9737 w 9783"/>
              <a:gd name="connsiteY3" fmla="*/ 7084 h 10110"/>
              <a:gd name="connsiteX4" fmla="*/ 9783 w 9783"/>
              <a:gd name="connsiteY4" fmla="*/ 142 h 10110"/>
              <a:gd name="connsiteX5" fmla="*/ 1422 w 9783"/>
              <a:gd name="connsiteY5" fmla="*/ 0 h 1011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454 w 10000"/>
              <a:gd name="connsiteY0" fmla="*/ 0 h 10000"/>
              <a:gd name="connsiteX1" fmla="*/ 132 w 10000"/>
              <a:gd name="connsiteY1" fmla="*/ 4127 h 10000"/>
              <a:gd name="connsiteX2" fmla="*/ 2437 w 10000"/>
              <a:gd name="connsiteY2" fmla="*/ 9896 h 10000"/>
              <a:gd name="connsiteX3" fmla="*/ 9953 w 10000"/>
              <a:gd name="connsiteY3" fmla="*/ 7007 h 10000"/>
              <a:gd name="connsiteX4" fmla="*/ 10000 w 10000"/>
              <a:gd name="connsiteY4" fmla="*/ 140 h 10000"/>
              <a:gd name="connsiteX5" fmla="*/ 1454 w 10000"/>
              <a:gd name="connsiteY5" fmla="*/ 0 h 10000"/>
              <a:gd name="connsiteX0" fmla="*/ 1343 w 9889"/>
              <a:gd name="connsiteY0" fmla="*/ 0 h 10000"/>
              <a:gd name="connsiteX1" fmla="*/ 21 w 9889"/>
              <a:gd name="connsiteY1" fmla="*/ 4127 h 10000"/>
              <a:gd name="connsiteX2" fmla="*/ 2326 w 9889"/>
              <a:gd name="connsiteY2" fmla="*/ 9896 h 10000"/>
              <a:gd name="connsiteX3" fmla="*/ 9842 w 9889"/>
              <a:gd name="connsiteY3" fmla="*/ 7007 h 10000"/>
              <a:gd name="connsiteX4" fmla="*/ 9889 w 9889"/>
              <a:gd name="connsiteY4" fmla="*/ 140 h 10000"/>
              <a:gd name="connsiteX5" fmla="*/ 1343 w 9889"/>
              <a:gd name="connsiteY5" fmla="*/ 0 h 10000"/>
              <a:gd name="connsiteX0" fmla="*/ 1358 w 10000"/>
              <a:gd name="connsiteY0" fmla="*/ 0 h 9930"/>
              <a:gd name="connsiteX1" fmla="*/ 21 w 10000"/>
              <a:gd name="connsiteY1" fmla="*/ 4127 h 9930"/>
              <a:gd name="connsiteX2" fmla="*/ 2352 w 10000"/>
              <a:gd name="connsiteY2" fmla="*/ 9896 h 9930"/>
              <a:gd name="connsiteX3" fmla="*/ 9904 w 10000"/>
              <a:gd name="connsiteY3" fmla="*/ 6052 h 9930"/>
              <a:gd name="connsiteX4" fmla="*/ 10000 w 10000"/>
              <a:gd name="connsiteY4" fmla="*/ 140 h 9930"/>
              <a:gd name="connsiteX5" fmla="*/ 1358 w 10000"/>
              <a:gd name="connsiteY5" fmla="*/ 0 h 9930"/>
              <a:gd name="connsiteX0" fmla="*/ 1343 w 9985"/>
              <a:gd name="connsiteY0" fmla="*/ 0 h 9621"/>
              <a:gd name="connsiteX1" fmla="*/ 6 w 9985"/>
              <a:gd name="connsiteY1" fmla="*/ 4156 h 9621"/>
              <a:gd name="connsiteX2" fmla="*/ 5581 w 9985"/>
              <a:gd name="connsiteY2" fmla="*/ 9581 h 9621"/>
              <a:gd name="connsiteX3" fmla="*/ 9889 w 9985"/>
              <a:gd name="connsiteY3" fmla="*/ 6095 h 9621"/>
              <a:gd name="connsiteX4" fmla="*/ 9985 w 9985"/>
              <a:gd name="connsiteY4" fmla="*/ 141 h 9621"/>
              <a:gd name="connsiteX5" fmla="*/ 1343 w 9985"/>
              <a:gd name="connsiteY5" fmla="*/ 0 h 9621"/>
              <a:gd name="connsiteX0" fmla="*/ 1345 w 10000"/>
              <a:gd name="connsiteY0" fmla="*/ 0 h 9959"/>
              <a:gd name="connsiteX1" fmla="*/ 6 w 10000"/>
              <a:gd name="connsiteY1" fmla="*/ 4320 h 9959"/>
              <a:gd name="connsiteX2" fmla="*/ 5589 w 10000"/>
              <a:gd name="connsiteY2" fmla="*/ 9958 h 9959"/>
              <a:gd name="connsiteX3" fmla="*/ 9904 w 10000"/>
              <a:gd name="connsiteY3" fmla="*/ 6335 h 9959"/>
              <a:gd name="connsiteX4" fmla="*/ 10000 w 10000"/>
              <a:gd name="connsiteY4" fmla="*/ 147 h 9959"/>
              <a:gd name="connsiteX5" fmla="*/ 1345 w 10000"/>
              <a:gd name="connsiteY5" fmla="*/ 0 h 9959"/>
              <a:gd name="connsiteX0" fmla="*/ 1344 w 9999"/>
              <a:gd name="connsiteY0" fmla="*/ 0 h 9599"/>
              <a:gd name="connsiteX1" fmla="*/ 5 w 9999"/>
              <a:gd name="connsiteY1" fmla="*/ 4338 h 9599"/>
              <a:gd name="connsiteX2" fmla="*/ 6018 w 9999"/>
              <a:gd name="connsiteY2" fmla="*/ 9598 h 9599"/>
              <a:gd name="connsiteX3" fmla="*/ 9903 w 9999"/>
              <a:gd name="connsiteY3" fmla="*/ 6361 h 9599"/>
              <a:gd name="connsiteX4" fmla="*/ 9999 w 9999"/>
              <a:gd name="connsiteY4" fmla="*/ 148 h 9599"/>
              <a:gd name="connsiteX5" fmla="*/ 1344 w 9999"/>
              <a:gd name="connsiteY5" fmla="*/ 0 h 9599"/>
              <a:gd name="connsiteX0" fmla="*/ 1009 w 9665"/>
              <a:gd name="connsiteY0" fmla="*/ 0 h 10045"/>
              <a:gd name="connsiteX1" fmla="*/ 5 w 9665"/>
              <a:gd name="connsiteY1" fmla="*/ 4728 h 10045"/>
              <a:gd name="connsiteX2" fmla="*/ 5684 w 9665"/>
              <a:gd name="connsiteY2" fmla="*/ 9999 h 10045"/>
              <a:gd name="connsiteX3" fmla="*/ 9569 w 9665"/>
              <a:gd name="connsiteY3" fmla="*/ 6627 h 10045"/>
              <a:gd name="connsiteX4" fmla="*/ 9665 w 9665"/>
              <a:gd name="connsiteY4" fmla="*/ 154 h 10045"/>
              <a:gd name="connsiteX5" fmla="*/ 1009 w 9665"/>
              <a:gd name="connsiteY5" fmla="*/ 0 h 10045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6 w 10000"/>
              <a:gd name="connsiteY0" fmla="*/ 0 h 10000"/>
              <a:gd name="connsiteX1" fmla="*/ 5 w 10000"/>
              <a:gd name="connsiteY1" fmla="*/ 4707 h 10000"/>
              <a:gd name="connsiteX2" fmla="*/ 5881 w 10000"/>
              <a:gd name="connsiteY2" fmla="*/ 9954 h 10000"/>
              <a:gd name="connsiteX3" fmla="*/ 9901 w 10000"/>
              <a:gd name="connsiteY3" fmla="*/ 6597 h 10000"/>
              <a:gd name="connsiteX4" fmla="*/ 10000 w 10000"/>
              <a:gd name="connsiteY4" fmla="*/ 153 h 10000"/>
              <a:gd name="connsiteX5" fmla="*/ 1786 w 10000"/>
              <a:gd name="connsiteY5" fmla="*/ 0 h 10000"/>
              <a:gd name="connsiteX0" fmla="*/ 1785 w 9999"/>
              <a:gd name="connsiteY0" fmla="*/ 0 h 8248"/>
              <a:gd name="connsiteX1" fmla="*/ 4 w 9999"/>
              <a:gd name="connsiteY1" fmla="*/ 4707 h 8248"/>
              <a:gd name="connsiteX2" fmla="*/ 7116 w 9999"/>
              <a:gd name="connsiteY2" fmla="*/ 7873 h 8248"/>
              <a:gd name="connsiteX3" fmla="*/ 9900 w 9999"/>
              <a:gd name="connsiteY3" fmla="*/ 6597 h 8248"/>
              <a:gd name="connsiteX4" fmla="*/ 9999 w 9999"/>
              <a:gd name="connsiteY4" fmla="*/ 153 h 8248"/>
              <a:gd name="connsiteX5" fmla="*/ 1785 w 9999"/>
              <a:gd name="connsiteY5" fmla="*/ 0 h 8248"/>
              <a:gd name="connsiteX0" fmla="*/ 1785 w 10000"/>
              <a:gd name="connsiteY0" fmla="*/ 0 h 12618"/>
              <a:gd name="connsiteX1" fmla="*/ 4 w 10000"/>
              <a:gd name="connsiteY1" fmla="*/ 5707 h 12618"/>
              <a:gd name="connsiteX2" fmla="*/ 6969 w 10000"/>
              <a:gd name="connsiteY2" fmla="*/ 12573 h 12618"/>
              <a:gd name="connsiteX3" fmla="*/ 9901 w 10000"/>
              <a:gd name="connsiteY3" fmla="*/ 7998 h 12618"/>
              <a:gd name="connsiteX4" fmla="*/ 10000 w 10000"/>
              <a:gd name="connsiteY4" fmla="*/ 185 h 12618"/>
              <a:gd name="connsiteX5" fmla="*/ 1785 w 10000"/>
              <a:gd name="connsiteY5" fmla="*/ 0 h 12618"/>
              <a:gd name="connsiteX0" fmla="*/ 1785 w 10000"/>
              <a:gd name="connsiteY0" fmla="*/ 0 h 15056"/>
              <a:gd name="connsiteX1" fmla="*/ 4 w 10000"/>
              <a:gd name="connsiteY1" fmla="*/ 5707 h 15056"/>
              <a:gd name="connsiteX2" fmla="*/ 6969 w 10000"/>
              <a:gd name="connsiteY2" fmla="*/ 12573 h 15056"/>
              <a:gd name="connsiteX3" fmla="*/ 9753 w 10000"/>
              <a:gd name="connsiteY3" fmla="*/ 13801 h 15056"/>
              <a:gd name="connsiteX4" fmla="*/ 10000 w 10000"/>
              <a:gd name="connsiteY4" fmla="*/ 185 h 15056"/>
              <a:gd name="connsiteX5" fmla="*/ 1785 w 10000"/>
              <a:gd name="connsiteY5" fmla="*/ 0 h 15056"/>
              <a:gd name="connsiteX0" fmla="*/ 1785 w 10000"/>
              <a:gd name="connsiteY0" fmla="*/ 0 h 13836"/>
              <a:gd name="connsiteX1" fmla="*/ 4 w 10000"/>
              <a:gd name="connsiteY1" fmla="*/ 5707 h 13836"/>
              <a:gd name="connsiteX2" fmla="*/ 6969 w 10000"/>
              <a:gd name="connsiteY2" fmla="*/ 12573 h 13836"/>
              <a:gd name="connsiteX3" fmla="*/ 9753 w 10000"/>
              <a:gd name="connsiteY3" fmla="*/ 13801 h 13836"/>
              <a:gd name="connsiteX4" fmla="*/ 10000 w 10000"/>
              <a:gd name="connsiteY4" fmla="*/ 185 h 13836"/>
              <a:gd name="connsiteX5" fmla="*/ 1785 w 10000"/>
              <a:gd name="connsiteY5" fmla="*/ 0 h 13836"/>
              <a:gd name="connsiteX0" fmla="*/ 1785 w 10000"/>
              <a:gd name="connsiteY0" fmla="*/ 0 h 12891"/>
              <a:gd name="connsiteX1" fmla="*/ 4 w 10000"/>
              <a:gd name="connsiteY1" fmla="*/ 5707 h 12891"/>
              <a:gd name="connsiteX2" fmla="*/ 6969 w 10000"/>
              <a:gd name="connsiteY2" fmla="*/ 12573 h 12891"/>
              <a:gd name="connsiteX3" fmla="*/ 9753 w 10000"/>
              <a:gd name="connsiteY3" fmla="*/ 11782 h 12891"/>
              <a:gd name="connsiteX4" fmla="*/ 10000 w 10000"/>
              <a:gd name="connsiteY4" fmla="*/ 185 h 12891"/>
              <a:gd name="connsiteX5" fmla="*/ 1785 w 10000"/>
              <a:gd name="connsiteY5" fmla="*/ 0 h 12891"/>
              <a:gd name="connsiteX0" fmla="*/ 1785 w 10000"/>
              <a:gd name="connsiteY0" fmla="*/ 0 h 12806"/>
              <a:gd name="connsiteX1" fmla="*/ 4 w 10000"/>
              <a:gd name="connsiteY1" fmla="*/ 5707 h 12806"/>
              <a:gd name="connsiteX2" fmla="*/ 6969 w 10000"/>
              <a:gd name="connsiteY2" fmla="*/ 12573 h 12806"/>
              <a:gd name="connsiteX3" fmla="*/ 9852 w 10000"/>
              <a:gd name="connsiteY3" fmla="*/ 11277 h 12806"/>
              <a:gd name="connsiteX4" fmla="*/ 10000 w 10000"/>
              <a:gd name="connsiteY4" fmla="*/ 185 h 12806"/>
              <a:gd name="connsiteX5" fmla="*/ 1785 w 10000"/>
              <a:gd name="connsiteY5" fmla="*/ 0 h 12806"/>
              <a:gd name="connsiteX0" fmla="*/ 1785 w 10000"/>
              <a:gd name="connsiteY0" fmla="*/ 0 h 12718"/>
              <a:gd name="connsiteX1" fmla="*/ 4 w 10000"/>
              <a:gd name="connsiteY1" fmla="*/ 5707 h 12718"/>
              <a:gd name="connsiteX2" fmla="*/ 6969 w 10000"/>
              <a:gd name="connsiteY2" fmla="*/ 12573 h 12718"/>
              <a:gd name="connsiteX3" fmla="*/ 9753 w 10000"/>
              <a:gd name="connsiteY3" fmla="*/ 10520 h 12718"/>
              <a:gd name="connsiteX4" fmla="*/ 10000 w 10000"/>
              <a:gd name="connsiteY4" fmla="*/ 185 h 12718"/>
              <a:gd name="connsiteX5" fmla="*/ 1785 w 10000"/>
              <a:gd name="connsiteY5" fmla="*/ 0 h 12718"/>
              <a:gd name="connsiteX0" fmla="*/ 1785 w 10000"/>
              <a:gd name="connsiteY0" fmla="*/ 0 h 12772"/>
              <a:gd name="connsiteX1" fmla="*/ 4 w 10000"/>
              <a:gd name="connsiteY1" fmla="*/ 5707 h 12772"/>
              <a:gd name="connsiteX2" fmla="*/ 6969 w 10000"/>
              <a:gd name="connsiteY2" fmla="*/ 12573 h 12772"/>
              <a:gd name="connsiteX3" fmla="*/ 9852 w 10000"/>
              <a:gd name="connsiteY3" fmla="*/ 11025 h 12772"/>
              <a:gd name="connsiteX4" fmla="*/ 10000 w 10000"/>
              <a:gd name="connsiteY4" fmla="*/ 185 h 12772"/>
              <a:gd name="connsiteX5" fmla="*/ 1785 w 10000"/>
              <a:gd name="connsiteY5" fmla="*/ 0 h 12772"/>
              <a:gd name="connsiteX0" fmla="*/ 1785 w 10000"/>
              <a:gd name="connsiteY0" fmla="*/ 0 h 11156"/>
              <a:gd name="connsiteX1" fmla="*/ 4 w 10000"/>
              <a:gd name="connsiteY1" fmla="*/ 5707 h 11156"/>
              <a:gd name="connsiteX2" fmla="*/ 6128 w 10000"/>
              <a:gd name="connsiteY2" fmla="*/ 10554 h 11156"/>
              <a:gd name="connsiteX3" fmla="*/ 9852 w 10000"/>
              <a:gd name="connsiteY3" fmla="*/ 11025 h 11156"/>
              <a:gd name="connsiteX4" fmla="*/ 10000 w 10000"/>
              <a:gd name="connsiteY4" fmla="*/ 185 h 11156"/>
              <a:gd name="connsiteX5" fmla="*/ 1785 w 10000"/>
              <a:gd name="connsiteY5" fmla="*/ 0 h 11156"/>
              <a:gd name="connsiteX0" fmla="*/ 1785 w 10000"/>
              <a:gd name="connsiteY0" fmla="*/ 0 h 12083"/>
              <a:gd name="connsiteX1" fmla="*/ 4 w 10000"/>
              <a:gd name="connsiteY1" fmla="*/ 5707 h 12083"/>
              <a:gd name="connsiteX2" fmla="*/ 6128 w 10000"/>
              <a:gd name="connsiteY2" fmla="*/ 11816 h 12083"/>
              <a:gd name="connsiteX3" fmla="*/ 9852 w 10000"/>
              <a:gd name="connsiteY3" fmla="*/ 11025 h 12083"/>
              <a:gd name="connsiteX4" fmla="*/ 10000 w 10000"/>
              <a:gd name="connsiteY4" fmla="*/ 185 h 12083"/>
              <a:gd name="connsiteX5" fmla="*/ 1785 w 10000"/>
              <a:gd name="connsiteY5" fmla="*/ 0 h 12083"/>
              <a:gd name="connsiteX0" fmla="*/ 1785 w 10000"/>
              <a:gd name="connsiteY0" fmla="*/ 0 h 12248"/>
              <a:gd name="connsiteX1" fmla="*/ 4 w 10000"/>
              <a:gd name="connsiteY1" fmla="*/ 5707 h 12248"/>
              <a:gd name="connsiteX2" fmla="*/ 6128 w 10000"/>
              <a:gd name="connsiteY2" fmla="*/ 11816 h 12248"/>
              <a:gd name="connsiteX3" fmla="*/ 9852 w 10000"/>
              <a:gd name="connsiteY3" fmla="*/ 11025 h 12248"/>
              <a:gd name="connsiteX4" fmla="*/ 10000 w 10000"/>
              <a:gd name="connsiteY4" fmla="*/ 185 h 12248"/>
              <a:gd name="connsiteX5" fmla="*/ 1785 w 10000"/>
              <a:gd name="connsiteY5" fmla="*/ 0 h 12248"/>
              <a:gd name="connsiteX0" fmla="*/ 1786 w 10001"/>
              <a:gd name="connsiteY0" fmla="*/ 0 h 12440"/>
              <a:gd name="connsiteX1" fmla="*/ 5 w 10001"/>
              <a:gd name="connsiteY1" fmla="*/ 5707 h 12440"/>
              <a:gd name="connsiteX2" fmla="*/ 5635 w 10001"/>
              <a:gd name="connsiteY2" fmla="*/ 12068 h 12440"/>
              <a:gd name="connsiteX3" fmla="*/ 9853 w 10001"/>
              <a:gd name="connsiteY3" fmla="*/ 11025 h 12440"/>
              <a:gd name="connsiteX4" fmla="*/ 10001 w 10001"/>
              <a:gd name="connsiteY4" fmla="*/ 185 h 12440"/>
              <a:gd name="connsiteX5" fmla="*/ 1786 w 10001"/>
              <a:gd name="connsiteY5" fmla="*/ 0 h 12440"/>
              <a:gd name="connsiteX0" fmla="*/ 1786 w 10001"/>
              <a:gd name="connsiteY0" fmla="*/ 0 h 12114"/>
              <a:gd name="connsiteX1" fmla="*/ 5 w 10001"/>
              <a:gd name="connsiteY1" fmla="*/ 5707 h 12114"/>
              <a:gd name="connsiteX2" fmla="*/ 5635 w 10001"/>
              <a:gd name="connsiteY2" fmla="*/ 12068 h 12114"/>
              <a:gd name="connsiteX3" fmla="*/ 9853 w 10001"/>
              <a:gd name="connsiteY3" fmla="*/ 11025 h 12114"/>
              <a:gd name="connsiteX4" fmla="*/ 10001 w 10001"/>
              <a:gd name="connsiteY4" fmla="*/ 185 h 12114"/>
              <a:gd name="connsiteX5" fmla="*/ 1786 w 10001"/>
              <a:gd name="connsiteY5" fmla="*/ 0 h 12114"/>
              <a:gd name="connsiteX0" fmla="*/ 771 w 8986"/>
              <a:gd name="connsiteY0" fmla="*/ 0 h 12293"/>
              <a:gd name="connsiteX1" fmla="*/ 375 w 8986"/>
              <a:gd name="connsiteY1" fmla="*/ 7726 h 12293"/>
              <a:gd name="connsiteX2" fmla="*/ 4620 w 8986"/>
              <a:gd name="connsiteY2" fmla="*/ 12068 h 12293"/>
              <a:gd name="connsiteX3" fmla="*/ 8838 w 8986"/>
              <a:gd name="connsiteY3" fmla="*/ 11025 h 12293"/>
              <a:gd name="connsiteX4" fmla="*/ 8986 w 8986"/>
              <a:gd name="connsiteY4" fmla="*/ 185 h 12293"/>
              <a:gd name="connsiteX5" fmla="*/ 771 w 8986"/>
              <a:gd name="connsiteY5" fmla="*/ 0 h 12293"/>
              <a:gd name="connsiteX0" fmla="*/ 858 w 10000"/>
              <a:gd name="connsiteY0" fmla="*/ 0 h 10000"/>
              <a:gd name="connsiteX1" fmla="*/ 417 w 10000"/>
              <a:gd name="connsiteY1" fmla="*/ 6285 h 10000"/>
              <a:gd name="connsiteX2" fmla="*/ 5141 w 10000"/>
              <a:gd name="connsiteY2" fmla="*/ 9817 h 10000"/>
              <a:gd name="connsiteX3" fmla="*/ 9835 w 10000"/>
              <a:gd name="connsiteY3" fmla="*/ 8969 h 10000"/>
              <a:gd name="connsiteX4" fmla="*/ 10000 w 10000"/>
              <a:gd name="connsiteY4" fmla="*/ 150 h 10000"/>
              <a:gd name="connsiteX5" fmla="*/ 858 w 10000"/>
              <a:gd name="connsiteY5" fmla="*/ 0 h 10000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83 w 10325"/>
              <a:gd name="connsiteY0" fmla="*/ 0 h 10286"/>
              <a:gd name="connsiteX1" fmla="*/ 27 w 10325"/>
              <a:gd name="connsiteY1" fmla="*/ 2385 h 10286"/>
              <a:gd name="connsiteX2" fmla="*/ 5466 w 10325"/>
              <a:gd name="connsiteY2" fmla="*/ 9817 h 10286"/>
              <a:gd name="connsiteX3" fmla="*/ 10160 w 10325"/>
              <a:gd name="connsiteY3" fmla="*/ 8969 h 10286"/>
              <a:gd name="connsiteX4" fmla="*/ 10325 w 10325"/>
              <a:gd name="connsiteY4" fmla="*/ 150 h 10286"/>
              <a:gd name="connsiteX5" fmla="*/ 1183 w 10325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1156 w 10298"/>
              <a:gd name="connsiteY5" fmla="*/ 0 h 10286"/>
              <a:gd name="connsiteX0" fmla="*/ 115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1156 w 10298"/>
              <a:gd name="connsiteY6" fmla="*/ 0 h 10286"/>
              <a:gd name="connsiteX0" fmla="*/ 826 w 10298"/>
              <a:gd name="connsiteY0" fmla="*/ 0 h 10286"/>
              <a:gd name="connsiteX1" fmla="*/ 0 w 10298"/>
              <a:gd name="connsiteY1" fmla="*/ 2385 h 10286"/>
              <a:gd name="connsiteX2" fmla="*/ 5439 w 10298"/>
              <a:gd name="connsiteY2" fmla="*/ 9817 h 10286"/>
              <a:gd name="connsiteX3" fmla="*/ 10133 w 10298"/>
              <a:gd name="connsiteY3" fmla="*/ 8969 h 10286"/>
              <a:gd name="connsiteX4" fmla="*/ 10298 w 10298"/>
              <a:gd name="connsiteY4" fmla="*/ 150 h 10286"/>
              <a:gd name="connsiteX5" fmla="*/ 2695 w 10298"/>
              <a:gd name="connsiteY5" fmla="*/ 127 h 10286"/>
              <a:gd name="connsiteX6" fmla="*/ 826 w 10298"/>
              <a:gd name="connsiteY6" fmla="*/ 0 h 10286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656 h 10942"/>
              <a:gd name="connsiteX1" fmla="*/ 0 w 10298"/>
              <a:gd name="connsiteY1" fmla="*/ 3041 h 10942"/>
              <a:gd name="connsiteX2" fmla="*/ 5439 w 10298"/>
              <a:gd name="connsiteY2" fmla="*/ 10473 h 10942"/>
              <a:gd name="connsiteX3" fmla="*/ 10133 w 10298"/>
              <a:gd name="connsiteY3" fmla="*/ 9625 h 10942"/>
              <a:gd name="connsiteX4" fmla="*/ 10298 w 10298"/>
              <a:gd name="connsiteY4" fmla="*/ 806 h 10942"/>
              <a:gd name="connsiteX5" fmla="*/ 826 w 10298"/>
              <a:gd name="connsiteY5" fmla="*/ 656 h 10942"/>
              <a:gd name="connsiteX0" fmla="*/ 826 w 10298"/>
              <a:gd name="connsiteY0" fmla="*/ 740 h 11026"/>
              <a:gd name="connsiteX1" fmla="*/ 0 w 10298"/>
              <a:gd name="connsiteY1" fmla="*/ 3125 h 11026"/>
              <a:gd name="connsiteX2" fmla="*/ 5439 w 10298"/>
              <a:gd name="connsiteY2" fmla="*/ 10557 h 11026"/>
              <a:gd name="connsiteX3" fmla="*/ 10133 w 10298"/>
              <a:gd name="connsiteY3" fmla="*/ 9709 h 11026"/>
              <a:gd name="connsiteX4" fmla="*/ 10298 w 10298"/>
              <a:gd name="connsiteY4" fmla="*/ 890 h 11026"/>
              <a:gd name="connsiteX5" fmla="*/ 826 w 10298"/>
              <a:gd name="connsiteY5" fmla="*/ 740 h 11026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0943"/>
              <a:gd name="connsiteX1" fmla="*/ 0 w 10298"/>
              <a:gd name="connsiteY1" fmla="*/ 3042 h 10943"/>
              <a:gd name="connsiteX2" fmla="*/ 5439 w 10298"/>
              <a:gd name="connsiteY2" fmla="*/ 10474 h 10943"/>
              <a:gd name="connsiteX3" fmla="*/ 10133 w 10298"/>
              <a:gd name="connsiteY3" fmla="*/ 9626 h 10943"/>
              <a:gd name="connsiteX4" fmla="*/ 10298 w 10298"/>
              <a:gd name="connsiteY4" fmla="*/ 807 h 10943"/>
              <a:gd name="connsiteX5" fmla="*/ 826 w 10298"/>
              <a:gd name="connsiteY5" fmla="*/ 657 h 10943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57 h 11008"/>
              <a:gd name="connsiteX1" fmla="*/ 0 w 10298"/>
              <a:gd name="connsiteY1" fmla="*/ 3042 h 11008"/>
              <a:gd name="connsiteX2" fmla="*/ 5439 w 10298"/>
              <a:gd name="connsiteY2" fmla="*/ 10474 h 11008"/>
              <a:gd name="connsiteX3" fmla="*/ 10188 w 10298"/>
              <a:gd name="connsiteY3" fmla="*/ 9831 h 11008"/>
              <a:gd name="connsiteX4" fmla="*/ 10298 w 10298"/>
              <a:gd name="connsiteY4" fmla="*/ 807 h 11008"/>
              <a:gd name="connsiteX5" fmla="*/ 826 w 10298"/>
              <a:gd name="connsiteY5" fmla="*/ 657 h 11008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975"/>
              <a:gd name="connsiteX1" fmla="*/ 0 w 10298"/>
              <a:gd name="connsiteY1" fmla="*/ 3009 h 10975"/>
              <a:gd name="connsiteX2" fmla="*/ 5439 w 10298"/>
              <a:gd name="connsiteY2" fmla="*/ 10441 h 10975"/>
              <a:gd name="connsiteX3" fmla="*/ 10188 w 10298"/>
              <a:gd name="connsiteY3" fmla="*/ 9798 h 10975"/>
              <a:gd name="connsiteX4" fmla="*/ 10298 w 10298"/>
              <a:gd name="connsiteY4" fmla="*/ 774 h 10975"/>
              <a:gd name="connsiteX5" fmla="*/ 826 w 10298"/>
              <a:gd name="connsiteY5" fmla="*/ 624 h 109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624 h 10775"/>
              <a:gd name="connsiteX1" fmla="*/ 0 w 10298"/>
              <a:gd name="connsiteY1" fmla="*/ 3009 h 10775"/>
              <a:gd name="connsiteX2" fmla="*/ 5439 w 10298"/>
              <a:gd name="connsiteY2" fmla="*/ 10441 h 10775"/>
              <a:gd name="connsiteX3" fmla="*/ 10188 w 10298"/>
              <a:gd name="connsiteY3" fmla="*/ 9798 h 10775"/>
              <a:gd name="connsiteX4" fmla="*/ 10298 w 10298"/>
              <a:gd name="connsiteY4" fmla="*/ 774 h 10775"/>
              <a:gd name="connsiteX5" fmla="*/ 826 w 10298"/>
              <a:gd name="connsiteY5" fmla="*/ 624 h 10775"/>
              <a:gd name="connsiteX0" fmla="*/ 826 w 10298"/>
              <a:gd name="connsiteY0" fmla="*/ 568 h 10719"/>
              <a:gd name="connsiteX1" fmla="*/ 0 w 10298"/>
              <a:gd name="connsiteY1" fmla="*/ 2953 h 10719"/>
              <a:gd name="connsiteX2" fmla="*/ 5439 w 10298"/>
              <a:gd name="connsiteY2" fmla="*/ 10385 h 10719"/>
              <a:gd name="connsiteX3" fmla="*/ 10188 w 10298"/>
              <a:gd name="connsiteY3" fmla="*/ 9742 h 10719"/>
              <a:gd name="connsiteX4" fmla="*/ 10298 w 10298"/>
              <a:gd name="connsiteY4" fmla="*/ 718 h 10719"/>
              <a:gd name="connsiteX5" fmla="*/ 826 w 10298"/>
              <a:gd name="connsiteY5" fmla="*/ 568 h 10719"/>
              <a:gd name="connsiteX0" fmla="*/ 826 w 10298"/>
              <a:gd name="connsiteY0" fmla="*/ 18 h 10169"/>
              <a:gd name="connsiteX1" fmla="*/ 0 w 10298"/>
              <a:gd name="connsiteY1" fmla="*/ 2403 h 10169"/>
              <a:gd name="connsiteX2" fmla="*/ 5439 w 10298"/>
              <a:gd name="connsiteY2" fmla="*/ 9835 h 10169"/>
              <a:gd name="connsiteX3" fmla="*/ 10188 w 10298"/>
              <a:gd name="connsiteY3" fmla="*/ 9192 h 10169"/>
              <a:gd name="connsiteX4" fmla="*/ 10298 w 10298"/>
              <a:gd name="connsiteY4" fmla="*/ 168 h 10169"/>
              <a:gd name="connsiteX5" fmla="*/ 826 w 10298"/>
              <a:gd name="connsiteY5" fmla="*/ 18 h 10169"/>
              <a:gd name="connsiteX0" fmla="*/ 826 w 10298"/>
              <a:gd name="connsiteY0" fmla="*/ 42 h 10193"/>
              <a:gd name="connsiteX1" fmla="*/ 0 w 10298"/>
              <a:gd name="connsiteY1" fmla="*/ 2427 h 10193"/>
              <a:gd name="connsiteX2" fmla="*/ 5439 w 10298"/>
              <a:gd name="connsiteY2" fmla="*/ 9859 h 10193"/>
              <a:gd name="connsiteX3" fmla="*/ 10188 w 10298"/>
              <a:gd name="connsiteY3" fmla="*/ 9216 h 10193"/>
              <a:gd name="connsiteX4" fmla="*/ 10298 w 10298"/>
              <a:gd name="connsiteY4" fmla="*/ 192 h 10193"/>
              <a:gd name="connsiteX5" fmla="*/ 826 w 10298"/>
              <a:gd name="connsiteY5" fmla="*/ 42 h 10193"/>
              <a:gd name="connsiteX0" fmla="*/ 826 w 10189"/>
              <a:gd name="connsiteY0" fmla="*/ 9 h 10160"/>
              <a:gd name="connsiteX1" fmla="*/ 0 w 10189"/>
              <a:gd name="connsiteY1" fmla="*/ 2394 h 10160"/>
              <a:gd name="connsiteX2" fmla="*/ 5439 w 10189"/>
              <a:gd name="connsiteY2" fmla="*/ 9826 h 10160"/>
              <a:gd name="connsiteX3" fmla="*/ 10188 w 10189"/>
              <a:gd name="connsiteY3" fmla="*/ 9183 h 10160"/>
              <a:gd name="connsiteX4" fmla="*/ 10026 w 10189"/>
              <a:gd name="connsiteY4" fmla="*/ 384 h 10160"/>
              <a:gd name="connsiteX5" fmla="*/ 826 w 10189"/>
              <a:gd name="connsiteY5" fmla="*/ 9 h 10160"/>
              <a:gd name="connsiteX0" fmla="*/ 826 w 10222"/>
              <a:gd name="connsiteY0" fmla="*/ 42 h 10193"/>
              <a:gd name="connsiteX1" fmla="*/ 0 w 10222"/>
              <a:gd name="connsiteY1" fmla="*/ 2427 h 10193"/>
              <a:gd name="connsiteX2" fmla="*/ 5439 w 10222"/>
              <a:gd name="connsiteY2" fmla="*/ 9859 h 10193"/>
              <a:gd name="connsiteX3" fmla="*/ 10188 w 10222"/>
              <a:gd name="connsiteY3" fmla="*/ 9216 h 10193"/>
              <a:gd name="connsiteX4" fmla="*/ 10222 w 10222"/>
              <a:gd name="connsiteY4" fmla="*/ 192 h 10193"/>
              <a:gd name="connsiteX5" fmla="*/ 826 w 10222"/>
              <a:gd name="connsiteY5" fmla="*/ 42 h 10193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  <a:gd name="connsiteX0" fmla="*/ 826 w 10222"/>
              <a:gd name="connsiteY0" fmla="*/ 42 h 10234"/>
              <a:gd name="connsiteX1" fmla="*/ 0 w 10222"/>
              <a:gd name="connsiteY1" fmla="*/ 2427 h 10234"/>
              <a:gd name="connsiteX2" fmla="*/ 5197 w 10222"/>
              <a:gd name="connsiteY2" fmla="*/ 9915 h 10234"/>
              <a:gd name="connsiteX3" fmla="*/ 10188 w 10222"/>
              <a:gd name="connsiteY3" fmla="*/ 9216 h 10234"/>
              <a:gd name="connsiteX4" fmla="*/ 10222 w 10222"/>
              <a:gd name="connsiteY4" fmla="*/ 192 h 10234"/>
              <a:gd name="connsiteX5" fmla="*/ 826 w 10222"/>
              <a:gd name="connsiteY5" fmla="*/ 42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" h="10234">
                <a:moveTo>
                  <a:pt x="826" y="42"/>
                </a:moveTo>
                <a:cubicBezTo>
                  <a:pt x="347" y="250"/>
                  <a:pt x="114" y="538"/>
                  <a:pt x="0" y="2427"/>
                </a:cubicBezTo>
                <a:cubicBezTo>
                  <a:pt x="126" y="7867"/>
                  <a:pt x="3454" y="9234"/>
                  <a:pt x="5197" y="9915"/>
                </a:cubicBezTo>
                <a:cubicBezTo>
                  <a:pt x="6940" y="10596"/>
                  <a:pt x="8471" y="10107"/>
                  <a:pt x="10188" y="9216"/>
                </a:cubicBezTo>
                <a:cubicBezTo>
                  <a:pt x="10206" y="6755"/>
                  <a:pt x="10204" y="2653"/>
                  <a:pt x="10222" y="192"/>
                </a:cubicBezTo>
                <a:cubicBezTo>
                  <a:pt x="6543" y="-65"/>
                  <a:pt x="4403" y="-7"/>
                  <a:pt x="826" y="4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3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srgbClr val="0070C0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3" descr="C:\Users\bbolding\Pictures\Clip Art\Cray Logos\cray_logo_registered_294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42" y="99833"/>
            <a:ext cx="1501795" cy="1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>
            <a:spLocks/>
          </p:cNvSpPr>
          <p:nvPr/>
        </p:nvSpPr>
        <p:spPr bwMode="auto">
          <a:xfrm rot="21435692">
            <a:off x="23151" y="535009"/>
            <a:ext cx="9108862" cy="325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9946"/>
              <a:gd name="connsiteY0" fmla="*/ 5905 h 7723"/>
              <a:gd name="connsiteX1" fmla="*/ 2841 w 9946"/>
              <a:gd name="connsiteY1" fmla="*/ 4 h 7723"/>
              <a:gd name="connsiteX2" fmla="*/ 7149 w 9946"/>
              <a:gd name="connsiteY2" fmla="*/ 6889 h 7723"/>
              <a:gd name="connsiteX3" fmla="*/ 9946 w 9946"/>
              <a:gd name="connsiteY3" fmla="*/ 6941 h 7723"/>
              <a:gd name="connsiteX0" fmla="*/ 0 w 10000"/>
              <a:gd name="connsiteY0" fmla="*/ 7838 h 17075"/>
              <a:gd name="connsiteX1" fmla="*/ 2856 w 10000"/>
              <a:gd name="connsiteY1" fmla="*/ 197 h 17075"/>
              <a:gd name="connsiteX2" fmla="*/ 7194 w 10000"/>
              <a:gd name="connsiteY2" fmla="*/ 17060 h 17075"/>
              <a:gd name="connsiteX3" fmla="*/ 10000 w 10000"/>
              <a:gd name="connsiteY3" fmla="*/ 9179 h 17075"/>
              <a:gd name="connsiteX0" fmla="*/ 0 w 10000"/>
              <a:gd name="connsiteY0" fmla="*/ 201 h 9501"/>
              <a:gd name="connsiteX1" fmla="*/ 2829 w 10000"/>
              <a:gd name="connsiteY1" fmla="*/ 5722 h 9501"/>
              <a:gd name="connsiteX2" fmla="*/ 7194 w 10000"/>
              <a:gd name="connsiteY2" fmla="*/ 9423 h 9501"/>
              <a:gd name="connsiteX3" fmla="*/ 10000 w 10000"/>
              <a:gd name="connsiteY3" fmla="*/ 1542 h 9501"/>
              <a:gd name="connsiteX0" fmla="*/ 0 w 9963"/>
              <a:gd name="connsiteY0" fmla="*/ 94 h 19600"/>
              <a:gd name="connsiteX1" fmla="*/ 2792 w 9963"/>
              <a:gd name="connsiteY1" fmla="*/ 15559 h 19600"/>
              <a:gd name="connsiteX2" fmla="*/ 7157 w 9963"/>
              <a:gd name="connsiteY2" fmla="*/ 19454 h 19600"/>
              <a:gd name="connsiteX3" fmla="*/ 9963 w 9963"/>
              <a:gd name="connsiteY3" fmla="*/ 11159 h 19600"/>
              <a:gd name="connsiteX0" fmla="*/ 0 w 10000"/>
              <a:gd name="connsiteY0" fmla="*/ 0 h 9952"/>
              <a:gd name="connsiteX1" fmla="*/ 2802 w 10000"/>
              <a:gd name="connsiteY1" fmla="*/ 7890 h 9952"/>
              <a:gd name="connsiteX2" fmla="*/ 7184 w 10000"/>
              <a:gd name="connsiteY2" fmla="*/ 9878 h 9952"/>
              <a:gd name="connsiteX3" fmla="*/ 10000 w 10000"/>
              <a:gd name="connsiteY3" fmla="*/ 5645 h 9952"/>
              <a:gd name="connsiteX0" fmla="*/ 0 w 10000"/>
              <a:gd name="connsiteY0" fmla="*/ 0 h 9978"/>
              <a:gd name="connsiteX1" fmla="*/ 2786 w 10000"/>
              <a:gd name="connsiteY1" fmla="*/ 7480 h 9978"/>
              <a:gd name="connsiteX2" fmla="*/ 7184 w 10000"/>
              <a:gd name="connsiteY2" fmla="*/ 9926 h 9978"/>
              <a:gd name="connsiteX3" fmla="*/ 10000 w 10000"/>
              <a:gd name="connsiteY3" fmla="*/ 5672 h 9978"/>
              <a:gd name="connsiteX0" fmla="*/ 0 w 10018"/>
              <a:gd name="connsiteY0" fmla="*/ 0 h 9160"/>
              <a:gd name="connsiteX1" fmla="*/ 2804 w 10018"/>
              <a:gd name="connsiteY1" fmla="*/ 6660 h 9160"/>
              <a:gd name="connsiteX2" fmla="*/ 7202 w 10018"/>
              <a:gd name="connsiteY2" fmla="*/ 9112 h 9160"/>
              <a:gd name="connsiteX3" fmla="*/ 10018 w 10018"/>
              <a:gd name="connsiteY3" fmla="*/ 4849 h 916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  <a:gd name="connsiteX0" fmla="*/ 0 w 10000"/>
              <a:gd name="connsiteY0" fmla="*/ 0 h 10000"/>
              <a:gd name="connsiteX1" fmla="*/ 2799 w 10000"/>
              <a:gd name="connsiteY1" fmla="*/ 7271 h 10000"/>
              <a:gd name="connsiteX2" fmla="*/ 7189 w 10000"/>
              <a:gd name="connsiteY2" fmla="*/ 9948 h 10000"/>
              <a:gd name="connsiteX3" fmla="*/ 10000 w 10000"/>
              <a:gd name="connsiteY3" fmla="*/ 529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58" y="1948"/>
                  <a:pt x="1601" y="5612"/>
                  <a:pt x="2799" y="7271"/>
                </a:cubicBezTo>
                <a:cubicBezTo>
                  <a:pt x="3997" y="8929"/>
                  <a:pt x="5986" y="10287"/>
                  <a:pt x="7189" y="9948"/>
                </a:cubicBezTo>
                <a:cubicBezTo>
                  <a:pt x="8431" y="10129"/>
                  <a:pt x="9341" y="9076"/>
                  <a:pt x="10000" y="5294"/>
                </a:cubicBezTo>
              </a:path>
            </a:pathLst>
          </a:custGeom>
          <a:noFill/>
          <a:ln w="9525" cap="rnd" cmpd="sng" algn="ctr">
            <a:gradFill>
              <a:gsLst>
                <a:gs pos="98000">
                  <a:schemeClr val="accent5">
                    <a:lumMod val="60000"/>
                    <a:lumOff val="40000"/>
                    <a:alpha val="3000"/>
                  </a:schemeClr>
                </a:gs>
                <a:gs pos="58000">
                  <a:schemeClr val="accent5">
                    <a:lumMod val="60000"/>
                    <a:lumOff val="40000"/>
                    <a:alpha val="10000"/>
                  </a:schemeClr>
                </a:gs>
                <a:gs pos="4000">
                  <a:schemeClr val="accent5">
                    <a:lumMod val="40000"/>
                    <a:lumOff val="60000"/>
                    <a:alpha val="4000"/>
                  </a:schemeClr>
                </a:gs>
              </a:gsLst>
              <a:lin ang="5400000" scaled="1"/>
            </a:gradFill>
            <a:prstDash val="solid"/>
            <a:bevel/>
            <a:headEnd type="none" w="med" len="med"/>
            <a:tailEnd type="none" w="med" len="med"/>
          </a:ln>
          <a:effectLst>
            <a:glow rad="63500">
              <a:srgbClr val="00B0F0">
                <a:alpha val="8000"/>
              </a:srgbClr>
            </a:glow>
            <a:innerShdw blurRad="114300">
              <a:prstClr val="black"/>
            </a:innerShdw>
          </a:effectLst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  <p:sldLayoutId id="2147484774" r:id="rId12"/>
    <p:sldLayoutId id="2147484775" r:id="rId13"/>
    <p:sldLayoutId id="2147484777" r:id="rId14"/>
    <p:sldLayoutId id="2147484778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2C60C8-E439-4A8A-BA58-8D9FB911FC9E}" type="datetime1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10/3/2012</a:t>
            </a:fld>
            <a:r>
              <a:rPr lang="en-US">
                <a:solidFill>
                  <a:srgbClr val="FFFFFF"/>
                </a:solidFill>
                <a:ea typeface="+mn-ea"/>
              </a:rPr>
              <a:t>March 28, 2007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ea typeface="+mn-ea"/>
              </a:rPr>
              <a:t>Slide </a:t>
            </a:r>
            <a:fld id="{4F689506-80A9-4A6D-AFCE-52BB08BCD585}" type="slidenum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  <a:ea typeface="+mn-ea"/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hf hdr="0" dt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409592" y="6499226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fld id="{54EB0282-DFE5-4A83-9933-56C41FCA3E77}" type="datetime6">
              <a:rPr lang="en-US">
                <a:solidFill>
                  <a:srgbClr val="000000">
                    <a:lumMod val="75000"/>
                    <a:lumOff val="25000"/>
                  </a:srgbClr>
                </a:solidFill>
                <a:ea typeface="ＭＳ Ｐゴシック" charset="-128"/>
              </a:rPr>
              <a:pPr defTabSz="457200"/>
              <a:t>October 12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  <a:ea typeface="ＭＳ Ｐゴシック" charset="-128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70284" y="6499225"/>
            <a:ext cx="3581400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  <a:ea typeface="ＭＳ Ｐゴシック" charset="-128"/>
              </a:rPr>
              <a:t>Cray Inc.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ＭＳ Ｐゴシック" charset="-128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fld id="{1CCF71DE-A1B0-7D41-9AF1-59B88CD9E7AA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  <a:ea typeface="ＭＳ Ｐゴシック" charset="-128"/>
              </a:rPr>
              <a:pPr defTabSz="457200"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ＭＳ Ｐゴシック" charset="-128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  <p:sldLayoutId id="2147484789" r:id="rId8"/>
    <p:sldLayoutId id="2147484790" r:id="rId9"/>
    <p:sldLayoutId id="2147484791" r:id="rId10"/>
    <p:sldLayoutId id="2147484792" r:id="rId11"/>
    <p:sldLayoutId id="2147484793" r:id="rId12"/>
    <p:sldLayoutId id="2147484794" r:id="rId13"/>
    <p:sldLayoutId id="2147484795" r:id="rId14"/>
    <p:sldLayoutId id="2147484796" r:id="rId15"/>
    <p:sldLayoutId id="2147484797" r:id="rId16"/>
    <p:sldLayoutId id="2147484798" r:id="rId17"/>
    <p:sldLayoutId id="2147484799" r:id="rId18"/>
    <p:sldLayoutId id="2147484800" r:id="rId19"/>
    <p:sldLayoutId id="2147484801" r:id="rId20"/>
    <p:sldLayoutId id="2147484802" r:id="rId21"/>
    <p:sldLayoutId id="2147484803" r:id="rId22"/>
    <p:sldLayoutId id="2147484804" r:id="rId23"/>
    <p:sldLayoutId id="2147484805" r:id="rId24"/>
    <p:sldLayoutId id="2147484806" r:id="rId25"/>
  </p:sldLayoutIdLst>
  <p:transition>
    <p:fade/>
  </p:transition>
  <p:hf hdr="0" ft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990600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609600"/>
          </a:xfrm>
          <a:prstGeom prst="rect">
            <a:avLst/>
          </a:prstGeom>
          <a:ln w="6350" cap="rnd">
            <a:noFill/>
          </a:ln>
        </p:spPr>
        <p:txBody>
          <a:bodyPr vert="horz" anchor="t" anchorCtr="0">
            <a:normAutofit/>
          </a:bodyPr>
          <a:lstStyle/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2438400" cy="228600"/>
          </a:xfrm>
          <a:prstGeom prst="rect">
            <a:avLst/>
          </a:prstGeom>
        </p:spPr>
        <p:txBody>
          <a:bodyPr anchor="ctr"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eaLnBrk="1" hangingPunct="1">
              <a:defRPr/>
            </a:pPr>
            <a:r>
              <a:rPr lang="en-US" smtClean="0">
                <a:solidFill>
                  <a:prstClr val="black"/>
                </a:solidFill>
                <a:latin typeface="Arial" charset="0"/>
              </a:rPr>
              <a:t>November, 2010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629400"/>
            <a:ext cx="3581400" cy="25400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eaLnBrk="1" hangingPunct="1">
              <a:defRPr/>
            </a:pPr>
            <a:r>
              <a:rPr lang="en-US" smtClean="0">
                <a:solidFill>
                  <a:prstClr val="black"/>
                </a:solidFill>
                <a:latin typeface="Arial" charset="0"/>
              </a:rPr>
              <a:t>Cray Inc. Confidential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629400"/>
            <a:ext cx="609600" cy="228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eaLnBrk="1" hangingPunct="1">
              <a:defRPr/>
            </a:pPr>
            <a:fld id="{D505C863-2CE5-41D4-9A34-1C6D7786FC48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09" r:id="rId1"/>
  </p:sldLayoutIdLst>
  <p:transition>
    <p:fade/>
  </p:transition>
  <p:hf hdr="0"/>
  <p:txStyles>
    <p:titleStyle>
      <a:lvl1pPr algn="l" rtl="0" fontAlgn="base">
        <a:lnSpc>
          <a:spcPts val="2400"/>
        </a:lnSpc>
        <a:spcBef>
          <a:spcPct val="0"/>
        </a:spcBef>
        <a:spcAft>
          <a:spcPct val="0"/>
        </a:spcAft>
        <a:defRPr lang="en-US" sz="280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n-lt"/>
          <a:ea typeface="+mj-ea"/>
          <a:cs typeface="+mj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rgbClr val="000066"/>
        </a:buClr>
        <a:buSzPct val="110000"/>
        <a:buFont typeface="Wingdings" pitchFamily="2" charset="2"/>
        <a:buChar char="§"/>
        <a:defRPr sz="24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000099"/>
        </a:buClr>
        <a:buSzPct val="110000"/>
        <a:buFont typeface="Arial" pitchFamily="34" charset="0"/>
        <a:buChar char="•"/>
        <a:defRPr sz="20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002060"/>
        </a:buClr>
        <a:buSzPct val="85000"/>
        <a:buFont typeface="Wingdings" pitchFamily="2" charset="2"/>
        <a:buChar char="Ø"/>
        <a:defRPr sz="18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FF0000"/>
        </a:buClr>
        <a:buSzPct val="90000"/>
        <a:buFont typeface="Courier New" pitchFamily="49" charset="0"/>
        <a:buChar char="o"/>
        <a:defRPr sz="16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chemeClr val="bg1"/>
        </a:buClr>
        <a:buSzPct val="110000"/>
        <a:buFont typeface="Calibri" pitchFamily="34" charset="0"/>
        <a:buChar char="»"/>
        <a:defRPr sz="16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May 2011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Cray NDA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  <p:sldLayoutId id="2147484823" r:id="rId13"/>
    <p:sldLayoutId id="2147484824" r:id="rId14"/>
    <p:sldLayoutId id="2147484825" r:id="rId15"/>
    <p:sldLayoutId id="2147484826" r:id="rId16"/>
    <p:sldLayoutId id="2147484827" r:id="rId17"/>
    <p:sldLayoutId id="2147484828" r:id="rId18"/>
  </p:sldLayoutIdLst>
  <p:transition>
    <p:fade/>
  </p:transition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10/6/2010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Oklahoma Supercomputing Symposium 2010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  <p:sldLayoutId id="2147484841" r:id="rId12"/>
    <p:sldLayoutId id="2147484842" r:id="rId13"/>
    <p:sldLayoutId id="2147484843" r:id="rId14"/>
    <p:sldLayoutId id="2147484844" r:id="rId15"/>
    <p:sldLayoutId id="2147484845" r:id="rId16"/>
    <p:sldLayoutId id="2147484846" r:id="rId17"/>
    <p:sldLayoutId id="2147484847" r:id="rId18"/>
    <p:sldLayoutId id="2147484848" r:id="rId19"/>
    <p:sldLayoutId id="2147484849" r:id="rId20"/>
    <p:sldLayoutId id="2147484850" r:id="rId21"/>
    <p:sldLayoutId id="2147484851" r:id="rId22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</a:t>
            </a:r>
            <a:r>
              <a:rPr lang="en-US" sz="100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Only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  <p:sldLayoutId id="2147484864" r:id="rId12"/>
    <p:sldLayoutId id="2147484865" r:id="rId13"/>
    <p:sldLayoutId id="2147484866" r:id="rId14"/>
    <p:sldLayoutId id="2147484867" r:id="rId15"/>
    <p:sldLayoutId id="2147484868" r:id="rId16"/>
    <p:sldLayoutId id="2147484869" r:id="rId17"/>
    <p:sldLayoutId id="2147484870" r:id="rId18"/>
    <p:sldLayoutId id="2147484871" r:id="rId19"/>
    <p:sldLayoutId id="2147484872" r:id="rId20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dirty="0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  <p:sldLayoutId id="2147484885" r:id="rId12"/>
    <p:sldLayoutId id="2147484886" r:id="rId13"/>
    <p:sldLayoutId id="2147484887" r:id="rId14"/>
    <p:sldLayoutId id="2147484888" r:id="rId15"/>
    <p:sldLayoutId id="2147484889" r:id="rId16"/>
    <p:sldLayoutId id="2147484890" r:id="rId17"/>
    <p:sldLayoutId id="2147484891" r:id="rId18"/>
    <p:sldLayoutId id="2147484892" r:id="rId19"/>
    <p:sldLayoutId id="2147484893" r:id="rId20"/>
    <p:sldLayoutId id="2147484894" r:id="rId2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11/14/2011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Cray Proprietary Information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a typeface="+mn-e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73E13-F2B2-4F73-AD1C-77373A43D7A3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a typeface="+mn-ea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15200" cy="533400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  <p:sldLayoutId id="2147484907" r:id="rId12"/>
    <p:sldLayoutId id="2147484908" r:id="rId13"/>
    <p:sldLayoutId id="2147484909" r:id="rId14"/>
    <p:sldLayoutId id="2147484910" r:id="rId15"/>
    <p:sldLayoutId id="2147484911" r:id="rId16"/>
    <p:sldLayoutId id="2147484912" r:id="rId17"/>
    <p:sldLayoutId id="2147484913" r:id="rId18"/>
  </p:sldLayoutIdLst>
  <p:transition>
    <p:fade/>
  </p:transition>
  <p:hf hdr="0"/>
  <p:txStyles>
    <p:titleStyle>
      <a:lvl1pPr algn="l" rtl="0" fontAlgn="base">
        <a:lnSpc>
          <a:spcPct val="100000"/>
        </a:lnSpc>
        <a:spcBef>
          <a:spcPct val="0"/>
        </a:spcBef>
        <a:spcAft>
          <a:spcPct val="0"/>
        </a:spcAft>
        <a:defRPr lang="en-US" sz="3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fontAlgn="base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dirty="0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  <p:sldLayoutId id="2147484927" r:id="rId12"/>
    <p:sldLayoutId id="2147484928" r:id="rId13"/>
    <p:sldLayoutId id="2147484929" r:id="rId14"/>
    <p:sldLayoutId id="2147484930" r:id="rId15"/>
    <p:sldLayoutId id="2147484931" r:id="rId16"/>
    <p:sldLayoutId id="2147484932" r:id="rId17"/>
    <p:sldLayoutId id="2147484933" r:id="rId18"/>
    <p:sldLayoutId id="2147484934" r:id="rId19"/>
    <p:sldLayoutId id="2147484935" r:id="rId20"/>
    <p:sldLayoutId id="2147484936" r:id="rId2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Oklahoma Supercomputing Symposium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  <p:sldLayoutId id="2147484132" r:id="rId19"/>
    <p:sldLayoutId id="2147484133" r:id="rId20"/>
    <p:sldLayoutId id="2147484134" r:id="rId21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dirty="0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38" r:id="rId1"/>
    <p:sldLayoutId id="2147484939" r:id="rId2"/>
    <p:sldLayoutId id="2147484940" r:id="rId3"/>
    <p:sldLayoutId id="2147484941" r:id="rId4"/>
    <p:sldLayoutId id="2147484942" r:id="rId5"/>
    <p:sldLayoutId id="2147484943" r:id="rId6"/>
    <p:sldLayoutId id="2147484944" r:id="rId7"/>
    <p:sldLayoutId id="2147484945" r:id="rId8"/>
    <p:sldLayoutId id="2147484946" r:id="rId9"/>
    <p:sldLayoutId id="2147484947" r:id="rId10"/>
    <p:sldLayoutId id="2147484948" r:id="rId11"/>
    <p:sldLayoutId id="2147484949" r:id="rId12"/>
    <p:sldLayoutId id="2147484950" r:id="rId13"/>
    <p:sldLayoutId id="2147484951" r:id="rId14"/>
    <p:sldLayoutId id="2147484952" r:id="rId15"/>
    <p:sldLayoutId id="2147484953" r:id="rId16"/>
    <p:sldLayoutId id="2147484954" r:id="rId17"/>
    <p:sldLayoutId id="2147484955" r:id="rId18"/>
    <p:sldLayoutId id="2147484956" r:id="rId19"/>
    <p:sldLayoutId id="2147484957" r:id="rId20"/>
    <p:sldLayoutId id="2147484958" r:id="rId2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dirty="0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  <p:sldLayoutId id="2147484971" r:id="rId12"/>
    <p:sldLayoutId id="2147484972" r:id="rId13"/>
    <p:sldLayoutId id="2147484973" r:id="rId14"/>
    <p:sldLayoutId id="2147484974" r:id="rId15"/>
    <p:sldLayoutId id="2147484975" r:id="rId16"/>
    <p:sldLayoutId id="2147484976" r:id="rId17"/>
    <p:sldLayoutId id="2147484977" r:id="rId18"/>
    <p:sldLayoutId id="2147484978" r:id="rId19"/>
    <p:sldLayoutId id="2147484979" r:id="rId20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0" y="-1"/>
            <a:ext cx="7010400" cy="771525"/>
          </a:xfrm>
          <a:prstGeom prst="rect">
            <a:avLst/>
          </a:prstGeom>
          <a:ln w="6350" cap="rnd">
            <a:noFill/>
          </a:ln>
        </p:spPr>
        <p:txBody>
          <a:bodyPr vert="horz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2"/>
          </p:nvPr>
        </p:nvSpPr>
        <p:spPr>
          <a:xfrm>
            <a:off x="15507" y="65733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smtClean="0">
                <a:solidFill>
                  <a:prstClr val="black"/>
                </a:solidFill>
              </a:rPr>
              <a:t>Mar 09 2012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124200" y="658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ko-KR" dirty="0" smtClean="0">
                <a:solidFill>
                  <a:prstClr val="black"/>
                </a:solidFill>
              </a:rPr>
              <a:t>A*Star Technical Meeting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fld id="{5026B6A3-7280-4884-B13A-1948C2195047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3" r:id="rId12"/>
    <p:sldLayoutId id="2147484994" r:id="rId13"/>
    <p:sldLayoutId id="2147484995" r:id="rId14"/>
    <p:sldLayoutId id="2147484996" r:id="rId15"/>
    <p:sldLayoutId id="2147484997" r:id="rId16"/>
    <p:sldLayoutId id="2147484998" r:id="rId17"/>
    <p:sldLayoutId id="2147484999" r:id="rId18"/>
    <p:sldLayoutId id="2147485000" r:id="rId19"/>
    <p:sldLayoutId id="2147485001" r:id="rId20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marL="1828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accent5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5000"/>
        <a:buFont typeface="Wingdings 2" pitchFamily="18" charset="2"/>
        <a:buChar char=""/>
        <a:defRPr sz="2000" b="1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0" y="64738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Mar 09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75945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A*Star Technical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23930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baseline="0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2932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11" r:id="rId7"/>
    <p:sldLayoutId id="2147485012" r:id="rId8"/>
    <p:sldLayoutId id="2147485013" r:id="rId9"/>
    <p:sldLayoutId id="2147485014" r:id="rId10"/>
    <p:sldLayoutId id="2147485015" r:id="rId11"/>
    <p:sldLayoutId id="2147485016" r:id="rId12"/>
    <p:sldLayoutId id="2147485017" r:id="rId13"/>
    <p:sldLayoutId id="2147485018" r:id="rId14"/>
    <p:sldLayoutId id="2147485019" r:id="rId15"/>
    <p:sldLayoutId id="2147485020" r:id="rId16"/>
    <p:sldLayoutId id="2147485021" r:id="rId17"/>
    <p:sldLayoutId id="2147485022" r:id="rId18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Inc. – NDA </a:t>
            </a:r>
            <a:r>
              <a:rPr lang="en-US" sz="100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Only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24" r:id="rId1"/>
    <p:sldLayoutId id="2147485025" r:id="rId2"/>
    <p:sldLayoutId id="2147485026" r:id="rId3"/>
    <p:sldLayoutId id="2147485027" r:id="rId4"/>
    <p:sldLayoutId id="2147485028" r:id="rId5"/>
    <p:sldLayoutId id="2147485029" r:id="rId6"/>
    <p:sldLayoutId id="2147485030" r:id="rId7"/>
    <p:sldLayoutId id="2147485031" r:id="rId8"/>
    <p:sldLayoutId id="2147485032" r:id="rId9"/>
    <p:sldLayoutId id="2147485033" r:id="rId10"/>
    <p:sldLayoutId id="2147485034" r:id="rId11"/>
    <p:sldLayoutId id="2147485035" r:id="rId12"/>
    <p:sldLayoutId id="2147485036" r:id="rId13"/>
    <p:sldLayoutId id="2147485037" r:id="rId14"/>
    <p:sldLayoutId id="2147485038" r:id="rId15"/>
    <p:sldLayoutId id="2147485039" r:id="rId16"/>
    <p:sldLayoutId id="2147485040" r:id="rId17"/>
    <p:sldLayoutId id="2147485041" r:id="rId18"/>
    <p:sldLayoutId id="2147485042" r:id="rId19"/>
    <p:sldLayoutId id="2147485043" r:id="rId20"/>
    <p:sldLayoutId id="2147485044" r:id="rId21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1188" y="6499225"/>
            <a:ext cx="1972408" cy="358775"/>
          </a:xfrm>
          <a:prstGeom prst="rect">
            <a:avLst/>
          </a:prstGeom>
        </p:spPr>
        <p:txBody>
          <a:bodyPr vert="horz" anchor="ctr" anchorCtr="0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11/14/11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781300" y="6499225"/>
            <a:ext cx="3581400" cy="35877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Cray Proprietary Information - NDA Required</a:t>
            </a:r>
            <a:endParaRPr 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  <p:sldLayoutId id="2147485057" r:id="rId12"/>
    <p:sldLayoutId id="2147485058" r:id="rId13"/>
    <p:sldLayoutId id="2147485059" r:id="rId14"/>
    <p:sldLayoutId id="2147485060" r:id="rId15"/>
    <p:sldLayoutId id="2147485061" r:id="rId16"/>
    <p:sldLayoutId id="2147485062" r:id="rId17"/>
    <p:sldLayoutId id="2147485063" r:id="rId18"/>
    <p:sldLayoutId id="2147485064" r:id="rId19"/>
    <p:sldLayoutId id="2147485065" r:id="rId20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46687" y="6473826"/>
            <a:ext cx="1190133" cy="384174"/>
          </a:xfrm>
          <a:prstGeom prst="rect">
            <a:avLst/>
          </a:prstGeom>
        </p:spPr>
        <p:txBody>
          <a:bodyPr/>
          <a:lstStyle>
            <a:lvl1pPr>
              <a:defRPr sz="1200"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2D393F">
                    <a:lumMod val="50000"/>
                  </a:srgbClr>
                </a:solidFill>
                <a:latin typeface="Calibri"/>
              </a:rPr>
              <a:t>Proprietary Cray Inc</a:t>
            </a:r>
            <a:endParaRPr lang="en-US">
              <a:solidFill>
                <a:srgbClr val="2D393F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96760" y="6477000"/>
            <a:ext cx="780415" cy="381000"/>
          </a:xfrm>
          <a:prstGeom prst="rect">
            <a:avLst/>
          </a:prstGeom>
        </p:spPr>
        <p:txBody>
          <a:bodyPr/>
          <a:lstStyle>
            <a:lvl1pPr>
              <a:defRPr sz="1200"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2D393F">
                    <a:lumMod val="50000"/>
                  </a:srgbClr>
                </a:solidFill>
                <a:latin typeface="Calibri"/>
              </a:rPr>
              <a:t>Slide </a:t>
            </a:r>
            <a:fld id="{4F689506-80A9-4A6D-AFCE-52BB08BCD585}" type="slidenum">
              <a:rPr lang="en-US">
                <a:solidFill>
                  <a:srgbClr val="2D393F">
                    <a:lumMod val="50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dirty="0">
                <a:solidFill>
                  <a:srgbClr val="2D393F">
                    <a:lumMod val="50000"/>
                  </a:srgbClr>
                </a:solidFill>
                <a:latin typeface="Calibri"/>
              </a:rPr>
              <a:t> 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</p:sldLayoutIdLst>
  <p:transition>
    <p:fade/>
  </p:transition>
  <p:hf hdr="0" ftr="0" dt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b="1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3000">
                <a:schemeClr val="accent6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457200"/>
            <a:ext cx="71262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752600"/>
            <a:ext cx="7162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53996" name="Text Box 12"/>
          <p:cNvSpPr txBox="1">
            <a:spLocks noChangeArrowheads="1"/>
          </p:cNvSpPr>
          <p:nvPr/>
        </p:nvSpPr>
        <p:spPr bwMode="auto">
          <a:xfrm>
            <a:off x="590550" y="6557963"/>
            <a:ext cx="1479550" cy="15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© 2011 ANSYS, Inc.</a:t>
            </a:r>
          </a:p>
        </p:txBody>
      </p:sp>
      <p:sp>
        <p:nvSpPr>
          <p:cNvPr id="553997" name="Text Box 13"/>
          <p:cNvSpPr txBox="1">
            <a:spLocks noChangeArrowheads="1"/>
          </p:cNvSpPr>
          <p:nvPr/>
        </p:nvSpPr>
        <p:spPr bwMode="auto">
          <a:xfrm>
            <a:off x="2070100" y="6557963"/>
            <a:ext cx="1008063" cy="15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674F3A-4F60-4857-91A6-E62E4CF56F4B}" type="datetime4">
              <a:rPr lang="en-US" sz="1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October 3, 2012</a:t>
            </a:fld>
            <a:endParaRPr lang="en-US" sz="1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77800" y="6557963"/>
            <a:ext cx="27940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fld id="{0EB639C4-AAB0-4043-B0CD-42F410298AB6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fontAlgn="auto"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77838"/>
            <a:ext cx="11858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09750" y="0"/>
            <a:ext cx="733425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  <p:sldLayoutId id="2147485074" r:id="rId2"/>
    <p:sldLayoutId id="2147485075" r:id="rId3"/>
    <p:sldLayoutId id="2147485076" r:id="rId4"/>
    <p:sldLayoutId id="2147485077" r:id="rId5"/>
    <p:sldLayoutId id="2147485078" r:id="rId6"/>
    <p:sldLayoutId id="2147485079" r:id="rId7"/>
    <p:sldLayoutId id="2147485080" r:id="rId8"/>
    <p:sldLayoutId id="2147485081" r:id="rId9"/>
    <p:sldLayoutId id="2147485082" r:id="rId10"/>
    <p:sldLayoutId id="2147485119" r:id="rId11"/>
    <p:sldLayoutId id="2147485120" r:id="rId12"/>
    <p:sldLayoutId id="2147485121" r:id="rId1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22860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SzPct val="120000"/>
        <a:buFont typeface="Arial" charset="0"/>
        <a:buChar char="•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45720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Font typeface="Calibri" pitchFamily="34" charset="0"/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687388" indent="-225425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Font typeface="Arial" pitchFamily="34" charset="0"/>
        <a:buChar char="•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914400" indent="-2270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Font typeface="Calibri" pitchFamily="34" charset="0"/>
        <a:buChar char="–"/>
        <a:defRPr sz="16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2288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15200" cy="838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8763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accent5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5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Cray Inc. – NDA </a:t>
            </a:r>
            <a:r>
              <a:rPr lang="en-US" sz="1000" smtClean="0"/>
              <a:t>Only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53200"/>
            <a:ext cx="228600" cy="228600"/>
          </a:xfrm>
          <a:prstGeom prst="ellips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800" b="1">
                <a:solidFill>
                  <a:schemeClr val="accent5"/>
                </a:solidFill>
                <a:latin typeface="Century Gothic" pitchFamily="34" charset="0"/>
              </a:defRPr>
            </a:lvl1pPr>
          </a:lstStyle>
          <a:p>
            <a:fld id="{0432A83E-EA17-4313-ACE5-B40C7F6F55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600" b="1" kern="1200" spc="-30" baseline="0">
          <a:solidFill>
            <a:schemeClr val="accent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83464" indent="-283464" algn="l" defTabSz="914400" rtl="0" eaLnBrk="1" latinLnBrk="0" hangingPunct="1">
        <a:lnSpc>
          <a:spcPct val="85000"/>
        </a:lnSpc>
        <a:spcBef>
          <a:spcPts val="150"/>
        </a:spcBef>
        <a:spcAft>
          <a:spcPts val="150"/>
        </a:spcAft>
        <a:buClr>
          <a:schemeClr val="accent2"/>
        </a:buClr>
        <a:buSzPct val="100000"/>
        <a:buFont typeface="Arial" pitchFamily="34" charset="0"/>
        <a:buChar char="●"/>
        <a:defRPr sz="2400" b="1" kern="1200" spc="-30" baseline="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649224" indent="-285750" algn="l" defTabSz="914400" rtl="0" eaLnBrk="1" latinLnBrk="0" hangingPunct="1">
        <a:lnSpc>
          <a:spcPct val="85000"/>
        </a:lnSpc>
        <a:spcBef>
          <a:spcPts val="150"/>
        </a:spcBef>
        <a:spcAft>
          <a:spcPts val="150"/>
        </a:spcAft>
        <a:buClr>
          <a:schemeClr val="accent2"/>
        </a:buClr>
        <a:buSzPct val="85000"/>
        <a:buFont typeface="Calibri" pitchFamily="34" charset="0"/>
        <a:buChar char="●"/>
        <a:defRPr lang="en-US" sz="2000" kern="1200" dirty="0" smtClean="0">
          <a:solidFill>
            <a:schemeClr val="tx1">
              <a:lumMod val="50000"/>
              <a:lumOff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914400" indent="-228600" algn="l" defTabSz="914400" rtl="0" eaLnBrk="1" latinLnBrk="0" hangingPunct="1">
        <a:lnSpc>
          <a:spcPct val="85000"/>
        </a:lnSpc>
        <a:spcBef>
          <a:spcPts val="150"/>
        </a:spcBef>
        <a:spcAft>
          <a:spcPts val="150"/>
        </a:spcAft>
        <a:buClr>
          <a:schemeClr val="tx2">
            <a:lumMod val="60000"/>
            <a:lumOff val="40000"/>
          </a:schemeClr>
        </a:buClr>
        <a:buSzPct val="85000"/>
        <a:buFont typeface="Calibri" pitchFamily="34" charset="0"/>
        <a:buChar char="●"/>
        <a:defRPr lang="en-US" sz="1800" kern="1200" dirty="0" smtClean="0">
          <a:solidFill>
            <a:schemeClr val="tx1">
              <a:lumMod val="50000"/>
              <a:lumOff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188720" indent="-228600" algn="l" defTabSz="914400" rtl="0" eaLnBrk="1" latinLnBrk="0" hangingPunct="1">
        <a:lnSpc>
          <a:spcPct val="85000"/>
        </a:lnSpc>
        <a:spcBef>
          <a:spcPts val="150"/>
        </a:spcBef>
        <a:spcAft>
          <a:spcPts val="150"/>
        </a:spcAft>
        <a:buClr>
          <a:schemeClr val="tx2">
            <a:lumMod val="60000"/>
            <a:lumOff val="40000"/>
          </a:schemeClr>
        </a:buClr>
        <a:buSzPct val="85000"/>
        <a:buFont typeface="Calibri" pitchFamily="34" charset="0"/>
        <a:buChar char="●"/>
        <a:defRPr lang="en-US" sz="1600" kern="1200" dirty="0" smtClean="0">
          <a:solidFill>
            <a:schemeClr val="tx1">
              <a:lumMod val="50000"/>
              <a:lumOff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463040" indent="-228600" algn="l" defTabSz="914400" rtl="0" eaLnBrk="1" latinLnBrk="0" hangingPunct="1">
        <a:lnSpc>
          <a:spcPct val="85000"/>
        </a:lnSpc>
        <a:spcBef>
          <a:spcPts val="150"/>
        </a:spcBef>
        <a:spcAft>
          <a:spcPts val="150"/>
        </a:spcAft>
        <a:buClr>
          <a:schemeClr val="tx2">
            <a:lumMod val="60000"/>
            <a:lumOff val="40000"/>
          </a:schemeClr>
        </a:buClr>
        <a:buSzPct val="85000"/>
        <a:buFont typeface="Calibri" pitchFamily="34" charset="0"/>
        <a:buChar char="●"/>
        <a:defRPr lang="en-US" sz="1600" kern="1200" dirty="0">
          <a:solidFill>
            <a:schemeClr val="tx1">
              <a:lumMod val="50000"/>
              <a:lumOff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Oklahoma Supercomputing Symposium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  <p:sldLayoutId id="2147484152" r:id="rId17"/>
    <p:sldLayoutId id="2147484153" r:id="rId18"/>
    <p:sldLayoutId id="2147484154" r:id="rId19"/>
    <p:sldLayoutId id="2147484155" r:id="rId20"/>
    <p:sldLayoutId id="2147484156" r:id="rId21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Oklahoma Supercomputing Symposium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4" r:id="rId17"/>
    <p:sldLayoutId id="2147484175" r:id="rId18"/>
    <p:sldLayoutId id="2147484176" r:id="rId19"/>
    <p:sldLayoutId id="2147484177" r:id="rId20"/>
    <p:sldLayoutId id="2147484178" r:id="rId21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10/6/2010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Oklahoma Supercomputing Symposium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</p:sldLayoutIdLst>
  <p:transition>
    <p:fade/>
  </p:transition>
  <p:hf hdr="0"/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8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8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1.xml"/><Relationship Id="rId6" Type="http://schemas.openxmlformats.org/officeDocument/2006/relationships/image" Target="../media/image52.jpeg"/><Relationship Id="rId5" Type="http://schemas.openxmlformats.org/officeDocument/2006/relationships/hyperlink" Target="mailto:clifford@cray.com" TargetMode="External"/><Relationship Id="rId4" Type="http://schemas.openxmlformats.org/officeDocument/2006/relationships/image" Target="../media/image5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70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63.xml"/><Relationship Id="rId6" Type="http://schemas.openxmlformats.org/officeDocument/2006/relationships/image" Target="../media/image66.png"/><Relationship Id="rId5" Type="http://schemas.openxmlformats.org/officeDocument/2006/relationships/image" Target="../media/image72.jpeg"/><Relationship Id="rId10" Type="http://schemas.openxmlformats.org/officeDocument/2006/relationships/image" Target="../media/image69.png"/><Relationship Id="rId4" Type="http://schemas.openxmlformats.org/officeDocument/2006/relationships/image" Target="../media/image71.jpe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7" Type="http://schemas.openxmlformats.org/officeDocument/2006/relationships/image" Target="../media/image7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://www.hector.ac.uk/casestudies/ucav.ph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6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96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openxmlformats.org/officeDocument/2006/relationships/image" Target="../media/image82.gif"/><Relationship Id="rId15" Type="http://schemas.openxmlformats.org/officeDocument/2006/relationships/image" Target="../media/image91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6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6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chart" Target="../charts/chart2.xml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6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62.xml"/><Relationship Id="rId5" Type="http://schemas.openxmlformats.org/officeDocument/2006/relationships/chart" Target="../charts/chart3.xml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61.xml"/><Relationship Id="rId6" Type="http://schemas.openxmlformats.org/officeDocument/2006/relationships/chart" Target="../charts/chart4.xml"/><Relationship Id="rId5" Type="http://schemas.openxmlformats.org/officeDocument/2006/relationships/image" Target="../media/image104.png"/><Relationship Id="rId4" Type="http://schemas.openxmlformats.org/officeDocument/2006/relationships/image" Target="../media/image10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61.xml"/><Relationship Id="rId6" Type="http://schemas.openxmlformats.org/officeDocument/2006/relationships/image" Target="../media/image52.jpeg"/><Relationship Id="rId5" Type="http://schemas.openxmlformats.org/officeDocument/2006/relationships/image" Target="../media/image54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6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70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1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70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22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73.png"/><Relationship Id="rId10" Type="http://schemas.openxmlformats.org/officeDocument/2006/relationships/image" Target="../media/image12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0.png"/><Relationship Id="rId14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62.xml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3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ubmar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5523" y="2665345"/>
            <a:ext cx="2143125" cy="2143125"/>
          </a:xfrm>
          <a:prstGeom prst="rect">
            <a:avLst/>
          </a:prstGeom>
        </p:spPr>
      </p:pic>
      <p:pic>
        <p:nvPicPr>
          <p:cNvPr id="15" name="Picture 14" descr="Drone.cfd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3211" y="3548887"/>
            <a:ext cx="2665335" cy="211352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23" name="Content Placeholder 6"/>
          <p:cNvSpPr>
            <a:spLocks noGrp="1"/>
          </p:cNvSpPr>
          <p:nvPr>
            <p:ph sz="quarter" idx="13"/>
          </p:nvPr>
        </p:nvSpPr>
        <p:spPr>
          <a:xfrm>
            <a:off x="389328" y="236891"/>
            <a:ext cx="628767" cy="30986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sz="2000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469" y="802444"/>
            <a:ext cx="8904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Extreme scalability </a:t>
            </a:r>
            <a:br>
              <a:rPr lang="en-US" sz="3600" b="1" dirty="0" smtClean="0"/>
            </a:br>
            <a:r>
              <a:rPr lang="en-US" sz="3600" b="1" dirty="0" smtClean="0"/>
              <a:t>in CAE ISV Applications</a:t>
            </a:r>
          </a:p>
          <a:p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168" y="2111828"/>
            <a:ext cx="4369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Greg Clifford</a:t>
            </a:r>
          </a:p>
          <a:p>
            <a:r>
              <a:rPr lang="en-US" sz="1800" dirty="0" smtClean="0"/>
              <a:t>Manufacturing Segment Manager</a:t>
            </a:r>
          </a:p>
          <a:p>
            <a:r>
              <a: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hlinkClick r:id="rId5"/>
              </a:rPr>
              <a:t>clifford@cray.com</a:t>
            </a:r>
            <a:endParaRPr lang="en-US" sz="1800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\\inside.us.cray.com\DavWWWRoot\depts\marketing\Cray Image Library\Cray Systems and System Logos\XE6\XE6M-case-fro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839" y="3435853"/>
            <a:ext cx="3253982" cy="3253982"/>
          </a:xfrm>
          <a:prstGeom prst="rect">
            <a:avLst/>
          </a:prstGeom>
          <a:noFill/>
        </p:spPr>
      </p:pic>
      <p:pic>
        <p:nvPicPr>
          <p:cNvPr id="12" name="Picture 11" descr="Turbine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9769" y="2378852"/>
            <a:ext cx="2144258" cy="1655367"/>
          </a:xfrm>
          <a:prstGeom prst="rect">
            <a:avLst/>
          </a:prstGeom>
        </p:spPr>
      </p:pic>
      <p:pic>
        <p:nvPicPr>
          <p:cNvPr id="16" name="Picture 15" descr="sonexion-1300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4194" y="3132083"/>
            <a:ext cx="1606402" cy="270569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329448" cy="533400"/>
          </a:xfrm>
        </p:spPr>
        <p:txBody>
          <a:bodyPr>
            <a:normAutofit fontScale="90000"/>
          </a:bodyPr>
          <a:lstStyle/>
          <a:p>
            <a:r>
              <a:rPr lang="en-US" sz="2800" b="1" smtClean="0"/>
              <a:t>CAE Application Workload </a:t>
            </a:r>
            <a:endParaRPr lang="en-US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3449404" y="1035697"/>
          <a:ext cx="5078776" cy="438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22754" y="1039090"/>
            <a:ext cx="32254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1A228C"/>
                </a:solidFill>
                <a:latin typeface="Calibri" pitchFamily="34" charset="0"/>
              </a:rPr>
              <a:t>Impact/Crash Apps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ABAQUS explicit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LS-DYNA 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PAM-CRASH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RADIOSS</a:t>
            </a:r>
          </a:p>
          <a:p>
            <a:pPr marL="274320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1A228C"/>
                </a:solidFill>
                <a:latin typeface="Calibri" pitchFamily="34" charset="0"/>
              </a:rPr>
              <a:t>CFD Apps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CFD++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ANSYS Fluent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err="1" smtClean="0">
                <a:solidFill>
                  <a:srgbClr val="595959"/>
                </a:solidFill>
                <a:latin typeface="Calibri" pitchFamily="34" charset="0"/>
              </a:rPr>
              <a:t>PowerFLOW</a:t>
            </a:r>
            <a:endParaRPr lang="en-US" sz="1800" b="1" dirty="0" smtClean="0">
              <a:solidFill>
                <a:srgbClr val="595959"/>
              </a:solidFill>
              <a:latin typeface="Calibri" pitchFamily="34" charset="0"/>
            </a:endParaRP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STAR-CCM+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“in-house”</a:t>
            </a:r>
          </a:p>
          <a:p>
            <a:pPr marL="274320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1A228C"/>
                </a:solidFill>
                <a:latin typeface="Calibri" pitchFamily="34" charset="0"/>
              </a:rPr>
              <a:t>Structures Apps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ABAQUS implicit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ANSYS Mechanical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err="1" smtClean="0">
                <a:solidFill>
                  <a:srgbClr val="595959"/>
                </a:solidFill>
                <a:latin typeface="Calibri" pitchFamily="34" charset="0"/>
              </a:rPr>
              <a:t>MSC.Nastran</a:t>
            </a:r>
            <a:endParaRPr lang="en-US" sz="1800" b="1" dirty="0" smtClean="0">
              <a:solidFill>
                <a:srgbClr val="595959"/>
              </a:solidFill>
              <a:latin typeface="Calibri" pitchFamily="34" charset="0"/>
            </a:endParaRPr>
          </a:p>
          <a:p>
            <a:pPr marL="274320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1A228C"/>
                </a:solidFill>
                <a:latin typeface="Calibri" pitchFamily="34" charset="0"/>
              </a:rPr>
              <a:t>Electromagnetic Apps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“in-house” (classified)</a:t>
            </a:r>
          </a:p>
          <a:p>
            <a:pPr marL="731520" lvl="1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595959"/>
                </a:solidFill>
                <a:latin typeface="Calibri" pitchFamily="34" charset="0"/>
              </a:rPr>
              <a:t>ANSYS HFSS</a:t>
            </a:r>
          </a:p>
          <a:p>
            <a:pPr marL="274320" indent="-274320">
              <a:buClr>
                <a:srgbClr val="E7BC29"/>
              </a:buClr>
              <a:buSzPct val="100000"/>
              <a:buFont typeface="Arial" pitchFamily="34" charset="0"/>
              <a:buChar char="•"/>
            </a:pPr>
            <a:endParaRPr lang="en-US" sz="1800" b="1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00150" y="5108049"/>
            <a:ext cx="4250725" cy="1391598"/>
            <a:chOff x="3675217" y="5130501"/>
            <a:chExt cx="5317388" cy="1391598"/>
          </a:xfrm>
        </p:grpSpPr>
        <p:sp>
          <p:nvSpPr>
            <p:cNvPr id="11" name="Rounded Rectangle 10"/>
            <p:cNvSpPr/>
            <p:nvPr/>
          </p:nvSpPr>
          <p:spPr>
            <a:xfrm>
              <a:off x="3717826" y="5309119"/>
              <a:ext cx="5220901" cy="1212980"/>
            </a:xfrm>
            <a:prstGeom prst="roundRect">
              <a:avLst/>
            </a:prstGeom>
            <a:solidFill>
              <a:srgbClr val="DBFA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75217" y="5130501"/>
              <a:ext cx="53173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2"/>
                </a:buClr>
              </a:pPr>
              <a:endParaRPr lang="en-US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  <a:p>
              <a:pPr algn="ctr">
                <a:buClr>
                  <a:schemeClr val="accent2"/>
                </a:buClr>
              </a:pPr>
              <a:r>
                <a:rPr lang="en-US" sz="2400" b="1" dirty="0" smtClean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 Vast majority of large simulations are MPI parallel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2056" y="755262"/>
            <a:ext cx="5638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Basically the same ISV codes used across all industries</a:t>
            </a:r>
          </a:p>
        </p:txBody>
      </p:sp>
    </p:spTree>
    <p:extLst>
      <p:ext uri="{BB962C8B-B14F-4D97-AF65-F5344CB8AC3E}">
        <p14:creationId xmlns:p14="http://schemas.microsoft.com/office/powerpoint/2010/main" xmlns="" val="1674962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726680" y="5646420"/>
            <a:ext cx="960120" cy="62656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Content Placeholder 13"/>
          <p:cNvSpPr txBox="1">
            <a:spLocks/>
          </p:cNvSpPr>
          <p:nvPr/>
        </p:nvSpPr>
        <p:spPr bwMode="auto">
          <a:xfrm>
            <a:off x="527649" y="1477630"/>
            <a:ext cx="7776596" cy="317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Is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the extreme scaling technology ready for production CAE environments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39763" marR="0" lvl="1" indent="-27305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39763" marR="0" lvl="1" indent="-27305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39763" marR="0" lvl="1" indent="-27305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tabLst/>
              <a:defRPr/>
            </a:pP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12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5" name="Picture 4" descr="cray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7947" y="5153250"/>
            <a:ext cx="1577133" cy="1401896"/>
          </a:xfrm>
          <a:prstGeom prst="rect">
            <a:avLst/>
          </a:prstGeom>
        </p:spPr>
      </p:pic>
      <p:sp>
        <p:nvSpPr>
          <p:cNvPr id="3074" name="AutoShape 2" descr="data:image/jpeg;base64,/9j/4AAQSkZJRgABAQAAAQABAAD/2wCEAAkGBhQSERUUExQVFBQWFxcaGBgVFxwYFhoYGBgYGBUYFRgYHSYeGBkjGhkUHy8gIycpLCwsFR4xNTAqNSYrLCkBCQoKDgwOGg8PGiwcHB8pKSkpKSksKSwsKSkpKSkpLCwpKSkpKSkpKSksLCwsKSwpKSkpLCkpKSkpLDUpKSwvLP/AABEIALwBDAMBIgACEQEDEQH/xAAbAAABBQEBAAAAAAAAAAAAAAAGAgMEBQcBAP/EAFAQAAECBAIFBgcMBwYGAwAAAAECEQADEiEEMQUTIkFRBgdhcYGRIzJSkqGx0RRCU2JygpOis8HS8BUkVHOy0+EWFzPC4vE0Q0Rko7Rjg8P/xAAYAQADAQEAAAAAAAAAAAAAAAABAgMABP/EACERAAIDAAMAAwEBAQAAAAAAAAABAhExAxIhE0FRIjJh/9oADAMBAAIRAxEAPwAhKo4VR4phJEOA5VCFGFFMJIgBEFcIKocKYQpMEAhUyEiZClS45LwxJZIJJ3CCKxJXHRNMSf0PO+DX3Rw6En/BL7oxiPrY8Z8SP0FP+CV6PbHv0FO+DPen2xjEfWx4zHtEkaCn+QfOT7Y8dBT/ACPrJ/FGMRtcY9rof/QU/wAj6yfxRw6DneR9dH4oxhj3RHdfDv6BneR9dH4o6NAz/I+uj8UYwzro8JsPnQE/yPro/FHRoGf5H10fijGoY1se10SBoGf5A89H4o8NAzvI+uj8UYwxro6ZkPjQc/yPrI/FCk6CneR9ZPtjGGBMheth8aDneQe9PthQ0JN8g949sY1DSFw8gw6jRE3yD6PbDqdFzfIVACNgw4lUODRszyFd0e9wTPIV3RgiNZCguOjBLHvFdxhuZLKcwR1hoBhZXHK4iLxW5O0fQOs/cI4MKVXKlP8AFUUjuECwkn3D8ZXo9keOAHE+j2RLpjxtc5CCAr5mCSOJ6zDaMICo5gACwJHGHZ+lJNvCI84QzK0nKqPhE5D74WnZrRI/R6enzj7Y97gT0959se/S0n4Qen2Rw6WleWO5Xsh6BaOjAo4ek+2HMNhkhaTSDcZ9Nt/XDP6VleV9VXsh3B45CpiACSSpO48R0QaZrQo6fQlSUqkoClICwAH2SWzpzd7Q4NPJ+BHmf0ip0nptGGnJUpKlNhJZZLZayneRvUIiJ5zJPwM3zh7YCTYW0giGnU/ADzP6wv8AtE3/ACfqf6oocPziy1lkyV9swDK+ZhuZzlyh/wAmZ58MoMHZF7N5Ut/yP/GPxw7h9NayWFmUgDWEAFLF0omKLhz5IbtihHODh1AbM0KIyaz8KquO9oscDjBOwyJgBFWImBjc2kTxn2RnFpBVMXiuV2rWpBkBSkUg6uVUNpIWGNQ3KER1ctx+yr+g/wBcRMdyml4bEYhKxMLzJfiCw/VpRzqHAxFVzgyOE78/Oho8basDkkyzHLcfsq/oB/MhaeWv/ar+gH8yK3CcuJcxSkpRP2UlRJZKWDOxUsVG4sL90LPLySCxTOf5X+qG+N/oOyLE8tf+1mfQD+ZErDacM1MterQEqLjYpVb3SkhQqO+VuO+IJ5YYYjZXMUqzACYLkgDxmG/jCtFTguVIUl2UtRD5sZuPzic04jRaZNxHKFSFqTqKqVFJKZYpJSWLPNeG/wC05/Zj9En+ZEbSvLKXh5s1Cpa1UzJlwpr1Pl2iK9XOTJ+BmefBUW1YG0XaeUp/Zj9Gn+ZDyeUR/Zz9GPxxR4bnAlqSpQkLATTnNSCanalJLqyu2W+Oo5ypDgGVMSN5JcDpsHPYIHVmtFtiOVSUJKlYcgAEk6sbvnxKw+kjMI8FL96U2zC5S1ioNbJrPA9pLlxhlylpRUolC3YKDAIJJNaUuLbi8X2jQ+qPFMk9+GneyFdoZUxtOmEG/udH0Yjv6XQP+nT2I/pFBN5w5MpkmTMLDMKF2JS7Pa6TDR5z8P8AAzu9P4o1MFoITpiX+zp+j/0x4aZl/AAfM/0xQzecWQkJUZU4BQcbSCWBa4C3Fwc2juF5xMIt6tZLbKoKL9VFXpbONTBaLZfKWUFhGqFSnYUkZXzotDsiamckKMsJzDeNkojNhwgemaek4jESdUVKDrTUQQCaAotVfIjMQRaJRsdqvtJkKxvCPqgLAMIWgQuYLxxMZIxLhueNlXyT6odhE4bKuo+qHFMpxS0IJKhNABuRMWE7/j237oiHTGG+N9Ir8cWeOwpXLmJTmQejcs5noeBpfI3EAAlKdoOGmIPeyiU9sUl/wmqLEaYwvAn56vxR4acwnkjzjFQOSGJzCU9qxDkvkjPJc0D546uF4W2NSLYcoML5Ke8+yCXkeuWvES1plJTStLKa9+FgcvXAb/ZielFAUmlwWNPAF3Ykbt8GfI3BKlTJaFeMkpBu7EEuMhlG9+zKvo7zgJOsQQpmwkp+ka3LzqT82A1KVceHve7fBnzggHiFDDSWINv8Qi6W2s+IyB3QADWfCHd7wRo4GWlrhZBUoJKwgFwVKCmDgu4SSejLfDow3E+g/jiswuHWpSUmaEA5qUgMOsAEnsG+HkyVfCnslo+8Q6FLyRhZJAHhaiMxTSD2klng95PYenBSUu7Yibfj4KeH7YzjDyJbB5uIqbMIkAP0bLtGl8mwPcMkB9masOd5EqaCptzkEt0wvJg8AQ5aYZXuqcoNTXLBcb/csunLoC++BWZhvjJ7j7YLucGoT1lCgk1pqqDpY4eUzAKBcMrfvgJmTF/CI+jV/MivG/5Elpd4TRS1y6hOlpz2fCVWta1JJ6DvhibhSlTFSVF+B7Lu/CK3CCcslpiEgJJdSFAKyFKfCF1Xy6DHFzJiSQZiHB+DP8yKWgUEMvDyyDq5iq6ks8sJvWkC4mHi+Ryg00CGw+G+Ur7fG+2M7QygUoxBJJSGOHCc1JHjDEKp66TlGk6NSNVJpdq1M+be6MVm3XHPyvCnGCHLeSfduINVjMOzS97FxtDi3ZA6RcCr6p/mQQc4OGKsbNUlerDsoFIW6swoAkBIpKRvLjqYVVhFv/i7/gU/jhov+RXpNw8pakqJWlLUsDW6gX8VlEW3uRmM4ZSoVMpTB7kJctvYGYHPaIakaPmKSo61KWZgZYdTv4oSprNdyM98NJkmoBUyz3IlAlt7AzA57RAbAW2qlmrVzFk0rcKlBOzQoqYiau7Wy35xrWhTs4f91h//AFp8ZHgpMqu02auy3Bkpl2oUfGE2ZwZqbvmI1jQivB4f91hv/XxESkViZJpmWtM1V0sSumxcJ1swMcr1BR7YrVVdHp9sTNOS5mvmMtNJXMpFJJCdasMS4vUFHtiuUmZvUjzFfihlgj0fmYZQSlToNQJYKJIYttjcd/VCsJJQX1kzV5NSgrfi+0lt3fDUzCTEpSquUygSwcqDFtoBbpvk+6FYSSC+smhHCmUpb8X8Klt3fAMEvJiQ0+SUrrl61g6KNoyw9ionJh2RpGifF7VfaTIzXkzKSJ0qmYpY1yQNihN050lSi+YersjSdDq2T1q/jXCPR1gmaLnrhAMKnquesw2DARie0Im+KrqPqhbw3NVsnqPqhxTO5eZvuV/BMf0PEfEYWwOslFxcPNdNslOQH6nFokShc55Ky6ETDEXEIlWaYXbaGqlsC2STcnfcsYpIkhU3DvmqWOur2tD2HSAkB09DAtmcs274ZWE71sehCT6WJh6SoUhiSN1uk52HqgLQsfVbenLp4PFloX/ik8ak1fKc1N0O7RVLV0nLyei4z6xFnoe2KSN4UATxIJBV2m8FmjpB5wfGFyGw0k23+FKWPRtP2CAhKTxO7ePZBpzhsVAN/wBNLIO8HXU27FGAVOH6VbvfcYSI7JeHCagFqpRdyAFHsDh7tvjqZg6PR7Ij4eSmoVrWE3cpJUrKzAkDNt8cCB5SvPMNYKLzC4ySwGpNTNUJrX4gUW6njTOTBAwUsB2E6YL3PiTQ56TnGUSJsmkAylEsxV7omBzk7At2RqnJdvcUsDITVAcTSmYlz0lnPXCyGiC3OF/xKy58ZFt3+Ai/XY98Bk0j40FfOTfEKYlJBluQxeqQlgxBAak95gGUg+WvuR+CKRfgrXpNkgKepdDJLWJJZqU2yfibWhBIBzJiNhsNUVVTCgBJKbJJUQzJsnZe9za0JUgg+Mr6v4IewBBJXINkJnJUSllGYlQG0LsJYfvEaZoa8iQfjH7ed7YyeRMkqZKRPSSUh1TZahdQGQw6Xz4iNZ0IsGTJYMCXAzZ58y1+uI8jKQA/l3L/AFycXNlJBFmukEG4N90DCs9+fFP4YJecSVVjJhClJYgGkhlbKVAmoG92twHTAguSfLX5yPwQyfgj0myJSSlRKqTakAA1ObuWFLDvhtJSFBwSl7hJAJG9jSW7jDUnDgpUTOWFCmlOyanO06qdlvTDSQxuqYQ9wFJDjex1ZbuMazFrKmSlKAlomoLKLqmJWGCFkhhKRnk75PYxqmgleDw/7nDfYzxGUYFUlUxISia7KO3NC0lkKLMmUg5tersOUanyfPgsP+5w32U+JSHijLdNJOuXckFU1gzMNdMBGd7hRf40Vygfz/vE7T2HOvmEKUxXNIDJsBOmJYODZwT849cVqpJfxj3I/DDrBXpJmSAEpIWCS7pAU6WLBybFxe0KwipYfWpmK4atQT1vUlT7uENTMIAlJE5RUXdNCBSxtekhTi9so7hKATrNasbqVoQ3WTJU/ojAL/k/QZ0tUutKNdLASsglyC5JCR3NGj6HOyetX8aozbk+Ua1BQFga+SNtYUb1b0pQN3kvfONG0Kdg/KV/EYnLSiw9ONz1mOCPT/GPWY8ICMTCYammx6jCiYamGxhwABLzvwV30TCIamzEkBkznA2jrFEGwyDCkZ2vnDkoiovwVuf3i29LRGnYiWwGqlOBc1XPynUb9gh5MkkOKWLOJvYSB64ekK2QwPacrnriMpaQzoQetTGHpCxSGCR6RvyZoy0zQ+scHy3kcL7uP53xYaFP6ykBmCkgEbwCQCeJPGKxZ6sunhnn2xYaLV+sIbxXTTu2XNPogsMSLy+lpJc5jDy2uxfWKy7PVAKZXT640DltMBQpBANeGQx8mmaolt72btjNEYIP4x9Htiawdk3DlIUKwpSHuEGlRHQSCB3GOBfAeuCSXyGkhN9IYEn96fVTFBLwCCCXAZrF3O6zBrZ3aNbNRKw+lGSE6qSWDOqW6j1l7mNT5KKHuNAGQnKA32AWE33uGL9MZJK0chSgkKS5IGb5lo1fkpNBwUoANStKOsoTQT2s/bAYyBbnGlg4hZ3vKHQxkE+in0mAoptu9EGfOYAqc2RSZd07JNcm4URuFAb5RgH1AZ6l/Sn2w8X4I9JmClpc6xTCk00gE1WpqJ97nlfK0JnS2No9gsHLJOsmzAKSU0zFElW4KJUGTncP1GEYjDofZWs9Jmq9sUsUnS8WhWzqJaHIBUlU0EXDkVTSnLiCOiNV5PK8Dh+k/wD7K9sZRK1K2TqaaikVCdOJDkB2MwjvBjV9Dz6pchTAVKdgGF5wNgMheI8jKQBDnBH63NO8FIzzBQkuQN+54EVqL7vT7YKOceWF4tb5opSGJS4KQq9JDlyb8GG6A44YdPnL9sMsFekuQU0qqqqtRTYC+1U9zbJoSmYygWCmLsamPQWILdRENycPLpVVXVallKpz2qnL5MzQlEpIUDRUAcipbHoLKBY9BEYBbYfGpWsDUypfjGpOteyVEDbmqDEtujUOTivBYf8Ac4b7KfGXYDES9YlpEqURUagZqr6tbBps1aS5bdwjTOTq/ByP3OH+znRORSJm2npfh1lzdc0kE2DTpibcAyQesk74rmvn6Yn8oMKNfMUCXVMnEios4nLQGANrJSe2K4SR8bsUv2w6wV6SpiZdCaSuu9T+Lns0tfLN2vxj2FxAQTVLTMdrLUsN0ihafTDU3CSqE062u9TrVTns0sXyzfshOFCUEvLExxlMXOYdIompvBFL7Qi0qmy1hAQdfJFKSohr321KOfS140TQZ2D8pXrMZvoOcnWIZCJfh5Oymo+U5eYpStyd7dEaLoE7KvlK9cSlpRYOT/GPWY8DHp/jHrMcEZAJKoaWYU8NLVDmAKSTVZzZWXyF/nshqdjF0pBApA2fBq6PfBO13mFJ8bzs7e9Ptjk4TqUkldB8S6SOwVW7hDskhJnlrD6hMPyCpt4O+3Sc3fohlNbWKgOinPthcgEjf2EDefJtvEZaEdWp/wCg6G4RM0YT7oSdxKCOhJVYdHVEKYTve4Gb5NbsZokaOPh0neSgkcCVZHp9sZmQQTOTAxsxKVLUnwDbIBsFl3B+UMuiIuF5oUmbMSoz0oTRRMdCtZUHXsAOik2vnBBybxITPSS5GpWGAfNaD9xi8w2nZK1rlpVMMyVTrEjNNYdLud4vEovwq16AK+aGSmYUmdOCaQQohLkvcNQzZXf+riOarDpXRr5t0u+wODAWvZ+pt72OsRiZa6knWBkuCoKABuxd24ZCKOSgIVSufMWpgRYoBHilgdzjdcwJzccTZkr+ykl818gLSET5pubugsUh02IdW/uiyw2jBhUakEqpmpLqABNQByFt8S8Fh6J4mBZJNWyZbh71BJcEEA1ZvffeGtLYkKnLIdjMRnn4qRCqUnH+vBqSfhnnOIt8QeI1LdRkl/SlPf0wIk2/oYKecQ1TWO7VkfOlMp2ufFT1X4wHmSOA9PtikX4I16S8POSCqsKU6TTSaWVZipwagLuLZ5iGVz3NhbqMNS5csE1pcUlgmzK3Eku44iGhLT5I7oexaL+RpStkqlSQklIJTKSkgVB2Uziz3jTdET/ByflD7ZMZRKxyFMk4fDAEpBIlMpnAJCnsWe8aXoXElUuUpRdRUCTxJnJc98Tmx4gry/mPjJxOYUkD5OrQTb5RgX3/ANIJOXyq8UuoAlNAS496U1KHnEl+mBgyU8B3Qyfgr0mSJqAhQKCVmmlTtS3jOlmU4bgzQ2iaUqBDWLhwCLcQoEEdBjkkywlQVLdRakgsEsdpw204tuaGkhIUFUoLF9pKSLXDhQII6DBBRcYXShWtIUmUBtHYkykF6FNeWgKzaztGjcnJng5H7rD/AME6M1welCpadmQnxmMqTJlqehYDKlISrM5PGg8nJmxJ/dyP4ZsTkUiA2mkJ10w2qM6dVvymEJcPa0V9Hb2Ra6YxqhOXSsg6ya7HhMUE2e2y0Q0aUmjKasfOIh1gj0TMXLoACGUCp1E5g+KKTYNe++G8PizLJKdW+W0iWsdy0kA9MJmSpFAAkoCxU6jSanOzsnxWvff6/YNerJoRKcjfKlL9C0FuyCAtNFY2udLKqKtbJahCECkFdVpaQl3KOnKNI5PHZV8tXrjNtG4pRmpqpBM2UWShKAwqBNMsBPk3Z40bk0rZX8tXrib0dYSp/jHrjgjs/wAY9ceAjIA4YaUeqK04pPT5p9kNqxSenuPsjdg0CoG3m1z6oamYQsFBQL7gtdQ6xSw7CYWGrvk/s4xHXLlMDWkqOaSlIA+cV37hFWSQ7qFEC57FKG6FpSANojM+MT0+V290RjLQwco7QnLtMP4ekCxt8UA8fJJ6Yy0P0PK7O8dcSNHlpyb32H4A1ZDjZu+Iyut7cD3Q7glDWpbPYc8TXu7GHZBYEHnJJQOISCzalefGqW3rMFSBvaUHz3G2T23dcZdM0wZG2EJWUySQF5G6Rdoof7yZkucuYMPJKpgSCCVlAoBalLsl3u2cQi6Rd6a7pLCupykEAE7O7ixcEbop0mYzaoUpyMxkhL3cLzc72fdACrnBWV6zUykLKabVMwdmvbM98dkcu5ilBSkJU2SSVFO69IbK7cInyR7Y6DHw0bRaZgmBajMIBYywkFgUliwDgORmXDXyiDp9QGJmNlVKy6kQGf3hrM0NKlsELFLkpLJKkgh2O0B1PbKLXCaSM9ImlKU16s0p8UXRk8CMekauw6wX5eqGtu2Uul/kGpn+b3CBQzBxH1YJ+XSnmMeEspB+SamGWVPcIFQnq7h7ItHCb0clYpIJcBbpIYlgCclCki46bQ0Jw4jvESJE1ndFTpIu4YnJQpa47obJPSIcBPTykmKZK5qCgsFBpd0uHBYPlGgaEURLlu7hQd831yXfpgImY/FlLTNbqrVVS2TS4eo05NBhoRZ1SKndw75vrhnE5jRB7l3MAxKqiASEUvbZpZTE7qvTA0qePKT3iCTlqr9ZUN+wRxakP1B2gfUD8b0w8cFenZOkEhKkshRVSyidpLF9hlNfIuDCJeOKVBSV0kFwQpiCMiCDYw7KxJSlSSkEqa6nqTSX2DufI52j2GMytOrKq6hTSTVU+zS13fhDAJsjTM6apKVzpk0bTJUtSw+rWxAJIcPnB7ydV4OT+7keqbAZiBjQxxPuky9r/GMwpqKFhNllnvnBboBWxK+RI/hmxGY8QM07iEa+YHSFiZOqyB/xFFLvnst6Ir/dCfKT3iJ2mpo10wB3EybUzi5mrIds7FMQaz0/W9kUWCvSQvSiCgJaWGq2h4xfyiLFt1t8cwOPmJJMmZMCmY6ozAWffRdvZHZmPUUJTSkU1XCWUXL7SgHUxdnyhzRsueonUqUCAHaZq7PZySHggJmBxcxc1GsVMWrWSrzKioAVWde020DwjReTC9hb+Wr1xnWGTMTNSmaSpWslmorEwWCrVgm9xZ90HvJ6cyFWJ21ZNxPEiJSdMdLwtZxdR64WkRHVPNRsfRwHCHkTRDJgGCIaUIdMNLh2KBCyBNvcV/5gIjqUhk2mV7zcp7AJdt28xInFpxs7Ly+eIjLnppCdWl8yp9o58ZoDfNGXezFQpwwevosrJh8Q9ELlKt7436v4gIZC0sNkHtFsrf4g++HJSxdgO+3Rko+uAtMx89voz39kOYNQ1qbZUX3nbBc97dghlx0d54/7d0OYZe2jgAlvPc337RV6t0GWGRL0iHBHGQr1pgCxYZXU57gYPsXmP3SvWiBPHYUVk8Q3eRc9DPEIq0Vk6Y0oWHVCSmJeNwhQlB4j2REeDJUwJnZFlWzpW3mKaDbQP/Dy+qX60QESLqA3qCkjrUlQHpIg10KfAI6RLP1kROWDxB/lvaY5sFakA9IRMqH1kn/aBjWp4+uCflmdvpKZTcbAvfdYwNBPxvXFIPwWWi5GMpqYA1JKdpNTPmUuLK4HMQ0ZnX3K9kSJE0oJICVOlSdoPZQuQDkRuO6GSk/kw1gJ6J2ISyl+6KAUklSZpTSCCSXDMw3wc6JBTLQDmCkHffWpEB6MBigAtWsoFJPhKtkEHxar23QUaFtJl9aftkxPkHgUfLVTT1O+2EKDB7JTSXbK5Fj7IHlTBwV5ivZF/wArz+sLHyD3S0hn45RRKQOPqh44I9FStIKShSACErpqGrN6S6blLi/BoaQkqUEhKyVFgAkkkk2AG+JGGmzBLmBHiGitkgixJQ597d2uHiOiTUoB0hy20QBfiSWA6TDALGVoedKUFTJEyUDWKloKEuZa7Entg30GWRK+RJ/hmwCy9G6ohVclRZQaVMQtTFC3JCCdkB3g30MWTJ+TJ/gnRLkKQQF6cxXh5iaVGlc0eK4vNWu3nd7xXGb8Vfm/1ifplfhVBjZc1iWYvNWSU3yct1gxXkj1cPbFFgj0fm6RmKQlBCyhD0giyQoupnVZy8JwmDmTSQiWSQHLlCbZZrWIexK52qlhdeqZWrqGy1W3RdvGzbfDOEwgmEgzJctt8ypj1UJVeCAttGYRctaUrFJ1iC1SVZAtdBUnebO9soL8DjVoGySHUt8vK4G0BmjMOETEpC0LGsQakE0uxsykpVxuzQVyFWHyl/xRGb9HWBNg9LP49uk29OUW0taSHv2MR3wO4AxbIlJIulJ6wIKFENDa4fohtaI6GhLAXEkieWz1lvPiPMxEykJYUA50jO77WpJO+1RiRpFPh1j/AOT/ADQ0pE2ixVqwWaoM/wAnWpPbTBYqGxOLbu0e2Wfu6oXJUeo9T2t8VPqhKa2sT0/kTB6SeuFygb3L9bcPjE8d8L9h+hyrqt0ev88I7LJrQdzBuxQq+tUe2PKdg9WVn4Ocu1/TCUjaSeIy3hqRfrzgsyLHFZj5Ez0UQP4hjMS4cVX9P9Yv8al26po9XsjkjkZWkrXNpAALlDi4ezG4Yi4+4xPh9RTk0q9JqCsKhiHAQWcPlSYo9UYN18hEB3xADVP4M+9ISr324kd9nh1HNuFZT02JSdg5h3HjdBiko9mTToz5KSFPvSQR2MfX6oOdEtqkNcNLbq1iGh9XNn/8yfM4h/K4CE4bC6pIlu9BSlxkaZyREOWPVFuN2wa5YliN7plBhnYEuRwsQ8C/zVdwgm5WnbGd0Sur3+cDloEMDLReHxC0ElFSSUqSSAHKVBlA3yItDN+B9H4om4JUwFWqJcy1hVIc6tnmO3vWF4iKTfMQ4tE1OhJyGmGSWSyrKluwINgJjv2QaaLl0y0BwWUkOMj4ZLEdBgOl6JpZYm4dRBSQlMwFZLgsB5W6C7Rh8FK+Uj7ZMS5PopAoeWJaeoDaqpJYtSQhIALkXIvbdFAVnyT5yfxRf8rP8dfB5bncDRYdt+6KMt6en2RSGCS07KXNpVSF0bNbKFOezWxbPJ4ZQCpQFgSQHUtIAc7ybAdJiXh5Mwy5hSVatNFbFhc7Dj31+tojoQkqAKqQTcsS3EsA57IYUmy9HKQpyuSQyx4OciaoeDXelG7p3Qa6JsiV8mT9nOgK9zS03lzhNUynGrWhhQpy6wBbhBpo07MrqlfZTolyFIAPpmarXL2bBcxi7ODMWSewuPmmIJWeA87+kTdKqOsVYAVTGvmNbMc9F3HZEBS/yIpHBHo/OkzQhClJIQoEoJJpLFlU7PHOPYPDhZIVMlym3r1hfoGrlK9LRybJUEIUSGWCQAoEhiQQpILpLjI7rwrBJlEnWrmJG7Vy0rJ4vVMQ3pggLXRUgJmJAWiYNYnaQFAO2TTEpVvPvW6YKJAsOtf8ZgV0UlGsTqyoortWkJW4SCXCVKDX4wb8ni8yWLMVlxxFa3ccMolL2VDr/JOwEXEo2iow3jFuJi1lG0FCET+0kny0wlfKCT5Se+Bb9HdMImYHpg/Kx/jQ3pKaFTlqBsVOD3xHm4cEFVd6iAnach8/8JSR53ZCZyWJH53xQ4zSpBJpQQFqSTd+IZjvD90Wb8sjXtF8JdvzxPGWfUIWgccn39nxQOG6Bb+0imahHp49B/LR1PKpQylp9P3mFsNBZuHisensjwZ0nextuYNTfpv3QNI5VTD7xD9JPpi00VpEzkkqCQQVDZJypBDv23g2mZIJsX/N9Ri8q/VQB8GfZ98RdE4dMyclKwCmpbg8GUT6oNsLgJCQGSoZZBTZdAaF4V/I3I/QQxJJr6p+7jMlmLTR58Z/hj65kFKMDLIcJ9Kh98cVoxB8odSj95iiVMSwbSobLcJf2a4F1m5+UPthB/hUyZldCyujxgFO2djboPdAhyklJTN2E0hSZas3uqYCSel4nzr+SnFoCcrMxvNErqYFV362DdMDbngO8+yCPlWdofukP1VnLtaB2ocB+e2JwwaWjuFkzFEiWCTSokJJ8UAlZOzkwLxHIPR3n8MSMPJrJAISyVG5CRsgkhybk3DbzDKgOn0Q4pOTo4JZQn4dRBBCAqbUS4ZIeSEvuuQOmC3RxGqltcVJZ7FteM4FJcjD2KZs0r2WCpKQmpwwKhOJAfe3ZBNok+AlfKR9uIlyFIFPytV4ZTAe8qJ40bIDPZnPZFEVH4vp9kXnKc+GXw8H1vq7djPFKpQ4H0eyHj/lCS07Lwi1JUsU0ope7EVFgwJc34dsMoS6gCoJD3NKiw3lgq8Py5CSlSioApZkkmpTljSwa2ZdoalqRUKgope4Spi29iQQD2GGATUSJabonawst06oy7UKchSlq3bmg0wBYSuqX9jOgKWuSX1SZqVUqczFpWCmlTgBMtJBPF+yDPC/8r5n2M2JchSADaUKtYrJql02ctrFu986quxohEniO7/VE3SJ2z0lbWZvCzLdN3Pb0RDWePp/2iiwR6KnYelKTWlVQdh4ybkMobjv6jCsEZV9brdzaugddVYPRl0wmchASkpVUojaBS1Jc2BvUGYvaFYPEIQ9clM12apa0tx8Qh3+6CKW2iVI1idXXRUWC2KnoDklIAbobdvgilllIUCQoVsQWI8IreIHdELCpgUlGrFSthJUUhpabgrJU56T3RcL0ihExCFKpUoEh7A+EWGfjEpaOsCrAKi4lm0UmBi4lm0MhAfKIbmIiXTDUyXHPZ1UD+M8c/ndA4pDKnJVdKznmQoVUrB4gqPWHG+CjGyNsluEQlKlhGsIAQ7VEEB3I4cQe6O+DTijikmpMFzooblgHfUC3eAbdBaG16LI3pJ+LU31gIJBpPD+UjuPsjo0nhvKR3f0jVE1yB1OCUIu+T8opSX4n+EbolDSOG8tH57IkoXLYrDBKQCogWAIs5bJjGpfRrYZcn5ajOFI3qcsWDpWLtlnBrLI3pVkPFKr8c2aM6wfOzLCZYRhiAt7JmJATt0DNId7HtheJ56JaFqSMPMVSWcTUsfqwkJKCoeUXJ2aSnGABqVfnth1GNHBQ6x7Iy8c9sv9mm/SJ/DChz2S/wBmm/SJ9kP8iB0kGOhNGqkHEFRChNLppCiRdebpDeMIHeUpOsDghpcsX6FB/TEEc90rfhpvnp9kcxfOthZqF14ZaqKCAVIJNSkg08GfjuhOSSmhoRcWJl8jRjXqWqWyUCoJCgwUVMxIu7fkwsczqP2mZ9En8USf73cLL2UyZgASkgJKG2khTZjjn64a/vvkfs0/zke2BHqkZptiP7nJf7TM+jT7Y8OZuV+0TfMTCv77pP7NO89EcPPfK/Zp3no9kHtEHWR0c0MpJBGImuCD4iNxcbogYnR+oIlgEBMxAD5trgR19cTpXPdKJY4aanp1iPZEbHc62Hmy0LOFqImpDKUkkBNKiXoNrs0LPrJDQtMsZPIKVik6yYZyCryKQFMKQdpCtzi0Ojmkwvl4nzkfyor5/POhBUlGGKqVFI8KwITZ21bjKGP7617sH/5j/LgpxSA4ybLcc0eD44jzk/y4UOaTB8J/0g/DFGrnom7sGO2ar8ENnnlxG7Bo89f4YPeIOjLyfzX4ZCFGUiaV0qACpjgkhrhop5uGVLmJSpJSQpmPRLmCO4TngmqqC8PJQQCWMxQLAOcxve3UYZPOtOXMkfq6LoUs2XuE0bN7pZL98LNKSGjcQhkc2+FWAqZKmFRDka1QAJdRAAUGDk26YdHNrgvgD2zZn8yBvEc6mJKUmVIlEm5HhF2L5+LSbdOe6Ix5y9InKRJH/wBa/vmQe8V4L0b9DAc3eCH/AEye2Ys/54X/AGBwQ/6aV2lR9ZgIVzg6TOUuUOqUfvWYQeXOlOCG6JSfvjfLEPxsK9Kcikhjh5cpAAU4FnJG7iYAuU3JxS1JC0qQsJs43VKPaIsJPOBjVEIKxUVBLapCS5ZiSbC5iyViF4g1TC5Gzu3E2twLxHmkl6inHH6A7RfKPEYFQRNSZkrc5uB8RX+U+iNC0dysws2WFCchPRMUEKB4EE+kOIq8RolKwUqAIPEQM4vm/NR1a2TwIdu1xCR5V9hlxP6NCoj2rEOpEcaIliHPwCFZiICuTckgVAlnaolTOSSEvlck24xdTIYaA21geqZTnkxIOUtPcIcRyQkb5ae4RdSk3hS1Xhez/Q9UUS+SeH+DHdDx5MyihjWpLg0lRKRSCEsnKwLdUXSECFDdG7S/Q9V+AxiuQyJgQCpQCaqQlKA1RcgkJc9D5RJk8l5SEhCUhhZyASekwShEcTKDQXKT1gUYoopfJ2X5I7hD/wDZ+UB4ov0CL8SgB2QjVCBT/RvAd/s7KPvR3CK5HN6hKFp1iyJgSFOhBNlBQpJDpLgZQaJliHTKEFSlHGBxi9ArEcgZUxVSlKelKbBKQyUhIsE8ALxYK5NSm8UdwgjEsR0yhGcpS1gUYrEDsvk9KbxB3D2R5PJ2V5I7hBEmWGjipQgU/wBD4DOO5HyZqaSCA4LpAB9UMDkJJRLCApdIWVDxHCmTeql/eptlaDBMocIaVLEHtJeJgcYv6BiRyOkicZpKytSlEuUsSp3LBI4xYHQyPJi3KRDtO+A3J6wqKWFKnRCOEJXopAu0XBF49SGgUEHsZyWkTmUtDkDiRbgWzhMrk1JSUkJU6AydtbpF7J2tkXNhxgkoAhGrEOnLLFcV+FNhtESpYZKAAfyM4cVgR5I7osD98ceFfoUQU4NOVIhJ0eOAiaqFoMajFUrRiCboST0pB9YhUrBBNgkAcAG9UWKxDabwaARjIhJw8TgLRwiBRrP/2Q=="/>
          <p:cNvSpPr>
            <a:spLocks noChangeAspect="1" noChangeArrowheads="1"/>
          </p:cNvSpPr>
          <p:nvPr/>
        </p:nvSpPr>
        <p:spPr bwMode="auto">
          <a:xfrm>
            <a:off x="155575" y="-852488"/>
            <a:ext cx="2552700" cy="1790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70003" y="5603313"/>
            <a:ext cx="37769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c.1978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Cray-1, Vector processing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Processor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vectorization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the compiler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65479" y="1119732"/>
            <a:ext cx="29081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c. 2007, extreme scalability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Proprietary interconnect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1000’s cores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Requires “end-to-end parallel”</a:t>
            </a:r>
          </a:p>
          <a:p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48035" y="2717981"/>
            <a:ext cx="36703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c. 1998, low density, slow interconnect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“Linux cluster”, MPI Parallel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100’s of “cores”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Major code restructuring</a:t>
            </a:r>
          </a:p>
        </p:txBody>
      </p:sp>
      <p:pic>
        <p:nvPicPr>
          <p:cNvPr id="1104902" name="Picture 6" descr="https://encrypted-tbn0.google.com/images?q=tbn:ANd9GcQYuqYDwRGGcNe-qkC1H9kT9LRejBvhL6hVwpnzISsMPB02KP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CE9E4"/>
              </a:clrFrom>
              <a:clrTo>
                <a:srgbClr val="ECE9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8597" y="1082624"/>
            <a:ext cx="1678655" cy="1214482"/>
          </a:xfrm>
          <a:prstGeom prst="rect">
            <a:avLst/>
          </a:prstGeom>
          <a:noFill/>
        </p:spPr>
      </p:pic>
      <p:pic>
        <p:nvPicPr>
          <p:cNvPr id="1104904" name="Picture 8" descr="http://t0.gstatic.com/images?q=tbn:ANd9GcR01Cz5jfsmWU_g8dWBLcfn_lgw8vluTlO5X6Rxqc9MSqgrDIq-MjL9XTo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7311" y="2512975"/>
            <a:ext cx="1652700" cy="1237931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76269" y="306904"/>
            <a:ext cx="7605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Brief history of HPC technology in high end environments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303788" y="3918856"/>
            <a:ext cx="5035205" cy="1374899"/>
            <a:chOff x="2303788" y="3918856"/>
            <a:chExt cx="5035205" cy="1374899"/>
          </a:xfrm>
        </p:grpSpPr>
        <p:sp>
          <p:nvSpPr>
            <p:cNvPr id="13" name="TextBox 12"/>
            <p:cNvSpPr txBox="1"/>
            <p:nvPr/>
          </p:nvSpPr>
          <p:spPr>
            <a:xfrm>
              <a:off x="4018853" y="4216537"/>
              <a:ext cx="332014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c. 1983</a:t>
              </a:r>
            </a:p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Cray X-MP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SMP parallel</a:t>
              </a:r>
            </a:p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 Processors</a:t>
              </a:r>
            </a:p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Compiler directives for key kernels</a:t>
              </a:r>
            </a:p>
          </p:txBody>
        </p:sp>
        <p:pic>
          <p:nvPicPr>
            <p:cNvPr id="40961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03788" y="3918856"/>
              <a:ext cx="1603856" cy="125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4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4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4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4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2"/>
          <p:cNvGrpSpPr/>
          <p:nvPr/>
        </p:nvGrpSpPr>
        <p:grpSpPr>
          <a:xfrm>
            <a:off x="5043888" y="2563350"/>
            <a:ext cx="4100112" cy="1138409"/>
            <a:chOff x="4746433" y="3784294"/>
            <a:chExt cx="4100112" cy="1138409"/>
          </a:xfrm>
        </p:grpSpPr>
        <p:sp>
          <p:nvSpPr>
            <p:cNvPr id="29" name="Right Arrow 28"/>
            <p:cNvSpPr/>
            <p:nvPr/>
          </p:nvSpPr>
          <p:spPr>
            <a:xfrm>
              <a:off x="4746433" y="3798983"/>
              <a:ext cx="594911" cy="1123720"/>
            </a:xfrm>
            <a:prstGeom prst="rightArrow">
              <a:avLst/>
            </a:prstGeom>
            <a:solidFill>
              <a:srgbClr val="A6F8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4906" name="Picture 10" descr="https://encrypted-tbn3.google.com/images?q=tbn:ANd9GcSrarRbRkvt0zOrEfuxHvLOkNr2RWb07XjXd3_bQr4qi04LRwpj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41974" y="3789802"/>
              <a:ext cx="1574933" cy="1057619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7349019" y="3784294"/>
              <a:ext cx="149752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c. 2003, </a:t>
              </a:r>
            </a:p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high density,</a:t>
              </a:r>
            </a:p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fast interconnect</a:t>
              </a:r>
            </a:p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Crash &amp; CFD</a:t>
              </a:r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5504301" y="936848"/>
            <a:ext cx="655505" cy="1173296"/>
          </a:xfrm>
          <a:prstGeom prst="rightArrow">
            <a:avLst/>
          </a:prstGeom>
          <a:solidFill>
            <a:srgbClr val="A6F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33"/>
          <p:cNvGrpSpPr/>
          <p:nvPr/>
        </p:nvGrpSpPr>
        <p:grpSpPr>
          <a:xfrm>
            <a:off x="3622897" y="5348826"/>
            <a:ext cx="4291387" cy="1207612"/>
            <a:chOff x="3624549" y="914399"/>
            <a:chExt cx="4291387" cy="1207612"/>
          </a:xfrm>
        </p:grpSpPr>
        <p:sp>
          <p:nvSpPr>
            <p:cNvPr id="28" name="Right Arrow 27"/>
            <p:cNvSpPr/>
            <p:nvPr/>
          </p:nvSpPr>
          <p:spPr>
            <a:xfrm>
              <a:off x="3624549" y="914401"/>
              <a:ext cx="594911" cy="1123720"/>
            </a:xfrm>
            <a:prstGeom prst="rightArrow">
              <a:avLst/>
            </a:prstGeom>
            <a:solidFill>
              <a:srgbClr val="A6F8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2" descr="http://www.craysupercomputers.com/images/Systems/CrayXMP/CrayXMP_Feather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28641" y="914399"/>
              <a:ext cx="1256540" cy="1207612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5484565" y="1309171"/>
              <a:ext cx="2431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c. 1983, Cray X-MP, Convex</a:t>
              </a:r>
            </a:p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MSC/NASTRAN</a:t>
              </a:r>
            </a:p>
          </p:txBody>
        </p:sp>
      </p:grpSp>
      <p:grpSp>
        <p:nvGrpSpPr>
          <p:cNvPr id="8" name="Group 31"/>
          <p:cNvGrpSpPr/>
          <p:nvPr/>
        </p:nvGrpSpPr>
        <p:grpSpPr>
          <a:xfrm>
            <a:off x="4271010" y="3864764"/>
            <a:ext cx="4191981" cy="1317128"/>
            <a:chOff x="3675961" y="2265804"/>
            <a:chExt cx="4191981" cy="1317128"/>
          </a:xfrm>
        </p:grpSpPr>
        <p:sp>
          <p:nvSpPr>
            <p:cNvPr id="30" name="Right Arrow 29"/>
            <p:cNvSpPr/>
            <p:nvPr/>
          </p:nvSpPr>
          <p:spPr>
            <a:xfrm>
              <a:off x="3675961" y="2265804"/>
              <a:ext cx="594911" cy="1123720"/>
            </a:xfrm>
            <a:prstGeom prst="rightArrow">
              <a:avLst/>
            </a:prstGeom>
            <a:solidFill>
              <a:srgbClr val="A6F8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8" name="Picture 6" descr="https://encrypted-tbn3.google.com/images?q=tbn:ANd9GcSi89q8j7f1mecJXBO5DzXadu66t7YhJWRonNdMkqsq1Mju_-lR_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3002" y="2381373"/>
              <a:ext cx="1441870" cy="1201559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5754478" y="2339247"/>
              <a:ext cx="21134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c. 1988, Cray Y-MP, SGI</a:t>
              </a:r>
            </a:p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Crash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49701" y="6499225"/>
            <a:ext cx="3581400" cy="358775"/>
          </a:xfrm>
        </p:spPr>
        <p:txBody>
          <a:bodyPr/>
          <a:lstStyle/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13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5" name="Picture 4" descr="cray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821" y="5249123"/>
            <a:ext cx="1577133" cy="1401896"/>
          </a:xfrm>
          <a:prstGeom prst="rect">
            <a:avLst/>
          </a:prstGeom>
        </p:spPr>
      </p:pic>
      <p:sp>
        <p:nvSpPr>
          <p:cNvPr id="3074" name="AutoShape 2" descr="data:image/jpeg;base64,/9j/4AAQSkZJRgABAQAAAQABAAD/2wCEAAkGBhQSERUUExQVFBQWFxcaGBgVFxwYFhoYGBgYGBUYFRgYHSYeGBkjGhkUHy8gIycpLCwsFR4xNTAqNSYrLCkBCQoKDgwOGg8PGiwcHB8pKSkpKSksKSwsKSkpKSkpLCwpKSkpKSkpKSksLCwsKSwpKSkpLCkpKSkpLDUpKSwvLP/AABEIALwBDAMBIgACEQEDEQH/xAAbAAABBQEBAAAAAAAAAAAAAAAGAgMEBQcBAP/EAFAQAAECBAIFBgcMBwYGAwAAAAECEQADEiEEMQUTIkFRBgdhcYGRIzJSkqGx0RRCU2JygpOis8HS8BUkVHOy0+EWFzPC4vE0Q0Rko7Rjg8P/xAAYAQADAQEAAAAAAAAAAAAAAAABAgMABP/EACERAAIDAAMAAwEBAQAAAAAAAAABAhExAxIhE0FRIjJh/9oADAMBAAIRAxEAPwAhKo4VR4phJEOA5VCFGFFMJIgBEFcIKocKYQpMEAhUyEiZClS45LwxJZIJJ3CCKxJXHRNMSf0PO+DX3Rw6En/BL7oxiPrY8Z8SP0FP+CV6PbHv0FO+DPen2xjEfWx4zHtEkaCn+QfOT7Y8dBT/ACPrJ/FGMRtcY9rof/QU/wAj6yfxRw6DneR9dH4oxhj3RHdfDv6BneR9dH4o6NAz/I+uj8UYwzro8JsPnQE/yPro/FHRoGf5H10fijGoY1se10SBoGf5A89H4o8NAzvI+uj8UYwxro6ZkPjQc/yPrI/FCk6CneR9ZPtjGGBMheth8aDneQe9PthQ0JN8g949sY1DSFw8gw6jRE3yD6PbDqdFzfIVACNgw4lUODRszyFd0e9wTPIV3RgiNZCguOjBLHvFdxhuZLKcwR1hoBhZXHK4iLxW5O0fQOs/cI4MKVXKlP8AFUUjuECwkn3D8ZXo9keOAHE+j2RLpjxtc5CCAr5mCSOJ6zDaMICo5gACwJHGHZ+lJNvCI84QzK0nKqPhE5D74WnZrRI/R6enzj7Y97gT0959se/S0n4Qen2Rw6WleWO5Xsh6BaOjAo4ek+2HMNhkhaTSDcZ9Nt/XDP6VleV9VXsh3B45CpiACSSpO48R0QaZrQo6fQlSUqkoClICwAH2SWzpzd7Q4NPJ+BHmf0ip0nptGGnJUpKlNhJZZLZayneRvUIiJ5zJPwM3zh7YCTYW0giGnU/ADzP6wv8AtE3/ACfqf6oocPziy1lkyV9swDK+ZhuZzlyh/wAmZ58MoMHZF7N5Ut/yP/GPxw7h9NayWFmUgDWEAFLF0omKLhz5IbtihHODh1AbM0KIyaz8KquO9oscDjBOwyJgBFWImBjc2kTxn2RnFpBVMXiuV2rWpBkBSkUg6uVUNpIWGNQ3KER1ctx+yr+g/wBcRMdyml4bEYhKxMLzJfiCw/VpRzqHAxFVzgyOE78/Oho8basDkkyzHLcfsq/oB/MhaeWv/ar+gH8yK3CcuJcxSkpRP2UlRJZKWDOxUsVG4sL90LPLySCxTOf5X+qG+N/oOyLE8tf+1mfQD+ZErDacM1MterQEqLjYpVb3SkhQqO+VuO+IJ5YYYjZXMUqzACYLkgDxmG/jCtFTguVIUl2UtRD5sZuPzic04jRaZNxHKFSFqTqKqVFJKZYpJSWLPNeG/wC05/Zj9En+ZEbSvLKXh5s1Cpa1UzJlwpr1Pl2iK9XOTJ+BmefBUW1YG0XaeUp/Zj9Gn+ZDyeUR/Zz9GPxxR4bnAlqSpQkLATTnNSCanalJLqyu2W+Oo5ypDgGVMSN5JcDpsHPYIHVmtFtiOVSUJKlYcgAEk6sbvnxKw+kjMI8FL96U2zC5S1ioNbJrPA9pLlxhlylpRUolC3YKDAIJJNaUuLbi8X2jQ+qPFMk9+GneyFdoZUxtOmEG/udH0Yjv6XQP+nT2I/pFBN5w5MpkmTMLDMKF2JS7Pa6TDR5z8P8AAzu9P4o1MFoITpiX+zp+j/0x4aZl/AAfM/0xQzecWQkJUZU4BQcbSCWBa4C3Fwc2juF5xMIt6tZLbKoKL9VFXpbONTBaLZfKWUFhGqFSnYUkZXzotDsiamckKMsJzDeNkojNhwgemaek4jESdUVKDrTUQQCaAotVfIjMQRaJRsdqvtJkKxvCPqgLAMIWgQuYLxxMZIxLhueNlXyT6odhE4bKuo+qHFMpxS0IJKhNABuRMWE7/j237oiHTGG+N9Ir8cWeOwpXLmJTmQejcs5noeBpfI3EAAlKdoOGmIPeyiU9sUl/wmqLEaYwvAn56vxR4acwnkjzjFQOSGJzCU9qxDkvkjPJc0D546uF4W2NSLYcoML5Ke8+yCXkeuWvES1plJTStLKa9+FgcvXAb/ZielFAUmlwWNPAF3Ykbt8GfI3BKlTJaFeMkpBu7EEuMhlG9+zKvo7zgJOsQQpmwkp+ka3LzqT82A1KVceHve7fBnzggHiFDDSWINv8Qi6W2s+IyB3QADWfCHd7wRo4GWlrhZBUoJKwgFwVKCmDgu4SSejLfDow3E+g/jiswuHWpSUmaEA5qUgMOsAEnsG+HkyVfCnslo+8Q6FLyRhZJAHhaiMxTSD2klng95PYenBSUu7Yibfj4KeH7YzjDyJbB5uIqbMIkAP0bLtGl8mwPcMkB9masOd5EqaCptzkEt0wvJg8AQ5aYZXuqcoNTXLBcb/csunLoC++BWZhvjJ7j7YLucGoT1lCgk1pqqDpY4eUzAKBcMrfvgJmTF/CI+jV/MivG/5Elpd4TRS1y6hOlpz2fCVWta1JJ6DvhibhSlTFSVF+B7Lu/CK3CCcslpiEgJJdSFAKyFKfCF1Xy6DHFzJiSQZiHB+DP8yKWgUEMvDyyDq5iq6ks8sJvWkC4mHi+Ryg00CGw+G+Ur7fG+2M7QygUoxBJJSGOHCc1JHjDEKp66TlGk6NSNVJpdq1M+be6MVm3XHPyvCnGCHLeSfduINVjMOzS97FxtDi3ZA6RcCr6p/mQQc4OGKsbNUlerDsoFIW6swoAkBIpKRvLjqYVVhFv/i7/gU/jhov+RXpNw8pakqJWlLUsDW6gX8VlEW3uRmM4ZSoVMpTB7kJctvYGYHPaIakaPmKSo61KWZgZYdTv4oSprNdyM98NJkmoBUyz3IlAlt7AzA57RAbAW2qlmrVzFk0rcKlBOzQoqYiau7Wy35xrWhTs4f91h//AFp8ZHgpMqu02auy3Bkpl2oUfGE2ZwZqbvmI1jQivB4f91hv/XxESkViZJpmWtM1V0sSumxcJ1swMcr1BR7YrVVdHp9sTNOS5mvmMtNJXMpFJJCdasMS4vUFHtiuUmZvUjzFfihlgj0fmYZQSlToNQJYKJIYttjcd/VCsJJQX1kzV5NSgrfi+0lt3fDUzCTEpSquUygSwcqDFtoBbpvk+6FYSSC+smhHCmUpb8X8Klt3fAMEvJiQ0+SUrrl61g6KNoyw9ionJh2RpGifF7VfaTIzXkzKSJ0qmYpY1yQNihN050lSi+YersjSdDq2T1q/jXCPR1gmaLnrhAMKnquesw2DARie0Im+KrqPqhbw3NVsnqPqhxTO5eZvuV/BMf0PEfEYWwOslFxcPNdNslOQH6nFokShc55Ky6ETDEXEIlWaYXbaGqlsC2STcnfcsYpIkhU3DvmqWOur2tD2HSAkB09DAtmcs274ZWE71sehCT6WJh6SoUhiSN1uk52HqgLQsfVbenLp4PFloX/ik8ak1fKc1N0O7RVLV0nLyei4z6xFnoe2KSN4UATxIJBV2m8FmjpB5wfGFyGw0k23+FKWPRtP2CAhKTxO7ePZBpzhsVAN/wBNLIO8HXU27FGAVOH6VbvfcYSI7JeHCagFqpRdyAFHsDh7tvjqZg6PR7Ij4eSmoVrWE3cpJUrKzAkDNt8cCB5SvPMNYKLzC4ySwGpNTNUJrX4gUW6njTOTBAwUsB2E6YL3PiTQ56TnGUSJsmkAylEsxV7omBzk7At2RqnJdvcUsDITVAcTSmYlz0lnPXCyGiC3OF/xKy58ZFt3+Ai/XY98Bk0j40FfOTfEKYlJBluQxeqQlgxBAak95gGUg+WvuR+CKRfgrXpNkgKepdDJLWJJZqU2yfibWhBIBzJiNhsNUVVTCgBJKbJJUQzJsnZe9za0JUgg+Mr6v4IewBBJXINkJnJUSllGYlQG0LsJYfvEaZoa8iQfjH7ed7YyeRMkqZKRPSSUh1TZahdQGQw6Xz4iNZ0IsGTJYMCXAzZ58y1+uI8jKQA/l3L/AFycXNlJBFmukEG4N90DCs9+fFP4YJecSVVjJhClJYgGkhlbKVAmoG92twHTAguSfLX5yPwQyfgj0myJSSlRKqTakAA1ObuWFLDvhtJSFBwSl7hJAJG9jSW7jDUnDgpUTOWFCmlOyanO06qdlvTDSQxuqYQ9wFJDjex1ZbuMazFrKmSlKAlomoLKLqmJWGCFkhhKRnk75PYxqmgleDw/7nDfYzxGUYFUlUxISia7KO3NC0lkKLMmUg5tersOUanyfPgsP+5w32U+JSHijLdNJOuXckFU1gzMNdMBGd7hRf40Vygfz/vE7T2HOvmEKUxXNIDJsBOmJYODZwT849cVqpJfxj3I/DDrBXpJmSAEpIWCS7pAU6WLBybFxe0KwipYfWpmK4atQT1vUlT7uENTMIAlJE5RUXdNCBSxtekhTi9so7hKATrNasbqVoQ3WTJU/ojAL/k/QZ0tUutKNdLASsglyC5JCR3NGj6HOyetX8aozbk+Ua1BQFga+SNtYUb1b0pQN3kvfONG0Kdg/KV/EYnLSiw9ONz1mOCPT/GPWY8ICMTCYammx6jCiYamGxhwABLzvwV30TCIamzEkBkznA2jrFEGwyDCkZ2vnDkoiovwVuf3i29LRGnYiWwGqlOBc1XPynUb9gh5MkkOKWLOJvYSB64ekK2QwPacrnriMpaQzoQetTGHpCxSGCR6RvyZoy0zQ+scHy3kcL7uP53xYaFP6ykBmCkgEbwCQCeJPGKxZ6sunhnn2xYaLV+sIbxXTTu2XNPogsMSLy+lpJc5jDy2uxfWKy7PVAKZXT640DltMBQpBANeGQx8mmaolt72btjNEYIP4x9Htiawdk3DlIUKwpSHuEGlRHQSCB3GOBfAeuCSXyGkhN9IYEn96fVTFBLwCCCXAZrF3O6zBrZ3aNbNRKw+lGSE6qSWDOqW6j1l7mNT5KKHuNAGQnKA32AWE33uGL9MZJK0chSgkKS5IGb5lo1fkpNBwUoANStKOsoTQT2s/bAYyBbnGlg4hZ3vKHQxkE+in0mAoptu9EGfOYAqc2RSZd07JNcm4URuFAb5RgH1AZ6l/Sn2w8X4I9JmClpc6xTCk00gE1WpqJ97nlfK0JnS2No9gsHLJOsmzAKSU0zFElW4KJUGTncP1GEYjDofZWs9Jmq9sUsUnS8WhWzqJaHIBUlU0EXDkVTSnLiCOiNV5PK8Dh+k/wD7K9sZRK1K2TqaaikVCdOJDkB2MwjvBjV9Dz6pchTAVKdgGF5wNgMheI8jKQBDnBH63NO8FIzzBQkuQN+54EVqL7vT7YKOceWF4tb5opSGJS4KQq9JDlyb8GG6A44YdPnL9sMsFekuQU0qqqqtRTYC+1U9zbJoSmYygWCmLsamPQWILdRENycPLpVVXVallKpz2qnL5MzQlEpIUDRUAcipbHoLKBY9BEYBbYfGpWsDUypfjGpOteyVEDbmqDEtujUOTivBYf8Ac4b7KfGXYDES9YlpEqURUagZqr6tbBps1aS5bdwjTOTq/ByP3OH+znRORSJm2npfh1lzdc0kE2DTpibcAyQesk74rmvn6Yn8oMKNfMUCXVMnEios4nLQGANrJSe2K4SR8bsUv2w6wV6SpiZdCaSuu9T+Lns0tfLN2vxj2FxAQTVLTMdrLUsN0ihafTDU3CSqE062u9TrVTns0sXyzfshOFCUEvLExxlMXOYdIompvBFL7Qi0qmy1hAQdfJFKSohr321KOfS140TQZ2D8pXrMZvoOcnWIZCJfh5Oymo+U5eYpStyd7dEaLoE7KvlK9cSlpRYOT/GPWY8DHp/jHrMcEZAJKoaWYU8NLVDmAKSTVZzZWXyF/nshqdjF0pBApA2fBq6PfBO13mFJ8bzs7e9Ptjk4TqUkldB8S6SOwVW7hDskhJnlrD6hMPyCpt4O+3Sc3fohlNbWKgOinPthcgEjf2EDefJtvEZaEdWp/wCg6G4RM0YT7oSdxKCOhJVYdHVEKYTve4Gb5NbsZokaOPh0neSgkcCVZHp9sZmQQTOTAxsxKVLUnwDbIBsFl3B+UMuiIuF5oUmbMSoz0oTRRMdCtZUHXsAOik2vnBBybxITPSS5GpWGAfNaD9xi8w2nZK1rlpVMMyVTrEjNNYdLud4vEovwq16AK+aGSmYUmdOCaQQohLkvcNQzZXf+riOarDpXRr5t0u+wODAWvZ+pt72OsRiZa6knWBkuCoKABuxd24ZCKOSgIVSufMWpgRYoBHilgdzjdcwJzccTZkr+ykl818gLSET5pubugsUh02IdW/uiyw2jBhUakEqpmpLqABNQByFt8S8Fh6J4mBZJNWyZbh71BJcEEA1ZvffeGtLYkKnLIdjMRnn4qRCqUnH+vBqSfhnnOIt8QeI1LdRkl/SlPf0wIk2/oYKecQ1TWO7VkfOlMp2ufFT1X4wHmSOA9PtikX4I16S8POSCqsKU6TTSaWVZipwagLuLZ5iGVz3NhbqMNS5csE1pcUlgmzK3Eku44iGhLT5I7oexaL+RpStkqlSQklIJTKSkgVB2Uziz3jTdET/ByflD7ZMZRKxyFMk4fDAEpBIlMpnAJCnsWe8aXoXElUuUpRdRUCTxJnJc98Tmx4gry/mPjJxOYUkD5OrQTb5RgX3/ANIJOXyq8UuoAlNAS496U1KHnEl+mBgyU8B3Qyfgr0mSJqAhQKCVmmlTtS3jOlmU4bgzQ2iaUqBDWLhwCLcQoEEdBjkkywlQVLdRakgsEsdpw204tuaGkhIUFUoLF9pKSLXDhQII6DBBRcYXShWtIUmUBtHYkykF6FNeWgKzaztGjcnJng5H7rD/AME6M1welCpadmQnxmMqTJlqehYDKlISrM5PGg8nJmxJ/dyP4ZsTkUiA2mkJ10w2qM6dVvymEJcPa0V9Hb2Ra6YxqhOXSsg6ya7HhMUE2e2y0Q0aUmjKasfOIh1gj0TMXLoACGUCp1E5g+KKTYNe++G8PizLJKdW+W0iWsdy0kA9MJmSpFAAkoCxU6jSanOzsnxWvff6/YNerJoRKcjfKlL9C0FuyCAtNFY2udLKqKtbJahCECkFdVpaQl3KOnKNI5PHZV8tXrjNtG4pRmpqpBM2UWShKAwqBNMsBPk3Z40bk0rZX8tXrib0dYSp/jHrjgjs/wAY9ceAjIA4YaUeqK04pPT5p9kNqxSenuPsjdg0CoG3m1z6oamYQsFBQL7gtdQ6xSw7CYWGrvk/s4xHXLlMDWkqOaSlIA+cV37hFWSQ7qFEC57FKG6FpSANojM+MT0+V290RjLQwco7QnLtMP4ekCxt8UA8fJJ6Yy0P0PK7O8dcSNHlpyb32H4A1ZDjZu+Iyut7cD3Q7glDWpbPYc8TXu7GHZBYEHnJJQOISCzalefGqW3rMFSBvaUHz3G2T23dcZdM0wZG2EJWUySQF5G6Rdoof7yZkucuYMPJKpgSCCVlAoBalLsl3u2cQi6Rd6a7pLCupykEAE7O7ixcEbop0mYzaoUpyMxkhL3cLzc72fdACrnBWV6zUykLKabVMwdmvbM98dkcu5ilBSkJU2SSVFO69IbK7cInyR7Y6DHw0bRaZgmBajMIBYywkFgUliwDgORmXDXyiDp9QGJmNlVKy6kQGf3hrM0NKlsELFLkpLJKkgh2O0B1PbKLXCaSM9ImlKU16s0p8UXRk8CMekauw6wX5eqGtu2Uul/kGpn+b3CBQzBxH1YJ+XSnmMeEspB+SamGWVPcIFQnq7h7ItHCb0clYpIJcBbpIYlgCclCki46bQ0Jw4jvESJE1ndFTpIu4YnJQpa47obJPSIcBPTykmKZK5qCgsFBpd0uHBYPlGgaEURLlu7hQd831yXfpgImY/FlLTNbqrVVS2TS4eo05NBhoRZ1SKndw75vrhnE5jRB7l3MAxKqiASEUvbZpZTE7qvTA0qePKT3iCTlqr9ZUN+wRxakP1B2gfUD8b0w8cFenZOkEhKkshRVSyidpLF9hlNfIuDCJeOKVBSV0kFwQpiCMiCDYw7KxJSlSSkEqa6nqTSX2DufI52j2GMytOrKq6hTSTVU+zS13fhDAJsjTM6apKVzpk0bTJUtSw+rWxAJIcPnB7ydV4OT+7keqbAZiBjQxxPuky9r/GMwpqKFhNllnvnBboBWxK+RI/hmxGY8QM07iEa+YHSFiZOqyB/xFFLvnst6Ir/dCfKT3iJ2mpo10wB3EybUzi5mrIds7FMQaz0/W9kUWCvSQvSiCgJaWGq2h4xfyiLFt1t8cwOPmJJMmZMCmY6ozAWffRdvZHZmPUUJTSkU1XCWUXL7SgHUxdnyhzRsueonUqUCAHaZq7PZySHggJmBxcxc1GsVMWrWSrzKioAVWde020DwjReTC9hb+Wr1xnWGTMTNSmaSpWslmorEwWCrVgm9xZ90HvJ6cyFWJ21ZNxPEiJSdMdLwtZxdR64WkRHVPNRsfRwHCHkTRDJgGCIaUIdMNLh2KBCyBNvcV/5gIjqUhk2mV7zcp7AJdt28xInFpxs7Ly+eIjLnppCdWl8yp9o58ZoDfNGXezFQpwwevosrJh8Q9ELlKt7436v4gIZC0sNkHtFsrf4g++HJSxdgO+3Rko+uAtMx89voz39kOYNQ1qbZUX3nbBc97dghlx0d54/7d0OYZe2jgAlvPc337RV6t0GWGRL0iHBHGQr1pgCxYZXU57gYPsXmP3SvWiBPHYUVk8Q3eRc9DPEIq0Vk6Y0oWHVCSmJeNwhQlB4j2REeDJUwJnZFlWzpW3mKaDbQP/Dy+qX60QESLqA3qCkjrUlQHpIg10KfAI6RLP1kROWDxB/lvaY5sFakA9IRMqH1kn/aBjWp4+uCflmdvpKZTcbAvfdYwNBPxvXFIPwWWi5GMpqYA1JKdpNTPmUuLK4HMQ0ZnX3K9kSJE0oJICVOlSdoPZQuQDkRuO6GSk/kw1gJ6J2ISyl+6KAUklSZpTSCCSXDMw3wc6JBTLQDmCkHffWpEB6MBigAtWsoFJPhKtkEHxar23QUaFtJl9aftkxPkHgUfLVTT1O+2EKDB7JTSXbK5Fj7IHlTBwV5ivZF/wArz+sLHyD3S0hn45RRKQOPqh44I9FStIKShSACErpqGrN6S6blLi/BoaQkqUEhKyVFgAkkkk2AG+JGGmzBLmBHiGitkgixJQ597d2uHiOiTUoB0hy20QBfiSWA6TDALGVoedKUFTJEyUDWKloKEuZa7Entg30GWRK+RJ/hmwCy9G6ohVclRZQaVMQtTFC3JCCdkB3g30MWTJ+TJ/gnRLkKQQF6cxXh5iaVGlc0eK4vNWu3nd7xXGb8Vfm/1ifplfhVBjZc1iWYvNWSU3yct1gxXkj1cPbFFgj0fm6RmKQlBCyhD0giyQoupnVZy8JwmDmTSQiWSQHLlCbZZrWIexK52qlhdeqZWrqGy1W3RdvGzbfDOEwgmEgzJctt8ypj1UJVeCAttGYRctaUrFJ1iC1SVZAtdBUnebO9soL8DjVoGySHUt8vK4G0BmjMOETEpC0LGsQakE0uxsykpVxuzQVyFWHyl/xRGb9HWBNg9LP49uk29OUW0taSHv2MR3wO4AxbIlJIulJ6wIKFENDa4fohtaI6GhLAXEkieWz1lvPiPMxEykJYUA50jO77WpJO+1RiRpFPh1j/AOT/ADQ0pE2ixVqwWaoM/wAnWpPbTBYqGxOLbu0e2Wfu6oXJUeo9T2t8VPqhKa2sT0/kTB6SeuFygb3L9bcPjE8d8L9h+hyrqt0ev88I7LJrQdzBuxQq+tUe2PKdg9WVn4Ocu1/TCUjaSeIy3hqRfrzgsyLHFZj5Ez0UQP4hjMS4cVX9P9Yv8al26po9XsjkjkZWkrXNpAALlDi4ezG4Yi4+4xPh9RTk0q9JqCsKhiHAQWcPlSYo9UYN18hEB3xADVP4M+9ISr324kd9nh1HNuFZT02JSdg5h3HjdBiko9mTToz5KSFPvSQR2MfX6oOdEtqkNcNLbq1iGh9XNn/8yfM4h/K4CE4bC6pIlu9BSlxkaZyREOWPVFuN2wa5YliN7plBhnYEuRwsQ8C/zVdwgm5WnbGd0Sur3+cDloEMDLReHxC0ElFSSUqSSAHKVBlA3yItDN+B9H4om4JUwFWqJcy1hVIc6tnmO3vWF4iKTfMQ4tE1OhJyGmGSWSyrKluwINgJjv2QaaLl0y0BwWUkOMj4ZLEdBgOl6JpZYm4dRBSQlMwFZLgsB5W6C7Rh8FK+Uj7ZMS5PopAoeWJaeoDaqpJYtSQhIALkXIvbdFAVnyT5yfxRf8rP8dfB5bncDRYdt+6KMt6en2RSGCS07KXNpVSF0bNbKFOezWxbPJ4ZQCpQFgSQHUtIAc7ybAdJiXh5Mwy5hSVatNFbFhc7Dj31+tojoQkqAKqQTcsS3EsA57IYUmy9HKQpyuSQyx4OciaoeDXelG7p3Qa6JsiV8mT9nOgK9zS03lzhNUynGrWhhQpy6wBbhBpo07MrqlfZTolyFIAPpmarXL2bBcxi7ODMWSewuPmmIJWeA87+kTdKqOsVYAVTGvmNbMc9F3HZEBS/yIpHBHo/OkzQhClJIQoEoJJpLFlU7PHOPYPDhZIVMlym3r1hfoGrlK9LRybJUEIUSGWCQAoEhiQQpILpLjI7rwrBJlEnWrmJG7Vy0rJ4vVMQ3pggLXRUgJmJAWiYNYnaQFAO2TTEpVvPvW6YKJAsOtf8ZgV0UlGsTqyoortWkJW4SCXCVKDX4wb8ni8yWLMVlxxFa3ccMolL2VDr/JOwEXEo2iow3jFuJi1lG0FCET+0kny0wlfKCT5Se+Bb9HdMImYHpg/Kx/jQ3pKaFTlqBsVOD3xHm4cEFVd6iAnach8/8JSR53ZCZyWJH53xQ4zSpBJpQQFqSTd+IZjvD90Wb8sjXtF8JdvzxPGWfUIWgccn39nxQOG6Bb+0imahHp49B/LR1PKpQylp9P3mFsNBZuHisensjwZ0nextuYNTfpv3QNI5VTD7xD9JPpi00VpEzkkqCQQVDZJypBDv23g2mZIJsX/N9Ri8q/VQB8GfZ98RdE4dMyclKwCmpbg8GUT6oNsLgJCQGSoZZBTZdAaF4V/I3I/QQxJJr6p+7jMlmLTR58Z/hj65kFKMDLIcJ9Kh98cVoxB8odSj95iiVMSwbSobLcJf2a4F1m5+UPthB/hUyZldCyujxgFO2djboPdAhyklJTN2E0hSZas3uqYCSel4nzr+SnFoCcrMxvNErqYFV362DdMDbngO8+yCPlWdofukP1VnLtaB2ocB+e2JwwaWjuFkzFEiWCTSokJJ8UAlZOzkwLxHIPR3n8MSMPJrJAISyVG5CRsgkhybk3DbzDKgOn0Q4pOTo4JZQn4dRBBCAqbUS4ZIeSEvuuQOmC3RxGqltcVJZ7FteM4FJcjD2KZs0r2WCpKQmpwwKhOJAfe3ZBNok+AlfKR9uIlyFIFPytV4ZTAe8qJ40bIDPZnPZFEVH4vp9kXnKc+GXw8H1vq7djPFKpQ4H0eyHj/lCS07Lwi1JUsU0ope7EVFgwJc34dsMoS6gCoJD3NKiw3lgq8Py5CSlSioApZkkmpTljSwa2ZdoalqRUKgope4Spi29iQQD2GGATUSJabonawst06oy7UKchSlq3bmg0wBYSuqX9jOgKWuSX1SZqVUqczFpWCmlTgBMtJBPF+yDPC/8r5n2M2JchSADaUKtYrJql02ctrFu986quxohEniO7/VE3SJ2z0lbWZvCzLdN3Pb0RDWePp/2iiwR6KnYelKTWlVQdh4ybkMobjv6jCsEZV9brdzaugddVYPRl0wmchASkpVUojaBS1Jc2BvUGYvaFYPEIQ9clM12apa0tx8Qh3+6CKW2iVI1idXXRUWC2KnoDklIAbobdvgilllIUCQoVsQWI8IreIHdELCpgUlGrFSthJUUhpabgrJU56T3RcL0ihExCFKpUoEh7A+EWGfjEpaOsCrAKi4lm0UmBi4lm0MhAfKIbmIiXTDUyXHPZ1UD+M8c/ndA4pDKnJVdKznmQoVUrB4gqPWHG+CjGyNsluEQlKlhGsIAQ7VEEB3I4cQe6O+DTijikmpMFzooblgHfUC3eAbdBaG16LI3pJ+LU31gIJBpPD+UjuPsjo0nhvKR3f0jVE1yB1OCUIu+T8opSX4n+EbolDSOG8tH57IkoXLYrDBKQCogWAIs5bJjGpfRrYZcn5ajOFI3qcsWDpWLtlnBrLI3pVkPFKr8c2aM6wfOzLCZYRhiAt7JmJATt0DNId7HtheJ56JaFqSMPMVSWcTUsfqwkJKCoeUXJ2aSnGABqVfnth1GNHBQ6x7Iy8c9sv9mm/SJ/DChz2S/wBmm/SJ9kP8iB0kGOhNGqkHEFRChNLppCiRdebpDeMIHeUpOsDghpcsX6FB/TEEc90rfhpvnp9kcxfOthZqF14ZaqKCAVIJNSkg08GfjuhOSSmhoRcWJl8jRjXqWqWyUCoJCgwUVMxIu7fkwsczqP2mZ9En8USf73cLL2UyZgASkgJKG2khTZjjn64a/vvkfs0/zke2BHqkZptiP7nJf7TM+jT7Y8OZuV+0TfMTCv77pP7NO89EcPPfK/Zp3no9kHtEHWR0c0MpJBGImuCD4iNxcbogYnR+oIlgEBMxAD5trgR19cTpXPdKJY4aanp1iPZEbHc62Hmy0LOFqImpDKUkkBNKiXoNrs0LPrJDQtMsZPIKVik6yYZyCryKQFMKQdpCtzi0Ojmkwvl4nzkfyor5/POhBUlGGKqVFI8KwITZ21bjKGP7617sH/5j/LgpxSA4ybLcc0eD44jzk/y4UOaTB8J/0g/DFGrnom7sGO2ar8ENnnlxG7Bo89f4YPeIOjLyfzX4ZCFGUiaV0qACpjgkhrhop5uGVLmJSpJSQpmPRLmCO4TngmqqC8PJQQCWMxQLAOcxve3UYZPOtOXMkfq6LoUs2XuE0bN7pZL98LNKSGjcQhkc2+FWAqZKmFRDka1QAJdRAAUGDk26YdHNrgvgD2zZn8yBvEc6mJKUmVIlEm5HhF2L5+LSbdOe6Ix5y9InKRJH/wBa/vmQe8V4L0b9DAc3eCH/AEye2Ys/54X/AGBwQ/6aV2lR9ZgIVzg6TOUuUOqUfvWYQeXOlOCG6JSfvjfLEPxsK9Kcikhjh5cpAAU4FnJG7iYAuU3JxS1JC0qQsJs43VKPaIsJPOBjVEIKxUVBLapCS5ZiSbC5iyViF4g1TC5Gzu3E2twLxHmkl6inHH6A7RfKPEYFQRNSZkrc5uB8RX+U+iNC0dysws2WFCchPRMUEKB4EE+kOIq8RolKwUqAIPEQM4vm/NR1a2TwIdu1xCR5V9hlxP6NCoj2rEOpEcaIliHPwCFZiICuTckgVAlnaolTOSSEvlck24xdTIYaA21geqZTnkxIOUtPcIcRyQkb5ae4RdSk3hS1Xhez/Q9UUS+SeH+DHdDx5MyihjWpLg0lRKRSCEsnKwLdUXSECFDdG7S/Q9V+AxiuQyJgQCpQCaqQlKA1RcgkJc9D5RJk8l5SEhCUhhZyASekwShEcTKDQXKT1gUYoopfJ2X5I7hD/wDZ+UB4ov0CL8SgB2QjVCBT/RvAd/s7KPvR3CK5HN6hKFp1iyJgSFOhBNlBQpJDpLgZQaJliHTKEFSlHGBxi9ArEcgZUxVSlKelKbBKQyUhIsE8ALxYK5NSm8UdwgjEsR0yhGcpS1gUYrEDsvk9KbxB3D2R5PJ2V5I7hBEmWGjipQgU/wBD4DOO5HyZqaSCA4LpAB9UMDkJJRLCApdIWVDxHCmTeql/eptlaDBMocIaVLEHtJeJgcYv6BiRyOkicZpKytSlEuUsSp3LBI4xYHQyPJi3KRDtO+A3J6wqKWFKnRCOEJXopAu0XBF49SGgUEHsZyWkTmUtDkDiRbgWzhMrk1JSUkJU6AydtbpF7J2tkXNhxgkoAhGrEOnLLFcV+FNhtESpYZKAAfyM4cVgR5I7osD98ceFfoUQU4NOVIhJ0eOAiaqFoMajFUrRiCboST0pB9YhUrBBNgkAcAG9UWKxDabwaARjIhJw8TgLRwiBRrP/2Q=="/>
          <p:cNvSpPr>
            <a:spLocks noChangeAspect="1" noChangeArrowheads="1"/>
          </p:cNvSpPr>
          <p:nvPr/>
        </p:nvSpPr>
        <p:spPr bwMode="auto">
          <a:xfrm>
            <a:off x="155575" y="-852488"/>
            <a:ext cx="2552700" cy="1790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76652" y="5400606"/>
            <a:ext cx="22442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c.1978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Cray-1, Vector processing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Serial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3440" y="1114953"/>
            <a:ext cx="2560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2007, Extreme scalability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Proprietary interconnect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1000’s cores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Requires “end-to-end parallel”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22703" y="3941283"/>
            <a:ext cx="15272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1983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Cray X-MP, SMP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2-4 cores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0248" y="2493346"/>
            <a:ext cx="25405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1998,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MPI Parallel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“Linux cluster”,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 density, slow interconnect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~100 MPI ranks</a:t>
            </a:r>
          </a:p>
        </p:txBody>
      </p:sp>
      <p:pic>
        <p:nvPicPr>
          <p:cNvPr id="1104902" name="Picture 6" descr="https://encrypted-tbn0.google.com/images?q=tbn:ANd9GcQYuqYDwRGGcNe-qkC1H9kT9LRejBvhL6hVwpnzISsMPB02KPn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CE9E4"/>
              </a:clrFrom>
              <a:clrTo>
                <a:srgbClr val="ECE9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3566" y="1020306"/>
            <a:ext cx="1678655" cy="1214482"/>
          </a:xfrm>
          <a:prstGeom prst="rect">
            <a:avLst/>
          </a:prstGeom>
          <a:noFill/>
        </p:spPr>
      </p:pic>
      <p:pic>
        <p:nvPicPr>
          <p:cNvPr id="1104904" name="Picture 8" descr="http://t0.gstatic.com/images?q=tbn:ANd9GcR01Cz5jfsmWU_g8dWBLcfn_lgw8vluTlO5X6Rxqc9MSqgrDIq-MjL9XTo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9644" y="2442184"/>
            <a:ext cx="1685579" cy="1262558"/>
          </a:xfrm>
          <a:prstGeom prst="rect">
            <a:avLst/>
          </a:prstGeom>
          <a:noFill/>
        </p:spPr>
      </p:pic>
      <p:pic>
        <p:nvPicPr>
          <p:cNvPr id="26" name="Picture 14" descr="C:\Users\jcissell\Desktop\images for ppt\afr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0582" y="1019201"/>
            <a:ext cx="1773608" cy="77232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7422769" y="1665551"/>
            <a:ext cx="1948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2013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Cray XE6</a:t>
            </a:r>
          </a:p>
          <a:p>
            <a:r>
              <a:rPr lang="en-US" b="1" dirty="0" smtClean="0">
                <a:solidFill>
                  <a:srgbClr val="0000DE"/>
                </a:solidFill>
              </a:rPr>
              <a:t>driving apps:</a:t>
            </a:r>
          </a:p>
          <a:p>
            <a:r>
              <a:rPr lang="en-US" b="1" dirty="0" smtClean="0">
                <a:solidFill>
                  <a:srgbClr val="0000DE"/>
                </a:solidFill>
              </a:rPr>
              <a:t>CFD, CEM, ???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599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Propagation of HPC to commercial CAE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522514" y="597161"/>
            <a:ext cx="4096139" cy="373224"/>
          </a:xfrm>
          <a:prstGeom prst="downArrow">
            <a:avLst/>
          </a:prstGeom>
          <a:solidFill>
            <a:srgbClr val="D9E8FF"/>
          </a:solidFill>
          <a:ln>
            <a:solidFill>
              <a:srgbClr val="1A2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Early adoption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4789721" y="600271"/>
            <a:ext cx="4096139" cy="373224"/>
          </a:xfrm>
          <a:prstGeom prst="downArrow">
            <a:avLst/>
          </a:prstGeom>
          <a:solidFill>
            <a:srgbClr val="D9E8FF"/>
          </a:solidFill>
          <a:ln>
            <a:solidFill>
              <a:srgbClr val="1A2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Common in Industry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4155" y="3890864"/>
            <a:ext cx="1603856" cy="12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0" y="162232"/>
            <a:ext cx="8289073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sz="2400" b="1" dirty="0" smtClean="0">
                <a:solidFill>
                  <a:schemeClr val="accent5"/>
                </a:solidFill>
              </a:rPr>
              <a:t> </a:t>
            </a:r>
            <a:endParaRPr sz="2400" b="1" dirty="0" smtClean="0">
              <a:solidFill>
                <a:schemeClr val="accent5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266392" y="2014036"/>
            <a:ext cx="8877608" cy="3172950"/>
          </a:xfrm>
        </p:spPr>
        <p:txBody>
          <a:bodyPr/>
          <a:lstStyle/>
          <a:p>
            <a:pPr>
              <a:buNone/>
            </a:pPr>
            <a:r>
              <a:rPr lang="en-US" sz="5400" b="1" dirty="0" smtClean="0">
                <a:solidFill>
                  <a:schemeClr val="accent5"/>
                </a:solidFill>
              </a:rPr>
              <a:t>Do CAE algorithms scale?</a:t>
            </a:r>
            <a:endParaRPr lang="en-US" sz="5400" b="1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6000" dirty="0" smtClean="0"/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360"/>
            <a:ext cx="736092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WRF Results on Blue Waters (preliminary)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WRF V3.3.1 </a:t>
            </a:r>
            <a:endParaRPr lang="en-US" dirty="0"/>
          </a:p>
          <a:p>
            <a:r>
              <a:rPr lang="en-US" dirty="0" smtClean="0"/>
              <a:t>1km</a:t>
            </a:r>
            <a:r>
              <a:rPr lang="en-US" dirty="0"/>
              <a:t>, 1 billion cell, </a:t>
            </a:r>
            <a:r>
              <a:rPr lang="en-US" dirty="0" smtClean="0"/>
              <a:t>case</a:t>
            </a:r>
            <a:endParaRPr lang="en-US" dirty="0"/>
          </a:p>
          <a:p>
            <a:r>
              <a:rPr lang="en-US" dirty="0" smtClean="0"/>
              <a:t>30 </a:t>
            </a:r>
            <a:r>
              <a:rPr lang="en-US" dirty="0"/>
              <a:t>minute forecast, cold </a:t>
            </a:r>
            <a:r>
              <a:rPr lang="en-US" dirty="0" smtClean="0"/>
              <a:t>start</a:t>
            </a:r>
          </a:p>
          <a:p>
            <a:r>
              <a:rPr lang="en-US" dirty="0" smtClean="0"/>
              <a:t>WSM5 </a:t>
            </a:r>
            <a:r>
              <a:rPr lang="en-US" dirty="0"/>
              <a:t>(</a:t>
            </a:r>
            <a:r>
              <a:rPr lang="en-US" dirty="0" err="1"/>
              <a:t>mp_physics</a:t>
            </a:r>
            <a:r>
              <a:rPr lang="en-US" dirty="0"/>
              <a:t>=4) </a:t>
            </a:r>
            <a:r>
              <a:rPr lang="en-US" dirty="0" smtClean="0"/>
              <a:t>microphysics</a:t>
            </a:r>
          </a:p>
          <a:p>
            <a:r>
              <a:rPr lang="en-US" dirty="0" smtClean="0"/>
              <a:t>Results </a:t>
            </a:r>
            <a:r>
              <a:rPr lang="en-US" dirty="0"/>
              <a:t>on XE6 96 cabinet system (2.3GHz IL16  sockets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2122729"/>
              </p:ext>
            </p:extLst>
          </p:nvPr>
        </p:nvGraphicFramePr>
        <p:xfrm>
          <a:off x="914400" y="3352341"/>
          <a:ext cx="7899095" cy="2971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9819"/>
                <a:gridCol w="1579819"/>
                <a:gridCol w="1579819"/>
                <a:gridCol w="1579819"/>
                <a:gridCol w="1579819"/>
              </a:tblGrid>
              <a:tr h="952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Integer </a:t>
                      </a:r>
                      <a:r>
                        <a:rPr lang="en-US" sz="2000" dirty="0" smtClean="0">
                          <a:effectLst/>
                        </a:rPr>
                        <a:t>Cores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 nodes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average </a:t>
                      </a:r>
                      <a:r>
                        <a:rPr lang="en-US" sz="2000" dirty="0" err="1">
                          <a:effectLst/>
                        </a:rPr>
                        <a:t>timestep</a:t>
                      </a:r>
                      <a:r>
                        <a:rPr lang="en-US" sz="2000" dirty="0">
                          <a:effectLst/>
                        </a:rPr>
                        <a:t/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(seconds)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sustained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performance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(GFLOPS/sec)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Speedup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</a:tr>
              <a:tr h="220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2048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64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3.995</a:t>
                      </a:r>
                      <a:endParaRPr lang="en-US" sz="2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2181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1.0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</a:tr>
              <a:tr h="220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8192</a:t>
                      </a:r>
                      <a:endParaRPr lang="en-US" sz="20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256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1.065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8182</a:t>
                      </a:r>
                      <a:endParaRPr lang="en-US" sz="2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 3.8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</a:tr>
              <a:tr h="220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32768</a:t>
                      </a:r>
                      <a:endParaRPr lang="en-US" sz="20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1024</a:t>
                      </a:r>
                      <a:endParaRPr lang="en-US" sz="2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0.286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30480</a:t>
                      </a:r>
                      <a:endParaRPr lang="en-US" sz="2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15.6</a:t>
                      </a:r>
                    </a:p>
                  </a:txBody>
                  <a:tcPr marL="19050" marR="19050" marT="19050" marB="19050"/>
                </a:tc>
              </a:tr>
              <a:tr h="220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131072</a:t>
                      </a:r>
                      <a:endParaRPr lang="en-US" sz="20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4096</a:t>
                      </a:r>
                      <a:endParaRPr lang="en-US" sz="2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0.142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61485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28.1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</a:tr>
              <a:tr h="220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262144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8192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0.053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166332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75.4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  <p:sp>
        <p:nvSpPr>
          <p:cNvPr id="10" name="Slide Number Placeholder 5"/>
          <p:cNvSpPr txBox="1">
            <a:spLocks/>
          </p:cNvSpPr>
          <p:nvPr/>
        </p:nvSpPr>
        <p:spPr>
          <a:xfrm>
            <a:off x="8862950" y="6605650"/>
            <a:ext cx="228600" cy="228600"/>
          </a:xfrm>
          <a:prstGeom prst="ellipse">
            <a:avLst/>
          </a:prstGeom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accent5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0BB64-8804-472C-89C9-1468A4B407E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8566" y="1328470"/>
            <a:ext cx="6021197" cy="137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13"/>
          <p:cNvGrpSpPr/>
          <p:nvPr/>
        </p:nvGrpSpPr>
        <p:grpSpPr>
          <a:xfrm>
            <a:off x="1869277" y="1461471"/>
            <a:ext cx="5317388" cy="1815882"/>
            <a:chOff x="3675217" y="5130500"/>
            <a:chExt cx="5317388" cy="1483142"/>
          </a:xfrm>
        </p:grpSpPr>
        <p:sp>
          <p:nvSpPr>
            <p:cNvPr id="15" name="Rounded Rectangle 14"/>
            <p:cNvSpPr/>
            <p:nvPr/>
          </p:nvSpPr>
          <p:spPr>
            <a:xfrm>
              <a:off x="3717826" y="5309119"/>
              <a:ext cx="5220901" cy="1212980"/>
            </a:xfrm>
            <a:prstGeom prst="roundRect">
              <a:avLst/>
            </a:prstGeom>
            <a:solidFill>
              <a:srgbClr val="DBFAF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75217" y="5130500"/>
              <a:ext cx="5317388" cy="14831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2"/>
                </a:buClr>
              </a:pPr>
              <a:endParaRPr lang="en-US" sz="2800" b="1" dirty="0" smtClean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  <a:p>
              <a:pPr algn="ctr">
                <a:buClr>
                  <a:schemeClr val="accent2"/>
                </a:buClr>
              </a:pPr>
              <a:r>
                <a:rPr lang="en-US" sz="2800" b="1" dirty="0" smtClean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The system will scale to 10,000’s of cores</a:t>
              </a:r>
            </a:p>
            <a:p>
              <a:pPr algn="ctr">
                <a:buClr>
                  <a:schemeClr val="accent2"/>
                </a:buClr>
                <a:buFont typeface="Arial" pitchFamily="34" charset="0"/>
                <a:buChar char="•"/>
              </a:pPr>
              <a:endParaRPr lang="en-US" sz="2800" b="1" dirty="0" smtClean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136161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0" y="209857"/>
            <a:ext cx="8289073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b="1" dirty="0" smtClean="0">
                <a:solidFill>
                  <a:schemeClr val="accent5"/>
                </a:solidFill>
              </a:rPr>
              <a:t>Cavity Flow Studies using HECToR (Cray XE6)</a:t>
            </a:r>
            <a:br>
              <a:rPr lang="en-US" b="1" dirty="0" smtClean="0">
                <a:solidFill>
                  <a:schemeClr val="accent5"/>
                </a:solidFill>
              </a:rPr>
            </a:br>
            <a:r>
              <a:rPr lang="en-US" sz="1600" dirty="0" smtClean="0">
                <a:solidFill>
                  <a:schemeClr val="accent5"/>
                </a:solidFill>
              </a:rPr>
              <a:t>S. Lawson, et.al.  University of Liverpool</a:t>
            </a:r>
            <a:endParaRPr sz="1800" dirty="0" smtClean="0">
              <a:solidFill>
                <a:schemeClr val="accent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34400" y="6477000"/>
            <a:ext cx="6096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EE361E-1761-41D9-9B96-39BF2FC76586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-19050" y="933449"/>
            <a:ext cx="5000625" cy="2047876"/>
          </a:xfrm>
        </p:spPr>
        <p:txBody>
          <a:bodyPr/>
          <a:lstStyle/>
          <a:p>
            <a:pPr lvl="1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1.1 Billion grid point model</a:t>
            </a:r>
          </a:p>
          <a:p>
            <a:pPr lvl="1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Scaling to 24,000 cores</a:t>
            </a:r>
          </a:p>
          <a:p>
            <a:pPr lvl="1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Good agreement between experiments and CFD</a:t>
            </a:r>
          </a:p>
          <a:p>
            <a:pPr lvl="1">
              <a:buNone/>
            </a:pPr>
            <a:endParaRPr lang="en-US" sz="2400" b="1" dirty="0"/>
          </a:p>
        </p:txBody>
      </p:sp>
      <p:pic>
        <p:nvPicPr>
          <p:cNvPr id="2052" name="Picture 4" descr="http://www.boeing.com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258763"/>
            <a:ext cx="3048000" cy="552451"/>
          </a:xfrm>
          <a:prstGeom prst="rect">
            <a:avLst/>
          </a:prstGeom>
          <a:noFill/>
        </p:spPr>
      </p:pic>
      <p:pic>
        <p:nvPicPr>
          <p:cNvPr id="2054" name="Picture 6" descr="http://www.boeing.com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258763"/>
            <a:ext cx="3048000" cy="552451"/>
          </a:xfrm>
          <a:prstGeom prst="rect">
            <a:avLst/>
          </a:prstGeom>
          <a:noFill/>
        </p:spPr>
      </p:pic>
      <p:pic>
        <p:nvPicPr>
          <p:cNvPr id="2056" name="Picture 8" descr="http://www.boeing.com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258763"/>
            <a:ext cx="3048000" cy="55245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086225" y="6162675"/>
            <a:ext cx="4762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* Ref: </a:t>
            </a:r>
            <a:r>
              <a:rPr lang="en-US" sz="1400" u="sng" dirty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4"/>
              </a:rPr>
              <a:t>http://www.hector.ac.uk/casestudies/ucav.php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>
                  <a:lumMod val="50000"/>
                  <a:lumOff val="50000"/>
                </a:srgbClr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5905499" y="361949"/>
            <a:ext cx="3238501" cy="2723891"/>
            <a:chOff x="5734049" y="600074"/>
            <a:chExt cx="3409951" cy="2868097"/>
          </a:xfrm>
        </p:grpSpPr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40525" y="600074"/>
              <a:ext cx="3403475" cy="286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5734049" y="2811048"/>
              <a:ext cx="752475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hector-render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623519" y="1642296"/>
            <a:ext cx="1996621" cy="1133476"/>
          </a:xfrm>
          <a:prstGeom prst="rect">
            <a:avLst/>
          </a:prstGeom>
        </p:spPr>
      </p:pic>
      <p:pic>
        <p:nvPicPr>
          <p:cNvPr id="15" name="Picture 14" descr="CFD.scaling.grp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3048000"/>
            <a:ext cx="8267700" cy="3200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42925" y="5524500"/>
            <a:ext cx="1009650" cy="381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1927" y="923731"/>
            <a:ext cx="4245428" cy="92373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05740" y="4217670"/>
            <a:ext cx="8675370" cy="2148840"/>
          </a:xfrm>
          <a:prstGeom prst="roundRect">
            <a:avLst/>
          </a:prstGeom>
          <a:solidFill>
            <a:srgbClr val="D9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17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789" y="821624"/>
            <a:ext cx="4056749" cy="33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9320" y="187288"/>
            <a:ext cx="586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CTH Shock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507" y="1189820"/>
            <a:ext cx="4252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CTH is a multi-material, large deformation, strong shock wave, solid mechanics code and is one of the most heavily used computational structural mechanics codes on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DoD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HPC platforms.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080" y="4268347"/>
            <a:ext cx="8505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“For large models CTH will show linear scaling to over 10,000 cores.  We have not seen a limit to the scalability of the CTH application”</a:t>
            </a:r>
          </a:p>
          <a:p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“A single parametric study can easily consume all of the Jaguar resources”</a:t>
            </a: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			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CTH developer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ector-FrontNewMural-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7114" y="2286000"/>
            <a:ext cx="2478311" cy="1445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05740"/>
            <a:ext cx="6858000" cy="48126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Large Cray systems running ISV applications</a:t>
            </a:r>
            <a:endParaRPr lang="en-US" sz="3200" dirty="0"/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</a:t>
            </a:r>
            <a:fld id="{E9B654B4-C871-41CA-A922-412F1F418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2556930" name="Picture 2" descr="http://atc.ugr.es/~javier/iconos/KTH_PD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1229" y="4409619"/>
            <a:ext cx="940581" cy="278010"/>
          </a:xfrm>
          <a:prstGeom prst="rect">
            <a:avLst/>
          </a:prstGeom>
          <a:noFill/>
        </p:spPr>
      </p:pic>
      <p:pic>
        <p:nvPicPr>
          <p:cNvPr id="82" name="Picture 2" descr="\\inside.us.cray.com\depts\marketing\Cray Image Library\Cray Clip Art\logos non cray\NERSC_logo.g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17725" y="1679801"/>
            <a:ext cx="1136807" cy="693050"/>
          </a:xfrm>
          <a:prstGeom prst="rect">
            <a:avLst/>
          </a:prstGeom>
          <a:noFill/>
        </p:spPr>
      </p:pic>
      <p:pic>
        <p:nvPicPr>
          <p:cNvPr id="84" name="Picture 12" descr="C:\Users\jcissell\Desktop\images for ppt\HOPPER--NERSC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00750" y="789716"/>
            <a:ext cx="2702267" cy="1127218"/>
          </a:xfrm>
          <a:prstGeom prst="rect">
            <a:avLst/>
          </a:prstGeom>
          <a:noFill/>
        </p:spPr>
      </p:pic>
      <p:pic>
        <p:nvPicPr>
          <p:cNvPr id="90" name="Picture 89" descr="erdc-1600-wide - 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695247" y="3409599"/>
            <a:ext cx="2401003" cy="1219667"/>
          </a:xfrm>
          <a:prstGeom prst="rect">
            <a:avLst/>
          </a:prstGeom>
        </p:spPr>
      </p:pic>
      <p:pic>
        <p:nvPicPr>
          <p:cNvPr id="92" name="Picture 8" descr="\\inside.us.cray.com\depts\marketing\Cray Image Library\Cray Clip Art\logos non cray\los-alamos_logo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193272" y="2309809"/>
            <a:ext cx="1316504" cy="689629"/>
          </a:xfrm>
          <a:prstGeom prst="rect">
            <a:avLst/>
          </a:prstGeom>
          <a:noFill/>
        </p:spPr>
      </p:pic>
      <p:pic>
        <p:nvPicPr>
          <p:cNvPr id="93" name="Picture 1" descr="\\inside.us.cray.com\depts\marketing\Cray Image Library\Cray Clip Art\logos non cray\sandia-logo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787005" y="2013614"/>
            <a:ext cx="982318" cy="386330"/>
          </a:xfrm>
          <a:prstGeom prst="rect">
            <a:avLst/>
          </a:prstGeom>
          <a:noFill/>
        </p:spPr>
      </p:pic>
      <p:pic>
        <p:nvPicPr>
          <p:cNvPr id="94" name="Picture 2" descr="C:\Users\jcissell\Desktop\ciello-4-rows-of-20-900px-wide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700775" y="1524824"/>
            <a:ext cx="3076328" cy="1085025"/>
          </a:xfrm>
          <a:prstGeom prst="rect">
            <a:avLst/>
          </a:prstGeom>
          <a:noFill/>
        </p:spPr>
      </p:pic>
      <p:pic>
        <p:nvPicPr>
          <p:cNvPr id="96" name="Picture 14" descr="C:\Users\jcissell\Desktop\images for ppt\afr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62276" y="5301371"/>
            <a:ext cx="3210511" cy="1398027"/>
          </a:xfrm>
          <a:prstGeom prst="rect">
            <a:avLst/>
          </a:prstGeom>
          <a:noFill/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11686" y="6245885"/>
            <a:ext cx="1455889" cy="40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50240" y="4067134"/>
            <a:ext cx="1497179" cy="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2" descr="\\inside.us.cray.com\depts\marketing\Cray Image Library\Cray Clip Art\logos non cray\hector_logo.pn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944782" y="2941197"/>
            <a:ext cx="641602" cy="746026"/>
          </a:xfrm>
          <a:prstGeom prst="rect">
            <a:avLst/>
          </a:prstGeom>
          <a:noFill/>
        </p:spPr>
      </p:pic>
      <p:pic>
        <p:nvPicPr>
          <p:cNvPr id="95" name="Picture 94" descr="HLRS.system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67325" y="3885192"/>
            <a:ext cx="3876675" cy="2180629"/>
          </a:xfrm>
          <a:prstGeom prst="rect">
            <a:avLst/>
          </a:prstGeom>
        </p:spPr>
      </p:pic>
      <p:sp>
        <p:nvSpPr>
          <p:cNvPr id="26" name="Content Placeholder 3"/>
          <p:cNvSpPr txBox="1">
            <a:spLocks/>
          </p:cNvSpPr>
          <p:nvPr/>
        </p:nvSpPr>
        <p:spPr>
          <a:xfrm>
            <a:off x="1" y="1132053"/>
            <a:ext cx="3965944" cy="4152328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Several of the largest Cray systems are running CAE applications</a:t>
            </a:r>
          </a:p>
          <a:p>
            <a:pPr marL="730250" lvl="1" indent="-273050" eaLnBrk="1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+mn-cs"/>
              </a:rPr>
              <a:t>CAE codes scaling to over 10,000 cores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+mn-cs"/>
              </a:rPr>
              <a:t>Both In-house and ISV applications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+mn-cs"/>
              </a:rPr>
              <a:t>Commercial companies are using Cray systems at the HPC centers</a:t>
            </a:r>
          </a:p>
        </p:txBody>
      </p:sp>
      <p:pic>
        <p:nvPicPr>
          <p:cNvPr id="24" name="Picture 2" descr="http://www.scalalife.eu/system/files/pdc.png?130398387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79261" y="3537917"/>
            <a:ext cx="1817895" cy="98798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11760" y="1947996"/>
            <a:ext cx="8757920" cy="3172950"/>
          </a:xfrm>
        </p:spPr>
        <p:txBody>
          <a:bodyPr/>
          <a:lstStyle/>
          <a:p>
            <a:pPr>
              <a:buNone/>
            </a:pPr>
            <a:r>
              <a:rPr lang="en-US" sz="4400" dirty="0">
                <a:solidFill>
                  <a:schemeClr val="accent5"/>
                </a:solidFill>
              </a:rPr>
              <a:t>Are scalable systems applicable to commercial environments?</a:t>
            </a:r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 smtClean="0"/>
          </a:p>
          <a:p>
            <a:pPr lvl="1" algn="ctr"/>
            <a:endParaRPr lang="en-US" sz="4000" dirty="0" smtClean="0"/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0" y="162232"/>
            <a:ext cx="8289073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b="1" dirty="0" smtClean="0">
                <a:solidFill>
                  <a:schemeClr val="accent5"/>
                </a:solidFill>
              </a:rPr>
              <a:t>Introduction</a:t>
            </a:r>
            <a:endParaRPr b="1" dirty="0" smtClean="0">
              <a:solidFill>
                <a:schemeClr val="accent5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229070" y="899131"/>
            <a:ext cx="8373754" cy="4251367"/>
          </a:xfrm>
        </p:spPr>
        <p:txBody>
          <a:bodyPr/>
          <a:lstStyle/>
          <a:p>
            <a:r>
              <a:rPr lang="en-US" sz="2400" b="1" dirty="0" smtClean="0"/>
              <a:t>ISV codes dominate the CAE commercial workload</a:t>
            </a:r>
          </a:p>
          <a:p>
            <a:pPr>
              <a:buNone/>
            </a:pPr>
            <a:endParaRPr lang="en-US" sz="900" b="1" dirty="0" smtClean="0"/>
          </a:p>
          <a:p>
            <a:r>
              <a:rPr lang="en-US" sz="2400" b="1" dirty="0" smtClean="0"/>
              <a:t>Many large manufacturing companies have &gt;&gt;10,000 cores HPC systems</a:t>
            </a:r>
          </a:p>
          <a:p>
            <a:pPr>
              <a:buNone/>
            </a:pPr>
            <a:endParaRPr lang="en-US" sz="900" b="1" dirty="0" smtClean="0"/>
          </a:p>
          <a:p>
            <a:r>
              <a:rPr lang="en-US" sz="2400" b="1" dirty="0" smtClean="0"/>
              <a:t>Even for large organizations very few jobs use more than 128 MPI ranks</a:t>
            </a:r>
          </a:p>
          <a:p>
            <a:pPr>
              <a:buNone/>
            </a:pPr>
            <a:endParaRPr lang="en-US" sz="900" b="1" dirty="0" smtClean="0"/>
          </a:p>
          <a:p>
            <a:r>
              <a:rPr lang="en-US" sz="2400" b="1" dirty="0" smtClean="0"/>
              <a:t>There is a huge discrepancy between the scalability in production at large HPC centers and the commercial CAE environment</a:t>
            </a:r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47652" y="4934049"/>
            <a:ext cx="6110909" cy="1261884"/>
            <a:chOff x="933047" y="5157984"/>
            <a:chExt cx="6110909" cy="1261884"/>
          </a:xfrm>
        </p:grpSpPr>
        <p:sp>
          <p:nvSpPr>
            <p:cNvPr id="23" name="Rounded Rectangle 22"/>
            <p:cNvSpPr/>
            <p:nvPr/>
          </p:nvSpPr>
          <p:spPr>
            <a:xfrm>
              <a:off x="1091674" y="5159824"/>
              <a:ext cx="5803641" cy="895738"/>
            </a:xfrm>
            <a:prstGeom prst="roundRect">
              <a:avLst/>
            </a:prstGeom>
            <a:solidFill>
              <a:srgbClr val="D9E8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33047" y="5157984"/>
              <a:ext cx="611090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2800" b="1" dirty="0" smtClean="0">
                  <a:solidFill>
                    <a:srgbClr val="1A228C"/>
                  </a:solidFill>
                </a:rPr>
                <a:t>Can ISV applications efficiently scale to 1000’s of MPI ranks? </a:t>
              </a:r>
              <a:endParaRPr lang="en-US" sz="1000" b="1" dirty="0" smtClean="0">
                <a:solidFill>
                  <a:srgbClr val="1A228C"/>
                </a:solidFill>
              </a:endParaRPr>
            </a:p>
            <a:p>
              <a:endParaRPr lang="en-US" sz="2000" dirty="0" err="1" smtClean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 rot="21167976">
            <a:off x="3872258" y="5817267"/>
            <a:ext cx="507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Spoiler alert:</a:t>
            </a:r>
            <a:r>
              <a:rPr lang="en-US" sz="2400" dirty="0" smtClean="0"/>
              <a:t>  </a:t>
            </a:r>
            <a:r>
              <a:rPr lang="en-US" sz="2400" b="1" spc="-3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Arial" pitchFamily="34" charset="0"/>
              </a:rPr>
              <a:t>the answer is YES!</a:t>
            </a:r>
            <a:endParaRPr lang="en-US" sz="2400" b="1" spc="-30" dirty="0" err="1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829628"/>
            <a:ext cx="23622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Cray Commercial Customers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3EE361E-1761-41D9-9B96-39BF2FC765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234462" y="1033950"/>
            <a:ext cx="5064370" cy="366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1" hangingPunct="1">
              <a:spcBef>
                <a:spcPts val="600"/>
              </a:spcBef>
              <a:buClr>
                <a:srgbClr val="DD7E0E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GE Global Research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Became aware of the capability of Cray systems through a grant at ORNL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Using Jaguar and their in-house code,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modeled the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“time-resolved unsteady flows in the moving blades”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1554163" lvl="3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	Ref. Digital Manufacturing Report, June 2012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182563" indent="-2730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Major Oil Company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639763" lvl="1" indent="-2730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Recently installed and accepted a Cray XE6 system</a:t>
            </a:r>
          </a:p>
          <a:p>
            <a:pPr marL="639763" lvl="1" indent="-2730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System used to scale key in-house code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7877" y="1052733"/>
            <a:ext cx="1667313" cy="16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9601" y="5158154"/>
            <a:ext cx="7678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common thread here is that both of these organizations had important codes that would not scale on their internal 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clusters</a:t>
            </a:r>
            <a:endParaRPr lang="en-US" sz="2800" i="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5577" y="3245150"/>
            <a:ext cx="1623317" cy="150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205275" y="1827527"/>
            <a:ext cx="8789436" cy="3172950"/>
          </a:xfrm>
        </p:spPr>
        <p:txBody>
          <a:bodyPr/>
          <a:lstStyle/>
          <a:p>
            <a:pPr algn="ctr">
              <a:buNone/>
            </a:pPr>
            <a:r>
              <a:rPr lang="en-US" sz="4400" dirty="0">
                <a:solidFill>
                  <a:schemeClr val="accent5"/>
                </a:solidFill>
              </a:rPr>
              <a:t>Are ISV applications extremely scalable ?</a:t>
            </a:r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 smtClean="0"/>
          </a:p>
          <a:p>
            <a:pPr lvl="1" algn="ctr"/>
            <a:endParaRPr lang="en-US" sz="4000" dirty="0" smtClean="0"/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539" y="3390122"/>
            <a:ext cx="838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many simulation areas…YES!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871870" y="1509823"/>
            <a:ext cx="4890977" cy="648586"/>
          </a:xfrm>
          <a:prstGeom prst="roundRect">
            <a:avLst/>
          </a:prstGeom>
          <a:solidFill>
            <a:srgbClr val="D9E8FF"/>
          </a:solidFill>
          <a:ln w="9525">
            <a:solidFill>
              <a:srgbClr val="0000DE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ANSYS Fluent  scaling to &gt;3000 cores on XE6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0152" y="782411"/>
            <a:ext cx="67341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Aeroelastic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Simulation,  “Supercritical Wing”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support of AIAA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Aeroelastic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Prediction Workshop</a:t>
            </a:r>
          </a:p>
          <a:p>
            <a:r>
              <a:rPr 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 </a:t>
            </a:r>
          </a:p>
          <a:p>
            <a:endParaRPr lang="en-US" sz="1800" b="1" dirty="0" err="1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1245052" y="2371725"/>
            <a:ext cx="1514475" cy="608827"/>
            <a:chOff x="5307533" y="193675"/>
            <a:chExt cx="1253288" cy="566012"/>
          </a:xfrm>
          <a:solidFill>
            <a:schemeClr val="tx1">
              <a:lumMod val="95000"/>
            </a:schemeClr>
          </a:solidFill>
        </p:grpSpPr>
        <p:sp>
          <p:nvSpPr>
            <p:cNvPr id="10" name="Down Arrow 9"/>
            <p:cNvSpPr/>
            <p:nvPr/>
          </p:nvSpPr>
          <p:spPr>
            <a:xfrm rot="10800000">
              <a:off x="5307533" y="193675"/>
              <a:ext cx="1253288" cy="566012"/>
            </a:xfrm>
            <a:prstGeom prst="downArrow">
              <a:avLst/>
            </a:prstGeom>
            <a:grpFill/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3645" y="334801"/>
              <a:ext cx="556911" cy="37627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</a:rPr>
                <a:t>Higher is better</a:t>
              </a:r>
            </a:p>
          </p:txBody>
        </p:sp>
      </p:grpSp>
      <p:graphicFrame>
        <p:nvGraphicFramePr>
          <p:cNvPr id="16" name="Chart 15"/>
          <p:cNvGraphicFramePr/>
          <p:nvPr/>
        </p:nvGraphicFramePr>
        <p:xfrm>
          <a:off x="358974" y="1502482"/>
          <a:ext cx="5617029" cy="460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1525" y="2884712"/>
            <a:ext cx="2491845" cy="19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9591" y="843642"/>
            <a:ext cx="1849699" cy="250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805801"/>
            <a:ext cx="2716666" cy="17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nsy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3476" y="4691744"/>
            <a:ext cx="1259896" cy="3079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3259" y="6074228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A228C"/>
                </a:solidFill>
              </a:rPr>
              <a:t>0	           32		     64	                 96</a:t>
            </a:r>
          </a:p>
          <a:p>
            <a:pPr algn="ctr"/>
            <a:r>
              <a:rPr lang="en-US" b="1" dirty="0" smtClean="0">
                <a:solidFill>
                  <a:srgbClr val="1A228C"/>
                </a:solidFill>
              </a:rPr>
              <a:t>Number of nodes</a:t>
            </a:r>
          </a:p>
        </p:txBody>
      </p:sp>
      <p:pic>
        <p:nvPicPr>
          <p:cNvPr id="19" name="Picture 18" descr="XE6m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2630" y="3073092"/>
            <a:ext cx="1233374" cy="23551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ANSYS Fluent  scaling to &gt;4000 cores on Cray XE6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4241" y="883501"/>
            <a:ext cx="783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1A228C"/>
                </a:solidFill>
              </a:rPr>
              <a:t>Performance testing of Fluent has shown scalability to over 3000 cores even with this modest size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6326" y="1990726"/>
            <a:ext cx="673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Fluent external aerodynamics simulation:  truck_111m</a:t>
            </a:r>
          </a:p>
          <a:p>
            <a:endParaRPr lang="en-US" sz="1800" b="1" dirty="0" err="1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2181224" y="2828925"/>
            <a:ext cx="1514475" cy="495300"/>
            <a:chOff x="5307533" y="193675"/>
            <a:chExt cx="1253288" cy="566012"/>
          </a:xfrm>
          <a:solidFill>
            <a:schemeClr val="tx1">
              <a:lumMod val="95000"/>
            </a:schemeClr>
          </a:solidFill>
        </p:grpSpPr>
        <p:sp>
          <p:nvSpPr>
            <p:cNvPr id="10" name="Down Arrow 9"/>
            <p:cNvSpPr/>
            <p:nvPr/>
          </p:nvSpPr>
          <p:spPr>
            <a:xfrm rot="10800000">
              <a:off x="5307533" y="193675"/>
              <a:ext cx="1253288" cy="566012"/>
            </a:xfrm>
            <a:prstGeom prst="downArrow">
              <a:avLst/>
            </a:prstGeom>
            <a:grpFill/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3645" y="345769"/>
              <a:ext cx="556911" cy="4001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</a:rPr>
                <a:t>Higher is better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74483" t="7225" r="3575" b="72229"/>
          <a:stretch>
            <a:fillRect/>
          </a:stretch>
        </p:blipFill>
        <p:spPr bwMode="auto">
          <a:xfrm>
            <a:off x="6927850" y="3768725"/>
            <a:ext cx="1695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nsy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6526" y="3273425"/>
            <a:ext cx="1688523" cy="41275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07910" y="1566283"/>
            <a:ext cx="8528179" cy="514343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/>
          <p:cNvGraphicFramePr/>
          <p:nvPr/>
        </p:nvGraphicFramePr>
        <p:xfrm>
          <a:off x="650790" y="2051222"/>
          <a:ext cx="7525264" cy="4806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0" y="162232"/>
            <a:ext cx="6886575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sz="2400" b="1" dirty="0" smtClean="0">
                <a:solidFill>
                  <a:schemeClr val="accent5"/>
                </a:solidFill>
              </a:rPr>
              <a:t>Cray XE6: Extreme Scalability with EXA </a:t>
            </a:r>
            <a:r>
              <a:rPr lang="en-US" sz="2400" b="1" dirty="0" err="1" smtClean="0">
                <a:solidFill>
                  <a:schemeClr val="accent5"/>
                </a:solidFill>
              </a:rPr>
              <a:t>PowerFLOW</a:t>
            </a:r>
            <a:endParaRPr sz="2400" b="1" dirty="0" smtClean="0">
              <a:solidFill>
                <a:schemeClr val="accent5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" y="2552700"/>
            <a:ext cx="4135636" cy="2085975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Cray XE6: “ Scaling to a larger number of cores than any other platform”</a:t>
            </a:r>
            <a:br>
              <a:rPr lang="en-US" sz="1800" b="1" dirty="0" smtClean="0"/>
            </a:br>
            <a:endParaRPr lang="en-US" sz="1800" b="1" dirty="0" smtClean="0"/>
          </a:p>
          <a:p>
            <a:r>
              <a:rPr lang="en-US" sz="1800" b="1" dirty="0" smtClean="0"/>
              <a:t>Scaling to over 3000 cores</a:t>
            </a:r>
            <a:br>
              <a:rPr lang="en-US" sz="1800" b="1" dirty="0" smtClean="0"/>
            </a:br>
            <a:endParaRPr lang="en-US" sz="1800" b="1" dirty="0" smtClean="0"/>
          </a:p>
          <a:p>
            <a:r>
              <a:rPr lang="en-US" sz="1800" b="1" dirty="0" smtClean="0"/>
              <a:t>3X the total performance of any other systems</a:t>
            </a:r>
          </a:p>
          <a:p>
            <a:pPr lvl="1"/>
            <a:endParaRPr lang="en-US" sz="16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40110" y="6060358"/>
            <a:ext cx="289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ref: EXA press release Oct  2011</a:t>
            </a:r>
          </a:p>
        </p:txBody>
      </p:sp>
      <p:pic>
        <p:nvPicPr>
          <p:cNvPr id="7" name="Picture 6" descr="DC_underbod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899" y="929923"/>
            <a:ext cx="1733551" cy="1404177"/>
          </a:xfrm>
          <a:prstGeom prst="rect">
            <a:avLst/>
          </a:prstGeom>
        </p:spPr>
      </p:pic>
      <p:pic>
        <p:nvPicPr>
          <p:cNvPr id="10" name="Picture 9" descr="Exa-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6347" y="962025"/>
            <a:ext cx="1958578" cy="4178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6159" y="1429671"/>
            <a:ext cx="3750416" cy="73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xmlns="" val="1840741228"/>
              </p:ext>
            </p:extLst>
          </p:nvPr>
        </p:nvGraphicFramePr>
        <p:xfrm>
          <a:off x="3800475" y="2057399"/>
          <a:ext cx="5038725" cy="3981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6172200"/>
            <a:ext cx="685800" cy="5334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</p:spPr>
        <p:txBody>
          <a:bodyPr/>
          <a:lstStyle/>
          <a:p>
            <a:fld id="{32EE6F0B-2F8E-DB44-BD66-FF73B72E23E2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25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48611636"/>
              </p:ext>
            </p:extLst>
          </p:nvPr>
        </p:nvGraphicFramePr>
        <p:xfrm>
          <a:off x="457200" y="1143000"/>
          <a:ext cx="6592460" cy="5041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380"/>
                <a:gridCol w="2239340"/>
                <a:gridCol w="2101740"/>
              </a:tblGrid>
              <a:tr h="1051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Cores/MPI Ranks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Cray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XE6, “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Interlagos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“ 8 “core pairs”, 2.1 GHz</a:t>
                      </a:r>
                      <a:endParaRPr lang="en-US" sz="14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Star-CCM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+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Speedup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</a:rPr>
                        <a:t>72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24.0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4.5 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</a:rPr>
                        <a:t>1.0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144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12.1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9 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</a:rPr>
                        <a:t>2.0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288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6.0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18 nodes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4.0</a:t>
                      </a: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576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3.3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36 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</a:rPr>
                        <a:t>7.3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1152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72 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</a:rPr>
                        <a:t>12.0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2304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en-US" sz="1800" dirty="0" smtClean="0">
                          <a:effectLst/>
                        </a:rPr>
                        <a:t>1.1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144 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21.2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1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>STAR-CCM+ benchmark </a:t>
            </a:r>
            <a:b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>100M cell automotive aerodynamics</a:t>
            </a:r>
            <a: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</a:br>
            <a:endParaRPr lang="en-US" sz="2800" b="1" dirty="0" smtClean="0">
              <a:solidFill>
                <a:srgbClr val="000000">
                  <a:lumMod val="65000"/>
                  <a:lumOff val="3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92981" y="2441094"/>
            <a:ext cx="1066800" cy="304800"/>
          </a:xfrm>
          <a:prstGeom prst="roundRect">
            <a:avLst/>
          </a:prstGeom>
          <a:noFill/>
          <a:ln>
            <a:solidFill>
              <a:srgbClr val="2F4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159898" y="1670180"/>
            <a:ext cx="3043335" cy="500742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52996" y="117254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Performance: Seconds per iteration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349621" y="2500604"/>
            <a:ext cx="2825620" cy="32656"/>
          </a:xfrm>
          <a:prstGeom prst="straightConnector1">
            <a:avLst/>
          </a:prstGeom>
          <a:ln w="38100">
            <a:solidFill>
              <a:srgbClr val="2F42F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01678" y="228334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2F42F5"/>
                </a:solidFill>
                <a:latin typeface="Calibri"/>
                <a:ea typeface="+mn-ea"/>
                <a:cs typeface="+mn-cs"/>
              </a:rPr>
              <a:t>Number of Nodes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2F42F5"/>
                </a:solidFill>
                <a:latin typeface="Calibri"/>
                <a:ea typeface="+mn-ea"/>
                <a:cs typeface="+mn-cs"/>
              </a:rPr>
              <a:t>used in that run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12563" y="1156996"/>
            <a:ext cx="1352939" cy="9050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193902" y="2276669"/>
            <a:ext cx="1651518" cy="6438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4578" y="2128830"/>
            <a:ext cx="609600" cy="381000"/>
          </a:xfrm>
          <a:prstGeom prst="ellipse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6257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6172200"/>
            <a:ext cx="685800" cy="5334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381000"/>
          </a:xfrm>
          <a:prstGeom prst="rect">
            <a:avLst/>
          </a:prstGeom>
        </p:spPr>
        <p:txBody>
          <a:bodyPr/>
          <a:lstStyle/>
          <a:p>
            <a:fld id="{32EE6F0B-2F8E-DB44-BD66-FF73B72E23E2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26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422846249"/>
              </p:ext>
            </p:extLst>
          </p:nvPr>
        </p:nvGraphicFramePr>
        <p:xfrm>
          <a:off x="467480" y="2396447"/>
          <a:ext cx="6592460" cy="3546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380"/>
                <a:gridCol w="2418224"/>
                <a:gridCol w="1922856"/>
              </a:tblGrid>
              <a:tr h="8866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</a:rPr>
                        <a:t> number of cores</a:t>
                      </a:r>
                      <a:endParaRPr lang="en-US" sz="16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Cray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XE6</a:t>
                      </a:r>
                      <a:b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MC-12,  2.1 GHz</a:t>
                      </a:r>
                      <a:endParaRPr lang="en-US" sz="14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Hybrid parallel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Speedup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</a:rPr>
                        <a:t>144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21,193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rgbClr val="0070C0"/>
                          </a:solidFill>
                          <a:effectLst/>
                        </a:rPr>
                        <a:t> 6 </a:t>
                      </a: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</a:rPr>
                        <a:t>1.0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288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12,274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rgbClr val="0070C0"/>
                          </a:solidFill>
                          <a:effectLst/>
                        </a:rPr>
                        <a:t>12 </a:t>
                      </a: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</a:rPr>
                        <a:t>1.7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576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7,643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24 nodes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2.8</a:t>
                      </a:r>
                    </a:p>
                  </a:txBody>
                  <a:tcPr marL="0" marR="0" marT="0" marB="0"/>
                </a:tc>
              </a:tr>
              <a:tr h="665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1152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5,258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effectLst/>
                        </a:rPr>
                        <a:t>48 nodes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</a:rPr>
                        <a:t>4.0</a:t>
                      </a:r>
                      <a:endParaRPr lang="en-US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8705" y="791112"/>
            <a:ext cx="662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>LS-DYNA benchmark </a:t>
            </a:r>
            <a: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>Two car crash simulation,  2.4M elements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>Hybrid parallel</a:t>
            </a:r>
            <a: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+mn-ea"/>
                <a:cs typeface="+mn-cs"/>
              </a:rPr>
            </a:br>
            <a:endParaRPr lang="en-US" sz="2800" b="1" dirty="0" smtClean="0">
              <a:solidFill>
                <a:srgbClr val="000000">
                  <a:lumMod val="65000"/>
                  <a:lumOff val="3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82939" y="3229649"/>
            <a:ext cx="847338" cy="381000"/>
          </a:xfrm>
          <a:prstGeom prst="ellipse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06481" y="3010328"/>
            <a:ext cx="2764881" cy="393493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66011" y="243626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Performance: Elapsed time (sec)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385220" y="3551730"/>
            <a:ext cx="1066800" cy="304800"/>
          </a:xfrm>
          <a:prstGeom prst="roundRect">
            <a:avLst/>
          </a:prstGeom>
          <a:noFill/>
          <a:ln>
            <a:solidFill>
              <a:srgbClr val="2F4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421540" y="3702680"/>
            <a:ext cx="2825620" cy="32656"/>
          </a:xfrm>
          <a:prstGeom prst="straightConnector1">
            <a:avLst/>
          </a:prstGeom>
          <a:ln w="38100">
            <a:solidFill>
              <a:srgbClr val="2F42F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83871" y="351624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2F42F5"/>
                </a:solidFill>
                <a:latin typeface="Calibri"/>
                <a:ea typeface="+mn-ea"/>
                <a:cs typeface="+mn-cs"/>
              </a:rPr>
              <a:t>Number of Nodes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2F42F5"/>
                </a:solidFill>
                <a:latin typeface="Calibri"/>
                <a:ea typeface="+mn-ea"/>
                <a:cs typeface="+mn-cs"/>
              </a:rPr>
              <a:t>used in that run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47264" y="2389895"/>
            <a:ext cx="1880572" cy="9050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265821" y="3478745"/>
            <a:ext cx="1651518" cy="6438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96257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7317621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sz="2400" b="1" dirty="0" smtClean="0">
                <a:solidFill>
                  <a:schemeClr val="accent5"/>
                </a:solidFill>
              </a:rPr>
              <a:t>Status of select ISV applications</a:t>
            </a:r>
            <a:endParaRPr sz="2400" b="1" dirty="0" smtClean="0">
              <a:solidFill>
                <a:schemeClr val="accent5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164286" y="6074229"/>
            <a:ext cx="522514" cy="19875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5009393"/>
              </p:ext>
            </p:extLst>
          </p:nvPr>
        </p:nvGraphicFramePr>
        <p:xfrm>
          <a:off x="973547" y="780034"/>
          <a:ext cx="6832632" cy="488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456"/>
                <a:gridCol w="2654779"/>
                <a:gridCol w="1921397"/>
              </a:tblGrid>
              <a:tr h="64160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ISV 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Primary </a:t>
                      </a:r>
                      <a:r>
                        <a:rPr lang="en-US" sz="2400" baseline="0" dirty="0" smtClean="0"/>
                        <a:t>segment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Demonstrated</a:t>
                      </a:r>
                      <a:r>
                        <a:rPr lang="en-US" sz="2000" baseline="0" dirty="0" smtClean="0"/>
                        <a:t> scalability *</a:t>
                      </a:r>
                      <a:endParaRPr lang="en-US" sz="2000" dirty="0"/>
                    </a:p>
                  </a:txBody>
                  <a:tcPr/>
                </a:tc>
              </a:tr>
              <a:tr h="58049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ANSYS</a:t>
                      </a:r>
                      <a:r>
                        <a:rPr lang="en-US" sz="2000" b="1" baseline="0" dirty="0" smtClean="0"/>
                        <a:t> Fluent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Commercial</a:t>
                      </a:r>
                      <a:r>
                        <a:rPr lang="en-US" sz="2000" baseline="0" dirty="0" smtClean="0"/>
                        <a:t> CFD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&gt;4000 cores</a:t>
                      </a:r>
                      <a:endParaRPr lang="en-US" sz="2000" dirty="0"/>
                    </a:p>
                  </a:txBody>
                  <a:tcPr/>
                </a:tc>
              </a:tr>
              <a:tr h="58049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LS-DYNA**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Impact/crash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analysis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&gt;4000 cores</a:t>
                      </a:r>
                      <a:endParaRPr lang="en-US" sz="2000" dirty="0"/>
                    </a:p>
                  </a:txBody>
                  <a:tcPr/>
                </a:tc>
              </a:tr>
              <a:tr h="51921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CFD++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Aero CFD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&gt;2000 cores</a:t>
                      </a:r>
                      <a:endParaRPr lang="en-US" sz="2000" dirty="0"/>
                    </a:p>
                  </a:txBody>
                  <a:tcPr/>
                </a:tc>
              </a:tr>
              <a:tr h="58049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STAR-CCM+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Commercial CFD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&gt;3000 cores</a:t>
                      </a:r>
                      <a:endParaRPr lang="en-US" sz="2000" dirty="0"/>
                    </a:p>
                  </a:txBody>
                  <a:tcPr/>
                </a:tc>
              </a:tr>
              <a:tr h="519211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PowerFLOW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External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CFD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&gt;4000 cores</a:t>
                      </a:r>
                      <a:endParaRPr lang="en-US" sz="2000" dirty="0"/>
                    </a:p>
                  </a:txBody>
                  <a:tcPr/>
                </a:tc>
              </a:tr>
              <a:tr h="58049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RADIOSS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Impact/Crash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analysis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&gt;1000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cores</a:t>
                      </a:r>
                      <a:endParaRPr lang="en-US" sz="2000" dirty="0"/>
                    </a:p>
                  </a:txBody>
                  <a:tcPr/>
                </a:tc>
              </a:tr>
              <a:tr h="580497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Abaqus</a:t>
                      </a:r>
                      <a:r>
                        <a:rPr lang="en-US" sz="2000" b="1" dirty="0" smtClean="0"/>
                        <a:t>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Structural</a:t>
                      </a:r>
                      <a:r>
                        <a:rPr lang="en-US" sz="2000" baseline="0" dirty="0" smtClean="0"/>
                        <a:t> analysis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&gt;64 cores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6367" y="5615164"/>
            <a:ext cx="7766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* Demonstrated scalability typically limited by the simulation model available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** Currently working on a 10M element crash simulation model which should scale much higher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205275" y="1827527"/>
            <a:ext cx="8789436" cy="3172950"/>
          </a:xfrm>
        </p:spPr>
        <p:txBody>
          <a:bodyPr/>
          <a:lstStyle/>
          <a:p>
            <a:pPr algn="ctr">
              <a:buNone/>
            </a:pPr>
            <a:r>
              <a:rPr lang="en-US" sz="4000" dirty="0">
                <a:solidFill>
                  <a:schemeClr val="accent5"/>
                </a:solidFill>
              </a:rPr>
              <a:t>If a model scales to 1000 cores will a similar size model also scale that high?</a:t>
            </a:r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 smtClean="0"/>
          </a:p>
          <a:p>
            <a:pPr lvl="1" algn="ctr"/>
            <a:endParaRPr lang="en-US" sz="4000" dirty="0" smtClean="0"/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4539" y="3614912"/>
            <a:ext cx="408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 necessarily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0" y="162232"/>
            <a:ext cx="8289073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Obstacles to extreme scalability using ISV CAE codes</a:t>
            </a:r>
            <a:endParaRPr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266393" y="1729556"/>
            <a:ext cx="6600824" cy="3172950"/>
          </a:xfrm>
        </p:spPr>
        <p:txBody>
          <a:bodyPr/>
          <a:lstStyle/>
          <a:p>
            <a:endParaRPr lang="en-US" sz="2400" b="1" dirty="0" smtClean="0"/>
          </a:p>
          <a:p>
            <a:pPr lvl="1"/>
            <a:endParaRPr lang="en-US" sz="900" dirty="0" smtClean="0"/>
          </a:p>
          <a:p>
            <a:pPr lvl="1"/>
            <a:endParaRPr lang="en-US" sz="900" dirty="0" smtClean="0"/>
          </a:p>
          <a:p>
            <a:pPr lvl="1"/>
            <a:endParaRPr lang="en-US" sz="2400" dirty="0" smtClean="0"/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34461" y="1094909"/>
            <a:ext cx="8909539" cy="559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ts val="600"/>
              </a:spcBef>
              <a:buClr>
                <a:srgbClr val="DD7E0E"/>
              </a:buClr>
              <a:buSzPct val="85000"/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Most CAE environments are configured for capacity computing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Difficult to schedule 1000‘s of cores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Simulation size and complexity driven by available compute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resource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rgbClr val="1A228C"/>
                </a:solidFill>
                <a:latin typeface="+mn-lt"/>
                <a:ea typeface="+mn-ea"/>
                <a:cs typeface="+mn-cs"/>
              </a:rPr>
              <a:t>This will change as compute environments evolve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eaLnBrk="1" hangingPunct="1">
              <a:spcBef>
                <a:spcPts val="600"/>
              </a:spcBef>
              <a:buClr>
                <a:srgbClr val="DD7E0E"/>
              </a:buClr>
              <a:buSzPct val="85000"/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Applications must deliver “end-to-end” scalability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“Amdahl’s Law” requires vast majority of the code to be parallel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This includes all of the features in a general purpose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ISV code 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rgbClr val="1A228C"/>
                </a:solidFill>
                <a:latin typeface="+mn-lt"/>
                <a:ea typeface="+mn-ea"/>
                <a:cs typeface="+mn-cs"/>
              </a:rPr>
              <a:t>This is an active area of development for CAE ISVs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2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57200" indent="-457200" eaLnBrk="1" hangingPunct="1">
              <a:spcBef>
                <a:spcPts val="600"/>
              </a:spcBef>
              <a:buClr>
                <a:srgbClr val="DD7E0E"/>
              </a:buClr>
              <a:buSzPct val="85000"/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 license fees are an issue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 cost can be 2-5 times the hardware costs</a:t>
            </a:r>
          </a:p>
          <a:p>
            <a:pPr marL="639763" lvl="1" indent="-273050" eaLnBrk="1" hangingPunct="1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000" dirty="0" smtClean="0">
                <a:solidFill>
                  <a:srgbClr val="1A228C"/>
                </a:solidFill>
                <a:latin typeface="+mn-lt"/>
                <a:ea typeface="+mn-ea"/>
                <a:cs typeface="+mn-cs"/>
              </a:rPr>
              <a:t>ISVs are encouraging scalable computing and are adjusting their licensing models</a:t>
            </a:r>
            <a:endParaRPr lang="en-US" sz="2000" dirty="0">
              <a:solidFill>
                <a:srgbClr val="1A228C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225" y="923426"/>
            <a:ext cx="6824168" cy="326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1278" y="4393580"/>
            <a:ext cx="6651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Often the full power available is not being leveraged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2473" y="147562"/>
            <a:ext cx="7874702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sz="2000" b="1" dirty="0" smtClean="0">
                <a:solidFill>
                  <a:schemeClr val="accent5"/>
                </a:solidFill>
              </a:rPr>
              <a:t> </a:t>
            </a:r>
            <a:endParaRPr sz="2000" b="1" dirty="0" smtClean="0">
              <a:solidFill>
                <a:schemeClr val="accent5"/>
              </a:solidFill>
            </a:endParaRPr>
          </a:p>
        </p:txBody>
      </p:sp>
      <p:sp>
        <p:nvSpPr>
          <p:cNvPr id="5123" name="Content Placeholder 6"/>
          <p:cNvSpPr>
            <a:spLocks noGrp="1"/>
          </p:cNvSpPr>
          <p:nvPr>
            <p:ph sz="quarter" idx="13"/>
          </p:nvPr>
        </p:nvSpPr>
        <p:spPr>
          <a:xfrm>
            <a:off x="0" y="2066926"/>
            <a:ext cx="8802910" cy="36612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sz="2800" dirty="0" smtClean="0"/>
              <a:t>External Aerodynamics</a:t>
            </a:r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sz="1800" dirty="0" smtClean="0"/>
              <a:t>118M cells</a:t>
            </a:r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unsteady solution,  1350 time steps</a:t>
            </a:r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moving mesh,  rotating boundary condition (tires) </a:t>
            </a:r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sz="1800" b="1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dirty="0" smtClean="0"/>
              <a:t>384 cores</a:t>
            </a:r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dirty="0" smtClean="0"/>
              <a:t>350 Hours of elapsed time</a:t>
            </a:r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sz="1800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b="1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b="1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b="1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b="1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b="1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b="1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r>
              <a:rPr lang="en-US" b="1" dirty="0" smtClean="0"/>
              <a:t>Actions:</a:t>
            </a:r>
          </a:p>
          <a:p>
            <a:pPr marL="342900" indent="-342900" algn="ctr">
              <a:spcBef>
                <a:spcPts val="476"/>
              </a:spcBef>
              <a:buFont typeface="+mj-lt"/>
              <a:buAutoNum type="arabicPeriod"/>
              <a:defRPr/>
            </a:pPr>
            <a:r>
              <a:rPr lang="en-US" b="1" dirty="0" smtClean="0"/>
              <a:t>Work with Swift Eng. and CFD++ ISV to demonstrate real CFD model scaling to 1000 cores using CFD++  (in progress) </a:t>
            </a:r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algn="ctr">
              <a:spcBef>
                <a:spcPts val="476"/>
              </a:spcBef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" name="Picture 4" descr="Racer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</a:blip>
          <a:srcRect l="256" t="25430" r="529" b="33502"/>
          <a:stretch>
            <a:fillRect/>
          </a:stretch>
        </p:blipFill>
        <p:spPr bwMode="auto">
          <a:xfrm>
            <a:off x="1228067" y="0"/>
            <a:ext cx="6334433" cy="126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SWIFT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252" y="1329782"/>
            <a:ext cx="3414517" cy="60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6100" y="4839117"/>
            <a:ext cx="4615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Terabytes of data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Cray XE6 with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Lustre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file system</a:t>
            </a:r>
          </a:p>
          <a:p>
            <a:pPr algn="ctr"/>
            <a:endParaRPr lang="en-US" sz="2400" dirty="0" err="1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sonexion-130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95090" y="4267200"/>
            <a:ext cx="1413387" cy="2380593"/>
          </a:xfrm>
          <a:prstGeom prst="rect">
            <a:avLst/>
          </a:prstGeom>
        </p:spPr>
      </p:pic>
      <p:pic>
        <p:nvPicPr>
          <p:cNvPr id="12" name="Picture 2" descr="\\inside.us.cray.com\DavWWWRoot\depts\marketing\Cray Image Library\Cray Systems and System Logos\XE6\XE6M-case-fro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901" y="1459907"/>
            <a:ext cx="2066313" cy="20663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7281" y="1533694"/>
            <a:ext cx="362027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Pressure based, coupled solver</a:t>
            </a: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Compressible, LES</a:t>
            </a:r>
          </a:p>
          <a:p>
            <a:endParaRPr 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Scaling to 4096 cores with 91% efficiency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092" y="205274"/>
            <a:ext cx="7077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ANSYS Fluent Scaling on complex industrial model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159" y="4982547"/>
            <a:ext cx="7875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EA900"/>
              </a:buCl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00DE"/>
                </a:solidFill>
              </a:rPr>
              <a:t> Something happens at about 4500 cores but this will be addressed as the project to improve scaling progresses</a:t>
            </a:r>
          </a:p>
          <a:p>
            <a:pPr>
              <a:buClr>
                <a:srgbClr val="DEA900"/>
              </a:buClr>
              <a:buFont typeface="Arial" pitchFamily="34" charset="0"/>
              <a:buChar char="•"/>
            </a:pPr>
            <a:endParaRPr lang="en-US" sz="1800" b="1" dirty="0" smtClean="0">
              <a:solidFill>
                <a:srgbClr val="0000DE"/>
              </a:solidFill>
            </a:endParaRPr>
          </a:p>
          <a:p>
            <a:pPr>
              <a:buClr>
                <a:srgbClr val="DEA900"/>
              </a:buCl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00DE"/>
                </a:solidFill>
              </a:rPr>
              <a:t> It is this type of cooperative work between application users, ISVs and Cray, that will lead to extreme scaling for the vast majority of simulations.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76540" y="1194317"/>
            <a:ext cx="5066520" cy="3685589"/>
            <a:chOff x="3797559" y="1194317"/>
            <a:chExt cx="5066520" cy="36855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34883" y="1220165"/>
              <a:ext cx="4937838" cy="363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797559" y="1194317"/>
              <a:ext cx="5066520" cy="3685589"/>
            </a:xfrm>
            <a:prstGeom prst="rect">
              <a:avLst/>
            </a:prstGeom>
            <a:noFill/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" y="203200"/>
            <a:ext cx="882904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ANSYS presentation at 2012 Cray User Group (CUG)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587" y="818265"/>
            <a:ext cx="7998333" cy="600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33"/>
          <p:cNvSpPr/>
          <p:nvPr/>
        </p:nvSpPr>
        <p:spPr bwMode="auto">
          <a:xfrm flipH="1">
            <a:off x="181756" y="1495680"/>
            <a:ext cx="3132942" cy="5051682"/>
          </a:xfrm>
          <a:prstGeom prst="curvedLeftArrow">
            <a:avLst/>
          </a:prstGeom>
          <a:gradFill flip="none" rotWithShape="1">
            <a:gsLst>
              <a:gs pos="27000">
                <a:srgbClr val="FFFFFF"/>
              </a:gs>
              <a:gs pos="0">
                <a:srgbClr val="C3C8C8">
                  <a:lumMod val="40000"/>
                  <a:lumOff val="60000"/>
                </a:srgbClr>
              </a:gs>
              <a:gs pos="100000">
                <a:srgbClr val="5E8434">
                  <a:lumMod val="75000"/>
                </a:srgbClr>
              </a:gs>
            </a:gsLst>
            <a:lin ang="7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Curved Left Arrow 35"/>
          <p:cNvSpPr/>
          <p:nvPr/>
        </p:nvSpPr>
        <p:spPr bwMode="auto">
          <a:xfrm>
            <a:off x="5816029" y="1473195"/>
            <a:ext cx="3118766" cy="5051682"/>
          </a:xfrm>
          <a:prstGeom prst="curvedLeftArrow">
            <a:avLst/>
          </a:prstGeom>
          <a:gradFill flip="none" rotWithShape="1">
            <a:gsLst>
              <a:gs pos="27000">
                <a:srgbClr val="FFFFFF"/>
              </a:gs>
              <a:gs pos="0">
                <a:srgbClr val="C3C8C8">
                  <a:lumMod val="40000"/>
                  <a:lumOff val="60000"/>
                </a:srgbClr>
              </a:gs>
              <a:gs pos="100000">
                <a:srgbClr val="5E8434">
                  <a:lumMod val="75000"/>
                </a:srgbClr>
              </a:gs>
            </a:gsLst>
            <a:lin ang="7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dirty="0" smtClean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7" name="Diagram 14"/>
          <p:cNvGraphicFramePr/>
          <p:nvPr>
            <p:extLst>
              <p:ext uri="{D42A27DB-BD31-4B8C-83A1-F6EECF244321}">
                <p14:modId xmlns:p14="http://schemas.microsoft.com/office/powerpoint/2010/main" xmlns="" val="2528547124"/>
              </p:ext>
            </p:extLst>
          </p:nvPr>
        </p:nvGraphicFramePr>
        <p:xfrm>
          <a:off x="218482" y="169048"/>
          <a:ext cx="8739266" cy="655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7654340" cy="1078174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  <a:r>
              <a:rPr lang="en-US" altLang="ko-KR" dirty="0" smtClean="0"/>
              <a:t>: </a:t>
            </a:r>
            <a:r>
              <a:rPr lang="en-US" altLang="ko-KR" dirty="0" smtClean="0">
                <a:solidFill>
                  <a:srgbClr val="C00000"/>
                </a:solidFill>
              </a:rPr>
              <a:t>Well-balanced Scalable Supercomputer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23" name="Picture 2" descr="C:\Users\tennesse\AppData\Local\Microsoft\Windows\Temporary Internet Files\Content.Outlook\OOLDO7DF\Pic2_a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257680" y="2353134"/>
            <a:ext cx="658656" cy="528025"/>
          </a:xfrm>
          <a:prstGeom prst="rect">
            <a:avLst/>
          </a:prstGeom>
          <a:noFill/>
        </p:spPr>
      </p:pic>
      <p:sp>
        <p:nvSpPr>
          <p:cNvPr id="28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432A83E-EA17-4313-ACE5-B40C7F6F5543}" type="slidenum">
              <a:rPr lang="en-US" sz="700" i="0" kern="0" smtClean="0">
                <a:solidFill>
                  <a:sysClr val="windowText" lastClr="000000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sz="700" i="0" kern="0">
              <a:solidFill>
                <a:sysClr val="windowText" lastClr="000000"/>
              </a:solidFill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7286" y="2155057"/>
            <a:ext cx="506129" cy="72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8258" y="1473195"/>
            <a:ext cx="940743" cy="64638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19488000" lon="0" rev="0"/>
            </a:camera>
            <a:lightRig rig="balanced" dir="t">
              <a:rot lat="0" lon="0" rev="12702000"/>
            </a:lightRig>
          </a:scene3d>
          <a:sp3d prstMaterial="plastic"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0842" y="1395381"/>
            <a:ext cx="1147004" cy="7681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19488000" lon="0" rev="0"/>
            </a:camera>
            <a:lightRig rig="balanced" dir="t">
              <a:rot lat="0" lon="0" rev="12702000"/>
            </a:lightRig>
          </a:scene3d>
          <a:sp3d prstMaterial="plastic"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165" y="2433861"/>
            <a:ext cx="535001" cy="46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633" y="2428287"/>
            <a:ext cx="690172" cy="47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 descr="NEO Rack-2.pn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0813" y="3823365"/>
            <a:ext cx="507055" cy="893022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4934" y="3931303"/>
            <a:ext cx="844268" cy="75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758" y="3999576"/>
            <a:ext cx="1284484" cy="70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33" y="3929067"/>
            <a:ext cx="498733" cy="79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C:\WORK\XE6\XE6 FRONT\XE6-LEFT-VIEW-STRIPPED-OUT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28441" y="4275161"/>
            <a:ext cx="2076492" cy="1177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9076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33"/>
          <p:cNvSpPr/>
          <p:nvPr/>
        </p:nvSpPr>
        <p:spPr bwMode="auto">
          <a:xfrm flipH="1">
            <a:off x="181756" y="1495680"/>
            <a:ext cx="3132942" cy="5051682"/>
          </a:xfrm>
          <a:prstGeom prst="curvedLeftArrow">
            <a:avLst/>
          </a:prstGeom>
          <a:gradFill flip="none" rotWithShape="1">
            <a:gsLst>
              <a:gs pos="27000">
                <a:srgbClr val="FFFFFF"/>
              </a:gs>
              <a:gs pos="0">
                <a:srgbClr val="C3C8C8">
                  <a:lumMod val="40000"/>
                  <a:lumOff val="60000"/>
                </a:srgbClr>
              </a:gs>
              <a:gs pos="100000">
                <a:srgbClr val="5E8434">
                  <a:lumMod val="75000"/>
                </a:srgbClr>
              </a:gs>
            </a:gsLst>
            <a:lin ang="7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Curved Left Arrow 35"/>
          <p:cNvSpPr/>
          <p:nvPr/>
        </p:nvSpPr>
        <p:spPr bwMode="auto">
          <a:xfrm>
            <a:off x="5816029" y="1473195"/>
            <a:ext cx="3118766" cy="5051682"/>
          </a:xfrm>
          <a:prstGeom prst="curvedLeftArrow">
            <a:avLst/>
          </a:prstGeom>
          <a:gradFill flip="none" rotWithShape="1">
            <a:gsLst>
              <a:gs pos="27000">
                <a:srgbClr val="FFFFFF"/>
              </a:gs>
              <a:gs pos="0">
                <a:srgbClr val="C3C8C8">
                  <a:lumMod val="40000"/>
                  <a:lumOff val="60000"/>
                </a:srgbClr>
              </a:gs>
              <a:gs pos="100000">
                <a:srgbClr val="5E8434">
                  <a:lumMod val="75000"/>
                </a:srgbClr>
              </a:gs>
            </a:gsLst>
            <a:lin ang="7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dirty="0" smtClean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7" name="Diagram 14"/>
          <p:cNvGraphicFramePr/>
          <p:nvPr>
            <p:extLst>
              <p:ext uri="{D42A27DB-BD31-4B8C-83A1-F6EECF244321}">
                <p14:modId xmlns:p14="http://schemas.microsoft.com/office/powerpoint/2010/main" xmlns="" val="2528547124"/>
              </p:ext>
            </p:extLst>
          </p:nvPr>
        </p:nvGraphicFramePr>
        <p:xfrm>
          <a:off x="265135" y="113065"/>
          <a:ext cx="8739266" cy="655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74649"/>
            <a:ext cx="7654340" cy="1078174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  <a:r>
              <a:rPr lang="en-US" altLang="ko-KR" sz="2400" dirty="0" smtClean="0"/>
              <a:t>: </a:t>
            </a:r>
            <a:r>
              <a:rPr lang="en-US" altLang="ko-KR" sz="2400" dirty="0" smtClean="0">
                <a:solidFill>
                  <a:srgbClr val="C00000"/>
                </a:solidFill>
              </a:rPr>
              <a:t>Well-balanced Scalable Applications Infrastructure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sp>
        <p:nvSpPr>
          <p:cNvPr id="28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7010391" y="6581071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432A83E-EA17-4313-ACE5-B40C7F6F5543}" type="slidenum">
              <a:rPr lang="en-US" sz="700" i="0" kern="0" smtClean="0">
                <a:solidFill>
                  <a:sysClr val="windowText" lastClr="000000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sz="700" i="0" kern="0">
              <a:solidFill>
                <a:sysClr val="windowText" lastClr="000000"/>
              </a:solidFill>
            </a:endParaRPr>
          </a:p>
        </p:txBody>
      </p:sp>
      <p:pic>
        <p:nvPicPr>
          <p:cNvPr id="20" name="Picture 5" descr="NEO Rack-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543" y="2304661"/>
            <a:ext cx="352175" cy="620249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3384" y="2351314"/>
            <a:ext cx="586979" cy="52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7219" y="2337448"/>
            <a:ext cx="88250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http://www.olcf.ornl.gov/wp-content/uploads/2011/08/Hong_plane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7223" y="1445749"/>
            <a:ext cx="957716" cy="688630"/>
          </a:xfrm>
          <a:prstGeom prst="rect">
            <a:avLst/>
          </a:prstGeom>
          <a:noFill/>
        </p:spPr>
      </p:pic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114300" y="6092889"/>
            <a:ext cx="1191986" cy="32155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6" name="Picture 4" descr="https://encrypted-tbn0.google.com/images?q=tbn:ANd9GcScewiKMlrO36IguYtfECJfNW8dWx1pZWYjJxsR_f8wryCaYV4U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9620" y="3887660"/>
            <a:ext cx="1116553" cy="740324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97950">
            <a:off x="3268459" y="1415709"/>
            <a:ext cx="803792" cy="68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http://lotusenthusiast.net/wp-content/uploads/2009/09/cfd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5933" y="4026169"/>
            <a:ext cx="2089132" cy="1385586"/>
          </a:xfrm>
          <a:prstGeom prst="rect">
            <a:avLst/>
          </a:prstGeom>
          <a:noFill/>
        </p:spPr>
      </p:pic>
      <p:pic>
        <p:nvPicPr>
          <p:cNvPr id="29" name="Picture 14" descr="C:\Users\jcissell\Desktop\images for ppt\afrl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9837" y="3915426"/>
            <a:ext cx="1362269" cy="593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9076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610" y="2432115"/>
            <a:ext cx="1755855" cy="284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4294967295"/>
          </p:nvPr>
        </p:nvSpPr>
        <p:spPr>
          <a:xfrm>
            <a:off x="0" y="1381125"/>
            <a:ext cx="9144000" cy="3629025"/>
          </a:xfrm>
        </p:spPr>
        <p:txBody>
          <a:bodyPr/>
          <a:lstStyle/>
          <a:p>
            <a:pPr marL="501650" indent="-457200" algn="ctr">
              <a:buNone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Backup Slides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586" name="AutoShape 2" descr="data:image/jpeg;base64,/9j/4AAQSkZJRgABAQAAAQABAAD/2wCEAAkGBhQGERAUBxESExQUFxcZERUWFRIVGBUgFxUXFRcdFBoXHScfGB0lHBYaIDssIyc1LSwsGB4zNjAqNSYrLCkBCQoKDAwNDQwMDSkYFBgpKSkpKSkpKSkpKSkpKSkpKSkpKSkpKSkpKSkpKSkpKSkpKSkpKSkpKSkpKSkpKSkpKf/AABEIAOEA4QMBIgACEQEDEQH/xAAcAAEAAwEAAwEAAAAAAAAAAAAABgcIBQEDBAL/xABDEAABAwIDBAYGCAQFBQEAAAABAAIDBBEFBiEHEjFBEyJRYXGBCDJCcoKRFBUjUmKSobEWJDPBQ1RjosJzg7PR4Rf/xAAVAQEBAAAAAAAAAAAAAAAAAAAAAf/EABQRAQAAAAAAAAAAAAAAAAAAAAD/2gAMAwEAAhEDEQA/ALxREQEREBERARFCc07WKTLrzBSb9XVX3W08A33b3Y9wuGnuF3DsQTZcHH890OWLjF6qKNw9i+/Jwv6jLuHmFC24Jjee9caqBhdM6xEEGsxHLeeDcXHa74FIMv7JcOy9YxUwmk5yT2lcT22cN0HwaEHBftofi+mUMKrKv/Uc0xsB7y0O/Uhfk1OZcb/pRUVC3kXEPdqLa6yajjwHmrQa0MFmiw5BeVBWA2f4ziNziePOYSLEQRWHlumOx7wLr3Q7Jakf18fxQ+7LI395CrJRBW8uyWoP9LHsVB75pHfs8L5ajZ9jVDY4VjrpC3gJmEA2+9fpA7zCtJEFIYhmfMuTgXYnDHUxtveQRMkbbtd0G65tvxAcV+8G9JJri0Y3RFo5vheHdvsPt3e12+CuxQTPGyCjzgHPiaKeoOoljAAcf9Vg0f46O7+So6GX9qeHZksKOqYx5sBHL9k+55Df0cfdJUsWOM2ZPqcmTdFi7LXuY3jVkgHNjufhxF9QF0MrbT6/KRAopy+Mf4Mt5I/IE3Zx9khBrdFWeS9ulJmK0eMWpJtPXdeJ5/C8+r4Ot4lWW1weAWEEHgRz8EHlERAREQEREBERAREQEREBc3H8xU+WITNjErYmDS54uPYxo1ce4BcnPW0CDI0V6k787x9hA09aQ3sL/dbfmew2udFFMvbP584zNr9onWN701Eb9HCDa3SNPgOrzt1r8AHzjEcS2uG2Gb+G4abgykfbVA4HdtyI00O7xu53BTrKeRKTJbN3CIgHEWfK6zpH+87kO4WHcu+xgjADAABoANAPBeVAREQEREBERAREQEREHKzNlmDNtO+DFmbzHcDwcw8nMPsuH/w3BIWU875MmyPVOgres3jDIBYSNvoR2HkRyPkTsFRPaXkhueKJ8bQOnju+mceTreqT91w0PkeSDJSnOQtrdVkotY8mem5wvJ6v/Rcblnh6vHS5uoTLEYHObKC1zSQ4EWIINiCORX4RGxcpZ0ps6Q9JhEl7W6SN1hJGTye3+40NjYld1YtwLH58tTNmwmR0cjeYOjhcEteODmmw0Oi0xs22pw56jDJ92KraPtItbOtxdFfi3uvcd41NVOkREBERAREQEREBRbaDnuPItMXv3Xzv6tNDc3kdoL6a7rb3J8BxIXWzHmCLK9NLUYibMjF7Di48Gtb3k2A8VXOzzLcudKo4zmpurj/IQngxoJ3H27Bc7t+Ju7mCg+3Z7s+lllOJZ0vJWydaNjhpTj2dOAeBwHsePCy0RQEREBERAREQEXpra1mHRvkrHtZGwEve4gBoHMkqnMyekayne5mXabpWg/1ZXOYHe6wC9vEg9yC6UVIYH6SG+8DHaMNaeL4XElvwP4/m+auLB8Zhx+Fk2FSNljf6rm/qCDqCOw6hB9qIiAiIgzTt5yuMDxHpqcWjq2l/cHtIEvzu13i8qtFpbb/g4xDC+lA61PKx1+e689E4fNzT8KzSiC99DXPw2RklE9zJGEOY5psWkcCCvQiDU2yvaWzPMG5VlrauIfasGm+OHSMHZ2gcD3EKeLFWDYxLgE8U+HO3JI3bzDx7iCOYIJBHMErWeRM5R54pGT0w3XerNHe5jeBqO8G9weYI53CqpEiIgIiICIoTtZza7K9Fu4cT9JqXCKmDdXXd6zmjtANh+JzUEVxYna9iwpojfDqB29UOBNppNRYEdti0fhEhvqFbscYhAbGAAAAABYADQAAcAo5s9yg3JVDFALdIevUOHtPcBva8wNGjuaFJVAREQEREBERAREQUZ6RuZXtdTUULiGFvTTAe1dzmRg9w3XG3aQeQVIq3vSPwt0NZSz26kkPR3/FG9zj+kjfkVUKIKy9hWbH4LiDKZ7j0NVdpbya8NJY4d5tu94cOwKtFM9kGFOxbF6MRg2icZXnsEYLtfF2634gg1ciIiiIiCObR6UVmFYi13+Xld+RpeP1asglbFz0/o8MxEu/ytR+sLwP3WOkBEREFLdmeeHZGrGyOJMElmVLRrdt9HAfeadR5jmokiDb8MzahrXQuDmuALXAgggi4II4ghftVLsAzp9bUz6KsdeSmF4b8XRk2t8DjbwcwclbSqiIiAqpwxn8fZhnnkuabCx0cQOodLcgkDucHG/4I1O8648Ms0FXUEgGOM7l76uPVjGn4iFxdkOAHAcLg6a/S1F55ieJMti2/fuBvndBNERFAREQEREBERAREQcHOmUIs7Ur6eu6t+tFIBcxuANnAc+JBHME8OKzbmHZLiOXnuDqWSdnsyQNdK0jts0bzfiAWsEQZHwXZhiWOPDaeimYDxfK10LB33eBfyuVoXZrs2jyBC67hLUS26aW1hpwZHfUNB8ydTyAmaICIiAiIghO2bE/qzB6zWxkDYm9++8B3+0OPksqK7PSOzGJH0tFCfUvNN4kFkY8bb5+IKk0QREQEREHcyTmN2U66mqGE2Y8dKB7THdWQflJ8wFsOKUTta6IghwBaRqCDqCO5YgWpdieYfr7CoRKSX05ML79jLGP/AGOaPhKqp6iIgrPbO44qcLw+O/8AOVLeksT6kZG9/wCS/wAPysljBGAGCwAsB2W4KtakfXOa4RyoqMu5es+4/aZvHmFZigIiICIiAiIgIiICIiAiIgIiICIiAvixrF48Agmnr3bscTS558OAHaSbADmSF9j3iMEvIAGpJ0At2rNu2Tab/Fsn0bCHfysTrlw/x3jTe9wcu3U9lggmZcefmeqnqav1pXl1uO6ODWjua0AeS5iIiCIiAiIgK4PRxxr6PVVVM8i0sYkbf70TrEDXm2Qn4e5U+pfslxP6rxihceD5OjPf0rTGL+bgfJBrNF4uiqqzyGPp2P5gmkAuwwxC3YBu/O0I81ZirHZHFauzG7trnD5Szn/krOUBERAREQEREBERAREQEREBF+JZ2wC8zg0dpIA/VR/Fto2HYKD9NroLji1jxK78sdz+iCRr5MVxaLBInS4nKyKNvrOcbDwHae4alVFmX0jI4gW5ap3Pdylm6rR3hjTvO8yFTuY821WbJN/Gp3SEeq3gxnuMGjflc87oJxtP2yPzXvU+Cb0VLwe46Pn977rO7iefYKwREQREQEREBERAXQy/V/QKulkBt0c0T79m7I139lz1+o3bpB7CEG37LyvG8iqqz2SPvWZiHZXyH5yTf+lZirHZ1/I43mGEt3d6SOUDt3i91/PpQfNWcoCIiAiIgIiICIoJtJ2rQ5Fb0cAE1U4XZFfqsvwdKRqB2AanuGqCWY1j0GXYjLi8zIWDm48e5o4uPcBdVBmf0jAwlmWKfe/1Z7gH3Y2m/wA3eSqDMOZajNMxlxiV0jzwvo1g7GNGjR4LloJXi+1PE8ZJ+kVszQfZiPQjw+ztfzUcnxCSqN6iWR57XPc79yvnREeS4u9bVeERAREQEREBERAREQEREBfuFu+5o7SB8yvwuhl6m+m1dKwC+/NE23bvSNH90G0bIvN0VVWG79SZrueFdSacbF0YHbxNqfl94KzlV+2M/UdTg+IMGlPUbkzha+4+zrHS9rNkHH2u9WeDfgoPKIiAiIgIi+XFMSZg8Ms1a7djiY57z3NFzbtP90EQ2qbRm5EpwKazqqYEQNOu6OBkeOwchzPcDbLtZWPxCR8lY9z3vJc9zjcuJ1JJXSzbmaTN1XNU1p1eeo29xG0aMaO4D5m55rjogiIgIiICIiAiIgIiICIiAiIgIiIClWyzD/rLF8PaOUokPEf0gZf+Ciqtn0dMGNXXTzuHVgi3QfxSuAHPXqtf8/BBoeyL9IqqL7S8vfxNhlXE0XeGb8WlzvR9doHebFvxFfPsozD/ABJhdK9xu+NvQy9u9FZtz3lu674lMFUuT3fwDjtZQSdWCt+2pL2ADtXbrbaAeuz/ALbe1BbKIigIiICqH0icyGipYKSA61Dt+X3IyLA+LyD8BVvLMO3jEzX4vKwnSCOKMebelP6yH5IK8RERBERARfThuHSYvLHDQMMkkjg1jRxJP7eJ0AV95V9HumpI2uzK988pHWYxxZG3uBFnO8bjwQZ7RaVxj0f8Ormn6v6amdbqlrzI2/4myXJHg4eKofOWTp8k1LoMSAOm9G9t92Rt7Bzf2I5H5kOEiIgIiICIiAiIgIiIC05sIy+cFwtskws+peZeAvu2DI9eYIbvfGs9ZTy+7NNZT00F/tXgOI9lo1e7yaCfJbGpaZtGxjIAGtY0NYBoAGiwA8gqr2oiICr7bJlp+J0sdXhVxVULhLEWi7i0EF4HbbdD/gI5qwUIug4eTM0MzhRw1NPYF4tI0ew8aPb5Hh2gg8121UNK/wD/ACHFnRy9XDcQdeM8G08l+HY0C9vdLT7BVvKAiIgFZE2mT/SMWxEu5Tvb+U7o/Za7KyNtPpzTYviIdzne789nj9HIIuiIiCIiC6fRwwFs8lXVTAF0YbFF3b93PI7DYNHgXdqvhUB6O2ZmUM1RSVLg0z7r4b83MBDm+JaQfgKv9FFVnpDYS2rw6OYgb8EzbHnuyAtcPMhh+FWmqh9IrMDaakgpGEdJNIJHDsZGCAT2XeRb3XIM+IiIgiIgIiICIiAiKS7PsnPzvWxwR3EY61Q8ewwcfM6NHeewFBbPo9ZO+hwyV1W3rTXjp78mNPXcPecLfB3q5F6aOkbQRxx0rQ1kbWtY0cGhoDWgeAAC9yqiIiAiIg4ub8qxZxpZKevGjtWOtcxuAO69veL+YJHNRDZpmqagkdhOa+rVwD7B5NxURgdXdPtENHiWjXVrlZKiG0TIYzhE19C4Q1kBDqWcXBBB3t1xGu6Tz9k6jmCEuRQfZ9n846X0mYW9BiEGksZAb0lvbj5cNSBprcdU6ThQFmr0gMINBinSgaVETHX72DonD5MafNaVVZbfMsHGcPE8Au+kdvHt3H2bJ8iGu8GlBmtEREEREH7hmdTua6Fxa5pBa4Eggg3BBGoIKuHKvpES0TGszHB09tBNGQx599p6rj3gjwVNogvLGfSSG6RglEd4jR8zxYeLGcfzBU3jeNzZimfPikhkkeesT+gaBoAOFgvhRAREQEREBERARF+4IHVLmtgaXOcQGtaCS4k2AAGpJKD20FC/E5I4qJhfJI4NY0cSSbALVuzXIjMiUgj0dNJZ1S8c3W0a02vut1A8Sea4OyLZWMnM+kYsAauRvDQiBp9lp5vPMjTkNLl1lqqIiICIiAiIgIiIIhnvZ5Hm7cmpHup6yHWnqGaEEatbJbUtv2ai5txIPLyhtIeJhQZ3YKatbYNcbCOoHAOYeAJty0J4a9UWGuHmzJtNnSExYvHe1+jeNHxm1rsd/Y6HmCg7a9dRA2qa5k7Q5rgWuadQQRYg9xBVWMxvEdlB3MwNfX4cCAyqZbpoQeAlF9QOHWNuFncGqxMAzLT5niEuDTMlZzsdWnse06tPcQoMsbQ8mPyRWyQuBMTuvTvPtMJ0ue1vqnvF+YUYWudoWRY8+Upims2Vl3U8lvUdbn2tPAjwPEBZUxrBZsvTyQYnGY5GGzgf0LTzBGoI4oj4UREBERAREQEREBERARFJMnZAq87SbuGRkMB68z7iNni7me4XPlqg4VDQyYlIyOiY6SR5sxjQS5x7gFo/ZVsibk4CoxjckqyOrbrNgBGoYebzwLvIaXLu/kTZpTZDZ/KDpJ3C0k7wN4g2u1oHqNuL2+ZKlqqiIiAiIgIiICIiAiIgIiIPDmh4IeAQdCDz8VXOYtj7DL9JyZO7D6nUncLhE++ti0HqDwG7+FWOiCqIdpeIZLIZn+gc6MGwq6cAtPe4Dq68eLT+FdHG6LCtssIFJUxmdoPRPbYTR87OjdZzmX5HTjYg6qxXNDwQ4XB4g8/FQfH9jWG44d5kJppL336c9H/tsWd+jboM9ZxyBV5Jfu4pGTGTaOZlzG/wPsnudY/uo2tD1mzbGMLY5mCYsKmIixhq2B4I+7aQSNI+QVW43spxSke581A4g3P2G49vC53WxkkeFvBQQpF0ajLlVSO3amlqGO7HQytPyLVzyLcUR4RLLoUmX6mvIFHTVEhIuAyKR1xxuN0ahBz0Uww7ZJimJ26KhkaNNZCyK1+6Qg/IaKX4R6OFTPY4tVQxDsjD5XctNd0DnzPDndBUC6+X8p1WaHbuDU8kuti4CzG8+u89VvmVojAdheG4MQaiN9S7tmddo8GMAafiup9TUzKNrWUzGsa0Wa1oDWgDsA0Cqqfyf6PMVLuyZqk6V3HoYy5sY99+jneVvEq36OjZh7Gx0bGRsaLMYxoa1o7GgaBe5EBERAREQEREBERAREQEREBERAREQEREBeHIiAF6yiIC9hXlEHhq8oiAiIgIiICIiAiIgIiICIiD/9k="/>
          <p:cNvSpPr>
            <a:spLocks noChangeAspect="1" noChangeArrowheads="1"/>
          </p:cNvSpPr>
          <p:nvPr/>
        </p:nvSpPr>
        <p:spPr bwMode="auto">
          <a:xfrm>
            <a:off x="63500" y="-706438"/>
            <a:ext cx="1457325" cy="1457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AutoShape 4" descr="data:image/jpeg;base64,/9j/4AAQSkZJRgABAQAAAQABAAD/2wCEAAkGBhQGERAUBxESExQUFxcZERUWFRIVGBUgFxUXFRcdFBoXHScfGB0lHBYaIDssIyc1LSwsGB4zNjAqNSYrLCkBCQoKDAwNDQwMDSkYFBgpKSkpKSkpKSkpKSkpKSkpKSkpKSkpKSkpKSkpKSkpKSkpKSkpKSkpKSkpKSkpKSkpKf/AABEIAOEA4QMBIgACEQEDEQH/xAAcAAEAAwEAAwEAAAAAAAAAAAAABgcIBQEDBAL/xABDEAABAwIDBAYGCAQFBQEAAAABAAIDBBEFBiEHEjFBEyJRYXGBCDJCcoKRFBUjUmKSobEWJDPBQ1RjosJzg7PR4Rf/xAAVAQEBAAAAAAAAAAAAAAAAAAAAAf/EABQRAQAAAAAAAAAAAAAAAAAAAAD/2gAMAwEAAhEDEQA/ALxREQEREBERARFCc07WKTLrzBSb9XVX3W08A33b3Y9wuGnuF3DsQTZcHH890OWLjF6qKNw9i+/Jwv6jLuHmFC24Jjee9caqBhdM6xEEGsxHLeeDcXHa74FIMv7JcOy9YxUwmk5yT2lcT22cN0HwaEHBftofi+mUMKrKv/Uc0xsB7y0O/Uhfk1OZcb/pRUVC3kXEPdqLa6yajjwHmrQa0MFmiw5BeVBWA2f4ziNziePOYSLEQRWHlumOx7wLr3Q7Jakf18fxQ+7LI395CrJRBW8uyWoP9LHsVB75pHfs8L5ajZ9jVDY4VjrpC3gJmEA2+9fpA7zCtJEFIYhmfMuTgXYnDHUxtveQRMkbbtd0G65tvxAcV+8G9JJri0Y3RFo5vheHdvsPt3e12+CuxQTPGyCjzgHPiaKeoOoljAAcf9Vg0f46O7+So6GX9qeHZksKOqYx5sBHL9k+55Df0cfdJUsWOM2ZPqcmTdFi7LXuY3jVkgHNjufhxF9QF0MrbT6/KRAopy+Mf4Mt5I/IE3Zx9khBrdFWeS9ulJmK0eMWpJtPXdeJ5/C8+r4Ot4lWW1weAWEEHgRz8EHlERAREQEREBERAREQEREBc3H8xU+WITNjErYmDS54uPYxo1ce4BcnPW0CDI0V6k787x9hA09aQ3sL/dbfmew2udFFMvbP584zNr9onWN701Eb9HCDa3SNPgOrzt1r8AHzjEcS2uG2Gb+G4abgykfbVA4HdtyI00O7xu53BTrKeRKTJbN3CIgHEWfK6zpH+87kO4WHcu+xgjADAABoANAPBeVAREQEREBERAREQEREHKzNlmDNtO+DFmbzHcDwcw8nMPsuH/w3BIWU875MmyPVOgres3jDIBYSNvoR2HkRyPkTsFRPaXkhueKJ8bQOnju+mceTreqT91w0PkeSDJSnOQtrdVkotY8mem5wvJ6v/Rcblnh6vHS5uoTLEYHObKC1zSQ4EWIINiCORX4RGxcpZ0ps6Q9JhEl7W6SN1hJGTye3+40NjYld1YtwLH58tTNmwmR0cjeYOjhcEteODmmw0Oi0xs22pw56jDJ92KraPtItbOtxdFfi3uvcd41NVOkREBERAREQEREBRbaDnuPItMXv3Xzv6tNDc3kdoL6a7rb3J8BxIXWzHmCLK9NLUYibMjF7Di48Gtb3k2A8VXOzzLcudKo4zmpurj/IQngxoJ3H27Bc7t+Ju7mCg+3Z7s+lllOJZ0vJWydaNjhpTj2dOAeBwHsePCy0RQEREBERAREQEXpra1mHRvkrHtZGwEve4gBoHMkqnMyekayne5mXabpWg/1ZXOYHe6wC9vEg9yC6UVIYH6SG+8DHaMNaeL4XElvwP4/m+auLB8Zhx+Fk2FSNljf6rm/qCDqCOw6hB9qIiAiIgzTt5yuMDxHpqcWjq2l/cHtIEvzu13i8qtFpbb/g4xDC+lA61PKx1+e689E4fNzT8KzSiC99DXPw2RklE9zJGEOY5psWkcCCvQiDU2yvaWzPMG5VlrauIfasGm+OHSMHZ2gcD3EKeLFWDYxLgE8U+HO3JI3bzDx7iCOYIJBHMErWeRM5R54pGT0w3XerNHe5jeBqO8G9weYI53CqpEiIgIiICIoTtZza7K9Fu4cT9JqXCKmDdXXd6zmjtANh+JzUEVxYna9iwpojfDqB29UOBNppNRYEdti0fhEhvqFbscYhAbGAAAAABYADQAAcAo5s9yg3JVDFALdIevUOHtPcBva8wNGjuaFJVAREQEREBERAREQUZ6RuZXtdTUULiGFvTTAe1dzmRg9w3XG3aQeQVIq3vSPwt0NZSz26kkPR3/FG9zj+kjfkVUKIKy9hWbH4LiDKZ7j0NVdpbya8NJY4d5tu94cOwKtFM9kGFOxbF6MRg2icZXnsEYLtfF2634gg1ciIiiIiCObR6UVmFYi13+Xld+RpeP1asglbFz0/o8MxEu/ytR+sLwP3WOkBEREFLdmeeHZGrGyOJMElmVLRrdt9HAfeadR5jmokiDb8MzahrXQuDmuALXAgggi4II4ghftVLsAzp9bUz6KsdeSmF4b8XRk2t8DjbwcwclbSqiIiAqpwxn8fZhnnkuabCx0cQOodLcgkDucHG/4I1O8648Ms0FXUEgGOM7l76uPVjGn4iFxdkOAHAcLg6a/S1F55ieJMti2/fuBvndBNERFAREQEREBERAREQcHOmUIs7Ur6eu6t+tFIBcxuANnAc+JBHME8OKzbmHZLiOXnuDqWSdnsyQNdK0jts0bzfiAWsEQZHwXZhiWOPDaeimYDxfK10LB33eBfyuVoXZrs2jyBC67hLUS26aW1hpwZHfUNB8ydTyAmaICIiAiIghO2bE/qzB6zWxkDYm9++8B3+0OPksqK7PSOzGJH0tFCfUvNN4kFkY8bb5+IKk0QREQEREHcyTmN2U66mqGE2Y8dKB7THdWQflJ8wFsOKUTta6IghwBaRqCDqCO5YgWpdieYfr7CoRKSX05ML79jLGP/AGOaPhKqp6iIgrPbO44qcLw+O/8AOVLeksT6kZG9/wCS/wAPysljBGAGCwAsB2W4KtakfXOa4RyoqMu5es+4/aZvHmFZigIiICIiAiIgIiICIiAiIgIiICIiAvixrF48Agmnr3bscTS558OAHaSbADmSF9j3iMEvIAGpJ0At2rNu2Tab/Fsn0bCHfysTrlw/x3jTe9wcu3U9lggmZcefmeqnqav1pXl1uO6ODWjua0AeS5iIiCIiAiIgK4PRxxr6PVVVM8i0sYkbf70TrEDXm2Qn4e5U+pfslxP6rxihceD5OjPf0rTGL+bgfJBrNF4uiqqzyGPp2P5gmkAuwwxC3YBu/O0I81ZirHZHFauzG7trnD5Szn/krOUBERAREQEREBERAREQEREBF+JZ2wC8zg0dpIA/VR/Fto2HYKD9NroLji1jxK78sdz+iCRr5MVxaLBInS4nKyKNvrOcbDwHae4alVFmX0jI4gW5ap3Pdylm6rR3hjTvO8yFTuY821WbJN/Gp3SEeq3gxnuMGjflc87oJxtP2yPzXvU+Cb0VLwe46Pn977rO7iefYKwREQREQEREBERAXQy/V/QKulkBt0c0T79m7I139lz1+o3bpB7CEG37LyvG8iqqz2SPvWZiHZXyH5yTf+lZirHZ1/I43mGEt3d6SOUDt3i91/PpQfNWcoCIiAiIgIiICIoJtJ2rQ5Fb0cAE1U4XZFfqsvwdKRqB2AanuGqCWY1j0GXYjLi8zIWDm48e5o4uPcBdVBmf0jAwlmWKfe/1Z7gH3Y2m/wA3eSqDMOZajNMxlxiV0jzwvo1g7GNGjR4LloJXi+1PE8ZJ+kVszQfZiPQjw+ztfzUcnxCSqN6iWR57XPc79yvnREeS4u9bVeERAREQEREBERAREQEREBfuFu+5o7SB8yvwuhl6m+m1dKwC+/NE23bvSNH90G0bIvN0VVWG79SZrueFdSacbF0YHbxNqfl94KzlV+2M/UdTg+IMGlPUbkzha+4+zrHS9rNkHH2u9WeDfgoPKIiAiIgIi+XFMSZg8Ms1a7djiY57z3NFzbtP90EQ2qbRm5EpwKazqqYEQNOu6OBkeOwchzPcDbLtZWPxCR8lY9z3vJc9zjcuJ1JJXSzbmaTN1XNU1p1eeo29xG0aMaO4D5m55rjogiIgIiICIiAiIgIiICIiAiIgIiIClWyzD/rLF8PaOUokPEf0gZf+Ciqtn0dMGNXXTzuHVgi3QfxSuAHPXqtf8/BBoeyL9IqqL7S8vfxNhlXE0XeGb8WlzvR9doHebFvxFfPsozD/ABJhdK9xu+NvQy9u9FZtz3lu674lMFUuT3fwDjtZQSdWCt+2pL2ADtXbrbaAeuz/ALbe1BbKIigIiICqH0icyGipYKSA61Dt+X3IyLA+LyD8BVvLMO3jEzX4vKwnSCOKMebelP6yH5IK8RERBERARfThuHSYvLHDQMMkkjg1jRxJP7eJ0AV95V9HumpI2uzK988pHWYxxZG3uBFnO8bjwQZ7RaVxj0f8Ormn6v6amdbqlrzI2/4myXJHg4eKofOWTp8k1LoMSAOm9G9t92Rt7Bzf2I5H5kOEiIgIiICIiAiIgIiIC05sIy+cFwtskws+peZeAvu2DI9eYIbvfGs9ZTy+7NNZT00F/tXgOI9lo1e7yaCfJbGpaZtGxjIAGtY0NYBoAGiwA8gqr2oiICr7bJlp+J0sdXhVxVULhLEWi7i0EF4HbbdD/gI5qwUIug4eTM0MzhRw1NPYF4tI0ew8aPb5Hh2gg8121UNK/wD/ACHFnRy9XDcQdeM8G08l+HY0C9vdLT7BVvKAiIgFZE2mT/SMWxEu5Tvb+U7o/Za7KyNtPpzTYviIdzne789nj9HIIuiIiCIiC6fRwwFs8lXVTAF0YbFF3b93PI7DYNHgXdqvhUB6O2ZmUM1RSVLg0z7r4b83MBDm+JaQfgKv9FFVnpDYS2rw6OYgb8EzbHnuyAtcPMhh+FWmqh9IrMDaakgpGEdJNIJHDsZGCAT2XeRb3XIM+IiIgiIgIiICIiAiKS7PsnPzvWxwR3EY61Q8ewwcfM6NHeewFBbPo9ZO+hwyV1W3rTXjp78mNPXcPecLfB3q5F6aOkbQRxx0rQ1kbWtY0cGhoDWgeAAC9yqiIiAiIg4ub8qxZxpZKevGjtWOtcxuAO69veL+YJHNRDZpmqagkdhOa+rVwD7B5NxURgdXdPtENHiWjXVrlZKiG0TIYzhE19C4Q1kBDqWcXBBB3t1xGu6Tz9k6jmCEuRQfZ9n846X0mYW9BiEGksZAb0lvbj5cNSBprcdU6ThQFmr0gMINBinSgaVETHX72DonD5MafNaVVZbfMsHGcPE8Au+kdvHt3H2bJ8iGu8GlBmtEREEREH7hmdTua6Fxa5pBa4Eggg3BBGoIKuHKvpES0TGszHB09tBNGQx599p6rj3gjwVNogvLGfSSG6RglEd4jR8zxYeLGcfzBU3jeNzZimfPikhkkeesT+gaBoAOFgvhRAREQEREBERARF+4IHVLmtgaXOcQGtaCS4k2AAGpJKD20FC/E5I4qJhfJI4NY0cSSbALVuzXIjMiUgj0dNJZ1S8c3W0a02vut1A8Sea4OyLZWMnM+kYsAauRvDQiBp9lp5vPMjTkNLl1lqqIiICIiAiIgIiIIhnvZ5Hm7cmpHup6yHWnqGaEEatbJbUtv2ai5txIPLyhtIeJhQZ3YKatbYNcbCOoHAOYeAJty0J4a9UWGuHmzJtNnSExYvHe1+jeNHxm1rsd/Y6HmCg7a9dRA2qa5k7Q5rgWuadQQRYg9xBVWMxvEdlB3MwNfX4cCAyqZbpoQeAlF9QOHWNuFncGqxMAzLT5niEuDTMlZzsdWnse06tPcQoMsbQ8mPyRWyQuBMTuvTvPtMJ0ue1vqnvF+YUYWudoWRY8+Upims2Vl3U8lvUdbn2tPAjwPEBZUxrBZsvTyQYnGY5GGzgf0LTzBGoI4oj4UREBERAREQEREBERARFJMnZAq87SbuGRkMB68z7iNni7me4XPlqg4VDQyYlIyOiY6SR5sxjQS5x7gFo/ZVsibk4CoxjckqyOrbrNgBGoYebzwLvIaXLu/kTZpTZDZ/KDpJ3C0k7wN4g2u1oHqNuL2+ZKlqqiIiAiIgIiICIiAiIgIiIPDmh4IeAQdCDz8VXOYtj7DL9JyZO7D6nUncLhE++ti0HqDwG7+FWOiCqIdpeIZLIZn+gc6MGwq6cAtPe4Dq68eLT+FdHG6LCtssIFJUxmdoPRPbYTR87OjdZzmX5HTjYg6qxXNDwQ4XB4g8/FQfH9jWG44d5kJppL336c9H/tsWd+jboM9ZxyBV5Jfu4pGTGTaOZlzG/wPsnudY/uo2tD1mzbGMLY5mCYsKmIixhq2B4I+7aQSNI+QVW43spxSke581A4g3P2G49vC53WxkkeFvBQQpF0ajLlVSO3amlqGO7HQytPyLVzyLcUR4RLLoUmX6mvIFHTVEhIuAyKR1xxuN0ahBz0Uww7ZJimJ26KhkaNNZCyK1+6Qg/IaKX4R6OFTPY4tVQxDsjD5XctNd0DnzPDndBUC6+X8p1WaHbuDU8kuti4CzG8+u89VvmVojAdheG4MQaiN9S7tmddo8GMAafiup9TUzKNrWUzGsa0Wa1oDWgDsA0Cqqfyf6PMVLuyZqk6V3HoYy5sY99+jneVvEq36OjZh7Gx0bGRsaLMYxoa1o7GgaBe5EBERAREQEREBERAREQEREBERAREQEREBeHIiAF6yiIC9hXlEHhq8oiAiIgIiICIiAiIgIiICIiD/9k="/>
          <p:cNvSpPr>
            <a:spLocks noChangeAspect="1" noChangeArrowheads="1"/>
          </p:cNvSpPr>
          <p:nvPr/>
        </p:nvSpPr>
        <p:spPr bwMode="auto">
          <a:xfrm>
            <a:off x="63500" y="-706438"/>
            <a:ext cx="1457325" cy="1457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C:\Users\jpb\AppData\Local\Microsoft\Windows\Temporary Internet Files\Content.Outlook\YRRSURDS\XE6-LEFT-VIEW-STRIPPED-OUT (2)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76829" y="3059595"/>
            <a:ext cx="5543550" cy="31431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/>
          <p:nvPr/>
        </p:nvGraphicFramePr>
        <p:xfrm>
          <a:off x="1143000" y="1066800"/>
          <a:ext cx="7696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" y="0"/>
            <a:ext cx="7914807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Random Message MPI Benchmark Test Today</a:t>
            </a:r>
            <a:br>
              <a:rPr lang="en-US" dirty="0" smtClean="0"/>
            </a:br>
            <a:r>
              <a:rPr lang="en-US" dirty="0" smtClean="0"/>
              <a:t>Gemini vs. QDR IB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3EE361E-1761-41D9-9B96-39BF2FC76586}" type="slidenum">
              <a:rPr lang="en-US">
                <a:solidFill>
                  <a:srgbClr val="000000"/>
                </a:solidFill>
                <a:ea typeface="Arial Unicode MS" pitchFamily="34" charset="-128"/>
              </a:rPr>
              <a:pPr>
                <a:defRPr/>
              </a:pPr>
              <a:t>36</a:t>
            </a:fld>
            <a:r>
              <a:rPr lang="en-US">
                <a:solidFill>
                  <a:srgbClr val="000000"/>
                </a:solidFill>
                <a:ea typeface="Arial Unicode MS" pitchFamily="34" charset="-128"/>
              </a:rPr>
              <a:t> </a:t>
            </a:r>
            <a:endParaRPr lang="en-US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781800" y="4343400"/>
            <a:ext cx="0" cy="1067594"/>
          </a:xfrm>
          <a:prstGeom prst="straightConnector1">
            <a:avLst/>
          </a:prstGeom>
          <a:ln w="28575">
            <a:solidFill>
              <a:srgbClr val="286BCE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77000" y="4648200"/>
            <a:ext cx="685800" cy="33855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221x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62400" y="3200400"/>
            <a:ext cx="0" cy="2133600"/>
          </a:xfrm>
          <a:prstGeom prst="straightConnector1">
            <a:avLst/>
          </a:prstGeom>
          <a:ln w="28575">
            <a:solidFill>
              <a:srgbClr val="286BCE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22670" y="4233446"/>
            <a:ext cx="544530" cy="33855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47x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99610" y="2824495"/>
            <a:ext cx="293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Mbytes/sec per MPI Rank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4159" y="5715000"/>
            <a:ext cx="3090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Number of MPI Ranks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513806" y="1524000"/>
            <a:ext cx="794" cy="3733800"/>
          </a:xfrm>
          <a:prstGeom prst="straightConnector1">
            <a:avLst/>
          </a:prstGeom>
          <a:ln w="28575">
            <a:solidFill>
              <a:srgbClr val="286BCE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6000" y="3429000"/>
            <a:ext cx="533400" cy="33855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30x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29200" y="4614446"/>
            <a:ext cx="544530" cy="33855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74x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000" y="6043136"/>
            <a:ext cx="853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 Comparison of the Performance Characteristics of Capability and Capacity Class HPC Systems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By Douglas Doerfler, Mahesh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Rajan</a:t>
            </a: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, Marcus Epperson, Courtenay Vaughan, Kevin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Pedretti</a:t>
            </a: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, Richard Barrett, Brian Barrett , Sandia National Laboratories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13510" y="1477630"/>
            <a:ext cx="8373290" cy="3172950"/>
          </a:xfrm>
        </p:spPr>
        <p:txBody>
          <a:bodyPr/>
          <a:lstStyle/>
          <a:p>
            <a:pPr algn="ctr">
              <a:buNone/>
            </a:pPr>
            <a:r>
              <a:rPr lang="en-US" sz="4800" b="1" dirty="0" smtClean="0">
                <a:solidFill>
                  <a:schemeClr val="accent5"/>
                </a:solidFill>
              </a:rPr>
              <a:t>Is there a business case for scalable CAE applications?</a:t>
            </a:r>
            <a:endParaRPr lang="en-US" sz="4800" b="1" dirty="0" smtClean="0"/>
          </a:p>
          <a:p>
            <a:pPr lvl="1" algn="ctr"/>
            <a:endParaRPr lang="en-US" sz="1600" dirty="0" smtClean="0"/>
          </a:p>
          <a:p>
            <a:pPr lvl="1" algn="ctr"/>
            <a:endParaRPr lang="en-US" sz="1600" dirty="0" smtClean="0"/>
          </a:p>
          <a:p>
            <a:pPr lvl="1" algn="ctr"/>
            <a:endParaRPr lang="en-US" sz="4800" dirty="0" smtClean="0"/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A83E-EA17-4313-ACE5-B40C7F6F55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951" y="5232635"/>
            <a:ext cx="5073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n-US" sz="800" b="1" dirty="0" smtClean="0">
              <a:solidFill>
                <a:srgbClr val="1A228C"/>
              </a:solidFill>
            </a:endParaRPr>
          </a:p>
          <a:p>
            <a:endParaRPr lang="en-US" dirty="0" err="1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Seismic processing Compute requirements</a:t>
            </a:r>
            <a:endParaRPr lang="en-US" dirty="0" smtClean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5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2" name="Groupe 369"/>
          <p:cNvGrpSpPr>
            <a:grpSpLocks/>
          </p:cNvGrpSpPr>
          <p:nvPr/>
        </p:nvGrpSpPr>
        <p:grpSpPr bwMode="auto">
          <a:xfrm>
            <a:off x="338138" y="1181101"/>
            <a:ext cx="8301038" cy="4286249"/>
            <a:chOff x="1857356" y="1428736"/>
            <a:chExt cx="5572164" cy="4992143"/>
          </a:xfrm>
        </p:grpSpPr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1857356" y="1428736"/>
              <a:ext cx="1095375" cy="390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b="1" i="1" dirty="0" err="1">
                  <a:solidFill>
                    <a:srgbClr val="4D4D4D"/>
                  </a:solidFill>
                  <a:latin typeface="Arial Narrow" pitchFamily="34" charset="0"/>
                </a:rPr>
                <a:t>petaFLOPS</a:t>
              </a:r>
              <a:r>
                <a:rPr lang="fr-FR" sz="1600" b="1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2354247" y="4089389"/>
              <a:ext cx="146050" cy="1588"/>
            </a:xfrm>
            <a:prstGeom prst="line">
              <a:avLst/>
            </a:prstGeom>
            <a:noFill/>
            <a:ln w="28440">
              <a:solidFill>
                <a:srgbClr val="44658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2338372" y="3368664"/>
              <a:ext cx="120650" cy="1588"/>
            </a:xfrm>
            <a:prstGeom prst="line">
              <a:avLst/>
            </a:prstGeom>
            <a:noFill/>
            <a:ln w="28440">
              <a:solidFill>
                <a:srgbClr val="44658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2379648" y="2754302"/>
              <a:ext cx="120650" cy="1588"/>
            </a:xfrm>
            <a:prstGeom prst="line">
              <a:avLst/>
            </a:prstGeom>
            <a:noFill/>
            <a:ln w="28440">
              <a:solidFill>
                <a:srgbClr val="44658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2363772" y="2105014"/>
              <a:ext cx="120650" cy="1588"/>
            </a:xfrm>
            <a:prstGeom prst="line">
              <a:avLst/>
            </a:prstGeom>
            <a:noFill/>
            <a:ln w="28440">
              <a:solidFill>
                <a:srgbClr val="44658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2347897" y="5462577"/>
              <a:ext cx="146050" cy="1588"/>
            </a:xfrm>
            <a:prstGeom prst="line">
              <a:avLst/>
            </a:prstGeom>
            <a:noFill/>
            <a:ln w="28440">
              <a:solidFill>
                <a:srgbClr val="44658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428860" y="5286388"/>
              <a:ext cx="386942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</a:rPr>
                <a:t>0,1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456648" y="3976677"/>
              <a:ext cx="263510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</a:rPr>
                <a:t>1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426884" y="3235314"/>
              <a:ext cx="345264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</a:rPr>
                <a:t>10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2418950" y="1928802"/>
              <a:ext cx="508770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</a:rPr>
                <a:t>1000</a:t>
              </a: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2401088" y="2600314"/>
              <a:ext cx="427018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</a:rPr>
                <a:t>100</a:t>
              </a: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2424126" y="6076969"/>
              <a:ext cx="553654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rial Narrow" pitchFamily="34" charset="0"/>
                </a:rPr>
                <a:t>1995</a:t>
              </a: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3171839" y="6080144"/>
              <a:ext cx="553654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rial Narrow" pitchFamily="34" charset="0"/>
                </a:rPr>
                <a:t>2000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3959239" y="6075381"/>
              <a:ext cx="553654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rial Narrow" pitchFamily="34" charset="0"/>
                </a:rPr>
                <a:t>2005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4686314" y="6072206"/>
              <a:ext cx="553654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rial Narrow" pitchFamily="34" charset="0"/>
                </a:rPr>
                <a:t>2010</a:t>
              </a:r>
            </a:p>
          </p:txBody>
        </p:sp>
        <p:sp>
          <p:nvSpPr>
            <p:cNvPr id="38" name="Text Box 39"/>
            <p:cNvSpPr txBox="1">
              <a:spLocks noChangeArrowheads="1"/>
            </p:cNvSpPr>
            <p:nvPr/>
          </p:nvSpPr>
          <p:spPr bwMode="auto">
            <a:xfrm>
              <a:off x="5334014" y="6072206"/>
              <a:ext cx="553654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rial Narrow" pitchFamily="34" charset="0"/>
                </a:rPr>
                <a:t>2015</a:t>
              </a:r>
            </a:p>
          </p:txBody>
        </p:sp>
        <p:sp>
          <p:nvSpPr>
            <p:cNvPr id="39" name="Text Box 40"/>
            <p:cNvSpPr txBox="1">
              <a:spLocks noChangeArrowheads="1"/>
            </p:cNvSpPr>
            <p:nvPr/>
          </p:nvSpPr>
          <p:spPr bwMode="auto">
            <a:xfrm>
              <a:off x="5983301" y="6072206"/>
              <a:ext cx="553654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rial Narrow" pitchFamily="34" charset="0"/>
                </a:rPr>
                <a:t>2020</a:t>
              </a:r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2347897" y="4778364"/>
              <a:ext cx="146050" cy="1588"/>
            </a:xfrm>
            <a:prstGeom prst="line">
              <a:avLst/>
            </a:prstGeom>
            <a:noFill/>
            <a:ln w="28440">
              <a:solidFill>
                <a:srgbClr val="44658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Text Box 42"/>
            <p:cNvSpPr txBox="1">
              <a:spLocks noChangeArrowheads="1"/>
            </p:cNvSpPr>
            <p:nvPr/>
          </p:nvSpPr>
          <p:spPr bwMode="auto">
            <a:xfrm>
              <a:off x="2437795" y="4630727"/>
              <a:ext cx="386942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</a:rPr>
                <a:t>0,5</a:t>
              </a: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2642807" y="1429116"/>
              <a:ext cx="3240476" cy="4319166"/>
            </a:xfrm>
            <a:custGeom>
              <a:avLst/>
              <a:gdLst>
                <a:gd name="T0" fmla="*/ 0 w 9001"/>
                <a:gd name="T1" fmla="*/ 2721 h 12001"/>
                <a:gd name="T2" fmla="*/ 907 w 9001"/>
                <a:gd name="T3" fmla="*/ 2494 h 12001"/>
                <a:gd name="T4" fmla="*/ 1361 w 9001"/>
                <a:gd name="T5" fmla="*/ 2041 h 12001"/>
                <a:gd name="T6" fmla="*/ 1701 w 9001"/>
                <a:gd name="T7" fmla="*/ 1183 h 12001"/>
                <a:gd name="T8" fmla="*/ 1814 w 9001"/>
                <a:gd name="T9" fmla="*/ 680 h 12001"/>
                <a:gd name="T10" fmla="*/ 2041 w 9001"/>
                <a:gd name="T11" fmla="*/ 0 h 120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01"/>
                <a:gd name="T19" fmla="*/ 0 h 12001"/>
                <a:gd name="T20" fmla="*/ 9001 w 9001"/>
                <a:gd name="T21" fmla="*/ 12001 h 120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01" h="12001">
                  <a:moveTo>
                    <a:pt x="0" y="12000"/>
                  </a:moveTo>
                  <a:lnTo>
                    <a:pt x="4000" y="11000"/>
                  </a:lnTo>
                  <a:lnTo>
                    <a:pt x="6000" y="9000"/>
                  </a:lnTo>
                  <a:lnTo>
                    <a:pt x="7500" y="5217"/>
                  </a:lnTo>
                  <a:lnTo>
                    <a:pt x="8000" y="3000"/>
                  </a:lnTo>
                  <a:lnTo>
                    <a:pt x="9000" y="0"/>
                  </a:lnTo>
                </a:path>
              </a:pathLst>
            </a:custGeom>
            <a:noFill/>
            <a:ln w="72000">
              <a:solidFill>
                <a:srgbClr val="0000DE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Text Box 368"/>
            <p:cNvSpPr txBox="1">
              <a:spLocks noChangeArrowheads="1"/>
            </p:cNvSpPr>
            <p:nvPr/>
          </p:nvSpPr>
          <p:spPr bwMode="auto">
            <a:xfrm>
              <a:off x="3204824" y="1599992"/>
              <a:ext cx="2003425" cy="303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800" b="1" dirty="0" err="1">
                  <a:solidFill>
                    <a:srgbClr val="4D4D4D"/>
                  </a:solidFill>
                  <a:latin typeface="Arial Narrow" pitchFamily="34" charset="0"/>
                </a:rPr>
                <a:t>Seismic</a:t>
              </a:r>
              <a:r>
                <a:rPr lang="fr-FR" sz="1800" b="1" dirty="0">
                  <a:solidFill>
                    <a:srgbClr val="4D4D4D"/>
                  </a:solidFill>
                  <a:latin typeface="Arial Narrow" pitchFamily="34" charset="0"/>
                </a:rPr>
                <a:t>  </a:t>
              </a:r>
              <a:r>
                <a:rPr lang="fr-FR" sz="1800" b="1" dirty="0" err="1">
                  <a:solidFill>
                    <a:srgbClr val="4D4D4D"/>
                  </a:solidFill>
                  <a:latin typeface="Arial Narrow" pitchFamily="34" charset="0"/>
                </a:rPr>
                <a:t>Algorithm</a:t>
              </a:r>
              <a:r>
                <a:rPr lang="fr-FR" sz="1800" b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fr-FR" sz="1800" b="1" dirty="0" err="1">
                  <a:solidFill>
                    <a:srgbClr val="4D4D4D"/>
                  </a:solidFill>
                  <a:latin typeface="Arial Narrow" pitchFamily="34" charset="0"/>
                </a:rPr>
                <a:t>complexity</a:t>
              </a:r>
              <a:endParaRPr lang="fr-FR" sz="1800" b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44" name="Text Box 369"/>
            <p:cNvSpPr txBox="1">
              <a:spLocks noChangeArrowheads="1"/>
            </p:cNvSpPr>
            <p:nvPr/>
          </p:nvSpPr>
          <p:spPr bwMode="auto">
            <a:xfrm>
              <a:off x="5626120" y="2401883"/>
              <a:ext cx="1803400" cy="4556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 dirty="0" err="1">
                  <a:solidFill>
                    <a:srgbClr val="000000"/>
                  </a:solidFill>
                  <a:latin typeface="Arial Narrow" pitchFamily="34" charset="0"/>
                </a:rPr>
                <a:t>Visco</a:t>
              </a: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fr-FR" sz="1200" b="1" dirty="0" err="1">
                  <a:solidFill>
                    <a:srgbClr val="000000"/>
                  </a:solidFill>
                  <a:latin typeface="Arial Narrow" pitchFamily="34" charset="0"/>
                </a:rPr>
                <a:t>elastic</a:t>
              </a: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 FWI</a:t>
              </a:r>
            </a:p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Petro-</a:t>
              </a:r>
              <a:r>
                <a:rPr lang="fr-FR" sz="1200" b="1" dirty="0" err="1">
                  <a:solidFill>
                    <a:srgbClr val="000000"/>
                  </a:solidFill>
                  <a:latin typeface="Arial Narrow" pitchFamily="34" charset="0"/>
                </a:rPr>
                <a:t>elastic</a:t>
              </a: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 inversion </a:t>
              </a:r>
            </a:p>
          </p:txBody>
        </p:sp>
        <p:sp>
          <p:nvSpPr>
            <p:cNvPr id="45" name="Text Box 370"/>
            <p:cNvSpPr txBox="1">
              <a:spLocks noChangeArrowheads="1"/>
            </p:cNvSpPr>
            <p:nvPr/>
          </p:nvSpPr>
          <p:spPr bwMode="auto">
            <a:xfrm>
              <a:off x="5359418" y="3116263"/>
              <a:ext cx="1855788" cy="4556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00"/>
                  </a:solidFill>
                  <a:latin typeface="Arial Narrow" pitchFamily="34" charset="0"/>
                </a:rPr>
                <a:t> Elastic FWI</a:t>
              </a:r>
            </a:p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00"/>
                  </a:solidFill>
                  <a:latin typeface="Arial Narrow" pitchFamily="34" charset="0"/>
                </a:rPr>
                <a:t> Visco elastic modeling</a:t>
              </a:r>
            </a:p>
          </p:txBody>
        </p:sp>
        <p:sp>
          <p:nvSpPr>
            <p:cNvPr id="46" name="Text Box 371"/>
            <p:cNvSpPr txBox="1">
              <a:spLocks noChangeArrowheads="1"/>
            </p:cNvSpPr>
            <p:nvPr/>
          </p:nvSpPr>
          <p:spPr bwMode="auto">
            <a:xfrm>
              <a:off x="5148280" y="3902081"/>
              <a:ext cx="1995488" cy="4556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fr-FR" sz="1200" b="1" dirty="0" err="1">
                  <a:solidFill>
                    <a:srgbClr val="000000"/>
                  </a:solidFill>
                  <a:latin typeface="Arial Narrow" pitchFamily="34" charset="0"/>
                </a:rPr>
                <a:t>Isotropic</a:t>
              </a: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/</a:t>
              </a:r>
              <a:r>
                <a:rPr lang="fr-FR" sz="1200" b="1" dirty="0" err="1">
                  <a:solidFill>
                    <a:srgbClr val="000000"/>
                  </a:solidFill>
                  <a:latin typeface="Arial Narrow" pitchFamily="34" charset="0"/>
                </a:rPr>
                <a:t>anisotropic</a:t>
              </a: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 FWI</a:t>
              </a:r>
            </a:p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fr-FR" sz="1200" b="1" dirty="0" err="1">
                  <a:solidFill>
                    <a:srgbClr val="000000"/>
                  </a:solidFill>
                  <a:latin typeface="Arial Narrow" pitchFamily="34" charset="0"/>
                </a:rPr>
                <a:t>Elastic</a:t>
              </a: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fr-FR" sz="1200" b="1" dirty="0" err="1">
                  <a:solidFill>
                    <a:srgbClr val="000000"/>
                  </a:solidFill>
                  <a:latin typeface="Arial Narrow" pitchFamily="34" charset="0"/>
                </a:rPr>
                <a:t>modeling</a:t>
              </a:r>
              <a:r>
                <a:rPr lang="fr-FR" sz="1200" b="1" dirty="0">
                  <a:solidFill>
                    <a:srgbClr val="000000"/>
                  </a:solidFill>
                  <a:latin typeface="Arial Narrow" pitchFamily="34" charset="0"/>
                </a:rPr>
                <a:t>/RTM</a:t>
              </a:r>
            </a:p>
          </p:txBody>
        </p:sp>
        <p:sp>
          <p:nvSpPr>
            <p:cNvPr id="47" name="Text Box 372"/>
            <p:cNvSpPr txBox="1">
              <a:spLocks noChangeArrowheads="1"/>
            </p:cNvSpPr>
            <p:nvPr/>
          </p:nvSpPr>
          <p:spPr bwMode="auto">
            <a:xfrm>
              <a:off x="4903807" y="4473585"/>
              <a:ext cx="2454275" cy="4556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00"/>
                  </a:solidFill>
                  <a:latin typeface="Arial Narrow" pitchFamily="34" charset="0"/>
                </a:rPr>
                <a:t> Isotropic/anisotropic RTM</a:t>
              </a:r>
            </a:p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00"/>
                  </a:solidFill>
                  <a:latin typeface="Arial Narrow" pitchFamily="34" charset="0"/>
                </a:rPr>
                <a:t> Isotropic/anisotropic modeling</a:t>
              </a:r>
            </a:p>
          </p:txBody>
        </p:sp>
        <p:sp>
          <p:nvSpPr>
            <p:cNvPr id="48" name="Text Box 373"/>
            <p:cNvSpPr txBox="1">
              <a:spLocks noChangeArrowheads="1"/>
            </p:cNvSpPr>
            <p:nvPr/>
          </p:nvSpPr>
          <p:spPr bwMode="auto">
            <a:xfrm>
              <a:off x="4265631" y="5227652"/>
              <a:ext cx="2949575" cy="2730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00"/>
                  </a:solidFill>
                  <a:latin typeface="Arial Narrow" pitchFamily="34" charset="0"/>
                </a:rPr>
                <a:t>Paraxial isotropic/anisotropic imaging</a:t>
              </a:r>
            </a:p>
          </p:txBody>
        </p:sp>
        <p:sp>
          <p:nvSpPr>
            <p:cNvPr id="49" name="Text Box 374"/>
            <p:cNvSpPr txBox="1">
              <a:spLocks noChangeArrowheads="1"/>
            </p:cNvSpPr>
            <p:nvPr/>
          </p:nvSpPr>
          <p:spPr bwMode="auto">
            <a:xfrm>
              <a:off x="3309971" y="5608634"/>
              <a:ext cx="2733675" cy="2730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200" b="1">
                  <a:solidFill>
                    <a:srgbClr val="000000"/>
                  </a:solidFill>
                  <a:latin typeface="Arial Narrow" pitchFamily="34" charset="0"/>
                </a:rPr>
                <a:t>Asymptotic approximation imaging</a:t>
              </a:r>
            </a:p>
          </p:txBody>
        </p:sp>
        <p:cxnSp>
          <p:nvCxnSpPr>
            <p:cNvPr id="50" name="Connecteur droit 361"/>
            <p:cNvCxnSpPr/>
            <p:nvPr/>
          </p:nvCxnSpPr>
          <p:spPr>
            <a:xfrm>
              <a:off x="2357189" y="6000960"/>
              <a:ext cx="4215475" cy="0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Connecteur droit 362"/>
            <p:cNvCxnSpPr/>
            <p:nvPr/>
          </p:nvCxnSpPr>
          <p:spPr>
            <a:xfrm rot="16200000" flipV="1">
              <a:off x="249414" y="3893185"/>
              <a:ext cx="4215549" cy="0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2" name="Ellipse 363"/>
            <p:cNvSpPr/>
            <p:nvPr/>
          </p:nvSpPr>
          <p:spPr>
            <a:xfrm>
              <a:off x="2571403" y="5571952"/>
              <a:ext cx="214214" cy="21450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53" name="Ellipse 364"/>
            <p:cNvSpPr/>
            <p:nvPr/>
          </p:nvSpPr>
          <p:spPr>
            <a:xfrm>
              <a:off x="4000795" y="5213839"/>
              <a:ext cx="214215" cy="21450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54" name="Ellipse 365"/>
            <p:cNvSpPr/>
            <p:nvPr/>
          </p:nvSpPr>
          <p:spPr>
            <a:xfrm>
              <a:off x="4643438" y="4572145"/>
              <a:ext cx="214214" cy="21450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55" name="Ellipse 366"/>
            <p:cNvSpPr/>
            <p:nvPr/>
          </p:nvSpPr>
          <p:spPr>
            <a:xfrm>
              <a:off x="4929057" y="3999529"/>
              <a:ext cx="214214" cy="21450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56" name="Ellipse 367"/>
            <p:cNvSpPr/>
            <p:nvPr/>
          </p:nvSpPr>
          <p:spPr>
            <a:xfrm>
              <a:off x="5214676" y="3214226"/>
              <a:ext cx="214214" cy="21450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57" name="Ellipse 368"/>
            <p:cNvSpPr/>
            <p:nvPr/>
          </p:nvSpPr>
          <p:spPr>
            <a:xfrm>
              <a:off x="5428889" y="2428923"/>
              <a:ext cx="214215" cy="21450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6251" y="5648147"/>
            <a:ext cx="7791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DE"/>
                </a:solidFill>
              </a:rPr>
              <a:t>A </a:t>
            </a:r>
            <a:r>
              <a:rPr lang="en-US" sz="2000" b="1" dirty="0" err="1" smtClean="0">
                <a:solidFill>
                  <a:srgbClr val="0000DE"/>
                </a:solidFill>
              </a:rPr>
              <a:t>petaflop</a:t>
            </a:r>
            <a:r>
              <a:rPr lang="en-US" sz="2000" b="1" dirty="0" smtClean="0">
                <a:solidFill>
                  <a:srgbClr val="0000DE"/>
                </a:solidFill>
              </a:rPr>
              <a:t> scale system is required to deliver the capability to move to a new level of seismic imaging.</a:t>
            </a:r>
          </a:p>
          <a:p>
            <a:pPr algn="ctr"/>
            <a:r>
              <a:rPr lang="en-US" sz="2000" b="1" dirty="0" smtClean="0">
                <a:solidFill>
                  <a:srgbClr val="0000DE"/>
                </a:solidFill>
              </a:rPr>
              <a:t> </a:t>
            </a:r>
          </a:p>
        </p:txBody>
      </p:sp>
      <p:cxnSp>
        <p:nvCxnSpPr>
          <p:cNvPr id="61" name="Straight Connector 60"/>
          <p:cNvCxnSpPr>
            <a:stCxn id="30" idx="3"/>
          </p:cNvCxnSpPr>
          <p:nvPr/>
        </p:nvCxnSpPr>
        <p:spPr>
          <a:xfrm>
            <a:off x="1623483" y="3501826"/>
            <a:ext cx="3224964" cy="6918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466753" y="3370521"/>
            <a:ext cx="1552354" cy="297712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009A46"/>
                </a:solidFill>
              </a:rPr>
              <a:t>One </a:t>
            </a:r>
            <a:r>
              <a:rPr lang="en-US" sz="1600" b="1" i="1" dirty="0" err="1" smtClean="0">
                <a:solidFill>
                  <a:srgbClr val="009A46"/>
                </a:solidFill>
              </a:rPr>
              <a:t>petaflop</a:t>
            </a:r>
            <a:endParaRPr lang="en-US" sz="1600" b="1" i="1" dirty="0">
              <a:solidFill>
                <a:srgbClr val="009A46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5178057" y="3625702"/>
            <a:ext cx="10631" cy="1446028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151" y="171074"/>
            <a:ext cx="6858000" cy="533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Breaking News: April 18, 2012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77000"/>
            <a:ext cx="609600" cy="381000"/>
          </a:xfrm>
          <a:prstGeom prst="rect">
            <a:avLst/>
          </a:prstGeom>
        </p:spPr>
        <p:txBody>
          <a:bodyPr/>
          <a:lstStyle/>
          <a:p>
            <a:fld id="{0432A83E-EA17-4313-ACE5-B40C7F6F554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457200" y="999819"/>
            <a:ext cx="1648047" cy="74392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577" y="1488084"/>
            <a:ext cx="2561357" cy="148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/>
          <p:nvPr/>
        </p:nvGrpSpPr>
        <p:grpSpPr>
          <a:xfrm>
            <a:off x="127151" y="3646961"/>
            <a:ext cx="8867553" cy="2870797"/>
            <a:chOff x="1158947" y="4518831"/>
            <a:chExt cx="7772402" cy="2870797"/>
          </a:xfrm>
        </p:grpSpPr>
        <p:sp>
          <p:nvSpPr>
            <p:cNvPr id="22" name="Rounded Rectangle 21"/>
            <p:cNvSpPr/>
            <p:nvPr/>
          </p:nvSpPr>
          <p:spPr>
            <a:xfrm>
              <a:off x="1158947" y="4518831"/>
              <a:ext cx="7772402" cy="2870797"/>
            </a:xfrm>
            <a:prstGeom prst="roundRect">
              <a:avLst/>
            </a:prstGeom>
            <a:solidFill>
              <a:srgbClr val="0000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/>
                <a:t>ExxonMobil and </a:t>
              </a:r>
              <a:r>
                <a:rPr lang="en-US" sz="2800" dirty="0" err="1" smtClean="0"/>
                <a:t>Rosneft</a:t>
              </a:r>
              <a:r>
                <a:rPr lang="en-US" sz="2800" dirty="0" smtClean="0"/>
                <a:t>…could invest over </a:t>
              </a:r>
              <a:r>
                <a:rPr lang="en-US" sz="32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$500 billion </a:t>
              </a:r>
              <a:r>
                <a:rPr lang="en-US" sz="2800" dirty="0" smtClean="0"/>
                <a:t>in a joint venture to explore for and produce oil in the Arctic and the Black Sea…</a:t>
              </a:r>
            </a:p>
            <a:p>
              <a:endParaRPr lang="en-US" sz="1100" dirty="0" smtClean="0"/>
            </a:p>
            <a:p>
              <a:r>
                <a:rPr lang="en-US" sz="2800" dirty="0" smtClean="0"/>
                <a:t>…recoverable hydrocarbon reserves at the three key Arctic fields are estimated at </a:t>
              </a:r>
              <a:r>
                <a:rPr lang="en-US" sz="3200" b="1" i="1" dirty="0" smtClean="0"/>
                <a:t>85 billion barrels</a:t>
              </a:r>
              <a:endParaRPr lang="en-US" sz="2800" b="1" i="1" dirty="0" smtClean="0"/>
            </a:p>
            <a:p>
              <a:pPr algn="r"/>
              <a:r>
                <a:rPr lang="en-US" sz="2400" dirty="0" smtClean="0"/>
                <a:t> </a:t>
              </a:r>
              <a:r>
                <a:rPr lang="en-US" sz="2000" dirty="0" smtClean="0"/>
                <a:t>by the Associate Press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58948" y="4646428"/>
              <a:ext cx="70387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 smtClean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32698" y="1417320"/>
            <a:ext cx="1711841" cy="118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9013" y="704474"/>
            <a:ext cx="3153661" cy="280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80211" y="176463"/>
            <a:ext cx="7571874" cy="497305"/>
          </a:xfrm>
        </p:spPr>
        <p:txBody>
          <a:bodyPr>
            <a:noAutofit/>
          </a:bodyPr>
          <a:lstStyle/>
          <a:p>
            <a:r>
              <a:rPr lang="en-US" sz="2400" dirty="0" smtClean="0"/>
              <a:t>Petascale Seismic Processing: A Business Case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3158340663"/>
              </p:ext>
            </p:extLst>
          </p:nvPr>
        </p:nvGraphicFramePr>
        <p:xfrm>
          <a:off x="134910" y="865992"/>
          <a:ext cx="8863783" cy="589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211336" y="3273874"/>
            <a:ext cx="6110909" cy="2341793"/>
            <a:chOff x="1017026" y="5079814"/>
            <a:chExt cx="6110909" cy="2341793"/>
          </a:xfrm>
        </p:grpSpPr>
        <p:sp>
          <p:nvSpPr>
            <p:cNvPr id="5" name="Rounded Rectangle 4"/>
            <p:cNvSpPr/>
            <p:nvPr/>
          </p:nvSpPr>
          <p:spPr>
            <a:xfrm>
              <a:off x="1085850" y="5079814"/>
              <a:ext cx="5935195" cy="2109656"/>
            </a:xfrm>
            <a:prstGeom prst="roundRect">
              <a:avLst/>
            </a:prstGeom>
            <a:solidFill>
              <a:srgbClr val="D9E8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7026" y="5297949"/>
              <a:ext cx="6110909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2800" b="1" dirty="0" smtClean="0">
                  <a:solidFill>
                    <a:srgbClr val="1A228C"/>
                  </a:solidFill>
                </a:rPr>
                <a:t>The Oil &amp; Gas industry has typically led the way on new HPC hardware technology in the commercial sector</a:t>
              </a:r>
              <a:endParaRPr lang="en-US" sz="1000" b="1" dirty="0" smtClean="0">
                <a:solidFill>
                  <a:srgbClr val="1A228C"/>
                </a:solidFill>
              </a:endParaRPr>
            </a:p>
            <a:p>
              <a:pPr algn="ctr"/>
              <a:endParaRPr lang="en-US" sz="1800" dirty="0" err="1" smtClean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/>
          <p:cNvSpPr>
            <a:spLocks noGrp="1"/>
          </p:cNvSpPr>
          <p:nvPr>
            <p:ph type="title"/>
          </p:nvPr>
        </p:nvSpPr>
        <p:spPr>
          <a:xfrm>
            <a:off x="0" y="162232"/>
            <a:ext cx="8289073" cy="533400"/>
          </a:xfrm>
        </p:spPr>
        <p:txBody>
          <a:bodyPr>
            <a:noAutofit/>
          </a:bodyPr>
          <a:lstStyle/>
          <a:p>
            <a:pPr marL="182880" indent="0">
              <a:defRPr/>
            </a:pPr>
            <a:r>
              <a:rPr lang="en-US" b="1" dirty="0" smtClean="0">
                <a:solidFill>
                  <a:schemeClr val="accent5"/>
                </a:solidFill>
              </a:rPr>
              <a:t>CAE trends driving HPC requirements</a:t>
            </a:r>
            <a:endParaRPr b="1" dirty="0" smtClean="0">
              <a:solidFill>
                <a:schemeClr val="accent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38754" y="6499225"/>
            <a:ext cx="4267200" cy="358775"/>
          </a:xfrm>
        </p:spPr>
        <p:txBody>
          <a:bodyPr/>
          <a:lstStyle/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61925" y="999818"/>
            <a:ext cx="6162675" cy="5361653"/>
          </a:xfrm>
        </p:spPr>
        <p:txBody>
          <a:bodyPr/>
          <a:lstStyle/>
          <a:p>
            <a:r>
              <a:rPr lang="en-US" sz="2400" b="1" dirty="0" smtClean="0"/>
              <a:t>“Extreme Fidelity”*</a:t>
            </a:r>
          </a:p>
          <a:p>
            <a:pPr lvl="1"/>
            <a:r>
              <a:rPr lang="en-US" sz="2000" dirty="0" smtClean="0"/>
              <a:t>Enhanced physics and larger models,</a:t>
            </a:r>
            <a:br>
              <a:rPr lang="en-US" sz="2000" dirty="0" smtClean="0"/>
            </a:br>
            <a:r>
              <a:rPr lang="en-US" sz="2000" dirty="0" smtClean="0"/>
              <a:t>e.g.  1 Billion cell models</a:t>
            </a:r>
          </a:p>
          <a:p>
            <a:pPr lvl="1"/>
            <a:r>
              <a:rPr lang="en-US" sz="2000" dirty="0" smtClean="0"/>
              <a:t>Large models scale better across compute cores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b="1" dirty="0" smtClean="0"/>
              <a:t>Design optimization methods</a:t>
            </a:r>
          </a:p>
          <a:p>
            <a:pPr lvl="1"/>
            <a:r>
              <a:rPr lang="en-US" sz="2000" dirty="0" smtClean="0"/>
              <a:t>Many simulations required to explore the design space</a:t>
            </a:r>
          </a:p>
          <a:p>
            <a:pPr lvl="1"/>
            <a:r>
              <a:rPr lang="en-US" sz="2000" dirty="0" smtClean="0"/>
              <a:t>Multiple runs can require 100x compute power</a:t>
            </a:r>
          </a:p>
          <a:p>
            <a:pPr lvl="1"/>
            <a:endParaRPr lang="en-US" sz="2000" dirty="0" smtClean="0"/>
          </a:p>
          <a:p>
            <a:r>
              <a:rPr lang="en-US" sz="2400" b="1" dirty="0" smtClean="0"/>
              <a:t>Robust design</a:t>
            </a:r>
          </a:p>
          <a:p>
            <a:pPr lvl="1"/>
            <a:r>
              <a:rPr lang="en-US" sz="2000" dirty="0" smtClean="0"/>
              <a:t>Looking for the “best solution”</a:t>
            </a:r>
          </a:p>
          <a:p>
            <a:pPr lvl="1"/>
            <a:endParaRPr lang="en-US" sz="2000" dirty="0" smtClean="0"/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207535" y="6279433"/>
            <a:ext cx="2665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* ref: ANSYS CFD presentation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65962" t="42673" r="4" b="14394"/>
          <a:stretch>
            <a:fillRect/>
          </a:stretch>
        </p:blipFill>
        <p:spPr bwMode="auto">
          <a:xfrm>
            <a:off x="6562725" y="2939844"/>
            <a:ext cx="2109325" cy="200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34755" t="33280" r="3925" b="51365"/>
          <a:stretch>
            <a:fillRect/>
          </a:stretch>
        </p:blipFill>
        <p:spPr bwMode="auto">
          <a:xfrm>
            <a:off x="1719416" y="5283892"/>
            <a:ext cx="4601497" cy="87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 l="62111" t="22577" r="333" b="47941"/>
          <a:stretch>
            <a:fillRect/>
          </a:stretch>
        </p:blipFill>
        <p:spPr bwMode="auto">
          <a:xfrm>
            <a:off x="6353651" y="914399"/>
            <a:ext cx="2495074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13" name="Group 21"/>
          <p:cNvGrpSpPr/>
          <p:nvPr/>
        </p:nvGrpSpPr>
        <p:grpSpPr>
          <a:xfrm>
            <a:off x="1943095" y="1371600"/>
            <a:ext cx="5646424" cy="3429000"/>
            <a:chOff x="6619875" y="1114425"/>
            <a:chExt cx="2414715" cy="1838325"/>
          </a:xfrm>
        </p:grpSpPr>
        <p:sp>
          <p:nvSpPr>
            <p:cNvPr id="15" name="Rounded Rectangle 14"/>
            <p:cNvSpPr/>
            <p:nvPr/>
          </p:nvSpPr>
          <p:spPr>
            <a:xfrm>
              <a:off x="6619875" y="1114425"/>
              <a:ext cx="2409825" cy="1838325"/>
            </a:xfrm>
            <a:prstGeom prst="roundRect">
              <a:avLst/>
            </a:prstGeom>
            <a:solidFill>
              <a:srgbClr val="D9E8FF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33033" y="1256028"/>
              <a:ext cx="2401557" cy="940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“Future performance depends on highly scalable parallel software”</a:t>
              </a: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0954" y="2394421"/>
              <a:ext cx="1136253" cy="323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 noChangeAspect="1"/>
          </p:cNvSpPr>
          <p:nvPr>
            <p:ph type="sldNum" sz="quarter" idx="4"/>
          </p:nvPr>
        </p:nvSpPr>
        <p:spPr>
          <a:xfrm>
            <a:off x="0" y="6511289"/>
            <a:ext cx="554735" cy="346711"/>
          </a:xfrm>
          <a:ln>
            <a:noFill/>
          </a:ln>
        </p:spPr>
        <p:txBody>
          <a:bodyPr/>
          <a:lstStyle/>
          <a:p>
            <a:fld id="{0432A83E-EA17-4313-ACE5-B40C7F6F5543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9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TextBox 17"/>
          <p:cNvSpPr txBox="1">
            <a:spLocks noChangeAspect="1"/>
          </p:cNvSpPr>
          <p:nvPr/>
        </p:nvSpPr>
        <p:spPr>
          <a:xfrm>
            <a:off x="123826" y="200025"/>
            <a:ext cx="615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Compute requirements in CAE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0368" y="5276757"/>
            <a:ext cx="247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      Simulation Fidelity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517" y="1285592"/>
            <a:ext cx="728199" cy="476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Robust</a:t>
            </a:r>
            <a:b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Design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467" y="2152843"/>
            <a:ext cx="1154150" cy="476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Design</a:t>
            </a:r>
            <a:b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Optimization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759" y="3077910"/>
            <a:ext cx="1063708" cy="476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Design</a:t>
            </a:r>
            <a:b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Exploration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568" y="3994977"/>
            <a:ext cx="782173" cy="476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Multiple</a:t>
            </a:r>
            <a:b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runs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2620" y="907544"/>
            <a:ext cx="6006752" cy="4316540"/>
          </a:xfrm>
          <a:prstGeom prst="rect">
            <a:avLst/>
          </a:prstGeom>
          <a:solidFill>
            <a:srgbClr val="B0EA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				</a:t>
            </a:r>
            <a:endParaRPr lang="en-US" dirty="0">
              <a:solidFill>
                <a:srgbClr val="0000D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rc 14"/>
          <p:cNvSpPr/>
          <p:nvPr/>
        </p:nvSpPr>
        <p:spPr>
          <a:xfrm>
            <a:off x="-1504948" y="1323975"/>
            <a:ext cx="6810373" cy="7737730"/>
          </a:xfrm>
          <a:prstGeom prst="arc">
            <a:avLst>
              <a:gd name="adj1" fmla="val 16208489"/>
              <a:gd name="adj2" fmla="val 21515"/>
            </a:avLst>
          </a:prstGeom>
          <a:gradFill flip="none" rotWithShape="1">
            <a:gsLst>
              <a:gs pos="0">
                <a:srgbClr val="90DC92">
                  <a:shade val="30000"/>
                  <a:satMod val="115000"/>
                </a:srgbClr>
              </a:gs>
              <a:gs pos="50000">
                <a:srgbClr val="90DC92">
                  <a:shade val="67500"/>
                  <a:satMod val="115000"/>
                </a:srgbClr>
              </a:gs>
              <a:gs pos="100000">
                <a:srgbClr val="90DC92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00D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rc 13"/>
          <p:cNvSpPr/>
          <p:nvPr/>
        </p:nvSpPr>
        <p:spPr>
          <a:xfrm>
            <a:off x="-602359" y="2372394"/>
            <a:ext cx="4975289" cy="5703379"/>
          </a:xfrm>
          <a:prstGeom prst="arc">
            <a:avLst>
              <a:gd name="adj1" fmla="val 16200004"/>
              <a:gd name="adj2" fmla="val 2242"/>
            </a:avLst>
          </a:prstGeom>
          <a:gradFill flip="none" rotWithShape="1">
            <a:gsLst>
              <a:gs pos="0">
                <a:srgbClr val="B0FF11">
                  <a:shade val="30000"/>
                  <a:satMod val="115000"/>
                </a:srgbClr>
              </a:gs>
              <a:gs pos="50000">
                <a:srgbClr val="B0FF11">
                  <a:shade val="67500"/>
                  <a:satMod val="115000"/>
                </a:srgbClr>
              </a:gs>
              <a:gs pos="100000">
                <a:srgbClr val="B0FF11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DE"/>
                </a:solidFill>
                <a:latin typeface="Arial" pitchFamily="34" charset="0"/>
                <a:cs typeface="Arial" pitchFamily="34" charset="0"/>
              </a:rPr>
              <a:t>Departmental cluster</a:t>
            </a:r>
          </a:p>
          <a:p>
            <a:pPr algn="ctr"/>
            <a:r>
              <a:rPr lang="en-US" dirty="0" smtClean="0">
                <a:solidFill>
                  <a:srgbClr val="0000DE"/>
                </a:solidFill>
                <a:latin typeface="Arial" pitchFamily="34" charset="0"/>
                <a:cs typeface="Arial" pitchFamily="34" charset="0"/>
              </a:rPr>
              <a:t>100 cores</a:t>
            </a:r>
            <a:endParaRPr lang="en-US" dirty="0">
              <a:solidFill>
                <a:srgbClr val="0000D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rc 12"/>
          <p:cNvSpPr/>
          <p:nvPr/>
        </p:nvSpPr>
        <p:spPr>
          <a:xfrm>
            <a:off x="689136" y="3832004"/>
            <a:ext cx="2401375" cy="2813591"/>
          </a:xfrm>
          <a:prstGeom prst="arc">
            <a:avLst>
              <a:gd name="adj1" fmla="val 16185337"/>
              <a:gd name="adj2" fmla="val 21594201"/>
            </a:avLst>
          </a:prstGeom>
          <a:gradFill flip="none" rotWithShape="1">
            <a:gsLst>
              <a:gs pos="0">
                <a:srgbClr val="CCFF66">
                  <a:shade val="30000"/>
                  <a:satMod val="115000"/>
                </a:srgbClr>
              </a:gs>
              <a:gs pos="50000">
                <a:srgbClr val="CCFF66">
                  <a:shade val="67500"/>
                  <a:satMod val="115000"/>
                </a:srgbClr>
              </a:gs>
              <a:gs pos="100000">
                <a:srgbClr val="CCFF66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DE"/>
                </a:solidFill>
                <a:latin typeface="Arial" pitchFamily="34" charset="0"/>
                <a:cs typeface="Arial" pitchFamily="34" charset="0"/>
              </a:rPr>
              <a:t>Desktop</a:t>
            </a:r>
          </a:p>
          <a:p>
            <a:pPr algn="ctr"/>
            <a:r>
              <a:rPr lang="en-US" dirty="0" smtClean="0">
                <a:solidFill>
                  <a:srgbClr val="0000DE"/>
                </a:solidFill>
                <a:latin typeface="Arial" pitchFamily="34" charset="0"/>
                <a:cs typeface="Arial" pitchFamily="34" charset="0"/>
              </a:rPr>
              <a:t>16 cores</a:t>
            </a:r>
            <a:endParaRPr lang="en-US" dirty="0">
              <a:solidFill>
                <a:srgbClr val="0000D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52" y="4707256"/>
            <a:ext cx="96451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Single run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85286" y="838202"/>
            <a:ext cx="1482185" cy="338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9" name="Picture 2" descr="\\inside.us.cray.com\DavWWWRoot\depts\marketing\Cray Image Library\Cray Systems and System Logos\XE6\XE6M-case-fron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66235" y="2140799"/>
            <a:ext cx="1458716" cy="1458715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3590925" y="2847975"/>
            <a:ext cx="1587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DE"/>
                </a:solidFill>
              </a:rPr>
              <a:t>Central Compute </a:t>
            </a:r>
          </a:p>
          <a:p>
            <a:pPr algn="ctr"/>
            <a:r>
              <a:rPr lang="en-US" dirty="0" smtClean="0">
                <a:solidFill>
                  <a:srgbClr val="0000DE"/>
                </a:solidFill>
              </a:rPr>
              <a:t>Cluster</a:t>
            </a:r>
          </a:p>
          <a:p>
            <a:pPr algn="ctr"/>
            <a:r>
              <a:rPr lang="en-US" dirty="0" smtClean="0">
                <a:solidFill>
                  <a:srgbClr val="0000DE"/>
                </a:solidFill>
              </a:rPr>
              <a:t>1000 cores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24550" y="3409950"/>
            <a:ext cx="1537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DE"/>
                </a:solidFill>
              </a:rPr>
              <a:t>Supercomputing </a:t>
            </a:r>
          </a:p>
          <a:p>
            <a:pPr algn="ctr"/>
            <a:r>
              <a:rPr lang="en-US" dirty="0" smtClean="0">
                <a:solidFill>
                  <a:srgbClr val="0000DE"/>
                </a:solidFill>
              </a:rPr>
              <a:t>Environment</a:t>
            </a:r>
          </a:p>
          <a:p>
            <a:pPr algn="ctr"/>
            <a:r>
              <a:rPr lang="en-US" dirty="0" smtClean="0">
                <a:solidFill>
                  <a:srgbClr val="0000DE"/>
                </a:solidFill>
              </a:rPr>
              <a:t>&gt;2000 cores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514850" y="5476875"/>
            <a:ext cx="762000" cy="0"/>
          </a:xfrm>
          <a:prstGeom prst="straightConnector1">
            <a:avLst/>
          </a:prstGeom>
          <a:ln w="38100">
            <a:solidFill>
              <a:schemeClr val="bg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 descr="Racer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</a:blip>
          <a:srcRect l="256" t="25430" r="529" b="33502"/>
          <a:stretch>
            <a:fillRect/>
          </a:stretch>
        </p:blipFill>
        <p:spPr bwMode="auto">
          <a:xfrm>
            <a:off x="5325622" y="5276167"/>
            <a:ext cx="2633459" cy="56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88" t="-823" r="10700"/>
          <a:stretch>
            <a:fillRect/>
          </a:stretch>
        </p:blipFill>
        <p:spPr bwMode="auto">
          <a:xfrm>
            <a:off x="1666876" y="5305425"/>
            <a:ext cx="983174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4086224" y="695324"/>
            <a:ext cx="4638675" cy="1323439"/>
            <a:chOff x="4086224" y="695324"/>
            <a:chExt cx="4638675" cy="1323439"/>
          </a:xfrm>
        </p:grpSpPr>
        <p:grpSp>
          <p:nvGrpSpPr>
            <p:cNvPr id="25" name="Group 24"/>
            <p:cNvGrpSpPr/>
            <p:nvPr/>
          </p:nvGrpSpPr>
          <p:grpSpPr>
            <a:xfrm>
              <a:off x="4086224" y="695324"/>
              <a:ext cx="4638675" cy="1323439"/>
              <a:chOff x="4086224" y="695324"/>
              <a:chExt cx="4638675" cy="1323439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4086224" y="742950"/>
                <a:ext cx="4638675" cy="1219200"/>
              </a:xfrm>
              <a:prstGeom prst="roundRect">
                <a:avLst/>
              </a:prstGeom>
              <a:solidFill>
                <a:srgbClr val="D9E8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181474" y="695324"/>
                <a:ext cx="4457701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“Simulation allows engineers to know, not guess – but only if IT can deliver dramatically scaled up infrastructure for mega simulations….</a:t>
                </a:r>
              </a:p>
              <a:p>
                <a:r>
                  <a:rPr lang="en-US" sz="1600" dirty="0" smtClean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1000’s of cores per mega simulation”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60097" y="1687056"/>
              <a:ext cx="831453" cy="236993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27" name="Slide Number Placeholder 21"/>
          <p:cNvSpPr txBox="1">
            <a:spLocks/>
          </p:cNvSpPr>
          <p:nvPr/>
        </p:nvSpPr>
        <p:spPr>
          <a:xfrm>
            <a:off x="8382000" y="6477000"/>
            <a:ext cx="609600" cy="3810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432A83E-EA17-4313-ACE5-B40C7F6F554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theme/_rels/them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cray theme_v5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_cray theme_v5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cray theme_v5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2_Paper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ray General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6000" b="1" dirty="0" smtClean="0">
            <a:ln w="3175">
              <a:solidFill>
                <a:schemeClr val="tx1">
                  <a:lumMod val="50000"/>
                </a:schemeClr>
              </a:solidFill>
            </a:ln>
            <a:gradFill flip="none" rotWithShape="1">
              <a:gsLst>
                <a:gs pos="0">
                  <a:srgbClr val="F3F3F1"/>
                </a:gs>
                <a:gs pos="26000">
                  <a:srgbClr val="C2C3BB"/>
                </a:gs>
                <a:gs pos="48000">
                  <a:srgbClr val="81827C"/>
                </a:gs>
                <a:gs pos="78000">
                  <a:srgbClr val="DADAD8"/>
                </a:gs>
                <a:gs pos="86000">
                  <a:schemeClr val="tx1">
                    <a:lumMod val="95000"/>
                  </a:schemeClr>
                </a:gs>
              </a:gsLst>
              <a:lin ang="16200000" scaled="1"/>
              <a:tileRect/>
            </a:gradFill>
            <a:effectLst>
              <a:innerShdw blurRad="38100" dir="20400000">
                <a:prstClr val="black">
                  <a:alpha val="33000"/>
                </a:prstClr>
              </a:innerShdw>
            </a:effectLst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_cray_090528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_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ray theme_v2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cray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Cray General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6000" b="1" dirty="0" smtClean="0">
            <a:ln w="3175">
              <a:solidFill>
                <a:schemeClr val="tx1">
                  <a:lumMod val="50000"/>
                </a:schemeClr>
              </a:solidFill>
            </a:ln>
            <a:gradFill flip="none" rotWithShape="1">
              <a:gsLst>
                <a:gs pos="0">
                  <a:srgbClr val="F3F3F1"/>
                </a:gs>
                <a:gs pos="26000">
                  <a:srgbClr val="C2C3BB"/>
                </a:gs>
                <a:gs pos="48000">
                  <a:srgbClr val="81827C"/>
                </a:gs>
                <a:gs pos="78000">
                  <a:srgbClr val="DADAD8"/>
                </a:gs>
                <a:gs pos="86000">
                  <a:schemeClr val="tx1">
                    <a:lumMod val="95000"/>
                  </a:schemeClr>
                </a:gs>
              </a:gsLst>
              <a:lin ang="16200000" scaled="1"/>
              <a:tileRect/>
            </a:gradFill>
            <a:effectLst>
              <a:innerShdw blurRad="38100" dir="20400000">
                <a:prstClr val="black">
                  <a:alpha val="33000"/>
                </a:prstClr>
              </a:innerShdw>
            </a:effectLst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3_cray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6_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7_cray_090529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5_Paper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ld cray theme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_Paper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_old cray theme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_cray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34.xml><?xml version="1.0" encoding="utf-8"?>
<a:theme xmlns:a="http://schemas.openxmlformats.org/drawingml/2006/main" name="2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35.xml><?xml version="1.0" encoding="utf-8"?>
<a:theme xmlns:a="http://schemas.openxmlformats.org/drawingml/2006/main" name="3_cray theme_v5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36.xml><?xml version="1.0" encoding="utf-8"?>
<a:theme xmlns:a="http://schemas.openxmlformats.org/drawingml/2006/main" name="1_cray theme_v2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5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9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7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ld cray theme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9_Paper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Paper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22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6_CraySC09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3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5.xml><?xml version="1.0" encoding="utf-8"?>
<a:theme xmlns:a="http://schemas.openxmlformats.org/drawingml/2006/main" name="4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6.xml><?xml version="1.0" encoding="utf-8"?>
<a:theme xmlns:a="http://schemas.openxmlformats.org/drawingml/2006/main" name="5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7.xml><?xml version="1.0" encoding="utf-8"?>
<a:theme xmlns:a="http://schemas.openxmlformats.org/drawingml/2006/main" name="6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8.xml><?xml version="1.0" encoding="utf-8"?>
<a:theme xmlns:a="http://schemas.openxmlformats.org/drawingml/2006/main" name="7_CraySC09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10_CraySC09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ld cray theme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Default Theme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0C887"/>
      </a:accent1>
      <a:accent2>
        <a:srgbClr val="DD7E0E"/>
      </a:accent2>
      <a:accent3>
        <a:srgbClr val="2F8A2A"/>
      </a:accent3>
      <a:accent4>
        <a:srgbClr val="B55475"/>
      </a:accent4>
      <a:accent5>
        <a:srgbClr val="36577E"/>
      </a:accent5>
      <a:accent6>
        <a:srgbClr val="01019D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ln/>
      </a:spPr>
      <a:bodyPr wrap="square" lIns="45720" rIns="45720" rtlCol="0" anchor="ctr">
        <a:noAutofit/>
      </a:bodyPr>
      <a:lstStyle>
        <a:defPPr algn="ctr">
          <a:defRPr sz="2400" dirty="0" smtClean="0">
            <a:latin typeface="+mj-lt"/>
          </a:defRPr>
        </a:defPPr>
      </a:lstStyle>
      <a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/>
</a:theme>
</file>

<file path=ppt/theme/theme51.xml><?xml version="1.0" encoding="utf-8"?>
<a:theme xmlns:a="http://schemas.openxmlformats.org/drawingml/2006/main" name="1_cray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4_cray theme_v5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53.xml><?xml version="1.0" encoding="utf-8"?>
<a:theme xmlns:a="http://schemas.openxmlformats.org/drawingml/2006/main" name="8_Paper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6_cray_090528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7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56.xml><?xml version="1.0" encoding="utf-8"?>
<a:theme xmlns:a="http://schemas.openxmlformats.org/drawingml/2006/main" name="8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57.xml><?xml version="1.0" encoding="utf-8"?>
<a:theme xmlns:a="http://schemas.openxmlformats.org/drawingml/2006/main" name="2_cray_090528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58.xml><?xml version="1.0" encoding="utf-8"?>
<a:theme xmlns:a="http://schemas.openxmlformats.org/drawingml/2006/main" name="1_Paper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wrap="square" lIns="45720" rIns="45720" anchor="ctr">
        <a:noAutofit/>
      </a:bodyPr>
      <a:lstStyle>
        <a:defPPr algn="ctr">
          <a:defRPr sz="2000" dirty="0" smtClean="0">
            <a:solidFill>
              <a:schemeClr val="bg1"/>
            </a:solidFill>
            <a:latin typeface="+mn-lt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59.xml><?xml version="1.0" encoding="utf-8"?>
<a:theme xmlns:a="http://schemas.openxmlformats.org/drawingml/2006/main" name="3_cray_090528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4_cray_090528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61.xml><?xml version="1.0" encoding="utf-8"?>
<a:theme xmlns:a="http://schemas.openxmlformats.org/drawingml/2006/main" name="5_cray_090528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62.xml><?xml version="1.0" encoding="utf-8"?>
<a:theme xmlns:a="http://schemas.openxmlformats.org/drawingml/2006/main" name="7_cray_090528">
  <a:themeElements>
    <a:clrScheme name="cray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63.xml><?xml version="1.0" encoding="utf-8"?>
<a:theme xmlns:a="http://schemas.openxmlformats.org/drawingml/2006/main" name="11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9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65.xml><?xml version="1.0" encoding="utf-8"?>
<a:theme xmlns:a="http://schemas.openxmlformats.org/drawingml/2006/main" name="10_cray theme_v3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66.xml><?xml version="1.0" encoding="utf-8"?>
<a:theme xmlns:a="http://schemas.openxmlformats.org/drawingml/2006/main" name="2_Cray General">
  <a:themeElements>
    <a:clrScheme name="cray colors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6000" b="1" dirty="0" smtClean="0">
            <a:ln w="3175">
              <a:solidFill>
                <a:schemeClr val="tx1">
                  <a:lumMod val="50000"/>
                </a:schemeClr>
              </a:solidFill>
            </a:ln>
            <a:gradFill flip="none" rotWithShape="1">
              <a:gsLst>
                <a:gs pos="0">
                  <a:srgbClr val="F3F3F1"/>
                </a:gs>
                <a:gs pos="26000">
                  <a:srgbClr val="C2C3BB"/>
                </a:gs>
                <a:gs pos="48000">
                  <a:srgbClr val="81827C"/>
                </a:gs>
                <a:gs pos="78000">
                  <a:srgbClr val="DADAD8"/>
                </a:gs>
                <a:gs pos="86000">
                  <a:schemeClr val="tx1">
                    <a:lumMod val="95000"/>
                  </a:schemeClr>
                </a:gs>
              </a:gsLst>
              <a:lin ang="16200000" scaled="1"/>
              <a:tileRect/>
            </a:gradFill>
            <a:effectLst>
              <a:innerShdw blurRad="38100" dir="20400000">
                <a:prstClr val="black">
                  <a:alpha val="33000"/>
                </a:prstClr>
              </a:innerShdw>
            </a:effectLst>
          </a:defRPr>
        </a:defPPr>
      </a:lstStyle>
    </a:txDef>
  </a:objectDefaults>
  <a:extraClrSchemeLst/>
</a:theme>
</file>

<file path=ppt/theme/theme67.xml><?xml version="1.0" encoding="utf-8"?>
<a:theme xmlns:a="http://schemas.openxmlformats.org/drawingml/2006/main" name="Company Overview3">
  <a:themeElements>
    <a:clrScheme name="Custom 1">
      <a:dk1>
        <a:sysClr val="windowText" lastClr="000000"/>
      </a:dk1>
      <a:lt1>
        <a:sysClr val="window" lastClr="FFFFFF"/>
      </a:lt1>
      <a:dk2>
        <a:srgbClr val="FFDD00"/>
      </a:dk2>
      <a:lt2>
        <a:srgbClr val="0079C1"/>
      </a:lt2>
      <a:accent1>
        <a:srgbClr val="000000"/>
      </a:accent1>
      <a:accent2>
        <a:srgbClr val="F2F2F2"/>
      </a:accent2>
      <a:accent3>
        <a:srgbClr val="BFBFBF"/>
      </a:accent3>
      <a:accent4>
        <a:srgbClr val="6D6E71"/>
      </a:accent4>
      <a:accent5>
        <a:srgbClr val="939598"/>
      </a:accent5>
      <a:accent6>
        <a:srgbClr val="BCBEC0"/>
      </a:accent6>
      <a:hlink>
        <a:srgbClr val="414042"/>
      </a:hlink>
      <a:folHlink>
        <a:srgbClr val="008C99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12700" cap="sq" algn="ctr">
          <a:noFill/>
          <a:miter lim="800000"/>
          <a:headEnd/>
          <a:tailEnd/>
        </a:ln>
        <a:effectLst/>
      </a:spPr>
      <a:bodyPr wrap="none" rtlCol="0" anchor="ctr"/>
      <a:lstStyle>
        <a:defPPr algn="ctr">
          <a:defRPr b="1" dirty="0" smtClean="0">
            <a:solidFill>
              <a:schemeClr val="bg1"/>
            </a:solidFill>
            <a:latin typeface="Arial Narrow" pitchFamily="34" charset="0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bg2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 rtlCol="0">
        <a:spAutoFit/>
      </a:bodyPr>
      <a:lstStyle>
        <a:defPPr>
          <a:defRPr b="1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68.xml><?xml version="1.0" encoding="utf-8"?>
<a:theme xmlns:a="http://schemas.openxmlformats.org/drawingml/2006/main" name="cray ppt theme 20120417">
  <a:themeElements>
    <a:clrScheme name="YarcData &amp; Cray 2012_02_16">
      <a:dk1>
        <a:sysClr val="windowText" lastClr="000000"/>
      </a:dk1>
      <a:lt1>
        <a:srgbClr val="FFFFFF"/>
      </a:lt1>
      <a:dk2>
        <a:srgbClr val="2D393F"/>
      </a:dk2>
      <a:lt2>
        <a:srgbClr val="FFFFFF"/>
      </a:lt2>
      <a:accent1>
        <a:srgbClr val="8D941E"/>
      </a:accent1>
      <a:accent2>
        <a:srgbClr val="DD7E0E"/>
      </a:accent2>
      <a:accent3>
        <a:srgbClr val="E5B02B"/>
      </a:accent3>
      <a:accent4>
        <a:srgbClr val="A03722"/>
      </a:accent4>
      <a:accent5>
        <a:srgbClr val="005596"/>
      </a:accent5>
      <a:accent6>
        <a:srgbClr val="B6B491"/>
      </a:accent6>
      <a:hlink>
        <a:srgbClr val="0070C0"/>
      </a:hlink>
      <a:folHlink>
        <a:srgbClr val="3A577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raySC09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A5B592"/>
      </a:accent1>
      <a:accent2>
        <a:srgbClr val="DD7E0E"/>
      </a:accent2>
      <a:accent3>
        <a:srgbClr val="E7BC29"/>
      </a:accent3>
      <a:accent4>
        <a:srgbClr val="B55475"/>
      </a:accent4>
      <a:accent5>
        <a:srgbClr val="3A577A"/>
      </a:accent5>
      <a:accent6>
        <a:srgbClr val="2D393F"/>
      </a:accent6>
      <a:hlink>
        <a:srgbClr val="0070C0"/>
      </a:hlink>
      <a:folHlink>
        <a:srgbClr val="3A57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3E73EB6D886448992C1007DA11D3A" ma:contentTypeVersion="1" ma:contentTypeDescription="Create a new document." ma:contentTypeScope="" ma:versionID="1bfcc5665ede9152b58de87e8c6ffc33">
  <xsd:schema xmlns:xsd="http://www.w3.org/2001/XMLSchema" xmlns:p="http://schemas.microsoft.com/office/2006/metadata/properties" xmlns:ns2="06bb603d-9117-4d82-a3bb-5b3b299af713" targetNamespace="http://schemas.microsoft.com/office/2006/metadata/properties" ma:root="true" ma:fieldsID="47b1a8ae176dd2bf57c22824145c2757" ns2:_="">
    <xsd:import namespace="06bb603d-9117-4d82-a3bb-5b3b299af713"/>
    <xsd:element name="properties">
      <xsd:complexType>
        <xsd:sequence>
          <xsd:element name="documentManagement">
            <xsd:complexType>
              <xsd:all>
                <xsd:element ref="ns2:RSNDA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6bb603d-9117-4d82-a3bb-5b3b299af713" elementFormDefault="qualified">
    <xsd:import namespace="http://schemas.microsoft.com/office/2006/documentManagement/types"/>
    <xsd:element name="RSNDA" ma:index="8" nillable="true" ma:displayName="RSNDA" ma:default="0" ma:description="Check Yes if RSNDA info in document" ma:internalName="RSNDA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RSNDA xmlns="06bb603d-9117-4d82-a3bb-5b3b299af713">false</RSNDA>
  </documentManagement>
</p:properties>
</file>

<file path=customXml/itemProps1.xml><?xml version="1.0" encoding="utf-8"?>
<ds:datastoreItem xmlns:ds="http://schemas.openxmlformats.org/officeDocument/2006/customXml" ds:itemID="{AC2CFCDC-3AD7-425C-BE52-EBBD9CEC5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5DEF65-98BF-437B-9CB0-ABB8631403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bb603d-9117-4d82-a3bb-5b3b299af71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84C9D60-A760-40B7-BD15-DA19F941580B}">
  <ds:schemaRefs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06bb603d-9117-4d82-a3bb-5b3b299af713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Cray General</Template>
  <TotalTime>175694</TotalTime>
  <Words>2026</Words>
  <Application>Microsoft Office PowerPoint</Application>
  <PresentationFormat>Letter Paper (8.5x11 in)</PresentationFormat>
  <Paragraphs>599</Paragraphs>
  <Slides>36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68</vt:i4>
      </vt:variant>
      <vt:variant>
        <vt:lpstr>Slide Titles</vt:lpstr>
      </vt:variant>
      <vt:variant>
        <vt:i4>36</vt:i4>
      </vt:variant>
      <vt:variant>
        <vt:lpstr>Custom Shows</vt:lpstr>
      </vt:variant>
      <vt:variant>
        <vt:i4>2</vt:i4>
      </vt:variant>
    </vt:vector>
  </HeadingPairs>
  <TitlesOfParts>
    <vt:vector size="106" baseType="lpstr">
      <vt:lpstr>cray theme_v3</vt:lpstr>
      <vt:lpstr>3_cray theme_v2</vt:lpstr>
      <vt:lpstr>9_old cray theme</vt:lpstr>
      <vt:lpstr>old cray theme</vt:lpstr>
      <vt:lpstr>1_old cray theme</vt:lpstr>
      <vt:lpstr>CraySC09</vt:lpstr>
      <vt:lpstr>1_CraySC09</vt:lpstr>
      <vt:lpstr>2_CraySC09</vt:lpstr>
      <vt:lpstr>3_CraySC09</vt:lpstr>
      <vt:lpstr>cray theme_v5</vt:lpstr>
      <vt:lpstr>1_cray theme_v5</vt:lpstr>
      <vt:lpstr>2_cray theme_v5</vt:lpstr>
      <vt:lpstr>2_Paper</vt:lpstr>
      <vt:lpstr>Cray General</vt:lpstr>
      <vt:lpstr>1_cray_090528</vt:lpstr>
      <vt:lpstr>1_cray_090529</vt:lpstr>
      <vt:lpstr>4_CraySC09</vt:lpstr>
      <vt:lpstr>8_CraySC09</vt:lpstr>
      <vt:lpstr>cray_090529</vt:lpstr>
      <vt:lpstr>2_cray_090529</vt:lpstr>
      <vt:lpstr>3_cray_090529</vt:lpstr>
      <vt:lpstr>2_cray</vt:lpstr>
      <vt:lpstr>4_cray_090529</vt:lpstr>
      <vt:lpstr>5_cray_090529</vt:lpstr>
      <vt:lpstr>1_Cray General</vt:lpstr>
      <vt:lpstr>3_cray</vt:lpstr>
      <vt:lpstr>6_cray_090529</vt:lpstr>
      <vt:lpstr>7_cray_090529</vt:lpstr>
      <vt:lpstr>5_Paper</vt:lpstr>
      <vt:lpstr>3_Paper</vt:lpstr>
      <vt:lpstr>2_old cray theme</vt:lpstr>
      <vt:lpstr>4_cray</vt:lpstr>
      <vt:lpstr>1_cray theme_v3</vt:lpstr>
      <vt:lpstr>2_cray theme_v3</vt:lpstr>
      <vt:lpstr>3_cray theme_v5</vt:lpstr>
      <vt:lpstr>1_cray theme_v2</vt:lpstr>
      <vt:lpstr>5_CraySC09</vt:lpstr>
      <vt:lpstr>9_CraySC09</vt:lpstr>
      <vt:lpstr>17_CraySC09</vt:lpstr>
      <vt:lpstr>9_Paper</vt:lpstr>
      <vt:lpstr>Paper</vt:lpstr>
      <vt:lpstr>22_CraySC09</vt:lpstr>
      <vt:lpstr>6_CraySC09</vt:lpstr>
      <vt:lpstr>3_cray theme_v3</vt:lpstr>
      <vt:lpstr>4_cray theme_v3</vt:lpstr>
      <vt:lpstr>5_cray theme_v3</vt:lpstr>
      <vt:lpstr>6_cray theme_v3</vt:lpstr>
      <vt:lpstr>7_CraySC09</vt:lpstr>
      <vt:lpstr>10_CraySC09</vt:lpstr>
      <vt:lpstr>Default Theme</vt:lpstr>
      <vt:lpstr>1_cray</vt:lpstr>
      <vt:lpstr>4_cray theme_v5</vt:lpstr>
      <vt:lpstr>8_Paper</vt:lpstr>
      <vt:lpstr>6_cray_090528</vt:lpstr>
      <vt:lpstr>7_cray theme_v3</vt:lpstr>
      <vt:lpstr>8_cray theme_v3</vt:lpstr>
      <vt:lpstr>2_cray_090528</vt:lpstr>
      <vt:lpstr>1_Paper</vt:lpstr>
      <vt:lpstr>3_cray_090528</vt:lpstr>
      <vt:lpstr>4_cray_090528</vt:lpstr>
      <vt:lpstr>5_cray_090528</vt:lpstr>
      <vt:lpstr>7_cray_090528</vt:lpstr>
      <vt:lpstr>11_CraySC09</vt:lpstr>
      <vt:lpstr>9_cray theme_v3</vt:lpstr>
      <vt:lpstr>10_cray theme_v3</vt:lpstr>
      <vt:lpstr>2_Cray General</vt:lpstr>
      <vt:lpstr>Company Overview3</vt:lpstr>
      <vt:lpstr>cray ppt theme 20120417</vt:lpstr>
      <vt:lpstr> </vt:lpstr>
      <vt:lpstr>Introduction</vt:lpstr>
      <vt:lpstr>Slide 3</vt:lpstr>
      <vt:lpstr> </vt:lpstr>
      <vt:lpstr>Seismic processing Compute requirements</vt:lpstr>
      <vt:lpstr>Breaking News: April 18, 2012</vt:lpstr>
      <vt:lpstr>Petascale Seismic Processing: A Business Case</vt:lpstr>
      <vt:lpstr>CAE trends driving HPC requirements</vt:lpstr>
      <vt:lpstr>Slide 9</vt:lpstr>
      <vt:lpstr>CAE Application Workload </vt:lpstr>
      <vt:lpstr> </vt:lpstr>
      <vt:lpstr>Slide 12</vt:lpstr>
      <vt:lpstr>Slide 13</vt:lpstr>
      <vt:lpstr> </vt:lpstr>
      <vt:lpstr>WRF Results on Blue Waters (preliminary)</vt:lpstr>
      <vt:lpstr>Cavity Flow Studies using HECToR (Cray XE6) S. Lawson, et.al.  University of Liverpool</vt:lpstr>
      <vt:lpstr>Slide 17</vt:lpstr>
      <vt:lpstr>Large Cray systems running ISV applications</vt:lpstr>
      <vt:lpstr> </vt:lpstr>
      <vt:lpstr>Two Cray Commercial Customers</vt:lpstr>
      <vt:lpstr> </vt:lpstr>
      <vt:lpstr>ANSYS Fluent  scaling to &gt;3000 cores on XE6</vt:lpstr>
      <vt:lpstr>ANSYS Fluent  scaling to &gt;4000 cores on Cray XE6</vt:lpstr>
      <vt:lpstr>Cray XE6: Extreme Scalability with EXA PowerFLOW</vt:lpstr>
      <vt:lpstr> </vt:lpstr>
      <vt:lpstr> </vt:lpstr>
      <vt:lpstr>Status of select ISV applications</vt:lpstr>
      <vt:lpstr> </vt:lpstr>
      <vt:lpstr>Obstacles to extreme scalability using ISV CAE codes</vt:lpstr>
      <vt:lpstr> </vt:lpstr>
      <vt:lpstr>Slide 31</vt:lpstr>
      <vt:lpstr> ANSYS presentation at 2012 Cray User Group (CUG)</vt:lpstr>
      <vt:lpstr>Summary: Well-balanced Scalable Supercomputer</vt:lpstr>
      <vt:lpstr>Summary: Well-balanced Scalable Applications Infrastructure</vt:lpstr>
      <vt:lpstr> </vt:lpstr>
      <vt:lpstr>Random Message MPI Benchmark Test Today Gemini vs. QDR IB</vt:lpstr>
      <vt:lpstr>Short Overview</vt:lpstr>
      <vt:lpstr>Test Show</vt:lpstr>
    </vt:vector>
  </TitlesOfParts>
  <Company>Cray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Adkinson</dc:creator>
  <cp:lastModifiedBy>clifford</cp:lastModifiedBy>
  <cp:revision>2177</cp:revision>
  <dcterms:created xsi:type="dcterms:W3CDTF">2003-06-03T18:12:55Z</dcterms:created>
  <dcterms:modified xsi:type="dcterms:W3CDTF">2012-10-03T17:55:01Z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0x0101006353E73EB6D886448992C1007DA11D3A</vt:lpwstr>
  </property>
</Properties>
</file>