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tags/tag2.xml" ContentType="application/vnd.openxmlformats-officedocument.presentationml.tags+xml"/>
  <Default Extension="xls" ContentType="application/vnd.ms-exce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88"/>
  </p:notesMasterIdLst>
  <p:handoutMasterIdLst>
    <p:handoutMasterId r:id="rId89"/>
  </p:handoutMasterIdLst>
  <p:sldIdLst>
    <p:sldId id="468" r:id="rId2"/>
    <p:sldId id="605" r:id="rId3"/>
    <p:sldId id="671" r:id="rId4"/>
    <p:sldId id="676" r:id="rId5"/>
    <p:sldId id="602" r:id="rId6"/>
    <p:sldId id="471" r:id="rId7"/>
    <p:sldId id="472" r:id="rId8"/>
    <p:sldId id="622" r:id="rId9"/>
    <p:sldId id="623" r:id="rId10"/>
    <p:sldId id="649" r:id="rId11"/>
    <p:sldId id="647" r:id="rId12"/>
    <p:sldId id="648" r:id="rId13"/>
    <p:sldId id="626" r:id="rId14"/>
    <p:sldId id="627" r:id="rId15"/>
    <p:sldId id="646" r:id="rId16"/>
    <p:sldId id="628" r:id="rId17"/>
    <p:sldId id="629" r:id="rId18"/>
    <p:sldId id="630" r:id="rId19"/>
    <p:sldId id="631" r:id="rId20"/>
    <p:sldId id="650" r:id="rId21"/>
    <p:sldId id="651" r:id="rId22"/>
    <p:sldId id="652" r:id="rId23"/>
    <p:sldId id="653" r:id="rId24"/>
    <p:sldId id="654" r:id="rId25"/>
    <p:sldId id="633" r:id="rId26"/>
    <p:sldId id="634" r:id="rId27"/>
    <p:sldId id="635" r:id="rId28"/>
    <p:sldId id="636" r:id="rId29"/>
    <p:sldId id="640" r:id="rId30"/>
    <p:sldId id="655" r:id="rId31"/>
    <p:sldId id="641" r:id="rId32"/>
    <p:sldId id="642" r:id="rId33"/>
    <p:sldId id="484" r:id="rId34"/>
    <p:sldId id="485" r:id="rId35"/>
    <p:sldId id="502" r:id="rId36"/>
    <p:sldId id="503" r:id="rId37"/>
    <p:sldId id="506" r:id="rId38"/>
    <p:sldId id="507" r:id="rId39"/>
    <p:sldId id="677" r:id="rId40"/>
    <p:sldId id="508" r:id="rId41"/>
    <p:sldId id="509" r:id="rId42"/>
    <p:sldId id="511" r:id="rId43"/>
    <p:sldId id="516" r:id="rId44"/>
    <p:sldId id="517" r:id="rId45"/>
    <p:sldId id="672" r:id="rId46"/>
    <p:sldId id="518" r:id="rId47"/>
    <p:sldId id="519" r:id="rId48"/>
    <p:sldId id="520" r:id="rId49"/>
    <p:sldId id="521" r:id="rId50"/>
    <p:sldId id="573" r:id="rId51"/>
    <p:sldId id="669" r:id="rId52"/>
    <p:sldId id="674" r:id="rId53"/>
    <p:sldId id="675" r:id="rId54"/>
    <p:sldId id="673" r:id="rId55"/>
    <p:sldId id="620" r:id="rId56"/>
    <p:sldId id="621" r:id="rId57"/>
    <p:sldId id="607" r:id="rId58"/>
    <p:sldId id="608" r:id="rId59"/>
    <p:sldId id="609" r:id="rId60"/>
    <p:sldId id="575" r:id="rId61"/>
    <p:sldId id="522" r:id="rId62"/>
    <p:sldId id="523" r:id="rId63"/>
    <p:sldId id="524" r:id="rId64"/>
    <p:sldId id="525" r:id="rId65"/>
    <p:sldId id="611" r:id="rId66"/>
    <p:sldId id="579" r:id="rId67"/>
    <p:sldId id="578" r:id="rId68"/>
    <p:sldId id="659" r:id="rId69"/>
    <p:sldId id="663" r:id="rId70"/>
    <p:sldId id="662" r:id="rId71"/>
    <p:sldId id="664" r:id="rId72"/>
    <p:sldId id="661" r:id="rId73"/>
    <p:sldId id="670" r:id="rId74"/>
    <p:sldId id="660" r:id="rId75"/>
    <p:sldId id="668" r:id="rId76"/>
    <p:sldId id="665" r:id="rId77"/>
    <p:sldId id="666" r:id="rId78"/>
    <p:sldId id="667" r:id="rId79"/>
    <p:sldId id="679" r:id="rId80"/>
    <p:sldId id="554" r:id="rId81"/>
    <p:sldId id="600" r:id="rId82"/>
    <p:sldId id="598" r:id="rId83"/>
    <p:sldId id="599" r:id="rId84"/>
    <p:sldId id="603" r:id="rId85"/>
    <p:sldId id="555" r:id="rId86"/>
    <p:sldId id="556" r:id="rId87"/>
  </p:sldIdLst>
  <p:sldSz cx="9144000" cy="6858000" type="screen4x3"/>
  <p:notesSz cx="6858000" cy="9144000"/>
  <p:custDataLst>
    <p:tags r:id="rId9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CC0099"/>
    <a:srgbClr val="FF00FF"/>
    <a:srgbClr val="008000"/>
    <a:srgbClr val="FFCCFF"/>
    <a:srgbClr val="CC99FF"/>
    <a:srgbClr val="800080"/>
    <a:srgbClr val="CC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575" autoAdjust="0"/>
  </p:normalViewPr>
  <p:slideViewPr>
    <p:cSldViewPr>
      <p:cViewPr>
        <p:scale>
          <a:sx n="75" d="100"/>
          <a:sy n="75" d="100"/>
        </p:scale>
        <p:origin x="-18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452" y="-12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229F1F-1264-4727-8D8F-70FA790BF2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B9A724-9395-47EE-97E8-CC4487AD4D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9A724-9395-47EE-97E8-CC4487AD4D70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939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9396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397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9398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9399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00" name="Rectangle 1032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1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3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9406" name="Rectangle 103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59407" name="Rectangle 1039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r>
              <a:rPr lang="en-US"/>
              <a:t>OU Supercomputing Center for Education &amp; Research</a:t>
            </a:r>
          </a:p>
        </p:txBody>
      </p:sp>
      <p:sp>
        <p:nvSpPr>
          <p:cNvPr id="59408" name="Rectangle 104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2159C136-1731-4447-8D53-2A183E525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1D7845-A30D-486F-8203-01A713D05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907C8-3DAA-4100-88E9-4CFAB4CF5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429000" y="6172200"/>
            <a:ext cx="3944938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162800" y="619125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AC46A42F-C612-487D-86E2-62235DEC4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F6A6519-C07D-4AAA-9C6E-86D05C180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9F8911-31F5-403A-9474-B24F1EABFC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7948FE-0011-4C3B-B2A5-1F8B658FC4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E80EA1-F662-4937-94B3-A0E5CB40AA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DC31C6-11A7-4112-8E83-0E79C2922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6D1F17-AC15-4DD2-82DC-07EC61B9A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64EB08-3885-4E04-972B-DC93B93E0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41FED7-119A-43B7-9630-52D8DC5134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09" name="Group 41"/>
          <p:cNvGrpSpPr>
            <a:grpSpLocks/>
          </p:cNvGrpSpPr>
          <p:nvPr userDrawn="1"/>
        </p:nvGrpSpPr>
        <p:grpSpPr bwMode="auto">
          <a:xfrm>
            <a:off x="228600" y="6096000"/>
            <a:ext cx="2362200" cy="598488"/>
            <a:chOff x="384" y="3840"/>
            <a:chExt cx="1488" cy="377"/>
          </a:xfrm>
        </p:grpSpPr>
        <p:pic>
          <p:nvPicPr>
            <p:cNvPr id="58383" name="Picture 15" descr="ou201_logo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12" y="3870"/>
              <a:ext cx="248" cy="339"/>
            </a:xfrm>
            <a:prstGeom prst="rect">
              <a:avLst/>
            </a:prstGeom>
            <a:noFill/>
          </p:spPr>
        </p:pic>
        <p:pic>
          <p:nvPicPr>
            <p:cNvPr id="58403" name="Picture 35" descr="oscer_logo_crimson_20060918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84" y="3840"/>
              <a:ext cx="489" cy="345"/>
            </a:xfrm>
            <a:prstGeom prst="rect">
              <a:avLst/>
            </a:prstGeom>
            <a:noFill/>
          </p:spPr>
        </p:pic>
        <p:pic>
          <p:nvPicPr>
            <p:cNvPr id="58407" name="Picture 39" descr="ouit_logo_small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152" y="3840"/>
              <a:ext cx="720" cy="377"/>
            </a:xfrm>
            <a:prstGeom prst="rect">
              <a:avLst/>
            </a:prstGeom>
            <a:noFill/>
          </p:spPr>
        </p:pic>
      </p:grpSp>
      <p:sp>
        <p:nvSpPr>
          <p:cNvPr id="58370" name="Rectangle 2"/>
          <p:cNvSpPr>
            <a:spLocks noChangeArrowheads="1"/>
          </p:cNvSpPr>
          <p:nvPr/>
        </p:nvSpPr>
        <p:spPr bwMode="ltGray">
          <a:xfrm>
            <a:off x="228600" y="53340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ltGray">
          <a:xfrm>
            <a:off x="609600" y="5334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ltGray">
          <a:xfrm>
            <a:off x="228600" y="990600"/>
            <a:ext cx="381000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ltGray">
          <a:xfrm>
            <a:off x="533400" y="990600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ltGray">
          <a:xfrm>
            <a:off x="76200" y="8382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kumimoji="1" lang="en-US" sz="2400">
              <a:latin typeface="Tahoma" pitchFamily="34" charset="0"/>
            </a:endParaRPr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72200"/>
            <a:ext cx="394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DA6624-B4F7-4D07-9440-DC9410980D4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8413" name="Picture 45" descr="gpn_logo_pms_445_374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90800" y="6248400"/>
            <a:ext cx="1320800" cy="306388"/>
          </a:xfrm>
          <a:prstGeom prst="rect">
            <a:avLst/>
          </a:prstGeom>
          <a:noFill/>
        </p:spPr>
      </p:pic>
      <p:pic>
        <p:nvPicPr>
          <p:cNvPr id="19" name="Picture 18" descr="okepscor_logo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6858000" y="6197600"/>
            <a:ext cx="1066800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mailto:hneeman@ou.edu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2.ed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education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papers_from_rounds.php" TargetMode="Externa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cer.o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057400"/>
            <a:ext cx="7924800" cy="12192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3200" b="1"/>
              <a:t>Henry Neeman, OSCER Director</a:t>
            </a:r>
          </a:p>
          <a:p>
            <a:pPr>
              <a:lnSpc>
                <a:spcPct val="70000"/>
              </a:lnSpc>
            </a:pPr>
            <a:r>
              <a:rPr lang="en-US" sz="2000" b="1">
                <a:latin typeface="Courier New" pitchFamily="49" charset="0"/>
                <a:hlinkClick r:id="rId3"/>
              </a:rPr>
              <a:t>hneeman@ou.edu</a:t>
            </a:r>
            <a:endParaRPr lang="en-US" sz="2000" b="1">
              <a:latin typeface="Courier New" pitchFamily="49" charset="0"/>
            </a:endParaRPr>
          </a:p>
          <a:p>
            <a:pPr>
              <a:lnSpc>
                <a:spcPct val="70000"/>
              </a:lnSpc>
            </a:pPr>
            <a:r>
              <a:rPr lang="en-US" sz="2000" b="1"/>
              <a:t>OU Supercomputing Center for Education &amp; Research</a:t>
            </a:r>
          </a:p>
          <a:p>
            <a:pPr>
              <a:lnSpc>
                <a:spcPct val="70000"/>
              </a:lnSpc>
            </a:pPr>
            <a:r>
              <a:rPr lang="en-US" sz="2000" b="1"/>
              <a:t>A Division of OU Information Technology</a:t>
            </a:r>
          </a:p>
        </p:txBody>
      </p:sp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3062607" y="5764213"/>
            <a:ext cx="31378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Wednesday October 12 2011</a:t>
            </a:r>
            <a:endParaRPr lang="en-US" sz="2000" dirty="0"/>
          </a:p>
          <a:p>
            <a:r>
              <a:rPr lang="en-US" sz="2000" dirty="0"/>
              <a:t>University of Oklahoma</a:t>
            </a:r>
          </a:p>
        </p:txBody>
      </p:sp>
      <p:sp>
        <p:nvSpPr>
          <p:cNvPr id="768004" name="Text Box 4"/>
          <p:cNvSpPr txBox="1">
            <a:spLocks noGrp="1" noChangeArrowheads="1"/>
          </p:cNvSpPr>
          <p:nvPr>
            <p:ph type="ctrTitle"/>
          </p:nvPr>
        </p:nvSpPr>
        <p:spPr>
          <a:xfrm>
            <a:off x="533400" y="381000"/>
            <a:ext cx="8229600" cy="17526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>
                <a:solidFill>
                  <a:srgbClr val="A50021"/>
                </a:solidFill>
                <a:latin typeface="Arial Black" pitchFamily="34" charset="0"/>
              </a:rPr>
              <a:t>OSCER:</a:t>
            </a:r>
            <a:br>
              <a:rPr lang="en-US" sz="5400">
                <a:solidFill>
                  <a:srgbClr val="A50021"/>
                </a:solidFill>
                <a:latin typeface="Arial Black" pitchFamily="34" charset="0"/>
              </a:rPr>
            </a:br>
            <a:r>
              <a:rPr lang="en-US" sz="5400">
                <a:solidFill>
                  <a:srgbClr val="A50021"/>
                </a:solidFill>
                <a:latin typeface="Arial Black" pitchFamily="34" charset="0"/>
              </a:rPr>
              <a:t>State of the Center</a:t>
            </a:r>
          </a:p>
        </p:txBody>
      </p:sp>
      <p:pic>
        <p:nvPicPr>
          <p:cNvPr id="768010" name="Picture 10" descr="ou201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2613" y="3525838"/>
            <a:ext cx="774700" cy="1096962"/>
          </a:xfrm>
          <a:prstGeom prst="rect">
            <a:avLst/>
          </a:prstGeom>
          <a:noFill/>
        </p:spPr>
      </p:pic>
      <p:pic>
        <p:nvPicPr>
          <p:cNvPr id="768011" name="Picture 11" descr="oscer_logo_crimson_200609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429000"/>
            <a:ext cx="1527175" cy="1116013"/>
          </a:xfrm>
          <a:prstGeom prst="rect">
            <a:avLst/>
          </a:prstGeom>
          <a:noFill/>
        </p:spPr>
      </p:pic>
      <p:pic>
        <p:nvPicPr>
          <p:cNvPr id="768012" name="Picture 12" descr="ouit_logo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1913" y="3429000"/>
            <a:ext cx="2249487" cy="1219200"/>
          </a:xfrm>
          <a:prstGeom prst="rect">
            <a:avLst/>
          </a:prstGeom>
          <a:noFill/>
        </p:spPr>
      </p:pic>
      <p:pic>
        <p:nvPicPr>
          <p:cNvPr id="768017" name="Picture 17" descr="gpn_logo_pms_445_3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953000"/>
            <a:ext cx="2768600" cy="641350"/>
          </a:xfrm>
          <a:prstGeom prst="rect">
            <a:avLst/>
          </a:prstGeom>
          <a:noFill/>
        </p:spPr>
      </p:pic>
      <p:pic>
        <p:nvPicPr>
          <p:cNvPr id="10" name="Picture 9" descr="okepscor_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8800" y="4724400"/>
            <a:ext cx="1905000" cy="952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AFEB89-B0E5-43C7-961A-8BE61BFA35B4}" type="slidenum">
              <a:rPr lang="en-US"/>
              <a:pPr/>
              <a:t>10</a:t>
            </a:fld>
            <a:endParaRPr lang="en-US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is OSCER? OU Groups</a:t>
            </a:r>
          </a:p>
        </p:txBody>
      </p:sp>
      <p:sp>
        <p:nvSpPr>
          <p:cNvPr id="77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4191000" cy="4648200"/>
          </a:xfrm>
        </p:spPr>
        <p:txBody>
          <a:bodyPr/>
          <a:lstStyle/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Advanced Center for Genome Technology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Center for Analysis &amp; Prediction of Storms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Center for Aircraft &amp; Systems/Support Infrastructure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Cooperative Institute for Mesoscale Meteorological Studies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Center for Engineering Optimization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Fears Structural Engineering Laboratory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Human Technology Interaction Center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/>
              <a:t>Institute of Exploration &amp; Development Geosciences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295400"/>
            <a:ext cx="4419600" cy="4953000"/>
          </a:xfrm>
        </p:spPr>
        <p:txBody>
          <a:bodyPr/>
          <a:lstStyle/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Instructional Development Program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Interaction, Discovery, Exploration, Adaptation Laboratory</a:t>
            </a:r>
          </a:p>
          <a:p>
            <a:pPr marL="381000" indent="-381000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Microarray Core Facility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OU Information Technology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OU Office of the VP for Research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Oklahoma Center for High Energy Physics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Robotics, Evolution, Adaptation, and Learning Laboratory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Sasaki Applied Meteorology Research Institute</a:t>
            </a:r>
          </a:p>
          <a:p>
            <a:pPr marL="381000" indent="-381000">
              <a:buClr>
                <a:schemeClr val="tx1"/>
              </a:buClr>
              <a:buSzTx/>
              <a:buFont typeface="Wingdings" pitchFamily="2" charset="2"/>
              <a:buAutoNum type="arabicPeriod" startAt="9"/>
            </a:pPr>
            <a:r>
              <a:rPr lang="en-US" sz="1800"/>
              <a:t>Symbiotic Computing Laboratory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05200" y="5486400"/>
            <a:ext cx="1668463" cy="403225"/>
            <a:chOff x="672" y="3543"/>
            <a:chExt cx="1051" cy="254"/>
          </a:xfrm>
        </p:grpSpPr>
        <p:sp>
          <p:nvSpPr>
            <p:cNvPr id="775174" name="Text Box 6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775175" name="Text Box 7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775176" name="Text Box 8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775177" name="Text Box 9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775178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069B34-38BA-4DAC-B3A2-B0643FD5F421}" type="slidenum">
              <a:rPr lang="en-US"/>
              <a:pPr/>
              <a:t>11</a:t>
            </a:fld>
            <a:endParaRPr lang="en-US"/>
          </a:p>
        </p:txBody>
      </p:sp>
      <p:sp>
        <p:nvSpPr>
          <p:cNvPr id="92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Oklahoma Collaborators</a:t>
            </a:r>
          </a:p>
        </p:txBody>
      </p:sp>
      <p:sp>
        <p:nvSpPr>
          <p:cNvPr id="92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267200" cy="51054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Cameron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masters)</a:t>
            </a:r>
            <a:endParaRPr lang="en-US" sz="1800" dirty="0"/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East Central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Langston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8000"/>
                </a:solidFill>
              </a:rPr>
              <a:t>minority-serving</a:t>
            </a:r>
            <a:r>
              <a:rPr lang="en-US" sz="1800" dirty="0"/>
              <a:t>, 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NOAA National Severe Storms Laboratory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NOAA Storm Prediction Center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 smtClean="0"/>
              <a:t>Northeastern State U </a:t>
            </a:r>
            <a:r>
              <a:rPr lang="en-US" sz="1800" dirty="0" smtClean="0">
                <a:solidFill>
                  <a:srgbClr val="CC0099"/>
                </a:solidFill>
              </a:rPr>
              <a:t> </a:t>
            </a:r>
            <a:r>
              <a:rPr lang="en-US" sz="1800" dirty="0" smtClean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masters)</a:t>
            </a:r>
            <a:endParaRPr lang="en-US" sz="1800" dirty="0"/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Oklahoma Baptist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bachelors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Oklahoma City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Oklahoma </a:t>
            </a:r>
            <a:r>
              <a:rPr lang="en-US" sz="1800" dirty="0" err="1"/>
              <a:t>Climatological</a:t>
            </a:r>
            <a:r>
              <a:rPr lang="en-US" sz="1800" dirty="0"/>
              <a:t> Survey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/>
              <a:t>Oklahoma Medical Research </a:t>
            </a:r>
            <a:r>
              <a:rPr lang="en-US" sz="1800" dirty="0" smtClean="0"/>
              <a:t>Foundation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800" dirty="0" smtClean="0"/>
              <a:t> Oklahoma Panhandle State U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None/>
            </a:pPr>
            <a:endParaRPr lang="en-US" sz="1800" dirty="0"/>
          </a:p>
        </p:txBody>
      </p:sp>
      <p:sp>
        <p:nvSpPr>
          <p:cNvPr id="929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86200" cy="47244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Oklahoma </a:t>
            </a:r>
            <a:r>
              <a:rPr lang="en-US" sz="1800" dirty="0"/>
              <a:t>School of Science &amp; Mathematics (</a:t>
            </a:r>
            <a:r>
              <a:rPr lang="en-US" sz="1800" b="1" dirty="0">
                <a:solidFill>
                  <a:schemeClr val="hlink"/>
                </a:solidFill>
              </a:rPr>
              <a:t>high school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/>
              <a:t>Oklahoma State </a:t>
            </a:r>
            <a:r>
              <a:rPr lang="en-US" sz="1800" dirty="0" smtClean="0"/>
              <a:t>U (Stillwater)</a:t>
            </a:r>
            <a:endParaRPr lang="en-US" sz="1800" dirty="0"/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Rogers </a:t>
            </a:r>
            <a:r>
              <a:rPr lang="en-US" sz="1800" dirty="0"/>
              <a:t>State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/>
              <a:t>St. Gregory’s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bachelors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Samuel </a:t>
            </a:r>
            <a:r>
              <a:rPr lang="en-US" sz="1800" dirty="0"/>
              <a:t>Roberts Noble Foundation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/>
              <a:t>Southeastern Oklahoma State </a:t>
            </a:r>
            <a:r>
              <a:rPr lang="en-US" sz="1800" dirty="0" smtClean="0"/>
              <a:t>U </a:t>
            </a:r>
            <a:r>
              <a:rPr lang="en-US" sz="1800" dirty="0"/>
              <a:t>(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 smtClean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 Southern Nazarene U (</a:t>
            </a:r>
            <a:r>
              <a:rPr lang="en-US" sz="1800" b="1" dirty="0" smtClean="0">
                <a:solidFill>
                  <a:schemeClr val="hlink"/>
                </a:solidFill>
              </a:rPr>
              <a:t>masters</a:t>
            </a:r>
            <a:r>
              <a:rPr lang="en-US" sz="1800" dirty="0" smtClean="0"/>
              <a:t>)</a:t>
            </a:r>
            <a:endParaRPr lang="en-US" sz="1800" dirty="0"/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/>
              <a:t>Southwestern Oklahoma State </a:t>
            </a:r>
            <a:r>
              <a:rPr lang="en-US" sz="1800" dirty="0" smtClean="0"/>
              <a:t>U (</a:t>
            </a:r>
            <a:r>
              <a:rPr lang="en-US" sz="1800" b="1" dirty="0" smtClean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U </a:t>
            </a:r>
            <a:r>
              <a:rPr lang="en-US" sz="1800" dirty="0"/>
              <a:t>Central Oklahoma (</a:t>
            </a:r>
            <a:r>
              <a:rPr lang="en-US" sz="1800" b="1" dirty="0">
                <a:solidFill>
                  <a:schemeClr val="hlink"/>
                </a:solidFill>
              </a:rPr>
              <a:t>masters</a:t>
            </a:r>
            <a:r>
              <a:rPr lang="en-US" sz="1800" dirty="0"/>
              <a:t>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"/>
            </a:pPr>
            <a:r>
              <a:rPr lang="en-US" sz="1800" dirty="0" smtClean="0"/>
              <a:t>U </a:t>
            </a:r>
            <a:r>
              <a:rPr lang="en-US" sz="1800" dirty="0"/>
              <a:t>Tulsa</a:t>
            </a:r>
          </a:p>
          <a:p>
            <a:pPr marL="381000" indent="-381000">
              <a:lnSpc>
                <a:spcPct val="90000"/>
              </a:lnSpc>
            </a:pPr>
            <a:r>
              <a:rPr lang="en-US" sz="1800" b="1" u="sng" dirty="0">
                <a:solidFill>
                  <a:srgbClr val="CC0099"/>
                </a:solidFill>
              </a:rPr>
              <a:t>YOU COULD BE HERE!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BF105A-EAE6-489F-9E6E-B2D6A61838EF}" type="slidenum">
              <a:rPr lang="en-US"/>
              <a:pPr/>
              <a:t>12</a:t>
            </a:fld>
            <a:endParaRPr lang="en-US"/>
          </a:p>
        </p:txBody>
      </p:sp>
      <p:sp>
        <p:nvSpPr>
          <p:cNvPr id="86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National Collaborators (22 states)</a:t>
            </a:r>
          </a:p>
        </p:txBody>
      </p:sp>
      <p:sp>
        <p:nvSpPr>
          <p:cNvPr id="86221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3886200" cy="5105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California State Polytechnic </a:t>
            </a:r>
            <a:r>
              <a:rPr lang="en-US" sz="1500" dirty="0" smtClean="0"/>
              <a:t>U </a:t>
            </a:r>
            <a:r>
              <a:rPr lang="en-US" sz="1500" dirty="0"/>
              <a:t>Pomona (</a:t>
            </a:r>
            <a:r>
              <a:rPr lang="en-US" sz="1500" b="1" dirty="0">
                <a:solidFill>
                  <a:srgbClr val="008000"/>
                </a:solidFill>
              </a:rPr>
              <a:t>minority-serving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Colorado State </a:t>
            </a:r>
            <a:r>
              <a:rPr lang="en-US" sz="1500" dirty="0" smtClean="0"/>
              <a:t>U</a:t>
            </a:r>
            <a:endParaRPr lang="en-US" sz="1500" dirty="0"/>
          </a:p>
          <a:p>
            <a:pPr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Contra Costa College (CA, </a:t>
            </a:r>
            <a:r>
              <a:rPr lang="en-US" sz="1500" b="1" dirty="0">
                <a:solidFill>
                  <a:srgbClr val="008000"/>
                </a:solidFill>
              </a:rPr>
              <a:t>minority-serving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2-year</a:t>
            </a:r>
            <a:r>
              <a:rPr lang="en-US" sz="1500" dirty="0"/>
              <a:t>)</a:t>
            </a:r>
          </a:p>
          <a:p>
            <a:pPr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Delaware State </a:t>
            </a:r>
            <a:r>
              <a:rPr lang="en-US" sz="1500" dirty="0" smtClean="0"/>
              <a:t>U </a:t>
            </a:r>
            <a:r>
              <a:rPr lang="en-US" sz="1500" dirty="0"/>
              <a:t>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Earlham College (IN, </a:t>
            </a:r>
            <a:r>
              <a:rPr lang="en-US" sz="1500" b="1" dirty="0">
                <a:solidFill>
                  <a:schemeClr val="hlink"/>
                </a:solidFill>
              </a:rPr>
              <a:t>bachelors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Emporia State </a:t>
            </a:r>
            <a:r>
              <a:rPr lang="en-US" sz="1500" dirty="0" smtClean="0"/>
              <a:t>U </a:t>
            </a:r>
            <a:r>
              <a:rPr lang="en-US" sz="1500" dirty="0"/>
              <a:t>(KS, 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Florida State </a:t>
            </a:r>
            <a:r>
              <a:rPr lang="en-US" sz="1500" dirty="0" smtClean="0"/>
              <a:t>U</a:t>
            </a:r>
            <a:endParaRPr lang="en-US" sz="150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Georgia Institute of Technology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Great Plains Network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Harvard </a:t>
            </a:r>
            <a:r>
              <a:rPr lang="en-US" sz="1500" dirty="0" smtClean="0"/>
              <a:t>U (MA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Indiana </a:t>
            </a:r>
            <a:r>
              <a:rPr lang="en-US" sz="1500" dirty="0" smtClean="0"/>
              <a:t>U</a:t>
            </a:r>
            <a:endParaRPr lang="en-US" sz="1500" dirty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Kansas State </a:t>
            </a:r>
            <a:r>
              <a:rPr lang="en-US" sz="1500" dirty="0" smtClean="0"/>
              <a:t>U </a:t>
            </a:r>
            <a:r>
              <a:rPr lang="en-US" sz="1500" dirty="0"/>
              <a:t>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Kean </a:t>
            </a:r>
            <a:r>
              <a:rPr lang="en-US" sz="1500" dirty="0" smtClean="0"/>
              <a:t>U </a:t>
            </a:r>
            <a:r>
              <a:rPr lang="en-US" sz="1500" dirty="0"/>
              <a:t>(NJ)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Longwood </a:t>
            </a:r>
            <a:r>
              <a:rPr lang="en-US" sz="1500" dirty="0" smtClean="0"/>
              <a:t>U </a:t>
            </a:r>
            <a:r>
              <a:rPr lang="en-US" sz="1500" dirty="0"/>
              <a:t>(VA,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Marshall </a:t>
            </a:r>
            <a:r>
              <a:rPr lang="en-US" sz="1500" dirty="0" smtClean="0"/>
              <a:t>U </a:t>
            </a:r>
            <a:r>
              <a:rPr lang="en-US" sz="1500" dirty="0"/>
              <a:t>(WV, 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500" dirty="0"/>
              <a:t>Navajo Technical College (NM, </a:t>
            </a:r>
            <a:r>
              <a:rPr lang="en-US" sz="1500" b="1" dirty="0">
                <a:solidFill>
                  <a:srgbClr val="008000"/>
                </a:solidFill>
              </a:rPr>
              <a:t>tribal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, </a:t>
            </a:r>
            <a:r>
              <a:rPr lang="en-US" sz="1500" b="1" dirty="0">
                <a:solidFill>
                  <a:schemeClr val="hlink"/>
                </a:solidFill>
              </a:rPr>
              <a:t>2-year</a:t>
            </a:r>
            <a:r>
              <a:rPr lang="en-US" sz="1500" dirty="0"/>
              <a:t>)</a:t>
            </a:r>
          </a:p>
        </p:txBody>
      </p:sp>
      <p:sp>
        <p:nvSpPr>
          <p:cNvPr id="86221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371600"/>
            <a:ext cx="3886200" cy="51054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Purdue </a:t>
            </a:r>
            <a:r>
              <a:rPr lang="en-US" sz="1500" dirty="0" smtClean="0"/>
              <a:t>U </a:t>
            </a:r>
            <a:r>
              <a:rPr lang="en-US" sz="1500" dirty="0"/>
              <a:t>(IN)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Riverside Community College (CA, </a:t>
            </a:r>
            <a:r>
              <a:rPr lang="en-US" sz="1500" b="1" dirty="0">
                <a:solidFill>
                  <a:schemeClr val="hlink"/>
                </a:solidFill>
              </a:rPr>
              <a:t>2-year</a:t>
            </a:r>
            <a:r>
              <a:rPr lang="en-US" sz="1500" dirty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St. Cloud State </a:t>
            </a:r>
            <a:r>
              <a:rPr lang="en-US" sz="1500" dirty="0" smtClean="0"/>
              <a:t>U </a:t>
            </a:r>
            <a:r>
              <a:rPr lang="en-US" sz="1500" dirty="0"/>
              <a:t>(MN, 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Syracuse </a:t>
            </a:r>
            <a:r>
              <a:rPr lang="en-US" sz="1500" dirty="0" smtClean="0"/>
              <a:t>U </a:t>
            </a:r>
            <a:r>
              <a:rPr lang="en-US" sz="1500" dirty="0"/>
              <a:t>(NY)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Texas A&amp;M </a:t>
            </a:r>
            <a:r>
              <a:rPr lang="en-US" sz="1500" dirty="0" smtClean="0"/>
              <a:t>U</a:t>
            </a:r>
            <a:endParaRPr lang="en-US" sz="1500" dirty="0"/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Texas A&amp;M </a:t>
            </a:r>
            <a:r>
              <a:rPr lang="en-US" sz="1500" dirty="0" smtClean="0"/>
              <a:t>U-Corpus </a:t>
            </a:r>
            <a:r>
              <a:rPr lang="en-US" sz="1500" dirty="0"/>
              <a:t>Christi (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Arkansas 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Arkansas Little Rock 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California </a:t>
            </a:r>
            <a:r>
              <a:rPr lang="en-US" sz="1500" dirty="0"/>
              <a:t>Santa Barbara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Illinois at Urbana-Champaign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Kansas 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Nebraska-Lincoln </a:t>
            </a:r>
            <a:r>
              <a:rPr lang="en-US" sz="1500" dirty="0"/>
              <a:t>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North Dakota 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Northern Iowa (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 smtClean="0"/>
              <a:t>U </a:t>
            </a:r>
            <a:r>
              <a:rPr lang="en-US" sz="1500" dirty="0"/>
              <a:t>Utah (</a:t>
            </a:r>
            <a:r>
              <a:rPr lang="en-US" sz="1500" b="1" dirty="0">
                <a:solidFill>
                  <a:schemeClr val="folHlink"/>
                </a:solidFill>
              </a:rPr>
              <a:t>EPSCoR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Widener </a:t>
            </a:r>
            <a:r>
              <a:rPr lang="en-US" sz="1500" dirty="0" smtClean="0"/>
              <a:t>U </a:t>
            </a:r>
            <a:r>
              <a:rPr lang="en-US" sz="1500" dirty="0"/>
              <a:t>(</a:t>
            </a:r>
            <a:r>
              <a:rPr lang="en-US" sz="1500" b="1" dirty="0">
                <a:solidFill>
                  <a:schemeClr val="hlink"/>
                </a:solidFill>
              </a:rPr>
              <a:t>masters</a:t>
            </a:r>
            <a:r>
              <a:rPr lang="en-US" sz="1500" dirty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"/>
            </a:pPr>
            <a:r>
              <a:rPr lang="en-US" sz="1500" dirty="0"/>
              <a:t>Worcester Polytechnic Institute (MA)</a:t>
            </a:r>
          </a:p>
          <a:p>
            <a:pPr>
              <a:lnSpc>
                <a:spcPct val="60000"/>
              </a:lnSpc>
            </a:pPr>
            <a:r>
              <a:rPr lang="en-US" sz="1800" b="1" u="sng" dirty="0">
                <a:solidFill>
                  <a:srgbClr val="CC0099"/>
                </a:solidFill>
              </a:rPr>
              <a:t>YOU COULD BE HERE!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95600" y="2895600"/>
            <a:ext cx="1668463" cy="403225"/>
            <a:chOff x="672" y="3543"/>
            <a:chExt cx="1051" cy="254"/>
          </a:xfrm>
        </p:grpSpPr>
        <p:sp>
          <p:nvSpPr>
            <p:cNvPr id="862215" name="Text Box 7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62216" name="Text Box 8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62217" name="Text Box 9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62218" name="Text Box 10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7C2434F-0165-4181-8F6F-02CC586B3B49}" type="slidenum">
              <a:rPr lang="en-US"/>
              <a:pPr/>
              <a:t>13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Are the Users?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u="sng" dirty="0" smtClean="0">
                <a:solidFill>
                  <a:schemeClr val="tx2"/>
                </a:solidFill>
              </a:rPr>
              <a:t>Over 900 users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so far, including: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Roughly equal split between students vs faculty/staff (students are the bulk of the active users);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/>
              <a:t>many off campus users (roughly 20%);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… more being added </a:t>
            </a:r>
            <a:r>
              <a:rPr lang="en-US" b="1" u="sng" dirty="0" smtClean="0">
                <a:solidFill>
                  <a:srgbClr val="CC0099"/>
                </a:solidFill>
              </a:rPr>
              <a:t>every month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Our user headcount doubles roughly every two years.</a:t>
            </a:r>
            <a:endParaRPr lang="en-US" dirty="0" smtClean="0"/>
          </a:p>
        </p:txBody>
      </p:sp>
      <p:sp>
        <p:nvSpPr>
          <p:cNvPr id="2560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FA874E-E7EC-4BE7-84D5-511A398D8986}" type="slidenum">
              <a:rPr lang="en-US"/>
              <a:pPr/>
              <a:t>14</a:t>
            </a:fld>
            <a:endParaRPr lang="en-US"/>
          </a:p>
        </p:txBody>
      </p:sp>
      <p:pic>
        <p:nvPicPr>
          <p:cNvPr id="26628" name="Picture 2" descr="caps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09750"/>
            <a:ext cx="16256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523163" cy="464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b="1" u="sng" dirty="0" smtClean="0"/>
              <a:t>Center for Analysis &amp; Prediction of Storms</a:t>
            </a:r>
            <a:r>
              <a:rPr lang="en-US" dirty="0" smtClean="0"/>
              <a:t>:          daily real time weather forecasting</a:t>
            </a:r>
          </a:p>
          <a:p>
            <a:pPr eaLnBrk="1" hangingPunct="1">
              <a:lnSpc>
                <a:spcPct val="110000"/>
              </a:lnSpc>
            </a:pPr>
            <a:r>
              <a:rPr lang="en-US" b="1" u="sng" dirty="0" smtClean="0"/>
              <a:t>Oklahoma Center for High Energy Physics</a:t>
            </a:r>
            <a:r>
              <a:rPr lang="en-US" dirty="0" smtClean="0"/>
              <a:t>: simulation and data analysis of banging tiny particles together at unbelievably high speeds</a:t>
            </a:r>
          </a:p>
          <a:p>
            <a:pPr eaLnBrk="1" hangingPunct="1">
              <a:lnSpc>
                <a:spcPct val="110000"/>
              </a:lnSpc>
            </a:pPr>
            <a:r>
              <a:rPr lang="en-US" b="1" u="sng" dirty="0" smtClean="0"/>
              <a:t>Chemical Engineering</a:t>
            </a:r>
            <a:r>
              <a:rPr lang="en-US" dirty="0" smtClean="0"/>
              <a:t>: lots and lots of molecular dynamics</a:t>
            </a: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Biggest Consumers</a:t>
            </a:r>
          </a:p>
        </p:txBody>
      </p:sp>
      <p:pic>
        <p:nvPicPr>
          <p:cNvPr id="26631" name="Picture 6" descr="ochep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1900" y="2971800"/>
            <a:ext cx="130175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3908D-A3F9-44BC-90E8-780DB0D9F5EE}" type="slidenum">
              <a:rPr lang="en-US"/>
              <a:pPr/>
              <a:t>15</a:t>
            </a:fld>
            <a:endParaRPr lang="en-US"/>
          </a:p>
        </p:txBody>
      </p:sp>
      <p:sp>
        <p:nvSpPr>
          <p:cNvPr id="77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Who? OSCER Personnel</a:t>
            </a:r>
          </a:p>
        </p:txBody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r>
              <a:rPr lang="en-US" dirty="0"/>
              <a:t>Director: Henry Neeman</a:t>
            </a:r>
          </a:p>
          <a:p>
            <a:r>
              <a:rPr lang="en-US" dirty="0"/>
              <a:t>Associate Director for Remote &amp; Heterogeneous Computing: Horst </a:t>
            </a:r>
            <a:r>
              <a:rPr lang="en-US" dirty="0" err="1"/>
              <a:t>Severini</a:t>
            </a:r>
            <a:endParaRPr lang="en-US" dirty="0"/>
          </a:p>
          <a:p>
            <a:r>
              <a:rPr lang="en-US" dirty="0"/>
              <a:t>Manager of Operations: Brandon George</a:t>
            </a:r>
          </a:p>
          <a:p>
            <a:r>
              <a:rPr lang="en-US" dirty="0"/>
              <a:t>System Administrator: David Akin</a:t>
            </a:r>
          </a:p>
          <a:p>
            <a:r>
              <a:rPr lang="en-US" dirty="0"/>
              <a:t>System Administrator: Brett Zimmerman</a:t>
            </a:r>
            <a:endParaRPr lang="en-US" b="1" u="sng" dirty="0">
              <a:solidFill>
                <a:srgbClr val="CC0099"/>
              </a:solidFill>
            </a:endParaRPr>
          </a:p>
          <a:p>
            <a:r>
              <a:rPr lang="en-US" dirty="0"/>
              <a:t>HPC Application Software Specialist: Josh </a:t>
            </a:r>
            <a:r>
              <a:rPr lang="en-US" dirty="0" smtClean="0"/>
              <a:t>Alexander</a:t>
            </a:r>
          </a:p>
          <a:p>
            <a:r>
              <a:rPr lang="en-US" b="1" u="sng" dirty="0" smtClean="0">
                <a:solidFill>
                  <a:srgbClr val="CC0099"/>
                </a:solidFill>
              </a:rPr>
              <a:t>NEW! Petascale Storage Administrator: Patrick Calhoun</a:t>
            </a:r>
            <a:endParaRPr lang="en-US" b="1" u="sng" dirty="0">
              <a:solidFill>
                <a:srgbClr val="CC0099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F1432A-F4FE-4B33-83EB-1ED1E1CC3857}" type="slidenum">
              <a:rPr lang="en-US"/>
              <a:pPr/>
              <a:t>16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OSCER?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077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Computational Science &amp; Engineering has become </a:t>
            </a:r>
            <a:r>
              <a:rPr lang="en-US" b="1" u="sng" dirty="0" smtClean="0">
                <a:solidFill>
                  <a:schemeClr val="folHlink"/>
                </a:solidFill>
              </a:rPr>
              <a:t>sophisticated enough</a:t>
            </a:r>
            <a:r>
              <a:rPr lang="en-US" dirty="0" smtClean="0"/>
              <a:t> to take its place alongside experimentation and theory.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chemeClr val="folHlink"/>
                </a:solidFill>
              </a:rPr>
              <a:t>Most students</a:t>
            </a:r>
            <a:r>
              <a:rPr lang="en-US" dirty="0" smtClean="0"/>
              <a:t> – and most faculty and staff –                   </a:t>
            </a:r>
            <a:r>
              <a:rPr lang="en-US" b="1" u="sng" dirty="0" smtClean="0">
                <a:solidFill>
                  <a:schemeClr val="hlink"/>
                </a:solidFill>
              </a:rPr>
              <a:t>don’t learn much CSE</a:t>
            </a:r>
            <a:r>
              <a:rPr lang="en-US" dirty="0" smtClean="0"/>
              <a:t>, because CSE is seen as needing   too much computing background, and as needing HPC,         which is seen as very hard to learn.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chemeClr val="hlink"/>
                </a:solidFill>
              </a:rPr>
              <a:t>HPC can be hard to learn</a:t>
            </a:r>
            <a:r>
              <a:rPr lang="en-US" dirty="0" smtClean="0"/>
              <a:t>: few materials for novices; most documents written for experts as reference guides.</a:t>
            </a:r>
          </a:p>
          <a:p>
            <a:pPr eaLnBrk="1" hangingPunct="1">
              <a:lnSpc>
                <a:spcPct val="80000"/>
              </a:lnSpc>
            </a:pPr>
            <a:r>
              <a:rPr lang="en-US" b="1" u="sng" dirty="0" smtClean="0">
                <a:solidFill>
                  <a:schemeClr val="folHlink"/>
                </a:solidFill>
              </a:rPr>
              <a:t>We need a new approach</a:t>
            </a:r>
            <a:r>
              <a:rPr lang="en-US" dirty="0" smtClean="0"/>
              <a:t>: HPC and CSE for computing novices – </a:t>
            </a:r>
            <a:r>
              <a:rPr lang="en-US" b="1" u="sng" dirty="0" smtClean="0">
                <a:solidFill>
                  <a:schemeClr val="folHlink"/>
                </a:solidFill>
              </a:rPr>
              <a:t>OSCER’s mandate!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88BFD7F-E75A-4880-9A87-76F8DFBE997B}" type="slidenum">
              <a:rPr lang="en-US"/>
              <a:pPr/>
              <a:t>17</a:t>
            </a:fld>
            <a:endParaRPr lang="en-US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Bother Teaching Novices?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105400"/>
          </a:xfrm>
        </p:spPr>
        <p:txBody>
          <a:bodyPr/>
          <a:lstStyle/>
          <a:p>
            <a:pPr eaLnBrk="1" hangingPunct="1"/>
            <a:r>
              <a:rPr lang="en-US" smtClean="0"/>
              <a:t>Application scientists &amp; engineers typically know their applications very well, much better than a collaborating computer scientist ever would.</a:t>
            </a:r>
          </a:p>
          <a:p>
            <a:pPr eaLnBrk="1" hangingPunct="1"/>
            <a:r>
              <a:rPr lang="en-US" smtClean="0"/>
              <a:t>Commercial software lags far behind the research community.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potential CSE users don’t need full time CSE and HPC staff, just some help.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One HPC expert can help dozens of research groups.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Today’s novices are tomorrow’s top researchers, especially because today’s top researchers will eventually retire.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8BB7EB0-30F2-4D73-AB04-A442B2C9967A}" type="slidenum">
              <a:rPr lang="en-US"/>
              <a:pPr/>
              <a:t>18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OSCER Do? Teaching</a:t>
            </a:r>
          </a:p>
        </p:txBody>
      </p:sp>
      <p:pic>
        <p:nvPicPr>
          <p:cNvPr id="29701" name="Picture 3" descr="ncsi2004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57200" y="5521325"/>
            <a:ext cx="815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Science and engineering faculty from all over America learn</a:t>
            </a:r>
          </a:p>
          <a:p>
            <a:pPr>
              <a:lnSpc>
                <a:spcPct val="80000"/>
              </a:lnSpc>
            </a:pPr>
            <a:r>
              <a:rPr lang="en-US"/>
              <a:t>supercomputing at OU by playing with a jigsaw puzzle (NCSI @ OU 2004).</a:t>
            </a:r>
          </a:p>
        </p:txBody>
      </p:sp>
      <p:sp>
        <p:nvSpPr>
          <p:cNvPr id="2970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3FE7F4-EB15-406F-881C-4DEEE0642425}" type="slidenum">
              <a:rPr lang="en-US"/>
              <a:pPr/>
              <a:t>19</a:t>
            </a:fld>
            <a:endParaRPr lang="en-US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Does OSCER Do? Rounds</a:t>
            </a:r>
          </a:p>
        </p:txBody>
      </p:sp>
      <p:pic>
        <p:nvPicPr>
          <p:cNvPr id="30725" name="Picture 3" descr="oscer_rounds_20020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66825"/>
            <a:ext cx="6400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062163" y="5583238"/>
            <a:ext cx="5060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/>
              <a:t>OU undergrads, grad students, staff and faculty learn</a:t>
            </a:r>
          </a:p>
          <a:p>
            <a:r>
              <a:rPr lang="en-US"/>
              <a:t>how to use supercomputing in their specific research.</a:t>
            </a:r>
          </a:p>
        </p:txBody>
      </p:sp>
      <p:sp>
        <p:nvSpPr>
          <p:cNvPr id="30727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4671DE-5C4E-40C3-984F-080239C18D30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Preregistration </a:t>
            </a:r>
            <a:r>
              <a:rPr lang="en-US" sz="3600" dirty="0" smtClean="0"/>
              <a:t>Profile 2011</a:t>
            </a:r>
            <a:endParaRPr lang="en-US" sz="3600" dirty="0"/>
          </a:p>
        </p:txBody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648200"/>
          </a:xfrm>
        </p:spPr>
        <p:txBody>
          <a:bodyPr/>
          <a:lstStyle/>
          <a:p>
            <a:r>
              <a:rPr lang="en-US" dirty="0" smtClean="0"/>
              <a:t>Organizations: 86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u="sng" dirty="0"/>
              <a:t>Academic</a:t>
            </a:r>
            <a:r>
              <a:rPr lang="en-US" dirty="0"/>
              <a:t>: preregistered </a:t>
            </a:r>
            <a:r>
              <a:rPr lang="en-US" dirty="0" smtClean="0"/>
              <a:t>41 </a:t>
            </a:r>
            <a:r>
              <a:rPr lang="en-US" dirty="0"/>
              <a:t>institutions in </a:t>
            </a:r>
            <a:r>
              <a:rPr lang="en-US" dirty="0" smtClean="0"/>
              <a:t>13 states &amp; territories (AR,CA,FL,GA,IA,ID,IN,KS,MO,ND,OK,TX;PR)</a:t>
            </a:r>
            <a:endParaRPr lang="en-US" dirty="0"/>
          </a:p>
          <a:p>
            <a:pPr lvl="2"/>
            <a:r>
              <a:rPr lang="en-US" dirty="0"/>
              <a:t>Includes </a:t>
            </a:r>
            <a:r>
              <a:rPr lang="en-US" dirty="0" smtClean="0"/>
              <a:t>31 </a:t>
            </a:r>
            <a:r>
              <a:rPr lang="en-US" dirty="0"/>
              <a:t>institutions in </a:t>
            </a:r>
            <a:r>
              <a:rPr lang="en-US" dirty="0" smtClean="0"/>
              <a:t>7 </a:t>
            </a:r>
            <a:r>
              <a:rPr lang="en-US" dirty="0"/>
              <a:t>EPSCoR states </a:t>
            </a:r>
            <a:r>
              <a:rPr lang="en-US" dirty="0" smtClean="0"/>
              <a:t>(AR,IA,ID,KS,ND,OK,PR)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u="sng" dirty="0"/>
              <a:t>Industry</a:t>
            </a:r>
            <a:r>
              <a:rPr lang="en-US" dirty="0"/>
              <a:t>: preregistered </a:t>
            </a:r>
            <a:r>
              <a:rPr lang="en-US" dirty="0" smtClean="0"/>
              <a:t>29 </a:t>
            </a:r>
            <a:r>
              <a:rPr lang="en-US" dirty="0"/>
              <a:t>firms</a:t>
            </a:r>
          </a:p>
          <a:p>
            <a:pPr lvl="1">
              <a:lnSpc>
                <a:spcPct val="80000"/>
              </a:lnSpc>
            </a:pPr>
            <a:r>
              <a:rPr lang="en-US" b="1" u="sng" dirty="0"/>
              <a:t>Government</a:t>
            </a:r>
            <a:r>
              <a:rPr lang="en-US" dirty="0"/>
              <a:t>: preregistered </a:t>
            </a:r>
            <a:r>
              <a:rPr lang="en-US" dirty="0" smtClean="0"/>
              <a:t>11 </a:t>
            </a:r>
            <a:r>
              <a:rPr lang="en-US" dirty="0"/>
              <a:t>agencies (federal, </a:t>
            </a:r>
            <a:r>
              <a:rPr lang="en-US" dirty="0" smtClean="0"/>
              <a:t>state)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b="1" u="sng" dirty="0"/>
              <a:t>Non-governmental</a:t>
            </a:r>
            <a:r>
              <a:rPr lang="en-US" dirty="0"/>
              <a:t>: preregistered </a:t>
            </a:r>
            <a:r>
              <a:rPr lang="en-US" dirty="0" smtClean="0"/>
              <a:t>5 </a:t>
            </a:r>
            <a:r>
              <a:rPr lang="en-US" dirty="0"/>
              <a:t>organizations</a:t>
            </a:r>
          </a:p>
          <a:p>
            <a:pPr>
              <a:lnSpc>
                <a:spcPct val="80000"/>
              </a:lnSpc>
            </a:pPr>
            <a:r>
              <a:rPr lang="en-US" dirty="0"/>
              <a:t>Demographics </a:t>
            </a:r>
            <a:r>
              <a:rPr lang="en-US" dirty="0" smtClean="0"/>
              <a:t>(290 preregistered)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 smtClean="0"/>
              <a:t>37% </a:t>
            </a:r>
            <a:r>
              <a:rPr lang="en-US" dirty="0"/>
              <a:t>OU, </a:t>
            </a:r>
            <a:r>
              <a:rPr lang="en-US" dirty="0" smtClean="0"/>
              <a:t>63% </a:t>
            </a:r>
            <a:r>
              <a:rPr lang="en-US" dirty="0"/>
              <a:t>non-OU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76% </a:t>
            </a:r>
            <a:r>
              <a:rPr lang="en-US" dirty="0"/>
              <a:t>Oklahoma, </a:t>
            </a:r>
            <a:r>
              <a:rPr lang="en-US" dirty="0" smtClean="0"/>
              <a:t>24% </a:t>
            </a:r>
            <a:r>
              <a:rPr lang="en-US" dirty="0"/>
              <a:t>non-Oklahoma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84% </a:t>
            </a:r>
            <a:r>
              <a:rPr lang="en-US" dirty="0"/>
              <a:t>from EPSCoR states, </a:t>
            </a:r>
            <a:r>
              <a:rPr lang="en-US" dirty="0" smtClean="0"/>
              <a:t>16% </a:t>
            </a:r>
            <a:r>
              <a:rPr lang="en-US" dirty="0"/>
              <a:t>non-EPSCoR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78% </a:t>
            </a:r>
            <a:r>
              <a:rPr lang="en-US" dirty="0"/>
              <a:t>academic, </a:t>
            </a:r>
            <a:r>
              <a:rPr lang="en-US" dirty="0" smtClean="0"/>
              <a:t>22% </a:t>
            </a:r>
            <a:r>
              <a:rPr lang="en-US" dirty="0"/>
              <a:t>non-academic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8153400" cy="1143000"/>
          </a:xfrm>
        </p:spPr>
        <p:txBody>
          <a:bodyPr/>
          <a:lstStyle/>
          <a:p>
            <a:r>
              <a:rPr lang="en-US" sz="5400"/>
              <a:t>OSCER Resources</a:t>
            </a:r>
            <a:br>
              <a:rPr lang="en-US" sz="5400"/>
            </a:br>
            <a:r>
              <a:rPr lang="en-US"/>
              <a:t>(and a little history)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D3850-A8E4-48A2-BE61-CE0633CCAD00}" type="slidenum">
              <a:rPr lang="en-US"/>
              <a:pPr/>
              <a:t>21</a:t>
            </a:fld>
            <a:endParaRPr lang="en-US"/>
          </a:p>
        </p:txBody>
      </p:sp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2002 OSCER Hardware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u="sng"/>
              <a:t>TOTAL:</a:t>
            </a:r>
            <a:r>
              <a:rPr lang="en-US" b="1"/>
              <a:t> </a:t>
            </a:r>
            <a:r>
              <a:rPr lang="en-US" b="1">
                <a:solidFill>
                  <a:schemeClr val="hlink"/>
                </a:solidFill>
              </a:rPr>
              <a:t>1220.8 GFLOPs*, 302 CPU cores, 302 GB RAM</a:t>
            </a:r>
            <a:r>
              <a:rPr lang="en-US" b="1"/>
              <a:t> </a:t>
            </a:r>
          </a:p>
          <a:p>
            <a:pPr>
              <a:lnSpc>
                <a:spcPct val="90000"/>
              </a:lnSpc>
            </a:pPr>
            <a:r>
              <a:rPr lang="en-US"/>
              <a:t>Aspen Systems Pentium4 Xeon 32-bit Linux Cluster (Boomer)</a:t>
            </a:r>
          </a:p>
          <a:p>
            <a:pPr lvl="1">
              <a:lnSpc>
                <a:spcPct val="90000"/>
              </a:lnSpc>
            </a:pPr>
            <a:r>
              <a:rPr lang="en-US"/>
              <a:t>270 Pentium4 Xeon CPUs, 270 GB RAM, 1080 GFLOPs</a:t>
            </a:r>
          </a:p>
          <a:p>
            <a:pPr>
              <a:lnSpc>
                <a:spcPct val="90000"/>
              </a:lnSpc>
            </a:pPr>
            <a:r>
              <a:rPr lang="en-US"/>
              <a:t>IBM Regatta p690 Symmetric Multiprocessor (Sooner)</a:t>
            </a:r>
          </a:p>
          <a:p>
            <a:pPr lvl="1">
              <a:lnSpc>
                <a:spcPct val="90000"/>
              </a:lnSpc>
            </a:pPr>
            <a:r>
              <a:rPr lang="en-US"/>
              <a:t>32 POWER4 CPUs, 32 GB RAM, 140.8 GFLOPs</a:t>
            </a:r>
          </a:p>
          <a:p>
            <a:pPr>
              <a:lnSpc>
                <a:spcPct val="90000"/>
              </a:lnSpc>
            </a:pPr>
            <a:r>
              <a:rPr lang="en-US"/>
              <a:t>IBM FAStT500 FiberChannel-1 Disk Server</a:t>
            </a:r>
          </a:p>
          <a:p>
            <a:pPr>
              <a:lnSpc>
                <a:spcPct val="90000"/>
              </a:lnSpc>
            </a:pPr>
            <a:r>
              <a:rPr lang="en-US"/>
              <a:t>Qualstar TLS-412300 Tape Library</a:t>
            </a:r>
          </a:p>
          <a:p>
            <a:pPr>
              <a:lnSpc>
                <a:spcPct val="90000"/>
              </a:lnSpc>
            </a:pPr>
            <a:r>
              <a:rPr lang="en-US"/>
              <a:t>Internet2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* GFLOPs: billions of calculations per second</a:t>
            </a:r>
          </a:p>
          <a:p>
            <a:pPr>
              <a:lnSpc>
                <a:spcPct val="90000"/>
              </a:lnSpc>
            </a:pPr>
            <a:endParaRPr lang="en-US" sz="1800" b="1">
              <a:solidFill>
                <a:srgbClr val="CC0099"/>
              </a:solidFill>
            </a:endParaRPr>
          </a:p>
        </p:txBody>
      </p:sp>
      <p:sp>
        <p:nvSpPr>
          <p:cNvPr id="78746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8570C2-7A02-4BE7-8342-7AE50D89AE81}" type="slidenum">
              <a:rPr lang="en-US"/>
              <a:pPr/>
              <a:t>22</a:t>
            </a:fld>
            <a:endParaRPr lang="en-US"/>
          </a:p>
        </p:txBody>
      </p:sp>
      <p:sp>
        <p:nvSpPr>
          <p:cNvPr id="78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2005 OSCER Hardware</a:t>
            </a:r>
          </a:p>
        </p:txBody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343400"/>
          </a:xfrm>
        </p:spPr>
        <p:txBody>
          <a:bodyPr/>
          <a:lstStyle/>
          <a:p>
            <a:r>
              <a:rPr lang="en-US" b="1" u="sng"/>
              <a:t>TOTAL:</a:t>
            </a:r>
            <a:r>
              <a:rPr lang="en-US" b="1">
                <a:solidFill>
                  <a:schemeClr val="hlink"/>
                </a:solidFill>
              </a:rPr>
              <a:t> 8009 GFLOPs*, 1288 CPU cores, 2504 GB RAM</a:t>
            </a:r>
          </a:p>
          <a:p>
            <a:pPr>
              <a:lnSpc>
                <a:spcPct val="80000"/>
              </a:lnSpc>
            </a:pPr>
            <a:r>
              <a:rPr lang="en-US"/>
              <a:t>Dell Pentium4 Xeon 64-bit Linux Cluster (Topdawg)</a:t>
            </a:r>
          </a:p>
          <a:p>
            <a:pPr lvl="1">
              <a:lnSpc>
                <a:spcPct val="80000"/>
              </a:lnSpc>
            </a:pPr>
            <a:r>
              <a:rPr lang="en-US"/>
              <a:t>1024 Pentium4 Xeon CPUs, 2176 GB RAM, 6553.6 GFLOPs</a:t>
            </a:r>
          </a:p>
          <a:p>
            <a:pPr>
              <a:lnSpc>
                <a:spcPct val="80000"/>
              </a:lnSpc>
            </a:pPr>
            <a:r>
              <a:rPr lang="en-US"/>
              <a:t>Aspen Systems Itanium2 cluster (Schooner)</a:t>
            </a:r>
          </a:p>
          <a:p>
            <a:pPr lvl="1">
              <a:lnSpc>
                <a:spcPct val="80000"/>
              </a:lnSpc>
            </a:pPr>
            <a:r>
              <a:rPr lang="en-US"/>
              <a:t>64 Itanium2 CPUs, 128 GB RAM, 256 GFLOPs</a:t>
            </a:r>
          </a:p>
          <a:p>
            <a:pPr>
              <a:lnSpc>
                <a:spcPct val="80000"/>
              </a:lnSpc>
            </a:pPr>
            <a:r>
              <a:rPr lang="en-US"/>
              <a:t>Condor Pool: 200 student lab PCs, 1200 GFLOPs</a:t>
            </a:r>
          </a:p>
          <a:p>
            <a:pPr>
              <a:lnSpc>
                <a:spcPct val="80000"/>
              </a:lnSpc>
            </a:pPr>
            <a:r>
              <a:rPr lang="en-US"/>
              <a:t>National Lambda Rail</a:t>
            </a:r>
            <a:r>
              <a:rPr lang="en-US">
                <a:solidFill>
                  <a:srgbClr val="CC0099"/>
                </a:solidFill>
              </a:rPr>
              <a:t> </a:t>
            </a:r>
            <a:r>
              <a:rPr lang="en-US"/>
              <a:t>(10 Gbps network), Internet2</a:t>
            </a:r>
          </a:p>
          <a:p>
            <a:pPr>
              <a:lnSpc>
                <a:spcPct val="80000"/>
              </a:lnSpc>
            </a:pPr>
            <a:r>
              <a:rPr lang="en-US"/>
              <a:t>Storage library: Qualstar (10 TB, AIT-3)</a:t>
            </a:r>
          </a:p>
          <a:p>
            <a:pPr>
              <a:buFont typeface="Wingdings" pitchFamily="2" charset="2"/>
              <a:buNone/>
            </a:pPr>
            <a:r>
              <a:rPr lang="en-US" sz="1800"/>
              <a:t>* GFLOPs: billions of calculations per second</a:t>
            </a:r>
          </a:p>
        </p:txBody>
      </p:sp>
      <p:sp>
        <p:nvSpPr>
          <p:cNvPr id="78848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1A2501-3286-4ADC-AC63-4E42C2BFF2FC}" type="slidenum">
              <a:rPr lang="en-US"/>
              <a:pPr/>
              <a:t>23</a:t>
            </a:fld>
            <a:endParaRPr lang="en-US"/>
          </a:p>
        </p:txBody>
      </p:sp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OSCER Hardware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4648200"/>
          </a:xfrm>
        </p:spPr>
        <p:txBody>
          <a:bodyPr/>
          <a:lstStyle/>
          <a:p>
            <a:r>
              <a:rPr lang="en-US" b="1" u="sng" dirty="0"/>
              <a:t>TOTAL:</a:t>
            </a:r>
            <a:r>
              <a:rPr lang="en-US" b="1" dirty="0"/>
              <a:t> </a:t>
            </a:r>
            <a:r>
              <a:rPr lang="en-US" b="1" dirty="0">
                <a:solidFill>
                  <a:srgbClr val="008000"/>
                </a:solidFill>
              </a:rPr>
              <a:t>54,626.88 GFLOPs; 6304 cores; 12,390 GB RAM</a:t>
            </a:r>
          </a:p>
          <a:p>
            <a:r>
              <a:rPr lang="en-US" dirty="0"/>
              <a:t>Dell Xeon Quad Core Linux Cluster (Sooner)</a:t>
            </a:r>
          </a:p>
          <a:p>
            <a:pPr lvl="1"/>
            <a:r>
              <a:rPr lang="en-US" sz="2000" dirty="0"/>
              <a:t>531 Xeon 2.0 GHz </a:t>
            </a:r>
            <a:r>
              <a:rPr lang="en-US" sz="2000" dirty="0" err="1"/>
              <a:t>Harpertown</a:t>
            </a:r>
            <a:r>
              <a:rPr lang="en-US" sz="2000" dirty="0"/>
              <a:t> dual socket quad core, 16 GB RAM</a:t>
            </a:r>
          </a:p>
          <a:p>
            <a:pPr lvl="1"/>
            <a:r>
              <a:rPr lang="en-US" sz="2000" dirty="0"/>
              <a:t>3 Xeon 2.33 GHz </a:t>
            </a:r>
            <a:r>
              <a:rPr lang="en-US" sz="2000" dirty="0" err="1"/>
              <a:t>Clovertown</a:t>
            </a:r>
            <a:r>
              <a:rPr lang="en-US" sz="2000" dirty="0"/>
              <a:t> dual socket quad core, 16 GB RAM</a:t>
            </a:r>
          </a:p>
          <a:p>
            <a:pPr lvl="1"/>
            <a:r>
              <a:rPr lang="en-US" sz="2000" dirty="0"/>
              <a:t>2 Xeon 2.4 GHz quad socket quad core nodes, 128 GB RAM each</a:t>
            </a:r>
          </a:p>
          <a:p>
            <a:pPr lvl="1"/>
            <a:r>
              <a:rPr lang="en-US" sz="2000" dirty="0"/>
              <a:t>34,514.88 GFLOPs</a:t>
            </a:r>
          </a:p>
          <a:p>
            <a:pPr lvl="1">
              <a:lnSpc>
                <a:spcPct val="70000"/>
              </a:lnSpc>
            </a:pPr>
            <a:r>
              <a:rPr lang="en-US" sz="2000" dirty="0" smtClean="0"/>
              <a:t>24 </a:t>
            </a:r>
            <a:r>
              <a:rPr lang="en-US" sz="2000" dirty="0"/>
              <a:t>NVIDIA Tesla C1060 cards (933/78 GFLOPs each)</a:t>
            </a:r>
          </a:p>
          <a:p>
            <a:pPr>
              <a:lnSpc>
                <a:spcPct val="70000"/>
              </a:lnSpc>
            </a:pPr>
            <a:r>
              <a:rPr lang="en-US" dirty="0"/>
              <a:t>Condor Pool: 795 lab PCs, 20,112 GFLOPs, 3590 GB RAM</a:t>
            </a:r>
          </a:p>
          <a:p>
            <a:pPr lvl="1"/>
            <a:r>
              <a:rPr lang="en-US" sz="2000" dirty="0" smtClean="0"/>
              <a:t>205 </a:t>
            </a:r>
            <a:r>
              <a:rPr lang="en-US" sz="2000" dirty="0"/>
              <a:t>x Intel Core i7 quad 2.4 GHz with 6 GB RAM each</a:t>
            </a:r>
          </a:p>
          <a:p>
            <a:pPr lvl="1"/>
            <a:r>
              <a:rPr lang="en-US" sz="2000" dirty="0"/>
              <a:t>400 x Intel Core2 Duo 2.4 GHz with 4 GB RAM each</a:t>
            </a:r>
          </a:p>
          <a:p>
            <a:pPr lvl="1"/>
            <a:r>
              <a:rPr lang="en-US" sz="2000" dirty="0"/>
              <a:t>190 x Intel Core2 Duo 3.0 GHz with 4 GB RAM each</a:t>
            </a:r>
          </a:p>
          <a:p>
            <a:pPr>
              <a:lnSpc>
                <a:spcPct val="70000"/>
              </a:lnSpc>
            </a:pPr>
            <a:r>
              <a:rPr lang="en-US" dirty="0"/>
              <a:t>National Lambda Rail, Internet2</a:t>
            </a:r>
            <a:r>
              <a:rPr lang="en-US" dirty="0">
                <a:solidFill>
                  <a:srgbClr val="CC0099"/>
                </a:solidFill>
              </a:rPr>
              <a:t> </a:t>
            </a:r>
            <a:r>
              <a:rPr lang="en-US" dirty="0"/>
              <a:t>(10 </a:t>
            </a:r>
            <a:r>
              <a:rPr lang="en-US" dirty="0" err="1"/>
              <a:t>Gbps</a:t>
            </a:r>
            <a:r>
              <a:rPr lang="en-US" dirty="0"/>
              <a:t> networks)</a:t>
            </a:r>
          </a:p>
        </p:txBody>
      </p:sp>
      <p:sp>
        <p:nvSpPr>
          <p:cNvPr id="88883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6A71B4-CDD0-4287-9D74-B030BD00CF95}" type="slidenum">
              <a:rPr lang="en-US"/>
              <a:pPr/>
              <a:t>24</a:t>
            </a:fld>
            <a:endParaRPr lang="en-US"/>
          </a:p>
        </p:txBody>
      </p:sp>
      <p:sp>
        <p:nvSpPr>
          <p:cNvPr id="8898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Improvement in OSCER Hardware</a:t>
            </a:r>
          </a:p>
        </p:txBody>
      </p:sp>
      <p:graphicFrame>
        <p:nvGraphicFramePr>
          <p:cNvPr id="889865" name="Object 9"/>
          <p:cNvGraphicFramePr>
            <a:graphicFrameLocks noChangeAspect="1"/>
          </p:cNvGraphicFramePr>
          <p:nvPr>
            <p:ph idx="1"/>
          </p:nvPr>
        </p:nvGraphicFramePr>
        <p:xfrm>
          <a:off x="530225" y="1146175"/>
          <a:ext cx="5976938" cy="4197350"/>
        </p:xfrm>
        <a:graphic>
          <a:graphicData uri="http://schemas.openxmlformats.org/presentationml/2006/ole">
            <p:oleObj spid="_x0000_s924674" name="Worksheet" r:id="rId3" imgW="8477402" imgH="5953074" progId="Excel.Sheet.8">
              <p:embed/>
            </p:oleObj>
          </a:graphicData>
        </a:graphic>
      </p:graphicFrame>
      <p:sp>
        <p:nvSpPr>
          <p:cNvPr id="889868" name="Text Box 12"/>
          <p:cNvSpPr txBox="1">
            <a:spLocks noChangeArrowheads="1"/>
          </p:cNvSpPr>
          <p:nvPr/>
        </p:nvSpPr>
        <p:spPr bwMode="auto">
          <a:xfrm>
            <a:off x="6858000" y="1676400"/>
            <a:ext cx="18288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GFLOPs:      2008 = 39 </a:t>
            </a:r>
            <a:r>
              <a:rPr lang="en-US">
                <a:latin typeface="Arial" charset="0"/>
              </a:rPr>
              <a:t>x</a:t>
            </a:r>
            <a:r>
              <a:rPr lang="en-US"/>
              <a:t> 2002</a:t>
            </a:r>
          </a:p>
          <a:p>
            <a:pPr algn="l">
              <a:spcBef>
                <a:spcPct val="50000"/>
              </a:spcBef>
            </a:pPr>
            <a:r>
              <a:rPr lang="en-US"/>
              <a:t>RAM:           2008 = 29 </a:t>
            </a:r>
            <a:r>
              <a:rPr lang="en-US">
                <a:latin typeface="Arial" charset="0"/>
              </a:rPr>
              <a:t>x</a:t>
            </a:r>
            <a:r>
              <a:rPr lang="en-US"/>
              <a:t> 2002</a:t>
            </a:r>
          </a:p>
          <a:p>
            <a:pPr algn="l">
              <a:spcBef>
                <a:spcPct val="50000"/>
              </a:spcBef>
            </a:pPr>
            <a:r>
              <a:rPr lang="en-US"/>
              <a:t>CPU cores:   2008 = 19 </a:t>
            </a:r>
            <a:r>
              <a:rPr lang="en-US">
                <a:latin typeface="Arial" charset="0"/>
              </a:rPr>
              <a:t>x</a:t>
            </a:r>
            <a:r>
              <a:rPr lang="en-US"/>
              <a:t> 2002</a:t>
            </a:r>
          </a:p>
          <a:p>
            <a:pPr algn="l">
              <a:spcBef>
                <a:spcPct val="50000"/>
              </a:spcBef>
            </a:pPr>
            <a:r>
              <a:rPr lang="en-US"/>
              <a:t>Moore’s Law: 2008 = 16 </a:t>
            </a:r>
            <a:r>
              <a:rPr lang="en-US">
                <a:latin typeface="Arial" charset="0"/>
              </a:rPr>
              <a:t>x</a:t>
            </a:r>
            <a:r>
              <a:rPr lang="en-US"/>
              <a:t> 2002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EDF3D5-3BB3-4321-AC0C-36011A1D37E3}" type="slidenum">
              <a:rPr lang="en-US"/>
              <a:pPr/>
              <a:t>25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OK Cyberinfrastructure Initiative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Triggered by Oklahoma’s current NSF EPSCoR Track-1 grant.</a:t>
            </a:r>
          </a:p>
          <a:p>
            <a:pPr eaLnBrk="1" hangingPunct="1"/>
            <a:r>
              <a:rPr lang="en-US" dirty="0" smtClean="0"/>
              <a:t>Memorandum of Understanding between OU and OSU.</a:t>
            </a:r>
            <a:endParaRPr lang="en-US" dirty="0" smtClean="0"/>
          </a:p>
          <a:p>
            <a:pPr eaLnBrk="1" hangingPunct="1"/>
            <a:r>
              <a:rPr lang="en-US" dirty="0" smtClean="0"/>
              <a:t>All </a:t>
            </a:r>
            <a:r>
              <a:rPr lang="en-US" dirty="0" smtClean="0"/>
              <a:t>academic institutions in Oklahoma are eligible to sign up for free use of OU’s and OSU’s centrally-owned CI resources.</a:t>
            </a:r>
          </a:p>
          <a:p>
            <a:pPr eaLnBrk="1" hangingPunct="1"/>
            <a:r>
              <a:rPr lang="en-US" dirty="0" smtClean="0"/>
              <a:t>Other kinds of institutions (government, NGO, commercial) are eligible to use, though not necessarily for free.</a:t>
            </a:r>
          </a:p>
          <a:p>
            <a:pPr eaLnBrk="1" hangingPunct="1"/>
            <a:r>
              <a:rPr lang="en-US" dirty="0" smtClean="0"/>
              <a:t>Everyone can participate in our CI education initiative.</a:t>
            </a:r>
          </a:p>
          <a:p>
            <a:pPr eaLnBrk="1" hangingPunct="1"/>
            <a:r>
              <a:rPr lang="en-US" dirty="0" smtClean="0"/>
              <a:t>The Oklahoma Supercomputing Symposium, our annual conference, continues to be offered to 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C2AD2AF-44E1-4605-881E-55DF136B7C1C}" type="slidenum">
              <a:rPr lang="en-US"/>
              <a:pPr/>
              <a:t>26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1,076 Intel Xeon CPU chips/4288 cores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528 dual socket/quad core </a:t>
            </a:r>
            <a:r>
              <a:rPr lang="en-US" sz="1600" dirty="0" err="1" smtClean="0"/>
              <a:t>Harpertown</a:t>
            </a:r>
            <a:r>
              <a:rPr lang="en-US" sz="1600" dirty="0" smtClean="0"/>
              <a:t> 2.0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3 dual socket/quad core </a:t>
            </a:r>
            <a:r>
              <a:rPr lang="en-US" sz="1600" dirty="0" err="1" smtClean="0"/>
              <a:t>Harpertown</a:t>
            </a:r>
            <a:r>
              <a:rPr lang="en-US" sz="1600" dirty="0" smtClean="0"/>
              <a:t> 2.66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3 dual socket/quad core </a:t>
            </a:r>
            <a:r>
              <a:rPr lang="en-US" sz="1600" dirty="0" err="1" smtClean="0"/>
              <a:t>Clovertown</a:t>
            </a:r>
            <a:r>
              <a:rPr lang="en-US" sz="1600" dirty="0" smtClean="0"/>
              <a:t> 2.33 GHz, 16 GB each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2 x quad socket/quad core Tigerton, 2.4 GHz, 128 GB each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8,800 GB RAM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~130 TB globally accessible disk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err="1" smtClean="0"/>
              <a:t>QLogic</a:t>
            </a:r>
            <a:r>
              <a:rPr lang="en-US" dirty="0" smtClean="0"/>
              <a:t>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Force10 Networks Gigabit Ethernet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/>
              <a:t>Red Hat Enterprise Linux 5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Peak speed: 34.5 TFLOPs*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/>
              <a:t>*TFLOPs: trillion calculations per second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Dell Intel Xeon Linux Cluster</a:t>
            </a:r>
          </a:p>
        </p:txBody>
      </p:sp>
      <p:sp>
        <p:nvSpPr>
          <p:cNvPr id="503812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3799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2D9300-87D3-429E-9C09-C536CBAD9FFF}" type="slidenum">
              <a:rPr lang="en-US"/>
              <a:pPr/>
              <a:t>27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800080"/>
                </a:solidFill>
              </a:rPr>
              <a:t>DEBUTED NOVEMBER 2008 AT: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#90 worldwide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#47 in the US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#14 among US academic</a:t>
            </a:r>
          </a:p>
          <a:p>
            <a:pPr eaLnBrk="1" hangingPunct="1">
              <a:lnSpc>
                <a:spcPct val="90000"/>
              </a:lnSpc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#10 among US academic excluding TeraGrid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#2 in the Big 12</a:t>
            </a:r>
          </a:p>
          <a:p>
            <a:pPr eaLnBrk="1" hangingPunct="1">
              <a:buClr>
                <a:schemeClr val="folHlink"/>
              </a:buClr>
            </a:pPr>
            <a:r>
              <a:rPr lang="en-US" b="1" smtClean="0">
                <a:solidFill>
                  <a:srgbClr val="800080"/>
                </a:solidFill>
              </a:rPr>
              <a:t>#1 in the Big 12                 excluding TeraGrid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Dell Intel Xeon Linux Cluster</a:t>
            </a:r>
          </a:p>
        </p:txBody>
      </p:sp>
      <p:sp>
        <p:nvSpPr>
          <p:cNvPr id="504836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4823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4521172-E86F-4BFD-9E69-21ACED33C9D9}" type="slidenum">
              <a:rPr lang="en-US"/>
              <a:pPr/>
              <a:t>28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029200" cy="4800600"/>
          </a:xfrm>
        </p:spPr>
        <p:txBody>
          <a:bodyPr/>
          <a:lstStyle/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800080"/>
                </a:solidFill>
              </a:rPr>
              <a:t>Purchased mid-July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800080"/>
                </a:solidFill>
              </a:rPr>
              <a:t>First friendly user Aug 15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800080"/>
                </a:solidFill>
              </a:rPr>
              <a:t>Full production Oct 3 2008</a:t>
            </a: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endParaRPr lang="en-US" b="1" smtClean="0">
              <a:solidFill>
                <a:srgbClr val="800080"/>
              </a:solidFill>
            </a:endParaRPr>
          </a:p>
          <a:p>
            <a:pPr eaLnBrk="1" hangingPunct="1">
              <a:buClr>
                <a:schemeClr val="folHlink"/>
              </a:buClr>
              <a:buFont typeface="Wingdings" pitchFamily="2" charset="2"/>
              <a:buNone/>
            </a:pPr>
            <a:r>
              <a:rPr lang="en-US" b="1" smtClean="0">
                <a:solidFill>
                  <a:srgbClr val="800080"/>
                </a:solidFill>
              </a:rPr>
              <a:t>Christmas Day 2008: &gt;~75% of nodes and ~66% of cores were in use.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Dell Intel Xeon Linux Cluster</a:t>
            </a:r>
          </a:p>
        </p:txBody>
      </p:sp>
      <p:sp>
        <p:nvSpPr>
          <p:cNvPr id="506884" name="Text Box 4"/>
          <p:cNvSpPr txBox="1">
            <a:spLocks noChangeArrowheads="1"/>
          </p:cNvSpPr>
          <p:nvPr/>
        </p:nvSpPr>
        <p:spPr bwMode="auto">
          <a:xfrm>
            <a:off x="5043488" y="5562600"/>
            <a:ext cx="365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sooner.oscer.ou.edu</a:t>
            </a:r>
          </a:p>
        </p:txBody>
      </p:sp>
      <p:pic>
        <p:nvPicPr>
          <p:cNvPr id="35847" name="Picture 5" descr="topdawg_20051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8300" y="1905000"/>
            <a:ext cx="2801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C60050-767F-48AE-8A6B-788A79C77363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Condor</a:t>
            </a:r>
            <a:r>
              <a:rPr lang="en-US" sz="3600" smtClean="0"/>
              <a:t> Pool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7010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Condor is a software technology that allows idle desktop PCs to be used for number crunching.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OU IT has deployed a large Condor pool (795 desktop 	PCs in IT student labs all over campus).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It provides a huge amount of additional computing power – more than was available in all of OSCER  in 2005.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20+ TFLOPs peak compute speed.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 smtClean="0"/>
              <a:t>And, the cost is very </a:t>
            </a:r>
            <a:r>
              <a:rPr lang="en-US" dirty="0" err="1" smtClean="0"/>
              <a:t>very</a:t>
            </a:r>
            <a:r>
              <a:rPr lang="en-US" dirty="0" smtClean="0"/>
              <a:t> low – almost literally free.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Also, we’ve been seeing empirically that Condor gets about 80% of each PC’s time.</a:t>
            </a:r>
          </a:p>
        </p:txBody>
      </p:sp>
      <p:pic>
        <p:nvPicPr>
          <p:cNvPr id="39942" name="Picture 4" descr="carson206_25pct_200604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67600" y="1600200"/>
            <a:ext cx="1200150" cy="1600200"/>
          </a:xfrm>
          <a:noFill/>
        </p:spPr>
      </p:pic>
      <p:sp>
        <p:nvSpPr>
          <p:cNvPr id="3994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Attendee Profile </a:t>
            </a:r>
            <a:r>
              <a:rPr lang="en-US" dirty="0" smtClean="0"/>
              <a:t>2002-2011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Over 2000 attendees </a:t>
            </a:r>
            <a:r>
              <a:rPr lang="en-US" dirty="0" smtClean="0"/>
              <a:t>at 10 Symposia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6</a:t>
            </a:r>
            <a:r>
              <a:rPr lang="en-US" dirty="0" smtClean="0"/>
              <a:t>9 in 2002, 225-325 per year thereafter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Organizations</a:t>
            </a:r>
            <a:r>
              <a:rPr lang="en-US" dirty="0" smtClean="0"/>
              <a:t>: 244</a:t>
            </a:r>
          </a:p>
          <a:p>
            <a:pPr lvl="1">
              <a:spcBef>
                <a:spcPts val="0"/>
              </a:spcBef>
            </a:pPr>
            <a:r>
              <a:rPr lang="en-US" b="1" u="sng" dirty="0" smtClean="0"/>
              <a:t>Academic</a:t>
            </a:r>
            <a:r>
              <a:rPr lang="en-US" dirty="0" smtClean="0"/>
              <a:t>: attendees from 96 institutions in 27 states &amp; territories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60 institutions in 14 EPSCoR jurisdictions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28 institutions in Oklahoma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PhD-granting, masters-granting, bachelors-granting, community college, career tech, high school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Historically Black University, Tribal College</a:t>
            </a:r>
          </a:p>
          <a:p>
            <a:pPr lvl="3">
              <a:spcBef>
                <a:spcPts val="0"/>
              </a:spcBef>
            </a:pPr>
            <a:r>
              <a:rPr lang="en-US" dirty="0" smtClean="0"/>
              <a:t>public, private, for-profit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Industry</a:t>
            </a:r>
            <a:r>
              <a:rPr lang="en-US" dirty="0" smtClean="0"/>
              <a:t>: attendees from 102 firms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Government</a:t>
            </a:r>
            <a:r>
              <a:rPr lang="en-US" dirty="0" smtClean="0"/>
              <a:t>: attendees from 32 agencies (federal, state, local, foreign)</a:t>
            </a:r>
          </a:p>
          <a:p>
            <a:pPr lvl="1">
              <a:lnSpc>
                <a:spcPct val="80000"/>
              </a:lnSpc>
              <a:spcBef>
                <a:spcPts val="0"/>
              </a:spcBef>
            </a:pPr>
            <a:r>
              <a:rPr lang="en-US" b="1" u="sng" dirty="0" smtClean="0"/>
              <a:t>Non-governmental</a:t>
            </a:r>
            <a:r>
              <a:rPr lang="en-US" dirty="0" smtClean="0"/>
              <a:t>: attendees from 14 </a:t>
            </a:r>
            <a:r>
              <a:rPr lang="en-US" dirty="0" smtClean="0"/>
              <a:t>organizations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OSCER State of the Center Address</a:t>
            </a:r>
          </a:p>
          <a:p>
            <a:r>
              <a:rPr lang="en-US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F28115-2E17-450C-AEDC-D5EB8C1C647E}" type="slidenum">
              <a:rPr lang="en-US"/>
              <a:pPr/>
              <a:t>30</a:t>
            </a:fld>
            <a:endParaRPr lang="en-US"/>
          </a:p>
        </p:txBody>
      </p:sp>
      <p:pic>
        <p:nvPicPr>
          <p:cNvPr id="937988" name="Picture 4" descr="Powerpoint images cop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690563"/>
            <a:ext cx="838835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7989" name="Rectangle 5"/>
          <p:cNvSpPr>
            <a:spLocks noChangeArrowheads="1"/>
          </p:cNvSpPr>
          <p:nvPr/>
        </p:nvSpPr>
        <p:spPr bwMode="auto">
          <a:xfrm>
            <a:off x="990600" y="457200"/>
            <a:ext cx="77930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3600" b="1">
                <a:solidFill>
                  <a:schemeClr val="tx2"/>
                </a:solidFill>
              </a:rPr>
              <a:t>Condor Pool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F8C34E-7980-427B-A86B-DBFCC7DF3371}" type="slidenum">
              <a:rPr lang="en-US"/>
              <a:pPr/>
              <a:t>31</a:t>
            </a:fld>
            <a:endParaRPr lang="en-US"/>
          </a:p>
        </p:txBody>
      </p:sp>
      <p:pic>
        <p:nvPicPr>
          <p:cNvPr id="40964" name="Picture 10" descr="nlr_services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80010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National Lambda Rail</a:t>
            </a:r>
          </a:p>
        </p:txBody>
      </p:sp>
      <p:sp>
        <p:nvSpPr>
          <p:cNvPr id="40967" name="Oval 8"/>
          <p:cNvSpPr>
            <a:spLocks noChangeArrowheads="1"/>
          </p:cNvSpPr>
          <p:nvPr/>
        </p:nvSpPr>
        <p:spPr bwMode="auto">
          <a:xfrm>
            <a:off x="3962400" y="3690938"/>
            <a:ext cx="1524000" cy="6858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F117B1-50D5-4B28-8F89-4AB3D1BD23B9}" type="slidenum">
              <a:rPr lang="en-US"/>
              <a:pPr/>
              <a:t>32</a:t>
            </a:fld>
            <a:endParaRPr lang="en-US"/>
          </a:p>
        </p:txBody>
      </p:sp>
      <p:pic>
        <p:nvPicPr>
          <p:cNvPr id="41988" name="Picture 2" descr="internet2_map_20081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66825"/>
            <a:ext cx="76962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Internet2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Courier New" pitchFamily="49" charset="0"/>
                <a:hlinkClick r:id="rId3"/>
              </a:rPr>
              <a:t>www.internet2.edu</a:t>
            </a:r>
            <a:endParaRPr lang="en-US" sz="1200">
              <a:latin typeface="Courier New" pitchFamily="49" charset="0"/>
            </a:endParaRPr>
          </a:p>
        </p:txBody>
      </p:sp>
      <p:sp>
        <p:nvSpPr>
          <p:cNvPr id="41991" name="Oval 5"/>
          <p:cNvSpPr>
            <a:spLocks noChangeArrowheads="1"/>
          </p:cNvSpPr>
          <p:nvPr/>
        </p:nvSpPr>
        <p:spPr bwMode="auto">
          <a:xfrm>
            <a:off x="3124200" y="4038600"/>
            <a:ext cx="1143000" cy="838200"/>
          </a:xfrm>
          <a:prstGeom prst="ellips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153400" cy="1143000"/>
          </a:xfrm>
        </p:spPr>
        <p:txBody>
          <a:bodyPr/>
          <a:lstStyle/>
          <a:p>
            <a:r>
              <a:rPr lang="en-US" sz="6000"/>
              <a:t>What Does OSCER Do?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1F7F4-84A7-4760-A5E2-D8DC65304EFD}" type="slidenum">
              <a:rPr lang="en-US"/>
              <a:pPr/>
              <a:t>34</a:t>
            </a:fld>
            <a:endParaRPr lang="en-US"/>
          </a:p>
        </p:txBody>
      </p:sp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OSCER Do?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r>
              <a:rPr lang="en-US" dirty="0"/>
              <a:t>Teaching</a:t>
            </a:r>
          </a:p>
          <a:p>
            <a:r>
              <a:rPr lang="en-US" dirty="0"/>
              <a:t>Research</a:t>
            </a:r>
          </a:p>
          <a:p>
            <a:r>
              <a:rPr lang="en-US" dirty="0" smtClean="0"/>
              <a:t>Dissemination</a:t>
            </a:r>
          </a:p>
          <a:p>
            <a:r>
              <a:rPr lang="en-US" dirty="0" smtClean="0"/>
              <a:t>Oklahoma Cyberinfrastructure Initiative</a:t>
            </a:r>
            <a:endParaRPr lang="en-US" dirty="0"/>
          </a:p>
          <a:p>
            <a:endParaRPr lang="en-US" b="1" u="sng" dirty="0">
              <a:solidFill>
                <a:srgbClr val="0099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8153400" cy="1143000"/>
          </a:xfrm>
        </p:spPr>
        <p:txBody>
          <a:bodyPr/>
          <a:lstStyle/>
          <a:p>
            <a:r>
              <a:rPr lang="en-US" sz="6000"/>
              <a:t>OSCER Teaching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E4535F-67E9-4B63-A730-83581E5113C6}" type="slidenum">
              <a:rPr lang="en-US"/>
              <a:pPr/>
              <a:t>36</a:t>
            </a:fld>
            <a:endParaRPr lang="en-US"/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OSCER Do? Teaching</a:t>
            </a:r>
          </a:p>
        </p:txBody>
      </p:sp>
      <p:pic>
        <p:nvPicPr>
          <p:cNvPr id="803843" name="Picture 3" descr="ncsi2004o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5638800" cy="4229100"/>
          </a:xfrm>
          <a:prstGeom prst="rect">
            <a:avLst/>
          </a:prstGeom>
          <a:noFill/>
        </p:spPr>
      </p:pic>
      <p:sp>
        <p:nvSpPr>
          <p:cNvPr id="803844" name="Text Box 4"/>
          <p:cNvSpPr txBox="1">
            <a:spLocks noChangeArrowheads="1"/>
          </p:cNvSpPr>
          <p:nvPr/>
        </p:nvSpPr>
        <p:spPr bwMode="auto">
          <a:xfrm>
            <a:off x="457200" y="5521325"/>
            <a:ext cx="81534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Science and engineering faculty from all over America learn</a:t>
            </a:r>
          </a:p>
          <a:p>
            <a:pPr>
              <a:lnSpc>
                <a:spcPct val="80000"/>
              </a:lnSpc>
            </a:pPr>
            <a:r>
              <a:rPr lang="en-US"/>
              <a:t>supercomputing at OU by playing with a jigsaw puzzle (NCSI @ OU 2004).</a:t>
            </a:r>
          </a:p>
        </p:txBody>
      </p:sp>
      <p:sp>
        <p:nvSpPr>
          <p:cNvPr id="80384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7681A5-7C1E-4F17-AC2D-71655799989B}" type="slidenum">
              <a:rPr lang="en-US"/>
              <a:pPr/>
              <a:t>37</a:t>
            </a:fld>
            <a:endParaRPr lang="en-US"/>
          </a:p>
        </p:txBody>
      </p:sp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Supercomputing in Plain English</a:t>
            </a:r>
          </a:p>
        </p:txBody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924800" cy="5029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>
                <a:solidFill>
                  <a:srgbClr val="008000"/>
                </a:solidFill>
              </a:rPr>
              <a:t>Supercomputing in Plain English</a:t>
            </a:r>
            <a:r>
              <a:rPr lang="en-US" dirty="0"/>
              <a:t> workshops target not only people who are sophisticated about computing, but especially students and researchers with strong science or engineering backgrounds but modest computing experience.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Prerequisite: 1 semester of Fortran, C, C++ or Java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Taught by analogy, storytelling and play, with minimal use of jargon, and assuming very little computing background.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Streaming video: </a:t>
            </a:r>
            <a:r>
              <a:rPr lang="en-US" sz="1800" b="1" dirty="0">
                <a:latin typeface="Courier New" pitchFamily="49" charset="0"/>
                <a:hlinkClick r:id="rId3"/>
              </a:rPr>
              <a:t>http://www.oscer.ou.edu/education.php</a:t>
            </a:r>
            <a:endParaRPr lang="en-US" sz="1800" b="1" dirty="0">
              <a:latin typeface="Courier New" pitchFamily="49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/>
              <a:t>Registrations: over </a:t>
            </a:r>
            <a:r>
              <a:rPr lang="en-US" sz="2000" dirty="0" smtClean="0"/>
              <a:t>1000 </a:t>
            </a:r>
            <a:r>
              <a:rPr lang="en-US" sz="2000" dirty="0"/>
              <a:t>from 2001 to </a:t>
            </a:r>
            <a:r>
              <a:rPr lang="en-US" sz="2000" dirty="0" smtClean="0"/>
              <a:t>2011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20BEB7-9D34-4618-B52B-3B3FE1E0F7A8}" type="slidenum">
              <a:rPr lang="en-US"/>
              <a:pPr/>
              <a:t>38</a:t>
            </a:fld>
            <a:endParaRPr lang="en-US"/>
          </a:p>
        </p:txBody>
      </p:sp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Workshop Topics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>
              <a:lnSpc>
                <a:spcPct val="80000"/>
              </a:lnSpc>
            </a:pPr>
            <a:r>
              <a:rPr lang="en-US" dirty="0"/>
              <a:t>The Storage Hierarchy</a:t>
            </a:r>
          </a:p>
          <a:p>
            <a:pPr>
              <a:lnSpc>
                <a:spcPct val="80000"/>
              </a:lnSpc>
            </a:pPr>
            <a:r>
              <a:rPr lang="en-US" dirty="0"/>
              <a:t>Instruction Level Parallelism</a:t>
            </a:r>
          </a:p>
          <a:p>
            <a:pPr>
              <a:lnSpc>
                <a:spcPct val="80000"/>
              </a:lnSpc>
            </a:pPr>
            <a:r>
              <a:rPr lang="en-US" dirty="0"/>
              <a:t>High Performance Compilers</a:t>
            </a:r>
          </a:p>
          <a:p>
            <a:pPr>
              <a:lnSpc>
                <a:spcPct val="80000"/>
              </a:lnSpc>
            </a:pPr>
            <a:r>
              <a:rPr lang="en-US" dirty="0"/>
              <a:t>Shared Memory Parallelism</a:t>
            </a:r>
          </a:p>
          <a:p>
            <a:pPr>
              <a:lnSpc>
                <a:spcPct val="70000"/>
              </a:lnSpc>
            </a:pPr>
            <a:r>
              <a:rPr lang="en-US" dirty="0"/>
              <a:t>Distributed Parallelism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Applications </a:t>
            </a:r>
            <a:r>
              <a:rPr lang="en-US" dirty="0"/>
              <a:t>&amp; Types of Parallelism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Multicore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High Throughput Computing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GPGPU</a:t>
            </a:r>
            <a:r>
              <a:rPr lang="en-US" dirty="0"/>
              <a:t>: Number Crunching in Your Graphics Card</a:t>
            </a:r>
          </a:p>
          <a:p>
            <a:pPr>
              <a:lnSpc>
                <a:spcPct val="80000"/>
              </a:lnSpc>
            </a:pPr>
            <a:r>
              <a:rPr lang="en-US" dirty="0"/>
              <a:t>Grab Bag: Scientific Libraries, I/O libraries, </a:t>
            </a:r>
            <a:r>
              <a:rPr lang="en-US" dirty="0" smtClean="0"/>
              <a:t>Visualization</a:t>
            </a:r>
          </a:p>
          <a:p>
            <a:pPr>
              <a:lnSpc>
                <a:spcPct val="80000"/>
              </a:lnSpc>
              <a:buNone/>
            </a:pPr>
            <a:r>
              <a:rPr lang="en-US" dirty="0" smtClean="0"/>
              <a:t>Includes temporary accounts on OSCER resources for exercises.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9D1303-58EB-4C19-992B-479705B1032C}" type="slidenum">
              <a:rPr lang="en-US"/>
              <a:pPr/>
              <a:t>39</a:t>
            </a:fld>
            <a:endParaRPr lang="en-US"/>
          </a:p>
        </p:txBody>
      </p:sp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SiPE Workshop Participants </a:t>
            </a:r>
            <a:r>
              <a:rPr lang="en-US" sz="3600" dirty="0" smtClean="0"/>
              <a:t>2001-11</a:t>
            </a:r>
            <a:endParaRPr lang="en-US" sz="3600" dirty="0"/>
          </a:p>
        </p:txBody>
      </p:sp>
      <p:pic>
        <p:nvPicPr>
          <p:cNvPr id="936963" name="Picture 3" descr="usa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39000" cy="4849813"/>
          </a:xfrm>
          <a:prstGeom prst="rect">
            <a:avLst/>
          </a:prstGeom>
          <a:noFill/>
        </p:spPr>
      </p:pic>
      <p:sp>
        <p:nvSpPr>
          <p:cNvPr id="936964" name="AutoShape 4"/>
          <p:cNvSpPr>
            <a:spLocks noChangeArrowheads="1"/>
          </p:cNvSpPr>
          <p:nvPr/>
        </p:nvSpPr>
        <p:spPr bwMode="auto">
          <a:xfrm>
            <a:off x="4191000" y="3962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5" name="AutoShape 5"/>
          <p:cNvSpPr>
            <a:spLocks noChangeArrowheads="1"/>
          </p:cNvSpPr>
          <p:nvPr/>
        </p:nvSpPr>
        <p:spPr bwMode="auto">
          <a:xfrm>
            <a:off x="5029200" y="4191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6" name="AutoShape 6"/>
          <p:cNvSpPr>
            <a:spLocks noChangeArrowheads="1"/>
          </p:cNvSpPr>
          <p:nvPr/>
        </p:nvSpPr>
        <p:spPr bwMode="auto">
          <a:xfrm>
            <a:off x="4038600" y="3429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7" name="AutoShape 7"/>
          <p:cNvSpPr>
            <a:spLocks noChangeArrowheads="1"/>
          </p:cNvSpPr>
          <p:nvPr/>
        </p:nvSpPr>
        <p:spPr bwMode="auto">
          <a:xfrm>
            <a:off x="4343400" y="29718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8" name="AutoShape 8"/>
          <p:cNvSpPr>
            <a:spLocks noChangeArrowheads="1"/>
          </p:cNvSpPr>
          <p:nvPr/>
        </p:nvSpPr>
        <p:spPr bwMode="auto">
          <a:xfrm>
            <a:off x="3810000" y="1905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69" name="AutoShape 9"/>
          <p:cNvSpPr>
            <a:spLocks noChangeArrowheads="1"/>
          </p:cNvSpPr>
          <p:nvPr/>
        </p:nvSpPr>
        <p:spPr bwMode="auto">
          <a:xfrm>
            <a:off x="3962400" y="4343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0" name="AutoShape 10"/>
          <p:cNvSpPr>
            <a:spLocks noChangeArrowheads="1"/>
          </p:cNvSpPr>
          <p:nvPr/>
        </p:nvSpPr>
        <p:spPr bwMode="auto">
          <a:xfrm>
            <a:off x="4648200" y="2819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1" name="AutoShape 11"/>
          <p:cNvSpPr>
            <a:spLocks noChangeArrowheads="1"/>
          </p:cNvSpPr>
          <p:nvPr/>
        </p:nvSpPr>
        <p:spPr bwMode="auto">
          <a:xfrm>
            <a:off x="3505200" y="3505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2" name="AutoShape 12"/>
          <p:cNvSpPr>
            <a:spLocks noChangeArrowheads="1"/>
          </p:cNvSpPr>
          <p:nvPr/>
        </p:nvSpPr>
        <p:spPr bwMode="auto">
          <a:xfrm>
            <a:off x="3429000" y="3886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3" name="AutoShape 13"/>
          <p:cNvSpPr>
            <a:spLocks noChangeArrowheads="1"/>
          </p:cNvSpPr>
          <p:nvPr/>
        </p:nvSpPr>
        <p:spPr bwMode="auto">
          <a:xfrm>
            <a:off x="7086600" y="3124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4" name="AutoShape 14"/>
          <p:cNvSpPr>
            <a:spLocks noChangeArrowheads="1"/>
          </p:cNvSpPr>
          <p:nvPr/>
        </p:nvSpPr>
        <p:spPr bwMode="auto">
          <a:xfrm>
            <a:off x="6477000" y="4800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5" name="AutoShape 15"/>
          <p:cNvSpPr>
            <a:spLocks noChangeArrowheads="1"/>
          </p:cNvSpPr>
          <p:nvPr/>
        </p:nvSpPr>
        <p:spPr bwMode="auto">
          <a:xfrm>
            <a:off x="6400800" y="3962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6" name="AutoShape 16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7" name="AutoShape 17"/>
          <p:cNvSpPr>
            <a:spLocks noChangeArrowheads="1"/>
          </p:cNvSpPr>
          <p:nvPr/>
        </p:nvSpPr>
        <p:spPr bwMode="auto">
          <a:xfrm>
            <a:off x="6629400" y="3505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8" name="AutoShape 18"/>
          <p:cNvSpPr>
            <a:spLocks noChangeArrowheads="1"/>
          </p:cNvSpPr>
          <p:nvPr/>
        </p:nvSpPr>
        <p:spPr bwMode="auto">
          <a:xfrm>
            <a:off x="7010400" y="2286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79" name="AutoShape 19"/>
          <p:cNvSpPr>
            <a:spLocks noChangeArrowheads="1"/>
          </p:cNvSpPr>
          <p:nvPr/>
        </p:nvSpPr>
        <p:spPr bwMode="auto">
          <a:xfrm>
            <a:off x="5791200" y="2438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0" name="AutoShape 20"/>
          <p:cNvSpPr>
            <a:spLocks noChangeArrowheads="1"/>
          </p:cNvSpPr>
          <p:nvPr/>
        </p:nvSpPr>
        <p:spPr bwMode="auto">
          <a:xfrm>
            <a:off x="5410200" y="29718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1" name="AutoShape 21"/>
          <p:cNvSpPr>
            <a:spLocks noChangeArrowheads="1"/>
          </p:cNvSpPr>
          <p:nvPr/>
        </p:nvSpPr>
        <p:spPr bwMode="auto">
          <a:xfrm>
            <a:off x="4648200" y="1981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2" name="Text Box 22"/>
          <p:cNvSpPr txBox="1">
            <a:spLocks noChangeArrowheads="1"/>
          </p:cNvSpPr>
          <p:nvPr/>
        </p:nvSpPr>
        <p:spPr bwMode="auto">
          <a:xfrm>
            <a:off x="7467600" y="5638800"/>
            <a:ext cx="685800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</a:t>
            </a:r>
          </a:p>
        </p:txBody>
      </p:sp>
      <p:sp>
        <p:nvSpPr>
          <p:cNvPr id="936983" name="AutoShape 23"/>
          <p:cNvSpPr>
            <a:spLocks noChangeArrowheads="1"/>
          </p:cNvSpPr>
          <p:nvPr/>
        </p:nvSpPr>
        <p:spPr bwMode="auto">
          <a:xfrm>
            <a:off x="7848600" y="5562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4" name="AutoShape 24"/>
          <p:cNvSpPr>
            <a:spLocks noChangeArrowheads="1"/>
          </p:cNvSpPr>
          <p:nvPr/>
        </p:nvSpPr>
        <p:spPr bwMode="auto">
          <a:xfrm>
            <a:off x="3733800" y="56388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5" name="AutoShape 25"/>
          <p:cNvSpPr>
            <a:spLocks noChangeArrowheads="1"/>
          </p:cNvSpPr>
          <p:nvPr/>
        </p:nvSpPr>
        <p:spPr bwMode="auto">
          <a:xfrm>
            <a:off x="2514600" y="5029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6" name="AutoShape 26"/>
          <p:cNvSpPr>
            <a:spLocks noChangeArrowheads="1"/>
          </p:cNvSpPr>
          <p:nvPr/>
        </p:nvSpPr>
        <p:spPr bwMode="auto">
          <a:xfrm>
            <a:off x="1676400" y="37338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6987" name="AutoShape 27"/>
          <p:cNvSpPr>
            <a:spLocks noChangeArrowheads="1"/>
          </p:cNvSpPr>
          <p:nvPr/>
        </p:nvSpPr>
        <p:spPr bwMode="auto">
          <a:xfrm>
            <a:off x="2057400" y="3276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5791200" y="4191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2514600" y="4267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2514600" y="2514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4876800" y="3657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5791200" y="3276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6172200" y="3505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10"/>
          <p:cNvSpPr>
            <a:spLocks noChangeArrowheads="1"/>
          </p:cNvSpPr>
          <p:nvPr/>
        </p:nvSpPr>
        <p:spPr bwMode="auto">
          <a:xfrm>
            <a:off x="5257800" y="4800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7467600" y="2438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7086600" y="3276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10"/>
          <p:cNvSpPr>
            <a:spLocks noChangeArrowheads="1"/>
          </p:cNvSpPr>
          <p:nvPr/>
        </p:nvSpPr>
        <p:spPr bwMode="auto">
          <a:xfrm>
            <a:off x="7543800" y="1676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10"/>
          <p:cNvSpPr>
            <a:spLocks noChangeArrowheads="1"/>
          </p:cNvSpPr>
          <p:nvPr/>
        </p:nvSpPr>
        <p:spPr bwMode="auto">
          <a:xfrm>
            <a:off x="7162800" y="2895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0"/>
          <p:cNvSpPr>
            <a:spLocks noChangeArrowheads="1"/>
          </p:cNvSpPr>
          <p:nvPr/>
        </p:nvSpPr>
        <p:spPr bwMode="auto">
          <a:xfrm>
            <a:off x="6248400" y="2895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0"/>
          <p:cNvSpPr>
            <a:spLocks noChangeArrowheads="1"/>
          </p:cNvSpPr>
          <p:nvPr/>
        </p:nvSpPr>
        <p:spPr bwMode="auto">
          <a:xfrm>
            <a:off x="6934200" y="2743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0"/>
          <p:cNvSpPr>
            <a:spLocks noChangeArrowheads="1"/>
          </p:cNvSpPr>
          <p:nvPr/>
        </p:nvSpPr>
        <p:spPr bwMode="auto">
          <a:xfrm>
            <a:off x="3733800" y="2438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10"/>
          <p:cNvSpPr>
            <a:spLocks noChangeArrowheads="1"/>
          </p:cNvSpPr>
          <p:nvPr/>
        </p:nvSpPr>
        <p:spPr bwMode="auto">
          <a:xfrm>
            <a:off x="2743200" y="34290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auto">
          <a:xfrm>
            <a:off x="2057400" y="17526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0"/>
          <p:cNvSpPr>
            <a:spLocks noChangeArrowheads="1"/>
          </p:cNvSpPr>
          <p:nvPr/>
        </p:nvSpPr>
        <p:spPr bwMode="auto">
          <a:xfrm>
            <a:off x="6477000" y="32004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8"/>
          <p:cNvGrpSpPr/>
          <p:nvPr/>
        </p:nvGrpSpPr>
        <p:grpSpPr>
          <a:xfrm>
            <a:off x="762000" y="4051300"/>
            <a:ext cx="749300" cy="530225"/>
            <a:chOff x="762000" y="4051300"/>
            <a:chExt cx="749300" cy="530225"/>
          </a:xfrm>
        </p:grpSpPr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762000" y="4267200"/>
              <a:ext cx="609600" cy="3143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India</a:t>
              </a:r>
            </a:p>
          </p:txBody>
        </p:sp>
        <p:sp>
          <p:nvSpPr>
            <p:cNvPr id="51" name="AutoShape 38"/>
            <p:cNvSpPr>
              <a:spLocks noChangeArrowheads="1"/>
            </p:cNvSpPr>
            <p:nvPr/>
          </p:nvSpPr>
          <p:spPr bwMode="auto">
            <a:xfrm>
              <a:off x="1130300" y="4051300"/>
              <a:ext cx="381000" cy="3048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1143000" y="5486400"/>
            <a:ext cx="914400" cy="466725"/>
            <a:chOff x="1143000" y="5486400"/>
            <a:chExt cx="914400" cy="466725"/>
          </a:xfrm>
        </p:grpSpPr>
        <p:sp>
          <p:nvSpPr>
            <p:cNvPr id="53" name="Text Box 35"/>
            <p:cNvSpPr txBox="1">
              <a:spLocks noChangeArrowheads="1"/>
            </p:cNvSpPr>
            <p:nvPr/>
          </p:nvSpPr>
          <p:spPr bwMode="auto">
            <a:xfrm>
              <a:off x="1143000" y="5638800"/>
              <a:ext cx="914400" cy="3143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Argentina</a:t>
              </a:r>
            </a:p>
          </p:txBody>
        </p:sp>
        <p:sp>
          <p:nvSpPr>
            <p:cNvPr id="54" name="AutoShape 36"/>
            <p:cNvSpPr>
              <a:spLocks noChangeArrowheads="1"/>
            </p:cNvSpPr>
            <p:nvPr/>
          </p:nvSpPr>
          <p:spPr bwMode="auto">
            <a:xfrm>
              <a:off x="1600200" y="5486400"/>
              <a:ext cx="381000" cy="3048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54"/>
          <p:cNvGrpSpPr/>
          <p:nvPr/>
        </p:nvGrpSpPr>
        <p:grpSpPr>
          <a:xfrm>
            <a:off x="7620000" y="3962400"/>
            <a:ext cx="1066800" cy="542925"/>
            <a:chOff x="7620000" y="3962400"/>
            <a:chExt cx="1066800" cy="542925"/>
          </a:xfrm>
        </p:grpSpPr>
        <p:sp>
          <p:nvSpPr>
            <p:cNvPr id="56" name="Text Box 39"/>
            <p:cNvSpPr txBox="1">
              <a:spLocks noChangeArrowheads="1"/>
            </p:cNvSpPr>
            <p:nvPr/>
          </p:nvSpPr>
          <p:spPr bwMode="auto">
            <a:xfrm>
              <a:off x="7620000" y="4191000"/>
              <a:ext cx="1066800" cy="3143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Switzerland</a:t>
              </a:r>
            </a:p>
          </p:txBody>
        </p:sp>
        <p:sp>
          <p:nvSpPr>
            <p:cNvPr id="57" name="AutoShape 40"/>
            <p:cNvSpPr>
              <a:spLocks noChangeArrowheads="1"/>
            </p:cNvSpPr>
            <p:nvPr/>
          </p:nvSpPr>
          <p:spPr bwMode="auto">
            <a:xfrm>
              <a:off x="7924800" y="3962400"/>
              <a:ext cx="381000" cy="3048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5562600" y="3886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10"/>
          <p:cNvSpPr>
            <a:spLocks noChangeArrowheads="1"/>
          </p:cNvSpPr>
          <p:nvPr/>
        </p:nvSpPr>
        <p:spPr bwMode="auto">
          <a:xfrm>
            <a:off x="7315200" y="2743200"/>
            <a:ext cx="381000" cy="3048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48"/>
          <p:cNvGrpSpPr/>
          <p:nvPr/>
        </p:nvGrpSpPr>
        <p:grpSpPr>
          <a:xfrm>
            <a:off x="609600" y="3200400"/>
            <a:ext cx="749300" cy="530225"/>
            <a:chOff x="762000" y="4051300"/>
            <a:chExt cx="749300" cy="530225"/>
          </a:xfrm>
        </p:grpSpPr>
        <p:sp>
          <p:nvSpPr>
            <p:cNvPr id="61" name="Text Box 37"/>
            <p:cNvSpPr txBox="1">
              <a:spLocks noChangeArrowheads="1"/>
            </p:cNvSpPr>
            <p:nvPr/>
          </p:nvSpPr>
          <p:spPr bwMode="auto">
            <a:xfrm>
              <a:off x="762000" y="4267200"/>
              <a:ext cx="609600" cy="314325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smtClean="0"/>
                <a:t>China</a:t>
              </a:r>
              <a:endParaRPr lang="en-US" sz="1400" dirty="0"/>
            </a:p>
          </p:txBody>
        </p:sp>
        <p:sp>
          <p:nvSpPr>
            <p:cNvPr id="62" name="AutoShape 38"/>
            <p:cNvSpPr>
              <a:spLocks noChangeArrowheads="1"/>
            </p:cNvSpPr>
            <p:nvPr/>
          </p:nvSpPr>
          <p:spPr bwMode="auto">
            <a:xfrm>
              <a:off x="1130300" y="4051300"/>
              <a:ext cx="381000" cy="304800"/>
            </a:xfrm>
            <a:prstGeom prst="star5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5A53F-FE0D-4B6F-9828-237F1A2626B8}" type="slidenum">
              <a:rPr lang="en-US"/>
              <a:pPr/>
              <a:t>4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Symposium 2011 Sponsors</a:t>
            </a:r>
            <a:endParaRPr lang="en-US" sz="3600" dirty="0"/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</a:t>
            </a:r>
            <a:r>
              <a:rPr lang="en-US" dirty="0" smtClean="0"/>
              <a:t>sponsors</a:t>
            </a:r>
          </a:p>
          <a:p>
            <a:pPr lvl="1"/>
            <a:r>
              <a:rPr lang="en-US" dirty="0" smtClean="0"/>
              <a:t>Oklahoma EPSCoR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Plains Network</a:t>
            </a:r>
          </a:p>
          <a:p>
            <a:r>
              <a:rPr lang="en-US" dirty="0"/>
              <a:t>Industry sponsors</a:t>
            </a:r>
          </a:p>
          <a:p>
            <a:pPr lvl="1"/>
            <a:r>
              <a:rPr lang="en-US" dirty="0"/>
              <a:t>Platinum: </a:t>
            </a:r>
            <a:r>
              <a:rPr lang="en-US" dirty="0" smtClean="0"/>
              <a:t>Intel</a:t>
            </a:r>
            <a:endParaRPr lang="en-US" dirty="0"/>
          </a:p>
          <a:p>
            <a:pPr lvl="1"/>
            <a:r>
              <a:rPr lang="en-US" dirty="0"/>
              <a:t>Gold</a:t>
            </a:r>
            <a:r>
              <a:rPr lang="en-US" dirty="0" smtClean="0"/>
              <a:t>: </a:t>
            </a:r>
            <a:r>
              <a:rPr lang="en-US" dirty="0" smtClean="0"/>
              <a:t>Dell, Hewlett Packard, IBM, </a:t>
            </a:r>
            <a:r>
              <a:rPr lang="en-US" dirty="0" err="1" smtClean="0"/>
              <a:t>Isilon</a:t>
            </a:r>
            <a:r>
              <a:rPr lang="en-US" dirty="0" smtClean="0"/>
              <a:t>, </a:t>
            </a:r>
            <a:r>
              <a:rPr lang="en-US" dirty="0" err="1" smtClean="0"/>
              <a:t>Mellanox</a:t>
            </a:r>
            <a:r>
              <a:rPr lang="en-US" dirty="0" smtClean="0"/>
              <a:t>, </a:t>
            </a:r>
            <a:r>
              <a:rPr lang="en-US" dirty="0" err="1" smtClean="0"/>
              <a:t>Qlogic</a:t>
            </a:r>
            <a:endParaRPr lang="en-US" dirty="0"/>
          </a:p>
          <a:p>
            <a:pPr lvl="1"/>
            <a:r>
              <a:rPr lang="en-US" dirty="0"/>
              <a:t>Silver: </a:t>
            </a:r>
            <a:r>
              <a:rPr lang="en-US" dirty="0" smtClean="0"/>
              <a:t>Fujitsu</a:t>
            </a:r>
            <a:endParaRPr lang="en-US" dirty="0"/>
          </a:p>
          <a:p>
            <a:pPr lvl="1"/>
            <a:r>
              <a:rPr lang="en-US" dirty="0"/>
              <a:t>Bronze: Advanced Clustering Technologies, </a:t>
            </a:r>
            <a:r>
              <a:rPr lang="en-US" dirty="0" smtClean="0"/>
              <a:t>Cisco Systems, </a:t>
            </a:r>
            <a:r>
              <a:rPr lang="en-US" dirty="0" err="1" smtClean="0"/>
              <a:t>ScaleMp</a:t>
            </a:r>
            <a:r>
              <a:rPr lang="en-US" dirty="0" smtClean="0"/>
              <a:t>, Tripp </a:t>
            </a:r>
            <a:r>
              <a:rPr lang="en-US" dirty="0" err="1" smtClean="0"/>
              <a:t>Lite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6527E3-B9B8-4914-8FBF-41A9B3AA7E64}" type="slidenum">
              <a:rPr lang="en-US"/>
              <a:pPr/>
              <a:t>40</a:t>
            </a:fld>
            <a:endParaRPr lang="en-US"/>
          </a:p>
        </p:txBody>
      </p:sp>
      <p:sp>
        <p:nvSpPr>
          <p:cNvPr id="80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Teaching: Workshops</a:t>
            </a:r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Supercomputing in Plain </a:t>
            </a:r>
            <a:r>
              <a:rPr lang="en-US" sz="1700" dirty="0" smtClean="0"/>
              <a:t>English: 746 so far!</a:t>
            </a:r>
            <a:endParaRPr lang="en-US" sz="1700" dirty="0"/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Fall 2001: 87 registered, 40 – 60 attended each time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Fall 2002: 66 registered, c. 30 – 60 attended each time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Fall 2004: 47 registered, c. 30-40 attend each time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Fall 2007: 41 @ OU, 80 at 28 other institutions</a:t>
            </a:r>
          </a:p>
          <a:p>
            <a:pPr lvl="1"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Spring 2009: 65 @ OU, 360 at over 70 other institutions</a:t>
            </a:r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700" dirty="0"/>
              <a:t>NCSI Parallel &amp; Cluster Computing workshop  (summer 2004, summer </a:t>
            </a:r>
            <a:r>
              <a:rPr lang="en-US" sz="1700" dirty="0" smtClean="0"/>
              <a:t>2005)</a:t>
            </a:r>
            <a:endParaRPr lang="en-US" sz="1700" dirty="0"/>
          </a:p>
          <a:p>
            <a:pPr>
              <a:lnSpc>
                <a:spcPct val="70000"/>
              </a:lnSpc>
              <a:spcBef>
                <a:spcPts val="200"/>
              </a:spcBef>
            </a:pPr>
            <a:r>
              <a:rPr lang="en-US" sz="1700" dirty="0"/>
              <a:t>Linux Clusters Institute workshop (June 2005, Feb 2007)</a:t>
            </a:r>
          </a:p>
          <a:p>
            <a:pPr>
              <a:lnSpc>
                <a:spcPct val="80000"/>
              </a:lnSpc>
              <a:spcBef>
                <a:spcPts val="200"/>
              </a:spcBef>
            </a:pPr>
            <a:r>
              <a:rPr lang="en-US" sz="1700" dirty="0"/>
              <a:t>Co-taught at NCSI Parallel &amp; Cluster Computing workshop at Houston Community College (May 2006)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700" dirty="0" smtClean="0"/>
              <a:t>SC08-09 </a:t>
            </a:r>
            <a:r>
              <a:rPr lang="en-US" sz="1700" dirty="0"/>
              <a:t>Education </a:t>
            </a:r>
            <a:r>
              <a:rPr lang="en-US" sz="1700" dirty="0" smtClean="0"/>
              <a:t>Program: </a:t>
            </a:r>
            <a:r>
              <a:rPr lang="en-US" sz="1700" dirty="0"/>
              <a:t>Parallel Programming &amp; Cluster Computing workshop </a:t>
            </a:r>
            <a:r>
              <a:rPr lang="en-US" sz="1700" dirty="0" smtClean="0"/>
              <a:t> Aug </a:t>
            </a:r>
            <a:r>
              <a:rPr lang="en-US" sz="1700" dirty="0"/>
              <a:t>2008, Aug 2009</a:t>
            </a:r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700" dirty="0"/>
              <a:t>SC08 Education Program Parallel Programming &amp; Cluster Computing daylong workshop at OK Supercomputing Symposium 2007, 2008, 2009 </a:t>
            </a:r>
            <a:endParaRPr lang="en-US" sz="1700" dirty="0" smtClean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700" dirty="0" smtClean="0"/>
              <a:t>NCSI Intermediate </a:t>
            </a:r>
            <a:r>
              <a:rPr lang="en-US" sz="1700" dirty="0" smtClean="0"/>
              <a:t>Parallel Programming </a:t>
            </a:r>
            <a:r>
              <a:rPr lang="en-US" sz="1700" dirty="0" smtClean="0"/>
              <a:t>&amp; Cluster Computing workshop  (summer </a:t>
            </a:r>
            <a:r>
              <a:rPr lang="en-US" sz="1700" dirty="0" smtClean="0"/>
              <a:t>2010, summer 2011)</a:t>
            </a:r>
            <a:endParaRPr lang="en-US" sz="1700" dirty="0" smtClean="0"/>
          </a:p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700" b="1" dirty="0" smtClean="0">
                <a:solidFill>
                  <a:srgbClr val="CC0099"/>
                </a:solidFill>
              </a:rPr>
              <a:t>NEW! </a:t>
            </a:r>
            <a:r>
              <a:rPr lang="en-US" sz="1700" b="1" dirty="0" smtClean="0">
                <a:solidFill>
                  <a:srgbClr val="CC0099"/>
                </a:solidFill>
              </a:rPr>
              <a:t>LittleFe baby supercomputer </a:t>
            </a:r>
            <a:r>
              <a:rPr lang="en-US" sz="1700" b="1" dirty="0" err="1" smtClean="0">
                <a:solidFill>
                  <a:srgbClr val="CC0099"/>
                </a:solidFill>
              </a:rPr>
              <a:t>buildout</a:t>
            </a:r>
            <a:r>
              <a:rPr lang="en-US" sz="1700" b="1" dirty="0" smtClean="0">
                <a:solidFill>
                  <a:srgbClr val="CC0099"/>
                </a:solidFill>
              </a:rPr>
              <a:t> (</a:t>
            </a:r>
            <a:r>
              <a:rPr lang="en-US" sz="1700" b="1" dirty="0" smtClean="0">
                <a:solidFill>
                  <a:srgbClr val="CC0099"/>
                </a:solidFill>
              </a:rPr>
              <a:t>summer </a:t>
            </a:r>
            <a:r>
              <a:rPr lang="en-US" sz="1700" b="1" dirty="0" smtClean="0">
                <a:solidFill>
                  <a:srgbClr val="CC0099"/>
                </a:solidFill>
              </a:rPr>
              <a:t>2011 – first ever anywhere!)</a:t>
            </a:r>
            <a:endParaRPr lang="en-US" sz="1700" b="1" dirty="0" smtClean="0">
              <a:solidFill>
                <a:srgbClr val="CC0099"/>
              </a:solidFill>
            </a:endParaRPr>
          </a:p>
          <a:p>
            <a:pPr>
              <a:lnSpc>
                <a:spcPct val="7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sz="1700" dirty="0" smtClean="0"/>
              <a:t>… </a:t>
            </a:r>
            <a:r>
              <a:rPr lang="en-US" sz="1700" dirty="0"/>
              <a:t>and more to come.</a:t>
            </a:r>
          </a:p>
          <a:p>
            <a:pPr>
              <a:lnSpc>
                <a:spcPct val="90000"/>
              </a:lnSpc>
              <a:spcBef>
                <a:spcPts val="200"/>
              </a:spcBef>
              <a:buFont typeface="Wingdings" pitchFamily="2" charset="2"/>
              <a:buNone/>
            </a:pPr>
            <a:r>
              <a:rPr lang="en-US" sz="1700" b="1" dirty="0"/>
              <a:t>OU is the only institution in the world to host and co-instruct multiple workshops sponsored by each of NCSI, LCI and the SC education program.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7791F-9722-48D4-AC06-AF89EE3E92DE}" type="slidenum">
              <a:rPr lang="en-US"/>
              <a:pPr/>
              <a:t>41</a:t>
            </a:fld>
            <a:endParaRPr lang="en-US"/>
          </a:p>
        </p:txBody>
      </p:sp>
      <p:sp>
        <p:nvSpPr>
          <p:cNvPr id="80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Teaching: Academic Coursework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CS: Empirical Methods (A. </a:t>
            </a:r>
            <a:r>
              <a:rPr lang="en-US" sz="2000" dirty="0" err="1" smtClean="0"/>
              <a:t>Fagg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CS</a:t>
            </a:r>
            <a:r>
              <a:rPr lang="en-US" sz="2000" dirty="0"/>
              <a:t>: Scientific Computing (S. </a:t>
            </a:r>
            <a:r>
              <a:rPr lang="en-US" sz="2000" dirty="0" err="1"/>
              <a:t>Lakshmivarahan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CS: Computer Networks &amp; Distributed Processing				 (S. </a:t>
            </a:r>
            <a:r>
              <a:rPr lang="en-US" sz="2000" dirty="0" err="1"/>
              <a:t>Lakshmivarahan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Meteorology: Computational Fluid Dynamics (M. </a:t>
            </a:r>
            <a:r>
              <a:rPr lang="en-US" sz="2000" dirty="0" err="1"/>
              <a:t>Xue</a:t>
            </a:r>
            <a:r>
              <a:rPr lang="en-US" sz="2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Chemistry: Molecular Modeling (R. Wheeler)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Electrical </a:t>
            </a:r>
            <a:r>
              <a:rPr lang="en-US" sz="2000" dirty="0" err="1"/>
              <a:t>Engr</a:t>
            </a:r>
            <a:r>
              <a:rPr lang="en-US" sz="2000" dirty="0"/>
              <a:t>: Computational Bioengineering (T. Ibrahim)</a:t>
            </a:r>
          </a:p>
          <a:p>
            <a:pPr>
              <a:lnSpc>
                <a:spcPct val="80000"/>
              </a:lnSpc>
            </a:pPr>
            <a:r>
              <a:rPr lang="en-US" sz="2000" dirty="0" err="1"/>
              <a:t>Chem</a:t>
            </a:r>
            <a:r>
              <a:rPr lang="en-US" sz="2000" dirty="0"/>
              <a:t> </a:t>
            </a:r>
            <a:r>
              <a:rPr lang="en-US" sz="2000" dirty="0" err="1"/>
              <a:t>Engr</a:t>
            </a:r>
            <a:r>
              <a:rPr lang="en-US" sz="2000" dirty="0"/>
              <a:t>: Nanotechnology &amp; HPC (L. Lee, G. Newman,   H. Neeman)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Parallel </a:t>
            </a:r>
            <a:r>
              <a:rPr lang="en-US" sz="2000" dirty="0"/>
              <a:t>Computing course at Cameron </a:t>
            </a:r>
            <a:r>
              <a:rPr lang="en-US" sz="2000" dirty="0" smtClean="0"/>
              <a:t>U </a:t>
            </a:r>
            <a:r>
              <a:rPr lang="en-US" sz="2000" dirty="0"/>
              <a:t>(OK)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Software </a:t>
            </a:r>
            <a:r>
              <a:rPr lang="en-US" sz="2000" dirty="0"/>
              <a:t>Engineering course at Oklahoma City </a:t>
            </a:r>
            <a:r>
              <a:rPr lang="en-US" sz="2000" dirty="0" smtClean="0"/>
              <a:t>U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Bioinformatics course at U Tulsa (OK)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Parallel Computing course at East Central U (OK)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Chemistry course at Northeastern State U (OK), Fall </a:t>
            </a:r>
            <a:r>
              <a:rPr lang="en-US" sz="2000" dirty="0" smtClean="0"/>
              <a:t>2011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PLANNED: Chemistry courses at OU, Spring 2012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PLANNED: Chemistry course at Rogers State U (OK), Spring </a:t>
            </a:r>
            <a:r>
              <a:rPr lang="en-US" sz="2000" dirty="0" smtClean="0"/>
              <a:t>2012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767BE4-AF4D-4F3E-8268-D80315092045}" type="slidenum">
              <a:rPr lang="en-US"/>
              <a:pPr/>
              <a:t>42</a:t>
            </a:fld>
            <a:endParaRPr lang="en-US"/>
          </a:p>
        </p:txBody>
      </p:sp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Teaching: Presentations &amp; Tours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70000"/>
            <a:ext cx="4191000" cy="4724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000" dirty="0"/>
              <a:t>Courses at OU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err="1"/>
              <a:t>Chem</a:t>
            </a:r>
            <a:r>
              <a:rPr lang="en-US" sz="1000" dirty="0"/>
              <a:t> </a:t>
            </a:r>
            <a:r>
              <a:rPr lang="en-US" sz="1000" dirty="0" err="1"/>
              <a:t>Engr</a:t>
            </a:r>
            <a:r>
              <a:rPr lang="en-US" sz="1000" dirty="0"/>
              <a:t>: Industrial &amp; Environmental Transport Processes (D. </a:t>
            </a:r>
            <a:r>
              <a:rPr lang="en-US" sz="1000" dirty="0" err="1"/>
              <a:t>Papavassiliou</a:t>
            </a:r>
            <a:r>
              <a:rPr lang="en-US" sz="1000" dirty="0"/>
              <a:t>)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/>
              <a:t>Engineering Numerical Methods (U. </a:t>
            </a:r>
            <a:r>
              <a:rPr lang="en-US" sz="1000" dirty="0" err="1"/>
              <a:t>Nollert</a:t>
            </a:r>
            <a:r>
              <a:rPr lang="en-US" sz="1000" dirty="0"/>
              <a:t>)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/>
              <a:t>Math: Advanced Numerical Methods (R. </a:t>
            </a:r>
            <a:r>
              <a:rPr lang="en-US" sz="1000" dirty="0" err="1"/>
              <a:t>Landes</a:t>
            </a:r>
            <a:r>
              <a:rPr lang="en-US" sz="1000" dirty="0"/>
              <a:t>)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/>
              <a:t>Electrical </a:t>
            </a:r>
            <a:r>
              <a:rPr lang="en-US" sz="1000" dirty="0" err="1"/>
              <a:t>Engr</a:t>
            </a:r>
            <a:r>
              <a:rPr lang="en-US" sz="1000" dirty="0"/>
              <a:t>: Computational Bioengineering (T. Ibrahim</a:t>
            </a:r>
            <a:r>
              <a:rPr lang="en-US" sz="1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000" dirty="0" smtClean="0"/>
              <a:t>Research </a:t>
            </a:r>
            <a:r>
              <a:rPr lang="en-US" sz="1000" dirty="0"/>
              <a:t>Experience for Undergraduates at OU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err="1"/>
              <a:t>Ind</a:t>
            </a:r>
            <a:r>
              <a:rPr lang="en-US" sz="1000" dirty="0"/>
              <a:t> </a:t>
            </a:r>
            <a:r>
              <a:rPr lang="en-US" sz="1000" dirty="0" err="1"/>
              <a:t>Engr</a:t>
            </a:r>
            <a:r>
              <a:rPr lang="en-US" sz="1000" dirty="0"/>
              <a:t>: Metrology REU (T. Reed Rhoads)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err="1"/>
              <a:t>Ind</a:t>
            </a:r>
            <a:r>
              <a:rPr lang="en-US" sz="1000" dirty="0"/>
              <a:t> </a:t>
            </a:r>
            <a:r>
              <a:rPr lang="en-US" sz="1000" dirty="0" err="1"/>
              <a:t>Engr</a:t>
            </a:r>
            <a:r>
              <a:rPr lang="en-US" sz="1000" dirty="0"/>
              <a:t>: Human Technology Interaction Center REU (R. </a:t>
            </a:r>
            <a:r>
              <a:rPr lang="en-US" sz="1000" dirty="0" err="1"/>
              <a:t>Shehab</a:t>
            </a:r>
            <a:r>
              <a:rPr lang="en-US" sz="1000" dirty="0"/>
              <a:t>)</a:t>
            </a:r>
          </a:p>
          <a:p>
            <a:pPr lvl="1">
              <a:lnSpc>
                <a:spcPct val="7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/>
              <a:t>Meteorology REU (D. </a:t>
            </a:r>
            <a:r>
              <a:rPr lang="en-US" sz="1000" dirty="0" err="1"/>
              <a:t>Zaras</a:t>
            </a:r>
            <a:r>
              <a:rPr lang="en-US" sz="1000" dirty="0"/>
              <a:t>)</a:t>
            </a:r>
          </a:p>
          <a:p>
            <a:pPr>
              <a:lnSpc>
                <a:spcPct val="80000"/>
              </a:lnSpc>
            </a:pPr>
            <a:r>
              <a:rPr lang="en-US" sz="1000" dirty="0"/>
              <a:t>External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/>
              <a:t>American Society of Mechanical Engineers, OKC </a:t>
            </a:r>
            <a:r>
              <a:rPr lang="en-US" sz="1000" dirty="0" smtClean="0"/>
              <a:t>Chapter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Association for Computing Machinery (ACM) Special Interest Group on Computer Science Education (SIGCSE) 2010</a:t>
            </a:r>
            <a:endParaRPr lang="en-US" sz="1000" dirty="0"/>
          </a:p>
          <a:p>
            <a:pPr lvl="1">
              <a:lnSpc>
                <a:spcPct val="7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Oklahoma </a:t>
            </a:r>
            <a:r>
              <a:rPr lang="en-US" sz="1000" dirty="0"/>
              <a:t>State Chamber of Commerce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National </a:t>
            </a:r>
            <a:r>
              <a:rPr lang="en-US" sz="1000" dirty="0"/>
              <a:t>Educational Computing Conference 2006 (virtual tour via videoconference)</a:t>
            </a:r>
          </a:p>
          <a:p>
            <a:pPr lvl="1">
              <a:lnSpc>
                <a:spcPct val="7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Norman </a:t>
            </a:r>
            <a:r>
              <a:rPr lang="en-US" sz="1000" dirty="0"/>
              <a:t>(OK) Lions Club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Society </a:t>
            </a:r>
            <a:r>
              <a:rPr lang="en-US" sz="1000" dirty="0"/>
              <a:t>for Information Technology &amp; Teacher Education conference </a:t>
            </a:r>
            <a:r>
              <a:rPr lang="en-US" sz="1000" dirty="0" smtClean="0"/>
              <a:t>2008, 2009, </a:t>
            </a:r>
            <a:r>
              <a:rPr lang="en-US" sz="1000" dirty="0" smtClean="0"/>
              <a:t>2010</a:t>
            </a:r>
            <a:endParaRPr lang="en-US" sz="1000" dirty="0"/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Acxiom </a:t>
            </a:r>
            <a:r>
              <a:rPr lang="en-US" sz="1000" dirty="0"/>
              <a:t>Conference on Applied Research in Information Technology 2008</a:t>
            </a:r>
          </a:p>
          <a:p>
            <a:pPr lvl="1">
              <a:lnSpc>
                <a:spcPct val="7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Shawnee </a:t>
            </a:r>
            <a:r>
              <a:rPr lang="en-US" sz="1000" dirty="0"/>
              <a:t>(OK) Lions </a:t>
            </a:r>
            <a:r>
              <a:rPr lang="en-US" sz="1000" dirty="0" smtClean="0"/>
              <a:t>Club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Oklahoma Louis Stokes Alliance for Minority Participation (@ OSU) 2010 </a:t>
            </a:r>
            <a:r>
              <a:rPr lang="en-US" sz="1000" b="1" dirty="0" smtClean="0"/>
              <a:t>(Keynote</a:t>
            </a:r>
            <a:r>
              <a:rPr lang="en-US" sz="1000" b="1" dirty="0" smtClean="0"/>
              <a:t>)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Norman (OK) Science Café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Tech Forum Texas 2010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Texas Computer Education Association 2011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Consortium for School Networking 2011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Consortium for Computing Sciences in Colleges 2011</a:t>
            </a:r>
            <a:r>
              <a:rPr lang="en-US" sz="1000" b="1" dirty="0" smtClean="0">
                <a:solidFill>
                  <a:srgbClr val="CC0099"/>
                </a:solidFill>
              </a:rPr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(Keynote)</a:t>
            </a:r>
            <a:endParaRPr lang="en-US" sz="1000" b="1" dirty="0" smtClean="0">
              <a:solidFill>
                <a:srgbClr val="CC0099"/>
              </a:solidFill>
            </a:endParaRPr>
          </a:p>
        </p:txBody>
      </p:sp>
      <p:sp>
        <p:nvSpPr>
          <p:cNvPr id="812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219200"/>
            <a:ext cx="4495800" cy="525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1000" dirty="0"/>
              <a:t>Other Universities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SUNY Binghamton (NY)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Bradley University (IL)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Cameron University (OK</a:t>
            </a:r>
            <a:r>
              <a:rPr lang="en-US" sz="1000" dirty="0" smtClean="0"/>
              <a:t>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The Citadel (SC)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College of the Muscogee Nation (OK)                                                                                                                                                                   </a:t>
            </a:r>
            <a:endParaRPr lang="en-US" sz="1000" dirty="0"/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err="1"/>
              <a:t>DeVry</a:t>
            </a:r>
            <a:r>
              <a:rPr lang="en-US" sz="1000" dirty="0"/>
              <a:t> University (OK)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East Central University (OK</a:t>
            </a:r>
            <a:r>
              <a:rPr lang="en-US" sz="1000" dirty="0" smtClean="0"/>
              <a:t>)</a:t>
            </a:r>
            <a:endParaRPr lang="en-US" sz="1000" dirty="0"/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El Bosque University </a:t>
            </a:r>
            <a:r>
              <a:rPr lang="en-US" sz="1000" dirty="0" smtClean="0"/>
              <a:t>(Bogota Colombia</a:t>
            </a:r>
            <a:r>
              <a:rPr lang="en-US" sz="1000" dirty="0"/>
              <a:t>)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Southwestern University (TX)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>
                <a:solidFill>
                  <a:srgbClr val="CC0099"/>
                </a:solidFill>
              </a:rPr>
              <a:t> </a:t>
            </a:r>
            <a:r>
              <a:rPr lang="en-US" sz="1000" dirty="0" smtClean="0"/>
              <a:t>Langston </a:t>
            </a:r>
            <a:r>
              <a:rPr lang="en-US" sz="1000" dirty="0"/>
              <a:t>University (OK)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Louisiana State University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Midwestern State University (TX)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Northeastern </a:t>
            </a:r>
            <a:r>
              <a:rPr lang="en-US" sz="1000" dirty="0"/>
              <a:t>Oklahoma State </a:t>
            </a:r>
            <a:r>
              <a:rPr lang="en-US" sz="1000" dirty="0" smtClean="0"/>
              <a:t>University</a:t>
            </a:r>
            <a:endParaRPr lang="en-US" sz="1000" dirty="0"/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Northwestern Oklahoma State University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Oklahoma Baptist University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Oklahoma City University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Oklahoma </a:t>
            </a:r>
            <a:r>
              <a:rPr lang="en-US" sz="1000" dirty="0"/>
              <a:t>State </a:t>
            </a:r>
            <a:r>
              <a:rPr lang="en-US" sz="1000" dirty="0" smtClean="0"/>
              <a:t>University x 2</a:t>
            </a:r>
            <a:endParaRPr lang="en-US" sz="1000" dirty="0"/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Oklahoma State University – OKC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Oral </a:t>
            </a:r>
            <a:r>
              <a:rPr lang="en-US" sz="1000" dirty="0"/>
              <a:t>Roberts University (OK</a:t>
            </a:r>
            <a:r>
              <a:rPr lang="en-US" sz="1000" dirty="0" smtClean="0"/>
              <a:t>) x </a:t>
            </a:r>
            <a:r>
              <a:rPr lang="en-US" sz="1000" dirty="0" smtClean="0"/>
              <a:t>2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Philander Smith College (AR)</a:t>
            </a:r>
            <a:endParaRPr lang="en-US" sz="1000" b="1" dirty="0">
              <a:solidFill>
                <a:srgbClr val="CC0099"/>
              </a:solidFill>
            </a:endParaRP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St</a:t>
            </a:r>
            <a:r>
              <a:rPr lang="en-US" sz="1000" dirty="0"/>
              <a:t>. Gregory’s University (OK</a:t>
            </a:r>
            <a:r>
              <a:rPr lang="en-US" sz="1000" dirty="0" smtClean="0"/>
              <a:t>) x 2</a:t>
            </a:r>
            <a:endParaRPr lang="en-US" sz="1000" dirty="0"/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Southeastern </a:t>
            </a:r>
            <a:r>
              <a:rPr lang="en-US" sz="1000" dirty="0"/>
              <a:t>Oklahoma State </a:t>
            </a:r>
            <a:r>
              <a:rPr lang="en-US" sz="1000" dirty="0" smtClean="0"/>
              <a:t>University x 2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Southern Nazarene University (OK)</a:t>
            </a:r>
            <a:endParaRPr lang="en-US" sz="1000" dirty="0"/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Southwestern </a:t>
            </a:r>
            <a:r>
              <a:rPr lang="en-US" sz="1000" dirty="0"/>
              <a:t>Oklahoma State </a:t>
            </a:r>
            <a:r>
              <a:rPr lang="en-US" sz="1000" dirty="0" smtClean="0"/>
              <a:t>University x 2</a:t>
            </a:r>
            <a:endParaRPr lang="en-US" sz="1000" dirty="0"/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>
                <a:solidFill>
                  <a:srgbClr val="CC0099"/>
                </a:solidFill>
              </a:rPr>
              <a:t> </a:t>
            </a:r>
            <a:r>
              <a:rPr lang="en-US" sz="1000" dirty="0"/>
              <a:t>Texas A&amp;M-Commerce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University of Arkansas Fayetteville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University of Arkansas at Little </a:t>
            </a:r>
            <a:r>
              <a:rPr lang="en-US" sz="1000" dirty="0" smtClean="0"/>
              <a:t>Rock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University of Arkansas at Pine Bluff</a:t>
            </a:r>
            <a:endParaRPr lang="en-US" sz="1000" b="1" dirty="0">
              <a:solidFill>
                <a:srgbClr val="CC0099"/>
              </a:solidFill>
            </a:endParaRP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/>
              <a:t> </a:t>
            </a:r>
            <a:r>
              <a:rPr lang="en-US" sz="1000" dirty="0" smtClean="0"/>
              <a:t>University </a:t>
            </a:r>
            <a:r>
              <a:rPr lang="en-US" sz="1000" dirty="0"/>
              <a:t>of Central </a:t>
            </a:r>
            <a:r>
              <a:rPr lang="en-US" sz="1000" dirty="0" smtClean="0"/>
              <a:t>Oklahoma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</a:t>
            </a:r>
            <a:r>
              <a:rPr lang="en-US" sz="1000" b="1" dirty="0" smtClean="0">
                <a:solidFill>
                  <a:srgbClr val="CC0099"/>
                </a:solidFill>
              </a:rPr>
              <a:t>NEW! University of Oklahoma-Tulsa</a:t>
            </a:r>
            <a:endParaRPr lang="en-US" sz="1000" b="1" dirty="0" smtClean="0">
              <a:solidFill>
                <a:srgbClr val="CC0099"/>
              </a:solidFill>
            </a:endParaRP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 University of Tulsa (OK</a:t>
            </a:r>
            <a:r>
              <a:rPr lang="en-US" sz="1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1000" dirty="0" smtClean="0"/>
              <a:t>High Schools and High School Programs</a:t>
            </a:r>
          </a:p>
          <a:p>
            <a:pPr lvl="1">
              <a:lnSpc>
                <a:spcPct val="7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Oklahoma School of Science &amp; Mathematics x 2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Oklahoma Christian University’s Opportunity Bytes Summer Academy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Dept of Energy National Scholarship Finalists</a:t>
            </a:r>
          </a:p>
          <a:p>
            <a:pPr lvl="1">
              <a:lnSpc>
                <a:spcPct val="6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000" dirty="0" smtClean="0"/>
              <a:t>Ardmore High School (</a:t>
            </a:r>
            <a:r>
              <a:rPr lang="en-US" sz="1000" dirty="0" smtClean="0"/>
              <a:t>OK</a:t>
            </a:r>
            <a:r>
              <a:rPr lang="en-US" sz="1000" dirty="0" smtClean="0"/>
              <a:t>)</a:t>
            </a:r>
          </a:p>
        </p:txBody>
      </p:sp>
      <p:grpSp>
        <p:nvGrpSpPr>
          <p:cNvPr id="812037" name="Group 5"/>
          <p:cNvGrpSpPr>
            <a:grpSpLocks/>
          </p:cNvGrpSpPr>
          <p:nvPr/>
        </p:nvGrpSpPr>
        <p:grpSpPr bwMode="auto">
          <a:xfrm>
            <a:off x="6858000" y="1371600"/>
            <a:ext cx="1668463" cy="403225"/>
            <a:chOff x="672" y="3543"/>
            <a:chExt cx="1051" cy="254"/>
          </a:xfrm>
        </p:grpSpPr>
        <p:sp>
          <p:nvSpPr>
            <p:cNvPr id="812038" name="Text Box 6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12039" name="Text Box 7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  <p:sp>
          <p:nvSpPr>
            <p:cNvPr id="812040" name="Text Box 8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12041" name="Text Box 9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8153400" cy="1143000"/>
          </a:xfrm>
        </p:spPr>
        <p:txBody>
          <a:bodyPr/>
          <a:lstStyle/>
          <a:p>
            <a:r>
              <a:rPr lang="en-US" sz="6000"/>
              <a:t>OSCER Research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71C18E-7EAA-49E5-93B3-24A65F89F2A4}" type="slidenum">
              <a:rPr lang="en-US"/>
              <a:pPr/>
              <a:t>44</a:t>
            </a:fld>
            <a:endParaRPr lang="en-US"/>
          </a:p>
        </p:txBody>
      </p:sp>
      <p:sp>
        <p:nvSpPr>
          <p:cNvPr id="81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OSCER Research</a:t>
            </a:r>
          </a:p>
        </p:txBody>
      </p:sp>
      <p:sp>
        <p:nvSpPr>
          <p:cNvPr id="81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OSCER’s Approach</a:t>
            </a:r>
          </a:p>
          <a:p>
            <a:r>
              <a:rPr lang="en-US"/>
              <a:t>Rounds</a:t>
            </a:r>
          </a:p>
          <a:p>
            <a:r>
              <a:rPr lang="en-US"/>
              <a:t>Grants</a:t>
            </a:r>
          </a:p>
          <a:p>
            <a:r>
              <a:rPr lang="en-US"/>
              <a:t>Upcoming Initiatives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2EDF3D5-3BB3-4321-AC0C-36011A1D37E3}" type="slidenum">
              <a:rPr lang="en-US"/>
              <a:pPr/>
              <a:t>45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OK Cyberinfrastructure Initiative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Triggered by Oklahoma’s current NSF EPSCoR Track-1 grant.</a:t>
            </a:r>
          </a:p>
          <a:p>
            <a:pPr eaLnBrk="1" hangingPunct="1"/>
            <a:r>
              <a:rPr lang="en-US" dirty="0" smtClean="0"/>
              <a:t>Memorandum of Understanding between OU and OSU.</a:t>
            </a:r>
            <a:endParaRPr lang="en-US" dirty="0" smtClean="0"/>
          </a:p>
          <a:p>
            <a:pPr eaLnBrk="1" hangingPunct="1"/>
            <a:r>
              <a:rPr lang="en-US" dirty="0" smtClean="0"/>
              <a:t>All </a:t>
            </a:r>
            <a:r>
              <a:rPr lang="en-US" dirty="0" smtClean="0"/>
              <a:t>academic institutions in Oklahoma are eligible to sign up for free use of OU’s and OSU’s centrally-owned CI resources.</a:t>
            </a:r>
          </a:p>
          <a:p>
            <a:pPr eaLnBrk="1" hangingPunct="1"/>
            <a:r>
              <a:rPr lang="en-US" dirty="0" smtClean="0"/>
              <a:t>Other kinds of institutions (government, NGO, commercial) are eligible to use, though not necessarily for free.</a:t>
            </a:r>
          </a:p>
          <a:p>
            <a:pPr eaLnBrk="1" hangingPunct="1"/>
            <a:r>
              <a:rPr lang="en-US" dirty="0" smtClean="0"/>
              <a:t>Everyone can participate in our CI education initiative.</a:t>
            </a:r>
          </a:p>
          <a:p>
            <a:pPr eaLnBrk="1" hangingPunct="1"/>
            <a:r>
              <a:rPr lang="en-US" dirty="0" smtClean="0"/>
              <a:t>The Oklahoma Supercomputing Symposium, our annual conference, continues to be offered to 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82009C-1AD2-47EC-88FF-0DBA695B1289}" type="slidenum">
              <a:rPr lang="en-US"/>
              <a:pPr/>
              <a:t>46</a:t>
            </a:fld>
            <a:endParaRPr lang="en-US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OSCER Do? Rounds</a:t>
            </a:r>
          </a:p>
        </p:txBody>
      </p:sp>
      <p:pic>
        <p:nvPicPr>
          <p:cNvPr id="819203" name="Picture 3" descr="oscer_rounds_200207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266825"/>
            <a:ext cx="6400800" cy="4264025"/>
          </a:xfrm>
          <a:prstGeom prst="rect">
            <a:avLst/>
          </a:prstGeom>
          <a:noFill/>
        </p:spPr>
      </p:pic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2062163" y="5583238"/>
            <a:ext cx="50609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0000"/>
              </a:lnSpc>
            </a:pPr>
            <a:r>
              <a:rPr lang="en-US"/>
              <a:t>OU undergrads, grad students, staff and faculty learn</a:t>
            </a:r>
          </a:p>
          <a:p>
            <a:r>
              <a:rPr lang="en-US"/>
              <a:t>how to use supercomputing in their specific research.</a:t>
            </a:r>
          </a:p>
        </p:txBody>
      </p:sp>
      <p:sp>
        <p:nvSpPr>
          <p:cNvPr id="819205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BF535F-4AB6-4309-864E-F5BCF625CD24}" type="slidenum">
              <a:rPr lang="en-US"/>
              <a:pPr/>
              <a:t>47</a:t>
            </a:fld>
            <a:endParaRPr lang="en-US"/>
          </a:p>
        </p:txBody>
      </p:sp>
      <p:sp>
        <p:nvSpPr>
          <p:cNvPr id="82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Research: OSCER’s Approach</a:t>
            </a:r>
          </a:p>
        </p:txBody>
      </p:sp>
      <p:sp>
        <p:nvSpPr>
          <p:cNvPr id="82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hlink"/>
                </a:solidFill>
              </a:rPr>
              <a:t>Typically</a:t>
            </a:r>
            <a:r>
              <a:rPr lang="en-US" dirty="0"/>
              <a:t>, supercomputing centers provide resources and have in-house application groups, but </a:t>
            </a:r>
            <a:r>
              <a:rPr lang="en-US" b="1" u="sng" dirty="0">
                <a:solidFill>
                  <a:schemeClr val="hlink"/>
                </a:solidFill>
              </a:rPr>
              <a:t>most users are more or less on their own</a:t>
            </a:r>
            <a:r>
              <a:rPr lang="en-US" dirty="0"/>
              <a:t>.</a:t>
            </a:r>
          </a:p>
          <a:p>
            <a:r>
              <a:rPr lang="en-US" dirty="0"/>
              <a:t>OSCER’s </a:t>
            </a:r>
            <a:r>
              <a:rPr lang="en-US" dirty="0" smtClean="0"/>
              <a:t>approach: </a:t>
            </a:r>
            <a:r>
              <a:rPr lang="en-US" dirty="0"/>
              <a:t>we </a:t>
            </a:r>
            <a:r>
              <a:rPr lang="en-US" b="1" u="sng" dirty="0">
                <a:solidFill>
                  <a:schemeClr val="tx2"/>
                </a:solidFill>
              </a:rPr>
              <a:t>partner directly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with research teams, providing supercomputing expertise to help their research move forward faster (</a:t>
            </a:r>
            <a:r>
              <a:rPr lang="en-US" b="1" u="sng" dirty="0">
                <a:solidFill>
                  <a:schemeClr val="folHlink"/>
                </a:solidFill>
              </a:rPr>
              <a:t>rounds</a:t>
            </a:r>
            <a:r>
              <a:rPr lang="en-US" dirty="0"/>
              <a:t>).</a:t>
            </a:r>
            <a:endParaRPr lang="en-US" dirty="0">
              <a:solidFill>
                <a:srgbClr val="009900"/>
              </a:solidFill>
            </a:endParaRPr>
          </a:p>
          <a:p>
            <a:r>
              <a:rPr lang="en-US" dirty="0"/>
              <a:t>This way, OSCER has a stake in each team’s success, and each team has a stake in OSCER’s success.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B3B831-6E3B-45DD-9AB5-F70D8EDFC622}" type="slidenum">
              <a:rPr lang="en-US"/>
              <a:pPr/>
              <a:t>48</a:t>
            </a:fld>
            <a:endParaRPr lang="en-US"/>
          </a:p>
        </p:txBody>
      </p:sp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 &amp; Teaching: Rounds</a:t>
            </a:r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 u="sng" dirty="0">
                <a:solidFill>
                  <a:schemeClr val="tx2"/>
                </a:solidFill>
              </a:rPr>
              <a:t>Rounds</a:t>
            </a:r>
            <a:r>
              <a:rPr lang="en-US" dirty="0"/>
              <a:t>: interacting regularly with several research groups </a:t>
            </a:r>
          </a:p>
          <a:p>
            <a:r>
              <a:rPr lang="en-US" b="1" u="sng" dirty="0"/>
              <a:t>Brainstorm</a:t>
            </a:r>
            <a:r>
              <a:rPr lang="en-US" dirty="0"/>
              <a:t> ideas for applying supercomputing to the group’s research</a:t>
            </a:r>
          </a:p>
          <a:p>
            <a:r>
              <a:rPr lang="en-US" b="1" u="sng" dirty="0"/>
              <a:t>Code</a:t>
            </a:r>
            <a:r>
              <a:rPr lang="en-US" dirty="0"/>
              <a:t>: design, develop, debug, test, benchmark</a:t>
            </a:r>
          </a:p>
          <a:p>
            <a:r>
              <a:rPr lang="en-US" b="1" u="sng" dirty="0"/>
              <a:t>Learn</a:t>
            </a:r>
            <a:r>
              <a:rPr lang="en-US" dirty="0"/>
              <a:t> new computing environments</a:t>
            </a:r>
          </a:p>
          <a:p>
            <a:r>
              <a:rPr lang="en-US" b="1" u="sng" dirty="0"/>
              <a:t>Write</a:t>
            </a:r>
            <a:r>
              <a:rPr lang="en-US" dirty="0"/>
              <a:t> papers and posters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Has now evolved into </a:t>
            </a:r>
            <a:r>
              <a:rPr lang="en-US" b="1" u="sng" dirty="0">
                <a:solidFill>
                  <a:schemeClr val="tx2"/>
                </a:solidFill>
              </a:rPr>
              <a:t>supercomputing help sessions</a:t>
            </a:r>
            <a:r>
              <a:rPr lang="en-US" dirty="0"/>
              <a:t>, where many different groups work at the same time.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1D03E-27E2-42C3-9FD8-F974B1618AF2}" type="slidenum">
              <a:rPr lang="en-US"/>
              <a:pPr/>
              <a:t>49</a:t>
            </a:fld>
            <a:endParaRPr lang="en-US"/>
          </a:p>
        </p:txBody>
      </p:sp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Research: Grant Proposals</a:t>
            </a:r>
          </a:p>
        </p:txBody>
      </p:sp>
      <p:sp>
        <p:nvSpPr>
          <p:cNvPr id="8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OSCER provides text not only about resources but especially about education and research efforts (workshops, rounds, etc).</a:t>
            </a:r>
          </a:p>
          <a:p>
            <a:pPr>
              <a:lnSpc>
                <a:spcPct val="90000"/>
              </a:lnSpc>
            </a:pPr>
            <a:r>
              <a:rPr lang="en-US"/>
              <a:t>Faculty write in small amount of money for:</a:t>
            </a:r>
          </a:p>
          <a:p>
            <a:pPr lvl="1">
              <a:lnSpc>
                <a:spcPct val="90000"/>
              </a:lnSpc>
            </a:pPr>
            <a:r>
              <a:rPr lang="en-US"/>
              <a:t>funding of small pieces of OSCER personnel;</a:t>
            </a:r>
          </a:p>
          <a:p>
            <a:pPr lvl="1">
              <a:lnSpc>
                <a:spcPct val="90000"/>
              </a:lnSpc>
            </a:pPr>
            <a:r>
              <a:rPr lang="en-US"/>
              <a:t>storage (disk, tape);</a:t>
            </a:r>
          </a:p>
          <a:p>
            <a:pPr lvl="1">
              <a:lnSpc>
                <a:spcPct val="90000"/>
              </a:lnSpc>
            </a:pPr>
            <a:r>
              <a:rPr lang="en-US"/>
              <a:t>special purpose software.</a:t>
            </a:r>
          </a:p>
          <a:p>
            <a:pPr>
              <a:lnSpc>
                <a:spcPct val="90000"/>
              </a:lnSpc>
            </a:pPr>
            <a:r>
              <a:rPr lang="en-US"/>
              <a:t>In many cases, OSCER works with faculty on developing and preparing proposals.</a:t>
            </a:r>
          </a:p>
          <a:p>
            <a:pPr>
              <a:lnSpc>
                <a:spcPct val="90000"/>
              </a:lnSpc>
            </a:pPr>
            <a:r>
              <a:rPr lang="en-US"/>
              <a:t>OSCER has a </a:t>
            </a:r>
            <a:r>
              <a:rPr lang="en-US" b="1" u="sng"/>
              <a:t>line item</a:t>
            </a:r>
            <a:r>
              <a:rPr lang="en-US"/>
              <a:t> in the OU proposal web form that all new proposals have to fill out.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F43911-355B-473D-8AD9-B752C7F37813}" type="slidenum">
              <a:rPr lang="en-US"/>
              <a:pPr/>
              <a:t>5</a:t>
            </a:fld>
            <a:endParaRPr lang="en-US"/>
          </a:p>
        </p:txBody>
      </p:sp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Accomplishments</a:t>
            </a:r>
            <a:endParaRPr lang="en-US" dirty="0"/>
          </a:p>
        </p:txBody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NSF </a:t>
            </a:r>
            <a:r>
              <a:rPr lang="en-US" dirty="0"/>
              <a:t>EPSCoR </a:t>
            </a:r>
            <a:r>
              <a:rPr lang="en-US" dirty="0" smtClean="0"/>
              <a:t>C2, MRI </a:t>
            </a:r>
            <a:r>
              <a:rPr lang="en-US" dirty="0" smtClean="0"/>
              <a:t>grant progress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Over </a:t>
            </a:r>
            <a:r>
              <a:rPr lang="en-US" dirty="0" smtClean="0"/>
              <a:t>6 </a:t>
            </a:r>
            <a:r>
              <a:rPr lang="en-US" dirty="0"/>
              <a:t>million batch jobs run already on Sooner, the cluster that we deployed a year ago – </a:t>
            </a:r>
            <a:r>
              <a:rPr lang="en-US" dirty="0" smtClean="0"/>
              <a:t>almost 5 times all </a:t>
            </a:r>
            <a:r>
              <a:rPr lang="en-US" dirty="0"/>
              <a:t>of the jobs on the previous cluster, </a:t>
            </a:r>
            <a:r>
              <a:rPr lang="en-US" dirty="0" err="1"/>
              <a:t>Topdawg</a:t>
            </a:r>
            <a:r>
              <a:rPr lang="en-US" dirty="0"/>
              <a:t>, over its entire lifetime</a:t>
            </a:r>
            <a:r>
              <a:rPr lang="en-US" dirty="0" smtClean="0"/>
              <a:t>!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In Oklahoma, we’ve now given the “Supercomputing in Plain English” overview talk to 11 of 13 public universities, 7 private universities, 1 tribal college and 1 high </a:t>
            </a:r>
            <a:r>
              <a:rPr lang="en-US" dirty="0" smtClean="0"/>
              <a:t>school, and to 12 universities outside Oklahoma.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“A Day in the Life of an IT Professional” talks: so far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dirty="0" smtClean="0"/>
              <a:t>21 talks to over 400 students, faculty, staff and guests at 16 institutions.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WebMO</a:t>
            </a:r>
            <a:r>
              <a:rPr lang="en-US" dirty="0" smtClean="0"/>
              <a:t> web front end to chemistry codes crashed last week – too popular! (Fixed shortly after.)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C15546-7CCF-4F53-85A9-957035C2B08A}" type="slidenum">
              <a:rPr lang="en-US"/>
              <a:pPr/>
              <a:t>50</a:t>
            </a:fld>
            <a:endParaRPr lang="en-US"/>
          </a:p>
        </p:txBody>
      </p:sp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Spring Storm Experiment </a:t>
            </a:r>
            <a:r>
              <a:rPr lang="en-US" sz="3600" dirty="0" smtClean="0"/>
              <a:t>2011</a:t>
            </a:r>
            <a:endParaRPr lang="en-US" sz="3600" dirty="0"/>
          </a:p>
        </p:txBody>
      </p:sp>
      <p:sp>
        <p:nvSpPr>
          <p:cNvPr id="87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As usual, OSCER played a major role in the Spring Storm Experiment, which involved the Center for Analysis &amp; Prediction of Storms, the NOAA Storm Prediction Center, </a:t>
            </a:r>
            <a:r>
              <a:rPr lang="en-US" dirty="0" smtClean="0"/>
              <a:t>Oak </a:t>
            </a:r>
            <a:r>
              <a:rPr lang="en-US" dirty="0"/>
              <a:t>Ridge National Laboratory, and others.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We were the primary HPC provider for the part of the project run by the Center for Collaborative Adaptive Sensing of the Atmosphere (CASA).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This project consumed </a:t>
            </a:r>
            <a:r>
              <a:rPr lang="en-US" dirty="0" smtClean="0"/>
              <a:t>20-60% </a:t>
            </a:r>
            <a:r>
              <a:rPr lang="en-US" dirty="0"/>
              <a:t>of </a:t>
            </a:r>
            <a:r>
              <a:rPr lang="en-US" dirty="0" smtClean="0"/>
              <a:t>Sooner every day </a:t>
            </a:r>
            <a:r>
              <a:rPr lang="en-US" dirty="0"/>
              <a:t>for 3 months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We’re also now supporting an annual hurricane forecasting experiment.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Energy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4648200"/>
          </a:xfrm>
        </p:spPr>
        <p:txBody>
          <a:bodyPr/>
          <a:lstStyle/>
          <a:p>
            <a:r>
              <a:rPr lang="en-US" u="sng" dirty="0" err="1" smtClean="0"/>
              <a:t>Dzero</a:t>
            </a:r>
            <a:r>
              <a:rPr lang="en-US" u="sng" dirty="0" smtClean="0"/>
              <a:t> project</a:t>
            </a:r>
            <a:r>
              <a:rPr lang="en-US" dirty="0" smtClean="0"/>
              <a:t>: #1 most productive US academic site, </a:t>
            </a:r>
            <a:r>
              <a:rPr lang="en-US" dirty="0" smtClean="0"/>
              <a:t>2008-11</a:t>
            </a:r>
            <a:endParaRPr lang="en-US" dirty="0" smtClean="0"/>
          </a:p>
          <a:p>
            <a:r>
              <a:rPr lang="en-US" u="sng" dirty="0" smtClean="0"/>
              <a:t>ATLAS project</a:t>
            </a:r>
            <a:r>
              <a:rPr lang="en-US" dirty="0" smtClean="0"/>
              <a:t>: #</a:t>
            </a:r>
            <a:r>
              <a:rPr lang="en-US" dirty="0" smtClean="0"/>
              <a:t>5-7 </a:t>
            </a:r>
            <a:r>
              <a:rPr lang="en-US" dirty="0" smtClean="0"/>
              <a:t>most productive US academic site, </a:t>
            </a:r>
            <a:r>
              <a:rPr lang="en-US" dirty="0" smtClean="0"/>
              <a:t>2008-11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52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</a:t>
            </a: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B. Moore III et al</a:t>
            </a:r>
            <a:r>
              <a:rPr lang="en-US" sz="1250" dirty="0" smtClean="0"/>
              <a:t>, “Department </a:t>
            </a:r>
            <a:r>
              <a:rPr lang="en-US" sz="1250" dirty="0" smtClean="0"/>
              <a:t>of the Interior South-Central Regional Climate Science </a:t>
            </a:r>
            <a:r>
              <a:rPr lang="en-US" sz="1250" dirty="0" smtClean="0"/>
              <a:t>Center,” US </a:t>
            </a:r>
            <a:r>
              <a:rPr lang="en-US" sz="1250" dirty="0" smtClean="0"/>
              <a:t>Dept of the Interior</a:t>
            </a:r>
            <a:r>
              <a:rPr lang="en-US" sz="1250" dirty="0" smtClean="0"/>
              <a:t>, $</a:t>
            </a:r>
            <a:r>
              <a:rPr lang="en-US" sz="1250" dirty="0" smtClean="0"/>
              <a:t>4M (total), $2M (OU</a:t>
            </a:r>
            <a:r>
              <a:rPr lang="en-US" sz="1250" dirty="0" smtClean="0"/>
              <a:t>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 et al, </a:t>
            </a:r>
            <a:r>
              <a:rPr lang="en-US" sz="1250" dirty="0" smtClean="0"/>
              <a:t>“Center </a:t>
            </a:r>
            <a:r>
              <a:rPr lang="en-US" sz="1250" dirty="0" smtClean="0"/>
              <a:t>for Application of Single-Walled Carbon </a:t>
            </a:r>
            <a:r>
              <a:rPr lang="en-US" sz="1250" dirty="0" err="1" smtClean="0"/>
              <a:t>Nanotubes</a:t>
            </a:r>
            <a:r>
              <a:rPr lang="en-US" sz="1250" dirty="0" smtClean="0"/>
              <a:t>,” DOE, $1M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J. </a:t>
            </a:r>
            <a:r>
              <a:rPr lang="en-US" sz="1250" dirty="0" smtClean="0"/>
              <a:t>K. </a:t>
            </a:r>
            <a:r>
              <a:rPr lang="en-US" sz="1250" dirty="0" err="1" smtClean="0"/>
              <a:t>Shen</a:t>
            </a:r>
            <a:r>
              <a:rPr lang="en-US" sz="1250" dirty="0" smtClean="0"/>
              <a:t>, “CAREER</a:t>
            </a:r>
            <a:r>
              <a:rPr lang="en-US" sz="1250" dirty="0" smtClean="0"/>
              <a:t>: Electrostatic Mechanisms in Protein Stability and Folding, NSF, $</a:t>
            </a:r>
            <a:r>
              <a:rPr lang="en-US" sz="1250" dirty="0" smtClean="0"/>
              <a:t>773K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Y. </a:t>
            </a:r>
            <a:r>
              <a:rPr lang="en-US" sz="1250" dirty="0" err="1" smtClean="0"/>
              <a:t>Kogan</a:t>
            </a:r>
            <a:r>
              <a:rPr lang="en-US" sz="1250" dirty="0" smtClean="0"/>
              <a:t>, “Parameterization </a:t>
            </a:r>
            <a:r>
              <a:rPr lang="en-US" sz="1250" dirty="0" smtClean="0"/>
              <a:t>of cumulus </a:t>
            </a:r>
            <a:r>
              <a:rPr lang="en-US" sz="1250" dirty="0" smtClean="0"/>
              <a:t>convective cloud </a:t>
            </a:r>
            <a:r>
              <a:rPr lang="en-US" sz="1250" dirty="0" smtClean="0"/>
              <a:t>systems in </a:t>
            </a:r>
            <a:r>
              <a:rPr lang="en-US" sz="1250" dirty="0" err="1" smtClean="0"/>
              <a:t>mesoscale</a:t>
            </a:r>
            <a:r>
              <a:rPr lang="en-US" sz="1250" dirty="0" smtClean="0"/>
              <a:t> forecast </a:t>
            </a:r>
            <a:r>
              <a:rPr lang="en-US" sz="1250" dirty="0" smtClean="0"/>
              <a:t>models,” ONR, $</a:t>
            </a:r>
            <a:r>
              <a:rPr lang="en-US" sz="1250" dirty="0" smtClean="0"/>
              <a:t>594K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</a:t>
            </a:r>
            <a:r>
              <a:rPr lang="en-US" sz="1250" dirty="0" smtClean="0"/>
              <a:t>Kong, “Optimal </a:t>
            </a:r>
            <a:r>
              <a:rPr lang="en-US" sz="1250" dirty="0" smtClean="0"/>
              <a:t>Design of Multi-scale Ensemble Systems </a:t>
            </a:r>
            <a:r>
              <a:rPr lang="en-US" sz="1250" dirty="0" smtClean="0"/>
              <a:t>for Convective-Scale </a:t>
            </a:r>
            <a:r>
              <a:rPr lang="en-US" sz="1250" dirty="0" smtClean="0"/>
              <a:t>Probabilistic </a:t>
            </a:r>
            <a:r>
              <a:rPr lang="en-US" sz="1250" dirty="0" smtClean="0"/>
              <a:t>Forecasting,” NSF, $395K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R. D. </a:t>
            </a:r>
            <a:r>
              <a:rPr lang="en-US" sz="1250" dirty="0" smtClean="0"/>
              <a:t>Palmer, </a:t>
            </a:r>
            <a:r>
              <a:rPr lang="en-US" sz="1250" dirty="0" smtClean="0"/>
              <a:t>T.-Y. Yu, “NMQ </a:t>
            </a:r>
            <a:r>
              <a:rPr lang="en-US" sz="1250" dirty="0" smtClean="0"/>
              <a:t>and WDSS-II for the KMA radar network: Real-time, effective, and </a:t>
            </a:r>
            <a:r>
              <a:rPr lang="en-US" sz="1250" dirty="0" smtClean="0"/>
              <a:t>integrated weather products,” Space </a:t>
            </a:r>
            <a:r>
              <a:rPr lang="en-US" sz="1250" dirty="0" smtClean="0"/>
              <a:t>Environment Laboratory, Inc</a:t>
            </a:r>
            <a:r>
              <a:rPr lang="en-US" sz="1250" dirty="0" smtClean="0"/>
              <a:t>., $361K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B. Grady, 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“Novel </a:t>
            </a:r>
            <a:r>
              <a:rPr lang="en-US" sz="1250" dirty="0" err="1" smtClean="0"/>
              <a:t>Supramolecular</a:t>
            </a:r>
            <a:r>
              <a:rPr lang="en-US" sz="1250" dirty="0" smtClean="0"/>
              <a:t> </a:t>
            </a:r>
            <a:r>
              <a:rPr lang="en-US" sz="1250" dirty="0" smtClean="0"/>
              <a:t>Structures of </a:t>
            </a:r>
            <a:r>
              <a:rPr lang="en-US" sz="1250" dirty="0" smtClean="0"/>
              <a:t>Laterally Confined </a:t>
            </a:r>
            <a:r>
              <a:rPr lang="en-US" sz="1250" dirty="0" err="1" smtClean="0"/>
              <a:t>Amphiphilic</a:t>
            </a:r>
            <a:r>
              <a:rPr lang="en-US" sz="1250" dirty="0" smtClean="0"/>
              <a:t> </a:t>
            </a:r>
            <a:r>
              <a:rPr lang="en-US" sz="1250" dirty="0" smtClean="0"/>
              <a:t>Molecules,” NSF, $335K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</a:t>
            </a:r>
            <a:r>
              <a:rPr lang="en-US" sz="1250" dirty="0" err="1" smtClean="0"/>
              <a:t>Interfacially</a:t>
            </a:r>
            <a:r>
              <a:rPr lang="en-US" sz="1250" dirty="0" smtClean="0"/>
              <a:t> active 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,” Advanced Energy </a:t>
            </a:r>
            <a:r>
              <a:rPr lang="en-US" sz="1250" dirty="0" smtClean="0"/>
              <a:t>Consortium, $331K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1250" dirty="0" smtClean="0"/>
              <a:t>C. Y. </a:t>
            </a:r>
            <a:r>
              <a:rPr lang="en-US" sz="1250" dirty="0" smtClean="0"/>
              <a:t>Tang </a:t>
            </a:r>
            <a:r>
              <a:rPr lang="en-US" sz="1250" dirty="0" smtClean="0"/>
              <a:t>, </a:t>
            </a:r>
            <a:r>
              <a:rPr lang="en-US" sz="1250" dirty="0" smtClean="0"/>
              <a:t>R. </a:t>
            </a:r>
            <a:r>
              <a:rPr lang="en-US" sz="1250" dirty="0" err="1" smtClean="0"/>
              <a:t>Ramakumar</a:t>
            </a:r>
            <a:r>
              <a:rPr lang="en-US" sz="1250" dirty="0" smtClean="0"/>
              <a:t>, N. </a:t>
            </a:r>
            <a:r>
              <a:rPr lang="en-US" sz="1250" dirty="0" smtClean="0"/>
              <a:t>Jiang </a:t>
            </a:r>
            <a:r>
              <a:rPr lang="en-US" sz="1250" dirty="0" smtClean="0"/>
              <a:t>, “Control </a:t>
            </a:r>
            <a:r>
              <a:rPr lang="en-US" sz="1250" dirty="0" smtClean="0"/>
              <a:t>and Operation of Large-Scale Wind Farms in the Power </a:t>
            </a:r>
            <a:r>
              <a:rPr lang="en-US" sz="1250" dirty="0" smtClean="0"/>
              <a:t>System”, NSF, $231K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30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J. </a:t>
            </a:r>
            <a:r>
              <a:rPr lang="en-US" sz="1250" dirty="0" err="1" smtClean="0"/>
              <a:t>Shen</a:t>
            </a:r>
            <a:r>
              <a:rPr lang="en-US" sz="1250" dirty="0" smtClean="0"/>
              <a:t>, “Electrostatic </a:t>
            </a:r>
            <a:r>
              <a:rPr lang="en-US" sz="1250" dirty="0" err="1" smtClean="0"/>
              <a:t>Modulationof</a:t>
            </a:r>
            <a:r>
              <a:rPr lang="en-US" sz="1250" dirty="0" smtClean="0"/>
              <a:t> Protein Stability and Folding,” NIH, $</a:t>
            </a:r>
            <a:r>
              <a:rPr lang="en-US" sz="1250" dirty="0" smtClean="0"/>
              <a:t>282K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Y. Wang</a:t>
            </a:r>
            <a:r>
              <a:rPr lang="en-US" sz="1250" dirty="0" smtClean="0"/>
              <a:t>, “Theoretical </a:t>
            </a:r>
            <a:r>
              <a:rPr lang="en-US" sz="1250" dirty="0" smtClean="0"/>
              <a:t>Tools for Measuring Dark Energy from Galaxy Clustering</a:t>
            </a:r>
            <a:r>
              <a:rPr lang="en-US" sz="1250" dirty="0" smtClean="0"/>
              <a:t>,” DOE, $230K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“Further </a:t>
            </a:r>
            <a:r>
              <a:rPr lang="en-US" sz="1250" dirty="0" smtClean="0"/>
              <a:t>Enhancement to the Hourly Assimilation and </a:t>
            </a:r>
            <a:r>
              <a:rPr lang="en-US" sz="1250" dirty="0" smtClean="0"/>
              <a:t>Prediction System </a:t>
            </a:r>
            <a:r>
              <a:rPr lang="en-US" sz="1250" dirty="0" smtClean="0"/>
              <a:t>(HAPS) for Shenzhen Meteorological </a:t>
            </a:r>
            <a:r>
              <a:rPr lang="en-US" sz="1250" dirty="0" smtClean="0"/>
              <a:t>Bureau.” Shenzhen </a:t>
            </a:r>
            <a:r>
              <a:rPr lang="en-US" sz="1250" dirty="0" smtClean="0"/>
              <a:t>Institute of Advanced Technology, Chinese Academy of </a:t>
            </a:r>
            <a:r>
              <a:rPr lang="en-US" sz="1250" dirty="0" smtClean="0"/>
              <a:t>Science, $228K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</a:t>
            </a:r>
            <a:r>
              <a:rPr lang="en-US" sz="1250" dirty="0" smtClean="0"/>
              <a:t>Multi-fidelity Modeling </a:t>
            </a:r>
            <a:r>
              <a:rPr lang="en-US" sz="1250" dirty="0" smtClean="0"/>
              <a:t>and Simulation (M&amp;S) Tool for Nonlinear </a:t>
            </a:r>
            <a:r>
              <a:rPr lang="en-US" sz="1250" dirty="0" err="1" smtClean="0"/>
              <a:t>Aeroelasticity</a:t>
            </a:r>
            <a:r>
              <a:rPr lang="en-US" sz="1250" dirty="0" smtClean="0"/>
              <a:t>,” Advanced Dynamics, $160K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B. </a:t>
            </a:r>
            <a:r>
              <a:rPr lang="en-US" sz="1250" dirty="0" err="1" smtClean="0"/>
              <a:t>Eskridge</a:t>
            </a:r>
            <a:r>
              <a:rPr lang="en-US" sz="1250" dirty="0" smtClean="0"/>
              <a:t>, “CDI-TYPE </a:t>
            </a:r>
            <a:r>
              <a:rPr lang="en-US" sz="1250" dirty="0" smtClean="0"/>
              <a:t>I: RUI: Emergent Hierarchies of Leaders in Multi-Robot </a:t>
            </a:r>
            <a:r>
              <a:rPr lang="en-US" sz="1250" dirty="0" smtClean="0"/>
              <a:t>Systems,” NSF, $159K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“Mixed-Volatile Fluids Relevant to </a:t>
            </a:r>
            <a:r>
              <a:rPr lang="en-US" sz="1250" dirty="0" smtClean="0"/>
              <a:t>Subsurface Energy Systems,” DOE, $120K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</a:t>
            </a:r>
            <a:r>
              <a:rPr lang="en-US" sz="1250" dirty="0" smtClean="0"/>
              <a:t>, “OU </a:t>
            </a:r>
            <a:r>
              <a:rPr lang="en-US" sz="1250" dirty="0" smtClean="0"/>
              <a:t>Contribution to the ATLAS Southwest Tier 2 Computing Center (Supplement</a:t>
            </a:r>
            <a:r>
              <a:rPr lang="en-US" sz="1250" dirty="0" smtClean="0"/>
              <a:t>),” NSF, $110K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P. Attar, “High-Fidelity </a:t>
            </a:r>
            <a:r>
              <a:rPr lang="en-US" sz="1250" dirty="0" smtClean="0"/>
              <a:t>Computational </a:t>
            </a:r>
            <a:r>
              <a:rPr lang="en-US" sz="1250" dirty="0" err="1" smtClean="0"/>
              <a:t>Aeroelastic</a:t>
            </a:r>
            <a:r>
              <a:rPr lang="en-US" sz="1250" dirty="0" smtClean="0"/>
              <a:t> Solver Research,” Ohio Aerospace </a:t>
            </a:r>
            <a:r>
              <a:rPr lang="en-US" sz="1250" dirty="0" smtClean="0"/>
              <a:t>Institute, $53K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</a:t>
            </a:r>
            <a:r>
              <a:rPr lang="en-US" sz="1250" dirty="0" smtClean="0"/>
              <a:t>, “OU </a:t>
            </a:r>
            <a:r>
              <a:rPr lang="en-US" sz="1250" dirty="0" smtClean="0"/>
              <a:t>Contribution to the ATLAS Southwest Tier 2 Computing Center (Supplement</a:t>
            </a:r>
            <a:r>
              <a:rPr lang="en-US" sz="1250" dirty="0" smtClean="0"/>
              <a:t>),” NSF, $50K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53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9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</a:t>
            </a:r>
            <a:r>
              <a:rPr lang="en-US" sz="1250" dirty="0" smtClean="0"/>
              <a:t>M. Strauss, “University </a:t>
            </a:r>
            <a:r>
              <a:rPr lang="en-US" sz="1250" dirty="0" smtClean="0"/>
              <a:t>of Oklahoma Contribution to OSG Software Development</a:t>
            </a:r>
            <a:r>
              <a:rPr lang="en-US" sz="1250" dirty="0" smtClean="0"/>
              <a:t>,” Brookhaven </a:t>
            </a:r>
            <a:r>
              <a:rPr lang="en-US" sz="1250" dirty="0" smtClean="0"/>
              <a:t>National Laboratory</a:t>
            </a:r>
            <a:r>
              <a:rPr lang="en-US" sz="1250" dirty="0" smtClean="0"/>
              <a:t>, $50K.</a:t>
            </a: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P. Attar, “Computational </a:t>
            </a:r>
            <a:r>
              <a:rPr lang="en-US" sz="1300" dirty="0" smtClean="0"/>
              <a:t>Model Development and Experimental </a:t>
            </a:r>
            <a:r>
              <a:rPr lang="en-US" sz="1300" dirty="0" smtClean="0"/>
              <a:t>Validation Measurements </a:t>
            </a:r>
            <a:r>
              <a:rPr lang="en-US" sz="1300" dirty="0" smtClean="0"/>
              <a:t>for Membrane-Batten Wing,” Ohio Aerospace </a:t>
            </a:r>
            <a:r>
              <a:rPr lang="en-US" sz="1300" dirty="0" smtClean="0"/>
              <a:t>Institute, $43K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A. </a:t>
            </a:r>
            <a:r>
              <a:rPr lang="en-US" sz="1300" dirty="0" err="1" smtClean="0"/>
              <a:t>Striolo</a:t>
            </a:r>
            <a:r>
              <a:rPr lang="en-US" sz="1300" dirty="0" smtClean="0"/>
              <a:t>, “Reduced </a:t>
            </a:r>
            <a:r>
              <a:rPr lang="en-US" sz="1300" dirty="0" smtClean="0"/>
              <a:t>Carbon in </a:t>
            </a:r>
            <a:r>
              <a:rPr lang="en-US" sz="1300" dirty="0" smtClean="0"/>
              <a:t>Earth’s Crust and </a:t>
            </a:r>
            <a:r>
              <a:rPr lang="en-US" sz="1300" dirty="0" smtClean="0"/>
              <a:t>Mantle I,” Alfred P. Sloan </a:t>
            </a:r>
            <a:r>
              <a:rPr lang="en-US" sz="1300" dirty="0" smtClean="0"/>
              <a:t>Foundation, $39K.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J. </a:t>
            </a:r>
            <a:r>
              <a:rPr lang="en-US" sz="1300" dirty="0" err="1" smtClean="0"/>
              <a:t>Gao</a:t>
            </a:r>
            <a:r>
              <a:rPr lang="en-US" sz="1300" dirty="0" smtClean="0"/>
              <a:t>, </a:t>
            </a:r>
            <a:r>
              <a:rPr lang="en-US" sz="1300" dirty="0" smtClean="0"/>
              <a:t>“Advancing </a:t>
            </a:r>
            <a:r>
              <a:rPr lang="en-US" sz="1300" dirty="0" smtClean="0"/>
              <a:t>Research on </a:t>
            </a:r>
            <a:r>
              <a:rPr lang="en-US" sz="1300" dirty="0" err="1" smtClean="0"/>
              <a:t>Realtime</a:t>
            </a:r>
            <a:r>
              <a:rPr lang="en-US" sz="1300" dirty="0" smtClean="0"/>
              <a:t> Weather-Adaptive 3DVAR </a:t>
            </a:r>
            <a:r>
              <a:rPr lang="en-US" sz="1300" dirty="0" smtClean="0"/>
              <a:t>Analyses with </a:t>
            </a:r>
            <a:r>
              <a:rPr lang="en-US" sz="1300" dirty="0" smtClean="0"/>
              <a:t>Automatic Storm Positioning and On-demand </a:t>
            </a:r>
            <a:r>
              <a:rPr lang="en-US" sz="1300" dirty="0" smtClean="0"/>
              <a:t>Capability,” NOAA, $36K</a:t>
            </a:r>
            <a:endParaRPr lang="en-US" sz="13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M. </a:t>
            </a:r>
            <a:r>
              <a:rPr lang="en-US" sz="1300" dirty="0" err="1" smtClean="0"/>
              <a:t>Xue</a:t>
            </a:r>
            <a:r>
              <a:rPr lang="en-US" sz="1300" dirty="0" smtClean="0"/>
              <a:t>, “Probabilistic </a:t>
            </a:r>
            <a:r>
              <a:rPr lang="en-US" sz="1300" dirty="0" smtClean="0"/>
              <a:t>Forecasting for Aviation Decision Aid </a:t>
            </a:r>
            <a:r>
              <a:rPr lang="en-US" sz="1300" dirty="0" smtClean="0"/>
              <a:t>Applications,” Impact </a:t>
            </a:r>
            <a:r>
              <a:rPr lang="en-US" sz="1300" dirty="0" smtClean="0"/>
              <a:t>Technologies</a:t>
            </a:r>
            <a:r>
              <a:rPr lang="en-US" sz="1300" dirty="0" smtClean="0"/>
              <a:t>,$20K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P. Attar, P</a:t>
            </a:r>
            <a:r>
              <a:rPr lang="en-US" sz="1300" dirty="0" smtClean="0"/>
              <a:t>. </a:t>
            </a:r>
            <a:r>
              <a:rPr lang="en-US" sz="1300" dirty="0" err="1" smtClean="0"/>
              <a:t>Vedula</a:t>
            </a:r>
            <a:r>
              <a:rPr lang="en-US" sz="1300" dirty="0" smtClean="0"/>
              <a:t>, “Towards </a:t>
            </a:r>
            <a:r>
              <a:rPr lang="en-US" sz="1300" dirty="0" smtClean="0"/>
              <a:t>Better Modeling </a:t>
            </a:r>
            <a:r>
              <a:rPr lang="en-US" sz="1300" dirty="0" smtClean="0"/>
              <a:t>and Simulation </a:t>
            </a:r>
            <a:r>
              <a:rPr lang="en-US" sz="1300" dirty="0" smtClean="0"/>
              <a:t>of Nonlinear </a:t>
            </a:r>
            <a:r>
              <a:rPr lang="en-US" sz="1300" dirty="0" err="1" smtClean="0"/>
              <a:t>Aeroelasticity</a:t>
            </a:r>
            <a:r>
              <a:rPr lang="en-US" sz="1300" dirty="0" smtClean="0"/>
              <a:t> On and Beyond Transonic Regimes,” Advanced </a:t>
            </a:r>
            <a:r>
              <a:rPr lang="en-US" sz="1300" dirty="0" smtClean="0"/>
              <a:t>Dynamics, $20K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9"/>
            </a:pPr>
            <a:r>
              <a:rPr lang="en-US" sz="1300" dirty="0" smtClean="0"/>
              <a:t>P. Attar, P</a:t>
            </a:r>
            <a:r>
              <a:rPr lang="en-US" sz="1300" dirty="0" smtClean="0"/>
              <a:t>. </a:t>
            </a:r>
            <a:r>
              <a:rPr lang="en-US" sz="1300" dirty="0" err="1" smtClean="0"/>
              <a:t>Vedula</a:t>
            </a:r>
            <a:r>
              <a:rPr lang="en-US" sz="1300" dirty="0" smtClean="0"/>
              <a:t>, “High-Fidelity Computational </a:t>
            </a:r>
            <a:r>
              <a:rPr lang="en-US" sz="1300" dirty="0" err="1" smtClean="0"/>
              <a:t>Aeroelastic</a:t>
            </a:r>
            <a:r>
              <a:rPr lang="en-US" sz="1300" dirty="0" smtClean="0"/>
              <a:t> </a:t>
            </a:r>
            <a:r>
              <a:rPr lang="en-US" sz="1300" dirty="0" smtClean="0"/>
              <a:t>Models in Support of Certification Airworthiness of </a:t>
            </a:r>
            <a:r>
              <a:rPr lang="en-US" sz="1300" dirty="0" smtClean="0"/>
              <a:t>Control Surfaces </a:t>
            </a:r>
            <a:r>
              <a:rPr lang="en-US" sz="1300" dirty="0" smtClean="0"/>
              <a:t>with </a:t>
            </a:r>
            <a:r>
              <a:rPr lang="en-US" sz="1300" dirty="0" err="1" smtClean="0"/>
              <a:t>Freeplay</a:t>
            </a:r>
            <a:r>
              <a:rPr lang="en-US" sz="1300" dirty="0" smtClean="0"/>
              <a:t> and Other Nonlinear </a:t>
            </a:r>
            <a:r>
              <a:rPr lang="en-US" sz="1300" dirty="0" smtClean="0"/>
              <a:t>Features,” Advanced Dynamics, $9K</a:t>
            </a:r>
            <a:endParaRPr lang="en-US" sz="130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7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54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26"/>
            </a:pPr>
            <a:r>
              <a:rPr lang="en-US" sz="1250" dirty="0" smtClean="0"/>
              <a:t>H. Neeman, D. Brunson (OSU), J. Deaton (</a:t>
            </a:r>
            <a:r>
              <a:rPr lang="en-US" sz="1250" dirty="0" err="1" smtClean="0"/>
              <a:t>OneNet</a:t>
            </a:r>
            <a:r>
              <a:rPr lang="en-US" sz="1250" dirty="0" smtClean="0"/>
              <a:t>), J. He (Noble Foundation), D. </a:t>
            </a:r>
            <a:r>
              <a:rPr lang="en-US" sz="1250" dirty="0" err="1" smtClean="0"/>
              <a:t>Schoenefeld</a:t>
            </a:r>
            <a:r>
              <a:rPr lang="en-US" sz="1250" dirty="0" smtClean="0"/>
              <a:t> (TU), J. Snow (Langston U), M. Strauss (OU), X. Xiao (OU),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 (OU), “Oklahoma Optical Initiative,” NSF, $1.17M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r>
              <a:rPr lang="en-US" sz="1250" dirty="0" smtClean="0"/>
              <a:t>H. Neeman, M. Jensen, M. Strauss, X. Xiao,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E. Baron, K. </a:t>
            </a:r>
            <a:r>
              <a:rPr lang="en-US" sz="1250" dirty="0" err="1" smtClean="0"/>
              <a:t>Dresback</a:t>
            </a:r>
            <a:r>
              <a:rPr lang="en-US" sz="1250" dirty="0" smtClean="0"/>
              <a:t>, R. </a:t>
            </a:r>
            <a:r>
              <a:rPr lang="en-US" sz="1250" dirty="0" err="1" smtClean="0"/>
              <a:t>Kolar</a:t>
            </a:r>
            <a:r>
              <a:rPr lang="en-US" sz="1250" dirty="0" smtClean="0"/>
              <a:t>, A. McGovern, R. Palmer,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H. </a:t>
            </a:r>
            <a:r>
              <a:rPr lang="en-US" sz="1250" dirty="0" err="1" smtClean="0"/>
              <a:t>Severini</a:t>
            </a:r>
            <a:r>
              <a:rPr lang="en-US" sz="1250" dirty="0" smtClean="0"/>
              <a:t>, 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T. </a:t>
            </a:r>
            <a:r>
              <a:rPr lang="en-US" sz="1250" dirty="0" err="1" smtClean="0"/>
              <a:t>Trafalis</a:t>
            </a:r>
            <a:r>
              <a:rPr lang="en-US" sz="1250" dirty="0" smtClean="0"/>
              <a:t>, M. Wenger, R. Wheeler (Duquesne U), “MRI: Acquisition of Extensible Petascale Storage for Data Intensive Research,” NSF, $793K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J. Harwell, F. </a:t>
            </a:r>
            <a:r>
              <a:rPr lang="en-US" sz="1250" dirty="0" err="1" smtClean="0"/>
              <a:t>Jentoft</a:t>
            </a:r>
            <a:r>
              <a:rPr lang="en-US" sz="1250" dirty="0" smtClean="0"/>
              <a:t>, K. </a:t>
            </a:r>
            <a:r>
              <a:rPr lang="en-US" sz="1250" dirty="0" err="1" smtClean="0"/>
              <a:t>Gasem</a:t>
            </a:r>
            <a:r>
              <a:rPr lang="en-US" sz="1250" dirty="0" smtClean="0"/>
              <a:t>, S. Wang, “Center for Interfacial Reaction Engineering (CIRE),” DOE EPSCoR, $3M ($2M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B. Abbott, P. Gutierrez, “Experimental Physics Investigations Using Colliding Beam Detectors at </a:t>
            </a:r>
            <a:r>
              <a:rPr lang="en-US" sz="1250" dirty="0" err="1" smtClean="0"/>
              <a:t>Fermilab</a:t>
            </a:r>
            <a:r>
              <a:rPr lang="en-US" sz="1250" dirty="0" smtClean="0"/>
              <a:t> and the Large </a:t>
            </a:r>
            <a:r>
              <a:rPr lang="en-US" sz="1250" dirty="0" err="1" smtClean="0"/>
              <a:t>Hadron</a:t>
            </a:r>
            <a:r>
              <a:rPr lang="en-US" sz="1250" dirty="0" smtClean="0"/>
              <a:t> Collider (LHC) (TASK A) 2010-2013 Renewal,” DOE, $2.8M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r>
              <a:rPr lang="en-US" sz="1250" dirty="0" smtClean="0"/>
              <a:t>R. Palmer, Y. Zhang, G. Zhang, T. Yu, 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Y. Hong, J. Crain, P. </a:t>
            </a:r>
            <a:r>
              <a:rPr lang="en-US" sz="1250" dirty="0" err="1" smtClean="0"/>
              <a:t>Chilson</a:t>
            </a:r>
            <a:r>
              <a:rPr lang="en-US" sz="1250" dirty="0" smtClean="0"/>
              <a:t>, “Next Generation Phased Array,” NSSL, $2M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r>
              <a:rPr lang="en-US" sz="1250" dirty="0" smtClean="0"/>
              <a:t>P. </a:t>
            </a:r>
            <a:r>
              <a:rPr lang="en-US" sz="1250" dirty="0" err="1" smtClean="0"/>
              <a:t>Skubic</a:t>
            </a:r>
            <a:r>
              <a:rPr lang="en-US" sz="1250" dirty="0" smtClean="0"/>
              <a:t>, M. Strauss, B. Abbott, P. Gutierrez, “Experimental Physics Investigations Using Colliding Beam Detectors at </a:t>
            </a:r>
            <a:r>
              <a:rPr lang="en-US" sz="1250" dirty="0" err="1" smtClean="0"/>
              <a:t>Fermilab</a:t>
            </a:r>
            <a:r>
              <a:rPr lang="en-US" sz="1250" dirty="0" smtClean="0"/>
              <a:t> and the Large </a:t>
            </a:r>
            <a:r>
              <a:rPr lang="en-US" sz="1250" dirty="0" err="1" smtClean="0"/>
              <a:t>Hadron</a:t>
            </a:r>
            <a:r>
              <a:rPr lang="en-US" sz="1250" dirty="0" smtClean="0"/>
              <a:t> Collider (LHC) (TASK A) 2010-2013 Renewal-Revision,” DOE, $1.52M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26"/>
            </a:pPr>
            <a:endParaRPr lang="en-US" sz="130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D. Cole, Alberto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“Structure and Dynamics of Earth Materials, Interfaces and Reactions,” DOE, $1.5M ($90K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R. </a:t>
            </a:r>
            <a:r>
              <a:rPr lang="en-US" sz="1250" dirty="0" err="1" smtClean="0"/>
              <a:t>Sigal</a:t>
            </a:r>
            <a:r>
              <a:rPr lang="en-US" sz="1250" dirty="0" smtClean="0"/>
              <a:t>, F. </a:t>
            </a:r>
            <a:r>
              <a:rPr lang="en-US" sz="1250" dirty="0" err="1" smtClean="0"/>
              <a:t>Civan</a:t>
            </a:r>
            <a:r>
              <a:rPr lang="en-US" sz="1250" dirty="0" smtClean="0"/>
              <a:t>, D. </a:t>
            </a:r>
            <a:r>
              <a:rPr lang="en-US" sz="1250" dirty="0" err="1" smtClean="0"/>
              <a:t>Devegowda</a:t>
            </a:r>
            <a:r>
              <a:rPr lang="en-US" sz="1250" dirty="0" smtClean="0"/>
              <a:t>, “Simulation of Shale Gas Reservoirs Incorporating the Correct Physics of Capillarity and Fluid Transport,” Research Partnership to Secure Energy for America (RPSEA), $1.05M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M. </a:t>
            </a:r>
            <a:r>
              <a:rPr lang="en-US" sz="1250" dirty="0" err="1" smtClean="0"/>
              <a:t>Biggerstaff</a:t>
            </a:r>
            <a:r>
              <a:rPr lang="en-US" sz="1250" dirty="0" smtClean="0"/>
              <a:t> 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L. Wicker, </a:t>
            </a:r>
            <a:r>
              <a:rPr lang="en-US" sz="1250" dirty="0" err="1" smtClean="0"/>
              <a:t>Zrnic</a:t>
            </a:r>
            <a:r>
              <a:rPr lang="en-US" sz="1250" dirty="0" smtClean="0"/>
              <a:t>, </a:t>
            </a:r>
            <a:r>
              <a:rPr lang="en-US" sz="1250" dirty="0" err="1" smtClean="0"/>
              <a:t>Zahari</a:t>
            </a:r>
            <a:r>
              <a:rPr lang="en-US" sz="1250" dirty="0" smtClean="0"/>
              <a:t>, “MRI Development of C-Band Mobile </a:t>
            </a:r>
            <a:r>
              <a:rPr lang="en-US" sz="1250" dirty="0" err="1" smtClean="0"/>
              <a:t>Polarimetric</a:t>
            </a:r>
            <a:r>
              <a:rPr lang="en-US" sz="1250" dirty="0" smtClean="0"/>
              <a:t> Weather Radars,” NSF, $989K ($439K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“Carbon </a:t>
            </a:r>
            <a:r>
              <a:rPr lang="en-US" sz="1250" dirty="0" err="1" smtClean="0"/>
              <a:t>Nanotube</a:t>
            </a:r>
            <a:r>
              <a:rPr lang="en-US" sz="1250" dirty="0" smtClean="0"/>
              <a:t> Technology Center,” DOE, $925K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M. </a:t>
            </a:r>
            <a:r>
              <a:rPr lang="en-US" sz="1250" dirty="0" err="1" smtClean="0"/>
              <a:t>Saha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, 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K. Mullen, B. Grady, C. </a:t>
            </a:r>
            <a:r>
              <a:rPr lang="en-US" sz="1250" dirty="0" err="1" smtClean="0"/>
              <a:t>Altan</a:t>
            </a:r>
            <a:r>
              <a:rPr lang="en-US" sz="1250" dirty="0" smtClean="0"/>
              <a:t>, 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“Experimental and theoretical studies of carbon </a:t>
            </a:r>
            <a:r>
              <a:rPr lang="en-US" sz="1250" dirty="0" err="1" smtClean="0"/>
              <a:t>nanotube</a:t>
            </a:r>
            <a:r>
              <a:rPr lang="en-US" sz="1250" dirty="0" smtClean="0"/>
              <a:t> hierarchical structures in multifunctional polymer composites,” </a:t>
            </a:r>
            <a:r>
              <a:rPr lang="en-US" sz="1250" dirty="0" err="1" smtClean="0"/>
              <a:t>DoD</a:t>
            </a:r>
            <a:r>
              <a:rPr lang="en-US" sz="1250" dirty="0" smtClean="0"/>
              <a:t>-EPSCoR, $897K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E. </a:t>
            </a:r>
            <a:r>
              <a:rPr lang="en-US" sz="1250" dirty="0" err="1" smtClean="0"/>
              <a:t>Mansell</a:t>
            </a:r>
            <a:r>
              <a:rPr lang="en-US" sz="1250" dirty="0" smtClean="0"/>
              <a:t> 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C. Ziegler, 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“Numerical modeling studies of storm electrification and lightning,” NSF, $817K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E. Rasmussen,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“Collaborative Research: Challenges in understanding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 $755K ($489K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“Challenges in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phenomena,” NSF, $584K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32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55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2672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“Advanced Multi-Moment Microphysics for Precipitation and Tropical Cyclone Forecast Improvement with COAMPS,” ONR, $592K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“Collaborative Research: Challenges in Understanding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Phenomena,” NSF, $515K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D. </a:t>
            </a:r>
            <a:r>
              <a:rPr lang="en-US" sz="1250" dirty="0" err="1" smtClean="0"/>
              <a:t>MacGorman</a:t>
            </a:r>
            <a:r>
              <a:rPr lang="en-US" sz="1250" dirty="0" smtClean="0"/>
              <a:t>, E. </a:t>
            </a:r>
            <a:r>
              <a:rPr lang="en-US" sz="1250" dirty="0" err="1" smtClean="0"/>
              <a:t>Mansell</a:t>
            </a:r>
            <a:r>
              <a:rPr lang="en-US" sz="1250" dirty="0" smtClean="0"/>
              <a:t>, C. Ziegler, A. </a:t>
            </a:r>
            <a:r>
              <a:rPr lang="en-US" sz="1250" dirty="0" err="1" smtClean="0"/>
              <a:t>Fierro</a:t>
            </a:r>
            <a:r>
              <a:rPr lang="en-US" sz="1250" dirty="0" smtClean="0"/>
              <a:t>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“Techniques for Assimilating Geostationary Lightening </a:t>
            </a:r>
            <a:r>
              <a:rPr lang="en-US" sz="1250" dirty="0" err="1" smtClean="0"/>
              <a:t>Mapper</a:t>
            </a:r>
            <a:r>
              <a:rPr lang="en-US" sz="1250" dirty="0" smtClean="0"/>
              <a:t> Data and Assessment of the Resulting Impact on Forecasts,” NOAA, $415K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K. Brewster, X. Wang, “A Partnership to Develop, Conduct, and Evaluate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 High-Resolution Ensemble and Deterministic Forecasts for Convective-scale Hazardous Weather: Moving to the Next Level,” NOAA CSTAR, $375K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J. </a:t>
            </a:r>
            <a:r>
              <a:rPr lang="en-US" sz="1250" dirty="0" err="1" smtClean="0"/>
              <a:t>Gao</a:t>
            </a:r>
            <a:r>
              <a:rPr lang="en-US" sz="1250" dirty="0" smtClean="0"/>
              <a:t>, X. Wang, “Advanced Data Assimilation and Prediction Research for Convective-Scale ‘Warn-on-Forecast,’” $375K, NOAA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X. Wang, “Improving satellite radiance data assimilation using a hybrid ensemble-</a:t>
            </a:r>
            <a:r>
              <a:rPr lang="en-US" sz="1250" dirty="0" err="1" smtClean="0"/>
              <a:t>Gridpoint</a:t>
            </a:r>
            <a:r>
              <a:rPr lang="en-US" sz="1250" dirty="0" smtClean="0"/>
              <a:t> Statistical Interpolation (GSI) method for global numerical weather prediction,”  NASA, $334K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0"/>
            </a:pPr>
            <a:r>
              <a:rPr lang="en-US" sz="1250" dirty="0" smtClean="0"/>
              <a:t>X. Wang,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“Improving NOAA operational global numerical weather prediction using a hybrid-ensemble </a:t>
            </a:r>
            <a:r>
              <a:rPr lang="en-US" sz="1250" dirty="0" err="1" smtClean="0"/>
              <a:t>Kalman</a:t>
            </a:r>
            <a:r>
              <a:rPr lang="en-US" sz="1250" dirty="0" smtClean="0"/>
              <a:t> filter data assimilation and ensemble forecast system,” NOAA, $322K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4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40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40"/>
            </a:pPr>
            <a:endParaRPr lang="en-US" sz="130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40"/>
            </a:pPr>
            <a:endParaRPr lang="en-US" sz="1300" dirty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219200"/>
            <a:ext cx="40386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D. </a:t>
            </a:r>
            <a:r>
              <a:rPr lang="en-US" sz="1250" dirty="0" err="1" smtClean="0"/>
              <a:t>Resasco</a:t>
            </a:r>
            <a:r>
              <a:rPr lang="en-US" sz="1250" dirty="0" smtClean="0"/>
              <a:t>, D. </a:t>
            </a:r>
            <a:r>
              <a:rPr lang="en-US" sz="1250" dirty="0" err="1" smtClean="0"/>
              <a:t>Papavassiliou</a:t>
            </a:r>
            <a:r>
              <a:rPr lang="en-US" sz="1250" dirty="0" smtClean="0"/>
              <a:t> et al, “</a:t>
            </a:r>
            <a:r>
              <a:rPr lang="en-US" sz="1250" dirty="0" err="1" smtClean="0"/>
              <a:t>Interfacially</a:t>
            </a:r>
            <a:r>
              <a:rPr lang="en-US" sz="1250" dirty="0" smtClean="0"/>
              <a:t> active SWNT/silica </a:t>
            </a:r>
            <a:r>
              <a:rPr lang="en-US" sz="1250" dirty="0" err="1" smtClean="0"/>
              <a:t>nanohybrids</a:t>
            </a:r>
            <a:r>
              <a:rPr lang="en-US" sz="1250" dirty="0" smtClean="0"/>
              <a:t>,” Advanced Energy Consortium (AEC), $333K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D. Oliver, “Data analysis and inversion for mobile </a:t>
            </a:r>
            <a:r>
              <a:rPr lang="en-US" sz="1250" dirty="0" err="1" smtClean="0"/>
              <a:t>nanosensors</a:t>
            </a:r>
            <a:r>
              <a:rPr lang="en-US" sz="1250" dirty="0" smtClean="0"/>
              <a:t>,” AEC, $320K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R. Palmer, T. Yu, G. Zhang, 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P. </a:t>
            </a:r>
            <a:r>
              <a:rPr lang="en-US" sz="1250" dirty="0" err="1" smtClean="0"/>
              <a:t>Chilson</a:t>
            </a:r>
            <a:r>
              <a:rPr lang="en-US" sz="1250" dirty="0" smtClean="0"/>
              <a:t>, Y. Zhang, J. Crain, “Advancements in Phased Array Weather Radar Research at OU,” NOAA National Severe Storms Laboratory (NSSL), $270K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“The Emergent Behavior of Solid </a:t>
            </a:r>
            <a:r>
              <a:rPr lang="en-US" sz="1250" dirty="0" err="1" smtClean="0"/>
              <a:t>Nanoparticles</a:t>
            </a:r>
            <a:r>
              <a:rPr lang="en-US" sz="1250" dirty="0" smtClean="0"/>
              <a:t> at Oil-Water Interfaces: A Multi-Scale Thermodynamic Approach to Enable Bio-Oil Upgrade,” NSF, $238K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K. Brewster, F. Kong, “Development of a Short-Range </a:t>
            </a:r>
            <a:r>
              <a:rPr lang="en-US" sz="1250" dirty="0" err="1" smtClean="0"/>
              <a:t>Realtime</a:t>
            </a:r>
            <a:r>
              <a:rPr lang="en-US" sz="1250" dirty="0" smtClean="0"/>
              <a:t> Analysis and Forecasting System based on the ARPS for Taiwan Region,” NOAA,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“Formative dynamics of the </a:t>
            </a:r>
            <a:r>
              <a:rPr lang="en-US" sz="1250" dirty="0" err="1" smtClean="0"/>
              <a:t>mammatus</a:t>
            </a:r>
            <a:r>
              <a:rPr lang="en-US" sz="1250" dirty="0" smtClean="0"/>
              <a:t> clouds in thunderstorm cirrus,” NSF, $318K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M. </a:t>
            </a:r>
            <a:r>
              <a:rPr lang="en-US" sz="1250" dirty="0" err="1" smtClean="0"/>
              <a:t>Yeary</a:t>
            </a:r>
            <a:r>
              <a:rPr lang="en-US" sz="1250" dirty="0" smtClean="0"/>
              <a:t>, C. Tang, “Computationally Efficient Linear Transforms for Remote Sensing Systems,” NSF, $299K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47"/>
            </a:pPr>
            <a:r>
              <a:rPr lang="en-US" sz="1250" dirty="0" smtClean="0"/>
              <a:t>A. </a:t>
            </a:r>
            <a:r>
              <a:rPr lang="en-US" sz="1250" dirty="0" err="1" smtClean="0"/>
              <a:t>Striolo</a:t>
            </a:r>
            <a:r>
              <a:rPr lang="en-US" sz="1250" dirty="0" smtClean="0"/>
              <a:t>, “Probing regular solution theory for mixed </a:t>
            </a:r>
            <a:r>
              <a:rPr lang="en-US" sz="1250" dirty="0" err="1" smtClean="0"/>
              <a:t>amphoteric</a:t>
            </a:r>
            <a:r>
              <a:rPr lang="en-US" sz="1250" dirty="0" smtClean="0"/>
              <a:t>/ionic surfactant systems by molecular dynamics simulations,” ACS,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"/>
            </a:pPr>
            <a:endParaRPr lang="en-US" sz="1250" dirty="0" smtClean="0"/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8"/>
            </a:pPr>
            <a:endParaRPr lang="en-US" sz="1250" dirty="0" smtClean="0"/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094537" y="5845175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56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3434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K. Brewster,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F. Kong, meteorology project, $211K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meteorology project, $120K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A. McGovern, “Learning to guide search in large state spaces,” IBM DARPA, $95K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“Supplement: Challenges in </a:t>
            </a:r>
            <a:r>
              <a:rPr lang="en-US" sz="1250" dirty="0" err="1" smtClean="0"/>
              <a:t>tornadogenesis</a:t>
            </a:r>
            <a:r>
              <a:rPr lang="en-US" sz="1250" dirty="0" smtClean="0"/>
              <a:t> and associated phenomena (VORTEX2),” NSF, $87K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F. Kong, 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“Establishment of an Experimental Real-Time Short-Term Storm Prediction System for Shenzhen Meteorological Bureau,” $58K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“Improved Understanding/Prediction of Severe Convective Storms and Attendant Phenomena through Advanced Numerical Simulation,” NSF, $58K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“Assimilation of NEXRAD Radial Winds in a Regional </a:t>
            </a:r>
            <a:r>
              <a:rPr lang="en-US" sz="1250" dirty="0" err="1" smtClean="0"/>
              <a:t>Mesoscale</a:t>
            </a:r>
            <a:r>
              <a:rPr lang="en-US" sz="1250" dirty="0" smtClean="0"/>
              <a:t> Model,” Miss State U, $79K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J. Cruz, R. Todd, “Medium-Density Parity-Check Codes for Tape Systems,” INSIC, $36K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M. </a:t>
            </a:r>
            <a:r>
              <a:rPr lang="en-US" sz="1250" dirty="0" err="1" smtClean="0"/>
              <a:t>Xue</a:t>
            </a:r>
            <a:r>
              <a:rPr lang="en-US" sz="1250" dirty="0" smtClean="0"/>
              <a:t>, D. </a:t>
            </a:r>
            <a:r>
              <a:rPr lang="en-US" sz="1250" dirty="0" err="1" smtClean="0"/>
              <a:t>Stensrud</a:t>
            </a:r>
            <a:r>
              <a:rPr lang="en-US" sz="1250" dirty="0" smtClean="0"/>
              <a:t>, J. </a:t>
            </a:r>
            <a:r>
              <a:rPr lang="en-US" sz="1250" dirty="0" err="1" smtClean="0"/>
              <a:t>Gao</a:t>
            </a:r>
            <a:r>
              <a:rPr lang="en-US" sz="1250" dirty="0" smtClean="0"/>
              <a:t>, “Advancing Warn on Forecast – Storm-scale Analysis of Vortex 2 Thunderstorms,” NSSL, $70K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P. Attar, “High-Fidelity Computational </a:t>
            </a:r>
            <a:r>
              <a:rPr lang="en-US" sz="1250" dirty="0" err="1" smtClean="0"/>
              <a:t>Aeroelastic</a:t>
            </a:r>
            <a:r>
              <a:rPr lang="en-US" sz="1250" dirty="0" smtClean="0"/>
              <a:t> Solver Research,” Ohio Aerospace Institute, $60K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r>
              <a:rPr lang="en-US" sz="1250" dirty="0" smtClean="0"/>
              <a:t>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K. </a:t>
            </a:r>
            <a:r>
              <a:rPr lang="en-US" sz="1250" dirty="0" err="1" smtClean="0"/>
              <a:t>Kanak</a:t>
            </a:r>
            <a:r>
              <a:rPr lang="en-US" sz="1250" dirty="0" smtClean="0"/>
              <a:t>, “Development of Unmanned Aircraft System for Research in a Severe Storm Environment and Deployment within the VORTEX 2,” NSF, $44K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55"/>
            </a:pPr>
            <a:endParaRPr lang="en-US" sz="1250" dirty="0" smtClean="0"/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J. Cruz, “Equalization, Detection, and Coding Algorithms for Bit Patterned Media Recording Channels,” International Storage Industry Consortium (INSIC),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J. Cruz, R. Todd, “Signal Processing for Magnetic Recording Channels,” private company,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“Deterministic and Statistical Characterization of the Impact of Control Surface </a:t>
            </a:r>
            <a:r>
              <a:rPr lang="en-US" sz="1250" dirty="0" err="1" smtClean="0"/>
              <a:t>Freeplay</a:t>
            </a:r>
            <a:r>
              <a:rPr lang="en-US" sz="1250" dirty="0" smtClean="0"/>
              <a:t> on Flutter and Limit-Cycle Oscillation (LCO) using Efficient Computational Modeling,” Advanced Dynamics, $30K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P. Attar, P. </a:t>
            </a:r>
            <a:r>
              <a:rPr lang="en-US" sz="1250" dirty="0" err="1" smtClean="0"/>
              <a:t>Vedula</a:t>
            </a:r>
            <a:r>
              <a:rPr lang="en-US" sz="1250" dirty="0" smtClean="0"/>
              <a:t>, “Novel Reduced Order in time Models for Problems in Nonlinear </a:t>
            </a:r>
            <a:r>
              <a:rPr lang="en-US" sz="1250" dirty="0" err="1" smtClean="0"/>
              <a:t>Aeroelasticity</a:t>
            </a:r>
            <a:r>
              <a:rPr lang="en-US" sz="1250" dirty="0" smtClean="0"/>
              <a:t>,” Advanced Dynamics, $29K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F. Carr,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“Severe storm research,” Jonathon </a:t>
            </a:r>
            <a:r>
              <a:rPr lang="en-US" sz="1250" dirty="0" err="1" smtClean="0"/>
              <a:t>Merage</a:t>
            </a:r>
            <a:r>
              <a:rPr lang="en-US" sz="1250" dirty="0" smtClean="0"/>
              <a:t> Foundation, $21K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66"/>
            </a:pPr>
            <a:r>
              <a:rPr lang="en-US" sz="1250" dirty="0" smtClean="0"/>
              <a:t>F. Carr, J. </a:t>
            </a:r>
            <a:r>
              <a:rPr lang="en-US" sz="1250" dirty="0" err="1" smtClean="0"/>
              <a:t>Straka</a:t>
            </a:r>
            <a:r>
              <a:rPr lang="en-US" sz="1250" dirty="0" smtClean="0"/>
              <a:t>, “Severe storm research,” Jonathon </a:t>
            </a:r>
            <a:r>
              <a:rPr lang="en-US" sz="1250" dirty="0" err="1" smtClean="0"/>
              <a:t>Merage</a:t>
            </a:r>
            <a:r>
              <a:rPr lang="en-US" sz="1250" dirty="0" smtClean="0"/>
              <a:t> Foundation, $20K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405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817468-1DA3-4F0D-AAD2-F80D2E533068}" type="slidenum">
              <a:rPr lang="en-US"/>
              <a:pPr/>
              <a:t>57</a:t>
            </a:fld>
            <a:endParaRPr lang="en-US"/>
          </a:p>
        </p:txBody>
      </p:sp>
      <p:sp>
        <p:nvSpPr>
          <p:cNvPr id="92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Research </a:t>
            </a:r>
            <a:r>
              <a:rPr lang="en-US" dirty="0" smtClean="0"/>
              <a:t>Grants (cont’d)</a:t>
            </a:r>
            <a:endParaRPr lang="en-US" dirty="0"/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1910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“Electrolytes at Solid-Water Interfaces: Theoretical Studies for Practical Applications,” DOE EPSCoR, $450K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</a:t>
            </a:r>
            <a:r>
              <a:rPr lang="en-US" sz="1250" dirty="0" err="1"/>
              <a:t>Saha</a:t>
            </a:r>
            <a:r>
              <a:rPr lang="en-US" sz="1250" dirty="0"/>
              <a:t>, “Experimental and Theoretical Studies of Carbon </a:t>
            </a:r>
            <a:r>
              <a:rPr lang="en-US" sz="1250" dirty="0" err="1"/>
              <a:t>Nanotube</a:t>
            </a:r>
            <a:r>
              <a:rPr lang="en-US" sz="1250" dirty="0"/>
              <a:t> Hierarchical Structures in Multifunctional Polymer Composites,” DOD EPSCoR, $450K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D. Cole (ORNL), A. </a:t>
            </a:r>
            <a:r>
              <a:rPr lang="en-US" sz="1250" dirty="0" err="1"/>
              <a:t>Striolo</a:t>
            </a:r>
            <a:r>
              <a:rPr lang="en-US" sz="1250" dirty="0"/>
              <a:t>, “Structure and Dynamics of Earth Materials, Interfaces and Reactions,” DOE, $1.5M ($75K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A. </a:t>
            </a:r>
            <a:r>
              <a:rPr lang="en-US" sz="1250" dirty="0" err="1"/>
              <a:t>Striolo</a:t>
            </a:r>
            <a:r>
              <a:rPr lang="en-US" sz="1250" dirty="0"/>
              <a:t>, “Effects of </a:t>
            </a:r>
            <a:r>
              <a:rPr lang="en-US" sz="1250" dirty="0" err="1"/>
              <a:t>Hydrophobicity</a:t>
            </a:r>
            <a:r>
              <a:rPr lang="en-US" sz="1250" dirty="0"/>
              <a:t>-Induced Wall Slip on Turbulence Drag and Turbulence Structure,” NSF, $230K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D. </a:t>
            </a:r>
            <a:r>
              <a:rPr lang="en-US" sz="1250" dirty="0" err="1"/>
              <a:t>Resasco</a:t>
            </a:r>
            <a:r>
              <a:rPr lang="en-US" sz="1250" dirty="0"/>
              <a:t>, U. </a:t>
            </a:r>
            <a:r>
              <a:rPr lang="en-US" sz="1250" dirty="0" err="1"/>
              <a:t>Nollert</a:t>
            </a:r>
            <a:r>
              <a:rPr lang="en-US" sz="1250" dirty="0"/>
              <a:t>, “Understanding the Interactions between Carbon </a:t>
            </a:r>
            <a:r>
              <a:rPr lang="en-US" sz="1250" dirty="0" err="1"/>
              <a:t>Nanotubes</a:t>
            </a:r>
            <a:r>
              <a:rPr lang="en-US" sz="1250" dirty="0"/>
              <a:t> and Cellular Membranes,” NSF, $380K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Y. Hong, X. </a:t>
            </a:r>
            <a:r>
              <a:rPr lang="en-US" sz="1250" dirty="0" err="1"/>
              <a:t>Hu</a:t>
            </a:r>
            <a:r>
              <a:rPr lang="en-US" sz="1250" dirty="0"/>
              <a:t> (GSU), “Integrated Weather and Wildfire Simulation and Optimization for Wildfire Management,” NSF, $997K ($483K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2"/>
            </a:pPr>
            <a:r>
              <a:rPr lang="en-US" sz="1250" dirty="0"/>
              <a:t>Y. Hong, “Next Generation QPE: Toward a Multi-Sensor Approach for Integration of Radar, Satellite, and Surface Observations to Produce Very High-resolution Precipitation Data,” NOAA/OAR/NSSL via CIMMS, $83K</a:t>
            </a:r>
          </a:p>
        </p:txBody>
      </p:sp>
      <p:sp>
        <p:nvSpPr>
          <p:cNvPr id="926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R. Palmer, Y. Hong, “Phased Array Technology for Weather Radar Applications,” NOAA/OAR/NSSL via CIMMS, $426K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Y. Hong, </a:t>
            </a:r>
            <a:r>
              <a:rPr lang="en-US" sz="1250" dirty="0" err="1"/>
              <a:t>Baski</a:t>
            </a:r>
            <a:r>
              <a:rPr lang="en-US" sz="1250" dirty="0"/>
              <a:t> (OSU), “Proactive approach to transportation resource allocation under severe winter weather emergencies,” OK-DOT/OTC, $261K ($101K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R. Palmer, Y. Hong, “Atmospheric Observations using </a:t>
            </a:r>
            <a:r>
              <a:rPr lang="en-US" sz="1250" dirty="0" err="1"/>
              <a:t>PhasedArray</a:t>
            </a:r>
            <a:r>
              <a:rPr lang="en-US" sz="1250" dirty="0"/>
              <a:t> Technology,” $340K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Y. Hong, “Toward Improved Flood Prediction and Risk Mitigation: Capacity Building for Africa,”  NASA, $87K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Y. Hong, “Improving NASA Global Hazard System and Implementing SERVIR-Africa,” NASA, $272K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Y. Hong, “Link SERVIR-Africa Work to NASA Land Information System: Workshop Training and Data Assimilation of GRACE to NASA-OU Hydrologic Model,” NASA, $10K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R. Adler (NASA), Y. Hong, “Global Hazard (Flood-Landslide) Decision-Support System,” NASA, $900K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79"/>
            </a:pPr>
            <a:r>
              <a:rPr lang="en-US" sz="1250" dirty="0"/>
              <a:t>S. Schroeder, “CAREER: Advancing Viral RNA Structure Prediction,” NSF, $750K</a:t>
            </a:r>
          </a:p>
        </p:txBody>
      </p:sp>
      <p:sp>
        <p:nvSpPr>
          <p:cNvPr id="9267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grpSp>
        <p:nvGrpSpPr>
          <p:cNvPr id="926727" name="Group 7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672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2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6731" name="Text Box 11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  <p:sp>
        <p:nvSpPr>
          <p:cNvPr id="926732" name="Text Box 12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CFB727-3DE0-4893-A0E4-F6F4E635F602}" type="slidenum">
              <a:rPr lang="en-US"/>
              <a:pPr/>
              <a:t>58</a:t>
            </a:fld>
            <a:endParaRPr lang="en-US"/>
          </a:p>
        </p:txBody>
      </p:sp>
      <p:sp>
        <p:nvSpPr>
          <p:cNvPr id="92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927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7"/>
            </a:pPr>
            <a:r>
              <a:rPr lang="en-US" sz="1250" dirty="0"/>
              <a:t>P. Attar, “High Fidelity Computational </a:t>
            </a:r>
            <a:r>
              <a:rPr lang="en-US" sz="1250" dirty="0" err="1"/>
              <a:t>Aeroelastic</a:t>
            </a:r>
            <a:r>
              <a:rPr lang="en-US" sz="1250" dirty="0"/>
              <a:t> Analysis of a Flexible Membrane Airfoil Undergoing Dynamic Motion,” Ohio Aerospace Institute, $35K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7"/>
            </a:pPr>
            <a:r>
              <a:rPr lang="en-US" sz="1250" dirty="0"/>
              <a:t>P. Attar, “Computational Model Development and Experimental Validation Measurements for Membrane-Batten Wing” Flexible Membrane Airfoil Undergoing Dynamic Motion,” Ohio Aerospace Institute, $43K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7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F. Kong, P. Attar, “A Partnership to Develop, Conduct, and Evaluate </a:t>
            </a:r>
            <a:r>
              <a:rPr lang="en-US" sz="1250" dirty="0" err="1"/>
              <a:t>Realtime</a:t>
            </a:r>
            <a:r>
              <a:rPr lang="en-US" sz="1250" dirty="0"/>
              <a:t> High-Resolution Ensemble and Deterministic Forecasts for Convective-scale Hazardous Weather,” NOAA, $375K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7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G. Zhang, K. Brewster, F. Kong, “Prediction and Predictability of Tropical Cyclones over Oceanic and Coastal Regions and Advanced Assimilation of Radar and Satellite Data for the Navy Coupled Ocean-Atmosphere </a:t>
            </a:r>
            <a:r>
              <a:rPr lang="en-US" sz="1250" dirty="0" err="1"/>
              <a:t>Mesoscale</a:t>
            </a:r>
            <a:r>
              <a:rPr lang="en-US" sz="1250" dirty="0"/>
              <a:t> Prediction System,” ONR/DOD EPSCoR, $454K; OK Board of Regents $100K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87"/>
            </a:pPr>
            <a:r>
              <a:rPr lang="en-US" sz="1250" dirty="0"/>
              <a:t>S. </a:t>
            </a:r>
            <a:r>
              <a:rPr lang="en-US" sz="1250" dirty="0" err="1"/>
              <a:t>Ahalt</a:t>
            </a:r>
            <a:r>
              <a:rPr lang="en-US" sz="1250" dirty="0"/>
              <a:t>, A. </a:t>
            </a:r>
            <a:r>
              <a:rPr lang="en-US" sz="1250" dirty="0" err="1"/>
              <a:t>Apon</a:t>
            </a:r>
            <a:r>
              <a:rPr lang="en-US" sz="1250" dirty="0"/>
              <a:t>, D. </a:t>
            </a:r>
            <a:r>
              <a:rPr lang="en-US" sz="1250" dirty="0" err="1"/>
              <a:t>Lifka</a:t>
            </a:r>
            <a:r>
              <a:rPr lang="en-US" sz="1250" dirty="0"/>
              <a:t>, H. Neeman, “NSF Workshop High Performance Computing Center Sustainability,” NSF, $49K ($0 OU)</a:t>
            </a:r>
          </a:p>
        </p:txBody>
      </p:sp>
      <p:sp>
        <p:nvSpPr>
          <p:cNvPr id="927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Y. </a:t>
            </a:r>
            <a:r>
              <a:rPr lang="en-US" sz="1250" dirty="0" err="1"/>
              <a:t>Luo</a:t>
            </a:r>
            <a:r>
              <a:rPr lang="en-US" sz="1250" dirty="0"/>
              <a:t>, S. </a:t>
            </a:r>
            <a:r>
              <a:rPr lang="en-US" sz="1250" dirty="0" err="1"/>
              <a:t>Lakshmivarahan</a:t>
            </a:r>
            <a:r>
              <a:rPr lang="en-US" sz="1250" dirty="0"/>
              <a:t>, “Development of a Data Assimilation Capability towards Ecological Forecasting in a Data-Rich Era,” NSF, $1.08M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Y. </a:t>
            </a:r>
            <a:r>
              <a:rPr lang="en-US" sz="1250" dirty="0" err="1"/>
              <a:t>Luo</a:t>
            </a:r>
            <a:r>
              <a:rPr lang="en-US" sz="1250" dirty="0"/>
              <a:t>, D. </a:t>
            </a:r>
            <a:r>
              <a:rPr lang="en-US" sz="1250" dirty="0" err="1"/>
              <a:t>Schimmel</a:t>
            </a:r>
            <a:r>
              <a:rPr lang="en-US" sz="1250" dirty="0"/>
              <a:t> (NEON), J. Clark (Duke U.), </a:t>
            </a:r>
            <a:r>
              <a:rPr lang="en-US" sz="1250" dirty="0" err="1"/>
              <a:t>Kiona</a:t>
            </a:r>
            <a:r>
              <a:rPr lang="en-US" sz="1250" dirty="0"/>
              <a:t> Ogle (U. Wyoming), S. </a:t>
            </a:r>
            <a:r>
              <a:rPr lang="en-US" sz="1250" dirty="0" err="1"/>
              <a:t>LaDeau</a:t>
            </a:r>
            <a:r>
              <a:rPr lang="en-US" sz="1250" dirty="0"/>
              <a:t> (Cary Institute of Ecosystem Study), “RCN: Forecasts Of Resource and Environmental Changes: Data Assimilation Science and Technology (FORECAST),” NSF, $500K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J. </a:t>
            </a:r>
            <a:r>
              <a:rPr lang="en-US" sz="1250" dirty="0" err="1"/>
              <a:t>Straka</a:t>
            </a:r>
            <a:r>
              <a:rPr lang="en-US" sz="1250" dirty="0"/>
              <a:t>, K. </a:t>
            </a:r>
            <a:r>
              <a:rPr lang="en-US" sz="1250" dirty="0" err="1"/>
              <a:t>Kanak</a:t>
            </a:r>
            <a:r>
              <a:rPr lang="en-US" sz="1250" dirty="0"/>
              <a:t>, Davies-Jones, H. Neeman,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phenomena,” NSF, $854K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P. </a:t>
            </a:r>
            <a:r>
              <a:rPr lang="en-US" sz="1250" dirty="0" err="1"/>
              <a:t>Risser</a:t>
            </a:r>
            <a:r>
              <a:rPr lang="en-US" sz="1250" dirty="0"/>
              <a:t> et al, “A </a:t>
            </a:r>
            <a:r>
              <a:rPr lang="en-US" sz="1250" dirty="0" err="1"/>
              <a:t>cyberCommons</a:t>
            </a:r>
            <a:r>
              <a:rPr lang="en-US" sz="1250" dirty="0"/>
              <a:t> for Ecological Forecasting,” NSF, $6M ($2.78M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X. Wang, X. Li  (OSU), R. Barnes, S. </a:t>
            </a:r>
            <a:r>
              <a:rPr lang="en-US" sz="1250" dirty="0" err="1"/>
              <a:t>Sanielevici</a:t>
            </a:r>
            <a:r>
              <a:rPr lang="en-US" sz="1250" dirty="0"/>
              <a:t> (PSC), H. Neeman, “Enabling Petascale Ensemble-Based Data Assimilation for the Numerical Analysis and Prediction of High-Impact Weather,” NSF, $1.2M ($902K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B. Abbott, P. Gutierrez, M. Strauss, “ATLAS Southwest Tier 2 Computing Center,” NSF, $600K/year ($60K/year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2"/>
            </a:pPr>
            <a:r>
              <a:rPr lang="en-US" sz="1250" dirty="0"/>
              <a:t>Y. Hong, “Evaluation of NASA Global Hazard System,” NASA, $45K</a:t>
            </a:r>
          </a:p>
        </p:txBody>
      </p:sp>
      <p:sp>
        <p:nvSpPr>
          <p:cNvPr id="92774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27756" name="Text Box 12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927757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7758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59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60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7761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BB3FEB-FB0C-4F63-B531-1F1FDFE1AB74}" type="slidenum">
              <a:rPr lang="en-US"/>
              <a:pPr/>
              <a:t>59</a:t>
            </a:fld>
            <a:endParaRPr lang="en-US"/>
          </a:p>
        </p:txBody>
      </p:sp>
      <p:sp>
        <p:nvSpPr>
          <p:cNvPr id="92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928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4495800" cy="4495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J </a:t>
            </a:r>
            <a:r>
              <a:rPr lang="en-US" sz="1250" dirty="0" err="1"/>
              <a:t>Wicksted</a:t>
            </a:r>
            <a:r>
              <a:rPr lang="en-US" sz="1250" dirty="0"/>
              <a:t>, F. Waxman et al, “Building Oklahoma's Leadership Role in Cellulosic Bioenergy,” NSF EPSCoR, $15M ($5.7M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sv-SE" sz="1250" dirty="0"/>
              <a:t>D.S. Oliver, software, $16.7M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K.K. </a:t>
            </a:r>
            <a:r>
              <a:rPr lang="en-US" sz="1250" dirty="0" err="1"/>
              <a:t>Muraleetharan</a:t>
            </a:r>
            <a:r>
              <a:rPr lang="en-US" sz="1250" dirty="0"/>
              <a:t>, G. Miller, and A. </a:t>
            </a:r>
            <a:r>
              <a:rPr lang="en-US" sz="1250" dirty="0" err="1"/>
              <a:t>Cerato</a:t>
            </a:r>
            <a:r>
              <a:rPr lang="en-US" sz="1250" dirty="0"/>
              <a:t>, “Understanding and Improving the Seismic Behavior of Pile Foundations in Soft Clays,” NSF, $1.15M ($500K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F. Kong, “</a:t>
            </a:r>
            <a:r>
              <a:rPr lang="en-US" sz="1250" dirty="0" err="1"/>
              <a:t>Multisensor</a:t>
            </a:r>
            <a:r>
              <a:rPr lang="en-US" sz="1250" dirty="0"/>
              <a:t> Studies of Precipitation for Model Verification and Data Assimilation,”  U </a:t>
            </a:r>
            <a:r>
              <a:rPr lang="en-US" sz="1250" dirty="0" err="1"/>
              <a:t>Minn</a:t>
            </a:r>
            <a:r>
              <a:rPr lang="en-US" sz="1250" dirty="0"/>
              <a:t>, ($7K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F. Kong, “Observing System Simulation Experiments for Airborne Weather Sensors,”    HRL, ($33K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M. </a:t>
            </a:r>
            <a:r>
              <a:rPr lang="en-US" sz="1250" dirty="0" err="1"/>
              <a:t>Nollert</a:t>
            </a:r>
            <a:r>
              <a:rPr lang="en-US" sz="1250" dirty="0"/>
              <a:t>, Scholarship, FD-OMRF, $12K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R. </a:t>
            </a:r>
            <a:r>
              <a:rPr lang="en-US" sz="1250" dirty="0" err="1"/>
              <a:t>Sigal</a:t>
            </a:r>
            <a:r>
              <a:rPr lang="en-US" sz="1250" dirty="0"/>
              <a:t>, R. </a:t>
            </a:r>
            <a:r>
              <a:rPr lang="en-US" sz="1250" dirty="0" err="1"/>
              <a:t>Philp</a:t>
            </a:r>
            <a:r>
              <a:rPr lang="en-US" sz="1250" dirty="0"/>
              <a:t>, C. </a:t>
            </a:r>
            <a:r>
              <a:rPr lang="en-US" sz="1250" dirty="0" err="1"/>
              <a:t>Rai</a:t>
            </a:r>
            <a:r>
              <a:rPr lang="en-US" sz="1250" dirty="0"/>
              <a:t>,, S. Shah, R. </a:t>
            </a:r>
            <a:r>
              <a:rPr lang="en-US" sz="1250" dirty="0" err="1"/>
              <a:t>Slatt</a:t>
            </a:r>
            <a:r>
              <a:rPr lang="en-US" sz="1250" dirty="0"/>
              <a:t>, C. </a:t>
            </a:r>
            <a:r>
              <a:rPr lang="en-US" sz="1250" dirty="0" err="1"/>
              <a:t>Sondergeld</a:t>
            </a:r>
            <a:r>
              <a:rPr lang="en-US" sz="1250" dirty="0"/>
              <a:t>,   D. Zhang, energy company, $1.9M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B. Grady, D. </a:t>
            </a:r>
            <a:r>
              <a:rPr lang="en-US" sz="1250" dirty="0" err="1"/>
              <a:t>Schmidtke</a:t>
            </a:r>
            <a:r>
              <a:rPr lang="en-US" sz="1250" dirty="0"/>
              <a:t>, A. </a:t>
            </a:r>
            <a:r>
              <a:rPr lang="en-US" sz="1250" dirty="0" err="1"/>
              <a:t>Striolo</a:t>
            </a:r>
            <a:r>
              <a:rPr lang="en-US" sz="1250" dirty="0"/>
              <a:t>, A. </a:t>
            </a:r>
            <a:r>
              <a:rPr lang="en-US" sz="1250" dirty="0" err="1"/>
              <a:t>Cheville</a:t>
            </a:r>
            <a:r>
              <a:rPr lang="en-US" sz="1250" dirty="0"/>
              <a:t>, D. Teeters, “Polymer Nanostructures on Solid Surfaces,”$208K  ($125K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T. Conway, “E. coli Model Organism Resource,” UN-Purdue, ($685K OU)</a:t>
            </a:r>
          </a:p>
          <a:p>
            <a:pPr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99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“Storm Surge Modeling in SE </a:t>
            </a:r>
            <a:r>
              <a:rPr lang="en-US" sz="1250" dirty="0" err="1"/>
              <a:t>Liousiana</a:t>
            </a:r>
            <a:r>
              <a:rPr lang="en-US" sz="1250" dirty="0"/>
              <a:t> - 2006,” ARCADIS, ($37K OU)</a:t>
            </a:r>
          </a:p>
        </p:txBody>
      </p:sp>
      <p:sp>
        <p:nvSpPr>
          <p:cNvPr id="928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19200"/>
            <a:ext cx="3886200" cy="42672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D. Cole (ORNL), A. </a:t>
            </a:r>
            <a:r>
              <a:rPr lang="en-US" sz="1250" dirty="0" err="1"/>
              <a:t>Striolo</a:t>
            </a:r>
            <a:r>
              <a:rPr lang="en-US" sz="1250" dirty="0"/>
              <a:t>, “Rates and Mechanisms of Mineral-Fluid Interactions at the </a:t>
            </a:r>
            <a:r>
              <a:rPr lang="en-US" sz="1250" dirty="0" err="1"/>
              <a:t>Nanoscale</a:t>
            </a:r>
            <a:r>
              <a:rPr lang="en-US" sz="1250" dirty="0"/>
              <a:t>,” DOE, $1.65M (total), ($55K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“A Prototype Operational Modeling System for Waves, Coastal Currents, Inundation and Hydrologic Flooding for Eastern North Carolina,” UN-UNC-CH, ($209K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“A Coupled Regional-Coastal Ocean Model: HYCOM/CG-ADCIRC,” DOD-NRL, ($333K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“Contribution to WRF Model Development by the Center for Analysis and Prediction of Storms,” DOC-NOAA, $821K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K. </a:t>
            </a:r>
            <a:r>
              <a:rPr lang="en-US" sz="1250" dirty="0" err="1"/>
              <a:t>Marfurt</a:t>
            </a:r>
            <a:r>
              <a:rPr lang="en-US" sz="1250" dirty="0"/>
              <a:t>, “Improving Geologic and Engineering Models of Midcontinent Fracture and </a:t>
            </a:r>
            <a:r>
              <a:rPr lang="en-US" sz="1250" dirty="0" err="1"/>
              <a:t>Karst</a:t>
            </a:r>
            <a:r>
              <a:rPr lang="en-US" sz="1250" dirty="0"/>
              <a:t> Modified Reservoirs Using 3-D Seismic Attributes,” UKCRINC, ($61K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P. Attar, P. </a:t>
            </a:r>
            <a:r>
              <a:rPr lang="en-US" sz="1250" dirty="0" err="1"/>
              <a:t>Vedula</a:t>
            </a:r>
            <a:r>
              <a:rPr lang="en-US" sz="1250" dirty="0"/>
              <a:t>, “Novel, Optimal, Physics-based Reduced Order Models for Nonlinear </a:t>
            </a:r>
            <a:r>
              <a:rPr lang="en-US" sz="1250" dirty="0" err="1"/>
              <a:t>Aeroelasticity</a:t>
            </a:r>
            <a:r>
              <a:rPr lang="en-US" sz="1250" dirty="0"/>
              <a:t>,” Advanced Dynamics, $49K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09"/>
            </a:pPr>
            <a:r>
              <a:rPr lang="en-US" sz="1250" dirty="0"/>
              <a:t>S. </a:t>
            </a:r>
            <a:r>
              <a:rPr lang="en-US" sz="1250" dirty="0" err="1"/>
              <a:t>Dhall</a:t>
            </a:r>
            <a:r>
              <a:rPr lang="en-US" sz="1250" dirty="0"/>
              <a:t>, “Autonomous Data Partitioning using Data Mining for High Performance Computing,” NSF, ($125K OU)</a:t>
            </a:r>
          </a:p>
        </p:txBody>
      </p:sp>
      <p:sp>
        <p:nvSpPr>
          <p:cNvPr id="928773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928779" name="Text Box 11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928780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9287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9287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FA3959-B862-43A9-97C5-694C467FE8C2}" type="slidenum">
              <a:rPr lang="en-US"/>
              <a:pPr/>
              <a:t>6</a:t>
            </a:fld>
            <a:endParaRPr lang="en-US"/>
          </a:p>
        </p:txBody>
      </p:sp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Who, What, Where, When, Why, How</a:t>
            </a:r>
          </a:p>
          <a:p>
            <a:r>
              <a:rPr lang="en-US"/>
              <a:t>What Does OSCER Do?</a:t>
            </a:r>
          </a:p>
          <a:p>
            <a:pPr lvl="1"/>
            <a:r>
              <a:rPr lang="en-US"/>
              <a:t>Resources</a:t>
            </a:r>
          </a:p>
          <a:p>
            <a:pPr lvl="1"/>
            <a:r>
              <a:rPr lang="en-US"/>
              <a:t>Education</a:t>
            </a:r>
          </a:p>
          <a:p>
            <a:pPr lvl="1"/>
            <a:r>
              <a:rPr lang="en-US"/>
              <a:t>Research</a:t>
            </a:r>
          </a:p>
          <a:p>
            <a:pPr lvl="1"/>
            <a:r>
              <a:rPr lang="en-US"/>
              <a:t>Dissemination</a:t>
            </a:r>
            <a:endParaRPr lang="en-US" b="1" u="sng">
              <a:solidFill>
                <a:srgbClr val="009900"/>
              </a:solidFill>
            </a:endParaRPr>
          </a:p>
          <a:p>
            <a:r>
              <a:rPr lang="en-US"/>
              <a:t>OSCER’s Future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3D122D-08E8-42A5-9455-D75A9B5E5F7C}" type="slidenum">
              <a:rPr lang="en-US"/>
              <a:pPr/>
              <a:t>60</a:t>
            </a:fld>
            <a:endParaRPr lang="en-US"/>
          </a:p>
        </p:txBody>
      </p:sp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“Ensemble-based Data Assimilation for Tropical Storms, and </a:t>
            </a:r>
            <a:r>
              <a:rPr lang="en-US" sz="1250" dirty="0" err="1"/>
              <a:t>Realtime</a:t>
            </a:r>
            <a:r>
              <a:rPr lang="en-US" sz="1250" dirty="0"/>
              <a:t> 3DVAR Analysis for Initial Proof of 'Warn-on-Forecast‘ Concept: Collaborative Research between CAPS and NSSL,” DOC-NOAA, $100,000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“Contribution to Model Development and Enhancement Research Team by the Center for Analysis and Prediction of Storms,” DOC-NOAA, $180,000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“Ensemble-based Data Assimilation for Convective Storms and Hurricanes,” DOC-NOAA, $100,000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S. Schroeder, "Discovering Satellite Tobacco Mosaic Virus Structure,“ OCAST, $85K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S. Schroeder, "Computational </a:t>
            </a:r>
            <a:r>
              <a:rPr lang="en-US" sz="1250" dirty="0" err="1"/>
              <a:t>Advacnes</a:t>
            </a:r>
            <a:r>
              <a:rPr lang="en-US" sz="1250" dirty="0"/>
              <a:t> Toward Predicting </a:t>
            </a:r>
            <a:r>
              <a:rPr lang="en-US" sz="1250" dirty="0" err="1"/>
              <a:t>Encapsidated</a:t>
            </a:r>
            <a:r>
              <a:rPr lang="en-US" sz="1250" dirty="0"/>
              <a:t> Viral RNA Structure,“ Pharmaceutical Research and </a:t>
            </a:r>
            <a:r>
              <a:rPr lang="en-US" sz="1250" dirty="0" err="1"/>
              <a:t>Manufactuerer's</a:t>
            </a:r>
            <a:r>
              <a:rPr lang="en-US" sz="1250" dirty="0"/>
              <a:t> Association of America, $60K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"Outer Boundary Forcing for Texas Coastal Models,“ Texas Water Development Board, $20K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16"/>
            </a:pPr>
            <a:r>
              <a:rPr lang="en-US" sz="1250" dirty="0"/>
              <a:t>K. Milton, "Collaborative Research: Quantum Vacuum Energy", NSF, $250K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A. McGovern, "Developing Spatiotemporal Relational Models to Anticipate Tornado Formation,“ NSF, $500K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Y. </a:t>
            </a:r>
            <a:r>
              <a:rPr lang="en-US" sz="1250" dirty="0" err="1"/>
              <a:t>Kogan</a:t>
            </a:r>
            <a:r>
              <a:rPr lang="en-US" sz="1250" dirty="0"/>
              <a:t>, "</a:t>
            </a:r>
            <a:r>
              <a:rPr lang="en-US" sz="1250" dirty="0" err="1"/>
              <a:t>Midlatitude</a:t>
            </a:r>
            <a:r>
              <a:rPr lang="en-US" sz="1250" dirty="0"/>
              <a:t> Aerosol-Cloud-Radiation Feedbacks in Marine Boundary Layer Clouds", ONR, $638K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J. </a:t>
            </a:r>
            <a:r>
              <a:rPr lang="en-US" sz="1250" dirty="0" err="1"/>
              <a:t>Straka</a:t>
            </a:r>
            <a:r>
              <a:rPr lang="en-US" sz="1250" dirty="0"/>
              <a:t>, K. </a:t>
            </a:r>
            <a:r>
              <a:rPr lang="en-US" sz="1250" dirty="0" err="1"/>
              <a:t>Kanak</a:t>
            </a:r>
            <a:r>
              <a:rPr lang="en-US" sz="1250" dirty="0"/>
              <a:t>, Davies-Jones, “Challenges in understanding </a:t>
            </a:r>
            <a:r>
              <a:rPr lang="en-US" sz="1250" dirty="0" err="1"/>
              <a:t>tornadogenesis</a:t>
            </a:r>
            <a:r>
              <a:rPr lang="en-US" sz="1250" dirty="0"/>
              <a:t> and associated phenomena,” NSF, $854K (total), $584K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Y. Hong, "Improvement of the NASA Global Hazard System and Implement Server-Africa,“ NASA, $272K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J. Antonio, S. </a:t>
            </a:r>
            <a:r>
              <a:rPr lang="en-US" sz="1250" dirty="0" err="1"/>
              <a:t>Lakshmivarahan</a:t>
            </a:r>
            <a:r>
              <a:rPr lang="en-US" sz="1250" dirty="0"/>
              <a:t>, H. Neeman, "Predictions of Atmospheric Dispersion of Chemical and Biological Contaminants in the Urban Canopy.“ Subcontract No. 1334/0974-01, Prime Agency DOD-ARO, Subcontract through Texas Tech University, Lubbock, TX, Sep. 29, 2000 to Nov. 3, 2001, $75K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"Electrolytes at Solid-Water Interfaces: Theoretical Studies for Practical Applications,“ OSRHE Nanotechnology, $15K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23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</a:t>
            </a:r>
            <a:r>
              <a:rPr lang="fr-FR" sz="1250" dirty="0"/>
              <a:t>Turbulent transport in non-</a:t>
            </a:r>
            <a:r>
              <a:rPr lang="fr-FR" sz="1250" dirty="0" err="1"/>
              <a:t>homogeneous</a:t>
            </a:r>
            <a:r>
              <a:rPr lang="fr-FR" sz="1250" dirty="0"/>
              <a:t>  turbulence, </a:t>
            </a:r>
            <a:r>
              <a:rPr lang="en-US" sz="1250" dirty="0"/>
              <a:t>” NSF, $320K</a:t>
            </a:r>
          </a:p>
        </p:txBody>
      </p:sp>
      <p:sp>
        <p:nvSpPr>
          <p:cNvPr id="88166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881676" name="Text Box 12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881677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81678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79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80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81681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0AF56C-2B5C-4BDF-9FC8-B90F88F6904E}" type="slidenum">
              <a:rPr lang="en-US"/>
              <a:pPr/>
              <a:t>61</a:t>
            </a:fld>
            <a:endParaRPr lang="en-US"/>
          </a:p>
        </p:txBody>
      </p:sp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 et al., “Engineering Research Center for Collaborative Adaptive Sensing of the Atmosphere,” NSF, $17M (total), $5.6M (OU)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K. </a:t>
            </a:r>
            <a:r>
              <a:rPr lang="en-US" sz="1250" dirty="0" err="1"/>
              <a:t>Droegemeier</a:t>
            </a:r>
            <a:r>
              <a:rPr lang="en-US" sz="1250" dirty="0"/>
              <a:t> et al., “Linked Environments for Atmospheric Discovery (LEAD),” NSF, $11.25M (total), $2.5M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M. Strauss, P. </a:t>
            </a:r>
            <a:r>
              <a:rPr lang="en-US" sz="1250" dirty="0" err="1"/>
              <a:t>Skubic</a:t>
            </a:r>
            <a:r>
              <a:rPr lang="en-US" sz="1250" dirty="0"/>
              <a:t> et al., “Oklahoma Center for High Energy Physics”, DOE EPSCoR, $3.4M (total), $1.6M (OU)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M. Richman, A. White, V. </a:t>
            </a:r>
            <a:r>
              <a:rPr lang="en-US" sz="1250" dirty="0" err="1"/>
              <a:t>Lakshmanan</a:t>
            </a:r>
            <a:r>
              <a:rPr lang="en-US" sz="1250" dirty="0"/>
              <a:t>, V. </a:t>
            </a:r>
            <a:r>
              <a:rPr lang="en-US" sz="1250" dirty="0" err="1"/>
              <a:t>DeBrunner</a:t>
            </a:r>
            <a:r>
              <a:rPr lang="en-US" sz="1250" dirty="0"/>
              <a:t>, P. </a:t>
            </a:r>
            <a:r>
              <a:rPr lang="en-US" sz="1250" dirty="0" err="1"/>
              <a:t>Skubic</a:t>
            </a:r>
            <a:r>
              <a:rPr lang="en-US" sz="1250" dirty="0"/>
              <a:t>, “Real Time Mining of Integrated Weather Data,” NSF, $950K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D. Weber, K. </a:t>
            </a:r>
            <a:r>
              <a:rPr lang="en-US" sz="1250" dirty="0" err="1"/>
              <a:t>Droegemeier</a:t>
            </a:r>
            <a:r>
              <a:rPr lang="en-US" sz="1250" dirty="0"/>
              <a:t>, H. Neeman, “Modeling Environment for Atmospheric Discovery,” NCSA, $435K 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H. Neeman, K. </a:t>
            </a:r>
            <a:r>
              <a:rPr lang="en-US" sz="1250" dirty="0" err="1"/>
              <a:t>Droegemeier</a:t>
            </a:r>
            <a:r>
              <a:rPr lang="en-US" sz="1250" dirty="0"/>
              <a:t>, K. Mish, D. </a:t>
            </a:r>
            <a:r>
              <a:rPr lang="en-US" sz="1250" dirty="0" err="1"/>
              <a:t>Papavassiliou</a:t>
            </a:r>
            <a:r>
              <a:rPr lang="en-US" sz="1250" dirty="0"/>
              <a:t>, P. </a:t>
            </a:r>
            <a:r>
              <a:rPr lang="en-US" sz="1250" dirty="0" err="1"/>
              <a:t>Skubic</a:t>
            </a:r>
            <a:r>
              <a:rPr lang="en-US" sz="1250" dirty="0"/>
              <a:t>, “Acquisition of an Itanium Cluster for Grid Computing,” NSF, $340K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J. </a:t>
            </a:r>
            <a:r>
              <a:rPr lang="en-US" sz="1250" dirty="0" err="1"/>
              <a:t>Levit</a:t>
            </a:r>
            <a:r>
              <a:rPr lang="en-US" sz="1250" dirty="0"/>
              <a:t>, D. Ebert (Purdue), C. Hansen (U Utah), “Advanced Weather Data Visualization,” NSF, $300K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0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“Turbulent Transport in Wall Turbulence,” NSF, $165K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L. Lee, J. Mullen (Worcester Polytechnic), H. Neeman, G.K. Newman, “Integration of High Performance Computing in Nanotechnology,” NSF, $400K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R. Wheeler, “Principal mode analysis and its application to polypeptide vibrations,” NSF, $385K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R. </a:t>
            </a:r>
            <a:r>
              <a:rPr lang="en-US" sz="1250" dirty="0" err="1"/>
              <a:t>Kolar</a:t>
            </a:r>
            <a:r>
              <a:rPr lang="en-US" sz="1250" dirty="0"/>
              <a:t>,  J. Antonio, S. </a:t>
            </a:r>
            <a:r>
              <a:rPr lang="en-US" sz="1250" dirty="0" err="1"/>
              <a:t>Dhall</a:t>
            </a:r>
            <a:r>
              <a:rPr lang="en-US" sz="1250" dirty="0"/>
              <a:t>, S. </a:t>
            </a:r>
            <a:r>
              <a:rPr lang="en-US" sz="1250" dirty="0" err="1"/>
              <a:t>Lakshmivarahan</a:t>
            </a:r>
            <a:r>
              <a:rPr lang="en-US" sz="1250" dirty="0"/>
              <a:t>, “A Parallel, </a:t>
            </a:r>
            <a:r>
              <a:rPr lang="en-US" sz="1250" dirty="0" err="1"/>
              <a:t>Baroclinic</a:t>
            </a:r>
            <a:r>
              <a:rPr lang="en-US" sz="1250" dirty="0"/>
              <a:t> 3D Shallow Water Model,” </a:t>
            </a:r>
            <a:r>
              <a:rPr lang="en-US" sz="1250" dirty="0" err="1"/>
              <a:t>DoD</a:t>
            </a:r>
            <a:r>
              <a:rPr lang="en-US" sz="1250" dirty="0"/>
              <a:t> - </a:t>
            </a:r>
            <a:r>
              <a:rPr lang="en-US" sz="1250" dirty="0" err="1"/>
              <a:t>DEPSCoR</a:t>
            </a:r>
            <a:r>
              <a:rPr lang="en-US" sz="1250" dirty="0"/>
              <a:t> (via ONR), $312K 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R. </a:t>
            </a:r>
            <a:r>
              <a:rPr lang="en-US" sz="1250" dirty="0" err="1"/>
              <a:t>Luettich</a:t>
            </a:r>
            <a:r>
              <a:rPr lang="en-US" sz="1250" dirty="0"/>
              <a:t> (UNC), R. </a:t>
            </a:r>
            <a:r>
              <a:rPr lang="en-US" sz="1250" dirty="0" err="1"/>
              <a:t>Kolar</a:t>
            </a:r>
            <a:r>
              <a:rPr lang="en-US" sz="1250" dirty="0"/>
              <a:t>, B. Vieux, J. </a:t>
            </a:r>
            <a:r>
              <a:rPr lang="en-US" sz="1250" dirty="0" err="1"/>
              <a:t>Gourley</a:t>
            </a:r>
            <a:r>
              <a:rPr lang="en-US" sz="1250" dirty="0"/>
              <a:t>, “The Center for Natural Disasters, Coastal Infrastructure, and Emergency Management,” DHS, $699K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M. </a:t>
            </a:r>
            <a:r>
              <a:rPr lang="en-US" sz="1250" dirty="0" err="1"/>
              <a:t>Zaman</a:t>
            </a:r>
            <a:r>
              <a:rPr lang="en-US" sz="1250" dirty="0"/>
              <a:t>, H. Neeman, “Integrated, Scalable MBS for Flow Through Porous Media,” NSF,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Y. Wang, P. </a:t>
            </a:r>
            <a:r>
              <a:rPr lang="en-US" sz="1250" dirty="0" err="1"/>
              <a:t>Mukherjee</a:t>
            </a:r>
            <a:r>
              <a:rPr lang="en-US" sz="1250" dirty="0"/>
              <a:t>, “Wavelet based analysis of WMAP data,” NASA, $150K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SzTx/>
              <a:buFont typeface="+mj-lt"/>
              <a:buAutoNum type="arabicPeriod" startAt="138"/>
            </a:pPr>
            <a:r>
              <a:rPr lang="en-US" sz="1250" dirty="0"/>
              <a:t>E. </a:t>
            </a:r>
            <a:r>
              <a:rPr lang="en-US" sz="1250" dirty="0" err="1"/>
              <a:t>Mansell</a:t>
            </a:r>
            <a:r>
              <a:rPr lang="en-US" sz="1250" dirty="0"/>
              <a:t>, </a:t>
            </a:r>
            <a:r>
              <a:rPr lang="sv-SE" sz="1250" dirty="0"/>
              <a:t>C. L. Ziegler, J. M. Straka, D. R. MacGorman, </a:t>
            </a:r>
            <a:r>
              <a:rPr lang="en-US" sz="1250" dirty="0"/>
              <a:t>“Numerical modeling studies of storm electrification and lightning,” $605K</a:t>
            </a: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823308" name="Text Box 12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823309" name="Group 13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3310" name="Text Box 14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1" name="Text Box 15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2" name="Text Box 16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3313" name="Text Box 17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EAB435-A5F1-4E92-90B0-C53F1567C8A8}" type="slidenum">
              <a:rPr lang="en-US"/>
              <a:pPr/>
              <a:t>62</a:t>
            </a:fld>
            <a:endParaRPr lang="en-US"/>
          </a:p>
        </p:txBody>
      </p:sp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External Research Grants (cont’d)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19200"/>
            <a:ext cx="3962400" cy="44958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K. Brewster, J. </a:t>
            </a:r>
            <a:r>
              <a:rPr lang="en-US" sz="1250" dirty="0" err="1"/>
              <a:t>Gao</a:t>
            </a:r>
            <a:r>
              <a:rPr lang="en-US" sz="1250" dirty="0"/>
              <a:t>, F. Carr, W. </a:t>
            </a:r>
            <a:r>
              <a:rPr lang="en-US" sz="1250" dirty="0" err="1"/>
              <a:t>Lapenta</a:t>
            </a:r>
            <a:r>
              <a:rPr lang="en-US" sz="1250" dirty="0"/>
              <a:t>, G. </a:t>
            </a:r>
            <a:r>
              <a:rPr lang="en-US" sz="1250" dirty="0" err="1"/>
              <a:t>Jedlovec</a:t>
            </a:r>
            <a:r>
              <a:rPr lang="en-US" sz="1250" dirty="0"/>
              <a:t>, “Impact of the Assimilation of AIRS Soundings and AMSR-E Rainfall on Short Term Forecasts of </a:t>
            </a:r>
            <a:r>
              <a:rPr lang="en-US" sz="1250" dirty="0" err="1"/>
              <a:t>Mesoscale</a:t>
            </a:r>
            <a:r>
              <a:rPr lang="en-US" sz="1250" dirty="0"/>
              <a:t> Weather,” NASA, $458K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R. Wheeler, T. Click, “National Institutes of Health/</a:t>
            </a:r>
            <a:r>
              <a:rPr lang="en-US" sz="1250" dirty="0" err="1"/>
              <a:t>Predoctoral</a:t>
            </a:r>
            <a:r>
              <a:rPr lang="en-US" sz="1250" dirty="0"/>
              <a:t> Fellowships for Students with </a:t>
            </a:r>
            <a:r>
              <a:rPr lang="en-US" sz="1250" dirty="0" err="1"/>
              <a:t>Disabilties</a:t>
            </a:r>
            <a:r>
              <a:rPr lang="en-US" sz="1250" dirty="0"/>
              <a:t>,” NIH/NIGMS,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K. </a:t>
            </a:r>
            <a:r>
              <a:rPr lang="en-US" sz="1250" dirty="0" err="1"/>
              <a:t>Pathasarathy</a:t>
            </a:r>
            <a:r>
              <a:rPr lang="en-US" sz="1250" dirty="0"/>
              <a:t>, D. </a:t>
            </a:r>
            <a:r>
              <a:rPr lang="en-US" sz="1250" dirty="0" err="1"/>
              <a:t>Papavassiliou</a:t>
            </a:r>
            <a:r>
              <a:rPr lang="en-US" sz="1250" dirty="0"/>
              <a:t>, L. Lee, G. Newman, “Drag reduction using surface-attached polymer chains and </a:t>
            </a:r>
            <a:r>
              <a:rPr lang="en-US" sz="1250" dirty="0" err="1"/>
              <a:t>nanotubes</a:t>
            </a:r>
            <a:r>
              <a:rPr lang="en-US" sz="1250" dirty="0"/>
              <a:t>,” ONR, $730K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</a:t>
            </a:r>
            <a:r>
              <a:rPr lang="fr-FR" sz="1250" dirty="0"/>
              <a:t>Turbulent transport in non-</a:t>
            </a:r>
            <a:r>
              <a:rPr lang="fr-FR" sz="1250" dirty="0" err="1"/>
              <a:t>homogeneous</a:t>
            </a:r>
            <a:r>
              <a:rPr lang="fr-FR" sz="1250" dirty="0"/>
              <a:t>  turbulence, </a:t>
            </a:r>
            <a:r>
              <a:rPr lang="en-US" sz="1250" dirty="0"/>
              <a:t>” NSF, $320K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C. </a:t>
            </a:r>
            <a:r>
              <a:rPr lang="en-US" sz="1250" dirty="0" err="1"/>
              <a:t>Doswell</a:t>
            </a:r>
            <a:r>
              <a:rPr lang="en-US" sz="1250" dirty="0"/>
              <a:t>, D. Weber, H. Neeman, “A Study of Moist Deep Convection: Generation of Multiple Updrafts in Association with </a:t>
            </a:r>
            <a:r>
              <a:rPr lang="en-US" sz="1250" dirty="0" err="1"/>
              <a:t>Mesoscale</a:t>
            </a:r>
            <a:r>
              <a:rPr lang="en-US" sz="1250" dirty="0"/>
              <a:t> Forcing,” NSF, $430K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“Melt-Blowing: Advance modeling and experimental verification,” NSF, $321K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R. </a:t>
            </a:r>
            <a:r>
              <a:rPr lang="en-US" sz="1250" dirty="0" err="1"/>
              <a:t>Kol,ar</a:t>
            </a:r>
            <a:r>
              <a:rPr lang="en-US" sz="1250" dirty="0"/>
              <a:t> et al., “A Coupled Hydrodynamic/Hydrologic Model with Adaptive Gridding,” ONR, $595K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45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“Scalar Transport in Porous Media,” ACS-PRF, $80K</a:t>
            </a:r>
          </a:p>
        </p:txBody>
      </p:sp>
      <p:sp>
        <p:nvSpPr>
          <p:cNvPr id="824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9200"/>
            <a:ext cx="3886200" cy="4267200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F. Carr, A. Shapiro, K. Brewster, J. </a:t>
            </a:r>
            <a:r>
              <a:rPr lang="en-US" sz="1250" dirty="0" err="1"/>
              <a:t>Gao</a:t>
            </a:r>
            <a:r>
              <a:rPr lang="en-US" sz="1250" dirty="0"/>
              <a:t>, “Research on Optimal Utilization and Impact of Water Vapor and Other High Resolution Observations in Storm-Scale QPF,” NSF, $880K.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J. </a:t>
            </a:r>
            <a:r>
              <a:rPr lang="en-US" sz="1250" dirty="0" err="1"/>
              <a:t>Gao</a:t>
            </a:r>
            <a:r>
              <a:rPr lang="en-US" sz="1250" dirty="0"/>
              <a:t>, K. </a:t>
            </a:r>
            <a:r>
              <a:rPr lang="en-US" sz="1250" dirty="0" err="1"/>
              <a:t>Droegemeier</a:t>
            </a:r>
            <a:r>
              <a:rPr lang="en-US" sz="1250" dirty="0"/>
              <a:t>, M. </a:t>
            </a:r>
            <a:r>
              <a:rPr lang="en-US" sz="1250" dirty="0" err="1"/>
              <a:t>Xue</a:t>
            </a:r>
            <a:r>
              <a:rPr lang="en-US" sz="1250" dirty="0"/>
              <a:t>, “On the Optimal Use of WSR-88D Doppler Radar Data for </a:t>
            </a:r>
            <a:r>
              <a:rPr lang="en-US" sz="1250" dirty="0" err="1"/>
              <a:t>Variational</a:t>
            </a:r>
            <a:r>
              <a:rPr lang="en-US" sz="1250" dirty="0"/>
              <a:t> Storm-Scale Data Assimilation,” NSF, $600K.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K. Mish, K. </a:t>
            </a:r>
            <a:r>
              <a:rPr lang="en-US" sz="1250" dirty="0" err="1"/>
              <a:t>Muraleetharan</a:t>
            </a:r>
            <a:r>
              <a:rPr lang="en-US" sz="1250" dirty="0"/>
              <a:t>, “Computational Modeling of Blast Loading on Bridges,” OTC, $125K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V. </a:t>
            </a:r>
            <a:r>
              <a:rPr lang="en-US" sz="1250" dirty="0" err="1"/>
              <a:t>DeBrunner</a:t>
            </a:r>
            <a:r>
              <a:rPr lang="en-US" sz="1250" dirty="0"/>
              <a:t>, L. </a:t>
            </a:r>
            <a:r>
              <a:rPr lang="en-US" sz="1250" dirty="0" err="1"/>
              <a:t>DeBrunner</a:t>
            </a:r>
            <a:r>
              <a:rPr lang="en-US" sz="1250" dirty="0"/>
              <a:t>, D. Baldwin, K. Mish, “Intelligent Bridge System,” FHWA, $3M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D. </a:t>
            </a:r>
            <a:r>
              <a:rPr lang="en-US" sz="1250" dirty="0" err="1"/>
              <a:t>Papavassiliou</a:t>
            </a:r>
            <a:r>
              <a:rPr lang="en-US" sz="1250" dirty="0"/>
              <a:t>, “Scalar Transport in Porous Media,” ACS-PRF,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Y. Wang, P. </a:t>
            </a:r>
            <a:r>
              <a:rPr lang="en-US" sz="1250" dirty="0" err="1"/>
              <a:t>Mukherjee</a:t>
            </a:r>
            <a:r>
              <a:rPr lang="en-US" sz="1250" dirty="0"/>
              <a:t>, “Wavelet based analysis of WMAP data,” NASA,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R. Wheeler et al., “Testing new methods for structure prediction and free energy calculations (</a:t>
            </a:r>
            <a:r>
              <a:rPr lang="en-US" sz="1250" dirty="0" err="1"/>
              <a:t>Predoctoral</a:t>
            </a:r>
            <a:r>
              <a:rPr lang="en-US" sz="1250" dirty="0"/>
              <a:t> Fellowship for Students with Disabilities),” NIH/NIGMS, $24K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53"/>
            </a:pPr>
            <a:r>
              <a:rPr lang="en-US" sz="1250" dirty="0"/>
              <a:t>L. White et al., “Modeling Studies in the Duke Forest Free-Air CO2 Enrichment (FACE) Program,” DOE, $730K</a:t>
            </a:r>
          </a:p>
        </p:txBody>
      </p:sp>
      <p:sp>
        <p:nvSpPr>
          <p:cNvPr id="824325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/>
          </a:p>
        </p:txBody>
      </p:sp>
      <p:sp>
        <p:nvSpPr>
          <p:cNvPr id="824337" name="Text Box 17"/>
          <p:cNvSpPr txBox="1">
            <a:spLocks noChangeArrowheads="1"/>
          </p:cNvSpPr>
          <p:nvPr/>
        </p:nvSpPr>
        <p:spPr bwMode="auto">
          <a:xfrm>
            <a:off x="457200" y="5257800"/>
            <a:ext cx="82296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824338" name="Group 18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4339" name="Text Box 19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0" name="Text Box 20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1" name="Text Box 21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4342" name="Text Box 22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21B7DE-A07A-4BE4-853B-F7F73D0E439C}" type="slidenum">
              <a:rPr lang="en-US"/>
              <a:pPr/>
              <a:t>63</a:t>
            </a:fld>
            <a:endParaRPr lang="en-US"/>
          </a:p>
        </p:txBody>
      </p:sp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External Research Grants (cont’d)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Neeman, </a:t>
            </a:r>
            <a:r>
              <a:rPr lang="en-US" sz="1250" dirty="0" err="1"/>
              <a:t>Severini</a:t>
            </a:r>
            <a:r>
              <a:rPr lang="en-US" sz="1250" dirty="0"/>
              <a:t>, “Cyberinfrastructure for Distributed Rapid Response to National Emergencies”, NSF, $132K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Neeman, Roe, </a:t>
            </a:r>
            <a:r>
              <a:rPr lang="en-US" sz="1250" dirty="0" err="1"/>
              <a:t>Severini</a:t>
            </a:r>
            <a:r>
              <a:rPr lang="en-US" sz="1250" dirty="0"/>
              <a:t>, Wu et al., “Cyberinfrastructure Education for Bioinformatics and Beyond,” NSF, $250K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K. Milton, C. Kao, “Non-</a:t>
            </a:r>
            <a:r>
              <a:rPr lang="en-US" sz="1250" dirty="0" err="1"/>
              <a:t>perturbative</a:t>
            </a:r>
            <a:r>
              <a:rPr lang="en-US" sz="1250" dirty="0"/>
              <a:t> Quantum Field Theory and Particle Theory Beyond the Standard Model,” DOE, $150K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J. Snow, "Oklahoma Center for High Energy Physics", DOE EPSCoR, $3.4M (total), $169K (LU)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F. Kong, “OSSE Experiments for airborne weather sensors,” Boeing, $90K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A. Shapiro, “Storm-Scale Quantitative Precipitation Forecasting Using Advanced Data Assimilation Techniques: Methods, Impacts and Sensitivities,” NSF, $835K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1"/>
            </a:pPr>
            <a:r>
              <a:rPr lang="en-US" sz="1250" dirty="0"/>
              <a:t>Y. </a:t>
            </a:r>
            <a:r>
              <a:rPr lang="en-US" sz="1250" dirty="0" err="1"/>
              <a:t>Kogan</a:t>
            </a:r>
            <a:r>
              <a:rPr lang="en-US" sz="1250" dirty="0"/>
              <a:t>, D. </a:t>
            </a:r>
            <a:r>
              <a:rPr lang="en-US" sz="1250" dirty="0" err="1"/>
              <a:t>Mechem</a:t>
            </a:r>
            <a:r>
              <a:rPr lang="en-US" sz="1250" dirty="0"/>
              <a:t>, “Improvement in the cloud physics formulation in the U.S. Navy Coupled Ocean-Atmosphere </a:t>
            </a:r>
            <a:r>
              <a:rPr lang="en-US" sz="1250" dirty="0" err="1"/>
              <a:t>Mesoscale</a:t>
            </a:r>
            <a:r>
              <a:rPr lang="en-US" sz="1250" dirty="0"/>
              <a:t> Prediction System,” ONR, $889K</a:t>
            </a:r>
          </a:p>
        </p:txBody>
      </p:sp>
      <p:sp>
        <p:nvSpPr>
          <p:cNvPr id="8253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G. Zhang, M. </a:t>
            </a:r>
            <a:r>
              <a:rPr lang="en-US" sz="1250" dirty="0" err="1"/>
              <a:t>Xue</a:t>
            </a:r>
            <a:r>
              <a:rPr lang="en-US" sz="1250" dirty="0"/>
              <a:t>, P. </a:t>
            </a:r>
            <a:r>
              <a:rPr lang="en-US" sz="1250" dirty="0" err="1"/>
              <a:t>Chilson</a:t>
            </a:r>
            <a:r>
              <a:rPr lang="en-US" sz="1250" dirty="0"/>
              <a:t>, T. </a:t>
            </a:r>
            <a:r>
              <a:rPr lang="en-US" sz="1250" dirty="0" err="1"/>
              <a:t>Schuur</a:t>
            </a:r>
            <a:r>
              <a:rPr lang="en-US" sz="1250" dirty="0"/>
              <a:t>, “Improving Microphysics Parameterizations and Quantitative Precipitation Forecast through Optimal Use of Video </a:t>
            </a:r>
            <a:r>
              <a:rPr lang="en-US" sz="1250" dirty="0" err="1"/>
              <a:t>Disdrometer</a:t>
            </a:r>
            <a:r>
              <a:rPr lang="en-US" sz="1250" dirty="0"/>
              <a:t>, Profiler and </a:t>
            </a:r>
            <a:r>
              <a:rPr lang="en-US" sz="1250" dirty="0" err="1"/>
              <a:t>Polarimetric</a:t>
            </a:r>
            <a:r>
              <a:rPr lang="en-US" sz="1250" dirty="0"/>
              <a:t> Radar Observations,” NSF, $464K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T. Yu, M. </a:t>
            </a:r>
            <a:r>
              <a:rPr lang="en-US" sz="1250" dirty="0" err="1"/>
              <a:t>Xue</a:t>
            </a:r>
            <a:r>
              <a:rPr lang="en-US" sz="1250" dirty="0"/>
              <a:t>, M. </a:t>
            </a:r>
            <a:r>
              <a:rPr lang="en-US" sz="1250" dirty="0" err="1"/>
              <a:t>Yeay</a:t>
            </a:r>
            <a:r>
              <a:rPr lang="en-US" sz="1250" dirty="0"/>
              <a:t>, R. Palmer, S. Torres, M. </a:t>
            </a:r>
            <a:r>
              <a:rPr lang="en-US" sz="1250" dirty="0" err="1"/>
              <a:t>Biggerstaff</a:t>
            </a:r>
            <a:r>
              <a:rPr lang="en-US" sz="1250" dirty="0"/>
              <a:t>, “Meteorological Studies with the Phased Array Weather Radar and Data Assimilation using the Ensemble </a:t>
            </a:r>
            <a:r>
              <a:rPr lang="en-US" sz="1250" dirty="0" err="1"/>
              <a:t>Kalman</a:t>
            </a:r>
            <a:r>
              <a:rPr lang="en-US" sz="1250" dirty="0"/>
              <a:t> Filter,” ONR/Defense EPSCOR/OK State Regents, $560K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B. </a:t>
            </a:r>
            <a:r>
              <a:rPr lang="en-US" sz="1250" dirty="0" err="1"/>
              <a:t>Wanner</a:t>
            </a:r>
            <a:r>
              <a:rPr lang="en-US" sz="1250" dirty="0"/>
              <a:t>, T. Conway, et al., “Development of the www.EcoliCommunity.org Information Resource,” NIH, $1.5M (total), $150K (OU)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T. Ibrahim et al., “A Demonstration of Low-Cost Reliable Wireless Sensor for Health Monitoring of a Precast </a:t>
            </a:r>
            <a:r>
              <a:rPr lang="en-US" sz="1250" dirty="0" err="1"/>
              <a:t>Prestressed</a:t>
            </a:r>
            <a:r>
              <a:rPr lang="en-US" sz="1250" dirty="0"/>
              <a:t> Concrete Bridge Girder,” OK Transportation Center, $80K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T. Ibrahim et al., “Micro-Neural Interface,” OCAST, $135K</a:t>
            </a:r>
          </a:p>
          <a:p>
            <a:pPr marL="381000" indent="-381000"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68"/>
            </a:pPr>
            <a:r>
              <a:rPr lang="en-US" sz="1250" dirty="0"/>
              <a:t>J. Snow, “Langston University High Energy Physics,” $155K (LU)</a:t>
            </a:r>
          </a:p>
        </p:txBody>
      </p:sp>
      <p:sp>
        <p:nvSpPr>
          <p:cNvPr id="825355" name="Text Box 11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825356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5357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58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59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5360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E2933-6D8E-4197-8564-C3BA4BEC39F2}" type="slidenum">
              <a:rPr lang="en-US"/>
              <a:pPr/>
              <a:t>64</a:t>
            </a:fld>
            <a:endParaRPr lang="en-US"/>
          </a:p>
        </p:txBody>
      </p:sp>
      <p:sp>
        <p:nvSpPr>
          <p:cNvPr id="82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External Research Grants (cont’d)</a:t>
            </a:r>
          </a:p>
        </p:txBody>
      </p:sp>
      <p:sp>
        <p:nvSpPr>
          <p:cNvPr id="826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L.M. Leslie, M.B. Richman, C. </a:t>
            </a:r>
            <a:r>
              <a:rPr lang="en-US" sz="1250" dirty="0" err="1"/>
              <a:t>Doswell</a:t>
            </a:r>
            <a:r>
              <a:rPr lang="en-US" sz="1250" dirty="0"/>
              <a:t>,  “Detecting Synoptic-Scale Precursors Tornado Outbreaks,” NSF, $548K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L.M. Leslie, M.B. Richman, “Use of Kernel Methods in Data Selection and Thinning for Satellite Data Assimilation in NWP Models,” NOAA, $342K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J. </a:t>
            </a:r>
            <a:r>
              <a:rPr lang="en-US" sz="1250" dirty="0" err="1"/>
              <a:t>Gao</a:t>
            </a:r>
            <a:r>
              <a:rPr lang="en-US" sz="1250" dirty="0"/>
              <a:t>, K. Brewster, M. </a:t>
            </a:r>
            <a:r>
              <a:rPr lang="en-US" sz="1250" dirty="0" err="1"/>
              <a:t>Xue</a:t>
            </a:r>
            <a:r>
              <a:rPr lang="en-US" sz="1250" dirty="0"/>
              <a:t>, K. </a:t>
            </a:r>
            <a:r>
              <a:rPr lang="en-US" sz="1250" dirty="0" err="1"/>
              <a:t>Droegemeier</a:t>
            </a:r>
            <a:r>
              <a:rPr lang="en-US" sz="1250" dirty="0"/>
              <a:t>, "Assimilating Doppler Radar Data for Storm-Scale Numerical Prediction Using an Ensemble-based </a:t>
            </a:r>
            <a:r>
              <a:rPr lang="en-US" sz="1250" dirty="0" err="1"/>
              <a:t>Variational</a:t>
            </a:r>
            <a:r>
              <a:rPr lang="en-US" sz="1250" dirty="0"/>
              <a:t> Method,“ NSF, $200K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E. </a:t>
            </a:r>
            <a:r>
              <a:rPr lang="en-US" sz="1250" dirty="0" err="1"/>
              <a:t>Chesnokov</a:t>
            </a:r>
            <a:r>
              <a:rPr lang="en-US" sz="1250" dirty="0"/>
              <a:t>, “Fracture Prediction Methodology Based On Surface Seismic Data,” Devon Energy, $1M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E. </a:t>
            </a:r>
            <a:r>
              <a:rPr lang="en-US" sz="1250" dirty="0" err="1"/>
              <a:t>Chesnokov</a:t>
            </a:r>
            <a:r>
              <a:rPr lang="en-US" sz="1250" dirty="0"/>
              <a:t>, “Scenario of Fracture Event Development in the Barnett Shale (Laboratory Measurements and Theoretical Investigation),” Devon Energy, $1.3M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74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K. Brewster, J. </a:t>
            </a:r>
            <a:r>
              <a:rPr lang="en-US" sz="1250" dirty="0" err="1"/>
              <a:t>Gao</a:t>
            </a:r>
            <a:r>
              <a:rPr lang="en-US" sz="1250" dirty="0"/>
              <a:t>, "Study of Tornado and Tornadic Thunderstorm Dynamics and Predictability through High-Resolution Simulation, Prediction and Advanced Data Assimilation,“ NSF, $780K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AutoNum type="arabicPeriod" startAt="174"/>
            </a:pPr>
            <a:endParaRPr lang="en-US" sz="1300" dirty="0"/>
          </a:p>
        </p:txBody>
      </p:sp>
      <p:sp>
        <p:nvSpPr>
          <p:cNvPr id="8263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A. </a:t>
            </a:r>
            <a:r>
              <a:rPr lang="en-US" sz="1250" dirty="0" err="1"/>
              <a:t>Striolo</a:t>
            </a:r>
            <a:r>
              <a:rPr lang="en-US" sz="1250" dirty="0"/>
              <a:t>, “Heat Transfer in </a:t>
            </a:r>
            <a:r>
              <a:rPr lang="en-US" sz="1250" dirty="0" err="1"/>
              <a:t>Graphene</a:t>
            </a:r>
            <a:r>
              <a:rPr lang="en-US" sz="1250" dirty="0"/>
              <a:t>-Oil </a:t>
            </a:r>
            <a:r>
              <a:rPr lang="en-US" sz="1250" dirty="0" err="1"/>
              <a:t>Nanocomposites</a:t>
            </a:r>
            <a:r>
              <a:rPr lang="en-US" sz="1250" dirty="0"/>
              <a:t>: A Molecular Understanding to Overcome Practical Barriers.” ACS Petroleum Research Fund, $40K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D.V. </a:t>
            </a:r>
            <a:r>
              <a:rPr lang="en-US" sz="1250" dirty="0" err="1"/>
              <a:t>Papavassiliou</a:t>
            </a:r>
            <a:r>
              <a:rPr lang="en-US" sz="1250" dirty="0"/>
              <a:t>, “Turbulent Transport in Anisotropic Velocity Fields,” NSF, $292.5K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D. Oliver, software license grant, $1.5M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R. Broughton et al, “Assembling the </a:t>
            </a:r>
            <a:r>
              <a:rPr lang="en-US" sz="1250" dirty="0" err="1"/>
              <a:t>Eutelost</a:t>
            </a:r>
            <a:r>
              <a:rPr lang="en-US" sz="1250" dirty="0"/>
              <a:t> Tree of Life – Addressing the Major Unresolved Problem in Vertebrate Phylogeny,” NSF, $3M ($654K to 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A. </a:t>
            </a:r>
            <a:r>
              <a:rPr lang="en-US" sz="1250" dirty="0" err="1"/>
              <a:t>Fagg</a:t>
            </a:r>
            <a:r>
              <a:rPr lang="en-US" sz="1250" dirty="0"/>
              <a:t>, “Development of a Bidirectional CNS Interface or Robotic Control,” NIH, $600K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M. </a:t>
            </a:r>
            <a:r>
              <a:rPr lang="en-US" sz="1250" dirty="0" err="1"/>
              <a:t>Xue</a:t>
            </a:r>
            <a:r>
              <a:rPr lang="en-US" sz="1250" dirty="0"/>
              <a:t>, J. </a:t>
            </a:r>
            <a:r>
              <a:rPr lang="en-US" sz="1250" dirty="0" err="1"/>
              <a:t>Gao</a:t>
            </a:r>
            <a:r>
              <a:rPr lang="en-US" sz="1250" dirty="0"/>
              <a:t>, "An Investigation on the Importance of Environmental Variability to Storm-scale Radar Data Assimilation,“ NSSL, $72K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JV. </a:t>
            </a:r>
            <a:r>
              <a:rPr lang="en-US" sz="1250" dirty="0" err="1"/>
              <a:t>Sikavistsas</a:t>
            </a:r>
            <a:r>
              <a:rPr lang="en-US" sz="1250" dirty="0"/>
              <a:t> and D.V. </a:t>
            </a:r>
            <a:r>
              <a:rPr lang="en-US" sz="1250" dirty="0" err="1"/>
              <a:t>Papavassiliou</a:t>
            </a:r>
            <a:r>
              <a:rPr lang="en-US" sz="1250" dirty="0"/>
              <a:t> , “Flow Effects on Porous Scaffolds for Tissue Regeneration,” NSF,  $400K</a:t>
            </a:r>
          </a:p>
          <a:p>
            <a:pPr>
              <a:lnSpc>
                <a:spcPct val="80000"/>
              </a:lnSpc>
              <a:buClr>
                <a:schemeClr val="tx1"/>
              </a:buClr>
              <a:buSzTx/>
              <a:buFont typeface="+mj-lt"/>
              <a:buAutoNum type="arabicPeriod" startAt="180"/>
            </a:pPr>
            <a:r>
              <a:rPr lang="en-US" sz="1250" dirty="0"/>
              <a:t>P. </a:t>
            </a:r>
            <a:r>
              <a:rPr lang="en-US" sz="1250" dirty="0" err="1"/>
              <a:t>Skubic</a:t>
            </a:r>
            <a:r>
              <a:rPr lang="en-US" sz="1250" dirty="0"/>
              <a:t>, M. Strauss, et al., “Experimental Physics Investigations Using Colliding Beam Detectors at </a:t>
            </a:r>
            <a:r>
              <a:rPr lang="en-US" sz="1250" dirty="0" err="1"/>
              <a:t>Fermilab</a:t>
            </a:r>
            <a:r>
              <a:rPr lang="en-US" sz="1250" dirty="0"/>
              <a:t> and the LHC,” DOE, $503K</a:t>
            </a:r>
          </a:p>
        </p:txBody>
      </p:sp>
      <p:sp>
        <p:nvSpPr>
          <p:cNvPr id="826378" name="Text Box 10"/>
          <p:cNvSpPr txBox="1">
            <a:spLocks noChangeArrowheads="1"/>
          </p:cNvSpPr>
          <p:nvPr/>
        </p:nvSpPr>
        <p:spPr bwMode="auto">
          <a:xfrm>
            <a:off x="457200" y="5278438"/>
            <a:ext cx="822960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1" dirty="0"/>
              <a:t>OSCER-RELATED FUNDING TO DATE:</a:t>
            </a:r>
          </a:p>
          <a:p>
            <a:pPr>
              <a:lnSpc>
                <a:spcPct val="5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1" dirty="0" smtClean="0"/>
              <a:t>$195M total, $106M to OU</a:t>
            </a:r>
            <a:endParaRPr lang="en-US" sz="3200" dirty="0"/>
          </a:p>
        </p:txBody>
      </p:sp>
      <p:grpSp>
        <p:nvGrpSpPr>
          <p:cNvPr id="826380" name="Group 12"/>
          <p:cNvGrpSpPr>
            <a:grpSpLocks/>
          </p:cNvGrpSpPr>
          <p:nvPr/>
        </p:nvGrpSpPr>
        <p:grpSpPr bwMode="auto">
          <a:xfrm>
            <a:off x="6858000" y="5791200"/>
            <a:ext cx="1668463" cy="403225"/>
            <a:chOff x="672" y="3543"/>
            <a:chExt cx="1051" cy="254"/>
          </a:xfrm>
        </p:grpSpPr>
        <p:sp>
          <p:nvSpPr>
            <p:cNvPr id="826381" name="Text Box 13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2" name="Text Box 14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3" name="Text Box 15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826384" name="Text Box 16"/>
            <p:cNvSpPr txBox="1">
              <a:spLocks noChangeArrowheads="1"/>
            </p:cNvSpPr>
            <p:nvPr/>
          </p:nvSpPr>
          <p:spPr bwMode="auto">
            <a:xfrm rot="162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A5C62D-58B0-4D92-BCA5-F25D896E396C}" type="slidenum">
              <a:rPr lang="en-US"/>
              <a:pPr/>
              <a:t>65</a:t>
            </a:fld>
            <a:endParaRPr lang="en-US"/>
          </a:p>
        </p:txBody>
      </p:sp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/>
            </a:r>
            <a:br>
              <a:rPr lang="en-US" sz="3600"/>
            </a:br>
            <a:r>
              <a:rPr lang="en-US" sz="3600"/>
              <a:t>External Funding Summary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research funding </a:t>
            </a:r>
            <a:r>
              <a:rPr lang="en-US" dirty="0" smtClean="0"/>
              <a:t>facilitated by </a:t>
            </a:r>
            <a:r>
              <a:rPr lang="en-US" dirty="0"/>
              <a:t>OSCER                (Fall 2001- Fall 2009): </a:t>
            </a:r>
            <a:r>
              <a:rPr lang="en-US" b="1" dirty="0" smtClean="0"/>
              <a:t>$195M total, $106M to OU</a:t>
            </a:r>
            <a:endParaRPr lang="en-US" b="1" dirty="0"/>
          </a:p>
          <a:p>
            <a:r>
              <a:rPr lang="en-US" dirty="0"/>
              <a:t>Funded projects: </a:t>
            </a:r>
            <a:r>
              <a:rPr lang="en-US" b="1" dirty="0" smtClean="0"/>
              <a:t>187</a:t>
            </a:r>
            <a:endParaRPr lang="en-US" b="1" dirty="0"/>
          </a:p>
          <a:p>
            <a:r>
              <a:rPr lang="en-US" b="1" dirty="0" smtClean="0"/>
              <a:t>105</a:t>
            </a:r>
            <a:r>
              <a:rPr lang="en-US" dirty="0" smtClean="0"/>
              <a:t> </a:t>
            </a:r>
            <a:r>
              <a:rPr lang="en-US" dirty="0"/>
              <a:t>OU faculty and staff in </a:t>
            </a:r>
            <a:r>
              <a:rPr lang="en-US" b="1" dirty="0" smtClean="0"/>
              <a:t>19</a:t>
            </a:r>
            <a:r>
              <a:rPr lang="en-US" dirty="0" smtClean="0"/>
              <a:t> </a:t>
            </a:r>
            <a:r>
              <a:rPr lang="en-US" dirty="0"/>
              <a:t>academic departments and     </a:t>
            </a:r>
            <a:r>
              <a:rPr lang="en-US" dirty="0" smtClean="0"/>
              <a:t>2 </a:t>
            </a:r>
            <a:r>
              <a:rPr lang="en-US" dirty="0"/>
              <a:t>other campus organizations (research centers etc)</a:t>
            </a:r>
          </a:p>
          <a:p>
            <a:r>
              <a:rPr lang="en-US" dirty="0" smtClean="0"/>
              <a:t>Comparison: Fiscal </a:t>
            </a:r>
            <a:r>
              <a:rPr lang="en-US" dirty="0"/>
              <a:t>Year </a:t>
            </a:r>
            <a:r>
              <a:rPr lang="en-US" dirty="0" smtClean="0"/>
              <a:t>2002-11 </a:t>
            </a:r>
            <a:r>
              <a:rPr lang="en-US" dirty="0"/>
              <a:t>(July 2001 – June </a:t>
            </a:r>
            <a:r>
              <a:rPr lang="en-US" dirty="0" smtClean="0"/>
              <a:t>2011): </a:t>
            </a:r>
            <a:r>
              <a:rPr lang="en-US" dirty="0"/>
              <a:t>OU Norman externally funded research expenditure: </a:t>
            </a:r>
            <a:r>
              <a:rPr lang="en-US" dirty="0" smtClean="0"/>
              <a:t>$</a:t>
            </a:r>
            <a:r>
              <a:rPr lang="en-US" dirty="0" smtClean="0"/>
              <a:t>701</a:t>
            </a:r>
            <a:r>
              <a:rPr lang="en-US" dirty="0" smtClean="0"/>
              <a:t>M</a:t>
            </a: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Since being founded in fall of 2001, OSCER has enabled research projects comprising more than                                 </a:t>
            </a:r>
            <a:r>
              <a:rPr lang="en-US" b="1" u="sng" dirty="0"/>
              <a:t>1 / 7 of OU Norman's total externally funded research </a:t>
            </a:r>
            <a:r>
              <a:rPr lang="en-US" b="1" u="sng" dirty="0" smtClean="0"/>
              <a:t>expenditure</a:t>
            </a:r>
            <a:r>
              <a:rPr lang="en-US" dirty="0" smtClean="0"/>
              <a:t>, with a </a:t>
            </a:r>
            <a:r>
              <a:rPr lang="en-US" b="1" u="sng" dirty="0" smtClean="0"/>
              <a:t>7-to-1 return on investment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8F78E8-806F-422A-BF83-E515250B2FA2}" type="slidenum">
              <a:rPr lang="en-US"/>
              <a:pPr/>
              <a:t>66</a:t>
            </a:fld>
            <a:endParaRPr lang="en-US"/>
          </a:p>
        </p:txBody>
      </p:sp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Publications Facilitated by </a:t>
            </a:r>
            <a:r>
              <a:rPr lang="en-US" sz="3600" dirty="0"/>
              <a:t>OSCER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295400"/>
            <a:ext cx="388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124</a:t>
            </a:r>
            <a:r>
              <a:rPr lang="en-US" sz="2000" dirty="0" smtClean="0"/>
              <a:t> </a:t>
            </a:r>
            <a:r>
              <a:rPr lang="en-US" sz="2000" dirty="0"/>
              <a:t>publications </a:t>
            </a:r>
            <a:r>
              <a:rPr lang="en-US" sz="2000" dirty="0" smtClean="0"/>
              <a:t>facilitated by </a:t>
            </a:r>
            <a:r>
              <a:rPr lang="en-US" sz="2000" dirty="0"/>
              <a:t>OSCER rounds/help sessions</a:t>
            </a:r>
          </a:p>
          <a:p>
            <a:pPr lvl="1">
              <a:lnSpc>
                <a:spcPct val="60000"/>
              </a:lnSpc>
            </a:pPr>
            <a:r>
              <a:rPr lang="en-US" sz="2000" dirty="0" smtClean="0"/>
              <a:t>2010</a:t>
            </a:r>
            <a:r>
              <a:rPr lang="en-US" sz="2000" dirty="0" smtClean="0"/>
              <a:t>: 9 </a:t>
            </a:r>
            <a:r>
              <a:rPr lang="en-US" sz="2000" dirty="0" smtClean="0"/>
              <a:t>publications</a:t>
            </a:r>
            <a:endParaRPr lang="en-US" sz="2000" b="1" u="sng" dirty="0" smtClean="0">
              <a:solidFill>
                <a:srgbClr val="CC0099"/>
              </a:solidFill>
            </a:endParaRPr>
          </a:p>
          <a:p>
            <a:pPr lvl="1">
              <a:lnSpc>
                <a:spcPct val="60000"/>
              </a:lnSpc>
            </a:pPr>
            <a:r>
              <a:rPr lang="en-US" sz="2000" dirty="0" smtClean="0"/>
              <a:t>2009</a:t>
            </a:r>
            <a:r>
              <a:rPr lang="en-US" sz="2000" dirty="0"/>
              <a:t>: </a:t>
            </a:r>
            <a:r>
              <a:rPr lang="en-US" sz="2000" dirty="0" smtClean="0"/>
              <a:t>9</a:t>
            </a:r>
            <a:endParaRPr lang="en-US" sz="2000" dirty="0"/>
          </a:p>
          <a:p>
            <a:pPr lvl="1">
              <a:lnSpc>
                <a:spcPct val="60000"/>
              </a:lnSpc>
            </a:pPr>
            <a:r>
              <a:rPr lang="en-US" sz="2000" dirty="0"/>
              <a:t>2008: </a:t>
            </a:r>
            <a:r>
              <a:rPr lang="en-US" sz="2000" dirty="0" smtClean="0"/>
              <a:t>19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2007: </a:t>
            </a:r>
            <a:r>
              <a:rPr lang="en-US" sz="2000" dirty="0" smtClean="0"/>
              <a:t>12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2006: </a:t>
            </a:r>
            <a:r>
              <a:rPr lang="en-US" sz="2000" dirty="0" smtClean="0"/>
              <a:t>29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2005: </a:t>
            </a:r>
            <a:r>
              <a:rPr lang="en-US" sz="2000" dirty="0" smtClean="0"/>
              <a:t>18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2004: 12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2003:   5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2002:   8</a:t>
            </a:r>
          </a:p>
          <a:p>
            <a:pPr lvl="1">
              <a:lnSpc>
                <a:spcPct val="70000"/>
              </a:lnSpc>
            </a:pPr>
            <a:r>
              <a:rPr lang="en-US" sz="2000" dirty="0"/>
              <a:t>2001:   3</a:t>
            </a:r>
            <a:endParaRPr lang="en-US" sz="1600" dirty="0"/>
          </a:p>
        </p:txBody>
      </p:sp>
      <p:sp>
        <p:nvSpPr>
          <p:cNvPr id="8867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38862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563</a:t>
            </a:r>
            <a:r>
              <a:rPr lang="en-US" sz="2000" dirty="0" smtClean="0"/>
              <a:t> </a:t>
            </a:r>
            <a:r>
              <a:rPr lang="en-US" sz="2000" dirty="0"/>
              <a:t>publications </a:t>
            </a:r>
            <a:r>
              <a:rPr lang="en-US" sz="2000" dirty="0" smtClean="0"/>
              <a:t>facilitated by </a:t>
            </a:r>
            <a:r>
              <a:rPr lang="en-US" sz="2000" dirty="0"/>
              <a:t>OSCER resources only</a:t>
            </a:r>
          </a:p>
          <a:p>
            <a:pPr lvl="1">
              <a:lnSpc>
                <a:spcPct val="90000"/>
              </a:lnSpc>
            </a:pPr>
            <a:r>
              <a:rPr lang="en-US" sz="2000" b="1" u="sng" dirty="0" smtClean="0">
                <a:solidFill>
                  <a:srgbClr val="CC0099"/>
                </a:solidFill>
              </a:rPr>
              <a:t>2011: </a:t>
            </a:r>
            <a:r>
              <a:rPr lang="en-US" sz="2000" b="1" u="sng" dirty="0" smtClean="0">
                <a:solidFill>
                  <a:srgbClr val="CC0099"/>
                </a:solidFill>
              </a:rPr>
              <a:t>90</a:t>
            </a:r>
            <a:r>
              <a:rPr lang="en-US" sz="2000" dirty="0" smtClean="0">
                <a:solidFill>
                  <a:srgbClr val="CC0099"/>
                </a:solidFill>
              </a:rPr>
              <a:t> </a:t>
            </a:r>
            <a:r>
              <a:rPr lang="en-US" sz="2000" dirty="0" smtClean="0"/>
              <a:t>(so far)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2010: 113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2009</a:t>
            </a:r>
            <a:r>
              <a:rPr lang="en-US" sz="2000" dirty="0"/>
              <a:t>: </a:t>
            </a:r>
            <a:r>
              <a:rPr lang="en-US" sz="2000" dirty="0" smtClean="0"/>
              <a:t>95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2008: </a:t>
            </a:r>
            <a:r>
              <a:rPr lang="en-US" sz="2000" dirty="0" smtClean="0"/>
              <a:t>84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2007: </a:t>
            </a:r>
            <a:r>
              <a:rPr lang="en-US" sz="2000" dirty="0" smtClean="0"/>
              <a:t>61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2006: </a:t>
            </a:r>
            <a:r>
              <a:rPr lang="en-US" sz="2000" dirty="0" smtClean="0"/>
              <a:t>56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2005: </a:t>
            </a:r>
            <a:r>
              <a:rPr lang="en-US" sz="2000" dirty="0" smtClean="0"/>
              <a:t>45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2004: </a:t>
            </a:r>
            <a:r>
              <a:rPr lang="en-US" sz="2000" dirty="0" smtClean="0"/>
              <a:t>15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2003:   </a:t>
            </a:r>
            <a:r>
              <a:rPr lang="en-US" sz="2000" dirty="0" smtClean="0"/>
              <a:t>4</a:t>
            </a:r>
            <a:endParaRPr lang="en-US" sz="20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	Includes: 22 MS theses,            22 PhD dissertations</a:t>
            </a:r>
            <a:endParaRPr lang="en-US" sz="2000" dirty="0"/>
          </a:p>
        </p:txBody>
      </p:sp>
      <p:sp>
        <p:nvSpPr>
          <p:cNvPr id="886789" name="Text Box 5"/>
          <p:cNvSpPr txBox="1">
            <a:spLocks noChangeArrowheads="1"/>
          </p:cNvSpPr>
          <p:nvPr/>
        </p:nvSpPr>
        <p:spPr bwMode="auto">
          <a:xfrm>
            <a:off x="1066800" y="5457825"/>
            <a:ext cx="65532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dirty="0" smtClean="0"/>
              <a:t>TOTAL SO FAR:  </a:t>
            </a:r>
            <a:r>
              <a:rPr lang="en-US" sz="2800" b="1" dirty="0" smtClean="0"/>
              <a:t>687 </a:t>
            </a:r>
            <a:r>
              <a:rPr lang="en-US" sz="2800" b="1" dirty="0"/>
              <a:t>publications</a:t>
            </a:r>
            <a:endParaRPr lang="en-US" sz="2800" b="1" u="sng" dirty="0">
              <a:solidFill>
                <a:srgbClr val="CC0099"/>
              </a:solidFill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latin typeface="Courier New" pitchFamily="49" charset="0"/>
                <a:hlinkClick r:id="rId3"/>
              </a:rPr>
              <a:t>http://www.oscer.ou.edu/papers_from_rounds.php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886790" name="Text Box 6"/>
          <p:cNvSpPr txBox="1">
            <a:spLocks noChangeArrowheads="1"/>
          </p:cNvSpPr>
          <p:nvPr/>
        </p:nvSpPr>
        <p:spPr bwMode="auto">
          <a:xfrm>
            <a:off x="609600" y="4648200"/>
            <a:ext cx="434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  <a:buClr>
                <a:srgbClr val="333399"/>
              </a:buClr>
              <a:buSzPct val="60000"/>
              <a:buFont typeface="Wingdings" pitchFamily="2" charset="2"/>
              <a:buNone/>
            </a:pPr>
            <a:r>
              <a:rPr lang="en-US" sz="1600" dirty="0"/>
              <a:t>These </a:t>
            </a:r>
            <a:r>
              <a:rPr lang="en-US" sz="1600" dirty="0" smtClean="0"/>
              <a:t>publications would </a:t>
            </a:r>
            <a:r>
              <a:rPr lang="en-US" sz="1600" dirty="0"/>
              <a:t>have been impossible, </a:t>
            </a:r>
            <a:r>
              <a:rPr lang="en-US" sz="1600" dirty="0" smtClean="0"/>
              <a:t>or </a:t>
            </a:r>
            <a:r>
              <a:rPr lang="en-US" sz="1600" dirty="0"/>
              <a:t>much more difficult, or would have taken much longer, without OSCER’s direct, hands-on help.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7137C5-9D23-4080-A644-E3DAC39D2925}" type="slidenum">
              <a:rPr lang="en-US"/>
              <a:pPr/>
              <a:t>67</a:t>
            </a:fld>
            <a:endParaRPr lang="en-US"/>
          </a:p>
        </p:txBody>
      </p:sp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OK Cyberinfrastructure Initiative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Oklahoma </a:t>
            </a:r>
            <a:r>
              <a:rPr lang="en-US" dirty="0"/>
              <a:t>submitted an NSF EPSCoR Research Infrastructure Proposal in Jan 2008 ($15M).</a:t>
            </a:r>
          </a:p>
          <a:p>
            <a:pPr>
              <a:lnSpc>
                <a:spcPct val="90000"/>
              </a:lnSpc>
            </a:pPr>
            <a:r>
              <a:rPr lang="en-US" dirty="0"/>
              <a:t>Starting that year, all NSF EPSCoR RII “Track 1” proposals HAD TO include a statewide Cyberinfrastructure plan.</a:t>
            </a:r>
          </a:p>
          <a:p>
            <a:pPr>
              <a:lnSpc>
                <a:spcPct val="90000"/>
              </a:lnSpc>
            </a:pPr>
            <a:r>
              <a:rPr lang="en-US" dirty="0"/>
              <a:t>Oklahoma’s plan – the </a:t>
            </a:r>
            <a:r>
              <a:rPr lang="en-US" u="sng" dirty="0"/>
              <a:t>Oklahoma Cyberinfrastructure Initiative</a:t>
            </a:r>
            <a:r>
              <a:rPr lang="en-US" dirty="0"/>
              <a:t> (OCII) –  involves: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academic institutions in the state are eligible to sign up for free use of OU’s and OSU’s centrally-owned CI resources;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other kinds of institutions (government, NGO, commercial) are eligible to use, though not necessarily for free.</a:t>
            </a:r>
          </a:p>
          <a:p>
            <a:pPr>
              <a:lnSpc>
                <a:spcPct val="80000"/>
              </a:lnSpc>
            </a:pPr>
            <a:r>
              <a:rPr lang="en-US" dirty="0"/>
              <a:t>To join: See Henry after this talk.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</a:t>
            </a:r>
            <a:r>
              <a:rPr lang="en-US" dirty="0" smtClean="0"/>
              <a:t>EPSCoR </a:t>
            </a:r>
            <a:r>
              <a:rPr lang="en-US" dirty="0" smtClean="0"/>
              <a:t>C2 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Oklahoma has been awarded an NSF EPSCoR RII Intra- campus and Inter-campus Cyber Connectivity (C2) grant (PI Neeman), a collaboration among OU, </a:t>
            </a:r>
            <a:r>
              <a:rPr lang="en-US" dirty="0" err="1" smtClean="0"/>
              <a:t>OneNet</a:t>
            </a:r>
            <a:r>
              <a:rPr lang="en-US" dirty="0" smtClean="0"/>
              <a:t> and several other academic and nonprofit institutions, which will:</a:t>
            </a:r>
          </a:p>
          <a:p>
            <a:r>
              <a:rPr lang="en-US" dirty="0" smtClean="0"/>
              <a:t>upgrade the statewide ring from routed components to optical components, making it straightforward and affordable to provision dedicated “lambda” circuits within the state;</a:t>
            </a:r>
          </a:p>
          <a:p>
            <a:r>
              <a:rPr lang="en-US" dirty="0" smtClean="0"/>
              <a:t>upgrade several institutions’ connections;</a:t>
            </a:r>
          </a:p>
          <a:p>
            <a:r>
              <a:rPr lang="en-US" dirty="0" smtClean="0"/>
              <a:t>provide </a:t>
            </a:r>
            <a:r>
              <a:rPr lang="en-US" dirty="0" err="1" smtClean="0"/>
              <a:t>telepresence</a:t>
            </a:r>
            <a:r>
              <a:rPr lang="en-US" dirty="0" smtClean="0"/>
              <a:t> capability to institutions statewide;</a:t>
            </a:r>
          </a:p>
          <a:p>
            <a:r>
              <a:rPr lang="en-US" dirty="0" smtClean="0"/>
              <a:t>provide networking professionals to speak to data networks courses about what it’s like to do networking for a living.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Oklahoma Optical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Statewide ring goes from 3 sites (OU Norman as a sidebar) to 5 sites (OU Norman as co-equal</a:t>
            </a:r>
            <a:r>
              <a:rPr lang="en-US" dirty="0" smtClean="0"/>
              <a:t>) – </a:t>
            </a:r>
            <a:r>
              <a:rPr lang="en-US" b="1" dirty="0" smtClean="0">
                <a:solidFill>
                  <a:srgbClr val="CC0099"/>
                </a:solidFill>
              </a:rPr>
              <a:t>hardware delivered</a:t>
            </a:r>
            <a:endParaRPr lang="en-US" b="1" dirty="0" smtClean="0">
              <a:solidFill>
                <a:srgbClr val="CC0099"/>
              </a:solidFill>
            </a:endParaRPr>
          </a:p>
          <a:p>
            <a:r>
              <a:rPr lang="en-US" dirty="0" smtClean="0"/>
              <a:t>Replace routed </a:t>
            </a:r>
            <a:r>
              <a:rPr lang="en-US" dirty="0" err="1" smtClean="0"/>
              <a:t>mux</a:t>
            </a:r>
            <a:r>
              <a:rPr lang="en-US" dirty="0" smtClean="0"/>
              <a:t>/</a:t>
            </a:r>
            <a:r>
              <a:rPr lang="en-US" dirty="0" err="1" smtClean="0"/>
              <a:t>demuxes</a:t>
            </a:r>
            <a:r>
              <a:rPr lang="en-US" dirty="0" smtClean="0"/>
              <a:t> with Reconfigurable Optical Add Drop Modules, add 10 </a:t>
            </a:r>
            <a:r>
              <a:rPr lang="en-US" dirty="0" err="1" smtClean="0"/>
              <a:t>Gbps</a:t>
            </a:r>
            <a:r>
              <a:rPr lang="en-US" dirty="0" smtClean="0"/>
              <a:t> line cards, </a:t>
            </a:r>
            <a:r>
              <a:rPr lang="en-US" dirty="0" err="1" smtClean="0"/>
              <a:t>crossponders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sz="2000" b="1" i="1" dirty="0" smtClean="0"/>
          </a:p>
          <a:p>
            <a:pPr>
              <a:buNone/>
            </a:pPr>
            <a:r>
              <a:rPr lang="en-US" sz="2000" b="1" i="1" dirty="0" smtClean="0"/>
              <a:t>“OOI will transform Oklahoma’s existing research ring from a routed network to an optical network, leveraging existing infrastructure – chasses and fibers – while advancing optical switching components to a new level of technology, facilitating substantial improvement in reliability, robustness, availability and potentially bandwidth, as well as enabling the ability to provision dedicated lambdas straightforwardly and affordably.”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OSCER:</a:t>
            </a:r>
            <a:br>
              <a:rPr lang="en-US" sz="5400"/>
            </a:br>
            <a:r>
              <a:rPr lang="en-US" sz="5400"/>
              <a:t>Who, What, Where, When, Why, How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924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u="sng" dirty="0" smtClean="0"/>
              <a:t>OU</a:t>
            </a:r>
            <a:r>
              <a:rPr lang="en-US" dirty="0" smtClean="0"/>
              <a:t>: Upgrade Sooner’s connection to 10 </a:t>
            </a:r>
            <a:r>
              <a:rPr lang="en-US" dirty="0" err="1" smtClean="0"/>
              <a:t>Gbps</a:t>
            </a:r>
            <a:r>
              <a:rPr lang="en-US" dirty="0" smtClean="0"/>
              <a:t> (10X increase</a:t>
            </a:r>
            <a:r>
              <a:rPr lang="en-US" dirty="0" smtClean="0"/>
              <a:t>) – </a:t>
            </a:r>
            <a:r>
              <a:rPr lang="en-US" b="1" dirty="0" smtClean="0">
                <a:solidFill>
                  <a:srgbClr val="CC0099"/>
                </a:solidFill>
              </a:rPr>
              <a:t>DONE</a:t>
            </a:r>
            <a:endParaRPr lang="en-US" b="1" dirty="0" smtClean="0">
              <a:solidFill>
                <a:srgbClr val="CC0099"/>
              </a:solidFill>
            </a:endParaRPr>
          </a:p>
          <a:p>
            <a:pPr>
              <a:spcBef>
                <a:spcPts val="0"/>
              </a:spcBef>
            </a:pPr>
            <a:r>
              <a:rPr lang="en-US" u="sng" dirty="0" smtClean="0"/>
              <a:t>OSU</a:t>
            </a:r>
            <a:r>
              <a:rPr lang="en-US" dirty="0" smtClean="0"/>
              <a:t>: Upgrade Pistol Pete’s connection to 10 </a:t>
            </a:r>
            <a:r>
              <a:rPr lang="en-US" dirty="0" err="1" smtClean="0"/>
              <a:t>Gbps</a:t>
            </a:r>
            <a:r>
              <a:rPr lang="en-US" dirty="0" smtClean="0"/>
              <a:t> (10X</a:t>
            </a:r>
            <a:r>
              <a:rPr lang="en-US" dirty="0" smtClean="0"/>
              <a:t>) – </a:t>
            </a:r>
            <a:r>
              <a:rPr lang="en-US" b="1" dirty="0" smtClean="0">
                <a:solidFill>
                  <a:srgbClr val="CC0099"/>
                </a:solidFill>
              </a:rPr>
              <a:t>hardware delivered</a:t>
            </a:r>
            <a:endParaRPr lang="en-US" b="1" dirty="0" smtClean="0">
              <a:solidFill>
                <a:srgbClr val="CC0099"/>
              </a:solidFill>
            </a:endParaRPr>
          </a:p>
          <a:p>
            <a:pPr>
              <a:spcBef>
                <a:spcPts val="0"/>
              </a:spcBef>
            </a:pPr>
            <a:r>
              <a:rPr lang="en-US" u="sng" dirty="0" smtClean="0"/>
              <a:t>U Tulsa</a:t>
            </a:r>
            <a:r>
              <a:rPr lang="en-US" dirty="0" smtClean="0"/>
              <a:t>: Upgrade research networking to 1 </a:t>
            </a:r>
            <a:r>
              <a:rPr lang="en-US" dirty="0" err="1" smtClean="0"/>
              <a:t>Gbps</a:t>
            </a:r>
            <a:r>
              <a:rPr lang="en-US" dirty="0" smtClean="0"/>
              <a:t> (5X</a:t>
            </a:r>
            <a:r>
              <a:rPr lang="en-US" dirty="0" smtClean="0"/>
              <a:t>) – </a:t>
            </a:r>
            <a:r>
              <a:rPr lang="en-US" b="1" dirty="0" smtClean="0">
                <a:solidFill>
                  <a:srgbClr val="CC0099"/>
                </a:solidFill>
              </a:rPr>
              <a:t>DONE</a:t>
            </a:r>
            <a:endParaRPr lang="en-US" b="1" dirty="0" smtClean="0">
              <a:solidFill>
                <a:srgbClr val="CC0099"/>
              </a:solidFill>
            </a:endParaRPr>
          </a:p>
          <a:p>
            <a:pPr>
              <a:spcBef>
                <a:spcPts val="0"/>
              </a:spcBef>
            </a:pPr>
            <a:r>
              <a:rPr lang="en-US" u="sng" dirty="0" smtClean="0"/>
              <a:t>Langston U</a:t>
            </a:r>
            <a:r>
              <a:rPr lang="en-US" dirty="0" smtClean="0"/>
              <a:t>: Upgrade High Energy Physics cluster to        10 </a:t>
            </a:r>
            <a:r>
              <a:rPr lang="en-US" dirty="0" err="1" smtClean="0"/>
              <a:t>Gbps</a:t>
            </a:r>
            <a:r>
              <a:rPr lang="en-US" dirty="0" smtClean="0"/>
              <a:t> (100X</a:t>
            </a:r>
            <a:r>
              <a:rPr lang="en-US" dirty="0" smtClean="0"/>
              <a:t>) – quotes to be finalized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u="sng" dirty="0" smtClean="0"/>
              <a:t>Samuel Roberts Noble Foundation</a:t>
            </a:r>
            <a:r>
              <a:rPr lang="en-US" dirty="0" smtClean="0"/>
              <a:t>: upgrade </a:t>
            </a:r>
            <a:r>
              <a:rPr lang="en-US" dirty="0" smtClean="0"/>
              <a:t>research networking to </a:t>
            </a:r>
            <a:r>
              <a:rPr lang="en-US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G</a:t>
            </a:r>
            <a:r>
              <a:rPr lang="en-US" dirty="0" err="1" smtClean="0"/>
              <a:t>bps</a:t>
            </a:r>
            <a:r>
              <a:rPr lang="en-US" dirty="0" smtClean="0"/>
              <a:t> (22X), commodity Internet to 100 Mbps (2X) – paperwork being finalized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u="sng" dirty="0" smtClean="0"/>
              <a:t>College of the Muscogee Nation</a:t>
            </a:r>
            <a:r>
              <a:rPr lang="en-US" dirty="0" smtClean="0"/>
              <a:t>: networking equipment for new residence hall – </a:t>
            </a:r>
            <a:r>
              <a:rPr lang="en-US" b="1" dirty="0" smtClean="0">
                <a:solidFill>
                  <a:srgbClr val="CC0099"/>
                </a:solidFill>
              </a:rPr>
              <a:t>DONE</a:t>
            </a:r>
            <a:endParaRPr lang="en-US" b="1" dirty="0" smtClean="0">
              <a:solidFill>
                <a:srgbClr val="CC0099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Tribal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We’re working with Tribal Colleges and Tribal-serving institutions that have very low connectivity, to help improve their capabilities.</a:t>
            </a:r>
          </a:p>
          <a:p>
            <a:r>
              <a:rPr lang="en-US" dirty="0" smtClean="0"/>
              <a:t>College </a:t>
            </a:r>
            <a:r>
              <a:rPr lang="en-US" dirty="0" smtClean="0"/>
              <a:t>of the Muscogee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CC0099"/>
                </a:solidFill>
              </a:rPr>
              <a:t>DONE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We’re working with Pawnee Nation College on scheduling a visit.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have plans to finalize a date with Comanche Nation College soon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</a:t>
            </a:r>
            <a:r>
              <a:rPr lang="en-US" dirty="0" smtClean="0"/>
              <a:t>IT Mentorship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u="sng" dirty="0" smtClean="0"/>
              <a:t>Oklahoma </a:t>
            </a:r>
            <a:r>
              <a:rPr lang="en-US" u="sng" dirty="0" smtClean="0"/>
              <a:t>Information Technology </a:t>
            </a:r>
            <a:r>
              <a:rPr lang="en-US" u="sng" dirty="0" smtClean="0"/>
              <a:t>Mentorship </a:t>
            </a:r>
            <a:r>
              <a:rPr lang="en-US" u="sng" dirty="0" smtClean="0"/>
              <a:t>Program </a:t>
            </a:r>
            <a:r>
              <a:rPr lang="en-US" dirty="0" smtClean="0"/>
              <a:t>is sending networking professionals to universities, colleges, career techs and even a high school statewide.</a:t>
            </a:r>
          </a:p>
          <a:p>
            <a:pPr>
              <a:buNone/>
            </a:pPr>
            <a:r>
              <a:rPr lang="en-US" dirty="0" smtClean="0"/>
              <a:t>These professionals will give talks on the practicalities of being a networking professional – what that career choice means day by day.</a:t>
            </a:r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 smtClean="0"/>
              <a:t>also provide both live and virtual job shadowing opportunities – students can follow networking professionals around to see what their work looks like, either in person or via Twitter and </a:t>
            </a:r>
            <a:r>
              <a:rPr lang="en-US" dirty="0" err="1" smtClean="0"/>
              <a:t>Facebook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</a:t>
            </a:r>
            <a:r>
              <a:rPr lang="en-US" dirty="0" smtClean="0"/>
              <a:t>IT Mentorship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Completed (21 talks to 400+ recipients at 16 institutions):</a:t>
            </a:r>
            <a:endParaRPr lang="en-US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Cameron U (spring </a:t>
            </a:r>
            <a:r>
              <a:rPr lang="en-US" sz="1700" dirty="0" smtClean="0"/>
              <a:t>2011, fall 2011)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East Central U (fall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Eastern Oklahoma County Technology </a:t>
            </a:r>
            <a:r>
              <a:rPr lang="en-US" sz="1700" dirty="0" smtClean="0"/>
              <a:t>Center (fall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Gordon </a:t>
            </a:r>
            <a:r>
              <a:rPr lang="en-US" sz="1700" dirty="0" smtClean="0"/>
              <a:t>Cooper Technology </a:t>
            </a:r>
            <a:r>
              <a:rPr lang="en-US" sz="1700" dirty="0" smtClean="0"/>
              <a:t>Center (fall 2010)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Langston </a:t>
            </a:r>
            <a:r>
              <a:rPr lang="en-US" sz="1700" dirty="0" smtClean="0"/>
              <a:t>U (fall 2010, 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Christian </a:t>
            </a:r>
            <a:r>
              <a:rPr lang="en-US" sz="1700" dirty="0" smtClean="0"/>
              <a:t>U (fall 2010)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City </a:t>
            </a:r>
            <a:r>
              <a:rPr lang="en-US" sz="1700" dirty="0" smtClean="0"/>
              <a:t>U (fall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Panhandle State </a:t>
            </a:r>
            <a:r>
              <a:rPr lang="en-US" sz="1700" dirty="0" smtClean="0"/>
              <a:t>U (fall 2010, spring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School of Science &amp; </a:t>
            </a:r>
            <a:r>
              <a:rPr lang="en-US" sz="1700" dirty="0" smtClean="0"/>
              <a:t>Mathematics (fall 2010)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State </a:t>
            </a:r>
            <a:r>
              <a:rPr lang="en-US" sz="1700" dirty="0" smtClean="0"/>
              <a:t>U (fall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Oklahoma State U-Oklahoma </a:t>
            </a:r>
            <a:r>
              <a:rPr lang="en-US" sz="1700" dirty="0" smtClean="0"/>
              <a:t>City (fall 2010, spring 2011)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Pontotoc Technology Center (fall 2011)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Rose State College (fall 2011)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U Central Oklahoma (spring 2011)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OU </a:t>
            </a:r>
            <a:r>
              <a:rPr lang="en-US" sz="1700" dirty="0" smtClean="0"/>
              <a:t>Norman (fall 2010)</a:t>
            </a:r>
            <a:endParaRPr lang="en-US" sz="1700" dirty="0" smtClean="0"/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sz="1700" dirty="0" smtClean="0"/>
              <a:t>OU </a:t>
            </a:r>
            <a:r>
              <a:rPr lang="en-US" sz="1700" dirty="0" smtClean="0"/>
              <a:t>Tulsa (fall 2010, fall 2011)</a:t>
            </a:r>
            <a:endParaRPr lang="en-US" sz="17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MRI </a:t>
            </a:r>
            <a:r>
              <a:rPr lang="en-US" dirty="0" smtClean="0"/>
              <a:t>Petascale </a:t>
            </a:r>
            <a:r>
              <a:rPr lang="en-US" dirty="0" smtClean="0"/>
              <a:t>Storage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OU has been awarded an NSF Major Research Instrumentation (MRI) grant (PI Neeman).</a:t>
            </a:r>
          </a:p>
          <a:p>
            <a:pPr>
              <a:buNone/>
            </a:pPr>
            <a:r>
              <a:rPr lang="en-US" dirty="0" smtClean="0"/>
              <a:t>We’ve </a:t>
            </a:r>
            <a:r>
              <a:rPr lang="en-US" dirty="0" smtClean="0"/>
              <a:t>purchase and </a:t>
            </a:r>
            <a:r>
              <a:rPr lang="en-US" dirty="0" smtClean="0"/>
              <a:t>deployed </a:t>
            </a:r>
            <a:r>
              <a:rPr lang="en-US" dirty="0" smtClean="0"/>
              <a:t>a combined disk/tape bulk storage </a:t>
            </a:r>
            <a:r>
              <a:rPr lang="en-US" dirty="0" smtClean="0"/>
              <a:t>archive from IBM:</a:t>
            </a:r>
            <a:endParaRPr lang="en-US" dirty="0" smtClean="0"/>
          </a:p>
          <a:p>
            <a:r>
              <a:rPr lang="en-US" dirty="0" smtClean="0"/>
              <a:t>the NSF </a:t>
            </a:r>
            <a:r>
              <a:rPr lang="en-US" dirty="0" smtClean="0"/>
              <a:t>budget paid </a:t>
            </a:r>
            <a:r>
              <a:rPr lang="en-US" dirty="0" smtClean="0"/>
              <a:t>for </a:t>
            </a:r>
            <a:r>
              <a:rPr lang="en-US" dirty="0" smtClean="0"/>
              <a:t>most of the hardware and software, plus </a:t>
            </a:r>
            <a:r>
              <a:rPr lang="en-US" dirty="0" smtClean="0"/>
              <a:t>warranties/maintenance for 3 years;</a:t>
            </a:r>
          </a:p>
          <a:p>
            <a:r>
              <a:rPr lang="en-US" dirty="0" smtClean="0"/>
              <a:t>OU cost share and institutional </a:t>
            </a:r>
            <a:r>
              <a:rPr lang="en-US" dirty="0" smtClean="0"/>
              <a:t>commitment </a:t>
            </a:r>
            <a:r>
              <a:rPr lang="en-US" dirty="0" smtClean="0"/>
              <a:t>pay for space, power, cooling and labor, as well as maintenance after </a:t>
            </a:r>
            <a:r>
              <a:rPr lang="en-US" dirty="0" smtClean="0"/>
              <a:t>the   </a:t>
            </a:r>
            <a:r>
              <a:rPr lang="en-US" dirty="0" smtClean="0"/>
              <a:t>3 year project period;</a:t>
            </a:r>
          </a:p>
          <a:p>
            <a:r>
              <a:rPr lang="en-US" dirty="0" smtClean="0"/>
              <a:t>individual users (e.g., faculty across Oklahoma</a:t>
            </a:r>
            <a:r>
              <a:rPr lang="en-US" dirty="0" smtClean="0"/>
              <a:t>) </a:t>
            </a:r>
            <a:r>
              <a:rPr lang="en-US" dirty="0" smtClean="0"/>
              <a:t>pay for the media (disk drives and tape cartridges).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OSCER State of the Center Address</a:t>
            </a:r>
          </a:p>
          <a:p>
            <a:pPr>
              <a:defRPr/>
            </a:pPr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PetaStore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media slots, few media.</a:t>
            </a:r>
          </a:p>
          <a:p>
            <a:r>
              <a:rPr lang="en-US" dirty="0" smtClean="0"/>
              <a:t>Most of the media </a:t>
            </a:r>
            <a:r>
              <a:rPr lang="en-US" dirty="0" smtClean="0"/>
              <a:t>that the </a:t>
            </a:r>
            <a:r>
              <a:rPr lang="en-US" dirty="0" smtClean="0"/>
              <a:t>grant </a:t>
            </a:r>
            <a:r>
              <a:rPr lang="en-US" dirty="0" smtClean="0"/>
              <a:t>has purchased have been </a:t>
            </a:r>
            <a:r>
              <a:rPr lang="en-US" dirty="0" smtClean="0"/>
              <a:t>allocated to the research projects in the proposal.</a:t>
            </a:r>
          </a:p>
          <a:p>
            <a:r>
              <a:rPr lang="en-US" dirty="0" smtClean="0"/>
              <a:t>Slots are available on a first come first serve basis.</a:t>
            </a:r>
          </a:p>
          <a:p>
            <a:r>
              <a:rPr lang="en-US" dirty="0" smtClean="0"/>
              <a:t>Under the Oklahoma Cyberinfrastructure Initiative, this is also true for academic institutions statewide (and also many non-academic institutions).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100" b="1" u="sng" dirty="0" smtClean="0"/>
              <a:t>Numerical Prediction and Data Assimilation for Convection Storms, Tornadoes and Hurricanes</a:t>
            </a:r>
            <a:r>
              <a:rPr lang="en-US" sz="2100" dirty="0" smtClean="0"/>
              <a:t>: </a:t>
            </a:r>
            <a:r>
              <a:rPr lang="en-US" sz="2100" dirty="0" err="1" smtClean="0"/>
              <a:t>Xue</a:t>
            </a:r>
            <a:r>
              <a:rPr lang="en-US" sz="2100" dirty="0" smtClean="0"/>
              <a:t>, Meteorology and Center for Analysis &amp; Prediction of Storms (CAPS)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ATLAS Tier 2 High Energy Physics</a:t>
            </a:r>
            <a:r>
              <a:rPr lang="en-US" sz="2100" dirty="0" smtClean="0"/>
              <a:t>: Strauss, </a:t>
            </a:r>
            <a:r>
              <a:rPr lang="en-US" sz="2100" dirty="0" err="1" smtClean="0"/>
              <a:t>Skubic</a:t>
            </a:r>
            <a:r>
              <a:rPr lang="en-US" sz="2100" dirty="0" smtClean="0"/>
              <a:t>, </a:t>
            </a:r>
            <a:r>
              <a:rPr lang="en-US" sz="2100" dirty="0" err="1" smtClean="0"/>
              <a:t>Severini</a:t>
            </a:r>
            <a:r>
              <a:rPr lang="en-US" sz="2100" dirty="0" smtClean="0"/>
              <a:t>, Physics &amp; Astronomy, Oklahoma Center for High Energy Physics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Earth Observations for Biogeochemistry, Climate and Global Health</a:t>
            </a:r>
            <a:r>
              <a:rPr lang="en-US" sz="2100" dirty="0" smtClean="0"/>
              <a:t>: Xiao, Botany &amp; Microbiology, Center for Spatial Analysis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Adaption of Robust Kernel Methods to Geosciences</a:t>
            </a:r>
            <a:r>
              <a:rPr lang="en-US" sz="2100" dirty="0" smtClean="0"/>
              <a:t>: </a:t>
            </a:r>
            <a:r>
              <a:rPr lang="en-US" sz="2100" dirty="0" err="1" smtClean="0"/>
              <a:t>Trafalis</a:t>
            </a:r>
            <a:r>
              <a:rPr lang="en-US" sz="2100" dirty="0" smtClean="0"/>
              <a:t>, Industrial </a:t>
            </a:r>
            <a:r>
              <a:rPr lang="en-US" sz="2100" dirty="0" err="1" smtClean="0"/>
              <a:t>Engr</a:t>
            </a:r>
            <a:r>
              <a:rPr lang="en-US" sz="2100" dirty="0" smtClean="0"/>
              <a:t>; Richman, Leslie, Meteorology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3D Synthetic Spectroscopy of Astrophysical Objects</a:t>
            </a:r>
            <a:r>
              <a:rPr lang="en-US" sz="2100" dirty="0" smtClean="0"/>
              <a:t>: Baron, Physics &amp; Astronomy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Credibility Assessment Research Initiative</a:t>
            </a:r>
            <a:r>
              <a:rPr lang="en-US" sz="2100" dirty="0" smtClean="0"/>
              <a:t>: Jensen, Management Information Systems, Center for Applied Social Research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Research Projects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100" b="1" u="sng" dirty="0" smtClean="0"/>
              <a:t>Developing Spatiotemporal Relational Models to Anticipate Tornado Formation</a:t>
            </a:r>
            <a:r>
              <a:rPr lang="en-US" sz="2100" dirty="0" smtClean="0"/>
              <a:t>: McGovern, Computer Science (CS), Interaction, Discovery, Exploration, Adaptation (IDEA) Lab</a:t>
            </a:r>
          </a:p>
          <a:p>
            <a:r>
              <a:rPr lang="en-US" sz="2100" b="1" u="sng" dirty="0" smtClean="0"/>
              <a:t>Coastal Hazards Modeling</a:t>
            </a:r>
            <a:r>
              <a:rPr lang="en-US" sz="2100" dirty="0" smtClean="0"/>
              <a:t>: </a:t>
            </a:r>
            <a:r>
              <a:rPr lang="en-US" sz="2100" dirty="0" err="1" smtClean="0"/>
              <a:t>Kolar</a:t>
            </a:r>
            <a:r>
              <a:rPr lang="en-US" sz="2100" dirty="0" smtClean="0"/>
              <a:t>, </a:t>
            </a:r>
            <a:r>
              <a:rPr lang="en-US" sz="2100" dirty="0" err="1" smtClean="0"/>
              <a:t>Dresback</a:t>
            </a:r>
            <a:r>
              <a:rPr lang="en-US" sz="2100" dirty="0" smtClean="0"/>
              <a:t>, Civil Engineering &amp; Environmental Science (CEES), Natural Hazards Center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High Resolution </a:t>
            </a:r>
            <a:r>
              <a:rPr lang="en-US" sz="2100" b="1" u="sng" dirty="0" err="1" smtClean="0"/>
              <a:t>Polarimetric</a:t>
            </a:r>
            <a:r>
              <a:rPr lang="en-US" sz="2100" b="1" u="sng" dirty="0" smtClean="0"/>
              <a:t> Radar Studies Using OU-PRIME Radar</a:t>
            </a:r>
            <a:r>
              <a:rPr lang="en-US" sz="2100" dirty="0" smtClean="0"/>
              <a:t>: Palmer, Meteorology &amp; Atmospheric Radar Research Center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Perceptual and cognitive capacity: Modeling Behavior and Neurophysiology</a:t>
            </a:r>
            <a:r>
              <a:rPr lang="en-US" sz="2100" dirty="0" smtClean="0"/>
              <a:t>: Wenger, Psychology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Multiscale Transport in Micro- and </a:t>
            </a:r>
            <a:r>
              <a:rPr lang="en-US" sz="2100" b="1" u="sng" dirty="0" err="1" smtClean="0"/>
              <a:t>Nano</a:t>
            </a:r>
            <a:r>
              <a:rPr lang="en-US" sz="2100" b="1" u="sng" dirty="0" smtClean="0"/>
              <a:t>-structures</a:t>
            </a:r>
            <a:r>
              <a:rPr lang="en-US" sz="2100" dirty="0" smtClean="0"/>
              <a:t>: </a:t>
            </a:r>
            <a:r>
              <a:rPr lang="en-US" sz="2100" dirty="0" err="1" smtClean="0"/>
              <a:t>Papavassiliou</a:t>
            </a:r>
            <a:r>
              <a:rPr lang="en-US" sz="2100" dirty="0" smtClean="0"/>
              <a:t>, Chemical, Biological &amp; Materials </a:t>
            </a:r>
            <a:r>
              <a:rPr lang="en-US" sz="2100" dirty="0" err="1" smtClean="0"/>
              <a:t>Engr</a:t>
            </a:r>
            <a:r>
              <a:rPr lang="en-US" sz="21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100" b="1" u="sng" dirty="0" smtClean="0"/>
              <a:t>Electron Transfer Cofactors and Charge Transport</a:t>
            </a:r>
            <a:r>
              <a:rPr lang="en-US" sz="2100" dirty="0" smtClean="0"/>
              <a:t>: Wheeler, Chemistry &amp; Biochemistry</a:t>
            </a:r>
            <a:endParaRPr lang="en-US" sz="2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 Data Management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mid-January 2011, </a:t>
            </a:r>
            <a:r>
              <a:rPr lang="en-US" b="1" u="sng" dirty="0" smtClean="0"/>
              <a:t>ALL</a:t>
            </a:r>
            <a:r>
              <a:rPr lang="en-US" dirty="0" smtClean="0"/>
              <a:t> proposals to the NSF </a:t>
            </a:r>
            <a:r>
              <a:rPr lang="en-US" b="1" u="sng" dirty="0" smtClean="0"/>
              <a:t>MUST</a:t>
            </a:r>
            <a:r>
              <a:rPr lang="en-US" dirty="0" smtClean="0"/>
              <a:t> have 2-page data management plans. (The plan could be an argument that no data management plan is needed).</a:t>
            </a:r>
          </a:p>
          <a:p>
            <a:r>
              <a:rPr lang="en-US" dirty="0" smtClean="0"/>
              <a:t>OSCER has worked</a:t>
            </a:r>
            <a:r>
              <a:rPr lang="en-US" dirty="0" smtClean="0"/>
              <a:t> </a:t>
            </a:r>
            <a:r>
              <a:rPr lang="en-US" dirty="0" smtClean="0"/>
              <a:t>with the </a:t>
            </a:r>
            <a:r>
              <a:rPr lang="en-US" dirty="0" smtClean="0"/>
              <a:t>Assoc </a:t>
            </a:r>
            <a:r>
              <a:rPr lang="en-US" dirty="0" smtClean="0"/>
              <a:t>VP for Research </a:t>
            </a:r>
            <a:r>
              <a:rPr lang="en-US" dirty="0" smtClean="0"/>
              <a:t>Alicia </a:t>
            </a:r>
            <a:r>
              <a:rPr lang="en-US" dirty="0" err="1" smtClean="0"/>
              <a:t>Knoedler</a:t>
            </a:r>
            <a:r>
              <a:rPr lang="en-US" dirty="0" smtClean="0"/>
              <a:t> on </a:t>
            </a:r>
            <a:r>
              <a:rPr lang="en-US" dirty="0" smtClean="0"/>
              <a:t>both boilerplate text describing the Oklahoma PetaStore, as well as strategizing how to assist researchers in constructing plans for metadata, provenance, etc.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OSCER Impact Footprint in 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Components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“Supercomputing in Plain English”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“Supercomputing in Plain English” overview talk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Oklahoma Supercomputing Symposia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Oklahoma IT Mentorship Program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Research support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Institutions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11 of 13 public universities, X private universities, 3 for-profit universities, 3 community colleges, 7 career techs, 1 high school, 2 public school systems – includes 2 tribal colleges, 1 historically black university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dozens of private companies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25 government agencies (federal, state, municipal)</a:t>
            </a:r>
          </a:p>
          <a:p>
            <a:pPr>
              <a:spcBef>
                <a:spcPts val="0"/>
              </a:spcBef>
            </a:pPr>
            <a:r>
              <a:rPr lang="en-US" sz="2200" dirty="0" smtClean="0"/>
              <a:t>6 nonprofits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OSCER State of the Center Address</a:t>
            </a:r>
          </a:p>
          <a:p>
            <a:r>
              <a:rPr lang="en-US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6A6519-C07D-4AAA-9C6E-86D05C1805BF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D49FEFE-79DC-4A67-A93C-6EFFFF3E8858}" type="slidenum">
              <a:rPr lang="en-US"/>
              <a:pPr/>
              <a:t>8</a:t>
            </a:fld>
            <a:endParaRPr lang="en-US"/>
          </a:p>
        </p:txBody>
      </p:sp>
      <p:pic>
        <p:nvPicPr>
          <p:cNvPr id="21508" name="Picture 5" descr="ouit_log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28800"/>
            <a:ext cx="2667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OSCER?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Multidisciplinary center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Division of OU Information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Provides: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Supercomputing </a:t>
            </a:r>
            <a:r>
              <a:rPr lang="en-US" b="1" u="sng" smtClean="0">
                <a:solidFill>
                  <a:schemeClr val="tx2"/>
                </a:solidFill>
              </a:rPr>
              <a:t>education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Supercomputing </a:t>
            </a:r>
            <a:r>
              <a:rPr lang="en-US" b="1" u="sng" smtClean="0">
                <a:solidFill>
                  <a:schemeClr val="tx2"/>
                </a:solidFill>
              </a:rPr>
              <a:t>expertise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Supercomputing </a:t>
            </a:r>
            <a:r>
              <a:rPr lang="en-US" b="1" u="sng" smtClean="0">
                <a:solidFill>
                  <a:schemeClr val="tx2"/>
                </a:solidFill>
              </a:rPr>
              <a:t>resources</a:t>
            </a:r>
            <a:r>
              <a:rPr lang="en-US" b="1" smtClean="0"/>
              <a:t>: </a:t>
            </a:r>
            <a:r>
              <a:rPr lang="en-US" smtClean="0"/>
              <a:t>hardware, storage, software</a:t>
            </a:r>
            <a:endParaRPr lang="en-US" b="1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For: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Undergrad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Grad students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Staff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Faculty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Their collaborators (including </a:t>
            </a:r>
            <a:r>
              <a:rPr lang="en-US" b="1" u="sng" smtClean="0">
                <a:solidFill>
                  <a:srgbClr val="800080"/>
                </a:solidFill>
              </a:rPr>
              <a:t>off campus</a:t>
            </a:r>
            <a:r>
              <a:rPr lang="en-US" smtClean="0"/>
              <a:t>)</a:t>
            </a:r>
            <a:endParaRPr lang="en-US" b="1" smtClean="0"/>
          </a:p>
        </p:txBody>
      </p:sp>
      <p:sp>
        <p:nvSpPr>
          <p:cNvPr id="21511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E2359A-7C5E-4C18-B2CE-0F00CE30A40F}" type="slidenum">
              <a:rPr lang="en-US"/>
              <a:pPr/>
              <a:t>80</a:t>
            </a:fld>
            <a:endParaRPr lang="en-US"/>
          </a:p>
        </p:txBody>
      </p:sp>
      <p:sp>
        <p:nvSpPr>
          <p:cNvPr id="85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What a Bargain!</a:t>
            </a:r>
          </a:p>
        </p:txBody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When </a:t>
            </a:r>
            <a:r>
              <a:rPr lang="en-US" dirty="0"/>
              <a:t>you hand in a completed </a:t>
            </a:r>
            <a:r>
              <a:rPr lang="en-US" b="1" u="sng" dirty="0">
                <a:solidFill>
                  <a:schemeClr val="tx2"/>
                </a:solidFill>
              </a:rPr>
              <a:t>EVALUATION FORM</a:t>
            </a:r>
            <a:r>
              <a:rPr lang="en-US" dirty="0"/>
              <a:t>, you’ll get </a:t>
            </a:r>
            <a:r>
              <a:rPr lang="en-US" dirty="0" smtClean="0"/>
              <a:t>the following amazing swag: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 lovely t-shirt!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 capacious coffee mug!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 tiny post-it pad!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 pen that’s also a laser pointer!</a:t>
            </a:r>
          </a:p>
          <a:p>
            <a:r>
              <a:rPr lang="en-US" b="1" u="sng" dirty="0" smtClean="0">
                <a:solidFill>
                  <a:schemeClr val="tx2"/>
                </a:solidFill>
              </a:rPr>
              <a:t>A plastic bag!</a:t>
            </a:r>
            <a:endParaRPr lang="en-US" b="1" u="sng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a bargain!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5A53F-FE0D-4B6F-9828-237F1A2626B8}" type="slidenum">
              <a:rPr lang="en-US"/>
              <a:pPr/>
              <a:t>81</a:t>
            </a:fld>
            <a:endParaRPr lang="en-US"/>
          </a:p>
        </p:txBody>
      </p:sp>
      <p:sp>
        <p:nvSpPr>
          <p:cNvPr id="91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1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Academic </a:t>
            </a:r>
            <a:r>
              <a:rPr lang="en-US" dirty="0" smtClean="0"/>
              <a:t>sponsors</a:t>
            </a:r>
          </a:p>
          <a:p>
            <a:pPr lvl="1"/>
            <a:r>
              <a:rPr lang="en-US" dirty="0" smtClean="0"/>
              <a:t>Oklahoma EPSCoR</a:t>
            </a:r>
          </a:p>
          <a:p>
            <a:pPr lvl="1"/>
            <a:r>
              <a:rPr lang="en-US" dirty="0" smtClean="0"/>
              <a:t>Great </a:t>
            </a:r>
            <a:r>
              <a:rPr lang="en-US" dirty="0"/>
              <a:t>Plains Network</a:t>
            </a:r>
          </a:p>
          <a:p>
            <a:r>
              <a:rPr lang="en-US" dirty="0"/>
              <a:t>Industry sponsors</a:t>
            </a:r>
          </a:p>
          <a:p>
            <a:pPr lvl="1"/>
            <a:r>
              <a:rPr lang="en-US" dirty="0"/>
              <a:t>Platinum: </a:t>
            </a:r>
            <a:r>
              <a:rPr lang="en-US" dirty="0" smtClean="0"/>
              <a:t>Intel</a:t>
            </a:r>
            <a:endParaRPr lang="en-US" dirty="0"/>
          </a:p>
          <a:p>
            <a:pPr lvl="1"/>
            <a:r>
              <a:rPr lang="en-US" dirty="0"/>
              <a:t>Gold</a:t>
            </a:r>
            <a:r>
              <a:rPr lang="en-US" dirty="0" smtClean="0"/>
              <a:t>: </a:t>
            </a:r>
            <a:r>
              <a:rPr lang="en-US" dirty="0" smtClean="0"/>
              <a:t>Dell, Hewlett Packard, IBM, </a:t>
            </a:r>
            <a:r>
              <a:rPr lang="en-US" dirty="0" err="1" smtClean="0"/>
              <a:t>Isilon</a:t>
            </a:r>
            <a:r>
              <a:rPr lang="en-US" dirty="0" smtClean="0"/>
              <a:t>, </a:t>
            </a:r>
            <a:r>
              <a:rPr lang="en-US" dirty="0" err="1" smtClean="0"/>
              <a:t>Mellanox</a:t>
            </a:r>
            <a:r>
              <a:rPr lang="en-US" dirty="0" smtClean="0"/>
              <a:t>, </a:t>
            </a:r>
            <a:r>
              <a:rPr lang="en-US" dirty="0" err="1" smtClean="0"/>
              <a:t>Qlogic</a:t>
            </a:r>
            <a:endParaRPr lang="en-US" dirty="0"/>
          </a:p>
          <a:p>
            <a:pPr lvl="1"/>
            <a:r>
              <a:rPr lang="en-US" dirty="0"/>
              <a:t>Silver: </a:t>
            </a:r>
            <a:r>
              <a:rPr lang="en-US" dirty="0" smtClean="0"/>
              <a:t>Fujitsu</a:t>
            </a:r>
            <a:endParaRPr lang="en-US" dirty="0"/>
          </a:p>
          <a:p>
            <a:pPr lvl="1"/>
            <a:r>
              <a:rPr lang="en-US" dirty="0"/>
              <a:t>Bronze: Advanced Clustering Technologies, </a:t>
            </a:r>
            <a:r>
              <a:rPr lang="en-US" dirty="0" smtClean="0"/>
              <a:t>Cisco Systems, </a:t>
            </a:r>
            <a:r>
              <a:rPr lang="en-US" dirty="0" err="1" smtClean="0"/>
              <a:t>ScaleMp</a:t>
            </a:r>
            <a:r>
              <a:rPr lang="en-US" dirty="0" smtClean="0"/>
              <a:t>, Tripp </a:t>
            </a:r>
            <a:r>
              <a:rPr lang="en-US" dirty="0" err="1" smtClean="0"/>
              <a:t>Lite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D1907-5585-44E7-AC83-644D85093202}" type="slidenum">
              <a:rPr lang="en-US"/>
              <a:pPr/>
              <a:t>82</a:t>
            </a:fld>
            <a:endParaRPr lang="en-US"/>
          </a:p>
        </p:txBody>
      </p:sp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1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OU IT</a:t>
            </a:r>
          </a:p>
          <a:p>
            <a:pPr lvl="1">
              <a:lnSpc>
                <a:spcPct val="70000"/>
              </a:lnSpc>
            </a:pPr>
            <a:r>
              <a:rPr lang="en-US" dirty="0"/>
              <a:t>OU CIO/VPIT </a:t>
            </a:r>
            <a:r>
              <a:rPr lang="en-US" dirty="0" smtClean="0"/>
              <a:t>Loretta Early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dirty="0" smtClean="0"/>
              <a:t>Symposium </a:t>
            </a:r>
            <a:r>
              <a:rPr lang="en-US" dirty="0"/>
              <a:t>coordinator </a:t>
            </a:r>
            <a:r>
              <a:rPr lang="en-US" dirty="0" smtClean="0"/>
              <a:t>Debi </a:t>
            </a:r>
            <a:r>
              <a:rPr lang="en-US" dirty="0" err="1" smtClean="0"/>
              <a:t>Gentis</a:t>
            </a:r>
            <a:endParaRPr lang="en-US" dirty="0" smtClean="0"/>
          </a:p>
          <a:p>
            <a:pPr lvl="1">
              <a:lnSpc>
                <a:spcPct val="70000"/>
              </a:lnSpc>
            </a:pPr>
            <a:r>
              <a:rPr lang="en-US" dirty="0" smtClean="0"/>
              <a:t>Sponsorship coordinator Chance Grubb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OSCER </a:t>
            </a:r>
            <a:r>
              <a:rPr lang="en-US" dirty="0"/>
              <a:t>Operations Team: Brandon George, Dave Akin, Brett Zimmerman, Josh </a:t>
            </a:r>
            <a:r>
              <a:rPr lang="en-US" dirty="0" smtClean="0"/>
              <a:t>Alexander, Patrick Calhoun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Videographer Kevin Blake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All </a:t>
            </a:r>
            <a:r>
              <a:rPr lang="en-US" dirty="0"/>
              <a:t>of the OU IT folks who helped put this together</a:t>
            </a:r>
          </a:p>
          <a:p>
            <a:pPr>
              <a:lnSpc>
                <a:spcPct val="70000"/>
              </a:lnSpc>
            </a:pPr>
            <a:r>
              <a:rPr lang="en-US" dirty="0"/>
              <a:t>CCE Forum</a:t>
            </a:r>
          </a:p>
          <a:p>
            <a:pPr lvl="1">
              <a:lnSpc>
                <a:spcPct val="70000"/>
              </a:lnSpc>
            </a:pPr>
            <a:r>
              <a:rPr lang="en-US" dirty="0" smtClean="0"/>
              <a:t>Joey Rodriguez</a:t>
            </a:r>
            <a:endParaRPr lang="en-US" dirty="0"/>
          </a:p>
          <a:p>
            <a:pPr lvl="1">
              <a:lnSpc>
                <a:spcPct val="70000"/>
              </a:lnSpc>
            </a:pPr>
            <a:r>
              <a:rPr lang="en-US" dirty="0"/>
              <a:t>The whole Forum crew who helped put this together</a:t>
            </a:r>
          </a:p>
          <a:p>
            <a:pPr>
              <a:lnSpc>
                <a:spcPct val="70000"/>
              </a:lnSpc>
            </a:pPr>
            <a:r>
              <a:rPr lang="en-US" dirty="0" smtClean="0"/>
              <a:t>Tutorial </a:t>
            </a:r>
            <a:r>
              <a:rPr lang="en-US" dirty="0" smtClean="0"/>
              <a:t>co-instructor: </a:t>
            </a:r>
            <a:r>
              <a:rPr lang="en-US" dirty="0" smtClean="0"/>
              <a:t>Charlie </a:t>
            </a:r>
            <a:r>
              <a:rPr lang="en-US" dirty="0" smtClean="0"/>
              <a:t>Peck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8614A3-14AE-4F7B-BC86-C4BDC3A82A12}" type="slidenum">
              <a:rPr lang="en-US"/>
              <a:pPr/>
              <a:t>83</a:t>
            </a:fld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Thanks!</a:t>
            </a:r>
          </a:p>
        </p:txBody>
      </p:sp>
      <p:sp>
        <p:nvSpPr>
          <p:cNvPr id="916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Keynote Speaker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/>
            </a:pPr>
            <a:r>
              <a:rPr lang="en-US" sz="1600" dirty="0" smtClean="0"/>
              <a:t>Barry I. Schneider, NSF</a:t>
            </a: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Plenary </a:t>
            </a:r>
            <a:r>
              <a:rPr lang="en-US" sz="1800" dirty="0" smtClean="0"/>
              <a:t>Speakers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2"/>
            </a:pPr>
            <a:r>
              <a:rPr lang="en-US" sz="1600" dirty="0" err="1" smtClean="0"/>
              <a:t>Leesa</a:t>
            </a:r>
            <a:r>
              <a:rPr lang="en-US" sz="1600" dirty="0" smtClean="0"/>
              <a:t> </a:t>
            </a:r>
            <a:r>
              <a:rPr lang="en-US" sz="1600" dirty="0" err="1" smtClean="0"/>
              <a:t>Brieger</a:t>
            </a:r>
            <a:r>
              <a:rPr lang="en-US" sz="1600" dirty="0" smtClean="0"/>
              <a:t>, RENCI/UNC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2"/>
            </a:pPr>
            <a:r>
              <a:rPr lang="en-US" sz="1600" dirty="0" smtClean="0"/>
              <a:t>Douglas Cline, Lockheed Martin</a:t>
            </a:r>
            <a:endParaRPr lang="en-US" sz="1600" dirty="0" smtClean="0"/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2"/>
            </a:pPr>
            <a:r>
              <a:rPr lang="en-US" sz="1600" dirty="0" smtClean="0"/>
              <a:t>Stephen </a:t>
            </a:r>
            <a:r>
              <a:rPr lang="en-US" sz="1600" dirty="0" smtClean="0"/>
              <a:t>Wheat, Intel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Panelists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5"/>
            </a:pPr>
            <a:r>
              <a:rPr lang="en-US" sz="1600" dirty="0" smtClean="0"/>
              <a:t>Dan Andresen, Kansas State U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 startAt="5"/>
            </a:pPr>
            <a:r>
              <a:rPr lang="en-US" sz="1600" dirty="0" err="1" smtClean="0"/>
              <a:t>Dimitrios</a:t>
            </a:r>
            <a:r>
              <a:rPr lang="en-US" sz="1600" dirty="0" smtClean="0"/>
              <a:t> </a:t>
            </a:r>
            <a:r>
              <a:rPr lang="en-US" sz="1600" dirty="0" err="1" smtClean="0"/>
              <a:t>Papavassiliou</a:t>
            </a:r>
            <a:r>
              <a:rPr lang="en-US" sz="1600" dirty="0" smtClean="0"/>
              <a:t>, OU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 startAt="5"/>
            </a:pPr>
            <a:r>
              <a:rPr lang="en-US" sz="1600" dirty="0" smtClean="0"/>
              <a:t>Dan Weber, Tinker Air Force Base</a:t>
            </a:r>
          </a:p>
          <a:p>
            <a:pPr lvl="1">
              <a:lnSpc>
                <a:spcPct val="80000"/>
              </a:lnSpc>
              <a:buClrTx/>
              <a:buSzPct val="100000"/>
              <a:buFont typeface="+mj-lt"/>
              <a:buAutoNum type="arabicPeriod" startAt="5"/>
            </a:pPr>
            <a:r>
              <a:rPr lang="en-US" sz="1600" dirty="0" smtClean="0"/>
              <a:t>Jim </a:t>
            </a:r>
            <a:r>
              <a:rPr lang="en-US" sz="1600" dirty="0" err="1" smtClean="0"/>
              <a:t>Wicksted</a:t>
            </a:r>
            <a:r>
              <a:rPr lang="en-US" sz="1600" dirty="0" smtClean="0"/>
              <a:t>, Oklahoma EPSCoR/OSU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Breakout </a:t>
            </a:r>
            <a:r>
              <a:rPr lang="en-US" sz="1800" dirty="0" smtClean="0"/>
              <a:t>speakers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Alex Barclay, Tulsa Community Supercomputing Center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David </a:t>
            </a:r>
            <a:r>
              <a:rPr lang="en-US" sz="1600" dirty="0" err="1" smtClean="0"/>
              <a:t>Bigham</a:t>
            </a:r>
            <a:r>
              <a:rPr lang="en-US" sz="1600" dirty="0" smtClean="0"/>
              <a:t>, </a:t>
            </a:r>
            <a:r>
              <a:rPr lang="en-US" sz="1600" dirty="0" err="1" smtClean="0"/>
              <a:t>Isilon</a:t>
            </a:r>
            <a:r>
              <a:rPr lang="en-US" sz="1600" dirty="0" smtClean="0"/>
              <a:t> Systems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Keith Brewster, OU</a:t>
            </a:r>
            <a:endParaRPr lang="en-US" sz="1600" dirty="0"/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Dana </a:t>
            </a:r>
            <a:r>
              <a:rPr lang="en-US" sz="1600" dirty="0"/>
              <a:t>Brunson, </a:t>
            </a:r>
            <a:r>
              <a:rPr lang="en-US" sz="1600" dirty="0" smtClean="0"/>
              <a:t>OSU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Brian </a:t>
            </a:r>
            <a:r>
              <a:rPr lang="en-US" sz="1600" dirty="0" err="1" smtClean="0"/>
              <a:t>Cremeans</a:t>
            </a:r>
            <a:r>
              <a:rPr lang="en-US" sz="1600" dirty="0" smtClean="0"/>
              <a:t>, OU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9"/>
            </a:pPr>
            <a:r>
              <a:rPr lang="en-US" sz="1600" dirty="0" smtClean="0"/>
              <a:t>Larry Fisher, Creative Consultants</a:t>
            </a: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3716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Breakout speakers (continued)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Brian Forbes, </a:t>
            </a:r>
            <a:r>
              <a:rPr lang="en-US" sz="1600" dirty="0" err="1" smtClean="0"/>
              <a:t>Mellanox</a:t>
            </a:r>
            <a:r>
              <a:rPr lang="en-US" sz="1600" dirty="0" smtClean="0"/>
              <a:t> Technologies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Jim Glover, OSU-OKC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Jim </a:t>
            </a:r>
            <a:r>
              <a:rPr lang="en-US" sz="1600" dirty="0" err="1" smtClean="0"/>
              <a:t>Gutowski</a:t>
            </a:r>
            <a:r>
              <a:rPr lang="en-US" sz="1600" dirty="0" smtClean="0"/>
              <a:t>, Dell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S. Kay Hunt, Purdue 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Kirk Jordan, IBM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Nick </a:t>
            </a:r>
            <a:r>
              <a:rPr lang="en-US" sz="1600" dirty="0" err="1" smtClean="0"/>
              <a:t>Materer</a:t>
            </a:r>
            <a:r>
              <a:rPr lang="en-US" sz="1600" dirty="0" smtClean="0"/>
              <a:t>, OSU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Rick McMullen, U Kansas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Charlie Peck, Earlham College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Jeff </a:t>
            </a:r>
            <a:r>
              <a:rPr lang="en-US" sz="1600" dirty="0" err="1" smtClean="0"/>
              <a:t>Pummill</a:t>
            </a:r>
            <a:r>
              <a:rPr lang="en-US" sz="1600" dirty="0" smtClean="0"/>
              <a:t>, U Arkansas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err="1" smtClean="0"/>
              <a:t>Lina</a:t>
            </a:r>
            <a:r>
              <a:rPr lang="en-US" sz="1600" dirty="0" smtClean="0"/>
              <a:t> </a:t>
            </a:r>
            <a:r>
              <a:rPr lang="en-US" sz="1600" dirty="0" err="1" smtClean="0"/>
              <a:t>Sawalha</a:t>
            </a:r>
            <a:r>
              <a:rPr lang="en-US" sz="1600" dirty="0" smtClean="0"/>
              <a:t>, OU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James Stine, OSU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Luis Vicente, Polytechnic U of PR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Justin Wozniak, Argonne National Lab</a:t>
            </a:r>
          </a:p>
          <a:p>
            <a:pPr marL="800100" lvl="1" indent="-342900">
              <a:lnSpc>
                <a:spcPct val="80000"/>
              </a:lnSpc>
              <a:buClrTx/>
              <a:buSzPct val="100000"/>
              <a:buFont typeface="+mj-lt"/>
              <a:buAutoNum type="arabicPeriod" startAt="15"/>
            </a:pPr>
            <a:r>
              <a:rPr lang="en-US" sz="1600" dirty="0" smtClean="0"/>
              <a:t>Tom </a:t>
            </a:r>
            <a:r>
              <a:rPr lang="en-US" sz="1600" dirty="0" err="1" smtClean="0"/>
              <a:t>Zahniser</a:t>
            </a:r>
            <a:r>
              <a:rPr lang="en-US" sz="1600" dirty="0" smtClean="0"/>
              <a:t>, </a:t>
            </a:r>
            <a:r>
              <a:rPr lang="en-US" sz="1600" dirty="0" err="1" smtClean="0"/>
              <a:t>QLogic</a:t>
            </a:r>
            <a:r>
              <a:rPr lang="en-US" sz="1600" dirty="0" smtClean="0"/>
              <a:t> Corp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CF11A0-13EC-484E-81A6-768C34D88B67}" type="slidenum">
              <a:rPr lang="en-US"/>
              <a:pPr/>
              <a:t>84</a:t>
            </a:fld>
            <a:endParaRPr lang="en-US"/>
          </a:p>
        </p:txBody>
      </p:sp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Thanks!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01000" cy="4648200"/>
          </a:xfrm>
        </p:spPr>
        <p:txBody>
          <a:bodyPr/>
          <a:lstStyle/>
          <a:p>
            <a:pPr>
              <a:buNone/>
            </a:pPr>
            <a:r>
              <a:rPr lang="en-US" dirty="0"/>
              <a:t>To all of your for participating, and to those many of you who’ve shown us so much loyalty over the past </a:t>
            </a:r>
            <a:r>
              <a:rPr lang="en-US" dirty="0" smtClean="0"/>
              <a:t>ten</a:t>
            </a:r>
            <a:r>
              <a:rPr lang="en-US" dirty="0" smtClean="0"/>
              <a:t> </a:t>
            </a:r>
            <a:r>
              <a:rPr lang="en-US" dirty="0"/>
              <a:t>years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Don’t miss our next ten years!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OSCER State of the Center Address</a:t>
            </a:r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CBD7A-330C-4BF0-A82C-1592A98725D3}" type="slidenum">
              <a:rPr lang="en-US"/>
              <a:pPr/>
              <a:t>85</a:t>
            </a:fld>
            <a:endParaRPr lang="en-US"/>
          </a:p>
        </p:txBody>
      </p:sp>
      <p:sp>
        <p:nvSpPr>
          <p:cNvPr id="85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 Learn More About OSCER</a:t>
            </a:r>
          </a:p>
        </p:txBody>
      </p:sp>
      <p:sp>
        <p:nvSpPr>
          <p:cNvPr id="85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endParaRPr lang="en-US" sz="3200" b="1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3200" b="1">
                <a:latin typeface="Courier New" pitchFamily="49" charset="0"/>
                <a:hlinkClick r:id="rId3"/>
              </a:rPr>
              <a:t>http://www.oscer.ou.edu/</a:t>
            </a:r>
            <a:endParaRPr lang="en-US" sz="3200" b="1">
              <a:latin typeface="Courier New" pitchFamily="49" charset="0"/>
            </a:endParaRPr>
          </a:p>
          <a:p>
            <a:pPr algn="ctr">
              <a:buFont typeface="Wingdings" pitchFamily="2" charset="2"/>
              <a:buNone/>
            </a:pPr>
            <a:endParaRPr lang="en-US" sz="2000">
              <a:latin typeface="Courier New" pitchFamily="49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429000"/>
            <a:ext cx="8001000" cy="9906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6000"/>
              <a:t>Thanks for your attention!</a:t>
            </a:r>
            <a:br>
              <a:rPr lang="en-US" sz="6000"/>
            </a:br>
            <a:r>
              <a:rPr lang="en-US" sz="6000"/>
              <a:t/>
            </a:r>
            <a:br>
              <a:rPr lang="en-US" sz="6000"/>
            </a:br>
            <a:r>
              <a:rPr lang="en-US" sz="6000"/>
              <a:t>Questions?</a:t>
            </a:r>
          </a:p>
        </p:txBody>
      </p:sp>
      <p:sp>
        <p:nvSpPr>
          <p:cNvPr id="858122" name="Rectangle 10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OSCER State of the Center Address</a:t>
            </a:r>
            <a:endParaRPr lang="en-US" dirty="0"/>
          </a:p>
          <a:p>
            <a:r>
              <a:rPr lang="en-US" dirty="0" smtClean="0"/>
              <a:t>Wednesday October 12 2011</a:t>
            </a:r>
            <a:endParaRPr lang="en-US" dirty="0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7DEDBD-E9E7-4F5B-A3B3-DBDD5AC1740B}" type="slidenum">
              <a:rPr lang="en-US"/>
              <a:pPr/>
              <a:t>9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OSCER? Academic Depts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648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Aerospace &amp; Mechanical Engr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Anthropology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Biochemistry &amp; Molecular Biology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Biological Survey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Botany &amp; Microbiology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Chemical, Biological &amp; Materials Engr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Chemistry &amp; Biochemistry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Civil Engr &amp; Environmental Science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Computer Science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smtClean="0"/>
              <a:t>Economics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Electrical &amp; Computer Engr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Finance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Health &amp; Sport Sciences</a:t>
            </a:r>
          </a:p>
        </p:txBody>
      </p:sp>
      <p:sp>
        <p:nvSpPr>
          <p:cNvPr id="2253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295400"/>
            <a:ext cx="37338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History of Science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Industrial </a:t>
            </a:r>
            <a:r>
              <a:rPr lang="en-US" sz="2000" dirty="0" err="1" smtClean="0"/>
              <a:t>Engr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Geography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Geology &amp; Geophysics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Library &amp; Information Studies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Mathematics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Meteorology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Petroleum &amp; Geological </a:t>
            </a:r>
            <a:r>
              <a:rPr lang="en-US" sz="2000" dirty="0" err="1" smtClean="0"/>
              <a:t>Engr</a:t>
            </a:r>
            <a:endParaRPr lang="en-US" sz="2000" dirty="0" smtClean="0"/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Physics &amp; Astronomy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Psychology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Radiological Sciences</a:t>
            </a:r>
          </a:p>
          <a:p>
            <a:pPr eaLnBrk="1" hangingPunct="1">
              <a:lnSpc>
                <a:spcPct val="70000"/>
              </a:lnSpc>
            </a:pPr>
            <a:r>
              <a:rPr lang="en-US" sz="2000" dirty="0" smtClean="0"/>
              <a:t>Surgery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Zoology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533400" y="5262563"/>
            <a:ext cx="8153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 dirty="0">
                <a:solidFill>
                  <a:srgbClr val="008000"/>
                </a:solidFill>
              </a:rPr>
              <a:t>More than 150 faculty &amp; staff</a:t>
            </a:r>
            <a:r>
              <a:rPr lang="en-US" sz="2000" dirty="0"/>
              <a:t> in </a:t>
            </a:r>
            <a:r>
              <a:rPr lang="en-US" sz="2000" b="1" u="sng" dirty="0">
                <a:solidFill>
                  <a:srgbClr val="008000"/>
                </a:solidFill>
              </a:rPr>
              <a:t>26 </a:t>
            </a:r>
            <a:r>
              <a:rPr lang="en-US" sz="2000" b="1" u="sng" dirty="0" err="1">
                <a:solidFill>
                  <a:srgbClr val="008000"/>
                </a:solidFill>
              </a:rPr>
              <a:t>depts</a:t>
            </a:r>
            <a:r>
              <a:rPr lang="en-US" sz="2000" dirty="0"/>
              <a:t> in Colleges of Arts &amp; Sciences, Atmospheric &amp; Geographic Sciences, Business, Earth &amp; Energy, Engineering, and Medicine – with </a:t>
            </a:r>
            <a:r>
              <a:rPr lang="en-US" sz="2000" b="1" u="sng" dirty="0">
                <a:solidFill>
                  <a:srgbClr val="009900"/>
                </a:solidFill>
              </a:rPr>
              <a:t>more to come</a:t>
            </a:r>
            <a:r>
              <a:rPr lang="en-US" sz="2000" dirty="0"/>
              <a:t>!</a:t>
            </a:r>
          </a:p>
        </p:txBody>
      </p:sp>
      <p:sp>
        <p:nvSpPr>
          <p:cNvPr id="2253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705600" y="4800600"/>
            <a:ext cx="1668463" cy="403225"/>
            <a:chOff x="672" y="3543"/>
            <a:chExt cx="1051" cy="254"/>
          </a:xfrm>
        </p:grpSpPr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672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22539" name="Text Box 9"/>
            <p:cNvSpPr txBox="1">
              <a:spLocks noChangeArrowheads="1"/>
            </p:cNvSpPr>
            <p:nvPr/>
          </p:nvSpPr>
          <p:spPr bwMode="auto">
            <a:xfrm rot="5400000">
              <a:off x="956" y="3547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22540" name="Text Box 10"/>
            <p:cNvSpPr txBox="1">
              <a:spLocks noChangeArrowheads="1"/>
            </p:cNvSpPr>
            <p:nvPr/>
          </p:nvSpPr>
          <p:spPr bwMode="auto">
            <a:xfrm rot="10800000">
              <a:off x="1248" y="3552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 rot="-5400000">
              <a:off x="1488" y="3561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 Black" pitchFamily="34" charset="0"/>
                </a:rPr>
                <a:t>E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"/>
  <p:tag name="NBP" val="1"/>
  <p:tag name="CVB" val="12"/>
  <p:tag name="SPT" val="FALSE"/>
  <p:tag name="BSN" val="12"/>
  <p:tag name="LFXCI" val="0"/>
  <p:tag name="SVT" val="TRUE"/>
  <p:tag name="CII" val="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NBP" val="1"/>
  <p:tag name="CVB" val="14"/>
  <p:tag name="SPT" val="FALSE"/>
  <p:tag name="BSN" val="14"/>
  <p:tag name="LFXCI" val="0"/>
  <p:tag name="SVT" val="TRUE"/>
  <p:tag name="CII" val="1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3"/>
  <p:tag name="NBP" val="1"/>
  <p:tag name="BSN" val="13"/>
  <p:tag name="SVT" val="TRUE"/>
  <p:tag name="CVB" val="13"/>
  <p:tag name="SPT" val="FALSE"/>
  <p:tag name="CII" val="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7"/>
  <p:tag name="NBP" val="1"/>
  <p:tag name="CVB" val="107"/>
  <p:tag name="SPT" val="FALSE"/>
  <p:tag name="BSN" val="107"/>
  <p:tag name="LFXCI" val="0"/>
  <p:tag name="SVT" val="TRUE"/>
  <p:tag name="CII" val="1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4"/>
  <p:tag name="NBP" val="1"/>
  <p:tag name="CVB" val="14"/>
  <p:tag name="SPT" val="FALSE"/>
  <p:tag name="BSN" val="14"/>
  <p:tag name="LFXCI" val="0"/>
  <p:tag name="SVT" val="TRUE"/>
  <p:tag name="CII" val="1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CVB" val="15"/>
  <p:tag name="SPT" val="FALSE"/>
  <p:tag name="BSN" val="15"/>
  <p:tag name="LFXCI" val="0"/>
  <p:tag name="SVT" val="TRUE"/>
  <p:tag name="CII" val="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BSN" val="15"/>
  <p:tag name="SVT" val="TRUE"/>
  <p:tag name="CVB" val="15"/>
  <p:tag name="SPT" val="FALSE"/>
  <p:tag name="CII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CVB" val="1"/>
  <p:tag name="SPT" val="FALSE"/>
  <p:tag name="BSN" val="1"/>
  <p:tag name="LFXCI" val="0"/>
  <p:tag name="SVT" val="TRU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BSN" val="16"/>
  <p:tag name="SVT" val="TRUE"/>
  <p:tag name="CVB" val="16"/>
  <p:tag name="SPT" val="FALSE"/>
  <p:tag name="CII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8"/>
  <p:tag name="NBP" val="1"/>
  <p:tag name="CVB" val="38"/>
  <p:tag name="SPT" val="FALSE"/>
  <p:tag name="BSN" val="38"/>
  <p:tag name="LFXCI" val="0"/>
  <p:tag name="SVT" val="TRUE"/>
  <p:tag name="CII" val="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7"/>
  <p:tag name="NBP" val="1"/>
  <p:tag name="CVB" val="17"/>
  <p:tag name="SPT" val="FALSE"/>
  <p:tag name="BSN" val="17"/>
  <p:tag name="LFXCI" val="0"/>
  <p:tag name="SVT" val="TRUE"/>
  <p:tag name="CII" val="1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CVB" val="18"/>
  <p:tag name="SPT" val="FALSE"/>
  <p:tag name="BSN" val="18"/>
  <p:tag name="LFXCI" val="0"/>
  <p:tag name="SVT" val="TRUE"/>
  <p:tag name="CII" val="1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CVB" val="18"/>
  <p:tag name="SPT" val="FALSE"/>
  <p:tag name="BSN" val="18"/>
  <p:tag name="LFXCI" val="0"/>
  <p:tag name="SVT" val="TRUE"/>
  <p:tag name="CII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CVB" val="2"/>
  <p:tag name="SPT" val="FALSE"/>
  <p:tag name="BSN" val="2"/>
  <p:tag name="LFXCI" val="0"/>
  <p:tag name="SVT" val="TRUE"/>
  <p:tag name="CII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CVB" val="18"/>
  <p:tag name="SPT" val="FALSE"/>
  <p:tag name="BSN" val="18"/>
  <p:tag name="LFXCI" val="0"/>
  <p:tag name="SVT" val="TRUE"/>
  <p:tag name="CII" val="1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3"/>
  <p:tag name="NBP" val="1"/>
  <p:tag name="CVB" val="23"/>
  <p:tag name="SPT" val="FALSE"/>
  <p:tag name="BSN" val="23"/>
  <p:tag name="LFXCI" val="0"/>
  <p:tag name="SVT" val="TRUE"/>
  <p:tag name="CII" val="2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CVB" val="16"/>
  <p:tag name="SPT" val="FALSE"/>
  <p:tag name="BSN" val="16"/>
  <p:tag name="LFXCI" val="0"/>
  <p:tag name="SVT" val="TRUE"/>
  <p:tag name="CII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CVB" val="2"/>
  <p:tag name="SPT" val="FALSE"/>
  <p:tag name="BSN" val="2"/>
  <p:tag name="LFXCI" val="0"/>
  <p:tag name="SVT" val="TRUE"/>
  <p:tag name="CII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7"/>
  <p:tag name="NBP" val="1"/>
  <p:tag name="CVB" val="17"/>
  <p:tag name="SPT" val="FALSE"/>
  <p:tag name="BSN" val="17"/>
  <p:tag name="LFXCI" val="0"/>
  <p:tag name="SVT" val="TRUE"/>
  <p:tag name="CII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8"/>
  <p:tag name="NBP" val="1"/>
  <p:tag name="CVB" val="18"/>
  <p:tag name="SPT" val="FALSE"/>
  <p:tag name="BSN" val="18"/>
  <p:tag name="LFXCI" val="0"/>
  <p:tag name="SVT" val="TRUE"/>
  <p:tag name="CII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5"/>
  <p:tag name="NBP" val="1"/>
  <p:tag name="CVB" val="15"/>
  <p:tag name="SPT" val="FALSE"/>
  <p:tag name="BSN" val="15"/>
  <p:tag name="LFXCI" val="0"/>
  <p:tag name="SVT" val="TRUE"/>
  <p:tag name="CII" val="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0"/>
  <p:tag name="NBP" val="1"/>
  <p:tag name="CVB" val="20"/>
  <p:tag name="SPT" val="FALSE"/>
  <p:tag name="BSN" val="20"/>
  <p:tag name="LFXCI" val="0"/>
  <p:tag name="SVT" val="TRUE"/>
  <p:tag name="CII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1"/>
  <p:tag name="NBP" val="1"/>
  <p:tag name="CVB" val="21"/>
  <p:tag name="SPT" val="FALSE"/>
  <p:tag name="BSN" val="21"/>
  <p:tag name="LFXCI" val="0"/>
  <p:tag name="SVT" val="TRUE"/>
  <p:tag name="CII" val="2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2"/>
  <p:tag name="NBP" val="1"/>
  <p:tag name="CVB" val="22"/>
  <p:tag name="SPT" val="FALSE"/>
  <p:tag name="BSN" val="22"/>
  <p:tag name="LFXCI" val="0"/>
  <p:tag name="SVT" val="TRUE"/>
  <p:tag name="CII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8"/>
  <p:tag name="NBP" val="1"/>
  <p:tag name="CVB" val="28"/>
  <p:tag name="SPT" val="FALSE"/>
  <p:tag name="BSN" val="28"/>
  <p:tag name="LFXCI" val="0"/>
  <p:tag name="SVT" val="TRUE"/>
  <p:tag name="CII" val="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78"/>
  <p:tag name="NBP" val="1"/>
  <p:tag name="CVB" val="78"/>
  <p:tag name="SPT" val="FALSE"/>
  <p:tag name="BSN" val="78"/>
  <p:tag name="LFXCI" val="0"/>
  <p:tag name="SVT" val="TRUE"/>
  <p:tag name="CII" val="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1"/>
  <p:tag name="NBP" val="1"/>
  <p:tag name="CVB" val="31"/>
  <p:tag name="SPT" val="FALSE"/>
  <p:tag name="BSN" val="31"/>
  <p:tag name="LFXCI" val="0"/>
  <p:tag name="SVT" val="TRUE"/>
  <p:tag name="CII" val="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CVB" val="3"/>
  <p:tag name="SPT" val="FALSE"/>
  <p:tag name="BSN" val="3"/>
  <p:tag name="LFXCI" val="0"/>
  <p:tag name="SVT" val="TRUE"/>
  <p:tag name="CII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2"/>
  <p:tag name="NBP" val="1"/>
  <p:tag name="CVB" val="32"/>
  <p:tag name="SPT" val="FALSE"/>
  <p:tag name="BSN" val="32"/>
  <p:tag name="LFXCI" val="0"/>
  <p:tag name="SVT" val="TRUE"/>
  <p:tag name="CII" val="3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6"/>
  <p:tag name="NBP" val="1"/>
  <p:tag name="CVB" val="16"/>
  <p:tag name="SPT" val="FALSE"/>
  <p:tag name="BSN" val="16"/>
  <p:tag name="LFXCI" val="0"/>
  <p:tag name="SVT" val="TRUE"/>
  <p:tag name="CII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3"/>
  <p:tag name="NBP" val="1"/>
  <p:tag name="CVB" val="33"/>
  <p:tag name="SPT" val="FALSE"/>
  <p:tag name="BSN" val="33"/>
  <p:tag name="LFXCI" val="0"/>
  <p:tag name="SVT" val="TRUE"/>
  <p:tag name="CII" val="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6"/>
  <p:tag name="NBP" val="1"/>
  <p:tag name="CVB" val="26"/>
  <p:tag name="SPT" val="FALSE"/>
  <p:tag name="BSN" val="26"/>
  <p:tag name="LFXCI" val="0"/>
  <p:tag name="SVT" val="TRUE"/>
  <p:tag name="CII" val="2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6"/>
  <p:tag name="NBP" val="1"/>
  <p:tag name="CVB" val="36"/>
  <p:tag name="SPT" val="FALSE"/>
  <p:tag name="BSN" val="36"/>
  <p:tag name="LFXCI" val="0"/>
  <p:tag name="SVT" val="TRUE"/>
  <p:tag name="CII" val="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"/>
  <p:tag name="NBP" val="1"/>
  <p:tag name="BSN" val="10"/>
  <p:tag name="SVT" val="TRUE"/>
  <p:tag name="CVB" val="10"/>
  <p:tag name="SPT" val="FALSE"/>
  <p:tag name="CII" val="1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7"/>
  <p:tag name="NBP" val="1"/>
  <p:tag name="CVB" val="37"/>
  <p:tag name="SPT" val="FALSE"/>
  <p:tag name="BSN" val="37"/>
  <p:tag name="LFXCI" val="0"/>
  <p:tag name="SVT" val="TRUE"/>
  <p:tag name="CII" val="3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0"/>
  <p:tag name="NBP" val="1"/>
  <p:tag name="CVB" val="100"/>
  <p:tag name="SPT" val="FALSE"/>
  <p:tag name="BSN" val="100"/>
  <p:tag name="LFXCI" val="0"/>
  <p:tag name="SVT" val="TRUE"/>
  <p:tag name="CII" val="10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1"/>
  <p:tag name="NBP" val="1"/>
  <p:tag name="CVB" val="101"/>
  <p:tag name="SPT" val="FALSE"/>
  <p:tag name="BSN" val="101"/>
  <p:tag name="LFXCI" val="0"/>
  <p:tag name="SVT" val="TRUE"/>
  <p:tag name="CII" val="10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6"/>
  <p:tag name="NBP" val="1"/>
  <p:tag name="CVB" val="106"/>
  <p:tag name="SPT" val="FALSE"/>
  <p:tag name="BSN" val="106"/>
  <p:tag name="LFXCI" val="0"/>
  <p:tag name="SVT" val="TRUE"/>
  <p:tag name="CII" val="1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8"/>
  <p:tag name="NBP" val="1"/>
  <p:tag name="CVB" val="118"/>
  <p:tag name="SPT" val="FALSE"/>
  <p:tag name="BSN" val="118"/>
  <p:tag name="LFXCI" val="0"/>
  <p:tag name="SVT" val="TRUE"/>
  <p:tag name="CII" val="11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97"/>
  <p:tag name="NBP" val="1"/>
  <p:tag name="CVB" val="97"/>
  <p:tag name="SPT" val="FALSE"/>
  <p:tag name="BSN" val="97"/>
  <p:tag name="LFXCI" val="0"/>
  <p:tag name="SVT" val="TRUE"/>
  <p:tag name="CII" val="9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CVB" val="56"/>
  <p:tag name="SPT" val="FALSE"/>
  <p:tag name="BSN" val="56"/>
  <p:tag name="LFXCI" val="0"/>
  <p:tag name="SVT" val="TRUE"/>
  <p:tag name="CII" val="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"/>
  <p:tag name="NBP" val="1"/>
  <p:tag name="BSN" val="11"/>
  <p:tag name="SVT" val="TRUE"/>
  <p:tag name="CVB" val="11"/>
  <p:tag name="SPT" val="FALSE"/>
  <p:tag name="CII" val="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20265</TotalTime>
  <Words>11457</Words>
  <Application>Microsoft Office PowerPoint</Application>
  <PresentationFormat>On-screen Show (4:3)</PresentationFormat>
  <Paragraphs>1203</Paragraphs>
  <Slides>86</Slides>
  <Notes>1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8" baseType="lpstr">
      <vt:lpstr>Blends</vt:lpstr>
      <vt:lpstr>Worksheet</vt:lpstr>
      <vt:lpstr>OSCER: State of the Center</vt:lpstr>
      <vt:lpstr>Preregistration Profile 2011</vt:lpstr>
      <vt:lpstr>Attendee Profile 2002-2011</vt:lpstr>
      <vt:lpstr>Symposium 2011 Sponsors</vt:lpstr>
      <vt:lpstr>Some Accomplishments</vt:lpstr>
      <vt:lpstr>Outline</vt:lpstr>
      <vt:lpstr>OSCER: Who, What, Where, When, Why, How</vt:lpstr>
      <vt:lpstr>What is OSCER?</vt:lpstr>
      <vt:lpstr>Who is OSCER? Academic Depts</vt:lpstr>
      <vt:lpstr>Who is OSCER? OU Groups</vt:lpstr>
      <vt:lpstr>Oklahoma Collaborators</vt:lpstr>
      <vt:lpstr>National Collaborators (22 states)</vt:lpstr>
      <vt:lpstr>Who Are the Users?</vt:lpstr>
      <vt:lpstr>Biggest Consumers</vt:lpstr>
      <vt:lpstr>Who? OSCER Personnel</vt:lpstr>
      <vt:lpstr>Why OSCER?</vt:lpstr>
      <vt:lpstr>Why Bother Teaching Novices?</vt:lpstr>
      <vt:lpstr>What Does OSCER Do? Teaching</vt:lpstr>
      <vt:lpstr>What Does OSCER Do? Rounds</vt:lpstr>
      <vt:lpstr>OSCER Resources (and a little history)</vt:lpstr>
      <vt:lpstr>2002 OSCER Hardware</vt:lpstr>
      <vt:lpstr>2005 OSCER Hardware</vt:lpstr>
      <vt:lpstr>Current OSCER Hardware</vt:lpstr>
      <vt:lpstr>Improvement in OSCER Hardware</vt:lpstr>
      <vt:lpstr>OK Cyberinfrastructure Initiative</vt:lpstr>
      <vt:lpstr>Dell Intel Xeon Linux Cluster</vt:lpstr>
      <vt:lpstr>Dell Intel Xeon Linux Cluster</vt:lpstr>
      <vt:lpstr>Dell Intel Xeon Linux Cluster</vt:lpstr>
      <vt:lpstr>Condor Pool</vt:lpstr>
      <vt:lpstr>Slide 30</vt:lpstr>
      <vt:lpstr>National Lambda Rail</vt:lpstr>
      <vt:lpstr>Internet2</vt:lpstr>
      <vt:lpstr>What Does OSCER Do?</vt:lpstr>
      <vt:lpstr>What Does OSCER Do?</vt:lpstr>
      <vt:lpstr>OSCER Teaching</vt:lpstr>
      <vt:lpstr>What Does OSCER Do? Teaching</vt:lpstr>
      <vt:lpstr>Supercomputing in Plain English</vt:lpstr>
      <vt:lpstr>Workshop Topics</vt:lpstr>
      <vt:lpstr>SiPE Workshop Participants 2001-11</vt:lpstr>
      <vt:lpstr>Teaching: Workshops</vt:lpstr>
      <vt:lpstr>Teaching: Academic Coursework</vt:lpstr>
      <vt:lpstr>Teaching: Presentations &amp; Tours</vt:lpstr>
      <vt:lpstr>OSCER Research</vt:lpstr>
      <vt:lpstr>OSCER Research</vt:lpstr>
      <vt:lpstr>OK Cyberinfrastructure Initiative</vt:lpstr>
      <vt:lpstr>What Does OSCER Do? Rounds</vt:lpstr>
      <vt:lpstr>Research: OSCER’s Approach</vt:lpstr>
      <vt:lpstr>Research &amp; Teaching: Rounds</vt:lpstr>
      <vt:lpstr>Research: Grant Proposals</vt:lpstr>
      <vt:lpstr>Spring Storm Experiment 2011</vt:lpstr>
      <vt:lpstr>High Energy Physics</vt:lpstr>
      <vt:lpstr>External Research Grants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External Research Grants (cont’d)</vt:lpstr>
      <vt:lpstr> External Funding Summary</vt:lpstr>
      <vt:lpstr>Publications Facilitated by OSCER</vt:lpstr>
      <vt:lpstr>OK Cyberinfrastructure Initiative</vt:lpstr>
      <vt:lpstr>NSF EPSCoR C2 Networking</vt:lpstr>
      <vt:lpstr>Oklahoma Optical Initiative</vt:lpstr>
      <vt:lpstr>Institutional Upgrades</vt:lpstr>
      <vt:lpstr>Tribal Colleges</vt:lpstr>
      <vt:lpstr>OK IT Mentorship Program</vt:lpstr>
      <vt:lpstr>OK IT Mentorship Program</vt:lpstr>
      <vt:lpstr>NSF MRI Petascale Storage Grant</vt:lpstr>
      <vt:lpstr>OK PetaStore Strategy</vt:lpstr>
      <vt:lpstr>MRI Research Projects</vt:lpstr>
      <vt:lpstr>MRI Research Projects (cont’d)</vt:lpstr>
      <vt:lpstr>NSF Data Management Plans</vt:lpstr>
      <vt:lpstr>OSCER Impact Footprint in OK</vt:lpstr>
      <vt:lpstr>What a Bargain!</vt:lpstr>
      <vt:lpstr>Thanks!</vt:lpstr>
      <vt:lpstr>Thanks!</vt:lpstr>
      <vt:lpstr>Thanks!</vt:lpstr>
      <vt:lpstr>Thanks!</vt:lpstr>
      <vt:lpstr>To Learn More About OSCER</vt:lpstr>
      <vt:lpstr>Thanks for your attention!  Questions?</vt:lpstr>
    </vt:vector>
  </TitlesOfParts>
  <Company>University of Oklahoma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Supercomputing in Plain English: Shared Memory Parallel</dc:title>
  <dc:creator>Henry Neeman</dc:creator>
  <cp:lastModifiedBy>hneeman</cp:lastModifiedBy>
  <cp:revision>508</cp:revision>
  <cp:lastPrinted>1601-01-01T00:00:00Z</cp:lastPrinted>
  <dcterms:created xsi:type="dcterms:W3CDTF">2001-08-18T12:37:15Z</dcterms:created>
  <dcterms:modified xsi:type="dcterms:W3CDTF">2011-10-12T12:06:24Z</dcterms:modified>
</cp:coreProperties>
</file>