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Default Extension="doc" ContentType="application/msword"/>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60" r:id="rId4"/>
    <p:sldId id="261" r:id="rId5"/>
    <p:sldId id="269" r:id="rId6"/>
    <p:sldId id="271" r:id="rId7"/>
    <p:sldId id="286" r:id="rId8"/>
    <p:sldId id="270" r:id="rId9"/>
    <p:sldId id="272" r:id="rId10"/>
    <p:sldId id="262" r:id="rId11"/>
    <p:sldId id="295" r:id="rId12"/>
    <p:sldId id="263" r:id="rId13"/>
    <p:sldId id="265" r:id="rId14"/>
    <p:sldId id="266" r:id="rId15"/>
    <p:sldId id="275" r:id="rId16"/>
    <p:sldId id="267" r:id="rId17"/>
    <p:sldId id="306" r:id="rId18"/>
    <p:sldId id="278" r:id="rId19"/>
    <p:sldId id="274" r:id="rId20"/>
    <p:sldId id="273" r:id="rId21"/>
    <p:sldId id="276" r:id="rId22"/>
    <p:sldId id="289" r:id="rId23"/>
    <p:sldId id="308" r:id="rId24"/>
    <p:sldId id="299" r:id="rId25"/>
    <p:sldId id="302" r:id="rId26"/>
    <p:sldId id="307" r:id="rId27"/>
    <p:sldId id="303" r:id="rId28"/>
    <p:sldId id="288" r:id="rId29"/>
    <p:sldId id="292" r:id="rId30"/>
    <p:sldId id="298" r:id="rId31"/>
    <p:sldId id="296" r:id="rId32"/>
    <p:sldId id="297" r:id="rId33"/>
    <p:sldId id="305" r:id="rId34"/>
    <p:sldId id="309" r:id="rId35"/>
    <p:sldId id="311" r:id="rId36"/>
    <p:sldId id="279" r:id="rId37"/>
    <p:sldId id="28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7F1BE"/>
    <a:srgbClr val="F2F1A5"/>
    <a:srgbClr val="E7C131"/>
    <a:srgbClr val="297184"/>
    <a:srgbClr val="008DA4"/>
    <a:srgbClr val="01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440"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4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E0076-B506-0745-BBBF-0C23B6BD7062}" type="datetime1">
              <a:rPr lang="en-US" smtClean="0"/>
              <a:pPr/>
              <a:t>10/12/11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3D564-6681-4849-B3CF-93DDB58C42BF}"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A67BE-377B-B343-9347-F44498AC3B29}" type="datetime1">
              <a:rPr lang="en-US" smtClean="0"/>
              <a:pPr/>
              <a:t>10/12/11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BC8058-B177-DF43-AAEC-8C975029833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p:spPr>
        <p:txBody>
          <a:bodyPr/>
          <a:lstStyle/>
          <a:p>
            <a:r>
              <a:rPr lang="en-US" dirty="0" smtClean="0">
                <a:latin typeface="Candara" charset="0"/>
                <a:ea typeface="Candara" charset="0"/>
                <a:cs typeface="Candara" charset="0"/>
              </a:rPr>
              <a:t>DICE: Data Intensive Cyber Environments </a:t>
            </a:r>
            <a:endParaRPr lang="en-US" dirty="0" smtClean="0">
              <a:ea typeface="ＭＳ Ｐゴシック" charset="-128"/>
              <a:cs typeface="ＭＳ Ｐゴシック" charset="-128"/>
            </a:endParaRPr>
          </a:p>
        </p:txBody>
      </p:sp>
      <p:sp>
        <p:nvSpPr>
          <p:cNvPr id="33796" name="Slide Number Placeholder 3"/>
          <p:cNvSpPr>
            <a:spLocks noGrp="1"/>
          </p:cNvSpPr>
          <p:nvPr>
            <p:ph type="sldNum" sz="quarter" idx="5"/>
          </p:nvPr>
        </p:nvSpPr>
        <p:spPr>
          <a:noFill/>
          <a:ln>
            <a:miter lim="800000"/>
            <a:headEnd/>
            <a:tailEnd/>
          </a:ln>
        </p:spPr>
        <p:txBody>
          <a:bodyPr/>
          <a:lstStyle/>
          <a:p>
            <a:fld id="{8EE5C894-9BA0-F249-961F-8C116D44BC49}" type="slidenum">
              <a:rPr lang="en-US" smtClean="0"/>
              <a:pPr/>
              <a:t>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a:t>
            </a:r>
          </a:p>
          <a:p>
            <a:pPr>
              <a:buFont typeface="Arial"/>
              <a:buChar char="•"/>
            </a:pPr>
            <a:r>
              <a:rPr lang="en-US" dirty="0" smtClean="0"/>
              <a:t>  single sign-on</a:t>
            </a:r>
            <a:r>
              <a:rPr lang="en-US" baseline="0" dirty="0" smtClean="0"/>
              <a:t> to reach data distributed among many sites</a:t>
            </a:r>
          </a:p>
          <a:p>
            <a:pPr>
              <a:buFont typeface="Arial"/>
              <a:buChar char="•"/>
            </a:pPr>
            <a:r>
              <a:rPr lang="en-US" baseline="0" dirty="0" smtClean="0"/>
              <a:t>  no requirement to hold unix accounts at each site to access data (the data grid manages its users’ authorization)</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charset="0"/>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en-US" dirty="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 collections independently: </a:t>
            </a:r>
          </a:p>
          <a:p>
            <a:endParaRPr lang="en-US" dirty="0" smtClean="0"/>
          </a:p>
          <a:p>
            <a:r>
              <a:rPr lang="en-US" dirty="0" smtClean="0"/>
              <a:t>1.) different institutions manage</a:t>
            </a:r>
            <a:r>
              <a:rPr lang="en-US" baseline="0" dirty="0" smtClean="0"/>
              <a:t> their data differently</a:t>
            </a:r>
          </a:p>
          <a:p>
            <a:endParaRPr lang="en-US" baseline="0" dirty="0" smtClean="0"/>
          </a:p>
          <a:p>
            <a:r>
              <a:rPr lang="en-US" baseline="0" dirty="0" smtClean="0"/>
              <a:t>2.) collections are independent from each other</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 are this</a:t>
            </a:r>
            <a:r>
              <a:rPr lang="en-US" baseline="0" dirty="0" smtClean="0"/>
              <a:t> and previous slide trying to say same thing? If so, this one is clearer</a:t>
            </a:r>
            <a:endParaRPr lang="en-US" dirty="0"/>
          </a:p>
        </p:txBody>
      </p:sp>
      <p:sp>
        <p:nvSpPr>
          <p:cNvPr id="4" name="Slide Number Placeholder 3"/>
          <p:cNvSpPr>
            <a:spLocks noGrp="1"/>
          </p:cNvSpPr>
          <p:nvPr>
            <p:ph type="sldNum" sz="quarter" idx="10"/>
          </p:nvPr>
        </p:nvSpPr>
        <p:spPr/>
        <p:txBody>
          <a:bodyPr/>
          <a:lstStyle/>
          <a:p>
            <a:pPr>
              <a:defRPr/>
            </a:pPr>
            <a:fld id="{02750EB3-823F-4203-B58B-36142841F196}"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1800"/>
              </a:spcAft>
              <a:buClrTx/>
              <a:buSzTx/>
              <a:buFont typeface="Arial"/>
              <a:buNone/>
              <a:tabLst/>
              <a:defRPr/>
            </a:pPr>
            <a:r>
              <a:rPr kumimoji="0" lang="en-US" sz="1200" b="0" i="0" u="none" strike="noStrike" kern="1200" cap="none" spc="0" normalizeH="0" baseline="0" noProof="0" dirty="0" smtClean="0">
                <a:ln>
                  <a:noFill/>
                </a:ln>
                <a:solidFill>
                  <a:srgbClr val="008DA4"/>
                </a:solidFill>
                <a:effectLst/>
                <a:uLnTx/>
                <a:uFillTx/>
                <a:latin typeface="Century Gothic"/>
                <a:ea typeface="+mn-ea"/>
                <a:cs typeface="Century Gothic"/>
              </a:rPr>
              <a:t>Sanger:</a:t>
            </a:r>
          </a:p>
        </p:txBody>
      </p:sp>
      <p:sp>
        <p:nvSpPr>
          <p:cNvPr id="4" name="Slide Number Placeholder 3"/>
          <p:cNvSpPr>
            <a:spLocks noGrp="1"/>
          </p:cNvSpPr>
          <p:nvPr>
            <p:ph type="sldNum" sz="quarter" idx="10"/>
          </p:nvPr>
        </p:nvSpPr>
        <p:spPr/>
        <p:txBody>
          <a:bodyPr/>
          <a:lstStyle/>
          <a:p>
            <a:fld id="{A1BC8058-B177-DF43-AAEC-8C9750298333}" type="slidenum">
              <a:rPr lang="en-US" smtClean="0"/>
              <a:pPr/>
              <a:t>29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68997" y="1383891"/>
            <a:ext cx="3050660" cy="2066732"/>
          </a:xfrm>
        </p:spPr>
        <p:txBody>
          <a:bodyPr>
            <a:normAutofit/>
          </a:bodyPr>
          <a:lstStyle>
            <a:lvl1pPr algn="r">
              <a:defRPr sz="2400" b="1">
                <a:solidFill>
                  <a:schemeClr val="bg1">
                    <a:lumMod val="95000"/>
                  </a:schemeClr>
                </a:solidFill>
                <a:latin typeface="Helvetica"/>
                <a:cs typeface="Helvetica"/>
              </a:defRPr>
            </a:lvl1pPr>
          </a:lstStyle>
          <a:p>
            <a:r>
              <a:rPr lang="en-US" smtClean="0"/>
              <a:t>Click to edit Master title style</a:t>
            </a:r>
            <a:endParaRPr lang="en-US"/>
          </a:p>
        </p:txBody>
      </p:sp>
      <p:sp>
        <p:nvSpPr>
          <p:cNvPr id="3" name="Subtitle 2"/>
          <p:cNvSpPr>
            <a:spLocks noGrp="1"/>
          </p:cNvSpPr>
          <p:nvPr>
            <p:ph type="subTitle" idx="1"/>
          </p:nvPr>
        </p:nvSpPr>
        <p:spPr>
          <a:xfrm>
            <a:off x="5468997" y="3450624"/>
            <a:ext cx="3050660" cy="1083441"/>
          </a:xfrm>
        </p:spPr>
        <p:txBody>
          <a:bodyPr>
            <a:normAutofit/>
          </a:bodyPr>
          <a:lstStyle>
            <a:lvl1pPr marL="0" indent="0" algn="r">
              <a:buNone/>
              <a:defRPr sz="1100" i="1">
                <a:solidFill>
                  <a:schemeClr val="bg1">
                    <a:lumMod val="8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October 2011</a:t>
            </a:r>
            <a:endParaRPr lang="en-US" dirty="0"/>
          </a:p>
        </p:txBody>
      </p:sp>
      <p:sp>
        <p:nvSpPr>
          <p:cNvPr id="5" name="Footer Placeholder 4"/>
          <p:cNvSpPr>
            <a:spLocks noGrp="1"/>
          </p:cNvSpPr>
          <p:nvPr>
            <p:ph type="ftr" sz="quarter" idx="11"/>
          </p:nvPr>
        </p:nvSpPr>
        <p:spPr/>
        <p:txBody>
          <a:bodyPr/>
          <a:lstStyle/>
          <a:p>
            <a:r>
              <a:rPr lang="en-US" dirty="0" smtClean="0"/>
              <a:t>iRODS and Large-Scale Data Management</a:t>
            </a:r>
            <a:endParaRPr lang="en-US" dirty="0"/>
          </a:p>
        </p:txBody>
      </p:sp>
      <p:sp>
        <p:nvSpPr>
          <p:cNvPr id="6" name="Slide Number Placeholder 5"/>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October 2011</a:t>
            </a:r>
            <a:endParaRPr lang="en-US" dirty="0"/>
          </a:p>
        </p:txBody>
      </p:sp>
      <p:sp>
        <p:nvSpPr>
          <p:cNvPr id="5" name="Footer Placeholder 4"/>
          <p:cNvSpPr>
            <a:spLocks noGrp="1"/>
          </p:cNvSpPr>
          <p:nvPr>
            <p:ph type="ftr" sz="quarter" idx="11"/>
          </p:nvPr>
        </p:nvSpPr>
        <p:spPr/>
        <p:txBody>
          <a:bodyPr/>
          <a:lstStyle/>
          <a:p>
            <a:r>
              <a:rPr lang="en-US" dirty="0" smtClean="0"/>
              <a:t>iRODS and Large-Scale Data Management</a:t>
            </a:r>
            <a:endParaRPr lang="en-US" dirty="0"/>
          </a:p>
        </p:txBody>
      </p:sp>
      <p:sp>
        <p:nvSpPr>
          <p:cNvPr id="6" name="Slide Number Placeholder 5"/>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389" y="165391"/>
            <a:ext cx="867551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16388" y="1490954"/>
            <a:ext cx="8675513" cy="43450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315376" y="6220627"/>
            <a:ext cx="886947" cy="365125"/>
          </a:xfrm>
        </p:spPr>
        <p:txBody>
          <a:bodyPr/>
          <a:lstStyle/>
          <a:p>
            <a:r>
              <a:rPr lang="en-US" dirty="0" smtClean="0"/>
              <a:t>October 2011</a:t>
            </a:r>
            <a:endParaRPr lang="en-US" dirty="0"/>
          </a:p>
        </p:txBody>
      </p:sp>
      <p:sp>
        <p:nvSpPr>
          <p:cNvPr id="5" name="Footer Placeholder 4"/>
          <p:cNvSpPr>
            <a:spLocks noGrp="1"/>
          </p:cNvSpPr>
          <p:nvPr>
            <p:ph type="ftr" sz="quarter" idx="11"/>
          </p:nvPr>
        </p:nvSpPr>
        <p:spPr>
          <a:xfrm>
            <a:off x="5672121" y="6220627"/>
            <a:ext cx="2895600" cy="365125"/>
          </a:xfrm>
        </p:spPr>
        <p:txBody>
          <a:bodyPr/>
          <a:lstStyle/>
          <a:p>
            <a:r>
              <a:rPr lang="en-US" dirty="0" smtClean="0"/>
              <a:t>iRODS and Large-Scale Data Management</a:t>
            </a:r>
            <a:endParaRPr lang="en-US" dirty="0"/>
          </a:p>
        </p:txBody>
      </p:sp>
      <p:sp>
        <p:nvSpPr>
          <p:cNvPr id="6" name="Slide Number Placeholder 5"/>
          <p:cNvSpPr>
            <a:spLocks noGrp="1"/>
          </p:cNvSpPr>
          <p:nvPr>
            <p:ph type="sldNum" sz="quarter" idx="12"/>
          </p:nvPr>
        </p:nvSpPr>
        <p:spPr>
          <a:xfrm>
            <a:off x="8465307" y="6220627"/>
            <a:ext cx="418453" cy="365125"/>
          </a:xfrm>
        </p:spPr>
        <p:txBody>
          <a:bodyPr/>
          <a:lstStyle/>
          <a:p>
            <a:fld id="{E495961A-A913-A64C-A153-958F4DEACE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October 2011</a:t>
            </a:r>
            <a:endParaRPr lang="en-US" dirty="0"/>
          </a:p>
        </p:txBody>
      </p:sp>
      <p:sp>
        <p:nvSpPr>
          <p:cNvPr id="5" name="Footer Placeholder 4"/>
          <p:cNvSpPr>
            <a:spLocks noGrp="1"/>
          </p:cNvSpPr>
          <p:nvPr>
            <p:ph type="ftr" sz="quarter" idx="11"/>
          </p:nvPr>
        </p:nvSpPr>
        <p:spPr/>
        <p:txBody>
          <a:bodyPr/>
          <a:lstStyle/>
          <a:p>
            <a:r>
              <a:rPr lang="en-US" dirty="0" smtClean="0"/>
              <a:t>iRODS and Large-Scale Data Management</a:t>
            </a:r>
            <a:endParaRPr lang="en-US" dirty="0"/>
          </a:p>
        </p:txBody>
      </p:sp>
      <p:sp>
        <p:nvSpPr>
          <p:cNvPr id="6" name="Slide Number Placeholder 5"/>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dirty="0" smtClean="0"/>
              <a:t>October 2011</a:t>
            </a:r>
            <a:endParaRPr lang="en-US" dirty="0"/>
          </a:p>
        </p:txBody>
      </p:sp>
      <p:sp>
        <p:nvSpPr>
          <p:cNvPr id="6" name="Footer Placeholder 5"/>
          <p:cNvSpPr>
            <a:spLocks noGrp="1"/>
          </p:cNvSpPr>
          <p:nvPr>
            <p:ph type="ftr" sz="quarter" idx="11"/>
          </p:nvPr>
        </p:nvSpPr>
        <p:spPr/>
        <p:txBody>
          <a:bodyPr/>
          <a:lstStyle/>
          <a:p>
            <a:r>
              <a:rPr lang="en-US" dirty="0" smtClean="0"/>
              <a:t>iRODS and Large-Scale Data Management</a:t>
            </a:r>
            <a:endParaRPr lang="en-US" dirty="0"/>
          </a:p>
        </p:txBody>
      </p:sp>
      <p:sp>
        <p:nvSpPr>
          <p:cNvPr id="7" name="Slide Number Placeholder 6"/>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6280" y="1535115"/>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628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October 2011</a:t>
            </a:r>
            <a:endParaRPr lang="en-US" dirty="0"/>
          </a:p>
        </p:txBody>
      </p:sp>
      <p:sp>
        <p:nvSpPr>
          <p:cNvPr id="8" name="Footer Placeholder 7"/>
          <p:cNvSpPr>
            <a:spLocks noGrp="1"/>
          </p:cNvSpPr>
          <p:nvPr>
            <p:ph type="ftr" sz="quarter" idx="11"/>
          </p:nvPr>
        </p:nvSpPr>
        <p:spPr/>
        <p:txBody>
          <a:bodyPr/>
          <a:lstStyle/>
          <a:p>
            <a:r>
              <a:rPr lang="en-US" dirty="0" smtClean="0"/>
              <a:t>iRODS and Large-Scale Data Management</a:t>
            </a:r>
            <a:endParaRPr lang="en-US" dirty="0"/>
          </a:p>
        </p:txBody>
      </p:sp>
      <p:sp>
        <p:nvSpPr>
          <p:cNvPr id="9" name="Slide Number Placeholder 8"/>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October 2011</a:t>
            </a:r>
            <a:endParaRPr lang="en-US" dirty="0"/>
          </a:p>
        </p:txBody>
      </p:sp>
      <p:sp>
        <p:nvSpPr>
          <p:cNvPr id="4" name="Footer Placeholder 3"/>
          <p:cNvSpPr>
            <a:spLocks noGrp="1"/>
          </p:cNvSpPr>
          <p:nvPr>
            <p:ph type="ftr" sz="quarter" idx="11"/>
          </p:nvPr>
        </p:nvSpPr>
        <p:spPr/>
        <p:txBody>
          <a:bodyPr/>
          <a:lstStyle/>
          <a:p>
            <a:r>
              <a:rPr lang="en-US" dirty="0" smtClean="0"/>
              <a:t>iRODS and Large-Scale Data Management</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2011</a:t>
            </a:r>
            <a:endParaRPr lang="en-US" dirty="0"/>
          </a:p>
        </p:txBody>
      </p:sp>
      <p:sp>
        <p:nvSpPr>
          <p:cNvPr id="3" name="Footer Placeholder 2"/>
          <p:cNvSpPr>
            <a:spLocks noGrp="1"/>
          </p:cNvSpPr>
          <p:nvPr>
            <p:ph type="ftr" sz="quarter" idx="11"/>
          </p:nvPr>
        </p:nvSpPr>
        <p:spPr/>
        <p:txBody>
          <a:bodyPr/>
          <a:lstStyle/>
          <a:p>
            <a:r>
              <a:rPr lang="en-US" dirty="0" smtClean="0"/>
              <a:t>iRODS and Large-Scale Data Management</a:t>
            </a:r>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October 2011</a:t>
            </a:r>
            <a:endParaRPr lang="en-US" dirty="0"/>
          </a:p>
        </p:txBody>
      </p:sp>
      <p:sp>
        <p:nvSpPr>
          <p:cNvPr id="6" name="Footer Placeholder 5"/>
          <p:cNvSpPr>
            <a:spLocks noGrp="1"/>
          </p:cNvSpPr>
          <p:nvPr>
            <p:ph type="ftr" sz="quarter" idx="11"/>
          </p:nvPr>
        </p:nvSpPr>
        <p:spPr/>
        <p:txBody>
          <a:bodyPr/>
          <a:lstStyle/>
          <a:p>
            <a:r>
              <a:rPr lang="en-US" dirty="0" smtClean="0"/>
              <a:t>iRODS and Large-Scale Data Management</a:t>
            </a:r>
            <a:endParaRPr lang="en-US" dirty="0"/>
          </a:p>
        </p:txBody>
      </p:sp>
      <p:sp>
        <p:nvSpPr>
          <p:cNvPr id="7" name="Slide Number Placeholder 6"/>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October 2011</a:t>
            </a:r>
            <a:endParaRPr lang="en-US" dirty="0"/>
          </a:p>
        </p:txBody>
      </p:sp>
      <p:sp>
        <p:nvSpPr>
          <p:cNvPr id="6" name="Footer Placeholder 5"/>
          <p:cNvSpPr>
            <a:spLocks noGrp="1"/>
          </p:cNvSpPr>
          <p:nvPr>
            <p:ph type="ftr" sz="quarter" idx="11"/>
          </p:nvPr>
        </p:nvSpPr>
        <p:spPr/>
        <p:txBody>
          <a:bodyPr/>
          <a:lstStyle/>
          <a:p>
            <a:r>
              <a:rPr lang="en-US" dirty="0" smtClean="0"/>
              <a:t>iRODS and Large-Scale Data Management</a:t>
            </a:r>
            <a:endParaRPr lang="en-US" dirty="0"/>
          </a:p>
        </p:txBody>
      </p:sp>
      <p:sp>
        <p:nvSpPr>
          <p:cNvPr id="7" name="Slide Number Placeholder 6"/>
          <p:cNvSpPr>
            <a:spLocks noGrp="1"/>
          </p:cNvSpPr>
          <p:nvPr>
            <p:ph type="sldNum" sz="quarter" idx="12"/>
          </p:nvPr>
        </p:nvSpPr>
        <p:spPr/>
        <p:txBody>
          <a:bodyPr/>
          <a:lstStyle/>
          <a:p>
            <a:fld id="{E495961A-A913-A64C-A153-958F4DEACEF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2" y="12994"/>
            <a:ext cx="842052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4076" y="1319993"/>
            <a:ext cx="8420520" cy="43450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44415" y="6447355"/>
            <a:ext cx="886947" cy="365125"/>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r>
              <a:rPr lang="en-US" dirty="0" smtClean="0"/>
              <a:t>October 2011</a:t>
            </a:r>
            <a:endParaRPr lang="en-US" dirty="0"/>
          </a:p>
        </p:txBody>
      </p:sp>
      <p:sp>
        <p:nvSpPr>
          <p:cNvPr id="5" name="Footer Placeholder 4"/>
          <p:cNvSpPr>
            <a:spLocks noGrp="1"/>
          </p:cNvSpPr>
          <p:nvPr>
            <p:ph type="ftr" sz="quarter" idx="3"/>
          </p:nvPr>
        </p:nvSpPr>
        <p:spPr>
          <a:xfrm>
            <a:off x="5400058" y="6200589"/>
            <a:ext cx="2895600" cy="611892"/>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r>
              <a:rPr lang="en-US" dirty="0" smtClean="0"/>
              <a:t>iRODS and Large-Scale Data Management</a:t>
            </a:r>
          </a:p>
          <a:p>
            <a:r>
              <a:rPr lang="en-US" dirty="0" smtClean="0"/>
              <a:t>Oklahoma Supercomputing Symposium 2011</a:t>
            </a:r>
            <a:endParaRPr lang="en-US" dirty="0"/>
          </a:p>
        </p:txBody>
      </p:sp>
      <p:sp>
        <p:nvSpPr>
          <p:cNvPr id="6" name="Slide Number Placeholder 5"/>
          <p:cNvSpPr>
            <a:spLocks noGrp="1"/>
          </p:cNvSpPr>
          <p:nvPr>
            <p:ph type="sldNum" sz="quarter" idx="4"/>
          </p:nvPr>
        </p:nvSpPr>
        <p:spPr>
          <a:xfrm>
            <a:off x="8295658" y="6447355"/>
            <a:ext cx="425282" cy="365125"/>
          </a:xfrm>
          <a:prstGeom prst="rect">
            <a:avLst/>
          </a:prstGeom>
        </p:spPr>
        <p:txBody>
          <a:bodyPr vert="horz" lIns="91440" tIns="45720" rIns="91440" bIns="45720" rtlCol="0" anchor="ctr"/>
          <a:lstStyle>
            <a:lvl1pPr algn="r">
              <a:defRPr sz="1000" b="1" i="0">
                <a:solidFill>
                  <a:schemeClr val="tx1">
                    <a:tint val="75000"/>
                  </a:schemeClr>
                </a:solidFill>
                <a:latin typeface="Helvetica"/>
                <a:cs typeface="Helvetica"/>
              </a:defRPr>
            </a:lvl1pPr>
          </a:lstStyle>
          <a:p>
            <a:fld id="{E495961A-A913-A64C-A153-958F4DEACEF4}" type="slidenum">
              <a:rPr lang="en-US" smtClean="0"/>
              <a:pPr/>
              <a:t>‹#›</a:t>
            </a:fld>
            <a:endParaRPr lang="en-US" dirty="0"/>
          </a:p>
        </p:txBody>
      </p:sp>
      <p:sp>
        <p:nvSpPr>
          <p:cNvPr id="7" name="Footer Placeholder 4"/>
          <p:cNvSpPr txBox="1">
            <a:spLocks/>
          </p:cNvSpPr>
          <p:nvPr userDrawn="1"/>
        </p:nvSpPr>
        <p:spPr>
          <a:xfrm>
            <a:off x="5552458" y="6323107"/>
            <a:ext cx="2895600" cy="611892"/>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tint val="75000"/>
                  </a:schemeClr>
                </a:solidFill>
                <a:effectLst/>
                <a:uLnTx/>
                <a:uFillTx/>
                <a:latin typeface="Helvetica"/>
                <a:ea typeface="+mn-ea"/>
                <a:cs typeface="Helvetica"/>
              </a:rPr>
              <a:t>iRODS and Large-Scale Data Management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tint val="75000"/>
                  </a:schemeClr>
                </a:solidFill>
                <a:effectLst/>
                <a:uLnTx/>
                <a:uFillTx/>
                <a:latin typeface="Helvetica"/>
                <a:ea typeface="+mn-ea"/>
                <a:cs typeface="Helvetica"/>
              </a:rPr>
              <a:t>Oklahoma Supercomputing Symposium 2011</a:t>
            </a:r>
            <a:endParaRPr kumimoji="0" lang="en-US" sz="1000" b="0" i="0" u="none" strike="noStrike" kern="1200" cap="none" spc="0" normalizeH="0" baseline="0" noProof="0" dirty="0">
              <a:ln>
                <a:noFill/>
              </a:ln>
              <a:solidFill>
                <a:schemeClr val="tx1">
                  <a:tint val="75000"/>
                </a:schemeClr>
              </a:solidFill>
              <a:effectLst/>
              <a:uLnTx/>
              <a:uFillTx/>
              <a:latin typeface="Helvetica"/>
              <a:ea typeface="+mn-ea"/>
              <a:cs typeface="Helvetic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4000" b="0" i="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600" kern="1200">
          <a:solidFill>
            <a:srgbClr val="008DA4"/>
          </a:solidFill>
          <a:latin typeface="Century Gothic"/>
          <a:ea typeface="+mn-ea"/>
          <a:cs typeface="Century Gothic"/>
        </a:defRPr>
      </a:lvl2pPr>
      <a:lvl3pPr marL="1143000" indent="-228600" algn="l" defTabSz="457200" rtl="0" eaLnBrk="1" latinLnBrk="0" hangingPunct="1">
        <a:spcBef>
          <a:spcPct val="20000"/>
        </a:spcBef>
        <a:buFont typeface="Arial"/>
        <a:buChar char="•"/>
        <a:defRPr sz="21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rgbClr val="008DA4"/>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Word_97_-_2004_Document1.doc"/></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www.nccs.nasa.gov/"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1" Type="http://schemas.openxmlformats.org/officeDocument/2006/relationships/image" Target="../media/image39.jpeg"/><Relationship Id="rId12" Type="http://schemas.openxmlformats.org/officeDocument/2006/relationships/image" Target="../media/image40.png"/><Relationship Id="rId13"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png"/><Relationship Id="rId9" Type="http://schemas.openxmlformats.org/officeDocument/2006/relationships/image" Target="../media/image37.jpeg"/><Relationship Id="rId10"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jpeg"/><Relationship Id="rId1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800" b="0" dirty="0" smtClean="0">
                <a:latin typeface="Century Gothic"/>
                <a:cs typeface="Century Gothic"/>
              </a:rPr>
              <a:t>iRODS and </a:t>
            </a:r>
            <a:br>
              <a:rPr lang="en-US" sz="2800" b="0" dirty="0" smtClean="0">
                <a:latin typeface="Century Gothic"/>
                <a:cs typeface="Century Gothic"/>
              </a:rPr>
            </a:br>
            <a:r>
              <a:rPr lang="en-US" sz="2800" b="0" dirty="0" smtClean="0">
                <a:latin typeface="Century Gothic"/>
                <a:cs typeface="Century Gothic"/>
              </a:rPr>
              <a:t>Large-Scale </a:t>
            </a:r>
            <a:br>
              <a:rPr lang="en-US" sz="2800" b="0" dirty="0" smtClean="0">
                <a:latin typeface="Century Gothic"/>
                <a:cs typeface="Century Gothic"/>
              </a:rPr>
            </a:br>
            <a:r>
              <a:rPr lang="en-US" sz="2800" b="0" dirty="0" smtClean="0">
                <a:latin typeface="Century Gothic"/>
                <a:cs typeface="Century Gothic"/>
              </a:rPr>
              <a:t>Data </a:t>
            </a:r>
            <a:br>
              <a:rPr lang="en-US" sz="2800" b="0" dirty="0" smtClean="0">
                <a:latin typeface="Century Gothic"/>
                <a:cs typeface="Century Gothic"/>
              </a:rPr>
            </a:br>
            <a:r>
              <a:rPr lang="en-US" sz="2800" b="0" dirty="0" smtClean="0">
                <a:latin typeface="Century Gothic"/>
                <a:cs typeface="Century Gothic"/>
              </a:rPr>
              <a:t>Management </a:t>
            </a:r>
            <a:endParaRPr lang="en-US" sz="2800" b="0" dirty="0">
              <a:latin typeface="Century Gothic"/>
              <a:cs typeface="Century Gothic"/>
            </a:endParaRPr>
          </a:p>
        </p:txBody>
      </p:sp>
      <p:sp>
        <p:nvSpPr>
          <p:cNvPr id="3" name="Subtitle 2"/>
          <p:cNvSpPr>
            <a:spLocks noGrp="1"/>
          </p:cNvSpPr>
          <p:nvPr>
            <p:ph type="subTitle" idx="1"/>
          </p:nvPr>
        </p:nvSpPr>
        <p:spPr/>
        <p:txBody>
          <a:bodyPr>
            <a:normAutofit/>
          </a:bodyPr>
          <a:lstStyle/>
          <a:p>
            <a:pPr algn="ctr"/>
            <a:r>
              <a:rPr lang="en-US" sz="1400" dirty="0" smtClean="0"/>
              <a:t>		Leesa Brieger</a:t>
            </a:r>
            <a:endParaRPr lang="en-US" sz="1400" dirty="0"/>
          </a:p>
        </p:txBody>
      </p:sp>
      <p:sp>
        <p:nvSpPr>
          <p:cNvPr id="4" name="Rectangle 3"/>
          <p:cNvSpPr/>
          <p:nvPr/>
        </p:nvSpPr>
        <p:spPr>
          <a:xfrm>
            <a:off x="5587528" y="6383870"/>
            <a:ext cx="3118392" cy="40639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93" y="46860"/>
            <a:ext cx="8675512" cy="1143000"/>
          </a:xfrm>
        </p:spPr>
        <p:txBody>
          <a:bodyPr>
            <a:normAutofit/>
          </a:bodyPr>
          <a:lstStyle/>
          <a:p>
            <a:r>
              <a:rPr lang="en-US" sz="4000" b="0" dirty="0" smtClean="0"/>
              <a:t>The Data Issues - Examples</a:t>
            </a:r>
            <a:endParaRPr lang="en-US" sz="4000" b="0" dirty="0"/>
          </a:p>
        </p:txBody>
      </p:sp>
      <p:sp>
        <p:nvSpPr>
          <p:cNvPr id="3" name="Content Placeholder 2"/>
          <p:cNvSpPr>
            <a:spLocks noGrp="1"/>
          </p:cNvSpPr>
          <p:nvPr>
            <p:ph idx="1"/>
          </p:nvPr>
        </p:nvSpPr>
        <p:spPr>
          <a:xfrm>
            <a:off x="453788" y="1119340"/>
            <a:ext cx="8675513" cy="5121230"/>
          </a:xfrm>
        </p:spPr>
        <p:txBody>
          <a:bodyPr>
            <a:normAutofit/>
          </a:bodyPr>
          <a:lstStyle/>
          <a:p>
            <a:pPr>
              <a:buNone/>
            </a:pPr>
            <a:r>
              <a:rPr lang="en-US" sz="2800" dirty="0" smtClean="0"/>
              <a:t>Genome centers </a:t>
            </a:r>
          </a:p>
          <a:p>
            <a:pPr lvl="1"/>
            <a:r>
              <a:rPr lang="en-US" sz="2000" dirty="0" smtClean="0"/>
              <a:t>petabytes of data</a:t>
            </a:r>
          </a:p>
          <a:p>
            <a:pPr lvl="1"/>
            <a:r>
              <a:rPr lang="en-US" sz="2000" dirty="0" smtClean="0"/>
              <a:t>researchers sharing data</a:t>
            </a:r>
          </a:p>
          <a:p>
            <a:pPr lvl="1"/>
            <a:r>
              <a:rPr lang="en-US" sz="2000" dirty="0" smtClean="0"/>
              <a:t>derived data products from workflows</a:t>
            </a:r>
          </a:p>
          <a:p>
            <a:pPr lvl="1">
              <a:spcAft>
                <a:spcPts val="1800"/>
              </a:spcAft>
            </a:pPr>
            <a:r>
              <a:rPr lang="en-US" sz="2000" dirty="0" smtClean="0"/>
              <a:t>requirements for traceability and reproducibility (provenance and metadata management)</a:t>
            </a:r>
          </a:p>
          <a:p>
            <a:pPr>
              <a:buNone/>
            </a:pPr>
            <a:r>
              <a:rPr lang="en-US" sz="2800" dirty="0" smtClean="0"/>
              <a:t>NOAA’s National Climate Data Center (NCDC)</a:t>
            </a:r>
          </a:p>
          <a:p>
            <a:pPr lvl="1"/>
            <a:r>
              <a:rPr lang="en-US" sz="2000" dirty="0" smtClean="0"/>
              <a:t>repository management</a:t>
            </a:r>
          </a:p>
          <a:p>
            <a:pPr lvl="1"/>
            <a:r>
              <a:rPr lang="en-US" sz="2000" dirty="0" smtClean="0"/>
              <a:t>publishing public data</a:t>
            </a:r>
          </a:p>
          <a:p>
            <a:pPr lvl="1"/>
            <a:r>
              <a:rPr lang="en-US" sz="2000" dirty="0" smtClean="0"/>
              <a:t>delivery of services with the data (to the public and to researchers)</a:t>
            </a:r>
          </a:p>
          <a:p>
            <a:pPr lvl="1">
              <a:spcAft>
                <a:spcPts val="600"/>
              </a:spcAft>
            </a:pPr>
            <a:r>
              <a:rPr lang="en-US" sz="2000" dirty="0" smtClean="0"/>
              <a:t>support for climate modeling (at ORNL, …)</a:t>
            </a:r>
          </a:p>
          <a:p>
            <a:pPr lvl="1">
              <a:buNone/>
            </a:pP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99"/>
            <a:ext cx="8891901" cy="927391"/>
          </a:xfrm>
        </p:spPr>
        <p:txBody>
          <a:bodyPr/>
          <a:lstStyle/>
          <a:p>
            <a:r>
              <a:rPr lang="en-US" dirty="0" smtClean="0"/>
              <a:t>How much is that?</a:t>
            </a:r>
            <a:endParaRPr lang="en-US" dirty="0"/>
          </a:p>
        </p:txBody>
      </p:sp>
      <p:sp>
        <p:nvSpPr>
          <p:cNvPr id="3" name="Content Placeholder 2"/>
          <p:cNvSpPr>
            <a:spLocks noGrp="1"/>
          </p:cNvSpPr>
          <p:nvPr>
            <p:ph idx="1"/>
          </p:nvPr>
        </p:nvSpPr>
        <p:spPr>
          <a:xfrm>
            <a:off x="216388" y="957554"/>
            <a:ext cx="8675513" cy="5455946"/>
          </a:xfrm>
        </p:spPr>
        <p:txBody>
          <a:bodyPr>
            <a:normAutofit fontScale="92500" lnSpcReduction="20000"/>
          </a:bodyPr>
          <a:lstStyle/>
          <a:p>
            <a:pPr>
              <a:spcAft>
                <a:spcPts val="600"/>
              </a:spcAft>
            </a:pPr>
            <a:r>
              <a:rPr lang="en-US" sz="1800" dirty="0" smtClean="0"/>
              <a:t>1 byte = 8 bits</a:t>
            </a:r>
          </a:p>
          <a:p>
            <a:pPr>
              <a:spcAft>
                <a:spcPts val="600"/>
              </a:spcAft>
            </a:pPr>
            <a:r>
              <a:rPr lang="en-US" sz="1800" dirty="0" smtClean="0"/>
              <a:t>   1 kB = a joke (very short story)</a:t>
            </a:r>
          </a:p>
          <a:p>
            <a:pPr>
              <a:spcAft>
                <a:spcPts val="600"/>
              </a:spcAft>
            </a:pPr>
            <a:r>
              <a:rPr lang="en-US" sz="1800" dirty="0" smtClean="0"/>
              <a:t>   2 kB = 1 typewritten page</a:t>
            </a:r>
          </a:p>
          <a:p>
            <a:pPr>
              <a:spcAft>
                <a:spcPts val="600"/>
              </a:spcAft>
            </a:pPr>
            <a:r>
              <a:rPr lang="en-US" sz="1800" dirty="0" smtClean="0"/>
              <a:t>  1 MB = 4 books</a:t>
            </a:r>
          </a:p>
          <a:p>
            <a:pPr>
              <a:spcAft>
                <a:spcPts val="600"/>
              </a:spcAft>
            </a:pPr>
            <a:r>
              <a:rPr lang="en-US" sz="1800" dirty="0" smtClean="0"/>
              <a:t>  2 MB = 1 high-resolution photo</a:t>
            </a:r>
          </a:p>
          <a:p>
            <a:pPr>
              <a:spcAft>
                <a:spcPts val="600"/>
              </a:spcAft>
            </a:pPr>
            <a:r>
              <a:rPr lang="en-US" sz="1800" dirty="0" smtClean="0"/>
              <a:t>  5 MB = complete works of Shakespeare</a:t>
            </a:r>
          </a:p>
          <a:p>
            <a:pPr>
              <a:spcAft>
                <a:spcPts val="600"/>
              </a:spcAft>
            </a:pPr>
            <a:r>
              <a:rPr lang="en-US" sz="1800" dirty="0" smtClean="0"/>
              <a:t>500 MB = a CD-ROM</a:t>
            </a:r>
          </a:p>
          <a:p>
            <a:r>
              <a:rPr lang="en-US" sz="1800" dirty="0" smtClean="0"/>
              <a:t>1 GB = ~ 900,000 pages of plaintext (enough typewritten pages to fill </a:t>
            </a:r>
          </a:p>
          <a:p>
            <a:pPr>
              <a:buNone/>
            </a:pPr>
            <a:r>
              <a:rPr lang="en-US" sz="1800" dirty="0" smtClean="0"/>
              <a:t>													    the bed of a pickup)</a:t>
            </a:r>
          </a:p>
          <a:p>
            <a:pPr>
              <a:spcAft>
                <a:spcPts val="600"/>
              </a:spcAft>
            </a:pPr>
            <a:r>
              <a:rPr lang="en-US" sz="1800" dirty="0" smtClean="0"/>
              <a:t>2 GB = 20 yards of books on a shelf</a:t>
            </a:r>
          </a:p>
          <a:p>
            <a:pPr>
              <a:spcAft>
                <a:spcPts val="600"/>
              </a:spcAft>
            </a:pPr>
            <a:r>
              <a:rPr lang="en-US" sz="1800" dirty="0" smtClean="0"/>
              <a:t>1 TB = 900+ million pages of plaintext( 4.5 million books); ~230 DVD movies</a:t>
            </a:r>
          </a:p>
          <a:p>
            <a:pPr>
              <a:spcAft>
                <a:spcPts val="600"/>
              </a:spcAft>
            </a:pPr>
            <a:r>
              <a:rPr lang="en-US" sz="1800" dirty="0" smtClean="0"/>
              <a:t>20 TB = entire printed collection of Library of Congress</a:t>
            </a:r>
          </a:p>
          <a:p>
            <a:pPr>
              <a:spcAft>
                <a:spcPts val="600"/>
              </a:spcAft>
            </a:pPr>
            <a:r>
              <a:rPr lang="en-US" sz="1800" dirty="0" smtClean="0"/>
              <a:t>1 PB = 4.7 billion books; 13.3 years of HD-TV video</a:t>
            </a:r>
          </a:p>
          <a:p>
            <a:pPr>
              <a:spcAft>
                <a:spcPts val="600"/>
              </a:spcAft>
            </a:pPr>
            <a:r>
              <a:rPr lang="en-US" sz="1800" dirty="0" smtClean="0"/>
              <a:t>1.5PB = 10 billion photos on Facebook</a:t>
            </a:r>
          </a:p>
          <a:p>
            <a:r>
              <a:rPr lang="en-US" sz="1800" dirty="0" smtClean="0"/>
              <a:t>50 PB = entire written works of mankind from the beginning of recorded history, in all languages</a:t>
            </a:r>
            <a:endParaRPr lang="en-US" sz="18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11</a:t>
            </a:fld>
            <a:endParaRPr lang="en-US" dirty="0"/>
          </a:p>
        </p:txBody>
      </p:sp>
      <p:sp>
        <p:nvSpPr>
          <p:cNvPr id="5" name="TextBox 4"/>
          <p:cNvSpPr txBox="1"/>
          <p:nvPr/>
        </p:nvSpPr>
        <p:spPr>
          <a:xfrm>
            <a:off x="5575300" y="482891"/>
            <a:ext cx="3258281" cy="1631216"/>
          </a:xfrm>
          <a:prstGeom prst="rect">
            <a:avLst/>
          </a:prstGeom>
          <a:noFill/>
        </p:spPr>
        <p:txBody>
          <a:bodyPr wrap="square" rtlCol="0">
            <a:spAutoFit/>
          </a:bodyPr>
          <a:lstStyle/>
          <a:p>
            <a:pPr>
              <a:spcAft>
                <a:spcPts val="600"/>
              </a:spcAft>
            </a:pPr>
            <a:r>
              <a:rPr lang="en-US" sz="1600" dirty="0" smtClean="0">
                <a:latin typeface="Century Gothic"/>
                <a:cs typeface="Century Gothic"/>
              </a:rPr>
              <a:t>      1 kilobyte (kB) = 1000 bytes</a:t>
            </a:r>
          </a:p>
          <a:p>
            <a:pPr>
              <a:spcAft>
                <a:spcPts val="600"/>
              </a:spcAft>
            </a:pPr>
            <a:r>
              <a:rPr lang="en-US" sz="1600" dirty="0" smtClean="0">
                <a:latin typeface="Century Gothic"/>
                <a:cs typeface="Century Gothic"/>
              </a:rPr>
              <a:t>1 megabyte (MB) = 1000 KB</a:t>
            </a:r>
          </a:p>
          <a:p>
            <a:pPr>
              <a:spcAft>
                <a:spcPts val="600"/>
              </a:spcAft>
            </a:pPr>
            <a:r>
              <a:rPr lang="en-US" sz="1600" dirty="0" smtClean="0">
                <a:latin typeface="Century Gothic"/>
                <a:cs typeface="Century Gothic"/>
              </a:rPr>
              <a:t>   1 gigabyte (GB) = 1000 MB</a:t>
            </a:r>
          </a:p>
          <a:p>
            <a:pPr>
              <a:spcAft>
                <a:spcPts val="600"/>
              </a:spcAft>
            </a:pPr>
            <a:r>
              <a:rPr lang="en-US" sz="1600" dirty="0" smtClean="0">
                <a:latin typeface="Century Gothic"/>
                <a:cs typeface="Century Gothic"/>
              </a:rPr>
              <a:t>      1 terabyte (TB) = 1000 GB</a:t>
            </a:r>
          </a:p>
          <a:p>
            <a:pPr>
              <a:spcAft>
                <a:spcPts val="600"/>
              </a:spcAft>
            </a:pPr>
            <a:r>
              <a:rPr lang="en-US" sz="1600" dirty="0" smtClean="0">
                <a:latin typeface="Century Gothic"/>
                <a:cs typeface="Century Gothic"/>
              </a:rPr>
              <a:t>    1 petabyte (PB) = 1000 TB</a:t>
            </a:r>
            <a:endParaRPr lang="en-US" sz="1600" dirty="0">
              <a:latin typeface="Century Gothic"/>
              <a:cs typeface="Century Goth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93" y="17226"/>
            <a:ext cx="8675512" cy="1143000"/>
          </a:xfrm>
        </p:spPr>
        <p:txBody>
          <a:bodyPr>
            <a:normAutofit/>
          </a:bodyPr>
          <a:lstStyle/>
          <a:p>
            <a:r>
              <a:rPr lang="en-US" sz="4000" b="0" dirty="0" smtClean="0"/>
              <a:t>The Issues – More Examples</a:t>
            </a:r>
            <a:endParaRPr lang="en-US" sz="4000" b="0" dirty="0"/>
          </a:p>
        </p:txBody>
      </p:sp>
      <p:sp>
        <p:nvSpPr>
          <p:cNvPr id="3" name="Content Placeholder 2"/>
          <p:cNvSpPr>
            <a:spLocks noGrp="1"/>
          </p:cNvSpPr>
          <p:nvPr>
            <p:ph idx="1"/>
          </p:nvPr>
        </p:nvSpPr>
        <p:spPr>
          <a:xfrm>
            <a:off x="470383" y="1103927"/>
            <a:ext cx="8667372" cy="5481825"/>
          </a:xfrm>
        </p:spPr>
        <p:txBody>
          <a:bodyPr>
            <a:normAutofit lnSpcReduction="10000"/>
          </a:bodyPr>
          <a:lstStyle/>
          <a:p>
            <a:pPr>
              <a:buNone/>
            </a:pPr>
            <a:r>
              <a:rPr lang="en-US" sz="2800" dirty="0" smtClean="0"/>
              <a:t>Streamline/automate data movement </a:t>
            </a:r>
            <a:r>
              <a:rPr lang="en-US" sz="2400" dirty="0" smtClean="0"/>
              <a:t>(HPC, data analysis)</a:t>
            </a:r>
          </a:p>
          <a:p>
            <a:pPr lvl="1"/>
            <a:r>
              <a:rPr lang="en-US" sz="2000" dirty="0" smtClean="0"/>
              <a:t>data to distributed jobs</a:t>
            </a:r>
          </a:p>
          <a:p>
            <a:pPr lvl="1"/>
            <a:r>
              <a:rPr lang="en-US" sz="2000" dirty="0" smtClean="0"/>
              <a:t>services provided on distributed data</a:t>
            </a:r>
          </a:p>
          <a:p>
            <a:pPr lvl="1"/>
            <a:r>
              <a:rPr lang="en-US" sz="2000" dirty="0" smtClean="0"/>
              <a:t>collect data to a central location for sharing/post-processing</a:t>
            </a:r>
          </a:p>
          <a:p>
            <a:pPr lvl="1"/>
            <a:r>
              <a:rPr lang="en-US" sz="2000" dirty="0" smtClean="0"/>
              <a:t>archive data output</a:t>
            </a:r>
          </a:p>
          <a:p>
            <a:pPr lvl="1">
              <a:buNone/>
            </a:pPr>
            <a:endParaRPr lang="en-US" sz="800" dirty="0" smtClean="0"/>
          </a:p>
          <a:p>
            <a:pPr>
              <a:buNone/>
            </a:pPr>
            <a:r>
              <a:rPr lang="en-US" sz="2800" dirty="0" smtClean="0"/>
              <a:t>National/agency repositories</a:t>
            </a:r>
          </a:p>
          <a:p>
            <a:pPr lvl="1"/>
            <a:r>
              <a:rPr lang="en-US" sz="2000" dirty="0" smtClean="0"/>
              <a:t>publish data from a multitude of disparate sources</a:t>
            </a:r>
          </a:p>
          <a:p>
            <a:pPr lvl="1"/>
            <a:r>
              <a:rPr lang="en-US" sz="2000" dirty="0" smtClean="0"/>
              <a:t>manage collections independently:</a:t>
            </a:r>
          </a:p>
          <a:p>
            <a:pPr lvl="2"/>
            <a:r>
              <a:rPr lang="en-US" sz="1800" dirty="0" smtClean="0"/>
              <a:t>some public collections</a:t>
            </a:r>
          </a:p>
          <a:p>
            <a:pPr lvl="2"/>
            <a:r>
              <a:rPr lang="en-US" sz="1800" dirty="0" smtClean="0"/>
              <a:t>some shared collections</a:t>
            </a:r>
          </a:p>
          <a:p>
            <a:pPr lvl="2"/>
            <a:r>
              <a:rPr lang="en-US" sz="1800" dirty="0" smtClean="0"/>
              <a:t>varying life spans</a:t>
            </a:r>
          </a:p>
          <a:p>
            <a:pPr lvl="2"/>
            <a:r>
              <a:rPr lang="en-US" sz="1800" dirty="0" smtClean="0"/>
              <a:t>some privacy-protected data (</a:t>
            </a:r>
            <a:r>
              <a:rPr lang="en-US" sz="1800" dirty="0" smtClean="0">
                <a:solidFill>
                  <a:srgbClr val="008DA4"/>
                </a:solidFill>
              </a:rPr>
              <a:t>legal issues</a:t>
            </a:r>
            <a:r>
              <a:rPr lang="en-US" sz="1800" dirty="0" smtClean="0"/>
              <a:t>)</a:t>
            </a:r>
          </a:p>
          <a:p>
            <a:pPr lvl="2"/>
            <a:r>
              <a:rPr lang="en-US" sz="1800" dirty="0" smtClean="0"/>
              <a:t>different requirements of integrity, versioning, provenance, etc [</a:t>
            </a:r>
            <a:r>
              <a:rPr lang="en-US" sz="1800" dirty="0" smtClean="0">
                <a:solidFill>
                  <a:srgbClr val="008DA4"/>
                </a:solidFill>
              </a:rPr>
              <a:t>legal issues</a:t>
            </a:r>
            <a:r>
              <a:rPr lang="en-US" sz="1800" dirty="0" smtClean="0"/>
              <a:t>]</a:t>
            </a:r>
          </a:p>
        </p:txBody>
      </p:sp>
      <p:sp>
        <p:nvSpPr>
          <p:cNvPr id="4" name="Slide Number Placeholder 3"/>
          <p:cNvSpPr>
            <a:spLocks noGrp="1"/>
          </p:cNvSpPr>
          <p:nvPr>
            <p:ph type="sldNum" sz="quarter" idx="12"/>
          </p:nvPr>
        </p:nvSpPr>
        <p:spPr/>
        <p:txBody>
          <a:bodyPr/>
          <a:lstStyle/>
          <a:p>
            <a:fld id="{E495961A-A913-A64C-A153-958F4DEACEF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11" y="-43746"/>
            <a:ext cx="8229600" cy="1143000"/>
          </a:xfrm>
        </p:spPr>
        <p:txBody>
          <a:bodyPr>
            <a:normAutofit/>
          </a:bodyPr>
          <a:lstStyle/>
          <a:p>
            <a:r>
              <a:rPr lang="en-US" sz="3600" b="0" dirty="0" smtClean="0"/>
              <a:t>Data Life Cycle</a:t>
            </a:r>
            <a:endParaRPr lang="en-US" sz="3600" b="0" dirty="0"/>
          </a:p>
        </p:txBody>
      </p:sp>
      <p:grpSp>
        <p:nvGrpSpPr>
          <p:cNvPr id="3" name="Group 46"/>
          <p:cNvGrpSpPr/>
          <p:nvPr/>
        </p:nvGrpSpPr>
        <p:grpSpPr>
          <a:xfrm>
            <a:off x="540293" y="1224957"/>
            <a:ext cx="7790509" cy="4310294"/>
            <a:chOff x="605423" y="2126423"/>
            <a:chExt cx="7790509" cy="4310294"/>
          </a:xfrm>
        </p:grpSpPr>
        <p:sp>
          <p:nvSpPr>
            <p:cNvPr id="4" name="Rounded Rectangle 3"/>
            <p:cNvSpPr/>
            <p:nvPr/>
          </p:nvSpPr>
          <p:spPr>
            <a:xfrm>
              <a:off x="624163" y="2126423"/>
              <a:ext cx="1226617" cy="914400"/>
            </a:xfrm>
            <a:prstGeom prst="roundRect">
              <a:avLst/>
            </a:prstGeom>
            <a:solidFill>
              <a:srgbClr val="32616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ndara"/>
                  <a:cs typeface="Candara"/>
                </a:rPr>
                <a:t>C</a:t>
              </a:r>
              <a:r>
                <a:rPr lang="en-US" b="1" dirty="0" smtClean="0">
                  <a:latin typeface="Candara"/>
                  <a:cs typeface="Candara"/>
                </a:rPr>
                <a:t>reation</a:t>
              </a:r>
              <a:endParaRPr lang="en-US" b="1" dirty="0">
                <a:latin typeface="Candara"/>
                <a:cs typeface="Candara"/>
              </a:endParaRPr>
            </a:p>
          </p:txBody>
        </p:sp>
        <p:sp>
          <p:nvSpPr>
            <p:cNvPr id="5" name="Rounded Rectangle 4"/>
            <p:cNvSpPr/>
            <p:nvPr/>
          </p:nvSpPr>
          <p:spPr>
            <a:xfrm>
              <a:off x="2100875" y="2540199"/>
              <a:ext cx="1226617" cy="914400"/>
            </a:xfrm>
            <a:prstGeom prst="roundRect">
              <a:avLst/>
            </a:prstGeom>
            <a:solidFill>
              <a:srgbClr val="32616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ndara"/>
                  <a:cs typeface="Candara"/>
                </a:rPr>
                <a:t>Active Use</a:t>
              </a:r>
              <a:endParaRPr lang="en-US" b="1" dirty="0">
                <a:latin typeface="Candara"/>
                <a:cs typeface="Candara"/>
              </a:endParaRPr>
            </a:p>
          </p:txBody>
        </p:sp>
        <p:sp>
          <p:nvSpPr>
            <p:cNvPr id="6" name="Rounded Rectangle 5"/>
            <p:cNvSpPr/>
            <p:nvPr/>
          </p:nvSpPr>
          <p:spPr>
            <a:xfrm>
              <a:off x="3642717" y="3052927"/>
              <a:ext cx="1383158" cy="914400"/>
            </a:xfrm>
            <a:prstGeom prst="roundRect">
              <a:avLst/>
            </a:prstGeom>
            <a:solidFill>
              <a:srgbClr val="32616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ndara"/>
                  <a:cs typeface="Candara"/>
                </a:rPr>
                <a:t>Publication &amp; Sharing</a:t>
              </a:r>
              <a:endParaRPr lang="en-US" b="1" dirty="0">
                <a:latin typeface="Candara"/>
                <a:cs typeface="Candara"/>
              </a:endParaRPr>
            </a:p>
          </p:txBody>
        </p:sp>
        <p:sp>
          <p:nvSpPr>
            <p:cNvPr id="7" name="Rounded Rectangle 6"/>
            <p:cNvSpPr/>
            <p:nvPr/>
          </p:nvSpPr>
          <p:spPr>
            <a:xfrm>
              <a:off x="5329816" y="3586535"/>
              <a:ext cx="1383158" cy="914400"/>
            </a:xfrm>
            <a:prstGeom prst="roundRect">
              <a:avLst/>
            </a:prstGeom>
            <a:solidFill>
              <a:srgbClr val="32616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ndara"/>
                  <a:cs typeface="Candara"/>
                </a:rPr>
                <a:t>Reference Collection</a:t>
              </a:r>
              <a:endParaRPr lang="en-US" b="1" dirty="0">
                <a:latin typeface="Candara"/>
                <a:cs typeface="Candara"/>
              </a:endParaRPr>
            </a:p>
          </p:txBody>
        </p:sp>
        <p:sp>
          <p:nvSpPr>
            <p:cNvPr id="8" name="Rounded Rectangle 7"/>
            <p:cNvSpPr/>
            <p:nvPr/>
          </p:nvSpPr>
          <p:spPr>
            <a:xfrm>
              <a:off x="7012774" y="4424111"/>
              <a:ext cx="1383158" cy="914400"/>
            </a:xfrm>
            <a:prstGeom prst="roundRect">
              <a:avLst/>
            </a:prstGeom>
            <a:solidFill>
              <a:srgbClr val="32616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ndara"/>
                  <a:cs typeface="Candara"/>
                </a:rPr>
                <a:t>Archival Collection/Deletion</a:t>
              </a:r>
              <a:endParaRPr lang="en-US" b="1" dirty="0">
                <a:latin typeface="Candara"/>
                <a:cs typeface="Candara"/>
              </a:endParaRPr>
            </a:p>
          </p:txBody>
        </p:sp>
        <p:sp>
          <p:nvSpPr>
            <p:cNvPr id="13" name="TextBox 12"/>
            <p:cNvSpPr txBox="1"/>
            <p:nvPr/>
          </p:nvSpPr>
          <p:spPr>
            <a:xfrm>
              <a:off x="7046482" y="5605720"/>
              <a:ext cx="1307169" cy="830997"/>
            </a:xfrm>
            <a:prstGeom prst="rect">
              <a:avLst/>
            </a:prstGeom>
            <a:noFill/>
            <a:ln>
              <a:solidFill>
                <a:srgbClr val="326165"/>
              </a:solidFill>
            </a:ln>
          </p:spPr>
          <p:txBody>
            <a:bodyPr wrap="none" rtlCol="0">
              <a:spAutoFit/>
            </a:bodyPr>
            <a:lstStyle/>
            <a:p>
              <a:pPr algn="ctr"/>
              <a:r>
                <a:rPr lang="en-US" sz="1600" b="1" dirty="0" smtClean="0">
                  <a:latin typeface="Candara"/>
                  <a:cs typeface="Candara"/>
                </a:rPr>
                <a:t>Retention/</a:t>
              </a:r>
            </a:p>
            <a:p>
              <a:pPr algn="ctr"/>
              <a:r>
                <a:rPr lang="en-US" sz="1600" b="1" dirty="0" smtClean="0">
                  <a:latin typeface="Candara"/>
                  <a:cs typeface="Candara"/>
                </a:rPr>
                <a:t>Preservation</a:t>
              </a:r>
            </a:p>
            <a:p>
              <a:pPr algn="ctr"/>
              <a:r>
                <a:rPr lang="en-US" sz="1600" b="1" dirty="0" smtClean="0">
                  <a:latin typeface="Candara"/>
                  <a:cs typeface="Candara"/>
                </a:rPr>
                <a:t>Policy</a:t>
              </a:r>
              <a:endParaRPr lang="en-US" sz="1600" b="1" dirty="0">
                <a:latin typeface="Candara"/>
                <a:cs typeface="Candara"/>
              </a:endParaRPr>
            </a:p>
          </p:txBody>
        </p:sp>
        <p:cxnSp>
          <p:nvCxnSpPr>
            <p:cNvPr id="15" name="Elbow Connector 14"/>
            <p:cNvCxnSpPr>
              <a:stCxn id="4" idx="2"/>
            </p:cNvCxnSpPr>
            <p:nvPr/>
          </p:nvCxnSpPr>
          <p:spPr>
            <a:xfrm rot="16200000" flipH="1">
              <a:off x="1108865" y="3169429"/>
              <a:ext cx="1019435" cy="76222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14"/>
            <p:cNvCxnSpPr>
              <a:stCxn id="5" idx="2"/>
            </p:cNvCxnSpPr>
            <p:nvPr/>
          </p:nvCxnSpPr>
          <p:spPr>
            <a:xfrm rot="16200000" flipH="1">
              <a:off x="2593310" y="3575472"/>
              <a:ext cx="1208452" cy="96670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14"/>
            <p:cNvCxnSpPr>
              <a:stCxn id="6" idx="2"/>
            </p:cNvCxnSpPr>
            <p:nvPr/>
          </p:nvCxnSpPr>
          <p:spPr>
            <a:xfrm rot="16200000" flipH="1">
              <a:off x="4150413" y="4151210"/>
              <a:ext cx="1222171" cy="8544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14"/>
            <p:cNvCxnSpPr>
              <a:stCxn id="7" idx="2"/>
              <a:endCxn id="13" idx="1"/>
            </p:cNvCxnSpPr>
            <p:nvPr/>
          </p:nvCxnSpPr>
          <p:spPr>
            <a:xfrm rot="16200000" flipH="1">
              <a:off x="5773796" y="4748533"/>
              <a:ext cx="1520284" cy="102508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05423" y="3396378"/>
              <a:ext cx="1212792" cy="338554"/>
            </a:xfrm>
            <a:prstGeom prst="rect">
              <a:avLst/>
            </a:prstGeom>
            <a:solidFill>
              <a:schemeClr val="bg1"/>
            </a:solidFill>
            <a:ln>
              <a:solidFill>
                <a:srgbClr val="326165"/>
              </a:solidFill>
            </a:ln>
          </p:spPr>
          <p:txBody>
            <a:bodyPr wrap="none" rtlCol="0">
              <a:spAutoFit/>
            </a:bodyPr>
            <a:lstStyle/>
            <a:p>
              <a:pPr algn="ctr"/>
              <a:r>
                <a:rPr lang="en-US" sz="1600" b="1" dirty="0" smtClean="0">
                  <a:latin typeface="Candara"/>
                  <a:cs typeface="Candara"/>
                </a:rPr>
                <a:t>Local Policy</a:t>
              </a:r>
              <a:endParaRPr lang="en-US" sz="1600" b="1" dirty="0">
                <a:latin typeface="Candara"/>
                <a:cs typeface="Candara"/>
              </a:endParaRPr>
            </a:p>
          </p:txBody>
        </p:sp>
        <p:sp>
          <p:nvSpPr>
            <p:cNvPr id="34" name="TextBox 33"/>
            <p:cNvSpPr txBox="1"/>
            <p:nvPr/>
          </p:nvSpPr>
          <p:spPr>
            <a:xfrm>
              <a:off x="2093670" y="3890981"/>
              <a:ext cx="1204977" cy="584776"/>
            </a:xfrm>
            <a:prstGeom prst="rect">
              <a:avLst/>
            </a:prstGeom>
            <a:solidFill>
              <a:srgbClr val="FFFFFF"/>
            </a:solidFill>
            <a:ln>
              <a:solidFill>
                <a:srgbClr val="326165"/>
              </a:solidFill>
            </a:ln>
          </p:spPr>
          <p:txBody>
            <a:bodyPr wrap="none" rtlCol="0">
              <a:spAutoFit/>
            </a:bodyPr>
            <a:lstStyle/>
            <a:p>
              <a:pPr algn="ctr"/>
              <a:r>
                <a:rPr lang="en-US" sz="1600" b="1" dirty="0" smtClean="0">
                  <a:latin typeface="Candara"/>
                  <a:cs typeface="Candara"/>
                </a:rPr>
                <a:t>Service/Use </a:t>
              </a:r>
            </a:p>
            <a:p>
              <a:pPr algn="ctr"/>
              <a:r>
                <a:rPr lang="en-US" sz="1600" b="1" dirty="0" smtClean="0">
                  <a:latin typeface="Candara"/>
                  <a:cs typeface="Candara"/>
                </a:rPr>
                <a:t>Policy</a:t>
              </a:r>
              <a:endParaRPr lang="en-US" sz="1600" b="1" dirty="0">
                <a:latin typeface="Candara"/>
                <a:cs typeface="Candara"/>
              </a:endParaRPr>
            </a:p>
          </p:txBody>
        </p:sp>
        <p:sp>
          <p:nvSpPr>
            <p:cNvPr id="36" name="TextBox 35"/>
            <p:cNvSpPr txBox="1"/>
            <p:nvPr/>
          </p:nvSpPr>
          <p:spPr>
            <a:xfrm>
              <a:off x="3680889" y="4370663"/>
              <a:ext cx="1236436" cy="584776"/>
            </a:xfrm>
            <a:prstGeom prst="rect">
              <a:avLst/>
            </a:prstGeom>
            <a:solidFill>
              <a:srgbClr val="FFFFFF"/>
            </a:solidFill>
            <a:ln>
              <a:solidFill>
                <a:srgbClr val="326165"/>
              </a:solidFill>
            </a:ln>
          </p:spPr>
          <p:txBody>
            <a:bodyPr wrap="none" rtlCol="0">
              <a:spAutoFit/>
            </a:bodyPr>
            <a:lstStyle/>
            <a:p>
              <a:pPr algn="ctr"/>
              <a:r>
                <a:rPr lang="en-US" sz="1600" b="1" dirty="0" smtClean="0">
                  <a:latin typeface="Candara"/>
                  <a:cs typeface="Candara"/>
                </a:rPr>
                <a:t>Distribution </a:t>
              </a:r>
            </a:p>
            <a:p>
              <a:pPr algn="ctr"/>
              <a:r>
                <a:rPr lang="en-US" sz="1600" b="1" dirty="0" smtClean="0">
                  <a:latin typeface="Candara"/>
                  <a:cs typeface="Candara"/>
                </a:rPr>
                <a:t>Policy</a:t>
              </a:r>
              <a:endParaRPr lang="en-US" sz="1600" b="1" dirty="0">
                <a:latin typeface="Candara"/>
                <a:cs typeface="Candara"/>
              </a:endParaRPr>
            </a:p>
          </p:txBody>
        </p:sp>
        <p:sp>
          <p:nvSpPr>
            <p:cNvPr id="38" name="TextBox 37"/>
            <p:cNvSpPr txBox="1"/>
            <p:nvPr/>
          </p:nvSpPr>
          <p:spPr>
            <a:xfrm>
              <a:off x="5188701" y="4773999"/>
              <a:ext cx="1569660" cy="830997"/>
            </a:xfrm>
            <a:prstGeom prst="rect">
              <a:avLst/>
            </a:prstGeom>
            <a:solidFill>
              <a:srgbClr val="FFFFFF"/>
            </a:solidFill>
            <a:ln>
              <a:solidFill>
                <a:srgbClr val="326165"/>
              </a:solidFill>
            </a:ln>
          </p:spPr>
          <p:txBody>
            <a:bodyPr wrap="none" rtlCol="0">
              <a:spAutoFit/>
            </a:bodyPr>
            <a:lstStyle/>
            <a:p>
              <a:pPr algn="ctr"/>
              <a:r>
                <a:rPr lang="en-US" sz="1600" b="1" dirty="0" smtClean="0">
                  <a:latin typeface="Candara"/>
                  <a:cs typeface="Candara"/>
                </a:rPr>
                <a:t>Description and </a:t>
              </a:r>
            </a:p>
            <a:p>
              <a:pPr algn="ctr"/>
              <a:r>
                <a:rPr lang="en-US" sz="1600" b="1" dirty="0" smtClean="0">
                  <a:latin typeface="Candara"/>
                  <a:cs typeface="Candara"/>
                </a:rPr>
                <a:t>Re-purposing </a:t>
              </a:r>
            </a:p>
            <a:p>
              <a:pPr algn="ctr"/>
              <a:r>
                <a:rPr lang="en-US" sz="1600" b="1" dirty="0" smtClean="0">
                  <a:latin typeface="Candara"/>
                  <a:cs typeface="Candara"/>
                </a:rPr>
                <a:t>Policy</a:t>
              </a:r>
              <a:endParaRPr lang="en-US" sz="1600" b="1" dirty="0">
                <a:latin typeface="Candara"/>
                <a:cs typeface="Candara"/>
              </a:endParaRPr>
            </a:p>
          </p:txBody>
        </p:sp>
        <p:cxnSp>
          <p:nvCxnSpPr>
            <p:cNvPr id="44" name="Straight Connector 43"/>
            <p:cNvCxnSpPr>
              <a:stCxn id="8" idx="2"/>
              <a:endCxn id="13" idx="0"/>
            </p:cNvCxnSpPr>
            <p:nvPr/>
          </p:nvCxnSpPr>
          <p:spPr>
            <a:xfrm rot="5400000">
              <a:off x="7568606" y="5469972"/>
              <a:ext cx="267209" cy="42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324337" y="5910203"/>
            <a:ext cx="1260495" cy="646331"/>
          </a:xfrm>
          <a:prstGeom prst="rect">
            <a:avLst/>
          </a:prstGeom>
          <a:solidFill>
            <a:srgbClr val="FFFFFF"/>
          </a:solidFill>
        </p:spPr>
        <p:txBody>
          <a:bodyPr wrap="square" rtlCol="0">
            <a:spAutoFit/>
          </a:bodyPr>
          <a:lstStyle/>
          <a:p>
            <a:r>
              <a:rPr lang="en-US" dirty="0" smtClean="0">
                <a:solidFill>
                  <a:schemeClr val="bg1"/>
                </a:solidFill>
              </a:rPr>
              <a:t>       s    ds</a:t>
            </a:r>
          </a:p>
          <a:p>
            <a:endParaRPr lang="en-US" dirty="0">
              <a:solidFill>
                <a:schemeClr val="bg1"/>
              </a:solidFill>
            </a:endParaRPr>
          </a:p>
        </p:txBody>
      </p:sp>
      <p:sp>
        <p:nvSpPr>
          <p:cNvPr id="24" name="TextBox 23"/>
          <p:cNvSpPr txBox="1"/>
          <p:nvPr/>
        </p:nvSpPr>
        <p:spPr>
          <a:xfrm>
            <a:off x="365657" y="5825538"/>
            <a:ext cx="8450901" cy="461665"/>
          </a:xfrm>
          <a:prstGeom prst="rect">
            <a:avLst/>
          </a:prstGeom>
          <a:noFill/>
        </p:spPr>
        <p:txBody>
          <a:bodyPr wrap="none" rtlCol="0">
            <a:spAutoFit/>
          </a:bodyPr>
          <a:lstStyle/>
          <a:p>
            <a:r>
              <a:rPr lang="en-US" sz="2400" dirty="0" smtClean="0">
                <a:solidFill>
                  <a:srgbClr val="008DA4"/>
                </a:solidFill>
                <a:latin typeface="Century Gothic"/>
                <a:cs typeface="Century Gothic"/>
              </a:rPr>
              <a:t>Policy evolution across the stages of the data life cycle. </a:t>
            </a:r>
            <a:endParaRPr lang="en-US" sz="2400" dirty="0">
              <a:solidFill>
                <a:srgbClr val="008DA4"/>
              </a:solidFill>
              <a:latin typeface="Century Gothic"/>
              <a:cs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93" y="12994"/>
            <a:ext cx="8675512" cy="1143000"/>
          </a:xfrm>
        </p:spPr>
        <p:txBody>
          <a:bodyPr>
            <a:normAutofit/>
          </a:bodyPr>
          <a:lstStyle/>
          <a:p>
            <a:r>
              <a:rPr lang="en-US" sz="3600" b="0" dirty="0" smtClean="0"/>
              <a:t>Policy-Based Data Environments</a:t>
            </a:r>
            <a:endParaRPr lang="en-US" sz="3600" b="0" dirty="0"/>
          </a:p>
        </p:txBody>
      </p:sp>
      <p:sp>
        <p:nvSpPr>
          <p:cNvPr id="3" name="Content Placeholder 2"/>
          <p:cNvSpPr>
            <a:spLocks noGrp="1"/>
          </p:cNvSpPr>
          <p:nvPr>
            <p:ph idx="1"/>
          </p:nvPr>
        </p:nvSpPr>
        <p:spPr>
          <a:xfrm>
            <a:off x="216388" y="1355490"/>
            <a:ext cx="8927612" cy="4729673"/>
          </a:xfrm>
        </p:spPr>
        <p:txBody>
          <a:bodyPr>
            <a:normAutofit fontScale="55000" lnSpcReduction="20000"/>
          </a:bodyPr>
          <a:lstStyle/>
          <a:p>
            <a:pPr defTabSz="914400">
              <a:lnSpc>
                <a:spcPct val="90000"/>
              </a:lnSpc>
              <a:spcAft>
                <a:spcPts val="3000"/>
              </a:spcAft>
            </a:pPr>
            <a:r>
              <a:rPr lang="en-US" sz="4364" dirty="0" smtClean="0">
                <a:solidFill>
                  <a:srgbClr val="008DA4"/>
                </a:solidFill>
                <a:ea typeface="Calibri" charset="0"/>
              </a:rPr>
              <a:t>Assembled/Distributed Collections</a:t>
            </a:r>
          </a:p>
          <a:p>
            <a:pPr defTabSz="914400">
              <a:lnSpc>
                <a:spcPct val="90000"/>
              </a:lnSpc>
              <a:spcAft>
                <a:spcPts val="3000"/>
              </a:spcAft>
            </a:pPr>
            <a:r>
              <a:rPr lang="en-US" sz="4364" dirty="0" smtClean="0">
                <a:solidFill>
                  <a:srgbClr val="008DA4"/>
                </a:solidFill>
                <a:ea typeface="Calibri" charset="0"/>
              </a:rPr>
              <a:t>Properties </a:t>
            </a:r>
            <a:r>
              <a:rPr lang="en-US" sz="3200" i="1" dirty="0" smtClean="0">
                <a:solidFill>
                  <a:srgbClr val="0000D9"/>
                </a:solidFill>
                <a:ea typeface="Calibri" charset="0"/>
              </a:rPr>
              <a:t>   </a:t>
            </a:r>
            <a:r>
              <a:rPr lang="en-US" sz="3200" dirty="0" smtClean="0">
                <a:ea typeface="Calibri" charset="0"/>
              </a:rPr>
              <a:t>-  attributes that ensure the </a:t>
            </a:r>
            <a:r>
              <a:rPr lang="en-US" sz="3200" i="1" dirty="0" smtClean="0">
                <a:solidFill>
                  <a:srgbClr val="008DA4"/>
                </a:solidFill>
                <a:ea typeface="Calibri" charset="0"/>
              </a:rPr>
              <a:t>purpose </a:t>
            </a:r>
            <a:r>
              <a:rPr lang="en-US" sz="3200" dirty="0" smtClean="0">
                <a:solidFill>
                  <a:srgbClr val="000000"/>
                </a:solidFill>
                <a:ea typeface="Calibri" charset="0"/>
              </a:rPr>
              <a:t>of the collections</a:t>
            </a:r>
          </a:p>
          <a:p>
            <a:pPr defTabSz="914400">
              <a:lnSpc>
                <a:spcPct val="90000"/>
              </a:lnSpc>
              <a:spcAft>
                <a:spcPts val="3000"/>
              </a:spcAft>
            </a:pPr>
            <a:r>
              <a:rPr lang="en-US" sz="4364" dirty="0" smtClean="0">
                <a:solidFill>
                  <a:srgbClr val="008DA4"/>
                </a:solidFill>
                <a:ea typeface="Calibri" charset="0"/>
              </a:rPr>
              <a:t>Policies </a:t>
            </a:r>
            <a:r>
              <a:rPr lang="en-US" sz="3200" i="1" dirty="0" smtClean="0">
                <a:ea typeface="Calibri" charset="0"/>
              </a:rPr>
              <a:t>	    </a:t>
            </a:r>
            <a:r>
              <a:rPr lang="en-US" sz="3200" dirty="0" smtClean="0">
                <a:ea typeface="Calibri" charset="0"/>
              </a:rPr>
              <a:t>-  methodologies for enforcing desired </a:t>
            </a:r>
            <a:r>
              <a:rPr lang="en-US" sz="3200" i="1" dirty="0" smtClean="0">
                <a:solidFill>
                  <a:srgbClr val="008DA4"/>
                </a:solidFill>
                <a:ea typeface="Calibri" charset="0"/>
              </a:rPr>
              <a:t>properties</a:t>
            </a:r>
          </a:p>
          <a:p>
            <a:pPr defTabSz="914400">
              <a:lnSpc>
                <a:spcPct val="90000"/>
              </a:lnSpc>
            </a:pPr>
            <a:r>
              <a:rPr lang="en-US" sz="4364" dirty="0" smtClean="0">
                <a:solidFill>
                  <a:srgbClr val="008DA4"/>
                </a:solidFill>
                <a:ea typeface="Calibri" charset="0"/>
              </a:rPr>
              <a:t>Procedures</a:t>
            </a:r>
            <a:r>
              <a:rPr lang="en-US" sz="4364" dirty="0" smtClean="0">
                <a:solidFill>
                  <a:srgbClr val="297184"/>
                </a:solidFill>
                <a:ea typeface="Calibri" charset="0"/>
              </a:rPr>
              <a:t> </a:t>
            </a:r>
            <a:r>
              <a:rPr lang="en-US" sz="3200" dirty="0" smtClean="0">
                <a:ea typeface="Calibri" charset="0"/>
              </a:rPr>
              <a:t>-  functions that implement the </a:t>
            </a:r>
            <a:r>
              <a:rPr lang="en-US" sz="3200" i="1" dirty="0" smtClean="0">
                <a:solidFill>
                  <a:srgbClr val="008DA4"/>
                </a:solidFill>
                <a:ea typeface="Calibri" charset="0"/>
              </a:rPr>
              <a:t>policies</a:t>
            </a:r>
          </a:p>
          <a:p>
            <a:pPr defTabSz="914400">
              <a:lnSpc>
                <a:spcPct val="90000"/>
              </a:lnSpc>
              <a:spcAft>
                <a:spcPts val="2400"/>
              </a:spcAft>
              <a:buFont typeface="Arial" charset="0"/>
              <a:buNone/>
            </a:pPr>
            <a:r>
              <a:rPr lang="en-US" sz="3200" b="1" dirty="0" smtClean="0">
                <a:solidFill>
                  <a:srgbClr val="0000D9"/>
                </a:solidFill>
                <a:ea typeface="Calibri" charset="0"/>
              </a:rPr>
              <a:t>                        	              </a:t>
            </a:r>
            <a:r>
              <a:rPr lang="en-US" sz="3200" i="1" dirty="0" smtClean="0">
                <a:solidFill>
                  <a:srgbClr val="E30621"/>
                </a:solidFill>
                <a:ea typeface="Calibri" charset="0"/>
              </a:rPr>
              <a:t>implemented as computer </a:t>
            </a:r>
            <a:r>
              <a:rPr lang="en-US" sz="3200" i="1" dirty="0" smtClean="0">
                <a:solidFill>
                  <a:srgbClr val="FF0000"/>
                </a:solidFill>
                <a:ea typeface="Calibri" charset="0"/>
              </a:rPr>
              <a:t>actionable rules/workflows</a:t>
            </a:r>
          </a:p>
          <a:p>
            <a:pPr defTabSz="914400">
              <a:lnSpc>
                <a:spcPct val="90000"/>
              </a:lnSpc>
            </a:pPr>
            <a:r>
              <a:rPr lang="en-US" sz="4364" dirty="0" smtClean="0">
                <a:solidFill>
                  <a:srgbClr val="008DA4"/>
                </a:solidFill>
                <a:ea typeface="Calibri" charset="0"/>
              </a:rPr>
              <a:t>Persistent state information </a:t>
            </a:r>
            <a:r>
              <a:rPr lang="en-US" sz="3200" dirty="0" smtClean="0">
                <a:ea typeface="Calibri" charset="0"/>
              </a:rPr>
              <a:t>- results of applying the </a:t>
            </a:r>
            <a:r>
              <a:rPr lang="en-US" sz="3200" i="1" dirty="0" smtClean="0">
                <a:solidFill>
                  <a:srgbClr val="008DA4"/>
                </a:solidFill>
                <a:ea typeface="Calibri" charset="0"/>
              </a:rPr>
              <a:t>procedures</a:t>
            </a:r>
          </a:p>
          <a:p>
            <a:pPr defTabSz="914400">
              <a:lnSpc>
                <a:spcPct val="90000"/>
              </a:lnSpc>
              <a:spcAft>
                <a:spcPts val="1800"/>
              </a:spcAft>
              <a:buFont typeface="Arial" charset="0"/>
              <a:buNone/>
            </a:pPr>
            <a:r>
              <a:rPr lang="en-US" sz="3200" b="1" dirty="0" smtClean="0">
                <a:solidFill>
                  <a:srgbClr val="0000D9"/>
                </a:solidFill>
                <a:ea typeface="Calibri" charset="0"/>
              </a:rPr>
              <a:t>                       		                                     </a:t>
            </a:r>
            <a:r>
              <a:rPr lang="en-US" sz="3200" i="1" dirty="0" smtClean="0">
                <a:solidFill>
                  <a:srgbClr val="FF0000"/>
                </a:solidFill>
                <a:ea typeface="Calibri" charset="0"/>
              </a:rPr>
              <a:t>contained in system metadata</a:t>
            </a:r>
          </a:p>
          <a:p>
            <a:pPr defTabSz="914400">
              <a:lnSpc>
                <a:spcPct val="90000"/>
              </a:lnSpc>
            </a:pPr>
            <a:r>
              <a:rPr lang="en-US" sz="4364" dirty="0" smtClean="0">
                <a:solidFill>
                  <a:srgbClr val="008DA4"/>
                </a:solidFill>
                <a:ea typeface="Calibri" charset="0"/>
              </a:rPr>
              <a:t>Assessment criteria </a:t>
            </a:r>
            <a:r>
              <a:rPr lang="en-US" sz="3200" dirty="0" smtClean="0">
                <a:ea typeface="Calibri" charset="0"/>
              </a:rPr>
              <a:t>- validation that </a:t>
            </a:r>
            <a:r>
              <a:rPr lang="en-US" sz="3200" i="1" dirty="0" smtClean="0">
                <a:solidFill>
                  <a:srgbClr val="008DA4"/>
                </a:solidFill>
                <a:ea typeface="Calibri" charset="0"/>
              </a:rPr>
              <a:t>state information </a:t>
            </a:r>
            <a:r>
              <a:rPr lang="en-US" sz="3200" dirty="0" smtClean="0">
                <a:ea typeface="Calibri" charset="0"/>
              </a:rPr>
              <a:t>conforms to 			                                                           the desired </a:t>
            </a:r>
            <a:r>
              <a:rPr lang="en-US" sz="3200" i="1" dirty="0" smtClean="0">
                <a:solidFill>
                  <a:srgbClr val="008DA4"/>
                </a:solidFill>
                <a:ea typeface="Calibri" charset="0"/>
              </a:rPr>
              <a:t>purpose    </a:t>
            </a:r>
          </a:p>
          <a:p>
            <a:pPr defTabSz="914400">
              <a:lnSpc>
                <a:spcPct val="90000"/>
              </a:lnSpc>
              <a:spcAft>
                <a:spcPts val="600"/>
              </a:spcAft>
              <a:buFont typeface="Arial" charset="0"/>
              <a:buNone/>
            </a:pPr>
            <a:r>
              <a:rPr lang="en-US" sz="3200" i="1" dirty="0" smtClean="0">
                <a:solidFill>
                  <a:srgbClr val="FF0000"/>
                </a:solidFill>
                <a:ea typeface="Calibri" charset="0"/>
              </a:rPr>
              <a:t>				               mapped to periodically executed policies</a:t>
            </a:r>
          </a:p>
          <a:p>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826" y="25401"/>
            <a:ext cx="8229600" cy="1143000"/>
          </a:xfrm>
        </p:spPr>
        <p:txBody>
          <a:bodyPr>
            <a:normAutofit/>
          </a:bodyPr>
          <a:lstStyle/>
          <a:p>
            <a:r>
              <a:rPr lang="en-US" sz="3600" b="0" dirty="0" smtClean="0"/>
              <a:t>Policy-Oriented Data Infrastructure</a:t>
            </a:r>
          </a:p>
        </p:txBody>
      </p:sp>
      <p:sp>
        <p:nvSpPr>
          <p:cNvPr id="41987" name="Content Placeholder 2"/>
          <p:cNvSpPr>
            <a:spLocks noGrp="1"/>
          </p:cNvSpPr>
          <p:nvPr>
            <p:ph idx="1"/>
          </p:nvPr>
        </p:nvSpPr>
        <p:spPr>
          <a:xfrm>
            <a:off x="457200" y="1371600"/>
            <a:ext cx="8229600" cy="5029200"/>
          </a:xfrm>
        </p:spPr>
        <p:txBody>
          <a:bodyPr/>
          <a:lstStyle/>
          <a:p>
            <a:r>
              <a:rPr lang="en-US" sz="2400" dirty="0" smtClean="0"/>
              <a:t>Implement management policies</a:t>
            </a:r>
          </a:p>
          <a:p>
            <a:pPr lvl="1">
              <a:spcAft>
                <a:spcPts val="2400"/>
              </a:spcAft>
            </a:pPr>
            <a:r>
              <a:rPr lang="en-US" sz="2000" dirty="0" smtClean="0"/>
              <a:t>Each community defines their own policies</a:t>
            </a:r>
          </a:p>
          <a:p>
            <a:r>
              <a:rPr lang="en-US" sz="2400" dirty="0" smtClean="0">
                <a:solidFill>
                  <a:srgbClr val="000000"/>
                </a:solidFill>
              </a:rPr>
              <a:t>Automate administrative tasks</a:t>
            </a:r>
          </a:p>
          <a:p>
            <a:pPr lvl="1">
              <a:spcAft>
                <a:spcPts val="2400"/>
              </a:spcAft>
            </a:pPr>
            <a:r>
              <a:rPr lang="en-US" sz="2000" dirty="0" smtClean="0"/>
              <a:t>Data administrator (not system administrator) manages data collections</a:t>
            </a:r>
          </a:p>
          <a:p>
            <a:r>
              <a:rPr lang="en-US" sz="2400" dirty="0" smtClean="0">
                <a:solidFill>
                  <a:srgbClr val="000000"/>
                </a:solidFill>
              </a:rPr>
              <a:t>Validate assessment criteria</a:t>
            </a:r>
          </a:p>
          <a:p>
            <a:pPr lvl="1"/>
            <a:r>
              <a:rPr lang="en-US" sz="2000" dirty="0" smtClean="0"/>
              <a:t>Verify policy compliance</a:t>
            </a:r>
          </a:p>
          <a:p>
            <a:pPr lvl="2"/>
            <a:r>
              <a:rPr lang="en-US" sz="1800" dirty="0" smtClean="0"/>
              <a:t>Point-in-time through queries on metadata catalog</a:t>
            </a:r>
          </a:p>
          <a:p>
            <a:pPr lvl="2"/>
            <a:r>
              <a:rPr lang="en-US" sz="1800" dirty="0" smtClean="0"/>
              <a:t>Compliance over time through parsing </a:t>
            </a:r>
            <a:r>
              <a:rPr lang="en-US" sz="1800" dirty="0" smtClean="0">
                <a:solidFill>
                  <a:srgbClr val="008DA4"/>
                </a:solidFill>
              </a:rPr>
              <a:t>audit trails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826" y="-1"/>
            <a:ext cx="8229600" cy="1092195"/>
          </a:xfrm>
        </p:spPr>
        <p:txBody>
          <a:bodyPr>
            <a:normAutofit/>
          </a:bodyPr>
          <a:lstStyle/>
          <a:p>
            <a:r>
              <a:rPr lang="en-US" sz="3600" b="0" dirty="0" smtClean="0"/>
              <a:t>Additional iRODS Design </a:t>
            </a:r>
            <a:r>
              <a:rPr lang="en-US" sz="3600" b="0" dirty="0"/>
              <a:t>Goals</a:t>
            </a:r>
          </a:p>
        </p:txBody>
      </p:sp>
      <p:sp>
        <p:nvSpPr>
          <p:cNvPr id="25603" name="Content Placeholder 2"/>
          <p:cNvSpPr>
            <a:spLocks noGrp="1"/>
          </p:cNvSpPr>
          <p:nvPr>
            <p:ph idx="1"/>
          </p:nvPr>
        </p:nvSpPr>
        <p:spPr>
          <a:xfrm>
            <a:off x="457200" y="1092195"/>
            <a:ext cx="8534400" cy="5638800"/>
          </a:xfrm>
        </p:spPr>
        <p:txBody>
          <a:bodyPr>
            <a:normAutofit/>
          </a:bodyPr>
          <a:lstStyle/>
          <a:p>
            <a:pPr>
              <a:buNone/>
            </a:pPr>
            <a:r>
              <a:rPr lang="en-US" sz="2400" dirty="0"/>
              <a:t>Virtualize distributed collections (data grid)</a:t>
            </a:r>
          </a:p>
          <a:p>
            <a:pPr lvl="1"/>
            <a:r>
              <a:rPr lang="en-US" sz="2000" dirty="0"/>
              <a:t>Collection management independent of remote storage locations</a:t>
            </a:r>
          </a:p>
          <a:p>
            <a:pPr lvl="1">
              <a:spcAft>
                <a:spcPts val="2400"/>
              </a:spcAft>
            </a:pPr>
            <a:r>
              <a:rPr lang="en-US" sz="2000" dirty="0"/>
              <a:t>Infrastructure independence</a:t>
            </a:r>
          </a:p>
          <a:p>
            <a:pPr>
              <a:buNone/>
            </a:pPr>
            <a:r>
              <a:rPr lang="en-US" sz="2400" dirty="0">
                <a:solidFill>
                  <a:srgbClr val="000000"/>
                </a:solidFill>
              </a:rPr>
              <a:t>Abstract out the data management</a:t>
            </a:r>
          </a:p>
          <a:p>
            <a:pPr lvl="1"/>
            <a:r>
              <a:rPr lang="en-US" sz="2000" dirty="0"/>
              <a:t>Policy-based data management</a:t>
            </a:r>
          </a:p>
          <a:p>
            <a:pPr lvl="1">
              <a:spcAft>
                <a:spcPts val="2400"/>
              </a:spcAft>
            </a:pPr>
            <a:r>
              <a:rPr lang="en-US" sz="2000" dirty="0"/>
              <a:t>Separate policy enforcement from </a:t>
            </a:r>
            <a:r>
              <a:rPr lang="en-US" sz="2000" dirty="0" smtClean="0"/>
              <a:t>storage administration</a:t>
            </a:r>
          </a:p>
          <a:p>
            <a:pPr>
              <a:buNone/>
            </a:pPr>
            <a:r>
              <a:rPr lang="en-US" sz="2400" dirty="0">
                <a:solidFill>
                  <a:srgbClr val="000000"/>
                </a:solidFill>
              </a:rPr>
              <a:t>Scalability and extensibility</a:t>
            </a:r>
          </a:p>
          <a:p>
            <a:pPr lvl="1"/>
            <a:r>
              <a:rPr lang="en-US" sz="2000" dirty="0"/>
              <a:t>Enable versioning of policies and procedures and data</a:t>
            </a:r>
          </a:p>
          <a:p>
            <a:pPr lvl="1"/>
            <a:r>
              <a:rPr lang="en-US" sz="2000" dirty="0"/>
              <a:t>Support differentiated services (storage, metadata, messaging, workflow, scheduling)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89" y="63791"/>
            <a:ext cx="8675512" cy="1143000"/>
          </a:xfrm>
        </p:spPr>
        <p:txBody>
          <a:bodyPr>
            <a:normAutofit/>
          </a:bodyPr>
          <a:lstStyle/>
          <a:p>
            <a:r>
              <a:rPr lang="en-US" sz="3600" dirty="0" smtClean="0"/>
              <a:t>iRODS Policy Implementation </a:t>
            </a:r>
            <a:br>
              <a:rPr lang="en-US" sz="3600" dirty="0" smtClean="0"/>
            </a:br>
            <a:r>
              <a:rPr lang="en-US" sz="2400" i="1" dirty="0" smtClean="0">
                <a:solidFill>
                  <a:srgbClr val="008DA4"/>
                </a:solidFill>
              </a:rPr>
              <a:t>Microservices and Rules</a:t>
            </a:r>
            <a:endParaRPr lang="en-US" sz="2400" i="1" dirty="0">
              <a:solidFill>
                <a:srgbClr val="008DA4"/>
              </a:solidFill>
            </a:endParaRPr>
          </a:p>
        </p:txBody>
      </p:sp>
      <p:sp>
        <p:nvSpPr>
          <p:cNvPr id="3" name="Content Placeholder 2"/>
          <p:cNvSpPr>
            <a:spLocks noGrp="1"/>
          </p:cNvSpPr>
          <p:nvPr>
            <p:ph idx="1"/>
          </p:nvPr>
        </p:nvSpPr>
        <p:spPr>
          <a:xfrm>
            <a:off x="216388" y="1206791"/>
            <a:ext cx="8675513" cy="5013836"/>
          </a:xfrm>
        </p:spPr>
        <p:txBody>
          <a:bodyPr>
            <a:normAutofit fontScale="92500" lnSpcReduction="10000"/>
          </a:bodyPr>
          <a:lstStyle/>
          <a:p>
            <a:pPr>
              <a:spcAft>
                <a:spcPts val="1800"/>
              </a:spcAft>
            </a:pPr>
            <a:r>
              <a:rPr lang="en-US" sz="2400" dirty="0" smtClean="0"/>
              <a:t>Microservice – functional unit of work (C programs)</a:t>
            </a:r>
          </a:p>
          <a:p>
            <a:pPr>
              <a:spcAft>
                <a:spcPts val="1800"/>
              </a:spcAft>
            </a:pPr>
            <a:r>
              <a:rPr lang="en-US" sz="2400" dirty="0" smtClean="0"/>
              <a:t>Rules – workflows of microservices (and rules)</a:t>
            </a:r>
          </a:p>
          <a:p>
            <a:pPr>
              <a:spcAft>
                <a:spcPts val="1800"/>
              </a:spcAft>
            </a:pPr>
            <a:r>
              <a:rPr lang="en-US" sz="2400" dirty="0" smtClean="0"/>
              <a:t>Provide server-side (data-side) services</a:t>
            </a:r>
          </a:p>
          <a:p>
            <a:pPr>
              <a:spcAft>
                <a:spcPts val="1800"/>
              </a:spcAft>
            </a:pPr>
            <a:r>
              <a:rPr lang="en-US" sz="2400" dirty="0" smtClean="0"/>
              <a:t>Modular</a:t>
            </a:r>
          </a:p>
          <a:p>
            <a:pPr>
              <a:spcAft>
                <a:spcPts val="1800"/>
              </a:spcAft>
            </a:pPr>
            <a:r>
              <a:rPr lang="en-US" sz="2400" dirty="0" smtClean="0"/>
              <a:t>New libraries of microservices can be developed without touching the core code</a:t>
            </a:r>
          </a:p>
          <a:p>
            <a:pPr>
              <a:spcAft>
                <a:spcPts val="1800"/>
              </a:spcAft>
            </a:pPr>
            <a:r>
              <a:rPr lang="en-US" sz="2400" dirty="0" smtClean="0"/>
              <a:t>Allows customization of data grid for community-specific policy</a:t>
            </a:r>
          </a:p>
          <a:p>
            <a:pPr>
              <a:spcAft>
                <a:spcPts val="1800"/>
              </a:spcAft>
            </a:pPr>
            <a:r>
              <a:rPr lang="en-US" sz="2400" dirty="0" smtClean="0"/>
              <a:t>Event-triggered rule execution</a:t>
            </a:r>
          </a:p>
          <a:p>
            <a:endParaRPr lang="en-US" sz="24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95961A-A913-A64C-A153-958F4DEACEF4}" type="slidenum">
              <a:rPr lang="en-US" smtClean="0"/>
              <a:pPr/>
              <a:t>18</a:t>
            </a:fld>
            <a:endParaRPr lang="en-US" dirty="0"/>
          </a:p>
        </p:txBody>
      </p:sp>
      <p:sp>
        <p:nvSpPr>
          <p:cNvPr id="5" name="Rectangle 2"/>
          <p:cNvSpPr txBox="1">
            <a:spLocks noChangeArrowheads="1"/>
          </p:cNvSpPr>
          <p:nvPr/>
        </p:nvSpPr>
        <p:spPr bwMode="auto">
          <a:xfrm>
            <a:off x="0" y="0"/>
            <a:ext cx="72009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entury Gothic"/>
                <a:ea typeface="+mj-ea"/>
                <a:cs typeface="Century Gothic"/>
              </a:rPr>
              <a:t>Data Virtualization</a:t>
            </a:r>
            <a:endParaRPr kumimoji="0" lang="en-US" sz="4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Century Gothic"/>
              <a:ea typeface="+mj-ea"/>
              <a:cs typeface="Century Gothic"/>
            </a:endParaRPr>
          </a:p>
        </p:txBody>
      </p:sp>
      <p:sp>
        <p:nvSpPr>
          <p:cNvPr id="7" name="Rectangle 4"/>
          <p:cNvSpPr>
            <a:spLocks noChangeArrowheads="1"/>
          </p:cNvSpPr>
          <p:nvPr/>
        </p:nvSpPr>
        <p:spPr bwMode="auto">
          <a:xfrm>
            <a:off x="571500" y="4838700"/>
            <a:ext cx="5156200" cy="4826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pPr algn="ctr" defTabSz="914400" eaLnBrk="0" hangingPunct="0">
              <a:defRPr/>
            </a:pPr>
            <a:r>
              <a:rPr lang="en-US" sz="4000" b="1" baseline="4000" dirty="0">
                <a:effectLst>
                  <a:outerShdw blurRad="38100" dist="38100" dir="2700000" algn="tl">
                    <a:srgbClr val="FFFFFF"/>
                  </a:outerShdw>
                </a:effectLst>
                <a:latin typeface="Times New Roman" charset="0"/>
              </a:rPr>
              <a:t>Storage Protocol</a:t>
            </a:r>
            <a:endParaRPr lang="en-US" sz="4000" b="1" baseline="4000" dirty="0">
              <a:solidFill>
                <a:schemeClr val="hlink"/>
              </a:solidFill>
              <a:effectLst>
                <a:outerShdw blurRad="38100" dist="38100" dir="2700000" algn="tl">
                  <a:srgbClr val="000000"/>
                </a:outerShdw>
              </a:effectLst>
              <a:latin typeface="Times New Roman" charset="0"/>
            </a:endParaRPr>
          </a:p>
          <a:p>
            <a:pPr algn="ctr" defTabSz="914400" eaLnBrk="0" hangingPunct="0">
              <a:defRPr/>
            </a:pPr>
            <a:endParaRPr lang="en-US" sz="700" b="1" baseline="4000" dirty="0">
              <a:solidFill>
                <a:schemeClr val="hlink"/>
              </a:solidFill>
              <a:effectLst>
                <a:outerShdw blurRad="38100" dist="38100" dir="2700000" algn="tl">
                  <a:srgbClr val="000000"/>
                </a:outerShdw>
              </a:effectLst>
              <a:latin typeface="Helvetica" charset="0"/>
            </a:endParaRPr>
          </a:p>
        </p:txBody>
      </p:sp>
      <p:sp>
        <p:nvSpPr>
          <p:cNvPr id="8" name="Rectangle 5"/>
          <p:cNvSpPr>
            <a:spLocks noChangeArrowheads="1"/>
          </p:cNvSpPr>
          <p:nvPr/>
        </p:nvSpPr>
        <p:spPr bwMode="auto">
          <a:xfrm>
            <a:off x="558800" y="1270000"/>
            <a:ext cx="5156200" cy="584200"/>
          </a:xfrm>
          <a:prstGeom prst="rect">
            <a:avLst/>
          </a:prstGeom>
          <a:solidFill>
            <a:srgbClr val="FFD023"/>
          </a:solidFill>
          <a:ln w="12700">
            <a:solidFill>
              <a:schemeClr val="tx1"/>
            </a:solidFill>
            <a:miter lim="800000"/>
            <a:headEnd/>
            <a:tailEnd/>
          </a:ln>
          <a:effectLst/>
        </p:spPr>
        <p:txBody>
          <a:bodyPr wrap="none" anchor="ctr">
            <a:prstTxWarp prst="textNoShape">
              <a:avLst/>
            </a:prstTxWarp>
          </a:bodyPr>
          <a:lstStyle/>
          <a:p>
            <a:pPr algn="ctr" defTabSz="914400" eaLnBrk="0" hangingPunct="0">
              <a:defRPr/>
            </a:pPr>
            <a:r>
              <a:rPr lang="en-US" sz="4000" b="1" baseline="4000" dirty="0">
                <a:effectLst>
                  <a:outerShdw blurRad="38100" dist="38100" dir="2700000" algn="tl">
                    <a:srgbClr val="FFFFFF"/>
                  </a:outerShdw>
                </a:effectLst>
                <a:latin typeface="Times New Roman" charset="0"/>
              </a:rPr>
              <a:t>Access Interface</a:t>
            </a:r>
            <a:endParaRPr lang="en-US" sz="4000" b="1" baseline="4000" dirty="0">
              <a:solidFill>
                <a:schemeClr val="hlink"/>
              </a:solidFill>
              <a:effectLst>
                <a:outerShdw blurRad="38100" dist="38100" dir="2700000" algn="tl">
                  <a:srgbClr val="000000"/>
                </a:outerShdw>
              </a:effectLst>
              <a:latin typeface="Times New Roman" charset="0"/>
            </a:endParaRPr>
          </a:p>
          <a:p>
            <a:pPr algn="ctr" defTabSz="914400" eaLnBrk="0" hangingPunct="0">
              <a:defRPr/>
            </a:pPr>
            <a:endParaRPr lang="en-US" sz="800" b="1" baseline="4000" dirty="0">
              <a:solidFill>
                <a:schemeClr val="hlink"/>
              </a:solidFill>
              <a:effectLst>
                <a:outerShdw blurRad="38100" dist="38100" dir="2700000" algn="tl">
                  <a:srgbClr val="000000"/>
                </a:outerShdw>
              </a:effectLst>
              <a:latin typeface="Helvetica" charset="0"/>
            </a:endParaRPr>
          </a:p>
        </p:txBody>
      </p:sp>
      <p:sp>
        <p:nvSpPr>
          <p:cNvPr id="9" name="Rectangle 6"/>
          <p:cNvSpPr>
            <a:spLocks noChangeArrowheads="1"/>
          </p:cNvSpPr>
          <p:nvPr/>
        </p:nvSpPr>
        <p:spPr bwMode="auto">
          <a:xfrm>
            <a:off x="558800" y="2209800"/>
            <a:ext cx="5156200" cy="647700"/>
          </a:xfrm>
          <a:prstGeom prst="rect">
            <a:avLst/>
          </a:prstGeom>
          <a:solidFill>
            <a:srgbClr val="00FF00"/>
          </a:solidFill>
          <a:ln w="12700">
            <a:solidFill>
              <a:schemeClr val="tx1"/>
            </a:solidFill>
            <a:miter lim="800000"/>
            <a:headEnd/>
            <a:tailEnd/>
          </a:ln>
          <a:effectLst/>
        </p:spPr>
        <p:txBody>
          <a:bodyPr wrap="none" anchor="ctr">
            <a:prstTxWarp prst="textNoShape">
              <a:avLst/>
            </a:prstTxWarp>
          </a:bodyPr>
          <a:lstStyle/>
          <a:p>
            <a:pPr algn="ctr" defTabSz="914400" eaLnBrk="0" hangingPunct="0">
              <a:defRPr/>
            </a:pPr>
            <a:r>
              <a:rPr lang="en-US" sz="4000" b="1" baseline="4000" dirty="0">
                <a:effectLst>
                  <a:outerShdw blurRad="38100" dist="38100" dir="2700000" algn="tl">
                    <a:srgbClr val="FFFFFF"/>
                  </a:outerShdw>
                </a:effectLst>
                <a:latin typeface="Times New Roman" charset="0"/>
              </a:rPr>
              <a:t>Policy Enforcement Points</a:t>
            </a:r>
            <a:endParaRPr lang="en-US" sz="4000" b="1" baseline="4000" dirty="0">
              <a:solidFill>
                <a:schemeClr val="hlink"/>
              </a:solidFill>
              <a:effectLst>
                <a:outerShdw blurRad="38100" dist="38100" dir="2700000" algn="tl">
                  <a:srgbClr val="000000"/>
                </a:outerShdw>
              </a:effectLst>
              <a:latin typeface="Times New Roman" charset="0"/>
            </a:endParaRPr>
          </a:p>
          <a:p>
            <a:pPr algn="ctr" defTabSz="914400" eaLnBrk="0" hangingPunct="0">
              <a:defRPr/>
            </a:pPr>
            <a:endParaRPr lang="en-US" sz="800" b="1" baseline="4000" dirty="0">
              <a:solidFill>
                <a:schemeClr val="hlink"/>
              </a:solidFill>
              <a:effectLst>
                <a:outerShdw blurRad="38100" dist="38100" dir="2700000" algn="tl">
                  <a:srgbClr val="000000"/>
                </a:outerShdw>
              </a:effectLst>
              <a:latin typeface="Helvetica" charset="0"/>
            </a:endParaRPr>
          </a:p>
        </p:txBody>
      </p:sp>
      <p:sp>
        <p:nvSpPr>
          <p:cNvPr id="10" name="Rectangle 7"/>
          <p:cNvSpPr>
            <a:spLocks noChangeArrowheads="1"/>
          </p:cNvSpPr>
          <p:nvPr/>
        </p:nvSpPr>
        <p:spPr bwMode="auto">
          <a:xfrm>
            <a:off x="546100" y="2933700"/>
            <a:ext cx="5181600" cy="723900"/>
          </a:xfrm>
          <a:prstGeom prst="rect">
            <a:avLst/>
          </a:prstGeom>
          <a:solidFill>
            <a:srgbClr val="00FF00"/>
          </a:solidFill>
          <a:ln w="12700">
            <a:solidFill>
              <a:schemeClr val="tx1"/>
            </a:solidFill>
            <a:miter lim="800000"/>
            <a:headEnd/>
            <a:tailEnd/>
          </a:ln>
          <a:effectLst/>
        </p:spPr>
        <p:txBody>
          <a:bodyPr wrap="none" anchor="ctr">
            <a:prstTxWarp prst="textNoShape">
              <a:avLst/>
            </a:prstTxWarp>
          </a:bodyPr>
          <a:lstStyle/>
          <a:p>
            <a:pPr algn="ctr" defTabSz="914400" eaLnBrk="0" hangingPunct="0">
              <a:defRPr/>
            </a:pPr>
            <a:r>
              <a:rPr lang="en-US" sz="4000" b="1" baseline="4000" dirty="0">
                <a:effectLst>
                  <a:outerShdw blurRad="38100" dist="38100" dir="2700000" algn="tl">
                    <a:srgbClr val="FFFFFF"/>
                  </a:outerShdw>
                </a:effectLst>
                <a:latin typeface="Times New Roman" charset="0"/>
              </a:rPr>
              <a:t>Standard Micro-services</a:t>
            </a:r>
            <a:endParaRPr lang="en-US" sz="4000" b="1" baseline="4000" dirty="0">
              <a:solidFill>
                <a:schemeClr val="hlink"/>
              </a:solidFill>
              <a:effectLst>
                <a:outerShdw blurRad="38100" dist="38100" dir="2700000" algn="tl">
                  <a:srgbClr val="000000"/>
                </a:outerShdw>
              </a:effectLst>
              <a:latin typeface="Times New Roman" charset="0"/>
            </a:endParaRPr>
          </a:p>
          <a:p>
            <a:pPr algn="ctr" defTabSz="914400" eaLnBrk="0" hangingPunct="0">
              <a:defRPr/>
            </a:pPr>
            <a:endParaRPr lang="en-US" sz="800" b="1" baseline="4000" dirty="0">
              <a:solidFill>
                <a:schemeClr val="hlink"/>
              </a:solidFill>
              <a:effectLst>
                <a:outerShdw blurRad="38100" dist="38100" dir="2700000" algn="tl">
                  <a:srgbClr val="000000"/>
                </a:outerShdw>
              </a:effectLst>
              <a:latin typeface="Helvetica" charset="0"/>
            </a:endParaRPr>
          </a:p>
        </p:txBody>
      </p:sp>
      <p:sp>
        <p:nvSpPr>
          <p:cNvPr id="11" name="Text Box 8"/>
          <p:cNvSpPr txBox="1">
            <a:spLocks noChangeArrowheads="1"/>
          </p:cNvSpPr>
          <p:nvPr/>
        </p:nvSpPr>
        <p:spPr bwMode="auto">
          <a:xfrm>
            <a:off x="5927725" y="889000"/>
            <a:ext cx="3051175" cy="5040313"/>
          </a:xfrm>
          <a:prstGeom prst="rect">
            <a:avLst/>
          </a:prstGeom>
          <a:noFill/>
          <a:ln w="12700">
            <a:noFill/>
            <a:miter lim="800000"/>
            <a:headEnd/>
            <a:tailEnd/>
          </a:ln>
          <a:effectLst/>
        </p:spPr>
        <p:txBody>
          <a:bodyPr>
            <a:prstTxWarp prst="textNoShape">
              <a:avLst/>
            </a:prstTxWarp>
            <a:spAutoFit/>
          </a:bodyPr>
          <a:lstStyle/>
          <a:p>
            <a:pPr defTabSz="914400" eaLnBrk="0" hangingPunct="0">
              <a:lnSpc>
                <a:spcPts val="2400"/>
              </a:lnSpc>
              <a:defRPr/>
            </a:pPr>
            <a:r>
              <a:rPr lang="en-US" sz="3200" baseline="4000" dirty="0">
                <a:solidFill>
                  <a:srgbClr val="008DA4"/>
                </a:solidFill>
                <a:latin typeface="Times New Roman" charset="0"/>
              </a:rPr>
              <a:t>Map from the actions requested by</a:t>
            </a:r>
            <a:r>
              <a:rPr lang="en-US" sz="3200" dirty="0">
                <a:solidFill>
                  <a:srgbClr val="008DA4"/>
                </a:solidFill>
                <a:latin typeface="Times New Roman" charset="0"/>
              </a:rPr>
              <a:t> </a:t>
            </a:r>
            <a:r>
              <a:rPr lang="en-US" sz="3200" baseline="4000" dirty="0">
                <a:solidFill>
                  <a:srgbClr val="008DA4"/>
                </a:solidFill>
                <a:latin typeface="Times New Roman" charset="0"/>
              </a:rPr>
              <a:t>the client to multiple policy enforcement points.  </a:t>
            </a:r>
          </a:p>
          <a:p>
            <a:pPr defTabSz="914400" eaLnBrk="0" hangingPunct="0">
              <a:lnSpc>
                <a:spcPts val="2400"/>
              </a:lnSpc>
              <a:defRPr/>
            </a:pPr>
            <a:endParaRPr lang="en-US" sz="3200" baseline="4000" dirty="0">
              <a:solidFill>
                <a:srgbClr val="008DA4"/>
              </a:solidFill>
              <a:latin typeface="Times New Roman" charset="0"/>
            </a:endParaRPr>
          </a:p>
          <a:p>
            <a:pPr defTabSz="914400" eaLnBrk="0" hangingPunct="0">
              <a:lnSpc>
                <a:spcPts val="2400"/>
              </a:lnSpc>
              <a:defRPr/>
            </a:pPr>
            <a:r>
              <a:rPr lang="en-US" sz="3200" baseline="4000" dirty="0">
                <a:solidFill>
                  <a:srgbClr val="008DA4"/>
                </a:solidFill>
                <a:latin typeface="Times New Roman" charset="0"/>
              </a:rPr>
              <a:t>Map from policy to standard micro-services.</a:t>
            </a:r>
          </a:p>
          <a:p>
            <a:pPr defTabSz="914400" eaLnBrk="0" hangingPunct="0">
              <a:lnSpc>
                <a:spcPts val="2400"/>
              </a:lnSpc>
              <a:defRPr/>
            </a:pPr>
            <a:endParaRPr lang="en-US" sz="3200" baseline="4000" dirty="0">
              <a:solidFill>
                <a:srgbClr val="008DA4"/>
              </a:solidFill>
              <a:latin typeface="Times New Roman" charset="0"/>
            </a:endParaRPr>
          </a:p>
          <a:p>
            <a:pPr defTabSz="914400" eaLnBrk="0" hangingPunct="0">
              <a:lnSpc>
                <a:spcPts val="2400"/>
              </a:lnSpc>
              <a:defRPr/>
            </a:pPr>
            <a:r>
              <a:rPr lang="en-US" sz="3200" baseline="4000" dirty="0">
                <a:solidFill>
                  <a:srgbClr val="008DA4"/>
                </a:solidFill>
                <a:latin typeface="Times New Roman" charset="0"/>
              </a:rPr>
              <a:t>Map from micro-services to standard Posix I/O operations. </a:t>
            </a:r>
          </a:p>
          <a:p>
            <a:pPr defTabSz="914400" eaLnBrk="0" hangingPunct="0">
              <a:defRPr/>
            </a:pPr>
            <a:endParaRPr lang="en-US" sz="3200" baseline="4000" dirty="0">
              <a:solidFill>
                <a:srgbClr val="008DA4"/>
              </a:solidFill>
              <a:latin typeface="Times New Roman" charset="0"/>
            </a:endParaRPr>
          </a:p>
          <a:p>
            <a:pPr defTabSz="914400" eaLnBrk="0" hangingPunct="0">
              <a:lnSpc>
                <a:spcPts val="2400"/>
              </a:lnSpc>
              <a:defRPr/>
            </a:pPr>
            <a:r>
              <a:rPr lang="en-US" sz="3200" baseline="4000" dirty="0">
                <a:solidFill>
                  <a:srgbClr val="008DA4"/>
                </a:solidFill>
                <a:latin typeface="Times New Roman" charset="0"/>
              </a:rPr>
              <a:t>Map standard I/O operations to the protocol supported by</a:t>
            </a:r>
            <a:r>
              <a:rPr lang="en-US" sz="3200" dirty="0">
                <a:solidFill>
                  <a:srgbClr val="008DA4"/>
                </a:solidFill>
                <a:latin typeface="Times New Roman" charset="0"/>
              </a:rPr>
              <a:t> </a:t>
            </a:r>
            <a:r>
              <a:rPr lang="en-US" sz="3200" baseline="4000" dirty="0">
                <a:solidFill>
                  <a:srgbClr val="008DA4"/>
                </a:solidFill>
                <a:latin typeface="Times New Roman" charset="0"/>
              </a:rPr>
              <a:t>the storage system</a:t>
            </a:r>
            <a:endParaRPr lang="en-US" sz="4400" b="1" baseline="4000" dirty="0">
              <a:solidFill>
                <a:srgbClr val="008DA4"/>
              </a:solidFill>
              <a:effectLst>
                <a:outerShdw blurRad="38100" dist="38100" dir="2700000" algn="tl">
                  <a:srgbClr val="DDDDDD"/>
                </a:outerShdw>
              </a:effectLst>
              <a:latin typeface="Times New Roman" charset="0"/>
            </a:endParaRPr>
          </a:p>
        </p:txBody>
      </p:sp>
      <p:sp>
        <p:nvSpPr>
          <p:cNvPr id="12" name="Rectangle 9"/>
          <p:cNvSpPr>
            <a:spLocks noChangeArrowheads="1"/>
          </p:cNvSpPr>
          <p:nvPr/>
        </p:nvSpPr>
        <p:spPr bwMode="auto">
          <a:xfrm>
            <a:off x="571500" y="3784600"/>
            <a:ext cx="5156200" cy="711200"/>
          </a:xfrm>
          <a:prstGeom prst="rect">
            <a:avLst/>
          </a:prstGeom>
          <a:solidFill>
            <a:srgbClr val="00FF00"/>
          </a:solidFill>
          <a:ln w="12700">
            <a:solidFill>
              <a:schemeClr val="tx1"/>
            </a:solidFill>
            <a:miter lim="800000"/>
            <a:headEnd/>
            <a:tailEnd/>
          </a:ln>
          <a:effectLst/>
        </p:spPr>
        <p:txBody>
          <a:bodyPr wrap="none" anchor="ctr">
            <a:prstTxWarp prst="textNoShape">
              <a:avLst/>
            </a:prstTxWarp>
          </a:bodyPr>
          <a:lstStyle/>
          <a:p>
            <a:pPr algn="ctr" defTabSz="914400" eaLnBrk="0" hangingPunct="0">
              <a:defRPr/>
            </a:pPr>
            <a:r>
              <a:rPr lang="en-US" sz="4000" b="1" baseline="4000" dirty="0">
                <a:effectLst>
                  <a:outerShdw blurRad="38100" dist="38100" dir="2700000" algn="tl">
                    <a:srgbClr val="FFFFFF"/>
                  </a:outerShdw>
                </a:effectLst>
                <a:latin typeface="Times New Roman" charset="0"/>
              </a:rPr>
              <a:t>Standard I/O Operations</a:t>
            </a:r>
            <a:endParaRPr lang="en-US" sz="4000" b="1" baseline="4000" dirty="0">
              <a:solidFill>
                <a:schemeClr val="hlink"/>
              </a:solidFill>
              <a:effectLst>
                <a:outerShdw blurRad="38100" dist="38100" dir="2700000" algn="tl">
                  <a:srgbClr val="000000"/>
                </a:outerShdw>
              </a:effectLst>
              <a:latin typeface="Times New Roman" charset="0"/>
            </a:endParaRPr>
          </a:p>
          <a:p>
            <a:pPr algn="ctr" defTabSz="914400" eaLnBrk="0" hangingPunct="0">
              <a:defRPr/>
            </a:pPr>
            <a:endParaRPr lang="en-US" sz="700" b="1" baseline="4000" dirty="0">
              <a:solidFill>
                <a:schemeClr val="hlink"/>
              </a:solidFill>
              <a:effectLst>
                <a:outerShdw blurRad="38100" dist="38100" dir="2700000" algn="tl">
                  <a:srgbClr val="000000"/>
                </a:outerShdw>
              </a:effectLst>
              <a:latin typeface="Helvetica" charset="0"/>
            </a:endParaRPr>
          </a:p>
        </p:txBody>
      </p:sp>
      <p:sp>
        <p:nvSpPr>
          <p:cNvPr id="13" name="Line 10"/>
          <p:cNvSpPr>
            <a:spLocks noChangeShapeType="1"/>
          </p:cNvSpPr>
          <p:nvPr/>
        </p:nvSpPr>
        <p:spPr bwMode="auto">
          <a:xfrm>
            <a:off x="215900" y="2044700"/>
            <a:ext cx="5511800" cy="0"/>
          </a:xfrm>
          <a:prstGeom prst="line">
            <a:avLst/>
          </a:prstGeom>
          <a:noFill/>
          <a:ln w="28575">
            <a:solidFill>
              <a:schemeClr val="hlink"/>
            </a:solidFill>
            <a:round/>
            <a:headEnd/>
            <a:tailEnd/>
          </a:ln>
        </p:spPr>
        <p:txBody>
          <a:bodyPr wrap="none" anchor="ctr">
            <a:prstTxWarp prst="textNoShape">
              <a:avLst/>
            </a:prstTxWarp>
          </a:bodyPr>
          <a:lstStyle/>
          <a:p>
            <a:endParaRPr lang="en-US" dirty="0"/>
          </a:p>
        </p:txBody>
      </p:sp>
      <p:sp>
        <p:nvSpPr>
          <p:cNvPr id="14" name="Line 11"/>
          <p:cNvSpPr>
            <a:spLocks noChangeShapeType="1"/>
          </p:cNvSpPr>
          <p:nvPr/>
        </p:nvSpPr>
        <p:spPr bwMode="auto">
          <a:xfrm>
            <a:off x="215900" y="4622800"/>
            <a:ext cx="5511800" cy="0"/>
          </a:xfrm>
          <a:prstGeom prst="line">
            <a:avLst/>
          </a:prstGeom>
          <a:noFill/>
          <a:ln w="28575">
            <a:solidFill>
              <a:schemeClr val="hlink"/>
            </a:solidFill>
            <a:round/>
            <a:headEnd/>
            <a:tailEnd/>
          </a:ln>
        </p:spPr>
        <p:txBody>
          <a:bodyPr wrap="none" anchor="ctr">
            <a:prstTxWarp prst="textNoShape">
              <a:avLst/>
            </a:prstTxWarp>
          </a:bodyPr>
          <a:lstStyle/>
          <a:p>
            <a:endParaRPr lang="en-US" dirty="0"/>
          </a:p>
        </p:txBody>
      </p:sp>
      <p:sp>
        <p:nvSpPr>
          <p:cNvPr id="15" name="TextBox 14"/>
          <p:cNvSpPr txBox="1"/>
          <p:nvPr/>
        </p:nvSpPr>
        <p:spPr>
          <a:xfrm>
            <a:off x="215900" y="5848101"/>
            <a:ext cx="1314933" cy="646331"/>
          </a:xfrm>
          <a:prstGeom prst="rect">
            <a:avLst/>
          </a:prstGeom>
          <a:solidFill>
            <a:srgbClr val="FFFFFF"/>
          </a:solidFill>
        </p:spPr>
        <p:txBody>
          <a:bodyPr wrap="none" rtlCol="0">
            <a:spAutoFit/>
          </a:bodyPr>
          <a:lstStyle/>
          <a:p>
            <a:r>
              <a:rPr lang="en-US" dirty="0" smtClean="0">
                <a:solidFill>
                  <a:schemeClr val="bg1"/>
                </a:solidFill>
              </a:rPr>
              <a:t>Asdfadsfasd</a:t>
            </a:r>
          </a:p>
          <a:p>
            <a:r>
              <a:rPr lang="en-US" dirty="0" smtClean="0">
                <a:solidFill>
                  <a:schemeClr val="bg1"/>
                </a:solidFill>
              </a:rPr>
              <a:t>afsdfasdfsdf</a:t>
            </a:r>
            <a:endParaRPr lang="en-US" dirty="0">
              <a:solidFill>
                <a:schemeClr val="bg1"/>
              </a:solidFill>
            </a:endParaRPr>
          </a:p>
        </p:txBody>
      </p:sp>
      <p:sp>
        <p:nvSpPr>
          <p:cNvPr id="16" name="Rectangle 3"/>
          <p:cNvSpPr>
            <a:spLocks noChangeArrowheads="1"/>
          </p:cNvSpPr>
          <p:nvPr/>
        </p:nvSpPr>
        <p:spPr bwMode="auto">
          <a:xfrm>
            <a:off x="571500" y="5410200"/>
            <a:ext cx="5156200" cy="7747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pPr algn="ctr" defTabSz="914400" eaLnBrk="0" hangingPunct="0">
              <a:defRPr/>
            </a:pPr>
            <a:r>
              <a:rPr lang="en-US" sz="4400" b="1" baseline="4000" dirty="0">
                <a:effectLst>
                  <a:outerShdw blurRad="38100" dist="38100" dir="2700000" algn="tl">
                    <a:srgbClr val="FFFFFF"/>
                  </a:outerShdw>
                </a:effectLst>
                <a:latin typeface="Times New Roman" charset="0"/>
              </a:rPr>
              <a:t>Storage System</a:t>
            </a:r>
            <a:endParaRPr lang="en-US" sz="4400" b="1" baseline="4000" dirty="0">
              <a:solidFill>
                <a:schemeClr val="hlink"/>
              </a:solidFill>
              <a:effectLst>
                <a:outerShdw blurRad="38100" dist="38100" dir="2700000" algn="tl">
                  <a:srgbClr val="000000"/>
                </a:outerShdw>
              </a:effectLst>
              <a:latin typeface="Times New Roman"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826" y="0"/>
            <a:ext cx="8229600" cy="1143000"/>
          </a:xfrm>
        </p:spPr>
        <p:txBody>
          <a:bodyPr>
            <a:normAutofit/>
          </a:bodyPr>
          <a:lstStyle/>
          <a:p>
            <a:r>
              <a:rPr lang="en-US" sz="4000" b="0" dirty="0"/>
              <a:t>iRODS Extensible Infrastructure</a:t>
            </a:r>
          </a:p>
        </p:txBody>
      </p:sp>
      <p:sp>
        <p:nvSpPr>
          <p:cNvPr id="37891" name="Content Placeholder 2"/>
          <p:cNvSpPr>
            <a:spLocks noGrp="1"/>
          </p:cNvSpPr>
          <p:nvPr>
            <p:ph idx="1"/>
          </p:nvPr>
        </p:nvSpPr>
        <p:spPr>
          <a:xfrm>
            <a:off x="897458" y="1143000"/>
            <a:ext cx="8229600" cy="5715000"/>
          </a:xfrm>
        </p:spPr>
        <p:txBody>
          <a:bodyPr/>
          <a:lstStyle/>
          <a:p>
            <a:r>
              <a:rPr lang="en-US" sz="2400" dirty="0" smtClean="0"/>
              <a:t>Some extensions handled by user groups </a:t>
            </a:r>
          </a:p>
          <a:p>
            <a:pPr lvl="1"/>
            <a:r>
              <a:rPr lang="en-US" sz="2000" dirty="0" smtClean="0"/>
              <a:t>Clients</a:t>
            </a:r>
          </a:p>
          <a:p>
            <a:pPr lvl="1"/>
            <a:r>
              <a:rPr lang="en-US" sz="2000" dirty="0" smtClean="0"/>
              <a:t>Policies</a:t>
            </a:r>
          </a:p>
          <a:p>
            <a:pPr lvl="1">
              <a:spcAft>
                <a:spcPts val="1800"/>
              </a:spcAft>
            </a:pPr>
            <a:r>
              <a:rPr lang="en-US" sz="2000" dirty="0" smtClean="0"/>
              <a:t>Procedures</a:t>
            </a:r>
          </a:p>
          <a:p>
            <a:r>
              <a:rPr lang="en-US" sz="2400" dirty="0" smtClean="0"/>
              <a:t>iRODS (extensible) core infrastructure:</a:t>
            </a:r>
          </a:p>
          <a:p>
            <a:pPr lvl="1"/>
            <a:r>
              <a:rPr lang="en-US" sz="2000" dirty="0" smtClean="0"/>
              <a:t>Network transport</a:t>
            </a:r>
          </a:p>
          <a:p>
            <a:pPr lvl="1"/>
            <a:r>
              <a:rPr lang="en-US" sz="2000" dirty="0" smtClean="0"/>
              <a:t>Authentication/Authorization</a:t>
            </a:r>
          </a:p>
          <a:p>
            <a:pPr lvl="1"/>
            <a:r>
              <a:rPr lang="en-US" sz="2000" dirty="0" smtClean="0"/>
              <a:t>Distributed storage access</a:t>
            </a:r>
          </a:p>
          <a:p>
            <a:pPr lvl="1"/>
            <a:r>
              <a:rPr lang="en-US" sz="2000" dirty="0" smtClean="0"/>
              <a:t>Remote/Data-side execution of services</a:t>
            </a:r>
          </a:p>
          <a:p>
            <a:pPr lvl="1"/>
            <a:r>
              <a:rPr lang="en-US" sz="2000" dirty="0" smtClean="0"/>
              <a:t>Metadata management</a:t>
            </a:r>
          </a:p>
          <a:p>
            <a:pPr lvl="1"/>
            <a:r>
              <a:rPr lang="en-US" sz="2000" dirty="0" smtClean="0"/>
              <a:t>Messaging</a:t>
            </a:r>
          </a:p>
          <a:p>
            <a:pPr lvl="1"/>
            <a:r>
              <a:rPr lang="en-US" sz="2000" dirty="0" smtClean="0"/>
              <a:t>Rule engine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8891901" cy="1308391"/>
          </a:xfrm>
        </p:spPr>
        <p:txBody>
          <a:bodyPr>
            <a:normAutofit/>
          </a:bodyPr>
          <a:lstStyle/>
          <a:p>
            <a:r>
              <a:rPr lang="en-US" sz="4000" b="0" dirty="0" smtClean="0"/>
              <a:t>Renaissance Computing Institute</a:t>
            </a:r>
            <a:r>
              <a:rPr lang="en-US" b="0" dirty="0" smtClean="0"/>
              <a:t/>
            </a:r>
            <a:br>
              <a:rPr lang="en-US" b="0" dirty="0" smtClean="0"/>
            </a:br>
            <a:r>
              <a:rPr lang="en-US" sz="2800" b="0" dirty="0" smtClean="0"/>
              <a:t>(</a:t>
            </a:r>
            <a:r>
              <a:rPr lang="en-US" sz="2800" b="0" i="1" dirty="0" smtClean="0"/>
              <a:t>RENCI)</a:t>
            </a:r>
            <a:endParaRPr lang="en-US" sz="2800" b="0" i="1" dirty="0"/>
          </a:p>
        </p:txBody>
      </p:sp>
      <p:sp>
        <p:nvSpPr>
          <p:cNvPr id="3" name="Content Placeholder 2"/>
          <p:cNvSpPr>
            <a:spLocks noGrp="1"/>
          </p:cNvSpPr>
          <p:nvPr>
            <p:ph idx="1"/>
          </p:nvPr>
        </p:nvSpPr>
        <p:spPr>
          <a:xfrm>
            <a:off x="216388" y="1706854"/>
            <a:ext cx="8675513" cy="4345061"/>
          </a:xfrm>
        </p:spPr>
        <p:txBody>
          <a:bodyPr>
            <a:normAutofit/>
          </a:bodyPr>
          <a:lstStyle/>
          <a:p>
            <a:pPr>
              <a:spcAft>
                <a:spcPts val="1800"/>
              </a:spcAft>
            </a:pPr>
            <a:r>
              <a:rPr lang="en-US" sz="2400" dirty="0" smtClean="0"/>
              <a:t>A research unit of UNC Chapel Hill</a:t>
            </a:r>
          </a:p>
          <a:p>
            <a:pPr>
              <a:spcAft>
                <a:spcPts val="1800"/>
              </a:spcAft>
            </a:pPr>
            <a:r>
              <a:rPr lang="en-US" sz="2400" dirty="0" smtClean="0"/>
              <a:t>Current Director: Stan Ahalt, formerly from the Ohio Supercomputer Center</a:t>
            </a:r>
          </a:p>
          <a:p>
            <a:pPr>
              <a:spcAft>
                <a:spcPts val="1800"/>
              </a:spcAft>
            </a:pPr>
            <a:r>
              <a:rPr lang="en-US" sz="2400" dirty="0" smtClean="0"/>
              <a:t>State-supported</a:t>
            </a:r>
          </a:p>
          <a:p>
            <a:r>
              <a:rPr lang="en-US" sz="2400" dirty="0" smtClean="0"/>
              <a:t>Governed by the Triangle universities:</a:t>
            </a:r>
          </a:p>
          <a:p>
            <a:pPr lvl="1"/>
            <a:r>
              <a:rPr lang="en-US" sz="2000" dirty="0" smtClean="0"/>
              <a:t>UNC Chapel Hill</a:t>
            </a:r>
          </a:p>
          <a:p>
            <a:pPr lvl="1"/>
            <a:r>
              <a:rPr lang="en-US" sz="2000" dirty="0" smtClean="0"/>
              <a:t>NC State University</a:t>
            </a:r>
          </a:p>
          <a:p>
            <a:pPr lvl="1"/>
            <a:r>
              <a:rPr lang="en-US" sz="2000" dirty="0" smtClean="0"/>
              <a:t>Duke University</a:t>
            </a:r>
          </a:p>
        </p:txBody>
      </p:sp>
      <p:sp>
        <p:nvSpPr>
          <p:cNvPr id="5" name="Slide Number Placeholder 4"/>
          <p:cNvSpPr>
            <a:spLocks noGrp="1"/>
          </p:cNvSpPr>
          <p:nvPr>
            <p:ph type="sldNum" sz="quarter" idx="12"/>
          </p:nvPr>
        </p:nvSpPr>
        <p:spPr/>
        <p:txBody>
          <a:bodyPr/>
          <a:lstStyle/>
          <a:p>
            <a:fld id="{E495961A-A913-A64C-A153-958F4DEACEF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Title 1"/>
          <p:cNvSpPr>
            <a:spLocks noGrp="1"/>
          </p:cNvSpPr>
          <p:nvPr>
            <p:ph type="title"/>
          </p:nvPr>
        </p:nvSpPr>
        <p:spPr>
          <a:xfrm>
            <a:off x="14826" y="25401"/>
            <a:ext cx="8229600" cy="1143000"/>
          </a:xfrm>
        </p:spPr>
        <p:txBody>
          <a:bodyPr/>
          <a:lstStyle/>
          <a:p>
            <a:r>
              <a:rPr lang="en-US" sz="4000" b="0" dirty="0" smtClean="0"/>
              <a:t>An iRODS Overview</a:t>
            </a:r>
          </a:p>
        </p:txBody>
      </p:sp>
      <p:sp>
        <p:nvSpPr>
          <p:cNvPr id="40964" name="Content Placeholder 2"/>
          <p:cNvSpPr>
            <a:spLocks noGrp="1"/>
          </p:cNvSpPr>
          <p:nvPr>
            <p:ph idx="1"/>
          </p:nvPr>
        </p:nvSpPr>
        <p:spPr/>
        <p:txBody>
          <a:bodyPr/>
          <a:lstStyle/>
          <a:p>
            <a:endParaRPr lang="en-US" dirty="0"/>
          </a:p>
        </p:txBody>
      </p:sp>
      <p:graphicFrame>
        <p:nvGraphicFramePr>
          <p:cNvPr id="40962" name="Object 2"/>
          <p:cNvGraphicFramePr>
            <a:graphicFrameLocks noChangeAspect="1"/>
          </p:cNvGraphicFramePr>
          <p:nvPr/>
        </p:nvGraphicFramePr>
        <p:xfrm>
          <a:off x="69850" y="1227671"/>
          <a:ext cx="9074150" cy="5410200"/>
        </p:xfrm>
        <a:graphic>
          <a:graphicData uri="http://schemas.openxmlformats.org/presentationml/2006/ole">
            <p:oleObj spid="_x0000_s41986" name="Document" r:id="rId3" imgW="4724400" imgH="2819400" progId="Word.Documen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3791"/>
            <a:ext cx="8891901" cy="1143000"/>
          </a:xfrm>
        </p:spPr>
        <p:txBody>
          <a:bodyPr/>
          <a:lstStyle/>
          <a:p>
            <a:r>
              <a:rPr lang="en-US" dirty="0" smtClean="0"/>
              <a:t>Large-Scale Data with iRODS </a:t>
            </a:r>
            <a:endParaRPr lang="en-US" dirty="0"/>
          </a:p>
        </p:txBody>
      </p:sp>
      <p:sp>
        <p:nvSpPr>
          <p:cNvPr id="3" name="Content Placeholder 2"/>
          <p:cNvSpPr>
            <a:spLocks noGrp="1"/>
          </p:cNvSpPr>
          <p:nvPr>
            <p:ph idx="1"/>
          </p:nvPr>
        </p:nvSpPr>
        <p:spPr>
          <a:xfrm>
            <a:off x="216388" y="1922754"/>
            <a:ext cx="8675513" cy="4345061"/>
          </a:xfrm>
        </p:spPr>
        <p:txBody>
          <a:bodyPr/>
          <a:lstStyle/>
          <a:p>
            <a:r>
              <a:rPr lang="en-US" dirty="0" smtClean="0"/>
              <a:t>        </a:t>
            </a:r>
            <a:r>
              <a:rPr lang="en-US" u="sng" dirty="0" smtClean="0"/>
              <a:t>NASA</a:t>
            </a:r>
            <a:endParaRPr lang="en-US" dirty="0" smtClean="0"/>
          </a:p>
          <a:p>
            <a:pPr>
              <a:buNone/>
            </a:pPr>
            <a:endParaRPr lang="en-US" dirty="0" smtClean="0"/>
          </a:p>
          <a:p>
            <a:r>
              <a:rPr lang="en-US" u="sng" dirty="0" smtClean="0"/>
              <a:t>Broad Institute</a:t>
            </a:r>
          </a:p>
          <a:p>
            <a:pPr>
              <a:buNone/>
            </a:pPr>
            <a:r>
              <a:rPr lang="en-US" dirty="0" smtClean="0"/>
              <a:t>	</a:t>
            </a:r>
            <a:endParaRPr lang="en-US" sz="2800" dirty="0" smtClean="0"/>
          </a:p>
          <a:p>
            <a:r>
              <a:rPr lang="en-US" u="sng" dirty="0" smtClean="0"/>
              <a:t>Sanger Institute</a:t>
            </a:r>
          </a:p>
        </p:txBody>
      </p:sp>
      <p:sp>
        <p:nvSpPr>
          <p:cNvPr id="4" name="Slide Number Placeholder 3"/>
          <p:cNvSpPr>
            <a:spLocks noGrp="1"/>
          </p:cNvSpPr>
          <p:nvPr>
            <p:ph type="sldNum" sz="quarter" idx="12"/>
          </p:nvPr>
        </p:nvSpPr>
        <p:spPr/>
        <p:txBody>
          <a:bodyPr/>
          <a:lstStyle/>
          <a:p>
            <a:fld id="{E495961A-A913-A64C-A153-958F4DEACEF4}" type="slidenum">
              <a:rPr lang="en-US" smtClean="0"/>
              <a:pPr/>
              <a:t>21</a:t>
            </a:fld>
            <a:endParaRPr lang="en-US" dirty="0"/>
          </a:p>
        </p:txBody>
      </p:sp>
      <p:pic>
        <p:nvPicPr>
          <p:cNvPr id="73" name="Picture 3"/>
          <p:cNvPicPr>
            <a:picLocks noChangeAspect="1" noChangeArrowheads="1"/>
          </p:cNvPicPr>
          <p:nvPr/>
        </p:nvPicPr>
        <p:blipFill>
          <a:blip r:embed="rId2"/>
          <a:srcRect t="7063" r="6912" b="10928"/>
          <a:stretch>
            <a:fillRect/>
          </a:stretch>
        </p:blipFill>
        <p:spPr bwMode="auto">
          <a:xfrm>
            <a:off x="611188" y="1884654"/>
            <a:ext cx="825500" cy="815975"/>
          </a:xfrm>
          <a:prstGeom prst="rect">
            <a:avLst/>
          </a:prstGeom>
          <a:noFill/>
          <a:ln w="12700" cap="flat">
            <a:noFill/>
            <a:miter lim="800000"/>
            <a:headEnd/>
            <a:tailEnd/>
          </a:ln>
        </p:spPr>
      </p:pic>
      <p:pic>
        <p:nvPicPr>
          <p:cNvPr id="74" name="Picture 73" descr="broad.png"/>
          <p:cNvPicPr>
            <a:picLocks noChangeAspect="1"/>
          </p:cNvPicPr>
          <p:nvPr/>
        </p:nvPicPr>
        <p:blipFill>
          <a:blip r:embed="rId3"/>
          <a:stretch>
            <a:fillRect/>
          </a:stretch>
        </p:blipFill>
        <p:spPr>
          <a:xfrm>
            <a:off x="3492500" y="3173378"/>
            <a:ext cx="1498600" cy="382621"/>
          </a:xfrm>
          <a:prstGeom prst="rect">
            <a:avLst/>
          </a:prstGeom>
        </p:spPr>
      </p:pic>
      <p:pic>
        <p:nvPicPr>
          <p:cNvPr id="75" name="Picture 74" descr="sanger-logo.png"/>
          <p:cNvPicPr>
            <a:picLocks noChangeAspect="1"/>
          </p:cNvPicPr>
          <p:nvPr/>
        </p:nvPicPr>
        <p:blipFill>
          <a:blip r:embed="rId4"/>
          <a:stretch>
            <a:fillRect/>
          </a:stretch>
        </p:blipFill>
        <p:spPr>
          <a:xfrm>
            <a:off x="3644900" y="4270298"/>
            <a:ext cx="1346200" cy="39400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391"/>
            <a:ext cx="8891901" cy="1143000"/>
          </a:xfrm>
        </p:spPr>
        <p:txBody>
          <a:bodyPr>
            <a:normAutofit fontScale="90000"/>
          </a:bodyPr>
          <a:lstStyle/>
          <a:p>
            <a:r>
              <a:rPr lang="en-US" dirty="0" smtClean="0"/>
              <a:t>NASA Center for Climate Simulation</a:t>
            </a:r>
            <a:endParaRPr lang="en-US" dirty="0"/>
          </a:p>
        </p:txBody>
      </p:sp>
      <p:pic>
        <p:nvPicPr>
          <p:cNvPr id="5" name="Content Placeholder 4" descr="nccs.png"/>
          <p:cNvPicPr>
            <a:picLocks noGrp="1" noChangeAspect="1"/>
          </p:cNvPicPr>
          <p:nvPr>
            <p:ph idx="1"/>
          </p:nvPr>
        </p:nvPicPr>
        <p:blipFill>
          <a:blip r:embed="rId2"/>
          <a:srcRect l="-91011" r="-91011"/>
          <a:stretch>
            <a:fillRect/>
          </a:stretch>
        </p:blipFill>
        <p:spPr>
          <a:xfrm>
            <a:off x="-2451100" y="1706855"/>
            <a:ext cx="8307103" cy="4160546"/>
          </a:xfrm>
        </p:spPr>
      </p:pic>
      <p:sp>
        <p:nvSpPr>
          <p:cNvPr id="4" name="Slide Number Placeholder 3"/>
          <p:cNvSpPr>
            <a:spLocks noGrp="1"/>
          </p:cNvSpPr>
          <p:nvPr>
            <p:ph type="sldNum" sz="quarter" idx="12"/>
          </p:nvPr>
        </p:nvSpPr>
        <p:spPr/>
        <p:txBody>
          <a:bodyPr/>
          <a:lstStyle/>
          <a:p>
            <a:fld id="{E495961A-A913-A64C-A153-958F4DEACEF4}" type="slidenum">
              <a:rPr lang="en-US" smtClean="0"/>
              <a:pPr/>
              <a:t>22</a:t>
            </a:fld>
            <a:endParaRPr lang="en-US" dirty="0"/>
          </a:p>
        </p:txBody>
      </p:sp>
      <p:sp>
        <p:nvSpPr>
          <p:cNvPr id="6" name="Rectangle 5"/>
          <p:cNvSpPr/>
          <p:nvPr/>
        </p:nvSpPr>
        <p:spPr>
          <a:xfrm>
            <a:off x="3352800" y="1456372"/>
            <a:ext cx="5791200" cy="4816703"/>
          </a:xfrm>
          <a:prstGeom prst="rect">
            <a:avLst/>
          </a:prstGeom>
        </p:spPr>
        <p:txBody>
          <a:bodyPr wrap="square">
            <a:spAutoFit/>
          </a:bodyPr>
          <a:lstStyle/>
          <a:p>
            <a:r>
              <a:rPr lang="en-US" sz="2000" dirty="0" smtClean="0">
                <a:latin typeface="Century Gothic"/>
                <a:cs typeface="Century Gothic"/>
              </a:rPr>
              <a:t>NCCS: </a:t>
            </a:r>
            <a:r>
              <a:rPr lang="en-US" sz="2000" dirty="0" smtClean="0">
                <a:solidFill>
                  <a:srgbClr val="008DA4"/>
                </a:solidFill>
                <a:latin typeface="Century Gothic"/>
                <a:cs typeface="Century Gothic"/>
              </a:rPr>
              <a:t>simulation tools and supercomputing resources for NASA missions and future scientific discoveries…</a:t>
            </a:r>
          </a:p>
          <a:p>
            <a:r>
              <a:rPr lang="en-US" sz="1600" dirty="0" smtClean="0">
                <a:solidFill>
                  <a:srgbClr val="008DA4"/>
                </a:solidFill>
                <a:latin typeface="Century Gothic"/>
                <a:cs typeface="Century Gothic"/>
              </a:rPr>
              <a:t> </a:t>
            </a:r>
          </a:p>
          <a:p>
            <a:pPr algn="ctr"/>
            <a:r>
              <a:rPr lang="en-US" sz="2000" dirty="0" smtClean="0">
                <a:solidFill>
                  <a:srgbClr val="008DA4"/>
                </a:solidFill>
                <a:latin typeface="Century Gothic"/>
                <a:cs typeface="Century Gothic"/>
                <a:hlinkClick r:id="rId3"/>
              </a:rPr>
              <a:t>http://www.nccs.nasa.gov/</a:t>
            </a:r>
            <a:endParaRPr lang="en-US" sz="2000" dirty="0" smtClean="0">
              <a:solidFill>
                <a:srgbClr val="008DA4"/>
              </a:solidFill>
              <a:latin typeface="Century Gothic"/>
              <a:cs typeface="Century Gothic"/>
            </a:endParaRPr>
          </a:p>
          <a:p>
            <a:endParaRPr lang="en-US" sz="2000" dirty="0" smtClean="0">
              <a:solidFill>
                <a:srgbClr val="008DA4"/>
              </a:solidFill>
              <a:latin typeface="Century Gothic"/>
              <a:cs typeface="Century Gothic"/>
            </a:endParaRPr>
          </a:p>
          <a:p>
            <a:r>
              <a:rPr lang="en-US" sz="2000" dirty="0" smtClean="0">
                <a:solidFill>
                  <a:srgbClr val="008DA4"/>
                </a:solidFill>
                <a:latin typeface="Century Gothic"/>
                <a:cs typeface="Century Gothic"/>
              </a:rPr>
              <a:t>Part of NASA’s </a:t>
            </a:r>
            <a:r>
              <a:rPr lang="en-US" sz="2000" dirty="0" smtClean="0">
                <a:solidFill>
                  <a:srgbClr val="000000"/>
                </a:solidFill>
                <a:latin typeface="Century Gothic"/>
                <a:cs typeface="Century Gothic"/>
              </a:rPr>
              <a:t>High End Computing Program</a:t>
            </a:r>
          </a:p>
          <a:p>
            <a:r>
              <a:rPr lang="en-US" sz="1600" dirty="0" smtClean="0">
                <a:solidFill>
                  <a:srgbClr val="008DA4"/>
                </a:solidFill>
                <a:latin typeface="Century Gothic"/>
                <a:cs typeface="Century Gothic"/>
              </a:rPr>
              <a:t> </a:t>
            </a:r>
          </a:p>
          <a:p>
            <a:pPr>
              <a:spcBef>
                <a:spcPts val="600"/>
              </a:spcBef>
            </a:pPr>
            <a:r>
              <a:rPr lang="en-US" sz="2000" dirty="0" smtClean="0">
                <a:solidFill>
                  <a:srgbClr val="000000"/>
                </a:solidFill>
                <a:latin typeface="Century Gothic"/>
                <a:ea typeface="Lucida Grande" charset="0"/>
                <a:cs typeface="Century Gothic"/>
                <a:sym typeface="Lucida Grande" charset="0"/>
              </a:rPr>
              <a:t>Data Management System (DMS) Project</a:t>
            </a:r>
            <a:r>
              <a:rPr lang="en-US" sz="2000" dirty="0" smtClean="0">
                <a:solidFill>
                  <a:srgbClr val="008DA4"/>
                </a:solidFill>
                <a:latin typeface="Century Gothic"/>
                <a:ea typeface="Lucida Grande" charset="0"/>
                <a:cs typeface="Century Gothic"/>
                <a:sym typeface="Lucida Grande" charset="0"/>
              </a:rPr>
              <a:t>: applied R&amp;D aimed at moving iRODS data grid technology into practical use in the NCCS. It’s about:</a:t>
            </a:r>
          </a:p>
          <a:p>
            <a:pPr>
              <a:spcBef>
                <a:spcPts val="600"/>
              </a:spcBef>
            </a:pPr>
            <a:r>
              <a:rPr lang="en-US" sz="2000" dirty="0" smtClean="0">
                <a:solidFill>
                  <a:srgbClr val="008DA4"/>
                </a:solidFill>
                <a:latin typeface="Century Gothic"/>
                <a:ea typeface="Lucida Grande" charset="0"/>
                <a:cs typeface="Century Gothic"/>
                <a:sym typeface="Lucida Grande" charset="0"/>
              </a:rPr>
              <a:t>Technology Readiness, Operational Transfer, and Cultural Change ...</a:t>
            </a:r>
          </a:p>
          <a:p>
            <a:endParaRPr lang="en-US" sz="2000" dirty="0">
              <a:solidFill>
                <a:srgbClr val="008DA4"/>
              </a:solidFill>
              <a:latin typeface="Century Gothic"/>
              <a:cs typeface="Century Gothic"/>
            </a:endParaRPr>
          </a:p>
        </p:txBody>
      </p:sp>
      <p:sp>
        <p:nvSpPr>
          <p:cNvPr id="8" name="TextBox 7"/>
          <p:cNvSpPr txBox="1"/>
          <p:nvPr/>
        </p:nvSpPr>
        <p:spPr>
          <a:xfrm>
            <a:off x="317500" y="5897461"/>
            <a:ext cx="1182831" cy="646331"/>
          </a:xfrm>
          <a:prstGeom prst="rect">
            <a:avLst/>
          </a:prstGeom>
          <a:solidFill>
            <a:srgbClr val="FFFFFF"/>
          </a:solidFill>
          <a:ln>
            <a:solidFill>
              <a:srgbClr val="FFFFFF"/>
            </a:solidFill>
          </a:ln>
        </p:spPr>
        <p:txBody>
          <a:bodyPr wrap="square" rtlCol="0">
            <a:spAutoFit/>
          </a:bodyPr>
          <a:lstStyle/>
          <a:p>
            <a:r>
              <a:rPr lang="en-US" dirty="0" smtClean="0">
                <a:solidFill>
                  <a:schemeClr val="bg1"/>
                </a:solidFill>
              </a:rPr>
              <a:t>Asfsdfas</a:t>
            </a:r>
          </a:p>
          <a:p>
            <a:r>
              <a:rPr lang="en-US" dirty="0" smtClean="0">
                <a:solidFill>
                  <a:schemeClr val="bg1"/>
                </a:solidFill>
              </a:rPr>
              <a:t>asdfsdf</a:t>
            </a:r>
            <a:endParaRPr lang="en-US" dirty="0">
              <a:solidFill>
                <a:schemeClr val="bg1"/>
              </a:solidFill>
            </a:endParaRPr>
          </a:p>
        </p:txBody>
      </p:sp>
      <p:pic>
        <p:nvPicPr>
          <p:cNvPr id="9" name="Picture 3"/>
          <p:cNvPicPr>
            <a:picLocks noChangeAspect="1" noChangeArrowheads="1"/>
          </p:cNvPicPr>
          <p:nvPr/>
        </p:nvPicPr>
        <p:blipFill>
          <a:blip r:embed="rId4"/>
          <a:srcRect t="7063" r="6912" b="10928"/>
          <a:stretch>
            <a:fillRect/>
          </a:stretch>
        </p:blipFill>
        <p:spPr bwMode="auto">
          <a:xfrm>
            <a:off x="8318500" y="322947"/>
            <a:ext cx="825500" cy="815975"/>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889" y="38391"/>
            <a:ext cx="8675512" cy="1143000"/>
          </a:xfrm>
        </p:spPr>
        <p:txBody>
          <a:bodyPr/>
          <a:lstStyle/>
          <a:p>
            <a:r>
              <a:rPr lang="en-US" dirty="0" smtClean="0"/>
              <a:t>NCCS Mandates</a:t>
            </a:r>
            <a:endParaRPr lang="en-US" dirty="0"/>
          </a:p>
        </p:txBody>
      </p:sp>
      <p:sp>
        <p:nvSpPr>
          <p:cNvPr id="3" name="Content Placeholder 2"/>
          <p:cNvSpPr>
            <a:spLocks noGrp="1"/>
          </p:cNvSpPr>
          <p:nvPr>
            <p:ph idx="1"/>
          </p:nvPr>
        </p:nvSpPr>
        <p:spPr>
          <a:xfrm>
            <a:off x="216388" y="1236954"/>
            <a:ext cx="8675513" cy="4770146"/>
          </a:xfrm>
        </p:spPr>
        <p:txBody>
          <a:bodyPr>
            <a:normAutofit/>
          </a:bodyPr>
          <a:lstStyle/>
          <a:p>
            <a:r>
              <a:rPr lang="en-US" sz="2000" dirty="0" smtClean="0"/>
              <a:t>Major clients:</a:t>
            </a:r>
          </a:p>
          <a:p>
            <a:pPr lvl="1"/>
            <a:r>
              <a:rPr lang="en-US" sz="1800" dirty="0" smtClean="0"/>
              <a:t>NASA's Global Modeling and Assimilation Office (GMAO) </a:t>
            </a:r>
          </a:p>
          <a:p>
            <a:pPr lvl="1">
              <a:spcAft>
                <a:spcPts val="2400"/>
              </a:spcAft>
            </a:pPr>
            <a:r>
              <a:rPr lang="en-US" sz="1800" dirty="0" smtClean="0"/>
              <a:t>Goddard Institute for Space Studies (GISS)</a:t>
            </a:r>
          </a:p>
          <a:p>
            <a:pPr>
              <a:spcAft>
                <a:spcPts val="2400"/>
              </a:spcAft>
            </a:pPr>
            <a:r>
              <a:rPr lang="en-US" sz="2000" dirty="0" smtClean="0"/>
              <a:t>Data management services and analytical tools in support of the Intergovernmental Panel on Climate Change (IPCC) Fifth Assessment Report (AR5), due between 2013 and 2014</a:t>
            </a:r>
          </a:p>
          <a:p>
            <a:pPr>
              <a:spcAft>
                <a:spcPts val="2400"/>
              </a:spcAft>
            </a:pPr>
            <a:r>
              <a:rPr lang="en-US" sz="2000" dirty="0" smtClean="0"/>
              <a:t>The tie between NASA modeling efforts and satellite missions: working to integrate model outputs and observational data</a:t>
            </a:r>
          </a:p>
          <a:p>
            <a:r>
              <a:rPr lang="en-US" sz="2000" dirty="0" smtClean="0"/>
              <a:t>NCCS keeping pace with increasing heterogeneity and distributed nature of Earth Science data</a:t>
            </a:r>
          </a:p>
        </p:txBody>
      </p:sp>
      <p:sp>
        <p:nvSpPr>
          <p:cNvPr id="4" name="Slide Number Placeholder 3"/>
          <p:cNvSpPr>
            <a:spLocks noGrp="1"/>
          </p:cNvSpPr>
          <p:nvPr>
            <p:ph type="sldNum" sz="quarter" idx="12"/>
          </p:nvPr>
        </p:nvSpPr>
        <p:spPr/>
        <p:txBody>
          <a:bodyPr/>
          <a:lstStyle/>
          <a:p>
            <a:fld id="{E495961A-A913-A64C-A153-958F4DEACEF4}" type="slidenum">
              <a:rPr lang="en-US" smtClean="0"/>
              <a:pPr/>
              <a:t>23</a:t>
            </a:fld>
            <a:endParaRPr lang="en-US" dirty="0"/>
          </a:p>
        </p:txBody>
      </p:sp>
      <p:pic>
        <p:nvPicPr>
          <p:cNvPr id="5" name="Picture 3"/>
          <p:cNvPicPr>
            <a:picLocks noChangeAspect="1" noChangeArrowheads="1"/>
          </p:cNvPicPr>
          <p:nvPr/>
        </p:nvPicPr>
        <p:blipFill>
          <a:blip r:embed="rId2"/>
          <a:srcRect t="7063" r="6912" b="10928"/>
          <a:stretch>
            <a:fillRect/>
          </a:stretch>
        </p:blipFill>
        <p:spPr bwMode="auto">
          <a:xfrm>
            <a:off x="8102600" y="322947"/>
            <a:ext cx="825500" cy="815975"/>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3"/>
          <p:cNvSpPr>
            <a:spLocks noGrp="1"/>
          </p:cNvSpPr>
          <p:nvPr>
            <p:ph type="sldNum" sz="quarter" idx="10"/>
          </p:nvPr>
        </p:nvSpPr>
        <p:spPr/>
        <p:txBody>
          <a:bodyPr/>
          <a:lstStyle/>
          <a:p>
            <a:fld id="{65FBAF3B-E4C0-AD4C-AD0A-3602269D4E73}" type="slidenum">
              <a:rPr lang="en-US"/>
              <a:pPr/>
              <a:t>24</a:t>
            </a:fld>
            <a:endParaRPr lang="en-US" dirty="0"/>
          </a:p>
        </p:txBody>
      </p:sp>
      <p:sp>
        <p:nvSpPr>
          <p:cNvPr id="10241" name="Rectangle 1"/>
          <p:cNvSpPr>
            <a:spLocks/>
          </p:cNvSpPr>
          <p:nvPr/>
        </p:nvSpPr>
        <p:spPr bwMode="auto">
          <a:xfrm>
            <a:off x="5134570" y="5089922"/>
            <a:ext cx="714375" cy="982266"/>
          </a:xfrm>
          <a:prstGeom prst="rect">
            <a:avLst/>
          </a:prstGeom>
          <a:solidFill>
            <a:schemeClr val="accent1"/>
          </a:solidFill>
          <a:ln w="25400" cap="flat">
            <a:noFill/>
            <a:miter lim="800000"/>
            <a:headEnd type="none" w="med" len="med"/>
            <a:tailEnd type="none" w="med" len="med"/>
          </a:ln>
          <a:effectLst>
            <a:outerShdw blurRad="63500" dist="25399" dir="2700000" algn="ctr" rotWithShape="0">
              <a:schemeClr val="bg2">
                <a:alpha val="75000"/>
              </a:schemeClr>
            </a:outerShdw>
          </a:effectLst>
        </p:spPr>
        <p:txBody>
          <a:bodyPr lIns="0" tIns="0" rIns="0" bIns="0">
            <a:prstTxWarp prst="textNoShape">
              <a:avLst/>
            </a:prstTxWarp>
          </a:bodyPr>
          <a:lstStyle/>
          <a:p>
            <a:endParaRPr lang="en-US" dirty="0"/>
          </a:p>
        </p:txBody>
      </p:sp>
      <p:sp>
        <p:nvSpPr>
          <p:cNvPr id="10242" name="Rectangle 2"/>
          <p:cNvSpPr>
            <a:spLocks/>
          </p:cNvSpPr>
          <p:nvPr/>
        </p:nvSpPr>
        <p:spPr bwMode="auto">
          <a:xfrm>
            <a:off x="4277321" y="5089922"/>
            <a:ext cx="732234" cy="964406"/>
          </a:xfrm>
          <a:prstGeom prst="rect">
            <a:avLst/>
          </a:prstGeom>
          <a:solidFill>
            <a:schemeClr val="accent1"/>
          </a:solidFill>
          <a:ln w="25400" cap="flat">
            <a:noFill/>
            <a:miter lim="800000"/>
            <a:headEnd type="none" w="med" len="med"/>
            <a:tailEnd type="none" w="med" len="med"/>
          </a:ln>
          <a:effectLst>
            <a:outerShdw blurRad="63500" dist="25399" dir="2700000" algn="ctr" rotWithShape="0">
              <a:schemeClr val="bg2">
                <a:alpha val="75000"/>
              </a:schemeClr>
            </a:outerShdw>
          </a:effectLst>
        </p:spPr>
        <p:txBody>
          <a:bodyPr lIns="0" tIns="0" rIns="0" bIns="0">
            <a:prstTxWarp prst="textNoShape">
              <a:avLst/>
            </a:prstTxWarp>
          </a:bodyPr>
          <a:lstStyle/>
          <a:p>
            <a:endParaRPr lang="en-US" dirty="0"/>
          </a:p>
        </p:txBody>
      </p:sp>
      <p:sp>
        <p:nvSpPr>
          <p:cNvPr id="10243" name="Rectangle 3"/>
          <p:cNvSpPr>
            <a:spLocks/>
          </p:cNvSpPr>
          <p:nvPr/>
        </p:nvSpPr>
        <p:spPr bwMode="auto">
          <a:xfrm>
            <a:off x="794742" y="1139652"/>
            <a:ext cx="2821781" cy="4822031"/>
          </a:xfrm>
          <a:prstGeom prst="rect">
            <a:avLst/>
          </a:prstGeom>
          <a:noFill/>
          <a:ln w="12700" cap="flat">
            <a:noFill/>
            <a:miter lim="800000"/>
            <a:headEnd type="none" w="med" len="med"/>
            <a:tailEnd type="none" w="med" len="med"/>
          </a:ln>
        </p:spPr>
        <p:txBody>
          <a:bodyPr lIns="0" tIns="0" rIns="40638" bIns="0">
            <a:prstTxWarp prst="textNoShape">
              <a:avLst/>
            </a:prstTxWarp>
          </a:bodyPr>
          <a:lstStyle/>
          <a:p>
            <a:pPr>
              <a:spcBef>
                <a:spcPts val="844"/>
              </a:spcBef>
            </a:pPr>
            <a:r>
              <a:rPr lang="en-US" sz="1300" b="1" dirty="0">
                <a:solidFill>
                  <a:srgbClr val="1A1A1A"/>
                </a:solidFill>
                <a:latin typeface="Times New Roman" charset="0"/>
                <a:ea typeface="Times New Roman" charset="0"/>
                <a:cs typeface="Times New Roman" charset="0"/>
                <a:sym typeface="Times New Roman" charset="0"/>
              </a:rPr>
              <a:t>The story of climate data</a:t>
            </a: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It’s old</a:t>
            </a:r>
            <a:r>
              <a:rPr lang="en-US" sz="1200" dirty="0">
                <a:solidFill>
                  <a:srgbClr val="008DA4"/>
                </a:solidFill>
                <a:latin typeface="Times New Roman" charset="0"/>
                <a:ea typeface="Times New Roman" charset="0"/>
                <a:cs typeface="Times New Roman" charset="0"/>
                <a:sym typeface="Times New Roman" charset="0"/>
              </a:rPr>
              <a:t>, global in scale</a:t>
            </a:r>
            <a:r>
              <a:rPr lang="en-US" sz="1100" dirty="0">
                <a:solidFill>
                  <a:srgbClr val="1A1A1A"/>
                </a:solidFill>
                <a:latin typeface="Times New Roman" charset="0"/>
                <a:ea typeface="Times New Roman" charset="0"/>
                <a:cs typeface="Times New Roman" charset="0"/>
                <a:sym typeface="Times New Roman" charset="0"/>
              </a:rPr>
              <a:t>, and all of it is relevant.</a:t>
            </a: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It’s one of the </a:t>
            </a:r>
            <a:r>
              <a:rPr lang="en-US" sz="1200" dirty="0">
                <a:solidFill>
                  <a:srgbClr val="008DA4"/>
                </a:solidFill>
                <a:latin typeface="Times New Roman" charset="0"/>
                <a:ea typeface="Times New Roman" charset="0"/>
                <a:cs typeface="Times New Roman" charset="0"/>
                <a:sym typeface="Times New Roman" charset="0"/>
              </a:rPr>
              <a:t>largest and fastest growing classes of scientific data</a:t>
            </a:r>
            <a:r>
              <a:rPr lang="en-US" sz="1100" dirty="0">
                <a:solidFill>
                  <a:srgbClr val="1A1A1A"/>
                </a:solidFill>
                <a:latin typeface="Times New Roman" charset="0"/>
                <a:ea typeface="Times New Roman" charset="0"/>
                <a:cs typeface="Times New Roman" charset="0"/>
                <a:sym typeface="Times New Roman" charset="0"/>
              </a:rPr>
              <a:t>.</a:t>
            </a: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The types and </a:t>
            </a:r>
            <a:r>
              <a:rPr lang="en-US" sz="1200" dirty="0">
                <a:solidFill>
                  <a:srgbClr val="008DA4"/>
                </a:solidFill>
                <a:latin typeface="Times New Roman" charset="0"/>
                <a:ea typeface="Times New Roman" charset="0"/>
                <a:cs typeface="Times New Roman" charset="0"/>
                <a:sym typeface="Times New Roman" charset="0"/>
              </a:rPr>
              <a:t>sources </a:t>
            </a:r>
            <a:r>
              <a:rPr lang="en-US" sz="1100" dirty="0">
                <a:solidFill>
                  <a:srgbClr val="1A1A1A"/>
                </a:solidFill>
                <a:latin typeface="Times New Roman" charset="0"/>
                <a:ea typeface="Times New Roman" charset="0"/>
                <a:cs typeface="Times New Roman" charset="0"/>
                <a:sym typeface="Times New Roman" charset="0"/>
              </a:rPr>
              <a:t>of climate data </a:t>
            </a:r>
            <a:r>
              <a:rPr lang="en-US" sz="1200" dirty="0">
                <a:solidFill>
                  <a:srgbClr val="008DA4"/>
                </a:solidFill>
                <a:latin typeface="Times New Roman" charset="0"/>
                <a:ea typeface="Times New Roman" charset="0"/>
                <a:cs typeface="Times New Roman" charset="0"/>
                <a:sym typeface="Times New Roman" charset="0"/>
              </a:rPr>
              <a:t>are </a:t>
            </a:r>
            <a:r>
              <a:rPr lang="en-US" sz="1100" dirty="0">
                <a:solidFill>
                  <a:srgbClr val="1A1A1A"/>
                </a:solidFill>
                <a:latin typeface="Times New Roman" charset="0"/>
                <a:ea typeface="Times New Roman" charset="0"/>
                <a:cs typeface="Times New Roman" charset="0"/>
                <a:sym typeface="Times New Roman" charset="0"/>
              </a:rPr>
              <a:t>becoming </a:t>
            </a:r>
            <a:r>
              <a:rPr lang="en-US" sz="1200" dirty="0">
                <a:solidFill>
                  <a:srgbClr val="008DA4"/>
                </a:solidFill>
                <a:latin typeface="Times New Roman" charset="0"/>
                <a:ea typeface="Times New Roman" charset="0"/>
                <a:cs typeface="Times New Roman" charset="0"/>
                <a:sym typeface="Times New Roman" charset="0"/>
              </a:rPr>
              <a:t>increasingly diverse</a:t>
            </a:r>
            <a:r>
              <a:rPr lang="en-US" sz="1100" dirty="0">
                <a:solidFill>
                  <a:srgbClr val="1A1A1A"/>
                </a:solidFill>
                <a:latin typeface="Times New Roman" charset="0"/>
                <a:ea typeface="Times New Roman" charset="0"/>
                <a:cs typeface="Times New Roman" charset="0"/>
                <a:sym typeface="Times New Roman" charset="0"/>
              </a:rPr>
              <a:t>.</a:t>
            </a: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Climate research is becoming </a:t>
            </a:r>
            <a:r>
              <a:rPr lang="en-US" sz="1200" dirty="0">
                <a:solidFill>
                  <a:srgbClr val="008DA4"/>
                </a:solidFill>
                <a:latin typeface="Times New Roman" charset="0"/>
                <a:ea typeface="Times New Roman" charset="0"/>
                <a:cs typeface="Times New Roman" charset="0"/>
                <a:sym typeface="Times New Roman" charset="0"/>
              </a:rPr>
              <a:t>increasingly data centric</a:t>
            </a:r>
            <a:r>
              <a:rPr lang="en-US" sz="1100" dirty="0">
                <a:solidFill>
                  <a:srgbClr val="1A1A1A"/>
                </a:solidFill>
                <a:latin typeface="Times New Roman" charset="0"/>
                <a:ea typeface="Times New Roman" charset="0"/>
                <a:cs typeface="Times New Roman" charset="0"/>
                <a:sym typeface="Times New Roman" charset="0"/>
              </a:rPr>
              <a:t>.</a:t>
            </a:r>
          </a:p>
          <a:p>
            <a:pPr>
              <a:spcBef>
                <a:spcPts val="422"/>
              </a:spcBef>
            </a:pPr>
            <a:endParaRPr lang="en-US" sz="1300" dirty="0">
              <a:solidFill>
                <a:srgbClr val="B3B3B3"/>
              </a:solidFill>
              <a:latin typeface="Times New Roman" charset="0"/>
              <a:ea typeface="Times" charset="0"/>
              <a:cs typeface="Times" charset="0"/>
              <a:sym typeface="Times New Roman" charset="0"/>
            </a:endParaRPr>
          </a:p>
          <a:p>
            <a:pPr>
              <a:spcBef>
                <a:spcPts val="422"/>
              </a:spcBef>
            </a:pPr>
            <a:r>
              <a:rPr lang="en-US" sz="1300" b="1" dirty="0">
                <a:solidFill>
                  <a:srgbClr val="1A1A1A"/>
                </a:solidFill>
                <a:latin typeface="Times New Roman" charset="0"/>
                <a:ea typeface="Times New Roman" charset="0"/>
                <a:cs typeface="Times New Roman" charset="0"/>
                <a:sym typeface="Times New Roman" charset="0"/>
              </a:rPr>
              <a:t>Data services as a core NCCS mission</a:t>
            </a:r>
          </a:p>
          <a:p>
            <a:pPr>
              <a:spcBef>
                <a:spcPts val="422"/>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Climate data services represent an effort to respond to the story of climate data.</a:t>
            </a:r>
          </a:p>
          <a:p>
            <a:pPr>
              <a:spcBef>
                <a:spcPts val="422"/>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The concept is being defined.</a:t>
            </a:r>
          </a:p>
          <a:p>
            <a:pPr>
              <a:spcBef>
                <a:spcPts val="422"/>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At the very least, we know that it will require:</a:t>
            </a:r>
          </a:p>
          <a:p>
            <a:pPr>
              <a:spcBef>
                <a:spcPts val="844"/>
              </a:spcBef>
              <a:buFontTx/>
              <a:buChar char="•"/>
            </a:pPr>
            <a:r>
              <a:rPr lang="en-US" sz="1100" dirty="0">
                <a:solidFill>
                  <a:srgbClr val="1A1A1A"/>
                </a:solidFill>
                <a:latin typeface="Times New Roman" charset="0"/>
                <a:ea typeface="Times New Roman" charset="0"/>
                <a:cs typeface="Times New Roman" charset="0"/>
                <a:sym typeface="Times New Roman" charset="0"/>
              </a:rPr>
              <a:t>a new view of data stewardship,</a:t>
            </a:r>
          </a:p>
          <a:p>
            <a:pPr>
              <a:spcBef>
                <a:spcPts val="844"/>
              </a:spcBef>
              <a:buFontTx/>
              <a:buChar char="•"/>
            </a:pPr>
            <a:r>
              <a:rPr lang="en-US" sz="1100" dirty="0">
                <a:solidFill>
                  <a:srgbClr val="1A1A1A"/>
                </a:solidFill>
                <a:latin typeface="Times New Roman" charset="0"/>
                <a:ea typeface="Times New Roman" charset="0"/>
                <a:cs typeface="Times New Roman" charset="0"/>
                <a:sym typeface="Times New Roman" charset="0"/>
              </a:rPr>
              <a:t>new organizational processes, and</a:t>
            </a:r>
          </a:p>
          <a:p>
            <a:pPr>
              <a:spcBef>
                <a:spcPts val="844"/>
              </a:spcBef>
              <a:buFontTx/>
              <a:buChar char="•"/>
            </a:pPr>
            <a:r>
              <a:rPr lang="en-US" sz="1100" dirty="0">
                <a:solidFill>
                  <a:srgbClr val="1A1A1A"/>
                </a:solidFill>
                <a:latin typeface="Times New Roman" charset="0"/>
                <a:ea typeface="Times New Roman" charset="0"/>
                <a:cs typeface="Times New Roman" charset="0"/>
                <a:sym typeface="Times New Roman" charset="0"/>
              </a:rPr>
              <a:t>new </a:t>
            </a:r>
            <a:r>
              <a:rPr lang="en-US" sz="1100" u="sng" dirty="0">
                <a:solidFill>
                  <a:srgbClr val="7C160D"/>
                </a:solidFill>
                <a:latin typeface="Times New Roman" charset="0"/>
                <a:ea typeface="Times New Roman" charset="0"/>
                <a:cs typeface="Times New Roman" charset="0"/>
                <a:sym typeface="Times New Roman" charset="0"/>
              </a:rPr>
              <a:t>data technologies</a:t>
            </a:r>
            <a:r>
              <a:rPr lang="en-US" sz="1100" dirty="0">
                <a:solidFill>
                  <a:srgbClr val="1A1A1A"/>
                </a:solidFill>
                <a:latin typeface="Times New Roman" charset="0"/>
                <a:ea typeface="Times New Roman" charset="0"/>
                <a:cs typeface="Times New Roman" charset="0"/>
                <a:sym typeface="Times New Roman" charset="0"/>
              </a:rPr>
              <a:t>.</a:t>
            </a:r>
            <a:endParaRPr lang="en-US" sz="1100" u="sng" dirty="0">
              <a:solidFill>
                <a:srgbClr val="1A1A1A"/>
              </a:solidFill>
              <a:latin typeface="Times New Roman" charset="0"/>
              <a:ea typeface="Times" charset="0"/>
              <a:cs typeface="Times" charset="0"/>
              <a:sym typeface="Times New Roman" charset="0"/>
            </a:endParaRPr>
          </a:p>
          <a:p>
            <a:pPr>
              <a:spcBef>
                <a:spcPts val="844"/>
              </a:spcBef>
            </a:pPr>
            <a:endParaRPr lang="en-US" sz="1100" b="1" i="1" dirty="0">
              <a:solidFill>
                <a:srgbClr val="932B1C"/>
              </a:solidFill>
              <a:latin typeface="Times New Roman" charset="0"/>
              <a:ea typeface="Times New Roman" charset="0"/>
              <a:cs typeface="Times New Roman" charset="0"/>
              <a:sym typeface="Times New Roman" charset="0"/>
            </a:endParaRPr>
          </a:p>
        </p:txBody>
      </p:sp>
      <p:sp>
        <p:nvSpPr>
          <p:cNvPr id="10244" name="Rectangle 4"/>
          <p:cNvSpPr>
            <a:spLocks/>
          </p:cNvSpPr>
          <p:nvPr/>
        </p:nvSpPr>
        <p:spPr bwMode="auto">
          <a:xfrm>
            <a:off x="3569642" y="404976"/>
            <a:ext cx="1949302" cy="26161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tabLst>
                <a:tab pos="1540316" algn="l"/>
              </a:tabLst>
            </a:pPr>
            <a:r>
              <a:rPr lang="en-US" sz="1700" dirty="0">
                <a:solidFill>
                  <a:srgbClr val="1A1A1A"/>
                </a:solidFill>
                <a:latin typeface="Times New Roman" charset="0"/>
                <a:ea typeface="Times New Roman" charset="0"/>
                <a:cs typeface="Times New Roman" charset="0"/>
                <a:sym typeface="Times New Roman" charset="0"/>
              </a:rPr>
              <a:t>Climate Data Services</a:t>
            </a:r>
          </a:p>
        </p:txBody>
      </p:sp>
      <p:sp>
        <p:nvSpPr>
          <p:cNvPr id="10245" name="Rectangle 5"/>
          <p:cNvSpPr>
            <a:spLocks/>
          </p:cNvSpPr>
          <p:nvPr/>
        </p:nvSpPr>
        <p:spPr bwMode="auto">
          <a:xfrm>
            <a:off x="705445" y="5371207"/>
            <a:ext cx="3000375" cy="223242"/>
          </a:xfrm>
          <a:prstGeom prst="rect">
            <a:avLst/>
          </a:prstGeom>
          <a:noFill/>
          <a:ln w="12700" cap="flat">
            <a:noFill/>
            <a:miter lim="800000"/>
            <a:headEnd type="none" w="med" len="med"/>
            <a:tailEnd type="none" w="med" len="med"/>
          </a:ln>
        </p:spPr>
        <p:txBody>
          <a:bodyPr lIns="0" tIns="0" rIns="40638" bIns="0" anchor="ctr">
            <a:prstTxWarp prst="textNoShape">
              <a:avLst/>
            </a:prstTxWarp>
          </a:bodyPr>
          <a:lstStyle/>
          <a:p>
            <a:pPr>
              <a:spcBef>
                <a:spcPts val="844"/>
              </a:spcBef>
            </a:pPr>
            <a:r>
              <a:rPr lang="en-US" sz="1100" i="1" dirty="0">
                <a:solidFill>
                  <a:srgbClr val="7C160D"/>
                </a:solidFill>
                <a:latin typeface="Times New Roman" charset="0"/>
                <a:ea typeface="Times New Roman" charset="0"/>
                <a:cs typeface="Times New Roman" charset="0"/>
                <a:sym typeface="Times New Roman" charset="0"/>
              </a:rPr>
              <a:t>The DMS Project has been focused here ...</a:t>
            </a:r>
          </a:p>
        </p:txBody>
      </p:sp>
      <p:pic>
        <p:nvPicPr>
          <p:cNvPr id="10246" name="Picture 6"/>
          <p:cNvPicPr>
            <a:picLocks noChangeArrowheads="1"/>
          </p:cNvPicPr>
          <p:nvPr/>
        </p:nvPicPr>
        <p:blipFill>
          <a:blip r:embed="rId2"/>
          <a:srcRect/>
          <a:stretch>
            <a:fillRect/>
          </a:stretch>
        </p:blipFill>
        <p:spPr bwMode="auto">
          <a:xfrm>
            <a:off x="6904881" y="3153296"/>
            <a:ext cx="1785938" cy="2669977"/>
          </a:xfrm>
          <a:prstGeom prst="rect">
            <a:avLst/>
          </a:prstGeom>
          <a:noFill/>
          <a:ln w="12700" cap="flat">
            <a:noFill/>
            <a:miter lim="800000"/>
            <a:headEnd/>
            <a:tailEnd/>
          </a:ln>
          <a:effectLst>
            <a:outerShdw blurRad="127000" dist="76199" dir="2700000" algn="ctr" rotWithShape="0">
              <a:schemeClr val="bg2">
                <a:alpha val="75000"/>
              </a:schemeClr>
            </a:outerShdw>
          </a:effectLst>
        </p:spPr>
      </p:pic>
      <p:grpSp>
        <p:nvGrpSpPr>
          <p:cNvPr id="2" name="Group 14"/>
          <p:cNvGrpSpPr>
            <a:grpSpLocks/>
          </p:cNvGrpSpPr>
          <p:nvPr/>
        </p:nvGrpSpPr>
        <p:grpSpPr bwMode="auto">
          <a:xfrm>
            <a:off x="4407918" y="324818"/>
            <a:ext cx="4473773" cy="2667744"/>
            <a:chOff x="0" y="0"/>
            <a:chExt cx="4008" cy="2389"/>
          </a:xfrm>
        </p:grpSpPr>
        <p:grpSp>
          <p:nvGrpSpPr>
            <p:cNvPr id="3" name="Group 11"/>
            <p:cNvGrpSpPr>
              <a:grpSpLocks/>
            </p:cNvGrpSpPr>
            <p:nvPr/>
          </p:nvGrpSpPr>
          <p:grpSpPr bwMode="auto">
            <a:xfrm>
              <a:off x="0" y="636"/>
              <a:ext cx="3721" cy="1423"/>
              <a:chOff x="0" y="0"/>
              <a:chExt cx="3721" cy="1422"/>
            </a:xfrm>
          </p:grpSpPr>
          <p:grpSp>
            <p:nvGrpSpPr>
              <p:cNvPr id="4" name="Group 9"/>
              <p:cNvGrpSpPr>
                <a:grpSpLocks/>
              </p:cNvGrpSpPr>
              <p:nvPr/>
            </p:nvGrpSpPr>
            <p:grpSpPr bwMode="auto">
              <a:xfrm>
                <a:off x="-136" y="-136"/>
                <a:ext cx="3992" cy="1696"/>
                <a:chOff x="0" y="0"/>
                <a:chExt cx="3992" cy="1696"/>
              </a:xfrm>
            </p:grpSpPr>
            <p:pic>
              <p:nvPicPr>
                <p:cNvPr id="10247" name="Picture 7"/>
                <p:cNvPicPr>
                  <a:picLocks noChangeAspect="1" noChangeArrowheads="1"/>
                </p:cNvPicPr>
                <p:nvPr/>
              </p:nvPicPr>
              <p:blipFill>
                <a:blip r:embed="rId3"/>
                <a:srcRect/>
                <a:stretch>
                  <a:fillRect/>
                </a:stretch>
              </p:blipFill>
              <p:spPr bwMode="auto">
                <a:xfrm>
                  <a:off x="136" y="136"/>
                  <a:ext cx="3716" cy="1422"/>
                </a:xfrm>
                <a:prstGeom prst="rect">
                  <a:avLst/>
                </a:prstGeom>
                <a:noFill/>
                <a:ln w="12700" cap="flat">
                  <a:noFill/>
                  <a:miter lim="800000"/>
                  <a:headEnd/>
                  <a:tailEnd/>
                </a:ln>
              </p:spPr>
            </p:pic>
            <p:pic>
              <p:nvPicPr>
                <p:cNvPr id="10248" name="Picture 8"/>
                <p:cNvPicPr>
                  <a:picLocks noChangeArrowheads="1"/>
                </p:cNvPicPr>
                <p:nvPr/>
              </p:nvPicPr>
              <p:blipFill>
                <a:blip r:embed="rId4"/>
                <a:srcRect/>
                <a:stretch>
                  <a:fillRect/>
                </a:stretch>
              </p:blipFill>
              <p:spPr bwMode="auto">
                <a:xfrm>
                  <a:off x="0" y="0"/>
                  <a:ext cx="3992" cy="1696"/>
                </a:xfrm>
                <a:prstGeom prst="rect">
                  <a:avLst/>
                </a:prstGeom>
                <a:noFill/>
                <a:ln w="12700" cap="flat">
                  <a:noFill/>
                  <a:miter lim="800000"/>
                  <a:headEnd/>
                  <a:tailEnd/>
                </a:ln>
              </p:spPr>
            </p:pic>
          </p:grpSp>
          <p:pic>
            <p:nvPicPr>
              <p:cNvPr id="10250" name="Picture 10"/>
              <p:cNvPicPr>
                <a:picLocks noChangeArrowheads="1"/>
              </p:cNvPicPr>
              <p:nvPr/>
            </p:nvPicPr>
            <p:blipFill>
              <a:blip r:embed="rId5"/>
              <a:srcRect/>
              <a:stretch>
                <a:fillRect/>
              </a:stretch>
            </p:blipFill>
            <p:spPr bwMode="auto">
              <a:xfrm>
                <a:off x="16" y="164"/>
                <a:ext cx="3705" cy="1147"/>
              </a:xfrm>
              <a:prstGeom prst="rect">
                <a:avLst/>
              </a:prstGeom>
              <a:noFill/>
              <a:ln w="12700" cap="flat">
                <a:noFill/>
                <a:miter lim="800000"/>
                <a:headEnd/>
                <a:tailEnd/>
              </a:ln>
            </p:spPr>
          </p:pic>
        </p:grpSp>
        <p:pic>
          <p:nvPicPr>
            <p:cNvPr id="10252" name="Picture 12"/>
            <p:cNvPicPr>
              <a:picLocks noChangeAspect="1" noChangeArrowheads="1"/>
            </p:cNvPicPr>
            <p:nvPr/>
          </p:nvPicPr>
          <p:blipFill>
            <a:blip r:embed="rId6"/>
            <a:srcRect/>
            <a:stretch>
              <a:fillRect/>
            </a:stretch>
          </p:blipFill>
          <p:spPr bwMode="auto">
            <a:xfrm>
              <a:off x="3142" y="0"/>
              <a:ext cx="866" cy="1140"/>
            </a:xfrm>
            <a:prstGeom prst="rect">
              <a:avLst/>
            </a:prstGeom>
            <a:noFill/>
            <a:ln w="12700" cap="flat">
              <a:noFill/>
              <a:miter lim="800000"/>
              <a:headEnd/>
              <a:tailEnd/>
            </a:ln>
            <a:effectLst>
              <a:outerShdw blurRad="127000" dist="76199" dir="2700000" algn="ctr" rotWithShape="0">
                <a:schemeClr val="bg2">
                  <a:alpha val="75000"/>
                </a:schemeClr>
              </a:outerShdw>
            </a:effectLst>
          </p:spPr>
        </p:pic>
        <p:sp>
          <p:nvSpPr>
            <p:cNvPr id="10253" name="Rectangle 13"/>
            <p:cNvSpPr>
              <a:spLocks/>
            </p:cNvSpPr>
            <p:nvPr/>
          </p:nvSpPr>
          <p:spPr bwMode="auto">
            <a:xfrm>
              <a:off x="384" y="2125"/>
              <a:ext cx="3096" cy="26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nSpc>
                  <a:spcPts val="844"/>
                </a:lnSpc>
                <a:spcBef>
                  <a:spcPts val="492"/>
                </a:spcBef>
              </a:pPr>
              <a:r>
                <a:rPr lang="en-US" sz="700" b="1" dirty="0">
                  <a:latin typeface="Times New Roman" charset="0"/>
                  <a:ea typeface="Times New Roman" charset="0"/>
                  <a:cs typeface="Times New Roman" charset="0"/>
                  <a:sym typeface="Times New Roman" charset="0"/>
                </a:rPr>
                <a:t>Edmund Halley’s Wind Map (1686)</a:t>
              </a:r>
              <a:br>
                <a:rPr lang="en-US" sz="700" b="1" dirty="0">
                  <a:latin typeface="Times New Roman" charset="0"/>
                  <a:ea typeface="Times New Roman" charset="0"/>
                  <a:cs typeface="Times New Roman" charset="0"/>
                  <a:sym typeface="Times New Roman" charset="0"/>
                </a:rPr>
              </a:br>
              <a:endParaRPr lang="en-US" sz="700" b="1" dirty="0">
                <a:latin typeface="Times New Roman" charset="0"/>
                <a:ea typeface="Times New Roman" charset="0"/>
                <a:cs typeface="Times New Roman" charset="0"/>
                <a:sym typeface="Times New Roman" charset="0"/>
              </a:endParaRPr>
            </a:p>
          </p:txBody>
        </p:sp>
      </p:grpSp>
      <p:grpSp>
        <p:nvGrpSpPr>
          <p:cNvPr id="5" name="Group 17"/>
          <p:cNvGrpSpPr>
            <a:grpSpLocks/>
          </p:cNvGrpSpPr>
          <p:nvPr/>
        </p:nvGrpSpPr>
        <p:grpSpPr bwMode="auto">
          <a:xfrm>
            <a:off x="4259461" y="2979167"/>
            <a:ext cx="2464594" cy="2062758"/>
            <a:chOff x="0" y="0"/>
            <a:chExt cx="2208" cy="1847"/>
          </a:xfrm>
        </p:grpSpPr>
        <p:pic>
          <p:nvPicPr>
            <p:cNvPr id="10255" name="Picture 15"/>
            <p:cNvPicPr>
              <a:picLocks noChangeAspect="1" noChangeArrowheads="1"/>
            </p:cNvPicPr>
            <p:nvPr/>
          </p:nvPicPr>
          <p:blipFill>
            <a:blip r:embed="rId7"/>
            <a:srcRect/>
            <a:stretch>
              <a:fillRect/>
            </a:stretch>
          </p:blipFill>
          <p:spPr bwMode="auto">
            <a:xfrm>
              <a:off x="95" y="72"/>
              <a:ext cx="2017" cy="1578"/>
            </a:xfrm>
            <a:prstGeom prst="rect">
              <a:avLst/>
            </a:prstGeom>
            <a:noFill/>
            <a:ln w="12700" cap="flat">
              <a:noFill/>
              <a:miter lim="800000"/>
              <a:headEnd/>
              <a:tailEnd/>
            </a:ln>
          </p:spPr>
        </p:pic>
        <p:pic>
          <p:nvPicPr>
            <p:cNvPr id="10256" name="Picture 16"/>
            <p:cNvPicPr>
              <a:picLocks noChangeArrowheads="1"/>
            </p:cNvPicPr>
            <p:nvPr/>
          </p:nvPicPr>
          <p:blipFill>
            <a:blip r:embed="rId8"/>
            <a:srcRect/>
            <a:stretch>
              <a:fillRect/>
            </a:stretch>
          </p:blipFill>
          <p:spPr bwMode="auto">
            <a:xfrm>
              <a:off x="0" y="0"/>
              <a:ext cx="2208" cy="1848"/>
            </a:xfrm>
            <a:prstGeom prst="rect">
              <a:avLst/>
            </a:prstGeom>
            <a:noFill/>
            <a:ln w="12700" cap="flat">
              <a:noFill/>
              <a:miter lim="800000"/>
              <a:headEnd/>
              <a:tailEnd/>
            </a:ln>
          </p:spPr>
        </p:pic>
      </p:grpSp>
      <p:grpSp>
        <p:nvGrpSpPr>
          <p:cNvPr id="6" name="Group 21"/>
          <p:cNvGrpSpPr>
            <a:grpSpLocks/>
          </p:cNvGrpSpPr>
          <p:nvPr/>
        </p:nvGrpSpPr>
        <p:grpSpPr bwMode="auto">
          <a:xfrm>
            <a:off x="4271739" y="5037460"/>
            <a:ext cx="2464594" cy="1169789"/>
            <a:chOff x="0" y="0"/>
            <a:chExt cx="2208" cy="1048"/>
          </a:xfrm>
        </p:grpSpPr>
        <p:pic>
          <p:nvPicPr>
            <p:cNvPr id="10258" name="Picture 18"/>
            <p:cNvPicPr>
              <a:picLocks noChangeAspect="1" noChangeArrowheads="1"/>
            </p:cNvPicPr>
            <p:nvPr/>
          </p:nvPicPr>
          <p:blipFill>
            <a:blip r:embed="rId9"/>
            <a:srcRect/>
            <a:stretch>
              <a:fillRect/>
            </a:stretch>
          </p:blipFill>
          <p:spPr bwMode="auto">
            <a:xfrm>
              <a:off x="0" y="39"/>
              <a:ext cx="670" cy="878"/>
            </a:xfrm>
            <a:prstGeom prst="rect">
              <a:avLst/>
            </a:prstGeom>
            <a:noFill/>
            <a:ln w="12700" cap="flat">
              <a:noFill/>
              <a:miter lim="800000"/>
              <a:headEnd/>
              <a:tailEnd/>
            </a:ln>
          </p:spPr>
        </p:pic>
        <p:pic>
          <p:nvPicPr>
            <p:cNvPr id="10259" name="Picture 19"/>
            <p:cNvPicPr>
              <a:picLocks noChangeAspect="1" noChangeArrowheads="1"/>
            </p:cNvPicPr>
            <p:nvPr/>
          </p:nvPicPr>
          <p:blipFill>
            <a:blip r:embed="rId10"/>
            <a:srcRect/>
            <a:stretch>
              <a:fillRect/>
            </a:stretch>
          </p:blipFill>
          <p:spPr bwMode="auto">
            <a:xfrm>
              <a:off x="766" y="42"/>
              <a:ext cx="653" cy="878"/>
            </a:xfrm>
            <a:prstGeom prst="rect">
              <a:avLst/>
            </a:prstGeom>
            <a:noFill/>
            <a:ln w="12700" cap="flat">
              <a:noFill/>
              <a:miter lim="800000"/>
              <a:headEnd/>
              <a:tailEnd/>
            </a:ln>
          </p:spPr>
        </p:pic>
        <p:pic>
          <p:nvPicPr>
            <p:cNvPr id="10260" name="Picture 20"/>
            <p:cNvPicPr>
              <a:picLocks noChangeAspect="1" noChangeArrowheads="1"/>
            </p:cNvPicPr>
            <p:nvPr/>
          </p:nvPicPr>
          <p:blipFill>
            <a:blip r:embed="rId11"/>
            <a:srcRect/>
            <a:stretch>
              <a:fillRect/>
            </a:stretch>
          </p:blipFill>
          <p:spPr bwMode="auto">
            <a:xfrm>
              <a:off x="1433" y="0"/>
              <a:ext cx="775" cy="1048"/>
            </a:xfrm>
            <a:prstGeom prst="rect">
              <a:avLst/>
            </a:prstGeom>
            <a:noFill/>
            <a:ln w="12700" cap="flat">
              <a:noFill/>
              <a:miter lim="800000"/>
              <a:headEnd/>
              <a:tailEnd/>
            </a:ln>
          </p:spPr>
        </p:pic>
      </p:grpSp>
      <p:sp>
        <p:nvSpPr>
          <p:cNvPr id="10262" name="Line 22"/>
          <p:cNvSpPr>
            <a:spLocks noChangeShapeType="1"/>
          </p:cNvSpPr>
          <p:nvPr/>
        </p:nvSpPr>
        <p:spPr bwMode="auto">
          <a:xfrm rot="10800000" flipH="1">
            <a:off x="257845" y="6157020"/>
            <a:ext cx="8604870" cy="0"/>
          </a:xfrm>
          <a:prstGeom prst="line">
            <a:avLst/>
          </a:prstGeom>
          <a:noFill/>
          <a:ln w="12700" cap="flat">
            <a:solidFill>
              <a:srgbClr val="979797"/>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0263" name="Rectangle 23"/>
          <p:cNvSpPr>
            <a:spLocks/>
          </p:cNvSpPr>
          <p:nvPr/>
        </p:nvSpPr>
        <p:spPr bwMode="auto">
          <a:xfrm>
            <a:off x="5929313" y="5072063"/>
            <a:ext cx="759023" cy="991195"/>
          </a:xfrm>
          <a:prstGeom prst="rect">
            <a:avLst/>
          </a:prstGeom>
          <a:noFill/>
          <a:ln w="12700" cap="flat">
            <a:solidFill>
              <a:srgbClr val="FFFFFF"/>
            </a:solidFill>
            <a:prstDash val="solid"/>
            <a:miter lim="800000"/>
            <a:headEnd type="none" w="med" len="med"/>
            <a:tailEnd type="none" w="med" len="med"/>
          </a:ln>
          <a:effectLst>
            <a:outerShdw blurRad="63500" dist="25399" dir="2700000" algn="ctr" rotWithShape="0">
              <a:schemeClr val="bg2">
                <a:alpha val="75000"/>
              </a:schemeClr>
            </a:outerShdw>
          </a:effectLst>
        </p:spPr>
        <p:txBody>
          <a:bodyPr lIns="0" tIns="0" rIns="0" bIns="0">
            <a:prstTxWarp prst="textNoShape">
              <a:avLst/>
            </a:prstTxWarp>
          </a:bodyPr>
          <a:lstStyle/>
          <a:p>
            <a:endParaRPr lang="en-US" dirty="0"/>
          </a:p>
        </p:txBody>
      </p:sp>
      <p:sp>
        <p:nvSpPr>
          <p:cNvPr id="26" name="TextBox 25"/>
          <p:cNvSpPr txBox="1"/>
          <p:nvPr/>
        </p:nvSpPr>
        <p:spPr>
          <a:xfrm>
            <a:off x="317500" y="5897461"/>
            <a:ext cx="1182831" cy="646331"/>
          </a:xfrm>
          <a:prstGeom prst="rect">
            <a:avLst/>
          </a:prstGeom>
          <a:solidFill>
            <a:srgbClr val="FFFFFF"/>
          </a:solidFill>
          <a:ln>
            <a:solidFill>
              <a:srgbClr val="FFFFFF"/>
            </a:solidFill>
          </a:ln>
        </p:spPr>
        <p:txBody>
          <a:bodyPr wrap="square" rtlCol="0">
            <a:spAutoFit/>
          </a:bodyPr>
          <a:lstStyle/>
          <a:p>
            <a:r>
              <a:rPr lang="en-US" dirty="0" smtClean="0">
                <a:solidFill>
                  <a:schemeClr val="bg1"/>
                </a:solidFill>
              </a:rPr>
              <a:t>Asfsdfas</a:t>
            </a:r>
          </a:p>
          <a:p>
            <a:r>
              <a:rPr lang="en-US" dirty="0" smtClean="0">
                <a:solidFill>
                  <a:schemeClr val="bg1"/>
                </a:solidFill>
              </a:rPr>
              <a:t>asdfsdf</a:t>
            </a:r>
            <a:endParaRPr lang="en-US" dirty="0">
              <a:solidFill>
                <a:schemeClr val="bg1"/>
              </a:solidFill>
            </a:endParaRPr>
          </a:p>
        </p:txBody>
      </p:sp>
      <p:pic>
        <p:nvPicPr>
          <p:cNvPr id="35" name="Picture 34" descr="Screen shot 2011-10-07 at 11.33.09 AM.png"/>
          <p:cNvPicPr>
            <a:picLocks noChangeAspect="1"/>
          </p:cNvPicPr>
          <p:nvPr/>
        </p:nvPicPr>
        <p:blipFill>
          <a:blip r:embed="rId12"/>
          <a:stretch>
            <a:fillRect/>
          </a:stretch>
        </p:blipFill>
        <p:spPr>
          <a:xfrm>
            <a:off x="234951" y="6064052"/>
            <a:ext cx="4432102" cy="374848"/>
          </a:xfrm>
          <a:prstGeom prst="rect">
            <a:avLst/>
          </a:prstGeom>
        </p:spPr>
      </p:pic>
      <p:pic>
        <p:nvPicPr>
          <p:cNvPr id="36" name="Picture 3"/>
          <p:cNvPicPr>
            <a:picLocks noChangeAspect="1" noChangeArrowheads="1"/>
          </p:cNvPicPr>
          <p:nvPr/>
        </p:nvPicPr>
        <p:blipFill>
          <a:blip r:embed="rId13"/>
          <a:srcRect t="7063" r="6912" b="10928"/>
          <a:stretch>
            <a:fillRect/>
          </a:stretch>
        </p:blipFill>
        <p:spPr bwMode="auto">
          <a:xfrm>
            <a:off x="234951" y="258598"/>
            <a:ext cx="825500" cy="815975"/>
          </a:xfrm>
          <a:prstGeom prst="rect">
            <a:avLst/>
          </a:prstGeom>
          <a:noFill/>
          <a:ln w="12700" cap="flat">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891F14-BB4B-5244-B06B-8A3AC5CAB09F}" type="slidenum">
              <a:rPr lang="en-US"/>
              <a:pPr/>
              <a:t>25</a:t>
            </a:fld>
            <a:endParaRPr lang="en-US" dirty="0"/>
          </a:p>
        </p:txBody>
      </p:sp>
      <p:sp>
        <p:nvSpPr>
          <p:cNvPr id="19457" name="Rectangle 1"/>
          <p:cNvSpPr>
            <a:spLocks/>
          </p:cNvSpPr>
          <p:nvPr/>
        </p:nvSpPr>
        <p:spPr bwMode="auto">
          <a:xfrm>
            <a:off x="589359" y="1026914"/>
            <a:ext cx="7947422" cy="501848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marL="181936" indent="-181936" algn="just">
              <a:lnSpc>
                <a:spcPct val="95000"/>
              </a:lnSpc>
              <a:spcBef>
                <a:spcPts val="633"/>
              </a:spcBef>
              <a:spcAft>
                <a:spcPts val="1200"/>
              </a:spcAft>
              <a:buSzPct val="75000"/>
              <a:buFont typeface="Symbol" charset="2"/>
              <a:buChar char="•"/>
              <a:tabLst>
                <a:tab pos="289089" algn="l"/>
                <a:tab pos="289089" algn="l"/>
                <a:tab pos="289089" algn="l"/>
                <a:tab pos="289089" algn="l"/>
                <a:tab pos="289089" algn="l"/>
                <a:tab pos="289089" algn="l"/>
                <a:tab pos="289089" algn="l"/>
                <a:tab pos="289089" algn="l"/>
                <a:tab pos="289089" algn="l"/>
                <a:tab pos="289089" algn="l"/>
                <a:tab pos="289089" algn="l"/>
                <a:tab pos="289089" algn="l"/>
                <a:tab pos="289089" algn="l"/>
              </a:tabLst>
            </a:pPr>
            <a:r>
              <a:rPr lang="en-US" sz="1200" b="1" i="1" dirty="0">
                <a:solidFill>
                  <a:srgbClr val="008DA4"/>
                </a:solidFill>
                <a:latin typeface="Times New Roman" charset="0"/>
                <a:ea typeface="Times New Roman" charset="0"/>
                <a:cs typeface="Times New Roman" charset="0"/>
                <a:sym typeface="Times New Roman" charset="0"/>
              </a:rPr>
              <a:t>Global persistent identifiers for naming digital objects</a:t>
            </a:r>
            <a:r>
              <a:rPr lang="en-US" sz="1100" dirty="0">
                <a:latin typeface="Times New Roman" charset="0"/>
                <a:ea typeface="Times New Roman" charset="0"/>
                <a:cs typeface="Times New Roman" charset="0"/>
                <a:sym typeface="Times New Roman" charset="0"/>
              </a:rPr>
              <a:t>. A unique identifier is used for each object stored in iRODS. Replicas and versions of the same object share the same global identifier but differ in replication and version metadata.   </a:t>
            </a:r>
            <a:r>
              <a:rPr lang="en-US" sz="1200" b="1" i="1" dirty="0">
                <a:solidFill>
                  <a:srgbClr val="008DA4"/>
                </a:solidFill>
                <a:latin typeface="Times New Roman" charset="0"/>
                <a:ea typeface="Times New Roman" charset="0"/>
                <a:cs typeface="Times New Roman" charset="0"/>
                <a:sym typeface="Times New Roman" charset="0"/>
              </a:rPr>
              <a:t>Support for metadata to identify system-level physical properties of the stored data object</a:t>
            </a:r>
            <a:r>
              <a:rPr lang="en-US" sz="1100" dirty="0">
                <a:solidFill>
                  <a:srgbClr val="008DA4"/>
                </a:solidFill>
                <a:latin typeface="Times New Roman" charset="0"/>
                <a:ea typeface="Times New Roman" charset="0"/>
                <a:cs typeface="Times New Roman" charset="0"/>
                <a:sym typeface="Times New Roman" charset="0"/>
              </a:rPr>
              <a:t>. </a:t>
            </a:r>
            <a:r>
              <a:rPr lang="en-US" sz="1100" dirty="0">
                <a:latin typeface="Times New Roman" charset="0"/>
                <a:ea typeface="Times New Roman" charset="0"/>
                <a:cs typeface="Times New Roman" charset="0"/>
                <a:sym typeface="Times New Roman" charset="0"/>
              </a:rPr>
              <a:t>The properties that are stored include physical resource location, path names (or canned SQL queries in the case of database resources), owner, creation time, modification time, expiration times, file types, access controls, file size, location of replicas, aggregation in a container, etc.  </a:t>
            </a:r>
            <a:r>
              <a:rPr lang="en-US" sz="1200" b="1" i="1" dirty="0">
                <a:solidFill>
                  <a:srgbClr val="008DA4"/>
                </a:solidFill>
                <a:latin typeface="Times New Roman" charset="0"/>
                <a:ea typeface="Times New Roman" charset="0"/>
                <a:cs typeface="Times New Roman" charset="0"/>
                <a:sym typeface="Times New Roman" charset="0"/>
              </a:rPr>
              <a:t>Support for descriptive metadata to enable discovery through simple query mechanisms</a:t>
            </a:r>
            <a:r>
              <a:rPr lang="en-US" sz="1100" dirty="0">
                <a:latin typeface="Times New Roman" charset="0"/>
                <a:ea typeface="Times New Roman" charset="0"/>
                <a:cs typeface="Times New Roman" charset="0"/>
                <a:sym typeface="Times New Roman" charset="0"/>
              </a:rPr>
              <a:t>. iRODS supports metadata in terms of attribute-value-unit triplets. Any number of such associations can be added for each digital object.  </a:t>
            </a:r>
            <a:r>
              <a:rPr lang="en-US" sz="1200" b="1" i="1" dirty="0">
                <a:solidFill>
                  <a:srgbClr val="008DA4"/>
                </a:solidFill>
                <a:latin typeface="Times New Roman" charset="0"/>
                <a:ea typeface="Times New Roman" charset="0"/>
                <a:cs typeface="Times New Roman" charset="0"/>
                <a:sym typeface="Times New Roman" charset="0"/>
              </a:rPr>
              <a:t>Standard access mechanisms</a:t>
            </a:r>
            <a:r>
              <a:rPr lang="en-US" sz="1100" dirty="0">
                <a:latin typeface="Times New Roman" charset="0"/>
                <a:ea typeface="Times New Roman" charset="0"/>
                <a:cs typeface="Times New Roman" charset="0"/>
                <a:sym typeface="Times New Roman" charset="0"/>
              </a:rPr>
              <a:t>. Interfaces include Web browsers, Unix shell commands, Python load libraries, Java, C library calls, FUSE-based file interface, WebDav, Kepler and Taverna workflow, etc</a:t>
            </a:r>
            <a:r>
              <a:rPr lang="en-US" sz="1200" dirty="0">
                <a:latin typeface="Times New Roman" charset="0"/>
                <a:ea typeface="Times New Roman" charset="0"/>
                <a:cs typeface="Times New Roman" charset="0"/>
                <a:sym typeface="Times New Roman" charset="0"/>
              </a:rPr>
              <a:t>.  </a:t>
            </a:r>
            <a:r>
              <a:rPr lang="en-US" sz="1200" b="1" i="1" dirty="0">
                <a:solidFill>
                  <a:srgbClr val="008DA4"/>
                </a:solidFill>
                <a:latin typeface="Times New Roman" charset="0"/>
                <a:ea typeface="Times New Roman" charset="0"/>
                <a:cs typeface="Times New Roman" charset="0"/>
                <a:sym typeface="Times New Roman" charset="0"/>
              </a:rPr>
              <a:t>Storage repository abstraction</a:t>
            </a:r>
            <a:r>
              <a:rPr lang="en-US" sz="1100" dirty="0">
                <a:latin typeface="Times New Roman" charset="0"/>
                <a:ea typeface="Times New Roman" charset="0"/>
                <a:cs typeface="Times New Roman" charset="0"/>
                <a:sym typeface="Times New Roman" charset="0"/>
              </a:rPr>
              <a:t>. Files may be stored in multiple types of storage systems including tape systems, disk systems, databases, and, now, cloud storage. </a:t>
            </a:r>
            <a:r>
              <a:rPr lang="en-US" sz="1200" b="1" i="1" dirty="0">
                <a:solidFill>
                  <a:srgbClr val="008DA4"/>
                </a:solidFill>
                <a:latin typeface="Times New Roman" charset="0"/>
                <a:ea typeface="Times New Roman" charset="0"/>
                <a:cs typeface="Times New Roman" charset="0"/>
                <a:sym typeface="Times New Roman" charset="0"/>
              </a:rPr>
              <a:t>Inter-realm authentication</a:t>
            </a:r>
            <a:r>
              <a:rPr lang="en-US" sz="1100" dirty="0">
                <a:latin typeface="Times New Roman" charset="0"/>
                <a:ea typeface="Times New Roman" charset="0"/>
                <a:cs typeface="Times New Roman" charset="0"/>
                <a:sym typeface="Times New Roman" charset="0"/>
              </a:rPr>
              <a:t>. The authentication system provides secure access to remote storage systems including secure passwords and certificate-based  authentication such as Grid Security Infrastructure (GSI). </a:t>
            </a:r>
            <a:r>
              <a:rPr lang="en-US" sz="1200" b="1" i="1" dirty="0">
                <a:solidFill>
                  <a:srgbClr val="008DA4"/>
                </a:solidFill>
                <a:latin typeface="Times New Roman" charset="0"/>
                <a:ea typeface="Times New Roman" charset="0"/>
                <a:cs typeface="Times New Roman" charset="0"/>
                <a:sym typeface="Times New Roman" charset="0"/>
              </a:rPr>
              <a:t>Support for replication and synchronization of files between resource sites</a:t>
            </a:r>
            <a:r>
              <a:rPr lang="en-US" sz="1200" dirty="0">
                <a:solidFill>
                  <a:srgbClr val="008DA4"/>
                </a:solidFill>
                <a:latin typeface="Times New Roman" charset="0"/>
                <a:ea typeface="Times New Roman" charset="0"/>
                <a:cs typeface="Times New Roman" charset="0"/>
                <a:sym typeface="Times New Roman" charset="0"/>
              </a:rPr>
              <a:t>.  </a:t>
            </a:r>
            <a:r>
              <a:rPr lang="en-US" sz="1200" b="1" i="1" dirty="0">
                <a:solidFill>
                  <a:srgbClr val="008DA4"/>
                </a:solidFill>
                <a:latin typeface="Times New Roman" charset="0"/>
                <a:ea typeface="Times New Roman" charset="0"/>
                <a:cs typeface="Times New Roman" charset="0"/>
                <a:sym typeface="Times New Roman" charset="0"/>
              </a:rPr>
              <a:t>Support for caching copies of files onto a local storage system and support for accessing files in an archive using compound resource methodology</a:t>
            </a:r>
            <a:r>
              <a:rPr lang="en-US" sz="1100" dirty="0">
                <a:latin typeface="Times New Roman" charset="0"/>
                <a:ea typeface="Times New Roman" charset="0"/>
                <a:cs typeface="Times New Roman" charset="0"/>
                <a:sym typeface="Times New Roman" charset="0"/>
              </a:rPr>
              <a:t>.  This includes the concept of multiple replicas of an object with distinct usage models. Archives are used as “safe” copies and caches are used for immediate access. </a:t>
            </a:r>
            <a:r>
              <a:rPr lang="en-US" sz="1200" dirty="0">
                <a:latin typeface="Times New Roman" charset="0"/>
                <a:ea typeface="Times New Roman" charset="0"/>
                <a:cs typeface="Times New Roman" charset="0"/>
                <a:sym typeface="Times New Roman" charset="0"/>
              </a:rPr>
              <a:t> </a:t>
            </a:r>
            <a:r>
              <a:rPr lang="en-US" sz="1200" b="1" i="1" dirty="0">
                <a:solidFill>
                  <a:srgbClr val="008DA4"/>
                </a:solidFill>
                <a:latin typeface="Times New Roman" charset="0"/>
                <a:ea typeface="Times New Roman" charset="0"/>
                <a:cs typeface="Times New Roman" charset="0"/>
                <a:sym typeface="Times New Roman" charset="0"/>
              </a:rPr>
              <a:t>Support for physically aggregating files into tar-files to optimize management of large numbers of small files</a:t>
            </a:r>
            <a:r>
              <a:rPr lang="en-US" sz="1100" dirty="0">
                <a:solidFill>
                  <a:srgbClr val="008DA4"/>
                </a:solidFill>
                <a:latin typeface="Times New Roman" charset="0"/>
                <a:ea typeface="Times New Roman" charset="0"/>
                <a:cs typeface="Times New Roman" charset="0"/>
                <a:sym typeface="Times New Roman" charset="0"/>
              </a:rPr>
              <a:t>.</a:t>
            </a:r>
            <a:r>
              <a:rPr lang="en-US" sz="1100" dirty="0" smtClean="0">
                <a:solidFill>
                  <a:srgbClr val="008DA4"/>
                </a:solidFill>
                <a:latin typeface="Times New Roman" charset="0"/>
                <a:ea typeface="Times New Roman" charset="0"/>
                <a:cs typeface="Times New Roman" charset="0"/>
                <a:sym typeface="Times New Roman" charset="0"/>
              </a:rPr>
              <a:t> </a:t>
            </a:r>
          </a:p>
          <a:p>
            <a:pPr marL="181936" indent="-181936" algn="just">
              <a:lnSpc>
                <a:spcPct val="95000"/>
              </a:lnSpc>
              <a:spcBef>
                <a:spcPts val="633"/>
              </a:spcBef>
              <a:buSzPct val="75000"/>
              <a:buFont typeface="Symbol" charset="2"/>
              <a:buChar char="•"/>
              <a:tabLst>
                <a:tab pos="289089" algn="l"/>
                <a:tab pos="289089" algn="l"/>
                <a:tab pos="289089" algn="l"/>
                <a:tab pos="289089" algn="l"/>
                <a:tab pos="289089" algn="l"/>
                <a:tab pos="289089" algn="l"/>
                <a:tab pos="289089" algn="l"/>
                <a:tab pos="289089" algn="l"/>
                <a:tab pos="289089" algn="l"/>
                <a:tab pos="289089" algn="l"/>
                <a:tab pos="289089" algn="l"/>
                <a:tab pos="289089" algn="l"/>
                <a:tab pos="289089" algn="l"/>
              </a:tabLst>
            </a:pPr>
            <a:r>
              <a:rPr lang="en-US" sz="1200" b="1" i="1" dirty="0" smtClean="0">
                <a:solidFill>
                  <a:srgbClr val="008DA4"/>
                </a:solidFill>
                <a:latin typeface="Times New Roman" charset="0"/>
                <a:ea typeface="Times New Roman" charset="0"/>
                <a:cs typeface="Times New Roman" charset="0"/>
                <a:sym typeface="Times New Roman" charset="0"/>
              </a:rPr>
              <a:t>Access </a:t>
            </a:r>
            <a:r>
              <a:rPr lang="en-US" sz="1200" b="1" i="1" dirty="0">
                <a:solidFill>
                  <a:srgbClr val="008DA4"/>
                </a:solidFill>
                <a:latin typeface="Times New Roman" charset="0"/>
                <a:ea typeface="Times New Roman" charset="0"/>
                <a:cs typeface="Times New Roman" charset="0"/>
                <a:sym typeface="Times New Roman" charset="0"/>
              </a:rPr>
              <a:t>controls and audit trails to control and track data usage</a:t>
            </a:r>
            <a:r>
              <a:rPr lang="en-US" sz="1200" dirty="0">
                <a:solidFill>
                  <a:srgbClr val="008DA4"/>
                </a:solidFill>
                <a:latin typeface="Times New Roman" charset="0"/>
                <a:ea typeface="Times New Roman" charset="0"/>
                <a:cs typeface="Times New Roman" charset="0"/>
                <a:sym typeface="Times New Roman" charset="0"/>
              </a:rPr>
              <a:t>. </a:t>
            </a:r>
            <a:r>
              <a:rPr lang="en-US" sz="1200" b="1" i="1" dirty="0">
                <a:solidFill>
                  <a:srgbClr val="008DA4"/>
                </a:solidFill>
                <a:latin typeface="Times New Roman" charset="0"/>
                <a:ea typeface="Times New Roman" charset="0"/>
                <a:cs typeface="Times New Roman" charset="0"/>
                <a:sym typeface="Times New Roman" charset="0"/>
              </a:rPr>
              <a:t>Support for execution of remote operations for data sub-setting, metadata extraction, indexing, remote data movement, etc., using micro-services and rules</a:t>
            </a:r>
            <a:r>
              <a:rPr lang="en-US" sz="1200" dirty="0">
                <a:solidFill>
                  <a:srgbClr val="008DA4"/>
                </a:solidFill>
                <a:latin typeface="Times New Roman" charset="0"/>
                <a:ea typeface="Times New Roman" charset="0"/>
                <a:cs typeface="Times New Roman" charset="0"/>
                <a:sym typeface="Times New Roman" charset="0"/>
              </a:rPr>
              <a:t>. </a:t>
            </a:r>
            <a:r>
              <a:rPr lang="en-US" sz="1200" b="1" i="1" dirty="0">
                <a:solidFill>
                  <a:srgbClr val="008DA4"/>
                </a:solidFill>
                <a:latin typeface="Times New Roman" charset="0"/>
                <a:ea typeface="Times New Roman" charset="0"/>
                <a:cs typeface="Times New Roman" charset="0"/>
                <a:sym typeface="Times New Roman" charset="0"/>
              </a:rPr>
              <a:t>Support for rich I/O models for file ingestion and access including </a:t>
            </a:r>
            <a:r>
              <a:rPr lang="en-US" sz="1200" b="1" dirty="0">
                <a:solidFill>
                  <a:srgbClr val="008DA4"/>
                </a:solidFill>
                <a:latin typeface="Times New Roman" charset="0"/>
                <a:ea typeface="Times New Roman" charset="0"/>
                <a:cs typeface="Times New Roman" charset="0"/>
                <a:sym typeface="Times New Roman" charset="0"/>
              </a:rPr>
              <a:t>in situ</a:t>
            </a:r>
            <a:r>
              <a:rPr lang="en-US" sz="1200" b="1" i="1" dirty="0">
                <a:solidFill>
                  <a:srgbClr val="008DA4"/>
                </a:solidFill>
                <a:latin typeface="Times New Roman" charset="0"/>
                <a:ea typeface="Times New Roman" charset="0"/>
                <a:cs typeface="Times New Roman" charset="0"/>
                <a:sym typeface="Times New Roman" charset="0"/>
              </a:rPr>
              <a:t> registration of files into the system, inline transfer of small files, and parallel transfer for large files</a:t>
            </a:r>
            <a:r>
              <a:rPr lang="en-US" sz="1200" b="1" dirty="0">
                <a:solidFill>
                  <a:srgbClr val="008DA4"/>
                </a:solidFill>
                <a:latin typeface="Times New Roman" charset="0"/>
                <a:ea typeface="Times New Roman" charset="0"/>
                <a:cs typeface="Times New Roman" charset="0"/>
                <a:sym typeface="Times New Roman" charset="0"/>
              </a:rPr>
              <a:t>.  </a:t>
            </a:r>
            <a:r>
              <a:rPr lang="en-US" sz="1200" b="1" i="1" dirty="0">
                <a:solidFill>
                  <a:srgbClr val="008DA4"/>
                </a:solidFill>
                <a:latin typeface="Times New Roman" charset="0"/>
                <a:ea typeface="Times New Roman" charset="0"/>
                <a:cs typeface="Times New Roman" charset="0"/>
                <a:sym typeface="Times New Roman" charset="0"/>
              </a:rPr>
              <a:t>Support for federation of data grids</a:t>
            </a:r>
            <a:r>
              <a:rPr lang="en-US" sz="1100" dirty="0">
                <a:latin typeface="Times New Roman" charset="0"/>
                <a:ea typeface="Times New Roman" charset="0"/>
                <a:cs typeface="Times New Roman" charset="0"/>
                <a:sym typeface="Times New Roman" charset="0"/>
              </a:rPr>
              <a:t>. Two independently managed persistent archives can establish a defined level of trust for the exchange of materials and access in one or both directions. This concept is very useful for developing a full-fledged preservation environment with dark and light archives. </a:t>
            </a:r>
          </a:p>
        </p:txBody>
      </p:sp>
      <p:sp>
        <p:nvSpPr>
          <p:cNvPr id="19458" name="Rectangle 2"/>
          <p:cNvSpPr>
            <a:spLocks/>
          </p:cNvSpPr>
          <p:nvPr/>
        </p:nvSpPr>
        <p:spPr bwMode="auto">
          <a:xfrm>
            <a:off x="3673450" y="404976"/>
            <a:ext cx="1738000" cy="26161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solidFill>
                  <a:srgbClr val="1A1A1A"/>
                </a:solidFill>
                <a:latin typeface="Times New Roman" charset="0"/>
                <a:ea typeface="Times New Roman" charset="0"/>
                <a:cs typeface="Times New Roman" charset="0"/>
                <a:sym typeface="Times New Roman" charset="0"/>
              </a:rPr>
              <a:t>iRODS Capabilities</a:t>
            </a:r>
          </a:p>
        </p:txBody>
      </p:sp>
      <p:sp>
        <p:nvSpPr>
          <p:cNvPr id="5" name="TextBox 4"/>
          <p:cNvSpPr txBox="1"/>
          <p:nvPr/>
        </p:nvSpPr>
        <p:spPr>
          <a:xfrm>
            <a:off x="317500" y="5897461"/>
            <a:ext cx="1182831" cy="646331"/>
          </a:xfrm>
          <a:prstGeom prst="rect">
            <a:avLst/>
          </a:prstGeom>
          <a:solidFill>
            <a:srgbClr val="FFFFFF"/>
          </a:solidFill>
          <a:ln>
            <a:solidFill>
              <a:srgbClr val="FFFFFF"/>
            </a:solidFill>
          </a:ln>
        </p:spPr>
        <p:txBody>
          <a:bodyPr wrap="square" rtlCol="0">
            <a:spAutoFit/>
          </a:bodyPr>
          <a:lstStyle/>
          <a:p>
            <a:r>
              <a:rPr lang="en-US" dirty="0" smtClean="0">
                <a:solidFill>
                  <a:schemeClr val="bg1"/>
                </a:solidFill>
              </a:rPr>
              <a:t>Asfsdfas</a:t>
            </a:r>
          </a:p>
          <a:p>
            <a:r>
              <a:rPr lang="en-US" dirty="0" smtClean="0">
                <a:solidFill>
                  <a:schemeClr val="bg1"/>
                </a:solidFill>
              </a:rPr>
              <a:t>asdfsdf</a:t>
            </a:r>
            <a:endParaRPr lang="en-US" dirty="0">
              <a:solidFill>
                <a:schemeClr val="bg1"/>
              </a:solidFill>
            </a:endParaRPr>
          </a:p>
        </p:txBody>
      </p:sp>
      <p:pic>
        <p:nvPicPr>
          <p:cNvPr id="6" name="Picture 5" descr="Screen shot 2011-10-07 at 11.33.09 AM.png"/>
          <p:cNvPicPr>
            <a:picLocks noChangeAspect="1"/>
          </p:cNvPicPr>
          <p:nvPr/>
        </p:nvPicPr>
        <p:blipFill>
          <a:blip r:embed="rId2"/>
          <a:stretch>
            <a:fillRect/>
          </a:stretch>
        </p:blipFill>
        <p:spPr>
          <a:xfrm>
            <a:off x="234951" y="6064052"/>
            <a:ext cx="4432102" cy="374848"/>
          </a:xfrm>
          <a:prstGeom prst="rect">
            <a:avLst/>
          </a:prstGeom>
        </p:spPr>
      </p:pic>
      <p:pic>
        <p:nvPicPr>
          <p:cNvPr id="7" name="Picture 3"/>
          <p:cNvPicPr>
            <a:picLocks noChangeAspect="1" noChangeArrowheads="1"/>
          </p:cNvPicPr>
          <p:nvPr/>
        </p:nvPicPr>
        <p:blipFill>
          <a:blip r:embed="rId3"/>
          <a:srcRect t="7063" r="6912" b="10928"/>
          <a:stretch>
            <a:fillRect/>
          </a:stretch>
        </p:blipFill>
        <p:spPr bwMode="auto">
          <a:xfrm>
            <a:off x="234951" y="258598"/>
            <a:ext cx="825500" cy="815975"/>
          </a:xfrm>
          <a:prstGeom prst="rect">
            <a:avLst/>
          </a:prstGeom>
          <a:noFill/>
          <a:ln w="12700" cap="flat">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iRODS Zones</a:t>
            </a:r>
            <a:endParaRPr lang="en-US" dirty="0"/>
          </a:p>
        </p:txBody>
      </p:sp>
      <p:sp>
        <p:nvSpPr>
          <p:cNvPr id="3" name="Content Placeholder 2"/>
          <p:cNvSpPr>
            <a:spLocks noGrp="1"/>
          </p:cNvSpPr>
          <p:nvPr>
            <p:ph idx="1"/>
          </p:nvPr>
        </p:nvSpPr>
        <p:spPr>
          <a:xfrm>
            <a:off x="216388" y="1490954"/>
            <a:ext cx="8675513" cy="4729673"/>
          </a:xfrm>
        </p:spPr>
        <p:txBody>
          <a:bodyPr>
            <a:normAutofit fontScale="92500" lnSpcReduction="10000"/>
          </a:bodyPr>
          <a:lstStyle/>
          <a:p>
            <a:r>
              <a:rPr lang="en-US" sz="2000" dirty="0" smtClean="0"/>
              <a:t>modis_Zone: MODIS Earth Observational Data</a:t>
            </a:r>
          </a:p>
          <a:p>
            <a:pPr lvl="1"/>
            <a:r>
              <a:rPr lang="en-US" sz="1400" dirty="0" smtClean="0"/>
              <a:t>use iRODS to provide access to Moderate Resolution Imaging Spectroradiometer (MODIS) atmosphere data products (satellite data)</a:t>
            </a:r>
          </a:p>
          <a:p>
            <a:pPr lvl="1"/>
            <a:r>
              <a:rPr lang="en-US" sz="1400" dirty="0" smtClean="0"/>
              <a:t>iRODS in the setting of a production, flight mission observational data system</a:t>
            </a:r>
          </a:p>
          <a:p>
            <a:pPr lvl="1">
              <a:spcAft>
                <a:spcPts val="1200"/>
              </a:spcAft>
            </a:pPr>
            <a:r>
              <a:rPr lang="en-US" sz="1400" dirty="0" smtClean="0"/>
              <a:t>22 iRODS data servers, 54 million files, 300 million metadata attributes, 630 TB</a:t>
            </a:r>
          </a:p>
          <a:p>
            <a:r>
              <a:rPr lang="en-US" sz="2000" dirty="0" smtClean="0"/>
              <a:t>merra_Zone: MERRA Climate Simulation Data</a:t>
            </a:r>
          </a:p>
          <a:p>
            <a:pPr lvl="1"/>
            <a:r>
              <a:rPr lang="en-US" sz="1400" dirty="0" smtClean="0"/>
              <a:t>use iRODS to provide access to Modern Era Retrospective-Analysis for Research and Applications (MERRA) model output data. </a:t>
            </a:r>
          </a:p>
          <a:p>
            <a:pPr lvl="1">
              <a:spcAft>
                <a:spcPts val="2400"/>
              </a:spcAft>
            </a:pPr>
            <a:r>
              <a:rPr lang="en-US" sz="1400" dirty="0" smtClean="0"/>
              <a:t>managing GMAO model output (simulation) data products.</a:t>
            </a:r>
          </a:p>
          <a:p>
            <a:r>
              <a:rPr lang="en-US" sz="2000" dirty="0" smtClean="0"/>
              <a:t>yotc_Zone: YOTC Climate Simulation Data</a:t>
            </a:r>
          </a:p>
          <a:p>
            <a:pPr lvl="1">
              <a:spcAft>
                <a:spcPts val="1800"/>
              </a:spcAft>
            </a:pPr>
            <a:r>
              <a:rPr lang="en-US" sz="1514" dirty="0" smtClean="0"/>
              <a:t>Production access to Year of Tropical Convection (YOTC) data (model output data)</a:t>
            </a:r>
          </a:p>
          <a:p>
            <a:r>
              <a:rPr lang="en-US" sz="2000" dirty="0" smtClean="0"/>
              <a:t>isds_Zone: Invasive Species Data Service (ISDS) Earth Observational Data</a:t>
            </a:r>
          </a:p>
          <a:p>
            <a:pPr lvl="1"/>
            <a:r>
              <a:rPr lang="en-US" sz="1647" dirty="0" smtClean="0"/>
              <a:t>deliver custom data products</a:t>
            </a:r>
          </a:p>
          <a:p>
            <a:pPr lvl="1"/>
            <a:r>
              <a:rPr lang="en-US" sz="1600" dirty="0" smtClean="0"/>
              <a:t>personal- or laboratory-scale data </a:t>
            </a:r>
            <a:r>
              <a:rPr lang="en-US" sz="1647" dirty="0" smtClean="0"/>
              <a:t>management, which could participate in an extended federation of iRODS resources</a:t>
            </a:r>
          </a:p>
        </p:txBody>
      </p:sp>
      <p:sp>
        <p:nvSpPr>
          <p:cNvPr id="4" name="Slide Number Placeholder 3"/>
          <p:cNvSpPr>
            <a:spLocks noGrp="1"/>
          </p:cNvSpPr>
          <p:nvPr>
            <p:ph type="sldNum" sz="quarter" idx="12"/>
          </p:nvPr>
        </p:nvSpPr>
        <p:spPr/>
        <p:txBody>
          <a:bodyPr/>
          <a:lstStyle/>
          <a:p>
            <a:fld id="{E495961A-A913-A64C-A153-958F4DEACEF4}" type="slidenum">
              <a:rPr lang="en-US" smtClean="0"/>
              <a:pPr/>
              <a:t>26</a:t>
            </a:fld>
            <a:endParaRPr lang="en-US" dirty="0"/>
          </a:p>
        </p:txBody>
      </p:sp>
      <p:pic>
        <p:nvPicPr>
          <p:cNvPr id="5" name="Picture 3"/>
          <p:cNvPicPr>
            <a:picLocks noChangeAspect="1" noChangeArrowheads="1"/>
          </p:cNvPicPr>
          <p:nvPr/>
        </p:nvPicPr>
        <p:blipFill>
          <a:blip r:embed="rId2"/>
          <a:srcRect t="7063" r="6912" b="10928"/>
          <a:stretch>
            <a:fillRect/>
          </a:stretch>
        </p:blipFill>
        <p:spPr bwMode="auto">
          <a:xfrm>
            <a:off x="8102600" y="322947"/>
            <a:ext cx="825500" cy="815975"/>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Slide Number Placeholder 3"/>
          <p:cNvSpPr>
            <a:spLocks noGrp="1"/>
          </p:cNvSpPr>
          <p:nvPr>
            <p:ph type="sldNum" sz="quarter" idx="10"/>
          </p:nvPr>
        </p:nvSpPr>
        <p:spPr/>
        <p:txBody>
          <a:bodyPr/>
          <a:lstStyle/>
          <a:p>
            <a:fld id="{A9F2A2D6-35D4-8343-BC02-50A5AEC19ECA}" type="slidenum">
              <a:rPr lang="en-US"/>
              <a:pPr/>
              <a:t>27</a:t>
            </a:fld>
            <a:endParaRPr lang="en-US" dirty="0"/>
          </a:p>
        </p:txBody>
      </p:sp>
      <p:pic>
        <p:nvPicPr>
          <p:cNvPr id="29697" name="Picture 1"/>
          <p:cNvPicPr>
            <a:picLocks noChangeAspect="1" noChangeArrowheads="1"/>
          </p:cNvPicPr>
          <p:nvPr/>
        </p:nvPicPr>
        <p:blipFill>
          <a:blip r:embed="rId2"/>
          <a:srcRect/>
          <a:stretch>
            <a:fillRect/>
          </a:stretch>
        </p:blipFill>
        <p:spPr bwMode="auto">
          <a:xfrm>
            <a:off x="6203900" y="4446985"/>
            <a:ext cx="2402086" cy="1620738"/>
          </a:xfrm>
          <a:prstGeom prst="rect">
            <a:avLst/>
          </a:prstGeom>
          <a:noFill/>
          <a:ln w="12700" cap="flat">
            <a:noFill/>
            <a:miter lim="800000"/>
            <a:headEnd/>
            <a:tailEnd/>
          </a:ln>
          <a:effectLst>
            <a:outerShdw blurRad="63500" dist="38099" dir="2700000" algn="ctr" rotWithShape="0">
              <a:schemeClr val="bg2">
                <a:alpha val="75000"/>
              </a:schemeClr>
            </a:outerShdw>
          </a:effectLst>
        </p:spPr>
      </p:pic>
      <p:sp>
        <p:nvSpPr>
          <p:cNvPr id="29698" name="Rectangle 2"/>
          <p:cNvSpPr>
            <a:spLocks/>
          </p:cNvSpPr>
          <p:nvPr/>
        </p:nvSpPr>
        <p:spPr bwMode="auto">
          <a:xfrm>
            <a:off x="6009680" y="1103933"/>
            <a:ext cx="2625328" cy="4580930"/>
          </a:xfrm>
          <a:prstGeom prst="rect">
            <a:avLst/>
          </a:prstGeom>
          <a:noFill/>
          <a:ln w="12700" cap="flat">
            <a:noFill/>
            <a:miter lim="800000"/>
            <a:headEnd type="none" w="med" len="med"/>
            <a:tailEnd type="none" w="med" len="med"/>
          </a:ln>
        </p:spPr>
        <p:txBody>
          <a:bodyPr lIns="0" tIns="0" rIns="40638" bIns="0">
            <a:prstTxWarp prst="textNoShape">
              <a:avLst/>
            </a:prstTxWarp>
          </a:bodyPr>
          <a:lstStyle/>
          <a:p>
            <a:pPr>
              <a:spcBef>
                <a:spcPts val="844"/>
              </a:spcBef>
            </a:pPr>
            <a:r>
              <a:rPr lang="en-US" sz="1300" b="1" dirty="0">
                <a:solidFill>
                  <a:srgbClr val="1A1A1A"/>
                </a:solidFill>
                <a:latin typeface="Times New Roman" charset="0"/>
                <a:ea typeface="Times New Roman" charset="0"/>
                <a:cs typeface="Times New Roman" charset="0"/>
                <a:sym typeface="Times New Roman" charset="0"/>
              </a:rPr>
              <a:t>CDS Core Components</a:t>
            </a: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New Roman" charset="0"/>
                <a:cs typeface="Times New Roman" charset="0"/>
                <a:sym typeface="Times New Roman" charset="0"/>
              </a:rPr>
              <a:t>IPCC-specific </a:t>
            </a:r>
            <a:r>
              <a:rPr lang="en-US" sz="1100" b="1" dirty="0">
                <a:solidFill>
                  <a:srgbClr val="1A1A1A"/>
                </a:solidFill>
                <a:latin typeface="Times New Roman" charset="0"/>
                <a:ea typeface="Times New Roman" charset="0"/>
                <a:cs typeface="Times New Roman" charset="0"/>
                <a:sym typeface="Times New Roman" charset="0"/>
              </a:rPr>
              <a:t>microservices</a:t>
            </a:r>
            <a:br>
              <a:rPr lang="en-US" sz="1100" b="1" dirty="0">
                <a:solidFill>
                  <a:srgbClr val="1A1A1A"/>
                </a:solidFill>
                <a:latin typeface="Times New Roman" charset="0"/>
                <a:ea typeface="Times New Roman" charset="0"/>
                <a:cs typeface="Times New Roman" charset="0"/>
                <a:sym typeface="Times New Roman" charset="0"/>
              </a:rPr>
            </a:br>
            <a:r>
              <a:rPr lang="en-US" sz="1000" i="1" dirty="0">
                <a:solidFill>
                  <a:srgbClr val="7C160D"/>
                </a:solidFill>
                <a:latin typeface="Times New Roman" charset="0"/>
                <a:ea typeface="Times New Roman" charset="0"/>
                <a:cs typeface="Times New Roman" charset="0"/>
                <a:sym typeface="Times New Roman" charset="0"/>
              </a:rPr>
              <a:t>Canonical archive ops, particularly the mechanisms required to ingest OAIS-compliant Submission Information Package (SIP) metadata for IPCC NetCDF objects ...</a:t>
            </a:r>
            <a:r>
              <a:rPr lang="en-US" sz="1000" i="1" dirty="0">
                <a:solidFill>
                  <a:srgbClr val="1A1A1A"/>
                </a:solidFill>
                <a:latin typeface="Times New Roman" charset="0"/>
                <a:ea typeface="Times New Roman" charset="0"/>
                <a:cs typeface="Times New Roman" charset="0"/>
                <a:sym typeface="Times New Roman" charset="0"/>
              </a:rPr>
              <a:t> </a:t>
            </a:r>
            <a:endParaRPr lang="en-US" sz="1100" dirty="0">
              <a:solidFill>
                <a:srgbClr val="1A1A1A"/>
              </a:solidFill>
              <a:latin typeface="Times New Roman" charset="0"/>
              <a:ea typeface="Times" charset="0"/>
              <a:cs typeface="Times" charset="0"/>
              <a:sym typeface="Times New Roman" charset="0"/>
            </a:endParaRP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charset="0"/>
                <a:cs typeface="Times" charset="0"/>
                <a:sym typeface="Times New Roman" charset="0"/>
              </a:rPr>
              <a:t>IPCC-specific </a:t>
            </a:r>
            <a:r>
              <a:rPr lang="en-US" sz="1100" b="1" dirty="0">
                <a:solidFill>
                  <a:srgbClr val="1A1A1A"/>
                </a:solidFill>
                <a:latin typeface="Times New Roman" charset="0"/>
                <a:ea typeface="Times New Roman" charset="0"/>
                <a:cs typeface="Times New Roman" charset="0"/>
                <a:sym typeface="Times New Roman" charset="0"/>
              </a:rPr>
              <a:t>metadata</a:t>
            </a:r>
            <a:br>
              <a:rPr lang="en-US" sz="1100" b="1" dirty="0">
                <a:solidFill>
                  <a:srgbClr val="1A1A1A"/>
                </a:solidFill>
                <a:latin typeface="Times New Roman" charset="0"/>
                <a:ea typeface="Times New Roman" charset="0"/>
                <a:cs typeface="Times New Roman" charset="0"/>
                <a:sym typeface="Times New Roman" charset="0"/>
              </a:rPr>
            </a:br>
            <a:r>
              <a:rPr lang="en-US" sz="1000" i="1" dirty="0">
                <a:solidFill>
                  <a:srgbClr val="7C160D"/>
                </a:solidFill>
                <a:latin typeface="Times New Roman" charset="0"/>
                <a:ea typeface="Times New Roman" charset="0"/>
                <a:cs typeface="Times New Roman" charset="0"/>
                <a:sym typeface="Times New Roman" charset="0"/>
              </a:rPr>
              <a:t>OAIS-compliant constitutive (application-independent) Representation Information (RI) and Preservation Description Information (PDI) metadata for IPCC NetCDF objects ... </a:t>
            </a:r>
            <a:endParaRPr lang="en-US" sz="1100" dirty="0">
              <a:solidFill>
                <a:srgbClr val="1A1A1A"/>
              </a:solidFill>
              <a:latin typeface="Times New Roman" charset="0"/>
              <a:ea typeface="Times" charset="0"/>
              <a:cs typeface="Times" charset="0"/>
              <a:sym typeface="Times New Roman" charset="0"/>
            </a:endParaRP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charset="0"/>
                <a:cs typeface="Times" charset="0"/>
                <a:sym typeface="Times New Roman" charset="0"/>
              </a:rPr>
              <a:t>IPCC-specific </a:t>
            </a:r>
            <a:r>
              <a:rPr lang="en-US" sz="1100" b="1" dirty="0">
                <a:solidFill>
                  <a:srgbClr val="1A1A1A"/>
                </a:solidFill>
                <a:latin typeface="Times New Roman" charset="0"/>
                <a:ea typeface="Times New Roman" charset="0"/>
                <a:cs typeface="Times New Roman" charset="0"/>
                <a:sym typeface="Times New Roman" charset="0"/>
              </a:rPr>
              <a:t>rules</a:t>
            </a:r>
            <a:br>
              <a:rPr lang="en-US" sz="1100" b="1" dirty="0">
                <a:solidFill>
                  <a:srgbClr val="1A1A1A"/>
                </a:solidFill>
                <a:latin typeface="Times New Roman" charset="0"/>
                <a:ea typeface="Times New Roman" charset="0"/>
                <a:cs typeface="Times New Roman" charset="0"/>
                <a:sym typeface="Times New Roman" charset="0"/>
              </a:rPr>
            </a:br>
            <a:r>
              <a:rPr lang="en-US" sz="1000" i="1" dirty="0">
                <a:solidFill>
                  <a:srgbClr val="7C160D"/>
                </a:solidFill>
                <a:latin typeface="Times New Roman" charset="0"/>
                <a:ea typeface="Times New Roman" charset="0"/>
                <a:cs typeface="Times New Roman" charset="0"/>
                <a:sym typeface="Times New Roman" charset="0"/>
              </a:rPr>
              <a:t>IPCC NetCDF triggers and workflows ...</a:t>
            </a:r>
            <a:endParaRPr lang="en-US" sz="1100" dirty="0">
              <a:solidFill>
                <a:srgbClr val="1A1A1A"/>
              </a:solidFill>
              <a:latin typeface="Times New Roman" charset="0"/>
              <a:ea typeface="Times" charset="0"/>
              <a:cs typeface="Times" charset="0"/>
              <a:sym typeface="Times New Roman" charset="0"/>
            </a:endParaRP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charset="0"/>
                <a:cs typeface="Times" charset="0"/>
                <a:sym typeface="Times New Roman" charset="0"/>
              </a:rPr>
              <a:t>A specific release of </a:t>
            </a:r>
            <a:r>
              <a:rPr lang="en-US" sz="1100" b="1" dirty="0">
                <a:solidFill>
                  <a:srgbClr val="1A1A1A"/>
                </a:solidFill>
                <a:latin typeface="Times New Roman" charset="0"/>
                <a:ea typeface="Times New Roman" charset="0"/>
                <a:cs typeface="Times New Roman" charset="0"/>
                <a:sym typeface="Times New Roman" charset="0"/>
              </a:rPr>
              <a:t>iRODS</a:t>
            </a:r>
            <a:br>
              <a:rPr lang="en-US" sz="1100" b="1" dirty="0">
                <a:solidFill>
                  <a:srgbClr val="1A1A1A"/>
                </a:solidFill>
                <a:latin typeface="Times New Roman" charset="0"/>
                <a:ea typeface="Times New Roman" charset="0"/>
                <a:cs typeface="Times New Roman" charset="0"/>
                <a:sym typeface="Times New Roman" charset="0"/>
              </a:rPr>
            </a:br>
            <a:r>
              <a:rPr lang="en-US" sz="1000" i="1" dirty="0">
                <a:solidFill>
                  <a:srgbClr val="7C160D"/>
                </a:solidFill>
                <a:latin typeface="Times New Roman" charset="0"/>
                <a:ea typeface="Times New Roman" charset="0"/>
                <a:cs typeface="Times New Roman" charset="0"/>
                <a:sym typeface="Times New Roman" charset="0"/>
              </a:rPr>
              <a:t>iRODS 2.5 w/ Administrative Extensions (AE)</a:t>
            </a:r>
            <a:endParaRPr lang="en-US" sz="1100" dirty="0">
              <a:solidFill>
                <a:srgbClr val="1A1A1A"/>
              </a:solidFill>
              <a:latin typeface="Times New Roman" charset="0"/>
              <a:ea typeface="Times" charset="0"/>
              <a:cs typeface="Times" charset="0"/>
              <a:sym typeface="Times New Roman" charset="0"/>
            </a:endParaRPr>
          </a:p>
          <a:p>
            <a:pPr>
              <a:spcBef>
                <a:spcPts val="844"/>
              </a:spcBef>
              <a:buClr>
                <a:srgbClr val="1A1A1A"/>
              </a:buClr>
              <a:buSzPct val="75000"/>
              <a:buFont typeface="Times New Roman" charset="0"/>
              <a:buChar char="•"/>
            </a:pPr>
            <a:r>
              <a:rPr lang="en-US" sz="1100" dirty="0">
                <a:solidFill>
                  <a:srgbClr val="1A1A1A"/>
                </a:solidFill>
                <a:latin typeface="Times New Roman" charset="0"/>
                <a:ea typeface="Times" charset="0"/>
                <a:cs typeface="Times" charset="0"/>
                <a:sym typeface="Times New Roman" charset="0"/>
              </a:rPr>
              <a:t>A specific </a:t>
            </a:r>
            <a:r>
              <a:rPr lang="en-US" sz="1100" b="1" dirty="0">
                <a:solidFill>
                  <a:srgbClr val="1A1A1A"/>
                </a:solidFill>
                <a:latin typeface="Times New Roman" charset="0"/>
                <a:ea typeface="Times New Roman" charset="0"/>
                <a:cs typeface="Times New Roman" charset="0"/>
                <a:sym typeface="Times New Roman" charset="0"/>
              </a:rPr>
              <a:t>operating system</a:t>
            </a:r>
            <a:br>
              <a:rPr lang="en-US" sz="1100" b="1" dirty="0">
                <a:solidFill>
                  <a:srgbClr val="1A1A1A"/>
                </a:solidFill>
                <a:latin typeface="Times New Roman" charset="0"/>
                <a:ea typeface="Times New Roman" charset="0"/>
                <a:cs typeface="Times New Roman" charset="0"/>
                <a:sym typeface="Times New Roman" charset="0"/>
              </a:rPr>
            </a:br>
            <a:r>
              <a:rPr lang="en-US" sz="1000" i="1" dirty="0">
                <a:solidFill>
                  <a:srgbClr val="7C160D"/>
                </a:solidFill>
                <a:latin typeface="Times New Roman" charset="0"/>
                <a:ea typeface="Times New Roman" charset="0"/>
                <a:cs typeface="Times New Roman" charset="0"/>
                <a:sym typeface="Times New Roman" charset="0"/>
              </a:rPr>
              <a:t>SLES 11 SP 1</a:t>
            </a:r>
            <a:r>
              <a:rPr lang="en-US" sz="1100" i="1" dirty="0">
                <a:solidFill>
                  <a:srgbClr val="7C160D"/>
                </a:solidFill>
                <a:latin typeface="Times New Roman" charset="0"/>
                <a:ea typeface="ヒラギノ明朝 ProN W3" charset="-128"/>
                <a:cs typeface="ヒラギノ明朝 ProN W3" charset="-128"/>
                <a:sym typeface="Times New Roman" charset="0"/>
              </a:rPr>
              <a:t/>
            </a:r>
            <a:br>
              <a:rPr lang="en-US" sz="1100" i="1" dirty="0">
                <a:solidFill>
                  <a:srgbClr val="7C160D"/>
                </a:solidFill>
                <a:latin typeface="Times New Roman" charset="0"/>
                <a:ea typeface="ヒラギノ明朝 ProN W3" charset="-128"/>
                <a:cs typeface="ヒラギノ明朝 ProN W3" charset="-128"/>
                <a:sym typeface="Times New Roman" charset="0"/>
              </a:rPr>
            </a:br>
            <a:r>
              <a:rPr lang="en-US" sz="1100" i="1" dirty="0">
                <a:solidFill>
                  <a:srgbClr val="7C160D"/>
                </a:solidFill>
                <a:latin typeface="Times New Roman" charset="0"/>
                <a:ea typeface="ヒラギノ明朝 ProN W3" charset="-128"/>
                <a:cs typeface="ヒラギノ明朝 ProN W3" charset="-128"/>
                <a:sym typeface="Times New Roman" charset="0"/>
              </a:rPr>
              <a:t/>
            </a:r>
            <a:br>
              <a:rPr lang="en-US" sz="1100" i="1" dirty="0">
                <a:solidFill>
                  <a:srgbClr val="7C160D"/>
                </a:solidFill>
                <a:latin typeface="Times New Roman" charset="0"/>
                <a:ea typeface="ヒラギノ明朝 ProN W3" charset="-128"/>
                <a:cs typeface="ヒラギノ明朝 ProN W3" charset="-128"/>
                <a:sym typeface="Times New Roman" charset="0"/>
              </a:rPr>
            </a:br>
            <a:endParaRPr lang="en-US" sz="1100" i="1" dirty="0">
              <a:solidFill>
                <a:srgbClr val="7C160D"/>
              </a:solidFill>
              <a:latin typeface="Times New Roman" charset="0"/>
              <a:ea typeface="ヒラギノ明朝 ProN W3" charset="-128"/>
              <a:cs typeface="ヒラギノ明朝 ProN W3" charset="-128"/>
              <a:sym typeface="Times New Roman" charset="0"/>
            </a:endParaRPr>
          </a:p>
        </p:txBody>
      </p:sp>
      <p:sp>
        <p:nvSpPr>
          <p:cNvPr id="29714" name="Rectangle 18"/>
          <p:cNvSpPr>
            <a:spLocks/>
          </p:cNvSpPr>
          <p:nvPr/>
        </p:nvSpPr>
        <p:spPr bwMode="auto">
          <a:xfrm>
            <a:off x="2858641" y="404976"/>
            <a:ext cx="3257352" cy="26161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smtClean="0">
                <a:solidFill>
                  <a:srgbClr val="1A1A1A"/>
                </a:solidFill>
                <a:latin typeface="Times New Roman" charset="0"/>
                <a:ea typeface="Times New Roman" charset="0"/>
                <a:cs typeface="Times New Roman" charset="0"/>
                <a:sym typeface="Times New Roman" charset="0"/>
              </a:rPr>
              <a:t>Climate Data Server (CDS) </a:t>
            </a:r>
            <a:r>
              <a:rPr lang="en-US" sz="1700" dirty="0">
                <a:solidFill>
                  <a:srgbClr val="1A1A1A"/>
                </a:solidFill>
                <a:latin typeface="Times New Roman" charset="0"/>
                <a:ea typeface="Times New Roman" charset="0"/>
                <a:cs typeface="Times New Roman" charset="0"/>
                <a:sym typeface="Times New Roman" charset="0"/>
              </a:rPr>
              <a:t>Anatomy</a:t>
            </a:r>
          </a:p>
        </p:txBody>
      </p:sp>
      <p:grpSp>
        <p:nvGrpSpPr>
          <p:cNvPr id="5" name="Group 23"/>
          <p:cNvGrpSpPr>
            <a:grpSpLocks/>
          </p:cNvGrpSpPr>
          <p:nvPr/>
        </p:nvGrpSpPr>
        <p:grpSpPr bwMode="auto">
          <a:xfrm>
            <a:off x="3545086" y="4100959"/>
            <a:ext cx="1758033" cy="1881932"/>
            <a:chOff x="0" y="0"/>
            <a:chExt cx="1575" cy="1685"/>
          </a:xfrm>
        </p:grpSpPr>
        <p:pic>
          <p:nvPicPr>
            <p:cNvPr id="29715" name="Picture 19"/>
            <p:cNvPicPr>
              <a:picLocks noChangeAspect="1" noChangeArrowheads="1"/>
            </p:cNvPicPr>
            <p:nvPr/>
          </p:nvPicPr>
          <p:blipFill>
            <a:blip r:embed="rId3"/>
            <a:srcRect/>
            <a:stretch>
              <a:fillRect/>
            </a:stretch>
          </p:blipFill>
          <p:spPr bwMode="auto">
            <a:xfrm>
              <a:off x="24" y="0"/>
              <a:ext cx="1512" cy="306"/>
            </a:xfrm>
            <a:prstGeom prst="rect">
              <a:avLst/>
            </a:prstGeom>
            <a:noFill/>
            <a:ln w="12700" cap="flat">
              <a:noFill/>
              <a:miter lim="800000"/>
              <a:headEnd/>
              <a:tailEnd/>
            </a:ln>
          </p:spPr>
        </p:pic>
        <p:pic>
          <p:nvPicPr>
            <p:cNvPr id="29716" name="Picture 20"/>
            <p:cNvPicPr>
              <a:picLocks noChangeAspect="1" noChangeArrowheads="1"/>
            </p:cNvPicPr>
            <p:nvPr/>
          </p:nvPicPr>
          <p:blipFill>
            <a:blip r:embed="rId4"/>
            <a:srcRect/>
            <a:stretch>
              <a:fillRect/>
            </a:stretch>
          </p:blipFill>
          <p:spPr bwMode="auto">
            <a:xfrm>
              <a:off x="0" y="725"/>
              <a:ext cx="1575" cy="960"/>
            </a:xfrm>
            <a:prstGeom prst="rect">
              <a:avLst/>
            </a:prstGeom>
            <a:noFill/>
            <a:ln w="12700" cap="flat">
              <a:noFill/>
              <a:miter lim="800000"/>
              <a:headEnd/>
              <a:tailEnd/>
            </a:ln>
          </p:spPr>
        </p:pic>
        <p:sp>
          <p:nvSpPr>
            <p:cNvPr id="29717" name="Rectangle 21"/>
            <p:cNvSpPr>
              <a:spLocks/>
            </p:cNvSpPr>
            <p:nvPr/>
          </p:nvSpPr>
          <p:spPr bwMode="auto">
            <a:xfrm>
              <a:off x="376" y="1141"/>
              <a:ext cx="832" cy="16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511D15"/>
                  </a:solidFill>
                  <a:latin typeface="Times New Roman" charset="0"/>
                  <a:ea typeface="Times New Roman" charset="0"/>
                  <a:cs typeface="Times New Roman" charset="0"/>
                  <a:sym typeface="Times New Roman" charset="0"/>
                </a:rPr>
                <a:t>IPCC AR5 Data</a:t>
              </a:r>
            </a:p>
          </p:txBody>
        </p:sp>
        <p:sp>
          <p:nvSpPr>
            <p:cNvPr id="29718" name="Line 22"/>
            <p:cNvSpPr>
              <a:spLocks noChangeShapeType="1"/>
            </p:cNvSpPr>
            <p:nvPr/>
          </p:nvSpPr>
          <p:spPr bwMode="auto">
            <a:xfrm rot="10800000">
              <a:off x="786" y="349"/>
              <a:ext cx="6" cy="336"/>
            </a:xfrm>
            <a:prstGeom prst="line">
              <a:avLst/>
            </a:prstGeom>
            <a:solidFill>
              <a:srgbClr val="FFF58B">
                <a:alpha val="59999"/>
              </a:srgbClr>
            </a:solidFill>
            <a:ln w="38100" cap="flat">
              <a:solidFill>
                <a:srgbClr val="511D15">
                  <a:alpha val="59999"/>
                </a:srgbClr>
              </a:solidFill>
              <a:prstDash val="solid"/>
              <a:miter lim="800000"/>
              <a:headEnd type="stealth" w="med" len="med"/>
              <a:tailEnd type="stealth" w="med" len="med"/>
            </a:ln>
          </p:spPr>
          <p:txBody>
            <a:bodyPr lIns="0" tIns="0" rIns="0" bIns="0">
              <a:prstTxWarp prst="textNoShape">
                <a:avLst/>
              </a:prstTxWarp>
            </a:bodyPr>
            <a:lstStyle/>
            <a:p>
              <a:endParaRPr lang="en-US" dirty="0"/>
            </a:p>
          </p:txBody>
        </p:sp>
      </p:grpSp>
      <p:sp>
        <p:nvSpPr>
          <p:cNvPr id="29720" name="Rectangle 24"/>
          <p:cNvSpPr>
            <a:spLocks/>
          </p:cNvSpPr>
          <p:nvPr/>
        </p:nvSpPr>
        <p:spPr bwMode="auto">
          <a:xfrm>
            <a:off x="1361777" y="2243256"/>
            <a:ext cx="684783"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800" dirty="0">
                <a:latin typeface="Lucida Grande" charset="0"/>
                <a:ea typeface="Lucida Grande" charset="0"/>
                <a:cs typeface="Lucida Grande" charset="0"/>
                <a:sym typeface="Lucida Grande" charset="0"/>
              </a:rPr>
              <a:t>General</a:t>
            </a:r>
            <a:br>
              <a:rPr lang="en-US" sz="800" dirty="0">
                <a:latin typeface="Lucida Grande" charset="0"/>
                <a:ea typeface="Lucida Grande" charset="0"/>
                <a:cs typeface="Lucida Grande" charset="0"/>
                <a:sym typeface="Lucida Grande" charset="0"/>
              </a:rPr>
            </a:br>
            <a:r>
              <a:rPr lang="en-US" sz="800" dirty="0">
                <a:latin typeface="Lucida Grande" charset="0"/>
                <a:ea typeface="Lucida Grande" charset="0"/>
                <a:cs typeface="Lucida Grande" charset="0"/>
                <a:sym typeface="Lucida Grande" charset="0"/>
              </a:rPr>
              <a:t>Configuration</a:t>
            </a:r>
          </a:p>
        </p:txBody>
      </p:sp>
      <p:sp>
        <p:nvSpPr>
          <p:cNvPr id="29721" name="Rectangle 25"/>
          <p:cNvSpPr>
            <a:spLocks/>
          </p:cNvSpPr>
          <p:nvPr/>
        </p:nvSpPr>
        <p:spPr bwMode="auto">
          <a:xfrm>
            <a:off x="3715867" y="955477"/>
            <a:ext cx="1419820" cy="33932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800" dirty="0">
                <a:latin typeface="Lucida Grande" charset="0"/>
                <a:ea typeface="Lucida Grande" charset="0"/>
                <a:cs typeface="Lucida Grande" charset="0"/>
                <a:sym typeface="Lucida Grande" charset="0"/>
              </a:rPr>
              <a:t>IPCC-Specific</a:t>
            </a:r>
          </a:p>
          <a:p>
            <a:r>
              <a:rPr lang="en-US" sz="800" dirty="0">
                <a:latin typeface="Lucida Grande" charset="0"/>
                <a:ea typeface="Lucida Grande" charset="0"/>
                <a:cs typeface="Lucida Grande" charset="0"/>
                <a:sym typeface="Lucida Grande" charset="0"/>
              </a:rPr>
              <a:t>Software Stack</a:t>
            </a:r>
          </a:p>
        </p:txBody>
      </p:sp>
      <p:sp>
        <p:nvSpPr>
          <p:cNvPr id="29722" name="AutoShape 26"/>
          <p:cNvSpPr>
            <a:spLocks/>
          </p:cNvSpPr>
          <p:nvPr/>
        </p:nvSpPr>
        <p:spPr bwMode="auto">
          <a:xfrm rot="-1658955">
            <a:off x="2735834" y="2281535"/>
            <a:ext cx="589359" cy="303609"/>
          </a:xfrm>
          <a:prstGeom prst="rightArrow">
            <a:avLst>
              <a:gd name="adj1" fmla="val 37204"/>
              <a:gd name="adj2" fmla="val 117765"/>
            </a:avLst>
          </a:prstGeom>
          <a:solidFill>
            <a:srgbClr val="C86400"/>
          </a:solidFill>
          <a:ln w="12700" cap="flat">
            <a:solidFill>
              <a:srgbClr val="7E7E7E"/>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23" name="Rectangle 27"/>
          <p:cNvSpPr>
            <a:spLocks/>
          </p:cNvSpPr>
          <p:nvPr/>
        </p:nvSpPr>
        <p:spPr bwMode="auto">
          <a:xfrm>
            <a:off x="669727" y="959941"/>
            <a:ext cx="2509242" cy="102691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tabLst>
                <a:tab pos="419680" algn="l"/>
              </a:tabLst>
            </a:pPr>
            <a:r>
              <a:rPr lang="en-US" sz="1100" dirty="0">
                <a:solidFill>
                  <a:srgbClr val="1A1A1A"/>
                </a:solidFill>
                <a:latin typeface="Times New Roman" charset="0"/>
                <a:ea typeface="Times New Roman" charset="0"/>
                <a:cs typeface="Times New Roman" charset="0"/>
                <a:sym typeface="Times New Roman" charset="0"/>
              </a:rPr>
              <a:t>Our approach has been to build a core suite of general purpose scientific kits – such as NetCDF, HDF, and GeoTIF – that sit in the vertical stack above iRODS and below application-specific climate kits such as IPCC, MERRA, and SMOS ...</a:t>
            </a:r>
          </a:p>
        </p:txBody>
      </p:sp>
      <p:grpSp>
        <p:nvGrpSpPr>
          <p:cNvPr id="6" name="Group 44"/>
          <p:cNvGrpSpPr>
            <a:grpSpLocks/>
          </p:cNvGrpSpPr>
          <p:nvPr/>
        </p:nvGrpSpPr>
        <p:grpSpPr bwMode="auto">
          <a:xfrm>
            <a:off x="3500438" y="1410891"/>
            <a:ext cx="1875234" cy="2518172"/>
            <a:chOff x="0" y="0"/>
            <a:chExt cx="1680" cy="2256"/>
          </a:xfrm>
        </p:grpSpPr>
        <p:sp>
          <p:nvSpPr>
            <p:cNvPr id="29724" name="AutoShape 28"/>
            <p:cNvSpPr>
              <a:spLocks/>
            </p:cNvSpPr>
            <p:nvPr/>
          </p:nvSpPr>
          <p:spPr bwMode="auto">
            <a:xfrm>
              <a:off x="8" y="0"/>
              <a:ext cx="1672" cy="2256"/>
            </a:xfrm>
            <a:prstGeom prst="roundRect">
              <a:avLst>
                <a:gd name="adj" fmla="val 5176"/>
              </a:avLst>
            </a:prstGeom>
            <a:solidFill>
              <a:schemeClr val="accent1"/>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prstTxWarp prst="textNoShape">
                <a:avLst/>
              </a:prstTxWarp>
            </a:bodyPr>
            <a:lstStyle/>
            <a:p>
              <a:endParaRPr lang="en-US" dirty="0"/>
            </a:p>
          </p:txBody>
        </p:sp>
        <p:grpSp>
          <p:nvGrpSpPr>
            <p:cNvPr id="7" name="Group 31"/>
            <p:cNvGrpSpPr>
              <a:grpSpLocks/>
            </p:cNvGrpSpPr>
            <p:nvPr/>
          </p:nvGrpSpPr>
          <p:grpSpPr bwMode="auto">
            <a:xfrm>
              <a:off x="0" y="0"/>
              <a:ext cx="1672" cy="2256"/>
              <a:chOff x="0" y="0"/>
              <a:chExt cx="1672" cy="2256"/>
            </a:xfrm>
          </p:grpSpPr>
          <p:sp>
            <p:nvSpPr>
              <p:cNvPr id="29725" name="AutoShape 29"/>
              <p:cNvSpPr>
                <a:spLocks/>
              </p:cNvSpPr>
              <p:nvPr/>
            </p:nvSpPr>
            <p:spPr bwMode="auto">
              <a:xfrm>
                <a:off x="0" y="0"/>
                <a:ext cx="1672" cy="2256"/>
              </a:xfrm>
              <a:prstGeom prst="roundRect">
                <a:avLst>
                  <a:gd name="adj" fmla="val 5176"/>
                </a:avLst>
              </a:prstGeom>
              <a:solidFill>
                <a:srgbClr val="5E6653">
                  <a:alpha val="25000"/>
                </a:srgbClr>
              </a:solidFill>
              <a:ln w="25400" cap="flat">
                <a:solidFill>
                  <a:srgbClr val="9B2C01">
                    <a:alpha val="25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26" name="AutoShape 30"/>
              <p:cNvSpPr>
                <a:spLocks/>
              </p:cNvSpPr>
              <p:nvPr/>
            </p:nvSpPr>
            <p:spPr bwMode="auto">
              <a:xfrm>
                <a:off x="0" y="0"/>
                <a:ext cx="1672" cy="2256"/>
              </a:xfrm>
              <a:prstGeom prst="roundRect">
                <a:avLst>
                  <a:gd name="adj" fmla="val 5176"/>
                </a:avLst>
              </a:prstGeom>
              <a:noFill/>
              <a:ln w="25400" cap="flat">
                <a:solidFill>
                  <a:srgbClr val="9B2C01">
                    <a:alpha val="75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grpSp>
        <p:grpSp>
          <p:nvGrpSpPr>
            <p:cNvPr id="8" name="Group 43"/>
            <p:cNvGrpSpPr>
              <a:grpSpLocks/>
            </p:cNvGrpSpPr>
            <p:nvPr/>
          </p:nvGrpSpPr>
          <p:grpSpPr bwMode="auto">
            <a:xfrm>
              <a:off x="64" y="108"/>
              <a:ext cx="1544" cy="2036"/>
              <a:chOff x="0" y="0"/>
              <a:chExt cx="1544" cy="2036"/>
            </a:xfrm>
          </p:grpSpPr>
          <p:sp>
            <p:nvSpPr>
              <p:cNvPr id="29728" name="AutoShape 32"/>
              <p:cNvSpPr>
                <a:spLocks/>
              </p:cNvSpPr>
              <p:nvPr/>
            </p:nvSpPr>
            <p:spPr bwMode="auto">
              <a:xfrm>
                <a:off x="24" y="1428"/>
                <a:ext cx="1496" cy="224"/>
              </a:xfrm>
              <a:prstGeom prst="roundRect">
                <a:avLst>
                  <a:gd name="adj" fmla="val 28019"/>
                </a:avLst>
              </a:prstGeom>
              <a:solidFill>
                <a:srgbClr val="5E6653">
                  <a:alpha val="12352"/>
                </a:srgbClr>
              </a:solidFill>
              <a:ln w="6350" cap="flat">
                <a:solidFill>
                  <a:srgbClr val="42483A">
                    <a:alpha val="50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29" name="Rectangle 33"/>
              <p:cNvSpPr>
                <a:spLocks/>
              </p:cNvSpPr>
              <p:nvPr/>
            </p:nvSpPr>
            <p:spPr bwMode="auto">
              <a:xfrm>
                <a:off x="184" y="1449"/>
                <a:ext cx="1152" cy="19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dirty="0">
                    <a:solidFill>
                      <a:srgbClr val="1A1A1A"/>
                    </a:solidFill>
                    <a:latin typeface="Times New Roman" charset="0"/>
                    <a:ea typeface="Times New Roman" charset="0"/>
                    <a:cs typeface="Times New Roman" charset="0"/>
                    <a:sym typeface="Times New Roman" charset="0"/>
                  </a:rPr>
                  <a:t>SLES 11 SP 1</a:t>
                </a:r>
              </a:p>
            </p:txBody>
          </p:sp>
          <p:sp>
            <p:nvSpPr>
              <p:cNvPr id="29730" name="AutoShape 34"/>
              <p:cNvSpPr>
                <a:spLocks/>
              </p:cNvSpPr>
              <p:nvPr/>
            </p:nvSpPr>
            <p:spPr bwMode="auto">
              <a:xfrm>
                <a:off x="10" y="0"/>
                <a:ext cx="1511" cy="312"/>
              </a:xfrm>
              <a:prstGeom prst="roundRect">
                <a:avLst>
                  <a:gd name="adj" fmla="val 23912"/>
                </a:avLst>
              </a:prstGeom>
              <a:solidFill>
                <a:srgbClr val="FFFEC5"/>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31" name="Rectangle 35"/>
              <p:cNvSpPr>
                <a:spLocks/>
              </p:cNvSpPr>
              <p:nvPr/>
            </p:nvSpPr>
            <p:spPr bwMode="auto">
              <a:xfrm>
                <a:off x="201" y="25"/>
                <a:ext cx="1152" cy="29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42483A"/>
                    </a:solidFill>
                    <a:latin typeface="Times New Roman" charset="0"/>
                    <a:ea typeface="Times New Roman" charset="0"/>
                    <a:cs typeface="Times New Roman" charset="0"/>
                    <a:sym typeface="Times New Roman" charset="0"/>
                  </a:rPr>
                  <a:t>IPCC Microservices</a:t>
                </a:r>
              </a:p>
            </p:txBody>
          </p:sp>
          <p:sp>
            <p:nvSpPr>
              <p:cNvPr id="29732" name="AutoShape 36"/>
              <p:cNvSpPr>
                <a:spLocks/>
              </p:cNvSpPr>
              <p:nvPr/>
            </p:nvSpPr>
            <p:spPr bwMode="auto">
              <a:xfrm>
                <a:off x="20" y="356"/>
                <a:ext cx="1496" cy="1024"/>
              </a:xfrm>
              <a:prstGeom prst="roundRect">
                <a:avLst>
                  <a:gd name="adj" fmla="val 7282"/>
                </a:avLst>
              </a:prstGeom>
              <a:solidFill>
                <a:srgbClr val="5E6653">
                  <a:alpha val="12352"/>
                </a:srgbClr>
              </a:solidFill>
              <a:ln w="6350" cap="flat">
                <a:solidFill>
                  <a:srgbClr val="42483A">
                    <a:alpha val="50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33" name="AutoShape 37"/>
              <p:cNvSpPr>
                <a:spLocks/>
              </p:cNvSpPr>
              <p:nvPr/>
            </p:nvSpPr>
            <p:spPr bwMode="auto">
              <a:xfrm>
                <a:off x="68" y="801"/>
                <a:ext cx="1408" cy="290"/>
              </a:xfrm>
              <a:prstGeom prst="roundRect">
                <a:avLst>
                  <a:gd name="adj" fmla="val 25657"/>
                </a:avLst>
              </a:prstGeom>
              <a:solidFill>
                <a:srgbClr val="FFFEC5"/>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34" name="AutoShape 38"/>
              <p:cNvSpPr>
                <a:spLocks/>
              </p:cNvSpPr>
              <p:nvPr/>
            </p:nvSpPr>
            <p:spPr bwMode="auto">
              <a:xfrm>
                <a:off x="76" y="460"/>
                <a:ext cx="1394" cy="288"/>
              </a:xfrm>
              <a:prstGeom prst="roundRect">
                <a:avLst>
                  <a:gd name="adj" fmla="val 25903"/>
                </a:avLst>
              </a:prstGeom>
              <a:solidFill>
                <a:srgbClr val="FFFEC5"/>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35" name="Rectangle 39"/>
              <p:cNvSpPr>
                <a:spLocks/>
              </p:cNvSpPr>
              <p:nvPr/>
            </p:nvSpPr>
            <p:spPr bwMode="auto">
              <a:xfrm>
                <a:off x="152" y="444"/>
                <a:ext cx="1240" cy="30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42483A"/>
                    </a:solidFill>
                    <a:latin typeface="Times New Roman" charset="0"/>
                    <a:ea typeface="Times New Roman" charset="0"/>
                    <a:cs typeface="Times New Roman" charset="0"/>
                    <a:sym typeface="Times New Roman" charset="0"/>
                  </a:rPr>
                  <a:t>IPCC iCAT</a:t>
                </a:r>
              </a:p>
            </p:txBody>
          </p:sp>
          <p:sp>
            <p:nvSpPr>
              <p:cNvPr id="29736" name="Rectangle 40"/>
              <p:cNvSpPr>
                <a:spLocks/>
              </p:cNvSpPr>
              <p:nvPr/>
            </p:nvSpPr>
            <p:spPr bwMode="auto">
              <a:xfrm>
                <a:off x="280" y="812"/>
                <a:ext cx="992" cy="28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42483A"/>
                    </a:solidFill>
                    <a:latin typeface="Times New Roman" charset="0"/>
                    <a:ea typeface="Times New Roman" charset="0"/>
                    <a:cs typeface="Times New Roman" charset="0"/>
                    <a:sym typeface="Times New Roman" charset="0"/>
                  </a:rPr>
                  <a:t>IPCC Rules</a:t>
                </a:r>
              </a:p>
            </p:txBody>
          </p:sp>
          <p:sp>
            <p:nvSpPr>
              <p:cNvPr id="29737" name="Rectangle 41"/>
              <p:cNvSpPr>
                <a:spLocks/>
              </p:cNvSpPr>
              <p:nvPr/>
            </p:nvSpPr>
            <p:spPr bwMode="auto">
              <a:xfrm>
                <a:off x="200" y="1124"/>
                <a:ext cx="1152" cy="28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dirty="0">
                    <a:solidFill>
                      <a:srgbClr val="1A1A1A"/>
                    </a:solidFill>
                    <a:latin typeface="Times New Roman" charset="0"/>
                    <a:ea typeface="Times New Roman" charset="0"/>
                    <a:cs typeface="Times New Roman" charset="0"/>
                    <a:sym typeface="Times New Roman" charset="0"/>
                  </a:rPr>
                  <a:t>iRODS 2.5 AE</a:t>
                </a:r>
              </a:p>
            </p:txBody>
          </p:sp>
          <p:sp>
            <p:nvSpPr>
              <p:cNvPr id="29738" name="Rectangle 42"/>
              <p:cNvSpPr>
                <a:spLocks/>
              </p:cNvSpPr>
              <p:nvPr/>
            </p:nvSpPr>
            <p:spPr bwMode="auto">
              <a:xfrm>
                <a:off x="0" y="1756"/>
                <a:ext cx="1544" cy="28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dirty="0">
                    <a:solidFill>
                      <a:srgbClr val="1A1A1A"/>
                    </a:solidFill>
                    <a:latin typeface="Times New Roman" charset="0"/>
                    <a:ea typeface="Times New Roman" charset="0"/>
                    <a:cs typeface="Times New Roman" charset="0"/>
                    <a:sym typeface="Times New Roman" charset="0"/>
                  </a:rPr>
                  <a:t>Climate Data Server V0.9</a:t>
                </a:r>
              </a:p>
            </p:txBody>
          </p:sp>
        </p:grpSp>
      </p:grpSp>
      <p:sp>
        <p:nvSpPr>
          <p:cNvPr id="47" name="TextBox 46"/>
          <p:cNvSpPr txBox="1"/>
          <p:nvPr/>
        </p:nvSpPr>
        <p:spPr>
          <a:xfrm>
            <a:off x="317500" y="5897461"/>
            <a:ext cx="1182831" cy="646331"/>
          </a:xfrm>
          <a:prstGeom prst="rect">
            <a:avLst/>
          </a:prstGeom>
          <a:solidFill>
            <a:srgbClr val="FFFFFF"/>
          </a:solidFill>
          <a:ln>
            <a:solidFill>
              <a:srgbClr val="FFFFFF"/>
            </a:solidFill>
          </a:ln>
        </p:spPr>
        <p:txBody>
          <a:bodyPr wrap="square" rtlCol="0">
            <a:spAutoFit/>
          </a:bodyPr>
          <a:lstStyle/>
          <a:p>
            <a:r>
              <a:rPr lang="en-US" dirty="0" smtClean="0">
                <a:solidFill>
                  <a:schemeClr val="bg1"/>
                </a:solidFill>
              </a:rPr>
              <a:t>Asfsdfas</a:t>
            </a:r>
          </a:p>
          <a:p>
            <a:r>
              <a:rPr lang="en-US" dirty="0" smtClean="0">
                <a:solidFill>
                  <a:schemeClr val="bg1"/>
                </a:solidFill>
              </a:rPr>
              <a:t>asdfsdf</a:t>
            </a:r>
            <a:endParaRPr lang="en-US" dirty="0">
              <a:solidFill>
                <a:schemeClr val="bg1"/>
              </a:solidFill>
            </a:endParaRPr>
          </a:p>
        </p:txBody>
      </p:sp>
      <p:grpSp>
        <p:nvGrpSpPr>
          <p:cNvPr id="49" name="Group 17"/>
          <p:cNvGrpSpPr>
            <a:grpSpLocks/>
          </p:cNvGrpSpPr>
          <p:nvPr/>
        </p:nvGrpSpPr>
        <p:grpSpPr bwMode="auto">
          <a:xfrm>
            <a:off x="875110" y="2669977"/>
            <a:ext cx="1758033" cy="3366492"/>
            <a:chOff x="0" y="0"/>
            <a:chExt cx="1575" cy="3016"/>
          </a:xfrm>
        </p:grpSpPr>
        <p:sp>
          <p:nvSpPr>
            <p:cNvPr id="50" name="AutoShape 3"/>
            <p:cNvSpPr>
              <a:spLocks/>
            </p:cNvSpPr>
            <p:nvPr/>
          </p:nvSpPr>
          <p:spPr bwMode="auto">
            <a:xfrm>
              <a:off x="36" y="0"/>
              <a:ext cx="1496" cy="1024"/>
            </a:xfrm>
            <a:prstGeom prst="roundRect">
              <a:avLst>
                <a:gd name="adj" fmla="val 7282"/>
              </a:avLst>
            </a:prstGeom>
            <a:solidFill>
              <a:srgbClr val="C3C5BF">
                <a:alpha val="75000"/>
              </a:srgbClr>
            </a:solidFill>
            <a:ln w="19050" cap="flat">
              <a:solidFill>
                <a:srgbClr val="9B2C01">
                  <a:alpha val="75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pic>
          <p:nvPicPr>
            <p:cNvPr id="51" name="Picture 4"/>
            <p:cNvPicPr>
              <a:picLocks noChangeAspect="1" noChangeArrowheads="1"/>
            </p:cNvPicPr>
            <p:nvPr/>
          </p:nvPicPr>
          <p:blipFill>
            <a:blip r:embed="rId3"/>
            <a:srcRect/>
            <a:stretch>
              <a:fillRect/>
            </a:stretch>
          </p:blipFill>
          <p:spPr bwMode="auto">
            <a:xfrm>
              <a:off x="24" y="1330"/>
              <a:ext cx="1512" cy="307"/>
            </a:xfrm>
            <a:prstGeom prst="rect">
              <a:avLst/>
            </a:prstGeom>
            <a:noFill/>
            <a:ln w="12700" cap="flat">
              <a:noFill/>
              <a:miter lim="800000"/>
              <a:headEnd/>
              <a:tailEnd/>
            </a:ln>
          </p:spPr>
        </p:pic>
        <p:pic>
          <p:nvPicPr>
            <p:cNvPr id="52" name="Picture 5"/>
            <p:cNvPicPr>
              <a:picLocks noChangeAspect="1" noChangeArrowheads="1"/>
            </p:cNvPicPr>
            <p:nvPr/>
          </p:nvPicPr>
          <p:blipFill>
            <a:blip r:embed="rId4"/>
            <a:srcRect/>
            <a:stretch>
              <a:fillRect/>
            </a:stretch>
          </p:blipFill>
          <p:spPr bwMode="auto">
            <a:xfrm>
              <a:off x="0" y="2056"/>
              <a:ext cx="1575" cy="960"/>
            </a:xfrm>
            <a:prstGeom prst="rect">
              <a:avLst/>
            </a:prstGeom>
            <a:noFill/>
            <a:ln w="12700" cap="flat">
              <a:noFill/>
              <a:miter lim="800000"/>
              <a:headEnd/>
              <a:tailEnd/>
            </a:ln>
          </p:spPr>
        </p:pic>
        <p:sp>
          <p:nvSpPr>
            <p:cNvPr id="53" name="Rectangle 6"/>
            <p:cNvSpPr>
              <a:spLocks/>
            </p:cNvSpPr>
            <p:nvPr/>
          </p:nvSpPr>
          <p:spPr bwMode="auto">
            <a:xfrm>
              <a:off x="296" y="2408"/>
              <a:ext cx="984" cy="44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511D15"/>
                  </a:solidFill>
                  <a:latin typeface="Times New Roman" charset="0"/>
                  <a:ea typeface="Times New Roman" charset="0"/>
                  <a:cs typeface="Times New Roman" charset="0"/>
                  <a:sym typeface="Times New Roman" charset="0"/>
                </a:rPr>
                <a:t>Disk, Tape, etc.</a:t>
              </a:r>
              <a:br>
                <a:rPr lang="en-US" sz="1000" b="1" i="1" dirty="0">
                  <a:solidFill>
                    <a:srgbClr val="511D15"/>
                  </a:solidFill>
                  <a:latin typeface="Times New Roman" charset="0"/>
                  <a:ea typeface="Times New Roman" charset="0"/>
                  <a:cs typeface="Times New Roman" charset="0"/>
                  <a:sym typeface="Times New Roman" charset="0"/>
                </a:rPr>
              </a:br>
              <a:r>
                <a:rPr lang="en-US" sz="1000" b="1" i="1" dirty="0">
                  <a:solidFill>
                    <a:srgbClr val="511D15"/>
                  </a:solidFill>
                  <a:latin typeface="Times New Roman" charset="0"/>
                  <a:ea typeface="Times New Roman" charset="0"/>
                  <a:cs typeface="Times New Roman" charset="0"/>
                  <a:sym typeface="Times New Roman" charset="0"/>
                </a:rPr>
                <a:t>Storage Resources</a:t>
              </a:r>
            </a:p>
          </p:txBody>
        </p:sp>
        <p:sp>
          <p:nvSpPr>
            <p:cNvPr id="54" name="Line 7"/>
            <p:cNvSpPr>
              <a:spLocks noChangeShapeType="1"/>
            </p:cNvSpPr>
            <p:nvPr/>
          </p:nvSpPr>
          <p:spPr bwMode="auto">
            <a:xfrm rot="10800000">
              <a:off x="786" y="1680"/>
              <a:ext cx="6" cy="336"/>
            </a:xfrm>
            <a:prstGeom prst="line">
              <a:avLst/>
            </a:prstGeom>
            <a:solidFill>
              <a:srgbClr val="FFF58B">
                <a:alpha val="59999"/>
              </a:srgbClr>
            </a:solidFill>
            <a:ln w="38100" cap="flat">
              <a:solidFill>
                <a:srgbClr val="511D15">
                  <a:alpha val="59999"/>
                </a:srgbClr>
              </a:solidFill>
              <a:prstDash val="solid"/>
              <a:miter lim="800000"/>
              <a:headEnd type="stealth" w="med" len="med"/>
              <a:tailEnd type="stealth" w="med" len="med"/>
            </a:ln>
          </p:spPr>
          <p:txBody>
            <a:bodyPr lIns="0" tIns="0" rIns="0" bIns="0">
              <a:prstTxWarp prst="textNoShape">
                <a:avLst/>
              </a:prstTxWarp>
            </a:bodyPr>
            <a:lstStyle/>
            <a:p>
              <a:endParaRPr lang="en-US" dirty="0"/>
            </a:p>
          </p:txBody>
        </p:sp>
        <p:sp>
          <p:nvSpPr>
            <p:cNvPr id="55" name="AutoShape 8"/>
            <p:cNvSpPr>
              <a:spLocks/>
            </p:cNvSpPr>
            <p:nvPr/>
          </p:nvSpPr>
          <p:spPr bwMode="auto">
            <a:xfrm>
              <a:off x="40" y="1072"/>
              <a:ext cx="1496" cy="224"/>
            </a:xfrm>
            <a:prstGeom prst="roundRect">
              <a:avLst>
                <a:gd name="adj" fmla="val 28019"/>
              </a:avLst>
            </a:prstGeom>
            <a:solidFill>
              <a:srgbClr val="C3C5BF">
                <a:alpha val="75000"/>
              </a:srgbClr>
            </a:solidFill>
            <a:ln w="6350" cap="flat">
              <a:solidFill>
                <a:srgbClr val="42483A">
                  <a:alpha val="75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grpSp>
          <p:nvGrpSpPr>
            <p:cNvPr id="56" name="Group 11"/>
            <p:cNvGrpSpPr>
              <a:grpSpLocks/>
            </p:cNvGrpSpPr>
            <p:nvPr/>
          </p:nvGrpSpPr>
          <p:grpSpPr bwMode="auto">
            <a:xfrm>
              <a:off x="92" y="88"/>
              <a:ext cx="1394" cy="315"/>
              <a:chOff x="0" y="0"/>
              <a:chExt cx="1394" cy="315"/>
            </a:xfrm>
          </p:grpSpPr>
          <p:sp>
            <p:nvSpPr>
              <p:cNvPr id="62" name="AutoShape 9"/>
              <p:cNvSpPr>
                <a:spLocks/>
              </p:cNvSpPr>
              <p:nvPr/>
            </p:nvSpPr>
            <p:spPr bwMode="auto">
              <a:xfrm>
                <a:off x="0" y="16"/>
                <a:ext cx="1394" cy="288"/>
              </a:xfrm>
              <a:prstGeom prst="roundRect">
                <a:avLst>
                  <a:gd name="adj" fmla="val 25903"/>
                </a:avLst>
              </a:prstGeom>
              <a:solidFill>
                <a:srgbClr val="FFFCC8"/>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63" name="Rectangle 10"/>
              <p:cNvSpPr>
                <a:spLocks/>
              </p:cNvSpPr>
              <p:nvPr/>
            </p:nvSpPr>
            <p:spPr bwMode="auto">
              <a:xfrm>
                <a:off x="411" y="0"/>
                <a:ext cx="568" cy="315"/>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42483A"/>
                    </a:solidFill>
                    <a:latin typeface="Times New Roman" charset="0"/>
                    <a:ea typeface="Times New Roman" charset="0"/>
                    <a:cs typeface="Times New Roman" charset="0"/>
                    <a:sym typeface="Times New Roman" charset="0"/>
                  </a:rPr>
                  <a:t>iCAT</a:t>
                </a:r>
              </a:p>
            </p:txBody>
          </p:sp>
        </p:grpSp>
        <p:grpSp>
          <p:nvGrpSpPr>
            <p:cNvPr id="57" name="Group 14"/>
            <p:cNvGrpSpPr>
              <a:grpSpLocks/>
            </p:cNvGrpSpPr>
            <p:nvPr/>
          </p:nvGrpSpPr>
          <p:grpSpPr bwMode="auto">
            <a:xfrm>
              <a:off x="84" y="440"/>
              <a:ext cx="1408" cy="304"/>
              <a:chOff x="0" y="0"/>
              <a:chExt cx="1408" cy="304"/>
            </a:xfrm>
          </p:grpSpPr>
          <p:sp>
            <p:nvSpPr>
              <p:cNvPr id="60" name="AutoShape 12"/>
              <p:cNvSpPr>
                <a:spLocks/>
              </p:cNvSpPr>
              <p:nvPr/>
            </p:nvSpPr>
            <p:spPr bwMode="auto">
              <a:xfrm>
                <a:off x="0" y="5"/>
                <a:ext cx="1408" cy="290"/>
              </a:xfrm>
              <a:prstGeom prst="roundRect">
                <a:avLst>
                  <a:gd name="adj" fmla="val 25657"/>
                </a:avLst>
              </a:prstGeom>
              <a:solidFill>
                <a:srgbClr val="FFFCC8"/>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61" name="Rectangle 13"/>
              <p:cNvSpPr>
                <a:spLocks/>
              </p:cNvSpPr>
              <p:nvPr/>
            </p:nvSpPr>
            <p:spPr bwMode="auto">
              <a:xfrm>
                <a:off x="227" y="0"/>
                <a:ext cx="992" cy="30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b="1" i="1" dirty="0">
                    <a:solidFill>
                      <a:srgbClr val="42483A"/>
                    </a:solidFill>
                    <a:latin typeface="Times New Roman" charset="0"/>
                    <a:ea typeface="Times New Roman" charset="0"/>
                    <a:cs typeface="Times New Roman" charset="0"/>
                    <a:sym typeface="Times New Roman" charset="0"/>
                  </a:rPr>
                  <a:t>Rule Engine</a:t>
                </a:r>
              </a:p>
            </p:txBody>
          </p:sp>
        </p:grpSp>
        <p:sp>
          <p:nvSpPr>
            <p:cNvPr id="58" name="Rectangle 15"/>
            <p:cNvSpPr>
              <a:spLocks/>
            </p:cNvSpPr>
            <p:nvPr/>
          </p:nvSpPr>
          <p:spPr bwMode="auto">
            <a:xfrm>
              <a:off x="200" y="1093"/>
              <a:ext cx="1152" cy="19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dirty="0">
                  <a:solidFill>
                    <a:srgbClr val="1A1A1A"/>
                  </a:solidFill>
                  <a:latin typeface="Times New Roman" charset="0"/>
                  <a:ea typeface="Times New Roman" charset="0"/>
                  <a:cs typeface="Times New Roman" charset="0"/>
                  <a:sym typeface="Times New Roman" charset="0"/>
                </a:rPr>
                <a:t>OS</a:t>
              </a:r>
            </a:p>
          </p:txBody>
        </p:sp>
        <p:sp>
          <p:nvSpPr>
            <p:cNvPr id="59" name="Rectangle 16"/>
            <p:cNvSpPr>
              <a:spLocks/>
            </p:cNvSpPr>
            <p:nvPr/>
          </p:nvSpPr>
          <p:spPr bwMode="auto">
            <a:xfrm>
              <a:off x="212" y="741"/>
              <a:ext cx="1152" cy="28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000" dirty="0">
                  <a:solidFill>
                    <a:srgbClr val="1A1A1A"/>
                  </a:solidFill>
                  <a:latin typeface="Times New Roman" charset="0"/>
                  <a:ea typeface="Times New Roman" charset="0"/>
                  <a:cs typeface="Times New Roman" charset="0"/>
                  <a:sym typeface="Times New Roman" charset="0"/>
                </a:rPr>
                <a:t>iRODS Data Server</a:t>
              </a:r>
            </a:p>
          </p:txBody>
        </p:sp>
      </p:grpSp>
      <p:pic>
        <p:nvPicPr>
          <p:cNvPr id="64" name="Picture 63" descr="Screen shot 2011-10-07 at 11.33.09 AM.png"/>
          <p:cNvPicPr>
            <a:picLocks noChangeAspect="1"/>
          </p:cNvPicPr>
          <p:nvPr/>
        </p:nvPicPr>
        <p:blipFill>
          <a:blip r:embed="rId5"/>
          <a:stretch>
            <a:fillRect/>
          </a:stretch>
        </p:blipFill>
        <p:spPr>
          <a:xfrm>
            <a:off x="234951" y="6064052"/>
            <a:ext cx="4432102" cy="374848"/>
          </a:xfrm>
          <a:prstGeom prst="rect">
            <a:avLst/>
          </a:prstGeom>
        </p:spPr>
      </p:pic>
      <p:pic>
        <p:nvPicPr>
          <p:cNvPr id="65" name="Picture 3"/>
          <p:cNvPicPr>
            <a:picLocks noChangeAspect="1" noChangeArrowheads="1"/>
          </p:cNvPicPr>
          <p:nvPr/>
        </p:nvPicPr>
        <p:blipFill>
          <a:blip r:embed="rId6"/>
          <a:srcRect t="7063" r="6912" b="10928"/>
          <a:stretch>
            <a:fillRect/>
          </a:stretch>
        </p:blipFill>
        <p:spPr bwMode="auto">
          <a:xfrm>
            <a:off x="171451" y="195098"/>
            <a:ext cx="825500" cy="815975"/>
          </a:xfrm>
          <a:prstGeom prst="rect">
            <a:avLst/>
          </a:prstGeom>
          <a:noFill/>
          <a:ln w="12700" cap="flat">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95961A-A913-A64C-A153-958F4DEACEF4}" type="slidenum">
              <a:rPr lang="en-US" smtClean="0"/>
              <a:pPr/>
              <a:t>28</a:t>
            </a:fld>
            <a:endParaRPr lang="en-US" dirty="0"/>
          </a:p>
        </p:txBody>
      </p:sp>
      <p:pic>
        <p:nvPicPr>
          <p:cNvPr id="5" name="Picture 3"/>
          <p:cNvPicPr>
            <a:picLocks noChangeAspect="1" noChangeArrowheads="1"/>
          </p:cNvPicPr>
          <p:nvPr/>
        </p:nvPicPr>
        <p:blipFill>
          <a:blip r:embed="rId2"/>
          <a:srcRect t="7063" r="6912" b="10928"/>
          <a:stretch>
            <a:fillRect/>
          </a:stretch>
        </p:blipFill>
        <p:spPr bwMode="auto">
          <a:xfrm>
            <a:off x="266700" y="158631"/>
            <a:ext cx="825500" cy="815975"/>
          </a:xfrm>
          <a:prstGeom prst="rect">
            <a:avLst/>
          </a:prstGeom>
          <a:noFill/>
          <a:ln w="12700" cap="flat">
            <a:noFill/>
            <a:miter lim="800000"/>
            <a:headEnd/>
            <a:tailEnd/>
          </a:ln>
        </p:spPr>
      </p:pic>
      <p:grpSp>
        <p:nvGrpSpPr>
          <p:cNvPr id="6" name="Group 18"/>
          <p:cNvGrpSpPr>
            <a:grpSpLocks/>
          </p:cNvGrpSpPr>
          <p:nvPr/>
        </p:nvGrpSpPr>
        <p:grpSpPr bwMode="auto">
          <a:xfrm>
            <a:off x="177800" y="1976438"/>
            <a:ext cx="2667000" cy="3581400"/>
            <a:chOff x="0" y="0"/>
            <a:chExt cx="1680" cy="2256"/>
          </a:xfrm>
          <a:solidFill>
            <a:srgbClr val="DDD9C3"/>
          </a:solidFill>
        </p:grpSpPr>
        <p:sp>
          <p:nvSpPr>
            <p:cNvPr id="7" name="AutoShape 2"/>
            <p:cNvSpPr>
              <a:spLocks/>
            </p:cNvSpPr>
            <p:nvPr/>
          </p:nvSpPr>
          <p:spPr bwMode="auto">
            <a:xfrm>
              <a:off x="8" y="0"/>
              <a:ext cx="1672" cy="2256"/>
            </a:xfrm>
            <a:prstGeom prst="roundRect">
              <a:avLst>
                <a:gd name="adj" fmla="val 5176"/>
              </a:avLst>
            </a:prstGeom>
            <a:grp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prstTxWarp prst="textNoShape">
                <a:avLst/>
              </a:prstTxWarp>
            </a:bodyPr>
            <a:lstStyle/>
            <a:p>
              <a:endParaRPr lang="en-US" dirty="0"/>
            </a:p>
          </p:txBody>
        </p:sp>
        <p:grpSp>
          <p:nvGrpSpPr>
            <p:cNvPr id="8" name="Group 5"/>
            <p:cNvGrpSpPr>
              <a:grpSpLocks/>
            </p:cNvGrpSpPr>
            <p:nvPr/>
          </p:nvGrpSpPr>
          <p:grpSpPr bwMode="auto">
            <a:xfrm>
              <a:off x="0" y="0"/>
              <a:ext cx="1672" cy="2256"/>
              <a:chOff x="0" y="0"/>
              <a:chExt cx="1672" cy="2256"/>
            </a:xfrm>
            <a:grpFill/>
          </p:grpSpPr>
          <p:sp>
            <p:nvSpPr>
              <p:cNvPr id="21" name="AutoShape 3"/>
              <p:cNvSpPr>
                <a:spLocks/>
              </p:cNvSpPr>
              <p:nvPr/>
            </p:nvSpPr>
            <p:spPr bwMode="auto">
              <a:xfrm>
                <a:off x="0" y="0"/>
                <a:ext cx="1672" cy="2256"/>
              </a:xfrm>
              <a:prstGeom prst="roundRect">
                <a:avLst>
                  <a:gd name="adj" fmla="val 5176"/>
                </a:avLst>
              </a:prstGeom>
              <a:grpFill/>
              <a:ln w="25400" cap="flat">
                <a:solidFill>
                  <a:srgbClr val="9B2C01">
                    <a:alpha val="25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2" name="AutoShape 4"/>
              <p:cNvSpPr>
                <a:spLocks/>
              </p:cNvSpPr>
              <p:nvPr/>
            </p:nvSpPr>
            <p:spPr bwMode="auto">
              <a:xfrm>
                <a:off x="0" y="0"/>
                <a:ext cx="1672" cy="2256"/>
              </a:xfrm>
              <a:prstGeom prst="roundRect">
                <a:avLst>
                  <a:gd name="adj" fmla="val 5176"/>
                </a:avLst>
              </a:prstGeom>
              <a:grpFill/>
              <a:ln w="25400" cap="flat">
                <a:solidFill>
                  <a:srgbClr val="9B2C01">
                    <a:alpha val="75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grpSp>
        <p:grpSp>
          <p:nvGrpSpPr>
            <p:cNvPr id="9" name="Group 17"/>
            <p:cNvGrpSpPr>
              <a:grpSpLocks/>
            </p:cNvGrpSpPr>
            <p:nvPr/>
          </p:nvGrpSpPr>
          <p:grpSpPr bwMode="auto">
            <a:xfrm>
              <a:off x="74" y="108"/>
              <a:ext cx="1511" cy="2036"/>
              <a:chOff x="10" y="0"/>
              <a:chExt cx="1511" cy="2036"/>
            </a:xfrm>
            <a:grpFill/>
          </p:grpSpPr>
          <p:sp>
            <p:nvSpPr>
              <p:cNvPr id="10" name="AutoShape 6"/>
              <p:cNvSpPr>
                <a:spLocks/>
              </p:cNvSpPr>
              <p:nvPr/>
            </p:nvSpPr>
            <p:spPr bwMode="auto">
              <a:xfrm>
                <a:off x="24" y="1428"/>
                <a:ext cx="1496" cy="224"/>
              </a:xfrm>
              <a:prstGeom prst="roundRect">
                <a:avLst>
                  <a:gd name="adj" fmla="val 28019"/>
                </a:avLst>
              </a:prstGeom>
              <a:grpFill/>
              <a:ln w="6350" cap="flat">
                <a:solidFill>
                  <a:srgbClr val="42483A">
                    <a:alpha val="50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1" name="Rectangle 7"/>
              <p:cNvSpPr>
                <a:spLocks/>
              </p:cNvSpPr>
              <p:nvPr/>
            </p:nvSpPr>
            <p:spPr bwMode="auto">
              <a:xfrm>
                <a:off x="480" y="1449"/>
                <a:ext cx="977" cy="170"/>
              </a:xfrm>
              <a:prstGeom prst="rect">
                <a:avLst/>
              </a:prstGeom>
              <a:grpFill/>
              <a:ln w="12700" cap="flat">
                <a:noFill/>
                <a:miter lim="800000"/>
                <a:headEnd type="none" w="med" len="med"/>
                <a:tailEnd type="none" w="med" len="med"/>
              </a:ln>
            </p:spPr>
            <p:txBody>
              <a:bodyPr lIns="0" tIns="0" rIns="0" bIns="0" anchor="ctr">
                <a:prstTxWarp prst="textNoShape">
                  <a:avLst/>
                </a:prstTxWarp>
              </a:bodyPr>
              <a:lstStyle/>
              <a:p>
                <a:r>
                  <a:rPr lang="en-US" sz="1400" dirty="0">
                    <a:solidFill>
                      <a:srgbClr val="1A1A1A"/>
                    </a:solidFill>
                    <a:latin typeface="Times New Roman" charset="0"/>
                    <a:ea typeface="Times New Roman" charset="0"/>
                    <a:cs typeface="Times New Roman" charset="0"/>
                    <a:sym typeface="Times New Roman" charset="0"/>
                  </a:rPr>
                  <a:t>SLES 11 SP 1</a:t>
                </a:r>
              </a:p>
            </p:txBody>
          </p:sp>
          <p:sp>
            <p:nvSpPr>
              <p:cNvPr id="12" name="AutoShape 8"/>
              <p:cNvSpPr>
                <a:spLocks/>
              </p:cNvSpPr>
              <p:nvPr/>
            </p:nvSpPr>
            <p:spPr bwMode="auto">
              <a:xfrm>
                <a:off x="10" y="0"/>
                <a:ext cx="1511" cy="312"/>
              </a:xfrm>
              <a:prstGeom prst="roundRect">
                <a:avLst>
                  <a:gd name="adj" fmla="val 23912"/>
                </a:avLst>
              </a:prstGeom>
              <a:solidFill>
                <a:srgbClr val="F7F1BE"/>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3" name="Rectangle 9"/>
              <p:cNvSpPr>
                <a:spLocks/>
              </p:cNvSpPr>
              <p:nvPr/>
            </p:nvSpPr>
            <p:spPr bwMode="auto">
              <a:xfrm>
                <a:off x="305" y="49"/>
                <a:ext cx="1152" cy="190"/>
              </a:xfrm>
              <a:prstGeom prst="rect">
                <a:avLst/>
              </a:prstGeom>
              <a:solidFill>
                <a:srgbClr val="F7F1BE"/>
              </a:solidFill>
              <a:ln w="12700" cap="flat">
                <a:noFill/>
                <a:miter lim="800000"/>
                <a:headEnd type="none" w="med" len="med"/>
                <a:tailEnd type="none" w="med" len="med"/>
              </a:ln>
            </p:spPr>
            <p:txBody>
              <a:bodyPr lIns="0" tIns="0" rIns="0" bIns="0" anchor="ctr">
                <a:prstTxWarp prst="textNoShape">
                  <a:avLst/>
                </a:prstTxWarp>
              </a:bodyPr>
              <a:lstStyle/>
              <a:p>
                <a:r>
                  <a:rPr lang="en-US" sz="1400" b="1" i="1" dirty="0">
                    <a:solidFill>
                      <a:srgbClr val="42483A"/>
                    </a:solidFill>
                    <a:latin typeface="Times New Roman" charset="0"/>
                    <a:ea typeface="Times New Roman" charset="0"/>
                    <a:cs typeface="Times New Roman" charset="0"/>
                    <a:sym typeface="Times New Roman" charset="0"/>
                  </a:rPr>
                  <a:t>IPCC Microservices</a:t>
                </a:r>
              </a:p>
            </p:txBody>
          </p:sp>
          <p:sp>
            <p:nvSpPr>
              <p:cNvPr id="14" name="AutoShape 10"/>
              <p:cNvSpPr>
                <a:spLocks/>
              </p:cNvSpPr>
              <p:nvPr/>
            </p:nvSpPr>
            <p:spPr bwMode="auto">
              <a:xfrm>
                <a:off x="20" y="356"/>
                <a:ext cx="1496" cy="1024"/>
              </a:xfrm>
              <a:prstGeom prst="roundRect">
                <a:avLst>
                  <a:gd name="adj" fmla="val 7282"/>
                </a:avLst>
              </a:prstGeom>
              <a:grpFill/>
              <a:ln w="6350" cap="flat">
                <a:solidFill>
                  <a:srgbClr val="42483A">
                    <a:alpha val="50000"/>
                  </a:srgbClr>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5" name="AutoShape 11"/>
              <p:cNvSpPr>
                <a:spLocks/>
              </p:cNvSpPr>
              <p:nvPr/>
            </p:nvSpPr>
            <p:spPr bwMode="auto">
              <a:xfrm>
                <a:off x="68" y="801"/>
                <a:ext cx="1408" cy="290"/>
              </a:xfrm>
              <a:prstGeom prst="roundRect">
                <a:avLst>
                  <a:gd name="adj" fmla="val 25657"/>
                </a:avLst>
              </a:prstGeom>
              <a:solidFill>
                <a:srgbClr val="F7F1BE"/>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6" name="AutoShape 12"/>
              <p:cNvSpPr>
                <a:spLocks/>
              </p:cNvSpPr>
              <p:nvPr/>
            </p:nvSpPr>
            <p:spPr bwMode="auto">
              <a:xfrm>
                <a:off x="76" y="460"/>
                <a:ext cx="1394" cy="288"/>
              </a:xfrm>
              <a:prstGeom prst="roundRect">
                <a:avLst>
                  <a:gd name="adj" fmla="val 25903"/>
                </a:avLst>
              </a:prstGeom>
              <a:solidFill>
                <a:srgbClr val="F7F1BE"/>
              </a:solidFill>
              <a:ln w="3175" cap="flat">
                <a:solidFill>
                  <a:srgbClr val="42483A"/>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7" name="Rectangle 13"/>
              <p:cNvSpPr>
                <a:spLocks/>
              </p:cNvSpPr>
              <p:nvPr/>
            </p:nvSpPr>
            <p:spPr bwMode="auto">
              <a:xfrm>
                <a:off x="512" y="500"/>
                <a:ext cx="792" cy="187"/>
              </a:xfrm>
              <a:prstGeom prst="rect">
                <a:avLst/>
              </a:prstGeom>
              <a:solidFill>
                <a:srgbClr val="F7F1BE"/>
              </a:solidFill>
              <a:ln w="12700" cap="flat">
                <a:noFill/>
                <a:miter lim="800000"/>
                <a:headEnd type="none" w="med" len="med"/>
                <a:tailEnd type="none" w="med" len="med"/>
              </a:ln>
            </p:spPr>
            <p:txBody>
              <a:bodyPr lIns="0" tIns="0" rIns="0" bIns="0" anchor="ctr">
                <a:prstTxWarp prst="textNoShape">
                  <a:avLst/>
                </a:prstTxWarp>
              </a:bodyPr>
              <a:lstStyle/>
              <a:p>
                <a:r>
                  <a:rPr lang="en-US" sz="1400" b="1" i="1" dirty="0" smtClean="0">
                    <a:solidFill>
                      <a:srgbClr val="42483A"/>
                    </a:solidFill>
                    <a:latin typeface="Times New Roman" charset="0"/>
                    <a:ea typeface="Times New Roman" charset="0"/>
                    <a:cs typeface="Times New Roman" charset="0"/>
                    <a:sym typeface="Times New Roman" charset="0"/>
                  </a:rPr>
                  <a:t>NetCDF iCAT</a:t>
                </a:r>
                <a:endParaRPr lang="en-US" sz="1400" b="1" i="1" dirty="0">
                  <a:solidFill>
                    <a:srgbClr val="42483A"/>
                  </a:solidFill>
                  <a:latin typeface="Times New Roman" charset="0"/>
                  <a:ea typeface="Times New Roman" charset="0"/>
                  <a:cs typeface="Times New Roman" charset="0"/>
                  <a:sym typeface="Times New Roman" charset="0"/>
                </a:endParaRPr>
              </a:p>
            </p:txBody>
          </p:sp>
          <p:sp>
            <p:nvSpPr>
              <p:cNvPr id="18" name="Rectangle 14"/>
              <p:cNvSpPr>
                <a:spLocks/>
              </p:cNvSpPr>
              <p:nvPr/>
            </p:nvSpPr>
            <p:spPr bwMode="auto">
              <a:xfrm>
                <a:off x="432" y="852"/>
                <a:ext cx="760" cy="171"/>
              </a:xfrm>
              <a:prstGeom prst="rect">
                <a:avLst/>
              </a:prstGeom>
              <a:solidFill>
                <a:srgbClr val="F7F1BE"/>
              </a:solidFill>
              <a:ln w="12700" cap="flat">
                <a:noFill/>
                <a:miter lim="800000"/>
                <a:headEnd type="none" w="med" len="med"/>
                <a:tailEnd type="none" w="med" len="med"/>
              </a:ln>
            </p:spPr>
            <p:txBody>
              <a:bodyPr lIns="0" tIns="0" rIns="0" bIns="0" anchor="ctr">
                <a:prstTxWarp prst="textNoShape">
                  <a:avLst/>
                </a:prstTxWarp>
              </a:bodyPr>
              <a:lstStyle/>
              <a:p>
                <a:r>
                  <a:rPr lang="en-US" sz="1400" b="1" i="1" dirty="0" smtClean="0">
                    <a:solidFill>
                      <a:srgbClr val="42483A"/>
                    </a:solidFill>
                    <a:latin typeface="Times New Roman" charset="0"/>
                    <a:ea typeface="Times New Roman" charset="0"/>
                    <a:cs typeface="Times New Roman" charset="0"/>
                    <a:sym typeface="Times New Roman" charset="0"/>
                  </a:rPr>
                  <a:t>NetCDF Rules</a:t>
                </a:r>
                <a:endParaRPr lang="en-US" sz="1400" b="1" i="1" dirty="0">
                  <a:solidFill>
                    <a:srgbClr val="42483A"/>
                  </a:solidFill>
                  <a:latin typeface="Times New Roman" charset="0"/>
                  <a:ea typeface="Times New Roman" charset="0"/>
                  <a:cs typeface="Times New Roman" charset="0"/>
                  <a:sym typeface="Times New Roman" charset="0"/>
                </a:endParaRPr>
              </a:p>
            </p:txBody>
          </p:sp>
          <p:sp>
            <p:nvSpPr>
              <p:cNvPr id="19" name="Rectangle 15"/>
              <p:cNvSpPr>
                <a:spLocks/>
              </p:cNvSpPr>
              <p:nvPr/>
            </p:nvSpPr>
            <p:spPr bwMode="auto">
              <a:xfrm>
                <a:off x="448" y="1124"/>
                <a:ext cx="1009" cy="226"/>
              </a:xfrm>
              <a:prstGeom prst="rect">
                <a:avLst/>
              </a:prstGeom>
              <a:grpFill/>
              <a:ln w="12700" cap="flat">
                <a:noFill/>
                <a:miter lim="800000"/>
                <a:headEnd type="none" w="med" len="med"/>
                <a:tailEnd type="none" w="med" len="med"/>
              </a:ln>
            </p:spPr>
            <p:txBody>
              <a:bodyPr lIns="0" tIns="0" rIns="0" bIns="0" anchor="ctr">
                <a:prstTxWarp prst="textNoShape">
                  <a:avLst/>
                </a:prstTxWarp>
              </a:bodyPr>
              <a:lstStyle/>
              <a:p>
                <a:r>
                  <a:rPr lang="en-US" sz="1400" dirty="0">
                    <a:solidFill>
                      <a:srgbClr val="1A1A1A"/>
                    </a:solidFill>
                    <a:latin typeface="Times New Roman" charset="0"/>
                    <a:ea typeface="Times New Roman" charset="0"/>
                    <a:cs typeface="Times New Roman" charset="0"/>
                    <a:sym typeface="Times New Roman" charset="0"/>
                  </a:rPr>
                  <a:t>iRODS</a:t>
                </a:r>
                <a:r>
                  <a:rPr lang="en-US" sz="1400" dirty="0" smtClean="0">
                    <a:solidFill>
                      <a:srgbClr val="1A1A1A"/>
                    </a:solidFill>
                    <a:latin typeface="Times New Roman" charset="0"/>
                    <a:ea typeface="Times New Roman" charset="0"/>
                    <a:cs typeface="Times New Roman" charset="0"/>
                    <a:sym typeface="Times New Roman" charset="0"/>
                  </a:rPr>
                  <a:t> 3.0 EE</a:t>
                </a:r>
                <a:endParaRPr lang="en-US" sz="1400" dirty="0">
                  <a:solidFill>
                    <a:srgbClr val="1A1A1A"/>
                  </a:solidFill>
                  <a:latin typeface="Times New Roman" charset="0"/>
                  <a:ea typeface="Times New Roman" charset="0"/>
                  <a:cs typeface="Times New Roman" charset="0"/>
                  <a:sym typeface="Times New Roman" charset="0"/>
                </a:endParaRPr>
              </a:p>
            </p:txBody>
          </p:sp>
          <p:sp>
            <p:nvSpPr>
              <p:cNvPr id="20" name="Rectangle 16"/>
              <p:cNvSpPr>
                <a:spLocks/>
              </p:cNvSpPr>
              <p:nvPr/>
            </p:nvSpPr>
            <p:spPr bwMode="auto">
              <a:xfrm>
                <a:off x="528" y="1756"/>
                <a:ext cx="816" cy="280"/>
              </a:xfrm>
              <a:prstGeom prst="rect">
                <a:avLst/>
              </a:prstGeom>
              <a:grpFill/>
              <a:ln w="12700" cap="flat">
                <a:noFill/>
                <a:miter lim="800000"/>
                <a:headEnd type="none" w="med" len="med"/>
                <a:tailEnd type="none" w="med" len="med"/>
              </a:ln>
            </p:spPr>
            <p:txBody>
              <a:bodyPr lIns="0" tIns="0" rIns="0" bIns="0" anchor="ctr">
                <a:prstTxWarp prst="textNoShape">
                  <a:avLst/>
                </a:prstTxWarp>
              </a:bodyPr>
              <a:lstStyle/>
              <a:p>
                <a:r>
                  <a:rPr lang="en-US" sz="1400" b="1" dirty="0" smtClean="0">
                    <a:solidFill>
                      <a:srgbClr val="1A1A1A"/>
                    </a:solidFill>
                    <a:latin typeface="Times New Roman" charset="0"/>
                    <a:ea typeface="Times New Roman" charset="0"/>
                    <a:cs typeface="Times New Roman" charset="0"/>
                    <a:sym typeface="Times New Roman" charset="0"/>
                  </a:rPr>
                  <a:t>vCDS V0.9</a:t>
                </a:r>
                <a:endParaRPr lang="en-US" sz="1400" b="1" dirty="0">
                  <a:solidFill>
                    <a:srgbClr val="1A1A1A"/>
                  </a:solidFill>
                  <a:latin typeface="Times New Roman" charset="0"/>
                  <a:ea typeface="Times New Roman" charset="0"/>
                  <a:cs typeface="Times New Roman" charset="0"/>
                  <a:sym typeface="Times New Roman" charset="0"/>
                </a:endParaRPr>
              </a:p>
            </p:txBody>
          </p:sp>
        </p:grpSp>
      </p:grpSp>
      <p:sp>
        <p:nvSpPr>
          <p:cNvPr id="23" name="TextBox 22"/>
          <p:cNvSpPr txBox="1"/>
          <p:nvPr/>
        </p:nvSpPr>
        <p:spPr>
          <a:xfrm>
            <a:off x="319088" y="5877727"/>
            <a:ext cx="1255712" cy="646331"/>
          </a:xfrm>
          <a:prstGeom prst="rect">
            <a:avLst/>
          </a:prstGeom>
          <a:solidFill>
            <a:schemeClr val="bg1"/>
          </a:solidFill>
        </p:spPr>
        <p:txBody>
          <a:bodyPr wrap="square" rtlCol="0">
            <a:spAutoFit/>
          </a:bodyPr>
          <a:lstStyle/>
          <a:p>
            <a:r>
              <a:rPr lang="en-US" dirty="0" smtClean="0">
                <a:solidFill>
                  <a:srgbClr val="FFFFFF"/>
                </a:solidFill>
              </a:rPr>
              <a:t>Zcxvzcxvz</a:t>
            </a:r>
          </a:p>
          <a:p>
            <a:r>
              <a:rPr lang="en-US" dirty="0" smtClean="0">
                <a:solidFill>
                  <a:srgbClr val="FFFFFF"/>
                </a:solidFill>
              </a:rPr>
              <a:t>sdfgsdfgs</a:t>
            </a:r>
            <a:endParaRPr lang="en-US" dirty="0">
              <a:solidFill>
                <a:srgbClr val="FFFFFF"/>
              </a:solidFill>
            </a:endParaRPr>
          </a:p>
        </p:txBody>
      </p:sp>
      <p:grpSp>
        <p:nvGrpSpPr>
          <p:cNvPr id="92" name="Group 68"/>
          <p:cNvGrpSpPr>
            <a:grpSpLocks/>
          </p:cNvGrpSpPr>
          <p:nvPr/>
        </p:nvGrpSpPr>
        <p:grpSpPr bwMode="auto">
          <a:xfrm>
            <a:off x="2928769" y="1"/>
            <a:ext cx="6211000" cy="6858000"/>
            <a:chOff x="21" y="0"/>
            <a:chExt cx="4096" cy="6136"/>
          </a:xfrm>
          <a:solidFill>
            <a:srgbClr val="FFFFFF"/>
          </a:solidFill>
        </p:grpSpPr>
        <p:sp>
          <p:nvSpPr>
            <p:cNvPr id="93" name="Rectangle 1"/>
            <p:cNvSpPr>
              <a:spLocks/>
            </p:cNvSpPr>
            <p:nvPr/>
          </p:nvSpPr>
          <p:spPr bwMode="auto">
            <a:xfrm>
              <a:off x="21" y="0"/>
              <a:ext cx="4096" cy="6136"/>
            </a:xfrm>
            <a:prstGeom prst="rect">
              <a:avLst/>
            </a:prstGeom>
            <a:grpFill/>
            <a:ln w="12700" cap="flat">
              <a:noFill/>
              <a:miter lim="800000"/>
              <a:headEnd type="none" w="med" len="med"/>
              <a:tailEnd type="none" w="med" len="med"/>
            </a:ln>
          </p:spPr>
          <p:txBody>
            <a:bodyPr lIns="0" tIns="0" rIns="0" bIns="0">
              <a:prstTxWarp prst="textNoShape">
                <a:avLst/>
              </a:prstTxWarp>
            </a:bodyPr>
            <a:lstStyle/>
            <a:p>
              <a:endParaRPr lang="en-US" dirty="0"/>
            </a:p>
          </p:txBody>
        </p:sp>
        <p:grpSp>
          <p:nvGrpSpPr>
            <p:cNvPr id="94" name="Group 67"/>
            <p:cNvGrpSpPr>
              <a:grpSpLocks/>
            </p:cNvGrpSpPr>
            <p:nvPr/>
          </p:nvGrpSpPr>
          <p:grpSpPr bwMode="auto">
            <a:xfrm>
              <a:off x="21" y="56"/>
              <a:ext cx="4059" cy="5957"/>
              <a:chOff x="21" y="0"/>
              <a:chExt cx="4059" cy="5957"/>
            </a:xfrm>
            <a:grpFill/>
          </p:grpSpPr>
          <p:grpSp>
            <p:nvGrpSpPr>
              <p:cNvPr id="95" name="Group 5"/>
              <p:cNvGrpSpPr>
                <a:grpSpLocks/>
              </p:cNvGrpSpPr>
              <p:nvPr/>
            </p:nvGrpSpPr>
            <p:grpSpPr bwMode="auto">
              <a:xfrm>
                <a:off x="957" y="0"/>
                <a:ext cx="2360" cy="4896"/>
                <a:chOff x="0" y="0"/>
                <a:chExt cx="2360" cy="4896"/>
              </a:xfrm>
              <a:grpFill/>
            </p:grpSpPr>
            <p:sp>
              <p:nvSpPr>
                <p:cNvPr id="157" name="Oval 2"/>
                <p:cNvSpPr>
                  <a:spLocks/>
                </p:cNvSpPr>
                <p:nvPr/>
              </p:nvSpPr>
              <p:spPr bwMode="auto">
                <a:xfrm>
                  <a:off x="0" y="0"/>
                  <a:ext cx="2360" cy="1608"/>
                </a:xfrm>
                <a:prstGeom prst="ellipse">
                  <a:avLst/>
                </a:prstGeom>
                <a:grpFill/>
                <a:ln w="3175" cap="flat">
                  <a:solidFill>
                    <a:srgbClr val="797979"/>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58" name="Oval 3"/>
                <p:cNvSpPr>
                  <a:spLocks/>
                </p:cNvSpPr>
                <p:nvPr/>
              </p:nvSpPr>
              <p:spPr bwMode="auto">
                <a:xfrm>
                  <a:off x="0" y="1640"/>
                  <a:ext cx="2360" cy="1608"/>
                </a:xfrm>
                <a:prstGeom prst="ellipse">
                  <a:avLst/>
                </a:prstGeom>
                <a:grpFill/>
                <a:ln w="3175" cap="flat">
                  <a:solidFill>
                    <a:srgbClr val="797979"/>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59" name="Oval 4"/>
                <p:cNvSpPr>
                  <a:spLocks/>
                </p:cNvSpPr>
                <p:nvPr/>
              </p:nvSpPr>
              <p:spPr bwMode="auto">
                <a:xfrm>
                  <a:off x="0" y="3288"/>
                  <a:ext cx="2360" cy="1608"/>
                </a:xfrm>
                <a:prstGeom prst="ellipse">
                  <a:avLst/>
                </a:prstGeom>
                <a:grpFill/>
                <a:ln w="3175" cap="flat">
                  <a:solidFill>
                    <a:srgbClr val="797979"/>
                  </a:solidFill>
                  <a:prstDash val="solid"/>
                  <a:miter lim="800000"/>
                  <a:headEnd type="none" w="med" len="med"/>
                  <a:tailEnd type="none" w="med" len="med"/>
                </a:ln>
              </p:spPr>
              <p:txBody>
                <a:bodyPr lIns="0" tIns="0" rIns="0" bIns="0">
                  <a:prstTxWarp prst="textNoShape">
                    <a:avLst/>
                  </a:prstTxWarp>
                </a:bodyPr>
                <a:lstStyle/>
                <a:p>
                  <a:endParaRPr lang="en-US" dirty="0"/>
                </a:p>
              </p:txBody>
            </p:sp>
          </p:grpSp>
          <p:grpSp>
            <p:nvGrpSpPr>
              <p:cNvPr id="96" name="Group 12"/>
              <p:cNvGrpSpPr>
                <a:grpSpLocks/>
              </p:cNvGrpSpPr>
              <p:nvPr/>
            </p:nvGrpSpPr>
            <p:grpSpPr bwMode="auto">
              <a:xfrm>
                <a:off x="1280" y="1769"/>
                <a:ext cx="1600" cy="1353"/>
                <a:chOff x="0" y="0"/>
                <a:chExt cx="1600" cy="1351"/>
              </a:xfrm>
              <a:grpFill/>
            </p:grpSpPr>
            <p:pic>
              <p:nvPicPr>
                <p:cNvPr id="151" name="Picture 6"/>
                <p:cNvPicPr>
                  <a:picLocks noChangeAspect="1" noChangeArrowheads="1"/>
                </p:cNvPicPr>
                <p:nvPr/>
              </p:nvPicPr>
              <p:blipFill>
                <a:blip r:embed="rId3"/>
                <a:srcRect/>
                <a:stretch>
                  <a:fillRect/>
                </a:stretch>
              </p:blipFill>
              <p:spPr bwMode="auto">
                <a:xfrm>
                  <a:off x="303" y="0"/>
                  <a:ext cx="988" cy="765"/>
                </a:xfrm>
                <a:prstGeom prst="rect">
                  <a:avLst/>
                </a:prstGeom>
                <a:grpFill/>
                <a:ln w="12700" cap="flat">
                  <a:noFill/>
                  <a:miter lim="800000"/>
                  <a:headEnd/>
                  <a:tailEnd/>
                </a:ln>
              </p:spPr>
            </p:pic>
            <p:grpSp>
              <p:nvGrpSpPr>
                <p:cNvPr id="152" name="Group 11"/>
                <p:cNvGrpSpPr>
                  <a:grpSpLocks/>
                </p:cNvGrpSpPr>
                <p:nvPr/>
              </p:nvGrpSpPr>
              <p:grpSpPr bwMode="auto">
                <a:xfrm>
                  <a:off x="0" y="331"/>
                  <a:ext cx="1600" cy="1020"/>
                  <a:chOff x="0" y="0"/>
                  <a:chExt cx="1600" cy="1020"/>
                </a:xfrm>
                <a:grpFill/>
              </p:grpSpPr>
              <p:pic>
                <p:nvPicPr>
                  <p:cNvPr id="153" name="Picture 7"/>
                  <p:cNvPicPr>
                    <a:picLocks noChangeAspect="1" noChangeArrowheads="1"/>
                  </p:cNvPicPr>
                  <p:nvPr/>
                </p:nvPicPr>
                <p:blipFill>
                  <a:blip r:embed="rId4"/>
                  <a:srcRect/>
                  <a:stretch>
                    <a:fillRect/>
                  </a:stretch>
                </p:blipFill>
                <p:spPr bwMode="auto">
                  <a:xfrm>
                    <a:off x="433" y="379"/>
                    <a:ext cx="299" cy="637"/>
                  </a:xfrm>
                  <a:prstGeom prst="rect">
                    <a:avLst/>
                  </a:prstGeom>
                  <a:grpFill/>
                  <a:ln w="12700" cap="flat">
                    <a:noFill/>
                    <a:miter lim="800000"/>
                    <a:headEnd/>
                    <a:tailEnd/>
                  </a:ln>
                </p:spPr>
              </p:pic>
              <p:pic>
                <p:nvPicPr>
                  <p:cNvPr id="154" name="Picture 8"/>
                  <p:cNvPicPr>
                    <a:picLocks noChangeAspect="1" noChangeArrowheads="1"/>
                  </p:cNvPicPr>
                  <p:nvPr/>
                </p:nvPicPr>
                <p:blipFill>
                  <a:blip r:embed="rId4"/>
                  <a:srcRect/>
                  <a:stretch>
                    <a:fillRect/>
                  </a:stretch>
                </p:blipFill>
                <p:spPr bwMode="auto">
                  <a:xfrm>
                    <a:off x="867" y="382"/>
                    <a:ext cx="299" cy="638"/>
                  </a:xfrm>
                  <a:prstGeom prst="rect">
                    <a:avLst/>
                  </a:prstGeom>
                  <a:grpFill/>
                  <a:ln w="12700" cap="flat">
                    <a:noFill/>
                    <a:miter lim="800000"/>
                    <a:headEnd/>
                    <a:tailEnd/>
                  </a:ln>
                </p:spPr>
              </p:pic>
              <p:pic>
                <p:nvPicPr>
                  <p:cNvPr id="155" name="Picture 9"/>
                  <p:cNvPicPr>
                    <a:picLocks noChangeAspect="1" noChangeArrowheads="1"/>
                  </p:cNvPicPr>
                  <p:nvPr/>
                </p:nvPicPr>
                <p:blipFill>
                  <a:blip r:embed="rId4"/>
                  <a:srcRect/>
                  <a:stretch>
                    <a:fillRect/>
                  </a:stretch>
                </p:blipFill>
                <p:spPr bwMode="auto">
                  <a:xfrm>
                    <a:off x="1300" y="0"/>
                    <a:ext cx="300" cy="637"/>
                  </a:xfrm>
                  <a:prstGeom prst="rect">
                    <a:avLst/>
                  </a:prstGeom>
                  <a:grpFill/>
                  <a:ln w="12700" cap="flat">
                    <a:noFill/>
                    <a:miter lim="800000"/>
                    <a:headEnd/>
                    <a:tailEnd/>
                  </a:ln>
                </p:spPr>
              </p:pic>
              <p:pic>
                <p:nvPicPr>
                  <p:cNvPr id="156" name="Picture 10"/>
                  <p:cNvPicPr>
                    <a:picLocks noChangeAspect="1" noChangeArrowheads="1"/>
                  </p:cNvPicPr>
                  <p:nvPr/>
                </p:nvPicPr>
                <p:blipFill>
                  <a:blip r:embed="rId4"/>
                  <a:srcRect/>
                  <a:stretch>
                    <a:fillRect/>
                  </a:stretch>
                </p:blipFill>
                <p:spPr bwMode="auto">
                  <a:xfrm>
                    <a:off x="0" y="0"/>
                    <a:ext cx="299" cy="637"/>
                  </a:xfrm>
                  <a:prstGeom prst="rect">
                    <a:avLst/>
                  </a:prstGeom>
                  <a:grpFill/>
                  <a:ln w="12700" cap="flat">
                    <a:noFill/>
                    <a:miter lim="800000"/>
                    <a:headEnd/>
                    <a:tailEnd/>
                  </a:ln>
                </p:spPr>
              </p:pic>
            </p:grpSp>
          </p:grpSp>
          <p:grpSp>
            <p:nvGrpSpPr>
              <p:cNvPr id="97" name="Group 19"/>
              <p:cNvGrpSpPr>
                <a:grpSpLocks/>
              </p:cNvGrpSpPr>
              <p:nvPr/>
            </p:nvGrpSpPr>
            <p:grpSpPr bwMode="auto">
              <a:xfrm>
                <a:off x="1277" y="128"/>
                <a:ext cx="1600" cy="1410"/>
                <a:chOff x="0" y="0"/>
                <a:chExt cx="1600" cy="1410"/>
              </a:xfrm>
              <a:grpFill/>
            </p:grpSpPr>
            <p:pic>
              <p:nvPicPr>
                <p:cNvPr id="145" name="Picture 13"/>
                <p:cNvPicPr>
                  <a:picLocks noChangeAspect="1" noChangeArrowheads="1"/>
                </p:cNvPicPr>
                <p:nvPr/>
              </p:nvPicPr>
              <p:blipFill>
                <a:blip r:embed="rId5"/>
                <a:srcRect/>
                <a:stretch>
                  <a:fillRect/>
                </a:stretch>
              </p:blipFill>
              <p:spPr bwMode="auto">
                <a:xfrm>
                  <a:off x="280" y="0"/>
                  <a:ext cx="1058" cy="830"/>
                </a:xfrm>
                <a:prstGeom prst="rect">
                  <a:avLst/>
                </a:prstGeom>
                <a:grpFill/>
                <a:ln w="12700" cap="flat">
                  <a:noFill/>
                  <a:miter lim="800000"/>
                  <a:headEnd/>
                  <a:tailEnd/>
                </a:ln>
              </p:spPr>
            </p:pic>
            <p:grpSp>
              <p:nvGrpSpPr>
                <p:cNvPr id="146" name="Group 18"/>
                <p:cNvGrpSpPr>
                  <a:grpSpLocks/>
                </p:cNvGrpSpPr>
                <p:nvPr/>
              </p:nvGrpSpPr>
              <p:grpSpPr bwMode="auto">
                <a:xfrm>
                  <a:off x="0" y="390"/>
                  <a:ext cx="1600" cy="1020"/>
                  <a:chOff x="0" y="0"/>
                  <a:chExt cx="1600" cy="1020"/>
                </a:xfrm>
                <a:grpFill/>
              </p:grpSpPr>
              <p:pic>
                <p:nvPicPr>
                  <p:cNvPr id="147" name="Picture 14"/>
                  <p:cNvPicPr>
                    <a:picLocks noChangeAspect="1" noChangeArrowheads="1"/>
                  </p:cNvPicPr>
                  <p:nvPr/>
                </p:nvPicPr>
                <p:blipFill>
                  <a:blip r:embed="rId4"/>
                  <a:srcRect/>
                  <a:stretch>
                    <a:fillRect/>
                  </a:stretch>
                </p:blipFill>
                <p:spPr bwMode="auto">
                  <a:xfrm>
                    <a:off x="433" y="379"/>
                    <a:ext cx="299" cy="637"/>
                  </a:xfrm>
                  <a:prstGeom prst="rect">
                    <a:avLst/>
                  </a:prstGeom>
                  <a:grpFill/>
                  <a:ln w="12700" cap="flat">
                    <a:noFill/>
                    <a:miter lim="800000"/>
                    <a:headEnd/>
                    <a:tailEnd/>
                  </a:ln>
                </p:spPr>
              </p:pic>
              <p:pic>
                <p:nvPicPr>
                  <p:cNvPr id="148" name="Picture 15"/>
                  <p:cNvPicPr>
                    <a:picLocks noChangeAspect="1" noChangeArrowheads="1"/>
                  </p:cNvPicPr>
                  <p:nvPr/>
                </p:nvPicPr>
                <p:blipFill>
                  <a:blip r:embed="rId4"/>
                  <a:srcRect/>
                  <a:stretch>
                    <a:fillRect/>
                  </a:stretch>
                </p:blipFill>
                <p:spPr bwMode="auto">
                  <a:xfrm>
                    <a:off x="867" y="382"/>
                    <a:ext cx="299" cy="638"/>
                  </a:xfrm>
                  <a:prstGeom prst="rect">
                    <a:avLst/>
                  </a:prstGeom>
                  <a:grpFill/>
                  <a:ln w="12700" cap="flat">
                    <a:noFill/>
                    <a:miter lim="800000"/>
                    <a:headEnd/>
                    <a:tailEnd/>
                  </a:ln>
                </p:spPr>
              </p:pic>
              <p:pic>
                <p:nvPicPr>
                  <p:cNvPr id="149" name="Picture 16"/>
                  <p:cNvPicPr>
                    <a:picLocks noChangeAspect="1" noChangeArrowheads="1"/>
                  </p:cNvPicPr>
                  <p:nvPr/>
                </p:nvPicPr>
                <p:blipFill>
                  <a:blip r:embed="rId4"/>
                  <a:srcRect/>
                  <a:stretch>
                    <a:fillRect/>
                  </a:stretch>
                </p:blipFill>
                <p:spPr bwMode="auto">
                  <a:xfrm>
                    <a:off x="1300" y="0"/>
                    <a:ext cx="300" cy="637"/>
                  </a:xfrm>
                  <a:prstGeom prst="rect">
                    <a:avLst/>
                  </a:prstGeom>
                  <a:grpFill/>
                  <a:ln w="12700" cap="flat">
                    <a:noFill/>
                    <a:miter lim="800000"/>
                    <a:headEnd/>
                    <a:tailEnd/>
                  </a:ln>
                </p:spPr>
              </p:pic>
              <p:pic>
                <p:nvPicPr>
                  <p:cNvPr id="150" name="Picture 17"/>
                  <p:cNvPicPr>
                    <a:picLocks noChangeAspect="1" noChangeArrowheads="1"/>
                  </p:cNvPicPr>
                  <p:nvPr/>
                </p:nvPicPr>
                <p:blipFill>
                  <a:blip r:embed="rId4"/>
                  <a:srcRect/>
                  <a:stretch>
                    <a:fillRect/>
                  </a:stretch>
                </p:blipFill>
                <p:spPr bwMode="auto">
                  <a:xfrm>
                    <a:off x="0" y="0"/>
                    <a:ext cx="299" cy="637"/>
                  </a:xfrm>
                  <a:prstGeom prst="rect">
                    <a:avLst/>
                  </a:prstGeom>
                  <a:grpFill/>
                  <a:ln w="12700" cap="flat">
                    <a:noFill/>
                    <a:miter lim="800000"/>
                    <a:headEnd/>
                    <a:tailEnd/>
                  </a:ln>
                </p:spPr>
              </p:pic>
            </p:grpSp>
          </p:grpSp>
          <p:grpSp>
            <p:nvGrpSpPr>
              <p:cNvPr id="98" name="Group 28"/>
              <p:cNvGrpSpPr>
                <a:grpSpLocks/>
              </p:cNvGrpSpPr>
              <p:nvPr/>
            </p:nvGrpSpPr>
            <p:grpSpPr bwMode="auto">
              <a:xfrm>
                <a:off x="1365" y="3355"/>
                <a:ext cx="1600" cy="1388"/>
                <a:chOff x="0" y="0"/>
                <a:chExt cx="1600" cy="1388"/>
              </a:xfrm>
              <a:grpFill/>
            </p:grpSpPr>
            <p:grpSp>
              <p:nvGrpSpPr>
                <p:cNvPr id="137" name="Group 26"/>
                <p:cNvGrpSpPr>
                  <a:grpSpLocks/>
                </p:cNvGrpSpPr>
                <p:nvPr/>
              </p:nvGrpSpPr>
              <p:grpSpPr bwMode="auto">
                <a:xfrm>
                  <a:off x="0" y="0"/>
                  <a:ext cx="1600" cy="1388"/>
                  <a:chOff x="0" y="0"/>
                  <a:chExt cx="1600" cy="1388"/>
                </a:xfrm>
                <a:grpFill/>
              </p:grpSpPr>
              <p:pic>
                <p:nvPicPr>
                  <p:cNvPr id="139" name="Picture 20"/>
                  <p:cNvPicPr>
                    <a:picLocks noChangeAspect="1" noChangeArrowheads="1"/>
                  </p:cNvPicPr>
                  <p:nvPr/>
                </p:nvPicPr>
                <p:blipFill>
                  <a:blip r:embed="rId6"/>
                  <a:srcRect/>
                  <a:stretch>
                    <a:fillRect/>
                  </a:stretch>
                </p:blipFill>
                <p:spPr bwMode="auto">
                  <a:xfrm>
                    <a:off x="313" y="0"/>
                    <a:ext cx="964" cy="767"/>
                  </a:xfrm>
                  <a:prstGeom prst="rect">
                    <a:avLst/>
                  </a:prstGeom>
                  <a:grpFill/>
                  <a:ln w="12700" cap="flat">
                    <a:noFill/>
                    <a:miter lim="800000"/>
                    <a:headEnd/>
                    <a:tailEnd/>
                  </a:ln>
                </p:spPr>
              </p:pic>
              <p:grpSp>
                <p:nvGrpSpPr>
                  <p:cNvPr id="140" name="Group 25"/>
                  <p:cNvGrpSpPr>
                    <a:grpSpLocks/>
                  </p:cNvGrpSpPr>
                  <p:nvPr/>
                </p:nvGrpSpPr>
                <p:grpSpPr bwMode="auto">
                  <a:xfrm>
                    <a:off x="0" y="366"/>
                    <a:ext cx="1600" cy="1022"/>
                    <a:chOff x="0" y="0"/>
                    <a:chExt cx="1600" cy="1020"/>
                  </a:xfrm>
                  <a:grpFill/>
                </p:grpSpPr>
                <p:pic>
                  <p:nvPicPr>
                    <p:cNvPr id="141" name="Picture 21"/>
                    <p:cNvPicPr>
                      <a:picLocks noChangeAspect="1" noChangeArrowheads="1"/>
                    </p:cNvPicPr>
                    <p:nvPr/>
                  </p:nvPicPr>
                  <p:blipFill>
                    <a:blip r:embed="rId4"/>
                    <a:srcRect/>
                    <a:stretch>
                      <a:fillRect/>
                    </a:stretch>
                  </p:blipFill>
                  <p:spPr bwMode="auto">
                    <a:xfrm>
                      <a:off x="433" y="379"/>
                      <a:ext cx="299" cy="637"/>
                    </a:xfrm>
                    <a:prstGeom prst="rect">
                      <a:avLst/>
                    </a:prstGeom>
                    <a:grpFill/>
                    <a:ln w="12700" cap="flat">
                      <a:noFill/>
                      <a:miter lim="800000"/>
                      <a:headEnd/>
                      <a:tailEnd/>
                    </a:ln>
                  </p:spPr>
                </p:pic>
                <p:pic>
                  <p:nvPicPr>
                    <p:cNvPr id="142" name="Picture 22"/>
                    <p:cNvPicPr>
                      <a:picLocks noChangeAspect="1" noChangeArrowheads="1"/>
                    </p:cNvPicPr>
                    <p:nvPr/>
                  </p:nvPicPr>
                  <p:blipFill>
                    <a:blip r:embed="rId4"/>
                    <a:srcRect/>
                    <a:stretch>
                      <a:fillRect/>
                    </a:stretch>
                  </p:blipFill>
                  <p:spPr bwMode="auto">
                    <a:xfrm>
                      <a:off x="867" y="382"/>
                      <a:ext cx="299" cy="638"/>
                    </a:xfrm>
                    <a:prstGeom prst="rect">
                      <a:avLst/>
                    </a:prstGeom>
                    <a:grpFill/>
                    <a:ln w="12700" cap="flat">
                      <a:noFill/>
                      <a:miter lim="800000"/>
                      <a:headEnd/>
                      <a:tailEnd/>
                    </a:ln>
                  </p:spPr>
                </p:pic>
                <p:pic>
                  <p:nvPicPr>
                    <p:cNvPr id="143" name="Picture 23"/>
                    <p:cNvPicPr>
                      <a:picLocks noChangeAspect="1" noChangeArrowheads="1"/>
                    </p:cNvPicPr>
                    <p:nvPr/>
                  </p:nvPicPr>
                  <p:blipFill>
                    <a:blip r:embed="rId4"/>
                    <a:srcRect/>
                    <a:stretch>
                      <a:fillRect/>
                    </a:stretch>
                  </p:blipFill>
                  <p:spPr bwMode="auto">
                    <a:xfrm>
                      <a:off x="1300" y="0"/>
                      <a:ext cx="300" cy="637"/>
                    </a:xfrm>
                    <a:prstGeom prst="rect">
                      <a:avLst/>
                    </a:prstGeom>
                    <a:grpFill/>
                    <a:ln w="12700" cap="flat">
                      <a:noFill/>
                      <a:miter lim="800000"/>
                      <a:headEnd/>
                      <a:tailEnd/>
                    </a:ln>
                  </p:spPr>
                </p:pic>
                <p:pic>
                  <p:nvPicPr>
                    <p:cNvPr id="144" name="Picture 24"/>
                    <p:cNvPicPr>
                      <a:picLocks noChangeAspect="1" noChangeArrowheads="1"/>
                    </p:cNvPicPr>
                    <p:nvPr/>
                  </p:nvPicPr>
                  <p:blipFill>
                    <a:blip r:embed="rId4"/>
                    <a:srcRect/>
                    <a:stretch>
                      <a:fillRect/>
                    </a:stretch>
                  </p:blipFill>
                  <p:spPr bwMode="auto">
                    <a:xfrm>
                      <a:off x="0" y="0"/>
                      <a:ext cx="299" cy="637"/>
                    </a:xfrm>
                    <a:prstGeom prst="rect">
                      <a:avLst/>
                    </a:prstGeom>
                    <a:grpFill/>
                    <a:ln w="12700" cap="flat">
                      <a:noFill/>
                      <a:miter lim="800000"/>
                      <a:headEnd/>
                      <a:tailEnd/>
                    </a:ln>
                  </p:spPr>
                </p:pic>
              </p:grpSp>
            </p:grpSp>
            <p:sp>
              <p:nvSpPr>
                <p:cNvPr id="138" name="Rectangle 27"/>
                <p:cNvSpPr>
                  <a:spLocks/>
                </p:cNvSpPr>
                <p:nvPr/>
              </p:nvSpPr>
              <p:spPr bwMode="auto">
                <a:xfrm>
                  <a:off x="818" y="159"/>
                  <a:ext cx="220" cy="124"/>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900" dirty="0">
                      <a:solidFill>
                        <a:srgbClr val="343434"/>
                      </a:solidFill>
                      <a:latin typeface="Lucida Grande" charset="0"/>
                      <a:ea typeface="Lucida Grande" charset="0"/>
                      <a:cs typeface="Lucida Grande" charset="0"/>
                      <a:sym typeface="Lucida Grande" charset="0"/>
                    </a:rPr>
                    <a:t>VME</a:t>
                  </a:r>
                </a:p>
              </p:txBody>
            </p:sp>
          </p:grpSp>
          <p:pic>
            <p:nvPicPr>
              <p:cNvPr id="99" name="Picture 29"/>
              <p:cNvPicPr>
                <a:picLocks noChangeAspect="1" noChangeArrowheads="1"/>
              </p:cNvPicPr>
              <p:nvPr/>
            </p:nvPicPr>
            <p:blipFill>
              <a:blip r:embed="rId7"/>
              <a:srcRect/>
              <a:stretch>
                <a:fillRect/>
              </a:stretch>
            </p:blipFill>
            <p:spPr bwMode="auto">
              <a:xfrm>
                <a:off x="1345" y="5042"/>
                <a:ext cx="1632" cy="902"/>
              </a:xfrm>
              <a:prstGeom prst="rect">
                <a:avLst/>
              </a:prstGeom>
              <a:grpFill/>
              <a:ln w="12700" cap="flat">
                <a:noFill/>
                <a:miter lim="800000"/>
                <a:headEnd/>
                <a:tailEnd/>
              </a:ln>
              <a:effectLst>
                <a:outerShdw blurRad="127000" dist="76199" dir="2700000" algn="ctr" rotWithShape="0">
                  <a:schemeClr val="bg2">
                    <a:alpha val="75000"/>
                  </a:schemeClr>
                </a:outerShdw>
              </a:effectLst>
            </p:spPr>
          </p:pic>
          <p:grpSp>
            <p:nvGrpSpPr>
              <p:cNvPr id="100" name="Group 35"/>
              <p:cNvGrpSpPr>
                <a:grpSpLocks/>
              </p:cNvGrpSpPr>
              <p:nvPr/>
            </p:nvGrpSpPr>
            <p:grpSpPr bwMode="auto">
              <a:xfrm>
                <a:off x="469" y="816"/>
                <a:ext cx="744" cy="4687"/>
                <a:chOff x="69" y="0"/>
                <a:chExt cx="743" cy="4687"/>
              </a:xfrm>
              <a:grpFill/>
            </p:grpSpPr>
            <p:sp>
              <p:nvSpPr>
                <p:cNvPr id="132" name="Line 30"/>
                <p:cNvSpPr>
                  <a:spLocks noChangeShapeType="1"/>
                </p:cNvSpPr>
                <p:nvPr/>
              </p:nvSpPr>
              <p:spPr bwMode="auto">
                <a:xfrm rot="10800000">
                  <a:off x="77" y="10"/>
                  <a:ext cx="735" cy="0"/>
                </a:xfrm>
                <a:prstGeom prst="line">
                  <a:avLst/>
                </a:prstGeom>
                <a:grpFill/>
                <a:ln w="25400" cap="flat">
                  <a:solidFill>
                    <a:srgbClr val="7C160D"/>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33" name="Line 31"/>
                <p:cNvSpPr>
                  <a:spLocks noChangeShapeType="1"/>
                </p:cNvSpPr>
                <p:nvPr/>
              </p:nvSpPr>
              <p:spPr bwMode="auto">
                <a:xfrm rot="10800000">
                  <a:off x="76" y="1632"/>
                  <a:ext cx="734" cy="0"/>
                </a:xfrm>
                <a:prstGeom prst="line">
                  <a:avLst/>
                </a:prstGeom>
                <a:grpFill/>
                <a:ln w="25400" cap="flat">
                  <a:solidFill>
                    <a:srgbClr val="7C160D"/>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34" name="Line 32"/>
                <p:cNvSpPr>
                  <a:spLocks noChangeShapeType="1"/>
                </p:cNvSpPr>
                <p:nvPr/>
              </p:nvSpPr>
              <p:spPr bwMode="auto">
                <a:xfrm flipH="1">
                  <a:off x="76" y="3232"/>
                  <a:ext cx="734" cy="0"/>
                </a:xfrm>
                <a:prstGeom prst="line">
                  <a:avLst/>
                </a:prstGeom>
                <a:grpFill/>
                <a:ln w="25400" cap="flat">
                  <a:solidFill>
                    <a:srgbClr val="7C160D"/>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35" name="Line 33"/>
                <p:cNvSpPr>
                  <a:spLocks noChangeShapeType="1"/>
                </p:cNvSpPr>
                <p:nvPr/>
              </p:nvSpPr>
              <p:spPr bwMode="auto">
                <a:xfrm flipH="1">
                  <a:off x="76" y="4680"/>
                  <a:ext cx="734" cy="0"/>
                </a:xfrm>
                <a:prstGeom prst="line">
                  <a:avLst/>
                </a:prstGeom>
                <a:grpFill/>
                <a:ln w="25400" cap="flat">
                  <a:solidFill>
                    <a:srgbClr val="7C160D"/>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36" name="Line 34"/>
                <p:cNvSpPr>
                  <a:spLocks noChangeShapeType="1"/>
                </p:cNvSpPr>
                <p:nvPr/>
              </p:nvSpPr>
              <p:spPr bwMode="auto">
                <a:xfrm>
                  <a:off x="69" y="0"/>
                  <a:ext cx="0" cy="4687"/>
                </a:xfrm>
                <a:prstGeom prst="line">
                  <a:avLst/>
                </a:prstGeom>
                <a:grpFill/>
                <a:ln w="25400" cap="flat">
                  <a:solidFill>
                    <a:srgbClr val="7C160D"/>
                  </a:solidFill>
                  <a:prstDash val="solid"/>
                  <a:miter lim="800000"/>
                  <a:headEnd type="none" w="med" len="med"/>
                  <a:tailEnd type="none" w="med" len="med"/>
                </a:ln>
              </p:spPr>
              <p:txBody>
                <a:bodyPr lIns="0" tIns="0" rIns="0" bIns="0">
                  <a:prstTxWarp prst="textNoShape">
                    <a:avLst/>
                  </a:prstTxWarp>
                </a:bodyPr>
                <a:lstStyle/>
                <a:p>
                  <a:endParaRPr lang="en-US" dirty="0"/>
                </a:p>
              </p:txBody>
            </p:sp>
          </p:grpSp>
          <p:sp>
            <p:nvSpPr>
              <p:cNvPr id="101" name="Line 36"/>
              <p:cNvSpPr>
                <a:spLocks noChangeShapeType="1"/>
              </p:cNvSpPr>
              <p:nvPr/>
            </p:nvSpPr>
            <p:spPr bwMode="auto">
              <a:xfrm>
                <a:off x="21" y="3263"/>
                <a:ext cx="438" cy="0"/>
              </a:xfrm>
              <a:prstGeom prst="line">
                <a:avLst/>
              </a:prstGeom>
              <a:grpFill/>
              <a:ln w="28575" cap="flat" cmpd="sng" algn="ctr">
                <a:solidFill>
                  <a:srgbClr val="7C160D"/>
                </a:solidFill>
                <a:prstDash val="solid"/>
                <a:miter lim="800000"/>
                <a:headEnd type="diamond" w="med" len="sm"/>
                <a:tailEnd type="stealth" w="med" len="med"/>
              </a:ln>
            </p:spPr>
            <p:txBody>
              <a:bodyPr lIns="0" tIns="0" rIns="0" bIns="0">
                <a:prstTxWarp prst="textNoShape">
                  <a:avLst/>
                </a:prstTxWarp>
              </a:bodyPr>
              <a:lstStyle/>
              <a:p>
                <a:endParaRPr lang="en-US" dirty="0"/>
              </a:p>
            </p:txBody>
          </p:sp>
          <p:sp>
            <p:nvSpPr>
              <p:cNvPr id="102" name="Line 37"/>
              <p:cNvSpPr>
                <a:spLocks noChangeShapeType="1"/>
              </p:cNvSpPr>
              <p:nvPr/>
            </p:nvSpPr>
            <p:spPr bwMode="auto">
              <a:xfrm rot="10800000">
                <a:off x="2278" y="961"/>
                <a:ext cx="453" cy="1205"/>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03" name="Line 38"/>
              <p:cNvSpPr>
                <a:spLocks noChangeShapeType="1"/>
              </p:cNvSpPr>
              <p:nvPr/>
            </p:nvSpPr>
            <p:spPr bwMode="auto">
              <a:xfrm rot="10800000">
                <a:off x="1410" y="570"/>
                <a:ext cx="463" cy="399"/>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04" name="Line 39"/>
              <p:cNvSpPr>
                <a:spLocks noChangeShapeType="1"/>
              </p:cNvSpPr>
              <p:nvPr/>
            </p:nvSpPr>
            <p:spPr bwMode="auto">
              <a:xfrm rot="10800000">
                <a:off x="1411" y="2158"/>
                <a:ext cx="461" cy="393"/>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05" name="Line 40"/>
              <p:cNvSpPr>
                <a:spLocks noChangeShapeType="1"/>
              </p:cNvSpPr>
              <p:nvPr/>
            </p:nvSpPr>
            <p:spPr bwMode="auto">
              <a:xfrm flipH="1">
                <a:off x="1857" y="963"/>
                <a:ext cx="437" cy="2"/>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06" name="Line 41"/>
              <p:cNvSpPr>
                <a:spLocks noChangeShapeType="1"/>
              </p:cNvSpPr>
              <p:nvPr/>
            </p:nvSpPr>
            <p:spPr bwMode="auto">
              <a:xfrm rot="10800000">
                <a:off x="2290" y="2549"/>
                <a:ext cx="518" cy="1247"/>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07" name="Line 42"/>
              <p:cNvSpPr>
                <a:spLocks noChangeShapeType="1"/>
              </p:cNvSpPr>
              <p:nvPr/>
            </p:nvSpPr>
            <p:spPr bwMode="auto">
              <a:xfrm flipH="1">
                <a:off x="2724" y="1548"/>
                <a:ext cx="365" cy="621"/>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08" name="Line 43"/>
              <p:cNvSpPr>
                <a:spLocks noChangeShapeType="1"/>
              </p:cNvSpPr>
              <p:nvPr/>
            </p:nvSpPr>
            <p:spPr bwMode="auto">
              <a:xfrm>
                <a:off x="3149" y="818"/>
                <a:ext cx="734" cy="0"/>
              </a:xfrm>
              <a:prstGeom prst="line">
                <a:avLst/>
              </a:prstGeom>
              <a:grpFill/>
              <a:ln w="25400" cap="flat">
                <a:solidFill>
                  <a:srgbClr val="1D357E"/>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09" name="Line 44"/>
              <p:cNvSpPr>
                <a:spLocks noChangeShapeType="1"/>
              </p:cNvSpPr>
              <p:nvPr/>
            </p:nvSpPr>
            <p:spPr bwMode="auto">
              <a:xfrm>
                <a:off x="3134" y="2448"/>
                <a:ext cx="735" cy="0"/>
              </a:xfrm>
              <a:prstGeom prst="line">
                <a:avLst/>
              </a:prstGeom>
              <a:grpFill/>
              <a:ln w="25400" cap="flat">
                <a:solidFill>
                  <a:srgbClr val="1D357E"/>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10" name="Line 45"/>
              <p:cNvSpPr>
                <a:spLocks noChangeShapeType="1"/>
              </p:cNvSpPr>
              <p:nvPr/>
            </p:nvSpPr>
            <p:spPr bwMode="auto">
              <a:xfrm>
                <a:off x="3134" y="4048"/>
                <a:ext cx="735" cy="0"/>
              </a:xfrm>
              <a:prstGeom prst="line">
                <a:avLst/>
              </a:prstGeom>
              <a:grpFill/>
              <a:ln w="25400" cap="flat">
                <a:solidFill>
                  <a:srgbClr val="1D357E"/>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11" name="Line 46"/>
              <p:cNvSpPr>
                <a:spLocks noChangeShapeType="1"/>
              </p:cNvSpPr>
              <p:nvPr/>
            </p:nvSpPr>
            <p:spPr bwMode="auto">
              <a:xfrm>
                <a:off x="3134" y="5504"/>
                <a:ext cx="735" cy="0"/>
              </a:xfrm>
              <a:prstGeom prst="line">
                <a:avLst/>
              </a:prstGeom>
              <a:grpFill/>
              <a:ln w="25400" cap="flat">
                <a:solidFill>
                  <a:srgbClr val="1D357E"/>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112" name="Line 47"/>
              <p:cNvSpPr>
                <a:spLocks noChangeShapeType="1"/>
              </p:cNvSpPr>
              <p:nvPr/>
            </p:nvSpPr>
            <p:spPr bwMode="auto">
              <a:xfrm flipH="1">
                <a:off x="3875" y="816"/>
                <a:ext cx="0" cy="4691"/>
              </a:xfrm>
              <a:prstGeom prst="line">
                <a:avLst/>
              </a:prstGeom>
              <a:grpFill/>
              <a:ln w="25400" cap="flat">
                <a:solidFill>
                  <a:srgbClr val="1D357E"/>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13" name="Rectangle 48"/>
              <p:cNvSpPr>
                <a:spLocks/>
              </p:cNvSpPr>
              <p:nvPr/>
            </p:nvSpPr>
            <p:spPr bwMode="auto">
              <a:xfrm>
                <a:off x="2885" y="1376"/>
                <a:ext cx="392" cy="176"/>
              </a:xfrm>
              <a:prstGeom prst="rect">
                <a:avLst/>
              </a:prstGeom>
              <a:grpFill/>
              <a:ln w="12700" cap="flat">
                <a:solidFill>
                  <a:srgbClr val="C8640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14" name="Rectangle 49"/>
              <p:cNvSpPr>
                <a:spLocks/>
              </p:cNvSpPr>
              <p:nvPr/>
            </p:nvSpPr>
            <p:spPr bwMode="auto">
              <a:xfrm>
                <a:off x="3197" y="3080"/>
                <a:ext cx="392" cy="176"/>
              </a:xfrm>
              <a:prstGeom prst="rect">
                <a:avLst/>
              </a:prstGeom>
              <a:grpFill/>
              <a:ln w="12700" cap="flat">
                <a:solidFill>
                  <a:srgbClr val="C8640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15" name="Line 50"/>
              <p:cNvSpPr>
                <a:spLocks noChangeShapeType="1"/>
              </p:cNvSpPr>
              <p:nvPr/>
            </p:nvSpPr>
            <p:spPr bwMode="auto">
              <a:xfrm flipH="1">
                <a:off x="2366" y="3783"/>
                <a:ext cx="446" cy="398"/>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16" name="Line 51"/>
              <p:cNvSpPr>
                <a:spLocks noChangeShapeType="1"/>
              </p:cNvSpPr>
              <p:nvPr/>
            </p:nvSpPr>
            <p:spPr bwMode="auto">
              <a:xfrm rot="10800000" flipH="1">
                <a:off x="2796" y="3249"/>
                <a:ext cx="607" cy="544"/>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17" name="Line 52"/>
              <p:cNvSpPr>
                <a:spLocks noChangeShapeType="1"/>
              </p:cNvSpPr>
              <p:nvPr/>
            </p:nvSpPr>
            <p:spPr bwMode="auto">
              <a:xfrm flipH="1">
                <a:off x="1517" y="2541"/>
                <a:ext cx="355" cy="1251"/>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18" name="Line 53"/>
              <p:cNvSpPr>
                <a:spLocks noChangeShapeType="1"/>
              </p:cNvSpPr>
              <p:nvPr/>
            </p:nvSpPr>
            <p:spPr bwMode="auto">
              <a:xfrm flipH="1">
                <a:off x="1831" y="4165"/>
                <a:ext cx="536" cy="1094"/>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19" name="Rectangle 54"/>
              <p:cNvSpPr>
                <a:spLocks/>
              </p:cNvSpPr>
              <p:nvPr/>
            </p:nvSpPr>
            <p:spPr bwMode="auto">
              <a:xfrm>
                <a:off x="717" y="1680"/>
                <a:ext cx="392" cy="176"/>
              </a:xfrm>
              <a:prstGeom prst="rect">
                <a:avLst/>
              </a:prstGeom>
              <a:grpFill/>
              <a:ln w="12700" cap="flat">
                <a:solidFill>
                  <a:srgbClr val="C8640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120" name="Line 55"/>
              <p:cNvSpPr>
                <a:spLocks noChangeShapeType="1"/>
              </p:cNvSpPr>
              <p:nvPr/>
            </p:nvSpPr>
            <p:spPr bwMode="auto">
              <a:xfrm rot="10800000">
                <a:off x="910" y="1847"/>
                <a:ext cx="514" cy="323"/>
              </a:xfrm>
              <a:prstGeom prst="line">
                <a:avLst/>
              </a:prstGeom>
              <a:grpFill/>
              <a:ln w="12700" cap="flat">
                <a:solidFill>
                  <a:srgbClr val="C86400"/>
                </a:solidFill>
                <a:prstDash val="solid"/>
                <a:miter lim="800000"/>
                <a:headEnd type="oval" w="med" len="med"/>
                <a:tailEnd type="oval" w="med" len="med"/>
              </a:ln>
            </p:spPr>
            <p:txBody>
              <a:bodyPr lIns="0" tIns="0" rIns="0" bIns="0">
                <a:prstTxWarp prst="textNoShape">
                  <a:avLst/>
                </a:prstTxWarp>
              </a:bodyPr>
              <a:lstStyle/>
              <a:p>
                <a:endParaRPr lang="en-US" dirty="0"/>
              </a:p>
            </p:txBody>
          </p:sp>
          <p:sp>
            <p:nvSpPr>
              <p:cNvPr id="121" name="Rectangle 56"/>
              <p:cNvSpPr>
                <a:spLocks/>
              </p:cNvSpPr>
              <p:nvPr/>
            </p:nvSpPr>
            <p:spPr bwMode="auto">
              <a:xfrm>
                <a:off x="2678" y="5819"/>
                <a:ext cx="285" cy="138"/>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E6E6E6"/>
                    </a:solidFill>
                    <a:latin typeface="Lucida Grande" charset="0"/>
                    <a:ea typeface="Lucida Grande" charset="0"/>
                    <a:cs typeface="Lucida Grande" charset="0"/>
                    <a:sym typeface="Lucida Grande" charset="0"/>
                  </a:rPr>
                  <a:t>NCCS</a:t>
                </a:r>
              </a:p>
            </p:txBody>
          </p:sp>
          <p:sp>
            <p:nvSpPr>
              <p:cNvPr id="122" name="Rectangle 57"/>
              <p:cNvSpPr>
                <a:spLocks/>
              </p:cNvSpPr>
              <p:nvPr/>
            </p:nvSpPr>
            <p:spPr bwMode="auto">
              <a:xfrm>
                <a:off x="3286" y="579"/>
                <a:ext cx="557" cy="138"/>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42483A"/>
                    </a:solidFill>
                    <a:latin typeface="Lucida Grande" charset="0"/>
                    <a:ea typeface="Lucida Grande" charset="0"/>
                    <a:cs typeface="Lucida Grande" charset="0"/>
                    <a:sym typeface="Lucida Grande" charset="0"/>
                  </a:rPr>
                  <a:t>Public Cloud</a:t>
                </a:r>
              </a:p>
            </p:txBody>
          </p:sp>
          <p:sp>
            <p:nvSpPr>
              <p:cNvPr id="123" name="Rectangle 58"/>
              <p:cNvSpPr>
                <a:spLocks/>
              </p:cNvSpPr>
              <p:nvPr/>
            </p:nvSpPr>
            <p:spPr bwMode="auto">
              <a:xfrm>
                <a:off x="3083" y="2211"/>
                <a:ext cx="773" cy="138"/>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42483A"/>
                    </a:solidFill>
                    <a:latin typeface="Lucida Grande" charset="0"/>
                    <a:ea typeface="Lucida Grande" charset="0"/>
                    <a:cs typeface="Lucida Grande" charset="0"/>
                    <a:sym typeface="Lucida Grande" charset="0"/>
                  </a:rPr>
                  <a:t>Community Cloud</a:t>
                </a:r>
              </a:p>
            </p:txBody>
          </p:sp>
          <p:sp>
            <p:nvSpPr>
              <p:cNvPr id="124" name="Rectangle 59"/>
              <p:cNvSpPr>
                <a:spLocks/>
              </p:cNvSpPr>
              <p:nvPr/>
            </p:nvSpPr>
            <p:spPr bwMode="auto">
              <a:xfrm>
                <a:off x="3305" y="5267"/>
                <a:ext cx="533" cy="138"/>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42483A"/>
                    </a:solidFill>
                    <a:latin typeface="Lucida Grande" charset="0"/>
                    <a:ea typeface="Lucida Grande" charset="0"/>
                    <a:cs typeface="Lucida Grande" charset="0"/>
                    <a:sym typeface="Lucida Grande" charset="0"/>
                  </a:rPr>
                  <a:t>Data Center</a:t>
                </a:r>
              </a:p>
            </p:txBody>
          </p:sp>
          <p:sp>
            <p:nvSpPr>
              <p:cNvPr id="125" name="Rectangle 60"/>
              <p:cNvSpPr>
                <a:spLocks/>
              </p:cNvSpPr>
              <p:nvPr/>
            </p:nvSpPr>
            <p:spPr bwMode="auto">
              <a:xfrm rot="16200000">
                <a:off x="3424" y="1464"/>
                <a:ext cx="1091" cy="101"/>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42483A"/>
                    </a:solidFill>
                    <a:latin typeface="Lucida Grande" charset="0"/>
                    <a:ea typeface="Lucida Grande" charset="0"/>
                    <a:cs typeface="Lucida Grande" charset="0"/>
                    <a:sym typeface="Lucida Grande" charset="0"/>
                  </a:rPr>
                  <a:t>Hybrid Cloud</a:t>
                </a:r>
              </a:p>
            </p:txBody>
          </p:sp>
          <p:sp>
            <p:nvSpPr>
              <p:cNvPr id="126" name="Rectangle 61"/>
              <p:cNvSpPr>
                <a:spLocks/>
              </p:cNvSpPr>
              <p:nvPr/>
            </p:nvSpPr>
            <p:spPr bwMode="auto">
              <a:xfrm rot="16200000">
                <a:off x="3530" y="4556"/>
                <a:ext cx="906" cy="101"/>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42483A"/>
                    </a:solidFill>
                    <a:latin typeface="Lucida Grande" charset="0"/>
                    <a:ea typeface="Lucida Grande" charset="0"/>
                    <a:cs typeface="Lucida Grande" charset="0"/>
                    <a:sym typeface="Lucida Grande" charset="0"/>
                  </a:rPr>
                  <a:t>Hybrid Cloud</a:t>
                </a:r>
              </a:p>
            </p:txBody>
          </p:sp>
          <p:sp>
            <p:nvSpPr>
              <p:cNvPr id="127" name="Rectangle 62"/>
              <p:cNvSpPr>
                <a:spLocks/>
              </p:cNvSpPr>
              <p:nvPr/>
            </p:nvSpPr>
            <p:spPr bwMode="auto">
              <a:xfrm rot="16200000">
                <a:off x="-380" y="1474"/>
                <a:ext cx="1458" cy="162"/>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600" dirty="0">
                    <a:solidFill>
                      <a:srgbClr val="7C160D"/>
                    </a:solidFill>
                    <a:latin typeface="Times New Roman" charset="0"/>
                    <a:ea typeface="Times New Roman" charset="0"/>
                    <a:cs typeface="Times New Roman" charset="0"/>
                    <a:sym typeface="Times New Roman" charset="0"/>
                  </a:rPr>
                  <a:t>Provisioning Paths</a:t>
                </a:r>
              </a:p>
            </p:txBody>
          </p:sp>
          <p:sp>
            <p:nvSpPr>
              <p:cNvPr id="128" name="Rectangle 63"/>
              <p:cNvSpPr>
                <a:spLocks/>
              </p:cNvSpPr>
              <p:nvPr/>
            </p:nvSpPr>
            <p:spPr bwMode="auto">
              <a:xfrm rot="16200000">
                <a:off x="3341" y="3084"/>
                <a:ext cx="1315" cy="162"/>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600" dirty="0">
                    <a:solidFill>
                      <a:srgbClr val="1D357E"/>
                    </a:solidFill>
                    <a:latin typeface="Times New Roman" charset="0"/>
                    <a:ea typeface="Times New Roman" charset="0"/>
                    <a:cs typeface="Times New Roman" charset="0"/>
                    <a:sym typeface="Times New Roman" charset="0"/>
                  </a:rPr>
                  <a:t>Migration Paths</a:t>
                </a:r>
              </a:p>
            </p:txBody>
          </p:sp>
          <p:sp>
            <p:nvSpPr>
              <p:cNvPr id="129" name="Rectangle 64"/>
              <p:cNvSpPr>
                <a:spLocks/>
              </p:cNvSpPr>
              <p:nvPr/>
            </p:nvSpPr>
            <p:spPr bwMode="auto">
              <a:xfrm>
                <a:off x="3259" y="3811"/>
                <a:ext cx="585" cy="138"/>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000" dirty="0">
                    <a:solidFill>
                      <a:srgbClr val="42483A"/>
                    </a:solidFill>
                    <a:latin typeface="Lucida Grande" charset="0"/>
                    <a:ea typeface="Lucida Grande" charset="0"/>
                    <a:cs typeface="Lucida Grande" charset="0"/>
                    <a:sym typeface="Lucida Grande" charset="0"/>
                  </a:rPr>
                  <a:t>Private Cloud</a:t>
                </a:r>
              </a:p>
            </p:txBody>
          </p:sp>
          <p:sp>
            <p:nvSpPr>
              <p:cNvPr id="130" name="Rectangle 65"/>
              <p:cNvSpPr>
                <a:spLocks/>
              </p:cNvSpPr>
              <p:nvPr/>
            </p:nvSpPr>
            <p:spPr bwMode="auto">
              <a:xfrm rot="16200000">
                <a:off x="-369" y="4381"/>
                <a:ext cx="1444" cy="162"/>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600" dirty="0">
                    <a:solidFill>
                      <a:srgbClr val="7C160D"/>
                    </a:solidFill>
                    <a:latin typeface="Times New Roman" charset="0"/>
                    <a:ea typeface="Times New Roman" charset="0"/>
                    <a:cs typeface="Times New Roman" charset="0"/>
                    <a:sym typeface="Times New Roman" charset="0"/>
                  </a:rPr>
                  <a:t>Provisioning Paths</a:t>
                </a:r>
              </a:p>
            </p:txBody>
          </p:sp>
          <p:sp>
            <p:nvSpPr>
              <p:cNvPr id="131" name="Rectangle 66"/>
              <p:cNvSpPr>
                <a:spLocks/>
              </p:cNvSpPr>
              <p:nvPr/>
            </p:nvSpPr>
            <p:spPr bwMode="auto">
              <a:xfrm>
                <a:off x="632" y="3151"/>
                <a:ext cx="929" cy="220"/>
              </a:xfrm>
              <a:prstGeom prst="rect">
                <a:avLst/>
              </a:prstGeom>
              <a:grpFill/>
              <a:ln w="12700" cap="flat">
                <a:noFill/>
                <a:miter lim="800000"/>
                <a:headEnd type="none" w="med" len="med"/>
                <a:tailEnd type="none" w="med" len="med"/>
              </a:ln>
            </p:spPr>
            <p:txBody>
              <a:bodyPr wrap="square" lIns="0" tIns="0" rIns="0" bIns="0" anchor="ctr">
                <a:prstTxWarp prst="textNoShape">
                  <a:avLst/>
                </a:prstTxWarp>
                <a:spAutoFit/>
              </a:bodyPr>
              <a:lstStyle/>
              <a:p>
                <a:r>
                  <a:rPr lang="en-US" sz="1600" dirty="0">
                    <a:solidFill>
                      <a:srgbClr val="D06212"/>
                    </a:solidFill>
                    <a:latin typeface="Times New Roman" charset="0"/>
                    <a:ea typeface="Times New Roman" charset="0"/>
                    <a:cs typeface="Times New Roman" charset="0"/>
                    <a:sym typeface="Times New Roman" charset="0"/>
                  </a:rPr>
                  <a:t>Federation Paths</a:t>
                </a:r>
              </a:p>
            </p:txBody>
          </p:sp>
        </p:grpSp>
      </p:grpSp>
      <p:pic>
        <p:nvPicPr>
          <p:cNvPr id="160" name="Picture 159" descr="Screen shot 2011-10-07 at 11.33.09 AM.png"/>
          <p:cNvPicPr>
            <a:picLocks noChangeAspect="1"/>
          </p:cNvPicPr>
          <p:nvPr/>
        </p:nvPicPr>
        <p:blipFill>
          <a:blip r:embed="rId8"/>
          <a:stretch>
            <a:fillRect/>
          </a:stretch>
        </p:blipFill>
        <p:spPr>
          <a:xfrm>
            <a:off x="234951" y="6229152"/>
            <a:ext cx="4432102" cy="374848"/>
          </a:xfrm>
          <a:prstGeom prst="rect">
            <a:avLst/>
          </a:prstGeom>
        </p:spPr>
      </p:pic>
      <p:sp>
        <p:nvSpPr>
          <p:cNvPr id="161" name="TextBox 160"/>
          <p:cNvSpPr txBox="1"/>
          <p:nvPr/>
        </p:nvSpPr>
        <p:spPr>
          <a:xfrm>
            <a:off x="95670" y="1133314"/>
            <a:ext cx="3207353" cy="369332"/>
          </a:xfrm>
          <a:prstGeom prst="rect">
            <a:avLst/>
          </a:prstGeom>
          <a:noFill/>
        </p:spPr>
        <p:txBody>
          <a:bodyPr wrap="none" rtlCol="0">
            <a:spAutoFit/>
          </a:bodyPr>
          <a:lstStyle/>
          <a:p>
            <a:r>
              <a:rPr lang="en-US" dirty="0" smtClean="0">
                <a:latin typeface="Century Gothic"/>
                <a:cs typeface="Century Gothic"/>
              </a:rPr>
              <a:t>Virtual Climate Data Server</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91"/>
            <a:ext cx="8891901" cy="1143000"/>
          </a:xfrm>
        </p:spPr>
        <p:txBody>
          <a:bodyPr>
            <a:normAutofit/>
          </a:bodyPr>
          <a:lstStyle/>
          <a:p>
            <a:r>
              <a:rPr lang="en-US" sz="3600" dirty="0" smtClean="0"/>
              <a:t>The Sanger Institute</a:t>
            </a:r>
            <a:endParaRPr lang="en-US" sz="36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29</a:t>
            </a:fld>
            <a:endParaRPr lang="en-US" dirty="0"/>
          </a:p>
        </p:txBody>
      </p:sp>
      <p:pic>
        <p:nvPicPr>
          <p:cNvPr id="6" name="Picture 5" descr="sanger-view.png"/>
          <p:cNvPicPr>
            <a:picLocks noChangeAspect="1"/>
          </p:cNvPicPr>
          <p:nvPr/>
        </p:nvPicPr>
        <p:blipFill>
          <a:blip r:embed="rId3"/>
          <a:stretch>
            <a:fillRect/>
          </a:stretch>
        </p:blipFill>
        <p:spPr>
          <a:xfrm>
            <a:off x="5939236" y="457200"/>
            <a:ext cx="2944524" cy="2565400"/>
          </a:xfrm>
          <a:prstGeom prst="rect">
            <a:avLst/>
          </a:prstGeom>
        </p:spPr>
      </p:pic>
      <p:sp>
        <p:nvSpPr>
          <p:cNvPr id="7" name="TextBox 6"/>
          <p:cNvSpPr txBox="1"/>
          <p:nvPr/>
        </p:nvSpPr>
        <p:spPr>
          <a:xfrm>
            <a:off x="317500" y="5897461"/>
            <a:ext cx="1182831" cy="646331"/>
          </a:xfrm>
          <a:prstGeom prst="rect">
            <a:avLst/>
          </a:prstGeom>
          <a:solidFill>
            <a:srgbClr val="FFFFFF"/>
          </a:solidFill>
          <a:ln>
            <a:solidFill>
              <a:srgbClr val="FFFFFF"/>
            </a:solidFill>
          </a:ln>
        </p:spPr>
        <p:txBody>
          <a:bodyPr wrap="square" rtlCol="0">
            <a:spAutoFit/>
          </a:bodyPr>
          <a:lstStyle/>
          <a:p>
            <a:r>
              <a:rPr lang="en-US" dirty="0" smtClean="0">
                <a:solidFill>
                  <a:schemeClr val="bg1"/>
                </a:solidFill>
              </a:rPr>
              <a:t>Asfsdfas</a:t>
            </a:r>
          </a:p>
          <a:p>
            <a:r>
              <a:rPr lang="en-US" dirty="0" smtClean="0">
                <a:solidFill>
                  <a:schemeClr val="bg1"/>
                </a:solidFill>
              </a:rPr>
              <a:t>asdfsdf</a:t>
            </a:r>
            <a:endParaRPr lang="en-US" dirty="0">
              <a:solidFill>
                <a:schemeClr val="bg1"/>
              </a:solidFill>
            </a:endParaRPr>
          </a:p>
        </p:txBody>
      </p:sp>
      <p:sp>
        <p:nvSpPr>
          <p:cNvPr id="9" name="Content Placeholder 2"/>
          <p:cNvSpPr txBox="1">
            <a:spLocks/>
          </p:cNvSpPr>
          <p:nvPr/>
        </p:nvSpPr>
        <p:spPr>
          <a:xfrm>
            <a:off x="114301" y="1155990"/>
            <a:ext cx="8826500" cy="539166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46" b="0" i="0" u="none" strike="noStrike" kern="1200" cap="none" spc="0" normalizeH="0" baseline="0" noProof="0" dirty="0" smtClean="0">
                <a:ln>
                  <a:noFill/>
                </a:ln>
                <a:solidFill>
                  <a:srgbClr val="008DA4"/>
                </a:solidFill>
                <a:effectLst/>
                <a:uLnTx/>
                <a:uFillTx/>
                <a:latin typeface="Century Gothic"/>
                <a:ea typeface="+mn-ea"/>
                <a:cs typeface="Century Gothic"/>
              </a:rPr>
              <a:t>Sequenced 1/3 of the human genome </a:t>
            </a:r>
          </a:p>
          <a:p>
            <a:pPr marL="342900" marR="0" lvl="0" indent="-342900" algn="l" defTabSz="457200" rtl="0" eaLnBrk="1" fontAlgn="auto" latinLnBrk="0" hangingPunct="1">
              <a:lnSpc>
                <a:spcPct val="100000"/>
              </a:lnSpc>
              <a:spcBef>
                <a:spcPct val="20000"/>
              </a:spcBef>
              <a:spcAft>
                <a:spcPts val="1800"/>
              </a:spcAft>
              <a:buClrTx/>
              <a:buSzTx/>
              <a:buFont typeface="Arial"/>
              <a:buNone/>
              <a:tabLst/>
              <a:defRPr/>
            </a:pPr>
            <a:r>
              <a:rPr kumimoji="0" lang="en-US" sz="1946" b="0" i="0" u="none" strike="noStrike" kern="1200" cap="none" spc="0" normalizeH="0" baseline="0" noProof="0" dirty="0" smtClean="0">
                <a:ln>
                  <a:noFill/>
                </a:ln>
                <a:solidFill>
                  <a:srgbClr val="008DA4"/>
                </a:solidFill>
                <a:effectLst/>
                <a:uLnTx/>
                <a:uFillTx/>
                <a:latin typeface="Century Gothic"/>
                <a:ea typeface="+mn-ea"/>
                <a:cs typeface="Century Gothic"/>
              </a:rPr>
              <a:t>	(largest single contributor).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46" b="0" i="0" u="none" strike="noStrike" kern="1200" cap="none" spc="0" normalizeH="0" baseline="0" noProof="0" dirty="0" smtClean="0">
                <a:ln>
                  <a:noFill/>
                </a:ln>
                <a:solidFill>
                  <a:srgbClr val="008DA4"/>
                </a:solidFill>
                <a:effectLst/>
                <a:uLnTx/>
                <a:uFillTx/>
                <a:latin typeface="Century Gothic"/>
                <a:ea typeface="+mn-ea"/>
                <a:cs typeface="Century Gothic"/>
              </a:rPr>
              <a:t>Active cancer, malaria, pathogen and</a:t>
            </a:r>
          </a:p>
          <a:p>
            <a:pPr marL="342900" marR="0" lvl="0" indent="-342900" algn="l" defTabSz="457200" rtl="0" eaLnBrk="1" fontAlgn="auto" latinLnBrk="0" hangingPunct="1">
              <a:lnSpc>
                <a:spcPct val="100000"/>
              </a:lnSpc>
              <a:spcBef>
                <a:spcPct val="20000"/>
              </a:spcBef>
              <a:spcAft>
                <a:spcPts val="1800"/>
              </a:spcAft>
              <a:buClrTx/>
              <a:buSzTx/>
              <a:buFont typeface="Arial"/>
              <a:buNone/>
              <a:tabLst/>
              <a:defRPr/>
            </a:pPr>
            <a:r>
              <a:rPr kumimoji="0" lang="en-US" sz="1946" b="0" i="0" u="none" strike="noStrike" kern="1200" cap="none" spc="0" normalizeH="0" baseline="0" noProof="0" dirty="0" smtClean="0">
                <a:ln>
                  <a:noFill/>
                </a:ln>
                <a:solidFill>
                  <a:srgbClr val="008DA4"/>
                </a:solidFill>
                <a:effectLst/>
                <a:uLnTx/>
                <a:uFillTx/>
                <a:latin typeface="Century Gothic"/>
                <a:ea typeface="+mn-ea"/>
                <a:cs typeface="Century Gothic"/>
              </a:rPr>
              <a:t> 	genomic variation/human health studies.</a:t>
            </a:r>
          </a:p>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r>
              <a:rPr kumimoji="0" lang="en-US" sz="1946" b="0" i="0" u="none" strike="noStrike" kern="1200" cap="none" spc="0" normalizeH="0" baseline="0" noProof="0" dirty="0" smtClean="0">
                <a:ln>
                  <a:noFill/>
                </a:ln>
                <a:solidFill>
                  <a:srgbClr val="008DA4"/>
                </a:solidFill>
                <a:effectLst/>
                <a:uLnTx/>
                <a:uFillTx/>
                <a:latin typeface="Century Gothic"/>
                <a:ea typeface="+mn-ea"/>
                <a:cs typeface="Century Gothic"/>
              </a:rPr>
              <a:t>All data is made publicly available: websites, ftp, direct database access, programmatic APIs.</a:t>
            </a:r>
          </a:p>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r>
              <a:rPr kumimoji="0" lang="en-US" sz="1946" b="0" i="0" u="none" strike="noStrike" kern="1200" cap="none" spc="0" normalizeH="0" baseline="0" noProof="0" dirty="0" smtClean="0">
                <a:ln>
                  <a:noFill/>
                </a:ln>
                <a:solidFill>
                  <a:srgbClr val="008DA4"/>
                </a:solidFill>
                <a:effectLst/>
                <a:uLnTx/>
                <a:uFillTx/>
                <a:latin typeface="Century Gothic"/>
                <a:ea typeface="+mn-ea"/>
                <a:cs typeface="Century Gothic"/>
              </a:rPr>
              <a:t>Most-cited in the UK (Science Watch, 2008)</a:t>
            </a:r>
          </a:p>
          <a:p>
            <a:pPr marL="342900" lvl="0" indent="-342900">
              <a:spcBef>
                <a:spcPct val="20000"/>
              </a:spcBef>
              <a:spcAft>
                <a:spcPts val="1800"/>
              </a:spcAft>
              <a:buFont typeface="Arial"/>
              <a:buChar char="•"/>
              <a:defRPr/>
            </a:pPr>
            <a:r>
              <a:rPr lang="en-US" sz="1946" dirty="0" smtClean="0">
                <a:solidFill>
                  <a:srgbClr val="008DA4"/>
                </a:solidFill>
                <a:latin typeface="Century Gothic"/>
                <a:cs typeface="Century Gothic"/>
              </a:rPr>
              <a:t>Funded by WellcomeTrust: 2</a:t>
            </a:r>
            <a:r>
              <a:rPr lang="en-US" sz="1946" baseline="30000" dirty="0" smtClean="0">
                <a:solidFill>
                  <a:srgbClr val="008DA4"/>
                </a:solidFill>
                <a:latin typeface="Century Gothic"/>
                <a:cs typeface="Century Gothic"/>
              </a:rPr>
              <a:t>nd</a:t>
            </a:r>
            <a:r>
              <a:rPr lang="en-US" sz="1946" dirty="0" smtClean="0">
                <a:solidFill>
                  <a:srgbClr val="008DA4"/>
                </a:solidFill>
                <a:latin typeface="Century Gothic"/>
                <a:cs typeface="Century Gothic"/>
              </a:rPr>
              <a:t> largest research charity in the world.</a:t>
            </a:r>
          </a:p>
          <a:p>
            <a:pPr marL="342900" lvl="0" indent="-342900">
              <a:spcBef>
                <a:spcPct val="20000"/>
              </a:spcBef>
              <a:spcAft>
                <a:spcPts val="1800"/>
              </a:spcAft>
              <a:buFont typeface="Arial"/>
              <a:buChar char="•"/>
              <a:defRPr/>
            </a:pPr>
            <a:r>
              <a:rPr lang="en-US" sz="1946" dirty="0" smtClean="0">
                <a:solidFill>
                  <a:srgbClr val="008DA4"/>
                </a:solidFill>
                <a:latin typeface="Century Gothic"/>
                <a:cs typeface="Century Gothic"/>
              </a:rPr>
              <a:t>More than 800 employees.</a:t>
            </a:r>
          </a:p>
          <a:p>
            <a:pPr marL="342900" lvl="0" indent="-342900">
              <a:spcBef>
                <a:spcPct val="20000"/>
              </a:spcBef>
              <a:spcAft>
                <a:spcPts val="1200"/>
              </a:spcAft>
              <a:buFont typeface="Arial"/>
              <a:buChar char="•"/>
              <a:defRPr/>
            </a:pPr>
            <a:r>
              <a:rPr lang="en-US" sz="1946" dirty="0" smtClean="0">
                <a:solidFill>
                  <a:srgbClr val="008DA4"/>
                </a:solidFill>
                <a:latin typeface="Century Gothic"/>
                <a:cs typeface="Century Gothic"/>
              </a:rPr>
              <a:t>Based in WellcomeTrust Genome Campus, Hinxton, Cambridge, UK. (share with EBI)</a:t>
            </a:r>
          </a:p>
          <a:p>
            <a:endParaRPr lang="en-US" sz="2000" dirty="0" smtClean="0"/>
          </a:p>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endParaRPr kumimoji="0" lang="en-US" sz="2000" b="0" i="0" u="none" strike="noStrike" kern="1200" cap="none" spc="0" normalizeH="0" baseline="0" noProof="0" dirty="0" smtClean="0">
              <a:ln>
                <a:noFill/>
              </a:ln>
              <a:solidFill>
                <a:srgbClr val="008DA4"/>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000" b="0" i="0" u="none" strike="noStrike" kern="1200" cap="none" spc="0" normalizeH="0" baseline="0" noProof="0" dirty="0">
              <a:ln>
                <a:noFill/>
              </a:ln>
              <a:solidFill>
                <a:schemeClr val="tx1"/>
              </a:solidFill>
              <a:effectLst/>
              <a:uLnTx/>
              <a:uFillTx/>
              <a:latin typeface="Century Gothic"/>
              <a:ea typeface="+mn-ea"/>
              <a:cs typeface="Century Gothic"/>
            </a:endParaRPr>
          </a:p>
        </p:txBody>
      </p:sp>
      <p:pic>
        <p:nvPicPr>
          <p:cNvPr id="10" name="Picture 9" descr="sanger-logo.png"/>
          <p:cNvPicPr>
            <a:picLocks noChangeAspect="1"/>
          </p:cNvPicPr>
          <p:nvPr/>
        </p:nvPicPr>
        <p:blipFill>
          <a:blip r:embed="rId4"/>
          <a:stretch>
            <a:fillRect/>
          </a:stretch>
        </p:blipFill>
        <p:spPr>
          <a:xfrm>
            <a:off x="317500" y="6349464"/>
            <a:ext cx="1327907" cy="388656"/>
          </a:xfrm>
          <a:prstGeom prst="rect">
            <a:avLst/>
          </a:prstGeom>
        </p:spPr>
      </p:pic>
      <p:sp>
        <p:nvSpPr>
          <p:cNvPr id="12" name="TextBox 11"/>
          <p:cNvSpPr txBox="1"/>
          <p:nvPr/>
        </p:nvSpPr>
        <p:spPr>
          <a:xfrm>
            <a:off x="0" y="0"/>
            <a:ext cx="3604435" cy="646331"/>
          </a:xfrm>
          <a:prstGeom prst="rect">
            <a:avLst/>
          </a:prstGeom>
          <a:noFill/>
        </p:spPr>
        <p:txBody>
          <a:bodyPr wrap="none" rtlCol="0">
            <a:spAutoFit/>
          </a:bodyPr>
          <a:lstStyle/>
          <a:p>
            <a:pPr lvl="0"/>
            <a:r>
              <a:rPr lang="en-US" dirty="0" smtClean="0">
                <a:solidFill>
                  <a:srgbClr val="008DA4"/>
                </a:solidFill>
                <a:latin typeface="Century Gothic"/>
                <a:cs typeface="Century Gothic"/>
              </a:rPr>
              <a:t>Large-scale genomic research</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3999" cy="1308391"/>
          </a:xfrm>
        </p:spPr>
        <p:txBody>
          <a:bodyPr>
            <a:normAutofit fontScale="90000"/>
          </a:bodyPr>
          <a:lstStyle/>
          <a:p>
            <a:r>
              <a:rPr lang="en-US" sz="4444" b="0" dirty="0" smtClean="0"/>
              <a:t>Data Intensive Cyber Environments </a:t>
            </a:r>
            <a:r>
              <a:rPr lang="en-US" b="0" dirty="0" smtClean="0"/>
              <a:t/>
            </a:r>
            <a:br>
              <a:rPr lang="en-US" b="0" dirty="0" smtClean="0"/>
            </a:br>
            <a:r>
              <a:rPr lang="en-US" sz="2800" b="0" dirty="0" smtClean="0"/>
              <a:t>(</a:t>
            </a:r>
            <a:r>
              <a:rPr lang="en-US" sz="2800" b="0" i="1" dirty="0" smtClean="0"/>
              <a:t>DICE Group</a:t>
            </a:r>
            <a:r>
              <a:rPr lang="en-US" sz="2800" b="0" dirty="0" smtClean="0"/>
              <a:t>)</a:t>
            </a:r>
            <a:endParaRPr lang="en-US" sz="2800" b="0" dirty="0"/>
          </a:p>
        </p:txBody>
      </p:sp>
      <p:sp>
        <p:nvSpPr>
          <p:cNvPr id="3" name="Content Placeholder 2"/>
          <p:cNvSpPr>
            <a:spLocks noGrp="1"/>
          </p:cNvSpPr>
          <p:nvPr>
            <p:ph idx="1"/>
          </p:nvPr>
        </p:nvSpPr>
        <p:spPr>
          <a:xfrm>
            <a:off x="216388" y="1630654"/>
            <a:ext cx="8675513" cy="4345061"/>
          </a:xfrm>
        </p:spPr>
        <p:txBody>
          <a:bodyPr>
            <a:normAutofit lnSpcReduction="10000"/>
          </a:bodyPr>
          <a:lstStyle/>
          <a:p>
            <a:pPr>
              <a:spcAft>
                <a:spcPts val="2400"/>
              </a:spcAft>
            </a:pPr>
            <a:r>
              <a:rPr lang="en-US" sz="2400" dirty="0" smtClean="0"/>
              <a:t>Directed by Reagan Moore</a:t>
            </a:r>
          </a:p>
          <a:p>
            <a:pPr>
              <a:spcAft>
                <a:spcPts val="2400"/>
              </a:spcAft>
            </a:pPr>
            <a:r>
              <a:rPr lang="en-US" sz="2400" dirty="0" smtClean="0"/>
              <a:t>Developed SRB, the Storage Resource Broker</a:t>
            </a:r>
          </a:p>
          <a:p>
            <a:pPr>
              <a:spcAft>
                <a:spcPts val="2400"/>
              </a:spcAft>
            </a:pPr>
            <a:r>
              <a:rPr lang="en-US" sz="2400" dirty="0" smtClean="0"/>
              <a:t>Began at SDSC, the San Diego Supercomputer Center</a:t>
            </a:r>
          </a:p>
          <a:p>
            <a:r>
              <a:rPr lang="en-US" sz="2400" dirty="0" smtClean="0"/>
              <a:t>Most of the group migrated to UNC Chapel Hill in 2008</a:t>
            </a:r>
          </a:p>
          <a:p>
            <a:pPr lvl="1"/>
            <a:r>
              <a:rPr lang="en-US" sz="2000" dirty="0" smtClean="0"/>
              <a:t>Joint appointments in SILS and RENCI</a:t>
            </a:r>
          </a:p>
          <a:p>
            <a:pPr lvl="1">
              <a:spcAft>
                <a:spcPts val="2400"/>
              </a:spcAft>
            </a:pPr>
            <a:r>
              <a:rPr lang="en-US" sz="2000" dirty="0" smtClean="0"/>
              <a:t>The group is bi-coastal: DICE-UNC, DICE-UCSD</a:t>
            </a:r>
          </a:p>
          <a:p>
            <a:r>
              <a:rPr lang="en-US" sz="2400" dirty="0" smtClean="0"/>
              <a:t>SRB migrated to iRODS, the </a:t>
            </a:r>
            <a:r>
              <a:rPr lang="en-US" sz="2400" dirty="0" smtClean="0">
                <a:solidFill>
                  <a:srgbClr val="008DA4"/>
                </a:solidFill>
              </a:rPr>
              <a:t>integrated Rule-Oriented Data System</a:t>
            </a:r>
            <a:r>
              <a:rPr lang="en-US" sz="2400" dirty="0" smtClean="0"/>
              <a:t> in 2009</a:t>
            </a:r>
            <a:endParaRPr lang="en-US" sz="24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91"/>
            <a:ext cx="8891901" cy="1143000"/>
          </a:xfrm>
        </p:spPr>
        <p:txBody>
          <a:bodyPr>
            <a:normAutofit fontScale="90000"/>
          </a:bodyPr>
          <a:lstStyle/>
          <a:p>
            <a:r>
              <a:rPr lang="en-US" dirty="0" smtClean="0"/>
              <a:t>The Broad Institute at MIT and Harvard</a:t>
            </a:r>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30</a:t>
            </a:fld>
            <a:endParaRPr lang="en-US" dirty="0"/>
          </a:p>
        </p:txBody>
      </p:sp>
      <p:pic>
        <p:nvPicPr>
          <p:cNvPr id="7" name="Picture 6" descr="broad-graphics.png"/>
          <p:cNvPicPr>
            <a:picLocks noChangeAspect="1"/>
          </p:cNvPicPr>
          <p:nvPr/>
        </p:nvPicPr>
        <p:blipFill>
          <a:blip r:embed="rId3"/>
          <a:stretch>
            <a:fillRect/>
          </a:stretch>
        </p:blipFill>
        <p:spPr>
          <a:xfrm>
            <a:off x="5846729" y="1110473"/>
            <a:ext cx="2753070" cy="1899427"/>
          </a:xfrm>
          <a:prstGeom prst="rect">
            <a:avLst/>
          </a:prstGeom>
        </p:spPr>
      </p:pic>
      <p:sp>
        <p:nvSpPr>
          <p:cNvPr id="8" name="TextBox 7"/>
          <p:cNvSpPr txBox="1"/>
          <p:nvPr/>
        </p:nvSpPr>
        <p:spPr>
          <a:xfrm>
            <a:off x="216389" y="1110473"/>
            <a:ext cx="8629760" cy="4909036"/>
          </a:xfrm>
          <a:prstGeom prst="rect">
            <a:avLst/>
          </a:prstGeom>
          <a:noFill/>
        </p:spPr>
        <p:txBody>
          <a:bodyPr wrap="square" rtlCol="0">
            <a:spAutoFit/>
          </a:bodyPr>
          <a:lstStyle/>
          <a:p>
            <a:pPr lvl="0">
              <a:buFont typeface="Arial"/>
              <a:buChar char="•"/>
            </a:pPr>
            <a:r>
              <a:rPr lang="en-US" sz="2000" dirty="0" smtClean="0">
                <a:solidFill>
                  <a:srgbClr val="008DA4"/>
                </a:solidFill>
                <a:latin typeface="Century Gothic"/>
                <a:cs typeface="Century Gothic"/>
              </a:rPr>
              <a:t>  Launched in 2004: Eli and Edyth Broad, </a:t>
            </a:r>
          </a:p>
          <a:p>
            <a:pPr>
              <a:spcAft>
                <a:spcPts val="1800"/>
              </a:spcAft>
            </a:pPr>
            <a:r>
              <a:rPr lang="en-US" sz="2000" dirty="0" smtClean="0">
                <a:solidFill>
                  <a:srgbClr val="008DA4"/>
                </a:solidFill>
                <a:latin typeface="Century Gothic"/>
                <a:cs typeface="Century Gothic"/>
              </a:rPr>
              <a:t>   Harvard and affiliated hospitals, MIT</a:t>
            </a:r>
          </a:p>
          <a:p>
            <a:pPr>
              <a:spcAft>
                <a:spcPts val="600"/>
              </a:spcAft>
              <a:buFont typeface="Arial"/>
              <a:buChar char="•"/>
            </a:pPr>
            <a:r>
              <a:rPr lang="en-US" sz="2000" dirty="0" smtClean="0">
                <a:solidFill>
                  <a:srgbClr val="008DA4"/>
                </a:solidFill>
                <a:latin typeface="Century Gothic"/>
                <a:cs typeface="Century Gothic"/>
              </a:rPr>
              <a:t>  Seek to:</a:t>
            </a:r>
          </a:p>
          <a:p>
            <a:pPr lvl="1">
              <a:buFont typeface="Lucida Grande"/>
              <a:buChar char="-"/>
            </a:pPr>
            <a:r>
              <a:rPr lang="en-US" dirty="0" smtClean="0">
                <a:solidFill>
                  <a:srgbClr val="008DA4"/>
                </a:solidFill>
                <a:latin typeface="Century Gothic"/>
                <a:cs typeface="Century Gothic"/>
              </a:rPr>
              <a:t>  </a:t>
            </a:r>
            <a:r>
              <a:rPr lang="en-US" sz="1600" dirty="0" smtClean="0">
                <a:solidFill>
                  <a:srgbClr val="008DA4"/>
                </a:solidFill>
                <a:latin typeface="Century Gothic"/>
                <a:cs typeface="Century Gothic"/>
              </a:rPr>
              <a:t>Uncover the molecular basis of major inherited </a:t>
            </a:r>
          </a:p>
          <a:p>
            <a:pPr lvl="1">
              <a:spcAft>
                <a:spcPts val="1200"/>
              </a:spcAft>
            </a:pPr>
            <a:r>
              <a:rPr lang="en-US" sz="1600" dirty="0" smtClean="0">
                <a:solidFill>
                  <a:srgbClr val="008DA4"/>
                </a:solidFill>
                <a:latin typeface="Century Gothic"/>
                <a:cs typeface="Century Gothic"/>
              </a:rPr>
              <a:t>    diseases</a:t>
            </a:r>
          </a:p>
          <a:p>
            <a:pPr lvl="1">
              <a:spcAft>
                <a:spcPts val="1200"/>
              </a:spcAft>
              <a:buFont typeface="Lucida Grande"/>
              <a:buChar char="-"/>
            </a:pPr>
            <a:r>
              <a:rPr lang="en-US" sz="1600" dirty="0" smtClean="0">
                <a:solidFill>
                  <a:srgbClr val="008DA4"/>
                </a:solidFill>
                <a:latin typeface="Century Gothic"/>
                <a:cs typeface="Century Gothic"/>
              </a:rPr>
              <a:t>  Unearth all the mutations that underlie different cancer types</a:t>
            </a:r>
          </a:p>
          <a:p>
            <a:pPr lvl="1">
              <a:spcAft>
                <a:spcPts val="1200"/>
              </a:spcAft>
              <a:buFont typeface="Lucida Grande"/>
              <a:buChar char="-"/>
            </a:pPr>
            <a:r>
              <a:rPr lang="en-US" sz="1600" dirty="0" smtClean="0">
                <a:solidFill>
                  <a:srgbClr val="008DA4"/>
                </a:solidFill>
                <a:latin typeface="Century Gothic"/>
                <a:cs typeface="Century Gothic"/>
              </a:rPr>
              <a:t>  Discover the molecular basis of major infectious diseases </a:t>
            </a:r>
          </a:p>
          <a:p>
            <a:pPr lvl="1">
              <a:spcAft>
                <a:spcPts val="2400"/>
              </a:spcAft>
              <a:buFont typeface="Lucida Grande"/>
              <a:buChar char="-"/>
            </a:pPr>
            <a:r>
              <a:rPr lang="en-US" sz="1600" dirty="0" smtClean="0">
                <a:solidFill>
                  <a:srgbClr val="008DA4"/>
                </a:solidFill>
                <a:latin typeface="Century Gothic"/>
                <a:cs typeface="Century Gothic"/>
              </a:rPr>
              <a:t>  Change therapeutic approaches</a:t>
            </a:r>
          </a:p>
          <a:p>
            <a:pPr>
              <a:buFont typeface="Arial"/>
              <a:buChar char="•"/>
            </a:pPr>
            <a:r>
              <a:rPr lang="en-US" sz="2000" dirty="0" smtClean="0">
                <a:solidFill>
                  <a:srgbClr val="008DA4"/>
                </a:solidFill>
                <a:latin typeface="Century Gothic"/>
                <a:cs typeface="Century Gothic"/>
              </a:rPr>
              <a:t>  Data contributed to NIH’s NCBI (National Center for Biotechnology </a:t>
            </a:r>
          </a:p>
          <a:p>
            <a:pPr>
              <a:spcAft>
                <a:spcPts val="2400"/>
              </a:spcAft>
            </a:pPr>
            <a:r>
              <a:rPr lang="en-US" sz="2000" dirty="0" smtClean="0">
                <a:solidFill>
                  <a:srgbClr val="008DA4"/>
                </a:solidFill>
                <a:latin typeface="Century Gothic"/>
                <a:cs typeface="Century Gothic"/>
              </a:rPr>
              <a:t>    Information)</a:t>
            </a:r>
          </a:p>
          <a:p>
            <a:pPr>
              <a:buFont typeface="Arial"/>
              <a:buChar char="•"/>
            </a:pPr>
            <a:r>
              <a:rPr lang="en-US" sz="2000" dirty="0" smtClean="0">
                <a:solidFill>
                  <a:srgbClr val="008DA4"/>
                </a:solidFill>
                <a:latin typeface="Century Gothic"/>
                <a:cs typeface="Century Gothic"/>
              </a:rPr>
              <a:t>  Human Genome Project</a:t>
            </a:r>
          </a:p>
          <a:p>
            <a:pPr>
              <a:buFont typeface="Arial"/>
              <a:buChar char="•"/>
            </a:pPr>
            <a:endParaRPr lang="en-US" sz="1600" dirty="0">
              <a:solidFill>
                <a:srgbClr val="008DA4"/>
              </a:solidFill>
              <a:latin typeface="Century Gothic"/>
              <a:cs typeface="Century Gothic"/>
            </a:endParaRPr>
          </a:p>
        </p:txBody>
      </p:sp>
      <p:sp>
        <p:nvSpPr>
          <p:cNvPr id="9" name="TextBox 8"/>
          <p:cNvSpPr txBox="1"/>
          <p:nvPr/>
        </p:nvSpPr>
        <p:spPr>
          <a:xfrm>
            <a:off x="319088" y="5877727"/>
            <a:ext cx="1255712" cy="646331"/>
          </a:xfrm>
          <a:prstGeom prst="rect">
            <a:avLst/>
          </a:prstGeom>
          <a:solidFill>
            <a:schemeClr val="bg1"/>
          </a:solidFill>
        </p:spPr>
        <p:txBody>
          <a:bodyPr wrap="square" rtlCol="0">
            <a:spAutoFit/>
          </a:bodyPr>
          <a:lstStyle/>
          <a:p>
            <a:r>
              <a:rPr lang="en-US" dirty="0" smtClean="0">
                <a:solidFill>
                  <a:srgbClr val="FFFFFF"/>
                </a:solidFill>
              </a:rPr>
              <a:t>Zcxvzcxvz</a:t>
            </a:r>
          </a:p>
          <a:p>
            <a:r>
              <a:rPr lang="en-US" dirty="0" smtClean="0">
                <a:solidFill>
                  <a:srgbClr val="FFFFFF"/>
                </a:solidFill>
              </a:rPr>
              <a:t>sdfgsdfgs</a:t>
            </a:r>
            <a:endParaRPr lang="en-US" dirty="0">
              <a:solidFill>
                <a:srgbClr val="FFFFFF"/>
              </a:solidFill>
            </a:endParaRPr>
          </a:p>
        </p:txBody>
      </p:sp>
      <p:pic>
        <p:nvPicPr>
          <p:cNvPr id="10" name="Picture 9" descr="broad.png"/>
          <p:cNvPicPr>
            <a:picLocks noChangeAspect="1"/>
          </p:cNvPicPr>
          <p:nvPr/>
        </p:nvPicPr>
        <p:blipFill>
          <a:blip r:embed="rId4"/>
          <a:stretch>
            <a:fillRect/>
          </a:stretch>
        </p:blipFill>
        <p:spPr>
          <a:xfrm>
            <a:off x="254000" y="6317237"/>
            <a:ext cx="1435100" cy="366409"/>
          </a:xfrm>
          <a:prstGeom prst="rect">
            <a:avLst/>
          </a:prstGeom>
        </p:spPr>
      </p:pic>
      <p:sp>
        <p:nvSpPr>
          <p:cNvPr id="11" name="TextBox 10"/>
          <p:cNvSpPr txBox="1"/>
          <p:nvPr/>
        </p:nvSpPr>
        <p:spPr>
          <a:xfrm>
            <a:off x="0" y="0"/>
            <a:ext cx="3604435" cy="646331"/>
          </a:xfrm>
          <a:prstGeom prst="rect">
            <a:avLst/>
          </a:prstGeom>
          <a:noFill/>
        </p:spPr>
        <p:txBody>
          <a:bodyPr wrap="none" rtlCol="0">
            <a:spAutoFit/>
          </a:bodyPr>
          <a:lstStyle/>
          <a:p>
            <a:pPr lvl="0"/>
            <a:r>
              <a:rPr lang="en-US" dirty="0" smtClean="0">
                <a:solidFill>
                  <a:srgbClr val="008DA4"/>
                </a:solidFill>
                <a:latin typeface="Century Gothic"/>
                <a:cs typeface="Century Gothic"/>
              </a:rPr>
              <a:t>Large-scale genomic research</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1"/>
            <a:ext cx="8891901" cy="1143000"/>
          </a:xfrm>
        </p:spPr>
        <p:txBody>
          <a:bodyPr>
            <a:normAutofit/>
          </a:bodyPr>
          <a:lstStyle/>
          <a:p>
            <a:r>
              <a:rPr lang="en-US" sz="3600" dirty="0" smtClean="0"/>
              <a:t>Sequencing Data</a:t>
            </a:r>
            <a:endParaRPr lang="en-US" sz="3600" dirty="0"/>
          </a:p>
        </p:txBody>
      </p:sp>
      <p:sp>
        <p:nvSpPr>
          <p:cNvPr id="3" name="Content Placeholder 2"/>
          <p:cNvSpPr>
            <a:spLocks noGrp="1"/>
          </p:cNvSpPr>
          <p:nvPr>
            <p:ph idx="1"/>
          </p:nvPr>
        </p:nvSpPr>
        <p:spPr>
          <a:xfrm>
            <a:off x="216388" y="1211554"/>
            <a:ext cx="8927612" cy="4729673"/>
          </a:xfrm>
        </p:spPr>
        <p:txBody>
          <a:bodyPr>
            <a:normAutofit fontScale="92500"/>
          </a:bodyPr>
          <a:lstStyle/>
          <a:p>
            <a:pPr>
              <a:spcAft>
                <a:spcPts val="3000"/>
              </a:spcAft>
            </a:pPr>
            <a:r>
              <a:rPr lang="en-US" sz="2000" dirty="0" smtClean="0"/>
              <a:t>2001: capillary sequencing - </a:t>
            </a:r>
            <a:r>
              <a:rPr lang="en-US" sz="1946" dirty="0" smtClean="0"/>
              <a:t>one sequencer produced about 115 kbp (kilobase pairs) per day (500-600 base pairs per reaction, 96 reactions per run, 2+ runs per day)</a:t>
            </a:r>
          </a:p>
          <a:p>
            <a:pPr>
              <a:spcAft>
                <a:spcPts val="3000"/>
              </a:spcAft>
            </a:pPr>
            <a:r>
              <a:rPr lang="en-US" sz="1946" dirty="0" smtClean="0"/>
              <a:t>Currently: 3000 Gbases/week (16 Gbytes/Gbase) – capillary sequencing (48TB/week, almost 10 TB/day)</a:t>
            </a:r>
          </a:p>
          <a:p>
            <a:pPr>
              <a:spcAft>
                <a:spcPts val="3000"/>
              </a:spcAft>
            </a:pPr>
            <a:r>
              <a:rPr lang="en-US" sz="2000" dirty="0" smtClean="0"/>
              <a:t>Small, affordable machines =&gt; many per lab (Sanger will have 20)</a:t>
            </a:r>
          </a:p>
          <a:p>
            <a:pPr>
              <a:spcAft>
                <a:spcPts val="3000"/>
              </a:spcAft>
            </a:pPr>
            <a:r>
              <a:rPr lang="en-US" sz="2000" dirty="0" smtClean="0"/>
              <a:t>New data analysis pipelines required for new sequencing techniques</a:t>
            </a:r>
            <a:endParaRPr lang="en-US" sz="2400" dirty="0" smtClean="0"/>
          </a:p>
          <a:p>
            <a:pPr algn="ctr">
              <a:buNone/>
            </a:pPr>
            <a:r>
              <a:rPr lang="en-US" sz="2400" dirty="0" smtClean="0">
                <a:solidFill>
                  <a:srgbClr val="008DA4"/>
                </a:solidFill>
              </a:rPr>
              <a:t>Data management is becoming extremely </a:t>
            </a:r>
          </a:p>
          <a:p>
            <a:pPr algn="ctr">
              <a:buNone/>
            </a:pPr>
            <a:r>
              <a:rPr lang="en-US" sz="2400" dirty="0" smtClean="0">
                <a:solidFill>
                  <a:srgbClr val="008DA4"/>
                </a:solidFill>
              </a:rPr>
              <a:t>complicated and important.</a:t>
            </a:r>
            <a:endParaRPr lang="en-US" sz="2400" dirty="0">
              <a:solidFill>
                <a:srgbClr val="008DA4"/>
              </a:solidFill>
            </a:endParaRPr>
          </a:p>
        </p:txBody>
      </p:sp>
      <p:sp>
        <p:nvSpPr>
          <p:cNvPr id="4" name="Slide Number Placeholder 3"/>
          <p:cNvSpPr>
            <a:spLocks noGrp="1"/>
          </p:cNvSpPr>
          <p:nvPr>
            <p:ph type="sldNum" sz="quarter" idx="12"/>
          </p:nvPr>
        </p:nvSpPr>
        <p:spPr/>
        <p:txBody>
          <a:bodyPr/>
          <a:lstStyle/>
          <a:p>
            <a:fld id="{E495961A-A913-A64C-A153-958F4DEACEF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3791"/>
            <a:ext cx="8891901" cy="1143000"/>
          </a:xfrm>
        </p:spPr>
        <p:txBody>
          <a:bodyPr>
            <a:normAutofit/>
          </a:bodyPr>
          <a:lstStyle/>
          <a:p>
            <a:r>
              <a:rPr lang="en-US" sz="3600" dirty="0" smtClean="0"/>
              <a:t>Data Growth and Management</a:t>
            </a:r>
            <a:endParaRPr lang="en-US" sz="3600" dirty="0"/>
          </a:p>
        </p:txBody>
      </p:sp>
      <p:sp>
        <p:nvSpPr>
          <p:cNvPr id="3" name="Content Placeholder 2"/>
          <p:cNvSpPr>
            <a:spLocks noGrp="1"/>
          </p:cNvSpPr>
          <p:nvPr>
            <p:ph idx="1"/>
          </p:nvPr>
        </p:nvSpPr>
        <p:spPr/>
        <p:txBody>
          <a:bodyPr>
            <a:normAutofit/>
          </a:bodyPr>
          <a:lstStyle/>
          <a:p>
            <a:pPr>
              <a:spcAft>
                <a:spcPts val="1200"/>
              </a:spcAft>
            </a:pPr>
            <a:r>
              <a:rPr lang="en-US" sz="2000" dirty="0" smtClean="0"/>
              <a:t>Sanger: Storage/compute doubles every 12 months; 2009: ~7 PB raw data</a:t>
            </a:r>
          </a:p>
          <a:p>
            <a:pPr>
              <a:spcAft>
                <a:spcPts val="1200"/>
              </a:spcAft>
            </a:pPr>
            <a:r>
              <a:rPr lang="en-US" sz="2000" dirty="0" smtClean="0"/>
              <a:t>Broad: generating 10TB of data/day</a:t>
            </a:r>
          </a:p>
          <a:p>
            <a:pPr>
              <a:spcAft>
                <a:spcPts val="600"/>
              </a:spcAft>
            </a:pPr>
            <a:r>
              <a:rPr lang="en-US" sz="2000" dirty="0" smtClean="0"/>
              <a:t>Very good at data management for the sequencing pipeline: </a:t>
            </a:r>
          </a:p>
          <a:p>
            <a:pPr lvl="1">
              <a:spcAft>
                <a:spcPts val="600"/>
              </a:spcAft>
            </a:pPr>
            <a:r>
              <a:rPr lang="en-US" sz="1600" dirty="0" smtClean="0"/>
              <a:t>Strict metadata controls (wet-lab doesn’t begin until investigator fulfills data privacy and archiving info)</a:t>
            </a:r>
          </a:p>
          <a:p>
            <a:pPr lvl="1">
              <a:spcAft>
                <a:spcPts val="1200"/>
              </a:spcAft>
            </a:pPr>
            <a:r>
              <a:rPr lang="en-US" sz="1600" dirty="0" smtClean="0"/>
              <a:t>Automated analysis pipeline – bar codes, tracking, archiving</a:t>
            </a:r>
          </a:p>
          <a:p>
            <a:pPr>
              <a:spcAft>
                <a:spcPts val="1200"/>
              </a:spcAft>
            </a:pPr>
            <a:r>
              <a:rPr lang="en-US" sz="2000" dirty="0" smtClean="0"/>
              <a:t>But research begins </a:t>
            </a:r>
            <a:r>
              <a:rPr lang="en-US" sz="2000" i="1" dirty="0" smtClean="0"/>
              <a:t>after </a:t>
            </a:r>
            <a:r>
              <a:rPr lang="en-US" sz="2000" dirty="0" smtClean="0"/>
              <a:t>this point</a:t>
            </a:r>
          </a:p>
          <a:p>
            <a:pPr>
              <a:spcAft>
                <a:spcPts val="600"/>
              </a:spcAft>
            </a:pPr>
            <a:r>
              <a:rPr lang="en-US" sz="2000" dirty="0" smtClean="0"/>
              <a:t>No idea what researchers have been doing with their data</a:t>
            </a:r>
          </a:p>
          <a:p>
            <a:pPr lvl="1">
              <a:spcAft>
                <a:spcPts val="600"/>
              </a:spcAft>
            </a:pPr>
            <a:endParaRPr lang="en-US" sz="1600" dirty="0" smtClean="0"/>
          </a:p>
          <a:p>
            <a:pPr lvl="1">
              <a:spcAft>
                <a:spcPts val="600"/>
              </a:spcAft>
            </a:pPr>
            <a:endParaRPr lang="en-US" sz="16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89" y="12699"/>
            <a:ext cx="8675512" cy="952791"/>
          </a:xfrm>
        </p:spPr>
        <p:txBody>
          <a:bodyPr>
            <a:normAutofit/>
          </a:bodyPr>
          <a:lstStyle/>
          <a:p>
            <a:r>
              <a:rPr lang="en-US" sz="3600" dirty="0" smtClean="0"/>
              <a:t>Accidents waiting to happen...</a:t>
            </a:r>
            <a:endParaRPr lang="en-US" sz="3600" dirty="0"/>
          </a:p>
        </p:txBody>
      </p:sp>
      <p:sp>
        <p:nvSpPr>
          <p:cNvPr id="3" name="Content Placeholder 2"/>
          <p:cNvSpPr>
            <a:spLocks noGrp="1"/>
          </p:cNvSpPr>
          <p:nvPr>
            <p:ph idx="1"/>
          </p:nvPr>
        </p:nvSpPr>
        <p:spPr>
          <a:xfrm>
            <a:off x="216388" y="1300454"/>
            <a:ext cx="8675513" cy="4687745"/>
          </a:xfrm>
        </p:spPr>
        <p:txBody>
          <a:bodyPr>
            <a:normAutofit fontScale="92500" lnSpcReduction="10000"/>
          </a:bodyPr>
          <a:lstStyle/>
          <a:p>
            <a:pPr>
              <a:spcAft>
                <a:spcPts val="2400"/>
              </a:spcAft>
            </a:pPr>
            <a:r>
              <a:rPr lang="en-US" sz="2400" dirty="0" smtClean="0"/>
              <a:t>From: </a:t>
            </a:r>
            <a:r>
              <a:rPr lang="en-US" sz="2400" i="1" dirty="0" smtClean="0"/>
              <a:t>&lt;</a:t>
            </a:r>
            <a:r>
              <a:rPr lang="en-US" sz="2400" i="1" dirty="0" smtClean="0">
                <a:solidFill>
                  <a:srgbClr val="008DA4"/>
                </a:solidFill>
              </a:rPr>
              <a:t>User A</a:t>
            </a:r>
            <a:r>
              <a:rPr lang="en-US" sz="2400" i="1" dirty="0" smtClean="0"/>
              <a:t>&gt; (who left 12 months ago)</a:t>
            </a:r>
          </a:p>
          <a:p>
            <a:pPr>
              <a:spcAft>
                <a:spcPts val="2400"/>
              </a:spcAft>
            </a:pPr>
            <a:r>
              <a:rPr lang="en-US" sz="2400" i="1" dirty="0" smtClean="0"/>
              <a:t>I find the &lt;</a:t>
            </a:r>
            <a:r>
              <a:rPr lang="en-US" sz="2400" i="1" dirty="0" smtClean="0">
                <a:solidFill>
                  <a:srgbClr val="008DA4"/>
                </a:solidFill>
              </a:rPr>
              <a:t>project</a:t>
            </a:r>
            <a:r>
              <a:rPr lang="en-US" sz="2400" i="1" dirty="0" smtClean="0"/>
              <a:t>&gt; directory is removed . The original directory is "/scratch/&lt;</a:t>
            </a:r>
            <a:r>
              <a:rPr lang="en-US" sz="2400" i="1" dirty="0" smtClean="0">
                <a:solidFill>
                  <a:srgbClr val="008DA4"/>
                </a:solidFill>
              </a:rPr>
              <a:t>User B</a:t>
            </a:r>
            <a:r>
              <a:rPr lang="en-US" sz="2400" i="1" dirty="0" smtClean="0"/>
              <a:t>&gt; (who left 6 months ago)”</a:t>
            </a:r>
          </a:p>
          <a:p>
            <a:pPr>
              <a:spcAft>
                <a:spcPts val="2400"/>
              </a:spcAft>
            </a:pPr>
            <a:r>
              <a:rPr lang="en-US" sz="2400" i="1" dirty="0" smtClean="0"/>
              <a:t>..where is the directory?</a:t>
            </a:r>
          </a:p>
          <a:p>
            <a:pPr>
              <a:spcAft>
                <a:spcPts val="2400"/>
              </a:spcAft>
            </a:pPr>
            <a:r>
              <a:rPr lang="en-US" sz="2400" i="1" dirty="0" smtClean="0"/>
              <a:t>If this problem cannot be solved, I am afraid that &lt;</a:t>
            </a:r>
            <a:r>
              <a:rPr lang="en-US" sz="2400" i="1" dirty="0" smtClean="0">
                <a:solidFill>
                  <a:srgbClr val="008DA4"/>
                </a:solidFill>
              </a:rPr>
              <a:t>project</a:t>
            </a:r>
            <a:r>
              <a:rPr lang="en-US" sz="2400" i="1" dirty="0" smtClean="0"/>
              <a:t>&gt; cannot be released.</a:t>
            </a:r>
          </a:p>
          <a:p>
            <a:pPr>
              <a:spcAft>
                <a:spcPts val="2400"/>
              </a:spcAft>
            </a:pPr>
            <a:r>
              <a:rPr lang="en-US" sz="2400" dirty="0" smtClean="0"/>
              <a:t>Need a file tracking system for unstructured data !!</a:t>
            </a:r>
          </a:p>
          <a:p>
            <a:r>
              <a:rPr lang="en-US" sz="2400" dirty="0" smtClean="0"/>
              <a:t>Want an institute wide, standardised system.</a:t>
            </a:r>
          </a:p>
          <a:p>
            <a:pPr lvl="1"/>
            <a:r>
              <a:rPr lang="en-US" sz="2000" dirty="0" smtClean="0"/>
              <a:t>Invest in people to maintain/develop it.</a:t>
            </a:r>
          </a:p>
          <a:p>
            <a:endParaRPr lang="en-US" sz="24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33</a:t>
            </a:fld>
            <a:endParaRPr lang="en-US" dirty="0"/>
          </a:p>
        </p:txBody>
      </p:sp>
      <p:sp>
        <p:nvSpPr>
          <p:cNvPr id="6" name="TextBox 5"/>
          <p:cNvSpPr txBox="1"/>
          <p:nvPr/>
        </p:nvSpPr>
        <p:spPr>
          <a:xfrm>
            <a:off x="216389" y="5897461"/>
            <a:ext cx="1249060" cy="646331"/>
          </a:xfrm>
          <a:prstGeom prst="rect">
            <a:avLst/>
          </a:prstGeom>
          <a:solidFill>
            <a:srgbClr val="FFFFFF"/>
          </a:solidFill>
        </p:spPr>
        <p:txBody>
          <a:bodyPr wrap="none" rtlCol="0">
            <a:spAutoFit/>
          </a:bodyPr>
          <a:lstStyle/>
          <a:p>
            <a:r>
              <a:rPr lang="en-US" dirty="0" smtClean="0">
                <a:solidFill>
                  <a:schemeClr val="bg1"/>
                </a:solidFill>
              </a:rPr>
              <a:t>Adsfsdf</a:t>
            </a:r>
          </a:p>
          <a:p>
            <a:r>
              <a:rPr lang="en-US" dirty="0" smtClean="0">
                <a:solidFill>
                  <a:schemeClr val="bg1"/>
                </a:solidFill>
              </a:rPr>
              <a:t>Adsfdsf adf</a:t>
            </a:r>
            <a:endParaRPr lang="en-US" dirty="0">
              <a:solidFill>
                <a:schemeClr val="bg1"/>
              </a:solidFill>
            </a:endParaRPr>
          </a:p>
        </p:txBody>
      </p:sp>
      <p:pic>
        <p:nvPicPr>
          <p:cNvPr id="7" name="Picture 6" descr="sanger-logo.png"/>
          <p:cNvPicPr>
            <a:picLocks noChangeAspect="1"/>
          </p:cNvPicPr>
          <p:nvPr/>
        </p:nvPicPr>
        <p:blipFill>
          <a:blip r:embed="rId2"/>
          <a:stretch>
            <a:fillRect/>
          </a:stretch>
        </p:blipFill>
        <p:spPr>
          <a:xfrm>
            <a:off x="317500" y="6026299"/>
            <a:ext cx="1327907" cy="388656"/>
          </a:xfrm>
          <a:prstGeom prst="rect">
            <a:avLst/>
          </a:prstGeom>
        </p:spPr>
      </p:pic>
      <p:sp>
        <p:nvSpPr>
          <p:cNvPr id="8" name="TextBox 7"/>
          <p:cNvSpPr txBox="1"/>
          <p:nvPr/>
        </p:nvSpPr>
        <p:spPr>
          <a:xfrm>
            <a:off x="25889" y="800391"/>
            <a:ext cx="4162216" cy="646331"/>
          </a:xfrm>
          <a:prstGeom prst="rect">
            <a:avLst/>
          </a:prstGeom>
          <a:noFill/>
        </p:spPr>
        <p:txBody>
          <a:bodyPr wrap="none" rtlCol="0">
            <a:spAutoFit/>
          </a:bodyPr>
          <a:lstStyle/>
          <a:p>
            <a:r>
              <a:rPr lang="en-US" i="1" dirty="0" smtClean="0">
                <a:solidFill>
                  <a:srgbClr val="008DA4"/>
                </a:solidFill>
                <a:latin typeface="Century Gothic"/>
                <a:cs typeface="Century Gothic"/>
              </a:rPr>
              <a:t>Borrowed from Guy Coates, Sanger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iRODS in Large-Scale Sequencing</a:t>
            </a:r>
            <a:endParaRPr lang="en-US" dirty="0"/>
          </a:p>
        </p:txBody>
      </p:sp>
      <p:sp>
        <p:nvSpPr>
          <p:cNvPr id="3" name="Content Placeholder 2"/>
          <p:cNvSpPr>
            <a:spLocks noGrp="1"/>
          </p:cNvSpPr>
          <p:nvPr>
            <p:ph idx="1"/>
          </p:nvPr>
        </p:nvSpPr>
        <p:spPr>
          <a:xfrm>
            <a:off x="216388" y="1490954"/>
            <a:ext cx="8675513" cy="4729673"/>
          </a:xfrm>
        </p:spPr>
        <p:txBody>
          <a:bodyPr>
            <a:normAutofit/>
          </a:bodyPr>
          <a:lstStyle/>
          <a:p>
            <a:pPr>
              <a:spcAft>
                <a:spcPts val="1800"/>
              </a:spcAft>
              <a:buNone/>
            </a:pPr>
            <a:r>
              <a:rPr lang="en-US" sz="2800" dirty="0" smtClean="0"/>
              <a:t>Broad: </a:t>
            </a:r>
          </a:p>
          <a:p>
            <a:pPr lvl="1">
              <a:spcAft>
                <a:spcPts val="2400"/>
              </a:spcAft>
            </a:pPr>
            <a:r>
              <a:rPr lang="en-US" sz="2000" dirty="0" smtClean="0"/>
              <a:t>Cancer genome analysis pipeline – archival data automatically stored in iRODS</a:t>
            </a:r>
          </a:p>
          <a:p>
            <a:pPr lvl="1">
              <a:spcAft>
                <a:spcPts val="2400"/>
              </a:spcAft>
            </a:pPr>
            <a:r>
              <a:rPr lang="en-US" sz="2000" dirty="0" smtClean="0"/>
              <a:t>High-performance storage for a fee; iRODS archival storage in exchange for tagging the data</a:t>
            </a:r>
          </a:p>
          <a:p>
            <a:pPr lvl="1">
              <a:spcAft>
                <a:spcPts val="2400"/>
              </a:spcAft>
            </a:pPr>
            <a:r>
              <a:rPr lang="en-US" sz="2000" dirty="0" smtClean="0"/>
              <a:t>Integration of OS authorization</a:t>
            </a:r>
          </a:p>
          <a:p>
            <a:endParaRPr lang="en-US" sz="2000"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iRODS in Large-Scale Sequencing</a:t>
            </a:r>
            <a:endParaRPr lang="en-US" dirty="0"/>
          </a:p>
        </p:txBody>
      </p:sp>
      <p:sp>
        <p:nvSpPr>
          <p:cNvPr id="3" name="Content Placeholder 2"/>
          <p:cNvSpPr>
            <a:spLocks noGrp="1"/>
          </p:cNvSpPr>
          <p:nvPr>
            <p:ph idx="1"/>
          </p:nvPr>
        </p:nvSpPr>
        <p:spPr>
          <a:xfrm>
            <a:off x="216388" y="1490954"/>
            <a:ext cx="8675513" cy="4729673"/>
          </a:xfrm>
        </p:spPr>
        <p:txBody>
          <a:bodyPr>
            <a:normAutofit/>
          </a:bodyPr>
          <a:lstStyle/>
          <a:p>
            <a:pPr>
              <a:spcAft>
                <a:spcPts val="1200"/>
              </a:spcAft>
              <a:buNone/>
            </a:pPr>
            <a:r>
              <a:rPr lang="en-US" sz="2800" dirty="0" smtClean="0"/>
              <a:t>Sanger: </a:t>
            </a:r>
          </a:p>
          <a:p>
            <a:pPr lvl="1">
              <a:spcAft>
                <a:spcPts val="1200"/>
              </a:spcAft>
            </a:pPr>
            <a:r>
              <a:rPr lang="en-US" sz="2000" dirty="0" smtClean="0"/>
              <a:t>Define a resource group, replicate data automatically to all resources in the group</a:t>
            </a:r>
          </a:p>
          <a:p>
            <a:pPr lvl="1">
              <a:spcAft>
                <a:spcPts val="1200"/>
              </a:spcAft>
            </a:pPr>
            <a:r>
              <a:rPr lang="en-US" sz="2000" dirty="0" smtClean="0"/>
              <a:t>Delayed and periodic rules to check replication and repair holes in case of interruption (which always comes, sooner or later!)</a:t>
            </a:r>
          </a:p>
          <a:p>
            <a:pPr lvl="1">
              <a:spcAft>
                <a:spcPts val="3000"/>
              </a:spcAft>
            </a:pPr>
            <a:r>
              <a:rPr lang="en-US" sz="2000" dirty="0" smtClean="0"/>
              <a:t>Authentication mechanisms – Kerberos, Shibboleth</a:t>
            </a:r>
          </a:p>
          <a:p>
            <a:pPr algn="ctr">
              <a:buNone/>
            </a:pPr>
            <a:r>
              <a:rPr lang="en-US" sz="2800" dirty="0" smtClean="0"/>
              <a:t>Broad and Sanger will</a:t>
            </a:r>
            <a:r>
              <a:rPr lang="en-US" sz="2800" dirty="0" smtClean="0"/>
              <a:t> be working </a:t>
            </a:r>
          </a:p>
          <a:p>
            <a:pPr algn="ctr">
              <a:buNone/>
            </a:pPr>
            <a:r>
              <a:rPr lang="en-US" sz="2800" dirty="0" smtClean="0"/>
              <a:t>on </a:t>
            </a:r>
            <a:r>
              <a:rPr lang="en-US" sz="2800" dirty="0" smtClean="0"/>
              <a:t>a</a:t>
            </a:r>
            <a:r>
              <a:rPr lang="en-US" sz="2800" dirty="0" smtClean="0"/>
              <a:t> pilot </a:t>
            </a:r>
            <a:r>
              <a:rPr lang="en-US" sz="2800" dirty="0" smtClean="0"/>
              <a:t>iRODS federation.</a:t>
            </a:r>
          </a:p>
        </p:txBody>
      </p:sp>
      <p:sp>
        <p:nvSpPr>
          <p:cNvPr id="4" name="Slide Number Placeholder 3"/>
          <p:cNvSpPr>
            <a:spLocks noGrp="1"/>
          </p:cNvSpPr>
          <p:nvPr>
            <p:ph type="sldNum" sz="quarter" idx="12"/>
          </p:nvPr>
        </p:nvSpPr>
        <p:spPr/>
        <p:txBody>
          <a:bodyPr/>
          <a:lstStyle/>
          <a:p>
            <a:fld id="{E495961A-A913-A64C-A153-958F4DEACEF4}"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826" y="142348"/>
            <a:ext cx="8229600" cy="1143000"/>
          </a:xfrm>
        </p:spPr>
        <p:txBody>
          <a:bodyPr>
            <a:normAutofit fontScale="90000"/>
          </a:bodyPr>
          <a:lstStyle/>
          <a:p>
            <a:r>
              <a:rPr lang="en-US" dirty="0" smtClean="0"/>
              <a:t>iRODS Enterprise </a:t>
            </a:r>
            <a:r>
              <a:rPr lang="en-US" dirty="0" smtClean="0"/>
              <a:t>Version: iRODS-E</a:t>
            </a:r>
            <a:endParaRPr lang="en-US" dirty="0" smtClean="0"/>
          </a:p>
        </p:txBody>
      </p:sp>
      <p:sp>
        <p:nvSpPr>
          <p:cNvPr id="49155" name="Content Placeholder 2"/>
          <p:cNvSpPr>
            <a:spLocks noGrp="1"/>
          </p:cNvSpPr>
          <p:nvPr>
            <p:ph idx="1"/>
          </p:nvPr>
        </p:nvSpPr>
        <p:spPr>
          <a:xfrm>
            <a:off x="457200" y="1299107"/>
            <a:ext cx="8229600" cy="4525962"/>
          </a:xfrm>
        </p:spPr>
        <p:txBody>
          <a:bodyPr>
            <a:normAutofit/>
          </a:bodyPr>
          <a:lstStyle/>
          <a:p>
            <a:pPr>
              <a:spcAft>
                <a:spcPts val="1800"/>
              </a:spcAft>
            </a:pPr>
            <a:r>
              <a:rPr lang="en-US" sz="2595" dirty="0" smtClean="0"/>
              <a:t>RENCI’s support for long-term iRODS sustainability</a:t>
            </a:r>
          </a:p>
          <a:p>
            <a:pPr>
              <a:spcAft>
                <a:spcPts val="1800"/>
              </a:spcAft>
            </a:pPr>
            <a:r>
              <a:rPr lang="en-US" sz="2595" dirty="0" smtClean="0"/>
              <a:t>Target new funding models – move beyond traditional public research funds</a:t>
            </a:r>
          </a:p>
          <a:p>
            <a:pPr>
              <a:spcAft>
                <a:spcPts val="1800"/>
              </a:spcAft>
            </a:pPr>
            <a:r>
              <a:rPr lang="en-US" sz="2595" dirty="0" smtClean="0"/>
              <a:t>0.9 Release due out early next year</a:t>
            </a:r>
          </a:p>
          <a:p>
            <a:r>
              <a:rPr lang="en-US" sz="2595" dirty="0" smtClean="0"/>
              <a:t>RedHat Fedora model:</a:t>
            </a:r>
          </a:p>
          <a:p>
            <a:pPr lvl="1"/>
            <a:r>
              <a:rPr lang="en-US" sz="2000" dirty="0" smtClean="0"/>
              <a:t>Community code (DICE) releases every 4 months</a:t>
            </a:r>
          </a:p>
          <a:p>
            <a:pPr lvl="1"/>
            <a:r>
              <a:rPr lang="en-US" sz="2000" dirty="0" smtClean="0"/>
              <a:t>Enterprise code (RENCI) releases every 18 months</a:t>
            </a:r>
          </a:p>
          <a:p>
            <a:pPr lvl="1"/>
            <a:r>
              <a:rPr lang="en-US" sz="2000" dirty="0" smtClean="0"/>
              <a:t>Product lines, service agreements based on iRODS-E</a:t>
            </a:r>
          </a:p>
        </p:txBody>
      </p:sp>
      <p:sp>
        <p:nvSpPr>
          <p:cNvPr id="4" name="TextBox 3"/>
          <p:cNvSpPr txBox="1"/>
          <p:nvPr/>
        </p:nvSpPr>
        <p:spPr>
          <a:xfrm>
            <a:off x="-35973" y="1602"/>
            <a:ext cx="1911651" cy="400110"/>
          </a:xfrm>
          <a:prstGeom prst="rect">
            <a:avLst/>
          </a:prstGeom>
          <a:noFill/>
        </p:spPr>
        <p:txBody>
          <a:bodyPr wrap="none" rtlCol="0">
            <a:spAutoFit/>
          </a:bodyPr>
          <a:lstStyle/>
          <a:p>
            <a:r>
              <a:rPr lang="en-US" sz="2000" dirty="0" smtClean="0">
                <a:solidFill>
                  <a:srgbClr val="008DA4"/>
                </a:solidFill>
                <a:latin typeface="Century Gothic"/>
                <a:cs typeface="Century Gothic"/>
              </a:rPr>
              <a:t>IRODS@RENCI</a:t>
            </a:r>
            <a:endParaRPr lang="en-US" sz="2000" dirty="0">
              <a:solidFill>
                <a:srgbClr val="008DA4"/>
              </a:solidFill>
              <a:latin typeface="Century Gothic"/>
              <a:cs typeface="Century Gothic"/>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16933" y="254004"/>
            <a:ext cx="9144000" cy="960438"/>
          </a:xfrm>
          <a:ln>
            <a:noFill/>
          </a:ln>
        </p:spPr>
        <p:txBody>
          <a:bodyPr>
            <a:normAutofit/>
          </a:bodyPr>
          <a:lstStyle/>
          <a:p>
            <a:pPr algn="l"/>
            <a:r>
              <a:rPr lang="en-US" sz="3600" dirty="0" smtClean="0">
                <a:latin typeface="Century Gothic" charset="0"/>
                <a:ea typeface="Century Gothic" charset="0"/>
                <a:cs typeface="Century Gothic" charset="0"/>
              </a:rPr>
              <a:t>iRODS Enterprise Version: iRODS-E</a:t>
            </a:r>
          </a:p>
        </p:txBody>
      </p:sp>
      <p:sp>
        <p:nvSpPr>
          <p:cNvPr id="34819" name="Content Placeholder 2"/>
          <p:cNvSpPr>
            <a:spLocks noGrp="1"/>
          </p:cNvSpPr>
          <p:nvPr>
            <p:ph idx="1"/>
          </p:nvPr>
        </p:nvSpPr>
        <p:spPr>
          <a:xfrm>
            <a:off x="216388" y="1287758"/>
            <a:ext cx="8675513" cy="4345061"/>
          </a:xfrm>
        </p:spPr>
        <p:txBody>
          <a:bodyPr>
            <a:normAutofit/>
          </a:bodyPr>
          <a:lstStyle/>
          <a:p>
            <a:pPr>
              <a:spcAft>
                <a:spcPts val="3000"/>
              </a:spcAft>
            </a:pPr>
            <a:r>
              <a:rPr lang="en-US" sz="2400" dirty="0" smtClean="0">
                <a:latin typeface="Century Gothic" charset="0"/>
                <a:ea typeface="Century Gothic" charset="0"/>
                <a:cs typeface="Century Gothic" charset="0"/>
              </a:rPr>
              <a:t>Properties of Enterprise Software: 								     scalability, reliability, security, accessibility</a:t>
            </a:r>
          </a:p>
          <a:p>
            <a:r>
              <a:rPr lang="en-US" sz="2400" dirty="0" smtClean="0">
                <a:latin typeface="Century Gothic" charset="0"/>
                <a:ea typeface="Century Gothic" charset="0"/>
                <a:cs typeface="Century Gothic" charset="0"/>
              </a:rPr>
              <a:t>Achieved through:</a:t>
            </a:r>
          </a:p>
          <a:p>
            <a:pPr lvl="1">
              <a:spcAft>
                <a:spcPts val="1200"/>
              </a:spcAft>
            </a:pPr>
            <a:r>
              <a:rPr lang="en-US" sz="2000" dirty="0" smtClean="0">
                <a:latin typeface="Century Gothic" charset="0"/>
                <a:ea typeface="Century Gothic" charset="0"/>
                <a:cs typeface="Century Gothic" charset="0"/>
              </a:rPr>
              <a:t>Continuous Integration</a:t>
            </a:r>
          </a:p>
          <a:p>
            <a:pPr lvl="1">
              <a:spcAft>
                <a:spcPts val="1200"/>
              </a:spcAft>
            </a:pPr>
            <a:r>
              <a:rPr lang="en-US" sz="2000" dirty="0" smtClean="0">
                <a:latin typeface="Century Gothic" charset="0"/>
                <a:ea typeface="Century Gothic" charset="0"/>
                <a:cs typeface="Century Gothic" charset="0"/>
              </a:rPr>
              <a:t>Automated Testing</a:t>
            </a:r>
          </a:p>
          <a:p>
            <a:pPr lvl="1">
              <a:spcAft>
                <a:spcPts val="1200"/>
              </a:spcAft>
            </a:pPr>
            <a:r>
              <a:rPr lang="en-US" sz="2000" dirty="0" smtClean="0">
                <a:latin typeface="Century Gothic" charset="0"/>
                <a:ea typeface="Century Gothic" charset="0"/>
                <a:cs typeface="Century Gothic" charset="0"/>
              </a:rPr>
              <a:t>Code Hardening: static analysis, code review, refactoring, application of software engineering best practices</a:t>
            </a:r>
          </a:p>
          <a:p>
            <a:pPr lvl="1"/>
            <a:r>
              <a:rPr lang="en-US" sz="2000" dirty="0" smtClean="0">
                <a:latin typeface="Century Gothic" charset="0"/>
                <a:ea typeface="Century Gothic" charset="0"/>
                <a:cs typeface="Century Gothic" charset="0"/>
              </a:rPr>
              <a:t>Documentation &amp; Packaging: system-specific binary packages, user documentation, cookbook guides </a:t>
            </a:r>
          </a:p>
          <a:p>
            <a:pPr>
              <a:buFont typeface="Arial" charset="0"/>
              <a:buNone/>
            </a:pPr>
            <a:endParaRPr lang="en-US" dirty="0" smtClean="0"/>
          </a:p>
        </p:txBody>
      </p:sp>
      <p:sp>
        <p:nvSpPr>
          <p:cNvPr id="34821" name="Slide Number Placeholder 4"/>
          <p:cNvSpPr>
            <a:spLocks noGrp="1"/>
          </p:cNvSpPr>
          <p:nvPr>
            <p:ph type="sldNum" sz="quarter" idx="11"/>
          </p:nvPr>
        </p:nvSpPr>
        <p:spPr bwMode="auto">
          <a:noFill/>
          <a:ln>
            <a:miter lim="800000"/>
            <a:headEnd/>
            <a:tailEnd/>
          </a:ln>
        </p:spPr>
        <p:txBody>
          <a:bodyPr/>
          <a:lstStyle/>
          <a:p>
            <a:fld id="{EBDC9938-EA2E-F14C-BBB0-185FDEAD1816}" type="slidenum">
              <a:rPr lang="en-US" smtClean="0"/>
              <a:pPr/>
              <a:t>37</a:t>
            </a:fld>
            <a:endParaRPr lang="en-US" dirty="0" smtClean="0"/>
          </a:p>
        </p:txBody>
      </p:sp>
      <p:sp>
        <p:nvSpPr>
          <p:cNvPr id="5" name="TextBox 4"/>
          <p:cNvSpPr txBox="1"/>
          <p:nvPr/>
        </p:nvSpPr>
        <p:spPr>
          <a:xfrm>
            <a:off x="-35973" y="1602"/>
            <a:ext cx="1911651" cy="400110"/>
          </a:xfrm>
          <a:prstGeom prst="rect">
            <a:avLst/>
          </a:prstGeom>
          <a:noFill/>
        </p:spPr>
        <p:txBody>
          <a:bodyPr wrap="none" rtlCol="0">
            <a:spAutoFit/>
          </a:bodyPr>
          <a:lstStyle/>
          <a:p>
            <a:r>
              <a:rPr lang="en-US" sz="2000" dirty="0" smtClean="0">
                <a:solidFill>
                  <a:srgbClr val="008DA4"/>
                </a:solidFill>
                <a:latin typeface="Century Gothic"/>
                <a:cs typeface="Century Gothic"/>
              </a:rPr>
              <a:t>IRODS@RENCI</a:t>
            </a:r>
            <a:endParaRPr lang="en-US" sz="2000" dirty="0">
              <a:solidFill>
                <a:srgbClr val="008DA4"/>
              </a:solidFill>
              <a:latin typeface="Century Gothic"/>
              <a:cs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193" y="46860"/>
            <a:ext cx="8675512" cy="1143000"/>
          </a:xfrm>
        </p:spPr>
        <p:txBody>
          <a:bodyPr>
            <a:normAutofit/>
          </a:bodyPr>
          <a:lstStyle/>
          <a:p>
            <a:r>
              <a:rPr lang="en-US" sz="4000" b="0" dirty="0" smtClean="0"/>
              <a:t>iRODS Evolution</a:t>
            </a:r>
            <a:endParaRPr lang="en-US" sz="4000" b="0" dirty="0"/>
          </a:p>
        </p:txBody>
      </p:sp>
      <p:sp>
        <p:nvSpPr>
          <p:cNvPr id="3" name="Content Placeholder 2"/>
          <p:cNvSpPr>
            <a:spLocks noGrp="1"/>
          </p:cNvSpPr>
          <p:nvPr>
            <p:ph idx="1"/>
          </p:nvPr>
        </p:nvSpPr>
        <p:spPr>
          <a:xfrm>
            <a:off x="216388" y="1363955"/>
            <a:ext cx="8675513" cy="4236745"/>
          </a:xfrm>
        </p:spPr>
        <p:txBody>
          <a:bodyPr>
            <a:normAutofit/>
          </a:bodyPr>
          <a:lstStyle/>
          <a:p>
            <a:pPr>
              <a:spcAft>
                <a:spcPts val="1800"/>
              </a:spcAft>
            </a:pPr>
            <a:r>
              <a:rPr lang="en-US" sz="2400" dirty="0" smtClean="0"/>
              <a:t>Based on decade-long SRB development experience for managing distributed data</a:t>
            </a:r>
          </a:p>
          <a:p>
            <a:pPr>
              <a:spcAft>
                <a:spcPts val="1800"/>
              </a:spcAft>
            </a:pPr>
            <a:r>
              <a:rPr lang="en-US" sz="2400" dirty="0" smtClean="0"/>
              <a:t>Community-driven</a:t>
            </a:r>
          </a:p>
          <a:p>
            <a:pPr>
              <a:spcAft>
                <a:spcPts val="1800"/>
              </a:spcAft>
            </a:pPr>
            <a:r>
              <a:rPr lang="en-US" sz="2400" dirty="0" smtClean="0"/>
              <a:t>iRODS picked up where SRB left off</a:t>
            </a:r>
          </a:p>
          <a:p>
            <a:pPr>
              <a:spcAft>
                <a:spcPts val="1800"/>
              </a:spcAft>
            </a:pPr>
            <a:r>
              <a:rPr lang="en-US" sz="2400" dirty="0" smtClean="0"/>
              <a:t>Modular, extensible, customizable</a:t>
            </a:r>
          </a:p>
          <a:p>
            <a:pPr>
              <a:spcAft>
                <a:spcPts val="1800"/>
              </a:spcAft>
            </a:pPr>
            <a:r>
              <a:rPr lang="en-US" sz="2400" dirty="0" smtClean="0"/>
              <a:t>Open source (</a:t>
            </a:r>
            <a:r>
              <a:rPr lang="en-US" sz="2000" dirty="0" smtClean="0"/>
              <a:t>BSD license – Berkeley Software Distribution</a:t>
            </a:r>
            <a:r>
              <a:rPr lang="en-US" sz="2400" dirty="0" smtClean="0"/>
              <a:t>)</a:t>
            </a:r>
          </a:p>
          <a:p>
            <a:r>
              <a:rPr lang="en-US" sz="2400" dirty="0" smtClean="0"/>
              <a:t>Supported by RE</a:t>
            </a:r>
            <a:r>
              <a:rPr lang="en-US" sz="2400" dirty="0" smtClean="0">
                <a:solidFill>
                  <a:srgbClr val="008DA4"/>
                </a:solidFill>
              </a:rPr>
              <a:t>NC</a:t>
            </a:r>
            <a:r>
              <a:rPr lang="en-US" sz="2400" dirty="0" smtClean="0"/>
              <a:t>I at UNC: iRODS@RENCI</a:t>
            </a:r>
            <a:endParaRPr lang="en-US" dirty="0" smtClean="0"/>
          </a:p>
          <a:p>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an 7"/>
          <p:cNvSpPr/>
          <p:nvPr/>
        </p:nvSpPr>
        <p:spPr>
          <a:xfrm>
            <a:off x="415925" y="3249613"/>
            <a:ext cx="2397125" cy="881062"/>
          </a:xfrm>
          <a:prstGeom prst="can">
            <a:avLst>
              <a:gd name="adj" fmla="val 15291"/>
            </a:avLst>
          </a:prstGeom>
          <a:solidFill>
            <a:srgbClr val="D5D5D5"/>
          </a:solidFill>
          <a:ln>
            <a:solidFill>
              <a:schemeClr val="tx1"/>
            </a:solidFill>
          </a:ln>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600" b="1" dirty="0">
                <a:solidFill>
                  <a:schemeClr val="tx1"/>
                </a:solidFill>
                <a:latin typeface="Candara" charset="0"/>
                <a:ea typeface="Candara" charset="0"/>
                <a:cs typeface="Candara" charset="0"/>
              </a:rPr>
              <a:t>My Data:</a:t>
            </a:r>
          </a:p>
          <a:p>
            <a:pPr algn="ctr">
              <a:defRPr/>
            </a:pPr>
            <a:r>
              <a:rPr lang="en-US" sz="1600" i="1" dirty="0">
                <a:solidFill>
                  <a:schemeClr val="tx1"/>
                </a:solidFill>
                <a:latin typeface="Candara" charset="0"/>
                <a:ea typeface="Candara" charset="0"/>
                <a:cs typeface="Candara" charset="0"/>
              </a:rPr>
              <a:t>disk, tape, database, filesystem...</a:t>
            </a:r>
          </a:p>
        </p:txBody>
      </p:sp>
      <p:sp>
        <p:nvSpPr>
          <p:cNvPr id="9" name="Can 8"/>
          <p:cNvSpPr/>
          <p:nvPr/>
        </p:nvSpPr>
        <p:spPr>
          <a:xfrm>
            <a:off x="3402013" y="3249613"/>
            <a:ext cx="2378075" cy="881062"/>
          </a:xfrm>
          <a:prstGeom prst="can">
            <a:avLst>
              <a:gd name="adj" fmla="val 15323"/>
            </a:avLst>
          </a:prstGeom>
          <a:solidFill>
            <a:srgbClr val="D5D5D5"/>
          </a:solidFill>
          <a:ln>
            <a:solidFill>
              <a:schemeClr val="tx1"/>
            </a:solidFill>
          </a:ln>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Arial"/>
              <a:cs typeface="Arial"/>
            </a:endParaRPr>
          </a:p>
          <a:p>
            <a:pPr algn="ctr">
              <a:defRPr/>
            </a:pPr>
            <a:r>
              <a:rPr lang="en-US" sz="1600" b="1" dirty="0">
                <a:solidFill>
                  <a:srgbClr val="000000"/>
                </a:solidFill>
                <a:latin typeface="Candara"/>
                <a:cs typeface="Candara"/>
              </a:rPr>
              <a:t>My Data:</a:t>
            </a:r>
          </a:p>
          <a:p>
            <a:pPr algn="ctr">
              <a:defRPr/>
            </a:pPr>
            <a:r>
              <a:rPr lang="en-US" sz="1600" i="1" dirty="0">
                <a:solidFill>
                  <a:schemeClr val="tx1"/>
                </a:solidFill>
                <a:latin typeface="Candara"/>
                <a:cs typeface="Candara"/>
              </a:rPr>
              <a:t>disk, tape, database, filesystem...</a:t>
            </a:r>
          </a:p>
          <a:p>
            <a:pPr algn="ctr">
              <a:defRPr/>
            </a:pPr>
            <a:endParaRPr lang="en-US" dirty="0">
              <a:solidFill>
                <a:srgbClr val="000000"/>
              </a:solidFill>
              <a:latin typeface="Arial"/>
              <a:cs typeface="Arial"/>
            </a:endParaRPr>
          </a:p>
        </p:txBody>
      </p:sp>
      <p:sp>
        <p:nvSpPr>
          <p:cNvPr id="10" name="Can 9"/>
          <p:cNvSpPr/>
          <p:nvPr/>
        </p:nvSpPr>
        <p:spPr>
          <a:xfrm>
            <a:off x="6423025" y="3249613"/>
            <a:ext cx="2278063" cy="881062"/>
          </a:xfrm>
          <a:prstGeom prst="can">
            <a:avLst>
              <a:gd name="adj" fmla="val 17233"/>
            </a:avLst>
          </a:prstGeom>
          <a:solidFill>
            <a:srgbClr val="D5D5D5"/>
          </a:solidFill>
          <a:ln>
            <a:solidFill>
              <a:schemeClr val="tx1"/>
            </a:solidFill>
          </a:ln>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600" b="1" dirty="0">
                <a:solidFill>
                  <a:srgbClr val="000000"/>
                </a:solidFill>
                <a:latin typeface="Candara" charset="0"/>
                <a:ea typeface="Candara" charset="0"/>
                <a:cs typeface="Candara" charset="0"/>
              </a:rPr>
              <a:t>Partner’s Data</a:t>
            </a:r>
          </a:p>
          <a:p>
            <a:pPr algn="ctr">
              <a:defRPr/>
            </a:pPr>
            <a:r>
              <a:rPr lang="en-US" sz="1600" i="1" dirty="0">
                <a:solidFill>
                  <a:srgbClr val="000000"/>
                </a:solidFill>
                <a:latin typeface="Candara" charset="0"/>
                <a:ea typeface="Candara" charset="0"/>
                <a:cs typeface="Candara" charset="0"/>
              </a:rPr>
              <a:t>remote disk, tape, filesystem...</a:t>
            </a:r>
          </a:p>
        </p:txBody>
      </p:sp>
      <p:cxnSp>
        <p:nvCxnSpPr>
          <p:cNvPr id="13" name="Straight Arrow Connector 12"/>
          <p:cNvCxnSpPr>
            <a:stCxn id="24" idx="2"/>
          </p:cNvCxnSpPr>
          <p:nvPr/>
        </p:nvCxnSpPr>
        <p:spPr>
          <a:xfrm rot="16200000" flipH="1" flipV="1">
            <a:off x="2112169" y="1007269"/>
            <a:ext cx="1720850" cy="2859088"/>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4" idx="2"/>
          </p:cNvCxnSpPr>
          <p:nvPr/>
        </p:nvCxnSpPr>
        <p:spPr>
          <a:xfrm rot="16200000" flipH="1">
            <a:off x="5162551" y="815975"/>
            <a:ext cx="1720850" cy="3241675"/>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Chord 23"/>
          <p:cNvSpPr/>
          <p:nvPr/>
        </p:nvSpPr>
        <p:spPr>
          <a:xfrm rot="16200000">
            <a:off x="3797300" y="498476"/>
            <a:ext cx="1209675" cy="2165350"/>
          </a:xfrm>
          <a:prstGeom prst="chord">
            <a:avLst>
              <a:gd name="adj1" fmla="val 5368760"/>
              <a:gd name="adj2" fmla="val 16206530"/>
            </a:avLst>
          </a:prstGeom>
          <a:solidFill>
            <a:srgbClr val="D5D5D5"/>
          </a:solidFill>
          <a:ln w="15875" cap="flat" cmpd="sng" algn="ctr">
            <a:solidFill>
              <a:srgbClr val="000000"/>
            </a:solidFill>
            <a:prstDash val="solid"/>
            <a:round/>
            <a:headEnd type="none" w="med" len="med"/>
            <a:tailEnd type="none" w="med" len="med"/>
          </a:ln>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76" name="TextBox 24"/>
          <p:cNvSpPr txBox="1">
            <a:spLocks noChangeArrowheads="1"/>
          </p:cNvSpPr>
          <p:nvPr/>
        </p:nvSpPr>
        <p:spPr bwMode="auto">
          <a:xfrm>
            <a:off x="3752850" y="1595438"/>
            <a:ext cx="1363663" cy="400050"/>
          </a:xfrm>
          <a:prstGeom prst="rect">
            <a:avLst/>
          </a:prstGeom>
          <a:noFill/>
          <a:ln w="12700">
            <a:noFill/>
            <a:round/>
            <a:headEnd/>
            <a:tailEnd/>
          </a:ln>
        </p:spPr>
        <p:txBody>
          <a:bodyPr wrap="none">
            <a:prstTxWarp prst="textNoShape">
              <a:avLst/>
            </a:prstTxWarp>
            <a:spAutoFit/>
          </a:bodyPr>
          <a:lstStyle/>
          <a:p>
            <a:pPr algn="ctr"/>
            <a:r>
              <a:rPr lang="en-US" sz="2000" dirty="0">
                <a:latin typeface="Candara" charset="0"/>
                <a:ea typeface="Candara" charset="0"/>
                <a:cs typeface="Candara" charset="0"/>
              </a:rPr>
              <a:t>User Client</a:t>
            </a:r>
          </a:p>
        </p:txBody>
      </p:sp>
      <p:sp>
        <p:nvSpPr>
          <p:cNvPr id="32777" name="TextBox 71"/>
          <p:cNvSpPr txBox="1">
            <a:spLocks noChangeArrowheads="1"/>
          </p:cNvSpPr>
          <p:nvPr/>
        </p:nvSpPr>
        <p:spPr bwMode="auto">
          <a:xfrm>
            <a:off x="381000" y="4646612"/>
            <a:ext cx="8534399" cy="938719"/>
          </a:xfrm>
          <a:prstGeom prst="rect">
            <a:avLst/>
          </a:prstGeom>
          <a:solidFill>
            <a:srgbClr val="FFFFFF"/>
          </a:solidFill>
          <a:ln w="9525">
            <a:noFill/>
            <a:miter lim="800000"/>
            <a:headEnd/>
            <a:tailEnd/>
          </a:ln>
        </p:spPr>
        <p:txBody>
          <a:bodyPr wrap="square">
            <a:prstTxWarp prst="textNoShape">
              <a:avLst/>
            </a:prstTxWarp>
            <a:spAutoFit/>
          </a:bodyPr>
          <a:lstStyle/>
          <a:p>
            <a:pPr lvl="1" algn="ctr">
              <a:spcAft>
                <a:spcPts val="1800"/>
              </a:spcAft>
            </a:pPr>
            <a:r>
              <a:rPr lang="en-US" sz="2000" i="1" dirty="0">
                <a:solidFill>
                  <a:srgbClr val="008DA4"/>
                </a:solidFill>
                <a:latin typeface="Century Gothic"/>
                <a:ea typeface="Arial" charset="0"/>
                <a:cs typeface="Century Gothic"/>
              </a:rPr>
              <a:t>  </a:t>
            </a:r>
            <a:r>
              <a:rPr lang="en-US" sz="2000" dirty="0">
                <a:solidFill>
                  <a:srgbClr val="008DA4"/>
                </a:solidFill>
                <a:latin typeface="Century Gothic"/>
                <a:ea typeface="Candara" charset="0"/>
                <a:cs typeface="Century Gothic"/>
              </a:rPr>
              <a:t>iRODS installs over heterogeneous data resources</a:t>
            </a:r>
          </a:p>
          <a:p>
            <a:pPr lvl="1" algn="ctr">
              <a:spcAft>
                <a:spcPts val="1200"/>
              </a:spcAft>
            </a:pPr>
            <a:r>
              <a:rPr lang="en-US" sz="2000" dirty="0">
                <a:solidFill>
                  <a:srgbClr val="008DA4"/>
                </a:solidFill>
                <a:latin typeface="Century Gothic"/>
                <a:ea typeface="Candara" charset="0"/>
                <a:cs typeface="Century Gothic"/>
              </a:rPr>
              <a:t>  Users share &amp; manage distributed data as a single </a:t>
            </a:r>
            <a:r>
              <a:rPr lang="en-US" sz="2000" dirty="0" smtClean="0">
                <a:solidFill>
                  <a:srgbClr val="008DA4"/>
                </a:solidFill>
                <a:latin typeface="Century Gothic"/>
                <a:ea typeface="Candara" charset="0"/>
                <a:cs typeface="Century Gothic"/>
              </a:rPr>
              <a:t>collection</a:t>
            </a:r>
          </a:p>
        </p:txBody>
      </p:sp>
      <p:grpSp>
        <p:nvGrpSpPr>
          <p:cNvPr id="2" name="Group 46"/>
          <p:cNvGrpSpPr/>
          <p:nvPr/>
        </p:nvGrpSpPr>
        <p:grpSpPr>
          <a:xfrm>
            <a:off x="2595727" y="2396846"/>
            <a:ext cx="3813502" cy="601560"/>
            <a:chOff x="2337627" y="2725907"/>
            <a:chExt cx="4394289" cy="1157108"/>
          </a:xfrm>
          <a:effectLst>
            <a:outerShdw blurRad="50800" dist="38100" algn="r">
              <a:srgbClr val="000000">
                <a:alpha val="43000"/>
              </a:srgbClr>
            </a:outerShdw>
          </a:effectLst>
        </p:grpSpPr>
        <p:grpSp>
          <p:nvGrpSpPr>
            <p:cNvPr id="3" name="Group 72"/>
            <p:cNvGrpSpPr/>
            <p:nvPr/>
          </p:nvGrpSpPr>
          <p:grpSpPr>
            <a:xfrm>
              <a:off x="2337628" y="2725907"/>
              <a:ext cx="4394288" cy="1157108"/>
              <a:chOff x="2337628" y="2725907"/>
              <a:chExt cx="4394288" cy="1157108"/>
            </a:xfrm>
          </p:grpSpPr>
          <p:sp>
            <p:nvSpPr>
              <p:cNvPr id="53" name="Oval 52"/>
              <p:cNvSpPr/>
              <p:nvPr/>
            </p:nvSpPr>
            <p:spPr>
              <a:xfrm>
                <a:off x="2337629" y="2868528"/>
                <a:ext cx="4394287" cy="1014487"/>
              </a:xfrm>
              <a:prstGeom prst="ellipse">
                <a:avLst/>
              </a:prstGeom>
              <a:solidFill>
                <a:srgbClr val="828282"/>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 name="Oval 53"/>
              <p:cNvSpPr/>
              <p:nvPr/>
            </p:nvSpPr>
            <p:spPr>
              <a:xfrm>
                <a:off x="2337628" y="2725907"/>
                <a:ext cx="4394287" cy="1014487"/>
              </a:xfrm>
              <a:prstGeom prst="ellipse">
                <a:avLst/>
              </a:prstGeom>
              <a:solidFill>
                <a:srgbClr val="D5D5D5"/>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50" name="Straight Connector 49"/>
            <p:cNvCxnSpPr>
              <a:stCxn id="54" idx="2"/>
              <a:endCxn id="53" idx="2"/>
            </p:cNvCxnSpPr>
            <p:nvPr/>
          </p:nvCxnSpPr>
          <p:spPr>
            <a:xfrm rot="10800000" flipH="1" flipV="1">
              <a:off x="2337627" y="3233150"/>
              <a:ext cx="1" cy="14262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54" idx="6"/>
              <a:endCxn id="53" idx="6"/>
            </p:cNvCxnSpPr>
            <p:nvPr/>
          </p:nvCxnSpPr>
          <p:spPr>
            <a:xfrm>
              <a:off x="6731915" y="3233151"/>
              <a:ext cx="1" cy="14262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32779" name="TextBox 54"/>
          <p:cNvSpPr txBox="1">
            <a:spLocks noChangeArrowheads="1"/>
          </p:cNvSpPr>
          <p:nvPr/>
        </p:nvSpPr>
        <p:spPr bwMode="auto">
          <a:xfrm>
            <a:off x="2930525" y="2444750"/>
            <a:ext cx="3200400" cy="400050"/>
          </a:xfrm>
          <a:prstGeom prst="rect">
            <a:avLst/>
          </a:prstGeom>
          <a:noFill/>
          <a:ln w="9525">
            <a:noFill/>
            <a:miter lim="800000"/>
            <a:headEnd/>
            <a:tailEnd/>
          </a:ln>
        </p:spPr>
        <p:txBody>
          <a:bodyPr wrap="none">
            <a:prstTxWarp prst="textNoShape">
              <a:avLst/>
            </a:prstTxWarp>
            <a:spAutoFit/>
          </a:bodyPr>
          <a:lstStyle/>
          <a:p>
            <a:pPr algn="ctr"/>
            <a:r>
              <a:rPr lang="en-US" sz="2000" dirty="0">
                <a:latin typeface="Candara" charset="0"/>
                <a:ea typeface="Candara" charset="0"/>
                <a:cs typeface="Candara" charset="0"/>
              </a:rPr>
              <a:t>User sees a single collection </a:t>
            </a:r>
          </a:p>
        </p:txBody>
      </p:sp>
      <p:sp>
        <p:nvSpPr>
          <p:cNvPr id="32780" name="TextBox 16"/>
          <p:cNvSpPr txBox="1">
            <a:spLocks noChangeArrowheads="1"/>
          </p:cNvSpPr>
          <p:nvPr/>
        </p:nvSpPr>
        <p:spPr bwMode="auto">
          <a:xfrm>
            <a:off x="2455863" y="1106488"/>
            <a:ext cx="4023733"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8DA4"/>
                </a:solidFill>
                <a:latin typeface="Century Gothic"/>
                <a:ea typeface="Candara" charset="0"/>
                <a:cs typeface="Century Gothic"/>
              </a:rPr>
              <a:t>iRODS View of Distributed Data</a:t>
            </a:r>
          </a:p>
        </p:txBody>
      </p:sp>
      <p:sp>
        <p:nvSpPr>
          <p:cNvPr id="19" name="Title 1"/>
          <p:cNvSpPr txBox="1">
            <a:spLocks/>
          </p:cNvSpPr>
          <p:nvPr/>
        </p:nvSpPr>
        <p:spPr bwMode="auto">
          <a:xfrm>
            <a:off x="16942" y="114300"/>
            <a:ext cx="8229600" cy="1066800"/>
          </a:xfrm>
          <a:prstGeom prst="rect">
            <a:avLst/>
          </a:prstGeom>
          <a:noFill/>
          <a:ln w="9525">
            <a:noFill/>
            <a:miter lim="800000"/>
            <a:headEnd/>
            <a:tailEnd/>
          </a:ln>
        </p:spPr>
        <p:txBody>
          <a:bodyPr anchor="ctr">
            <a:prstTxWarp prst="textNoShape">
              <a:avLst/>
            </a:prstTxWarp>
          </a:bodyPr>
          <a:lstStyle/>
          <a:p>
            <a:pPr defTabSz="914400">
              <a:defRPr/>
            </a:pPr>
            <a:r>
              <a:rPr lang="en-US" sz="4000" dirty="0">
                <a:solidFill>
                  <a:srgbClr val="000000"/>
                </a:solidFill>
                <a:latin typeface="Century Gothic"/>
                <a:ea typeface="+mj-ea"/>
                <a:cs typeface="Century Gothic"/>
              </a:rPr>
              <a:t>iRODS Unified Virtual Collection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26" y="29927"/>
            <a:ext cx="8675512" cy="1143000"/>
          </a:xfrm>
        </p:spPr>
        <p:txBody>
          <a:bodyPr>
            <a:normAutofit/>
          </a:bodyPr>
          <a:lstStyle/>
          <a:p>
            <a:r>
              <a:rPr lang="en-US" sz="4000" b="0" dirty="0" smtClean="0"/>
              <a:t>iRODS as a Data Grid</a:t>
            </a:r>
            <a:endParaRPr lang="en-US" sz="4000" b="0" dirty="0"/>
          </a:p>
        </p:txBody>
      </p:sp>
      <p:sp>
        <p:nvSpPr>
          <p:cNvPr id="3" name="Content Placeholder 2"/>
          <p:cNvSpPr>
            <a:spLocks noGrp="1"/>
          </p:cNvSpPr>
          <p:nvPr>
            <p:ph idx="1"/>
          </p:nvPr>
        </p:nvSpPr>
        <p:spPr>
          <a:xfrm>
            <a:off x="453450" y="1172927"/>
            <a:ext cx="8675513" cy="5007115"/>
          </a:xfrm>
        </p:spPr>
        <p:txBody>
          <a:bodyPr>
            <a:normAutofit fontScale="92500" lnSpcReduction="10000"/>
          </a:bodyPr>
          <a:lstStyle/>
          <a:p>
            <a:r>
              <a:rPr lang="en-US" sz="2595" dirty="0" smtClean="0"/>
              <a:t>Sharing data across:</a:t>
            </a:r>
          </a:p>
          <a:p>
            <a:pPr lvl="1"/>
            <a:r>
              <a:rPr lang="en-US" sz="2162" dirty="0" smtClean="0"/>
              <a:t>geographic and institutional boundaries</a:t>
            </a:r>
          </a:p>
          <a:p>
            <a:pPr lvl="1">
              <a:spcAft>
                <a:spcPts val="1200"/>
              </a:spcAft>
            </a:pPr>
            <a:r>
              <a:rPr lang="en-US" sz="2162" dirty="0" smtClean="0"/>
              <a:t>heterogeneous resources (hardware/software)</a:t>
            </a:r>
          </a:p>
          <a:p>
            <a:pPr>
              <a:spcAft>
                <a:spcPts val="1200"/>
              </a:spcAft>
            </a:pPr>
            <a:r>
              <a:rPr lang="en-US" sz="2595" dirty="0" smtClean="0"/>
              <a:t>Virtual collections of distributed data</a:t>
            </a:r>
          </a:p>
          <a:p>
            <a:r>
              <a:rPr lang="en-US" sz="2595" dirty="0" smtClean="0"/>
              <a:t>Global name spaces </a:t>
            </a:r>
          </a:p>
          <a:p>
            <a:pPr lvl="1"/>
            <a:r>
              <a:rPr lang="en-US" sz="2162" dirty="0" smtClean="0"/>
              <a:t>data/files</a:t>
            </a:r>
          </a:p>
          <a:p>
            <a:pPr lvl="1"/>
            <a:r>
              <a:rPr lang="en-US" sz="2162" dirty="0" smtClean="0"/>
              <a:t>users: single sign on</a:t>
            </a:r>
          </a:p>
          <a:p>
            <a:pPr lvl="1">
              <a:spcAft>
                <a:spcPts val="1800"/>
              </a:spcAft>
            </a:pPr>
            <a:r>
              <a:rPr lang="en-US" sz="2162" dirty="0" smtClean="0"/>
              <a:t>storage: virtual resources</a:t>
            </a:r>
          </a:p>
          <a:p>
            <a:pPr>
              <a:spcAft>
                <a:spcPts val="1800"/>
              </a:spcAft>
            </a:pPr>
            <a:r>
              <a:rPr lang="en-US" sz="2595" dirty="0" smtClean="0"/>
              <a:t>Metadata catalogue (iCAT) manages mappings between logical and physical name spaces</a:t>
            </a:r>
          </a:p>
          <a:p>
            <a:r>
              <a:rPr lang="en-US" sz="2595" dirty="0" smtClean="0"/>
              <a:t>Beyond a single-site repository model</a:t>
            </a:r>
          </a:p>
        </p:txBody>
      </p:sp>
      <p:sp>
        <p:nvSpPr>
          <p:cNvPr id="4" name="Slide Number Placeholder 3"/>
          <p:cNvSpPr>
            <a:spLocks noGrp="1"/>
          </p:cNvSpPr>
          <p:nvPr>
            <p:ph type="sldNum" sz="quarter" idx="12"/>
          </p:nvPr>
        </p:nvSpPr>
        <p:spPr/>
        <p:txBody>
          <a:bodyPr/>
          <a:lstStyle/>
          <a:p>
            <a:fld id="{E495961A-A913-A64C-A153-958F4DEACEF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4594" name="Cloud"/>
          <p:cNvSpPr>
            <a:spLocks noChangeAspect="1" noEditPoints="1" noChangeArrowheads="1"/>
          </p:cNvSpPr>
          <p:nvPr/>
        </p:nvSpPr>
        <p:spPr bwMode="auto">
          <a:xfrm flipH="1">
            <a:off x="495300" y="1117600"/>
            <a:ext cx="8305800" cy="4343400"/>
          </a:xfrm>
          <a:custGeom>
            <a:avLst/>
            <a:gdLst>
              <a:gd name="T0" fmla="*/ 9906589 w 21600"/>
              <a:gd name="T1" fmla="*/ 436692718 h 21600"/>
              <a:gd name="T2" fmla="*/ 1596905215 w 21600"/>
              <a:gd name="T3" fmla="*/ 872454823 h 21600"/>
              <a:gd name="T4" fmla="*/ 2147483647 w 21600"/>
              <a:gd name="T5" fmla="*/ 436692718 h 21600"/>
              <a:gd name="T6" fmla="*/ 1596905215 w 21600"/>
              <a:gd name="T7" fmla="*/ 4993662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blurRad="63500" dist="107763" dir="2700000" algn="ctr" rotWithShape="0">
              <a:srgbClr val="808080"/>
            </a:outerShdw>
          </a:effectLst>
        </p:spPr>
        <p:txBody>
          <a:bodyPr>
            <a:prstTxWarp prst="textNoShape">
              <a:avLst/>
            </a:prstTxWarp>
          </a:bodyPr>
          <a:lstStyle/>
          <a:p>
            <a:pPr>
              <a:defRPr/>
            </a:pPr>
            <a:endParaRPr lang="en-US" dirty="0">
              <a:latin typeface="Arial" pitchFamily="-106" charset="0"/>
              <a:ea typeface="Arial" pitchFamily="-106" charset="0"/>
              <a:cs typeface="Arial" pitchFamily="-106" charset="0"/>
            </a:endParaRPr>
          </a:p>
        </p:txBody>
      </p:sp>
      <p:sp>
        <p:nvSpPr>
          <p:cNvPr id="29699" name="Rectangle 1027"/>
          <p:cNvSpPr>
            <a:spLocks noGrp="1" noChangeArrowheads="1"/>
          </p:cNvSpPr>
          <p:nvPr>
            <p:ph type="title"/>
          </p:nvPr>
        </p:nvSpPr>
        <p:spPr>
          <a:xfrm>
            <a:off x="0" y="126450"/>
            <a:ext cx="7200900" cy="889000"/>
          </a:xfrm>
        </p:spPr>
        <p:txBody>
          <a:bodyPr/>
          <a:lstStyle/>
          <a:p>
            <a:pPr eaLnBrk="1" hangingPunct="1"/>
            <a:r>
              <a:rPr lang="en-US" dirty="0" smtClean="0">
                <a:ea typeface="Arial" charset="0"/>
              </a:rPr>
              <a:t>A RENCI Data </a:t>
            </a:r>
            <a:r>
              <a:rPr lang="en-US" dirty="0">
                <a:ea typeface="Arial" charset="0"/>
              </a:rPr>
              <a:t>Grid</a:t>
            </a:r>
          </a:p>
        </p:txBody>
      </p:sp>
      <p:sp>
        <p:nvSpPr>
          <p:cNvPr id="29744" name="Line 1032"/>
          <p:cNvSpPr>
            <a:spLocks noChangeShapeType="1"/>
          </p:cNvSpPr>
          <p:nvPr/>
        </p:nvSpPr>
        <p:spPr bwMode="auto">
          <a:xfrm flipH="1">
            <a:off x="7010400" y="3334375"/>
            <a:ext cx="4763" cy="475625"/>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45" name="Line 1033"/>
          <p:cNvSpPr>
            <a:spLocks noChangeShapeType="1"/>
          </p:cNvSpPr>
          <p:nvPr/>
        </p:nvSpPr>
        <p:spPr bwMode="auto">
          <a:xfrm>
            <a:off x="7010400" y="2438400"/>
            <a:ext cx="0" cy="457200"/>
          </a:xfrm>
          <a:prstGeom prst="line">
            <a:avLst/>
          </a:prstGeom>
          <a:noFill/>
          <a:ln w="38100">
            <a:solidFill>
              <a:schemeClr val="tx1"/>
            </a:solidFill>
            <a:round/>
            <a:headEnd/>
            <a:tailEnd/>
          </a:ln>
        </p:spPr>
        <p:txBody>
          <a:bodyPr>
            <a:prstTxWarp prst="textNoShape">
              <a:avLst/>
            </a:prstTxWarp>
            <a:spAutoFit/>
          </a:bodyPr>
          <a:lstStyle/>
          <a:p>
            <a:endParaRPr lang="en-US" dirty="0"/>
          </a:p>
        </p:txBody>
      </p:sp>
      <p:sp>
        <p:nvSpPr>
          <p:cNvPr id="29746" name="AutoShape 1036"/>
          <p:cNvSpPr>
            <a:spLocks noChangeArrowheads="1"/>
          </p:cNvSpPr>
          <p:nvPr/>
        </p:nvSpPr>
        <p:spPr bwMode="auto">
          <a:xfrm>
            <a:off x="6244209" y="2961400"/>
            <a:ext cx="1384299" cy="347825"/>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600" dirty="0">
                <a:latin typeface="Calibri" charset="0"/>
                <a:ea typeface="ＭＳ Ｐゴシック" charset="-128"/>
                <a:cs typeface="ＭＳ Ｐゴシック" charset="-128"/>
              </a:rPr>
              <a:t>iRODS Server</a:t>
            </a:r>
          </a:p>
        </p:txBody>
      </p:sp>
      <p:sp>
        <p:nvSpPr>
          <p:cNvPr id="29701" name="Line 1039"/>
          <p:cNvSpPr>
            <a:spLocks noChangeShapeType="1"/>
          </p:cNvSpPr>
          <p:nvPr/>
        </p:nvSpPr>
        <p:spPr bwMode="auto">
          <a:xfrm flipH="1">
            <a:off x="762000" y="3810000"/>
            <a:ext cx="7988300" cy="0"/>
          </a:xfrm>
          <a:prstGeom prst="line">
            <a:avLst/>
          </a:prstGeom>
          <a:noFill/>
          <a:ln w="76200">
            <a:solidFill>
              <a:schemeClr val="tx1"/>
            </a:solidFill>
            <a:round/>
            <a:headEnd/>
            <a:tailEnd/>
          </a:ln>
        </p:spPr>
        <p:txBody>
          <a:bodyPr>
            <a:prstTxWarp prst="textNoShape">
              <a:avLst/>
            </a:prstTxWarp>
            <a:spAutoFit/>
          </a:bodyPr>
          <a:lstStyle/>
          <a:p>
            <a:endParaRPr lang="en-US" dirty="0"/>
          </a:p>
        </p:txBody>
      </p:sp>
      <p:sp>
        <p:nvSpPr>
          <p:cNvPr id="29740" name="Line 1045"/>
          <p:cNvSpPr>
            <a:spLocks noChangeShapeType="1"/>
          </p:cNvSpPr>
          <p:nvPr/>
        </p:nvSpPr>
        <p:spPr bwMode="auto">
          <a:xfrm>
            <a:off x="8449732" y="3370300"/>
            <a:ext cx="0" cy="465100"/>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41" name="Line 1046"/>
          <p:cNvSpPr>
            <a:spLocks noChangeShapeType="1"/>
          </p:cNvSpPr>
          <p:nvPr/>
        </p:nvSpPr>
        <p:spPr bwMode="auto">
          <a:xfrm>
            <a:off x="8449732" y="2514600"/>
            <a:ext cx="0" cy="457200"/>
          </a:xfrm>
          <a:prstGeom prst="line">
            <a:avLst/>
          </a:prstGeom>
          <a:noFill/>
          <a:ln w="38100">
            <a:solidFill>
              <a:schemeClr val="tx1"/>
            </a:solidFill>
            <a:round/>
            <a:headEnd/>
            <a:tailEnd/>
          </a:ln>
        </p:spPr>
        <p:txBody>
          <a:bodyPr>
            <a:prstTxWarp prst="textNoShape">
              <a:avLst/>
            </a:prstTxWarp>
            <a:spAutoFit/>
          </a:bodyPr>
          <a:lstStyle/>
          <a:p>
            <a:endParaRPr lang="en-US" dirty="0"/>
          </a:p>
        </p:txBody>
      </p:sp>
      <p:sp>
        <p:nvSpPr>
          <p:cNvPr id="29742" name="AutoShape 1047"/>
          <p:cNvSpPr>
            <a:spLocks noChangeArrowheads="1"/>
          </p:cNvSpPr>
          <p:nvPr/>
        </p:nvSpPr>
        <p:spPr bwMode="auto">
          <a:xfrm>
            <a:off x="7742680" y="3068452"/>
            <a:ext cx="1273175" cy="397499"/>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400" dirty="0">
                <a:latin typeface="Calibri" charset="0"/>
                <a:ea typeface="ＭＳ Ｐゴシック" charset="-128"/>
                <a:cs typeface="ＭＳ Ｐゴシック" charset="-128"/>
              </a:rPr>
              <a:t>Metadata Catalog (iCAT)</a:t>
            </a:r>
          </a:p>
        </p:txBody>
      </p:sp>
      <p:sp>
        <p:nvSpPr>
          <p:cNvPr id="29703" name="AutoShape 1041"/>
          <p:cNvSpPr>
            <a:spLocks noChangeArrowheads="1"/>
          </p:cNvSpPr>
          <p:nvPr/>
        </p:nvSpPr>
        <p:spPr bwMode="auto">
          <a:xfrm>
            <a:off x="6143625" y="2230525"/>
            <a:ext cx="838200" cy="536488"/>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04" name="AutoShape 1041"/>
          <p:cNvSpPr>
            <a:spLocks noChangeArrowheads="1"/>
          </p:cNvSpPr>
          <p:nvPr/>
        </p:nvSpPr>
        <p:spPr bwMode="auto">
          <a:xfrm>
            <a:off x="7015163" y="2192755"/>
            <a:ext cx="838200" cy="521870"/>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07" name="Line 1038"/>
          <p:cNvSpPr>
            <a:spLocks noChangeShapeType="1"/>
          </p:cNvSpPr>
          <p:nvPr/>
        </p:nvSpPr>
        <p:spPr bwMode="auto">
          <a:xfrm>
            <a:off x="4495800" y="3481887"/>
            <a:ext cx="0" cy="328113"/>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cxnSp>
        <p:nvCxnSpPr>
          <p:cNvPr id="38" name="Straight Connector 37"/>
          <p:cNvCxnSpPr>
            <a:cxnSpLocks noChangeShapeType="1"/>
          </p:cNvCxnSpPr>
          <p:nvPr/>
        </p:nvCxnSpPr>
        <p:spPr bwMode="auto">
          <a:xfrm rot="10800000">
            <a:off x="152400" y="3810000"/>
            <a:ext cx="533400" cy="1588"/>
          </a:xfrm>
          <a:prstGeom prst="line">
            <a:avLst/>
          </a:prstGeom>
          <a:noFill/>
          <a:ln w="44450">
            <a:solidFill>
              <a:schemeClr val="tx1"/>
            </a:solidFill>
            <a:prstDash val="dashDot"/>
            <a:round/>
            <a:headEnd/>
            <a:tailEnd/>
          </a:ln>
          <a:effectLst>
            <a:outerShdw dist="20000" dir="5400000" rotWithShape="0">
              <a:srgbClr val="808080">
                <a:alpha val="37999"/>
              </a:srgbClr>
            </a:outerShdw>
          </a:effectLst>
        </p:spPr>
      </p:cxnSp>
      <p:sp>
        <p:nvSpPr>
          <p:cNvPr id="29711" name="AutoShape 1043"/>
          <p:cNvSpPr>
            <a:spLocks noChangeArrowheads="1"/>
          </p:cNvSpPr>
          <p:nvPr/>
        </p:nvSpPr>
        <p:spPr bwMode="auto">
          <a:xfrm>
            <a:off x="2950782" y="1845092"/>
            <a:ext cx="1361888" cy="347663"/>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600" dirty="0">
                <a:latin typeface="Calibri" charset="0"/>
                <a:ea typeface="ＭＳ Ｐゴシック" charset="-128"/>
                <a:cs typeface="ＭＳ Ｐゴシック" charset="-128"/>
              </a:rPr>
              <a:t>iRODS Server</a:t>
            </a:r>
          </a:p>
        </p:txBody>
      </p:sp>
      <p:sp>
        <p:nvSpPr>
          <p:cNvPr id="29712" name="Line 1040"/>
          <p:cNvSpPr>
            <a:spLocks noChangeShapeType="1"/>
          </p:cNvSpPr>
          <p:nvPr/>
        </p:nvSpPr>
        <p:spPr bwMode="auto">
          <a:xfrm>
            <a:off x="3328416" y="1418013"/>
            <a:ext cx="0" cy="389354"/>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38" name="Line 1038"/>
          <p:cNvSpPr>
            <a:spLocks noChangeShapeType="1"/>
          </p:cNvSpPr>
          <p:nvPr/>
        </p:nvSpPr>
        <p:spPr bwMode="auto">
          <a:xfrm>
            <a:off x="1066800" y="3334375"/>
            <a:ext cx="0" cy="475626"/>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39" name="Line 1040"/>
          <p:cNvSpPr>
            <a:spLocks noChangeShapeType="1"/>
          </p:cNvSpPr>
          <p:nvPr/>
        </p:nvSpPr>
        <p:spPr bwMode="auto">
          <a:xfrm>
            <a:off x="802767" y="2779636"/>
            <a:ext cx="0" cy="380658"/>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14" name="Line 1040"/>
          <p:cNvSpPr>
            <a:spLocks noChangeShapeType="1"/>
          </p:cNvSpPr>
          <p:nvPr/>
        </p:nvSpPr>
        <p:spPr bwMode="auto">
          <a:xfrm>
            <a:off x="3554730" y="2192755"/>
            <a:ext cx="0" cy="1617245"/>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34" name="Line 1038"/>
          <p:cNvSpPr>
            <a:spLocks noChangeShapeType="1"/>
          </p:cNvSpPr>
          <p:nvPr/>
        </p:nvSpPr>
        <p:spPr bwMode="auto">
          <a:xfrm>
            <a:off x="2706112" y="3334376"/>
            <a:ext cx="0" cy="437524"/>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35" name="Line 1040"/>
          <p:cNvSpPr>
            <a:spLocks noChangeShapeType="1"/>
          </p:cNvSpPr>
          <p:nvPr/>
        </p:nvSpPr>
        <p:spPr bwMode="auto">
          <a:xfrm>
            <a:off x="2706112" y="2831653"/>
            <a:ext cx="0" cy="180030"/>
          </a:xfrm>
          <a:prstGeom prst="line">
            <a:avLst/>
          </a:prstGeom>
          <a:noFill/>
          <a:ln w="38100">
            <a:solidFill>
              <a:schemeClr val="tx1"/>
            </a:solidFill>
            <a:round/>
            <a:headEnd/>
            <a:tailEnd/>
          </a:ln>
        </p:spPr>
        <p:txBody>
          <a:bodyPr>
            <a:prstTxWarp prst="textNoShape">
              <a:avLst/>
            </a:prstTxWarp>
            <a:spAutoFit/>
          </a:bodyPr>
          <a:lstStyle/>
          <a:p>
            <a:endParaRPr lang="en-US" dirty="0"/>
          </a:p>
        </p:txBody>
      </p:sp>
      <p:sp>
        <p:nvSpPr>
          <p:cNvPr id="29736" name="AutoShape 1041"/>
          <p:cNvSpPr>
            <a:spLocks noChangeArrowheads="1"/>
          </p:cNvSpPr>
          <p:nvPr/>
        </p:nvSpPr>
        <p:spPr bwMode="auto">
          <a:xfrm>
            <a:off x="2235200" y="2344859"/>
            <a:ext cx="838200" cy="541873"/>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30" name="AutoShape 1042"/>
          <p:cNvSpPr>
            <a:spLocks noChangeArrowheads="1"/>
          </p:cNvSpPr>
          <p:nvPr/>
        </p:nvSpPr>
        <p:spPr bwMode="auto">
          <a:xfrm>
            <a:off x="4762500" y="2469026"/>
            <a:ext cx="609600" cy="517525"/>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31" name="AutoShape 1041"/>
          <p:cNvSpPr>
            <a:spLocks noChangeArrowheads="1"/>
          </p:cNvSpPr>
          <p:nvPr/>
        </p:nvSpPr>
        <p:spPr bwMode="auto">
          <a:xfrm>
            <a:off x="3771900" y="2458034"/>
            <a:ext cx="838200" cy="545979"/>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32" name="Line 1040"/>
          <p:cNvSpPr>
            <a:spLocks noChangeShapeType="1"/>
          </p:cNvSpPr>
          <p:nvPr/>
        </p:nvSpPr>
        <p:spPr bwMode="auto">
          <a:xfrm>
            <a:off x="4686300" y="2639763"/>
            <a:ext cx="0" cy="457200"/>
          </a:xfrm>
          <a:prstGeom prst="line">
            <a:avLst/>
          </a:prstGeom>
          <a:noFill/>
          <a:ln w="38100">
            <a:solidFill>
              <a:schemeClr val="tx1"/>
            </a:solidFill>
            <a:round/>
            <a:headEnd/>
            <a:tailEnd/>
          </a:ln>
        </p:spPr>
        <p:txBody>
          <a:bodyPr>
            <a:prstTxWarp prst="textNoShape">
              <a:avLst/>
            </a:prstTxWarp>
            <a:spAutoFit/>
          </a:bodyPr>
          <a:lstStyle/>
          <a:p>
            <a:endParaRPr lang="en-US" dirty="0"/>
          </a:p>
        </p:txBody>
      </p:sp>
      <p:sp>
        <p:nvSpPr>
          <p:cNvPr id="29717" name="AutoShape 1041"/>
          <p:cNvSpPr>
            <a:spLocks noChangeArrowheads="1"/>
          </p:cNvSpPr>
          <p:nvPr/>
        </p:nvSpPr>
        <p:spPr bwMode="auto">
          <a:xfrm>
            <a:off x="2924175" y="1141200"/>
            <a:ext cx="838200" cy="533363"/>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21" name="Line 1040"/>
          <p:cNvSpPr>
            <a:spLocks noChangeShapeType="1"/>
          </p:cNvSpPr>
          <p:nvPr/>
        </p:nvSpPr>
        <p:spPr bwMode="auto">
          <a:xfrm flipH="1">
            <a:off x="1716850" y="1981200"/>
            <a:ext cx="0" cy="1790700"/>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29722" name="AutoShape 1043"/>
          <p:cNvSpPr>
            <a:spLocks noChangeArrowheads="1"/>
          </p:cNvSpPr>
          <p:nvPr/>
        </p:nvSpPr>
        <p:spPr bwMode="auto">
          <a:xfrm>
            <a:off x="245871" y="3159837"/>
            <a:ext cx="1321181" cy="325437"/>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600" dirty="0">
                <a:latin typeface="Calibri" charset="0"/>
                <a:ea typeface="ＭＳ Ｐゴシック" charset="-128"/>
                <a:cs typeface="ＭＳ Ｐゴシック" charset="-128"/>
              </a:rPr>
              <a:t>iRODS Server</a:t>
            </a:r>
          </a:p>
        </p:txBody>
      </p:sp>
      <p:sp>
        <p:nvSpPr>
          <p:cNvPr id="29724" name="AutoShape 1043"/>
          <p:cNvSpPr>
            <a:spLocks noChangeArrowheads="1"/>
          </p:cNvSpPr>
          <p:nvPr/>
        </p:nvSpPr>
        <p:spPr bwMode="auto">
          <a:xfrm>
            <a:off x="3865626" y="3160294"/>
            <a:ext cx="1334262" cy="373481"/>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600" dirty="0">
                <a:latin typeface="Calibri" charset="0"/>
                <a:ea typeface="ＭＳ Ｐゴシック" charset="-128"/>
                <a:cs typeface="ＭＳ Ｐゴシック" charset="-128"/>
              </a:rPr>
              <a:t>iRODS Server</a:t>
            </a:r>
          </a:p>
        </p:txBody>
      </p:sp>
      <p:sp>
        <p:nvSpPr>
          <p:cNvPr id="126" name="Rounded Rectangle 125"/>
          <p:cNvSpPr>
            <a:spLocks noChangeArrowheads="1"/>
          </p:cNvSpPr>
          <p:nvPr/>
        </p:nvSpPr>
        <p:spPr bwMode="auto">
          <a:xfrm>
            <a:off x="2898410" y="3954398"/>
            <a:ext cx="5850318" cy="2376497"/>
          </a:xfrm>
          <a:prstGeom prst="roundRect">
            <a:avLst>
              <a:gd name="adj" fmla="val 25742"/>
            </a:avLst>
          </a:prstGeom>
          <a:solidFill>
            <a:srgbClr val="4F81BD">
              <a:alpha val="85000"/>
            </a:srgbClr>
          </a:solidFill>
          <a:ln w="9525">
            <a:solidFill>
              <a:srgbClr val="4A7EBB"/>
            </a:solidFill>
            <a:round/>
            <a:headEnd/>
            <a:tailEnd/>
          </a:ln>
          <a:effectLst>
            <a:outerShdw dist="23000" dir="5400000" rotWithShape="0">
              <a:srgbClr val="808080">
                <a:alpha val="34999"/>
              </a:srgbClr>
            </a:outerShdw>
          </a:effectLst>
        </p:spPr>
        <p:txBody>
          <a:bodyPr anchor="ctr"/>
          <a:lstStyle/>
          <a:p>
            <a:pPr fontAlgn="auto">
              <a:spcBef>
                <a:spcPts val="0"/>
              </a:spcBef>
              <a:spcAft>
                <a:spcPts val="0"/>
              </a:spcAft>
              <a:buFont typeface="Arial"/>
              <a:buChar char="•"/>
              <a:defRPr/>
            </a:pPr>
            <a:r>
              <a:rPr lang="en-US" dirty="0">
                <a:solidFill>
                  <a:srgbClr val="000000"/>
                </a:solidFill>
                <a:latin typeface="+mn-lt"/>
                <a:ea typeface="+mn-ea"/>
                <a:cs typeface="+mn-cs"/>
              </a:rPr>
              <a:t>  </a:t>
            </a:r>
            <a:r>
              <a:rPr lang="en-US" b="1" dirty="0">
                <a:solidFill>
                  <a:srgbClr val="000000"/>
                </a:solidFill>
                <a:latin typeface="+mn-lt"/>
                <a:ea typeface="+mn-ea"/>
                <a:cs typeface="Palatino"/>
              </a:rPr>
              <a:t>Client asks for </a:t>
            </a:r>
            <a:r>
              <a:rPr lang="en-US" b="1" dirty="0" smtClean="0">
                <a:solidFill>
                  <a:srgbClr val="000000"/>
                </a:solidFill>
                <a:latin typeface="+mn-lt"/>
                <a:ea typeface="+mn-ea"/>
                <a:cs typeface="Palatino"/>
              </a:rPr>
              <a:t>data – </a:t>
            </a:r>
            <a:r>
              <a:rPr lang="en-US" b="1" dirty="0" smtClean="0">
                <a:solidFill>
                  <a:srgbClr val="000000"/>
                </a:solidFill>
                <a:cs typeface="Palatino"/>
              </a:rPr>
              <a:t>request goes to an iRODS server</a:t>
            </a:r>
            <a:endParaRPr lang="en-US" b="1" dirty="0" smtClean="0">
              <a:solidFill>
                <a:srgbClr val="000000"/>
              </a:solidFill>
              <a:latin typeface="+mn-lt"/>
              <a:ea typeface="+mn-ea"/>
              <a:cs typeface="Palatino"/>
            </a:endParaRPr>
          </a:p>
          <a:p>
            <a:pPr fontAlgn="auto">
              <a:spcBef>
                <a:spcPts val="0"/>
              </a:spcBef>
              <a:spcAft>
                <a:spcPts val="0"/>
              </a:spcAft>
              <a:defRPr/>
            </a:pPr>
            <a:endParaRPr lang="en-US" sz="800" b="1" dirty="0" smtClean="0">
              <a:solidFill>
                <a:srgbClr val="000000"/>
              </a:solidFill>
              <a:latin typeface="+mn-lt"/>
              <a:ea typeface="+mn-ea"/>
              <a:cs typeface="Palatino"/>
            </a:endParaRPr>
          </a:p>
          <a:p>
            <a:pPr fontAlgn="auto">
              <a:spcBef>
                <a:spcPts val="0"/>
              </a:spcBef>
              <a:spcAft>
                <a:spcPts val="0"/>
              </a:spcAft>
              <a:buFont typeface="Arial"/>
              <a:buChar char="•"/>
              <a:defRPr/>
            </a:pPr>
            <a:r>
              <a:rPr lang="en-US" b="1" dirty="0" smtClean="0">
                <a:solidFill>
                  <a:srgbClr val="000000"/>
                </a:solidFill>
                <a:cs typeface="Palatino"/>
              </a:rPr>
              <a:t>  Server contacts the iCAT-enabled server</a:t>
            </a:r>
            <a:endParaRPr lang="en-US" b="1" dirty="0" smtClean="0">
              <a:solidFill>
                <a:srgbClr val="000000"/>
              </a:solidFill>
              <a:latin typeface="+mn-lt"/>
              <a:ea typeface="+mn-ea"/>
              <a:cs typeface="Palatino"/>
            </a:endParaRPr>
          </a:p>
          <a:p>
            <a:pPr fontAlgn="auto">
              <a:spcBef>
                <a:spcPts val="0"/>
              </a:spcBef>
              <a:spcAft>
                <a:spcPts val="0"/>
              </a:spcAft>
              <a:defRPr/>
            </a:pPr>
            <a:endParaRPr lang="en-US" sz="800" b="1" dirty="0" smtClean="0">
              <a:solidFill>
                <a:srgbClr val="000000"/>
              </a:solidFill>
              <a:latin typeface="+mn-lt"/>
              <a:ea typeface="+mn-ea"/>
              <a:cs typeface="Palatino"/>
            </a:endParaRPr>
          </a:p>
          <a:p>
            <a:pPr fontAlgn="auto">
              <a:spcBef>
                <a:spcPts val="0"/>
              </a:spcBef>
              <a:spcAft>
                <a:spcPts val="0"/>
              </a:spcAft>
              <a:buFont typeface="Arial"/>
              <a:buChar char="•"/>
              <a:defRPr/>
            </a:pPr>
            <a:r>
              <a:rPr lang="en-US" b="1" dirty="0" smtClean="0">
                <a:solidFill>
                  <a:srgbClr val="000000"/>
                </a:solidFill>
                <a:cs typeface="Palatino"/>
              </a:rPr>
              <a:t>  I</a:t>
            </a:r>
            <a:r>
              <a:rPr lang="en-US" b="1" dirty="0" smtClean="0">
                <a:solidFill>
                  <a:srgbClr val="000000"/>
                </a:solidFill>
                <a:latin typeface="+mn-lt"/>
                <a:ea typeface="+mn-ea"/>
                <a:cs typeface="Palatino"/>
              </a:rPr>
              <a:t>nformation (location, access rights, etc) is </a:t>
            </a:r>
          </a:p>
          <a:p>
            <a:pPr fontAlgn="auto">
              <a:spcBef>
                <a:spcPts val="0"/>
              </a:spcBef>
              <a:spcAft>
                <a:spcPts val="0"/>
              </a:spcAft>
              <a:defRPr/>
            </a:pPr>
            <a:r>
              <a:rPr lang="en-US" b="1" dirty="0" smtClean="0">
                <a:solidFill>
                  <a:srgbClr val="000000"/>
                </a:solidFill>
                <a:cs typeface="Palatino"/>
              </a:rPr>
              <a:t>    </a:t>
            </a:r>
            <a:r>
              <a:rPr lang="en-US" b="1" dirty="0" smtClean="0">
                <a:solidFill>
                  <a:srgbClr val="000000"/>
                </a:solidFill>
                <a:latin typeface="+mn-lt"/>
                <a:ea typeface="+mn-ea"/>
                <a:cs typeface="Palatino"/>
              </a:rPr>
              <a:t>retrieved from the iCAT</a:t>
            </a:r>
          </a:p>
          <a:p>
            <a:pPr fontAlgn="auto">
              <a:spcBef>
                <a:spcPts val="0"/>
              </a:spcBef>
              <a:spcAft>
                <a:spcPts val="0"/>
              </a:spcAft>
              <a:defRPr/>
            </a:pPr>
            <a:endParaRPr lang="en-US" sz="800" b="1" dirty="0" smtClean="0">
              <a:solidFill>
                <a:srgbClr val="000000"/>
              </a:solidFill>
              <a:latin typeface="+mn-lt"/>
              <a:ea typeface="+mn-ea"/>
              <a:cs typeface="Palatino"/>
            </a:endParaRPr>
          </a:p>
          <a:p>
            <a:pPr fontAlgn="auto">
              <a:spcBef>
                <a:spcPts val="0"/>
              </a:spcBef>
              <a:spcAft>
                <a:spcPts val="0"/>
              </a:spcAft>
              <a:buFont typeface="Arial"/>
              <a:buChar char="•"/>
              <a:defRPr/>
            </a:pPr>
            <a:r>
              <a:rPr lang="en-US" b="1" dirty="0" smtClean="0">
                <a:solidFill>
                  <a:srgbClr val="000000"/>
                </a:solidFill>
                <a:cs typeface="Palatino"/>
              </a:rPr>
              <a:t>  S</a:t>
            </a:r>
            <a:r>
              <a:rPr lang="en-US" b="1" dirty="0" smtClean="0">
                <a:solidFill>
                  <a:srgbClr val="000000"/>
                </a:solidFill>
                <a:latin typeface="+mn-lt"/>
                <a:ea typeface="+mn-ea"/>
                <a:cs typeface="Palatino"/>
              </a:rPr>
              <a:t>erver containing data is signaled to send data to </a:t>
            </a:r>
          </a:p>
          <a:p>
            <a:pPr fontAlgn="auto">
              <a:spcBef>
                <a:spcPts val="0"/>
              </a:spcBef>
              <a:spcAft>
                <a:spcPts val="0"/>
              </a:spcAft>
              <a:defRPr/>
            </a:pPr>
            <a:r>
              <a:rPr lang="en-US" b="1" dirty="0" smtClean="0">
                <a:solidFill>
                  <a:srgbClr val="000000"/>
                </a:solidFill>
                <a:cs typeface="Palatino"/>
              </a:rPr>
              <a:t>   </a:t>
            </a:r>
            <a:r>
              <a:rPr lang="en-US" b="1" dirty="0" smtClean="0">
                <a:solidFill>
                  <a:srgbClr val="000000"/>
                </a:solidFill>
                <a:latin typeface="+mn-lt"/>
                <a:ea typeface="+mn-ea"/>
                <a:cs typeface="Palatino"/>
              </a:rPr>
              <a:t>authorized client</a:t>
            </a:r>
          </a:p>
        </p:txBody>
      </p:sp>
      <p:sp>
        <p:nvSpPr>
          <p:cNvPr id="29726" name="AutoShape 1041"/>
          <p:cNvSpPr>
            <a:spLocks noChangeArrowheads="1"/>
          </p:cNvSpPr>
          <p:nvPr/>
        </p:nvSpPr>
        <p:spPr bwMode="auto">
          <a:xfrm>
            <a:off x="459486" y="2407735"/>
            <a:ext cx="838200" cy="52492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29728" name="Line 1028"/>
          <p:cNvSpPr>
            <a:spLocks noChangeShapeType="1"/>
          </p:cNvSpPr>
          <p:nvPr/>
        </p:nvSpPr>
        <p:spPr bwMode="auto">
          <a:xfrm flipV="1">
            <a:off x="529166" y="3381282"/>
            <a:ext cx="1706817" cy="1877209"/>
          </a:xfrm>
          <a:prstGeom prst="line">
            <a:avLst/>
          </a:prstGeom>
          <a:noFill/>
          <a:ln w="57150" cap="flat" cmpd="sng" algn="ctr">
            <a:solidFill>
              <a:srgbClr val="3333CC"/>
            </a:solidFill>
            <a:prstDash val="solid"/>
            <a:round/>
            <a:headEnd w="med" len="med"/>
            <a:tailEnd type="triangle" w="med" len="med"/>
          </a:ln>
        </p:spPr>
        <p:txBody>
          <a:bodyPr wrap="square">
            <a:prstTxWarp prst="textNoShape">
              <a:avLst/>
            </a:prstTxWarp>
            <a:spAutoFit/>
          </a:bodyPr>
          <a:lstStyle/>
          <a:p>
            <a:endParaRPr lang="en-US" dirty="0"/>
          </a:p>
        </p:txBody>
      </p:sp>
      <p:sp>
        <p:nvSpPr>
          <p:cNvPr id="29729" name="Line 1029"/>
          <p:cNvSpPr>
            <a:spLocks noChangeShapeType="1"/>
          </p:cNvSpPr>
          <p:nvPr/>
        </p:nvSpPr>
        <p:spPr bwMode="auto">
          <a:xfrm flipV="1">
            <a:off x="782430" y="3257796"/>
            <a:ext cx="1737420" cy="1954536"/>
          </a:xfrm>
          <a:prstGeom prst="line">
            <a:avLst/>
          </a:prstGeom>
          <a:noFill/>
          <a:ln w="57150" cap="flat" cmpd="sng" algn="ctr">
            <a:solidFill>
              <a:srgbClr val="3333CC"/>
            </a:solidFill>
            <a:prstDash val="solid"/>
            <a:round/>
            <a:headEnd type="triangle" w="med" len="med"/>
            <a:tailEnd w="med" len="med"/>
          </a:ln>
        </p:spPr>
        <p:txBody>
          <a:bodyPr wrap="square">
            <a:prstTxWarp prst="textNoShape">
              <a:avLst/>
            </a:prstTxWarp>
            <a:spAutoFit/>
          </a:bodyPr>
          <a:lstStyle/>
          <a:p>
            <a:endParaRPr lang="en-US" dirty="0"/>
          </a:p>
        </p:txBody>
      </p:sp>
      <p:sp>
        <p:nvSpPr>
          <p:cNvPr id="52" name="Rounded Rectangle 51"/>
          <p:cNvSpPr/>
          <p:nvPr/>
        </p:nvSpPr>
        <p:spPr>
          <a:xfrm>
            <a:off x="346456" y="2522620"/>
            <a:ext cx="755650" cy="231883"/>
          </a:xfrm>
          <a:prstGeom prst="roundRect">
            <a:avLst>
              <a:gd name="adj" fmla="val 50000"/>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Unicode MS"/>
                <a:cs typeface="Arial Unicode MS"/>
              </a:rPr>
              <a:t>ECU</a:t>
            </a:r>
            <a:endParaRPr lang="en-US" sz="1400" b="1" dirty="0">
              <a:solidFill>
                <a:schemeClr val="tx1"/>
              </a:solidFill>
              <a:latin typeface="Arial Unicode MS"/>
              <a:cs typeface="Arial Unicode MS"/>
            </a:endParaRPr>
          </a:p>
        </p:txBody>
      </p:sp>
      <p:sp>
        <p:nvSpPr>
          <p:cNvPr id="53" name="AutoShape 1043"/>
          <p:cNvSpPr>
            <a:spLocks noChangeArrowheads="1"/>
          </p:cNvSpPr>
          <p:nvPr/>
        </p:nvSpPr>
        <p:spPr bwMode="auto">
          <a:xfrm>
            <a:off x="968693" y="1882817"/>
            <a:ext cx="1334008" cy="347708"/>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600" dirty="0">
                <a:latin typeface="Calibri" charset="0"/>
                <a:ea typeface="ＭＳ Ｐゴシック" charset="-128"/>
                <a:cs typeface="ＭＳ Ｐゴシック" charset="-128"/>
              </a:rPr>
              <a:t>iRODS Server</a:t>
            </a:r>
          </a:p>
        </p:txBody>
      </p:sp>
      <p:sp>
        <p:nvSpPr>
          <p:cNvPr id="56" name="Rounded Rectangle 55"/>
          <p:cNvSpPr/>
          <p:nvPr/>
        </p:nvSpPr>
        <p:spPr>
          <a:xfrm>
            <a:off x="2783396" y="1329825"/>
            <a:ext cx="868362" cy="226513"/>
          </a:xfrm>
          <a:prstGeom prst="roundRect">
            <a:avLst>
              <a:gd name="adj" fmla="val 50000"/>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Unicode MS"/>
                <a:cs typeface="Arial Unicode MS"/>
              </a:rPr>
              <a:t>NCSU</a:t>
            </a:r>
            <a:endParaRPr lang="en-US" sz="1400" b="1" dirty="0">
              <a:solidFill>
                <a:schemeClr val="tx1"/>
              </a:solidFill>
              <a:latin typeface="Arial Unicode MS"/>
              <a:cs typeface="Arial Unicode MS"/>
            </a:endParaRPr>
          </a:p>
        </p:txBody>
      </p:sp>
      <p:sp>
        <p:nvSpPr>
          <p:cNvPr id="57" name="Rounded Rectangle 56"/>
          <p:cNvSpPr/>
          <p:nvPr/>
        </p:nvSpPr>
        <p:spPr>
          <a:xfrm>
            <a:off x="2088960" y="2522620"/>
            <a:ext cx="823976" cy="254134"/>
          </a:xfrm>
          <a:prstGeom prst="roundRect">
            <a:avLst>
              <a:gd name="adj" fmla="val 50000"/>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Unicode MS"/>
                <a:cs typeface="Arial Unicode MS"/>
              </a:rPr>
              <a:t>UNC-A</a:t>
            </a:r>
            <a:endParaRPr lang="en-US" sz="1400" b="1" dirty="0">
              <a:solidFill>
                <a:schemeClr val="tx1"/>
              </a:solidFill>
              <a:latin typeface="Arial Unicode MS"/>
              <a:cs typeface="Arial Unicode MS"/>
            </a:endParaRPr>
          </a:p>
        </p:txBody>
      </p:sp>
      <p:sp>
        <p:nvSpPr>
          <p:cNvPr id="58" name="Line 1040"/>
          <p:cNvSpPr>
            <a:spLocks noChangeShapeType="1"/>
          </p:cNvSpPr>
          <p:nvPr/>
        </p:nvSpPr>
        <p:spPr bwMode="auto">
          <a:xfrm>
            <a:off x="1774762" y="1392700"/>
            <a:ext cx="0" cy="452392"/>
          </a:xfrm>
          <a:prstGeom prst="line">
            <a:avLst/>
          </a:prstGeom>
          <a:noFill/>
          <a:ln w="38100">
            <a:solidFill>
              <a:schemeClr val="tx1"/>
            </a:solidFill>
            <a:round/>
            <a:headEnd/>
            <a:tailEnd/>
          </a:ln>
        </p:spPr>
        <p:txBody>
          <a:bodyPr wrap="square">
            <a:prstTxWarp prst="textNoShape">
              <a:avLst/>
            </a:prstTxWarp>
            <a:spAutoFit/>
          </a:bodyPr>
          <a:lstStyle/>
          <a:p>
            <a:endParaRPr lang="en-US" dirty="0"/>
          </a:p>
        </p:txBody>
      </p:sp>
      <p:sp>
        <p:nvSpPr>
          <p:cNvPr id="59" name="AutoShape 1041"/>
          <p:cNvSpPr>
            <a:spLocks noChangeArrowheads="1"/>
          </p:cNvSpPr>
          <p:nvPr/>
        </p:nvSpPr>
        <p:spPr bwMode="auto">
          <a:xfrm>
            <a:off x="1351344" y="1204075"/>
            <a:ext cx="838200" cy="509138"/>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a typeface="ＭＳ Ｐゴシック" charset="-128"/>
              <a:cs typeface="ＭＳ Ｐゴシック" charset="-128"/>
            </a:endParaRPr>
          </a:p>
        </p:txBody>
      </p:sp>
      <p:sp>
        <p:nvSpPr>
          <p:cNvPr id="60" name="Rounded Rectangle 59"/>
          <p:cNvSpPr/>
          <p:nvPr/>
        </p:nvSpPr>
        <p:spPr>
          <a:xfrm>
            <a:off x="1257872" y="1340324"/>
            <a:ext cx="755650" cy="221384"/>
          </a:xfrm>
          <a:prstGeom prst="roundRect">
            <a:avLst>
              <a:gd name="adj" fmla="val 50000"/>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Unicode MS"/>
                <a:cs typeface="Arial Unicode MS"/>
              </a:rPr>
              <a:t>Duke</a:t>
            </a:r>
            <a:endParaRPr lang="en-US" sz="1400" b="1" dirty="0">
              <a:solidFill>
                <a:schemeClr val="tx1"/>
              </a:solidFill>
              <a:latin typeface="Arial Unicode MS"/>
              <a:cs typeface="Arial Unicode MS"/>
            </a:endParaRPr>
          </a:p>
        </p:txBody>
      </p:sp>
      <p:sp>
        <p:nvSpPr>
          <p:cNvPr id="61" name="Rounded Rectangle 60"/>
          <p:cNvSpPr/>
          <p:nvPr/>
        </p:nvSpPr>
        <p:spPr>
          <a:xfrm>
            <a:off x="3982212" y="2639763"/>
            <a:ext cx="1066800" cy="242599"/>
          </a:xfrm>
          <a:prstGeom prst="roundRect">
            <a:avLst>
              <a:gd name="adj" fmla="val 50000"/>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Unicode MS"/>
                <a:cs typeface="Arial Unicode MS"/>
              </a:rPr>
              <a:t>UNC-CH</a:t>
            </a:r>
            <a:endParaRPr lang="en-US" sz="1400" b="1" dirty="0">
              <a:solidFill>
                <a:schemeClr val="tx1"/>
              </a:solidFill>
              <a:latin typeface="Arial Unicode MS"/>
              <a:cs typeface="Arial Unicode MS"/>
            </a:endParaRPr>
          </a:p>
        </p:txBody>
      </p:sp>
      <p:sp>
        <p:nvSpPr>
          <p:cNvPr id="64" name="AutoShape 1043"/>
          <p:cNvSpPr>
            <a:spLocks noChangeArrowheads="1"/>
          </p:cNvSpPr>
          <p:nvPr/>
        </p:nvSpPr>
        <p:spPr bwMode="auto">
          <a:xfrm>
            <a:off x="1887792" y="3059237"/>
            <a:ext cx="1503490" cy="322050"/>
          </a:xfrm>
          <a:prstGeom prst="roundRect">
            <a:avLst>
              <a:gd name="adj" fmla="val 16667"/>
            </a:avLst>
          </a:prstGeom>
          <a:solidFill>
            <a:srgbClr val="DFECED"/>
          </a:solidFill>
          <a:ln w="9525">
            <a:round/>
            <a:headEnd/>
            <a:tailEnd/>
          </a:ln>
          <a:scene3d>
            <a:camera prst="legacyObliqueTopRight"/>
            <a:lightRig rig="legacyFlat3" dir="b"/>
          </a:scene3d>
          <a:sp3d extrusionH="125400" prstMaterial="legacyMatte">
            <a:bevelT w="13500" h="13500" prst="angle"/>
            <a:bevelB w="13500" h="13500" prst="angle"/>
            <a:extrusionClr>
              <a:srgbClr val="DFECED"/>
            </a:extrusionClr>
          </a:sp3d>
        </p:spPr>
        <p:txBody>
          <a:bodyPr anchor="ctr">
            <a:prstTxWarp prst="textNoShape">
              <a:avLst/>
            </a:prstTxWarp>
            <a:flatTx/>
          </a:bodyPr>
          <a:lstStyle/>
          <a:p>
            <a:pPr algn="ctr"/>
            <a:r>
              <a:rPr lang="en-US" sz="1600" dirty="0">
                <a:latin typeface="Calibri" charset="0"/>
                <a:ea typeface="ＭＳ Ｐゴシック" charset="-128"/>
                <a:cs typeface="ＭＳ Ｐゴシック" charset="-128"/>
              </a:rPr>
              <a:t>iRODS Server</a:t>
            </a:r>
          </a:p>
        </p:txBody>
      </p:sp>
      <p:pic>
        <p:nvPicPr>
          <p:cNvPr id="65" name="Picture 35" descr="irods-client.jpg"/>
          <p:cNvPicPr>
            <a:picLocks noChangeAspect="1"/>
          </p:cNvPicPr>
          <p:nvPr/>
        </p:nvPicPr>
        <p:blipFill>
          <a:blip r:embed="rId3"/>
          <a:srcRect/>
          <a:stretch>
            <a:fillRect/>
          </a:stretch>
        </p:blipFill>
        <p:spPr bwMode="auto">
          <a:xfrm>
            <a:off x="101350" y="5212332"/>
            <a:ext cx="1731452" cy="1270960"/>
          </a:xfrm>
          <a:prstGeom prst="rect">
            <a:avLst/>
          </a:prstGeom>
          <a:noFill/>
          <a:ln w="9525">
            <a:noFill/>
            <a:miter lim="800000"/>
            <a:headEnd/>
            <a:tailEnd/>
          </a:ln>
        </p:spPr>
      </p:pic>
      <p:pic>
        <p:nvPicPr>
          <p:cNvPr id="46" name="Picture 45" descr="DBimage.png"/>
          <p:cNvPicPr>
            <a:picLocks noChangeAspect="1"/>
          </p:cNvPicPr>
          <p:nvPr/>
        </p:nvPicPr>
        <p:blipFill>
          <a:blip r:embed="rId4"/>
          <a:stretch>
            <a:fillRect/>
          </a:stretch>
        </p:blipFill>
        <p:spPr>
          <a:xfrm>
            <a:off x="8089318" y="2027236"/>
            <a:ext cx="692194" cy="687387"/>
          </a:xfrm>
          <a:prstGeom prst="rect">
            <a:avLst/>
          </a:prstGeom>
        </p:spPr>
      </p:pic>
      <p:sp>
        <p:nvSpPr>
          <p:cNvPr id="47" name="Rounded Rectangle 46"/>
          <p:cNvSpPr/>
          <p:nvPr/>
        </p:nvSpPr>
        <p:spPr>
          <a:xfrm>
            <a:off x="6340412" y="2526266"/>
            <a:ext cx="2138362" cy="266616"/>
          </a:xfrm>
          <a:prstGeom prst="roundRect">
            <a:avLst>
              <a:gd name="adj" fmla="val 50000"/>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Unicode MS"/>
                <a:cs typeface="Arial Unicode MS"/>
              </a:rPr>
              <a:t>RENCI, Europa Center</a:t>
            </a:r>
            <a:endParaRPr lang="en-US" sz="1400" b="1" dirty="0">
              <a:solidFill>
                <a:schemeClr val="tx1"/>
              </a:solidFill>
              <a:latin typeface="Arial Unicode MS"/>
              <a:cs typeface="Arial Unicode M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buFont typeface="Arial" charset="0"/>
              <a:buNone/>
            </a:pPr>
            <a:r>
              <a:rPr lang="en-US" dirty="0" smtClean="0">
                <a:latin typeface="Baskerville Old Face" charset="0"/>
              </a:rPr>
              <a:t> </a:t>
            </a:r>
          </a:p>
        </p:txBody>
      </p:sp>
      <p:sp>
        <p:nvSpPr>
          <p:cNvPr id="4" name="Cloud"/>
          <p:cNvSpPr>
            <a:spLocks noChangeAspect="1" noEditPoints="1" noChangeArrowheads="1"/>
          </p:cNvSpPr>
          <p:nvPr/>
        </p:nvSpPr>
        <p:spPr bwMode="auto">
          <a:xfrm flipH="1">
            <a:off x="801688" y="1407572"/>
            <a:ext cx="7505700" cy="463338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prstTxWarp prst="textNoShape">
              <a:avLst/>
            </a:prstTxWarp>
          </a:bodyPr>
          <a:lstStyle/>
          <a:p>
            <a:pPr fontAlgn="auto">
              <a:spcBef>
                <a:spcPts val="0"/>
              </a:spcBef>
              <a:spcAft>
                <a:spcPts val="0"/>
              </a:spcAft>
              <a:defRPr/>
            </a:pPr>
            <a:endParaRPr lang="en-US" dirty="0">
              <a:latin typeface="Helvetica" charset="0"/>
              <a:ea typeface="+mn-ea"/>
              <a:cs typeface="+mn-cs"/>
            </a:endParaRPr>
          </a:p>
        </p:txBody>
      </p:sp>
      <p:sp>
        <p:nvSpPr>
          <p:cNvPr id="14341" name="AutoShape 1041"/>
          <p:cNvSpPr>
            <a:spLocks noChangeArrowheads="1"/>
          </p:cNvSpPr>
          <p:nvPr/>
        </p:nvSpPr>
        <p:spPr bwMode="auto">
          <a:xfrm>
            <a:off x="1562100" y="1690688"/>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14344" name="AutoShape 1041"/>
          <p:cNvSpPr>
            <a:spLocks noChangeArrowheads="1"/>
          </p:cNvSpPr>
          <p:nvPr/>
        </p:nvSpPr>
        <p:spPr bwMode="auto">
          <a:xfrm>
            <a:off x="5200648" y="1878013"/>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14345" name="AutoShape 1041"/>
          <p:cNvSpPr>
            <a:spLocks noChangeArrowheads="1"/>
          </p:cNvSpPr>
          <p:nvPr/>
        </p:nvSpPr>
        <p:spPr bwMode="auto">
          <a:xfrm>
            <a:off x="6046786" y="1878013"/>
            <a:ext cx="830262"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sp>
        <p:nvSpPr>
          <p:cNvPr id="14346" name="AutoShape 1041"/>
          <p:cNvSpPr>
            <a:spLocks noChangeArrowheads="1"/>
          </p:cNvSpPr>
          <p:nvPr/>
        </p:nvSpPr>
        <p:spPr bwMode="auto">
          <a:xfrm>
            <a:off x="5426073" y="2016125"/>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14353" name="AutoShape 1042"/>
          <p:cNvSpPr>
            <a:spLocks noChangeArrowheads="1"/>
          </p:cNvSpPr>
          <p:nvPr/>
        </p:nvSpPr>
        <p:spPr bwMode="auto">
          <a:xfrm>
            <a:off x="3048000" y="1995488"/>
            <a:ext cx="609600" cy="519112"/>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cxnSp>
        <p:nvCxnSpPr>
          <p:cNvPr id="27" name="Straight Connector 26"/>
          <p:cNvCxnSpPr/>
          <p:nvPr/>
        </p:nvCxnSpPr>
        <p:spPr>
          <a:xfrm>
            <a:off x="1107547" y="3271838"/>
            <a:ext cx="7029450" cy="1588"/>
          </a:xfrm>
          <a:prstGeom prst="line">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295400" y="2943225"/>
            <a:ext cx="2763838" cy="1588"/>
          </a:xfrm>
          <a:prstGeom prst="line">
            <a:avLst/>
          </a:prstGeom>
          <a:ln w="31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329238" y="2943225"/>
            <a:ext cx="2559050" cy="1588"/>
          </a:xfrm>
          <a:prstGeom prst="line">
            <a:avLst/>
          </a:prstGeom>
          <a:ln w="3175" cap="flat" cmpd="sng" algn="ctr">
            <a:solidFill>
              <a:srgbClr val="008DA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005806" y="2778919"/>
            <a:ext cx="282575" cy="1588"/>
          </a:xfrm>
          <a:prstGeom prst="line">
            <a:avLst/>
          </a:prstGeom>
          <a:ln w="31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3130550" y="2805113"/>
            <a:ext cx="277813" cy="1587"/>
          </a:xfrm>
          <a:prstGeom prst="line">
            <a:avLst/>
          </a:prstGeom>
          <a:ln w="31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4346" idx="3"/>
          </p:cNvCxnSpPr>
          <p:nvPr/>
        </p:nvCxnSpPr>
        <p:spPr>
          <a:xfrm rot="5400000">
            <a:off x="5745955" y="2848769"/>
            <a:ext cx="196850" cy="1587"/>
          </a:xfrm>
          <a:prstGeom prst="line">
            <a:avLst/>
          </a:prstGeom>
          <a:ln w="3175" cap="flat" cmpd="sng" algn="ctr">
            <a:solidFill>
              <a:srgbClr val="008DA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7146925" y="2859088"/>
            <a:ext cx="169863" cy="1587"/>
          </a:xfrm>
          <a:prstGeom prst="line">
            <a:avLst/>
          </a:prstGeom>
          <a:ln w="3175" cap="flat" cmpd="sng" algn="ctr">
            <a:solidFill>
              <a:srgbClr val="008DA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528100" y="3107531"/>
            <a:ext cx="330200" cy="1588"/>
          </a:xfrm>
          <a:prstGeom prst="line">
            <a:avLst/>
          </a:prstGeom>
          <a:ln w="31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6080919" y="3107531"/>
            <a:ext cx="330200" cy="1588"/>
          </a:xfrm>
          <a:prstGeom prst="line">
            <a:avLst/>
          </a:prstGeom>
          <a:ln w="3175" cap="flat" cmpd="sng" algn="ctr">
            <a:solidFill>
              <a:srgbClr val="008DA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2150529" y="3273426"/>
            <a:ext cx="2362200" cy="1498599"/>
            <a:chOff x="1930400" y="3273426"/>
            <a:chExt cx="2362200" cy="1498599"/>
          </a:xfrm>
        </p:grpSpPr>
        <p:sp>
          <p:nvSpPr>
            <p:cNvPr id="14350" name="AutoShape 1041"/>
            <p:cNvSpPr>
              <a:spLocks noChangeArrowheads="1"/>
            </p:cNvSpPr>
            <p:nvPr/>
          </p:nvSpPr>
          <p:spPr bwMode="auto">
            <a:xfrm>
              <a:off x="1930400" y="4038600"/>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cxnSp>
          <p:nvCxnSpPr>
            <p:cNvPr id="29" name="Straight Connector 28"/>
            <p:cNvCxnSpPr/>
            <p:nvPr/>
          </p:nvCxnSpPr>
          <p:spPr>
            <a:xfrm>
              <a:off x="1930400" y="3621089"/>
              <a:ext cx="2362200" cy="1587"/>
            </a:xfrm>
            <a:prstGeom prst="line">
              <a:avLst/>
            </a:prstGeom>
            <a:ln w="3175"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flipH="1" flipV="1">
              <a:off x="2387600" y="3849689"/>
              <a:ext cx="457200" cy="1"/>
            </a:xfrm>
            <a:prstGeom prst="line">
              <a:avLst/>
            </a:prstGeom>
            <a:ln w="3175"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flipH="1" flipV="1">
              <a:off x="3110424" y="3446465"/>
              <a:ext cx="347664" cy="1585"/>
            </a:xfrm>
            <a:prstGeom prst="line">
              <a:avLst/>
            </a:prstGeom>
            <a:ln w="3175"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79" name="Group 78"/>
          <p:cNvGrpSpPr/>
          <p:nvPr/>
        </p:nvGrpSpPr>
        <p:grpSpPr>
          <a:xfrm>
            <a:off x="5437194" y="3273425"/>
            <a:ext cx="2863315" cy="1498601"/>
            <a:chOff x="5741988" y="3273425"/>
            <a:chExt cx="2863315" cy="1498601"/>
          </a:xfrm>
        </p:grpSpPr>
        <p:sp>
          <p:nvSpPr>
            <p:cNvPr id="14356" name="AutoShape 1042"/>
            <p:cNvSpPr>
              <a:spLocks noChangeArrowheads="1"/>
            </p:cNvSpPr>
            <p:nvPr/>
          </p:nvSpPr>
          <p:spPr bwMode="auto">
            <a:xfrm>
              <a:off x="6108693" y="4203701"/>
              <a:ext cx="609600" cy="519112"/>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sp>
          <p:nvSpPr>
            <p:cNvPr id="14357" name="AutoShape 1042"/>
            <p:cNvSpPr>
              <a:spLocks noChangeArrowheads="1"/>
            </p:cNvSpPr>
            <p:nvPr/>
          </p:nvSpPr>
          <p:spPr bwMode="auto">
            <a:xfrm>
              <a:off x="5843580" y="4252913"/>
              <a:ext cx="609600" cy="519113"/>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cxnSp>
          <p:nvCxnSpPr>
            <p:cNvPr id="32" name="Straight Connector 31"/>
            <p:cNvCxnSpPr/>
            <p:nvPr/>
          </p:nvCxnSpPr>
          <p:spPr>
            <a:xfrm flipV="1">
              <a:off x="5741988" y="3686175"/>
              <a:ext cx="2863315" cy="1"/>
            </a:xfrm>
            <a:prstGeom prst="line">
              <a:avLst/>
            </a:prstGeom>
            <a:ln w="3175" cap="flat" cmpd="sng" algn="ctr">
              <a:solidFill>
                <a:schemeClr val="tx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7254875" y="3886200"/>
              <a:ext cx="427038" cy="1588"/>
            </a:xfrm>
            <a:prstGeom prst="line">
              <a:avLst/>
            </a:prstGeom>
            <a:ln w="3175" cap="flat" cmpd="sng" algn="ctr">
              <a:solidFill>
                <a:schemeClr val="tx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14357" idx="0"/>
            </p:cNvCxnSpPr>
            <p:nvPr/>
          </p:nvCxnSpPr>
          <p:spPr>
            <a:xfrm rot="5400000">
              <a:off x="5865806" y="3968750"/>
              <a:ext cx="566737" cy="1588"/>
            </a:xfrm>
            <a:prstGeom prst="line">
              <a:avLst/>
            </a:prstGeom>
            <a:ln w="3175" cap="flat" cmpd="sng" algn="ctr">
              <a:solidFill>
                <a:schemeClr val="tx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6842919" y="3479006"/>
              <a:ext cx="412750" cy="1588"/>
            </a:xfrm>
            <a:prstGeom prst="line">
              <a:avLst/>
            </a:prstGeom>
            <a:ln w="3175" cap="flat" cmpd="sng" algn="ctr">
              <a:solidFill>
                <a:schemeClr val="tx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4382" name="Picture 82" descr="Picture 10.png"/>
          <p:cNvPicPr>
            <a:picLocks noChangeAspect="1"/>
          </p:cNvPicPr>
          <p:nvPr/>
        </p:nvPicPr>
        <p:blipFill>
          <a:blip r:embed="rId2"/>
          <a:srcRect/>
          <a:stretch>
            <a:fillRect/>
          </a:stretch>
        </p:blipFill>
        <p:spPr bwMode="auto">
          <a:xfrm>
            <a:off x="148656" y="5854694"/>
            <a:ext cx="1308136" cy="827618"/>
          </a:xfrm>
          <a:prstGeom prst="rect">
            <a:avLst/>
          </a:prstGeom>
          <a:noFill/>
          <a:ln w="9525">
            <a:noFill/>
            <a:miter lim="800000"/>
            <a:headEnd/>
            <a:tailEnd/>
          </a:ln>
        </p:spPr>
      </p:pic>
      <p:cxnSp>
        <p:nvCxnSpPr>
          <p:cNvPr id="85" name="Straight Connector 84"/>
          <p:cNvCxnSpPr/>
          <p:nvPr/>
        </p:nvCxnSpPr>
        <p:spPr>
          <a:xfrm rot="5400000" flipH="1" flipV="1">
            <a:off x="568485" y="4959716"/>
            <a:ext cx="1409702" cy="11242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4384" name="Picture 91" descr="panopto-screenshot.jpg"/>
          <p:cNvPicPr>
            <a:picLocks noChangeAspect="1"/>
          </p:cNvPicPr>
          <p:nvPr/>
        </p:nvPicPr>
        <p:blipFill>
          <a:blip r:embed="rId3"/>
          <a:srcRect/>
          <a:stretch>
            <a:fillRect/>
          </a:stretch>
        </p:blipFill>
        <p:spPr bwMode="auto">
          <a:xfrm>
            <a:off x="881070" y="5174193"/>
            <a:ext cx="920536" cy="680501"/>
          </a:xfrm>
          <a:prstGeom prst="rect">
            <a:avLst/>
          </a:prstGeom>
          <a:noFill/>
          <a:ln w="9525">
            <a:noFill/>
            <a:miter lim="800000"/>
            <a:headEnd/>
            <a:tailEnd/>
          </a:ln>
        </p:spPr>
      </p:pic>
      <p:sp>
        <p:nvSpPr>
          <p:cNvPr id="51" name="Rectangle 2"/>
          <p:cNvSpPr txBox="1">
            <a:spLocks noChangeArrowheads="1"/>
          </p:cNvSpPr>
          <p:nvPr/>
        </p:nvSpPr>
        <p:spPr>
          <a:xfrm>
            <a:off x="16934" y="27511"/>
            <a:ext cx="8874968" cy="1143000"/>
          </a:xfrm>
          <a:prstGeom prst="rect">
            <a:avLst/>
          </a:prstGeom>
        </p:spPr>
        <p:txBody>
          <a:bodyPr anchor="ctr">
            <a:normAutofit fontScale="92500" lnSpcReduction="10000"/>
          </a:bodyPr>
          <a:lstStyle/>
          <a:p>
            <a:pPr fontAlgn="auto">
              <a:spcAft>
                <a:spcPts val="0"/>
              </a:spcAft>
              <a:defRPr/>
            </a:pPr>
            <a:r>
              <a:rPr lang="en-US" sz="4324" dirty="0">
                <a:latin typeface="Century Gothic"/>
                <a:ea typeface="+mj-ea"/>
                <a:cs typeface="Century Gothic"/>
              </a:rPr>
              <a:t>TUCASI  Infrastructure Project (TIP</a:t>
            </a:r>
            <a:r>
              <a:rPr lang="en-US" sz="4324" dirty="0" smtClean="0">
                <a:latin typeface="Century Gothic"/>
                <a:ea typeface="+mj-ea"/>
                <a:cs typeface="Century Gothic"/>
              </a:rPr>
              <a:t>)</a:t>
            </a:r>
          </a:p>
          <a:p>
            <a:pPr lvl="0">
              <a:defRPr/>
            </a:pPr>
            <a:r>
              <a:rPr lang="en-US" sz="3459" dirty="0" smtClean="0">
                <a:solidFill>
                  <a:srgbClr val="008DA4"/>
                </a:solidFill>
                <a:latin typeface="Century Gothic"/>
                <a:cs typeface="Century Gothic"/>
              </a:rPr>
              <a:t>Federated Data Grids</a:t>
            </a:r>
          </a:p>
        </p:txBody>
      </p:sp>
      <p:pic>
        <p:nvPicPr>
          <p:cNvPr id="52" name="Picture 51" descr="DBimage.png"/>
          <p:cNvPicPr>
            <a:picLocks noChangeAspect="1"/>
          </p:cNvPicPr>
          <p:nvPr/>
        </p:nvPicPr>
        <p:blipFill>
          <a:blip r:embed="rId4"/>
          <a:stretch>
            <a:fillRect/>
          </a:stretch>
        </p:blipFill>
        <p:spPr>
          <a:xfrm>
            <a:off x="7267003" y="1912144"/>
            <a:ext cx="692194" cy="687387"/>
          </a:xfrm>
          <a:prstGeom prst="rect">
            <a:avLst/>
          </a:prstGeom>
        </p:spPr>
      </p:pic>
      <p:pic>
        <p:nvPicPr>
          <p:cNvPr id="55" name="Picture 54" descr="DBimage.png"/>
          <p:cNvPicPr>
            <a:picLocks noChangeAspect="1"/>
          </p:cNvPicPr>
          <p:nvPr/>
        </p:nvPicPr>
        <p:blipFill>
          <a:blip r:embed="rId4"/>
          <a:stretch>
            <a:fillRect/>
          </a:stretch>
        </p:blipFill>
        <p:spPr>
          <a:xfrm>
            <a:off x="3274435" y="1995488"/>
            <a:ext cx="692194" cy="687387"/>
          </a:xfrm>
          <a:prstGeom prst="rect">
            <a:avLst/>
          </a:prstGeom>
        </p:spPr>
      </p:pic>
      <p:pic>
        <p:nvPicPr>
          <p:cNvPr id="57" name="Picture 56" descr="DBimage.png"/>
          <p:cNvPicPr>
            <a:picLocks noChangeAspect="1"/>
          </p:cNvPicPr>
          <p:nvPr/>
        </p:nvPicPr>
        <p:blipFill>
          <a:blip r:embed="rId4"/>
          <a:stretch>
            <a:fillRect/>
          </a:stretch>
        </p:blipFill>
        <p:spPr>
          <a:xfrm>
            <a:off x="3674530" y="4042569"/>
            <a:ext cx="692194" cy="687387"/>
          </a:xfrm>
          <a:prstGeom prst="rect">
            <a:avLst/>
          </a:prstGeom>
        </p:spPr>
      </p:pic>
      <p:sp>
        <p:nvSpPr>
          <p:cNvPr id="59" name="AutoShape 1042"/>
          <p:cNvSpPr>
            <a:spLocks noChangeArrowheads="1"/>
          </p:cNvSpPr>
          <p:nvPr/>
        </p:nvSpPr>
        <p:spPr bwMode="auto">
          <a:xfrm>
            <a:off x="7089775" y="2200275"/>
            <a:ext cx="609600" cy="519113"/>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sp>
        <p:nvSpPr>
          <p:cNvPr id="61" name="AutoShape 1042"/>
          <p:cNvSpPr>
            <a:spLocks noChangeArrowheads="1"/>
          </p:cNvSpPr>
          <p:nvPr/>
        </p:nvSpPr>
        <p:spPr bwMode="auto">
          <a:xfrm>
            <a:off x="6784975" y="2255838"/>
            <a:ext cx="609600" cy="519112"/>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pic>
        <p:nvPicPr>
          <p:cNvPr id="62" name="Picture 53" descr="renci.jpg"/>
          <p:cNvPicPr>
            <a:picLocks noChangeAspect="1"/>
          </p:cNvPicPr>
          <p:nvPr/>
        </p:nvPicPr>
        <p:blipFill>
          <a:blip r:embed="rId5"/>
          <a:srcRect/>
          <a:stretch>
            <a:fillRect/>
          </a:stretch>
        </p:blipFill>
        <p:spPr bwMode="auto">
          <a:xfrm>
            <a:off x="6170079" y="2095503"/>
            <a:ext cx="930274" cy="503765"/>
          </a:xfrm>
          <a:prstGeom prst="rect">
            <a:avLst/>
          </a:prstGeom>
          <a:noFill/>
          <a:ln w="9525">
            <a:noFill/>
            <a:miter lim="800000"/>
            <a:headEnd/>
            <a:tailEnd/>
          </a:ln>
        </p:spPr>
      </p:pic>
      <p:pic>
        <p:nvPicPr>
          <p:cNvPr id="70" name="Picture 69" descr="DBimage.png"/>
          <p:cNvPicPr>
            <a:picLocks noChangeAspect="1"/>
          </p:cNvPicPr>
          <p:nvPr/>
        </p:nvPicPr>
        <p:blipFill>
          <a:blip r:embed="rId4"/>
          <a:stretch>
            <a:fillRect/>
          </a:stretch>
        </p:blipFill>
        <p:spPr>
          <a:xfrm>
            <a:off x="7805694" y="3911601"/>
            <a:ext cx="692194" cy="687387"/>
          </a:xfrm>
          <a:prstGeom prst="rect">
            <a:avLst/>
          </a:prstGeom>
        </p:spPr>
      </p:pic>
      <p:sp>
        <p:nvSpPr>
          <p:cNvPr id="75" name="AutoShape 1041"/>
          <p:cNvSpPr>
            <a:spLocks noChangeArrowheads="1"/>
          </p:cNvSpPr>
          <p:nvPr/>
        </p:nvSpPr>
        <p:spPr bwMode="auto">
          <a:xfrm>
            <a:off x="7164394" y="3913188"/>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76" name="AutoShape 1041"/>
          <p:cNvSpPr>
            <a:spLocks noChangeArrowheads="1"/>
          </p:cNvSpPr>
          <p:nvPr/>
        </p:nvSpPr>
        <p:spPr bwMode="auto">
          <a:xfrm>
            <a:off x="6745294" y="4100513"/>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77" name="AutoShape 1041"/>
          <p:cNvSpPr>
            <a:spLocks noChangeArrowheads="1"/>
          </p:cNvSpPr>
          <p:nvPr/>
        </p:nvSpPr>
        <p:spPr bwMode="auto">
          <a:xfrm>
            <a:off x="6243644" y="3995738"/>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pic>
        <p:nvPicPr>
          <p:cNvPr id="80" name="Picture 75" descr="UNC-CH.jpg"/>
          <p:cNvPicPr>
            <a:picLocks noChangeAspect="1"/>
          </p:cNvPicPr>
          <p:nvPr/>
        </p:nvPicPr>
        <p:blipFill>
          <a:blip r:embed="rId6"/>
          <a:srcRect/>
          <a:stretch>
            <a:fillRect/>
          </a:stretch>
        </p:blipFill>
        <p:spPr bwMode="auto">
          <a:xfrm>
            <a:off x="6455568" y="4320117"/>
            <a:ext cx="1878013" cy="496888"/>
          </a:xfrm>
          <a:prstGeom prst="rect">
            <a:avLst/>
          </a:prstGeom>
          <a:noFill/>
          <a:ln w="9525">
            <a:noFill/>
            <a:miter lim="800000"/>
            <a:headEnd/>
            <a:tailEnd/>
          </a:ln>
        </p:spPr>
      </p:pic>
      <p:cxnSp>
        <p:nvCxnSpPr>
          <p:cNvPr id="81" name="Straight Connector 80"/>
          <p:cNvCxnSpPr/>
          <p:nvPr/>
        </p:nvCxnSpPr>
        <p:spPr>
          <a:xfrm rot="5400000" flipH="1" flipV="1">
            <a:off x="7555932" y="2759341"/>
            <a:ext cx="370944" cy="1588"/>
          </a:xfrm>
          <a:prstGeom prst="line">
            <a:avLst/>
          </a:prstGeom>
          <a:ln w="3175" cap="flat" cmpd="sng" algn="ctr">
            <a:solidFill>
              <a:srgbClr val="008DA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6200000" flipV="1">
            <a:off x="7950578" y="3876280"/>
            <a:ext cx="404019" cy="2"/>
          </a:xfrm>
          <a:prstGeom prst="line">
            <a:avLst/>
          </a:prstGeom>
          <a:ln w="3175" cap="flat" cmpd="sng" algn="ctr">
            <a:solidFill>
              <a:schemeClr val="tx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0" name="AutoShape 1042"/>
          <p:cNvSpPr>
            <a:spLocks noChangeArrowheads="1"/>
          </p:cNvSpPr>
          <p:nvPr/>
        </p:nvSpPr>
        <p:spPr bwMode="auto">
          <a:xfrm>
            <a:off x="3598329" y="4386263"/>
            <a:ext cx="609600" cy="519112"/>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sp>
        <p:nvSpPr>
          <p:cNvPr id="101" name="AutoShape 1042"/>
          <p:cNvSpPr>
            <a:spLocks noChangeArrowheads="1"/>
          </p:cNvSpPr>
          <p:nvPr/>
        </p:nvSpPr>
        <p:spPr bwMode="auto">
          <a:xfrm>
            <a:off x="3369729" y="4511675"/>
            <a:ext cx="609600" cy="519113"/>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sp>
        <p:nvSpPr>
          <p:cNvPr id="102" name="AutoShape 1041"/>
          <p:cNvSpPr>
            <a:spLocks noChangeArrowheads="1"/>
          </p:cNvSpPr>
          <p:nvPr/>
        </p:nvSpPr>
        <p:spPr bwMode="auto">
          <a:xfrm>
            <a:off x="2747429" y="4038600"/>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103" name="AutoShape 1041"/>
          <p:cNvSpPr>
            <a:spLocks noChangeArrowheads="1"/>
          </p:cNvSpPr>
          <p:nvPr/>
        </p:nvSpPr>
        <p:spPr bwMode="auto">
          <a:xfrm>
            <a:off x="2417229" y="4252913"/>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pic>
        <p:nvPicPr>
          <p:cNvPr id="104" name="Picture 74" descr="duke.jpg"/>
          <p:cNvPicPr>
            <a:picLocks noChangeAspect="1"/>
          </p:cNvPicPr>
          <p:nvPr/>
        </p:nvPicPr>
        <p:blipFill>
          <a:blip r:embed="rId7"/>
          <a:srcRect/>
          <a:stretch>
            <a:fillRect/>
          </a:stretch>
        </p:blipFill>
        <p:spPr bwMode="auto">
          <a:xfrm>
            <a:off x="2197360" y="4140201"/>
            <a:ext cx="1100137" cy="458787"/>
          </a:xfrm>
          <a:prstGeom prst="rect">
            <a:avLst/>
          </a:prstGeom>
          <a:noFill/>
          <a:ln w="9525">
            <a:noFill/>
            <a:miter lim="800000"/>
            <a:headEnd/>
            <a:tailEnd/>
          </a:ln>
        </p:spPr>
      </p:pic>
      <p:cxnSp>
        <p:nvCxnSpPr>
          <p:cNvPr id="105" name="Straight Connector 104"/>
          <p:cNvCxnSpPr/>
          <p:nvPr/>
        </p:nvCxnSpPr>
        <p:spPr>
          <a:xfrm rot="16200000" flipV="1">
            <a:off x="3674529" y="3849690"/>
            <a:ext cx="457202" cy="1"/>
          </a:xfrm>
          <a:prstGeom prst="line">
            <a:avLst/>
          </a:prstGeom>
          <a:ln w="3175"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7" name="AutoShape 1041"/>
          <p:cNvSpPr>
            <a:spLocks noChangeArrowheads="1"/>
          </p:cNvSpPr>
          <p:nvPr/>
        </p:nvSpPr>
        <p:spPr bwMode="auto">
          <a:xfrm>
            <a:off x="1981200" y="1925638"/>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sp>
        <p:nvSpPr>
          <p:cNvPr id="108" name="AutoShape 1041"/>
          <p:cNvSpPr>
            <a:spLocks noChangeArrowheads="1"/>
          </p:cNvSpPr>
          <p:nvPr/>
        </p:nvSpPr>
        <p:spPr bwMode="auto">
          <a:xfrm>
            <a:off x="1295400" y="2057400"/>
            <a:ext cx="838200" cy="733425"/>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anchor="ctr">
            <a:prstTxWarp prst="textNoShape">
              <a:avLst/>
            </a:prstTxWarp>
            <a:spAutoFit/>
          </a:bodyPr>
          <a:lstStyle/>
          <a:p>
            <a:endParaRPr lang="en-US" dirty="0">
              <a:latin typeface="Calibri" charset="0"/>
            </a:endParaRPr>
          </a:p>
        </p:txBody>
      </p:sp>
      <p:pic>
        <p:nvPicPr>
          <p:cNvPr id="109" name="Picture 73" descr="ncsu.jpg"/>
          <p:cNvPicPr>
            <a:picLocks noChangeAspect="1"/>
          </p:cNvPicPr>
          <p:nvPr/>
        </p:nvPicPr>
        <p:blipFill>
          <a:blip r:embed="rId8"/>
          <a:srcRect/>
          <a:stretch>
            <a:fillRect/>
          </a:stretch>
        </p:blipFill>
        <p:spPr bwMode="auto">
          <a:xfrm>
            <a:off x="1564738" y="1911350"/>
            <a:ext cx="2106612" cy="304800"/>
          </a:xfrm>
          <a:prstGeom prst="rect">
            <a:avLst/>
          </a:prstGeom>
          <a:noFill/>
          <a:ln w="9525">
            <a:noFill/>
            <a:miter lim="800000"/>
            <a:headEnd/>
            <a:tailEnd/>
          </a:ln>
        </p:spPr>
      </p:pic>
      <p:sp>
        <p:nvSpPr>
          <p:cNvPr id="110" name="AutoShape 1042"/>
          <p:cNvSpPr>
            <a:spLocks noChangeArrowheads="1"/>
          </p:cNvSpPr>
          <p:nvPr/>
        </p:nvSpPr>
        <p:spPr bwMode="auto">
          <a:xfrm>
            <a:off x="2895600" y="2147888"/>
            <a:ext cx="609600" cy="519112"/>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anchor="ctr">
            <a:prstTxWarp prst="textNoShape">
              <a:avLst/>
            </a:prstTxWarp>
            <a:spAutoFit/>
          </a:bodyPr>
          <a:lstStyle/>
          <a:p>
            <a:endParaRPr lang="en-US" dirty="0">
              <a:latin typeface="Calibri" charset="0"/>
            </a:endParaRPr>
          </a:p>
        </p:txBody>
      </p:sp>
      <p:cxnSp>
        <p:nvCxnSpPr>
          <p:cNvPr id="111" name="Straight Connector 110"/>
          <p:cNvCxnSpPr/>
          <p:nvPr/>
        </p:nvCxnSpPr>
        <p:spPr>
          <a:xfrm rot="5400000">
            <a:off x="3533237" y="2775743"/>
            <a:ext cx="277813" cy="1587"/>
          </a:xfrm>
          <a:prstGeom prst="line">
            <a:avLst/>
          </a:prstGeom>
          <a:ln w="31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01" idx="0"/>
          </p:cNvCxnSpPr>
          <p:nvPr/>
        </p:nvCxnSpPr>
        <p:spPr>
          <a:xfrm rot="16200000" flipV="1">
            <a:off x="3232409" y="4069554"/>
            <a:ext cx="882650" cy="1591"/>
          </a:xfrm>
          <a:prstGeom prst="line">
            <a:avLst/>
          </a:prstGeom>
          <a:ln w="3175"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 name="Wave 335"/>
          <p:cNvSpPr>
            <a:spLocks noChangeArrowheads="1"/>
          </p:cNvSpPr>
          <p:nvPr/>
        </p:nvSpPr>
        <p:spPr bwMode="auto">
          <a:xfrm>
            <a:off x="727075" y="3438525"/>
            <a:ext cx="169863" cy="165100"/>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pic>
        <p:nvPicPr>
          <p:cNvPr id="46083" name="Picture 1" descr="USA.jpg"/>
          <p:cNvPicPr>
            <a:picLocks noChangeAspect="1"/>
          </p:cNvPicPr>
          <p:nvPr/>
        </p:nvPicPr>
        <p:blipFill>
          <a:blip r:embed="rId3"/>
          <a:srcRect/>
          <a:stretch>
            <a:fillRect/>
          </a:stretch>
        </p:blipFill>
        <p:spPr bwMode="auto">
          <a:xfrm>
            <a:off x="1588" y="906463"/>
            <a:ext cx="9144000" cy="5975350"/>
          </a:xfrm>
          <a:prstGeom prst="rect">
            <a:avLst/>
          </a:prstGeom>
          <a:noFill/>
          <a:ln w="9525">
            <a:solidFill>
              <a:srgbClr val="660066"/>
            </a:solidFill>
            <a:miter lim="800000"/>
            <a:headEnd/>
            <a:tailEnd/>
          </a:ln>
        </p:spPr>
      </p:pic>
      <p:sp>
        <p:nvSpPr>
          <p:cNvPr id="46084" name="TextBox 2"/>
          <p:cNvSpPr txBox="1">
            <a:spLocks noChangeArrowheads="1"/>
          </p:cNvSpPr>
          <p:nvPr/>
        </p:nvSpPr>
        <p:spPr bwMode="auto">
          <a:xfrm>
            <a:off x="-6349" y="8474"/>
            <a:ext cx="5571425" cy="830997"/>
          </a:xfrm>
          <a:prstGeom prst="rect">
            <a:avLst/>
          </a:prstGeom>
          <a:noFill/>
          <a:ln w="9525">
            <a:noFill/>
            <a:miter lim="800000"/>
            <a:headEnd/>
            <a:tailEnd/>
          </a:ln>
        </p:spPr>
        <p:txBody>
          <a:bodyPr wrap="square">
            <a:prstTxWarp prst="textNoShape">
              <a:avLst/>
            </a:prstTxWarp>
            <a:spAutoFit/>
          </a:bodyPr>
          <a:lstStyle/>
          <a:p>
            <a:r>
              <a:rPr lang="en-US" sz="2400" dirty="0">
                <a:latin typeface="Century Gothic"/>
                <a:cs typeface="Century Gothic"/>
              </a:rPr>
              <a:t>UNC iRODS Data </a:t>
            </a:r>
            <a:r>
              <a:rPr lang="en-US" sz="2400" dirty="0" smtClean="0">
                <a:latin typeface="Century Gothic"/>
                <a:cs typeface="Century Gothic"/>
              </a:rPr>
              <a:t>Grids, Federations,</a:t>
            </a:r>
          </a:p>
          <a:p>
            <a:r>
              <a:rPr lang="en-US" sz="2400" dirty="0" smtClean="0">
                <a:latin typeface="Century Gothic"/>
                <a:cs typeface="Century Gothic"/>
              </a:rPr>
              <a:t>  and Collaborations</a:t>
            </a:r>
            <a:endParaRPr lang="en-US" sz="2400" dirty="0">
              <a:latin typeface="Century Gothic"/>
              <a:cs typeface="Century Gothic"/>
            </a:endParaRPr>
          </a:p>
        </p:txBody>
      </p:sp>
      <p:pic>
        <p:nvPicPr>
          <p:cNvPr id="46085" name="Picture 3" descr="unc-logo.jpg"/>
          <p:cNvPicPr>
            <a:picLocks noChangeAspect="1"/>
          </p:cNvPicPr>
          <p:nvPr/>
        </p:nvPicPr>
        <p:blipFill>
          <a:blip r:embed="rId4"/>
          <a:srcRect/>
          <a:stretch>
            <a:fillRect/>
          </a:stretch>
        </p:blipFill>
        <p:spPr bwMode="auto">
          <a:xfrm>
            <a:off x="5565076" y="1"/>
            <a:ext cx="3597445" cy="901700"/>
          </a:xfrm>
          <a:prstGeom prst="rect">
            <a:avLst/>
          </a:prstGeom>
          <a:noFill/>
          <a:ln w="9525">
            <a:noFill/>
            <a:miter lim="800000"/>
            <a:headEnd/>
            <a:tailEnd/>
          </a:ln>
        </p:spPr>
      </p:pic>
      <p:pic>
        <p:nvPicPr>
          <p:cNvPr id="46086" name="Picture 122" descr="cinegrid.jpg"/>
          <p:cNvPicPr>
            <a:picLocks noChangeAspect="1"/>
          </p:cNvPicPr>
          <p:nvPr/>
        </p:nvPicPr>
        <p:blipFill>
          <a:blip r:embed="rId5"/>
          <a:srcRect/>
          <a:stretch>
            <a:fillRect/>
          </a:stretch>
        </p:blipFill>
        <p:spPr bwMode="auto">
          <a:xfrm>
            <a:off x="523875" y="4316413"/>
            <a:ext cx="239713" cy="234950"/>
          </a:xfrm>
          <a:prstGeom prst="rect">
            <a:avLst/>
          </a:prstGeom>
          <a:noFill/>
          <a:ln w="9525">
            <a:solidFill>
              <a:srgbClr val="006800"/>
            </a:solidFill>
            <a:miter lim="800000"/>
            <a:headEnd/>
            <a:tailEnd/>
          </a:ln>
        </p:spPr>
      </p:pic>
      <p:sp>
        <p:nvSpPr>
          <p:cNvPr id="196" name="Rectangle 195"/>
          <p:cNvSpPr>
            <a:spLocks noChangeArrowheads="1"/>
          </p:cNvSpPr>
          <p:nvPr/>
        </p:nvSpPr>
        <p:spPr bwMode="auto">
          <a:xfrm>
            <a:off x="3175" y="920750"/>
            <a:ext cx="5407025" cy="1746250"/>
          </a:xfrm>
          <a:prstGeom prst="rect">
            <a:avLst/>
          </a:prstGeom>
          <a:solidFill>
            <a:srgbClr val="D9D9D9">
              <a:alpha val="63136"/>
            </a:srgb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46088" name="TextBox 196"/>
          <p:cNvSpPr txBox="1">
            <a:spLocks noChangeArrowheads="1"/>
          </p:cNvSpPr>
          <p:nvPr/>
        </p:nvSpPr>
        <p:spPr bwMode="auto">
          <a:xfrm>
            <a:off x="1588" y="885825"/>
            <a:ext cx="5408612" cy="1631950"/>
          </a:xfrm>
          <a:prstGeom prst="rect">
            <a:avLst/>
          </a:prstGeom>
          <a:noFill/>
          <a:ln w="9525">
            <a:noFill/>
            <a:miter lim="800000"/>
            <a:headEnd/>
            <a:tailEnd/>
          </a:ln>
        </p:spPr>
        <p:txBody>
          <a:bodyPr>
            <a:prstTxWarp prst="textNoShape">
              <a:avLst/>
            </a:prstTxWarp>
            <a:spAutoFit/>
          </a:bodyPr>
          <a:lstStyle/>
          <a:p>
            <a:pPr>
              <a:spcAft>
                <a:spcPts val="600"/>
              </a:spcAft>
            </a:pPr>
            <a:r>
              <a:rPr lang="en-US" sz="1600" b="1" dirty="0"/>
              <a:t>NARA CIBER-------------------     </a:t>
            </a:r>
            <a:r>
              <a:rPr lang="en-US" sz="1600" b="1" dirty="0" smtClean="0"/>
              <a:t>        </a:t>
            </a:r>
            <a:r>
              <a:rPr lang="en-US" sz="1600" b="1" dirty="0"/>
              <a:t>TACC----------------------</a:t>
            </a:r>
          </a:p>
          <a:p>
            <a:pPr>
              <a:spcAft>
                <a:spcPts val="600"/>
              </a:spcAft>
            </a:pPr>
            <a:r>
              <a:rPr lang="en-US" sz="1600" b="1" dirty="0"/>
              <a:t>NCDC (NOAA)----------</a:t>
            </a:r>
            <a:r>
              <a:rPr lang="en-US" sz="1600" b="1" dirty="0" smtClean="0"/>
              <a:t>---</a:t>
            </a:r>
            <a:r>
              <a:rPr lang="en-US" sz="1600" b="1" dirty="0"/>
              <a:t>--         </a:t>
            </a:r>
            <a:r>
              <a:rPr lang="en-US" sz="1600" b="1" dirty="0" smtClean="0"/>
              <a:t>      </a:t>
            </a:r>
            <a:r>
              <a:rPr lang="en-US" sz="1600" b="1" dirty="0"/>
              <a:t>eLegacy-</a:t>
            </a:r>
            <a:r>
              <a:rPr lang="en-US" sz="1600" b="1" dirty="0" smtClean="0"/>
              <a:t>---</a:t>
            </a:r>
            <a:r>
              <a:rPr lang="en-US" sz="1600" b="1" dirty="0"/>
              <a:t>--</a:t>
            </a:r>
            <a:r>
              <a:rPr lang="en-US" sz="1600" b="1" dirty="0" smtClean="0"/>
              <a:t>----</a:t>
            </a:r>
            <a:r>
              <a:rPr lang="en-US" sz="1600" b="1" dirty="0"/>
              <a:t>-----------</a:t>
            </a:r>
          </a:p>
          <a:p>
            <a:pPr>
              <a:spcAft>
                <a:spcPts val="600"/>
              </a:spcAft>
            </a:pPr>
            <a:r>
              <a:rPr lang="en-US" sz="1600" b="1" dirty="0"/>
              <a:t>NCCS (NASA)-----------</a:t>
            </a:r>
            <a:r>
              <a:rPr lang="en-US" sz="1600" b="1" dirty="0" smtClean="0"/>
              <a:t>----</a:t>
            </a:r>
            <a:r>
              <a:rPr lang="en-US" sz="1600" b="1" dirty="0"/>
              <a:t>-         </a:t>
            </a:r>
            <a:r>
              <a:rPr lang="en-US" sz="1600" b="1" dirty="0" smtClean="0"/>
              <a:t>      DCAPE-------</a:t>
            </a:r>
            <a:r>
              <a:rPr lang="en-US" sz="1600" b="1" dirty="0"/>
              <a:t>-----------------</a:t>
            </a:r>
          </a:p>
          <a:p>
            <a:pPr>
              <a:spcAft>
                <a:spcPts val="600"/>
              </a:spcAft>
            </a:pPr>
            <a:r>
              <a:rPr lang="en-US" sz="1600" b="1" dirty="0"/>
              <a:t>MotifNet----------------------           </a:t>
            </a:r>
            <a:r>
              <a:rPr lang="en-US" sz="1600" b="1" dirty="0" smtClean="0"/>
              <a:t>     CDR</a:t>
            </a:r>
            <a:r>
              <a:rPr lang="en-US" sz="1600" b="1" dirty="0"/>
              <a:t>-------</a:t>
            </a:r>
            <a:r>
              <a:rPr lang="en-US" sz="1600" b="1" dirty="0" smtClean="0"/>
              <a:t>-------</a:t>
            </a:r>
            <a:r>
              <a:rPr lang="en-US" sz="1600" b="1" dirty="0"/>
              <a:t>-------------</a:t>
            </a:r>
          </a:p>
          <a:p>
            <a:pPr>
              <a:spcAft>
                <a:spcPts val="600"/>
              </a:spcAft>
            </a:pPr>
            <a:r>
              <a:rPr lang="en-US" sz="1600" b="1" dirty="0"/>
              <a:t>CineGrid-----------------------        </a:t>
            </a:r>
            <a:r>
              <a:rPr lang="en-US" sz="1600" b="1" dirty="0" smtClean="0"/>
              <a:t>      </a:t>
            </a:r>
            <a:r>
              <a:rPr lang="en-US" sz="1600" b="1" dirty="0"/>
              <a:t>NC B-Prepared-</a:t>
            </a:r>
            <a:r>
              <a:rPr lang="en-US" sz="1600" b="1" dirty="0" smtClean="0"/>
              <a:t>---------</a:t>
            </a:r>
            <a:r>
              <a:rPr lang="en-US" sz="1600" b="1" dirty="0"/>
              <a:t>----</a:t>
            </a:r>
          </a:p>
        </p:txBody>
      </p:sp>
      <p:pic>
        <p:nvPicPr>
          <p:cNvPr id="46089" name="Picture 198" descr="nasa.jpg"/>
          <p:cNvPicPr>
            <a:picLocks noChangeAspect="1"/>
          </p:cNvPicPr>
          <p:nvPr/>
        </p:nvPicPr>
        <p:blipFill>
          <a:blip r:embed="rId6"/>
          <a:srcRect/>
          <a:stretch>
            <a:fillRect/>
          </a:stretch>
        </p:blipFill>
        <p:spPr bwMode="auto">
          <a:xfrm>
            <a:off x="2185464" y="1612900"/>
            <a:ext cx="269875" cy="215900"/>
          </a:xfrm>
          <a:prstGeom prst="rect">
            <a:avLst/>
          </a:prstGeom>
          <a:noFill/>
          <a:ln w="9525">
            <a:solidFill>
              <a:srgbClr val="42D2FF"/>
            </a:solidFill>
            <a:miter lim="800000"/>
            <a:headEnd/>
            <a:tailEnd/>
          </a:ln>
        </p:spPr>
      </p:pic>
      <p:sp>
        <p:nvSpPr>
          <p:cNvPr id="207" name="Wave 206"/>
          <p:cNvSpPr>
            <a:spLocks noChangeArrowheads="1"/>
          </p:cNvSpPr>
          <p:nvPr/>
        </p:nvSpPr>
        <p:spPr bwMode="auto">
          <a:xfrm>
            <a:off x="8047038" y="2143125"/>
            <a:ext cx="158750" cy="179388"/>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pic>
        <p:nvPicPr>
          <p:cNvPr id="46091" name="Picture 208" descr="cinegrid.jpg"/>
          <p:cNvPicPr>
            <a:picLocks noChangeAspect="1"/>
          </p:cNvPicPr>
          <p:nvPr/>
        </p:nvPicPr>
        <p:blipFill>
          <a:blip r:embed="rId7"/>
          <a:srcRect/>
          <a:stretch>
            <a:fillRect/>
          </a:stretch>
        </p:blipFill>
        <p:spPr bwMode="auto">
          <a:xfrm>
            <a:off x="2180173" y="2251075"/>
            <a:ext cx="241300" cy="233363"/>
          </a:xfrm>
          <a:prstGeom prst="rect">
            <a:avLst/>
          </a:prstGeom>
          <a:noFill/>
          <a:ln w="9525">
            <a:solidFill>
              <a:srgbClr val="006800"/>
            </a:solidFill>
            <a:miter lim="800000"/>
            <a:headEnd/>
            <a:tailEnd/>
          </a:ln>
        </p:spPr>
      </p:pic>
      <p:pic>
        <p:nvPicPr>
          <p:cNvPr id="46092" name="Picture 209" descr="vcl.jpg"/>
          <p:cNvPicPr>
            <a:picLocks noChangeAspect="1"/>
          </p:cNvPicPr>
          <p:nvPr/>
        </p:nvPicPr>
        <p:blipFill>
          <a:blip r:embed="rId8"/>
          <a:srcRect/>
          <a:stretch>
            <a:fillRect/>
          </a:stretch>
        </p:blipFill>
        <p:spPr bwMode="auto">
          <a:xfrm>
            <a:off x="4953000" y="2251075"/>
            <a:ext cx="227013" cy="209550"/>
          </a:xfrm>
          <a:prstGeom prst="rect">
            <a:avLst/>
          </a:prstGeom>
          <a:noFill/>
          <a:ln w="9525">
            <a:solidFill>
              <a:srgbClr val="A1819E"/>
            </a:solidFill>
            <a:miter lim="800000"/>
            <a:headEnd/>
            <a:tailEnd/>
          </a:ln>
        </p:spPr>
      </p:pic>
      <p:pic>
        <p:nvPicPr>
          <p:cNvPr id="46093" name="Picture 216" descr="tacc-logo.jpg"/>
          <p:cNvPicPr>
            <a:picLocks noChangeAspect="1"/>
          </p:cNvPicPr>
          <p:nvPr/>
        </p:nvPicPr>
        <p:blipFill>
          <a:blip r:embed="rId9"/>
          <a:srcRect/>
          <a:stretch>
            <a:fillRect/>
          </a:stretch>
        </p:blipFill>
        <p:spPr bwMode="auto">
          <a:xfrm>
            <a:off x="4446588" y="5792788"/>
            <a:ext cx="534987" cy="146050"/>
          </a:xfrm>
          <a:prstGeom prst="rect">
            <a:avLst/>
          </a:prstGeom>
          <a:noFill/>
          <a:ln w="9525">
            <a:solidFill>
              <a:srgbClr val="000000"/>
            </a:solidFill>
            <a:miter lim="800000"/>
            <a:headEnd/>
            <a:tailEnd/>
          </a:ln>
        </p:spPr>
      </p:pic>
      <p:pic>
        <p:nvPicPr>
          <p:cNvPr id="46094" name="Picture 217" descr="tacc-logo.jpg"/>
          <p:cNvPicPr>
            <a:picLocks noChangeAspect="1"/>
          </p:cNvPicPr>
          <p:nvPr/>
        </p:nvPicPr>
        <p:blipFill>
          <a:blip r:embed="rId9"/>
          <a:srcRect/>
          <a:stretch>
            <a:fillRect/>
          </a:stretch>
        </p:blipFill>
        <p:spPr bwMode="auto">
          <a:xfrm>
            <a:off x="4722813" y="993775"/>
            <a:ext cx="534987" cy="146050"/>
          </a:xfrm>
          <a:prstGeom prst="rect">
            <a:avLst/>
          </a:prstGeom>
          <a:noFill/>
          <a:ln w="9525">
            <a:solidFill>
              <a:srgbClr val="000000"/>
            </a:solidFill>
            <a:miter lim="800000"/>
            <a:headEnd/>
            <a:tailEnd/>
          </a:ln>
        </p:spPr>
      </p:pic>
      <p:sp>
        <p:nvSpPr>
          <p:cNvPr id="219" name="Wave 218"/>
          <p:cNvSpPr>
            <a:spLocks noChangeArrowheads="1"/>
          </p:cNvSpPr>
          <p:nvPr/>
        </p:nvSpPr>
        <p:spPr bwMode="auto">
          <a:xfrm>
            <a:off x="8716963" y="2233613"/>
            <a:ext cx="157162" cy="179387"/>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sp>
        <p:nvSpPr>
          <p:cNvPr id="220" name="Wave 219"/>
          <p:cNvSpPr>
            <a:spLocks noChangeArrowheads="1"/>
          </p:cNvSpPr>
          <p:nvPr/>
        </p:nvSpPr>
        <p:spPr bwMode="auto">
          <a:xfrm>
            <a:off x="4933950" y="1598613"/>
            <a:ext cx="171450" cy="166687"/>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cxnSp>
        <p:nvCxnSpPr>
          <p:cNvPr id="228" name="Straight Connector 227"/>
          <p:cNvCxnSpPr>
            <a:cxnSpLocks noChangeShapeType="1"/>
          </p:cNvCxnSpPr>
          <p:nvPr/>
        </p:nvCxnSpPr>
        <p:spPr bwMode="auto">
          <a:xfrm rot="16200000" flipH="1">
            <a:off x="7855744" y="3926681"/>
            <a:ext cx="52388" cy="168275"/>
          </a:xfrm>
          <a:prstGeom prst="line">
            <a:avLst/>
          </a:prstGeom>
          <a:noFill/>
          <a:ln w="25400">
            <a:solidFill>
              <a:srgbClr val="E4C463"/>
            </a:solidFill>
            <a:round/>
            <a:headEnd/>
            <a:tailEnd/>
          </a:ln>
          <a:effectLst>
            <a:outerShdw dist="20000" dir="5400000" rotWithShape="0">
              <a:srgbClr val="808080">
                <a:alpha val="37999"/>
              </a:srgbClr>
            </a:outerShdw>
          </a:effectLst>
        </p:spPr>
      </p:cxnSp>
      <p:cxnSp>
        <p:nvCxnSpPr>
          <p:cNvPr id="231" name="Straight Connector 230"/>
          <p:cNvCxnSpPr>
            <a:cxnSpLocks noChangeShapeType="1"/>
            <a:stCxn id="237" idx="2"/>
          </p:cNvCxnSpPr>
          <p:nvPr/>
        </p:nvCxnSpPr>
        <p:spPr bwMode="auto">
          <a:xfrm rot="16200000" flipH="1">
            <a:off x="7546182" y="3617119"/>
            <a:ext cx="558800" cy="280987"/>
          </a:xfrm>
          <a:prstGeom prst="line">
            <a:avLst/>
          </a:prstGeom>
          <a:noFill/>
          <a:ln w="3175">
            <a:solidFill>
              <a:srgbClr val="E4C463"/>
            </a:solidFill>
            <a:round/>
            <a:headEnd/>
            <a:tailEnd/>
          </a:ln>
          <a:effectLst>
            <a:outerShdw dist="20000" dir="5400000" rotWithShape="0">
              <a:srgbClr val="808080">
                <a:alpha val="37999"/>
              </a:srgbClr>
            </a:outerShdw>
          </a:effectLst>
        </p:spPr>
      </p:cxnSp>
      <p:sp>
        <p:nvSpPr>
          <p:cNvPr id="235" name="Wave 234"/>
          <p:cNvSpPr>
            <a:spLocks noChangeArrowheads="1"/>
          </p:cNvSpPr>
          <p:nvPr/>
        </p:nvSpPr>
        <p:spPr bwMode="auto">
          <a:xfrm>
            <a:off x="7664450" y="3836988"/>
            <a:ext cx="169863" cy="171450"/>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sp>
        <p:nvSpPr>
          <p:cNvPr id="237" name="Wave 236"/>
          <p:cNvSpPr>
            <a:spLocks noChangeArrowheads="1"/>
          </p:cNvSpPr>
          <p:nvPr/>
        </p:nvSpPr>
        <p:spPr bwMode="auto">
          <a:xfrm>
            <a:off x="7615238" y="3330575"/>
            <a:ext cx="141287" cy="168275"/>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cxnSp>
        <p:nvCxnSpPr>
          <p:cNvPr id="238" name="Straight Connector 237"/>
          <p:cNvCxnSpPr>
            <a:cxnSpLocks noChangeShapeType="1"/>
          </p:cNvCxnSpPr>
          <p:nvPr/>
        </p:nvCxnSpPr>
        <p:spPr bwMode="auto">
          <a:xfrm rot="16200000" flipH="1">
            <a:off x="6667500" y="2738438"/>
            <a:ext cx="1390650" cy="1206500"/>
          </a:xfrm>
          <a:prstGeom prst="line">
            <a:avLst/>
          </a:prstGeom>
          <a:noFill/>
          <a:ln w="3175">
            <a:solidFill>
              <a:srgbClr val="FF9A5F"/>
            </a:solidFill>
            <a:round/>
            <a:headEnd/>
            <a:tailEnd/>
          </a:ln>
          <a:effectLst>
            <a:outerShdw dist="20000" dir="5400000" rotWithShape="0">
              <a:srgbClr val="808080">
                <a:alpha val="37999"/>
              </a:srgbClr>
            </a:outerShdw>
          </a:effectLst>
        </p:spPr>
      </p:cxnSp>
      <p:sp>
        <p:nvSpPr>
          <p:cNvPr id="241" name="Wave 240"/>
          <p:cNvSpPr>
            <a:spLocks noChangeArrowheads="1"/>
          </p:cNvSpPr>
          <p:nvPr/>
        </p:nvSpPr>
        <p:spPr bwMode="auto">
          <a:xfrm>
            <a:off x="6637338" y="2500313"/>
            <a:ext cx="169862" cy="166687"/>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cxnSp>
        <p:nvCxnSpPr>
          <p:cNvPr id="242" name="Straight Connector 241"/>
          <p:cNvCxnSpPr>
            <a:cxnSpLocks noChangeShapeType="1"/>
            <a:stCxn id="244" idx="3"/>
          </p:cNvCxnSpPr>
          <p:nvPr/>
        </p:nvCxnSpPr>
        <p:spPr bwMode="auto">
          <a:xfrm>
            <a:off x="7026275" y="3883025"/>
            <a:ext cx="939800" cy="153988"/>
          </a:xfrm>
          <a:prstGeom prst="line">
            <a:avLst/>
          </a:prstGeom>
          <a:noFill/>
          <a:ln w="3175">
            <a:solidFill>
              <a:srgbClr val="FF9A5F"/>
            </a:solidFill>
            <a:round/>
            <a:headEnd/>
            <a:tailEnd/>
          </a:ln>
          <a:effectLst>
            <a:outerShdw dist="20000" dir="5400000" rotWithShape="0">
              <a:srgbClr val="808080">
                <a:alpha val="37999"/>
              </a:srgbClr>
            </a:outerShdw>
          </a:effectLst>
        </p:spPr>
      </p:cxnSp>
      <p:sp>
        <p:nvSpPr>
          <p:cNvPr id="244" name="Wave 243"/>
          <p:cNvSpPr>
            <a:spLocks noChangeArrowheads="1"/>
          </p:cNvSpPr>
          <p:nvPr/>
        </p:nvSpPr>
        <p:spPr bwMode="auto">
          <a:xfrm>
            <a:off x="6861175" y="3795713"/>
            <a:ext cx="165100" cy="176212"/>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cxnSp>
        <p:nvCxnSpPr>
          <p:cNvPr id="246" name="Straight Connector 245"/>
          <p:cNvCxnSpPr>
            <a:cxnSpLocks noChangeShapeType="1"/>
          </p:cNvCxnSpPr>
          <p:nvPr/>
        </p:nvCxnSpPr>
        <p:spPr bwMode="auto">
          <a:xfrm>
            <a:off x="4514850" y="3968750"/>
            <a:ext cx="3451225" cy="68263"/>
          </a:xfrm>
          <a:prstGeom prst="line">
            <a:avLst/>
          </a:prstGeom>
          <a:noFill/>
          <a:ln w="3175">
            <a:solidFill>
              <a:srgbClr val="FF9A5F"/>
            </a:solidFill>
            <a:round/>
            <a:headEnd/>
            <a:tailEnd/>
          </a:ln>
          <a:effectLst>
            <a:outerShdw dist="20000" dir="5400000" rotWithShape="0">
              <a:srgbClr val="808080">
                <a:alpha val="37999"/>
              </a:srgbClr>
            </a:outerShdw>
          </a:effectLst>
        </p:spPr>
      </p:cxnSp>
      <p:cxnSp>
        <p:nvCxnSpPr>
          <p:cNvPr id="255" name="Straight Connector 254"/>
          <p:cNvCxnSpPr>
            <a:cxnSpLocks noChangeShapeType="1"/>
            <a:stCxn id="258" idx="3"/>
          </p:cNvCxnSpPr>
          <p:nvPr/>
        </p:nvCxnSpPr>
        <p:spPr bwMode="auto">
          <a:xfrm flipV="1">
            <a:off x="606425" y="4037013"/>
            <a:ext cx="7359650" cy="203200"/>
          </a:xfrm>
          <a:prstGeom prst="line">
            <a:avLst/>
          </a:prstGeom>
          <a:noFill/>
          <a:ln w="3175">
            <a:solidFill>
              <a:srgbClr val="FF9A5F"/>
            </a:solidFill>
            <a:round/>
            <a:headEnd/>
            <a:tailEnd/>
          </a:ln>
          <a:effectLst>
            <a:outerShdw dist="20000" dir="5400000" rotWithShape="0">
              <a:srgbClr val="808080">
                <a:alpha val="37999"/>
              </a:srgbClr>
            </a:outerShdw>
          </a:effectLst>
        </p:spPr>
      </p:cxnSp>
      <p:sp>
        <p:nvSpPr>
          <p:cNvPr id="258" name="Wave 257"/>
          <p:cNvSpPr>
            <a:spLocks noChangeArrowheads="1"/>
          </p:cNvSpPr>
          <p:nvPr/>
        </p:nvSpPr>
        <p:spPr bwMode="auto">
          <a:xfrm>
            <a:off x="436563" y="4157663"/>
            <a:ext cx="169862" cy="166687"/>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cxnSp>
        <p:nvCxnSpPr>
          <p:cNvPr id="259" name="Straight Connector 258"/>
          <p:cNvCxnSpPr>
            <a:cxnSpLocks noChangeShapeType="1"/>
            <a:stCxn id="207" idx="2"/>
          </p:cNvCxnSpPr>
          <p:nvPr/>
        </p:nvCxnSpPr>
        <p:spPr bwMode="auto">
          <a:xfrm rot="-5400000" flipH="1" flipV="1">
            <a:off x="7177881" y="3088482"/>
            <a:ext cx="1736725" cy="160338"/>
          </a:xfrm>
          <a:prstGeom prst="line">
            <a:avLst/>
          </a:prstGeom>
          <a:noFill/>
          <a:ln w="3175">
            <a:solidFill>
              <a:srgbClr val="FF9A5F"/>
            </a:solidFill>
            <a:round/>
            <a:headEnd/>
            <a:tailEnd/>
          </a:ln>
          <a:effectLst>
            <a:outerShdw dist="20000" dir="5400000" rotWithShape="0">
              <a:srgbClr val="808080">
                <a:alpha val="37999"/>
              </a:srgbClr>
            </a:outerShdw>
          </a:effectLst>
        </p:spPr>
      </p:cxnSp>
      <p:cxnSp>
        <p:nvCxnSpPr>
          <p:cNvPr id="263" name="Straight Connector 262"/>
          <p:cNvCxnSpPr>
            <a:cxnSpLocks noChangeShapeType="1"/>
            <a:stCxn id="219" idx="2"/>
          </p:cNvCxnSpPr>
          <p:nvPr/>
        </p:nvCxnSpPr>
        <p:spPr bwMode="auto">
          <a:xfrm rot="-5400000" flipH="1" flipV="1">
            <a:off x="7550944" y="2793206"/>
            <a:ext cx="1646238" cy="841375"/>
          </a:xfrm>
          <a:prstGeom prst="line">
            <a:avLst/>
          </a:prstGeom>
          <a:noFill/>
          <a:ln w="3175">
            <a:solidFill>
              <a:srgbClr val="FF9A5F"/>
            </a:solidFill>
            <a:round/>
            <a:headEnd/>
            <a:tailEnd/>
          </a:ln>
          <a:effectLst>
            <a:outerShdw dist="20000" dir="5400000" rotWithShape="0">
              <a:srgbClr val="808080">
                <a:alpha val="37999"/>
              </a:srgbClr>
            </a:outerShdw>
          </a:effectLst>
        </p:spPr>
      </p:cxnSp>
      <p:cxnSp>
        <p:nvCxnSpPr>
          <p:cNvPr id="268" name="Straight Connector 267"/>
          <p:cNvCxnSpPr>
            <a:cxnSpLocks noChangeShapeType="1"/>
          </p:cNvCxnSpPr>
          <p:nvPr/>
        </p:nvCxnSpPr>
        <p:spPr bwMode="auto">
          <a:xfrm flipV="1">
            <a:off x="763588" y="4157663"/>
            <a:ext cx="6859587" cy="276225"/>
          </a:xfrm>
          <a:prstGeom prst="line">
            <a:avLst/>
          </a:prstGeom>
          <a:noFill/>
          <a:ln w="3175">
            <a:solidFill>
              <a:srgbClr val="00D500"/>
            </a:solidFill>
            <a:round/>
            <a:headEnd/>
            <a:tailEnd/>
          </a:ln>
          <a:effectLst>
            <a:outerShdw dist="20000" dir="5400000" rotWithShape="0">
              <a:srgbClr val="808080">
                <a:alpha val="37999"/>
              </a:srgbClr>
            </a:outerShdw>
          </a:effectLst>
        </p:spPr>
      </p:cxnSp>
      <p:pic>
        <p:nvPicPr>
          <p:cNvPr id="46111" name="Picture 273" descr="nasa.jpg"/>
          <p:cNvPicPr>
            <a:picLocks noChangeAspect="1"/>
          </p:cNvPicPr>
          <p:nvPr/>
        </p:nvPicPr>
        <p:blipFill>
          <a:blip r:embed="rId6"/>
          <a:srcRect/>
          <a:stretch>
            <a:fillRect/>
          </a:stretch>
        </p:blipFill>
        <p:spPr bwMode="auto">
          <a:xfrm>
            <a:off x="7802563" y="3451225"/>
            <a:ext cx="269875" cy="215900"/>
          </a:xfrm>
          <a:prstGeom prst="rect">
            <a:avLst/>
          </a:prstGeom>
          <a:noFill/>
          <a:ln w="9525">
            <a:solidFill>
              <a:srgbClr val="42D2FF"/>
            </a:solidFill>
            <a:miter lim="800000"/>
            <a:headEnd/>
            <a:tailEnd/>
          </a:ln>
        </p:spPr>
      </p:pic>
      <p:cxnSp>
        <p:nvCxnSpPr>
          <p:cNvPr id="275" name="Straight Connector 274"/>
          <p:cNvCxnSpPr>
            <a:cxnSpLocks noChangeShapeType="1"/>
          </p:cNvCxnSpPr>
          <p:nvPr/>
        </p:nvCxnSpPr>
        <p:spPr bwMode="auto">
          <a:xfrm rot="16200000" flipH="1">
            <a:off x="7766844" y="3837781"/>
            <a:ext cx="369888" cy="28575"/>
          </a:xfrm>
          <a:prstGeom prst="line">
            <a:avLst/>
          </a:prstGeom>
          <a:noFill/>
          <a:ln w="3175">
            <a:solidFill>
              <a:srgbClr val="42D2FF"/>
            </a:solidFill>
            <a:round/>
            <a:headEnd/>
            <a:tailEnd/>
          </a:ln>
          <a:effectLst>
            <a:outerShdw dist="20000" dir="5400000" rotWithShape="0">
              <a:srgbClr val="808080">
                <a:alpha val="37999"/>
              </a:srgbClr>
            </a:outerShdw>
          </a:effectLst>
        </p:spPr>
      </p:cxnSp>
      <p:cxnSp>
        <p:nvCxnSpPr>
          <p:cNvPr id="279" name="Straight Connector 278"/>
          <p:cNvCxnSpPr>
            <a:cxnSpLocks noChangeShapeType="1"/>
          </p:cNvCxnSpPr>
          <p:nvPr/>
        </p:nvCxnSpPr>
        <p:spPr bwMode="auto">
          <a:xfrm>
            <a:off x="7407275" y="4094163"/>
            <a:ext cx="215900" cy="63500"/>
          </a:xfrm>
          <a:prstGeom prst="line">
            <a:avLst/>
          </a:prstGeom>
          <a:noFill/>
          <a:ln w="3175">
            <a:solidFill>
              <a:srgbClr val="CAE6FF"/>
            </a:solidFill>
            <a:round/>
            <a:headEnd/>
            <a:tailEnd/>
          </a:ln>
          <a:effectLst>
            <a:outerShdw dist="20000" dir="5400000" rotWithShape="0">
              <a:srgbClr val="808080">
                <a:alpha val="37999"/>
              </a:srgbClr>
            </a:outerShdw>
          </a:effectLst>
        </p:spPr>
      </p:cxnSp>
      <p:cxnSp>
        <p:nvCxnSpPr>
          <p:cNvPr id="285" name="Straight Connector 284"/>
          <p:cNvCxnSpPr>
            <a:cxnSpLocks noChangeShapeType="1"/>
          </p:cNvCxnSpPr>
          <p:nvPr/>
        </p:nvCxnSpPr>
        <p:spPr bwMode="auto">
          <a:xfrm flipV="1">
            <a:off x="1119188" y="4157663"/>
            <a:ext cx="6503987" cy="842962"/>
          </a:xfrm>
          <a:prstGeom prst="line">
            <a:avLst/>
          </a:prstGeom>
          <a:noFill/>
          <a:ln w="3175">
            <a:solidFill>
              <a:srgbClr val="FF0000"/>
            </a:solidFill>
            <a:round/>
            <a:headEnd/>
            <a:tailEnd/>
          </a:ln>
          <a:effectLst>
            <a:outerShdw dist="20000" dir="5400000" rotWithShape="0">
              <a:srgbClr val="808080">
                <a:alpha val="37999"/>
              </a:srgbClr>
            </a:outerShdw>
          </a:effectLst>
        </p:spPr>
      </p:cxnSp>
      <p:cxnSp>
        <p:nvCxnSpPr>
          <p:cNvPr id="290" name="Straight Connector 289"/>
          <p:cNvCxnSpPr>
            <a:cxnSpLocks noChangeShapeType="1"/>
          </p:cNvCxnSpPr>
          <p:nvPr/>
        </p:nvCxnSpPr>
        <p:spPr bwMode="auto">
          <a:xfrm rot="10800000" flipV="1">
            <a:off x="7466013" y="4157663"/>
            <a:ext cx="157162" cy="95250"/>
          </a:xfrm>
          <a:prstGeom prst="line">
            <a:avLst/>
          </a:prstGeom>
          <a:noFill/>
          <a:ln w="3175">
            <a:solidFill>
              <a:srgbClr val="FF0000"/>
            </a:solidFill>
            <a:round/>
            <a:headEnd/>
            <a:tailEnd/>
          </a:ln>
          <a:effectLst>
            <a:outerShdw dist="20000" dir="5400000" rotWithShape="0">
              <a:srgbClr val="808080">
                <a:alpha val="37999"/>
              </a:srgbClr>
            </a:outerShdw>
          </a:effectLst>
        </p:spPr>
      </p:cxnSp>
      <p:cxnSp>
        <p:nvCxnSpPr>
          <p:cNvPr id="295" name="Straight Connector 294"/>
          <p:cNvCxnSpPr>
            <a:cxnSpLocks noChangeShapeType="1"/>
          </p:cNvCxnSpPr>
          <p:nvPr/>
        </p:nvCxnSpPr>
        <p:spPr bwMode="auto">
          <a:xfrm>
            <a:off x="7588250" y="3541713"/>
            <a:ext cx="377825" cy="495300"/>
          </a:xfrm>
          <a:prstGeom prst="line">
            <a:avLst/>
          </a:prstGeom>
          <a:noFill/>
          <a:ln w="3175">
            <a:solidFill>
              <a:srgbClr val="FF0000"/>
            </a:solidFill>
            <a:round/>
            <a:headEnd/>
            <a:tailEnd/>
          </a:ln>
          <a:effectLst>
            <a:outerShdw dist="20000" dir="5400000" rotWithShape="0">
              <a:srgbClr val="808080">
                <a:alpha val="37999"/>
              </a:srgbClr>
            </a:outerShdw>
          </a:effectLst>
        </p:spPr>
      </p:cxnSp>
      <p:cxnSp>
        <p:nvCxnSpPr>
          <p:cNvPr id="300" name="Straight Connector 299"/>
          <p:cNvCxnSpPr>
            <a:cxnSpLocks noChangeShapeType="1"/>
          </p:cNvCxnSpPr>
          <p:nvPr/>
        </p:nvCxnSpPr>
        <p:spPr bwMode="auto">
          <a:xfrm rot="5400000">
            <a:off x="7680325" y="3548063"/>
            <a:ext cx="774700" cy="203200"/>
          </a:xfrm>
          <a:prstGeom prst="line">
            <a:avLst/>
          </a:prstGeom>
          <a:noFill/>
          <a:ln w="3175">
            <a:solidFill>
              <a:srgbClr val="FF0000"/>
            </a:solidFill>
            <a:round/>
            <a:headEnd/>
            <a:tailEnd/>
          </a:ln>
          <a:effectLst>
            <a:outerShdw dist="20000" dir="5400000" rotWithShape="0">
              <a:srgbClr val="808080">
                <a:alpha val="37999"/>
              </a:srgbClr>
            </a:outerShdw>
          </a:effectLst>
        </p:spPr>
      </p:cxnSp>
      <p:cxnSp>
        <p:nvCxnSpPr>
          <p:cNvPr id="304" name="Straight Connector 303"/>
          <p:cNvCxnSpPr>
            <a:cxnSpLocks noChangeShapeType="1"/>
          </p:cNvCxnSpPr>
          <p:nvPr/>
        </p:nvCxnSpPr>
        <p:spPr bwMode="auto">
          <a:xfrm rot="10800000" flipV="1">
            <a:off x="7966075" y="3367088"/>
            <a:ext cx="280988" cy="669925"/>
          </a:xfrm>
          <a:prstGeom prst="line">
            <a:avLst/>
          </a:prstGeom>
          <a:noFill/>
          <a:ln w="3175">
            <a:solidFill>
              <a:srgbClr val="FF0000"/>
            </a:solidFill>
            <a:round/>
            <a:headEnd/>
            <a:tailEnd/>
          </a:ln>
          <a:effectLst>
            <a:outerShdw dist="20000" dir="5400000" rotWithShape="0">
              <a:srgbClr val="808080">
                <a:alpha val="37999"/>
              </a:srgbClr>
            </a:outerShdw>
          </a:effectLst>
        </p:spPr>
      </p:cxnSp>
      <p:pic>
        <p:nvPicPr>
          <p:cNvPr id="46119" name="Picture 308" descr="vcl.jpg"/>
          <p:cNvPicPr>
            <a:picLocks noChangeAspect="1"/>
          </p:cNvPicPr>
          <p:nvPr/>
        </p:nvPicPr>
        <p:blipFill>
          <a:blip r:embed="rId10"/>
          <a:srcRect/>
          <a:stretch>
            <a:fillRect/>
          </a:stretch>
        </p:blipFill>
        <p:spPr bwMode="auto">
          <a:xfrm>
            <a:off x="8188325" y="3684588"/>
            <a:ext cx="233363" cy="215900"/>
          </a:xfrm>
          <a:prstGeom prst="rect">
            <a:avLst/>
          </a:prstGeom>
          <a:noFill/>
          <a:ln w="9525">
            <a:solidFill>
              <a:srgbClr val="A1819E"/>
            </a:solidFill>
            <a:miter lim="800000"/>
            <a:headEnd/>
            <a:tailEnd/>
          </a:ln>
        </p:spPr>
      </p:pic>
      <p:cxnSp>
        <p:nvCxnSpPr>
          <p:cNvPr id="312" name="Straight Connector 311"/>
          <p:cNvCxnSpPr>
            <a:cxnSpLocks noChangeShapeType="1"/>
          </p:cNvCxnSpPr>
          <p:nvPr/>
        </p:nvCxnSpPr>
        <p:spPr bwMode="auto">
          <a:xfrm>
            <a:off x="6264275" y="2994025"/>
            <a:ext cx="1701800" cy="1042988"/>
          </a:xfrm>
          <a:prstGeom prst="line">
            <a:avLst/>
          </a:prstGeom>
          <a:noFill/>
          <a:ln w="3175">
            <a:solidFill>
              <a:srgbClr val="0000A4"/>
            </a:solidFill>
            <a:round/>
            <a:headEnd/>
            <a:tailEnd/>
          </a:ln>
          <a:effectLst>
            <a:outerShdw dist="20000" dir="5400000" rotWithShape="0">
              <a:srgbClr val="808080">
                <a:alpha val="37999"/>
              </a:srgbClr>
            </a:outerShdw>
          </a:effectLst>
        </p:spPr>
      </p:cxnSp>
      <p:sp>
        <p:nvSpPr>
          <p:cNvPr id="317" name="Wave 316"/>
          <p:cNvSpPr>
            <a:spLocks noChangeArrowheads="1"/>
          </p:cNvSpPr>
          <p:nvPr/>
        </p:nvSpPr>
        <p:spPr bwMode="auto">
          <a:xfrm>
            <a:off x="7656513" y="3841750"/>
            <a:ext cx="171450" cy="166688"/>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cxnSp>
        <p:nvCxnSpPr>
          <p:cNvPr id="318" name="Straight Connector 317"/>
          <p:cNvCxnSpPr>
            <a:cxnSpLocks noChangeShapeType="1"/>
            <a:stCxn id="317" idx="3"/>
          </p:cNvCxnSpPr>
          <p:nvPr/>
        </p:nvCxnSpPr>
        <p:spPr bwMode="auto">
          <a:xfrm>
            <a:off x="7827963" y="3924300"/>
            <a:ext cx="138112" cy="112713"/>
          </a:xfrm>
          <a:prstGeom prst="line">
            <a:avLst/>
          </a:prstGeom>
          <a:noFill/>
          <a:ln w="3175">
            <a:solidFill>
              <a:srgbClr val="E4C463"/>
            </a:solidFill>
            <a:round/>
            <a:headEnd/>
            <a:tailEnd/>
          </a:ln>
          <a:effectLst>
            <a:outerShdw dist="20000" dir="5400000" rotWithShape="0">
              <a:srgbClr val="808080">
                <a:alpha val="37999"/>
              </a:srgbClr>
            </a:outerShdw>
          </a:effectLst>
        </p:spPr>
      </p:cxnSp>
      <p:cxnSp>
        <p:nvCxnSpPr>
          <p:cNvPr id="321" name="Straight Connector 320"/>
          <p:cNvCxnSpPr>
            <a:cxnSpLocks noChangeShapeType="1"/>
          </p:cNvCxnSpPr>
          <p:nvPr/>
        </p:nvCxnSpPr>
        <p:spPr bwMode="auto">
          <a:xfrm rot="5400000" flipH="1" flipV="1">
            <a:off x="5583237" y="3409951"/>
            <a:ext cx="1514475" cy="3251200"/>
          </a:xfrm>
          <a:prstGeom prst="line">
            <a:avLst/>
          </a:prstGeom>
          <a:noFill/>
          <a:ln w="3175">
            <a:solidFill>
              <a:schemeClr val="bg1"/>
            </a:solidFill>
            <a:round/>
            <a:headEnd/>
            <a:tailEnd/>
          </a:ln>
          <a:effectLst>
            <a:outerShdw dist="20000" dir="5400000" rotWithShape="0">
              <a:srgbClr val="808080">
                <a:alpha val="37999"/>
              </a:srgbClr>
            </a:outerShdw>
          </a:effectLst>
        </p:spPr>
      </p:cxnSp>
      <p:pic>
        <p:nvPicPr>
          <p:cNvPr id="46124" name="Picture 324" descr="cdr-logo.jpg"/>
          <p:cNvPicPr>
            <a:picLocks noChangeAspect="1"/>
          </p:cNvPicPr>
          <p:nvPr/>
        </p:nvPicPr>
        <p:blipFill>
          <a:blip r:embed="rId11"/>
          <a:srcRect/>
          <a:stretch>
            <a:fillRect/>
          </a:stretch>
        </p:blipFill>
        <p:spPr bwMode="auto">
          <a:xfrm>
            <a:off x="8339138" y="4289425"/>
            <a:ext cx="247650" cy="239713"/>
          </a:xfrm>
          <a:prstGeom prst="rect">
            <a:avLst/>
          </a:prstGeom>
          <a:noFill/>
          <a:ln w="9525">
            <a:noFill/>
            <a:miter lim="800000"/>
            <a:headEnd/>
            <a:tailEnd/>
          </a:ln>
        </p:spPr>
      </p:pic>
      <p:pic>
        <p:nvPicPr>
          <p:cNvPr id="46125" name="Picture 325" descr="cdr-logo.jpg"/>
          <p:cNvPicPr>
            <a:picLocks noChangeAspect="1"/>
          </p:cNvPicPr>
          <p:nvPr/>
        </p:nvPicPr>
        <p:blipFill>
          <a:blip r:embed="rId11"/>
          <a:srcRect/>
          <a:stretch>
            <a:fillRect/>
          </a:stretch>
        </p:blipFill>
        <p:spPr bwMode="auto">
          <a:xfrm>
            <a:off x="4933950" y="1908704"/>
            <a:ext cx="247650" cy="241300"/>
          </a:xfrm>
          <a:prstGeom prst="rect">
            <a:avLst/>
          </a:prstGeom>
          <a:noFill/>
          <a:ln w="9525">
            <a:noFill/>
            <a:miter lim="800000"/>
            <a:headEnd/>
            <a:tailEnd/>
          </a:ln>
        </p:spPr>
      </p:pic>
      <p:cxnSp>
        <p:nvCxnSpPr>
          <p:cNvPr id="328" name="Straight Connector 327"/>
          <p:cNvCxnSpPr>
            <a:cxnSpLocks noChangeShapeType="1"/>
          </p:cNvCxnSpPr>
          <p:nvPr/>
        </p:nvCxnSpPr>
        <p:spPr bwMode="auto">
          <a:xfrm rot="10800000">
            <a:off x="7966075" y="4278313"/>
            <a:ext cx="373063" cy="131762"/>
          </a:xfrm>
          <a:prstGeom prst="line">
            <a:avLst/>
          </a:prstGeom>
          <a:noFill/>
          <a:ln w="3175">
            <a:solidFill>
              <a:srgbClr val="193547"/>
            </a:solidFill>
            <a:round/>
            <a:headEnd/>
            <a:tailEnd/>
          </a:ln>
          <a:effectLst>
            <a:outerShdw dist="20000" dir="5400000" rotWithShape="0">
              <a:srgbClr val="808080">
                <a:alpha val="37999"/>
              </a:srgbClr>
            </a:outerShdw>
          </a:effectLst>
        </p:spPr>
      </p:cxnSp>
      <p:cxnSp>
        <p:nvCxnSpPr>
          <p:cNvPr id="332" name="Straight Connector 331"/>
          <p:cNvCxnSpPr>
            <a:cxnSpLocks noChangeShapeType="1"/>
          </p:cNvCxnSpPr>
          <p:nvPr/>
        </p:nvCxnSpPr>
        <p:spPr bwMode="auto">
          <a:xfrm rot="10800000" flipV="1">
            <a:off x="7966075" y="3792538"/>
            <a:ext cx="222250" cy="190500"/>
          </a:xfrm>
          <a:prstGeom prst="line">
            <a:avLst/>
          </a:prstGeom>
          <a:noFill/>
          <a:ln w="3175">
            <a:solidFill>
              <a:srgbClr val="CFA6CC"/>
            </a:solidFill>
            <a:round/>
            <a:headEnd/>
            <a:tailEnd/>
          </a:ln>
          <a:effectLst>
            <a:outerShdw dist="20000" dir="5400000" rotWithShape="0">
              <a:srgbClr val="808080">
                <a:alpha val="37999"/>
              </a:srgbClr>
            </a:outerShdw>
          </a:effectLst>
        </p:spPr>
      </p:cxnSp>
      <p:pic>
        <p:nvPicPr>
          <p:cNvPr id="46128" name="Picture 77" descr="eLegacy.jpg"/>
          <p:cNvPicPr>
            <a:picLocks noChangeAspect="1"/>
          </p:cNvPicPr>
          <p:nvPr/>
        </p:nvPicPr>
        <p:blipFill>
          <a:blip r:embed="rId12"/>
          <a:srcRect/>
          <a:stretch>
            <a:fillRect/>
          </a:stretch>
        </p:blipFill>
        <p:spPr bwMode="auto">
          <a:xfrm>
            <a:off x="4778375" y="1306513"/>
            <a:ext cx="479425" cy="177800"/>
          </a:xfrm>
          <a:prstGeom prst="rect">
            <a:avLst/>
          </a:prstGeom>
          <a:noFill/>
          <a:ln w="9525">
            <a:noFill/>
            <a:miter lim="800000"/>
            <a:headEnd/>
            <a:tailEnd/>
          </a:ln>
        </p:spPr>
      </p:pic>
      <p:sp>
        <p:nvSpPr>
          <p:cNvPr id="80" name="Up Arrow Callout 79"/>
          <p:cNvSpPr>
            <a:spLocks noChangeArrowheads="1"/>
          </p:cNvSpPr>
          <p:nvPr/>
        </p:nvSpPr>
        <p:spPr bwMode="auto">
          <a:xfrm>
            <a:off x="6637338" y="4251325"/>
            <a:ext cx="2506662" cy="2630488"/>
          </a:xfrm>
          <a:prstGeom prst="upArrowCallout">
            <a:avLst>
              <a:gd name="adj1" fmla="val 16074"/>
              <a:gd name="adj2" fmla="val 25000"/>
              <a:gd name="adj3" fmla="val 17830"/>
              <a:gd name="adj4" fmla="val 73856"/>
            </a:avLst>
          </a:prstGeom>
          <a:solidFill>
            <a:srgbClr val="D9D9D9">
              <a:alpha val="63136"/>
            </a:srgbClr>
          </a:solidFill>
          <a:ln w="9525">
            <a:noFill/>
            <a:miter lim="800000"/>
            <a:headEnd/>
            <a:tailEnd/>
          </a:ln>
          <a:effectLst>
            <a:outerShdw dist="23000" dir="5400000" rotWithShape="0">
              <a:srgbClr val="808080">
                <a:alpha val="34998"/>
              </a:srgbClr>
            </a:outerShdw>
          </a:effectLst>
        </p:spPr>
        <p:txBody>
          <a:bodyPr anchor="ctr"/>
          <a:lstStyle/>
          <a:p>
            <a:pPr>
              <a:defRPr/>
            </a:pPr>
            <a:r>
              <a:rPr lang="en-US" sz="1400" b="1" dirty="0">
                <a:latin typeface="+mn-lt"/>
                <a:ea typeface="+mn-ea"/>
                <a:cs typeface="+mn-cs"/>
              </a:rPr>
              <a:t>TDLC</a:t>
            </a:r>
          </a:p>
          <a:p>
            <a:pPr>
              <a:defRPr/>
            </a:pPr>
            <a:r>
              <a:rPr lang="en-US" sz="1400" b="1" dirty="0">
                <a:latin typeface="+mn-lt"/>
                <a:ea typeface="+mn-ea"/>
                <a:cs typeface="+mn-cs"/>
              </a:rPr>
              <a:t>UNC ITS</a:t>
            </a:r>
          </a:p>
          <a:p>
            <a:pPr>
              <a:defRPr/>
            </a:pPr>
            <a:r>
              <a:rPr lang="en-US" sz="1400" b="1" dirty="0">
                <a:latin typeface="+mn-lt"/>
                <a:ea typeface="+mn-ea"/>
                <a:cs typeface="+mn-cs"/>
              </a:rPr>
              <a:t>DataNetShare</a:t>
            </a:r>
          </a:p>
          <a:p>
            <a:pPr>
              <a:defRPr/>
            </a:pPr>
            <a:r>
              <a:rPr lang="en-US" sz="1400" b="1" dirty="0">
                <a:latin typeface="+mn-lt"/>
                <a:ea typeface="+mn-ea"/>
                <a:cs typeface="+mn-cs"/>
              </a:rPr>
              <a:t>SILS educational grid</a:t>
            </a:r>
          </a:p>
          <a:p>
            <a:pPr>
              <a:defRPr/>
            </a:pPr>
            <a:r>
              <a:rPr lang="en-US" sz="1400" b="1" dirty="0">
                <a:latin typeface="+mn-lt"/>
                <a:ea typeface="+mn-ea"/>
                <a:cs typeface="+mn-cs"/>
              </a:rPr>
              <a:t>RENCI VO Statewide Grid</a:t>
            </a:r>
          </a:p>
          <a:p>
            <a:pPr>
              <a:defRPr/>
            </a:pPr>
            <a:r>
              <a:rPr lang="en-US" sz="1400" b="1" dirty="0">
                <a:latin typeface="+mn-lt"/>
                <a:ea typeface="+mn-ea"/>
                <a:cs typeface="+mn-cs"/>
              </a:rPr>
              <a:t>UNC Health Science Grid</a:t>
            </a:r>
          </a:p>
          <a:p>
            <a:pPr>
              <a:defRPr/>
            </a:pPr>
            <a:r>
              <a:rPr lang="en-US" sz="1400" b="1" dirty="0">
                <a:latin typeface="+mn-lt"/>
                <a:ea typeface="+mn-ea"/>
                <a:cs typeface="+mn-cs"/>
              </a:rPr>
              <a:t>TUCASI (Duke, NCSU, UNC)</a:t>
            </a:r>
          </a:p>
          <a:p>
            <a:pPr>
              <a:defRPr/>
            </a:pPr>
            <a:r>
              <a:rPr lang="en-US" sz="1400" b="1" dirty="0">
                <a:latin typeface="+mn-lt"/>
                <a:ea typeface="+mn-ea"/>
                <a:cs typeface="+mn-cs"/>
              </a:rPr>
              <a:t>VidArch</a:t>
            </a:r>
          </a:p>
        </p:txBody>
      </p:sp>
      <p:sp>
        <p:nvSpPr>
          <p:cNvPr id="67" name="Wave 66"/>
          <p:cNvSpPr>
            <a:spLocks noChangeArrowheads="1"/>
          </p:cNvSpPr>
          <p:nvPr/>
        </p:nvSpPr>
        <p:spPr bwMode="auto">
          <a:xfrm>
            <a:off x="708025" y="3402013"/>
            <a:ext cx="171450" cy="165100"/>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pic>
        <p:nvPicPr>
          <p:cNvPr id="46131" name="Picture 73" descr="eLegacy.jpg"/>
          <p:cNvPicPr>
            <a:picLocks noChangeAspect="1"/>
          </p:cNvPicPr>
          <p:nvPr/>
        </p:nvPicPr>
        <p:blipFill>
          <a:blip r:embed="rId12"/>
          <a:srcRect/>
          <a:stretch>
            <a:fillRect/>
          </a:stretch>
        </p:blipFill>
        <p:spPr bwMode="auto">
          <a:xfrm>
            <a:off x="879475" y="4687888"/>
            <a:ext cx="479425" cy="176212"/>
          </a:xfrm>
          <a:prstGeom prst="rect">
            <a:avLst/>
          </a:prstGeom>
          <a:noFill/>
          <a:ln w="9525">
            <a:noFill/>
            <a:miter lim="800000"/>
            <a:headEnd/>
            <a:tailEnd/>
          </a:ln>
        </p:spPr>
      </p:pic>
      <p:pic>
        <p:nvPicPr>
          <p:cNvPr id="46132" name="Picture 74" descr="eLegacy.jpg"/>
          <p:cNvPicPr>
            <a:picLocks noChangeAspect="1"/>
          </p:cNvPicPr>
          <p:nvPr/>
        </p:nvPicPr>
        <p:blipFill>
          <a:blip r:embed="rId12"/>
          <a:srcRect/>
          <a:stretch>
            <a:fillRect/>
          </a:stretch>
        </p:blipFill>
        <p:spPr bwMode="auto">
          <a:xfrm>
            <a:off x="468313" y="3155950"/>
            <a:ext cx="481012" cy="176213"/>
          </a:xfrm>
          <a:prstGeom prst="rect">
            <a:avLst/>
          </a:prstGeom>
          <a:noFill/>
          <a:ln w="9525">
            <a:noFill/>
            <a:miter lim="800000"/>
            <a:headEnd/>
            <a:tailEnd/>
          </a:ln>
        </p:spPr>
      </p:pic>
      <p:cxnSp>
        <p:nvCxnSpPr>
          <p:cNvPr id="76" name="Straight Connector 75"/>
          <p:cNvCxnSpPr>
            <a:cxnSpLocks noChangeShapeType="1"/>
          </p:cNvCxnSpPr>
          <p:nvPr/>
        </p:nvCxnSpPr>
        <p:spPr bwMode="auto">
          <a:xfrm flipV="1">
            <a:off x="1358900" y="4157663"/>
            <a:ext cx="6264275" cy="619125"/>
          </a:xfrm>
          <a:prstGeom prst="line">
            <a:avLst/>
          </a:prstGeom>
          <a:noFill/>
          <a:ln w="3175">
            <a:solidFill>
              <a:schemeClr val="tx1"/>
            </a:solidFill>
            <a:round/>
            <a:headEnd/>
            <a:tailEnd/>
          </a:ln>
          <a:effectLst>
            <a:outerShdw dist="20000" dir="5400000" rotWithShape="0">
              <a:srgbClr val="808080">
                <a:alpha val="37999"/>
              </a:srgbClr>
            </a:outerShdw>
          </a:effectLst>
        </p:spPr>
      </p:cxnSp>
      <p:cxnSp>
        <p:nvCxnSpPr>
          <p:cNvPr id="81" name="Straight Connector 80"/>
          <p:cNvCxnSpPr>
            <a:cxnSpLocks noChangeShapeType="1"/>
          </p:cNvCxnSpPr>
          <p:nvPr/>
        </p:nvCxnSpPr>
        <p:spPr bwMode="auto">
          <a:xfrm>
            <a:off x="949325" y="3243263"/>
            <a:ext cx="6673850" cy="914400"/>
          </a:xfrm>
          <a:prstGeom prst="line">
            <a:avLst/>
          </a:prstGeom>
          <a:noFill/>
          <a:ln w="3175">
            <a:solidFill>
              <a:srgbClr val="000000"/>
            </a:solidFill>
            <a:round/>
            <a:headEnd/>
            <a:tailEnd/>
          </a:ln>
          <a:effectLst>
            <a:outerShdw dist="20000" dir="5400000" rotWithShape="0">
              <a:srgbClr val="808080">
                <a:alpha val="37999"/>
              </a:srgbClr>
            </a:outerShdw>
          </a:effectLst>
        </p:spPr>
      </p:cxnSp>
      <p:pic>
        <p:nvPicPr>
          <p:cNvPr id="46135" name="Picture 88" descr="motif.jpg"/>
          <p:cNvPicPr>
            <a:picLocks noChangeAspect="1"/>
          </p:cNvPicPr>
          <p:nvPr/>
        </p:nvPicPr>
        <p:blipFill>
          <a:blip r:embed="rId13"/>
          <a:srcRect/>
          <a:stretch>
            <a:fillRect/>
          </a:stretch>
        </p:blipFill>
        <p:spPr bwMode="auto">
          <a:xfrm>
            <a:off x="6073775" y="2879725"/>
            <a:ext cx="190500" cy="168275"/>
          </a:xfrm>
          <a:prstGeom prst="rect">
            <a:avLst/>
          </a:prstGeom>
          <a:noFill/>
          <a:ln w="9525">
            <a:solidFill>
              <a:srgbClr val="000090"/>
            </a:solidFill>
            <a:miter lim="800000"/>
            <a:headEnd/>
            <a:tailEnd/>
          </a:ln>
        </p:spPr>
      </p:pic>
      <p:pic>
        <p:nvPicPr>
          <p:cNvPr id="46136" name="Picture 89" descr="motif.jpg"/>
          <p:cNvPicPr>
            <a:picLocks noChangeAspect="1"/>
          </p:cNvPicPr>
          <p:nvPr/>
        </p:nvPicPr>
        <p:blipFill>
          <a:blip r:embed="rId13"/>
          <a:srcRect/>
          <a:stretch>
            <a:fillRect/>
          </a:stretch>
        </p:blipFill>
        <p:spPr bwMode="auto">
          <a:xfrm>
            <a:off x="2209806" y="1947863"/>
            <a:ext cx="190500" cy="168275"/>
          </a:xfrm>
          <a:prstGeom prst="rect">
            <a:avLst/>
          </a:prstGeom>
          <a:noFill/>
          <a:ln w="9525">
            <a:solidFill>
              <a:srgbClr val="000090"/>
            </a:solidFill>
            <a:miter lim="800000"/>
            <a:headEnd/>
            <a:tailEnd/>
          </a:ln>
        </p:spPr>
      </p:pic>
      <p:pic>
        <p:nvPicPr>
          <p:cNvPr id="46137" name="Picture 92" descr="nara3.jpg"/>
          <p:cNvPicPr>
            <a:picLocks noChangeAspect="1"/>
          </p:cNvPicPr>
          <p:nvPr/>
        </p:nvPicPr>
        <p:blipFill>
          <a:blip r:embed="rId14"/>
          <a:srcRect/>
          <a:stretch>
            <a:fillRect/>
          </a:stretch>
        </p:blipFill>
        <p:spPr bwMode="auto">
          <a:xfrm>
            <a:off x="2230443" y="982663"/>
            <a:ext cx="182562" cy="242887"/>
          </a:xfrm>
          <a:prstGeom prst="rect">
            <a:avLst/>
          </a:prstGeom>
          <a:noFill/>
          <a:ln w="9525">
            <a:noFill/>
            <a:miter lim="800000"/>
            <a:headEnd/>
            <a:tailEnd/>
          </a:ln>
        </p:spPr>
      </p:pic>
      <p:pic>
        <p:nvPicPr>
          <p:cNvPr id="46138" name="Picture 93" descr="nara3.jpg"/>
          <p:cNvPicPr>
            <a:picLocks noChangeAspect="1"/>
          </p:cNvPicPr>
          <p:nvPr/>
        </p:nvPicPr>
        <p:blipFill>
          <a:blip r:embed="rId14"/>
          <a:srcRect/>
          <a:stretch>
            <a:fillRect/>
          </a:stretch>
        </p:blipFill>
        <p:spPr bwMode="auto">
          <a:xfrm>
            <a:off x="936625" y="4878388"/>
            <a:ext cx="182563" cy="242887"/>
          </a:xfrm>
          <a:prstGeom prst="rect">
            <a:avLst/>
          </a:prstGeom>
          <a:noFill/>
          <a:ln w="9525">
            <a:noFill/>
            <a:miter lim="800000"/>
            <a:headEnd/>
            <a:tailEnd/>
          </a:ln>
        </p:spPr>
      </p:pic>
      <p:pic>
        <p:nvPicPr>
          <p:cNvPr id="46139" name="Picture 95" descr="nara3.jpg"/>
          <p:cNvPicPr>
            <a:picLocks noChangeAspect="1"/>
          </p:cNvPicPr>
          <p:nvPr/>
        </p:nvPicPr>
        <p:blipFill>
          <a:blip r:embed="rId14"/>
          <a:srcRect/>
          <a:stretch>
            <a:fillRect/>
          </a:stretch>
        </p:blipFill>
        <p:spPr bwMode="auto">
          <a:xfrm>
            <a:off x="7407275" y="3419475"/>
            <a:ext cx="180975" cy="242888"/>
          </a:xfrm>
          <a:prstGeom prst="rect">
            <a:avLst/>
          </a:prstGeom>
          <a:noFill/>
          <a:ln w="9525">
            <a:noFill/>
            <a:miter lim="800000"/>
            <a:headEnd/>
            <a:tailEnd/>
          </a:ln>
        </p:spPr>
      </p:pic>
      <p:cxnSp>
        <p:nvCxnSpPr>
          <p:cNvPr id="98" name="Straight Connector 97"/>
          <p:cNvCxnSpPr>
            <a:cxnSpLocks noChangeShapeType="1"/>
            <a:stCxn id="67" idx="3"/>
          </p:cNvCxnSpPr>
          <p:nvPr/>
        </p:nvCxnSpPr>
        <p:spPr bwMode="auto">
          <a:xfrm>
            <a:off x="879475" y="3484563"/>
            <a:ext cx="6708775" cy="647700"/>
          </a:xfrm>
          <a:prstGeom prst="line">
            <a:avLst/>
          </a:prstGeom>
          <a:noFill/>
          <a:ln w="3175">
            <a:solidFill>
              <a:srgbClr val="FF9A5F"/>
            </a:solidFill>
            <a:round/>
            <a:headEnd/>
            <a:tailEnd/>
          </a:ln>
          <a:effectLst>
            <a:outerShdw dist="20000" dir="5400000" rotWithShape="0">
              <a:srgbClr val="808080">
                <a:alpha val="37999"/>
              </a:srgbClr>
            </a:outerShdw>
          </a:effectLst>
        </p:spPr>
      </p:cxnSp>
      <p:pic>
        <p:nvPicPr>
          <p:cNvPr id="46141" name="Picture 109" descr="nara3.jpg"/>
          <p:cNvPicPr>
            <a:picLocks noChangeAspect="1"/>
          </p:cNvPicPr>
          <p:nvPr/>
        </p:nvPicPr>
        <p:blipFill>
          <a:blip r:embed="rId14"/>
          <a:srcRect/>
          <a:stretch>
            <a:fillRect/>
          </a:stretch>
        </p:blipFill>
        <p:spPr bwMode="auto">
          <a:xfrm>
            <a:off x="7373938" y="4252913"/>
            <a:ext cx="182562" cy="242887"/>
          </a:xfrm>
          <a:prstGeom prst="rect">
            <a:avLst/>
          </a:prstGeom>
          <a:noFill/>
          <a:ln w="9525">
            <a:noFill/>
            <a:miter lim="800000"/>
            <a:headEnd/>
            <a:tailEnd/>
          </a:ln>
        </p:spPr>
      </p:pic>
      <p:pic>
        <p:nvPicPr>
          <p:cNvPr id="46142" name="Picture 115" descr="nara3.jpg"/>
          <p:cNvPicPr>
            <a:picLocks noChangeAspect="1"/>
          </p:cNvPicPr>
          <p:nvPr/>
        </p:nvPicPr>
        <p:blipFill>
          <a:blip r:embed="rId14"/>
          <a:srcRect/>
          <a:stretch>
            <a:fillRect/>
          </a:stretch>
        </p:blipFill>
        <p:spPr bwMode="auto">
          <a:xfrm>
            <a:off x="8078788" y="3019425"/>
            <a:ext cx="182562" cy="242888"/>
          </a:xfrm>
          <a:prstGeom prst="rect">
            <a:avLst/>
          </a:prstGeom>
          <a:noFill/>
          <a:ln w="9525">
            <a:noFill/>
            <a:miter lim="800000"/>
            <a:headEnd/>
            <a:tailEnd/>
          </a:ln>
        </p:spPr>
      </p:pic>
      <p:pic>
        <p:nvPicPr>
          <p:cNvPr id="46143" name="Picture 116" descr="nara3.jpg"/>
          <p:cNvPicPr>
            <a:picLocks noChangeAspect="1"/>
          </p:cNvPicPr>
          <p:nvPr/>
        </p:nvPicPr>
        <p:blipFill>
          <a:blip r:embed="rId14"/>
          <a:srcRect/>
          <a:stretch>
            <a:fillRect/>
          </a:stretch>
        </p:blipFill>
        <p:spPr bwMode="auto">
          <a:xfrm>
            <a:off x="8247063" y="3244850"/>
            <a:ext cx="182562" cy="242888"/>
          </a:xfrm>
          <a:prstGeom prst="rect">
            <a:avLst/>
          </a:prstGeom>
          <a:noFill/>
          <a:ln w="9525">
            <a:noFill/>
            <a:miter lim="800000"/>
            <a:headEnd/>
            <a:tailEnd/>
          </a:ln>
        </p:spPr>
      </p:pic>
      <p:pic>
        <p:nvPicPr>
          <p:cNvPr id="46144" name="Picture 124" descr="noaa.jpg"/>
          <p:cNvPicPr>
            <a:picLocks noChangeAspect="1"/>
          </p:cNvPicPr>
          <p:nvPr/>
        </p:nvPicPr>
        <p:blipFill>
          <a:blip r:embed="rId15"/>
          <a:srcRect/>
          <a:stretch>
            <a:fillRect/>
          </a:stretch>
        </p:blipFill>
        <p:spPr bwMode="auto">
          <a:xfrm>
            <a:off x="2201869" y="1289050"/>
            <a:ext cx="236537" cy="217488"/>
          </a:xfrm>
          <a:prstGeom prst="rect">
            <a:avLst/>
          </a:prstGeom>
          <a:noFill/>
          <a:ln w="9525">
            <a:noFill/>
            <a:miter lim="800000"/>
            <a:headEnd/>
            <a:tailEnd/>
          </a:ln>
        </p:spPr>
      </p:pic>
      <p:pic>
        <p:nvPicPr>
          <p:cNvPr id="46145" name="Picture 125" descr="noaa.jpg"/>
          <p:cNvPicPr>
            <a:picLocks noChangeAspect="1"/>
          </p:cNvPicPr>
          <p:nvPr/>
        </p:nvPicPr>
        <p:blipFill>
          <a:blip r:embed="rId15"/>
          <a:srcRect/>
          <a:stretch>
            <a:fillRect/>
          </a:stretch>
        </p:blipFill>
        <p:spPr bwMode="auto">
          <a:xfrm>
            <a:off x="7170738" y="3984625"/>
            <a:ext cx="236537" cy="219075"/>
          </a:xfrm>
          <a:prstGeom prst="rect">
            <a:avLst/>
          </a:prstGeom>
          <a:noFill/>
          <a:ln w="9525">
            <a:noFill/>
            <a:miter lim="800000"/>
            <a:headEnd/>
            <a:tailEnd/>
          </a:ln>
        </p:spPr>
      </p:pic>
      <p:pic>
        <p:nvPicPr>
          <p:cNvPr id="46146" name="Picture 67" descr="new_renci_logo_01.jpg"/>
          <p:cNvPicPr>
            <a:picLocks noChangeAspect="1"/>
          </p:cNvPicPr>
          <p:nvPr/>
        </p:nvPicPr>
        <p:blipFill>
          <a:blip r:embed="rId16"/>
          <a:srcRect/>
          <a:stretch>
            <a:fillRect/>
          </a:stretch>
        </p:blipFill>
        <p:spPr bwMode="auto">
          <a:xfrm>
            <a:off x="7588250" y="3975100"/>
            <a:ext cx="630238" cy="314325"/>
          </a:xfrm>
          <a:prstGeom prst="rect">
            <a:avLst/>
          </a:prstGeom>
          <a:noFill/>
          <a:ln w="9525">
            <a:solidFill>
              <a:srgbClr val="000000"/>
            </a:solidFill>
            <a:miter lim="800000"/>
            <a:headEnd/>
            <a:tailEnd/>
          </a:ln>
        </p:spPr>
      </p:pic>
      <p:sp>
        <p:nvSpPr>
          <p:cNvPr id="69" name="Wave 68"/>
          <p:cNvSpPr>
            <a:spLocks noChangeArrowheads="1"/>
          </p:cNvSpPr>
          <p:nvPr/>
        </p:nvSpPr>
        <p:spPr bwMode="auto">
          <a:xfrm>
            <a:off x="4343400" y="3884613"/>
            <a:ext cx="171450" cy="166687"/>
          </a:xfrm>
          <a:prstGeom prst="wave">
            <a:avLst>
              <a:gd name="adj1" fmla="val 12500"/>
              <a:gd name="adj2" fmla="val 0"/>
            </a:avLst>
          </a:prstGeom>
          <a:solidFill>
            <a:srgbClr val="E4C463"/>
          </a:solid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sz="1100" b="1" dirty="0">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10774</TotalTime>
  <Words>3477</Words>
  <Application>Microsoft Macintosh PowerPoint</Application>
  <PresentationFormat>On-screen Show (4:3)</PresentationFormat>
  <Paragraphs>456</Paragraphs>
  <Slides>37</Slides>
  <Notes>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Document</vt:lpstr>
      <vt:lpstr>iRODS and  Large-Scale  Data  Management </vt:lpstr>
      <vt:lpstr>Renaissance Computing Institute (RENCI)</vt:lpstr>
      <vt:lpstr>Data Intensive Cyber Environments  (DICE Group)</vt:lpstr>
      <vt:lpstr>iRODS Evolution</vt:lpstr>
      <vt:lpstr>Slide 5</vt:lpstr>
      <vt:lpstr>iRODS as a Data Grid</vt:lpstr>
      <vt:lpstr>A RENCI Data Grid</vt:lpstr>
      <vt:lpstr>Slide 8</vt:lpstr>
      <vt:lpstr>Slide 9</vt:lpstr>
      <vt:lpstr>The Data Issues - Examples</vt:lpstr>
      <vt:lpstr>How much is that?</vt:lpstr>
      <vt:lpstr>The Issues – More Examples</vt:lpstr>
      <vt:lpstr>Data Life Cycle</vt:lpstr>
      <vt:lpstr>Policy-Based Data Environments</vt:lpstr>
      <vt:lpstr>Policy-Oriented Data Infrastructure</vt:lpstr>
      <vt:lpstr>Additional iRODS Design Goals</vt:lpstr>
      <vt:lpstr>iRODS Policy Implementation  Microservices and Rules</vt:lpstr>
      <vt:lpstr>Slide 18</vt:lpstr>
      <vt:lpstr>iRODS Extensible Infrastructure</vt:lpstr>
      <vt:lpstr>An iRODS Overview</vt:lpstr>
      <vt:lpstr>Large-Scale Data with iRODS </vt:lpstr>
      <vt:lpstr>NASA Center for Climate Simulation</vt:lpstr>
      <vt:lpstr>NCCS Mandates</vt:lpstr>
      <vt:lpstr>Slide 24</vt:lpstr>
      <vt:lpstr>Slide 25</vt:lpstr>
      <vt:lpstr>NASA iRODS Zones</vt:lpstr>
      <vt:lpstr>Slide 27</vt:lpstr>
      <vt:lpstr>Slide 28</vt:lpstr>
      <vt:lpstr>The Sanger Institute</vt:lpstr>
      <vt:lpstr>The Broad Institute at MIT and Harvard</vt:lpstr>
      <vt:lpstr>Sequencing Data</vt:lpstr>
      <vt:lpstr>Data Growth and Management</vt:lpstr>
      <vt:lpstr>Accidents waiting to happen...</vt:lpstr>
      <vt:lpstr>iRODS in Large-Scale Sequencing</vt:lpstr>
      <vt:lpstr>iRODS in Large-Scale Sequencing</vt:lpstr>
      <vt:lpstr>iRODS Enterprise Version: iRODS-E</vt:lpstr>
      <vt:lpstr>iRODS Enterprise Version: iRODS-E</vt:lpstr>
    </vt:vector>
  </TitlesOfParts>
  <Company>RENCI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 Coyle</dc:creator>
  <cp:lastModifiedBy>Leesa Brieger</cp:lastModifiedBy>
  <cp:revision>142</cp:revision>
  <dcterms:created xsi:type="dcterms:W3CDTF">2011-10-13T03:42:08Z</dcterms:created>
  <dcterms:modified xsi:type="dcterms:W3CDTF">2011-10-13T03:48:46Z</dcterms:modified>
</cp:coreProperties>
</file>