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Default Extension="emf" ContentType="image/x-emf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Default Extension="vml" ContentType="application/vnd.openxmlformats-officedocument.vmlDrawing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xls" ContentType="application/vnd.ms-excel"/>
  <Override PartName="/ppt/tags/tag58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61"/>
  </p:notesMasterIdLst>
  <p:handoutMasterIdLst>
    <p:handoutMasterId r:id="rId62"/>
  </p:handoutMasterIdLst>
  <p:sldIdLst>
    <p:sldId id="554" r:id="rId2"/>
    <p:sldId id="555" r:id="rId3"/>
    <p:sldId id="556" r:id="rId4"/>
    <p:sldId id="557" r:id="rId5"/>
    <p:sldId id="558" r:id="rId6"/>
    <p:sldId id="559" r:id="rId7"/>
    <p:sldId id="560" r:id="rId8"/>
    <p:sldId id="561" r:id="rId9"/>
    <p:sldId id="562" r:id="rId10"/>
    <p:sldId id="563" r:id="rId11"/>
    <p:sldId id="564" r:id="rId12"/>
    <p:sldId id="565" r:id="rId13"/>
    <p:sldId id="566" r:id="rId14"/>
    <p:sldId id="567" r:id="rId15"/>
    <p:sldId id="568" r:id="rId16"/>
    <p:sldId id="569" r:id="rId17"/>
    <p:sldId id="570" r:id="rId18"/>
    <p:sldId id="571" r:id="rId19"/>
    <p:sldId id="572" r:id="rId20"/>
    <p:sldId id="573" r:id="rId21"/>
    <p:sldId id="574" r:id="rId22"/>
    <p:sldId id="575" r:id="rId23"/>
    <p:sldId id="576" r:id="rId24"/>
    <p:sldId id="577" r:id="rId25"/>
    <p:sldId id="578" r:id="rId26"/>
    <p:sldId id="579" r:id="rId27"/>
    <p:sldId id="580" r:id="rId28"/>
    <p:sldId id="581" r:id="rId29"/>
    <p:sldId id="582" r:id="rId30"/>
    <p:sldId id="583" r:id="rId31"/>
    <p:sldId id="584" r:id="rId32"/>
    <p:sldId id="585" r:id="rId33"/>
    <p:sldId id="586" r:id="rId34"/>
    <p:sldId id="587" r:id="rId35"/>
    <p:sldId id="588" r:id="rId36"/>
    <p:sldId id="589" r:id="rId37"/>
    <p:sldId id="590" r:id="rId38"/>
    <p:sldId id="591" r:id="rId39"/>
    <p:sldId id="592" r:id="rId40"/>
    <p:sldId id="593" r:id="rId41"/>
    <p:sldId id="594" r:id="rId42"/>
    <p:sldId id="595" r:id="rId43"/>
    <p:sldId id="596" r:id="rId44"/>
    <p:sldId id="597" r:id="rId45"/>
    <p:sldId id="598" r:id="rId46"/>
    <p:sldId id="599" r:id="rId47"/>
    <p:sldId id="600" r:id="rId48"/>
    <p:sldId id="601" r:id="rId49"/>
    <p:sldId id="602" r:id="rId50"/>
    <p:sldId id="603" r:id="rId51"/>
    <p:sldId id="604" r:id="rId52"/>
    <p:sldId id="605" r:id="rId53"/>
    <p:sldId id="606" r:id="rId54"/>
    <p:sldId id="607" r:id="rId55"/>
    <p:sldId id="608" r:id="rId56"/>
    <p:sldId id="609" r:id="rId57"/>
    <p:sldId id="610" r:id="rId58"/>
    <p:sldId id="611" r:id="rId59"/>
    <p:sldId id="612" r:id="rId60"/>
  </p:sldIdLst>
  <p:sldSz cx="9144000" cy="6858000" type="screen4x3"/>
  <p:notesSz cx="6858000" cy="9144000"/>
  <p:custDataLst>
    <p:tags r:id="rId6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0B0B0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67" d="100"/>
          <a:sy n="67" d="100"/>
        </p:scale>
        <p:origin x="-5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86000" y="6172200"/>
            <a:ext cx="4648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 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DF7C79EC-5C3E-45D5-971A-E6AF27B7C8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315200" y="6191250"/>
            <a:ext cx="1295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A790-6F19-4F0E-8844-552503E9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err="1" smtClean="0"/>
              <a:t>Instr</a:t>
            </a:r>
            <a:r>
              <a:rPr lang="en-US" dirty="0" smtClean="0"/>
              <a:t> Level Parallel</a:t>
            </a:r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4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066800" y="6143625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28600" y="6096000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9" descr="ouit_logo_small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447800" y="6096000"/>
            <a:ext cx="11430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0" descr="earlham_college_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477000" y="6172200"/>
            <a:ext cx="990600" cy="25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16"/>
          <p:cNvGrpSpPr/>
          <p:nvPr userDrawn="1"/>
        </p:nvGrpSpPr>
        <p:grpSpPr>
          <a:xfrm>
            <a:off x="7517296" y="6096000"/>
            <a:ext cx="624840" cy="582168"/>
            <a:chOff x="457200" y="3945257"/>
            <a:chExt cx="2072640" cy="2275711"/>
          </a:xfrm>
        </p:grpSpPr>
        <p:pic>
          <p:nvPicPr>
            <p:cNvPr id="18" name="Picture 17" descr="oksupercompsymp2011_tshirt_front_final_cropped_20110929.jpg"/>
            <p:cNvPicPr>
              <a:picLocks noChangeAspect="1"/>
            </p:cNvPicPr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57200" y="3962400"/>
              <a:ext cx="2072640" cy="2258568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auto">
            <a:xfrm>
              <a:off x="457200" y="3962400"/>
              <a:ext cx="1199444" cy="989732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7200" y="4556239"/>
              <a:ext cx="911578" cy="89075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7200" y="5319712"/>
              <a:ext cx="152400" cy="89075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600200" y="3945257"/>
              <a:ext cx="914400" cy="4571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  <p:sldLayoutId id="2147483692" r:id="rId15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8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1.xml"/><Relationship Id="rId1" Type="http://schemas.openxmlformats.org/officeDocument/2006/relationships/tags" Target="../tags/tag60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l.com/design/processor/manuals/248966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Parallel Programming &amp; Cluster Computing</a:t>
            </a: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Instruction Level Parallelism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66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Charlie Peck, Earlham College</a:t>
            </a:r>
          </a:p>
          <a:p>
            <a:pPr eaLnBrk="1" hangingPunct="1">
              <a:spcBef>
                <a:spcPts val="0"/>
              </a:spcBef>
            </a:pPr>
            <a:r>
              <a:rPr lang="en-US" sz="1800" b="1" dirty="0" smtClean="0"/>
              <a:t>Tuesday October 11 2011</a:t>
            </a: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2667000" y="5181600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30" descr="earlham_college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17274" y="4724400"/>
            <a:ext cx="269332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21"/>
          <p:cNvGrpSpPr/>
          <p:nvPr/>
        </p:nvGrpSpPr>
        <p:grpSpPr>
          <a:xfrm>
            <a:off x="457200" y="3945257"/>
            <a:ext cx="2072640" cy="2275711"/>
            <a:chOff x="457200" y="3945257"/>
            <a:chExt cx="2072640" cy="2275711"/>
          </a:xfrm>
        </p:grpSpPr>
        <p:pic>
          <p:nvPicPr>
            <p:cNvPr id="17" name="Picture 16" descr="oksupercompsymp2011_tshirt_front_final_cropped_20110929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7200" y="3962400"/>
              <a:ext cx="2072640" cy="2258568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auto">
            <a:xfrm>
              <a:off x="457200" y="3962400"/>
              <a:ext cx="1199444" cy="989732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57200" y="4556239"/>
              <a:ext cx="911578" cy="89075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57200" y="5319712"/>
              <a:ext cx="152400" cy="89075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600200" y="3945257"/>
              <a:ext cx="914400" cy="4571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What’s the Relevance of Cycles?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8486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Typically, a primitive operation (for example, add, multiply, divide) takes a fixed number of cycles to execute (assuming no pipelining).</a:t>
            </a: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itchFamily="1" charset="-128"/>
              </a:rPr>
              <a:t>IBM POWER4 </a:t>
            </a:r>
            <a:r>
              <a:rPr lang="en-US" baseline="30000" smtClean="0">
                <a:ea typeface="ＭＳ Ｐゴシック" pitchFamily="1" charset="-128"/>
              </a:rPr>
              <a:t>[1]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Multiply or add:  6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Load:                   4 cycles from L1 cache</a:t>
            </a:r>
          </a:p>
          <a:p>
            <a:pPr lvl="1">
              <a:lnSpc>
                <a:spcPct val="8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                               14 cycles from L2 cache</a:t>
            </a:r>
          </a:p>
          <a:p>
            <a:pPr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Intel Pentium4 EM64T (Core) </a:t>
            </a:r>
            <a:r>
              <a:rPr lang="en-US" baseline="30000" smtClean="0">
                <a:ea typeface="ＭＳ Ｐゴシック" pitchFamily="1" charset="-128"/>
              </a:rPr>
              <a:t>[2]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Multiply:                       7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Add, subtract:               5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Divide:                        38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Square root:                39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Tangent:            240-300 cycles (64 bit floating point)</a:t>
            </a:r>
          </a:p>
          <a:p>
            <a:pPr lvl="1">
              <a:lnSpc>
                <a:spcPct val="90000"/>
              </a:lnSpc>
            </a:pPr>
            <a:endParaRPr lang="en-US" smtClean="0">
              <a:ea typeface="ＭＳ Ｐゴシック" pitchFamily="1" charset="-128"/>
            </a:endParaRPr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BB0F522-33FB-4478-8AA6-F3FFF4F6A491}" type="slidenum">
              <a:rPr lang="en-US"/>
              <a:pPr/>
              <a:t>10</a:t>
            </a:fld>
            <a:endParaRPr lang="en-US"/>
          </a:p>
        </p:txBody>
      </p:sp>
      <p:pic>
        <p:nvPicPr>
          <p:cNvPr id="43014" name="Picture 4" descr="soonerfro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362200"/>
            <a:ext cx="6572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5" descr="topdawg_200510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4267200"/>
            <a:ext cx="10842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smtClean="0">
                <a:ea typeface="ＭＳ Ｐゴシック" pitchFamily="1" charset="-128"/>
              </a:rPr>
              <a:t>Scalar Operation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4505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DC2767-9F1C-45EA-AAEA-7CE9186F10CB}" type="slidenum">
              <a:rPr lang="en-US"/>
              <a:pPr/>
              <a:t>12</a:t>
            </a:fld>
            <a:endParaRPr lang="en-US"/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pPr algn="ctr"/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Scalar Operation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530475" y="2133600"/>
            <a:ext cx="4483100" cy="38862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a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 register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R0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b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Multiply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R2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=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R0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*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c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R3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Multiply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R5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=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R3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*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Add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R6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=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R2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+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R5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Store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R6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z</a:t>
            </a:r>
          </a:p>
          <a:p>
            <a:pPr marL="609600" indent="-609600">
              <a:buClr>
                <a:schemeClr val="tx1"/>
              </a:buClr>
              <a:buSzTx/>
              <a:buFont typeface="Wingdings" pitchFamily="1" charset="2"/>
              <a:buAutoNum type="arabicPeriod"/>
            </a:pPr>
            <a:endParaRPr lang="en-US" smtClean="0">
              <a:latin typeface="Courier New" pitchFamily="1" charset="0"/>
              <a:ea typeface="ＭＳ Ｐゴシック" pitchFamily="1" charset="-128"/>
            </a:endParaRPr>
          </a:p>
        </p:txBody>
      </p:sp>
      <p:sp>
        <p:nvSpPr>
          <p:cNvPr id="4608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4608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A1922A8-DED7-42EE-B62E-3DB4DCE88FD6}" type="slidenum">
              <a:rPr lang="en-US"/>
              <a:pPr/>
              <a:t>13</a:t>
            </a:fld>
            <a:endParaRPr lang="en-US"/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2544763" y="1181100"/>
            <a:ext cx="4584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hlink"/>
                </a:solidFill>
                <a:latin typeface="Courier New" pitchFamily="1" charset="0"/>
              </a:rPr>
              <a:t>z = a * b + c * d;</a:t>
            </a:r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1752600" y="1676400"/>
            <a:ext cx="6162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folHlink"/>
                </a:solidFill>
              </a:rPr>
              <a:t>How would this statement be executed?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Does Order Matter?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3733800" cy="3352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a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R0</a:t>
            </a:r>
          </a:p>
          <a:p>
            <a:pPr marL="609600" indent="-609600">
              <a:lnSpc>
                <a:spcPct val="7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b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Multiply                           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R2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=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R0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*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c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R3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Multiply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              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R5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=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R3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*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Add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R6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=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R2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+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R5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Store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R6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z</a:t>
            </a:r>
            <a:endParaRPr lang="en-US" smtClean="0">
              <a:solidFill>
                <a:schemeClr val="tx2"/>
              </a:solidFill>
              <a:latin typeface="Courier New" pitchFamily="1" charset="0"/>
              <a:ea typeface="ＭＳ Ｐゴシック" pitchFamily="1" charset="-128"/>
            </a:endParaRPr>
          </a:p>
        </p:txBody>
      </p:sp>
      <p:sp>
        <p:nvSpPr>
          <p:cNvPr id="4710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6DC839C-7D0C-4F5A-AF5B-63530E07CD60}" type="slidenum">
              <a:rPr lang="en-US"/>
              <a:pPr/>
              <a:t>14</a:t>
            </a:fld>
            <a:endParaRPr lang="en-US"/>
          </a:p>
        </p:txBody>
      </p:sp>
      <p:sp>
        <p:nvSpPr>
          <p:cNvPr id="47110" name="Text Box 4"/>
          <p:cNvSpPr txBox="1">
            <a:spLocks noChangeArrowheads="1"/>
          </p:cNvSpPr>
          <p:nvPr/>
        </p:nvSpPr>
        <p:spPr bwMode="auto">
          <a:xfrm>
            <a:off x="2544763" y="1181100"/>
            <a:ext cx="4584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hlink"/>
                </a:solidFill>
                <a:latin typeface="Courier New" pitchFamily="1" charset="0"/>
              </a:rPr>
              <a:t>z = a * b + c * d;</a:t>
            </a:r>
          </a:p>
        </p:txBody>
      </p:sp>
      <p:sp>
        <p:nvSpPr>
          <p:cNvPr id="47111" name="Line 5"/>
          <p:cNvSpPr>
            <a:spLocks noChangeShapeType="1"/>
          </p:cNvSpPr>
          <p:nvPr/>
        </p:nvSpPr>
        <p:spPr bwMode="auto">
          <a:xfrm>
            <a:off x="4724400" y="1905000"/>
            <a:ext cx="0" cy="3276600"/>
          </a:xfrm>
          <a:prstGeom prst="line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838200" y="5200650"/>
            <a:ext cx="754221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folHlink"/>
                </a:solidFill>
              </a:rPr>
              <a:t>In the cases where order doesn’t matter, we say that</a:t>
            </a:r>
          </a:p>
          <a:p>
            <a:pPr algn="ctr"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the operations are </a:t>
            </a:r>
            <a:r>
              <a:rPr lang="en-US" sz="2800" b="1" i="1" u="sng">
                <a:solidFill>
                  <a:schemeClr val="folHlink"/>
                </a:solidFill>
              </a:rPr>
              <a:t>independent</a:t>
            </a:r>
            <a:r>
              <a:rPr lang="en-US" sz="2800">
                <a:solidFill>
                  <a:schemeClr val="folHlink"/>
                </a:solidFill>
              </a:rPr>
              <a:t> of one another.</a:t>
            </a:r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4876800" y="1752600"/>
            <a:ext cx="3733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1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1" charset="0"/>
              </a:rPr>
              <a:t>d</a:t>
            </a:r>
            <a:r>
              <a:rPr lang="en-US">
                <a:latin typeface="Courier New" pitchFamily="1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R0</a:t>
            </a:r>
          </a:p>
          <a:p>
            <a:pPr marL="609600" indent="-609600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Font typeface="Wingdings" pitchFamily="1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1" charset="0"/>
              </a:rPr>
              <a:t>c</a:t>
            </a:r>
            <a:r>
              <a:rPr lang="en-US">
                <a:latin typeface="Courier New" pitchFamily="1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R1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1" charset="2"/>
              <a:buAutoNum type="arabicPeriod"/>
            </a:pPr>
            <a:r>
              <a:rPr lang="en-US"/>
              <a:t>Multiply                           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R2</a:t>
            </a:r>
            <a:r>
              <a:rPr lang="en-US" b="1">
                <a:latin typeface="Courier New" pitchFamily="1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R0</a:t>
            </a:r>
            <a:r>
              <a:rPr lang="en-US" b="1">
                <a:latin typeface="Courier New" pitchFamily="1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R1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1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1" charset="0"/>
              </a:rPr>
              <a:t>b</a:t>
            </a:r>
            <a:r>
              <a:rPr lang="en-US">
                <a:latin typeface="Courier New" pitchFamily="1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R3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1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1" charset="0"/>
              </a:rPr>
              <a:t>a</a:t>
            </a:r>
            <a:r>
              <a:rPr lang="en-US">
                <a:latin typeface="Courier New" pitchFamily="1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R4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1" charset="2"/>
              <a:buAutoNum type="arabicPeriod"/>
            </a:pPr>
            <a:r>
              <a:rPr lang="en-US"/>
              <a:t>Multiply</a:t>
            </a:r>
            <a:r>
              <a:rPr lang="en-US">
                <a:latin typeface="Courier New" pitchFamily="1" charset="0"/>
              </a:rPr>
              <a:t>               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R5</a:t>
            </a:r>
            <a:r>
              <a:rPr lang="en-US" b="1">
                <a:latin typeface="Courier New" pitchFamily="1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R3</a:t>
            </a:r>
            <a:r>
              <a:rPr lang="en-US" b="1">
                <a:latin typeface="Courier New" pitchFamily="1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R4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1" charset="2"/>
              <a:buAutoNum type="arabicPeriod"/>
            </a:pPr>
            <a:r>
              <a:rPr lang="en-US"/>
              <a:t>Add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R6</a:t>
            </a:r>
            <a:r>
              <a:rPr lang="en-US" b="1">
                <a:latin typeface="Courier New" pitchFamily="1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R2</a:t>
            </a:r>
            <a:r>
              <a:rPr lang="en-US" b="1">
                <a:latin typeface="Courier New" pitchFamily="1" charset="0"/>
              </a:rPr>
              <a:t> +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R5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1" charset="2"/>
              <a:buAutoNum type="arabicPeriod"/>
            </a:pPr>
            <a:r>
              <a:rPr lang="en-US"/>
              <a:t>Store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1" charset="0"/>
              </a:rPr>
              <a:t>R6</a:t>
            </a:r>
            <a:r>
              <a:rPr lang="en-US">
                <a:latin typeface="Courier New" pitchFamily="1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1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1" charset="0"/>
              </a:rPr>
              <a:t>z</a:t>
            </a:r>
            <a:endParaRPr lang="en-US">
              <a:solidFill>
                <a:schemeClr val="tx2"/>
              </a:solidFill>
              <a:latin typeface="Courier New" pitchFamily="1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Superscalar Operation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545388" cy="31242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SzTx/>
              <a:buFont typeface="Wingdings" pitchFamily="1" charset="2"/>
              <a:buAutoNum type="arabicPeriod"/>
            </a:pP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a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R0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u="sng" smtClean="0">
                <a:ea typeface="ＭＳ Ｐゴシック" pitchFamily="1" charset="-128"/>
              </a:rPr>
              <a:t>AND</a:t>
            </a:r>
            <a:endParaRPr lang="en-US" b="1" smtClean="0">
              <a:latin typeface="Courier New" pitchFamily="1" charset="0"/>
              <a:ea typeface="ＭＳ Ｐゴシック" pitchFamily="1" charset="-128"/>
            </a:endParaRPr>
          </a:p>
          <a:p>
            <a:pPr marL="609600" indent="-609600">
              <a:lnSpc>
                <a:spcPct val="8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	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b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 startAt="2"/>
            </a:pPr>
            <a:r>
              <a:rPr lang="en-US" smtClean="0">
                <a:ea typeface="ＭＳ Ｐゴシック" pitchFamily="1" charset="-128"/>
              </a:rPr>
              <a:t>Multiply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R2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=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R0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*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R1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u="sng" smtClean="0">
                <a:ea typeface="ＭＳ Ｐゴシック" pitchFamily="1" charset="-128"/>
              </a:rPr>
              <a:t>AND</a:t>
            </a:r>
            <a:endParaRPr lang="en-US" b="1" smtClean="0">
              <a:latin typeface="Courier New" pitchFamily="1" charset="0"/>
              <a:ea typeface="ＭＳ Ｐゴシック" pitchFamily="1" charset="-128"/>
            </a:endParaRPr>
          </a:p>
          <a:p>
            <a:pPr marL="609600" indent="-609600">
              <a:lnSpc>
                <a:spcPct val="8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	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c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R3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u="sng" smtClean="0">
                <a:ea typeface="ＭＳ Ｐゴシック" pitchFamily="1" charset="-128"/>
              </a:rPr>
              <a:t>AND</a:t>
            </a:r>
            <a:r>
              <a:rPr lang="en-US" b="1" smtClean="0">
                <a:ea typeface="ＭＳ Ｐゴシック" pitchFamily="1" charset="-128"/>
              </a:rPr>
              <a:t>  </a:t>
            </a:r>
          </a:p>
          <a:p>
            <a:pPr marL="609600" indent="-609600">
              <a:lnSpc>
                <a:spcPct val="80000"/>
              </a:lnSpc>
              <a:buFont typeface="Wingdings" pitchFamily="1" charset="2"/>
              <a:buNone/>
            </a:pPr>
            <a:r>
              <a:rPr lang="en-US" b="1" smtClean="0">
                <a:ea typeface="ＭＳ Ｐゴシック" pitchFamily="1" charset="-128"/>
              </a:rPr>
              <a:t>	</a:t>
            </a:r>
            <a:r>
              <a:rPr lang="en-US" smtClean="0">
                <a:ea typeface="ＭＳ Ｐゴシック" pitchFamily="1" charset="-128"/>
              </a:rPr>
              <a:t>load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 startAt="3"/>
            </a:pPr>
            <a:r>
              <a:rPr lang="en-US" smtClean="0">
                <a:ea typeface="ＭＳ Ｐゴシック" pitchFamily="1" charset="-128"/>
              </a:rPr>
              <a:t>Multiply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R5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=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R3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*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 startAt="3"/>
            </a:pPr>
            <a:r>
              <a:rPr lang="en-US" smtClean="0">
                <a:ea typeface="ＭＳ Ｐゴシック" pitchFamily="1" charset="-128"/>
              </a:rPr>
              <a:t>Add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R6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=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R2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 +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R5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1" charset="2"/>
              <a:buAutoNum type="arabicPeriod" startAt="3"/>
            </a:pPr>
            <a:r>
              <a:rPr lang="en-US" smtClean="0">
                <a:ea typeface="ＭＳ Ｐゴシック" pitchFamily="1" charset="-128"/>
              </a:rPr>
              <a:t>Store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rgbClr val="A50021"/>
                </a:solidFill>
                <a:latin typeface="Courier New" pitchFamily="1" charset="0"/>
                <a:ea typeface="ＭＳ Ｐゴシック" pitchFamily="1" charset="-128"/>
              </a:rPr>
              <a:t>R6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into</a:t>
            </a:r>
            <a:r>
              <a:rPr lang="en-US" smtClean="0">
                <a:latin typeface="Courier New" pitchFamily="1" charset="0"/>
                <a:ea typeface="ＭＳ Ｐゴシック" pitchFamily="1" charset="-128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Courier New" pitchFamily="1" charset="0"/>
                <a:ea typeface="ＭＳ Ｐゴシック" pitchFamily="1" charset="-128"/>
              </a:rPr>
              <a:t>z</a:t>
            </a:r>
            <a:endParaRPr lang="en-US" smtClean="0">
              <a:solidFill>
                <a:schemeClr val="tx2"/>
              </a:solidFill>
              <a:latin typeface="Courier New" pitchFamily="1" charset="0"/>
              <a:ea typeface="ＭＳ Ｐゴシック" pitchFamily="1" charset="-128"/>
            </a:endParaRPr>
          </a:p>
        </p:txBody>
      </p:sp>
      <p:sp>
        <p:nvSpPr>
          <p:cNvPr id="4813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A6A46A6-7767-4E68-95D9-23E16D6258AB}" type="slidenum">
              <a:rPr lang="en-US"/>
              <a:pPr/>
              <a:t>15</a:t>
            </a:fld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2544763" y="1181100"/>
            <a:ext cx="4584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hlink"/>
                </a:solidFill>
                <a:latin typeface="Courier New" pitchFamily="1" charset="0"/>
              </a:rPr>
              <a:t>z = a * b + c * d;</a:t>
            </a:r>
          </a:p>
        </p:txBody>
      </p:sp>
      <p:sp>
        <p:nvSpPr>
          <p:cNvPr id="48135" name="Text Box 5"/>
          <p:cNvSpPr txBox="1">
            <a:spLocks noChangeArrowheads="1"/>
          </p:cNvSpPr>
          <p:nvPr/>
        </p:nvSpPr>
        <p:spPr bwMode="auto">
          <a:xfrm>
            <a:off x="2700338" y="4495800"/>
            <a:ext cx="589915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folHlink"/>
                </a:solidFill>
              </a:rPr>
              <a:t>If order doesn’t matter,</a:t>
            </a:r>
          </a:p>
          <a:p>
            <a:pPr algn="ctr">
              <a:lnSpc>
                <a:spcPct val="80000"/>
              </a:lnSpc>
            </a:pPr>
            <a:r>
              <a:rPr lang="en-US" sz="2800">
                <a:solidFill>
                  <a:schemeClr val="folHlink"/>
                </a:solidFill>
              </a:rPr>
              <a:t>then things can happen </a:t>
            </a:r>
            <a:r>
              <a:rPr lang="en-US" sz="2800" b="1" u="sng">
                <a:solidFill>
                  <a:schemeClr val="hlink"/>
                </a:solidFill>
              </a:rPr>
              <a:t>simultaneously</a:t>
            </a:r>
            <a:r>
              <a:rPr lang="en-US" sz="2800">
                <a:solidFill>
                  <a:schemeClr val="folHlink"/>
                </a:solidFill>
              </a:rPr>
              <a:t>.</a:t>
            </a:r>
          </a:p>
          <a:p>
            <a:pPr algn="ctr"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So, we go from 8 operations down to 5.</a:t>
            </a:r>
          </a:p>
          <a:p>
            <a:pPr algn="ctr"/>
            <a:r>
              <a:rPr lang="en-US" sz="2000">
                <a:solidFill>
                  <a:schemeClr val="folHlink"/>
                </a:solidFill>
              </a:rPr>
              <a:t>(Note: there are lots of simplifying assumptions here.)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smtClean="0">
                <a:ea typeface="ＭＳ Ｐゴシック" pitchFamily="1" charset="-128"/>
              </a:rPr>
              <a:t>Loops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Loops Are Good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924800" cy="17526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Most compilers are very good at optimizing </a:t>
            </a:r>
            <a:r>
              <a:rPr lang="en-US" b="1" u="sng" smtClean="0">
                <a:solidFill>
                  <a:schemeClr val="folHlink"/>
                </a:solidFill>
                <a:ea typeface="ＭＳ Ｐゴシック" pitchFamily="1" charset="-128"/>
              </a:rPr>
              <a:t>loops</a:t>
            </a:r>
            <a:r>
              <a:rPr lang="en-US" smtClean="0">
                <a:ea typeface="ＭＳ Ｐゴシック" pitchFamily="1" charset="-128"/>
              </a:rPr>
              <a:t>, and not very good at optimizing other constructs.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smtClean="0">
                <a:solidFill>
                  <a:schemeClr val="folHlink"/>
                </a:solidFill>
                <a:ea typeface="ＭＳ Ｐゴシック" pitchFamily="1" charset="-128"/>
              </a:rPr>
              <a:t>Why?</a:t>
            </a:r>
            <a:endParaRPr lang="en-US" smtClean="0">
              <a:solidFill>
                <a:schemeClr val="folHlink"/>
              </a:solidFill>
              <a:ea typeface="ＭＳ Ｐゴシック" pitchFamily="1" charset="-128"/>
            </a:endParaRPr>
          </a:p>
        </p:txBody>
      </p:sp>
      <p:sp>
        <p:nvSpPr>
          <p:cNvPr id="5018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1E8D310-196D-4430-9018-D435E4AD1C97}" type="slidenum">
              <a:rPr lang="en-US"/>
              <a:pPr/>
              <a:t>17</a:t>
            </a:fld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609600" y="2743200"/>
            <a:ext cx="6112571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dirty="0">
                <a:solidFill>
                  <a:schemeClr val="folHlink"/>
                </a:solidFill>
                <a:latin typeface="Courier New" pitchFamily="1" charset="0"/>
              </a:rPr>
              <a:t>DO index = 1, length</a:t>
            </a:r>
          </a:p>
          <a:p>
            <a:pPr algn="l"/>
            <a:r>
              <a:rPr lang="en-US" b="1" dirty="0">
                <a:solidFill>
                  <a:schemeClr val="folHlink"/>
                </a:solidFill>
                <a:latin typeface="Courier New" pitchFamily="1" charset="0"/>
              </a:rPr>
              <a:t>    </a:t>
            </a:r>
            <a:r>
              <a:rPr lang="en-US" b="1" dirty="0" err="1">
                <a:solidFill>
                  <a:schemeClr val="folHlink"/>
                </a:solidFill>
                <a:latin typeface="Courier New" pitchFamily="1" charset="0"/>
              </a:rPr>
              <a:t>dst</a:t>
            </a:r>
            <a:r>
              <a:rPr lang="en-US" b="1" dirty="0">
                <a:solidFill>
                  <a:schemeClr val="folHlink"/>
                </a:solidFill>
                <a:latin typeface="Courier New" pitchFamily="1" charset="0"/>
              </a:rPr>
              <a:t>(index) = src1(index) + src2(index)</a:t>
            </a:r>
          </a:p>
          <a:p>
            <a:pPr algn="l"/>
            <a:r>
              <a:rPr lang="en-US" b="1" dirty="0">
                <a:solidFill>
                  <a:schemeClr val="folHlink"/>
                </a:solidFill>
                <a:latin typeface="Courier New" pitchFamily="1" charset="0"/>
              </a:rPr>
              <a:t>END DO</a:t>
            </a:r>
          </a:p>
          <a:p>
            <a:pPr algn="l"/>
            <a:endParaRPr lang="en-US" b="1" dirty="0">
              <a:solidFill>
                <a:schemeClr val="folHlink"/>
              </a:solidFill>
              <a:latin typeface="Courier New" pitchFamily="1" charset="0"/>
            </a:endParaRPr>
          </a:p>
          <a:p>
            <a:pPr algn="l"/>
            <a:r>
              <a:rPr lang="en-US" b="1" dirty="0">
                <a:solidFill>
                  <a:schemeClr val="fol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/>
            <a:r>
              <a:rPr lang="en-US" b="1" dirty="0">
                <a:solidFill>
                  <a:schemeClr val="folHlink"/>
                </a:solidFill>
                <a:latin typeface="Courier New" pitchFamily="1" charset="0"/>
              </a:rPr>
              <a:t>    </a:t>
            </a:r>
            <a:r>
              <a:rPr lang="en-US" b="1" dirty="0" err="1">
                <a:solidFill>
                  <a:schemeClr val="folHlink"/>
                </a:solidFill>
                <a:latin typeface="Courier New" pitchFamily="1" charset="0"/>
              </a:rPr>
              <a:t>dst</a:t>
            </a:r>
            <a:r>
              <a:rPr lang="en-US" b="1" dirty="0">
                <a:solidFill>
                  <a:schemeClr val="folHlink"/>
                </a:solidFill>
                <a:latin typeface="Courier New" pitchFamily="1" charset="0"/>
              </a:rPr>
              <a:t>[index] = src1[index] + src2[index];</a:t>
            </a:r>
          </a:p>
          <a:p>
            <a:pPr algn="l"/>
            <a:r>
              <a:rPr lang="en-US" b="1" dirty="0">
                <a:solidFill>
                  <a:schemeClr val="folHlink"/>
                </a:solidFill>
                <a:latin typeface="Courier New" pitchFamily="1" charset="0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Why Loops Are Good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848600" cy="5029200"/>
          </a:xfrm>
        </p:spPr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Loops are </a:t>
            </a:r>
            <a:r>
              <a:rPr lang="en-US" b="1" u="sng" smtClean="0">
                <a:ea typeface="ＭＳ Ｐゴシック" pitchFamily="1" charset="-128"/>
              </a:rPr>
              <a:t>very common</a:t>
            </a:r>
            <a:r>
              <a:rPr lang="en-US" smtClean="0">
                <a:ea typeface="ＭＳ Ｐゴシック" pitchFamily="1" charset="-128"/>
              </a:rPr>
              <a:t> in many programs.</a:t>
            </a:r>
          </a:p>
          <a:p>
            <a:r>
              <a:rPr lang="en-US" smtClean="0">
                <a:ea typeface="ＭＳ Ｐゴシック" pitchFamily="1" charset="-128"/>
              </a:rPr>
              <a:t>Also, it’s easier to optimize loops than more arbitrary sequences of instructions: when a program does </a:t>
            </a:r>
            <a:r>
              <a:rPr lang="en-US" b="1" u="sng" smtClean="0">
                <a:ea typeface="ＭＳ Ｐゴシック" pitchFamily="1" charset="-128"/>
              </a:rPr>
              <a:t>the same thing over and over</a:t>
            </a:r>
            <a:r>
              <a:rPr lang="en-US" smtClean="0">
                <a:ea typeface="ＭＳ Ｐゴシック" pitchFamily="1" charset="-128"/>
              </a:rPr>
              <a:t>, it’s </a:t>
            </a:r>
            <a:r>
              <a:rPr lang="en-US" b="1" u="sng" smtClean="0">
                <a:ea typeface="ＭＳ Ｐゴシック" pitchFamily="1" charset="-128"/>
              </a:rPr>
              <a:t>easier to predict</a:t>
            </a:r>
            <a:r>
              <a:rPr lang="en-US" smtClean="0">
                <a:ea typeface="ＭＳ Ｐゴシック" pitchFamily="1" charset="-128"/>
              </a:rPr>
              <a:t> what’s likely to happen next.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So, hardware vendors have designed their products to be able to execute loops quickly.</a:t>
            </a:r>
          </a:p>
        </p:txBody>
      </p:sp>
      <p:sp>
        <p:nvSpPr>
          <p:cNvPr id="5120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FD3737-E916-4691-B16D-3060A02E99F8}" type="slidenum">
              <a:rPr lang="en-US"/>
              <a:pPr/>
              <a:t>18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5222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4A31EE1-7FF3-4487-BD9A-ADA0CCB5A6BE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pPr algn="ctr"/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Outline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What is Instruction-Level Parallelism?</a:t>
            </a:r>
          </a:p>
          <a:p>
            <a:r>
              <a:rPr lang="en-US" smtClean="0">
                <a:ea typeface="ＭＳ Ｐゴシック" pitchFamily="1" charset="-128"/>
              </a:rPr>
              <a:t>Scalar Operation</a:t>
            </a:r>
          </a:p>
          <a:p>
            <a:r>
              <a:rPr lang="en-US" smtClean="0">
                <a:ea typeface="ＭＳ Ｐゴシック" pitchFamily="1" charset="-128"/>
              </a:rPr>
              <a:t>Loops</a:t>
            </a:r>
          </a:p>
          <a:p>
            <a:r>
              <a:rPr lang="en-US" smtClean="0">
                <a:ea typeface="ＭＳ Ｐゴシック" pitchFamily="1" charset="-128"/>
              </a:rPr>
              <a:t>Pipelining</a:t>
            </a:r>
          </a:p>
          <a:p>
            <a:pPr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Loop Performance</a:t>
            </a: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itchFamily="1" charset="-128"/>
              </a:rPr>
              <a:t>Superpipelining</a:t>
            </a: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itchFamily="1" charset="-128"/>
              </a:rPr>
              <a:t>Vectors</a:t>
            </a:r>
          </a:p>
          <a:p>
            <a:pPr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A Real Example</a:t>
            </a:r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509D02-76A1-4495-B441-E7E0ACB43F9B}" type="slidenum">
              <a:rPr lang="en-US"/>
              <a:pPr/>
              <a:t>2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Superscalar Loops (C)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836613" y="1371600"/>
            <a:ext cx="7697787" cy="25146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for (i = 0; i &lt; length; i++) {</a:t>
            </a:r>
          </a:p>
          <a:p>
            <a:pPr>
              <a:lnSpc>
                <a:spcPct val="60000"/>
              </a:lnSpc>
              <a:buFont typeface="Wingdings" pitchFamily="1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  z[i] = a[i] * b[i] + c[i] * d[i];</a:t>
            </a:r>
          </a:p>
          <a:p>
            <a:pPr>
              <a:lnSpc>
                <a:spcPct val="70000"/>
              </a:lnSpc>
              <a:buFont typeface="Wingdings" pitchFamily="1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}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        </a:t>
            </a:r>
          </a:p>
        </p:txBody>
      </p:sp>
      <p:sp>
        <p:nvSpPr>
          <p:cNvPr id="5325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F38786D-C5C3-4692-ACC2-03F89BEF30D7}" type="slidenum">
              <a:rPr lang="en-US"/>
              <a:pPr/>
              <a:t>20</a:t>
            </a:fld>
            <a:endParaRPr lang="en-US"/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8077200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dirty="0">
                <a:solidFill>
                  <a:schemeClr val="folHlink"/>
                </a:solidFill>
              </a:rPr>
              <a:t>Each of the iterations is </a:t>
            </a:r>
            <a:r>
              <a:rPr lang="en-US" sz="2800" b="1" u="sng" dirty="0">
                <a:solidFill>
                  <a:schemeClr val="folHlink"/>
                </a:solidFill>
              </a:rPr>
              <a:t>completely independent</a:t>
            </a:r>
            <a:r>
              <a:rPr lang="en-US" sz="2800" dirty="0">
                <a:solidFill>
                  <a:schemeClr val="folHlink"/>
                </a:solidFill>
              </a:rPr>
              <a:t> of all of the other iterations; for example,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1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3000" b="1" dirty="0">
                <a:solidFill>
                  <a:schemeClr val="hlink"/>
                </a:solidFill>
                <a:latin typeface="Courier New" pitchFamily="1" charset="0"/>
              </a:rPr>
              <a:t>z[0] = a[0] * b[0] + c[0] * d[0]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1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has nothing to do with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1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3000" b="1" dirty="0">
                <a:solidFill>
                  <a:schemeClr val="hlink"/>
                </a:solidFill>
                <a:latin typeface="Courier New" pitchFamily="1" charset="0"/>
              </a:rPr>
              <a:t>z[1] = a[1] * b[1] + c[1] * d[1]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1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Operations that are independent of each other can be performed in </a:t>
            </a:r>
            <a:r>
              <a:rPr lang="en-US" sz="2800" b="1" u="sng" dirty="0">
                <a:solidFill>
                  <a:schemeClr val="folHlink"/>
                </a:solidFill>
              </a:rPr>
              <a:t>parallel</a:t>
            </a:r>
            <a:r>
              <a:rPr lang="en-US" sz="2800" dirty="0">
                <a:solidFill>
                  <a:schemeClr val="folHlink"/>
                </a:solidFill>
              </a:rPr>
              <a:t>.</a:t>
            </a:r>
            <a:endParaRPr lang="en-US" sz="2800" dirty="0">
              <a:latin typeface="Tahoma" pitchFamily="1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Superscalar Loops (F90)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836613" y="1371600"/>
            <a:ext cx="7697787" cy="25146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DO i = 1, length</a:t>
            </a:r>
          </a:p>
          <a:p>
            <a:pPr>
              <a:lnSpc>
                <a:spcPct val="60000"/>
              </a:lnSpc>
              <a:buFont typeface="Wingdings" pitchFamily="1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  z(i) = a(i) * b(i) + c(i) * d(i)</a:t>
            </a:r>
          </a:p>
          <a:p>
            <a:pPr>
              <a:lnSpc>
                <a:spcPct val="70000"/>
              </a:lnSpc>
              <a:buFont typeface="Wingdings" pitchFamily="1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END DO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        </a:t>
            </a:r>
          </a:p>
        </p:txBody>
      </p:sp>
      <p:sp>
        <p:nvSpPr>
          <p:cNvPr id="5427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3C5BF5-2913-4CBD-97F6-A34C8ADDD820}" type="slidenum">
              <a:rPr lang="en-US"/>
              <a:pPr/>
              <a:t>21</a:t>
            </a:fld>
            <a:endParaRPr lang="en-US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8077200" cy="337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dirty="0">
                <a:solidFill>
                  <a:schemeClr val="folHlink"/>
                </a:solidFill>
              </a:rPr>
              <a:t>Each of the iterations is </a:t>
            </a:r>
            <a:r>
              <a:rPr lang="en-US" sz="2800" b="1" u="sng" dirty="0">
                <a:solidFill>
                  <a:schemeClr val="folHlink"/>
                </a:solidFill>
              </a:rPr>
              <a:t>completely independent</a:t>
            </a:r>
            <a:r>
              <a:rPr lang="en-US" sz="2800" dirty="0">
                <a:solidFill>
                  <a:schemeClr val="folHlink"/>
                </a:solidFill>
              </a:rPr>
              <a:t> of all of the other iterations; for example,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1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3000" b="1" dirty="0">
                <a:solidFill>
                  <a:schemeClr val="hlink"/>
                </a:solidFill>
                <a:latin typeface="Courier New" pitchFamily="1" charset="0"/>
              </a:rPr>
              <a:t>z(1) = a(1) * b(1) + c(1) * d(1)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1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has nothing to do with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1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3000" b="1" dirty="0">
                <a:solidFill>
                  <a:schemeClr val="hlink"/>
                </a:solidFill>
                <a:latin typeface="Courier New" pitchFamily="1" charset="0"/>
              </a:rPr>
              <a:t>z(2) = a(2) * b(2) + c(2) * d(2)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1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Operations that are independent of each other can be performed in </a:t>
            </a:r>
            <a:r>
              <a:rPr lang="en-US" sz="2800" b="1" u="sng" dirty="0">
                <a:solidFill>
                  <a:schemeClr val="folHlink"/>
                </a:solidFill>
              </a:rPr>
              <a:t>parallel</a:t>
            </a:r>
            <a:r>
              <a:rPr lang="en-US" sz="2800" dirty="0">
                <a:solidFill>
                  <a:schemeClr val="folHlink"/>
                </a:solidFill>
              </a:rPr>
              <a:t>.</a:t>
            </a:r>
            <a:endParaRPr lang="en-US" sz="2800" dirty="0">
              <a:latin typeface="Tahoma" pitchFamily="1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Superscalar Loops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7772400" cy="25146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for (i = 0; i &lt; length; i++) {</a:t>
            </a:r>
          </a:p>
          <a:p>
            <a:pPr>
              <a:lnSpc>
                <a:spcPct val="60000"/>
              </a:lnSpc>
              <a:buFont typeface="Wingdings" pitchFamily="1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  z[i] = a[i] * b[i] + c[i] * d[i];</a:t>
            </a:r>
          </a:p>
          <a:p>
            <a:pPr>
              <a:lnSpc>
                <a:spcPct val="70000"/>
              </a:lnSpc>
              <a:buFont typeface="Wingdings" pitchFamily="1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}</a:t>
            </a:r>
          </a:p>
          <a:p>
            <a:pPr>
              <a:lnSpc>
                <a:spcPct val="7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        </a:t>
            </a:r>
          </a:p>
        </p:txBody>
      </p:sp>
      <p:sp>
        <p:nvSpPr>
          <p:cNvPr id="5530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2B7866F-B6F4-4E6A-9CBC-E156D80467BB}" type="slidenum">
              <a:rPr lang="en-US"/>
              <a:pPr/>
              <a:t>22</a:t>
            </a:fld>
            <a:endParaRPr lang="en-US"/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609600" y="2457450"/>
            <a:ext cx="7696200" cy="297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dirty="0"/>
              <a:t>Load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a</a:t>
            </a:r>
            <a:r>
              <a:rPr lang="en-US" b="1" dirty="0">
                <a:latin typeface="Courier New" pitchFamily="1" charset="0"/>
              </a:rPr>
              <a:t>[</a:t>
            </a:r>
            <a:r>
              <a:rPr lang="en-US" b="1" dirty="0" err="1">
                <a:solidFill>
                  <a:schemeClr val="tx2"/>
                </a:solidFill>
                <a:latin typeface="Courier New" pitchFamily="1" charset="0"/>
              </a:rPr>
              <a:t>i</a:t>
            </a:r>
            <a:r>
              <a:rPr lang="en-US" b="1" dirty="0">
                <a:latin typeface="Courier New" pitchFamily="1" charset="0"/>
              </a:rPr>
              <a:t>]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dirty="0"/>
              <a:t>into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R0</a:t>
            </a:r>
            <a:r>
              <a:rPr lang="en-US" dirty="0">
                <a:latin typeface="Tahoma" pitchFamily="1" charset="0"/>
              </a:rPr>
              <a:t>  </a:t>
            </a:r>
            <a:r>
              <a:rPr lang="en-US" b="1" u="sng" dirty="0"/>
              <a:t>AND</a:t>
            </a:r>
            <a:r>
              <a:rPr lang="en-US" dirty="0">
                <a:latin typeface="Tahoma" pitchFamily="1" charset="0"/>
              </a:rPr>
              <a:t>  </a:t>
            </a:r>
            <a:r>
              <a:rPr lang="en-US" dirty="0"/>
              <a:t>load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b</a:t>
            </a:r>
            <a:r>
              <a:rPr lang="en-US" b="1" dirty="0">
                <a:latin typeface="Courier New" pitchFamily="1" charset="0"/>
              </a:rPr>
              <a:t>[</a:t>
            </a:r>
            <a:r>
              <a:rPr lang="en-US" b="1" dirty="0" err="1">
                <a:solidFill>
                  <a:schemeClr val="tx2"/>
                </a:solidFill>
                <a:latin typeface="Courier New" pitchFamily="1" charset="0"/>
              </a:rPr>
              <a:t>i</a:t>
            </a:r>
            <a:r>
              <a:rPr lang="en-US" b="1" dirty="0">
                <a:latin typeface="Courier New" pitchFamily="1" charset="0"/>
              </a:rPr>
              <a:t>]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dirty="0"/>
              <a:t>into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R1</a:t>
            </a:r>
          </a:p>
          <a:p>
            <a:pPr marL="457200" indent="-457200" algn="l">
              <a:lnSpc>
                <a:spcPct val="90000"/>
              </a:lnSpc>
              <a:buFontTx/>
              <a:buAutoNum type="arabicPeriod"/>
            </a:pPr>
            <a:r>
              <a:rPr lang="en-US" dirty="0"/>
              <a:t>Multiply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R2</a:t>
            </a:r>
            <a:r>
              <a:rPr lang="en-US" b="1" dirty="0">
                <a:latin typeface="Courier New" pitchFamily="1" charset="0"/>
              </a:rPr>
              <a:t> =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R0</a:t>
            </a:r>
            <a:r>
              <a:rPr lang="en-US" b="1" dirty="0">
                <a:latin typeface="Courier New" pitchFamily="1" charset="0"/>
              </a:rPr>
              <a:t> *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R1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u="sng" dirty="0"/>
              <a:t>AND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dirty="0"/>
              <a:t>load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c</a:t>
            </a:r>
            <a:r>
              <a:rPr lang="en-US" b="1" dirty="0">
                <a:latin typeface="Courier New" pitchFamily="1" charset="0"/>
              </a:rPr>
              <a:t>[</a:t>
            </a:r>
            <a:r>
              <a:rPr lang="en-US" b="1" dirty="0" err="1">
                <a:solidFill>
                  <a:schemeClr val="tx2"/>
                </a:solidFill>
                <a:latin typeface="Courier New" pitchFamily="1" charset="0"/>
              </a:rPr>
              <a:t>i</a:t>
            </a:r>
            <a:r>
              <a:rPr lang="en-US" b="1" dirty="0">
                <a:latin typeface="Courier New" pitchFamily="1" charset="0"/>
              </a:rPr>
              <a:t>] </a:t>
            </a:r>
            <a:r>
              <a:rPr lang="en-US" dirty="0"/>
              <a:t>into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R3</a:t>
            </a:r>
            <a:r>
              <a:rPr lang="en-US" b="1" dirty="0">
                <a:latin typeface="Courier New" pitchFamily="1" charset="0"/>
              </a:rPr>
              <a:t>  </a:t>
            </a:r>
            <a:r>
              <a:rPr lang="en-US" b="1" u="sng" dirty="0"/>
              <a:t>AND</a:t>
            </a:r>
            <a:r>
              <a:rPr lang="en-US" b="1" dirty="0">
                <a:latin typeface="Courier New" pitchFamily="1" charset="0"/>
              </a:rPr>
              <a:t>  </a:t>
            </a:r>
            <a:r>
              <a:rPr lang="en-US" dirty="0"/>
              <a:t>load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d</a:t>
            </a:r>
            <a:r>
              <a:rPr lang="en-US" b="1" dirty="0">
                <a:latin typeface="Courier New" pitchFamily="1" charset="0"/>
              </a:rPr>
              <a:t>[</a:t>
            </a:r>
            <a:r>
              <a:rPr lang="en-US" b="1" dirty="0" err="1">
                <a:solidFill>
                  <a:schemeClr val="tx2"/>
                </a:solidFill>
                <a:latin typeface="Courier New" pitchFamily="1" charset="0"/>
              </a:rPr>
              <a:t>i</a:t>
            </a:r>
            <a:r>
              <a:rPr lang="en-US" b="1" dirty="0">
                <a:latin typeface="Courier New" pitchFamily="1" charset="0"/>
              </a:rPr>
              <a:t>] </a:t>
            </a:r>
            <a:r>
              <a:rPr lang="en-US" dirty="0"/>
              <a:t>into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R4</a:t>
            </a:r>
          </a:p>
          <a:p>
            <a:pPr marL="457200" indent="-457200" algn="l">
              <a:lnSpc>
                <a:spcPct val="90000"/>
              </a:lnSpc>
              <a:buFontTx/>
              <a:buAutoNum type="arabicPeriod"/>
            </a:pPr>
            <a:r>
              <a:rPr lang="en-US" dirty="0"/>
              <a:t>Multiply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R5</a:t>
            </a:r>
            <a:r>
              <a:rPr lang="en-US" b="1" dirty="0">
                <a:latin typeface="Courier New" pitchFamily="1" charset="0"/>
              </a:rPr>
              <a:t> =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R3</a:t>
            </a:r>
            <a:r>
              <a:rPr lang="en-US" b="1" dirty="0">
                <a:latin typeface="Courier New" pitchFamily="1" charset="0"/>
              </a:rPr>
              <a:t> *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R4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u="sng" dirty="0"/>
              <a:t>AND</a:t>
            </a:r>
            <a:r>
              <a:rPr lang="en-US" b="1" dirty="0">
                <a:latin typeface="Courier New" pitchFamily="1" charset="0"/>
              </a:rPr>
              <a:t>             </a:t>
            </a:r>
            <a:r>
              <a:rPr lang="en-US" dirty="0"/>
              <a:t>load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a</a:t>
            </a:r>
            <a:r>
              <a:rPr lang="en-US" b="1" dirty="0">
                <a:latin typeface="Courier New" pitchFamily="1" charset="0"/>
              </a:rPr>
              <a:t>[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i</a:t>
            </a:r>
            <a:r>
              <a:rPr lang="en-US" b="1" dirty="0">
                <a:latin typeface="Courier New" pitchFamily="1" charset="0"/>
              </a:rPr>
              <a:t>+1] </a:t>
            </a:r>
            <a:r>
              <a:rPr lang="en-US" dirty="0"/>
              <a:t>into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R0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u="sng" dirty="0"/>
              <a:t>AND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dirty="0"/>
              <a:t>load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b</a:t>
            </a:r>
            <a:r>
              <a:rPr lang="en-US" b="1" dirty="0">
                <a:latin typeface="Courier New" pitchFamily="1" charset="0"/>
              </a:rPr>
              <a:t>[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i</a:t>
            </a:r>
            <a:r>
              <a:rPr lang="en-US" b="1" dirty="0">
                <a:latin typeface="Courier New" pitchFamily="1" charset="0"/>
              </a:rPr>
              <a:t>+1] </a:t>
            </a:r>
            <a:r>
              <a:rPr lang="en-US" dirty="0"/>
              <a:t>into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R1</a:t>
            </a:r>
          </a:p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dirty="0"/>
              <a:t>Add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R6</a:t>
            </a:r>
            <a:r>
              <a:rPr lang="en-US" b="1" dirty="0">
                <a:latin typeface="Courier New" pitchFamily="1" charset="0"/>
              </a:rPr>
              <a:t> =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R2</a:t>
            </a:r>
            <a:r>
              <a:rPr lang="en-US" b="1" dirty="0">
                <a:latin typeface="Courier New" pitchFamily="1" charset="0"/>
              </a:rPr>
              <a:t> +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R5</a:t>
            </a:r>
            <a:r>
              <a:rPr lang="en-US" b="1" dirty="0">
                <a:latin typeface="Courier New" pitchFamily="1" charset="0"/>
              </a:rPr>
              <a:t> </a:t>
            </a:r>
            <a:r>
              <a:rPr lang="en-US" b="1" dirty="0"/>
              <a:t>AND</a:t>
            </a:r>
            <a:r>
              <a:rPr lang="en-US" dirty="0">
                <a:latin typeface="Tahoma" pitchFamily="1" charset="0"/>
              </a:rPr>
              <a:t>  </a:t>
            </a:r>
            <a:r>
              <a:rPr lang="en-US" dirty="0"/>
              <a:t>load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c</a:t>
            </a:r>
            <a:r>
              <a:rPr lang="en-US" b="1" dirty="0">
                <a:latin typeface="Courier New" pitchFamily="1" charset="0"/>
              </a:rPr>
              <a:t>[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i</a:t>
            </a:r>
            <a:r>
              <a:rPr lang="en-US" b="1" dirty="0">
                <a:latin typeface="Courier New" pitchFamily="1" charset="0"/>
              </a:rPr>
              <a:t>+1]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dirty="0"/>
              <a:t>into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R3</a:t>
            </a:r>
            <a:r>
              <a:rPr lang="en-US" dirty="0">
                <a:latin typeface="Tahoma" pitchFamily="1" charset="0"/>
              </a:rPr>
              <a:t>  </a:t>
            </a:r>
            <a:r>
              <a:rPr lang="en-US" b="1" dirty="0"/>
              <a:t>AND</a:t>
            </a:r>
            <a:r>
              <a:rPr lang="en-US" dirty="0">
                <a:latin typeface="Tahoma" pitchFamily="1" charset="0"/>
              </a:rPr>
              <a:t>  </a:t>
            </a:r>
            <a:r>
              <a:rPr lang="en-US" dirty="0"/>
              <a:t>load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d</a:t>
            </a:r>
            <a:r>
              <a:rPr lang="en-US" b="1" dirty="0">
                <a:latin typeface="Courier New" pitchFamily="1" charset="0"/>
              </a:rPr>
              <a:t>[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i</a:t>
            </a:r>
            <a:r>
              <a:rPr lang="en-US" b="1" dirty="0">
                <a:latin typeface="Courier New" pitchFamily="1" charset="0"/>
              </a:rPr>
              <a:t>+1]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dirty="0"/>
              <a:t>into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R4</a:t>
            </a:r>
          </a:p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dirty="0"/>
              <a:t>Store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R6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dirty="0"/>
              <a:t>into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1" charset="0"/>
              </a:rPr>
              <a:t>z</a:t>
            </a:r>
            <a:r>
              <a:rPr lang="en-US" b="1" dirty="0">
                <a:latin typeface="Courier New" pitchFamily="1" charset="0"/>
              </a:rPr>
              <a:t>[</a:t>
            </a:r>
            <a:r>
              <a:rPr lang="en-US" b="1" dirty="0" err="1">
                <a:solidFill>
                  <a:schemeClr val="tx2"/>
                </a:solidFill>
                <a:latin typeface="Courier New" pitchFamily="1" charset="0"/>
              </a:rPr>
              <a:t>i</a:t>
            </a:r>
            <a:r>
              <a:rPr lang="en-US" b="1" dirty="0">
                <a:latin typeface="Courier New" pitchFamily="1" charset="0"/>
              </a:rPr>
              <a:t>]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/>
              <a:t>AND</a:t>
            </a:r>
            <a:r>
              <a:rPr lang="en-US" dirty="0">
                <a:latin typeface="Tahoma" pitchFamily="1" charset="0"/>
              </a:rPr>
              <a:t>  </a:t>
            </a:r>
            <a:r>
              <a:rPr lang="en-US" dirty="0"/>
              <a:t>multiply</a:t>
            </a:r>
            <a:r>
              <a:rPr lang="en-US" dirty="0">
                <a:latin typeface="Tahoma" pitchFamily="1" charset="0"/>
              </a:rPr>
              <a:t>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R2</a:t>
            </a:r>
            <a:r>
              <a:rPr lang="en-US" b="1" dirty="0">
                <a:latin typeface="Courier New" pitchFamily="1" charset="0"/>
              </a:rPr>
              <a:t> =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R0</a:t>
            </a:r>
            <a:r>
              <a:rPr lang="en-US" b="1" dirty="0">
                <a:latin typeface="Courier New" pitchFamily="1" charset="0"/>
              </a:rPr>
              <a:t> * </a:t>
            </a:r>
            <a:r>
              <a:rPr lang="en-US" b="1" dirty="0">
                <a:solidFill>
                  <a:srgbClr val="A50021"/>
                </a:solidFill>
                <a:latin typeface="Courier New" pitchFamily="1" charset="0"/>
              </a:rPr>
              <a:t>R1</a:t>
            </a:r>
          </a:p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dirty="0"/>
              <a:t>etc </a:t>
            </a:r>
            <a:r>
              <a:rPr lang="en-US" dirty="0" err="1"/>
              <a:t>etc</a:t>
            </a:r>
            <a:r>
              <a:rPr lang="en-US" dirty="0"/>
              <a:t> </a:t>
            </a:r>
            <a:r>
              <a:rPr lang="en-US" dirty="0" err="1"/>
              <a:t>etc</a:t>
            </a:r>
            <a:endParaRPr lang="en-US" dirty="0"/>
          </a:p>
          <a:p>
            <a:pPr marL="457200" indent="-457200" algn="l"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Once this loop is “in flight,” each iteration adds only 2 operations to the total, not 8.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Example: IBM POWER4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924800" cy="43434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b="1" i="1" u="sng" smtClean="0">
                <a:ea typeface="ＭＳ Ｐゴシック" pitchFamily="1" charset="-128"/>
              </a:rPr>
              <a:t>8-way</a:t>
            </a:r>
            <a:r>
              <a:rPr lang="en-US" smtClean="0">
                <a:ea typeface="ＭＳ Ｐゴシック" pitchFamily="1" charset="-128"/>
              </a:rPr>
              <a:t> Superscalar: can execute up to 8 operations at the same time</a:t>
            </a:r>
            <a:r>
              <a:rPr lang="en-US" baseline="30000" smtClean="0">
                <a:ea typeface="ＭＳ Ｐゴシック" pitchFamily="1" charset="-128"/>
              </a:rPr>
              <a:t>[1]</a:t>
            </a:r>
          </a:p>
          <a:p>
            <a:r>
              <a:rPr lang="en-US" smtClean="0">
                <a:ea typeface="ＭＳ Ｐゴシック" pitchFamily="1" charset="-128"/>
              </a:rPr>
              <a:t>2 integer arithmetic or logical operations, and</a:t>
            </a:r>
          </a:p>
          <a:p>
            <a:r>
              <a:rPr lang="en-US" smtClean="0">
                <a:ea typeface="ＭＳ Ｐゴシック" pitchFamily="1" charset="-128"/>
              </a:rPr>
              <a:t>2 floating point arithmetic operations, and</a:t>
            </a:r>
          </a:p>
          <a:p>
            <a:r>
              <a:rPr lang="en-US" smtClean="0">
                <a:ea typeface="ＭＳ Ｐゴシック" pitchFamily="1" charset="-128"/>
              </a:rPr>
              <a:t>2 memory access (load or store) operations, and</a:t>
            </a:r>
          </a:p>
          <a:p>
            <a:r>
              <a:rPr lang="en-US" smtClean="0">
                <a:ea typeface="ＭＳ Ｐゴシック" pitchFamily="1" charset="-128"/>
              </a:rPr>
              <a:t>1 branch operation, and</a:t>
            </a:r>
          </a:p>
          <a:p>
            <a:r>
              <a:rPr lang="en-US" smtClean="0">
                <a:ea typeface="ＭＳ Ｐゴシック" pitchFamily="1" charset="-128"/>
              </a:rPr>
              <a:t>1 conditional operation</a:t>
            </a:r>
          </a:p>
        </p:txBody>
      </p:sp>
      <p:sp>
        <p:nvSpPr>
          <p:cNvPr id="5632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BF6427-6B39-4D55-B27E-8B69115006C2}" type="slidenum">
              <a:rPr lang="en-US"/>
              <a:pPr/>
              <a:t>23</a:t>
            </a:fld>
            <a:endParaRPr lang="en-US"/>
          </a:p>
        </p:txBody>
      </p:sp>
      <p:pic>
        <p:nvPicPr>
          <p:cNvPr id="56326" name="Picture 4" descr="soonerfro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114800"/>
            <a:ext cx="9493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smtClean="0">
                <a:ea typeface="ＭＳ Ｐゴシック" pitchFamily="1" charset="-128"/>
              </a:rPr>
              <a:t>Pipelining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Pipelining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34400" cy="49530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b="1" i="1" u="sng" smtClean="0">
                <a:ea typeface="ＭＳ Ｐゴシック" pitchFamily="1" charset="-128"/>
              </a:rPr>
              <a:t>Pipelining</a:t>
            </a:r>
            <a:r>
              <a:rPr lang="en-US" smtClean="0">
                <a:ea typeface="ＭＳ Ｐゴシック" pitchFamily="1" charset="-128"/>
              </a:rPr>
              <a:t> is like an assembly line or a bucket brigade.</a:t>
            </a:r>
          </a:p>
          <a:p>
            <a:pPr>
              <a:lnSpc>
                <a:spcPct val="60000"/>
              </a:lnSpc>
            </a:pPr>
            <a:r>
              <a:rPr lang="en-US" smtClean="0">
                <a:ea typeface="ＭＳ Ｐゴシック" pitchFamily="1" charset="-128"/>
              </a:rPr>
              <a:t>An operation consists of multiple stages.</a:t>
            </a:r>
          </a:p>
          <a:p>
            <a:pPr>
              <a:lnSpc>
                <a:spcPct val="70000"/>
              </a:lnSpc>
            </a:pPr>
            <a:r>
              <a:rPr lang="en-US" smtClean="0">
                <a:ea typeface="ＭＳ Ｐゴシック" pitchFamily="1" charset="-128"/>
              </a:rPr>
              <a:t>After a particular set of operands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mtClean="0">
                <a:solidFill>
                  <a:schemeClr val="hlink"/>
                </a:solidFill>
                <a:ea typeface="ＭＳ Ｐゴシック" pitchFamily="1" charset="-128"/>
              </a:rPr>
              <a:t>	 </a:t>
            </a:r>
            <a:r>
              <a:rPr lang="en-US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z(i) = a(i) * b(i) + c(i) * d(i)</a:t>
            </a:r>
            <a:endParaRPr lang="en-US" smtClean="0">
              <a:solidFill>
                <a:schemeClr val="hlink"/>
              </a:solidFill>
              <a:ea typeface="ＭＳ Ｐゴシック" pitchFamily="1" charset="-128"/>
            </a:endParaRP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	completes a particular stage, they move into the next stage.</a:t>
            </a:r>
          </a:p>
          <a:p>
            <a:pPr>
              <a:lnSpc>
                <a:spcPct val="80000"/>
              </a:lnSpc>
            </a:pPr>
            <a:r>
              <a:rPr lang="en-US" smtClean="0">
                <a:ea typeface="ＭＳ Ｐゴシック" pitchFamily="1" charset="-128"/>
              </a:rPr>
              <a:t>Then, another set of operands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mtClean="0">
                <a:solidFill>
                  <a:schemeClr val="hlink"/>
                </a:solidFill>
                <a:ea typeface="ＭＳ Ｐゴシック" pitchFamily="1" charset="-128"/>
              </a:rPr>
              <a:t>	 </a:t>
            </a:r>
            <a:r>
              <a:rPr lang="en-US" b="1" smtClean="0">
                <a:solidFill>
                  <a:schemeClr val="hlink"/>
                </a:solidFill>
                <a:latin typeface="Courier New" pitchFamily="1" charset="0"/>
                <a:ea typeface="ＭＳ Ｐゴシック" pitchFamily="1" charset="-128"/>
              </a:rPr>
              <a:t>z(i+1) = a(i+1) * b(i+1) + c(i+1) * d(i+1)</a:t>
            </a:r>
            <a:endParaRPr lang="en-US" smtClean="0">
              <a:solidFill>
                <a:schemeClr val="hlink"/>
              </a:solidFill>
              <a:ea typeface="ＭＳ Ｐゴシック" pitchFamily="1" charset="-128"/>
            </a:endParaRP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	can move into the stage that was just abandoned by the previous set.</a:t>
            </a:r>
          </a:p>
        </p:txBody>
      </p:sp>
      <p:sp>
        <p:nvSpPr>
          <p:cNvPr id="5837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C885A7-1032-4319-BA56-CB406CBAC7C6}" type="slidenum">
              <a:rPr lang="en-US"/>
              <a:pPr/>
              <a:t>25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5939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3146C90-6B95-4A3B-B0F2-1569BF7AFB48}" type="slidenum">
              <a:rPr lang="en-US"/>
              <a:pPr/>
              <a:t>26</a:t>
            </a:fld>
            <a:endParaRPr lang="en-US"/>
          </a:p>
        </p:txBody>
      </p:sp>
      <p:sp>
        <p:nvSpPr>
          <p:cNvPr id="59396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pPr algn="ctr"/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Pipelining Example</a:t>
            </a:r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65CA21-16B3-4EAC-842E-72131578D792}" type="slidenum">
              <a:rPr lang="en-US"/>
              <a:pPr/>
              <a:t>27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752600"/>
            <a:ext cx="5334000" cy="609600"/>
            <a:chOff x="288" y="1104"/>
            <a:chExt cx="3360" cy="384"/>
          </a:xfrm>
        </p:grpSpPr>
        <p:sp>
          <p:nvSpPr>
            <p:cNvPr id="60457" name="Rectangle 4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Fetch</a:t>
              </a:r>
            </a:p>
          </p:txBody>
        </p:sp>
        <p:sp>
          <p:nvSpPr>
            <p:cNvPr id="60458" name="Rectangle 5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Decode</a:t>
              </a:r>
            </a:p>
          </p:txBody>
        </p:sp>
        <p:sp>
          <p:nvSpPr>
            <p:cNvPr id="60459" name="Rectangle 6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Operand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Fetch</a:t>
              </a:r>
            </a:p>
          </p:txBody>
        </p:sp>
        <p:sp>
          <p:nvSpPr>
            <p:cNvPr id="60460" name="Rectangle 7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Execution</a:t>
              </a:r>
            </a:p>
          </p:txBody>
        </p:sp>
        <p:sp>
          <p:nvSpPr>
            <p:cNvPr id="60461" name="Rectangle 8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Result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Writeback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371600" y="2362200"/>
            <a:ext cx="5334000" cy="609600"/>
            <a:chOff x="288" y="1104"/>
            <a:chExt cx="3360" cy="384"/>
          </a:xfrm>
        </p:grpSpPr>
        <p:sp>
          <p:nvSpPr>
            <p:cNvPr id="60452" name="Rectangle 10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Fetch</a:t>
              </a:r>
            </a:p>
          </p:txBody>
        </p:sp>
        <p:sp>
          <p:nvSpPr>
            <p:cNvPr id="60453" name="Rectangle 11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Decode</a:t>
              </a:r>
            </a:p>
          </p:txBody>
        </p:sp>
        <p:sp>
          <p:nvSpPr>
            <p:cNvPr id="60454" name="Rectangle 12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Operand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Fetch</a:t>
              </a:r>
            </a:p>
          </p:txBody>
        </p:sp>
        <p:sp>
          <p:nvSpPr>
            <p:cNvPr id="60455" name="Rectangle 13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Execution</a:t>
              </a:r>
            </a:p>
          </p:txBody>
        </p:sp>
        <p:sp>
          <p:nvSpPr>
            <p:cNvPr id="60456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Result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Writeback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438400" y="2971800"/>
            <a:ext cx="5334000" cy="609600"/>
            <a:chOff x="288" y="1104"/>
            <a:chExt cx="3360" cy="384"/>
          </a:xfrm>
        </p:grpSpPr>
        <p:sp>
          <p:nvSpPr>
            <p:cNvPr id="60447" name="Rectangle 16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Fetch</a:t>
              </a:r>
            </a:p>
          </p:txBody>
        </p:sp>
        <p:sp>
          <p:nvSpPr>
            <p:cNvPr id="60448" name="Rectangle 17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Decode</a:t>
              </a:r>
            </a:p>
          </p:txBody>
        </p:sp>
        <p:sp>
          <p:nvSpPr>
            <p:cNvPr id="60449" name="Rectangle 18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Operand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Fetch</a:t>
              </a:r>
            </a:p>
          </p:txBody>
        </p:sp>
        <p:sp>
          <p:nvSpPr>
            <p:cNvPr id="60450" name="Rectangle 19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Execution</a:t>
              </a:r>
            </a:p>
          </p:txBody>
        </p:sp>
        <p:sp>
          <p:nvSpPr>
            <p:cNvPr id="60451" name="Rectangle 20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Result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Writeback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505200" y="3581400"/>
            <a:ext cx="5334000" cy="609600"/>
            <a:chOff x="288" y="1104"/>
            <a:chExt cx="3360" cy="384"/>
          </a:xfrm>
        </p:grpSpPr>
        <p:sp>
          <p:nvSpPr>
            <p:cNvPr id="60442" name="Rectangle 22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Fetch</a:t>
              </a:r>
            </a:p>
          </p:txBody>
        </p:sp>
        <p:sp>
          <p:nvSpPr>
            <p:cNvPr id="60443" name="Rectangle 23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Decode</a:t>
              </a:r>
            </a:p>
          </p:txBody>
        </p:sp>
        <p:sp>
          <p:nvSpPr>
            <p:cNvPr id="60444" name="Rectangle 24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Operand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Fetch</a:t>
              </a:r>
            </a:p>
          </p:txBody>
        </p:sp>
        <p:sp>
          <p:nvSpPr>
            <p:cNvPr id="60445" name="Rectangle 25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Instruction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Execution</a:t>
              </a:r>
            </a:p>
          </p:txBody>
        </p:sp>
        <p:sp>
          <p:nvSpPr>
            <p:cNvPr id="60446" name="Rectangle 26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Tahoma" pitchFamily="1" charset="0"/>
                </a:rPr>
                <a:t>Result</a:t>
              </a:r>
            </a:p>
            <a:p>
              <a:pPr algn="ctr"/>
              <a:r>
                <a:rPr lang="en-US" sz="1600">
                  <a:latin typeface="Tahoma" pitchFamily="1" charset="0"/>
                </a:rPr>
                <a:t>Writeback</a:t>
              </a:r>
            </a:p>
          </p:txBody>
        </p:sp>
      </p:grpSp>
      <p:sp>
        <p:nvSpPr>
          <p:cNvPr id="60425" name="Text Box 27"/>
          <p:cNvSpPr txBox="1">
            <a:spLocks noChangeArrowheads="1"/>
          </p:cNvSpPr>
          <p:nvPr/>
        </p:nvSpPr>
        <p:spPr bwMode="auto">
          <a:xfrm>
            <a:off x="5775325" y="1819275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Courier New" pitchFamily="1" charset="0"/>
              </a:rPr>
              <a:t>i = 1</a:t>
            </a:r>
          </a:p>
        </p:txBody>
      </p:sp>
      <p:sp>
        <p:nvSpPr>
          <p:cNvPr id="60426" name="Text Box 28"/>
          <p:cNvSpPr txBox="1">
            <a:spLocks noChangeArrowheads="1"/>
          </p:cNvSpPr>
          <p:nvPr/>
        </p:nvSpPr>
        <p:spPr bwMode="auto">
          <a:xfrm>
            <a:off x="6765925" y="2428875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Courier New" pitchFamily="1" charset="0"/>
              </a:rPr>
              <a:t>i = 2</a:t>
            </a:r>
          </a:p>
        </p:txBody>
      </p:sp>
      <p:sp>
        <p:nvSpPr>
          <p:cNvPr id="60427" name="Text Box 29"/>
          <p:cNvSpPr txBox="1">
            <a:spLocks noChangeArrowheads="1"/>
          </p:cNvSpPr>
          <p:nvPr/>
        </p:nvSpPr>
        <p:spPr bwMode="auto">
          <a:xfrm>
            <a:off x="1295400" y="30480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Courier New" pitchFamily="1" charset="0"/>
              </a:rPr>
              <a:t>i = 3</a:t>
            </a:r>
          </a:p>
        </p:txBody>
      </p:sp>
      <p:sp>
        <p:nvSpPr>
          <p:cNvPr id="60428" name="Text Box 30"/>
          <p:cNvSpPr txBox="1">
            <a:spLocks noChangeArrowheads="1"/>
          </p:cNvSpPr>
          <p:nvPr/>
        </p:nvSpPr>
        <p:spPr bwMode="auto">
          <a:xfrm>
            <a:off x="2362200" y="36576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Courier New" pitchFamily="1" charset="0"/>
              </a:rPr>
              <a:t>i = 4</a:t>
            </a:r>
          </a:p>
        </p:txBody>
      </p:sp>
      <p:sp>
        <p:nvSpPr>
          <p:cNvPr id="60429" name="Line 31"/>
          <p:cNvSpPr>
            <a:spLocks noChangeShapeType="1"/>
          </p:cNvSpPr>
          <p:nvPr/>
        </p:nvSpPr>
        <p:spPr bwMode="auto">
          <a:xfrm>
            <a:off x="304800" y="4343400"/>
            <a:ext cx="8534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30" name="Text Box 32"/>
          <p:cNvSpPr txBox="1">
            <a:spLocks noChangeArrowheads="1"/>
          </p:cNvSpPr>
          <p:nvPr/>
        </p:nvSpPr>
        <p:spPr bwMode="auto">
          <a:xfrm>
            <a:off x="3370263" y="4308475"/>
            <a:ext cx="2389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folHlink"/>
                </a:solidFill>
              </a:rPr>
              <a:t>Computation time</a:t>
            </a:r>
          </a:p>
        </p:txBody>
      </p:sp>
      <p:sp>
        <p:nvSpPr>
          <p:cNvPr id="60431" name="Text Box 33"/>
          <p:cNvSpPr txBox="1">
            <a:spLocks noChangeArrowheads="1"/>
          </p:cNvSpPr>
          <p:nvPr/>
        </p:nvSpPr>
        <p:spPr bwMode="auto">
          <a:xfrm>
            <a:off x="533400" y="4667250"/>
            <a:ext cx="80772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800" dirty="0"/>
              <a:t>If each stage takes, say, one CPU cycle, then once the loop gets going, each iteration of the loop increases the total time by only one cycle.  So a loop of length 1000 takes only 1004 cycles. </a:t>
            </a:r>
            <a:r>
              <a:rPr lang="en-US" sz="2800" baseline="30000" dirty="0"/>
              <a:t>[3]</a:t>
            </a:r>
          </a:p>
        </p:txBody>
      </p:sp>
      <p:sp>
        <p:nvSpPr>
          <p:cNvPr id="60432" name="Text Box 34"/>
          <p:cNvSpPr txBox="1">
            <a:spLocks noChangeArrowheads="1"/>
          </p:cNvSpPr>
          <p:nvPr/>
        </p:nvSpPr>
        <p:spPr bwMode="auto">
          <a:xfrm>
            <a:off x="5730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folHlink"/>
                </a:solidFill>
              </a:rPr>
              <a:t>t = 0</a:t>
            </a:r>
          </a:p>
        </p:txBody>
      </p:sp>
      <p:sp>
        <p:nvSpPr>
          <p:cNvPr id="60433" name="Text Box 35"/>
          <p:cNvSpPr txBox="1">
            <a:spLocks noChangeArrowheads="1"/>
          </p:cNvSpPr>
          <p:nvPr/>
        </p:nvSpPr>
        <p:spPr bwMode="auto">
          <a:xfrm>
            <a:off x="16398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folHlink"/>
                </a:solidFill>
              </a:rPr>
              <a:t>t = 1</a:t>
            </a:r>
          </a:p>
        </p:txBody>
      </p:sp>
      <p:sp>
        <p:nvSpPr>
          <p:cNvPr id="60434" name="Text Box 36"/>
          <p:cNvSpPr txBox="1">
            <a:spLocks noChangeArrowheads="1"/>
          </p:cNvSpPr>
          <p:nvPr/>
        </p:nvSpPr>
        <p:spPr bwMode="auto">
          <a:xfrm>
            <a:off x="2693988" y="14335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folHlink"/>
                </a:solidFill>
              </a:rPr>
              <a:t>t = 2</a:t>
            </a:r>
          </a:p>
        </p:txBody>
      </p:sp>
      <p:sp>
        <p:nvSpPr>
          <p:cNvPr id="60435" name="Text Box 37"/>
          <p:cNvSpPr txBox="1">
            <a:spLocks noChangeArrowheads="1"/>
          </p:cNvSpPr>
          <p:nvPr/>
        </p:nvSpPr>
        <p:spPr bwMode="auto">
          <a:xfrm>
            <a:off x="37734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folHlink"/>
                </a:solidFill>
              </a:rPr>
              <a:t>t = 3</a:t>
            </a:r>
          </a:p>
        </p:txBody>
      </p:sp>
      <p:sp>
        <p:nvSpPr>
          <p:cNvPr id="60436" name="Text Box 38"/>
          <p:cNvSpPr txBox="1">
            <a:spLocks noChangeArrowheads="1"/>
          </p:cNvSpPr>
          <p:nvPr/>
        </p:nvSpPr>
        <p:spPr bwMode="auto">
          <a:xfrm>
            <a:off x="4838700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folHlink"/>
                </a:solidFill>
              </a:rPr>
              <a:t>t = 4</a:t>
            </a:r>
          </a:p>
        </p:txBody>
      </p:sp>
      <p:sp>
        <p:nvSpPr>
          <p:cNvPr id="60437" name="Text Box 39"/>
          <p:cNvSpPr txBox="1">
            <a:spLocks noChangeArrowheads="1"/>
          </p:cNvSpPr>
          <p:nvPr/>
        </p:nvSpPr>
        <p:spPr bwMode="auto">
          <a:xfrm>
            <a:off x="5894388" y="14335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folHlink"/>
                </a:solidFill>
              </a:rPr>
              <a:t>t = 5</a:t>
            </a:r>
          </a:p>
        </p:txBody>
      </p:sp>
      <p:sp>
        <p:nvSpPr>
          <p:cNvPr id="60438" name="Text Box 40"/>
          <p:cNvSpPr txBox="1">
            <a:spLocks noChangeArrowheads="1"/>
          </p:cNvSpPr>
          <p:nvPr/>
        </p:nvSpPr>
        <p:spPr bwMode="auto">
          <a:xfrm>
            <a:off x="68976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folHlink"/>
                </a:solidFill>
              </a:rPr>
              <a:t>t = 6</a:t>
            </a:r>
          </a:p>
        </p:txBody>
      </p:sp>
      <p:sp>
        <p:nvSpPr>
          <p:cNvPr id="60439" name="Text Box 41"/>
          <p:cNvSpPr txBox="1">
            <a:spLocks noChangeArrowheads="1"/>
          </p:cNvSpPr>
          <p:nvPr/>
        </p:nvSpPr>
        <p:spPr bwMode="auto">
          <a:xfrm>
            <a:off x="79644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folHlink"/>
                </a:solidFill>
              </a:rPr>
              <a:t>t = 7</a:t>
            </a:r>
          </a:p>
        </p:txBody>
      </p:sp>
      <p:sp>
        <p:nvSpPr>
          <p:cNvPr id="60440" name="Text Box 42"/>
          <p:cNvSpPr txBox="1">
            <a:spLocks noChangeArrowheads="1"/>
          </p:cNvSpPr>
          <p:nvPr/>
        </p:nvSpPr>
        <p:spPr bwMode="auto">
          <a:xfrm>
            <a:off x="457200" y="3657600"/>
            <a:ext cx="177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b="1">
                <a:solidFill>
                  <a:schemeClr val="folHlink"/>
                </a:solidFill>
              </a:rPr>
              <a:t>DON’T PANIC!</a:t>
            </a:r>
          </a:p>
        </p:txBody>
      </p:sp>
      <p:sp>
        <p:nvSpPr>
          <p:cNvPr id="60441" name="Text Box 43"/>
          <p:cNvSpPr txBox="1">
            <a:spLocks noChangeArrowheads="1"/>
          </p:cNvSpPr>
          <p:nvPr/>
        </p:nvSpPr>
        <p:spPr bwMode="auto">
          <a:xfrm>
            <a:off x="6858000" y="1905000"/>
            <a:ext cx="177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</a:rPr>
              <a:t>DON’T 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Pipelines: Example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IBM POWER4: pipeline length </a:t>
            </a:r>
            <a:r>
              <a:rPr lang="en-US" smtClean="0">
                <a:ea typeface="ＭＳ Ｐゴシック" pitchFamily="1" charset="-128"/>
                <a:sym typeface="Symbol" pitchFamily="1" charset="2"/>
              </a:rPr>
              <a:t> 15 stages</a:t>
            </a:r>
            <a:r>
              <a:rPr lang="en-US" smtClean="0">
                <a:ea typeface="ＭＳ Ｐゴシック" pitchFamily="1" charset="-128"/>
              </a:rPr>
              <a:t> </a:t>
            </a:r>
            <a:r>
              <a:rPr lang="en-US" baseline="30000" smtClean="0">
                <a:ea typeface="ＭＳ Ｐゴシック" pitchFamily="1" charset="-128"/>
              </a:rPr>
              <a:t>[1]</a:t>
            </a:r>
            <a:endParaRPr lang="en-US" smtClean="0">
              <a:ea typeface="ＭＳ Ｐゴシック" pitchFamily="1" charset="-128"/>
            </a:endParaRPr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7383513-BBFF-4C00-B3AB-8329DE312FAE}" type="slidenum">
              <a:rPr lang="en-US"/>
              <a:pPr/>
              <a:t>28</a:t>
            </a:fld>
            <a:endParaRPr lang="en-US"/>
          </a:p>
        </p:txBody>
      </p:sp>
      <p:pic>
        <p:nvPicPr>
          <p:cNvPr id="61446" name="Picture 4" descr="soonerfro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057400"/>
            <a:ext cx="14605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Some Simple Loops (F90)</a:t>
            </a:r>
          </a:p>
        </p:txBody>
      </p:sp>
      <p:sp>
        <p:nvSpPr>
          <p:cNvPr id="62467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549D47-BB36-416E-875E-A9518CE5EBA4}" type="slidenum">
              <a:rPr lang="en-US"/>
              <a:pPr/>
              <a:t>29</a:t>
            </a:fld>
            <a:endParaRPr lang="en-US"/>
          </a:p>
        </p:txBody>
      </p:sp>
      <p:sp>
        <p:nvSpPr>
          <p:cNvPr id="62469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7391400" cy="448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src1(index) + src2(index)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src1(index) - src2(index)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 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src1(index) * src2(index)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 </a:t>
            </a:r>
          </a:p>
          <a:p>
            <a:pPr algn="l"/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src1(index) / src2(index)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 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sum = sum +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 </a:t>
            </a:r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5029200" y="4876800"/>
            <a:ext cx="2936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800" b="1" i="1" u="sng" dirty="0">
                <a:solidFill>
                  <a:schemeClr val="folHlink"/>
                </a:solidFill>
              </a:rPr>
              <a:t>Reduction</a:t>
            </a:r>
            <a:r>
              <a:rPr lang="en-US" sz="2800" dirty="0">
                <a:solidFill>
                  <a:schemeClr val="folHlink"/>
                </a:solidFill>
              </a:rPr>
              <a:t>: convert</a:t>
            </a:r>
          </a:p>
          <a:p>
            <a:pPr algn="l"/>
            <a:r>
              <a:rPr lang="en-US" sz="2800" dirty="0">
                <a:solidFill>
                  <a:schemeClr val="folHlink"/>
                </a:solidFill>
              </a:rPr>
              <a:t>array to scalar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838200"/>
          </a:xfrm>
        </p:spPr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Parallelism</a:t>
            </a:r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600200" y="6172200"/>
            <a:ext cx="5334000" cy="457200"/>
          </a:xfrm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OK Supercomputing Symposium, Tue Oct 11 2011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7C520F-409B-4B55-B5C0-6B015A9EDCC6}" type="slidenum">
              <a:rPr lang="en-US"/>
              <a:pPr/>
              <a:t>3</a:t>
            </a:fld>
            <a:endParaRPr lang="en-US"/>
          </a:p>
        </p:txBody>
      </p:sp>
      <p:pic>
        <p:nvPicPr>
          <p:cNvPr id="35845" name="Picture 3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86200"/>
            <a:ext cx="3167063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4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1242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5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1242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Picture 6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2860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Picture 7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2860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0" name="Picture 8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2860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1" name="Picture 9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3716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2" name="Picture 10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3716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3" name="Picture 11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3716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4" name="Picture 12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9624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5" name="Picture 13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9624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6" name="Picture 14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1242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7" name="Picture 15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9624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8" name="Picture 16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8768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9" name="Picture 17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8768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60" name="Picture 18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876800"/>
            <a:ext cx="114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1" name="Text Box 19"/>
          <p:cNvSpPr txBox="1">
            <a:spLocks noChangeArrowheads="1"/>
          </p:cNvSpPr>
          <p:nvPr/>
        </p:nvSpPr>
        <p:spPr bwMode="auto">
          <a:xfrm>
            <a:off x="1371600" y="3429000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/>
              <a:t>Less fish …</a:t>
            </a:r>
          </a:p>
        </p:txBody>
      </p:sp>
      <p:sp>
        <p:nvSpPr>
          <p:cNvPr id="35862" name="Text Box 20"/>
          <p:cNvSpPr txBox="1">
            <a:spLocks noChangeArrowheads="1"/>
          </p:cNvSpPr>
          <p:nvPr/>
        </p:nvSpPr>
        <p:spPr bwMode="auto">
          <a:xfrm>
            <a:off x="5562600" y="5562600"/>
            <a:ext cx="1695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/>
              <a:t>More fish!</a:t>
            </a:r>
          </a:p>
        </p:txBody>
      </p:sp>
      <p:sp>
        <p:nvSpPr>
          <p:cNvPr id="35863" name="Text Box 21"/>
          <p:cNvSpPr txBox="1">
            <a:spLocks noChangeArrowheads="1"/>
          </p:cNvSpPr>
          <p:nvPr/>
        </p:nvSpPr>
        <p:spPr bwMode="auto">
          <a:xfrm>
            <a:off x="762000" y="1219200"/>
            <a:ext cx="3657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 u="sng"/>
              <a:t>Parallelism</a:t>
            </a:r>
            <a:r>
              <a:rPr lang="en-US" sz="2800"/>
              <a:t> means doing multiple things at the same time: You can get more work done in the same time.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Some Simple Loops (C)</a:t>
            </a:r>
          </a:p>
        </p:txBody>
      </p:sp>
      <p:sp>
        <p:nvSpPr>
          <p:cNvPr id="63491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A00317D-4810-46FF-837F-9BCABA3A142A}" type="slidenum">
              <a:rPr lang="en-US"/>
              <a:pPr/>
              <a:t>30</a:t>
            </a:fld>
            <a:endParaRPr lang="en-US"/>
          </a:p>
        </p:txBody>
      </p: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7391400" cy="4565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src1[index] + src2[index];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src1[index] - src2[index];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 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src1[index] * src2[index];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 </a:t>
            </a:r>
          </a:p>
          <a:p>
            <a:pPr algn="l"/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src1[index] / src2[index];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 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sum = sum +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Slightly Less Simple Loops (F90)</a:t>
            </a:r>
          </a:p>
        </p:txBody>
      </p:sp>
      <p:sp>
        <p:nvSpPr>
          <p:cNvPr id="64515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212EBE9-47FD-4EBC-A9E5-492447082593}" type="slidenum">
              <a:rPr lang="en-US"/>
              <a:pPr/>
              <a:t>31</a:t>
            </a:fld>
            <a:endParaRPr lang="en-US"/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762000" y="1227138"/>
            <a:ext cx="7904728" cy="492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src1(index) ** src2(index) !! src1 ^ src2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MOD(src1(index), src2(index))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SQRT(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COS(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EXP(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</a:p>
          <a:p>
            <a:pPr algn="l">
              <a:lnSpc>
                <a:spcPct val="5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LOG(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(index))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Slightly Less Simple Loops (C)</a:t>
            </a:r>
          </a:p>
        </p:txBody>
      </p:sp>
      <p:sp>
        <p:nvSpPr>
          <p:cNvPr id="65539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932A42F-4227-42B3-A565-AD98F611950A}" type="slidenum">
              <a:rPr lang="en-US"/>
              <a:pPr/>
              <a:t>32</a:t>
            </a:fld>
            <a:endParaRPr lang="en-US"/>
          </a:p>
        </p:txBody>
      </p:sp>
      <p:sp>
        <p:nvSpPr>
          <p:cNvPr id="65541" name="Text Box 3"/>
          <p:cNvSpPr txBox="1">
            <a:spLocks noChangeArrowheads="1"/>
          </p:cNvSpPr>
          <p:nvPr/>
        </p:nvSpPr>
        <p:spPr bwMode="auto">
          <a:xfrm>
            <a:off x="762000" y="1227138"/>
            <a:ext cx="6388287" cy="4953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pow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(src1[index], src2[index]);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src1[index] % src2[index];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sqrt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[index]);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cos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[index]);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exp(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[index]);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</a:t>
            </a:r>
          </a:p>
          <a:p>
            <a:pPr algn="l">
              <a:lnSpc>
                <a:spcPct val="5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 = log(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src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[index]);</a:t>
            </a: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smtClean="0">
                <a:ea typeface="ＭＳ Ｐゴシック" pitchFamily="1" charset="-128"/>
              </a:rPr>
              <a:t>Loop Performance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Performance Characteristics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848600" cy="5029200"/>
          </a:xfrm>
        </p:spPr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Different operations take different amounts of time.</a:t>
            </a:r>
          </a:p>
          <a:p>
            <a:r>
              <a:rPr lang="en-US" smtClean="0">
                <a:ea typeface="ＭＳ Ｐゴシック" pitchFamily="1" charset="-128"/>
              </a:rPr>
              <a:t>Different processor types have different performance characteristics, but there are some characteristics that many platforms have in common.</a:t>
            </a:r>
          </a:p>
          <a:p>
            <a:r>
              <a:rPr lang="en-US" smtClean="0">
                <a:ea typeface="ＭＳ Ｐゴシック" pitchFamily="1" charset="-128"/>
              </a:rPr>
              <a:t>Different compilers, even on the same hardware, perform differently.</a:t>
            </a:r>
          </a:p>
          <a:p>
            <a:r>
              <a:rPr lang="en-US" smtClean="0">
                <a:ea typeface="ＭＳ Ｐゴシック" pitchFamily="1" charset="-128"/>
              </a:rPr>
              <a:t>On some processors, floating point and integer speeds are similar, while on others they differ.</a:t>
            </a:r>
          </a:p>
        </p:txBody>
      </p:sp>
      <p:sp>
        <p:nvSpPr>
          <p:cNvPr id="675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675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6D61C2E-8201-469F-BE94-FB200DA4815E}" type="slidenum">
              <a:rPr lang="en-US"/>
              <a:pPr/>
              <a:t>34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Arithmetic Operation Speeds</a:t>
            </a:r>
          </a:p>
        </p:txBody>
      </p:sp>
      <p:graphicFrame>
        <p:nvGraphicFramePr>
          <p:cNvPr id="103424" name="Object 1024"/>
          <p:cNvGraphicFramePr>
            <a:graphicFrameLocks noChangeAspect="1"/>
          </p:cNvGraphicFramePr>
          <p:nvPr>
            <p:ph idx="1"/>
          </p:nvPr>
        </p:nvGraphicFramePr>
        <p:xfrm>
          <a:off x="1222375" y="1066800"/>
          <a:ext cx="6621463" cy="5056188"/>
        </p:xfrm>
        <a:graphic>
          <a:graphicData uri="http://schemas.openxmlformats.org/presentationml/2006/ole">
            <p:oleObj spid="_x0000_s82946" name="Worksheet" r:id="rId4" imgW="9753448" imgH="7438821" progId="Excel.Sheet.8">
              <p:embed/>
            </p:oleObj>
          </a:graphicData>
        </a:graphic>
      </p:graphicFrame>
      <p:sp>
        <p:nvSpPr>
          <p:cNvPr id="6861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0272254-7CD4-4BFF-AA3D-ECA243373793}" type="slidenum">
              <a:rPr lang="en-US"/>
              <a:pPr/>
              <a:t>35</a:t>
            </a:fld>
            <a:endParaRPr lang="en-US"/>
          </a:p>
        </p:txBody>
      </p:sp>
      <p:sp>
        <p:nvSpPr>
          <p:cNvPr id="68614" name="AutoShape 4"/>
          <p:cNvSpPr>
            <a:spLocks noChangeArrowheads="1"/>
          </p:cNvSpPr>
          <p:nvPr/>
        </p:nvSpPr>
        <p:spPr bwMode="auto">
          <a:xfrm>
            <a:off x="457200" y="2438400"/>
            <a:ext cx="685800" cy="2362200"/>
          </a:xfrm>
          <a:prstGeom prst="upArrow">
            <a:avLst>
              <a:gd name="adj1" fmla="val 50000"/>
              <a:gd name="adj2" fmla="val 8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Better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Fast and Slow Operations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smtClean="0">
                <a:ea typeface="ＭＳ Ｐゴシック" pitchFamily="1" charset="-128"/>
              </a:rPr>
              <a:t>Fast</a:t>
            </a:r>
            <a:r>
              <a:rPr lang="en-US" smtClean="0">
                <a:ea typeface="ＭＳ Ｐゴシック" pitchFamily="1" charset="-128"/>
              </a:rPr>
              <a:t>: sum, add, subtract, multiply</a:t>
            </a:r>
          </a:p>
          <a:p>
            <a:r>
              <a:rPr lang="en-US" b="1" u="sng" smtClean="0">
                <a:ea typeface="ＭＳ Ｐゴシック" pitchFamily="1" charset="-128"/>
              </a:rPr>
              <a:t>Medium</a:t>
            </a:r>
            <a:r>
              <a:rPr lang="en-US" smtClean="0">
                <a:ea typeface="ＭＳ Ｐゴシック" pitchFamily="1" charset="-128"/>
              </a:rPr>
              <a:t>: divide, mod (that is, remainder)</a:t>
            </a:r>
          </a:p>
          <a:p>
            <a:r>
              <a:rPr lang="en-US" b="1" u="sng" smtClean="0">
                <a:ea typeface="ＭＳ Ｐゴシック" pitchFamily="1" charset="-128"/>
              </a:rPr>
              <a:t>Slow</a:t>
            </a:r>
            <a:r>
              <a:rPr lang="en-US" smtClean="0">
                <a:ea typeface="ＭＳ Ｐゴシック" pitchFamily="1" charset="-128"/>
              </a:rPr>
              <a:t>: transcendental functions (sqrt, sin, exp)</a:t>
            </a:r>
          </a:p>
          <a:p>
            <a:r>
              <a:rPr lang="en-US" b="1" u="sng" smtClean="0">
                <a:ea typeface="ＭＳ Ｐゴシック" pitchFamily="1" charset="-128"/>
              </a:rPr>
              <a:t>Incredibly slow</a:t>
            </a:r>
            <a:r>
              <a:rPr lang="en-US" smtClean="0">
                <a:ea typeface="ＭＳ Ｐゴシック" pitchFamily="1" charset="-128"/>
              </a:rPr>
              <a:t>: power </a:t>
            </a:r>
            <a:r>
              <a:rPr lang="en-US" i="1" smtClean="0">
                <a:ea typeface="ＭＳ Ｐゴシック" pitchFamily="1" charset="-128"/>
              </a:rPr>
              <a:t>x</a:t>
            </a:r>
            <a:r>
              <a:rPr lang="en-US" i="1" baseline="30000" smtClean="0">
                <a:ea typeface="ＭＳ Ｐゴシック" pitchFamily="1" charset="-128"/>
              </a:rPr>
              <a:t>y</a:t>
            </a:r>
            <a:r>
              <a:rPr lang="en-US" i="1" smtClean="0"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for real </a:t>
            </a:r>
            <a:r>
              <a:rPr lang="en-US" i="1" smtClean="0">
                <a:ea typeface="ＭＳ Ｐゴシック" pitchFamily="1" charset="-128"/>
              </a:rPr>
              <a:t>x</a:t>
            </a:r>
            <a:r>
              <a:rPr lang="en-US" smtClean="0">
                <a:ea typeface="ＭＳ Ｐゴシック" pitchFamily="1" charset="-128"/>
              </a:rPr>
              <a:t> and </a:t>
            </a:r>
            <a:r>
              <a:rPr lang="en-US" i="1" smtClean="0">
                <a:ea typeface="ＭＳ Ｐゴシック" pitchFamily="1" charset="-128"/>
              </a:rPr>
              <a:t>y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On most platforms, divide, mod and transcendental functions are not pipelined, so a code will run faster if most of it is just adds, subtracts and multiplies.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For example, solving an N x N system of linear equations by LU decomposition uses on the order of N</a:t>
            </a:r>
            <a:r>
              <a:rPr lang="en-US" baseline="30000" smtClean="0">
                <a:ea typeface="ＭＳ Ｐゴシック" pitchFamily="1" charset="-128"/>
              </a:rPr>
              <a:t>3</a:t>
            </a:r>
            <a:r>
              <a:rPr lang="en-US" smtClean="0">
                <a:ea typeface="ＭＳ Ｐゴシック" pitchFamily="1" charset="-128"/>
              </a:rPr>
              <a:t> additions and multiplications, but only on the order of N divisions.</a:t>
            </a:r>
          </a:p>
        </p:txBody>
      </p:sp>
      <p:sp>
        <p:nvSpPr>
          <p:cNvPr id="6963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696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D7BE87-371F-46F2-B71D-8C725432A5C2}" type="slidenum">
              <a:rPr lang="en-US"/>
              <a:pPr/>
              <a:t>36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What Can Prevent Pipelining?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Certain events make it very hard (maybe even impossible) for compilers to pipeline a loop, such as:</a:t>
            </a:r>
          </a:p>
          <a:p>
            <a:pPr lvl="1"/>
            <a:r>
              <a:rPr lang="en-US" sz="2600" smtClean="0">
                <a:ea typeface="ＭＳ Ｐゴシック" pitchFamily="1" charset="-128"/>
              </a:rPr>
              <a:t>array elements accessed in </a:t>
            </a:r>
            <a:r>
              <a:rPr lang="en-US" sz="2600" b="1" u="sng" smtClean="0">
                <a:ea typeface="ＭＳ Ｐゴシック" pitchFamily="1" charset="-128"/>
              </a:rPr>
              <a:t>random order</a:t>
            </a:r>
          </a:p>
          <a:p>
            <a:pPr lvl="1"/>
            <a:r>
              <a:rPr lang="en-US" sz="2600" smtClean="0">
                <a:ea typeface="ＭＳ Ｐゴシック" pitchFamily="1" charset="-128"/>
              </a:rPr>
              <a:t>loop body </a:t>
            </a:r>
            <a:r>
              <a:rPr lang="en-US" sz="2600" b="1" u="sng" smtClean="0">
                <a:ea typeface="ＭＳ Ｐゴシック" pitchFamily="1" charset="-128"/>
              </a:rPr>
              <a:t>too complicated</a:t>
            </a:r>
          </a:p>
          <a:p>
            <a:pPr lvl="1"/>
            <a:r>
              <a:rPr lang="en-US" sz="2600" b="1" u="sng" smtClean="0">
                <a:latin typeface="Courier New" pitchFamily="1" charset="0"/>
                <a:ea typeface="ＭＳ Ｐゴシック" pitchFamily="1" charset="-128"/>
              </a:rPr>
              <a:t>if</a:t>
            </a:r>
            <a:r>
              <a:rPr lang="en-US" sz="2600" b="1" u="sng" smtClean="0">
                <a:ea typeface="ＭＳ Ｐゴシック" pitchFamily="1" charset="-128"/>
              </a:rPr>
              <a:t> statements</a:t>
            </a:r>
            <a:r>
              <a:rPr lang="en-US" sz="2600" smtClean="0">
                <a:ea typeface="ＭＳ Ｐゴシック" pitchFamily="1" charset="-128"/>
              </a:rPr>
              <a:t> inside the loop (on some platforms)</a:t>
            </a:r>
          </a:p>
          <a:p>
            <a:pPr lvl="1"/>
            <a:r>
              <a:rPr lang="en-US" sz="2600" smtClean="0">
                <a:ea typeface="ＭＳ Ｐゴシック" pitchFamily="1" charset="-128"/>
              </a:rPr>
              <a:t>premature </a:t>
            </a:r>
            <a:r>
              <a:rPr lang="en-US" sz="2600" b="1" u="sng" smtClean="0">
                <a:ea typeface="ＭＳ Ｐゴシック" pitchFamily="1" charset="-128"/>
              </a:rPr>
              <a:t>loop exits</a:t>
            </a:r>
          </a:p>
          <a:p>
            <a:pPr lvl="1"/>
            <a:r>
              <a:rPr lang="en-US" sz="2600" smtClean="0">
                <a:ea typeface="ＭＳ Ｐゴシック" pitchFamily="1" charset="-128"/>
              </a:rPr>
              <a:t>function/subroutine </a:t>
            </a:r>
            <a:r>
              <a:rPr lang="en-US" sz="2600" b="1" u="sng" smtClean="0">
                <a:ea typeface="ＭＳ Ｐゴシック" pitchFamily="1" charset="-128"/>
              </a:rPr>
              <a:t>calls</a:t>
            </a:r>
          </a:p>
          <a:p>
            <a:pPr lvl="1"/>
            <a:r>
              <a:rPr lang="en-US" sz="2600" b="1" u="sng" smtClean="0">
                <a:ea typeface="ＭＳ Ｐゴシック" pitchFamily="1" charset="-128"/>
              </a:rPr>
              <a:t>I/O</a:t>
            </a:r>
          </a:p>
          <a:p>
            <a:pPr lvl="1"/>
            <a:endParaRPr lang="en-US" sz="2600" smtClean="0">
              <a:ea typeface="ＭＳ Ｐゴシック" pitchFamily="1" charset="-128"/>
            </a:endParaRPr>
          </a:p>
        </p:txBody>
      </p:sp>
      <p:sp>
        <p:nvSpPr>
          <p:cNvPr id="7066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7066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C70E90C-FDA8-4C5E-AD0E-8B6ABDEAF461}" type="slidenum">
              <a:rPr lang="en-US"/>
              <a:pPr/>
              <a:t>37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How Do They Kill Pipelining?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r>
              <a:rPr lang="en-US" b="1" u="sng" smtClean="0">
                <a:solidFill>
                  <a:srgbClr val="993366"/>
                </a:solidFill>
                <a:ea typeface="ＭＳ Ｐゴシック" pitchFamily="1" charset="-128"/>
              </a:rPr>
              <a:t>Random access order</a:t>
            </a:r>
            <a:r>
              <a:rPr lang="en-US" smtClean="0">
                <a:ea typeface="ＭＳ Ｐゴシック" pitchFamily="1" charset="-128"/>
              </a:rPr>
              <a:t>: Ordered array access is common, so pipelining hardware and compilers tend to be designed under the assumption that most loops will be ordered.  Also, the pipeline will constantly </a:t>
            </a:r>
            <a:r>
              <a:rPr lang="en-US" b="1" i="1" u="sng" smtClean="0">
                <a:ea typeface="ＭＳ Ｐゴシック" pitchFamily="1" charset="-128"/>
              </a:rPr>
              <a:t>stall</a:t>
            </a:r>
            <a:r>
              <a:rPr lang="en-US" smtClean="0">
                <a:ea typeface="ＭＳ Ｐゴシック" pitchFamily="1" charset="-128"/>
              </a:rPr>
              <a:t> because data will come from main memory, not cache.</a:t>
            </a:r>
          </a:p>
          <a:p>
            <a:r>
              <a:rPr lang="en-US" b="1" u="sng" smtClean="0">
                <a:solidFill>
                  <a:srgbClr val="993366"/>
                </a:solidFill>
                <a:ea typeface="ＭＳ Ｐゴシック" pitchFamily="1" charset="-128"/>
              </a:rPr>
              <a:t>Complicated loop body</a:t>
            </a:r>
            <a:r>
              <a:rPr lang="en-US" smtClean="0">
                <a:ea typeface="ＭＳ Ｐゴシック" pitchFamily="1" charset="-128"/>
              </a:rPr>
              <a:t>:  The compiler gets too overwhelmed and can’t figure out how to schedule the instructions.</a:t>
            </a:r>
          </a:p>
        </p:txBody>
      </p:sp>
      <p:sp>
        <p:nvSpPr>
          <p:cNvPr id="7168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7168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8D0A6A6-1457-4DE4-BC14-9F2C36AEE38F}" type="slidenum">
              <a:rPr lang="en-US"/>
              <a:pPr/>
              <a:t>38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How Do They Kill Pipelining?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01000" cy="5029200"/>
          </a:xfrm>
        </p:spPr>
        <p:txBody>
          <a:bodyPr/>
          <a:lstStyle/>
          <a:p>
            <a:r>
              <a:rPr lang="en-US" b="1" u="sng" smtClean="0">
                <a:solidFill>
                  <a:srgbClr val="993366"/>
                </a:solidFill>
                <a:latin typeface="Courier New" pitchFamily="1" charset="0"/>
                <a:ea typeface="ＭＳ Ｐゴシック" pitchFamily="1" charset="-128"/>
              </a:rPr>
              <a:t>if</a:t>
            </a:r>
            <a:r>
              <a:rPr lang="en-US" b="1" u="sng" smtClean="0">
                <a:solidFill>
                  <a:srgbClr val="993366"/>
                </a:solidFill>
                <a:ea typeface="ＭＳ Ｐゴシック" pitchFamily="1" charset="-128"/>
              </a:rPr>
              <a:t> statements</a:t>
            </a:r>
            <a:r>
              <a:rPr lang="en-US" smtClean="0">
                <a:ea typeface="ＭＳ Ｐゴシック" pitchFamily="1" charset="-128"/>
              </a:rPr>
              <a:t> in the loop:  On some platforms (but not all), the pipelines need to perform exactly the same operations over and over; 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if</a:t>
            </a:r>
            <a:r>
              <a:rPr lang="en-US" smtClean="0">
                <a:ea typeface="ＭＳ Ｐゴシック" pitchFamily="1" charset="-128"/>
              </a:rPr>
              <a:t> statements make that impossible.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b="1" u="sng" smtClean="0">
                <a:solidFill>
                  <a:schemeClr val="hlink"/>
                </a:solidFill>
                <a:ea typeface="ＭＳ Ｐゴシック" pitchFamily="1" charset="-128"/>
              </a:rPr>
              <a:t>However</a:t>
            </a:r>
            <a:r>
              <a:rPr lang="en-US" smtClean="0">
                <a:ea typeface="ＭＳ Ｐゴシック" pitchFamily="1" charset="-128"/>
              </a:rPr>
              <a:t>, many CPUs can now perform </a:t>
            </a:r>
            <a:r>
              <a:rPr lang="en-US" b="1" i="1" u="sng" smtClean="0">
                <a:solidFill>
                  <a:schemeClr val="folHlink"/>
                </a:solidFill>
                <a:ea typeface="ＭＳ Ｐゴシック" pitchFamily="1" charset="-128"/>
              </a:rPr>
              <a:t>speculative execution</a:t>
            </a:r>
            <a:r>
              <a:rPr lang="en-US" smtClean="0">
                <a:ea typeface="ＭＳ Ｐゴシック" pitchFamily="1" charset="-128"/>
              </a:rPr>
              <a:t>:  both branches of the 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if</a:t>
            </a:r>
            <a:r>
              <a:rPr lang="en-US" smtClean="0">
                <a:ea typeface="ＭＳ Ｐゴシック" pitchFamily="1" charset="-128"/>
              </a:rPr>
              <a:t> statement are executed while the condition is being evaluated, but only one of the results is retained (the one associated with the condition’s value).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Also, many CPUs can now perform </a:t>
            </a:r>
            <a:r>
              <a:rPr lang="en-US" b="1" i="1" u="sng" smtClean="0">
                <a:solidFill>
                  <a:schemeClr val="folHlink"/>
                </a:solidFill>
                <a:ea typeface="ＭＳ Ｐゴシック" pitchFamily="1" charset="-128"/>
              </a:rPr>
              <a:t>branch prediction</a:t>
            </a:r>
            <a:r>
              <a:rPr lang="en-US" smtClean="0">
                <a:ea typeface="ＭＳ Ｐゴシック" pitchFamily="1" charset="-128"/>
              </a:rPr>
              <a:t> to head down the most likely compute path.</a:t>
            </a:r>
          </a:p>
        </p:txBody>
      </p:sp>
      <p:sp>
        <p:nvSpPr>
          <p:cNvPr id="7270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727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7791CD9-9ACB-45AA-BF78-E7F4665022D9}" type="slidenum">
              <a:rPr lang="en-US"/>
              <a:pPr/>
              <a:t>39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What Is ILP?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01000" cy="51054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b="1" i="1" u="sng" smtClean="0">
                <a:ea typeface="ＭＳ Ｐゴシック" pitchFamily="1" charset="-128"/>
              </a:rPr>
              <a:t>Instruction-Level Parallelism</a:t>
            </a:r>
            <a:r>
              <a:rPr lang="en-US" smtClean="0">
                <a:ea typeface="ＭＳ Ｐゴシック" pitchFamily="1" charset="-128"/>
              </a:rPr>
              <a:t> (ILP) is a set of techniques for </a:t>
            </a:r>
            <a:r>
              <a:rPr lang="en-US" b="1" u="sng" smtClean="0">
                <a:solidFill>
                  <a:schemeClr val="folHlink"/>
                </a:solidFill>
                <a:ea typeface="ＭＳ Ｐゴシック" pitchFamily="1" charset="-128"/>
              </a:rPr>
              <a:t>executing</a:t>
            </a:r>
            <a:r>
              <a:rPr lang="en-US" u="sng" smtClean="0">
                <a:solidFill>
                  <a:schemeClr val="folHlink"/>
                </a:solidFill>
                <a:ea typeface="ＭＳ Ｐゴシック" pitchFamily="1" charset="-128"/>
              </a:rPr>
              <a:t> </a:t>
            </a:r>
            <a:r>
              <a:rPr lang="en-US" b="1" u="sng" smtClean="0">
                <a:solidFill>
                  <a:schemeClr val="folHlink"/>
                </a:solidFill>
                <a:ea typeface="ＭＳ Ｐゴシック" pitchFamily="1" charset="-128"/>
              </a:rPr>
              <a:t>multiple instructions at the same time within the same CPU core</a:t>
            </a:r>
            <a:r>
              <a:rPr lang="en-US" b="1" smtClean="0">
                <a:ea typeface="ＭＳ Ｐゴシック" pitchFamily="1" charset="-128"/>
              </a:rPr>
              <a:t>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(Note that ILP has </a:t>
            </a:r>
            <a:r>
              <a:rPr lang="en-US" b="1" u="sng" smtClean="0">
                <a:ea typeface="ＭＳ Ｐゴシック" pitchFamily="1" charset="-128"/>
              </a:rPr>
              <a:t>nothing to do with multicore</a:t>
            </a:r>
            <a:r>
              <a:rPr lang="en-US" smtClean="0">
                <a:ea typeface="ＭＳ Ｐゴシック" pitchFamily="1" charset="-128"/>
              </a:rPr>
              <a:t>.)</a:t>
            </a:r>
          </a:p>
          <a:p>
            <a:pPr>
              <a:buFont typeface="Wingdings" pitchFamily="1" charset="2"/>
              <a:buNone/>
            </a:pPr>
            <a:r>
              <a:rPr lang="en-US" b="1" u="sng" smtClean="0">
                <a:ea typeface="ＭＳ Ｐゴシック" pitchFamily="1" charset="-128"/>
              </a:rPr>
              <a:t>The problem</a:t>
            </a:r>
            <a:r>
              <a:rPr lang="en-US" smtClean="0">
                <a:ea typeface="ＭＳ Ｐゴシック" pitchFamily="1" charset="-128"/>
              </a:rPr>
              <a:t>: A CPU core has lots of circuitry, and at any given time, most of it is idle, which is wasteful.</a:t>
            </a:r>
          </a:p>
          <a:p>
            <a:pPr>
              <a:buFont typeface="Wingdings" pitchFamily="1" charset="2"/>
              <a:buNone/>
            </a:pPr>
            <a:r>
              <a:rPr lang="en-US" b="1" u="sng" smtClean="0">
                <a:ea typeface="ＭＳ Ｐゴシック" pitchFamily="1" charset="-128"/>
              </a:rPr>
              <a:t>The solution</a:t>
            </a:r>
            <a:r>
              <a:rPr lang="en-US" smtClean="0">
                <a:ea typeface="ＭＳ Ｐゴシック" pitchFamily="1" charset="-128"/>
              </a:rPr>
              <a:t>: Have different parts of the CPU core work on different operations at the same time: If the CPU core has the ability to work on 10 operations at a time, then the program can, in principle, run as much as 10 times as fast (although in practice, not quite so much).</a:t>
            </a:r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6789BDE-E07E-4474-A4CA-FC83F5513F74}" type="slidenum">
              <a:rPr lang="en-US"/>
              <a:pPr/>
              <a:t>4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How Do They Kill Pipelining?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38250"/>
            <a:ext cx="7848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u="sng" smtClean="0">
                <a:solidFill>
                  <a:srgbClr val="993366"/>
                </a:solidFill>
                <a:ea typeface="ＭＳ Ｐゴシック" pitchFamily="1" charset="-128"/>
              </a:rPr>
              <a:t>Function/subroutine calls</a:t>
            </a:r>
            <a:r>
              <a:rPr lang="en-US" smtClean="0">
                <a:ea typeface="ＭＳ Ｐゴシック" pitchFamily="1" charset="-128"/>
              </a:rPr>
              <a:t> interrupt the flow of the program even more than </a:t>
            </a:r>
            <a:r>
              <a:rPr lang="en-US" b="1" smtClean="0">
                <a:latin typeface="Courier New" pitchFamily="1" charset="0"/>
                <a:ea typeface="ＭＳ Ｐゴシック" pitchFamily="1" charset="-128"/>
              </a:rPr>
              <a:t>if</a:t>
            </a:r>
            <a:r>
              <a:rPr lang="en-US" smtClean="0">
                <a:ea typeface="ＭＳ Ｐゴシック" pitchFamily="1" charset="-128"/>
              </a:rPr>
              <a:t> statements.  They can take execution to a completely different part of the program, and pipelines aren’t set up to handle that.</a:t>
            </a:r>
          </a:p>
          <a:p>
            <a:pPr>
              <a:lnSpc>
                <a:spcPct val="90000"/>
              </a:lnSpc>
            </a:pPr>
            <a:r>
              <a:rPr lang="en-US" b="1" u="sng" smtClean="0">
                <a:solidFill>
                  <a:srgbClr val="993366"/>
                </a:solidFill>
                <a:ea typeface="ＭＳ Ｐゴシック" pitchFamily="1" charset="-128"/>
              </a:rPr>
              <a:t>Loop exits</a:t>
            </a:r>
            <a:r>
              <a:rPr lang="en-US" smtClean="0">
                <a:ea typeface="ＭＳ Ｐゴシック" pitchFamily="1" charset="-128"/>
              </a:rPr>
              <a:t> are similar. Most compilers can’t pipeline loops with premature or unpredictable exits.</a:t>
            </a:r>
          </a:p>
          <a:p>
            <a:pPr>
              <a:lnSpc>
                <a:spcPct val="90000"/>
              </a:lnSpc>
            </a:pPr>
            <a:r>
              <a:rPr lang="en-US" b="1" u="sng" smtClean="0">
                <a:solidFill>
                  <a:srgbClr val="993366"/>
                </a:solidFill>
                <a:ea typeface="ＭＳ Ｐゴシック" pitchFamily="1" charset="-128"/>
              </a:rPr>
              <a:t>I/O</a:t>
            </a:r>
            <a:r>
              <a:rPr lang="en-US" smtClean="0">
                <a:ea typeface="ＭＳ Ｐゴシック" pitchFamily="1" charset="-128"/>
              </a:rPr>
              <a:t>:  Typically, I/O is handled in subroutines (above).  Also, I/O instructions can take control of the program away from the CPU (they can give control to I/O devices).</a:t>
            </a:r>
          </a:p>
        </p:txBody>
      </p:sp>
      <p:sp>
        <p:nvSpPr>
          <p:cNvPr id="7373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737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7866724-D153-4AC3-A22A-E5720BFF62B4}" type="slidenum">
              <a:rPr lang="en-US"/>
              <a:pPr/>
              <a:t>40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What If No Pipelining?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1" charset="2"/>
              <a:buNone/>
            </a:pPr>
            <a:r>
              <a:rPr lang="en-US" sz="3600" b="1" smtClean="0">
                <a:solidFill>
                  <a:srgbClr val="993366"/>
                </a:solidFill>
                <a:ea typeface="ＭＳ Ｐゴシック" pitchFamily="1" charset="-128"/>
              </a:rPr>
              <a:t>SLOW!</a:t>
            </a:r>
          </a:p>
          <a:p>
            <a:pPr algn="ctr">
              <a:buFont typeface="Wingdings" pitchFamily="1" charset="2"/>
              <a:buNone/>
            </a:pPr>
            <a:endParaRPr lang="en-US" sz="3600" b="1" smtClean="0">
              <a:solidFill>
                <a:srgbClr val="993366"/>
              </a:solidFill>
              <a:ea typeface="ＭＳ Ｐゴシック" pitchFamily="1" charset="-128"/>
            </a:endParaRPr>
          </a:p>
          <a:p>
            <a:pPr algn="ctr">
              <a:buFont typeface="Wingdings" pitchFamily="1" charset="2"/>
              <a:buNone/>
            </a:pPr>
            <a:r>
              <a:rPr lang="en-US" smtClean="0">
                <a:solidFill>
                  <a:srgbClr val="993366"/>
                </a:solidFill>
                <a:ea typeface="ＭＳ Ｐゴシック" pitchFamily="1" charset="-128"/>
              </a:rPr>
              <a:t>(on most platforms)</a:t>
            </a:r>
          </a:p>
        </p:txBody>
      </p:sp>
      <p:sp>
        <p:nvSpPr>
          <p:cNvPr id="747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7475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C36C12E-0AAF-4C7B-9A80-3D683857C425}" type="slidenum">
              <a:rPr lang="en-US"/>
              <a:pPr/>
              <a:t>41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Randomly Permuted Loops</a:t>
            </a:r>
          </a:p>
        </p:txBody>
      </p:sp>
      <p:graphicFrame>
        <p:nvGraphicFramePr>
          <p:cNvPr id="104448" name="Object 0"/>
          <p:cNvGraphicFramePr>
            <a:graphicFrameLocks noChangeAspect="1"/>
          </p:cNvGraphicFramePr>
          <p:nvPr>
            <p:ph idx="1"/>
          </p:nvPr>
        </p:nvGraphicFramePr>
        <p:xfrm>
          <a:off x="1222375" y="1066800"/>
          <a:ext cx="6621463" cy="5056188"/>
        </p:xfrm>
        <a:graphic>
          <a:graphicData uri="http://schemas.openxmlformats.org/presentationml/2006/ole">
            <p:oleObj spid="_x0000_s83970" name="Worksheet" r:id="rId4" imgW="9753448" imgH="7438821" progId="Excel.Sheet.8">
              <p:embed/>
            </p:oleObj>
          </a:graphicData>
        </a:graphic>
      </p:graphicFrame>
      <p:sp>
        <p:nvSpPr>
          <p:cNvPr id="7578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757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AE257BC-9162-4E84-AACE-F5E41153DCAB}" type="slidenum">
              <a:rPr lang="en-US"/>
              <a:pPr/>
              <a:t>42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981200"/>
            <a:ext cx="990600" cy="2819400"/>
            <a:chOff x="192" y="1248"/>
            <a:chExt cx="624" cy="1776"/>
          </a:xfrm>
        </p:grpSpPr>
        <p:sp>
          <p:nvSpPr>
            <p:cNvPr id="75783" name="AutoShape 5"/>
            <p:cNvSpPr>
              <a:spLocks noChangeArrowheads="1"/>
            </p:cNvSpPr>
            <p:nvPr/>
          </p:nvSpPr>
          <p:spPr bwMode="auto">
            <a:xfrm>
              <a:off x="288" y="1536"/>
              <a:ext cx="432" cy="1488"/>
            </a:xfrm>
            <a:prstGeom prst="upArrow">
              <a:avLst>
                <a:gd name="adj1" fmla="val 50000"/>
                <a:gd name="adj2" fmla="val 8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75784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Better</a:t>
              </a: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smtClean="0">
                <a:ea typeface="ＭＳ Ｐゴシック" pitchFamily="1" charset="-128"/>
              </a:rPr>
              <a:t>Superpipelining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Superpipelining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b="1" i="1" u="sng" smtClean="0">
                <a:ea typeface="ＭＳ Ｐゴシック" pitchFamily="1" charset="-128"/>
              </a:rPr>
              <a:t>Superpipelining</a:t>
            </a:r>
            <a:r>
              <a:rPr lang="en-US" smtClean="0">
                <a:ea typeface="ＭＳ Ｐゴシック" pitchFamily="1" charset="-128"/>
              </a:rPr>
              <a:t> is a combination of superscalar and pipelining.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So, a superpipeline is a collection of multiple pipelines that can operate simultaneously.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In other words, several different operations can execute simultaneously, and each of these operations can be broken into stages, each of which is filled all the time.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So you can get multiple operations per CPU cycle.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For example, a IBM Power4 can have over 200 different operations “in flight” at the same time.</a:t>
            </a:r>
            <a:r>
              <a:rPr lang="en-US" baseline="30000" smtClean="0">
                <a:ea typeface="ＭＳ Ｐゴシック" pitchFamily="1" charset="-128"/>
              </a:rPr>
              <a:t>[1]</a:t>
            </a:r>
          </a:p>
        </p:txBody>
      </p:sp>
      <p:sp>
        <p:nvSpPr>
          <p:cNvPr id="7782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778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BAF62E-9E7B-441D-8C72-1F2C9CFBBF2E}" type="slidenum">
              <a:rPr lang="en-US"/>
              <a:pPr/>
              <a:t>44</a:t>
            </a:fld>
            <a:endParaRPr lang="en-US"/>
          </a:p>
        </p:txBody>
      </p:sp>
      <p:pic>
        <p:nvPicPr>
          <p:cNvPr id="77830" name="Picture 4" descr="soonerfro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4114800"/>
            <a:ext cx="6572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More Operations At a Time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01000" cy="5029200"/>
          </a:xfrm>
        </p:spPr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If you put more operations into the code for a loop, you can get better performance:</a:t>
            </a:r>
          </a:p>
          <a:p>
            <a:pPr lvl="1"/>
            <a:r>
              <a:rPr lang="en-US" sz="2400" smtClean="0">
                <a:ea typeface="ＭＳ Ｐゴシック" pitchFamily="1" charset="-128"/>
              </a:rPr>
              <a:t>more operations can execute at a time (use more pipelines), and</a:t>
            </a:r>
          </a:p>
          <a:p>
            <a:pPr lvl="1"/>
            <a:r>
              <a:rPr lang="en-US" sz="2400" smtClean="0">
                <a:ea typeface="ＭＳ Ｐゴシック" pitchFamily="1" charset="-128"/>
              </a:rPr>
              <a:t>you get better register/cache reuse.</a:t>
            </a:r>
          </a:p>
          <a:p>
            <a:r>
              <a:rPr lang="en-US" smtClean="0">
                <a:ea typeface="ＭＳ Ｐゴシック" pitchFamily="1" charset="-128"/>
              </a:rPr>
              <a:t>On most platforms, there’s a limit to how many operations you can put in a loop to increase performance, but that limit varies among platforms, and can be quite large.</a:t>
            </a:r>
          </a:p>
        </p:txBody>
      </p:sp>
      <p:sp>
        <p:nvSpPr>
          <p:cNvPr id="7885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788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7A7AEC8-B501-49B8-A4E4-C68D770E5552}" type="slidenum">
              <a:rPr lang="en-US"/>
              <a:pPr/>
              <a:t>45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Some Complicated Loops</a:t>
            </a:r>
          </a:p>
        </p:txBody>
      </p:sp>
      <p:sp>
        <p:nvSpPr>
          <p:cNvPr id="79875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DEFE6A-9A2A-4841-8649-805DD2FE13C6}" type="slidenum">
              <a:rPr lang="en-US"/>
              <a:pPr/>
              <a:t>46</a:t>
            </a:fld>
            <a:endParaRPr lang="en-US"/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441325" y="15303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>
              <a:latin typeface="Tahoma" pitchFamily="1" charset="0"/>
            </a:endParaRPr>
          </a:p>
        </p:txBody>
      </p:sp>
      <p:sp>
        <p:nvSpPr>
          <p:cNvPr id="79878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80010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src1(index) + 5.0 * src2(index)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 </a:t>
            </a:r>
          </a:p>
          <a:p>
            <a:pPr algn="l">
              <a:lnSpc>
                <a:spcPct val="6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dot = 0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dot = dot + src1(index) * src2(index)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 </a:t>
            </a:r>
          </a:p>
          <a:p>
            <a:pPr algn="l">
              <a:lnSpc>
                <a:spcPct val="6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8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src1(index) * src2(index) +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         src3(index) * src4(index)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 </a:t>
            </a:r>
          </a:p>
          <a:p>
            <a:pPr algn="l">
              <a:lnSpc>
                <a:spcPct val="60000"/>
              </a:lnSpc>
            </a:pPr>
            <a:endParaRPr lang="en-US" sz="18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70000"/>
              </a:lnSpc>
            </a:pP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diff12 = src1(index) - src2(index)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diff34 = src3(index) - src4(index)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1" charset="0"/>
              </a:rPr>
              <a:t>dst</a:t>
            </a:r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(index) = SQRT(diff12 * diff12 + diff34 * diff34)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  <a:r>
              <a:rPr lang="en-US" sz="1800" b="1" dirty="0">
                <a:solidFill>
                  <a:schemeClr val="folHlink"/>
                </a:solidFill>
                <a:latin typeface="Courier New" pitchFamily="1" charset="0"/>
              </a:rPr>
              <a:t> </a:t>
            </a:r>
          </a:p>
          <a:p>
            <a:endParaRPr lang="en-US" sz="1800" b="1" dirty="0">
              <a:solidFill>
                <a:schemeClr val="folHlink"/>
              </a:solidFill>
              <a:latin typeface="Courier New" pitchFamily="1" charset="0"/>
            </a:endParaRPr>
          </a:p>
        </p:txBody>
      </p:sp>
      <p:sp>
        <p:nvSpPr>
          <p:cNvPr id="79879" name="Text Box 5"/>
          <p:cNvSpPr txBox="1">
            <a:spLocks noChangeArrowheads="1"/>
          </p:cNvSpPr>
          <p:nvPr/>
        </p:nvSpPr>
        <p:spPr bwMode="auto">
          <a:xfrm>
            <a:off x="6811962" y="1371600"/>
            <a:ext cx="1874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dirty="0" err="1">
                <a:solidFill>
                  <a:schemeClr val="folHlink"/>
                </a:solidFill>
              </a:rPr>
              <a:t>madd</a:t>
            </a:r>
            <a:r>
              <a:rPr lang="en-US" sz="2000" dirty="0">
                <a:solidFill>
                  <a:schemeClr val="folHlink"/>
                </a:solidFill>
              </a:rPr>
              <a:t> (or FMA):</a:t>
            </a:r>
          </a:p>
          <a:p>
            <a:pPr algn="l"/>
            <a:r>
              <a:rPr lang="en-US" sz="2000" dirty="0" err="1">
                <a:solidFill>
                  <a:schemeClr val="folHlink"/>
                </a:solidFill>
              </a:rPr>
              <a:t>mult</a:t>
            </a:r>
            <a:r>
              <a:rPr lang="en-US" sz="2000" dirty="0">
                <a:solidFill>
                  <a:schemeClr val="folHlink"/>
                </a:solidFill>
              </a:rPr>
              <a:t> then add</a:t>
            </a:r>
          </a:p>
          <a:p>
            <a:pPr algn="l"/>
            <a:r>
              <a:rPr lang="en-US" sz="2000" dirty="0">
                <a:solidFill>
                  <a:schemeClr val="folHlink"/>
                </a:solidFill>
              </a:rPr>
              <a:t>(2 ops)</a:t>
            </a:r>
          </a:p>
        </p:txBody>
      </p:sp>
      <p:sp>
        <p:nvSpPr>
          <p:cNvPr id="79880" name="Text Box 6"/>
          <p:cNvSpPr txBox="1">
            <a:spLocks noChangeArrowheads="1"/>
          </p:cNvSpPr>
          <p:nvPr/>
        </p:nvSpPr>
        <p:spPr bwMode="auto">
          <a:xfrm>
            <a:off x="5715000" y="4800600"/>
            <a:ext cx="2092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solidFill>
                  <a:schemeClr val="folHlink"/>
                </a:solidFill>
              </a:rPr>
              <a:t>Euclidean distance</a:t>
            </a:r>
          </a:p>
          <a:p>
            <a:pPr algn="l"/>
            <a:r>
              <a:rPr lang="en-US" sz="2000" dirty="0">
                <a:solidFill>
                  <a:schemeClr val="folHlink"/>
                </a:solidFill>
              </a:rPr>
              <a:t>(6 ops)</a:t>
            </a:r>
          </a:p>
        </p:txBody>
      </p:sp>
      <p:sp>
        <p:nvSpPr>
          <p:cNvPr id="79881" name="Text Box 7"/>
          <p:cNvSpPr txBox="1">
            <a:spLocks noChangeArrowheads="1"/>
          </p:cNvSpPr>
          <p:nvPr/>
        </p:nvSpPr>
        <p:spPr bwMode="auto">
          <a:xfrm>
            <a:off x="6172200" y="2667000"/>
            <a:ext cx="134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solidFill>
                  <a:schemeClr val="folHlink"/>
                </a:solidFill>
              </a:rPr>
              <a:t>dot product</a:t>
            </a:r>
          </a:p>
          <a:p>
            <a:pPr algn="l"/>
            <a:r>
              <a:rPr lang="en-US" sz="2000" dirty="0">
                <a:solidFill>
                  <a:schemeClr val="folHlink"/>
                </a:solidFill>
              </a:rPr>
              <a:t>(2 ops)</a:t>
            </a:r>
          </a:p>
        </p:txBody>
      </p:sp>
      <p:sp>
        <p:nvSpPr>
          <p:cNvPr id="79882" name="Text Box 8"/>
          <p:cNvSpPr txBox="1">
            <a:spLocks noChangeArrowheads="1"/>
          </p:cNvSpPr>
          <p:nvPr/>
        </p:nvSpPr>
        <p:spPr bwMode="auto">
          <a:xfrm>
            <a:off x="6858000" y="3581400"/>
            <a:ext cx="10779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solidFill>
                  <a:schemeClr val="folHlink"/>
                </a:solidFill>
              </a:rPr>
              <a:t>from our</a:t>
            </a:r>
          </a:p>
          <a:p>
            <a:pPr algn="l"/>
            <a:r>
              <a:rPr lang="en-US" sz="2000" dirty="0">
                <a:solidFill>
                  <a:schemeClr val="folHlink"/>
                </a:solidFill>
              </a:rPr>
              <a:t>example</a:t>
            </a:r>
          </a:p>
          <a:p>
            <a:pPr algn="l"/>
            <a:r>
              <a:rPr lang="en-US" sz="2000" dirty="0">
                <a:solidFill>
                  <a:schemeClr val="folHlink"/>
                </a:solidFill>
              </a:rPr>
              <a:t>(3 ops)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A Very Complicated Loop</a:t>
            </a:r>
          </a:p>
        </p:txBody>
      </p:sp>
      <p:sp>
        <p:nvSpPr>
          <p:cNvPr id="80899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CF45157-5D1A-4138-8DBC-47BEEEBA5163}" type="slidenum">
              <a:rPr lang="en-US"/>
              <a:pPr/>
              <a:t>47</a:t>
            </a:fld>
            <a:endParaRPr lang="en-US"/>
          </a:p>
        </p:txBody>
      </p:sp>
      <p:sp>
        <p:nvSpPr>
          <p:cNvPr id="80901" name="Text Box 3"/>
          <p:cNvSpPr txBox="1">
            <a:spLocks noChangeArrowheads="1"/>
          </p:cNvSpPr>
          <p:nvPr/>
        </p:nvSpPr>
        <p:spPr bwMode="auto">
          <a:xfrm>
            <a:off x="2133600" y="1219200"/>
            <a:ext cx="550862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lot = 0.0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DO index = 1, length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   lot = lot +                    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src1(index) * src2(index) +  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src3(index) * src4(index) +  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(src1(index) + src2(index)) *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(src3(index) + src4(index)) *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(src1(index) - src2(index)) *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(src3(index) - src4(index)) *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(src1(index) - src3(index) + 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 src2(index) - src4(index)) *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(src1(index) + src3(index) - 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 src2(index) + src4(index)) +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(src1(index) * src3(index)) +   &amp;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 &amp;    (src2(index) * src4(index))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  <a:r>
              <a:rPr lang="en-US" sz="1800" b="1" dirty="0">
                <a:solidFill>
                  <a:schemeClr val="folHlink"/>
                </a:solidFill>
                <a:latin typeface="Courier New" pitchFamily="1" charset="0"/>
              </a:rPr>
              <a:t> 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47988" y="5581650"/>
            <a:ext cx="375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000" dirty="0">
                <a:solidFill>
                  <a:schemeClr val="folHlink"/>
                </a:solidFill>
              </a:rPr>
              <a:t>24 arithmetic ops per iteration</a:t>
            </a:r>
          </a:p>
          <a:p>
            <a:pPr algn="l"/>
            <a:r>
              <a:rPr lang="en-US" sz="2000" dirty="0">
                <a:solidFill>
                  <a:schemeClr val="folHlink"/>
                </a:solidFill>
              </a:rPr>
              <a:t>4 memory/cache loads per iteration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Multiple Ops Per Iteration</a:t>
            </a:r>
          </a:p>
        </p:txBody>
      </p:sp>
      <p:graphicFrame>
        <p:nvGraphicFramePr>
          <p:cNvPr id="105472" name="Object 1024"/>
          <p:cNvGraphicFramePr>
            <a:graphicFrameLocks noChangeAspect="1"/>
          </p:cNvGraphicFramePr>
          <p:nvPr>
            <p:ph idx="1"/>
          </p:nvPr>
        </p:nvGraphicFramePr>
        <p:xfrm>
          <a:off x="1528763" y="1371600"/>
          <a:ext cx="6086475" cy="4648200"/>
        </p:xfrm>
        <a:graphic>
          <a:graphicData uri="http://schemas.openxmlformats.org/presentationml/2006/ole">
            <p:oleObj spid="_x0000_s84994" name="Worksheet" r:id="rId4" imgW="9753448" imgH="7438821" progId="Excel.Sheet.8">
              <p:embed/>
            </p:oleObj>
          </a:graphicData>
        </a:graphic>
      </p:graphicFrame>
      <p:sp>
        <p:nvSpPr>
          <p:cNvPr id="8192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819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A593712-5185-4162-99C3-2CB5283721AE}" type="slidenum">
              <a:rPr lang="en-US"/>
              <a:pPr/>
              <a:t>48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2514600"/>
            <a:ext cx="990600" cy="2819400"/>
            <a:chOff x="192" y="1248"/>
            <a:chExt cx="624" cy="1776"/>
          </a:xfrm>
        </p:grpSpPr>
        <p:sp>
          <p:nvSpPr>
            <p:cNvPr id="81927" name="AutoShape 5"/>
            <p:cNvSpPr>
              <a:spLocks noChangeArrowheads="1"/>
            </p:cNvSpPr>
            <p:nvPr/>
          </p:nvSpPr>
          <p:spPr bwMode="auto">
            <a:xfrm>
              <a:off x="288" y="1536"/>
              <a:ext cx="432" cy="1488"/>
            </a:xfrm>
            <a:prstGeom prst="upArrow">
              <a:avLst>
                <a:gd name="adj1" fmla="val 50000"/>
                <a:gd name="adj2" fmla="val 8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1928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Better</a:t>
              </a: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smtClean="0">
                <a:ea typeface="ＭＳ Ｐゴシック" pitchFamily="1" charset="-128"/>
              </a:rPr>
              <a:t>Vectors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3789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D10F9C-5ECE-4D41-BB36-9A5101658097}" type="slidenum">
              <a:rPr lang="en-US"/>
              <a:pPr/>
              <a:t>5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pPr algn="ctr"/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What Is a Vector?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A </a:t>
            </a:r>
            <a:r>
              <a:rPr lang="en-US" b="1" i="1" u="sng" smtClean="0">
                <a:solidFill>
                  <a:schemeClr val="folHlink"/>
                </a:solidFill>
                <a:ea typeface="ＭＳ Ｐゴシック" pitchFamily="1" charset="-128"/>
              </a:rPr>
              <a:t>vector</a:t>
            </a:r>
            <a:r>
              <a:rPr lang="en-US" smtClean="0">
                <a:ea typeface="ＭＳ Ｐゴシック" pitchFamily="1" charset="-128"/>
              </a:rPr>
              <a:t> is a giant register that behaves like a collection of regular registers, except these registers all simultaneously perform the same operation on multiple sets of operands, producing multiple results.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In a sense, vectors are like operation-specific cache.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A </a:t>
            </a:r>
            <a:r>
              <a:rPr lang="en-US" b="1" i="1" u="sng" smtClean="0">
                <a:solidFill>
                  <a:schemeClr val="folHlink"/>
                </a:solidFill>
                <a:ea typeface="ＭＳ Ｐゴシック" pitchFamily="1" charset="-128"/>
              </a:rPr>
              <a:t>vector register</a:t>
            </a:r>
            <a:r>
              <a:rPr lang="en-US" smtClean="0">
                <a:ea typeface="ＭＳ Ｐゴシック" pitchFamily="1" charset="-128"/>
              </a:rPr>
              <a:t> is a register that’s actually made up of many individual registers.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A </a:t>
            </a:r>
            <a:r>
              <a:rPr lang="en-US" b="1" i="1" u="sng" smtClean="0">
                <a:solidFill>
                  <a:schemeClr val="folHlink"/>
                </a:solidFill>
                <a:ea typeface="ＭＳ Ｐゴシック" pitchFamily="1" charset="-128"/>
              </a:rPr>
              <a:t>vector instruction</a:t>
            </a:r>
            <a:r>
              <a:rPr lang="en-US" smtClean="0">
                <a:solidFill>
                  <a:srgbClr val="008000"/>
                </a:solidFill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is an instruction that performs the same operation simultaneously on all of the individual registers of a vector register.</a:t>
            </a: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839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9D69E4D-13E9-4E5D-8D31-F4F51A2560A2}" type="slidenum">
              <a:rPr lang="en-US"/>
              <a:pPr/>
              <a:t>50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Vector Register</a:t>
            </a:r>
          </a:p>
        </p:txBody>
      </p:sp>
      <p:sp>
        <p:nvSpPr>
          <p:cNvPr id="84995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7D28DD1-1343-4EFD-9601-493B2476D59F}" type="slidenum">
              <a:rPr lang="en-US"/>
              <a:pPr/>
              <a:t>51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71600" y="2057400"/>
            <a:ext cx="1752600" cy="2438400"/>
            <a:chOff x="1296" y="1392"/>
            <a:chExt cx="1104" cy="1536"/>
          </a:xfrm>
        </p:grpSpPr>
        <p:sp>
          <p:nvSpPr>
            <p:cNvPr id="85036" name="Rectangle 4"/>
            <p:cNvSpPr>
              <a:spLocks noChangeArrowheads="1"/>
            </p:cNvSpPr>
            <p:nvPr/>
          </p:nvSpPr>
          <p:spPr bwMode="auto">
            <a:xfrm>
              <a:off x="1296" y="1392"/>
              <a:ext cx="110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5037" name="Line 5"/>
            <p:cNvSpPr>
              <a:spLocks noChangeShapeType="1"/>
            </p:cNvSpPr>
            <p:nvPr/>
          </p:nvSpPr>
          <p:spPr bwMode="auto">
            <a:xfrm>
              <a:off x="1296" y="158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8" name="Line 6"/>
            <p:cNvSpPr>
              <a:spLocks noChangeShapeType="1"/>
            </p:cNvSpPr>
            <p:nvPr/>
          </p:nvSpPr>
          <p:spPr bwMode="auto">
            <a:xfrm>
              <a:off x="1296" y="177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9" name="Line 7"/>
            <p:cNvSpPr>
              <a:spLocks noChangeShapeType="1"/>
            </p:cNvSpPr>
            <p:nvPr/>
          </p:nvSpPr>
          <p:spPr bwMode="auto">
            <a:xfrm>
              <a:off x="1296" y="1968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0" name="Line 8"/>
            <p:cNvSpPr>
              <a:spLocks noChangeShapeType="1"/>
            </p:cNvSpPr>
            <p:nvPr/>
          </p:nvSpPr>
          <p:spPr bwMode="auto">
            <a:xfrm>
              <a:off x="1296" y="2160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1" name="Line 9"/>
            <p:cNvSpPr>
              <a:spLocks noChangeShapeType="1"/>
            </p:cNvSpPr>
            <p:nvPr/>
          </p:nvSpPr>
          <p:spPr bwMode="auto">
            <a:xfrm>
              <a:off x="1296" y="2352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2" name="Line 10"/>
            <p:cNvSpPr>
              <a:spLocks noChangeShapeType="1"/>
            </p:cNvSpPr>
            <p:nvPr/>
          </p:nvSpPr>
          <p:spPr bwMode="auto">
            <a:xfrm>
              <a:off x="1296" y="254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3" name="Line 11"/>
            <p:cNvSpPr>
              <a:spLocks noChangeShapeType="1"/>
            </p:cNvSpPr>
            <p:nvPr/>
          </p:nvSpPr>
          <p:spPr bwMode="auto">
            <a:xfrm>
              <a:off x="1296" y="273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581400" y="2057400"/>
            <a:ext cx="1752600" cy="2438400"/>
            <a:chOff x="1296" y="1392"/>
            <a:chExt cx="1104" cy="1536"/>
          </a:xfrm>
        </p:grpSpPr>
        <p:sp>
          <p:nvSpPr>
            <p:cNvPr id="85028" name="Rectangle 13"/>
            <p:cNvSpPr>
              <a:spLocks noChangeArrowheads="1"/>
            </p:cNvSpPr>
            <p:nvPr/>
          </p:nvSpPr>
          <p:spPr bwMode="auto">
            <a:xfrm>
              <a:off x="1296" y="1392"/>
              <a:ext cx="110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5029" name="Line 14"/>
            <p:cNvSpPr>
              <a:spLocks noChangeShapeType="1"/>
            </p:cNvSpPr>
            <p:nvPr/>
          </p:nvSpPr>
          <p:spPr bwMode="auto">
            <a:xfrm>
              <a:off x="1296" y="158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0" name="Line 15"/>
            <p:cNvSpPr>
              <a:spLocks noChangeShapeType="1"/>
            </p:cNvSpPr>
            <p:nvPr/>
          </p:nvSpPr>
          <p:spPr bwMode="auto">
            <a:xfrm>
              <a:off x="1296" y="177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1" name="Line 16"/>
            <p:cNvSpPr>
              <a:spLocks noChangeShapeType="1"/>
            </p:cNvSpPr>
            <p:nvPr/>
          </p:nvSpPr>
          <p:spPr bwMode="auto">
            <a:xfrm>
              <a:off x="1296" y="1968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2" name="Line 17"/>
            <p:cNvSpPr>
              <a:spLocks noChangeShapeType="1"/>
            </p:cNvSpPr>
            <p:nvPr/>
          </p:nvSpPr>
          <p:spPr bwMode="auto">
            <a:xfrm>
              <a:off x="1296" y="2160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3" name="Line 18"/>
            <p:cNvSpPr>
              <a:spLocks noChangeShapeType="1"/>
            </p:cNvSpPr>
            <p:nvPr/>
          </p:nvSpPr>
          <p:spPr bwMode="auto">
            <a:xfrm>
              <a:off x="1296" y="2352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4" name="Line 19"/>
            <p:cNvSpPr>
              <a:spLocks noChangeShapeType="1"/>
            </p:cNvSpPr>
            <p:nvPr/>
          </p:nvSpPr>
          <p:spPr bwMode="auto">
            <a:xfrm>
              <a:off x="1296" y="254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5" name="Line 20"/>
            <p:cNvSpPr>
              <a:spLocks noChangeShapeType="1"/>
            </p:cNvSpPr>
            <p:nvPr/>
          </p:nvSpPr>
          <p:spPr bwMode="auto">
            <a:xfrm>
              <a:off x="1296" y="273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791200" y="2057400"/>
            <a:ext cx="1752600" cy="2438400"/>
            <a:chOff x="1296" y="1392"/>
            <a:chExt cx="1104" cy="1536"/>
          </a:xfrm>
        </p:grpSpPr>
        <p:sp>
          <p:nvSpPr>
            <p:cNvPr id="85020" name="Rectangle 22"/>
            <p:cNvSpPr>
              <a:spLocks noChangeArrowheads="1"/>
            </p:cNvSpPr>
            <p:nvPr/>
          </p:nvSpPr>
          <p:spPr bwMode="auto">
            <a:xfrm>
              <a:off x="1296" y="1392"/>
              <a:ext cx="110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5021" name="Line 23"/>
            <p:cNvSpPr>
              <a:spLocks noChangeShapeType="1"/>
            </p:cNvSpPr>
            <p:nvPr/>
          </p:nvSpPr>
          <p:spPr bwMode="auto">
            <a:xfrm>
              <a:off x="1296" y="158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2" name="Line 24"/>
            <p:cNvSpPr>
              <a:spLocks noChangeShapeType="1"/>
            </p:cNvSpPr>
            <p:nvPr/>
          </p:nvSpPr>
          <p:spPr bwMode="auto">
            <a:xfrm>
              <a:off x="1296" y="177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3" name="Line 25"/>
            <p:cNvSpPr>
              <a:spLocks noChangeShapeType="1"/>
            </p:cNvSpPr>
            <p:nvPr/>
          </p:nvSpPr>
          <p:spPr bwMode="auto">
            <a:xfrm>
              <a:off x="1296" y="1968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4" name="Line 26"/>
            <p:cNvSpPr>
              <a:spLocks noChangeShapeType="1"/>
            </p:cNvSpPr>
            <p:nvPr/>
          </p:nvSpPr>
          <p:spPr bwMode="auto">
            <a:xfrm>
              <a:off x="1296" y="2160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5" name="Line 27"/>
            <p:cNvSpPr>
              <a:spLocks noChangeShapeType="1"/>
            </p:cNvSpPr>
            <p:nvPr/>
          </p:nvSpPr>
          <p:spPr bwMode="auto">
            <a:xfrm>
              <a:off x="1296" y="2352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6" name="Line 28"/>
            <p:cNvSpPr>
              <a:spLocks noChangeShapeType="1"/>
            </p:cNvSpPr>
            <p:nvPr/>
          </p:nvSpPr>
          <p:spPr bwMode="auto">
            <a:xfrm>
              <a:off x="1296" y="254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7" name="Line 29"/>
            <p:cNvSpPr>
              <a:spLocks noChangeShapeType="1"/>
            </p:cNvSpPr>
            <p:nvPr/>
          </p:nvSpPr>
          <p:spPr bwMode="auto">
            <a:xfrm>
              <a:off x="1296" y="273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85000" name="Text Box 30"/>
          <p:cNvSpPr txBox="1">
            <a:spLocks noChangeArrowheads="1"/>
          </p:cNvSpPr>
          <p:nvPr/>
        </p:nvSpPr>
        <p:spPr bwMode="auto">
          <a:xfrm>
            <a:off x="1936750" y="1590675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  <a:latin typeface="Courier New" pitchFamily="1" charset="0"/>
              </a:rPr>
              <a:t>v0</a:t>
            </a:r>
          </a:p>
        </p:txBody>
      </p:sp>
      <p:sp>
        <p:nvSpPr>
          <p:cNvPr id="85001" name="Text Box 31"/>
          <p:cNvSpPr txBox="1">
            <a:spLocks noChangeArrowheads="1"/>
          </p:cNvSpPr>
          <p:nvPr/>
        </p:nvSpPr>
        <p:spPr bwMode="auto">
          <a:xfrm>
            <a:off x="4191000" y="15240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  <a:latin typeface="Courier New" pitchFamily="1" charset="0"/>
              </a:rPr>
              <a:t>v1</a:t>
            </a:r>
          </a:p>
        </p:txBody>
      </p:sp>
      <p:sp>
        <p:nvSpPr>
          <p:cNvPr id="85002" name="Text Box 32"/>
          <p:cNvSpPr txBox="1">
            <a:spLocks noChangeArrowheads="1"/>
          </p:cNvSpPr>
          <p:nvPr/>
        </p:nvSpPr>
        <p:spPr bwMode="auto">
          <a:xfrm>
            <a:off x="6400800" y="15240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  <a:latin typeface="Courier New" pitchFamily="1" charset="0"/>
              </a:rPr>
              <a:t>v2</a:t>
            </a:r>
          </a:p>
        </p:txBody>
      </p:sp>
      <p:sp>
        <p:nvSpPr>
          <p:cNvPr id="85003" name="Text Box 33"/>
          <p:cNvSpPr txBox="1">
            <a:spLocks noChangeArrowheads="1"/>
          </p:cNvSpPr>
          <p:nvPr/>
        </p:nvSpPr>
        <p:spPr bwMode="auto">
          <a:xfrm>
            <a:off x="3124200" y="5029200"/>
            <a:ext cx="2949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folHlink"/>
                </a:solidFill>
                <a:latin typeface="Courier New" pitchFamily="1" charset="0"/>
              </a:rPr>
              <a:t>v0 &lt;- v1 + v2</a:t>
            </a:r>
          </a:p>
        </p:txBody>
      </p:sp>
      <p:sp>
        <p:nvSpPr>
          <p:cNvPr id="85004" name="Text Box 34"/>
          <p:cNvSpPr txBox="1">
            <a:spLocks noChangeArrowheads="1"/>
          </p:cNvSpPr>
          <p:nvPr/>
        </p:nvSpPr>
        <p:spPr bwMode="auto">
          <a:xfrm>
            <a:off x="3124200" y="2057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&lt;-</a:t>
            </a:r>
          </a:p>
        </p:txBody>
      </p:sp>
      <p:sp>
        <p:nvSpPr>
          <p:cNvPr id="85005" name="Text Box 35"/>
          <p:cNvSpPr txBox="1">
            <a:spLocks noChangeArrowheads="1"/>
          </p:cNvSpPr>
          <p:nvPr/>
        </p:nvSpPr>
        <p:spPr bwMode="auto">
          <a:xfrm>
            <a:off x="3124200" y="231457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&lt;-</a:t>
            </a:r>
          </a:p>
        </p:txBody>
      </p:sp>
      <p:sp>
        <p:nvSpPr>
          <p:cNvPr id="85006" name="Text Box 36"/>
          <p:cNvSpPr txBox="1">
            <a:spLocks noChangeArrowheads="1"/>
          </p:cNvSpPr>
          <p:nvPr/>
        </p:nvSpPr>
        <p:spPr bwMode="auto">
          <a:xfrm>
            <a:off x="3124200" y="2590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&lt;-</a:t>
            </a:r>
          </a:p>
        </p:txBody>
      </p:sp>
      <p:sp>
        <p:nvSpPr>
          <p:cNvPr id="85007" name="Text Box 37"/>
          <p:cNvSpPr txBox="1">
            <a:spLocks noChangeArrowheads="1"/>
          </p:cNvSpPr>
          <p:nvPr/>
        </p:nvSpPr>
        <p:spPr bwMode="auto">
          <a:xfrm>
            <a:off x="3124200" y="2895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&lt;-</a:t>
            </a:r>
          </a:p>
        </p:txBody>
      </p:sp>
      <p:sp>
        <p:nvSpPr>
          <p:cNvPr id="85008" name="Text Box 38"/>
          <p:cNvSpPr txBox="1">
            <a:spLocks noChangeArrowheads="1"/>
          </p:cNvSpPr>
          <p:nvPr/>
        </p:nvSpPr>
        <p:spPr bwMode="auto">
          <a:xfrm>
            <a:off x="3124200" y="321468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&lt;-</a:t>
            </a:r>
          </a:p>
        </p:txBody>
      </p:sp>
      <p:sp>
        <p:nvSpPr>
          <p:cNvPr id="85009" name="Text Box 39"/>
          <p:cNvSpPr txBox="1">
            <a:spLocks noChangeArrowheads="1"/>
          </p:cNvSpPr>
          <p:nvPr/>
        </p:nvSpPr>
        <p:spPr bwMode="auto">
          <a:xfrm>
            <a:off x="31242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&lt;-</a:t>
            </a:r>
          </a:p>
        </p:txBody>
      </p:sp>
      <p:sp>
        <p:nvSpPr>
          <p:cNvPr id="85010" name="Text Box 40"/>
          <p:cNvSpPr txBox="1">
            <a:spLocks noChangeArrowheads="1"/>
          </p:cNvSpPr>
          <p:nvPr/>
        </p:nvSpPr>
        <p:spPr bwMode="auto">
          <a:xfrm>
            <a:off x="3124200" y="3886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&lt;-</a:t>
            </a:r>
          </a:p>
        </p:txBody>
      </p:sp>
      <p:sp>
        <p:nvSpPr>
          <p:cNvPr id="85011" name="Text Box 41"/>
          <p:cNvSpPr txBox="1">
            <a:spLocks noChangeArrowheads="1"/>
          </p:cNvSpPr>
          <p:nvPr/>
        </p:nvSpPr>
        <p:spPr bwMode="auto">
          <a:xfrm>
            <a:off x="3124200" y="4114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&lt;-</a:t>
            </a:r>
          </a:p>
        </p:txBody>
      </p:sp>
      <p:sp>
        <p:nvSpPr>
          <p:cNvPr id="85012" name="Text Box 42"/>
          <p:cNvSpPr txBox="1">
            <a:spLocks noChangeArrowheads="1"/>
          </p:cNvSpPr>
          <p:nvPr/>
        </p:nvSpPr>
        <p:spPr bwMode="auto">
          <a:xfrm>
            <a:off x="5410200" y="2057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+</a:t>
            </a:r>
          </a:p>
        </p:txBody>
      </p:sp>
      <p:sp>
        <p:nvSpPr>
          <p:cNvPr id="85013" name="Text Box 43"/>
          <p:cNvSpPr txBox="1">
            <a:spLocks noChangeArrowheads="1"/>
          </p:cNvSpPr>
          <p:nvPr/>
        </p:nvSpPr>
        <p:spPr bwMode="auto">
          <a:xfrm>
            <a:off x="5410200" y="2362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+</a:t>
            </a:r>
          </a:p>
        </p:txBody>
      </p:sp>
      <p:sp>
        <p:nvSpPr>
          <p:cNvPr id="85014" name="Text Box 44"/>
          <p:cNvSpPr txBox="1">
            <a:spLocks noChangeArrowheads="1"/>
          </p:cNvSpPr>
          <p:nvPr/>
        </p:nvSpPr>
        <p:spPr bwMode="auto">
          <a:xfrm>
            <a:off x="5410200" y="2667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+</a:t>
            </a:r>
          </a:p>
        </p:txBody>
      </p:sp>
      <p:sp>
        <p:nvSpPr>
          <p:cNvPr id="85015" name="Text Box 45"/>
          <p:cNvSpPr txBox="1">
            <a:spLocks noChangeArrowheads="1"/>
          </p:cNvSpPr>
          <p:nvPr/>
        </p:nvSpPr>
        <p:spPr bwMode="auto">
          <a:xfrm>
            <a:off x="5410200" y="2971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+</a:t>
            </a:r>
          </a:p>
        </p:txBody>
      </p:sp>
      <p:sp>
        <p:nvSpPr>
          <p:cNvPr id="85016" name="Text Box 46"/>
          <p:cNvSpPr txBox="1">
            <a:spLocks noChangeArrowheads="1"/>
          </p:cNvSpPr>
          <p:nvPr/>
        </p:nvSpPr>
        <p:spPr bwMode="auto">
          <a:xfrm>
            <a:off x="5410200" y="3276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+</a:t>
            </a:r>
          </a:p>
        </p:txBody>
      </p:sp>
      <p:sp>
        <p:nvSpPr>
          <p:cNvPr id="85017" name="Text Box 47"/>
          <p:cNvSpPr txBox="1">
            <a:spLocks noChangeArrowheads="1"/>
          </p:cNvSpPr>
          <p:nvPr/>
        </p:nvSpPr>
        <p:spPr bwMode="auto">
          <a:xfrm>
            <a:off x="5410200" y="358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+</a:t>
            </a:r>
          </a:p>
        </p:txBody>
      </p:sp>
      <p:sp>
        <p:nvSpPr>
          <p:cNvPr id="85018" name="Text Box 48"/>
          <p:cNvSpPr txBox="1">
            <a:spLocks noChangeArrowheads="1"/>
          </p:cNvSpPr>
          <p:nvPr/>
        </p:nvSpPr>
        <p:spPr bwMode="auto">
          <a:xfrm>
            <a:off x="5410200" y="3886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+</a:t>
            </a:r>
          </a:p>
        </p:txBody>
      </p:sp>
      <p:sp>
        <p:nvSpPr>
          <p:cNvPr id="85019" name="Text Box 49"/>
          <p:cNvSpPr txBox="1">
            <a:spLocks noChangeArrowheads="1"/>
          </p:cNvSpPr>
          <p:nvPr/>
        </p:nvSpPr>
        <p:spPr bwMode="auto">
          <a:xfrm>
            <a:off x="5410200" y="4191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Courier New" pitchFamily="1" charset="0"/>
              </a:rPr>
              <a:t>+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Vectors Are Expensive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51054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Vectors were very popular in the 1980s, because they’re very fast, often faster than pipelines.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In the 1990s, though, they weren’t very popular.</a:t>
            </a:r>
            <a:r>
              <a:rPr lang="en-US" smtClean="0">
                <a:solidFill>
                  <a:srgbClr val="000099"/>
                </a:solidFill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Why?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Well, vectors aren’t used by many commercial codes (for example, MS Word). So most chip makers didn’t bother with vectors.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So, if you wanted vectors, you had to pay a lot of </a:t>
            </a:r>
            <a:r>
              <a:rPr lang="en-US" b="1" u="sng" smtClean="0">
                <a:solidFill>
                  <a:schemeClr val="hlink"/>
                </a:solidFill>
                <a:ea typeface="ＭＳ Ｐゴシック" pitchFamily="1" charset="-128"/>
              </a:rPr>
              <a:t>extra money</a:t>
            </a:r>
            <a:r>
              <a:rPr lang="en-US" smtClean="0">
                <a:ea typeface="ＭＳ Ｐゴシック" pitchFamily="1" charset="-128"/>
              </a:rPr>
              <a:t> for them.</a:t>
            </a:r>
          </a:p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The Pentium III Intel reintroduced very small integer vectors (2 operations at a time),. The Pentium4 added floating point vector operations, also of size 2. The Core family has doubled the vector size to 4, and Sandy Bridge (2011) to 8.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860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B7A94A8-3D48-4E62-9BEE-26C29F3FB074}" type="slidenum">
              <a:rPr lang="en-US"/>
              <a:pPr/>
              <a:t>52</a:t>
            </a:fld>
            <a:endParaRPr lang="en-US"/>
          </a:p>
        </p:txBody>
      </p:sp>
      <p:pic>
        <p:nvPicPr>
          <p:cNvPr id="86022" name="Picture 4" descr="topdawg_20051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19050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smtClean="0">
                <a:ea typeface="ＭＳ Ｐゴシック" pitchFamily="1" charset="-128"/>
              </a:rPr>
              <a:t>A Real Example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A Real Example</a:t>
            </a:r>
            <a:r>
              <a:rPr lang="en-US" baseline="30000" smtClean="0">
                <a:ea typeface="ＭＳ Ｐゴシック" pitchFamily="1" charset="-128"/>
              </a:rPr>
              <a:t>[4]</a:t>
            </a:r>
          </a:p>
        </p:txBody>
      </p:sp>
      <p:sp>
        <p:nvSpPr>
          <p:cNvPr id="88067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952374C-A4FE-464B-AAFF-F0405292718F}" type="slidenum">
              <a:rPr lang="en-US"/>
              <a:pPr/>
              <a:t>54</a:t>
            </a:fld>
            <a:endParaRPr lang="en-US"/>
          </a:p>
        </p:txBody>
      </p:sp>
      <p:sp>
        <p:nvSpPr>
          <p:cNvPr id="88069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8129588" cy="510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DO k=2,nz-1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DO j=2,ny-1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  DO 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1" charset="0"/>
              </a:rPr>
              <a:t>i</a:t>
            </a:r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=2,nx-1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    tem1(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1" charset="0"/>
              </a:rPr>
              <a:t>i,j,k</a:t>
            </a:r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) = u(i,j,k,2)*(u(i+1,j,k,2)-u(i-1,j,k,2))*dxinv2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    tem2(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1" charset="0"/>
              </a:rPr>
              <a:t>i,j,k</a:t>
            </a:r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) = v(i,j,k,2)*(u(i,j+1,k,2)-u(i,j-1,k,2))*dyinv2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    tem3(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1" charset="0"/>
              </a:rPr>
              <a:t>i,j,k</a:t>
            </a:r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) = w(i,j,k,2)*(u(i,j,k+1,2)-u(i,j,k-1,2))*dzinv2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  END DO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END DO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DO k=2,nz-1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DO j=2,ny-1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  DO 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1" charset="0"/>
              </a:rPr>
              <a:t>i</a:t>
            </a:r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=2,nx-1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    u(i,j,k,3) = u(i,j,k,1) -    &amp;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&amp;                 dtbig2*(tem1(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1" charset="0"/>
              </a:rPr>
              <a:t>i,j,k</a:t>
            </a:r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)+tem2(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1" charset="0"/>
              </a:rPr>
              <a:t>i,j,k</a:t>
            </a:r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)+tem3(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1" charset="0"/>
              </a:rPr>
              <a:t>i,j,k</a:t>
            </a:r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))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  END DO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  END DO</a:t>
            </a:r>
          </a:p>
          <a:p>
            <a:pPr algn="l"/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END DO</a:t>
            </a:r>
          </a:p>
          <a:p>
            <a:pPr algn="l"/>
            <a:endParaRPr lang="en-US" sz="1600" b="1" dirty="0">
              <a:solidFill>
                <a:schemeClr val="hlink"/>
              </a:solidFill>
              <a:latin typeface="Courier New" pitchFamily="1" charset="0"/>
            </a:endParaRPr>
          </a:p>
          <a:p>
            <a:pPr algn="l">
              <a:lnSpc>
                <a:spcPct val="50000"/>
              </a:lnSpc>
            </a:pPr>
            <a:r>
              <a:rPr lang="en-US" sz="1600" b="1" dirty="0">
                <a:solidFill>
                  <a:schemeClr val="hlink"/>
                </a:solidFill>
                <a:latin typeface="Courier New" pitchFamily="1" charset="0"/>
              </a:rPr>
              <a:t>. . .</a:t>
            </a:r>
          </a:p>
          <a:p>
            <a:endParaRPr lang="en-US" sz="1600" b="1" dirty="0">
              <a:solidFill>
                <a:schemeClr val="hlink"/>
              </a:solidFill>
              <a:latin typeface="Courier New" pitchFamily="1" charset="0"/>
            </a:endParaRPr>
          </a:p>
          <a:p>
            <a:endParaRPr lang="en-US" sz="1600" b="1" dirty="0">
              <a:latin typeface="Courier New" pitchFamily="1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Real Example Performance</a:t>
            </a:r>
          </a:p>
        </p:txBody>
      </p:sp>
      <p:sp>
        <p:nvSpPr>
          <p:cNvPr id="8909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5000" y="6172200"/>
            <a:ext cx="5334000" cy="457200"/>
          </a:xfrm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8909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C58D662-B746-4180-A7CC-903156F7B002}" type="slidenum">
              <a:rPr lang="en-US"/>
              <a:pPr/>
              <a:t>55</a:t>
            </a:fld>
            <a:endParaRPr lang="en-US"/>
          </a:p>
        </p:txBody>
      </p:sp>
      <p:graphicFrame>
        <p:nvGraphicFramePr>
          <p:cNvPr id="106496" name="Object 0"/>
          <p:cNvGraphicFramePr>
            <a:graphicFrameLocks noChangeAspect="1"/>
          </p:cNvGraphicFramePr>
          <p:nvPr/>
        </p:nvGraphicFramePr>
        <p:xfrm>
          <a:off x="1752600" y="1371600"/>
          <a:ext cx="6324600" cy="4575175"/>
        </p:xfrm>
        <a:graphic>
          <a:graphicData uri="http://schemas.openxmlformats.org/presentationml/2006/ole">
            <p:oleObj spid="_x0000_s86018" name="Worksheet" r:id="rId4" imgW="10581840" imgH="7290360" progId="Excel.Shee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981200"/>
            <a:ext cx="990600" cy="2819400"/>
            <a:chOff x="192" y="1248"/>
            <a:chExt cx="624" cy="1776"/>
          </a:xfrm>
        </p:grpSpPr>
        <p:sp>
          <p:nvSpPr>
            <p:cNvPr id="89095" name="AutoShape 5"/>
            <p:cNvSpPr>
              <a:spLocks noChangeArrowheads="1"/>
            </p:cNvSpPr>
            <p:nvPr/>
          </p:nvSpPr>
          <p:spPr bwMode="auto">
            <a:xfrm>
              <a:off x="288" y="1536"/>
              <a:ext cx="432" cy="1488"/>
            </a:xfrm>
            <a:prstGeom prst="upArrow">
              <a:avLst>
                <a:gd name="adj1" fmla="val 50000"/>
                <a:gd name="adj2" fmla="val 8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9096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Better</a:t>
              </a: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9011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27E4FC9-B844-4C8C-919E-4B0F73FEA8CC}" type="slidenum">
              <a:rPr lang="en-US"/>
              <a:pPr/>
              <a:t>56</a:t>
            </a:fld>
            <a:endParaRPr lang="en-US"/>
          </a:p>
        </p:txBody>
      </p:sp>
      <p:sp>
        <p:nvSpPr>
          <p:cNvPr id="90116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pPr algn="ctr"/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Why You Shouldn’t Panic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924800" cy="16002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In general, the compiler and the CPU will do most of the heavy lifting for instruction-level parallelism.</a:t>
            </a:r>
          </a:p>
        </p:txBody>
      </p:sp>
      <p:sp>
        <p:nvSpPr>
          <p:cNvPr id="911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911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22E7C9-B54A-477E-BA98-2C5C695602D0}" type="slidenum">
              <a:rPr lang="en-US"/>
              <a:pPr/>
              <a:t>57</a:t>
            </a:fld>
            <a:endParaRPr lang="en-US"/>
          </a:p>
        </p:txBody>
      </p:sp>
      <p:sp>
        <p:nvSpPr>
          <p:cNvPr id="91142" name="Text Box 4"/>
          <p:cNvSpPr txBox="1">
            <a:spLocks noChangeArrowheads="1"/>
          </p:cNvSpPr>
          <p:nvPr/>
        </p:nvSpPr>
        <p:spPr bwMode="auto">
          <a:xfrm>
            <a:off x="3606800" y="2743200"/>
            <a:ext cx="2368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7200" b="1">
                <a:solidFill>
                  <a:schemeClr val="folHlink"/>
                </a:solidFill>
              </a:rPr>
              <a:t>BUT:</a:t>
            </a:r>
          </a:p>
        </p:txBody>
      </p:sp>
      <p:sp>
        <p:nvSpPr>
          <p:cNvPr id="91143" name="Text Box 5"/>
          <p:cNvSpPr txBox="1">
            <a:spLocks noChangeArrowheads="1"/>
          </p:cNvSpPr>
          <p:nvPr/>
        </p:nvSpPr>
        <p:spPr bwMode="auto">
          <a:xfrm>
            <a:off x="1066800" y="3886200"/>
            <a:ext cx="671036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hlink"/>
                </a:solidFill>
              </a:rPr>
              <a:t>You need to be aware of ILP, because</a:t>
            </a:r>
          </a:p>
          <a:p>
            <a:r>
              <a:rPr lang="en-US" sz="3200" b="1">
                <a:solidFill>
                  <a:schemeClr val="hlink"/>
                </a:solidFill>
              </a:rPr>
              <a:t>  how your code is structured affects</a:t>
            </a:r>
          </a:p>
          <a:p>
            <a:r>
              <a:rPr lang="en-US" sz="3200" b="1">
                <a:solidFill>
                  <a:schemeClr val="hlink"/>
                </a:solidFill>
              </a:rPr>
              <a:t>  how much ILP the compiler and the</a:t>
            </a:r>
          </a:p>
          <a:p>
            <a:r>
              <a:rPr lang="en-US" sz="3200" b="1">
                <a:solidFill>
                  <a:schemeClr val="hlink"/>
                </a:solidFill>
              </a:rPr>
              <a:t>  CPU can give you.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smtClean="0">
                <a:ea typeface="ＭＳ Ｐゴシック" pitchFamily="1" charset="-128"/>
              </a:rPr>
              <a:t>Thanks for your attention!</a:t>
            </a:r>
            <a:br>
              <a:rPr lang="en-US" sz="6000" smtClean="0">
                <a:ea typeface="ＭＳ Ｐゴシック" pitchFamily="1" charset="-128"/>
              </a:rPr>
            </a:br>
            <a:r>
              <a:rPr lang="en-US" sz="6000" smtClean="0">
                <a:ea typeface="ＭＳ Ｐゴシック" pitchFamily="1" charset="-128"/>
              </a:rPr>
              <a:t/>
            </a:r>
            <a:br>
              <a:rPr lang="en-US" sz="6000" smtClean="0">
                <a:ea typeface="ＭＳ Ｐゴシック" pitchFamily="1" charset="-128"/>
              </a:rPr>
            </a:br>
            <a:r>
              <a:rPr lang="en-US" sz="6000" smtClean="0">
                <a:ea typeface="ＭＳ Ｐゴシック" pitchFamily="1" charset="-128"/>
              </a:rPr>
              <a:t/>
            </a:r>
            <a:br>
              <a:rPr lang="en-US" sz="6000" smtClean="0">
                <a:ea typeface="ＭＳ Ｐゴシック" pitchFamily="1" charset="-128"/>
              </a:rPr>
            </a:br>
            <a:r>
              <a:rPr lang="en-US" sz="6000" smtClean="0">
                <a:ea typeface="ＭＳ Ｐゴシック" pitchFamily="1" charset="-128"/>
              </a:rPr>
              <a:t>Questions?</a:t>
            </a:r>
            <a:br>
              <a:rPr lang="en-US" sz="6000" smtClean="0">
                <a:ea typeface="ＭＳ Ｐゴシック" pitchFamily="1" charset="-128"/>
              </a:rPr>
            </a:br>
            <a:endParaRPr lang="en-US" sz="3200" smtClean="0">
              <a:ea typeface="ＭＳ Ｐゴシック" pitchFamily="1" charset="-128"/>
            </a:endParaRPr>
          </a:p>
        </p:txBody>
      </p:sp>
      <p:sp>
        <p:nvSpPr>
          <p:cNvPr id="95235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References</a:t>
            </a:r>
          </a:p>
        </p:txBody>
      </p:sp>
      <p:sp>
        <p:nvSpPr>
          <p:cNvPr id="96259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951C04D-F7F7-4076-AAFE-0293B5FE57EC}" type="slidenum">
              <a:rPr lang="en-US"/>
              <a:pPr/>
              <a:t>59</a:t>
            </a:fld>
            <a:endParaRPr lang="en-US"/>
          </a:p>
        </p:txBody>
      </p:sp>
      <p:sp>
        <p:nvSpPr>
          <p:cNvPr id="96261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8001000" cy="25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folHlink"/>
                </a:solidFill>
              </a:rPr>
              <a:t>[1] Steve </a:t>
            </a:r>
            <a:r>
              <a:rPr lang="en-US" sz="1800" dirty="0" err="1">
                <a:solidFill>
                  <a:schemeClr val="folHlink"/>
                </a:solidFill>
              </a:rPr>
              <a:t>Behling</a:t>
            </a:r>
            <a:r>
              <a:rPr lang="en-US" sz="1800" dirty="0">
                <a:solidFill>
                  <a:schemeClr val="folHlink"/>
                </a:solidFill>
              </a:rPr>
              <a:t> et al, </a:t>
            </a:r>
            <a:r>
              <a:rPr lang="en-US" sz="1800" i="1" dirty="0">
                <a:solidFill>
                  <a:schemeClr val="folHlink"/>
                </a:solidFill>
              </a:rPr>
              <a:t>The POWER4 Processor Introduction and Tuning Guide</a:t>
            </a:r>
            <a:r>
              <a:rPr lang="en-US" sz="1800" dirty="0">
                <a:solidFill>
                  <a:schemeClr val="folHlink"/>
                </a:solidFill>
              </a:rPr>
              <a:t>, IBM, 2001.</a:t>
            </a:r>
          </a:p>
          <a:p>
            <a:pPr algn="l"/>
            <a:r>
              <a:rPr lang="en-US" sz="1800" dirty="0">
                <a:solidFill>
                  <a:schemeClr val="folHlink"/>
                </a:solidFill>
              </a:rPr>
              <a:t>[2] </a:t>
            </a:r>
            <a:r>
              <a:rPr lang="en-US" sz="1800" i="1" dirty="0">
                <a:solidFill>
                  <a:schemeClr val="folHlink"/>
                </a:solidFill>
              </a:rPr>
              <a:t>Intel® 64 and IA-32 Architectures Optimization Reference Manual</a:t>
            </a:r>
            <a:r>
              <a:rPr lang="en-US" sz="1800" dirty="0">
                <a:solidFill>
                  <a:schemeClr val="folHlink"/>
                </a:solidFill>
              </a:rPr>
              <a:t>, Order Number: 248966-015, May 2007.</a:t>
            </a:r>
          </a:p>
          <a:p>
            <a:pPr algn="l"/>
            <a:r>
              <a:rPr lang="en-US" sz="1800" dirty="0">
                <a:solidFill>
                  <a:schemeClr val="folHlink"/>
                </a:solidFill>
                <a:latin typeface="Courier New" pitchFamily="1" charset="0"/>
                <a:hlinkClick r:id="rId3"/>
              </a:rPr>
              <a:t>http://www.intel.com/design/processor/manuals/248966.pdf</a:t>
            </a:r>
            <a:endParaRPr lang="en-US" sz="1800" dirty="0">
              <a:solidFill>
                <a:schemeClr val="folHlink"/>
              </a:solidFill>
              <a:latin typeface="Courier New" pitchFamily="1" charset="0"/>
            </a:endParaRPr>
          </a:p>
          <a:p>
            <a:pPr algn="l"/>
            <a:r>
              <a:rPr lang="en-US" sz="1800" dirty="0">
                <a:solidFill>
                  <a:schemeClr val="folHlink"/>
                </a:solidFill>
              </a:rPr>
              <a:t>[3] Kevin Dowd and Charles Severance, </a:t>
            </a:r>
            <a:r>
              <a:rPr lang="en-US" sz="1800" i="1" dirty="0">
                <a:solidFill>
                  <a:schemeClr val="folHlink"/>
                </a:solidFill>
              </a:rPr>
              <a:t>High Performance Computing,</a:t>
            </a:r>
          </a:p>
          <a:p>
            <a:pPr algn="l"/>
            <a:r>
              <a:rPr lang="en-US" sz="1800" i="1" dirty="0">
                <a:solidFill>
                  <a:schemeClr val="folHlink"/>
                </a:solidFill>
              </a:rPr>
              <a:t>       </a:t>
            </a:r>
            <a:r>
              <a:rPr lang="en-US" sz="1800" dirty="0">
                <a:solidFill>
                  <a:schemeClr val="folHlink"/>
                </a:solidFill>
              </a:rPr>
              <a:t>2</a:t>
            </a:r>
            <a:r>
              <a:rPr lang="en-US" sz="1800" baseline="30000" dirty="0">
                <a:solidFill>
                  <a:schemeClr val="folHlink"/>
                </a:solidFill>
              </a:rPr>
              <a:t>nd</a:t>
            </a:r>
            <a:r>
              <a:rPr lang="en-US" sz="1800" dirty="0">
                <a:solidFill>
                  <a:schemeClr val="folHlink"/>
                </a:solidFill>
              </a:rPr>
              <a:t> ed.</a:t>
            </a:r>
            <a:r>
              <a:rPr lang="en-US" sz="1800" i="1" dirty="0">
                <a:solidFill>
                  <a:schemeClr val="folHlink"/>
                </a:solidFill>
              </a:rPr>
              <a:t>  </a:t>
            </a:r>
            <a:r>
              <a:rPr lang="en-US" sz="1800" dirty="0">
                <a:solidFill>
                  <a:schemeClr val="folHlink"/>
                </a:solidFill>
              </a:rPr>
              <a:t>O’Reilly, 1998.</a:t>
            </a:r>
          </a:p>
          <a:p>
            <a:pPr algn="l">
              <a:lnSpc>
                <a:spcPct val="120000"/>
              </a:lnSpc>
            </a:pPr>
            <a:r>
              <a:rPr lang="en-US" sz="1800" dirty="0">
                <a:solidFill>
                  <a:schemeClr val="folHlink"/>
                </a:solidFill>
                <a:cs typeface="Arial" charset="0"/>
              </a:rPr>
              <a:t>[4] Code courtesy of Dan Weber, 2001.</a:t>
            </a:r>
            <a:endParaRPr lang="en-US" sz="1800" dirty="0">
              <a:solidFill>
                <a:schemeClr val="folHlink"/>
              </a:solidFill>
              <a:cs typeface="Times New Roman" pitchFamily="1" charset="0"/>
            </a:endParaRPr>
          </a:p>
          <a:p>
            <a:endParaRPr lang="en-US" sz="1400" dirty="0">
              <a:solidFill>
                <a:schemeClr val="folHlink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Why You Shouldn’t Panic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924800" cy="16002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In general, the compiler and the CPU will do most of the heavy lifting for instruction-level parallelism.</a:t>
            </a:r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41F09A-EEE5-4002-8F2A-C100F504BD02}" type="slidenum">
              <a:rPr lang="en-US"/>
              <a:pPr/>
              <a:t>6</a:t>
            </a:fld>
            <a:endParaRPr lang="en-US"/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606800" y="2743200"/>
            <a:ext cx="2368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7200" b="1">
                <a:solidFill>
                  <a:schemeClr val="folHlink"/>
                </a:solidFill>
              </a:rPr>
              <a:t>BUT:</a:t>
            </a: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066800" y="3886200"/>
            <a:ext cx="671036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hlink"/>
                </a:solidFill>
              </a:rPr>
              <a:t>You need to be aware of ILP, because</a:t>
            </a:r>
          </a:p>
          <a:p>
            <a:r>
              <a:rPr lang="en-US" sz="3200" b="1">
                <a:solidFill>
                  <a:schemeClr val="hlink"/>
                </a:solidFill>
              </a:rPr>
              <a:t>  how your code is structured affects</a:t>
            </a:r>
          </a:p>
          <a:p>
            <a:r>
              <a:rPr lang="en-US" sz="3200" b="1">
                <a:solidFill>
                  <a:schemeClr val="hlink"/>
                </a:solidFill>
              </a:rPr>
              <a:t>  how much ILP the compiler and the</a:t>
            </a:r>
          </a:p>
          <a:p>
            <a:r>
              <a:rPr lang="en-US" sz="3200" b="1">
                <a:solidFill>
                  <a:schemeClr val="hlink"/>
                </a:solidFill>
              </a:rPr>
              <a:t>  CPU can give you.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Kinds of ILP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4648200"/>
          </a:xfrm>
        </p:spPr>
        <p:txBody>
          <a:bodyPr/>
          <a:lstStyle/>
          <a:p>
            <a:r>
              <a:rPr lang="en-US" b="1" i="1" u="sng" smtClean="0">
                <a:ea typeface="ＭＳ Ｐゴシック" pitchFamily="1" charset="-128"/>
              </a:rPr>
              <a:t>Superscalar</a:t>
            </a:r>
            <a:r>
              <a:rPr lang="en-US" smtClean="0">
                <a:ea typeface="ＭＳ Ｐゴシック" pitchFamily="1" charset="-128"/>
              </a:rPr>
              <a:t>: Perform multiple operations at the same time (for example, simultaneously perform an add, a multiply and a load).</a:t>
            </a:r>
          </a:p>
          <a:p>
            <a:r>
              <a:rPr lang="en-US" b="1" i="1" u="sng" smtClean="0">
                <a:ea typeface="ＭＳ Ｐゴシック" pitchFamily="1" charset="-128"/>
              </a:rPr>
              <a:t>Pipeline</a:t>
            </a:r>
            <a:r>
              <a:rPr lang="en-US" smtClean="0">
                <a:ea typeface="ＭＳ Ｐゴシック" pitchFamily="1" charset="-128"/>
              </a:rPr>
              <a:t>: Start performing an operation on one piece of data while finishing the same operation on another piece of data – perform different </a:t>
            </a:r>
            <a:r>
              <a:rPr lang="en-US" b="1" i="1" u="sng" smtClean="0">
                <a:ea typeface="ＭＳ Ｐゴシック" pitchFamily="1" charset="-128"/>
              </a:rPr>
              <a:t>stages</a:t>
            </a:r>
            <a:r>
              <a:rPr lang="en-US" smtClean="0">
                <a:ea typeface="ＭＳ Ｐゴシック" pitchFamily="1" charset="-128"/>
              </a:rPr>
              <a:t> of the same operation on different sets of operands at the same time (like an assembly line).</a:t>
            </a:r>
          </a:p>
          <a:p>
            <a:r>
              <a:rPr lang="en-US" b="1" i="1" u="sng" smtClean="0">
                <a:ea typeface="ＭＳ Ｐゴシック" pitchFamily="1" charset="-128"/>
              </a:rPr>
              <a:t>Superpipeline</a:t>
            </a:r>
            <a:r>
              <a:rPr lang="en-US" smtClean="0">
                <a:ea typeface="ＭＳ Ｐゴシック" pitchFamily="1" charset="-128"/>
              </a:rPr>
              <a:t>: A combination of superscalar and pipelining – perform multiple pipelined operations at the same time.</a:t>
            </a:r>
          </a:p>
          <a:p>
            <a:r>
              <a:rPr lang="en-US" b="1" i="1" u="sng" smtClean="0">
                <a:ea typeface="ＭＳ Ｐゴシック" pitchFamily="1" charset="-128"/>
              </a:rPr>
              <a:t>Vector</a:t>
            </a:r>
            <a:r>
              <a:rPr lang="en-US" smtClean="0">
                <a:ea typeface="ＭＳ Ｐゴシック" pitchFamily="1" charset="-128"/>
              </a:rPr>
              <a:t>: Load multiple pieces of data into special registers and perform the same operation on all of them at the same time.</a:t>
            </a:r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04AC15-7A49-4AA3-97E5-8CBA7EF14ED5}" type="slidenum">
              <a:rPr lang="en-US"/>
              <a:pPr/>
              <a:t>7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What’s an Instruction?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b="1" i="1" u="sng" smtClean="0">
                <a:ea typeface="ＭＳ Ｐゴシック" pitchFamily="1" charset="-128"/>
              </a:rPr>
              <a:t>Memory</a:t>
            </a:r>
            <a:r>
              <a:rPr lang="en-US" smtClean="0">
                <a:ea typeface="ＭＳ Ｐゴシック" pitchFamily="1" charset="-128"/>
              </a:rPr>
              <a:t>: For example, load a value from a specific address in main memory into a specific register, or store a value from a specific register into a specific address in main memory.</a:t>
            </a:r>
          </a:p>
          <a:p>
            <a:pPr>
              <a:spcBef>
                <a:spcPct val="0"/>
              </a:spcBef>
            </a:pPr>
            <a:r>
              <a:rPr lang="en-US" b="1" i="1" u="sng" smtClean="0">
                <a:ea typeface="ＭＳ Ｐゴシック" pitchFamily="1" charset="-128"/>
              </a:rPr>
              <a:t>Arithmetic</a:t>
            </a:r>
            <a:r>
              <a:rPr lang="en-US" smtClean="0">
                <a:ea typeface="ＭＳ Ｐゴシック" pitchFamily="1" charset="-128"/>
              </a:rPr>
              <a:t>: For example, add two specific registers together and put their sum in a specific register – or subtract, multiply, divide, square root, etc.</a:t>
            </a:r>
          </a:p>
          <a:p>
            <a:pPr>
              <a:spcBef>
                <a:spcPct val="0"/>
              </a:spcBef>
            </a:pPr>
            <a:r>
              <a:rPr lang="en-US" b="1" i="1" u="sng" smtClean="0">
                <a:ea typeface="ＭＳ Ｐゴシック" pitchFamily="1" charset="-128"/>
              </a:rPr>
              <a:t>Logical</a:t>
            </a:r>
            <a:r>
              <a:rPr lang="en-US" smtClean="0">
                <a:ea typeface="ＭＳ Ｐゴシック" pitchFamily="1" charset="-128"/>
              </a:rPr>
              <a:t>: For example, determine whether two registers both contain nonzero values (“</a:t>
            </a:r>
            <a:r>
              <a:rPr lang="en-US" b="1" smtClean="0">
                <a:ea typeface="ＭＳ Ｐゴシック" pitchFamily="1" charset="-128"/>
              </a:rPr>
              <a:t>AND</a:t>
            </a:r>
            <a:r>
              <a:rPr lang="en-US" smtClean="0">
                <a:ea typeface="ＭＳ Ｐゴシック" pitchFamily="1" charset="-128"/>
              </a:rPr>
              <a:t>”).</a:t>
            </a:r>
          </a:p>
          <a:p>
            <a:pPr>
              <a:spcBef>
                <a:spcPct val="0"/>
              </a:spcBef>
            </a:pPr>
            <a:r>
              <a:rPr lang="en-US" b="1" i="1" u="sng" smtClean="0">
                <a:ea typeface="ＭＳ Ｐゴシック" pitchFamily="1" charset="-128"/>
              </a:rPr>
              <a:t>Branch</a:t>
            </a:r>
            <a:r>
              <a:rPr lang="en-US" smtClean="0">
                <a:ea typeface="ＭＳ Ｐゴシック" pitchFamily="1" charset="-128"/>
              </a:rPr>
              <a:t>: Jump from one sequence of instructions to another (for example, function call).</a:t>
            </a:r>
          </a:p>
          <a:p>
            <a:pPr>
              <a:spcBef>
                <a:spcPct val="0"/>
              </a:spcBef>
            </a:pPr>
            <a:r>
              <a:rPr lang="en-US" smtClean="0">
                <a:ea typeface="ＭＳ Ｐゴシック" pitchFamily="1" charset="-128"/>
              </a:rPr>
              <a:t>… and so on ….</a:t>
            </a:r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C6DB22-FB0E-4B3A-BBBA-F20CC42330AC}" type="slidenum">
              <a:rPr lang="en-US"/>
              <a:pPr/>
              <a:t>8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1" charset="-128"/>
              </a:rPr>
              <a:t>What’s a Cycle?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You’ve heard people talk about having a 2 GHz processor or a 3 GHz processor or whatever.  (For example, consider a laptop with a 1.6 GHz Core 2 Duo.)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Inside every CPU is a little clock that ticks with a fixed frequency.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We call each tick of the CPU clock a </a:t>
            </a:r>
            <a:r>
              <a:rPr lang="en-US" b="1" i="1" u="sng" smtClean="0">
                <a:solidFill>
                  <a:schemeClr val="folHlink"/>
                </a:solidFill>
                <a:ea typeface="ＭＳ Ｐゴシック" pitchFamily="1" charset="-128"/>
              </a:rPr>
              <a:t>clock cycle</a:t>
            </a:r>
            <a:r>
              <a:rPr lang="en-US" smtClean="0">
                <a:solidFill>
                  <a:srgbClr val="000099"/>
                </a:solidFill>
                <a:ea typeface="ＭＳ Ｐゴシック" pitchFamily="1" charset="-128"/>
              </a:rPr>
              <a:t> </a:t>
            </a:r>
            <a:r>
              <a:rPr lang="en-US" smtClean="0">
                <a:ea typeface="ＭＳ Ｐゴシック" pitchFamily="1" charset="-128"/>
              </a:rPr>
              <a:t>or a </a:t>
            </a:r>
            <a:r>
              <a:rPr lang="en-US" b="1" i="1" u="sng" smtClean="0">
                <a:solidFill>
                  <a:schemeClr val="folHlink"/>
                </a:solidFill>
                <a:ea typeface="ＭＳ Ｐゴシック" pitchFamily="1" charset="-128"/>
              </a:rPr>
              <a:t>cycle</a:t>
            </a:r>
            <a:r>
              <a:rPr lang="en-US" smtClean="0">
                <a:ea typeface="ＭＳ Ｐゴシック" pitchFamily="1" charset="-128"/>
              </a:rPr>
              <a:t>.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So a 2 GHz processor has 2 billion clock cycles per second.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en-US" smtClean="0">
                <a:ea typeface="ＭＳ Ｐゴシック" pitchFamily="1" charset="-128"/>
              </a:rPr>
              <a:t>Typically, a primitive operation (for example, add, multiply, divide) takes a fixed number of cycles to execute (assuming no pipelining).</a:t>
            </a:r>
          </a:p>
        </p:txBody>
      </p:sp>
      <p:sp>
        <p:nvSpPr>
          <p:cNvPr id="419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Parallel Programming: </a:t>
            </a:r>
            <a:r>
              <a:rPr lang="en-US" dirty="0" err="1" smtClean="0">
                <a:latin typeface="Times New Roman" pitchFamily="1" charset="0"/>
                <a:ea typeface="ＭＳ Ｐゴシック" pitchFamily="1" charset="-128"/>
              </a:rPr>
              <a:t>Instr</a:t>
            </a:r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 Level Parallel</a:t>
            </a:r>
          </a:p>
          <a:p>
            <a:r>
              <a:rPr lang="en-US" dirty="0" smtClean="0">
                <a:latin typeface="Times New Roman" pitchFamily="1" charset="0"/>
                <a:ea typeface="ＭＳ Ｐゴシック" pitchFamily="1" charset="-128"/>
              </a:rPr>
              <a:t>OK Supercomputing Symposium, Tue Oct 11 2011</a:t>
            </a:r>
          </a:p>
        </p:txBody>
      </p:sp>
      <p:sp>
        <p:nvSpPr>
          <p:cNvPr id="419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E0788B-BCE4-405E-9C9C-7EB43DCF5A19}" type="slidenum">
              <a:rPr lang="en-US"/>
              <a:pPr/>
              <a:t>9</a:t>
            </a:fld>
            <a:endParaRPr lang="en-US"/>
          </a:p>
        </p:txBody>
      </p:sp>
      <p:pic>
        <p:nvPicPr>
          <p:cNvPr id="419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953000"/>
            <a:ext cx="6429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"/>
  <p:tag name="NBP" val="1"/>
  <p:tag name="BSN" val="6"/>
  <p:tag name="SVT" val="TRUE"/>
  <p:tag name="CVB" val="6"/>
  <p:tag name="SPT" val="FALSE"/>
  <p:tag name="CII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BSN" val="7"/>
  <p:tag name="SVT" val="TRUE"/>
  <p:tag name="CVB" val="7"/>
  <p:tag name="SPT" val="FALSE"/>
  <p:tag name="CII" val="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"/>
  <p:tag name="NBP" val="1"/>
  <p:tag name="BSN" val="8"/>
  <p:tag name="SVT" val="TRUE"/>
  <p:tag name="CVB" val="8"/>
  <p:tag name="SPT" val="FALSE"/>
  <p:tag name="CII" val="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"/>
  <p:tag name="NBP" val="1"/>
  <p:tag name="BSN" val="9"/>
  <p:tag name="SVT" val="TRUE"/>
  <p:tag name="CVB" val="9"/>
  <p:tag name="SPT" val="FALSE"/>
  <p:tag name="CII" val="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"/>
  <p:tag name="NBP" val="1"/>
  <p:tag name="BSN" val="10"/>
  <p:tag name="SVT" val="TRUE"/>
  <p:tag name="CVB" val="10"/>
  <p:tag name="SPT" val="FALSE"/>
  <p:tag name="CII" val="1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"/>
  <p:tag name="NBP" val="1"/>
  <p:tag name="BSN" val="11"/>
  <p:tag name="SVT" val="TRUE"/>
  <p:tag name="CVB" val="11"/>
  <p:tag name="SPT" val="FALSE"/>
  <p:tag name="CII" val="1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2"/>
  <p:tag name="NBP" val="1"/>
  <p:tag name="BSN" val="12"/>
  <p:tag name="SVT" val="TRUE"/>
  <p:tag name="CVB" val="12"/>
  <p:tag name="SPT" val="FALSE"/>
  <p:tag name="CII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3"/>
  <p:tag name="NBP" val="1"/>
  <p:tag name="BSN" val="13"/>
  <p:tag name="SVT" val="TRUE"/>
  <p:tag name="CVB" val="13"/>
  <p:tag name="SPT" val="FALSE"/>
  <p:tag name="CII" val="1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4"/>
  <p:tag name="NBP" val="1"/>
  <p:tag name="BSN" val="14"/>
  <p:tag name="SVT" val="TRUE"/>
  <p:tag name="CVB" val="14"/>
  <p:tag name="SPT" val="FALSE"/>
  <p:tag name="CII" val="1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NBP" val="1"/>
  <p:tag name="BSN" val="15"/>
  <p:tag name="SVT" val="TRUE"/>
  <p:tag name="CVB" val="15"/>
  <p:tag name="SPT" val="FALSE"/>
  <p:tag name="CII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"/>
  <p:tag name="NBP" val="1"/>
  <p:tag name="BSN" val="16"/>
  <p:tag name="SVT" val="TRUE"/>
  <p:tag name="CVB" val="16"/>
  <p:tag name="SPT" val="FALSE"/>
  <p:tag name="CII" val="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"/>
  <p:tag name="NBP" val="1"/>
  <p:tag name="BSN" val="17"/>
  <p:tag name="SVT" val="TRUE"/>
  <p:tag name="CVB" val="17"/>
  <p:tag name="SPT" val="FALSE"/>
  <p:tag name="CII" val="1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"/>
  <p:tag name="NBP" val="1"/>
  <p:tag name="BSN" val="18"/>
  <p:tag name="SVT" val="TRUE"/>
  <p:tag name="CVB" val="18"/>
  <p:tag name="SPT" val="FALSE"/>
  <p:tag name="CII" val="1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"/>
  <p:tag name="NBP" val="1"/>
  <p:tag name="BSN" val="18"/>
  <p:tag name="SVT" val="TRUE"/>
  <p:tag name="CVB" val="18"/>
  <p:tag name="SPT" val="FALSE"/>
  <p:tag name="CII" val="1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"/>
  <p:tag name="NBP" val="1"/>
  <p:tag name="BSN" val="19"/>
  <p:tag name="SVT" val="TRUE"/>
  <p:tag name="CVB" val="19"/>
  <p:tag name="SPT" val="FALSE"/>
  <p:tag name="CII" val="1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0"/>
  <p:tag name="NBP" val="1"/>
  <p:tag name="BSN" val="20"/>
  <p:tag name="SVT" val="TRUE"/>
  <p:tag name="CVB" val="20"/>
  <p:tag name="SPT" val="FALSE"/>
  <p:tag name="CII" val="2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1"/>
  <p:tag name="NBP" val="1"/>
  <p:tag name="BSN" val="21"/>
  <p:tag name="SVT" val="TRUE"/>
  <p:tag name="CVB" val="21"/>
  <p:tag name="SPT" val="FALSE"/>
  <p:tag name="CII" val="2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"/>
  <p:tag name="NBP" val="1"/>
  <p:tag name="BSN" val="22"/>
  <p:tag name="SVT" val="TRUE"/>
  <p:tag name="CVB" val="22"/>
  <p:tag name="SPT" val="FALSE"/>
  <p:tag name="CII" val="2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3"/>
  <p:tag name="NBP" val="1"/>
  <p:tag name="BSN" val="23"/>
  <p:tag name="SVT" val="TRUE"/>
  <p:tag name="CVB" val="23"/>
  <p:tag name="SPT" val="FALSE"/>
  <p:tag name="CII" val="2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4"/>
  <p:tag name="NBP" val="1"/>
  <p:tag name="BSN" val="24"/>
  <p:tag name="SVT" val="TRUE"/>
  <p:tag name="CVB" val="24"/>
  <p:tag name="SPT" val="FALSE"/>
  <p:tag name="CII" val="2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5"/>
  <p:tag name="NBP" val="1"/>
  <p:tag name="BSN" val="25"/>
  <p:tag name="SVT" val="TRUE"/>
  <p:tag name="CVB" val="25"/>
  <p:tag name="SPT" val="FALSE"/>
  <p:tag name="CII" val="2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6"/>
  <p:tag name="NBP" val="1"/>
  <p:tag name="BSN" val="26"/>
  <p:tag name="SVT" val="TRUE"/>
  <p:tag name="CVB" val="26"/>
  <p:tag name="SPT" val="FALSE"/>
  <p:tag name="CII" val="2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6"/>
  <p:tag name="NBP" val="1"/>
  <p:tag name="BSN" val="26"/>
  <p:tag name="SVT" val="TRUE"/>
  <p:tag name="CVB" val="26"/>
  <p:tag name="SPT" val="FALSE"/>
  <p:tag name="CII" val="2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7"/>
  <p:tag name="NBP" val="1"/>
  <p:tag name="BSN" val="27"/>
  <p:tag name="SVT" val="TRUE"/>
  <p:tag name="CVB" val="27"/>
  <p:tag name="SPT" val="FALSE"/>
  <p:tag name="CII" val="2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7"/>
  <p:tag name="NBP" val="1"/>
  <p:tag name="BSN" val="27"/>
  <p:tag name="SVT" val="TRUE"/>
  <p:tag name="CVB" val="27"/>
  <p:tag name="SPT" val="FALSE"/>
  <p:tag name="CII" val="2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8"/>
  <p:tag name="NBP" val="1"/>
  <p:tag name="BSN" val="28"/>
  <p:tag name="SVT" val="TRUE"/>
  <p:tag name="CVB" val="28"/>
  <p:tag name="SPT" val="FALSE"/>
  <p:tag name="CII" val="2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"/>
  <p:tag name="NBP" val="1"/>
  <p:tag name="BSN" val="29"/>
  <p:tag name="SVT" val="TRUE"/>
  <p:tag name="CVB" val="29"/>
  <p:tag name="SPT" val="FALSE"/>
  <p:tag name="CII" val="2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"/>
  <p:tag name="NBP" val="1"/>
  <p:tag name="BSN" val="30"/>
  <p:tag name="SVT" val="TRUE"/>
  <p:tag name="CVB" val="30"/>
  <p:tag name="SPT" val="FALSE"/>
  <p:tag name="CII" val="3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1"/>
  <p:tag name="NBP" val="1"/>
  <p:tag name="BSN" val="31"/>
  <p:tag name="SVT" val="TRUE"/>
  <p:tag name="CVB" val="31"/>
  <p:tag name="SPT" val="FALSE"/>
  <p:tag name="CII" val="3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2"/>
  <p:tag name="NBP" val="1"/>
  <p:tag name="BSN" val="32"/>
  <p:tag name="SVT" val="TRUE"/>
  <p:tag name="CVB" val="32"/>
  <p:tag name="SPT" val="FALSE"/>
  <p:tag name="CII" val="3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BSN" val="2"/>
  <p:tag name="SVT" val="TRUE"/>
  <p:tag name="CVB" val="2"/>
  <p:tag name="SPT" val="FALSE"/>
  <p:tag name="CII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3"/>
  <p:tag name="NBP" val="1"/>
  <p:tag name="CVB" val="33"/>
  <p:tag name="SPT" val="FALSE"/>
  <p:tag name="BSN" val="33"/>
  <p:tag name="LFXCI" val="0"/>
  <p:tag name="SVT" val="TRUE"/>
  <p:tag name="CII" val="3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4"/>
  <p:tag name="NBP" val="1"/>
  <p:tag name="CVB" val="34"/>
  <p:tag name="SPT" val="FALSE"/>
  <p:tag name="BSN" val="34"/>
  <p:tag name="LFXCI" val="0"/>
  <p:tag name="SVT" val="TRUE"/>
  <p:tag name="CII" val="3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5"/>
  <p:tag name="NBP" val="1"/>
  <p:tag name="CVB" val="35"/>
  <p:tag name="SPT" val="FALSE"/>
  <p:tag name="BSN" val="35"/>
  <p:tag name="LFXCI" val="0"/>
  <p:tag name="SVT" val="TRUE"/>
  <p:tag name="CII" val="3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6"/>
  <p:tag name="NBP" val="1"/>
  <p:tag name="CVB" val="36"/>
  <p:tag name="SPT" val="FALSE"/>
  <p:tag name="BSN" val="36"/>
  <p:tag name="LFXCI" val="0"/>
  <p:tag name="SVT" val="TRUE"/>
  <p:tag name="CII" val="3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"/>
  <p:tag name="NBP" val="1"/>
  <p:tag name="BSN" val="30"/>
  <p:tag name="SVT" val="TRUE"/>
  <p:tag name="CVB" val="30"/>
  <p:tag name="SPT" val="FALSE"/>
  <p:tag name="CII" val="3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8"/>
  <p:tag name="NBP" val="1"/>
  <p:tag name="CVB" val="38"/>
  <p:tag name="SPT" val="FALSE"/>
  <p:tag name="BSN" val="38"/>
  <p:tag name="LFXCI" val="0"/>
  <p:tag name="SVT" val="TRUE"/>
  <p:tag name="CII" val="3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9"/>
  <p:tag name="NBP" val="1"/>
  <p:tag name="CVB" val="39"/>
  <p:tag name="SPT" val="FALSE"/>
  <p:tag name="BSN" val="39"/>
  <p:tag name="LFXCI" val="0"/>
  <p:tag name="SVT" val="TRUE"/>
  <p:tag name="CII" val="3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0"/>
  <p:tag name="NBP" val="1"/>
  <p:tag name="CVB" val="40"/>
  <p:tag name="SPT" val="FALSE"/>
  <p:tag name="BSN" val="40"/>
  <p:tag name="LFXCI" val="0"/>
  <p:tag name="SVT" val="TRUE"/>
  <p:tag name="CII" val="4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1"/>
  <p:tag name="NBP" val="1"/>
  <p:tag name="CVB" val="41"/>
  <p:tag name="SPT" val="FALSE"/>
  <p:tag name="BSN" val="41"/>
  <p:tag name="LFXCI" val="0"/>
  <p:tag name="SVT" val="TRUE"/>
  <p:tag name="CII" val="4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2"/>
  <p:tag name="NBP" val="1"/>
  <p:tag name="CVB" val="42"/>
  <p:tag name="SPT" val="FALSE"/>
  <p:tag name="BSN" val="42"/>
  <p:tag name="LFXCI" val="0"/>
  <p:tag name="SVT" val="TRUE"/>
  <p:tag name="CII" val="4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"/>
  <p:tag name="NBP" val="1"/>
  <p:tag name="BSN" val="3"/>
  <p:tag name="SVT" val="TRUE"/>
  <p:tag name="CVB" val="3"/>
  <p:tag name="SPT" val="FALSE"/>
  <p:tag name="CII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3"/>
  <p:tag name="NBP" val="1"/>
  <p:tag name="CVB" val="43"/>
  <p:tag name="SPT" val="FALSE"/>
  <p:tag name="BSN" val="43"/>
  <p:tag name="LFXCI" val="0"/>
  <p:tag name="SVT" val="TRUE"/>
  <p:tag name="CII" val="4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4"/>
  <p:tag name="NBP" val="1"/>
  <p:tag name="CVB" val="44"/>
  <p:tag name="SPT" val="FALSE"/>
  <p:tag name="BSN" val="44"/>
  <p:tag name="LFXCI" val="0"/>
  <p:tag name="SVT" val="TRUE"/>
  <p:tag name="CII" val="4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5"/>
  <p:tag name="NBP" val="1"/>
  <p:tag name="CVB" val="45"/>
  <p:tag name="SPT" val="FALSE"/>
  <p:tag name="BSN" val="45"/>
  <p:tag name="LFXCI" val="0"/>
  <p:tag name="SVT" val="TRUE"/>
  <p:tag name="CII" val="4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7"/>
  <p:tag name="NBP" val="1"/>
  <p:tag name="CVB" val="47"/>
  <p:tag name="SPT" val="FALSE"/>
  <p:tag name="BSN" val="47"/>
  <p:tag name="LFXCI" val="0"/>
  <p:tag name="SVT" val="TRUE"/>
  <p:tag name="CII" val="47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8"/>
  <p:tag name="NBP" val="1"/>
  <p:tag name="CVB" val="48"/>
  <p:tag name="SPT" val="FALSE"/>
  <p:tag name="BSN" val="48"/>
  <p:tag name="LFXCI" val="0"/>
  <p:tag name="SVT" val="TRUE"/>
  <p:tag name="CII" val="4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9"/>
  <p:tag name="NBP" val="1"/>
  <p:tag name="CVB" val="49"/>
  <p:tag name="SPT" val="FALSE"/>
  <p:tag name="BSN" val="49"/>
  <p:tag name="LFXCI" val="0"/>
  <p:tag name="SVT" val="TRUE"/>
  <p:tag name="CII" val="4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0"/>
  <p:tag name="NBP" val="1"/>
  <p:tag name="CVB" val="50"/>
  <p:tag name="SPT" val="FALSE"/>
  <p:tag name="BSN" val="50"/>
  <p:tag name="LFXCI" val="0"/>
  <p:tag name="SVT" val="TRUE"/>
  <p:tag name="CII" val="5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CVB" val="51"/>
  <p:tag name="SPT" val="FALSE"/>
  <p:tag name="BSN" val="51"/>
  <p:tag name="LFXCI" val="0"/>
  <p:tag name="SVT" val="TRUE"/>
  <p:tag name="CII" val="5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2"/>
  <p:tag name="NBP" val="1"/>
  <p:tag name="BSN" val="52"/>
  <p:tag name="SVT" val="TRUE"/>
  <p:tag name="CVB" val="52"/>
  <p:tag name="SPT" val="FALSE"/>
  <p:tag name="CII" val="5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"/>
  <p:tag name="NBP" val="1"/>
  <p:tag name="BSN" val="4"/>
  <p:tag name="SVT" val="TRUE"/>
  <p:tag name="CVB" val="4"/>
  <p:tag name="SPT" val="FALSE"/>
  <p:tag name="CII" val="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4"/>
  <p:tag name="NBP" val="1"/>
  <p:tag name="CVB" val="54"/>
  <p:tag name="SPT" val="FALSE"/>
  <p:tag name="BSN" val="54"/>
  <p:tag name="LFXCI" val="0"/>
  <p:tag name="SVT" val="TRUE"/>
  <p:tag name="CII" val="5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BSN" val="51"/>
  <p:tag name="SVT" val="TRUE"/>
  <p:tag name="CVB" val="51"/>
  <p:tag name="SPT" val="FALSE"/>
  <p:tag name="CII" val="5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2"/>
  <p:tag name="NBP" val="1"/>
  <p:tag name="BSN" val="52"/>
  <p:tag name="SVT" val="TRUE"/>
  <p:tag name="CVB" val="52"/>
  <p:tag name="SPT" val="FALSE"/>
  <p:tag name="CII" val="5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"/>
  <p:tag name="NBP" val="1"/>
  <p:tag name="BSN" val="5"/>
  <p:tag name="SVT" val="TRUE"/>
  <p:tag name="CVB" val="5"/>
  <p:tag name="SPT" val="FALSE"/>
  <p:tag name="CII" val="5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8780</TotalTime>
  <Words>4247</Words>
  <Application>Microsoft Office PowerPoint</Application>
  <PresentationFormat>On-screen Show (4:3)</PresentationFormat>
  <Paragraphs>651</Paragraphs>
  <Slides>59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Blends</vt:lpstr>
      <vt:lpstr>Worksheet</vt:lpstr>
      <vt:lpstr>Parallel Programming &amp; Cluster Computing Instruction Level Parallelism</vt:lpstr>
      <vt:lpstr>Outline</vt:lpstr>
      <vt:lpstr>Parallelism</vt:lpstr>
      <vt:lpstr>What Is ILP?</vt:lpstr>
      <vt:lpstr>Slide 5</vt:lpstr>
      <vt:lpstr>Why You Shouldn’t Panic</vt:lpstr>
      <vt:lpstr>Kinds of ILP</vt:lpstr>
      <vt:lpstr>What’s an Instruction?</vt:lpstr>
      <vt:lpstr>What’s a Cycle?</vt:lpstr>
      <vt:lpstr>What’s the Relevance of Cycles?</vt:lpstr>
      <vt:lpstr>Scalar Operation</vt:lpstr>
      <vt:lpstr>Slide 12</vt:lpstr>
      <vt:lpstr>Scalar Operation</vt:lpstr>
      <vt:lpstr>Does Order Matter?</vt:lpstr>
      <vt:lpstr>Superscalar Operation</vt:lpstr>
      <vt:lpstr>Loops</vt:lpstr>
      <vt:lpstr>Loops Are Good</vt:lpstr>
      <vt:lpstr>Why Loops Are Good</vt:lpstr>
      <vt:lpstr>Slide 19</vt:lpstr>
      <vt:lpstr>Superscalar Loops (C)</vt:lpstr>
      <vt:lpstr>Superscalar Loops (F90)</vt:lpstr>
      <vt:lpstr>Superscalar Loops</vt:lpstr>
      <vt:lpstr>Example: IBM POWER4</vt:lpstr>
      <vt:lpstr>Pipelining</vt:lpstr>
      <vt:lpstr>Pipelining</vt:lpstr>
      <vt:lpstr>Slide 26</vt:lpstr>
      <vt:lpstr>Pipelining Example</vt:lpstr>
      <vt:lpstr>Pipelines: Example</vt:lpstr>
      <vt:lpstr>Some Simple Loops (F90)</vt:lpstr>
      <vt:lpstr>Some Simple Loops (C)</vt:lpstr>
      <vt:lpstr>Slightly Less Simple Loops (F90)</vt:lpstr>
      <vt:lpstr>Slightly Less Simple Loops (C)</vt:lpstr>
      <vt:lpstr>Loop Performance</vt:lpstr>
      <vt:lpstr>Performance Characteristics</vt:lpstr>
      <vt:lpstr>Arithmetic Operation Speeds</vt:lpstr>
      <vt:lpstr>Fast and Slow Operations</vt:lpstr>
      <vt:lpstr>What Can Prevent Pipelining?</vt:lpstr>
      <vt:lpstr>How Do They Kill Pipelining?</vt:lpstr>
      <vt:lpstr>How Do They Kill Pipelining?</vt:lpstr>
      <vt:lpstr>How Do They Kill Pipelining?</vt:lpstr>
      <vt:lpstr>What If No Pipelining?</vt:lpstr>
      <vt:lpstr>Randomly Permuted Loops</vt:lpstr>
      <vt:lpstr>Superpipelining</vt:lpstr>
      <vt:lpstr>Superpipelining</vt:lpstr>
      <vt:lpstr>More Operations At a Time</vt:lpstr>
      <vt:lpstr>Some Complicated Loops</vt:lpstr>
      <vt:lpstr>A Very Complicated Loop</vt:lpstr>
      <vt:lpstr>Multiple Ops Per Iteration</vt:lpstr>
      <vt:lpstr>Vectors</vt:lpstr>
      <vt:lpstr>What Is a Vector?</vt:lpstr>
      <vt:lpstr>Vector Register</vt:lpstr>
      <vt:lpstr>Vectors Are Expensive</vt:lpstr>
      <vt:lpstr>A Real Example</vt:lpstr>
      <vt:lpstr>A Real Example[4]</vt:lpstr>
      <vt:lpstr>Real Example Performance</vt:lpstr>
      <vt:lpstr>Slide 56</vt:lpstr>
      <vt:lpstr>Why You Shouldn’t Panic</vt:lpstr>
      <vt:lpstr>Thanks for your attention!   Questions? </vt:lpstr>
      <vt:lpstr>References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&amp; Cluster Computing: Instruction Level Parallelism</dc:title>
  <dc:creator>Henry Neeman</dc:creator>
  <cp:lastModifiedBy>hneeman</cp:lastModifiedBy>
  <cp:revision>472</cp:revision>
  <cp:lastPrinted>1601-01-01T00:00:00Z</cp:lastPrinted>
  <dcterms:created xsi:type="dcterms:W3CDTF">2001-08-18T12:37:15Z</dcterms:created>
  <dcterms:modified xsi:type="dcterms:W3CDTF">2011-10-11T04:02:45Z</dcterms:modified>
</cp:coreProperties>
</file>