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74"/>
  </p:notesMasterIdLst>
  <p:handoutMasterIdLst>
    <p:handoutMasterId r:id="rId75"/>
  </p:handoutMasterIdLst>
  <p:sldIdLst>
    <p:sldId id="554" r:id="rId2"/>
    <p:sldId id="555" r:id="rId3"/>
    <p:sldId id="556" r:id="rId4"/>
    <p:sldId id="557" r:id="rId5"/>
    <p:sldId id="558" r:id="rId6"/>
    <p:sldId id="559" r:id="rId7"/>
    <p:sldId id="560" r:id="rId8"/>
    <p:sldId id="561" r:id="rId9"/>
    <p:sldId id="562" r:id="rId10"/>
    <p:sldId id="563" r:id="rId11"/>
    <p:sldId id="564" r:id="rId12"/>
    <p:sldId id="565" r:id="rId13"/>
    <p:sldId id="566" r:id="rId14"/>
    <p:sldId id="567" r:id="rId15"/>
    <p:sldId id="568" r:id="rId16"/>
    <p:sldId id="569" r:id="rId17"/>
    <p:sldId id="570" r:id="rId18"/>
    <p:sldId id="571" r:id="rId19"/>
    <p:sldId id="572" r:id="rId20"/>
    <p:sldId id="573" r:id="rId21"/>
    <p:sldId id="574" r:id="rId22"/>
    <p:sldId id="575" r:id="rId23"/>
    <p:sldId id="576" r:id="rId24"/>
    <p:sldId id="577" r:id="rId25"/>
    <p:sldId id="578"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4" r:id="rId42"/>
    <p:sldId id="595" r:id="rId43"/>
    <p:sldId id="596" r:id="rId44"/>
    <p:sldId id="597" r:id="rId45"/>
    <p:sldId id="598" r:id="rId46"/>
    <p:sldId id="599" r:id="rId47"/>
    <p:sldId id="600" r:id="rId48"/>
    <p:sldId id="601" r:id="rId49"/>
    <p:sldId id="602" r:id="rId50"/>
    <p:sldId id="603" r:id="rId51"/>
    <p:sldId id="604" r:id="rId52"/>
    <p:sldId id="605" r:id="rId53"/>
    <p:sldId id="606" r:id="rId54"/>
    <p:sldId id="607" r:id="rId55"/>
    <p:sldId id="608" r:id="rId56"/>
    <p:sldId id="609" r:id="rId57"/>
    <p:sldId id="610" r:id="rId58"/>
    <p:sldId id="611" r:id="rId59"/>
    <p:sldId id="612" r:id="rId60"/>
    <p:sldId id="613" r:id="rId61"/>
    <p:sldId id="614" r:id="rId62"/>
    <p:sldId id="615" r:id="rId63"/>
    <p:sldId id="616" r:id="rId64"/>
    <p:sldId id="617" r:id="rId65"/>
    <p:sldId id="618" r:id="rId66"/>
    <p:sldId id="619" r:id="rId67"/>
    <p:sldId id="620" r:id="rId68"/>
    <p:sldId id="621" r:id="rId69"/>
    <p:sldId id="622" r:id="rId70"/>
    <p:sldId id="623" r:id="rId71"/>
    <p:sldId id="624" r:id="rId72"/>
    <p:sldId id="625" r:id="rId73"/>
  </p:sldIdLst>
  <p:sldSz cx="9144000" cy="6858000" type="screen4x3"/>
  <p:notesSz cx="6858000" cy="9144000"/>
  <p:custDataLst>
    <p:tags r:id="rId76"/>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0B0B0"/>
    <a:srgbClr val="FF00FF"/>
    <a:srgbClr val="FFCCFF"/>
    <a:srgbClr val="CC99FF"/>
    <a:srgbClr val="800080"/>
    <a:srgbClr val="CC6600"/>
    <a:srgbClr val="008000"/>
    <a:srgbClr val="A50021"/>
    <a:srgbClr val="33CC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a:xfrm>
            <a:off x="7315200" y="6191250"/>
            <a:ext cx="1295400" cy="457200"/>
          </a:xfrm>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t>
            </a:r>
            <a:r>
              <a:rPr lang="en-US" dirty="0" smtClean="0"/>
              <a:t>Programming: Distributed Parallel</a:t>
            </a:r>
            <a:endParaRPr lang="en-US" dirty="0" smtClean="0"/>
          </a:p>
          <a:p>
            <a:pPr>
              <a:defRPr/>
            </a:pPr>
            <a:r>
              <a:rPr lang="en-US" dirty="0" smtClean="0"/>
              <a:t>OK Supercomputing Symposium, Tue Oct 11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Distributed Parallel</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t>
            </a:r>
            <a:r>
              <a:rPr lang="en-US" dirty="0" smtClean="0"/>
              <a:t>Programming: Distributed Parallel</a:t>
            </a:r>
            <a:endParaRPr lang="en-US" dirty="0" smtClean="0"/>
          </a:p>
          <a:p>
            <a:pPr>
              <a:defRPr/>
            </a:pPr>
            <a:r>
              <a:rPr lang="en-US" dirty="0" smtClean="0"/>
              <a:t>OK Supercomputing Symposium, Tue Oct 11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43625"/>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096000"/>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096000"/>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6" name="Picture 30" descr="earlham_college_logo"/>
          <p:cNvPicPr>
            <a:picLocks noChangeAspect="1" noChangeArrowheads="1"/>
          </p:cNvPicPr>
          <p:nvPr userDrawn="1"/>
        </p:nvPicPr>
        <p:blipFill>
          <a:blip r:embed="rId19" cstate="print"/>
          <a:srcRect/>
          <a:stretch>
            <a:fillRect/>
          </a:stretch>
        </p:blipFill>
        <p:spPr bwMode="auto">
          <a:xfrm>
            <a:off x="6477000" y="6172200"/>
            <a:ext cx="990600" cy="252236"/>
          </a:xfrm>
          <a:prstGeom prst="rect">
            <a:avLst/>
          </a:prstGeom>
          <a:noFill/>
          <a:ln w="9525">
            <a:noFill/>
            <a:miter lim="800000"/>
            <a:headEnd/>
            <a:tailEnd/>
          </a:ln>
        </p:spPr>
      </p:pic>
      <p:grpSp>
        <p:nvGrpSpPr>
          <p:cNvPr id="17" name="Group 16"/>
          <p:cNvGrpSpPr/>
          <p:nvPr userDrawn="1"/>
        </p:nvGrpSpPr>
        <p:grpSpPr>
          <a:xfrm>
            <a:off x="7517296" y="6096000"/>
            <a:ext cx="624840" cy="582168"/>
            <a:chOff x="457200" y="3945257"/>
            <a:chExt cx="2072640" cy="2275711"/>
          </a:xfrm>
        </p:grpSpPr>
        <p:pic>
          <p:nvPicPr>
            <p:cNvPr id="18" name="Picture 17" descr="oksupercompsymp2011_tshirt_front_final_cropped_20110929.jpg"/>
            <p:cNvPicPr>
              <a:picLocks noChangeAspect="1"/>
            </p:cNvPicPr>
            <p:nvPr/>
          </p:nvPicPr>
          <p:blipFill>
            <a:blip r:embed="rId20" cstate="print"/>
            <a:stretch>
              <a:fillRect/>
            </a:stretch>
          </p:blipFill>
          <p:spPr>
            <a:xfrm>
              <a:off x="457200" y="3962400"/>
              <a:ext cx="2072640" cy="2258568"/>
            </a:xfrm>
            <a:prstGeom prst="rect">
              <a:avLst/>
            </a:prstGeom>
          </p:spPr>
        </p:pic>
        <p:sp>
          <p:nvSpPr>
            <p:cNvPr id="20" name="Rectangle 19"/>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8k1UOEYIQR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Distributed Multiprocessing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b="1" dirty="0" smtClean="0"/>
              <a:t>Charlie Peck, Earlham College</a:t>
            </a:r>
          </a:p>
          <a:p>
            <a:pPr eaLnBrk="1" hangingPunct="1">
              <a:spcBef>
                <a:spcPts val="0"/>
              </a:spcBef>
            </a:pPr>
            <a:r>
              <a:rPr lang="en-US" sz="1800" b="1" dirty="0" smtClean="0"/>
              <a:t>Tuesday October 11 2011</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5917274" y="4724400"/>
            <a:ext cx="2693326" cy="685800"/>
          </a:xfrm>
          <a:prstGeom prst="rect">
            <a:avLst/>
          </a:prstGeom>
          <a:noFill/>
          <a:ln w="9525">
            <a:noFill/>
            <a:miter lim="800000"/>
            <a:headEnd/>
            <a:tailEnd/>
          </a:ln>
        </p:spPr>
      </p:pic>
      <p:grpSp>
        <p:nvGrpSpPr>
          <p:cNvPr id="22" name="Group 21"/>
          <p:cNvGrpSpPr/>
          <p:nvPr/>
        </p:nvGrpSpPr>
        <p:grpSpPr>
          <a:xfrm>
            <a:off x="457200" y="3945257"/>
            <a:ext cx="2072640" cy="2275711"/>
            <a:chOff x="457200" y="3945257"/>
            <a:chExt cx="2072640" cy="2275711"/>
          </a:xfrm>
        </p:grpSpPr>
        <p:pic>
          <p:nvPicPr>
            <p:cNvPr id="17" name="Picture 16" descr="oksupercompsymp2011_tshirt_front_final_cropped_20110929.jpg"/>
            <p:cNvPicPr>
              <a:picLocks noChangeAspect="1"/>
            </p:cNvPicPr>
            <p:nvPr/>
          </p:nvPicPr>
          <p:blipFill>
            <a:blip r:embed="rId8" cstate="print"/>
            <a:stretch>
              <a:fillRect/>
            </a:stretch>
          </p:blipFill>
          <p:spPr>
            <a:xfrm>
              <a:off x="457200" y="3962400"/>
              <a:ext cx="2072640" cy="2258568"/>
            </a:xfrm>
            <a:prstGeom prst="rect">
              <a:avLst/>
            </a:prstGeom>
          </p:spPr>
        </p:pic>
        <p:sp>
          <p:nvSpPr>
            <p:cNvPr id="18" name="Rectangle 17"/>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Long Distance Calls: 2 Costs</a:t>
            </a:r>
          </a:p>
        </p:txBody>
      </p:sp>
      <p:sp>
        <p:nvSpPr>
          <p:cNvPr id="47107" name="Rectangle 3"/>
          <p:cNvSpPr>
            <a:spLocks noGrp="1" noChangeArrowheads="1"/>
          </p:cNvSpPr>
          <p:nvPr>
            <p:ph idx="1"/>
          </p:nvPr>
        </p:nvSpPr>
        <p:spPr>
          <a:xfrm>
            <a:off x="533400" y="1371600"/>
            <a:ext cx="8153400" cy="4648200"/>
          </a:xfrm>
        </p:spPr>
        <p:txBody>
          <a:bodyPr/>
          <a:lstStyle/>
          <a:p>
            <a:pPr>
              <a:buFont typeface="Wingdings" pitchFamily="1" charset="2"/>
              <a:buNone/>
            </a:pPr>
            <a:r>
              <a:rPr lang="en-US" smtClean="0">
                <a:ea typeface="ＭＳ Ｐゴシック" pitchFamily="1" charset="-128"/>
              </a:rPr>
              <a:t>When you make a long distance phone call, you typically have to pay two costs:</a:t>
            </a:r>
          </a:p>
          <a:p>
            <a:r>
              <a:rPr lang="en-US" b="1" u="sng" smtClean="0">
                <a:ea typeface="ＭＳ Ｐゴシック" pitchFamily="1" charset="-128"/>
              </a:rPr>
              <a:t>Connection charge</a:t>
            </a:r>
            <a:r>
              <a:rPr lang="en-US" smtClean="0">
                <a:ea typeface="ＭＳ Ｐゴシック" pitchFamily="1" charset="-128"/>
              </a:rPr>
              <a:t>: the </a:t>
            </a:r>
            <a:r>
              <a:rPr lang="en-US" b="1" u="sng" smtClean="0">
                <a:solidFill>
                  <a:schemeClr val="folHlink"/>
                </a:solidFill>
                <a:ea typeface="ＭＳ Ｐゴシック" pitchFamily="1" charset="-128"/>
              </a:rPr>
              <a:t>fixed</a:t>
            </a:r>
            <a:r>
              <a:rPr lang="en-US" smtClean="0">
                <a:ea typeface="ＭＳ Ｐゴシック" pitchFamily="1" charset="-128"/>
              </a:rPr>
              <a:t> cost of connecting your phone to someone else’s, even if you’re only connected for a second</a:t>
            </a:r>
          </a:p>
          <a:p>
            <a:r>
              <a:rPr lang="en-US" b="1" u="sng" smtClean="0">
                <a:ea typeface="ＭＳ Ｐゴシック" pitchFamily="1" charset="-128"/>
              </a:rPr>
              <a:t>Per-minute charge</a:t>
            </a:r>
            <a:r>
              <a:rPr lang="en-US" smtClean="0">
                <a:ea typeface="ＭＳ Ｐゴシック" pitchFamily="1" charset="-128"/>
              </a:rPr>
              <a:t>: the cost per minute of talking, once you’re connected</a:t>
            </a:r>
          </a:p>
          <a:p>
            <a:pPr>
              <a:buFont typeface="Wingdings" pitchFamily="1" charset="2"/>
              <a:buNone/>
            </a:pPr>
            <a:r>
              <a:rPr lang="en-US" smtClean="0">
                <a:ea typeface="ＭＳ Ｐゴシック" pitchFamily="1" charset="-128"/>
              </a:rPr>
              <a:t>If the connection charge is large, then you want to make as few calls as possible.</a:t>
            </a:r>
          </a:p>
          <a:p>
            <a:pPr>
              <a:buFont typeface="Wingdings" pitchFamily="1" charset="2"/>
              <a:buNone/>
            </a:pPr>
            <a:r>
              <a:rPr lang="en-US" smtClean="0">
                <a:ea typeface="ＭＳ Ｐゴシック" pitchFamily="1" charset="-128"/>
              </a:rPr>
              <a:t>See:</a:t>
            </a:r>
          </a:p>
          <a:p>
            <a:pPr algn="ctr">
              <a:buFont typeface="Wingdings" pitchFamily="1" charset="2"/>
              <a:buNone/>
            </a:pPr>
            <a:r>
              <a:rPr lang="en-US" smtClean="0">
                <a:latin typeface="Courier New" pitchFamily="1" charset="0"/>
                <a:ea typeface="ＭＳ Ｐゴシック" pitchFamily="1" charset="-128"/>
                <a:cs typeface="Courier New" pitchFamily="1" charset="0"/>
                <a:hlinkClick r:id="rId2"/>
              </a:rPr>
              <a:t>http://www.youtube.com/watch?v=8k1UOEYIQRo</a:t>
            </a:r>
            <a:endParaRPr lang="en-US" smtClean="0">
              <a:latin typeface="Courier New" pitchFamily="1" charset="0"/>
              <a:ea typeface="ＭＳ Ｐゴシック" pitchFamily="1" charset="-128"/>
              <a:cs typeface="Courier New" pitchFamily="1" charset="0"/>
            </a:endParaRPr>
          </a:p>
        </p:txBody>
      </p:sp>
      <p:sp>
        <p:nvSpPr>
          <p:cNvPr id="4710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08AF2A79-957F-4254-AC59-E84F2CA1A8AF}"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Distributed Parallelism</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Like Desert Islands</a:t>
            </a:r>
          </a:p>
        </p:txBody>
      </p:sp>
      <p:sp>
        <p:nvSpPr>
          <p:cNvPr id="49155" name="Rectangle 3"/>
          <p:cNvSpPr>
            <a:spLocks noGrp="1" noChangeArrowheads="1"/>
          </p:cNvSpPr>
          <p:nvPr>
            <p:ph idx="1"/>
          </p:nvPr>
        </p:nvSpPr>
        <p:spPr>
          <a:xfrm>
            <a:off x="533400" y="1371600"/>
            <a:ext cx="8077200" cy="4724400"/>
          </a:xfrm>
        </p:spPr>
        <p:txBody>
          <a:bodyPr/>
          <a:lstStyle/>
          <a:p>
            <a:pPr>
              <a:buFont typeface="Wingdings" pitchFamily="1" charset="2"/>
              <a:buNone/>
            </a:pPr>
            <a:r>
              <a:rPr lang="en-US" smtClean="0">
                <a:ea typeface="ＭＳ Ｐゴシック" pitchFamily="1" charset="-128"/>
              </a:rPr>
              <a:t>Distributed parallelism is very much like the Desert Islands analogy:</a:t>
            </a:r>
          </a:p>
          <a:p>
            <a:r>
              <a:rPr lang="en-US" smtClean="0">
                <a:ea typeface="ＭＳ Ｐゴシック" pitchFamily="1" charset="-128"/>
              </a:rPr>
              <a:t>processes are </a:t>
            </a:r>
            <a:r>
              <a:rPr lang="en-US" b="1" u="sng" smtClean="0">
                <a:solidFill>
                  <a:schemeClr val="folHlink"/>
                </a:solidFill>
                <a:ea typeface="ＭＳ Ｐゴシック" pitchFamily="1" charset="-128"/>
              </a:rPr>
              <a:t>independent</a:t>
            </a:r>
            <a:r>
              <a:rPr lang="en-US" smtClean="0">
                <a:ea typeface="ＭＳ Ｐゴシック" pitchFamily="1" charset="-128"/>
              </a:rPr>
              <a:t> of each other.</a:t>
            </a:r>
          </a:p>
          <a:p>
            <a:r>
              <a:rPr lang="en-US" smtClean="0">
                <a:ea typeface="ＭＳ Ｐゴシック" pitchFamily="1" charset="-128"/>
              </a:rPr>
              <a:t>All data are </a:t>
            </a:r>
            <a:r>
              <a:rPr lang="en-US" b="1" u="sng" smtClean="0">
                <a:solidFill>
                  <a:schemeClr val="folHlink"/>
                </a:solidFill>
                <a:ea typeface="ＭＳ Ｐゴシック" pitchFamily="1" charset="-128"/>
              </a:rPr>
              <a:t>private</a:t>
            </a:r>
            <a:r>
              <a:rPr lang="en-US" smtClean="0">
                <a:ea typeface="ＭＳ Ｐゴシック" pitchFamily="1" charset="-128"/>
              </a:rPr>
              <a:t>.</a:t>
            </a:r>
          </a:p>
          <a:p>
            <a:r>
              <a:rPr lang="en-US" smtClean="0">
                <a:ea typeface="ＭＳ Ｐゴシック" pitchFamily="1" charset="-128"/>
              </a:rPr>
              <a:t>Processes communicate by </a:t>
            </a:r>
            <a:r>
              <a:rPr lang="en-US" b="1" u="sng" smtClean="0">
                <a:solidFill>
                  <a:schemeClr val="folHlink"/>
                </a:solidFill>
                <a:ea typeface="ＭＳ Ｐゴシック" pitchFamily="1" charset="-128"/>
              </a:rPr>
              <a:t>passing messages</a:t>
            </a:r>
            <a:r>
              <a:rPr lang="en-US" smtClean="0">
                <a:ea typeface="ＭＳ Ｐゴシック" pitchFamily="1" charset="-128"/>
              </a:rPr>
              <a:t> (like voicemails).</a:t>
            </a:r>
          </a:p>
          <a:p>
            <a:r>
              <a:rPr lang="en-US" smtClean="0">
                <a:ea typeface="ＭＳ Ｐゴシック" pitchFamily="1" charset="-128"/>
              </a:rPr>
              <a:t>The cost of passing a message is split into:</a:t>
            </a:r>
          </a:p>
          <a:p>
            <a:pPr lvl="1"/>
            <a:r>
              <a:rPr lang="en-US" sz="2600" b="1" i="1" u="sng" smtClean="0">
                <a:solidFill>
                  <a:schemeClr val="folHlink"/>
                </a:solidFill>
                <a:ea typeface="ＭＳ Ｐゴシック" pitchFamily="1" charset="-128"/>
              </a:rPr>
              <a:t>latency</a:t>
            </a:r>
            <a:r>
              <a:rPr lang="en-US" sz="2600" smtClean="0">
                <a:ea typeface="ＭＳ Ｐゴシック" pitchFamily="1" charset="-128"/>
              </a:rPr>
              <a:t>      </a:t>
            </a:r>
            <a:r>
              <a:rPr lang="en-US" sz="1100" smtClean="0">
                <a:ea typeface="ＭＳ Ｐゴシック" pitchFamily="1" charset="-128"/>
              </a:rPr>
              <a:t> </a:t>
            </a:r>
            <a:r>
              <a:rPr lang="en-US" sz="2600" smtClean="0">
                <a:ea typeface="ＭＳ Ｐゴシック" pitchFamily="1" charset="-128"/>
              </a:rPr>
              <a:t>(connection time)</a:t>
            </a:r>
          </a:p>
          <a:p>
            <a:pPr lvl="1"/>
            <a:r>
              <a:rPr lang="en-US" sz="2600" b="1" i="1" u="sng" smtClean="0">
                <a:solidFill>
                  <a:schemeClr val="folHlink"/>
                </a:solidFill>
                <a:ea typeface="ＭＳ Ｐゴシック" pitchFamily="1" charset="-128"/>
              </a:rPr>
              <a:t>bandwidth</a:t>
            </a:r>
            <a:r>
              <a:rPr lang="en-US" sz="2600" smtClean="0">
                <a:ea typeface="ＭＳ Ｐゴシック" pitchFamily="1" charset="-128"/>
              </a:rPr>
              <a:t> (time per byte)</a:t>
            </a:r>
          </a:p>
        </p:txBody>
      </p:sp>
      <p:sp>
        <p:nvSpPr>
          <p:cNvPr id="4915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3057F89A-43BD-42B2-B641-E7A246CB4535}" type="slidenum">
              <a:rPr lang="en-US"/>
              <a:pPr/>
              <a:t>12</a:t>
            </a:fld>
            <a:endParaRPr lang="en-US"/>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600" smtClean="0">
                <a:ea typeface="ＭＳ Ｐゴシック" pitchFamily="1" charset="-128"/>
              </a:rPr>
              <a:t>Latency vs Bandwidth on </a:t>
            </a:r>
            <a:r>
              <a:rPr lang="en-US" sz="3600" smtClean="0">
                <a:latin typeface="Courier New" pitchFamily="1" charset="0"/>
                <a:ea typeface="ＭＳ Ｐゴシック" pitchFamily="1" charset="-128"/>
              </a:rPr>
              <a:t>topdawg</a:t>
            </a:r>
          </a:p>
        </p:txBody>
      </p:sp>
      <p:sp>
        <p:nvSpPr>
          <p:cNvPr id="5017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Thus, on this cluster’s Infiniband:</a:t>
            </a:r>
          </a:p>
          <a:p>
            <a:pPr>
              <a:lnSpc>
                <a:spcPct val="90000"/>
              </a:lnSpc>
            </a:pPr>
            <a:r>
              <a:rPr lang="en-US" smtClean="0">
                <a:ea typeface="ＭＳ Ｐゴシック" pitchFamily="1" charset="-128"/>
              </a:rPr>
              <a:t>the 1</a:t>
            </a:r>
            <a:r>
              <a:rPr lang="en-US" baseline="30000" smtClean="0">
                <a:ea typeface="ＭＳ Ｐゴシック" pitchFamily="1" charset="-128"/>
              </a:rPr>
              <a:t>st</a:t>
            </a:r>
            <a:r>
              <a:rPr lang="en-US" smtClean="0">
                <a:ea typeface="ＭＳ Ｐゴシック" pitchFamily="1" charset="-128"/>
              </a:rPr>
              <a:t> bit of a message shows up in 3 microsec;</a:t>
            </a:r>
          </a:p>
          <a:p>
            <a:pPr>
              <a:lnSpc>
                <a:spcPct val="80000"/>
              </a:lnSpc>
            </a:pPr>
            <a:r>
              <a:rPr lang="en-US" smtClean="0">
                <a:ea typeface="ＭＳ Ｐゴシック" pitchFamily="1" charset="-128"/>
              </a:rPr>
              <a:t>the 2</a:t>
            </a:r>
            <a:r>
              <a:rPr lang="en-US" baseline="30000" smtClean="0">
                <a:ea typeface="ＭＳ Ｐゴシック" pitchFamily="1" charset="-128"/>
              </a:rPr>
              <a:t>nd</a:t>
            </a:r>
            <a:r>
              <a:rPr lang="en-US" smtClean="0">
                <a:ea typeface="ＭＳ Ｐゴシック" pitchFamily="1" charset="-128"/>
              </a:rPr>
              <a:t> bit shows up in 0.2 nanosec.</a:t>
            </a:r>
          </a:p>
          <a:p>
            <a:pPr>
              <a:lnSpc>
                <a:spcPct val="90000"/>
              </a:lnSpc>
              <a:buFont typeface="Wingdings" pitchFamily="1" charset="2"/>
              <a:buNone/>
            </a:pPr>
            <a:r>
              <a:rPr lang="en-US" smtClean="0">
                <a:ea typeface="ＭＳ Ｐゴシック" pitchFamily="1" charset="-128"/>
              </a:rPr>
              <a:t>So latency is </a:t>
            </a:r>
            <a:r>
              <a:rPr lang="en-US" b="1" u="sng" smtClean="0">
                <a:ea typeface="ＭＳ Ｐゴシック" pitchFamily="1" charset="-128"/>
              </a:rPr>
              <a:t>15,000 times worse</a:t>
            </a:r>
            <a:r>
              <a:rPr lang="en-US" smtClean="0">
                <a:ea typeface="ＭＳ Ｐゴシック" pitchFamily="1" charset="-128"/>
              </a:rPr>
              <a:t> than bandwidth!</a:t>
            </a:r>
          </a:p>
        </p:txBody>
      </p:sp>
      <p:sp>
        <p:nvSpPr>
          <p:cNvPr id="5018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0181" name="Slide Number Placeholder 4"/>
          <p:cNvSpPr>
            <a:spLocks noGrp="1"/>
          </p:cNvSpPr>
          <p:nvPr>
            <p:ph type="sldNum" sz="quarter" idx="11"/>
          </p:nvPr>
        </p:nvSpPr>
        <p:spPr>
          <a:noFill/>
        </p:spPr>
        <p:txBody>
          <a:bodyPr/>
          <a:lstStyle/>
          <a:p>
            <a:fld id="{BD507E39-51F9-41C7-9EDD-191EBF9A573E}" type="slidenum">
              <a:rPr lang="en-US"/>
              <a:pPr/>
              <a:t>13</a:t>
            </a:fld>
            <a:endParaRPr lang="en-US"/>
          </a:p>
        </p:txBody>
      </p:sp>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600" smtClean="0">
                <a:ea typeface="ＭＳ Ｐゴシック" pitchFamily="1" charset="-128"/>
              </a:rPr>
              <a:t>Latency vs Bandwidth on </a:t>
            </a:r>
            <a:r>
              <a:rPr lang="en-US" sz="3600" smtClean="0">
                <a:latin typeface="Courier New" pitchFamily="1" charset="0"/>
                <a:ea typeface="ＭＳ Ｐゴシック" pitchFamily="1" charset="-128"/>
              </a:rPr>
              <a:t>topdawg</a:t>
            </a:r>
          </a:p>
        </p:txBody>
      </p:sp>
      <p:sp>
        <p:nvSpPr>
          <p:cNvPr id="51203"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endParaRPr lang="en-US" b="1" u="sng" smtClean="0">
              <a:ea typeface="ＭＳ Ｐゴシック" pitchFamily="1" charset="-128"/>
            </a:endParaRP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Latency is </a:t>
            </a:r>
            <a:r>
              <a:rPr lang="en-US" b="1" u="sng" smtClean="0">
                <a:ea typeface="ＭＳ Ｐゴシック" pitchFamily="1" charset="-128"/>
              </a:rPr>
              <a:t>15,000 times worse</a:t>
            </a:r>
            <a:r>
              <a:rPr lang="en-US" smtClean="0">
                <a:ea typeface="ＭＳ Ｐゴシック" pitchFamily="1" charset="-128"/>
              </a:rPr>
              <a:t> than bandwidth!</a:t>
            </a:r>
          </a:p>
          <a:p>
            <a:pPr>
              <a:lnSpc>
                <a:spcPct val="90000"/>
              </a:lnSpc>
              <a:buFont typeface="Wingdings" pitchFamily="1" charset="2"/>
              <a:buNone/>
            </a:pPr>
            <a:r>
              <a:rPr lang="en-US" smtClean="0">
                <a:ea typeface="ＭＳ Ｐゴシック" pitchFamily="1" charset="-128"/>
              </a:rPr>
              <a:t>That’s like having a long distance service that charges</a:t>
            </a:r>
          </a:p>
          <a:p>
            <a:pPr>
              <a:lnSpc>
                <a:spcPct val="90000"/>
              </a:lnSpc>
            </a:pPr>
            <a:r>
              <a:rPr lang="en-US" smtClean="0">
                <a:ea typeface="ＭＳ Ｐゴシック" pitchFamily="1" charset="-128"/>
              </a:rPr>
              <a:t>$150 to make a call;</a:t>
            </a:r>
          </a:p>
          <a:p>
            <a:pPr>
              <a:lnSpc>
                <a:spcPct val="90000"/>
              </a:lnSpc>
            </a:pPr>
            <a:r>
              <a:rPr lang="en-US" smtClean="0">
                <a:ea typeface="ＭＳ Ｐゴシック" pitchFamily="1" charset="-128"/>
              </a:rPr>
              <a:t>1</a:t>
            </a:r>
            <a:r>
              <a:rPr lang="en-US" smtClean="0">
                <a:ea typeface="ＭＳ Ｐゴシック" pitchFamily="1" charset="-128"/>
                <a:cs typeface="Times New Roman" pitchFamily="1" charset="0"/>
              </a:rPr>
              <a:t>¢ per minute – after the </a:t>
            </a:r>
            <a:r>
              <a:rPr lang="en-US" b="1" u="sng" smtClean="0">
                <a:ea typeface="ＭＳ Ｐゴシック" pitchFamily="1" charset="-128"/>
                <a:cs typeface="Times New Roman" pitchFamily="1" charset="0"/>
              </a:rPr>
              <a:t>first 10 days</a:t>
            </a:r>
            <a:r>
              <a:rPr lang="en-US" smtClean="0">
                <a:ea typeface="ＭＳ Ｐゴシック" pitchFamily="1" charset="-128"/>
                <a:cs typeface="Times New Roman" pitchFamily="1" charset="0"/>
              </a:rPr>
              <a:t> of the call.</a:t>
            </a:r>
          </a:p>
        </p:txBody>
      </p:sp>
      <p:sp>
        <p:nvSpPr>
          <p:cNvPr id="5120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539F98DB-FF20-4517-985F-058FB43A02E6}" type="slidenum">
              <a:rPr lang="en-US"/>
              <a:pPr/>
              <a:t>14</a:t>
            </a:fld>
            <a:endParaRPr lang="en-US"/>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52400" y="228600"/>
            <a:ext cx="8763000" cy="838200"/>
          </a:xfrm>
        </p:spPr>
        <p:txBody>
          <a:bodyPr/>
          <a:lstStyle/>
          <a:p>
            <a:r>
              <a:rPr lang="en-US" smtClean="0">
                <a:ea typeface="ＭＳ Ｐゴシック" pitchFamily="1" charset="-128"/>
              </a:rPr>
              <a:t>Parallelism</a:t>
            </a:r>
          </a:p>
        </p:txBody>
      </p:sp>
      <p:sp>
        <p:nvSpPr>
          <p:cNvPr id="52227"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2228" name="Slide Number Placeholder 5"/>
          <p:cNvSpPr>
            <a:spLocks noGrp="1"/>
          </p:cNvSpPr>
          <p:nvPr>
            <p:ph type="sldNum" sz="quarter" idx="11"/>
          </p:nvPr>
        </p:nvSpPr>
        <p:spPr>
          <a:noFill/>
        </p:spPr>
        <p:txBody>
          <a:bodyPr/>
          <a:lstStyle/>
          <a:p>
            <a:fld id="{726847AF-9BC2-4A0D-9EF5-F544033E229F}" type="slidenum">
              <a:rPr lang="en-US"/>
              <a:pPr/>
              <a:t>15</a:t>
            </a:fld>
            <a:endParaRPr lang="en-US"/>
          </a:p>
        </p:txBody>
      </p:sp>
      <p:pic>
        <p:nvPicPr>
          <p:cNvPr id="52229" name="Picture 3" descr="bd04955_"/>
          <p:cNvPicPr>
            <a:picLocks noChangeAspect="1" noChangeArrowheads="1"/>
          </p:cNvPicPr>
          <p:nvPr/>
        </p:nvPicPr>
        <p:blipFill>
          <a:blip r:embed="rId3" cstate="print"/>
          <a:srcRect/>
          <a:stretch>
            <a:fillRect/>
          </a:stretch>
        </p:blipFill>
        <p:spPr bwMode="auto">
          <a:xfrm>
            <a:off x="838200" y="3886200"/>
            <a:ext cx="3167063" cy="2136775"/>
          </a:xfrm>
          <a:prstGeom prst="rect">
            <a:avLst/>
          </a:prstGeom>
          <a:noFill/>
          <a:ln w="9525">
            <a:noFill/>
            <a:miter lim="800000"/>
            <a:headEnd/>
            <a:tailEnd/>
          </a:ln>
        </p:spPr>
      </p:pic>
      <p:pic>
        <p:nvPicPr>
          <p:cNvPr id="52230" name="Picture 4" descr="bd04955_"/>
          <p:cNvPicPr>
            <a:picLocks noChangeAspect="1" noChangeArrowheads="1"/>
          </p:cNvPicPr>
          <p:nvPr/>
        </p:nvPicPr>
        <p:blipFill>
          <a:blip r:embed="rId3" cstate="print"/>
          <a:srcRect/>
          <a:stretch>
            <a:fillRect/>
          </a:stretch>
        </p:blipFill>
        <p:spPr bwMode="auto">
          <a:xfrm>
            <a:off x="5791200" y="3124200"/>
            <a:ext cx="1143000" cy="771525"/>
          </a:xfrm>
          <a:prstGeom prst="rect">
            <a:avLst/>
          </a:prstGeom>
          <a:noFill/>
          <a:ln w="9525">
            <a:noFill/>
            <a:miter lim="800000"/>
            <a:headEnd/>
            <a:tailEnd/>
          </a:ln>
        </p:spPr>
      </p:pic>
      <p:pic>
        <p:nvPicPr>
          <p:cNvPr id="52231" name="Picture 5" descr="bd04955_"/>
          <p:cNvPicPr>
            <a:picLocks noChangeAspect="1" noChangeArrowheads="1"/>
          </p:cNvPicPr>
          <p:nvPr/>
        </p:nvPicPr>
        <p:blipFill>
          <a:blip r:embed="rId3" cstate="print"/>
          <a:srcRect/>
          <a:stretch>
            <a:fillRect/>
          </a:stretch>
        </p:blipFill>
        <p:spPr bwMode="auto">
          <a:xfrm>
            <a:off x="4495800" y="3124200"/>
            <a:ext cx="1143000" cy="771525"/>
          </a:xfrm>
          <a:prstGeom prst="rect">
            <a:avLst/>
          </a:prstGeom>
          <a:noFill/>
          <a:ln w="9525">
            <a:noFill/>
            <a:miter lim="800000"/>
            <a:headEnd/>
            <a:tailEnd/>
          </a:ln>
        </p:spPr>
      </p:pic>
      <p:pic>
        <p:nvPicPr>
          <p:cNvPr id="52232" name="Picture 6" descr="bd04955_"/>
          <p:cNvPicPr>
            <a:picLocks noChangeAspect="1" noChangeArrowheads="1"/>
          </p:cNvPicPr>
          <p:nvPr/>
        </p:nvPicPr>
        <p:blipFill>
          <a:blip r:embed="rId3" cstate="print"/>
          <a:srcRect/>
          <a:stretch>
            <a:fillRect/>
          </a:stretch>
        </p:blipFill>
        <p:spPr bwMode="auto">
          <a:xfrm>
            <a:off x="7010400" y="2286000"/>
            <a:ext cx="1143000" cy="771525"/>
          </a:xfrm>
          <a:prstGeom prst="rect">
            <a:avLst/>
          </a:prstGeom>
          <a:noFill/>
          <a:ln w="9525">
            <a:noFill/>
            <a:miter lim="800000"/>
            <a:headEnd/>
            <a:tailEnd/>
          </a:ln>
        </p:spPr>
      </p:pic>
      <p:pic>
        <p:nvPicPr>
          <p:cNvPr id="52233" name="Picture 7" descr="bd04955_"/>
          <p:cNvPicPr>
            <a:picLocks noChangeAspect="1" noChangeArrowheads="1"/>
          </p:cNvPicPr>
          <p:nvPr/>
        </p:nvPicPr>
        <p:blipFill>
          <a:blip r:embed="rId3" cstate="print"/>
          <a:srcRect/>
          <a:stretch>
            <a:fillRect/>
          </a:stretch>
        </p:blipFill>
        <p:spPr bwMode="auto">
          <a:xfrm>
            <a:off x="5791200" y="2286000"/>
            <a:ext cx="1143000" cy="771525"/>
          </a:xfrm>
          <a:prstGeom prst="rect">
            <a:avLst/>
          </a:prstGeom>
          <a:noFill/>
          <a:ln w="9525">
            <a:noFill/>
            <a:miter lim="800000"/>
            <a:headEnd/>
            <a:tailEnd/>
          </a:ln>
        </p:spPr>
      </p:pic>
      <p:pic>
        <p:nvPicPr>
          <p:cNvPr id="52234" name="Picture 8" descr="bd04955_"/>
          <p:cNvPicPr>
            <a:picLocks noChangeAspect="1" noChangeArrowheads="1"/>
          </p:cNvPicPr>
          <p:nvPr/>
        </p:nvPicPr>
        <p:blipFill>
          <a:blip r:embed="rId3" cstate="print"/>
          <a:srcRect/>
          <a:stretch>
            <a:fillRect/>
          </a:stretch>
        </p:blipFill>
        <p:spPr bwMode="auto">
          <a:xfrm>
            <a:off x="4419600" y="2286000"/>
            <a:ext cx="1143000" cy="771525"/>
          </a:xfrm>
          <a:prstGeom prst="rect">
            <a:avLst/>
          </a:prstGeom>
          <a:noFill/>
          <a:ln w="9525">
            <a:noFill/>
            <a:miter lim="800000"/>
            <a:headEnd/>
            <a:tailEnd/>
          </a:ln>
        </p:spPr>
      </p:pic>
      <p:pic>
        <p:nvPicPr>
          <p:cNvPr id="52235" name="Picture 9" descr="bd04955_"/>
          <p:cNvPicPr>
            <a:picLocks noChangeAspect="1" noChangeArrowheads="1"/>
          </p:cNvPicPr>
          <p:nvPr/>
        </p:nvPicPr>
        <p:blipFill>
          <a:blip r:embed="rId3" cstate="print"/>
          <a:srcRect/>
          <a:stretch>
            <a:fillRect/>
          </a:stretch>
        </p:blipFill>
        <p:spPr bwMode="auto">
          <a:xfrm>
            <a:off x="7010400" y="1371600"/>
            <a:ext cx="1143000" cy="771525"/>
          </a:xfrm>
          <a:prstGeom prst="rect">
            <a:avLst/>
          </a:prstGeom>
          <a:noFill/>
          <a:ln w="9525">
            <a:noFill/>
            <a:miter lim="800000"/>
            <a:headEnd/>
            <a:tailEnd/>
          </a:ln>
        </p:spPr>
      </p:pic>
      <p:pic>
        <p:nvPicPr>
          <p:cNvPr id="52236" name="Picture 10" descr="bd04955_"/>
          <p:cNvPicPr>
            <a:picLocks noChangeAspect="1" noChangeArrowheads="1"/>
          </p:cNvPicPr>
          <p:nvPr/>
        </p:nvPicPr>
        <p:blipFill>
          <a:blip r:embed="rId3" cstate="print"/>
          <a:srcRect/>
          <a:stretch>
            <a:fillRect/>
          </a:stretch>
        </p:blipFill>
        <p:spPr bwMode="auto">
          <a:xfrm>
            <a:off x="5791200" y="1371600"/>
            <a:ext cx="1143000" cy="771525"/>
          </a:xfrm>
          <a:prstGeom prst="rect">
            <a:avLst/>
          </a:prstGeom>
          <a:noFill/>
          <a:ln w="9525">
            <a:noFill/>
            <a:miter lim="800000"/>
            <a:headEnd/>
            <a:tailEnd/>
          </a:ln>
        </p:spPr>
      </p:pic>
      <p:pic>
        <p:nvPicPr>
          <p:cNvPr id="52237" name="Picture 11" descr="bd04955_"/>
          <p:cNvPicPr>
            <a:picLocks noChangeAspect="1" noChangeArrowheads="1"/>
          </p:cNvPicPr>
          <p:nvPr/>
        </p:nvPicPr>
        <p:blipFill>
          <a:blip r:embed="rId3" cstate="print"/>
          <a:srcRect/>
          <a:stretch>
            <a:fillRect/>
          </a:stretch>
        </p:blipFill>
        <p:spPr bwMode="auto">
          <a:xfrm>
            <a:off x="4495800" y="1371600"/>
            <a:ext cx="1143000" cy="771525"/>
          </a:xfrm>
          <a:prstGeom prst="rect">
            <a:avLst/>
          </a:prstGeom>
          <a:noFill/>
          <a:ln w="9525">
            <a:noFill/>
            <a:miter lim="800000"/>
            <a:headEnd/>
            <a:tailEnd/>
          </a:ln>
        </p:spPr>
      </p:pic>
      <p:pic>
        <p:nvPicPr>
          <p:cNvPr id="52238" name="Picture 12" descr="bd04955_"/>
          <p:cNvPicPr>
            <a:picLocks noChangeAspect="1" noChangeArrowheads="1"/>
          </p:cNvPicPr>
          <p:nvPr/>
        </p:nvPicPr>
        <p:blipFill>
          <a:blip r:embed="rId3" cstate="print"/>
          <a:srcRect/>
          <a:stretch>
            <a:fillRect/>
          </a:stretch>
        </p:blipFill>
        <p:spPr bwMode="auto">
          <a:xfrm>
            <a:off x="5791200" y="3962400"/>
            <a:ext cx="1143000" cy="771525"/>
          </a:xfrm>
          <a:prstGeom prst="rect">
            <a:avLst/>
          </a:prstGeom>
          <a:noFill/>
          <a:ln w="9525">
            <a:noFill/>
            <a:miter lim="800000"/>
            <a:headEnd/>
            <a:tailEnd/>
          </a:ln>
        </p:spPr>
      </p:pic>
      <p:pic>
        <p:nvPicPr>
          <p:cNvPr id="52239" name="Picture 13" descr="bd04955_"/>
          <p:cNvPicPr>
            <a:picLocks noChangeAspect="1" noChangeArrowheads="1"/>
          </p:cNvPicPr>
          <p:nvPr/>
        </p:nvPicPr>
        <p:blipFill>
          <a:blip r:embed="rId3" cstate="print"/>
          <a:srcRect/>
          <a:stretch>
            <a:fillRect/>
          </a:stretch>
        </p:blipFill>
        <p:spPr bwMode="auto">
          <a:xfrm>
            <a:off x="7010400" y="3962400"/>
            <a:ext cx="1143000" cy="771525"/>
          </a:xfrm>
          <a:prstGeom prst="rect">
            <a:avLst/>
          </a:prstGeom>
          <a:noFill/>
          <a:ln w="9525">
            <a:noFill/>
            <a:miter lim="800000"/>
            <a:headEnd/>
            <a:tailEnd/>
          </a:ln>
        </p:spPr>
      </p:pic>
      <p:pic>
        <p:nvPicPr>
          <p:cNvPr id="52240" name="Picture 14" descr="bd04955_"/>
          <p:cNvPicPr>
            <a:picLocks noChangeAspect="1" noChangeArrowheads="1"/>
          </p:cNvPicPr>
          <p:nvPr/>
        </p:nvPicPr>
        <p:blipFill>
          <a:blip r:embed="rId3" cstate="print"/>
          <a:srcRect/>
          <a:stretch>
            <a:fillRect/>
          </a:stretch>
        </p:blipFill>
        <p:spPr bwMode="auto">
          <a:xfrm>
            <a:off x="7010400" y="3124200"/>
            <a:ext cx="1143000" cy="771525"/>
          </a:xfrm>
          <a:prstGeom prst="rect">
            <a:avLst/>
          </a:prstGeom>
          <a:noFill/>
          <a:ln w="9525">
            <a:noFill/>
            <a:miter lim="800000"/>
            <a:headEnd/>
            <a:tailEnd/>
          </a:ln>
        </p:spPr>
      </p:pic>
      <p:pic>
        <p:nvPicPr>
          <p:cNvPr id="52241" name="Picture 15" descr="bd04955_"/>
          <p:cNvPicPr>
            <a:picLocks noChangeAspect="1" noChangeArrowheads="1"/>
          </p:cNvPicPr>
          <p:nvPr/>
        </p:nvPicPr>
        <p:blipFill>
          <a:blip r:embed="rId3" cstate="print"/>
          <a:srcRect/>
          <a:stretch>
            <a:fillRect/>
          </a:stretch>
        </p:blipFill>
        <p:spPr bwMode="auto">
          <a:xfrm>
            <a:off x="4495800" y="3962400"/>
            <a:ext cx="1143000" cy="771525"/>
          </a:xfrm>
          <a:prstGeom prst="rect">
            <a:avLst/>
          </a:prstGeom>
          <a:noFill/>
          <a:ln w="9525">
            <a:noFill/>
            <a:miter lim="800000"/>
            <a:headEnd/>
            <a:tailEnd/>
          </a:ln>
        </p:spPr>
      </p:pic>
      <p:pic>
        <p:nvPicPr>
          <p:cNvPr id="52242" name="Picture 16" descr="bd04955_"/>
          <p:cNvPicPr>
            <a:picLocks noChangeAspect="1" noChangeArrowheads="1"/>
          </p:cNvPicPr>
          <p:nvPr/>
        </p:nvPicPr>
        <p:blipFill>
          <a:blip r:embed="rId3" cstate="print"/>
          <a:srcRect/>
          <a:stretch>
            <a:fillRect/>
          </a:stretch>
        </p:blipFill>
        <p:spPr bwMode="auto">
          <a:xfrm>
            <a:off x="4495800" y="4876800"/>
            <a:ext cx="1143000" cy="771525"/>
          </a:xfrm>
          <a:prstGeom prst="rect">
            <a:avLst/>
          </a:prstGeom>
          <a:noFill/>
          <a:ln w="9525">
            <a:noFill/>
            <a:miter lim="800000"/>
            <a:headEnd/>
            <a:tailEnd/>
          </a:ln>
        </p:spPr>
      </p:pic>
      <p:pic>
        <p:nvPicPr>
          <p:cNvPr id="52243" name="Picture 17" descr="bd04955_"/>
          <p:cNvPicPr>
            <a:picLocks noChangeAspect="1" noChangeArrowheads="1"/>
          </p:cNvPicPr>
          <p:nvPr/>
        </p:nvPicPr>
        <p:blipFill>
          <a:blip r:embed="rId3" cstate="print"/>
          <a:srcRect/>
          <a:stretch>
            <a:fillRect/>
          </a:stretch>
        </p:blipFill>
        <p:spPr bwMode="auto">
          <a:xfrm>
            <a:off x="5791200" y="4876800"/>
            <a:ext cx="1143000" cy="771525"/>
          </a:xfrm>
          <a:prstGeom prst="rect">
            <a:avLst/>
          </a:prstGeom>
          <a:noFill/>
          <a:ln w="9525">
            <a:noFill/>
            <a:miter lim="800000"/>
            <a:headEnd/>
            <a:tailEnd/>
          </a:ln>
        </p:spPr>
      </p:pic>
      <p:pic>
        <p:nvPicPr>
          <p:cNvPr id="52244" name="Picture 18" descr="bd04955_"/>
          <p:cNvPicPr>
            <a:picLocks noChangeAspect="1" noChangeArrowheads="1"/>
          </p:cNvPicPr>
          <p:nvPr/>
        </p:nvPicPr>
        <p:blipFill>
          <a:blip r:embed="rId3" cstate="print"/>
          <a:srcRect/>
          <a:stretch>
            <a:fillRect/>
          </a:stretch>
        </p:blipFill>
        <p:spPr bwMode="auto">
          <a:xfrm>
            <a:off x="7010400" y="4876800"/>
            <a:ext cx="1143000" cy="771525"/>
          </a:xfrm>
          <a:prstGeom prst="rect">
            <a:avLst/>
          </a:prstGeom>
          <a:noFill/>
          <a:ln w="9525">
            <a:noFill/>
            <a:miter lim="800000"/>
            <a:headEnd/>
            <a:tailEnd/>
          </a:ln>
        </p:spPr>
      </p:pic>
      <p:sp>
        <p:nvSpPr>
          <p:cNvPr id="52245" name="Text Box 19"/>
          <p:cNvSpPr txBox="1">
            <a:spLocks noChangeArrowheads="1"/>
          </p:cNvSpPr>
          <p:nvPr/>
        </p:nvSpPr>
        <p:spPr bwMode="auto">
          <a:xfrm>
            <a:off x="1493838" y="3479800"/>
            <a:ext cx="1657350" cy="457200"/>
          </a:xfrm>
          <a:prstGeom prst="rect">
            <a:avLst/>
          </a:prstGeom>
          <a:noFill/>
          <a:ln w="9525">
            <a:noFill/>
            <a:miter lim="800000"/>
            <a:headEnd/>
            <a:tailEnd/>
          </a:ln>
        </p:spPr>
        <p:txBody>
          <a:bodyPr wrap="none">
            <a:spAutoFit/>
          </a:bodyPr>
          <a:lstStyle/>
          <a:p>
            <a:pPr algn="ctr"/>
            <a:r>
              <a:rPr lang="en-US"/>
              <a:t>Less fish …</a:t>
            </a:r>
          </a:p>
        </p:txBody>
      </p:sp>
      <p:sp>
        <p:nvSpPr>
          <p:cNvPr id="52246" name="Text Box 20"/>
          <p:cNvSpPr txBox="1">
            <a:spLocks noChangeArrowheads="1"/>
          </p:cNvSpPr>
          <p:nvPr/>
        </p:nvSpPr>
        <p:spPr bwMode="auto">
          <a:xfrm>
            <a:off x="5670550" y="5613400"/>
            <a:ext cx="1479550" cy="457200"/>
          </a:xfrm>
          <a:prstGeom prst="rect">
            <a:avLst/>
          </a:prstGeom>
          <a:noFill/>
          <a:ln w="9525">
            <a:noFill/>
            <a:miter lim="800000"/>
            <a:headEnd/>
            <a:tailEnd/>
          </a:ln>
        </p:spPr>
        <p:txBody>
          <a:bodyPr wrap="none">
            <a:spAutoFit/>
          </a:bodyPr>
          <a:lstStyle/>
          <a:p>
            <a:pPr algn="ctr"/>
            <a:r>
              <a:rPr lang="en-US"/>
              <a:t>More fish!</a:t>
            </a:r>
          </a:p>
        </p:txBody>
      </p:sp>
      <p:sp>
        <p:nvSpPr>
          <p:cNvPr id="52247" name="Text Box 21"/>
          <p:cNvSpPr txBox="1">
            <a:spLocks noChangeArrowheads="1"/>
          </p:cNvSpPr>
          <p:nvPr/>
        </p:nvSpPr>
        <p:spPr bwMode="auto">
          <a:xfrm>
            <a:off x="609600" y="1219200"/>
            <a:ext cx="3810000" cy="1917700"/>
          </a:xfrm>
          <a:prstGeom prst="rect">
            <a:avLst/>
          </a:prstGeom>
          <a:noFill/>
          <a:ln w="9525">
            <a:noFill/>
            <a:miter lim="800000"/>
            <a:headEnd/>
            <a:tailEnd/>
          </a:ln>
        </p:spPr>
        <p:txBody>
          <a:bodyPr>
            <a:spAutoFit/>
          </a:bodyPr>
          <a:lstStyle/>
          <a:p>
            <a:r>
              <a:rPr lang="en-US" b="1" i="1" u="sng"/>
              <a:t>Parallelism</a:t>
            </a:r>
            <a:r>
              <a:rPr lang="en-US"/>
              <a:t> means doing multiple things at the same time: you can get more work done in the same amount of time.</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ea typeface="ＭＳ Ｐゴシック" pitchFamily="1" charset="-128"/>
              </a:rPr>
              <a:t>What Is Parallelism?</a:t>
            </a:r>
          </a:p>
        </p:txBody>
      </p:sp>
      <p:sp>
        <p:nvSpPr>
          <p:cNvPr id="53251" name="Rectangle 3"/>
          <p:cNvSpPr>
            <a:spLocks noGrp="1" noChangeArrowheads="1"/>
          </p:cNvSpPr>
          <p:nvPr>
            <p:ph idx="1"/>
          </p:nvPr>
        </p:nvSpPr>
        <p:spPr/>
        <p:txBody>
          <a:bodyPr/>
          <a:lstStyle/>
          <a:p>
            <a:pPr>
              <a:buFont typeface="Wingdings" pitchFamily="1" charset="2"/>
              <a:buNone/>
            </a:pPr>
            <a:r>
              <a:rPr lang="en-US" b="1" i="1" u="sng" smtClean="0">
                <a:ea typeface="ＭＳ Ｐゴシック" pitchFamily="1" charset="-128"/>
              </a:rPr>
              <a:t>Parallelism</a:t>
            </a:r>
            <a:r>
              <a:rPr lang="en-US" smtClean="0">
                <a:ea typeface="ＭＳ Ｐゴシック" pitchFamily="1" charset="-128"/>
              </a:rPr>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1" charset="2"/>
              <a:buNone/>
            </a:pPr>
            <a:r>
              <a:rPr lang="en-US" smtClean="0">
                <a:ea typeface="ＭＳ Ｐゴシック" pitchFamily="1" charset="-128"/>
              </a:rPr>
              <a:t>The different parts could be different tasks, or the same task on different pieces of the problem’s data.</a:t>
            </a:r>
          </a:p>
        </p:txBody>
      </p:sp>
      <p:sp>
        <p:nvSpPr>
          <p:cNvPr id="5325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3253" name="Slide Number Placeholder 4"/>
          <p:cNvSpPr>
            <a:spLocks noGrp="1"/>
          </p:cNvSpPr>
          <p:nvPr>
            <p:ph type="sldNum" sz="quarter" idx="11"/>
          </p:nvPr>
        </p:nvSpPr>
        <p:spPr>
          <a:noFill/>
        </p:spPr>
        <p:txBody>
          <a:bodyPr/>
          <a:lstStyle/>
          <a:p>
            <a:fld id="{8E5CFD13-014C-4E3D-AEE0-08EB577878DD}" type="slidenum">
              <a:rPr lang="en-US"/>
              <a:pPr/>
              <a:t>16</a:t>
            </a:fld>
            <a:endParaRPr 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ea typeface="ＭＳ Ｐゴシック" pitchFamily="1" charset="-128"/>
              </a:rPr>
              <a:t>Kinds of Parallelism</a:t>
            </a:r>
          </a:p>
        </p:txBody>
      </p:sp>
      <p:sp>
        <p:nvSpPr>
          <p:cNvPr id="54275" name="Rectangle 3"/>
          <p:cNvSpPr>
            <a:spLocks noGrp="1" noChangeArrowheads="1"/>
          </p:cNvSpPr>
          <p:nvPr>
            <p:ph idx="1"/>
          </p:nvPr>
        </p:nvSpPr>
        <p:spPr/>
        <p:txBody>
          <a:bodyPr/>
          <a:lstStyle/>
          <a:p>
            <a:r>
              <a:rPr lang="en-US" smtClean="0">
                <a:ea typeface="ＭＳ Ｐゴシック" pitchFamily="1" charset="-128"/>
              </a:rPr>
              <a:t>Instruction Level Parallelism</a:t>
            </a:r>
          </a:p>
          <a:p>
            <a:r>
              <a:rPr lang="en-US" smtClean="0">
                <a:ea typeface="ＭＳ Ｐゴシック" pitchFamily="1" charset="-128"/>
              </a:rPr>
              <a:t>Shared Memory Multithreading</a:t>
            </a:r>
          </a:p>
          <a:p>
            <a:r>
              <a:rPr lang="en-US" smtClean="0">
                <a:ea typeface="ＭＳ Ｐゴシック" pitchFamily="1" charset="-128"/>
              </a:rPr>
              <a:t>Distributed Memory Multiprocessing</a:t>
            </a:r>
          </a:p>
          <a:p>
            <a:r>
              <a:rPr lang="en-US" smtClean="0">
                <a:ea typeface="ＭＳ Ｐゴシック" pitchFamily="1" charset="-128"/>
              </a:rPr>
              <a:t>GPU Parallelism</a:t>
            </a:r>
          </a:p>
          <a:p>
            <a:r>
              <a:rPr lang="en-US" smtClean="0">
                <a:ea typeface="ＭＳ Ｐゴシック" pitchFamily="1" charset="-128"/>
              </a:rPr>
              <a:t>Hybrid Parallelism (Shared + Distributed + GPU)</a:t>
            </a:r>
          </a:p>
        </p:txBody>
      </p:sp>
      <p:sp>
        <p:nvSpPr>
          <p:cNvPr id="5427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4277" name="Slide Number Placeholder 4"/>
          <p:cNvSpPr>
            <a:spLocks noGrp="1"/>
          </p:cNvSpPr>
          <p:nvPr>
            <p:ph type="sldNum" sz="quarter" idx="11"/>
          </p:nvPr>
        </p:nvSpPr>
        <p:spPr>
          <a:noFill/>
        </p:spPr>
        <p:txBody>
          <a:bodyPr/>
          <a:lstStyle/>
          <a:p>
            <a:fld id="{F05D49FE-83AF-4FD8-AC93-2609AEC4D5C4}" type="slidenum">
              <a:rPr lang="en-US"/>
              <a:pPr/>
              <a:t>17</a:t>
            </a:fld>
            <a:endParaRPr lang="en-US"/>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ea typeface="ＭＳ Ｐゴシック" pitchFamily="1" charset="-128"/>
              </a:rPr>
              <a:t>Why Parallelism Is Good</a:t>
            </a:r>
          </a:p>
        </p:txBody>
      </p:sp>
      <p:sp>
        <p:nvSpPr>
          <p:cNvPr id="55299" name="Rectangle 3"/>
          <p:cNvSpPr>
            <a:spLocks noGrp="1" noChangeArrowheads="1"/>
          </p:cNvSpPr>
          <p:nvPr>
            <p:ph idx="1"/>
          </p:nvPr>
        </p:nvSpPr>
        <p:spPr/>
        <p:txBody>
          <a:bodyPr/>
          <a:lstStyle/>
          <a:p>
            <a:r>
              <a:rPr lang="en-US" b="1" u="sng" smtClean="0">
                <a:solidFill>
                  <a:srgbClr val="FF0000"/>
                </a:solidFill>
                <a:ea typeface="ＭＳ Ｐゴシック" pitchFamily="1" charset="-128"/>
              </a:rPr>
              <a:t>The Trees</a:t>
            </a:r>
            <a:r>
              <a:rPr lang="en-US" smtClean="0">
                <a:ea typeface="ＭＳ Ｐゴシック" pitchFamily="1" charset="-128"/>
              </a:rPr>
              <a:t>: We like parallelism because, as the number of processing units working on a problem grows, we can solve </a:t>
            </a:r>
            <a:r>
              <a:rPr lang="en-US" b="1" u="sng" smtClean="0">
                <a:solidFill>
                  <a:schemeClr val="hlink"/>
                </a:solidFill>
                <a:ea typeface="ＭＳ Ｐゴシック" pitchFamily="1" charset="-128"/>
              </a:rPr>
              <a:t>the same problem in less time</a:t>
            </a:r>
            <a:r>
              <a:rPr lang="en-US" smtClean="0">
                <a:ea typeface="ＭＳ Ｐゴシック" pitchFamily="1" charset="-128"/>
              </a:rPr>
              <a:t>.</a:t>
            </a:r>
          </a:p>
          <a:p>
            <a:r>
              <a:rPr lang="en-US" b="1" u="sng" smtClean="0">
                <a:solidFill>
                  <a:schemeClr val="tx2"/>
                </a:solidFill>
                <a:ea typeface="ＭＳ Ｐゴシック" pitchFamily="1" charset="-128"/>
              </a:rPr>
              <a:t>The Forest</a:t>
            </a:r>
            <a:r>
              <a:rPr lang="en-US" smtClean="0">
                <a:ea typeface="ＭＳ Ｐゴシック" pitchFamily="1" charset="-128"/>
              </a:rPr>
              <a:t>: We like parallelism because, as the number of processing units working on a problem grows, we can solve </a:t>
            </a:r>
            <a:r>
              <a:rPr lang="en-US" b="1" u="sng" smtClean="0">
                <a:solidFill>
                  <a:schemeClr val="tx2"/>
                </a:solidFill>
                <a:ea typeface="ＭＳ Ｐゴシック" pitchFamily="1" charset="-128"/>
              </a:rPr>
              <a:t>bigger problems</a:t>
            </a:r>
            <a:r>
              <a:rPr lang="en-US" smtClean="0">
                <a:ea typeface="ＭＳ Ｐゴシック" pitchFamily="1" charset="-128"/>
              </a:rPr>
              <a:t>.</a:t>
            </a:r>
          </a:p>
        </p:txBody>
      </p:sp>
      <p:sp>
        <p:nvSpPr>
          <p:cNvPr id="5530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5301" name="Slide Number Placeholder 4"/>
          <p:cNvSpPr>
            <a:spLocks noGrp="1"/>
          </p:cNvSpPr>
          <p:nvPr>
            <p:ph type="sldNum" sz="quarter" idx="11"/>
          </p:nvPr>
        </p:nvSpPr>
        <p:spPr>
          <a:noFill/>
        </p:spPr>
        <p:txBody>
          <a:bodyPr/>
          <a:lstStyle/>
          <a:p>
            <a:fld id="{2618C168-A4B2-496E-A34F-2D268692E6A7}" type="slidenum">
              <a:rPr lang="en-US"/>
              <a:pPr/>
              <a:t>18</a:t>
            </a:fld>
            <a:endParaRPr 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ea typeface="ＭＳ Ｐゴシック" pitchFamily="1" charset="-128"/>
              </a:rPr>
              <a:t>Parallelism Jargon</a:t>
            </a:r>
          </a:p>
        </p:txBody>
      </p:sp>
      <p:sp>
        <p:nvSpPr>
          <p:cNvPr id="56323" name="Rectangle 3"/>
          <p:cNvSpPr>
            <a:spLocks noGrp="1" noChangeArrowheads="1"/>
          </p:cNvSpPr>
          <p:nvPr>
            <p:ph idx="1"/>
          </p:nvPr>
        </p:nvSpPr>
        <p:spPr>
          <a:xfrm>
            <a:off x="609600" y="1295400"/>
            <a:ext cx="8001000" cy="5029200"/>
          </a:xfrm>
        </p:spPr>
        <p:txBody>
          <a:bodyPr/>
          <a:lstStyle/>
          <a:p>
            <a:r>
              <a:rPr lang="en-US" b="1" i="1" u="sng" smtClean="0">
                <a:ea typeface="ＭＳ Ｐゴシック" pitchFamily="1" charset="-128"/>
              </a:rPr>
              <a:t>Threads</a:t>
            </a:r>
            <a:r>
              <a:rPr lang="en-US" smtClean="0">
                <a:ea typeface="ＭＳ Ｐゴシック" pitchFamily="1" charset="-128"/>
              </a:rPr>
              <a:t> are execution sequences that share a single memory area (“</a:t>
            </a:r>
            <a:r>
              <a:rPr lang="en-US" b="1" i="1" u="sng" smtClean="0">
                <a:ea typeface="ＭＳ Ｐゴシック" pitchFamily="1" charset="-128"/>
              </a:rPr>
              <a:t>address space</a:t>
            </a:r>
            <a:r>
              <a:rPr lang="en-US" smtClean="0">
                <a:ea typeface="ＭＳ Ｐゴシック" pitchFamily="1" charset="-128"/>
              </a:rPr>
              <a:t>”)</a:t>
            </a:r>
          </a:p>
          <a:p>
            <a:r>
              <a:rPr lang="en-US" b="1" i="1" u="sng" smtClean="0">
                <a:ea typeface="ＭＳ Ｐゴシック" pitchFamily="1" charset="-128"/>
              </a:rPr>
              <a:t>Processes</a:t>
            </a:r>
            <a:r>
              <a:rPr lang="en-US" smtClean="0">
                <a:ea typeface="ＭＳ Ｐゴシック" pitchFamily="1" charset="-128"/>
              </a:rPr>
              <a:t> are execution sequences with their own independent, private memory areas</a:t>
            </a:r>
          </a:p>
          <a:p>
            <a:pPr>
              <a:buFont typeface="Wingdings" pitchFamily="1" charset="2"/>
              <a:buNone/>
            </a:pPr>
            <a:r>
              <a:rPr lang="en-US" smtClean="0">
                <a:ea typeface="ＭＳ Ｐゴシック" pitchFamily="1" charset="-128"/>
              </a:rPr>
              <a:t>… and thus:</a:t>
            </a:r>
          </a:p>
          <a:p>
            <a:r>
              <a:rPr lang="en-US" b="1" i="1" u="sng" smtClean="0">
                <a:ea typeface="ＭＳ Ｐゴシック" pitchFamily="1" charset="-128"/>
              </a:rPr>
              <a:t>Multithreading</a:t>
            </a:r>
            <a:r>
              <a:rPr lang="en-US" smtClean="0">
                <a:ea typeface="ＭＳ Ｐゴシック" pitchFamily="1" charset="-128"/>
              </a:rPr>
              <a:t>:   parallelism via multiple </a:t>
            </a:r>
            <a:r>
              <a:rPr lang="en-US" b="1" u="sng" smtClean="0">
                <a:ea typeface="ＭＳ Ｐゴシック" pitchFamily="1" charset="-128"/>
              </a:rPr>
              <a:t>threads</a:t>
            </a:r>
          </a:p>
          <a:p>
            <a:r>
              <a:rPr lang="en-US" b="1" i="1" u="sng" smtClean="0">
                <a:ea typeface="ＭＳ Ｐゴシック" pitchFamily="1" charset="-128"/>
              </a:rPr>
              <a:t>Multiprocessing</a:t>
            </a:r>
            <a:r>
              <a:rPr lang="en-US" smtClean="0">
                <a:ea typeface="ＭＳ Ｐゴシック" pitchFamily="1" charset="-128"/>
              </a:rPr>
              <a:t>: </a:t>
            </a:r>
            <a:r>
              <a:rPr lang="en-US" sz="1200" smtClean="0">
                <a:ea typeface="ＭＳ Ｐゴシック" pitchFamily="1" charset="-128"/>
              </a:rPr>
              <a:t> </a:t>
            </a:r>
            <a:r>
              <a:rPr lang="en-US" smtClean="0">
                <a:ea typeface="ＭＳ Ｐゴシック" pitchFamily="1" charset="-128"/>
              </a:rPr>
              <a:t>parallelism via multiple </a:t>
            </a:r>
            <a:r>
              <a:rPr lang="en-US" b="1" u="sng" smtClean="0">
                <a:ea typeface="ＭＳ Ｐゴシック" pitchFamily="1" charset="-128"/>
              </a:rPr>
              <a:t>processes</a:t>
            </a:r>
          </a:p>
          <a:p>
            <a:pPr>
              <a:buFont typeface="Wingdings" pitchFamily="1" charset="2"/>
              <a:buNone/>
            </a:pPr>
            <a:r>
              <a:rPr lang="en-US" smtClean="0">
                <a:ea typeface="ＭＳ Ｐゴシック" pitchFamily="1" charset="-128"/>
              </a:rPr>
              <a:t>Generally:</a:t>
            </a:r>
          </a:p>
          <a:p>
            <a:r>
              <a:rPr lang="en-US" smtClean="0">
                <a:ea typeface="ＭＳ Ｐゴシック" pitchFamily="1" charset="-128"/>
              </a:rPr>
              <a:t>Shared Memory Parallelism is concerned with </a:t>
            </a:r>
            <a:r>
              <a:rPr lang="en-US" b="1" u="sng" smtClean="0">
                <a:ea typeface="ＭＳ Ｐゴシック" pitchFamily="1" charset="-128"/>
              </a:rPr>
              <a:t>threads</a:t>
            </a:r>
            <a:r>
              <a:rPr lang="en-US" smtClean="0">
                <a:ea typeface="ＭＳ Ｐゴシック" pitchFamily="1" charset="-128"/>
              </a:rPr>
              <a:t>, and</a:t>
            </a:r>
          </a:p>
          <a:p>
            <a:r>
              <a:rPr lang="en-US" smtClean="0">
                <a:ea typeface="ＭＳ Ｐゴシック" pitchFamily="1" charset="-128"/>
              </a:rPr>
              <a:t>Distributed Parallelism is concerned with </a:t>
            </a:r>
            <a:r>
              <a:rPr lang="en-US" b="1" u="sng" smtClean="0">
                <a:ea typeface="ＭＳ Ｐゴシック" pitchFamily="1" charset="-128"/>
              </a:rPr>
              <a:t>processes</a:t>
            </a:r>
            <a:r>
              <a:rPr lang="en-US" smtClean="0">
                <a:ea typeface="ＭＳ Ｐゴシック" pitchFamily="1" charset="-128"/>
              </a:rPr>
              <a:t>.</a:t>
            </a:r>
          </a:p>
        </p:txBody>
      </p:sp>
      <p:sp>
        <p:nvSpPr>
          <p:cNvPr id="5632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6325" name="Slide Number Placeholder 4"/>
          <p:cNvSpPr>
            <a:spLocks noGrp="1"/>
          </p:cNvSpPr>
          <p:nvPr>
            <p:ph type="sldNum" sz="quarter" idx="11"/>
          </p:nvPr>
        </p:nvSpPr>
        <p:spPr>
          <a:noFill/>
        </p:spPr>
        <p:txBody>
          <a:bodyPr/>
          <a:lstStyle/>
          <a:p>
            <a:fld id="{92888C2F-44B7-4121-8FF2-35706EE156CD}" type="slidenum">
              <a:rPr lang="en-US"/>
              <a:pPr/>
              <a:t>19</a:t>
            </a:fld>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8915" name="Rectangle 3"/>
          <p:cNvSpPr>
            <a:spLocks noGrp="1" noChangeArrowheads="1"/>
          </p:cNvSpPr>
          <p:nvPr>
            <p:ph idx="1"/>
          </p:nvPr>
        </p:nvSpPr>
        <p:spPr>
          <a:xfrm>
            <a:off x="381000" y="1371600"/>
            <a:ext cx="8382000" cy="4648200"/>
          </a:xfrm>
        </p:spPr>
        <p:txBody>
          <a:bodyPr/>
          <a:lstStyle/>
          <a:p>
            <a:r>
              <a:rPr lang="en-US" dirty="0" smtClean="0">
                <a:ea typeface="ＭＳ Ｐゴシック" pitchFamily="1" charset="-128"/>
              </a:rPr>
              <a:t>The Desert Islands Analogy</a:t>
            </a:r>
          </a:p>
          <a:p>
            <a:r>
              <a:rPr lang="en-US" dirty="0" smtClean="0">
                <a:ea typeface="ＭＳ Ｐゴシック" pitchFamily="1" charset="-128"/>
              </a:rPr>
              <a:t>Distributed Parallelism</a:t>
            </a:r>
          </a:p>
          <a:p>
            <a:r>
              <a:rPr lang="en-US" dirty="0" smtClean="0">
                <a:ea typeface="ＭＳ Ｐゴシック" pitchFamily="1" charset="-128"/>
              </a:rPr>
              <a:t>MPI</a:t>
            </a:r>
          </a:p>
        </p:txBody>
      </p:sp>
      <p:sp>
        <p:nvSpPr>
          <p:cNvPr id="3891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75774010-0DEF-4837-94FF-70614DBF6A7F}" type="slidenum">
              <a:rPr lang="en-US"/>
              <a:pPr/>
              <a:t>2</a:t>
            </a:fld>
            <a:endParaRPr 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ea typeface="ＭＳ Ｐゴシック" pitchFamily="1" charset="-128"/>
              </a:rPr>
              <a:t>Jargon Alert!</a:t>
            </a:r>
          </a:p>
        </p:txBody>
      </p:sp>
      <p:sp>
        <p:nvSpPr>
          <p:cNvPr id="57347" name="Rectangle 3"/>
          <p:cNvSpPr>
            <a:spLocks noGrp="1" noChangeArrowheads="1"/>
          </p:cNvSpPr>
          <p:nvPr>
            <p:ph idx="1"/>
          </p:nvPr>
        </p:nvSpPr>
        <p:spPr>
          <a:xfrm>
            <a:off x="609600" y="1371600"/>
            <a:ext cx="8077200" cy="4648200"/>
          </a:xfrm>
        </p:spPr>
        <p:txBody>
          <a:bodyPr/>
          <a:lstStyle/>
          <a:p>
            <a:pPr>
              <a:lnSpc>
                <a:spcPct val="90000"/>
              </a:lnSpc>
              <a:buFont typeface="Wingdings" pitchFamily="1" charset="2"/>
              <a:buNone/>
            </a:pPr>
            <a:r>
              <a:rPr lang="en-US" smtClean="0">
                <a:ea typeface="ＭＳ Ｐゴシック" pitchFamily="1" charset="-128"/>
              </a:rPr>
              <a:t>In principle:</a:t>
            </a:r>
          </a:p>
          <a:p>
            <a:pPr>
              <a:lnSpc>
                <a:spcPct val="90000"/>
              </a:lnSpc>
            </a:pPr>
            <a:r>
              <a:rPr lang="en-US" smtClean="0">
                <a:ea typeface="ＭＳ Ｐゴシック" pitchFamily="1" charset="-128"/>
              </a:rPr>
              <a:t>“shared memory parallelism” </a:t>
            </a:r>
            <a:r>
              <a:rPr lang="en-US" smtClean="0">
                <a:ea typeface="ＭＳ Ｐゴシック" pitchFamily="1" charset="-128"/>
                <a:sym typeface="Wingdings" pitchFamily="1" charset="2"/>
              </a:rPr>
              <a:t> “multithreading”</a:t>
            </a:r>
          </a:p>
          <a:p>
            <a:pPr>
              <a:lnSpc>
                <a:spcPct val="90000"/>
              </a:lnSpc>
            </a:pPr>
            <a:r>
              <a:rPr lang="en-US" smtClean="0">
                <a:ea typeface="ＭＳ Ｐゴシック" pitchFamily="1" charset="-128"/>
              </a:rPr>
              <a:t>“distributed parallelism”        </a:t>
            </a:r>
            <a:r>
              <a:rPr lang="en-US" sz="1400" smtClean="0">
                <a:ea typeface="ＭＳ Ｐゴシック" pitchFamily="1" charset="-128"/>
              </a:rPr>
              <a:t> </a:t>
            </a:r>
            <a:r>
              <a:rPr lang="en-US" smtClean="0">
                <a:ea typeface="ＭＳ Ｐゴシック" pitchFamily="1" charset="-128"/>
                <a:sym typeface="Wingdings" pitchFamily="1" charset="2"/>
              </a:rPr>
              <a:t> “multiprocessing”</a:t>
            </a:r>
            <a:endParaRPr lang="en-US" smtClean="0">
              <a:ea typeface="ＭＳ Ｐゴシック" pitchFamily="1" charset="-128"/>
            </a:endParaRPr>
          </a:p>
          <a:p>
            <a:pPr>
              <a:lnSpc>
                <a:spcPct val="90000"/>
              </a:lnSpc>
              <a:buFont typeface="Wingdings" pitchFamily="1" charset="2"/>
              <a:buNone/>
            </a:pPr>
            <a:r>
              <a:rPr lang="en-US" smtClean="0">
                <a:ea typeface="ＭＳ Ｐゴシック" pitchFamily="1" charset="-128"/>
              </a:rPr>
              <a:t>In practice, sadly, these terms are often used interchangeably:</a:t>
            </a:r>
          </a:p>
          <a:p>
            <a:pPr>
              <a:lnSpc>
                <a:spcPct val="90000"/>
              </a:lnSpc>
            </a:pPr>
            <a:r>
              <a:rPr lang="en-US" smtClean="0">
                <a:ea typeface="ＭＳ Ｐゴシック" pitchFamily="1" charset="-128"/>
              </a:rPr>
              <a:t>Parallelism</a:t>
            </a:r>
          </a:p>
          <a:p>
            <a:pPr>
              <a:lnSpc>
                <a:spcPct val="90000"/>
              </a:lnSpc>
            </a:pPr>
            <a:r>
              <a:rPr lang="en-US" b="1" i="1" u="sng" smtClean="0">
                <a:ea typeface="ＭＳ Ｐゴシック" pitchFamily="1" charset="-128"/>
              </a:rPr>
              <a:t>Concurrency</a:t>
            </a:r>
            <a:r>
              <a:rPr lang="en-US" smtClean="0">
                <a:ea typeface="ＭＳ Ｐゴシック" pitchFamily="1" charset="-128"/>
              </a:rPr>
              <a:t> (not as popular these days)</a:t>
            </a:r>
          </a:p>
          <a:p>
            <a:pPr>
              <a:lnSpc>
                <a:spcPct val="90000"/>
              </a:lnSpc>
            </a:pPr>
            <a:r>
              <a:rPr lang="en-US" smtClean="0">
                <a:ea typeface="ＭＳ Ｐゴシック" pitchFamily="1" charset="-128"/>
              </a:rPr>
              <a:t>Multithreading</a:t>
            </a:r>
          </a:p>
          <a:p>
            <a:pPr>
              <a:lnSpc>
                <a:spcPct val="90000"/>
              </a:lnSpc>
            </a:pPr>
            <a:r>
              <a:rPr lang="en-US" smtClean="0">
                <a:ea typeface="ＭＳ Ｐゴシック" pitchFamily="1" charset="-128"/>
              </a:rPr>
              <a:t>Multiprocessing</a:t>
            </a:r>
          </a:p>
          <a:p>
            <a:pPr>
              <a:lnSpc>
                <a:spcPct val="90000"/>
              </a:lnSpc>
              <a:buFont typeface="Wingdings" pitchFamily="1" charset="2"/>
              <a:buNone/>
            </a:pPr>
            <a:r>
              <a:rPr lang="en-US" smtClean="0">
                <a:ea typeface="ＭＳ Ｐゴシック" pitchFamily="1" charset="-128"/>
              </a:rPr>
              <a:t>Typically, you have to figure out what is meant based on the context.</a:t>
            </a:r>
          </a:p>
        </p:txBody>
      </p:sp>
      <p:sp>
        <p:nvSpPr>
          <p:cNvPr id="5734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7349" name="Slide Number Placeholder 4"/>
          <p:cNvSpPr>
            <a:spLocks noGrp="1"/>
          </p:cNvSpPr>
          <p:nvPr>
            <p:ph type="sldNum" sz="quarter" idx="11"/>
          </p:nvPr>
        </p:nvSpPr>
        <p:spPr>
          <a:noFill/>
        </p:spPr>
        <p:txBody>
          <a:bodyPr/>
          <a:lstStyle/>
          <a:p>
            <a:fld id="{F5C29A6C-A557-4358-B058-2798962543E1}" type="slidenum">
              <a:rPr lang="en-US"/>
              <a:pPr/>
              <a:t>20</a:t>
            </a:fld>
            <a:endParaRPr 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83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Suppose you have a distributed parallel code, but one process does 90% of the work, and all the other processes share 10% of the work.</a:t>
            </a:r>
          </a:p>
          <a:p>
            <a:pPr>
              <a:buFont typeface="Wingdings" pitchFamily="1" charset="2"/>
              <a:buNone/>
            </a:pPr>
            <a:r>
              <a:rPr lang="en-US" smtClean="0">
                <a:ea typeface="ＭＳ Ｐゴシック" pitchFamily="1" charset="-128"/>
              </a:rPr>
              <a:t>Is it a big win to run on 1000 processes?</a:t>
            </a:r>
          </a:p>
          <a:p>
            <a:pPr>
              <a:buFont typeface="Wingdings" pitchFamily="1" charset="2"/>
              <a:buNone/>
            </a:pPr>
            <a:endParaRPr lang="en-US" smtClean="0">
              <a:ea typeface="ＭＳ Ｐゴシック" pitchFamily="1" charset="-128"/>
            </a:endParaRPr>
          </a:p>
          <a:p>
            <a:pPr>
              <a:buFont typeface="Wingdings" pitchFamily="1" charset="2"/>
              <a:buNone/>
            </a:pPr>
            <a:r>
              <a:rPr lang="en-US" smtClean="0">
                <a:ea typeface="ＭＳ Ｐゴシック" pitchFamily="1" charset="-128"/>
              </a:rPr>
              <a:t>Now, suppose that each process gets exactly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of the work, where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is the number of processes.</a:t>
            </a:r>
          </a:p>
          <a:p>
            <a:pPr>
              <a:buFont typeface="Wingdings" pitchFamily="1" charset="2"/>
              <a:buNone/>
            </a:pPr>
            <a:r>
              <a:rPr lang="en-US" smtClean="0">
                <a:ea typeface="ＭＳ Ｐゴシック" pitchFamily="1" charset="-128"/>
              </a:rPr>
              <a:t>Now is it a big win to run on 1000 processes?</a:t>
            </a:r>
          </a:p>
        </p:txBody>
      </p:sp>
      <p:sp>
        <p:nvSpPr>
          <p:cNvPr id="5837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8373" name="Slide Number Placeholder 4"/>
          <p:cNvSpPr>
            <a:spLocks noGrp="1"/>
          </p:cNvSpPr>
          <p:nvPr>
            <p:ph type="sldNum" sz="quarter" idx="11"/>
          </p:nvPr>
        </p:nvSpPr>
        <p:spPr>
          <a:noFill/>
        </p:spPr>
        <p:txBody>
          <a:bodyPr/>
          <a:lstStyle/>
          <a:p>
            <a:fld id="{57E119D1-4041-489E-950E-783EB965B560}" type="slidenum">
              <a:rPr lang="en-US"/>
              <a:pPr/>
              <a:t>21</a:t>
            </a:fld>
            <a:endParaRPr 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9395"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59396" name="Slide Number Placeholder 3"/>
          <p:cNvSpPr>
            <a:spLocks noGrp="1"/>
          </p:cNvSpPr>
          <p:nvPr>
            <p:ph type="sldNum" sz="quarter" idx="11"/>
          </p:nvPr>
        </p:nvSpPr>
        <p:spPr>
          <a:noFill/>
        </p:spPr>
        <p:txBody>
          <a:bodyPr/>
          <a:lstStyle/>
          <a:p>
            <a:fld id="{6037AEAA-EAA8-4464-B36F-14F7E458D7DF}" type="slidenum">
              <a:rPr lang="en-US"/>
              <a:pPr/>
              <a:t>22</a:t>
            </a:fld>
            <a:endParaRPr lang="en-US"/>
          </a:p>
        </p:txBody>
      </p:sp>
      <p:grpSp>
        <p:nvGrpSpPr>
          <p:cNvPr id="2" name="Group 3"/>
          <p:cNvGrpSpPr>
            <a:grpSpLocks/>
          </p:cNvGrpSpPr>
          <p:nvPr/>
        </p:nvGrpSpPr>
        <p:grpSpPr bwMode="auto">
          <a:xfrm>
            <a:off x="1143000" y="1371600"/>
            <a:ext cx="1524000" cy="1524000"/>
            <a:chOff x="1872" y="1920"/>
            <a:chExt cx="960" cy="960"/>
          </a:xfrm>
        </p:grpSpPr>
        <p:sp>
          <p:nvSpPr>
            <p:cNvPr id="59417"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3" name="Group 5"/>
            <p:cNvGrpSpPr>
              <a:grpSpLocks/>
            </p:cNvGrpSpPr>
            <p:nvPr/>
          </p:nvGrpSpPr>
          <p:grpSpPr bwMode="auto">
            <a:xfrm>
              <a:off x="2112" y="2112"/>
              <a:ext cx="456" cy="480"/>
              <a:chOff x="1824" y="633"/>
              <a:chExt cx="2834" cy="2849"/>
            </a:xfrm>
          </p:grpSpPr>
          <p:sp>
            <p:nvSpPr>
              <p:cNvPr id="59419"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20"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21"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22"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4" name="Group 10"/>
          <p:cNvGrpSpPr>
            <a:grpSpLocks/>
          </p:cNvGrpSpPr>
          <p:nvPr/>
        </p:nvGrpSpPr>
        <p:grpSpPr bwMode="auto">
          <a:xfrm>
            <a:off x="533400" y="1905000"/>
            <a:ext cx="533400" cy="457200"/>
            <a:chOff x="384" y="2496"/>
            <a:chExt cx="336" cy="288"/>
          </a:xfrm>
        </p:grpSpPr>
        <p:sp>
          <p:nvSpPr>
            <p:cNvPr id="59415"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pPr algn="ctr"/>
              <a:endParaRPr lang="en-US" sz="1800"/>
            </a:p>
          </p:txBody>
        </p:sp>
        <p:sp>
          <p:nvSpPr>
            <p:cNvPr id="59416"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pPr algn="ctr"/>
              <a:endParaRPr lang="en-US" sz="1800"/>
            </a:p>
          </p:txBody>
        </p:sp>
      </p:grpSp>
      <p:grpSp>
        <p:nvGrpSpPr>
          <p:cNvPr id="5" name="Group 13"/>
          <p:cNvGrpSpPr>
            <a:grpSpLocks/>
          </p:cNvGrpSpPr>
          <p:nvPr/>
        </p:nvGrpSpPr>
        <p:grpSpPr bwMode="auto">
          <a:xfrm>
            <a:off x="4648200" y="1371600"/>
            <a:ext cx="1524000" cy="1524000"/>
            <a:chOff x="1872" y="1920"/>
            <a:chExt cx="960" cy="960"/>
          </a:xfrm>
        </p:grpSpPr>
        <p:sp>
          <p:nvSpPr>
            <p:cNvPr id="59409"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6" name="Group 15"/>
            <p:cNvGrpSpPr>
              <a:grpSpLocks/>
            </p:cNvGrpSpPr>
            <p:nvPr/>
          </p:nvGrpSpPr>
          <p:grpSpPr bwMode="auto">
            <a:xfrm>
              <a:off x="2112" y="2112"/>
              <a:ext cx="456" cy="480"/>
              <a:chOff x="1824" y="633"/>
              <a:chExt cx="2834" cy="2849"/>
            </a:xfrm>
          </p:grpSpPr>
          <p:sp>
            <p:nvSpPr>
              <p:cNvPr id="59411"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12"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13"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14"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7" name="Group 20"/>
          <p:cNvGrpSpPr>
            <a:grpSpLocks/>
          </p:cNvGrpSpPr>
          <p:nvPr/>
        </p:nvGrpSpPr>
        <p:grpSpPr bwMode="auto">
          <a:xfrm>
            <a:off x="6324600" y="1981200"/>
            <a:ext cx="533400" cy="457200"/>
            <a:chOff x="1920" y="1632"/>
            <a:chExt cx="336" cy="288"/>
          </a:xfrm>
        </p:grpSpPr>
        <p:sp>
          <p:nvSpPr>
            <p:cNvPr id="59407"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pPr algn="ctr"/>
              <a:endParaRPr lang="en-US" sz="1800"/>
            </a:p>
          </p:txBody>
        </p:sp>
        <p:sp>
          <p:nvSpPr>
            <p:cNvPr id="59408"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pPr algn="ctr"/>
              <a:endParaRPr lang="en-US" sz="1800"/>
            </a:p>
          </p:txBody>
        </p:sp>
      </p:grpSp>
      <p:sp>
        <p:nvSpPr>
          <p:cNvPr id="59401"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pPr algn="ctr"/>
            <a:endParaRPr lang="en-US" sz="1800"/>
          </a:p>
        </p:txBody>
      </p:sp>
      <p:sp>
        <p:nvSpPr>
          <p:cNvPr id="59402"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pPr algn="ctr"/>
            <a:endParaRPr lang="en-US" sz="1800"/>
          </a:p>
        </p:txBody>
      </p:sp>
      <p:sp>
        <p:nvSpPr>
          <p:cNvPr id="59403" name="Text Box 25"/>
          <p:cNvSpPr txBox="1">
            <a:spLocks noChangeArrowheads="1"/>
          </p:cNvSpPr>
          <p:nvPr/>
        </p:nvSpPr>
        <p:spPr bwMode="auto">
          <a:xfrm>
            <a:off x="609600" y="3233738"/>
            <a:ext cx="7696200" cy="2830512"/>
          </a:xfrm>
          <a:prstGeom prst="rect">
            <a:avLst/>
          </a:prstGeom>
          <a:noFill/>
          <a:ln w="9525">
            <a:noFill/>
            <a:miter lim="800000"/>
            <a:headEnd/>
            <a:tailEnd/>
          </a:ln>
        </p:spPr>
        <p:txBody>
          <a:bodyPr>
            <a:spAutoFit/>
          </a:bodyPr>
          <a:lstStyle/>
          <a:p>
            <a:r>
              <a:rPr lang="en-US" b="1" i="1" u="sng"/>
              <a:t>Load balancing</a:t>
            </a:r>
            <a:r>
              <a:rPr lang="en-US"/>
              <a:t> means ensuring that everyone completes their workload at roughly the same time.</a:t>
            </a:r>
          </a:p>
          <a:p>
            <a:pPr>
              <a:lnSpc>
                <a:spcPct val="50000"/>
              </a:lnSpc>
            </a:pPr>
            <a:endParaRPr lang="en-US"/>
          </a:p>
          <a:p>
            <a:r>
              <a:rPr lang="en-US">
                <a:solidFill>
                  <a:schemeClr val="bg1"/>
                </a:solidFill>
              </a:rPr>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59404"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5"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6" name="Rectangle 2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0419"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0420" name="Slide Number Placeholder 4"/>
          <p:cNvSpPr>
            <a:spLocks noGrp="1"/>
          </p:cNvSpPr>
          <p:nvPr>
            <p:ph type="sldNum" sz="quarter" idx="11"/>
          </p:nvPr>
        </p:nvSpPr>
        <p:spPr>
          <a:noFill/>
        </p:spPr>
        <p:txBody>
          <a:bodyPr/>
          <a:lstStyle/>
          <a:p>
            <a:fld id="{F53C742F-D0D6-4979-876F-AF6061742BC5}" type="slidenum">
              <a:rPr lang="en-US"/>
              <a:pPr/>
              <a:t>23</a:t>
            </a:fld>
            <a:endParaRPr lang="en-US"/>
          </a:p>
        </p:txBody>
      </p:sp>
      <p:sp>
        <p:nvSpPr>
          <p:cNvPr id="60421"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2"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0423"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0424"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0425"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6"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7"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8"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0429"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0"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1"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2"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3"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4"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5"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6"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7"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8"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9"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0"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1"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2"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3"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4"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5"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6"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7"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8"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nSpc>
                <a:spcPct val="80000"/>
              </a:lnSpc>
            </a:pPr>
            <a:r>
              <a:rPr lang="en-US"/>
              <a:t>Load balancing can be easy, if the problem splits up into chunks of roughly equal size, with one chunk per processor.  Or load balancing can be very hard.</a:t>
            </a:r>
          </a:p>
        </p:txBody>
      </p:sp>
      <p:sp>
        <p:nvSpPr>
          <p:cNvPr id="60449"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1443"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1444" name="Slide Number Placeholder 4"/>
          <p:cNvSpPr>
            <a:spLocks noGrp="1"/>
          </p:cNvSpPr>
          <p:nvPr>
            <p:ph type="sldNum" sz="quarter" idx="11"/>
          </p:nvPr>
        </p:nvSpPr>
        <p:spPr>
          <a:noFill/>
        </p:spPr>
        <p:txBody>
          <a:bodyPr/>
          <a:lstStyle/>
          <a:p>
            <a:fld id="{69C08820-FEAC-4D8F-AEC0-B4CD0BF78738}" type="slidenum">
              <a:rPr lang="en-US"/>
              <a:pPr/>
              <a:t>24</a:t>
            </a:fld>
            <a:endParaRPr lang="en-US"/>
          </a:p>
        </p:txBody>
      </p:sp>
      <p:sp>
        <p:nvSpPr>
          <p:cNvPr id="6144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4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144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144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144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145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2"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nSpc>
                <a:spcPct val="80000"/>
              </a:lnSpc>
            </a:pPr>
            <a:r>
              <a:rPr lang="en-US"/>
              <a:t>Load balancing can be easy, if the problem splits up into chunks of roughly equal size, with one chunk per processor.  Or load balancing can be very hard.</a:t>
            </a:r>
          </a:p>
        </p:txBody>
      </p:sp>
      <p:sp>
        <p:nvSpPr>
          <p:cNvPr id="6147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7728"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2467"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2468" name="Slide Number Placeholder 4"/>
          <p:cNvSpPr>
            <a:spLocks noGrp="1"/>
          </p:cNvSpPr>
          <p:nvPr>
            <p:ph type="sldNum" sz="quarter" idx="11"/>
          </p:nvPr>
        </p:nvSpPr>
        <p:spPr>
          <a:noFill/>
        </p:spPr>
        <p:txBody>
          <a:bodyPr/>
          <a:lstStyle/>
          <a:p>
            <a:fld id="{3B9177EB-BED4-4CEA-855D-C53DF3A733C8}" type="slidenum">
              <a:rPr lang="en-US"/>
              <a:pPr/>
              <a:t>25</a:t>
            </a:fld>
            <a:endParaRPr lang="en-US"/>
          </a:p>
        </p:txBody>
      </p:sp>
      <p:sp>
        <p:nvSpPr>
          <p:cNvPr id="6246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247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247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247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247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6"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nSpc>
                <a:spcPct val="80000"/>
              </a:lnSpc>
            </a:pPr>
            <a:r>
              <a:rPr lang="en-US"/>
              <a:t>Load balancing can be easy, if the problem splits up into chunks of roughly equal size, with one chunk per processor.  Or load balancing can be very hard.</a:t>
            </a:r>
          </a:p>
        </p:txBody>
      </p:sp>
      <p:sp>
        <p:nvSpPr>
          <p:cNvPr id="6249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8752"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
        <p:nvSpPr>
          <p:cNvPr id="798753" name="Text Box 33"/>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HARD</a:t>
            </a:r>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ea typeface="ＭＳ Ｐゴシック" pitchFamily="1" charset="-128"/>
              </a:rPr>
              <a:t>Load Balancing Is Good</a:t>
            </a:r>
          </a:p>
        </p:txBody>
      </p:sp>
      <p:sp>
        <p:nvSpPr>
          <p:cNvPr id="63491"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When every process gets the same amount of work, the job is </a:t>
            </a:r>
            <a:r>
              <a:rPr lang="en-US" b="1" i="1" u="sng" smtClean="0">
                <a:ea typeface="ＭＳ Ｐゴシック" pitchFamily="1" charset="-128"/>
              </a:rPr>
              <a:t>load balanced</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We like load balancing, because it means that our speedup can potentially be linear: if we run on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processes, it takes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as much time as on one.</a:t>
            </a:r>
          </a:p>
          <a:p>
            <a:pPr>
              <a:lnSpc>
                <a:spcPct val="90000"/>
              </a:lnSpc>
              <a:buFont typeface="Wingdings" pitchFamily="1" charset="2"/>
              <a:buNone/>
            </a:pPr>
            <a:r>
              <a:rPr lang="en-US" smtClean="0">
                <a:ea typeface="ＭＳ Ｐゴシック" pitchFamily="1" charset="-128"/>
              </a:rPr>
              <a:t>For some codes, figuring out how to balance the load is trivial (for example, breaking a big unchanging array into sub-arrays).</a:t>
            </a:r>
          </a:p>
          <a:p>
            <a:pPr>
              <a:lnSpc>
                <a:spcPct val="90000"/>
              </a:lnSpc>
              <a:buFont typeface="Wingdings" pitchFamily="1" charset="2"/>
              <a:buNone/>
            </a:pPr>
            <a:r>
              <a:rPr lang="en-US" smtClean="0">
                <a:ea typeface="ＭＳ Ｐゴシック" pitchFamily="1" charset="-128"/>
              </a:rPr>
              <a:t>For others, load balancing is very tricky (for example, a dynamically evolving collection of arbitrarily many blocks of arbitrary size).</a:t>
            </a:r>
          </a:p>
        </p:txBody>
      </p:sp>
      <p:sp>
        <p:nvSpPr>
          <p:cNvPr id="6349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3493" name="Slide Number Placeholder 4"/>
          <p:cNvSpPr>
            <a:spLocks noGrp="1"/>
          </p:cNvSpPr>
          <p:nvPr>
            <p:ph type="sldNum" sz="quarter" idx="11"/>
          </p:nvPr>
        </p:nvSpPr>
        <p:spPr>
          <a:noFill/>
        </p:spPr>
        <p:txBody>
          <a:bodyPr/>
          <a:lstStyle/>
          <a:p>
            <a:fld id="{C150F5EE-6DE0-4222-BB36-6B17A61FD716}" type="slidenum">
              <a:rPr lang="en-US"/>
              <a:pPr/>
              <a:t>26</a:t>
            </a:fld>
            <a:endParaRPr 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ea typeface="ＭＳ Ｐゴシック" pitchFamily="1" charset="-128"/>
              </a:rPr>
              <a:t>Parallel Strategies</a:t>
            </a:r>
          </a:p>
        </p:txBody>
      </p:sp>
      <p:sp>
        <p:nvSpPr>
          <p:cNvPr id="64515" name="Rectangle 3"/>
          <p:cNvSpPr>
            <a:spLocks noGrp="1" noChangeArrowheads="1"/>
          </p:cNvSpPr>
          <p:nvPr>
            <p:ph idx="1"/>
          </p:nvPr>
        </p:nvSpPr>
        <p:spPr>
          <a:xfrm>
            <a:off x="609600" y="1195388"/>
            <a:ext cx="7924800" cy="4900612"/>
          </a:xfrm>
        </p:spPr>
        <p:txBody>
          <a:bodyPr/>
          <a:lstStyle/>
          <a:p>
            <a:pPr>
              <a:lnSpc>
                <a:spcPct val="90000"/>
              </a:lnSpc>
            </a:pPr>
            <a:r>
              <a:rPr lang="en-US" b="1" i="1" u="sng" smtClean="0">
                <a:ea typeface="ＭＳ Ｐゴシック" pitchFamily="1" charset="-128"/>
              </a:rPr>
              <a:t>Client-Server</a:t>
            </a:r>
            <a:r>
              <a:rPr lang="en-US" smtClean="0">
                <a:ea typeface="ＭＳ Ｐゴシック" pitchFamily="1" charset="-128"/>
              </a:rPr>
              <a:t>: One worker (the server) decides what tasks the other workers (clients) will do; for example, Hello World, Monte Carlo.</a:t>
            </a:r>
          </a:p>
          <a:p>
            <a:pPr>
              <a:lnSpc>
                <a:spcPct val="90000"/>
              </a:lnSpc>
            </a:pPr>
            <a:r>
              <a:rPr lang="en-US" b="1" i="1" u="sng" smtClean="0">
                <a:ea typeface="ＭＳ Ｐゴシック" pitchFamily="1" charset="-128"/>
              </a:rPr>
              <a:t>Data Parallelism</a:t>
            </a:r>
            <a:r>
              <a:rPr lang="en-US" smtClean="0">
                <a:ea typeface="ＭＳ Ｐゴシック" pitchFamily="1" charset="-128"/>
              </a:rPr>
              <a:t>: Each worker does exactly the same tasks on its unique subset of the data; for example, distributed meshes for transport problems (weather etc).</a:t>
            </a:r>
          </a:p>
          <a:p>
            <a:pPr>
              <a:lnSpc>
                <a:spcPct val="90000"/>
              </a:lnSpc>
            </a:pPr>
            <a:r>
              <a:rPr lang="en-US" b="1" i="1" u="sng" smtClean="0">
                <a:ea typeface="ＭＳ Ｐゴシック" pitchFamily="1" charset="-128"/>
              </a:rPr>
              <a:t>Task Parallelism</a:t>
            </a:r>
            <a:r>
              <a:rPr lang="en-US" smtClean="0">
                <a:ea typeface="ＭＳ Ｐゴシック" pitchFamily="1" charset="-128"/>
              </a:rPr>
              <a:t>: Each worker does different tasks on exactly the same set of data (each process holds exactly the same data as the others); for example, N-body problems (molecular dynamics, astrophysics).</a:t>
            </a:r>
          </a:p>
          <a:p>
            <a:pPr>
              <a:lnSpc>
                <a:spcPct val="90000"/>
              </a:lnSpc>
            </a:pPr>
            <a:r>
              <a:rPr lang="en-US" b="1" i="1" u="sng" smtClean="0">
                <a:ea typeface="ＭＳ Ｐゴシック" pitchFamily="1" charset="-128"/>
              </a:rPr>
              <a:t>Pipeline: </a:t>
            </a:r>
            <a:r>
              <a:rPr lang="en-US" smtClean="0">
                <a:ea typeface="ＭＳ Ｐゴシック" pitchFamily="1" charset="-128"/>
              </a:rPr>
              <a:t>Each worker does its tasks, then passes its set of data along to the next worker and receives the next set of data from the previous worker.</a:t>
            </a:r>
          </a:p>
        </p:txBody>
      </p:sp>
      <p:sp>
        <p:nvSpPr>
          <p:cNvPr id="6451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4517" name="Slide Number Placeholder 4"/>
          <p:cNvSpPr>
            <a:spLocks noGrp="1"/>
          </p:cNvSpPr>
          <p:nvPr>
            <p:ph type="sldNum" sz="quarter" idx="11"/>
          </p:nvPr>
        </p:nvSpPr>
        <p:spPr>
          <a:noFill/>
        </p:spPr>
        <p:txBody>
          <a:bodyPr/>
          <a:lstStyle/>
          <a:p>
            <a:fld id="{90985B09-2BDE-4C5E-984A-A693088D2DE4}" type="slidenum">
              <a:rPr lang="en-US"/>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90600" y="914400"/>
            <a:ext cx="7772400" cy="2362200"/>
          </a:xfrm>
        </p:spPr>
        <p:txBody>
          <a:bodyPr/>
          <a:lstStyle/>
          <a:p>
            <a:pPr>
              <a:lnSpc>
                <a:spcPct val="80000"/>
              </a:lnSpc>
            </a:pPr>
            <a:r>
              <a:rPr lang="en-US" sz="6000" smtClean="0">
                <a:ea typeface="ＭＳ Ｐゴシック" pitchFamily="1" charset="-128"/>
              </a:rPr>
              <a:t>MPI:</a:t>
            </a:r>
            <a:br>
              <a:rPr lang="en-US" sz="6000" smtClean="0">
                <a:ea typeface="ＭＳ Ｐゴシック" pitchFamily="1" charset="-128"/>
              </a:rPr>
            </a:br>
            <a:r>
              <a:rPr lang="en-US" sz="6000" smtClean="0">
                <a:ea typeface="ＭＳ Ｐゴシック" pitchFamily="1" charset="-128"/>
              </a:rPr>
              <a:t>The Message-Passing Interface</a:t>
            </a:r>
          </a:p>
        </p:txBody>
      </p:sp>
      <p:sp>
        <p:nvSpPr>
          <p:cNvPr id="65539" name="Text Box 3"/>
          <p:cNvSpPr txBox="1">
            <a:spLocks noChangeArrowheads="1"/>
          </p:cNvSpPr>
          <p:nvPr/>
        </p:nvSpPr>
        <p:spPr bwMode="auto">
          <a:xfrm>
            <a:off x="2438400" y="5721350"/>
            <a:ext cx="4102100" cy="366713"/>
          </a:xfrm>
          <a:prstGeom prst="rect">
            <a:avLst/>
          </a:prstGeom>
          <a:noFill/>
          <a:ln w="9525">
            <a:noFill/>
            <a:miter lim="800000"/>
            <a:headEnd/>
            <a:tailEnd/>
          </a:ln>
        </p:spPr>
        <p:txBody>
          <a:bodyPr wrap="none">
            <a:spAutoFit/>
          </a:bodyPr>
          <a:lstStyle/>
          <a:p>
            <a:r>
              <a:rPr lang="en-US" sz="1800"/>
              <a:t>Most of this discussion is from [1] and [2].</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What Is MPI?</a:t>
            </a:r>
          </a:p>
        </p:txBody>
      </p:sp>
      <p:sp>
        <p:nvSpPr>
          <p:cNvPr id="66563" name="Rectangle 3"/>
          <p:cNvSpPr>
            <a:spLocks noGrp="1" noChangeArrowheads="1"/>
          </p:cNvSpPr>
          <p:nvPr>
            <p:ph idx="1"/>
          </p:nvPr>
        </p:nvSpPr>
        <p:spPr>
          <a:xfrm>
            <a:off x="533400" y="1219200"/>
            <a:ext cx="8077200" cy="4876800"/>
          </a:xfrm>
        </p:spPr>
        <p:txBody>
          <a:bodyPr/>
          <a:lstStyle/>
          <a:p>
            <a:pPr>
              <a:buFont typeface="Wingdings" pitchFamily="1" charset="2"/>
              <a:buNone/>
            </a:pPr>
            <a:r>
              <a:rPr lang="en-US" smtClean="0">
                <a:ea typeface="ＭＳ Ｐゴシック" pitchFamily="1" charset="-128"/>
              </a:rPr>
              <a:t>The </a:t>
            </a:r>
            <a:r>
              <a:rPr lang="en-US" b="1" i="1" u="sng" smtClean="0">
                <a:ea typeface="ＭＳ Ｐゴシック" pitchFamily="1" charset="-128"/>
              </a:rPr>
              <a:t>Message-Passing Interface</a:t>
            </a:r>
            <a:r>
              <a:rPr lang="en-US" smtClean="0">
                <a:ea typeface="ＭＳ Ｐゴシック" pitchFamily="1" charset="-128"/>
              </a:rPr>
              <a:t> (MPI) is a standard for expressing distributed parallelism via message passing.</a:t>
            </a:r>
          </a:p>
          <a:p>
            <a:pPr>
              <a:buFont typeface="Wingdings" pitchFamily="1" charset="2"/>
              <a:buNone/>
            </a:pPr>
            <a:r>
              <a:rPr lang="en-US" smtClean="0">
                <a:ea typeface="ＭＳ Ｐゴシック" pitchFamily="1" charset="-128"/>
              </a:rPr>
              <a:t>MPI consists of a </a:t>
            </a:r>
            <a:r>
              <a:rPr lang="en-US" b="1" i="1" u="sng" smtClean="0">
                <a:solidFill>
                  <a:srgbClr val="A50021"/>
                </a:solidFill>
                <a:ea typeface="ＭＳ Ｐゴシック" pitchFamily="1" charset="-128"/>
              </a:rPr>
              <a:t>header file</a:t>
            </a:r>
            <a:r>
              <a:rPr lang="en-US" smtClean="0">
                <a:ea typeface="ＭＳ Ｐゴシック" pitchFamily="1" charset="-128"/>
              </a:rPr>
              <a:t>, a </a:t>
            </a:r>
            <a:r>
              <a:rPr lang="en-US" b="1" i="1" u="sng" smtClean="0">
                <a:solidFill>
                  <a:srgbClr val="A50021"/>
                </a:solidFill>
                <a:ea typeface="ＭＳ Ｐゴシック" pitchFamily="1" charset="-128"/>
              </a:rPr>
              <a:t>library</a:t>
            </a:r>
            <a:r>
              <a:rPr lang="en-US" b="1" u="sng" smtClean="0">
                <a:ea typeface="ＭＳ Ｐゴシック" pitchFamily="1" charset="-128"/>
              </a:rPr>
              <a:t> </a:t>
            </a:r>
            <a:r>
              <a:rPr lang="en-US" b="1" u="sng" smtClean="0">
                <a:solidFill>
                  <a:srgbClr val="A50021"/>
                </a:solidFill>
                <a:ea typeface="ＭＳ Ｐゴシック" pitchFamily="1" charset="-128"/>
              </a:rPr>
              <a:t>of</a:t>
            </a:r>
            <a:r>
              <a:rPr lang="en-US" b="1" u="sng" smtClean="0">
                <a:ea typeface="ＭＳ Ｐゴシック" pitchFamily="1" charset="-128"/>
              </a:rPr>
              <a:t> </a:t>
            </a:r>
            <a:r>
              <a:rPr lang="en-US" b="1" u="sng" smtClean="0">
                <a:solidFill>
                  <a:srgbClr val="A50021"/>
                </a:solidFill>
                <a:ea typeface="ＭＳ Ｐゴシック" pitchFamily="1" charset="-128"/>
              </a:rPr>
              <a:t>routines</a:t>
            </a:r>
            <a:r>
              <a:rPr lang="en-US" smtClean="0">
                <a:ea typeface="ＭＳ Ｐゴシック" pitchFamily="1" charset="-128"/>
              </a:rPr>
              <a:t> and a </a:t>
            </a:r>
            <a:r>
              <a:rPr lang="en-US" b="1" i="1" u="sng" smtClean="0">
                <a:solidFill>
                  <a:srgbClr val="A50021"/>
                </a:solidFill>
                <a:ea typeface="ＭＳ Ｐゴシック" pitchFamily="1" charset="-128"/>
              </a:rPr>
              <a:t>runtime environment</a:t>
            </a:r>
            <a:r>
              <a:rPr lang="en-US" smtClean="0">
                <a:ea typeface="ＭＳ Ｐゴシック" pitchFamily="1" charset="-128"/>
              </a:rPr>
              <a:t>.</a:t>
            </a:r>
          </a:p>
          <a:p>
            <a:pPr>
              <a:buFont typeface="Wingdings" pitchFamily="1" charset="2"/>
              <a:buNone/>
            </a:pPr>
            <a:r>
              <a:rPr lang="en-US" smtClean="0">
                <a:ea typeface="ＭＳ Ｐゴシック" pitchFamily="1" charset="-128"/>
              </a:rPr>
              <a:t>When you compile a program that has MPI calls in it, your compiler links to a local implementation of MPI, and then you get parallelism; if the MPI library isn’t available, then the compile will fail.</a:t>
            </a:r>
          </a:p>
          <a:p>
            <a:pPr>
              <a:buFont typeface="Wingdings" pitchFamily="1" charset="2"/>
              <a:buNone/>
            </a:pPr>
            <a:r>
              <a:rPr lang="en-US" smtClean="0">
                <a:ea typeface="ＭＳ Ｐゴシック" pitchFamily="1" charset="-128"/>
              </a:rPr>
              <a:t>MPI can be used in Fortran, C and C++.</a:t>
            </a:r>
          </a:p>
        </p:txBody>
      </p:sp>
      <p:sp>
        <p:nvSpPr>
          <p:cNvPr id="6656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F4A07DE0-5494-4940-954C-62DCC7510390}" type="slidenum">
              <a:rPr lang="en-US"/>
              <a:pPr/>
              <a:t>29</a:t>
            </a:fld>
            <a:endParaRPr 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400" y="1295400"/>
            <a:ext cx="7772400" cy="1866900"/>
          </a:xfrm>
        </p:spPr>
        <p:txBody>
          <a:bodyPr/>
          <a:lstStyle/>
          <a:p>
            <a:r>
              <a:rPr lang="en-US" sz="6000" smtClean="0">
                <a:ea typeface="ＭＳ Ｐゴシック" pitchFamily="1" charset="-128"/>
              </a:rPr>
              <a:t>The Desert Islands </a:t>
            </a:r>
            <a:br>
              <a:rPr lang="en-US" sz="6000" smtClean="0">
                <a:ea typeface="ＭＳ Ｐゴシック" pitchFamily="1" charset="-128"/>
              </a:rPr>
            </a:br>
            <a:r>
              <a:rPr lang="en-US" sz="6000" smtClean="0">
                <a:ea typeface="ＭＳ Ｐゴシック" pitchFamily="1" charset="-128"/>
              </a:rPr>
              <a:t>Analogy</a:t>
            </a:r>
          </a:p>
        </p:txBody>
      </p:sp>
      <p:pic>
        <p:nvPicPr>
          <p:cNvPr id="39939" name="Picture 3"/>
          <p:cNvPicPr>
            <a:picLocks noChangeAspect="1" noChangeArrowheads="1"/>
          </p:cNvPicPr>
          <p:nvPr/>
        </p:nvPicPr>
        <p:blipFill>
          <a:blip r:embed="rId2" cstate="print"/>
          <a:srcRect/>
          <a:stretch>
            <a:fillRect/>
          </a:stretch>
        </p:blipFill>
        <p:spPr bwMode="auto">
          <a:xfrm>
            <a:off x="1295400" y="4343400"/>
            <a:ext cx="1657350" cy="1797050"/>
          </a:xfrm>
          <a:prstGeom prst="rect">
            <a:avLst/>
          </a:prstGeom>
          <a:noFill/>
          <a:ln w="9525">
            <a:noFill/>
            <a:miter lim="800000"/>
            <a:headEnd/>
            <a:tailEnd/>
          </a:ln>
        </p:spPr>
      </p:pic>
      <p:pic>
        <p:nvPicPr>
          <p:cNvPr id="39940" name="Picture 4"/>
          <p:cNvPicPr>
            <a:picLocks noChangeAspect="1" noChangeArrowheads="1"/>
          </p:cNvPicPr>
          <p:nvPr/>
        </p:nvPicPr>
        <p:blipFill>
          <a:blip r:embed="rId3" cstate="print"/>
          <a:srcRect/>
          <a:stretch>
            <a:fillRect/>
          </a:stretch>
        </p:blipFill>
        <p:spPr bwMode="auto">
          <a:xfrm>
            <a:off x="6400800" y="4724400"/>
            <a:ext cx="1447800" cy="1233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MPI Calls</a:t>
            </a:r>
          </a:p>
        </p:txBody>
      </p:sp>
      <p:sp>
        <p:nvSpPr>
          <p:cNvPr id="67587" name="Rectangle 3"/>
          <p:cNvSpPr>
            <a:spLocks noGrp="1" noChangeArrowheads="1"/>
          </p:cNvSpPr>
          <p:nvPr>
            <p:ph idx="1"/>
          </p:nvPr>
        </p:nvSpPr>
        <p:spPr>
          <a:xfrm>
            <a:off x="533400" y="1371600"/>
            <a:ext cx="8077200" cy="4419600"/>
          </a:xfrm>
        </p:spPr>
        <p:txBody>
          <a:bodyPr/>
          <a:lstStyle/>
          <a:p>
            <a:pPr>
              <a:buFont typeface="Wingdings" pitchFamily="1" charset="2"/>
              <a:buNone/>
            </a:pPr>
            <a:r>
              <a:rPr lang="en-US" smtClean="0">
                <a:ea typeface="ＭＳ Ｐゴシック" pitchFamily="1" charset="-128"/>
              </a:rPr>
              <a:t>MPI calls in </a:t>
            </a:r>
            <a:r>
              <a:rPr lang="en-US" b="1" u="sng" smtClean="0">
                <a:ea typeface="ＭＳ Ｐゴシック" pitchFamily="1" charset="-128"/>
              </a:rPr>
              <a:t>Fortran</a:t>
            </a:r>
            <a:r>
              <a:rPr lang="en-US" smtClean="0">
                <a:ea typeface="ＭＳ Ｐゴシック" pitchFamily="1" charset="-128"/>
              </a:rPr>
              <a:t> look like this:</a:t>
            </a:r>
          </a:p>
          <a:p>
            <a:pPr>
              <a:lnSpc>
                <a:spcPct val="90000"/>
              </a:lnSpc>
              <a:buFont typeface="Wingdings" pitchFamily="1" charset="2"/>
              <a:buNone/>
            </a:pPr>
            <a:r>
              <a:rPr lang="en-US" b="1" smtClean="0">
                <a:solidFill>
                  <a:srgbClr val="0000CC"/>
                </a:solidFill>
                <a:latin typeface="Courier New" pitchFamily="1" charset="0"/>
                <a:ea typeface="ＭＳ Ｐゴシック" pitchFamily="1" charset="-128"/>
              </a:rPr>
              <a:t>  </a:t>
            </a:r>
            <a:r>
              <a:rPr lang="en-US" b="1" smtClean="0">
                <a:solidFill>
                  <a:schemeClr val="folHlink"/>
                </a:solidFill>
                <a:latin typeface="Courier New" pitchFamily="1" charset="0"/>
                <a:ea typeface="ＭＳ Ｐゴシック" pitchFamily="1" charset="-128"/>
              </a:rPr>
              <a:t>CALL MPI_Funcname</a:t>
            </a:r>
            <a:r>
              <a:rPr lang="en-US" b="1" smtClean="0">
                <a:latin typeface="Courier New" pitchFamily="1" charset="0"/>
                <a:ea typeface="ＭＳ Ｐゴシック" pitchFamily="1" charset="-128"/>
              </a:rPr>
              <a:t>(…, mpi_error_code)</a:t>
            </a:r>
            <a:endParaRPr lang="en-US" b="1" i="1" smtClean="0">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In </a:t>
            </a:r>
            <a:r>
              <a:rPr lang="en-US" b="1" u="sng" smtClean="0">
                <a:ea typeface="ＭＳ Ｐゴシック" pitchFamily="1" charset="-128"/>
              </a:rPr>
              <a:t>C</a:t>
            </a:r>
            <a:r>
              <a:rPr lang="en-US" smtClean="0">
                <a:ea typeface="ＭＳ Ｐゴシック" pitchFamily="1" charset="-128"/>
              </a:rPr>
              <a:t>,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MPI_Funcname</a:t>
            </a:r>
            <a:r>
              <a:rPr lang="en-US" b="1" smtClean="0">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In C++,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MPI::Funcname</a:t>
            </a:r>
            <a:r>
              <a:rPr lang="en-US" b="1" smtClean="0">
                <a:latin typeface="Courier New" pitchFamily="1" charset="0"/>
                <a:ea typeface="ＭＳ Ｐゴシック" pitchFamily="1" charset="-128"/>
              </a:rPr>
              <a:t>(…);</a:t>
            </a:r>
            <a:endParaRPr lang="en-US" smtClean="0">
              <a:ea typeface="ＭＳ Ｐゴシック" pitchFamily="1" charset="-128"/>
            </a:endParaRPr>
          </a:p>
          <a:p>
            <a:pPr>
              <a:buFont typeface="Wingdings" pitchFamily="1" charset="2"/>
              <a:buNone/>
            </a:pPr>
            <a:r>
              <a:rPr lang="en-US" smtClean="0">
                <a:ea typeface="ＭＳ Ｐゴシック" pitchFamily="1" charset="-128"/>
              </a:rPr>
              <a:t>Notice that </a:t>
            </a:r>
            <a:r>
              <a:rPr lang="en-US" b="1" smtClean="0">
                <a:latin typeface="Courier New" pitchFamily="1" charset="0"/>
                <a:ea typeface="ＭＳ Ｐゴシック" pitchFamily="1" charset="-128"/>
              </a:rPr>
              <a:t>mpi_error_code</a:t>
            </a:r>
            <a:r>
              <a:rPr lang="en-US" smtClean="0">
                <a:ea typeface="ＭＳ Ｐゴシック" pitchFamily="1" charset="-128"/>
              </a:rPr>
              <a:t> is returned by the MPI routine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ea typeface="ＭＳ Ｐゴシック" pitchFamily="1" charset="-128"/>
              </a:rPr>
              <a:t>, with a value of</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MPI_SUCCESS</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indicating that</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has worked correctly.</a:t>
            </a:r>
          </a:p>
        </p:txBody>
      </p:sp>
      <p:sp>
        <p:nvSpPr>
          <p:cNvPr id="6758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B56931F4-7E44-4845-8094-3F4B0EA832AD}" type="slidenum">
              <a:rPr lang="en-US"/>
              <a:pPr/>
              <a:t>30</a:t>
            </a:fld>
            <a:endParaRPr lang="en-US"/>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MPI is an API</a:t>
            </a:r>
          </a:p>
        </p:txBody>
      </p:sp>
      <p:sp>
        <p:nvSpPr>
          <p:cNvPr id="68611" name="Rectangle 3"/>
          <p:cNvSpPr>
            <a:spLocks noGrp="1" noChangeArrowheads="1"/>
          </p:cNvSpPr>
          <p:nvPr>
            <p:ph idx="1"/>
          </p:nvPr>
        </p:nvSpPr>
        <p:spPr>
          <a:xfrm>
            <a:off x="533400" y="1295400"/>
            <a:ext cx="8153400" cy="5029200"/>
          </a:xfrm>
        </p:spPr>
        <p:txBody>
          <a:bodyPr/>
          <a:lstStyle/>
          <a:p>
            <a:pPr>
              <a:buFont typeface="Wingdings" pitchFamily="1" charset="2"/>
              <a:buNone/>
            </a:pPr>
            <a:r>
              <a:rPr lang="en-US" smtClean="0">
                <a:ea typeface="ＭＳ Ｐゴシック" pitchFamily="1" charset="-128"/>
              </a:rPr>
              <a:t>MPI is actually just an </a:t>
            </a:r>
            <a:r>
              <a:rPr lang="en-US" b="1" i="1" u="sng" smtClean="0">
                <a:ea typeface="ＭＳ Ｐゴシック" pitchFamily="1" charset="-128"/>
              </a:rPr>
              <a:t>Application Programming Interface</a:t>
            </a:r>
            <a:r>
              <a:rPr lang="en-US" smtClean="0">
                <a:ea typeface="ＭＳ Ｐゴシック" pitchFamily="1" charset="-128"/>
              </a:rPr>
              <a:t> (API).</a:t>
            </a:r>
          </a:p>
          <a:p>
            <a:pPr>
              <a:buFont typeface="Wingdings" pitchFamily="1" charset="2"/>
              <a:buNone/>
            </a:pPr>
            <a:r>
              <a:rPr lang="en-US" smtClean="0">
                <a:ea typeface="ＭＳ Ｐゴシック" pitchFamily="1" charset="-128"/>
              </a:rPr>
              <a:t>An API specifies what a call to each routine should look like, and how each routine should behave.</a:t>
            </a:r>
          </a:p>
          <a:p>
            <a:pPr>
              <a:buFont typeface="Wingdings" pitchFamily="1" charset="2"/>
              <a:buNone/>
            </a:pPr>
            <a:r>
              <a:rPr lang="en-US" smtClean="0">
                <a:ea typeface="ＭＳ Ｐゴシック" pitchFamily="1" charset="-128"/>
              </a:rPr>
              <a:t>An API does not specify how each routine should be implemented, and sometimes is intentionally vague about certain aspects of a routine’s behavior.</a:t>
            </a:r>
          </a:p>
          <a:p>
            <a:pPr>
              <a:buFont typeface="Wingdings" pitchFamily="1" charset="2"/>
              <a:buNone/>
            </a:pPr>
            <a:r>
              <a:rPr lang="en-US" smtClean="0">
                <a:ea typeface="ＭＳ Ｐゴシック" pitchFamily="1" charset="-128"/>
              </a:rPr>
              <a:t>Each platform has its own MPI implementation.</a:t>
            </a:r>
          </a:p>
        </p:txBody>
      </p:sp>
      <p:sp>
        <p:nvSpPr>
          <p:cNvPr id="6861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B5E51E6E-9994-4806-8A0E-9FC88958ADB5}" type="slidenum">
              <a:rPr lang="en-US"/>
              <a:pPr/>
              <a:t>31</a:t>
            </a:fld>
            <a:endParaRPr 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3600" smtClean="0">
                <a:ea typeface="ＭＳ Ｐゴシック" pitchFamily="1" charset="-128"/>
              </a:rPr>
              <a:t>WARNING!</a:t>
            </a:r>
          </a:p>
        </p:txBody>
      </p:sp>
      <p:sp>
        <p:nvSpPr>
          <p:cNvPr id="696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In principle, the MPI standard provides </a:t>
            </a:r>
            <a:r>
              <a:rPr lang="en-US" b="1" i="1" u="sng" smtClean="0">
                <a:ea typeface="ＭＳ Ｐゴシック" pitchFamily="1" charset="-128"/>
              </a:rPr>
              <a:t>bindings</a:t>
            </a:r>
            <a:r>
              <a:rPr lang="en-US" smtClean="0">
                <a:ea typeface="ＭＳ Ｐゴシック" pitchFamily="1" charset="-128"/>
              </a:rPr>
              <a:t> for:</a:t>
            </a:r>
          </a:p>
          <a:p>
            <a:r>
              <a:rPr lang="en-US" smtClean="0">
                <a:ea typeface="ＭＳ Ｐゴシック" pitchFamily="1" charset="-128"/>
              </a:rPr>
              <a:t>C</a:t>
            </a:r>
          </a:p>
          <a:p>
            <a:r>
              <a:rPr lang="en-US" smtClean="0">
                <a:ea typeface="ＭＳ Ｐゴシック" pitchFamily="1" charset="-128"/>
              </a:rPr>
              <a:t>C++</a:t>
            </a:r>
          </a:p>
          <a:p>
            <a:r>
              <a:rPr lang="en-US" smtClean="0">
                <a:ea typeface="ＭＳ Ｐゴシック" pitchFamily="1" charset="-128"/>
              </a:rPr>
              <a:t>Fortran 77</a:t>
            </a:r>
          </a:p>
          <a:p>
            <a:r>
              <a:rPr lang="en-US" smtClean="0">
                <a:ea typeface="ＭＳ Ｐゴシック" pitchFamily="1" charset="-128"/>
              </a:rPr>
              <a:t>Fortran 90</a:t>
            </a:r>
          </a:p>
          <a:p>
            <a:pPr>
              <a:buFont typeface="Wingdings" pitchFamily="1" charset="2"/>
              <a:buNone/>
            </a:pPr>
            <a:r>
              <a:rPr lang="en-US" smtClean="0">
                <a:ea typeface="ＭＳ Ｐゴシック" pitchFamily="1" charset="-128"/>
              </a:rPr>
              <a:t>In practice, you should do this:</a:t>
            </a:r>
          </a:p>
          <a:p>
            <a:r>
              <a:rPr lang="en-US" smtClean="0">
                <a:ea typeface="ＭＳ Ｐゴシック" pitchFamily="1" charset="-128"/>
              </a:rPr>
              <a:t>To use MPI in a C++ code, use the C binding.</a:t>
            </a:r>
          </a:p>
          <a:p>
            <a:r>
              <a:rPr lang="en-US" smtClean="0">
                <a:ea typeface="ＭＳ Ｐゴシック" pitchFamily="1" charset="-128"/>
              </a:rPr>
              <a:t>To use MPI in Fortran 90, use the Fortran 77 binding.</a:t>
            </a:r>
          </a:p>
          <a:p>
            <a:pPr>
              <a:buFont typeface="Wingdings" pitchFamily="1" charset="2"/>
              <a:buNone/>
            </a:pPr>
            <a:r>
              <a:rPr lang="en-US" smtClean="0">
                <a:ea typeface="ＭＳ Ｐゴシック" pitchFamily="1" charset="-128"/>
              </a:rPr>
              <a:t>This is because the C++ and Fortran 90 bindings are less popular, and therefore less well tested.</a:t>
            </a:r>
          </a:p>
        </p:txBody>
      </p:sp>
      <p:sp>
        <p:nvSpPr>
          <p:cNvPr id="6963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7E59BB0B-CB03-49F4-A3D2-6E017F78325E}" type="slidenum">
              <a:rPr lang="en-US"/>
              <a:pPr/>
              <a:t>32</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ea typeface="ＭＳ Ｐゴシック" pitchFamily="1" charset="-128"/>
              </a:rPr>
              <a:t>Example MPI Routines</a:t>
            </a:r>
          </a:p>
        </p:txBody>
      </p:sp>
      <p:sp>
        <p:nvSpPr>
          <p:cNvPr id="70659" name="Rectangle 3"/>
          <p:cNvSpPr>
            <a:spLocks noGrp="1" noChangeArrowheads="1"/>
          </p:cNvSpPr>
          <p:nvPr>
            <p:ph idx="1"/>
          </p:nvPr>
        </p:nvSpPr>
        <p:spPr>
          <a:xfrm>
            <a:off x="533400" y="1295400"/>
            <a:ext cx="8229600" cy="4724400"/>
          </a:xfrm>
        </p:spPr>
        <p:txBody>
          <a:bodyPr/>
          <a:lstStyle/>
          <a:p>
            <a:r>
              <a:rPr lang="en-US" b="1" smtClean="0">
                <a:solidFill>
                  <a:schemeClr val="folHlink"/>
                </a:solidFill>
                <a:latin typeface="Courier New" pitchFamily="1" charset="0"/>
                <a:ea typeface="ＭＳ Ｐゴシック" pitchFamily="1" charset="-128"/>
              </a:rPr>
              <a:t>MPI_Init</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starts up the MPI runtime environment at the beginning of a run.</a:t>
            </a:r>
          </a:p>
          <a:p>
            <a:r>
              <a:rPr lang="en-US" b="1" smtClean="0">
                <a:solidFill>
                  <a:schemeClr val="folHlink"/>
                </a:solidFill>
                <a:latin typeface="Courier New" pitchFamily="1" charset="0"/>
                <a:ea typeface="ＭＳ Ｐゴシック" pitchFamily="1" charset="-128"/>
              </a:rPr>
              <a:t>MPI_Finalize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shuts down the MPI runtime environment at the end of a run.</a:t>
            </a:r>
          </a:p>
          <a:p>
            <a:r>
              <a:rPr lang="en-US" b="1" smtClean="0">
                <a:solidFill>
                  <a:schemeClr val="folHlink"/>
                </a:solidFill>
                <a:latin typeface="Courier New" pitchFamily="1" charset="0"/>
                <a:ea typeface="ＭＳ Ｐゴシック" pitchFamily="1" charset="-128"/>
              </a:rPr>
              <a:t>MPI_Comm_size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gets the number of processes in a run,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(typically called just after</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MPI_Init</a:t>
            </a:r>
            <a:r>
              <a:rPr lang="en-US" smtClean="0">
                <a:ea typeface="ＭＳ Ｐゴシック" pitchFamily="1" charset="-128"/>
              </a:rPr>
              <a:t>).</a:t>
            </a:r>
          </a:p>
          <a:p>
            <a:r>
              <a:rPr lang="en-US" b="1" smtClean="0">
                <a:solidFill>
                  <a:schemeClr val="folHlink"/>
                </a:solidFill>
                <a:latin typeface="Courier New" pitchFamily="1" charset="0"/>
                <a:ea typeface="ＭＳ Ｐゴシック" pitchFamily="1" charset="-128"/>
              </a:rPr>
              <a:t>MPI_Comm_rank</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gets the process ID that the current process uses, which is between 0 and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inclusive (typically called just after</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MPI_Init</a:t>
            </a:r>
            <a:r>
              <a:rPr lang="en-US" smtClean="0">
                <a:ea typeface="ＭＳ Ｐゴシック" pitchFamily="1" charset="-128"/>
              </a:rPr>
              <a:t>).</a:t>
            </a:r>
          </a:p>
        </p:txBody>
      </p:sp>
      <p:sp>
        <p:nvSpPr>
          <p:cNvPr id="7066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C41C2044-E4E8-4453-80E6-04073E8A6325}" type="slidenum">
              <a:rPr lang="en-US"/>
              <a:pPr/>
              <a:t>33</a:t>
            </a:fld>
            <a:endParaRPr lang="en-US"/>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ea typeface="ＭＳ Ｐゴシック" pitchFamily="1" charset="-128"/>
              </a:rPr>
              <a:t>More Example MPI Routines</a:t>
            </a:r>
          </a:p>
        </p:txBody>
      </p:sp>
      <p:sp>
        <p:nvSpPr>
          <p:cNvPr id="71683" name="Rectangle 3"/>
          <p:cNvSpPr>
            <a:spLocks noGrp="1" noChangeArrowheads="1"/>
          </p:cNvSpPr>
          <p:nvPr>
            <p:ph idx="1"/>
          </p:nvPr>
        </p:nvSpPr>
        <p:spPr>
          <a:xfrm>
            <a:off x="533400" y="1295400"/>
            <a:ext cx="8153400" cy="4724400"/>
          </a:xfrm>
        </p:spPr>
        <p:txBody>
          <a:bodyPr/>
          <a:lstStyle/>
          <a:p>
            <a:r>
              <a:rPr lang="en-US" b="1" smtClean="0">
                <a:solidFill>
                  <a:schemeClr val="folHlink"/>
                </a:solidFill>
                <a:latin typeface="Courier New" pitchFamily="1" charset="0"/>
                <a:ea typeface="ＭＳ Ｐゴシック" pitchFamily="1" charset="-128"/>
              </a:rPr>
              <a:t>MPI_Send</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sends a message from the current process to some other process (the </a:t>
            </a:r>
            <a:r>
              <a:rPr lang="en-US" b="1" i="1" u="sng" smtClean="0">
                <a:ea typeface="ＭＳ Ｐゴシック" pitchFamily="1" charset="-128"/>
              </a:rPr>
              <a:t>destination</a:t>
            </a:r>
            <a:r>
              <a:rPr lang="en-US" smtClean="0">
                <a:ea typeface="ＭＳ Ｐゴシック" pitchFamily="1" charset="-128"/>
              </a:rPr>
              <a:t>).</a:t>
            </a:r>
          </a:p>
          <a:p>
            <a:r>
              <a:rPr lang="en-US" b="1" smtClean="0">
                <a:solidFill>
                  <a:schemeClr val="folHlink"/>
                </a:solidFill>
                <a:latin typeface="Courier New" pitchFamily="1" charset="0"/>
                <a:ea typeface="ＭＳ Ｐゴシック" pitchFamily="1" charset="-128"/>
              </a:rPr>
              <a:t>MPI_Recv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receives a message on the current process from some other process (the </a:t>
            </a:r>
            <a:r>
              <a:rPr lang="en-US" b="1" i="1" u="sng" smtClean="0">
                <a:ea typeface="ＭＳ Ｐゴシック" pitchFamily="1" charset="-128"/>
              </a:rPr>
              <a:t>source</a:t>
            </a:r>
            <a:r>
              <a:rPr lang="en-US" smtClean="0">
                <a:ea typeface="ＭＳ Ｐゴシック" pitchFamily="1" charset="-128"/>
              </a:rPr>
              <a:t>).</a:t>
            </a:r>
          </a:p>
          <a:p>
            <a:r>
              <a:rPr lang="en-US" b="1" smtClean="0">
                <a:solidFill>
                  <a:schemeClr val="folHlink"/>
                </a:solidFill>
                <a:latin typeface="Courier New" pitchFamily="1" charset="0"/>
                <a:ea typeface="ＭＳ Ｐゴシック" pitchFamily="1" charset="-128"/>
              </a:rPr>
              <a:t>MPI_Bcast</a:t>
            </a:r>
            <a:r>
              <a:rPr lang="en-US" smtClean="0">
                <a:latin typeface="Courier New" pitchFamily="1" charset="0"/>
                <a:ea typeface="ＭＳ Ｐゴシック" pitchFamily="1" charset="-128"/>
                <a:cs typeface="Courier New" pitchFamily="1" charset="0"/>
              </a:rPr>
              <a:t> </a:t>
            </a:r>
            <a:r>
              <a:rPr lang="en-US" b="1" i="1" u="sng" smtClean="0">
                <a:ea typeface="ＭＳ Ｐゴシック" pitchFamily="1" charset="-128"/>
              </a:rPr>
              <a:t>broadcasts</a:t>
            </a:r>
            <a:r>
              <a:rPr lang="en-US" smtClean="0">
                <a:ea typeface="ＭＳ Ｐゴシック" pitchFamily="1" charset="-128"/>
              </a:rPr>
              <a:t> a message from one process to all of the others.</a:t>
            </a:r>
          </a:p>
          <a:p>
            <a:r>
              <a:rPr lang="en-US" b="1" smtClean="0">
                <a:solidFill>
                  <a:schemeClr val="folHlink"/>
                </a:solidFill>
                <a:latin typeface="Courier New" pitchFamily="1" charset="0"/>
                <a:ea typeface="ＭＳ Ｐゴシック" pitchFamily="1" charset="-128"/>
              </a:rPr>
              <a:t>MPI_Reduce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performs a </a:t>
            </a:r>
            <a:r>
              <a:rPr lang="en-US" b="1" i="1" u="sng" smtClean="0">
                <a:ea typeface="ＭＳ Ｐゴシック" pitchFamily="1" charset="-128"/>
              </a:rPr>
              <a:t>reduction</a:t>
            </a:r>
            <a:r>
              <a:rPr lang="en-US" smtClean="0">
                <a:ea typeface="ＭＳ Ｐゴシック" pitchFamily="1" charset="-128"/>
              </a:rPr>
              <a:t> (for example, sum, maximum) of a variable on all processes, sending the result to a single process.</a:t>
            </a:r>
          </a:p>
        </p:txBody>
      </p:sp>
      <p:sp>
        <p:nvSpPr>
          <p:cNvPr id="7168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04DA0F16-65EA-4E4B-A56D-F615C8DB8406}" type="slidenum">
              <a:rPr lang="en-US"/>
              <a:pPr/>
              <a:t>34</a:t>
            </a:fld>
            <a:endParaRPr 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ea typeface="ＭＳ Ｐゴシック" pitchFamily="1" charset="-128"/>
              </a:rPr>
              <a:t>MPI Program Structure (F90)</a:t>
            </a:r>
          </a:p>
        </p:txBody>
      </p:sp>
      <p:sp>
        <p:nvSpPr>
          <p:cNvPr id="72707" name="Rectangle 3"/>
          <p:cNvSpPr>
            <a:spLocks noGrp="1" noChangeArrowheads="1"/>
          </p:cNvSpPr>
          <p:nvPr>
            <p:ph idx="1"/>
          </p:nvPr>
        </p:nvSpPr>
        <p:spPr>
          <a:xfrm>
            <a:off x="533400" y="1219200"/>
            <a:ext cx="8229600" cy="5029200"/>
          </a:xfrm>
        </p:spPr>
        <p:txBody>
          <a:bodyPr/>
          <a:lstStyle/>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PROGRAM my_mpi_program</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INCLUDE "mpif.h"</a:t>
            </a:r>
          </a:p>
          <a:p>
            <a:pPr>
              <a:lnSpc>
                <a:spcPct val="80000"/>
              </a:lnSpc>
              <a:buFont typeface="Wingdings" pitchFamily="1" charset="2"/>
              <a:buNone/>
            </a:pPr>
            <a:r>
              <a:rPr lang="en-US" sz="2000" b="1" i="1" smtClean="0">
                <a:solidFill>
                  <a:srgbClr val="339933"/>
                </a:solidFill>
                <a:ea typeface="ＭＳ Ｐゴシック" pitchFamily="1" charset="-128"/>
              </a:rPr>
              <a:t>     </a:t>
            </a:r>
            <a:r>
              <a:rPr lang="en-US" sz="2000" b="1" i="1" smtClean="0">
                <a:solidFill>
                  <a:schemeClr val="hlink"/>
                </a:solidFill>
                <a:ea typeface="ＭＳ Ｐゴシック" pitchFamily="1" charset="-128"/>
              </a:rPr>
              <a:t>[other includes]</a:t>
            </a:r>
            <a:endParaRPr lang="en-US" sz="2000" b="1" smtClean="0">
              <a:solidFill>
                <a:schemeClr val="hlink"/>
              </a:solidFill>
              <a:latin typeface="Courier New" pitchFamily="1" charset="0"/>
              <a:ea typeface="ＭＳ Ｐゴシック" pitchFamily="1" charset="-128"/>
            </a:endParaRP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INTEGER :: my_rank, num_procs, mpi_error_code</a:t>
            </a:r>
          </a:p>
          <a:p>
            <a:pPr>
              <a:lnSpc>
                <a:spcPct val="80000"/>
              </a:lnSpc>
              <a:buFont typeface="Wingdings" pitchFamily="1" charset="2"/>
              <a:buNone/>
            </a:pPr>
            <a:r>
              <a:rPr lang="en-US" sz="2000" b="1" i="1" smtClean="0">
                <a:solidFill>
                  <a:srgbClr val="339933"/>
                </a:solidFill>
                <a:ea typeface="ＭＳ Ｐゴシック" pitchFamily="1" charset="-128"/>
              </a:rPr>
              <a:t>     </a:t>
            </a:r>
            <a:r>
              <a:rPr lang="en-US" sz="2000" b="1" i="1" smtClean="0">
                <a:solidFill>
                  <a:schemeClr val="hlink"/>
                </a:solidFill>
                <a:ea typeface="ＭＳ Ｐゴシック" pitchFamily="1" charset="-128"/>
              </a:rPr>
              <a:t>[other declarations]</a:t>
            </a:r>
          </a:p>
          <a:p>
            <a:pPr>
              <a:lnSpc>
                <a:spcPct val="80000"/>
              </a:lnSpc>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00"/>
                </a:solidFill>
                <a:latin typeface="Courier New" pitchFamily="1" charset="0"/>
                <a:ea typeface="ＭＳ Ｐゴシック" pitchFamily="1" charset="-128"/>
              </a:rPr>
              <a:t>CALL </a:t>
            </a:r>
            <a:r>
              <a:rPr lang="en-US" sz="2000" b="1" smtClean="0">
                <a:solidFill>
                  <a:schemeClr val="folHlink"/>
                </a:solidFill>
                <a:latin typeface="Courier New" pitchFamily="1" charset="0"/>
                <a:ea typeface="ＭＳ Ｐゴシック" pitchFamily="1" charset="-128"/>
              </a:rPr>
              <a:t>MPI_Init</a:t>
            </a:r>
            <a:r>
              <a:rPr lang="en-US" sz="2000" b="1" smtClean="0">
                <a:solidFill>
                  <a:srgbClr val="000000"/>
                </a:solidFill>
                <a:latin typeface="Courier New" pitchFamily="1" charset="0"/>
                <a:ea typeface="ＭＳ Ｐゴシック" pitchFamily="1" charset="-128"/>
              </a:rPr>
              <a:t>(mpi_error_code)     !! Start up MPI</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CALL </a:t>
            </a:r>
            <a:r>
              <a:rPr lang="en-US" sz="2000" b="1" smtClean="0">
                <a:solidFill>
                  <a:schemeClr val="folHlink"/>
                </a:solidFill>
                <a:latin typeface="Courier New" pitchFamily="1" charset="0"/>
                <a:ea typeface="ＭＳ Ｐゴシック" pitchFamily="1" charset="-128"/>
              </a:rPr>
              <a:t>MPI_Comm_Rank</a:t>
            </a:r>
            <a:r>
              <a:rPr lang="en-US" sz="2000" b="1" smtClean="0">
                <a:solidFill>
                  <a:srgbClr val="000000"/>
                </a:solidFill>
                <a:latin typeface="Courier New" pitchFamily="1" charset="0"/>
                <a:ea typeface="ＭＳ Ｐゴシック" pitchFamily="1" charset="-128"/>
              </a:rPr>
              <a:t>(my_rank,   mpi_error_code)</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  CALL </a:t>
            </a:r>
            <a:r>
              <a:rPr lang="en-US" sz="2000" b="1" smtClean="0">
                <a:solidFill>
                  <a:schemeClr val="folHlink"/>
                </a:solidFill>
                <a:latin typeface="Courier New" pitchFamily="1" charset="0"/>
                <a:ea typeface="ＭＳ Ｐゴシック" pitchFamily="1" charset="-128"/>
              </a:rPr>
              <a:t>MPI_Comm_size</a:t>
            </a:r>
            <a:r>
              <a:rPr lang="en-US" sz="2000" b="1" smtClean="0">
                <a:solidFill>
                  <a:srgbClr val="000000"/>
                </a:solidFill>
                <a:latin typeface="Courier New" pitchFamily="1" charset="0"/>
                <a:ea typeface="ＭＳ Ｐゴシック" pitchFamily="1" charset="-128"/>
              </a:rPr>
              <a:t>(num_procs, mpi_error_code)</a:t>
            </a:r>
          </a:p>
          <a:p>
            <a:pPr>
              <a:lnSpc>
                <a:spcPct val="80000"/>
              </a:lnSpc>
              <a:buFont typeface="Wingdings" pitchFamily="1" charset="2"/>
              <a:buNone/>
            </a:pPr>
            <a:r>
              <a:rPr lang="en-US" sz="2000" b="1" i="1" smtClean="0">
                <a:solidFill>
                  <a:srgbClr val="339933"/>
                </a:solidFill>
                <a:ea typeface="ＭＳ Ｐゴシック" pitchFamily="1" charset="-128"/>
              </a:rPr>
              <a:t>     </a:t>
            </a:r>
            <a:r>
              <a:rPr lang="en-US" sz="2000" b="1" i="1" smtClean="0">
                <a:solidFill>
                  <a:schemeClr val="hlink"/>
                </a:solidFill>
                <a:ea typeface="ＭＳ Ｐゴシック" pitchFamily="1" charset="-128"/>
              </a:rPr>
              <a:t>[actual work goes here]</a:t>
            </a:r>
          </a:p>
          <a:p>
            <a:pPr>
              <a:lnSpc>
                <a:spcPct val="80000"/>
              </a:lnSpc>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00"/>
                </a:solidFill>
                <a:latin typeface="Courier New" pitchFamily="1" charset="0"/>
                <a:ea typeface="ＭＳ Ｐゴシック" pitchFamily="1" charset="-128"/>
              </a:rPr>
              <a:t>CALL </a:t>
            </a:r>
            <a:r>
              <a:rPr lang="en-US" sz="2000" b="1" smtClean="0">
                <a:solidFill>
                  <a:schemeClr val="folHlink"/>
                </a:solidFill>
                <a:latin typeface="Courier New" pitchFamily="1" charset="0"/>
                <a:ea typeface="ＭＳ Ｐゴシック" pitchFamily="1" charset="-128"/>
              </a:rPr>
              <a:t>MPI_Finalize</a:t>
            </a:r>
            <a:r>
              <a:rPr lang="en-US" sz="2000" b="1" smtClean="0">
                <a:solidFill>
                  <a:srgbClr val="000000"/>
                </a:solidFill>
                <a:latin typeface="Courier New" pitchFamily="1" charset="0"/>
                <a:ea typeface="ＭＳ Ｐゴシック" pitchFamily="1" charset="-128"/>
              </a:rPr>
              <a:t>(mpi_error_code) !! Shut down MPI</a:t>
            </a:r>
          </a:p>
          <a:p>
            <a:pPr>
              <a:lnSpc>
                <a:spcPct val="80000"/>
              </a:lnSpc>
              <a:buFont typeface="Wingdings" pitchFamily="1" charset="2"/>
              <a:buNone/>
            </a:pPr>
            <a:r>
              <a:rPr lang="en-US" sz="2000" b="1" smtClean="0">
                <a:solidFill>
                  <a:srgbClr val="000000"/>
                </a:solidFill>
                <a:latin typeface="Courier New" pitchFamily="1" charset="0"/>
                <a:ea typeface="ＭＳ Ｐゴシック" pitchFamily="1" charset="-128"/>
              </a:rPr>
              <a:t>END PROGRAM my_mpi_program</a:t>
            </a:r>
          </a:p>
          <a:p>
            <a:pPr>
              <a:lnSpc>
                <a:spcPct val="80000"/>
              </a:lnSpc>
              <a:buFont typeface="Wingdings" pitchFamily="1" charset="2"/>
              <a:buNone/>
            </a:pPr>
            <a:endParaRPr lang="en-US" sz="2000" b="1"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mtClean="0">
                <a:ea typeface="ＭＳ Ｐゴシック" pitchFamily="1" charset="-128"/>
              </a:rPr>
              <a:t>Note that MPI uses the term “</a:t>
            </a:r>
            <a:r>
              <a:rPr lang="en-US" b="1" i="1" u="sng" smtClean="0">
                <a:solidFill>
                  <a:schemeClr val="hlink"/>
                </a:solidFill>
                <a:ea typeface="ＭＳ Ｐゴシック" pitchFamily="1" charset="-128"/>
              </a:rPr>
              <a:t>rank</a:t>
            </a:r>
            <a:r>
              <a:rPr lang="en-US" smtClean="0">
                <a:ea typeface="ＭＳ Ｐゴシック" pitchFamily="1" charset="-128"/>
              </a:rPr>
              <a:t>” to indicate process identifier.</a:t>
            </a:r>
          </a:p>
        </p:txBody>
      </p:sp>
      <p:sp>
        <p:nvSpPr>
          <p:cNvPr id="7270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2709" name="Slide Number Placeholder 4"/>
          <p:cNvSpPr>
            <a:spLocks noGrp="1"/>
          </p:cNvSpPr>
          <p:nvPr>
            <p:ph type="sldNum" sz="quarter" idx="11"/>
          </p:nvPr>
        </p:nvSpPr>
        <p:spPr>
          <a:noFill/>
        </p:spPr>
        <p:txBody>
          <a:bodyPr/>
          <a:lstStyle/>
          <a:p>
            <a:fld id="{17A9895D-15A4-434E-921C-18E2DE201282}" type="slidenum">
              <a:rPr lang="en-US"/>
              <a:pPr/>
              <a:t>35</a:t>
            </a:fld>
            <a:endParaRPr lang="en-US"/>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MPI Program Structure (C)</a:t>
            </a:r>
          </a:p>
        </p:txBody>
      </p:sp>
      <p:sp>
        <p:nvSpPr>
          <p:cNvPr id="73731" name="Rectangle 3"/>
          <p:cNvSpPr>
            <a:spLocks noGrp="1" noChangeArrowheads="1"/>
          </p:cNvSpPr>
          <p:nvPr>
            <p:ph idx="1"/>
          </p:nvPr>
        </p:nvSpPr>
        <p:spPr>
          <a:xfrm>
            <a:off x="533400" y="1295400"/>
            <a:ext cx="8077200" cy="4876800"/>
          </a:xfrm>
        </p:spPr>
        <p:txBody>
          <a:bodyPr/>
          <a:lstStyle/>
          <a:p>
            <a:pPr>
              <a:buFont typeface="Wingdings" pitchFamily="1" charset="2"/>
              <a:buNone/>
            </a:pPr>
            <a:r>
              <a:rPr lang="en-US" sz="1900" b="1" smtClean="0">
                <a:solidFill>
                  <a:srgbClr val="000000"/>
                </a:solidFill>
                <a:latin typeface="Courier New" pitchFamily="1" charset="0"/>
                <a:ea typeface="ＭＳ Ｐゴシック" pitchFamily="1" charset="-128"/>
              </a:rPr>
              <a:t>#include &lt;stdio.h&gt;</a:t>
            </a:r>
            <a:endParaRPr lang="en-US" sz="1900" b="1" smtClean="0">
              <a:solidFill>
                <a:srgbClr val="000000"/>
              </a:solidFill>
              <a:ea typeface="ＭＳ Ｐゴシック" pitchFamily="1" charset="-128"/>
            </a:endParaRPr>
          </a:p>
          <a:p>
            <a:pPr>
              <a:lnSpc>
                <a:spcPct val="60000"/>
              </a:lnSpc>
              <a:buFont typeface="Wingdings" pitchFamily="1" charset="2"/>
              <a:buNone/>
            </a:pPr>
            <a:r>
              <a:rPr lang="en-US" sz="1900" b="1" smtClean="0">
                <a:solidFill>
                  <a:srgbClr val="000000"/>
                </a:solidFill>
                <a:latin typeface="Courier New" pitchFamily="1" charset="0"/>
                <a:ea typeface="ＭＳ Ｐゴシック" pitchFamily="1" charset="-128"/>
              </a:rPr>
              <a:t>#include "</a:t>
            </a:r>
            <a:r>
              <a:rPr lang="en-US" sz="1900" b="1" smtClean="0">
                <a:solidFill>
                  <a:schemeClr val="folHlink"/>
                </a:solidFill>
                <a:latin typeface="Courier New" pitchFamily="1" charset="0"/>
                <a:ea typeface="ＭＳ Ｐゴシック" pitchFamily="1" charset="-128"/>
              </a:rPr>
              <a:t>mpi.h</a:t>
            </a:r>
            <a:r>
              <a:rPr lang="en-US" sz="19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900" b="1" i="1" smtClean="0">
                <a:solidFill>
                  <a:srgbClr val="339933"/>
                </a:solidFill>
                <a:ea typeface="ＭＳ Ｐゴシック" pitchFamily="1" charset="-128"/>
              </a:rPr>
              <a:t> </a:t>
            </a:r>
            <a:r>
              <a:rPr lang="en-US" sz="1900" b="1" i="1" smtClean="0">
                <a:solidFill>
                  <a:schemeClr val="hlink"/>
                </a:solidFill>
                <a:ea typeface="ＭＳ Ｐゴシック" pitchFamily="1" charset="-128"/>
              </a:rPr>
              <a:t>[other includes]</a:t>
            </a:r>
            <a:endParaRPr lang="en-US" sz="1900" b="1" smtClean="0">
              <a:solidFill>
                <a:schemeClr val="hlink"/>
              </a:solidFill>
              <a:ea typeface="ＭＳ Ｐゴシック" pitchFamily="1" charset="-128"/>
            </a:endParaRPr>
          </a:p>
          <a:p>
            <a:pPr>
              <a:lnSpc>
                <a:spcPct val="40000"/>
              </a:lnSpc>
              <a:buFont typeface="Wingdings" pitchFamily="1" charset="2"/>
              <a:buNone/>
            </a:pPr>
            <a:endParaRPr lang="en-US" sz="1900" b="1" smtClean="0">
              <a:solidFill>
                <a:schemeClr val="hlink"/>
              </a:solidFill>
              <a:latin typeface="Courier New" pitchFamily="1" charset="0"/>
              <a:ea typeface="ＭＳ Ｐゴシック" pitchFamily="1" charset="-128"/>
            </a:endParaRPr>
          </a:p>
          <a:p>
            <a:pPr>
              <a:lnSpc>
                <a:spcPct val="30000"/>
              </a:lnSpc>
              <a:buFont typeface="Wingdings" pitchFamily="1" charset="2"/>
              <a:buNone/>
            </a:pPr>
            <a:r>
              <a:rPr lang="en-US" sz="1900" b="1" smtClean="0">
                <a:solidFill>
                  <a:srgbClr val="000000"/>
                </a:solidFill>
                <a:latin typeface="Courier New" pitchFamily="1" charset="0"/>
                <a:ea typeface="ＭＳ Ｐゴシック" pitchFamily="1" charset="-128"/>
              </a:rPr>
              <a:t>int main (int argc, char* argv[])</a:t>
            </a:r>
          </a:p>
          <a:p>
            <a:pPr>
              <a:lnSpc>
                <a:spcPct val="60000"/>
              </a:lnSpc>
              <a:buFont typeface="Wingdings" pitchFamily="1" charset="2"/>
              <a:buNone/>
            </a:pPr>
            <a:r>
              <a:rPr lang="en-US" sz="1900" b="1" smtClean="0">
                <a:solidFill>
                  <a:srgbClr val="000000"/>
                </a:solidFill>
                <a:latin typeface="Courier New" pitchFamily="1" charset="0"/>
                <a:ea typeface="ＭＳ Ｐゴシック" pitchFamily="1" charset="-128"/>
              </a:rPr>
              <a:t>{ /* main */</a:t>
            </a:r>
          </a:p>
          <a:p>
            <a:pPr>
              <a:lnSpc>
                <a:spcPct val="60000"/>
              </a:lnSpc>
              <a:buFont typeface="Wingdings" pitchFamily="1" charset="2"/>
              <a:buNone/>
            </a:pPr>
            <a:r>
              <a:rPr lang="en-US" sz="1900" b="1" smtClean="0">
                <a:solidFill>
                  <a:srgbClr val="000000"/>
                </a:solidFill>
                <a:latin typeface="Courier New" pitchFamily="1" charset="0"/>
                <a:ea typeface="ＭＳ Ｐゴシック" pitchFamily="1" charset="-128"/>
              </a:rPr>
              <a:t>  int my_rank, num_procs, mpi_error_code;</a:t>
            </a:r>
          </a:p>
          <a:p>
            <a:pPr>
              <a:lnSpc>
                <a:spcPct val="70000"/>
              </a:lnSpc>
              <a:buFont typeface="Wingdings" pitchFamily="1" charset="2"/>
              <a:buNone/>
            </a:pPr>
            <a:r>
              <a:rPr lang="en-US" sz="1900" b="1" i="1" smtClean="0">
                <a:solidFill>
                  <a:srgbClr val="339933"/>
                </a:solidFill>
                <a:ea typeface="ＭＳ Ｐゴシック" pitchFamily="1" charset="-128"/>
              </a:rPr>
              <a:t>     </a:t>
            </a:r>
            <a:r>
              <a:rPr lang="en-US" sz="1900" b="1" i="1" smtClean="0">
                <a:solidFill>
                  <a:schemeClr val="hlink"/>
                </a:solidFill>
                <a:ea typeface="ＭＳ Ｐゴシック" pitchFamily="1" charset="-128"/>
              </a:rPr>
              <a:t>[other declarations]</a:t>
            </a:r>
          </a:p>
          <a:p>
            <a:pPr>
              <a:lnSpc>
                <a:spcPct val="70000"/>
              </a:lnSpc>
              <a:buFont typeface="Wingdings" pitchFamily="1" charset="2"/>
              <a:buNone/>
            </a:pPr>
            <a:r>
              <a:rPr lang="en-US" sz="1900" b="1" smtClean="0">
                <a:latin typeface="Courier New" pitchFamily="1" charset="0"/>
                <a:ea typeface="ＭＳ Ｐゴシック" pitchFamily="1" charset="-128"/>
              </a:rPr>
              <a:t>  </a:t>
            </a:r>
            <a:r>
              <a:rPr lang="en-US" sz="1900" b="1" smtClean="0">
                <a:solidFill>
                  <a:srgbClr val="000000"/>
                </a:solidFill>
                <a:latin typeface="Courier New" pitchFamily="1" charset="0"/>
                <a:ea typeface="ＭＳ Ｐゴシック" pitchFamily="1" charset="-128"/>
              </a:rPr>
              <a:t>mpi_error_code =</a:t>
            </a:r>
          </a:p>
          <a:p>
            <a:pPr>
              <a:lnSpc>
                <a:spcPct val="70000"/>
              </a:lnSpc>
              <a:buFont typeface="Wingdings" pitchFamily="1" charset="2"/>
              <a:buNone/>
            </a:pPr>
            <a:r>
              <a:rPr lang="en-US" sz="1900" b="1" smtClean="0">
                <a:solidFill>
                  <a:schemeClr val="folHlink"/>
                </a:solidFill>
                <a:latin typeface="Courier New" pitchFamily="1" charset="0"/>
                <a:ea typeface="ＭＳ Ｐゴシック" pitchFamily="1" charset="-128"/>
              </a:rPr>
              <a:t>    MPI_Init</a:t>
            </a:r>
            <a:r>
              <a:rPr lang="en-US" sz="1900" b="1" smtClean="0">
                <a:solidFill>
                  <a:srgbClr val="000000"/>
                </a:solidFill>
                <a:latin typeface="Courier New" pitchFamily="1" charset="0"/>
                <a:ea typeface="ＭＳ Ｐゴシック" pitchFamily="1" charset="-128"/>
              </a:rPr>
              <a:t>(&amp;argc, &amp;argv);        /* Start up MPI  */</a:t>
            </a:r>
          </a:p>
          <a:p>
            <a:pPr>
              <a:lnSpc>
                <a:spcPct val="70000"/>
              </a:lnSpc>
              <a:buFont typeface="Wingdings" pitchFamily="1" charset="2"/>
              <a:buNone/>
            </a:pPr>
            <a:r>
              <a:rPr lang="en-US" sz="19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900" b="1" smtClean="0">
                <a:solidFill>
                  <a:schemeClr val="folHlink"/>
                </a:solidFill>
                <a:latin typeface="Courier New" pitchFamily="1" charset="0"/>
                <a:ea typeface="ＭＳ Ｐゴシック" pitchFamily="1" charset="-128"/>
              </a:rPr>
              <a:t>    MPI_Comm_rank</a:t>
            </a:r>
            <a:r>
              <a:rPr lang="en-US" sz="1900" b="1" smtClean="0">
                <a:solidFill>
                  <a:srgbClr val="000000"/>
                </a:solidFill>
                <a:latin typeface="Courier New" pitchFamily="1" charset="0"/>
                <a:ea typeface="ＭＳ Ｐゴシック" pitchFamily="1" charset="-128"/>
              </a:rPr>
              <a:t>(</a:t>
            </a:r>
            <a:r>
              <a:rPr lang="en-US" sz="1900" b="1" smtClean="0">
                <a:solidFill>
                  <a:schemeClr val="folHlink"/>
                </a:solidFill>
                <a:latin typeface="Courier New" pitchFamily="1" charset="0"/>
                <a:ea typeface="ＭＳ Ｐゴシック" pitchFamily="1" charset="-128"/>
              </a:rPr>
              <a:t>MPI_COMM_WORLD</a:t>
            </a:r>
            <a:r>
              <a:rPr lang="en-US" sz="1900" b="1" smtClean="0">
                <a:solidFill>
                  <a:srgbClr val="000000"/>
                </a:solidFill>
                <a:latin typeface="Courier New" pitchFamily="1" charset="0"/>
                <a:ea typeface="ＭＳ Ｐゴシック" pitchFamily="1" charset="-128"/>
              </a:rPr>
              <a:t>, &amp;my_rank);</a:t>
            </a:r>
          </a:p>
          <a:p>
            <a:pPr>
              <a:lnSpc>
                <a:spcPct val="70000"/>
              </a:lnSpc>
              <a:buFont typeface="Wingdings" pitchFamily="1" charset="2"/>
              <a:buNone/>
            </a:pPr>
            <a:r>
              <a:rPr lang="en-US" sz="19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900" b="1" smtClean="0">
                <a:solidFill>
                  <a:schemeClr val="folHlink"/>
                </a:solidFill>
                <a:latin typeface="Courier New" pitchFamily="1" charset="0"/>
                <a:ea typeface="ＭＳ Ｐゴシック" pitchFamily="1" charset="-128"/>
              </a:rPr>
              <a:t>    MPI_Comm_size</a:t>
            </a:r>
            <a:r>
              <a:rPr lang="en-US" sz="1900" b="1" smtClean="0">
                <a:solidFill>
                  <a:srgbClr val="000000"/>
                </a:solidFill>
                <a:latin typeface="Courier New" pitchFamily="1" charset="0"/>
                <a:ea typeface="ＭＳ Ｐゴシック" pitchFamily="1" charset="-128"/>
              </a:rPr>
              <a:t>(</a:t>
            </a:r>
            <a:r>
              <a:rPr lang="en-US" sz="1900" b="1" smtClean="0">
                <a:solidFill>
                  <a:schemeClr val="folHlink"/>
                </a:solidFill>
                <a:latin typeface="Courier New" pitchFamily="1" charset="0"/>
                <a:ea typeface="ＭＳ Ｐゴシック" pitchFamily="1" charset="-128"/>
              </a:rPr>
              <a:t>MPI_COMM_WORLD</a:t>
            </a:r>
            <a:r>
              <a:rPr lang="en-US" sz="1900" b="1" smtClean="0">
                <a:solidFill>
                  <a:srgbClr val="000000"/>
                </a:solidFill>
                <a:latin typeface="Courier New" pitchFamily="1" charset="0"/>
                <a:ea typeface="ＭＳ Ｐゴシック" pitchFamily="1" charset="-128"/>
              </a:rPr>
              <a:t>, &amp;num_procs);</a:t>
            </a:r>
          </a:p>
          <a:p>
            <a:pPr>
              <a:lnSpc>
                <a:spcPct val="70000"/>
              </a:lnSpc>
              <a:buFont typeface="Wingdings" pitchFamily="1" charset="2"/>
              <a:buNone/>
            </a:pPr>
            <a:r>
              <a:rPr lang="en-US" sz="1900" b="1" i="1" smtClean="0">
                <a:solidFill>
                  <a:srgbClr val="339933"/>
                </a:solidFill>
                <a:ea typeface="ＭＳ Ｐゴシック" pitchFamily="1" charset="-128"/>
              </a:rPr>
              <a:t>     </a:t>
            </a:r>
            <a:r>
              <a:rPr lang="en-US" sz="1900" b="1" i="1" smtClean="0">
                <a:solidFill>
                  <a:schemeClr val="hlink"/>
                </a:solidFill>
                <a:ea typeface="ＭＳ Ｐゴシック" pitchFamily="1" charset="-128"/>
              </a:rPr>
              <a:t>[actual work goes here]</a:t>
            </a:r>
          </a:p>
          <a:p>
            <a:pPr>
              <a:lnSpc>
                <a:spcPct val="70000"/>
              </a:lnSpc>
              <a:buFont typeface="Wingdings" pitchFamily="1" charset="2"/>
              <a:buNone/>
            </a:pPr>
            <a:r>
              <a:rPr lang="en-US" sz="1900" b="1" smtClean="0">
                <a:latin typeface="Courier New" pitchFamily="1" charset="0"/>
                <a:ea typeface="ＭＳ Ｐゴシック" pitchFamily="1" charset="-128"/>
              </a:rPr>
              <a:t>  </a:t>
            </a:r>
            <a:r>
              <a:rPr lang="en-US" sz="1900" b="1" smtClean="0">
                <a:solidFill>
                  <a:srgbClr val="000000"/>
                </a:solidFill>
                <a:latin typeface="Courier New" pitchFamily="1" charset="0"/>
                <a:ea typeface="ＭＳ Ｐゴシック" pitchFamily="1" charset="-128"/>
              </a:rPr>
              <a:t>mpi_error_code = </a:t>
            </a:r>
            <a:r>
              <a:rPr lang="en-US" sz="1900" b="1" smtClean="0">
                <a:solidFill>
                  <a:schemeClr val="folHlink"/>
                </a:solidFill>
                <a:latin typeface="Courier New" pitchFamily="1" charset="0"/>
                <a:ea typeface="ＭＳ Ｐゴシック" pitchFamily="1" charset="-128"/>
              </a:rPr>
              <a:t>MPI_Finalize</a:t>
            </a:r>
            <a:r>
              <a:rPr lang="en-US" sz="1900" b="1" smtClean="0">
                <a:solidFill>
                  <a:srgbClr val="000000"/>
                </a:solidFill>
                <a:latin typeface="Courier New" pitchFamily="1" charset="0"/>
                <a:ea typeface="ＭＳ Ｐゴシック" pitchFamily="1" charset="-128"/>
              </a:rPr>
              <a:t>(); /* Shut down MPI */</a:t>
            </a:r>
          </a:p>
          <a:p>
            <a:pPr>
              <a:lnSpc>
                <a:spcPct val="70000"/>
              </a:lnSpc>
              <a:buFont typeface="Wingdings" pitchFamily="1" charset="2"/>
              <a:buNone/>
            </a:pPr>
            <a:r>
              <a:rPr lang="en-US" sz="1900" b="1" smtClean="0">
                <a:solidFill>
                  <a:srgbClr val="000000"/>
                </a:solidFill>
                <a:latin typeface="Courier New" pitchFamily="1" charset="0"/>
                <a:ea typeface="ＭＳ Ｐゴシック" pitchFamily="1" charset="-128"/>
              </a:rPr>
              <a:t>} /* main */</a:t>
            </a:r>
          </a:p>
        </p:txBody>
      </p:sp>
      <p:sp>
        <p:nvSpPr>
          <p:cNvPr id="7373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1FBA5122-F3C9-493A-87EE-994780AF5D6F}" type="slidenum">
              <a:rPr lang="en-US"/>
              <a:pPr/>
              <a:t>36</a:t>
            </a:fld>
            <a:endParaRPr lang="en-US"/>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MPI is SPMD</a:t>
            </a:r>
          </a:p>
        </p:txBody>
      </p:sp>
      <p:sp>
        <p:nvSpPr>
          <p:cNvPr id="74755"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MPI uses kind of parallelism known as			</a:t>
            </a:r>
            <a:r>
              <a:rPr lang="en-US" b="1" i="1" u="sng" smtClean="0">
                <a:ea typeface="ＭＳ Ｐゴシック" pitchFamily="1" charset="-128"/>
              </a:rPr>
              <a:t>Single Program, Multiple Data</a:t>
            </a:r>
            <a:r>
              <a:rPr lang="en-US" smtClean="0">
                <a:ea typeface="ＭＳ Ｐゴシック" pitchFamily="1" charset="-128"/>
              </a:rPr>
              <a:t> (SPMD).</a:t>
            </a:r>
          </a:p>
          <a:p>
            <a:pPr>
              <a:lnSpc>
                <a:spcPct val="90000"/>
              </a:lnSpc>
              <a:buFont typeface="Wingdings" pitchFamily="1" charset="2"/>
              <a:buNone/>
            </a:pPr>
            <a:r>
              <a:rPr lang="en-US" smtClean="0">
                <a:ea typeface="ＭＳ Ｐゴシック" pitchFamily="1" charset="-128"/>
              </a:rPr>
              <a:t>This means that you have one MPI program – a single executable – that is executed by all of the processes in an MPI run.</a:t>
            </a:r>
          </a:p>
          <a:p>
            <a:pPr>
              <a:lnSpc>
                <a:spcPct val="90000"/>
              </a:lnSpc>
              <a:buFont typeface="Wingdings" pitchFamily="1" charset="2"/>
              <a:buNone/>
            </a:pPr>
            <a:r>
              <a:rPr lang="en-US" smtClean="0">
                <a:ea typeface="ＭＳ Ｐゴシック" pitchFamily="1" charset="-128"/>
              </a:rPr>
              <a:t>So, to differentiate the roles of various processes in the MPI run, you have to have </a:t>
            </a:r>
            <a:r>
              <a:rPr lang="en-US" b="1" smtClean="0">
                <a:latin typeface="Courier New" pitchFamily="1" charset="0"/>
                <a:ea typeface="ＭＳ Ｐゴシック" pitchFamily="1" charset="-128"/>
              </a:rPr>
              <a:t>if</a:t>
            </a:r>
            <a:r>
              <a:rPr lang="en-US" smtClean="0">
                <a:ea typeface="ＭＳ Ｐゴシック" pitchFamily="1" charset="-128"/>
              </a:rPr>
              <a:t> statements:</a:t>
            </a:r>
          </a:p>
          <a:p>
            <a:pPr>
              <a:lnSpc>
                <a:spcPct val="90000"/>
              </a:lnSpc>
              <a:buFont typeface="Wingdings" pitchFamily="1" charset="2"/>
              <a:buNone/>
            </a:pPr>
            <a:r>
              <a:rPr lang="en-US" b="1" smtClean="0">
                <a:latin typeface="Courier New" pitchFamily="1" charset="0"/>
                <a:ea typeface="ＭＳ Ｐゴシック" pitchFamily="1" charset="-128"/>
              </a:rPr>
              <a:t>if (my_rank == server_rank) {</a:t>
            </a:r>
          </a:p>
          <a:p>
            <a:pPr>
              <a:lnSpc>
                <a:spcPct val="90000"/>
              </a:lnSpc>
              <a:buFont typeface="Wingdings" pitchFamily="1" charset="2"/>
              <a:buNone/>
            </a:pPr>
            <a:r>
              <a:rPr lang="en-US" b="1" smtClean="0">
                <a:latin typeface="Courier New" pitchFamily="1" charset="0"/>
                <a:ea typeface="ＭＳ Ｐゴシック" pitchFamily="1" charset="-128"/>
              </a:rPr>
              <a:t>    …</a:t>
            </a:r>
          </a:p>
          <a:p>
            <a:pPr>
              <a:lnSpc>
                <a:spcPct val="90000"/>
              </a:lnSpc>
              <a:buFont typeface="Wingdings" pitchFamily="1" charset="2"/>
              <a:buNone/>
            </a:pPr>
            <a:r>
              <a:rPr lang="en-US" b="1" smtClean="0">
                <a:latin typeface="Courier New" pitchFamily="1" charset="0"/>
                <a:ea typeface="ＭＳ Ｐゴシック" pitchFamily="1" charset="-128"/>
              </a:rPr>
              <a:t>}</a:t>
            </a:r>
          </a:p>
        </p:txBody>
      </p:sp>
      <p:sp>
        <p:nvSpPr>
          <p:cNvPr id="7475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3977D25F-89C2-4429-AA09-934ED5C08384}" type="slidenum">
              <a:rPr lang="en-US"/>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ea typeface="ＭＳ Ｐゴシック" pitchFamily="1" charset="-128"/>
              </a:rPr>
              <a:t>Example: Greetings</a:t>
            </a:r>
          </a:p>
        </p:txBody>
      </p:sp>
      <p:sp>
        <p:nvSpPr>
          <p:cNvPr id="75779" name="Rectangle 3"/>
          <p:cNvSpPr>
            <a:spLocks noGrp="1" noChangeArrowheads="1"/>
          </p:cNvSpPr>
          <p:nvPr>
            <p:ph idx="1"/>
          </p:nvPr>
        </p:nvSpPr>
        <p:spPr/>
        <p:txBody>
          <a:bodyPr/>
          <a:lstStyle/>
          <a:p>
            <a:pPr marL="609600" indent="-609600">
              <a:buClr>
                <a:schemeClr val="tx1"/>
              </a:buClr>
              <a:buSzTx/>
              <a:buFont typeface="Wingdings" pitchFamily="1" charset="2"/>
              <a:buAutoNum type="arabicPeriod"/>
            </a:pPr>
            <a:r>
              <a:rPr lang="en-US" smtClean="0">
                <a:ea typeface="ＭＳ Ｐゴシック" pitchFamily="1" charset="-128"/>
              </a:rPr>
              <a:t>Start the MPI system.</a:t>
            </a:r>
          </a:p>
          <a:p>
            <a:pPr marL="609600" indent="-609600">
              <a:buClr>
                <a:schemeClr val="tx1"/>
              </a:buClr>
              <a:buSzTx/>
              <a:buFont typeface="Wingdings" pitchFamily="1" charset="2"/>
              <a:buAutoNum type="arabicPeriod"/>
            </a:pPr>
            <a:r>
              <a:rPr lang="en-US" smtClean="0">
                <a:ea typeface="ＭＳ Ｐゴシック" pitchFamily="1" charset="-128"/>
              </a:rPr>
              <a:t>Get the rank and number of processes.</a:t>
            </a:r>
          </a:p>
          <a:p>
            <a:pPr marL="609600" indent="-609600">
              <a:buClr>
                <a:schemeClr val="tx1"/>
              </a:buClr>
              <a:buSzTx/>
              <a:buFont typeface="Wingdings" pitchFamily="1" charset="2"/>
              <a:buAutoNum type="arabicPeriod"/>
            </a:pPr>
            <a:r>
              <a:rPr lang="en-US" smtClean="0">
                <a:ea typeface="ＭＳ Ｐゴシック" pitchFamily="1" charset="-128"/>
              </a:rPr>
              <a:t>If you’re </a:t>
            </a:r>
            <a:r>
              <a:rPr lang="en-US" b="1" u="sng" smtClean="0">
                <a:solidFill>
                  <a:srgbClr val="FF0000"/>
                </a:solidFill>
                <a:ea typeface="ＭＳ Ｐゴシック" pitchFamily="1" charset="-128"/>
              </a:rPr>
              <a:t>not</a:t>
            </a:r>
            <a:r>
              <a:rPr lang="en-US" smtClean="0">
                <a:solidFill>
                  <a:srgbClr val="000000"/>
                </a:solidFill>
                <a:ea typeface="ＭＳ Ｐゴシック" pitchFamily="1" charset="-128"/>
              </a:rPr>
              <a:t> </a:t>
            </a:r>
            <a:r>
              <a:rPr lang="en-US" smtClean="0">
                <a:ea typeface="ＭＳ Ｐゴシック" pitchFamily="1" charset="-128"/>
              </a:rPr>
              <a:t>the server process:</a:t>
            </a:r>
          </a:p>
          <a:p>
            <a:pPr marL="990600" lvl="1" indent="-533400">
              <a:buClr>
                <a:schemeClr val="tx1"/>
              </a:buClr>
              <a:buSzTx/>
              <a:buFont typeface="Wingdings" pitchFamily="1" charset="2"/>
              <a:buAutoNum type="arabicPeriod"/>
            </a:pPr>
            <a:r>
              <a:rPr lang="en-US" smtClean="0">
                <a:ea typeface="ＭＳ Ｐゴシック" pitchFamily="1" charset="-128"/>
              </a:rPr>
              <a:t>Create a greeting string.</a:t>
            </a:r>
          </a:p>
          <a:p>
            <a:pPr marL="990600" lvl="1" indent="-533400">
              <a:buClr>
                <a:schemeClr val="tx1"/>
              </a:buClr>
              <a:buSzTx/>
              <a:buFont typeface="Wingdings" pitchFamily="1" charset="2"/>
              <a:buAutoNum type="arabicPeriod"/>
            </a:pPr>
            <a:r>
              <a:rPr lang="en-US" smtClean="0">
                <a:ea typeface="ＭＳ Ｐゴシック" pitchFamily="1" charset="-128"/>
              </a:rPr>
              <a:t>Send it to the server process.</a:t>
            </a:r>
          </a:p>
          <a:p>
            <a:pPr marL="609600" indent="-609600">
              <a:buClr>
                <a:schemeClr val="tx1"/>
              </a:buClr>
              <a:buSzTx/>
              <a:buFont typeface="Wingdings" pitchFamily="1" charset="2"/>
              <a:buAutoNum type="arabicPeriod"/>
            </a:pPr>
            <a:r>
              <a:rPr lang="en-US" smtClean="0">
                <a:ea typeface="ＭＳ Ｐゴシック" pitchFamily="1" charset="-128"/>
              </a:rPr>
              <a:t>If you </a:t>
            </a:r>
            <a:r>
              <a:rPr lang="en-US" b="1" u="sng" smtClean="0">
                <a:solidFill>
                  <a:schemeClr val="folHlink"/>
                </a:solidFill>
                <a:ea typeface="ＭＳ Ｐゴシック" pitchFamily="1" charset="-128"/>
              </a:rPr>
              <a:t>are</a:t>
            </a:r>
            <a:r>
              <a:rPr lang="en-US" smtClean="0">
                <a:ea typeface="ＭＳ Ｐゴシック" pitchFamily="1" charset="-128"/>
              </a:rPr>
              <a:t> the server process:</a:t>
            </a:r>
          </a:p>
          <a:p>
            <a:pPr marL="990600" lvl="1" indent="-533400">
              <a:buClr>
                <a:schemeClr val="tx1"/>
              </a:buClr>
              <a:buSzTx/>
              <a:buFont typeface="Wingdings" pitchFamily="1" charset="2"/>
              <a:buAutoNum type="arabicPeriod"/>
            </a:pPr>
            <a:r>
              <a:rPr lang="en-US" smtClean="0">
                <a:ea typeface="ＭＳ Ｐゴシック" pitchFamily="1" charset="-128"/>
              </a:rPr>
              <a:t>For each of the client processes:</a:t>
            </a:r>
          </a:p>
          <a:p>
            <a:pPr marL="1371600" lvl="2" indent="-457200">
              <a:buClr>
                <a:schemeClr val="tx1"/>
              </a:buClr>
              <a:buSzTx/>
              <a:buFont typeface="Wingdings" pitchFamily="1" charset="2"/>
              <a:buAutoNum type="arabicPeriod"/>
            </a:pPr>
            <a:r>
              <a:rPr lang="en-US" smtClean="0">
                <a:ea typeface="ＭＳ Ｐゴシック" pitchFamily="1" charset="-128"/>
              </a:rPr>
              <a:t>Receive its greeting string.</a:t>
            </a:r>
          </a:p>
          <a:p>
            <a:pPr marL="1371600" lvl="2" indent="-457200">
              <a:buClr>
                <a:schemeClr val="tx1"/>
              </a:buClr>
              <a:buSzTx/>
              <a:buFont typeface="Wingdings" pitchFamily="1" charset="2"/>
              <a:buAutoNum type="arabicPeriod"/>
            </a:pPr>
            <a:r>
              <a:rPr lang="en-US" smtClean="0">
                <a:ea typeface="ＭＳ Ｐゴシック" pitchFamily="1" charset="-128"/>
              </a:rPr>
              <a:t>Print its greeting string.</a:t>
            </a:r>
          </a:p>
          <a:p>
            <a:pPr marL="609600" indent="-609600">
              <a:buClr>
                <a:schemeClr val="tx1"/>
              </a:buClr>
              <a:buSzTx/>
              <a:buFont typeface="Wingdings" pitchFamily="1" charset="2"/>
              <a:buAutoNum type="arabicPeriod"/>
            </a:pPr>
            <a:r>
              <a:rPr lang="en-US" smtClean="0">
                <a:ea typeface="ＭＳ Ｐゴシック" pitchFamily="1" charset="-128"/>
              </a:rPr>
              <a:t>Shut down the MPI system.</a:t>
            </a:r>
          </a:p>
        </p:txBody>
      </p:sp>
      <p:sp>
        <p:nvSpPr>
          <p:cNvPr id="7578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0F0CE59B-6461-4B55-BD90-060C30040B8A}" type="slidenum">
              <a:rPr lang="en-US"/>
              <a:pPr/>
              <a:t>38</a:t>
            </a:fld>
            <a:endParaRPr lang="en-US"/>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latin typeface="Courier New" pitchFamily="1" charset="0"/>
                <a:ea typeface="ＭＳ Ｐゴシック" pitchFamily="1" charset="-128"/>
              </a:rPr>
              <a:t>greeting.c</a:t>
            </a:r>
            <a:endParaRPr lang="en-US" smtClean="0">
              <a:ea typeface="ＭＳ Ｐゴシック" pitchFamily="1" charset="-128"/>
            </a:endParaRPr>
          </a:p>
        </p:txBody>
      </p:sp>
      <p:sp>
        <p:nvSpPr>
          <p:cNvPr id="76803" name="Rectangle 3"/>
          <p:cNvSpPr>
            <a:spLocks noGrp="1" noChangeArrowheads="1"/>
          </p:cNvSpPr>
          <p:nvPr>
            <p:ph idx="1"/>
          </p:nvPr>
        </p:nvSpPr>
        <p:spPr>
          <a:xfrm>
            <a:off x="533400" y="1295400"/>
            <a:ext cx="8153400" cy="4800600"/>
          </a:xfrm>
        </p:spPr>
        <p:txBody>
          <a:bodyPr/>
          <a:lstStyle/>
          <a:p>
            <a:pPr>
              <a:buFont typeface="Wingdings" pitchFamily="1" charset="2"/>
              <a:buNone/>
            </a:pPr>
            <a:r>
              <a:rPr lang="en-US" sz="1600" b="1" smtClean="0">
                <a:solidFill>
                  <a:srgbClr val="000000"/>
                </a:solidFill>
                <a:latin typeface="Courier New" pitchFamily="1" charset="0"/>
                <a:ea typeface="ＭＳ Ｐゴシック" pitchFamily="1" charset="-128"/>
              </a:rPr>
              <a:t>#include &lt;stdio.h&gt;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#include &lt;string.h&gt;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#include "</a:t>
            </a:r>
            <a:r>
              <a:rPr lang="en-US" sz="1600" b="1" smtClean="0">
                <a:solidFill>
                  <a:schemeClr val="folHlink"/>
                </a:solidFill>
                <a:latin typeface="Courier New" pitchFamily="1" charset="0"/>
                <a:ea typeface="ＭＳ Ｐゴシック" pitchFamily="1" charset="-128"/>
              </a:rPr>
              <a:t>mpi.h</a:t>
            </a:r>
            <a:r>
              <a:rPr lang="en-US" sz="1600" b="1" smtClean="0">
                <a:solidFill>
                  <a:srgbClr val="000000"/>
                </a:solidFill>
                <a:latin typeface="Courier New" pitchFamily="1" charset="0"/>
                <a:ea typeface="ＭＳ Ｐゴシック" pitchFamily="1" charset="-128"/>
              </a:rPr>
              <a:t>"</a:t>
            </a:r>
          </a:p>
          <a:p>
            <a:pPr>
              <a:buFont typeface="Wingdings" pitchFamily="1" charset="2"/>
              <a:buNone/>
            </a:pPr>
            <a:endParaRPr lang="en-US" sz="1600" b="1" smtClean="0">
              <a:solidFill>
                <a:srgbClr val="000000"/>
              </a:solidFill>
              <a:latin typeface="Courier New" pitchFamily="1" charset="0"/>
              <a:ea typeface="ＭＳ Ｐゴシック" pitchFamily="1" charset="-128"/>
            </a:endParaRPr>
          </a:p>
          <a:p>
            <a:pPr>
              <a:lnSpc>
                <a:spcPct val="4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const int  maximum_message_length = 100;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const int  server_rank            =   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char       message[maximum_message_length+1];</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MPI_Status status;           /* Info about receive status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my_rank;          /* This process ID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num_procs;        /* Number of processes in run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source;           /* Process ID to receive from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destination;      /* Process ID to send to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tag = 0;          /* Message ID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        mpi_error_code;   /* Error code for MPI calls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goes here]</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endParaRPr lang="en-US" sz="1600" smtClean="0">
              <a:solidFill>
                <a:srgbClr val="000000"/>
              </a:solidFill>
              <a:ea typeface="ＭＳ Ｐゴシック" pitchFamily="1" charset="-128"/>
            </a:endParaRPr>
          </a:p>
        </p:txBody>
      </p:sp>
      <p:sp>
        <p:nvSpPr>
          <p:cNvPr id="7680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8C58AAB-7E0B-4A25-8E22-5856A6542974}" type="slidenum">
              <a:rPr lang="en-US"/>
              <a:pPr/>
              <a:t>39</a:t>
            </a:fld>
            <a:endParaRPr lang="en-US"/>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An Island Hut</a:t>
            </a:r>
          </a:p>
        </p:txBody>
      </p:sp>
      <p:sp>
        <p:nvSpPr>
          <p:cNvPr id="40963" name="Rectangle 3"/>
          <p:cNvSpPr>
            <a:spLocks noGrp="1" noChangeArrowheads="1"/>
          </p:cNvSpPr>
          <p:nvPr>
            <p:ph idx="1"/>
          </p:nvPr>
        </p:nvSpPr>
        <p:spPr>
          <a:xfrm>
            <a:off x="533400" y="1295400"/>
            <a:ext cx="6096000" cy="5029200"/>
          </a:xfrm>
        </p:spPr>
        <p:txBody>
          <a:bodyPr/>
          <a:lstStyle/>
          <a:p>
            <a:r>
              <a:rPr lang="en-US" smtClean="0">
                <a:ea typeface="ＭＳ Ｐゴシック" pitchFamily="1" charset="-128"/>
              </a:rPr>
              <a:t>Imagine you’re on an island in a little hut.</a:t>
            </a:r>
          </a:p>
          <a:p>
            <a:r>
              <a:rPr lang="en-US" smtClean="0">
                <a:ea typeface="ＭＳ Ｐゴシック" pitchFamily="1" charset="-128"/>
              </a:rPr>
              <a:t>Inside the hut is a desk.</a:t>
            </a:r>
          </a:p>
          <a:p>
            <a:r>
              <a:rPr lang="en-US" smtClean="0">
                <a:ea typeface="ＭＳ Ｐゴシック" pitchFamily="1" charset="-128"/>
              </a:rPr>
              <a:t>On the desk is:</a:t>
            </a:r>
          </a:p>
          <a:p>
            <a:pPr lvl="1"/>
            <a:r>
              <a:rPr lang="en-US" smtClean="0">
                <a:ea typeface="ＭＳ Ｐゴシック" pitchFamily="1" charset="-128"/>
              </a:rPr>
              <a:t>a </a:t>
            </a:r>
            <a:r>
              <a:rPr lang="en-US" b="1" u="sng" smtClean="0">
                <a:solidFill>
                  <a:schemeClr val="folHlink"/>
                </a:solidFill>
                <a:ea typeface="ＭＳ Ｐゴシック" pitchFamily="1" charset="-128"/>
              </a:rPr>
              <a:t>phone</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pencil</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calculator</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instructions</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numbers</a:t>
            </a:r>
            <a:r>
              <a:rPr lang="en-US" smtClean="0">
                <a:ea typeface="ＭＳ Ｐゴシック" pitchFamily="1" charset="-128"/>
              </a:rPr>
              <a:t> (data).</a:t>
            </a:r>
          </a:p>
          <a:p>
            <a:endParaRPr lang="en-US" smtClean="0">
              <a:ea typeface="ＭＳ Ｐゴシック" pitchFamily="1" charset="-128"/>
            </a:endParaRPr>
          </a:p>
        </p:txBody>
      </p:sp>
      <p:sp>
        <p:nvSpPr>
          <p:cNvPr id="4096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4AAA3566-4666-4336-A975-3270970246EF}" type="slidenum">
              <a:rPr lang="en-US"/>
              <a:pPr/>
              <a:t>4</a:t>
            </a:fld>
            <a:endParaRPr lang="en-US"/>
          </a:p>
        </p:txBody>
      </p:sp>
      <p:pic>
        <p:nvPicPr>
          <p:cNvPr id="40966" name="Picture 4"/>
          <p:cNvPicPr>
            <a:picLocks noChangeAspect="1" noChangeArrowheads="1"/>
          </p:cNvPicPr>
          <p:nvPr/>
        </p:nvPicPr>
        <p:blipFill>
          <a:blip r:embed="rId2" cstate="print"/>
          <a:srcRect/>
          <a:stretch>
            <a:fillRect/>
          </a:stretch>
        </p:blipFill>
        <p:spPr bwMode="auto">
          <a:xfrm>
            <a:off x="5181600" y="2133600"/>
            <a:ext cx="1657350" cy="1797050"/>
          </a:xfrm>
          <a:prstGeom prst="rect">
            <a:avLst/>
          </a:prstGeom>
          <a:noFill/>
          <a:ln w="9525">
            <a:noFill/>
            <a:miter lim="800000"/>
            <a:headEnd/>
            <a:tailEnd/>
          </a:ln>
        </p:spPr>
      </p:pic>
      <p:pic>
        <p:nvPicPr>
          <p:cNvPr id="40967" name="Picture 5"/>
          <p:cNvPicPr>
            <a:picLocks noChangeAspect="1" noChangeArrowheads="1"/>
          </p:cNvPicPr>
          <p:nvPr/>
        </p:nvPicPr>
        <p:blipFill>
          <a:blip r:embed="rId3" cstate="print"/>
          <a:srcRect/>
          <a:stretch>
            <a:fillRect/>
          </a:stretch>
        </p:blipFill>
        <p:spPr bwMode="auto">
          <a:xfrm>
            <a:off x="3429000" y="2362200"/>
            <a:ext cx="1447800" cy="1233488"/>
          </a:xfrm>
          <a:prstGeom prst="rect">
            <a:avLst/>
          </a:prstGeom>
          <a:noFill/>
          <a:ln w="9525">
            <a:noFill/>
            <a:miter lim="800000"/>
            <a:headEnd/>
            <a:tailEnd/>
          </a:ln>
        </p:spPr>
      </p:pic>
      <p:pic>
        <p:nvPicPr>
          <p:cNvPr id="40968" name="Picture 6" descr="MCj04242240000[1]"/>
          <p:cNvPicPr>
            <a:picLocks noChangeAspect="1" noChangeArrowheads="1"/>
          </p:cNvPicPr>
          <p:nvPr/>
        </p:nvPicPr>
        <p:blipFill>
          <a:blip r:embed="rId4" cstate="print"/>
          <a:srcRect/>
          <a:stretch>
            <a:fillRect/>
          </a:stretch>
        </p:blipFill>
        <p:spPr bwMode="auto">
          <a:xfrm>
            <a:off x="2819400" y="2895600"/>
            <a:ext cx="379413" cy="544513"/>
          </a:xfrm>
          <a:prstGeom prst="rect">
            <a:avLst/>
          </a:prstGeom>
          <a:noFill/>
          <a:ln w="9525">
            <a:noFill/>
            <a:miter lim="800000"/>
            <a:headEnd/>
            <a:tailEnd/>
          </a:ln>
        </p:spPr>
      </p:pic>
      <p:sp>
        <p:nvSpPr>
          <p:cNvPr id="40969" name="Text Box 7"/>
          <p:cNvSpPr txBox="1">
            <a:spLocks noChangeArrowheads="1"/>
          </p:cNvSpPr>
          <p:nvPr/>
        </p:nvSpPr>
        <p:spPr bwMode="auto">
          <a:xfrm>
            <a:off x="381000" y="4692650"/>
            <a:ext cx="6629400" cy="1358900"/>
          </a:xfrm>
          <a:prstGeom prst="rect">
            <a:avLst/>
          </a:prstGeom>
          <a:noFill/>
          <a:ln w="12700">
            <a:solidFill>
              <a:schemeClr val="hlink"/>
            </a:solidFill>
            <a:miter lim="800000"/>
            <a:headEnd/>
            <a:tailEnd/>
          </a:ln>
        </p:spPr>
        <p:txBody>
          <a:bodyPr>
            <a:spAutoFit/>
          </a:bodyPr>
          <a:lstStyle/>
          <a:p>
            <a:pPr>
              <a:lnSpc>
                <a:spcPct val="70000"/>
              </a:lnSpc>
              <a:spcBef>
                <a:spcPct val="50000"/>
              </a:spcBef>
            </a:pPr>
            <a:r>
              <a:rPr lang="en-US" sz="1400" b="1" u="sng"/>
              <a:t>Instructions: What to Do</a:t>
            </a:r>
          </a:p>
          <a:p>
            <a:pPr>
              <a:lnSpc>
                <a:spcPct val="20000"/>
              </a:lnSpc>
              <a:spcBef>
                <a:spcPct val="50000"/>
              </a:spcBef>
            </a:pPr>
            <a:r>
              <a:rPr lang="en-US" sz="900">
                <a:latin typeface="Courier New" pitchFamily="1" charset="0"/>
              </a:rPr>
              <a:t>...</a:t>
            </a:r>
          </a:p>
          <a:p>
            <a:pPr>
              <a:lnSpc>
                <a:spcPct val="90000"/>
              </a:lnSpc>
              <a:spcBef>
                <a:spcPct val="50000"/>
              </a:spcBef>
            </a:pPr>
            <a:r>
              <a:rPr lang="en-US" sz="900">
                <a:latin typeface="Courier New" pitchFamily="1" charset="0"/>
              </a:rPr>
              <a:t>Add the number in slot 27 to the number in slot 239,</a:t>
            </a:r>
          </a:p>
          <a:p>
            <a:pPr>
              <a:lnSpc>
                <a:spcPct val="30000"/>
              </a:lnSpc>
              <a:spcBef>
                <a:spcPct val="50000"/>
              </a:spcBef>
            </a:pPr>
            <a:r>
              <a:rPr lang="en-US" sz="900">
                <a:latin typeface="Courier New" pitchFamily="1" charset="0"/>
              </a:rPr>
              <a:t>  and put the result in slot 71.</a:t>
            </a:r>
          </a:p>
          <a:p>
            <a:pPr>
              <a:lnSpc>
                <a:spcPct val="50000"/>
              </a:lnSpc>
              <a:spcBef>
                <a:spcPct val="50000"/>
              </a:spcBef>
            </a:pPr>
            <a:r>
              <a:rPr lang="en-US" sz="900">
                <a:latin typeface="Courier New" pitchFamily="1" charset="0"/>
              </a:rPr>
              <a:t>if the number in slot 71 is equal to the number in slot 118 then</a:t>
            </a:r>
          </a:p>
          <a:p>
            <a:pPr>
              <a:lnSpc>
                <a:spcPct val="60000"/>
              </a:lnSpc>
              <a:spcBef>
                <a:spcPct val="50000"/>
              </a:spcBef>
            </a:pPr>
            <a:r>
              <a:rPr lang="en-US" sz="900">
                <a:latin typeface="Courier New" pitchFamily="1" charset="0"/>
              </a:rPr>
              <a:t>  Call 555-0127 and leave a voicemail containing the number in slot 962.</a:t>
            </a:r>
          </a:p>
          <a:p>
            <a:pPr>
              <a:lnSpc>
                <a:spcPct val="30000"/>
              </a:lnSpc>
              <a:spcBef>
                <a:spcPct val="50000"/>
              </a:spcBef>
            </a:pPr>
            <a:r>
              <a:rPr lang="en-US" sz="900">
                <a:latin typeface="Courier New" pitchFamily="1" charset="0"/>
              </a:rPr>
              <a:t>else</a:t>
            </a:r>
          </a:p>
          <a:p>
            <a:pPr>
              <a:lnSpc>
                <a:spcPct val="40000"/>
              </a:lnSpc>
              <a:spcBef>
                <a:spcPct val="50000"/>
              </a:spcBef>
            </a:pPr>
            <a:r>
              <a:rPr lang="en-US" sz="900">
                <a:latin typeface="Courier New" pitchFamily="1" charset="0"/>
              </a:rPr>
              <a:t>  Call your voicemail box and collect a voicemail from 555-0063,</a:t>
            </a:r>
          </a:p>
          <a:p>
            <a:pPr>
              <a:lnSpc>
                <a:spcPct val="40000"/>
              </a:lnSpc>
              <a:spcBef>
                <a:spcPct val="50000"/>
              </a:spcBef>
            </a:pPr>
            <a:r>
              <a:rPr lang="en-US" sz="900">
                <a:latin typeface="Courier New" pitchFamily="1" charset="0"/>
              </a:rPr>
              <a:t>    and put that number in slot 715.</a:t>
            </a:r>
          </a:p>
          <a:p>
            <a:pPr>
              <a:lnSpc>
                <a:spcPct val="0"/>
              </a:lnSpc>
              <a:spcBef>
                <a:spcPct val="50000"/>
              </a:spcBef>
            </a:pPr>
            <a:r>
              <a:rPr lang="en-US" sz="900">
                <a:latin typeface="Courier New" pitchFamily="1" charset="0"/>
              </a:rPr>
              <a:t>...</a:t>
            </a:r>
          </a:p>
        </p:txBody>
      </p:sp>
      <p:sp>
        <p:nvSpPr>
          <p:cNvPr id="40970" name="Text Box 8"/>
          <p:cNvSpPr txBox="1">
            <a:spLocks noChangeArrowheads="1"/>
          </p:cNvSpPr>
          <p:nvPr/>
        </p:nvSpPr>
        <p:spPr bwMode="auto">
          <a:xfrm>
            <a:off x="7162800" y="3276600"/>
            <a:ext cx="1447800" cy="2432050"/>
          </a:xfrm>
          <a:prstGeom prst="rect">
            <a:avLst/>
          </a:prstGeom>
          <a:noFill/>
          <a:ln w="12700">
            <a:solidFill>
              <a:schemeClr val="folHlink"/>
            </a:solidFill>
            <a:miter lim="800000"/>
            <a:headEnd/>
            <a:tailEnd/>
          </a:ln>
        </p:spPr>
        <p:txBody>
          <a:bodyPr>
            <a:spAutoFit/>
          </a:bodyPr>
          <a:lstStyle/>
          <a:p>
            <a:pPr marL="457200" indent="-457200">
              <a:spcBef>
                <a:spcPct val="50000"/>
              </a:spcBef>
            </a:pPr>
            <a:r>
              <a:rPr lang="en-US" sz="1400" b="1" u="sng"/>
              <a:t>DATA</a:t>
            </a:r>
          </a:p>
          <a:p>
            <a:pPr marL="457200" indent="-457200">
              <a:lnSpc>
                <a:spcPct val="70000"/>
              </a:lnSpc>
              <a:spcBef>
                <a:spcPct val="50000"/>
              </a:spcBef>
              <a:buFontTx/>
              <a:buAutoNum type="arabicPeriod"/>
            </a:pPr>
            <a:r>
              <a:rPr lang="en-US" sz="1200">
                <a:latin typeface="Courier New" pitchFamily="1" charset="0"/>
              </a:rPr>
              <a:t>27.3</a:t>
            </a:r>
          </a:p>
          <a:p>
            <a:pPr marL="457200" indent="-457200">
              <a:lnSpc>
                <a:spcPct val="70000"/>
              </a:lnSpc>
              <a:spcBef>
                <a:spcPct val="50000"/>
              </a:spcBef>
              <a:buFontTx/>
              <a:buAutoNum type="arabicPeriod"/>
            </a:pPr>
            <a:r>
              <a:rPr lang="en-US" sz="1200">
                <a:latin typeface="Courier New" pitchFamily="1" charset="0"/>
              </a:rPr>
              <a:t>-491.41</a:t>
            </a:r>
          </a:p>
          <a:p>
            <a:pPr marL="457200" indent="-457200">
              <a:lnSpc>
                <a:spcPct val="60000"/>
              </a:lnSpc>
              <a:spcBef>
                <a:spcPct val="50000"/>
              </a:spcBef>
              <a:buFontTx/>
              <a:buAutoNum type="arabicPeriod"/>
            </a:pPr>
            <a:r>
              <a:rPr lang="en-US" sz="1200">
                <a:latin typeface="Courier New" pitchFamily="1" charset="0"/>
              </a:rPr>
              <a:t>24</a:t>
            </a:r>
          </a:p>
          <a:p>
            <a:pPr marL="457200" indent="-457200">
              <a:lnSpc>
                <a:spcPct val="70000"/>
              </a:lnSpc>
              <a:spcBef>
                <a:spcPct val="50000"/>
              </a:spcBef>
              <a:buFontTx/>
              <a:buAutoNum type="arabicPeriod"/>
            </a:pPr>
            <a:r>
              <a:rPr lang="en-US" sz="1200">
                <a:latin typeface="Courier New" pitchFamily="1" charset="0"/>
              </a:rPr>
              <a:t>-1e-05</a:t>
            </a:r>
          </a:p>
          <a:p>
            <a:pPr marL="457200" indent="-457200">
              <a:lnSpc>
                <a:spcPct val="70000"/>
              </a:lnSpc>
              <a:spcBef>
                <a:spcPct val="50000"/>
              </a:spcBef>
              <a:buFontTx/>
              <a:buAutoNum type="arabicPeriod"/>
            </a:pPr>
            <a:r>
              <a:rPr lang="en-US" sz="1200">
                <a:latin typeface="Courier New" pitchFamily="1" charset="0"/>
              </a:rPr>
              <a:t>141.41</a:t>
            </a:r>
          </a:p>
          <a:p>
            <a:pPr marL="457200" indent="-457200">
              <a:lnSpc>
                <a:spcPct val="70000"/>
              </a:lnSpc>
              <a:spcBef>
                <a:spcPct val="50000"/>
              </a:spcBef>
              <a:buFontTx/>
              <a:buAutoNum type="arabicPeriod"/>
            </a:pPr>
            <a:r>
              <a:rPr lang="en-US" sz="1200">
                <a:latin typeface="Courier New" pitchFamily="1" charset="0"/>
              </a:rPr>
              <a:t>0</a:t>
            </a:r>
          </a:p>
          <a:p>
            <a:pPr marL="457200" indent="-457200">
              <a:lnSpc>
                <a:spcPct val="70000"/>
              </a:lnSpc>
              <a:spcBef>
                <a:spcPct val="50000"/>
              </a:spcBef>
              <a:buFontTx/>
              <a:buAutoNum type="arabicPeriod"/>
            </a:pPr>
            <a:r>
              <a:rPr lang="en-US" sz="1200">
                <a:latin typeface="Courier New" pitchFamily="1" charset="0"/>
              </a:rPr>
              <a:t>4167</a:t>
            </a:r>
          </a:p>
          <a:p>
            <a:pPr marL="457200" indent="-457200">
              <a:lnSpc>
                <a:spcPct val="70000"/>
              </a:lnSpc>
              <a:spcBef>
                <a:spcPct val="50000"/>
              </a:spcBef>
              <a:buFontTx/>
              <a:buAutoNum type="arabicPeriod"/>
            </a:pPr>
            <a:r>
              <a:rPr lang="en-US" sz="1200">
                <a:latin typeface="Courier New" pitchFamily="1" charset="0"/>
              </a:rPr>
              <a:t>94.14</a:t>
            </a:r>
          </a:p>
          <a:p>
            <a:pPr marL="457200" indent="-457200">
              <a:lnSpc>
                <a:spcPct val="70000"/>
              </a:lnSpc>
              <a:spcBef>
                <a:spcPct val="50000"/>
              </a:spcBef>
              <a:buFontTx/>
              <a:buAutoNum type="arabicPeriod"/>
            </a:pPr>
            <a:r>
              <a:rPr lang="en-US" sz="1200">
                <a:latin typeface="Courier New" pitchFamily="1" charset="0"/>
              </a:rPr>
              <a:t>-518.481</a:t>
            </a:r>
          </a:p>
          <a:p>
            <a:pPr marL="457200" indent="-457200">
              <a:lnSpc>
                <a:spcPct val="30000"/>
              </a:lnSpc>
              <a:spcBef>
                <a:spcPct val="50000"/>
              </a:spcBef>
            </a:pPr>
            <a:r>
              <a:rPr lang="en-US" sz="1200">
                <a:latin typeface="Courier New" pitchFamily="1" charset="0"/>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ea typeface="ＭＳ Ｐゴシック" pitchFamily="1" charset="-128"/>
              </a:rPr>
              <a:t>Hello World Startup/Shut Down</a:t>
            </a:r>
          </a:p>
        </p:txBody>
      </p:sp>
      <p:sp>
        <p:nvSpPr>
          <p:cNvPr id="77827" name="Rectangle 3"/>
          <p:cNvSpPr>
            <a:spLocks noGrp="1" noChangeArrowheads="1"/>
          </p:cNvSpPr>
          <p:nvPr>
            <p:ph idx="1"/>
          </p:nvPr>
        </p:nvSpPr>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buFont typeface="Wingdings" pitchFamily="1" charset="2"/>
              <a:buNone/>
            </a:pPr>
            <a:r>
              <a:rPr lang="en-US" sz="1600"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mpi_error_code = </a:t>
            </a:r>
            <a:r>
              <a:rPr lang="en-US" sz="1600" b="1" smtClean="0">
                <a:solidFill>
                  <a:schemeClr val="folHlink"/>
                </a:solidFill>
                <a:latin typeface="Courier New" pitchFamily="1" charset="0"/>
                <a:ea typeface="ＭＳ Ｐゴシック" pitchFamily="1" charset="-128"/>
              </a:rPr>
              <a:t>MPI_Init</a:t>
            </a:r>
            <a:r>
              <a:rPr lang="en-US" sz="1600" b="1" smtClean="0">
                <a:solidFill>
                  <a:srgbClr val="000000"/>
                </a:solidFill>
                <a:latin typeface="Courier New" pitchFamily="1" charset="0"/>
                <a:ea typeface="ＭＳ Ｐゴシック" pitchFamily="1" charset="-128"/>
              </a:rPr>
              <a:t>(&amp;argc, &amp;argv);</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MPI_Comm_rank</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&amp;my_rank);</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MPI_Comm_size</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&amp;num_procs);</a:t>
            </a:r>
          </a:p>
          <a:p>
            <a:pPr>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non-server (worker)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buFont typeface="Wingdings" pitchFamily="1" charset="2"/>
              <a:buNone/>
            </a:pPr>
            <a:r>
              <a:rPr lang="en-US" sz="1600" b="1" smtClean="0">
                <a:solidFill>
                  <a:srgbClr val="000000"/>
                </a:solidFill>
                <a:latin typeface="Courier New" pitchFamily="1" charset="0"/>
                <a:ea typeface="ＭＳ Ｐゴシック" pitchFamily="1" charset="-128"/>
              </a:rPr>
              <a:t>  else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782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222BB65D-C728-441C-BB3C-2582000EDC86}" type="slidenum">
              <a:rPr lang="en-US"/>
              <a:pPr/>
              <a:t>40</a:t>
            </a:fld>
            <a:endParaRPr lang="en-US"/>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ea typeface="ＭＳ Ｐゴシック" pitchFamily="1" charset="-128"/>
              </a:rPr>
              <a:t>Hello World Client’s Work</a:t>
            </a:r>
          </a:p>
        </p:txBody>
      </p:sp>
      <p:sp>
        <p:nvSpPr>
          <p:cNvPr id="78851" name="Rectangle 3"/>
          <p:cNvSpPr>
            <a:spLocks noGrp="1" noChangeArrowheads="1"/>
          </p:cNvSpPr>
          <p:nvPr>
            <p:ph idx="1"/>
          </p:nvPr>
        </p:nvSpPr>
        <p:spPr/>
        <p:txBody>
          <a:bodyPr/>
          <a:lstStyle/>
          <a:p>
            <a:pPr>
              <a:lnSpc>
                <a:spcPct val="80000"/>
              </a:lnSpc>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lnSpc>
                <a:spcPct val="80000"/>
              </a:lnSpc>
              <a:buFont typeface="Wingdings" pitchFamily="1" charset="2"/>
              <a:buNone/>
            </a:pPr>
            <a:r>
              <a:rPr lang="en-US" sz="1600" b="1" i="1" smtClean="0">
                <a:ea typeface="ＭＳ Ｐゴシック" pitchFamily="1" charset="-128"/>
              </a:rPr>
              <a:t>    </a:t>
            </a:r>
            <a:r>
              <a:rPr lang="en-US" sz="1600" b="1" i="1" smtClean="0">
                <a:solidFill>
                  <a:schemeClr val="hlink"/>
                </a:solidFill>
                <a:ea typeface="ＭＳ Ｐゴシック" pitchFamily="1" charset="-128"/>
              </a:rPr>
              <a:t>[MPI startup (</a:t>
            </a:r>
            <a:r>
              <a:rPr lang="en-US" sz="1600" b="1" smtClean="0">
                <a:solidFill>
                  <a:schemeClr val="folHlink"/>
                </a:solidFill>
                <a:latin typeface="Courier New" pitchFamily="1" charset="0"/>
                <a:ea typeface="ＭＳ Ｐゴシック" pitchFamily="1" charset="-128"/>
              </a:rPr>
              <a:t>MPI_Init</a:t>
            </a:r>
            <a:r>
              <a:rPr lang="en-US" sz="1600" b="1" smtClean="0">
                <a:ea typeface="ＭＳ Ｐゴシック" pitchFamily="1" charset="-128"/>
              </a:rPr>
              <a:t> </a:t>
            </a:r>
            <a:r>
              <a:rPr lang="en-US" sz="1600" b="1" i="1" smtClean="0">
                <a:solidFill>
                  <a:schemeClr val="hlink"/>
                </a:solidFill>
                <a:ea typeface="ＭＳ Ｐゴシック" pitchFamily="1" charset="-128"/>
              </a:rPr>
              <a:t>etc)]</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sprintf(message, "Greetings from process #%d!",</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my_rank);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 server_rank;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MPI_Send</a:t>
            </a:r>
            <a:r>
              <a:rPr lang="en-US" sz="1600" b="1" smtClean="0">
                <a:solidFill>
                  <a:srgbClr val="000000"/>
                </a:solidFill>
                <a:latin typeface="Courier New" pitchFamily="1" charset="0"/>
                <a:ea typeface="ＭＳ Ｐゴシック" pitchFamily="1" charset="-128"/>
              </a:rPr>
              <a:t>(message, strlen(message) + 1,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885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5E9967D7-6BE2-40E8-8991-56472DE95D1F}" type="slidenum">
              <a:rPr lang="en-US"/>
              <a:pPr/>
              <a:t>41</a:t>
            </a:fld>
            <a:endParaRPr lang="en-US"/>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itchFamily="1" charset="-128"/>
              </a:rPr>
              <a:t>Hello World Server’s Work</a:t>
            </a:r>
          </a:p>
        </p:txBody>
      </p:sp>
      <p:sp>
        <p:nvSpPr>
          <p:cNvPr id="79875"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 MPI startup]</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client process]</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MPI_Recv</a:t>
            </a:r>
            <a:r>
              <a:rPr lang="en-US" sz="16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 source,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for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987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7C6A2687-E2B2-47ED-A228-1433FA7342C0}" type="slidenum">
              <a:rPr lang="en-US"/>
              <a:pPr/>
              <a:t>42</a:t>
            </a:fld>
            <a:endParaRPr lang="en-US"/>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smtClean="0">
                <a:ea typeface="ＭＳ Ｐゴシック" pitchFamily="1" charset="-128"/>
              </a:rPr>
              <a:t>How an MPI Run Works</a:t>
            </a:r>
          </a:p>
        </p:txBody>
      </p:sp>
      <p:sp>
        <p:nvSpPr>
          <p:cNvPr id="80899" name="Rectangle 3"/>
          <p:cNvSpPr>
            <a:spLocks noGrp="1" noChangeArrowheads="1"/>
          </p:cNvSpPr>
          <p:nvPr>
            <p:ph idx="1"/>
          </p:nvPr>
        </p:nvSpPr>
        <p:spPr/>
        <p:txBody>
          <a:bodyPr/>
          <a:lstStyle/>
          <a:p>
            <a:r>
              <a:rPr lang="en-US" smtClean="0">
                <a:ea typeface="ＭＳ Ｐゴシック" pitchFamily="1" charset="-128"/>
              </a:rPr>
              <a:t>Every process gets a copy of the executable:                </a:t>
            </a:r>
            <a:r>
              <a:rPr lang="en-US" b="1" i="1" u="sng" smtClean="0">
                <a:ea typeface="ＭＳ Ｐゴシック" pitchFamily="1" charset="-128"/>
              </a:rPr>
              <a:t>Single Program, Multiple Data</a:t>
            </a:r>
            <a:r>
              <a:rPr lang="en-US" smtClean="0">
                <a:ea typeface="ＭＳ Ｐゴシック" pitchFamily="1" charset="-128"/>
              </a:rPr>
              <a:t> (SPMD).</a:t>
            </a:r>
          </a:p>
          <a:p>
            <a:r>
              <a:rPr lang="en-US" smtClean="0">
                <a:ea typeface="ＭＳ Ｐゴシック" pitchFamily="1" charset="-128"/>
              </a:rPr>
              <a:t>They all start executing it.</a:t>
            </a:r>
          </a:p>
          <a:p>
            <a:r>
              <a:rPr lang="en-US" smtClean="0">
                <a:ea typeface="ＭＳ Ｐゴシック" pitchFamily="1" charset="-128"/>
              </a:rPr>
              <a:t>Each looks at its own rank to determine which part of the problem to work on.</a:t>
            </a:r>
          </a:p>
          <a:p>
            <a:r>
              <a:rPr lang="en-US" smtClean="0">
                <a:ea typeface="ＭＳ Ｐゴシック" pitchFamily="1" charset="-128"/>
              </a:rPr>
              <a:t>Each process works </a:t>
            </a:r>
            <a:r>
              <a:rPr lang="en-US" b="1" u="sng" smtClean="0">
                <a:ea typeface="ＭＳ Ｐゴシック" pitchFamily="1" charset="-128"/>
              </a:rPr>
              <a:t>completely independently</a:t>
            </a:r>
            <a:r>
              <a:rPr lang="en-US" smtClean="0">
                <a:ea typeface="ＭＳ Ｐゴシック" pitchFamily="1" charset="-128"/>
              </a:rPr>
              <a:t> of the other processes, except when communicating.</a:t>
            </a:r>
          </a:p>
        </p:txBody>
      </p:sp>
      <p:sp>
        <p:nvSpPr>
          <p:cNvPr id="8090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2FAEDFFF-BB7C-4CA0-B563-D51E0C64E85E}" type="slidenum">
              <a:rPr lang="en-US"/>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1923" name="Rectangle 3"/>
          <p:cNvSpPr>
            <a:spLocks noGrp="1" noChangeArrowheads="1"/>
          </p:cNvSpPr>
          <p:nvPr>
            <p:ph idx="1"/>
          </p:nvPr>
        </p:nvSpPr>
        <p:spPr>
          <a:xfrm>
            <a:off x="609600" y="1219200"/>
            <a:ext cx="7924800" cy="4648200"/>
          </a:xfrm>
        </p:spPr>
        <p:txBody>
          <a:bodyPr/>
          <a:lstStyle/>
          <a:p>
            <a:pPr>
              <a:buFont typeface="Wingdings" pitchFamily="1" charset="2"/>
              <a:buNone/>
            </a:pPr>
            <a:r>
              <a:rPr lang="en-US" sz="1600" b="1" smtClean="0">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mpicc</a:t>
            </a:r>
            <a:r>
              <a:rPr lang="en-US" sz="1600" b="1" smtClean="0">
                <a:latin typeface="Courier New" pitchFamily="1" charset="0"/>
                <a:ea typeface="ＭＳ Ｐゴシック" pitchFamily="1" charset="-128"/>
              </a:rPr>
              <a:t>  -o  hello_world_mpi  greeting.c</a:t>
            </a:r>
            <a:endParaRPr lang="en-US" sz="1600" b="1" smtClean="0">
              <a:solidFill>
                <a:srgbClr val="0000CC"/>
              </a:solidFill>
              <a:latin typeface="Courier New" pitchFamily="1" charset="0"/>
              <a:ea typeface="ＭＳ Ｐゴシック" pitchFamily="1" charset="-128"/>
            </a:endParaRP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a:t>
            </a: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-np</a:t>
            </a:r>
            <a:r>
              <a:rPr lang="en-US" sz="1600" b="1" smtClean="0">
                <a:latin typeface="Courier New" pitchFamily="1" charset="0"/>
                <a:ea typeface="ＭＳ Ｐゴシック" pitchFamily="1" charset="-128"/>
              </a:rPr>
              <a:t>  1  hello_world_mpi</a:t>
            </a:r>
          </a:p>
          <a:p>
            <a:pPr>
              <a:lnSpc>
                <a:spcPct val="15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  -np</a:t>
            </a:r>
            <a:r>
              <a:rPr lang="en-US" sz="1600" b="1" smtClean="0">
                <a:latin typeface="Courier New" pitchFamily="1" charset="0"/>
                <a:ea typeface="ＭＳ Ｐゴシック" pitchFamily="1" charset="-128"/>
              </a:rPr>
              <a:t>  2  hello_world_mpi</a:t>
            </a:r>
          </a:p>
          <a:p>
            <a:pPr>
              <a:buFont typeface="Wingdings" pitchFamily="1" charset="2"/>
              <a:buNone/>
            </a:pPr>
            <a:r>
              <a:rPr lang="en-US" sz="1600" b="1" smtClean="0">
                <a:latin typeface="Courier New" pitchFamily="1" charset="0"/>
                <a:ea typeface="ＭＳ Ｐゴシック" pitchFamily="1" charset="-128"/>
              </a:rPr>
              <a:t>Greetings from process #1!</a:t>
            </a:r>
          </a:p>
          <a:p>
            <a:pPr>
              <a:lnSpc>
                <a:spcPct val="15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  -np</a:t>
            </a:r>
            <a:r>
              <a:rPr lang="en-US" sz="1600" b="1" smtClean="0">
                <a:latin typeface="Courier New" pitchFamily="1" charset="0"/>
                <a:ea typeface="ＭＳ Ｐゴシック" pitchFamily="1" charset="-128"/>
              </a:rPr>
              <a:t>  3  hello_world_mpi</a:t>
            </a:r>
          </a:p>
          <a:p>
            <a:pPr>
              <a:buFont typeface="Wingdings" pitchFamily="1" charset="2"/>
              <a:buNone/>
            </a:pPr>
            <a:r>
              <a:rPr lang="en-US" sz="1600" b="1" smtClean="0">
                <a:latin typeface="Courier New" pitchFamily="1" charset="0"/>
                <a:ea typeface="ＭＳ Ｐゴシック" pitchFamily="1" charset="-128"/>
              </a:rPr>
              <a:t>Greetings from process #1!</a:t>
            </a:r>
          </a:p>
          <a:p>
            <a:pPr>
              <a:buFont typeface="Wingdings" pitchFamily="1" charset="2"/>
              <a:buNone/>
            </a:pPr>
            <a:r>
              <a:rPr lang="en-US" sz="1600" b="1" smtClean="0">
                <a:latin typeface="Courier New" pitchFamily="1" charset="0"/>
                <a:ea typeface="ＭＳ Ｐゴシック" pitchFamily="1" charset="-128"/>
              </a:rPr>
              <a:t>Greetings from process #2!</a:t>
            </a:r>
          </a:p>
          <a:p>
            <a:pPr>
              <a:lnSpc>
                <a:spcPct val="15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mpirun  -np</a:t>
            </a:r>
            <a:r>
              <a:rPr lang="en-US" sz="1600" b="1" smtClean="0">
                <a:latin typeface="Courier New" pitchFamily="1" charset="0"/>
                <a:ea typeface="ＭＳ Ｐゴシック" pitchFamily="1" charset="-128"/>
              </a:rPr>
              <a:t>  4  hello_world_mpi</a:t>
            </a:r>
          </a:p>
          <a:p>
            <a:pPr>
              <a:buFont typeface="Wingdings" pitchFamily="1" charset="2"/>
              <a:buNone/>
            </a:pPr>
            <a:r>
              <a:rPr lang="en-US" sz="1600" b="1" smtClean="0">
                <a:latin typeface="Courier New" pitchFamily="1" charset="0"/>
                <a:ea typeface="ＭＳ Ｐゴシック" pitchFamily="1" charset="-128"/>
              </a:rPr>
              <a:t>Greetings from process #1!</a:t>
            </a:r>
          </a:p>
          <a:p>
            <a:pPr>
              <a:buFont typeface="Wingdings" pitchFamily="1" charset="2"/>
              <a:buNone/>
            </a:pPr>
            <a:r>
              <a:rPr lang="en-US" sz="1600" b="1" smtClean="0">
                <a:latin typeface="Courier New" pitchFamily="1" charset="0"/>
                <a:ea typeface="ＭＳ Ｐゴシック" pitchFamily="1" charset="-128"/>
              </a:rPr>
              <a:t>Greetings from process #2!</a:t>
            </a:r>
          </a:p>
          <a:p>
            <a:pPr>
              <a:buFont typeface="Wingdings" pitchFamily="1" charset="2"/>
              <a:buNone/>
            </a:pPr>
            <a:r>
              <a:rPr lang="en-US" sz="1600" b="1" smtClean="0">
                <a:latin typeface="Courier New" pitchFamily="1" charset="0"/>
                <a:ea typeface="ＭＳ Ｐゴシック" pitchFamily="1" charset="-128"/>
              </a:rPr>
              <a:t>Greetings from process #3!</a:t>
            </a:r>
          </a:p>
          <a:p>
            <a:pPr>
              <a:buFont typeface="Wingdings" pitchFamily="1" charset="2"/>
              <a:buNone/>
            </a:pPr>
            <a:r>
              <a:rPr lang="en-US" b="1" u="sng" smtClean="0">
                <a:ea typeface="ＭＳ Ｐゴシック" pitchFamily="1" charset="-128"/>
              </a:rPr>
              <a:t>Note</a:t>
            </a:r>
            <a:r>
              <a:rPr lang="en-US" smtClean="0">
                <a:ea typeface="ＭＳ Ｐゴシック" pitchFamily="1" charset="-128"/>
              </a:rPr>
              <a:t>:  The compile command and the run command vary from platform to platform.</a:t>
            </a:r>
          </a:p>
          <a:p>
            <a:pPr>
              <a:buFont typeface="Wingdings" pitchFamily="1" charset="2"/>
              <a:buNone/>
            </a:pPr>
            <a:r>
              <a:rPr lang="en-US" smtClean="0">
                <a:ea typeface="ＭＳ Ｐゴシック" pitchFamily="1" charset="-128"/>
              </a:rPr>
              <a:t>This </a:t>
            </a:r>
            <a:r>
              <a:rPr lang="en-US" b="1" u="sng" smtClean="0">
                <a:ea typeface="ＭＳ Ｐゴシック" pitchFamily="1" charset="-128"/>
              </a:rPr>
              <a:t>ISN’T</a:t>
            </a:r>
            <a:r>
              <a:rPr lang="en-US" smtClean="0">
                <a:ea typeface="ＭＳ Ｐゴシック" pitchFamily="1" charset="-128"/>
              </a:rPr>
              <a:t> how you run MPI on Sooner.</a:t>
            </a:r>
          </a:p>
        </p:txBody>
      </p:sp>
      <p:sp>
        <p:nvSpPr>
          <p:cNvPr id="8192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E3218AC9-D008-4CC9-BF00-170D60859C31}" type="slidenum">
              <a:rPr lang="en-US"/>
              <a:pPr/>
              <a:t>44</a:t>
            </a:fld>
            <a:endParaRPr 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Why is Rank #0 the Server?</a:t>
            </a:r>
          </a:p>
        </p:txBody>
      </p:sp>
      <p:sp>
        <p:nvSpPr>
          <p:cNvPr id="82947" name="Rectangle 3"/>
          <p:cNvSpPr>
            <a:spLocks noGrp="1" noChangeArrowheads="1"/>
          </p:cNvSpPr>
          <p:nvPr>
            <p:ph idx="1"/>
          </p:nvPr>
        </p:nvSpPr>
        <p:spPr/>
        <p:txBody>
          <a:bodyPr/>
          <a:lstStyle/>
          <a:p>
            <a:pPr>
              <a:lnSpc>
                <a:spcPct val="80000"/>
              </a:lnSpc>
              <a:buFont typeface="Wingdings" pitchFamily="1" charset="2"/>
              <a:buNone/>
            </a:pPr>
            <a:r>
              <a:rPr lang="en-US" b="1" smtClean="0">
                <a:solidFill>
                  <a:srgbClr val="000000"/>
                </a:solidFill>
                <a:latin typeface="Courier New" pitchFamily="1" charset="0"/>
                <a:ea typeface="ＭＳ Ｐゴシック" pitchFamily="1" charset="-128"/>
              </a:rPr>
              <a:t> const int server_rank = 0;</a:t>
            </a:r>
            <a:endParaRPr lang="en-US" smtClean="0">
              <a:solidFill>
                <a:srgbClr val="000000"/>
              </a:solidFill>
              <a:ea typeface="ＭＳ Ｐゴシック" pitchFamily="1" charset="-128"/>
            </a:endParaRPr>
          </a:p>
          <a:p>
            <a:pPr>
              <a:buFont typeface="Wingdings" pitchFamily="1" charset="2"/>
              <a:buNone/>
            </a:pPr>
            <a:r>
              <a:rPr lang="en-US" smtClean="0">
                <a:ea typeface="ＭＳ Ｐゴシック" pitchFamily="1" charset="-128"/>
              </a:rPr>
              <a:t>By convention, the server process has rank (process ID) #0.  </a:t>
            </a:r>
            <a:r>
              <a:rPr lang="en-US" b="1" u="sng" smtClean="0">
                <a:ea typeface="ＭＳ Ｐゴシック" pitchFamily="1" charset="-128"/>
              </a:rPr>
              <a:t>Why?</a:t>
            </a:r>
          </a:p>
          <a:p>
            <a:pPr>
              <a:buFont typeface="Wingdings" pitchFamily="1" charset="2"/>
              <a:buNone/>
            </a:pPr>
            <a:r>
              <a:rPr lang="en-US" smtClean="0">
                <a:ea typeface="ＭＳ Ｐゴシック" pitchFamily="1" charset="-128"/>
              </a:rPr>
              <a:t>A run must use at least one process but can use multiple processes.</a:t>
            </a:r>
          </a:p>
          <a:p>
            <a:pPr>
              <a:lnSpc>
                <a:spcPct val="80000"/>
              </a:lnSpc>
              <a:buFont typeface="Wingdings" pitchFamily="1" charset="2"/>
              <a:buNone/>
            </a:pPr>
            <a:r>
              <a:rPr lang="en-US" smtClean="0">
                <a:ea typeface="ＭＳ Ｐゴシック" pitchFamily="1" charset="-128"/>
              </a:rPr>
              <a:t>Process ranks are 0 through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t>
            </a:r>
            <a:r>
              <a:rPr lang="en-US" i="1" smtClean="0">
                <a:ea typeface="ＭＳ Ｐゴシック" pitchFamily="1" charset="-128"/>
              </a:rPr>
              <a:t>N</a:t>
            </a:r>
            <a:r>
              <a:rPr lang="en-US" i="1" baseline="-25000" smtClean="0">
                <a:ea typeface="ＭＳ Ｐゴシック" pitchFamily="1" charset="-128"/>
              </a:rPr>
              <a:t>p </a:t>
            </a:r>
            <a:r>
              <a:rPr lang="en-US" u="sng" smtClean="0">
                <a:ea typeface="ＭＳ Ｐゴシック" pitchFamily="1" charset="-128"/>
              </a:rPr>
              <a:t>&gt;</a:t>
            </a:r>
            <a:r>
              <a:rPr lang="en-US" smtClean="0">
                <a:ea typeface="ＭＳ Ｐゴシック" pitchFamily="1" charset="-128"/>
              </a:rPr>
              <a:t>1 .</a:t>
            </a:r>
          </a:p>
          <a:p>
            <a:pPr>
              <a:buFont typeface="Wingdings" pitchFamily="1" charset="2"/>
              <a:buNone/>
            </a:pPr>
            <a:r>
              <a:rPr lang="en-US" smtClean="0">
                <a:ea typeface="ＭＳ Ｐゴシック" pitchFamily="1" charset="-128"/>
              </a:rPr>
              <a:t>Therefore, every MPI run has a process with rank #0.</a:t>
            </a:r>
          </a:p>
          <a:p>
            <a:pPr>
              <a:buFont typeface="Wingdings" pitchFamily="1" charset="2"/>
              <a:buNone/>
            </a:pPr>
            <a:r>
              <a:rPr lang="en-US" b="1" u="sng" smtClean="0">
                <a:ea typeface="ＭＳ Ｐゴシック" pitchFamily="1" charset="-128"/>
              </a:rPr>
              <a:t>Note</a:t>
            </a:r>
            <a:r>
              <a:rPr lang="en-US" smtClean="0">
                <a:ea typeface="ＭＳ Ｐゴシック" pitchFamily="1" charset="-128"/>
              </a:rPr>
              <a:t>: Every MPI run also has a process with rank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so you could use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as the server instead of 0 … but no one does.</a:t>
            </a:r>
          </a:p>
        </p:txBody>
      </p:sp>
      <p:sp>
        <p:nvSpPr>
          <p:cNvPr id="8294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1F0B2978-F089-4A4D-816D-964CF7DAC169}" type="slidenum">
              <a:rPr lang="en-US"/>
              <a:pPr/>
              <a:t>45</a:t>
            </a:fld>
            <a:endParaRPr lang="en-US"/>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Does There Have to be a Server?</a:t>
            </a:r>
          </a:p>
        </p:txBody>
      </p:sp>
      <p:sp>
        <p:nvSpPr>
          <p:cNvPr id="839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There </a:t>
            </a:r>
            <a:r>
              <a:rPr lang="en-US" b="1" u="sng" smtClean="0">
                <a:ea typeface="ＭＳ Ｐゴシック" pitchFamily="1" charset="-128"/>
              </a:rPr>
              <a:t>DOESN’T</a:t>
            </a:r>
            <a:r>
              <a:rPr lang="en-US" smtClean="0">
                <a:ea typeface="ＭＳ Ｐゴシック" pitchFamily="1" charset="-128"/>
              </a:rPr>
              <a:t> have to be a server.</a:t>
            </a:r>
          </a:p>
          <a:p>
            <a:pPr>
              <a:buFont typeface="Wingdings" pitchFamily="1" charset="2"/>
              <a:buNone/>
            </a:pPr>
            <a:r>
              <a:rPr lang="en-US" smtClean="0">
                <a:ea typeface="ＭＳ Ｐゴシック" pitchFamily="1" charset="-128"/>
              </a:rPr>
              <a:t>It’s perfectly possible to write an MPI code that has no master as such.</a:t>
            </a:r>
          </a:p>
          <a:p>
            <a:pPr>
              <a:buFont typeface="Wingdings" pitchFamily="1" charset="2"/>
              <a:buNone/>
            </a:pPr>
            <a:r>
              <a:rPr lang="en-US" smtClean="0">
                <a:ea typeface="ＭＳ Ｐゴシック" pitchFamily="1" charset="-128"/>
              </a:rPr>
              <a:t>For example, weather and other transport codes typically share most duties equally, and likewise chemistry and astronomy codes.</a:t>
            </a:r>
          </a:p>
          <a:p>
            <a:pPr>
              <a:buFont typeface="Wingdings" pitchFamily="1" charset="2"/>
              <a:buNone/>
            </a:pPr>
            <a:r>
              <a:rPr lang="en-US" smtClean="0">
                <a:ea typeface="ＭＳ Ｐゴシック" pitchFamily="1" charset="-128"/>
              </a:rPr>
              <a:t>In practice, though, most codes use rank #0 to do things like small scale I/O, since it’s typically more efficient to have one process read the files and then broadcast the input data to the other processes.</a:t>
            </a:r>
          </a:p>
        </p:txBody>
      </p:sp>
      <p:sp>
        <p:nvSpPr>
          <p:cNvPr id="8397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81D4536A-CB7B-44EA-8E8E-9AB2EEDE3CB5}" type="slidenum">
              <a:rPr lang="en-US"/>
              <a:pPr/>
              <a:t>46</a:t>
            </a:fld>
            <a:endParaRPr lang="en-US"/>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Why “Rank?”</a:t>
            </a:r>
          </a:p>
        </p:txBody>
      </p:sp>
      <p:sp>
        <p:nvSpPr>
          <p:cNvPr id="84995" name="Rectangle 3"/>
          <p:cNvSpPr>
            <a:spLocks noGrp="1" noChangeArrowheads="1"/>
          </p:cNvSpPr>
          <p:nvPr>
            <p:ph idx="1"/>
          </p:nvPr>
        </p:nvSpPr>
        <p:spPr>
          <a:xfrm>
            <a:off x="684213" y="1441450"/>
            <a:ext cx="7775575" cy="4578350"/>
          </a:xfrm>
        </p:spPr>
        <p:txBody>
          <a:bodyPr/>
          <a:lstStyle/>
          <a:p>
            <a:pPr>
              <a:buFont typeface="Wingdings" pitchFamily="1" charset="2"/>
              <a:buNone/>
            </a:pPr>
            <a:r>
              <a:rPr lang="en-US" smtClean="0">
                <a:ea typeface="ＭＳ Ｐゴシック" pitchFamily="1" charset="-128"/>
              </a:rPr>
              <a:t>Why does MPI use the term </a:t>
            </a:r>
            <a:r>
              <a:rPr lang="en-US" b="1" i="1" u="sng" smtClean="0">
                <a:solidFill>
                  <a:schemeClr val="hlink"/>
                </a:solidFill>
                <a:ea typeface="ＭＳ Ｐゴシック" pitchFamily="1" charset="-128"/>
              </a:rPr>
              <a:t>rank</a:t>
            </a:r>
            <a:r>
              <a:rPr lang="en-US" smtClean="0">
                <a:ea typeface="ＭＳ Ｐゴシック" pitchFamily="1" charset="-128"/>
              </a:rPr>
              <a:t> to refer to process ID?</a:t>
            </a:r>
          </a:p>
          <a:p>
            <a:pPr>
              <a:lnSpc>
                <a:spcPct val="90000"/>
              </a:lnSpc>
              <a:buFont typeface="Wingdings" pitchFamily="1" charset="2"/>
              <a:buNone/>
            </a:pPr>
            <a:r>
              <a:rPr lang="en-US" smtClean="0">
                <a:ea typeface="ＭＳ Ｐゴシック" pitchFamily="1" charset="-128"/>
              </a:rPr>
              <a:t>In general, a process has an identifier that is assigned by the operating system (for example, Unix), and that is unrelated to MPI:</a:t>
            </a:r>
          </a:p>
          <a:p>
            <a:pPr>
              <a:lnSpc>
                <a:spcPct val="60000"/>
              </a:lnSpc>
              <a:buFont typeface="Wingdings" pitchFamily="1" charset="2"/>
              <a:buNone/>
            </a:pPr>
            <a:r>
              <a:rPr lang="en-US" b="1" smtClean="0">
                <a:latin typeface="Courier New" pitchFamily="1" charset="0"/>
                <a:ea typeface="ＭＳ Ｐゴシック" pitchFamily="1" charset="-128"/>
              </a:rPr>
              <a:t>% ps</a:t>
            </a:r>
          </a:p>
          <a:p>
            <a:pPr>
              <a:lnSpc>
                <a:spcPct val="60000"/>
              </a:lnSpc>
              <a:buFont typeface="Wingdings" pitchFamily="1" charset="2"/>
              <a:buNone/>
            </a:pPr>
            <a:r>
              <a:rPr lang="en-US" b="1" smtClean="0">
                <a:latin typeface="Courier New" pitchFamily="1" charset="0"/>
                <a:ea typeface="ＭＳ Ｐゴシック" pitchFamily="1" charset="-128"/>
              </a:rPr>
              <a:t>        PID TTY     TIME CMD</a:t>
            </a:r>
          </a:p>
          <a:p>
            <a:pPr>
              <a:lnSpc>
                <a:spcPct val="70000"/>
              </a:lnSpc>
              <a:buFont typeface="Wingdings" pitchFamily="1" charset="2"/>
              <a:buNone/>
            </a:pPr>
            <a:r>
              <a:rPr lang="en-US" b="1" smtClean="0">
                <a:latin typeface="Courier New" pitchFamily="1" charset="0"/>
                <a:ea typeface="ＭＳ Ｐゴシック" pitchFamily="1" charset="-128"/>
              </a:rPr>
              <a:t>   52170812 ttyq57  0:01 tcsh</a:t>
            </a:r>
          </a:p>
          <a:p>
            <a:pPr>
              <a:lnSpc>
                <a:spcPct val="90000"/>
              </a:lnSpc>
              <a:buFont typeface="Wingdings" pitchFamily="1" charset="2"/>
              <a:buNone/>
            </a:pPr>
            <a:r>
              <a:rPr lang="en-US" smtClean="0">
                <a:ea typeface="ＭＳ Ｐゴシック" pitchFamily="1" charset="-128"/>
              </a:rPr>
              <a:t>Also, each processor has an identifier, but an MPI run that uses fewer than all processors will use an arbitrary subset.</a:t>
            </a:r>
          </a:p>
          <a:p>
            <a:pPr>
              <a:buFont typeface="Wingdings" pitchFamily="1" charset="2"/>
              <a:buNone/>
            </a:pPr>
            <a:r>
              <a:rPr lang="en-US" smtClean="0">
                <a:ea typeface="ＭＳ Ｐゴシック" pitchFamily="1" charset="-128"/>
              </a:rPr>
              <a:t>The rank of an MPI process is neither of these.</a:t>
            </a:r>
          </a:p>
        </p:txBody>
      </p:sp>
      <p:sp>
        <p:nvSpPr>
          <p:cNvPr id="8499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DC1B4264-539D-4949-8DF3-A5038A0AB77F}" type="slidenum">
              <a:rPr lang="en-US"/>
              <a:pPr/>
              <a:t>47</a:t>
            </a:fld>
            <a:endParaRPr lang="en-US"/>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6019" name="Rectangle 3"/>
          <p:cNvSpPr>
            <a:spLocks noGrp="1" noChangeArrowheads="1"/>
          </p:cNvSpPr>
          <p:nvPr>
            <p:ph idx="1"/>
          </p:nvPr>
        </p:nvSpPr>
        <p:spPr>
          <a:xfrm>
            <a:off x="609600" y="1512888"/>
            <a:ext cx="7850188" cy="4295775"/>
          </a:xfrm>
        </p:spPr>
        <p:txBody>
          <a:bodyPr/>
          <a:lstStyle/>
          <a:p>
            <a:pPr>
              <a:lnSpc>
                <a:spcPct val="90000"/>
              </a:lnSpc>
              <a:buFont typeface="Wingdings" pitchFamily="1" charset="2"/>
              <a:buNone/>
            </a:pPr>
            <a:r>
              <a:rPr lang="en-US" smtClean="0">
                <a:ea typeface="ＭＳ Ｐゴシック" pitchFamily="1" charset="-128"/>
              </a:rPr>
              <a:t>Recall:</a:t>
            </a:r>
          </a:p>
          <a:p>
            <a:pPr>
              <a:lnSpc>
                <a:spcPct val="9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mpicc</a:t>
            </a:r>
            <a:r>
              <a:rPr lang="en-US" sz="1800" b="1" smtClean="0">
                <a:latin typeface="Courier New" pitchFamily="1" charset="0"/>
                <a:ea typeface="ＭＳ Ｐゴシック" pitchFamily="1" charset="-128"/>
              </a:rPr>
              <a:t>  -o  hello_world_mpi  greeting.c</a:t>
            </a:r>
            <a:endParaRPr lang="en-US" sz="1800" b="1" smtClean="0">
              <a:solidFill>
                <a:srgbClr val="0000CC"/>
              </a:solidFill>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a:t>
            </a: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-np</a:t>
            </a:r>
            <a:r>
              <a:rPr lang="en-US" sz="1800" b="1" smtClean="0">
                <a:latin typeface="Courier New" pitchFamily="1" charset="0"/>
                <a:ea typeface="ＭＳ Ｐゴシック" pitchFamily="1" charset="-128"/>
              </a:rPr>
              <a:t>  1  hello_world_mpi</a:t>
            </a:r>
          </a:p>
          <a:p>
            <a:pPr>
              <a:lnSpc>
                <a:spcPct val="12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2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13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3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13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4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#3!</a:t>
            </a:r>
          </a:p>
          <a:p>
            <a:pPr>
              <a:lnSpc>
                <a:spcPct val="90000"/>
              </a:lnSpc>
            </a:pPr>
            <a:endParaRPr lang="en-US" sz="3200" smtClean="0">
              <a:ea typeface="ＭＳ Ｐゴシック" pitchFamily="1" charset="-128"/>
            </a:endParaRPr>
          </a:p>
        </p:txBody>
      </p:sp>
      <p:sp>
        <p:nvSpPr>
          <p:cNvPr id="8602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DE76B237-605D-4997-B0F4-683FBAAD0C92}" type="slidenum">
              <a:rPr lang="en-US"/>
              <a:pPr/>
              <a:t>48</a:t>
            </a:fld>
            <a:endParaRPr lang="en-US"/>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Deterministic Operation?</a:t>
            </a:r>
          </a:p>
        </p:txBody>
      </p:sp>
      <p:sp>
        <p:nvSpPr>
          <p:cNvPr id="87043" name="Rectangle 3"/>
          <p:cNvSpPr>
            <a:spLocks noGrp="1" noChangeArrowheads="1"/>
          </p:cNvSpPr>
          <p:nvPr>
            <p:ph idx="1"/>
          </p:nvPr>
        </p:nvSpPr>
        <p:spPr>
          <a:xfrm>
            <a:off x="533400" y="1371600"/>
            <a:ext cx="8153400" cy="4800600"/>
          </a:xfrm>
        </p:spPr>
        <p:txBody>
          <a:bodyPr/>
          <a:lstStyle/>
          <a:p>
            <a:pPr>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4  hello_world_mpi</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#3!</a:t>
            </a:r>
          </a:p>
          <a:p>
            <a:pPr>
              <a:lnSpc>
                <a:spcPct val="80000"/>
              </a:lnSpc>
              <a:buFont typeface="Wingdings" pitchFamily="1" charset="2"/>
              <a:buNone/>
            </a:pPr>
            <a:r>
              <a:rPr lang="en-US" smtClean="0">
                <a:ea typeface="ＭＳ Ｐゴシック" pitchFamily="1" charset="-128"/>
              </a:rPr>
              <a:t>The order in which the greetings are printed is deterministic.  </a:t>
            </a:r>
            <a:r>
              <a:rPr lang="en-US" b="1" u="sng" smtClean="0">
                <a:solidFill>
                  <a:srgbClr val="A50021"/>
                </a:solidFill>
                <a:ea typeface="ＭＳ Ｐゴシック" pitchFamily="1" charset="-128"/>
              </a:rPr>
              <a:t>Why?</a:t>
            </a:r>
          </a:p>
          <a:p>
            <a:pPr>
              <a:buFont typeface="Wingdings" pitchFamily="1" charset="2"/>
              <a:buNone/>
            </a:pPr>
            <a:r>
              <a:rPr lang="en-US" sz="1800" b="1" smtClean="0">
                <a:solidFill>
                  <a:srgbClr val="000000"/>
                </a:solidFill>
                <a:latin typeface="Courier New" pitchFamily="1" charset="0"/>
                <a:ea typeface="ＭＳ Ｐゴシック" pitchFamily="1" charset="-128"/>
              </a:rPr>
              <a:t>for (source = 0; source &lt; num_procs; source++)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MPI_Recv</a:t>
            </a:r>
            <a:r>
              <a:rPr lang="en-US" sz="18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MPI_CHAR</a:t>
            </a:r>
            <a:r>
              <a:rPr lang="en-US" sz="1800" b="1" smtClean="0">
                <a:solidFill>
                  <a:srgbClr val="000000"/>
                </a:solidFill>
                <a:latin typeface="Courier New" pitchFamily="1" charset="0"/>
                <a:ea typeface="ＭＳ Ｐゴシック" pitchFamily="1" charset="-128"/>
              </a:rPr>
              <a:t>, source, tag, </a:t>
            </a:r>
            <a:r>
              <a:rPr lang="en-US" sz="1800" b="1" smtClean="0">
                <a:solidFill>
                  <a:schemeClr val="folHlink"/>
                </a:solidFill>
                <a:latin typeface="Courier New" pitchFamily="1" charset="0"/>
                <a:ea typeface="ＭＳ Ｐゴシック" pitchFamily="1" charset="-128"/>
              </a:rPr>
              <a:t>MPI_COMM_WORLD</a:t>
            </a:r>
            <a:r>
              <a:rPr lang="en-US" sz="18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 for source */</a:t>
            </a:r>
          </a:p>
          <a:p>
            <a:pPr>
              <a:lnSpc>
                <a:spcPct val="80000"/>
              </a:lnSpc>
              <a:buFont typeface="Wingdings" pitchFamily="1" charset="2"/>
              <a:buNone/>
            </a:pPr>
            <a:r>
              <a:rPr lang="en-US" smtClean="0">
                <a:ea typeface="ＭＳ Ｐゴシック" pitchFamily="1" charset="-128"/>
              </a:rPr>
              <a:t>This loop </a:t>
            </a:r>
            <a:r>
              <a:rPr lang="en-US" b="1" u="sng" smtClean="0">
                <a:ea typeface="ＭＳ Ｐゴシック" pitchFamily="1" charset="-128"/>
              </a:rPr>
              <a:t>ignores the receive order</a:t>
            </a:r>
            <a:r>
              <a:rPr lang="en-US" smtClean="0">
                <a:ea typeface="ＭＳ Ｐゴシック" pitchFamily="1" charset="-128"/>
              </a:rPr>
              <a:t>.</a:t>
            </a:r>
          </a:p>
        </p:txBody>
      </p:sp>
      <p:sp>
        <p:nvSpPr>
          <p:cNvPr id="8704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20977047-EDFB-4BD4-9DE9-F0AA4E105771}" type="slidenum">
              <a:rPr lang="en-US"/>
              <a:pPr/>
              <a:t>49</a:t>
            </a:fld>
            <a:endParaRPr lang="en-US"/>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Instructions</a:t>
            </a:r>
          </a:p>
        </p:txBody>
      </p:sp>
      <p:sp>
        <p:nvSpPr>
          <p:cNvPr id="41987" name="Rectangle 3"/>
          <p:cNvSpPr>
            <a:spLocks noGrp="1" noChangeArrowheads="1"/>
          </p:cNvSpPr>
          <p:nvPr>
            <p:ph idx="1"/>
          </p:nvPr>
        </p:nvSpPr>
        <p:spPr>
          <a:xfrm>
            <a:off x="609600" y="1441450"/>
            <a:ext cx="7775575" cy="4367213"/>
          </a:xfrm>
        </p:spPr>
        <p:txBody>
          <a:bodyPr/>
          <a:lstStyle/>
          <a:p>
            <a:pPr>
              <a:buFont typeface="Wingdings" pitchFamily="1" charset="2"/>
              <a:buNone/>
            </a:pPr>
            <a:r>
              <a:rPr lang="en-US" smtClean="0">
                <a:ea typeface="ＭＳ Ｐゴシック" pitchFamily="1" charset="-128"/>
              </a:rPr>
              <a:t>The </a:t>
            </a:r>
            <a:r>
              <a:rPr lang="en-US" b="1" u="sng" smtClean="0">
                <a:ea typeface="ＭＳ Ｐゴシック" pitchFamily="1" charset="-128"/>
              </a:rPr>
              <a:t>instructions</a:t>
            </a:r>
            <a:r>
              <a:rPr lang="en-US" smtClean="0">
                <a:ea typeface="ＭＳ Ｐゴシック" pitchFamily="1" charset="-128"/>
              </a:rPr>
              <a:t> are split into two kinds:</a:t>
            </a:r>
          </a:p>
          <a:p>
            <a:pPr>
              <a:lnSpc>
                <a:spcPct val="70000"/>
              </a:lnSpc>
            </a:pPr>
            <a:r>
              <a:rPr lang="en-US" b="1" u="sng" smtClean="0">
                <a:ea typeface="ＭＳ Ｐゴシック" pitchFamily="1" charset="-128"/>
              </a:rPr>
              <a:t>Arithmetic/Logical</a:t>
            </a:r>
            <a:r>
              <a:rPr lang="en-US" smtClean="0">
                <a:ea typeface="ＭＳ Ｐゴシック" pitchFamily="1" charset="-128"/>
              </a:rPr>
              <a:t> – for example:</a:t>
            </a:r>
          </a:p>
          <a:p>
            <a:pPr lvl="1">
              <a:lnSpc>
                <a:spcPct val="80000"/>
              </a:lnSpc>
            </a:pPr>
            <a:r>
              <a:rPr lang="en-US" sz="2400" smtClean="0">
                <a:ea typeface="ＭＳ Ｐゴシック" pitchFamily="1" charset="-128"/>
              </a:rPr>
              <a:t>Add the number in slot 27 to the number in slot 239, and put the result in slot 71.</a:t>
            </a:r>
          </a:p>
          <a:p>
            <a:pPr lvl="1">
              <a:lnSpc>
                <a:spcPct val="90000"/>
              </a:lnSpc>
            </a:pPr>
            <a:r>
              <a:rPr lang="en-US" sz="2400" smtClean="0">
                <a:ea typeface="ＭＳ Ｐゴシック" pitchFamily="1" charset="-128"/>
              </a:rPr>
              <a:t>Compare the number in slot 71 to the number in slot 118, to see whether they are equal.</a:t>
            </a:r>
          </a:p>
          <a:p>
            <a:pPr>
              <a:lnSpc>
                <a:spcPct val="70000"/>
              </a:lnSpc>
            </a:pPr>
            <a:r>
              <a:rPr lang="en-US" b="1" u="sng" smtClean="0">
                <a:ea typeface="ＭＳ Ｐゴシック" pitchFamily="1" charset="-128"/>
              </a:rPr>
              <a:t>Communication</a:t>
            </a:r>
            <a:r>
              <a:rPr lang="en-US" smtClean="0">
                <a:ea typeface="ＭＳ Ｐゴシック" pitchFamily="1" charset="-128"/>
              </a:rPr>
              <a:t> – for example:</a:t>
            </a:r>
          </a:p>
          <a:p>
            <a:pPr lvl="1">
              <a:lnSpc>
                <a:spcPct val="90000"/>
              </a:lnSpc>
            </a:pPr>
            <a:r>
              <a:rPr lang="en-US" sz="2400" smtClean="0">
                <a:ea typeface="ＭＳ Ｐゴシック" pitchFamily="1" charset="-128"/>
              </a:rPr>
              <a:t>Call 555-0127 and leave a voicemail containing the number in slot 962.</a:t>
            </a:r>
          </a:p>
          <a:p>
            <a:pPr lvl="1"/>
            <a:r>
              <a:rPr lang="en-US" sz="2400" smtClean="0">
                <a:ea typeface="ＭＳ Ｐゴシック" pitchFamily="1" charset="-128"/>
              </a:rPr>
              <a:t>Call your voicemail box and collect a voicemail from 555-0063, and put that number in slot 715.</a:t>
            </a:r>
          </a:p>
        </p:txBody>
      </p:sp>
      <p:sp>
        <p:nvSpPr>
          <p:cNvPr id="4198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AE7A8FC-F69C-41D7-83FC-4E3E71785F0C}" type="slidenum">
              <a:rPr lang="en-US"/>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Deterministic Parallelism</a:t>
            </a:r>
          </a:p>
        </p:txBody>
      </p:sp>
      <p:sp>
        <p:nvSpPr>
          <p:cNvPr id="88067" name="Rectangle 3"/>
          <p:cNvSpPr>
            <a:spLocks noGrp="1" noChangeArrowheads="1"/>
          </p:cNvSpPr>
          <p:nvPr>
            <p:ph idx="1"/>
          </p:nvPr>
        </p:nvSpPr>
        <p:spPr>
          <a:xfrm>
            <a:off x="533400" y="1219200"/>
            <a:ext cx="8153400" cy="51816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Because of the order in which the loop iterations occur, the greetings will be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non-deterministic</a:t>
            </a:r>
            <a:r>
              <a:rPr lang="en-US" smtClean="0">
                <a:ea typeface="ＭＳ Ｐゴシック" pitchFamily="1" charset="-128"/>
              </a:rPr>
              <a:t> order.</a:t>
            </a:r>
          </a:p>
        </p:txBody>
      </p:sp>
      <p:sp>
        <p:nvSpPr>
          <p:cNvPr id="8806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EBBEA7B6-B4DC-4D8A-A1F8-C9F64C2272F9}" type="slidenum">
              <a:rPr lang="en-US"/>
              <a:pPr/>
              <a:t>50</a:t>
            </a:fld>
            <a:endParaRPr lang="en-US"/>
          </a:p>
        </p:txBody>
      </p:sp>
      <p:sp>
        <p:nvSpPr>
          <p:cNvPr id="88070" name="Oval 4"/>
          <p:cNvSpPr>
            <a:spLocks noChangeArrowheads="1"/>
          </p:cNvSpPr>
          <p:nvPr/>
        </p:nvSpPr>
        <p:spPr bwMode="auto">
          <a:xfrm>
            <a:off x="3429000" y="2362200"/>
            <a:ext cx="11430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Nondeterministic Parallelism</a:t>
            </a:r>
          </a:p>
        </p:txBody>
      </p:sp>
      <p:sp>
        <p:nvSpPr>
          <p:cNvPr id="89091" name="Rectangle 3"/>
          <p:cNvSpPr>
            <a:spLocks noGrp="1" noChangeArrowheads="1"/>
          </p:cNvSpPr>
          <p:nvPr>
            <p:ph idx="1"/>
          </p:nvPr>
        </p:nvSpPr>
        <p:spPr>
          <a:xfrm>
            <a:off x="533400" y="1219200"/>
            <a:ext cx="8153400" cy="48768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MPI_ANY_SOURCE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Because of this change, the greetings will be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non-deterministic</a:t>
            </a:r>
            <a:r>
              <a:rPr lang="en-US" smtClean="0">
                <a:ea typeface="ＭＳ Ｐゴシック" pitchFamily="1" charset="-128"/>
              </a:rPr>
              <a:t> order, specifically in the order in which they’re received.</a:t>
            </a:r>
          </a:p>
        </p:txBody>
      </p:sp>
      <p:sp>
        <p:nvSpPr>
          <p:cNvPr id="8909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D6AB7D88-49D8-44C8-994D-80F3393A30DC}" type="slidenum">
              <a:rPr lang="en-US"/>
              <a:pPr/>
              <a:t>51</a:t>
            </a:fld>
            <a:endParaRPr lang="en-US"/>
          </a:p>
        </p:txBody>
      </p:sp>
      <p:sp>
        <p:nvSpPr>
          <p:cNvPr id="89094" name="Oval 4"/>
          <p:cNvSpPr>
            <a:spLocks noChangeArrowheads="1"/>
          </p:cNvSpPr>
          <p:nvPr/>
        </p:nvSpPr>
        <p:spPr bwMode="auto">
          <a:xfrm>
            <a:off x="3200400" y="2362200"/>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mtClean="0">
                <a:ea typeface="ＭＳ Ｐゴシック" pitchFamily="1" charset="-128"/>
              </a:rPr>
              <a:t>Message = Envelope+Contents</a:t>
            </a:r>
          </a:p>
        </p:txBody>
      </p:sp>
      <p:sp>
        <p:nvSpPr>
          <p:cNvPr id="90115" name="Rectangle 3"/>
          <p:cNvSpPr>
            <a:spLocks noGrp="1" noChangeArrowheads="1"/>
          </p:cNvSpPr>
          <p:nvPr>
            <p:ph idx="1"/>
          </p:nvPr>
        </p:nvSpPr>
        <p:spPr/>
        <p:txBody>
          <a:bodyPr/>
          <a:lstStyle/>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MPI_Send</a:t>
            </a:r>
            <a:r>
              <a:rPr lang="en-US" sz="2000" b="1" smtClean="0">
                <a:solidFill>
                  <a:srgbClr val="000000"/>
                </a:solidFill>
                <a:latin typeface="Courier New" pitchFamily="1" charset="0"/>
                <a:ea typeface="ＭＳ Ｐゴシック" pitchFamily="1" charset="-128"/>
              </a:rPr>
              <a:t>(message, strlen(message)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destination, tag,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a:t>
            </a:r>
            <a:endParaRPr lang="en-US" sz="2000" smtClean="0">
              <a:solidFill>
                <a:srgbClr val="000000"/>
              </a:solidFill>
              <a:ea typeface="ＭＳ Ｐゴシック" pitchFamily="1" charset="-128"/>
            </a:endParaRPr>
          </a:p>
          <a:p>
            <a:pPr>
              <a:lnSpc>
                <a:spcPct val="80000"/>
              </a:lnSpc>
              <a:buFont typeface="Wingdings" pitchFamily="1" charset="2"/>
              <a:buNone/>
            </a:pPr>
            <a:r>
              <a:rPr lang="en-US" smtClean="0">
                <a:ea typeface="ＭＳ Ｐゴシック" pitchFamily="1" charset="-128"/>
              </a:rPr>
              <a:t>When MPI sends a message, it doesn’t just send the contents; it also sends an “envelope” describing the contents:</a:t>
            </a:r>
          </a:p>
          <a:p>
            <a:pPr>
              <a:lnSpc>
                <a:spcPct val="80000"/>
              </a:lnSpc>
              <a:buFont typeface="Wingdings" pitchFamily="1" charset="2"/>
              <a:buNone/>
            </a:pPr>
            <a:r>
              <a:rPr lang="en-US" b="1" u="sng" smtClean="0">
                <a:ea typeface="ＭＳ Ｐゴシック" pitchFamily="1" charset="-128"/>
              </a:rPr>
              <a:t>Size</a:t>
            </a:r>
            <a:r>
              <a:rPr lang="en-US" smtClean="0">
                <a:ea typeface="ＭＳ Ｐゴシック" pitchFamily="1" charset="-128"/>
              </a:rPr>
              <a:t> (number of elements of data type)</a:t>
            </a:r>
          </a:p>
          <a:p>
            <a:pPr>
              <a:lnSpc>
                <a:spcPct val="80000"/>
              </a:lnSpc>
              <a:buFont typeface="Wingdings" pitchFamily="1" charset="2"/>
              <a:buNone/>
            </a:pPr>
            <a:r>
              <a:rPr lang="en-US" b="1" u="sng" smtClean="0">
                <a:ea typeface="ＭＳ Ｐゴシック" pitchFamily="1" charset="-128"/>
              </a:rPr>
              <a:t>Data type</a:t>
            </a:r>
          </a:p>
          <a:p>
            <a:pPr>
              <a:lnSpc>
                <a:spcPct val="80000"/>
              </a:lnSpc>
              <a:buFont typeface="Wingdings" pitchFamily="1" charset="2"/>
              <a:buNone/>
            </a:pPr>
            <a:r>
              <a:rPr lang="en-US" b="1" u="sng" smtClean="0">
                <a:ea typeface="ＭＳ Ｐゴシック" pitchFamily="1" charset="-128"/>
              </a:rPr>
              <a:t>Source</a:t>
            </a:r>
            <a:r>
              <a:rPr lang="en-US" smtClean="0">
                <a:ea typeface="ＭＳ Ｐゴシック" pitchFamily="1" charset="-128"/>
              </a:rPr>
              <a:t>: rank of sending process</a:t>
            </a:r>
          </a:p>
          <a:p>
            <a:pPr>
              <a:lnSpc>
                <a:spcPct val="80000"/>
              </a:lnSpc>
              <a:buFont typeface="Wingdings" pitchFamily="1" charset="2"/>
              <a:buNone/>
            </a:pPr>
            <a:r>
              <a:rPr lang="en-US" b="1" u="sng" smtClean="0">
                <a:ea typeface="ＭＳ Ｐゴシック" pitchFamily="1" charset="-128"/>
              </a:rPr>
              <a:t>Destination</a:t>
            </a:r>
            <a:r>
              <a:rPr lang="en-US" smtClean="0">
                <a:ea typeface="ＭＳ Ｐゴシック" pitchFamily="1" charset="-128"/>
              </a:rPr>
              <a:t>: rank of process to receive</a:t>
            </a:r>
          </a:p>
          <a:p>
            <a:pPr>
              <a:lnSpc>
                <a:spcPct val="80000"/>
              </a:lnSpc>
              <a:buFont typeface="Wingdings" pitchFamily="1" charset="2"/>
              <a:buNone/>
            </a:pPr>
            <a:r>
              <a:rPr lang="en-US" b="1" u="sng" smtClean="0">
                <a:ea typeface="ＭＳ Ｐゴシック" pitchFamily="1" charset="-128"/>
              </a:rPr>
              <a:t>Tag</a:t>
            </a:r>
            <a:r>
              <a:rPr lang="en-US" smtClean="0">
                <a:ea typeface="ＭＳ Ｐゴシック" pitchFamily="1" charset="-128"/>
              </a:rPr>
              <a:t> (message ID)</a:t>
            </a:r>
          </a:p>
          <a:p>
            <a:pPr>
              <a:lnSpc>
                <a:spcPct val="80000"/>
              </a:lnSpc>
              <a:buFont typeface="Wingdings" pitchFamily="1" charset="2"/>
              <a:buNone/>
            </a:pPr>
            <a:r>
              <a:rPr lang="en-US" b="1" u="sng" smtClean="0">
                <a:ea typeface="ＭＳ Ｐゴシック" pitchFamily="1" charset="-128"/>
              </a:rPr>
              <a:t>Communicator</a:t>
            </a:r>
            <a:r>
              <a:rPr lang="en-US" smtClean="0">
                <a:ea typeface="ＭＳ Ｐゴシック" pitchFamily="1" charset="-128"/>
              </a:rPr>
              <a:t> (for example,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MPI_COMM_WORLD</a:t>
            </a:r>
            <a:r>
              <a:rPr lang="en-US" smtClean="0">
                <a:ea typeface="ＭＳ Ｐゴシック" pitchFamily="1" charset="-128"/>
              </a:rPr>
              <a:t>)</a:t>
            </a:r>
          </a:p>
        </p:txBody>
      </p:sp>
      <p:sp>
        <p:nvSpPr>
          <p:cNvPr id="9011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BD3C1887-03D7-4892-A49A-A4FB00F88F6D}" type="slidenum">
              <a:rPr lang="en-US"/>
              <a:pPr/>
              <a:t>52</a:t>
            </a:fld>
            <a:endParaRPr lang="en-US"/>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z="3600" smtClean="0">
                <a:ea typeface="ＭＳ Ｐゴシック" pitchFamily="1" charset="-128"/>
              </a:rPr>
              <a:t>MPI Data Types</a:t>
            </a:r>
          </a:p>
        </p:txBody>
      </p:sp>
      <p:graphicFrame>
        <p:nvGraphicFramePr>
          <p:cNvPr id="827395" name="Group 3"/>
          <p:cNvGraphicFramePr>
            <a:graphicFrameLocks noGrp="1"/>
          </p:cNvGraphicFramePr>
          <p:nvPr>
            <p:ph type="tbl"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1169"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1170" name="Slide Number Placeholder 4"/>
          <p:cNvSpPr>
            <a:spLocks noGrp="1"/>
          </p:cNvSpPr>
          <p:nvPr>
            <p:ph type="sldNum" sz="quarter" idx="11"/>
          </p:nvPr>
        </p:nvSpPr>
        <p:spPr>
          <a:noFill/>
        </p:spPr>
        <p:txBody>
          <a:bodyPr/>
          <a:lstStyle/>
          <a:p>
            <a:fld id="{246CF4FB-185C-4E6E-8500-F7D39E1E1990}" type="slidenum">
              <a:rPr lang="en-US"/>
              <a:pPr/>
              <a:t>53</a:t>
            </a:fld>
            <a:endParaRPr lang="en-US"/>
          </a:p>
        </p:txBody>
      </p:sp>
      <p:sp>
        <p:nvSpPr>
          <p:cNvPr id="91171" name="Text Box 33"/>
          <p:cNvSpPr txBox="1">
            <a:spLocks noChangeArrowheads="1"/>
          </p:cNvSpPr>
          <p:nvPr/>
        </p:nvSpPr>
        <p:spPr bwMode="auto">
          <a:xfrm>
            <a:off x="533400" y="3962400"/>
            <a:ext cx="8001000" cy="822325"/>
          </a:xfrm>
          <a:prstGeom prst="rect">
            <a:avLst/>
          </a:prstGeom>
          <a:noFill/>
          <a:ln w="9525">
            <a:noFill/>
            <a:miter lim="800000"/>
            <a:headEnd/>
            <a:tailEnd/>
          </a:ln>
        </p:spPr>
        <p:txBody>
          <a:bodyPr>
            <a:spAutoFit/>
          </a:bodyPr>
          <a:lstStyle/>
          <a:p>
            <a:r>
              <a:rPr lang="en-US"/>
              <a:t>MPI supports several other data types, but most are variations of these, and probably these are all you’ll use.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3600" smtClean="0">
                <a:ea typeface="ＭＳ Ｐゴシック" pitchFamily="1" charset="-128"/>
              </a:rPr>
              <a:t>Message Tags</a:t>
            </a:r>
          </a:p>
        </p:txBody>
      </p:sp>
      <p:sp>
        <p:nvSpPr>
          <p:cNvPr id="9216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My daughter was born in mid-December.</a:t>
            </a:r>
          </a:p>
          <a:p>
            <a:pPr>
              <a:buFont typeface="Wingdings" pitchFamily="1" charset="2"/>
              <a:buNone/>
            </a:pPr>
            <a:r>
              <a:rPr lang="en-US" smtClean="0">
                <a:ea typeface="ＭＳ Ｐゴシック" pitchFamily="1" charset="-128"/>
              </a:rPr>
              <a:t>So, if I give her a present in December, how does she know which of these it’s for?</a:t>
            </a:r>
          </a:p>
          <a:p>
            <a:r>
              <a:rPr lang="en-US" smtClean="0">
                <a:ea typeface="ＭＳ Ｐゴシック" pitchFamily="1" charset="-128"/>
              </a:rPr>
              <a:t>Her birthday</a:t>
            </a:r>
          </a:p>
          <a:p>
            <a:r>
              <a:rPr lang="en-US" smtClean="0">
                <a:ea typeface="ＭＳ Ｐゴシック" pitchFamily="1" charset="-128"/>
              </a:rPr>
              <a:t>Christmas</a:t>
            </a:r>
          </a:p>
          <a:p>
            <a:r>
              <a:rPr lang="en-US" smtClean="0">
                <a:ea typeface="ＭＳ Ｐゴシック" pitchFamily="1" charset="-128"/>
              </a:rPr>
              <a:t>Hanukkah</a:t>
            </a:r>
          </a:p>
          <a:p>
            <a:pPr>
              <a:buFont typeface="Wingdings" pitchFamily="1" charset="2"/>
              <a:buNone/>
            </a:pPr>
            <a:r>
              <a:rPr lang="en-US" smtClean="0">
                <a:ea typeface="ＭＳ Ｐゴシック" pitchFamily="1" charset="-128"/>
              </a:rPr>
              <a:t>She knows because of the tag on the present:</a:t>
            </a:r>
          </a:p>
          <a:p>
            <a:r>
              <a:rPr lang="en-US" smtClean="0">
                <a:ea typeface="ＭＳ Ｐゴシック" pitchFamily="1" charset="-128"/>
              </a:rPr>
              <a:t>A little cake and candles means birthday</a:t>
            </a:r>
          </a:p>
          <a:p>
            <a:r>
              <a:rPr lang="en-US" smtClean="0">
                <a:ea typeface="ＭＳ Ｐゴシック" pitchFamily="1" charset="-128"/>
              </a:rPr>
              <a:t>A little tree or a Santa means Christmas</a:t>
            </a:r>
          </a:p>
          <a:p>
            <a:r>
              <a:rPr lang="en-US" smtClean="0">
                <a:ea typeface="ＭＳ Ｐゴシック" pitchFamily="1" charset="-128"/>
              </a:rPr>
              <a:t>A little menorah means Hanukkah</a:t>
            </a:r>
          </a:p>
        </p:txBody>
      </p:sp>
      <p:sp>
        <p:nvSpPr>
          <p:cNvPr id="9216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0D79694E-3A1B-4310-B327-F7CC61D38058}" type="slidenum">
              <a:rPr lang="en-US"/>
              <a:pPr/>
              <a:t>54</a:t>
            </a:fld>
            <a:endParaRPr lang="en-US"/>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Message Tags</a:t>
            </a:r>
          </a:p>
        </p:txBody>
      </p:sp>
      <p:sp>
        <p:nvSpPr>
          <p:cNvPr id="93187" name="Rectangle 3"/>
          <p:cNvSpPr>
            <a:spLocks noGrp="1" noChangeArrowheads="1"/>
          </p:cNvSpPr>
          <p:nvPr>
            <p:ph idx="1"/>
          </p:nvPr>
        </p:nvSpPr>
        <p:spPr>
          <a:xfrm>
            <a:off x="533400" y="1219200"/>
            <a:ext cx="8153400" cy="48768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rgbClr val="FF0000"/>
                </a:solidFill>
                <a:latin typeface="Courier New" pitchFamily="1" charset="0"/>
                <a:ea typeface="ＭＳ Ｐゴシック" pitchFamily="1" charset="-128"/>
              </a:rPr>
              <a:t>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The greetings are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deterministic</a:t>
            </a:r>
            <a:r>
              <a:rPr lang="en-US" smtClean="0">
                <a:ea typeface="ＭＳ Ｐゴシック" pitchFamily="1" charset="-128"/>
              </a:rPr>
              <a:t> order not because messages are sent and received in order, but because each has a </a:t>
            </a:r>
            <a:r>
              <a:rPr lang="en-US" b="1" i="1" u="sng" smtClean="0">
                <a:solidFill>
                  <a:srgbClr val="A50021"/>
                </a:solidFill>
                <a:ea typeface="ＭＳ Ｐゴシック" pitchFamily="1" charset="-128"/>
              </a:rPr>
              <a:t>tag</a:t>
            </a:r>
            <a:r>
              <a:rPr lang="en-US" smtClean="0">
                <a:ea typeface="ＭＳ Ｐゴシック" pitchFamily="1" charset="-128"/>
              </a:rPr>
              <a:t> (message identifier), and</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asks for a specific message (by tag) from a specific source (by rank).</a:t>
            </a:r>
          </a:p>
        </p:txBody>
      </p:sp>
      <p:sp>
        <p:nvSpPr>
          <p:cNvPr id="9318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50B7743F-2264-4C40-BA8E-2C9FDBB8B13A}" type="slidenum">
              <a:rPr lang="en-US"/>
              <a:pPr/>
              <a:t>55</a:t>
            </a:fld>
            <a:endParaRPr lang="en-US"/>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mtClean="0">
                <a:ea typeface="ＭＳ Ｐゴシック" pitchFamily="1" charset="-128"/>
              </a:rPr>
              <a:t>Parallelism is Nondeterministic</a:t>
            </a:r>
          </a:p>
        </p:txBody>
      </p:sp>
      <p:sp>
        <p:nvSpPr>
          <p:cNvPr id="94211" name="Rectangle 3"/>
          <p:cNvSpPr>
            <a:spLocks noGrp="1" noChangeArrowheads="1"/>
          </p:cNvSpPr>
          <p:nvPr>
            <p:ph idx="1"/>
          </p:nvPr>
        </p:nvSpPr>
        <p:spPr>
          <a:xfrm>
            <a:off x="533400" y="1219200"/>
            <a:ext cx="8153400" cy="5181600"/>
          </a:xfrm>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MPI_Recv</a:t>
            </a:r>
            <a:r>
              <a:rPr lang="en-US" sz="20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MPI_ANY_SOURCE</a:t>
            </a:r>
            <a:r>
              <a:rPr lang="en-US" sz="2000" b="1"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 /* for source */</a:t>
            </a:r>
          </a:p>
          <a:p>
            <a:pPr>
              <a:buFont typeface="Wingdings" pitchFamily="1" charset="2"/>
              <a:buNone/>
            </a:pPr>
            <a:r>
              <a:rPr lang="en-US" smtClean="0">
                <a:ea typeface="ＭＳ Ｐゴシック" pitchFamily="1" charset="-128"/>
              </a:rPr>
              <a:t>But here the greetings are </a:t>
            </a:r>
            <a:r>
              <a:rPr lang="en-US" b="1" u="sng" smtClean="0">
                <a:solidFill>
                  <a:srgbClr val="A50021"/>
                </a:solidFill>
                <a:ea typeface="ＭＳ Ｐゴシック" pitchFamily="1" charset="-128"/>
              </a:rPr>
              <a:t>printed</a:t>
            </a:r>
            <a:r>
              <a:rPr lang="en-US" smtClean="0">
                <a:ea typeface="ＭＳ Ｐゴシック" pitchFamily="1" charset="-128"/>
              </a:rPr>
              <a:t> in </a:t>
            </a:r>
            <a:r>
              <a:rPr lang="en-US" b="1" u="sng" smtClean="0">
                <a:ea typeface="ＭＳ Ｐゴシック" pitchFamily="1" charset="-128"/>
              </a:rPr>
              <a:t>non-deterministic</a:t>
            </a:r>
            <a:r>
              <a:rPr lang="en-US" smtClean="0">
                <a:ea typeface="ＭＳ Ｐゴシック" pitchFamily="1" charset="-128"/>
              </a:rPr>
              <a:t> order.</a:t>
            </a:r>
          </a:p>
        </p:txBody>
      </p:sp>
      <p:sp>
        <p:nvSpPr>
          <p:cNvPr id="9421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00A74116-F0B6-4CC9-A5FA-32C4F03B187D}" type="slidenum">
              <a:rPr lang="en-US"/>
              <a:pPr/>
              <a:t>56</a:t>
            </a:fld>
            <a:endParaRPr lang="en-US"/>
          </a:p>
        </p:txBody>
      </p:sp>
      <p:sp>
        <p:nvSpPr>
          <p:cNvPr id="94214" name="Oval 4"/>
          <p:cNvSpPr>
            <a:spLocks noChangeArrowheads="1"/>
          </p:cNvSpPr>
          <p:nvPr/>
        </p:nvSpPr>
        <p:spPr bwMode="auto">
          <a:xfrm>
            <a:off x="3200400" y="2362200"/>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Communicators</a:t>
            </a:r>
          </a:p>
        </p:txBody>
      </p:sp>
      <p:sp>
        <p:nvSpPr>
          <p:cNvPr id="952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An MPI communicator is a collection of processes that can send messages to each other.</a:t>
            </a:r>
          </a:p>
          <a:p>
            <a:pPr>
              <a:buFont typeface="Wingdings" pitchFamily="1" charset="2"/>
              <a:buNone/>
            </a:pPr>
            <a:r>
              <a:rPr lang="en-US" b="1" smtClean="0">
                <a:solidFill>
                  <a:schemeClr val="folHlink"/>
                </a:solidFill>
                <a:latin typeface="Courier New" pitchFamily="1" charset="0"/>
                <a:ea typeface="ＭＳ Ｐゴシック" pitchFamily="1" charset="-128"/>
              </a:rPr>
              <a:t>MPI_COMM_WORLD</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is the default communicator; it contains all of the processes. It’s probably the only one you’ll need.</a:t>
            </a:r>
          </a:p>
          <a:p>
            <a:pPr>
              <a:buFont typeface="Wingdings" pitchFamily="1" charset="2"/>
              <a:buNone/>
            </a:pPr>
            <a:r>
              <a:rPr lang="en-US" smtClean="0">
                <a:ea typeface="ＭＳ Ｐゴシック" pitchFamily="1" charset="-128"/>
              </a:rPr>
              <a:t>Some libraries create special library-only communicators, which can simplify keeping track of message tags.</a:t>
            </a:r>
          </a:p>
        </p:txBody>
      </p:sp>
      <p:sp>
        <p:nvSpPr>
          <p:cNvPr id="9523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1F6313FD-EE15-4603-97FE-1F47D27A6E6C}" type="slidenum">
              <a:rPr lang="en-US"/>
              <a:pPr/>
              <a:t>57</a:t>
            </a:fld>
            <a:endParaRPr lang="en-US"/>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Broadcasting</a:t>
            </a:r>
          </a:p>
        </p:txBody>
      </p:sp>
      <p:sp>
        <p:nvSpPr>
          <p:cNvPr id="9625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What happens if one process has data that everyone else needs to know?</a:t>
            </a:r>
          </a:p>
          <a:p>
            <a:pPr>
              <a:lnSpc>
                <a:spcPct val="90000"/>
              </a:lnSpc>
              <a:buFont typeface="Wingdings" pitchFamily="1" charset="2"/>
              <a:buNone/>
            </a:pPr>
            <a:r>
              <a:rPr lang="en-US" smtClean="0">
                <a:ea typeface="ＭＳ Ｐゴシック" pitchFamily="1" charset="-128"/>
              </a:rPr>
              <a:t>For example, what if the server process needs to send an input value to the others?</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MPI_Bcast</a:t>
            </a:r>
            <a:r>
              <a:rPr lang="en-US" b="1" smtClean="0">
                <a:solidFill>
                  <a:srgbClr val="000000"/>
                </a:solidFill>
                <a:latin typeface="Courier New" pitchFamily="1" charset="0"/>
                <a:ea typeface="ＭＳ Ｐゴシック" pitchFamily="1" charset="-128"/>
              </a:rPr>
              <a:t>(length, 1, </a:t>
            </a:r>
            <a:r>
              <a:rPr lang="en-US" b="1" smtClean="0">
                <a:solidFill>
                  <a:schemeClr val="folHlink"/>
                </a:solidFill>
                <a:latin typeface="Courier New" pitchFamily="1" charset="0"/>
                <a:ea typeface="ＭＳ Ｐゴシック" pitchFamily="1" charset="-128"/>
              </a:rPr>
              <a:t>MPI_INTEGER</a:t>
            </a:r>
            <a:r>
              <a:rPr lang="en-US" b="1" smtClean="0">
                <a:solidFill>
                  <a:srgbClr val="000000"/>
                </a:solidFill>
                <a:latin typeface="Courier New" pitchFamily="1" charset="0"/>
                <a:ea typeface="ＭＳ Ｐゴシック" pitchFamily="1" charset="-128"/>
              </a:rPr>
              <a:t>,</a:t>
            </a:r>
          </a:p>
          <a:p>
            <a:pPr>
              <a:lnSpc>
                <a:spcPct val="50000"/>
              </a:lnSpc>
              <a:buFont typeface="Wingdings" pitchFamily="1" charset="2"/>
              <a:buNone/>
            </a:pPr>
            <a:r>
              <a:rPr lang="en-US" b="1" smtClean="0">
                <a:solidFill>
                  <a:srgbClr val="000000"/>
                </a:solidFill>
                <a:latin typeface="Courier New" pitchFamily="1" charset="0"/>
                <a:ea typeface="ＭＳ Ｐゴシック" pitchFamily="1" charset="-128"/>
              </a:rPr>
              <a:t>  source, </a:t>
            </a:r>
            <a:r>
              <a:rPr lang="en-US" b="1" smtClean="0">
                <a:solidFill>
                  <a:schemeClr val="folHlink"/>
                </a:solidFill>
                <a:latin typeface="Courier New" pitchFamily="1" charset="0"/>
                <a:ea typeface="ＭＳ Ｐゴシック" pitchFamily="1" charset="-128"/>
              </a:rPr>
              <a:t>MPI_COMM_WORLD</a:t>
            </a:r>
            <a:r>
              <a:rPr lang="en-US" b="1" smtClean="0">
                <a:solidFill>
                  <a:srgbClr val="000000"/>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Note that </a:t>
            </a:r>
            <a:r>
              <a:rPr lang="en-US" b="1" smtClean="0">
                <a:solidFill>
                  <a:schemeClr val="folHlink"/>
                </a:solidFill>
                <a:latin typeface="Courier New" pitchFamily="1" charset="0"/>
                <a:ea typeface="ＭＳ Ｐゴシック" pitchFamily="1" charset="-128"/>
              </a:rPr>
              <a:t>MPI_Bcast</a:t>
            </a:r>
            <a:r>
              <a:rPr lang="en-US" smtClean="0">
                <a:ea typeface="ＭＳ Ｐゴシック" pitchFamily="1" charset="-128"/>
              </a:rPr>
              <a:t> doesn’t use a tag, and that the call is the same for both the sender and all of the receivers.</a:t>
            </a:r>
          </a:p>
          <a:p>
            <a:pPr>
              <a:lnSpc>
                <a:spcPct val="90000"/>
              </a:lnSpc>
              <a:buFont typeface="Wingdings" pitchFamily="1" charset="2"/>
              <a:buNone/>
            </a:pPr>
            <a:r>
              <a:rPr lang="en-US" smtClean="0">
                <a:ea typeface="ＭＳ Ｐゴシック" pitchFamily="1" charset="-128"/>
              </a:rPr>
              <a:t>All processes have to call</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MPI_Bcast</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at the same time; everyone waits until everyone is done.</a:t>
            </a:r>
          </a:p>
        </p:txBody>
      </p:sp>
      <p:sp>
        <p:nvSpPr>
          <p:cNvPr id="9626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A8F0D376-F7D3-452A-A10E-FAD3B29C1DC7}" type="slidenum">
              <a:rPr lang="en-US"/>
              <a:pPr/>
              <a:t>58</a:t>
            </a:fld>
            <a:endParaRPr lang="en-US"/>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Broadcast Example: Setup</a:t>
            </a:r>
          </a:p>
        </p:txBody>
      </p:sp>
      <p:sp>
        <p:nvSpPr>
          <p:cNvPr id="97283"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endParaRPr lang="en-US" sz="1600" b="1"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length, memory_status</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num_procs, my_rank, mpi_error_code</a:t>
            </a:r>
          </a:p>
          <a:p>
            <a:pPr>
              <a:lnSpc>
                <a:spcPct val="50000"/>
              </a:lnSpc>
              <a:buFont typeface="Wingdings" pitchFamily="1" charset="2"/>
              <a:buNone/>
            </a:pPr>
            <a:endParaRPr lang="en-US" sz="1600" b="1" smtClean="0">
              <a:solidFill>
                <a:srgbClr val="000000"/>
              </a:solidFill>
              <a:latin typeface="Courier New" pitchFamily="1" charset="0"/>
              <a:ea typeface="ＭＳ Ｐゴシック" pitchFamily="1" charset="-128"/>
            </a:endParaRPr>
          </a:p>
          <a:p>
            <a:pPr>
              <a:lnSpc>
                <a:spcPct val="6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MPI_Init</a:t>
            </a:r>
            <a:r>
              <a:rPr lang="en-US" sz="1600" b="1" smtClean="0">
                <a:solidFill>
                  <a:srgbClr val="000000"/>
                </a:solidFill>
                <a:latin typeface="Courier New" pitchFamily="1" charset="0"/>
                <a:ea typeface="ＭＳ Ｐゴシック" pitchFamily="1" charset="-128"/>
              </a:rPr>
              <a:t>(mpi_error_code)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MPI_Comm_rank</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my_rank,   &amp;</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&amp;       mpi_error_code)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MPI_Comm_size</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num_procs, &amp;</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&amp;       mpi_error_code)</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[input]</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[broadcast]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(mpi_error_code)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END PROGRAM broadcast</a:t>
            </a:r>
          </a:p>
        </p:txBody>
      </p:sp>
      <p:sp>
        <p:nvSpPr>
          <p:cNvPr id="9728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A0AAE22C-D9A7-45D6-87BE-AE330A9EDFDE}" type="slidenum">
              <a:rPr lang="en-US"/>
              <a:pPr/>
              <a:t>59</a:t>
            </a:fld>
            <a:endParaRPr lang="en-US"/>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Is There Anybody Out There?</a:t>
            </a:r>
          </a:p>
        </p:txBody>
      </p:sp>
      <p:sp>
        <p:nvSpPr>
          <p:cNvPr id="43011"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If you’re in a hut on an island, you </a:t>
            </a:r>
            <a:r>
              <a:rPr lang="en-US" b="1" u="sng" smtClean="0">
                <a:ea typeface="ＭＳ Ｐゴシック" pitchFamily="1" charset="-128"/>
              </a:rPr>
              <a:t>aren’t specifically aware</a:t>
            </a:r>
            <a:r>
              <a:rPr lang="en-US" smtClean="0">
                <a:ea typeface="ＭＳ Ｐゴシック" pitchFamily="1" charset="-128"/>
              </a:rPr>
              <a:t> of anyone else.</a:t>
            </a:r>
          </a:p>
          <a:p>
            <a:pPr>
              <a:buFont typeface="Wingdings" pitchFamily="1" charset="2"/>
              <a:buNone/>
            </a:pPr>
            <a:r>
              <a:rPr lang="en-US" smtClean="0">
                <a:ea typeface="ＭＳ Ｐゴシック" pitchFamily="1" charset="-128"/>
              </a:rPr>
              <a:t>Especially, you don’t know whether anyone else is working on the same problem as you are, and you don’t know who’s at the other end of the phone line.</a:t>
            </a:r>
          </a:p>
          <a:p>
            <a:pPr>
              <a:buFont typeface="Wingdings" pitchFamily="1" charset="2"/>
              <a:buNone/>
            </a:pPr>
            <a:r>
              <a:rPr lang="en-US" smtClean="0">
                <a:ea typeface="ＭＳ Ｐゴシック" pitchFamily="1" charset="-128"/>
              </a:rPr>
              <a:t>All you know is what to do with the voicemails you get, and what phone numbers to send voicemails to.</a:t>
            </a:r>
          </a:p>
        </p:txBody>
      </p:sp>
      <p:sp>
        <p:nvSpPr>
          <p:cNvPr id="4301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717CEB0A-6C70-4F13-BEC9-B1DFADEFD49D}" type="slidenum">
              <a:rPr lang="en-US"/>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Broadcast Example: Input</a:t>
            </a:r>
          </a:p>
        </p:txBody>
      </p:sp>
      <p:sp>
        <p:nvSpPr>
          <p:cNvPr id="98307"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endParaRPr lang="en-US" sz="1600" b="1"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length, memory_status</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INTEGER :: num_procs, my_rank, mpi_error_code</a:t>
            </a:r>
          </a:p>
          <a:p>
            <a:pPr>
              <a:lnSpc>
                <a:spcPct val="0"/>
              </a:lnSpc>
              <a:buFont typeface="Wingdings" pitchFamily="1" charset="2"/>
              <a:buNone/>
            </a:pPr>
            <a:endParaRPr lang="en-US" sz="1600" b="1" smtClean="0">
              <a:latin typeface="Courier New" pitchFamily="1" charset="0"/>
              <a:ea typeface="ＭＳ Ｐゴシック" pitchFamily="1" charset="-128"/>
            </a:endParaRP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[MPI startup]</a:t>
            </a:r>
          </a:p>
          <a:p>
            <a:pPr>
              <a:lnSpc>
                <a:spcPct val="60000"/>
              </a:lnSpc>
              <a:buFont typeface="Wingdings" pitchFamily="1" charset="2"/>
              <a:buNone/>
            </a:pPr>
            <a:r>
              <a:rPr lang="en-US" sz="1600" b="1" smtClean="0">
                <a:latin typeface="Courier New" pitchFamily="1" charset="0"/>
                <a:ea typeface="ＭＳ Ｐゴシック" pitchFamily="1" charset="-128"/>
              </a:rPr>
              <a:t>  IF (my_rank == server) THEN</a:t>
            </a:r>
          </a:p>
          <a:p>
            <a:pPr>
              <a:lnSpc>
                <a:spcPct val="80000"/>
              </a:lnSpc>
              <a:buFont typeface="Wingdings" pitchFamily="1" charset="2"/>
              <a:buNone/>
            </a:pPr>
            <a:r>
              <a:rPr lang="en-US" sz="1600" b="1" smtClean="0">
                <a:latin typeface="Courier New" pitchFamily="1" charset="0"/>
                <a:ea typeface="ＭＳ Ｐゴシック" pitchFamily="1" charset="-128"/>
              </a:rPr>
              <a:t>    OPEN (UNIT=99,FILE="broadcast_in.txt")</a:t>
            </a:r>
          </a:p>
          <a:p>
            <a:pPr>
              <a:lnSpc>
                <a:spcPct val="80000"/>
              </a:lnSpc>
              <a:buFont typeface="Wingdings" pitchFamily="1" charset="2"/>
              <a:buNone/>
            </a:pPr>
            <a:r>
              <a:rPr lang="en-US" sz="1600" b="1" smtClean="0">
                <a:latin typeface="Courier New" pitchFamily="1" charset="0"/>
                <a:ea typeface="ＭＳ Ｐゴシック" pitchFamily="1" charset="-128"/>
              </a:rPr>
              <a:t>    READ (99,*) length</a:t>
            </a:r>
          </a:p>
          <a:p>
            <a:pPr>
              <a:lnSpc>
                <a:spcPct val="80000"/>
              </a:lnSpc>
              <a:buFont typeface="Wingdings" pitchFamily="1" charset="2"/>
              <a:buNone/>
            </a:pPr>
            <a:r>
              <a:rPr lang="en-US" sz="1600" b="1" smtClean="0">
                <a:latin typeface="Courier New" pitchFamily="1" charset="0"/>
                <a:ea typeface="ＭＳ Ｐゴシック" pitchFamily="1" charset="-128"/>
              </a:rPr>
              <a:t>    CLOSE (UNIT=99)</a:t>
            </a:r>
          </a:p>
          <a:p>
            <a:pPr>
              <a:lnSpc>
                <a:spcPct val="80000"/>
              </a:lnSpc>
              <a:buFont typeface="Wingdings" pitchFamily="1" charset="2"/>
              <a:buNone/>
            </a:pPr>
            <a:r>
              <a:rPr lang="en-US" sz="1600" b="1" smtClean="0">
                <a:latin typeface="Courier New" pitchFamily="1" charset="0"/>
                <a:ea typeface="ＭＳ Ｐゴシック" pitchFamily="1" charset="-128"/>
              </a:rPr>
              <a:t>    ALLOCATE(array(length), STAT=memory_status)</a:t>
            </a:r>
          </a:p>
          <a:p>
            <a:pPr>
              <a:lnSpc>
                <a:spcPct val="80000"/>
              </a:lnSpc>
              <a:buFont typeface="Wingdings" pitchFamily="1" charset="2"/>
              <a:buNone/>
            </a:pPr>
            <a:r>
              <a:rPr lang="en-US" sz="1600" b="1" smtClean="0">
                <a:latin typeface="Courier New" pitchFamily="1" charset="0"/>
                <a:ea typeface="ＭＳ Ｐゴシック" pitchFamily="1" charset="-128"/>
              </a:rPr>
              <a:t>    array(1:length) = 0</a:t>
            </a:r>
          </a:p>
          <a:p>
            <a:pPr>
              <a:lnSpc>
                <a:spcPct val="80000"/>
              </a:lnSpc>
              <a:buFont typeface="Wingdings" pitchFamily="1" charset="2"/>
              <a:buNone/>
            </a:pPr>
            <a:r>
              <a:rPr lang="en-US" sz="1600" b="1" smtClean="0">
                <a:latin typeface="Courier New" pitchFamily="1" charset="0"/>
                <a:ea typeface="ＭＳ Ｐゴシック" pitchFamily="1" charset="-128"/>
              </a:rPr>
              <a:t>  END IF !! (my_rank == server)...ELSE</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[broadcast]</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chemeClr val="folHlink"/>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END PROGRAM broadcast</a:t>
            </a:r>
          </a:p>
        </p:txBody>
      </p:sp>
      <p:sp>
        <p:nvSpPr>
          <p:cNvPr id="9830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F2FBC9E3-0FDD-40BC-9075-570747991E85}" type="slidenum">
              <a:rPr lang="en-US"/>
              <a:pPr/>
              <a:t>60</a:t>
            </a:fld>
            <a:endParaRPr lang="en-US"/>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Broadcast Example: Broadcast</a:t>
            </a:r>
          </a:p>
        </p:txBody>
      </p:sp>
      <p:sp>
        <p:nvSpPr>
          <p:cNvPr id="99331"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r>
              <a:rPr lang="en-US" sz="1600" b="1" smtClean="0">
                <a:latin typeface="Courier New" pitchFamily="1" charset="0"/>
                <a:ea typeface="ＭＳ Ｐゴシック" pitchFamily="1" charset="-128"/>
              </a:rPr>
              <a:t>PROGRAM broadcast</a:t>
            </a:r>
          </a:p>
          <a:p>
            <a:pPr>
              <a:lnSpc>
                <a:spcPct val="80000"/>
              </a:lnSpc>
              <a:buFont typeface="Wingdings" pitchFamily="1" charset="2"/>
              <a:buNone/>
            </a:pPr>
            <a:r>
              <a:rPr lang="en-US" sz="1600" b="1" smtClean="0">
                <a:latin typeface="Courier New" pitchFamily="1" charset="0"/>
                <a:ea typeface="ＭＳ Ｐゴシック" pitchFamily="1" charset="-128"/>
              </a:rPr>
              <a:t>  IMPLICIT NONE</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p>
          <a:p>
            <a:pPr>
              <a:lnSpc>
                <a:spcPct val="80000"/>
              </a:lnSpc>
              <a:buFont typeface="Wingdings" pitchFamily="1" charset="2"/>
              <a:buNone/>
            </a:pPr>
            <a:r>
              <a:rPr lang="en-US" sz="1600" b="1" smtClean="0">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smtClean="0">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[other declarations]</a:t>
            </a:r>
          </a:p>
          <a:p>
            <a:pPr>
              <a:lnSpc>
                <a:spcPct val="10000"/>
              </a:lnSpc>
              <a:buFont typeface="Wingdings" pitchFamily="1" charset="2"/>
              <a:buNone/>
            </a:pPr>
            <a:endParaRPr lang="en-US" sz="1600" b="1" i="1" smtClean="0">
              <a:solidFill>
                <a:schemeClr val="hlink"/>
              </a:solidFill>
              <a:ea typeface="ＭＳ Ｐゴシック" pitchFamily="1" charset="-128"/>
            </a:endParaRPr>
          </a:p>
          <a:p>
            <a:pPr>
              <a:lnSpc>
                <a:spcPct val="8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[MPI startup and input]</a:t>
            </a:r>
          </a:p>
          <a:p>
            <a:pPr>
              <a:lnSpc>
                <a:spcPct val="60000"/>
              </a:lnSpc>
              <a:buFont typeface="Wingdings" pitchFamily="1" charset="2"/>
              <a:buNone/>
            </a:pPr>
            <a:r>
              <a:rPr lang="en-US" sz="1600" b="1" smtClean="0">
                <a:latin typeface="Courier New" pitchFamily="1" charset="0"/>
                <a:ea typeface="ＭＳ Ｐゴシック" pitchFamily="1" charset="-128"/>
              </a:rPr>
              <a:t>  IF (num_procs &gt; 1) THEN</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CC"/>
                </a:solidFill>
                <a:latin typeface="Courier New" pitchFamily="1" charset="0"/>
                <a:ea typeface="ＭＳ Ｐゴシック" pitchFamily="1" charset="-128"/>
              </a:rPr>
              <a:t>MPI_Bcast</a:t>
            </a:r>
            <a:r>
              <a:rPr lang="en-US" sz="1600" b="1" smtClean="0">
                <a:latin typeface="Courier New" pitchFamily="1" charset="0"/>
                <a:ea typeface="ＭＳ Ｐゴシック" pitchFamily="1" charset="-128"/>
              </a:rPr>
              <a:t>(length, 1, </a:t>
            </a:r>
            <a:r>
              <a:rPr lang="en-US" sz="1600" b="1" smtClean="0">
                <a:solidFill>
                  <a:srgbClr val="0000CC"/>
                </a:solidFill>
                <a:latin typeface="Courier New" pitchFamily="1" charset="0"/>
                <a:ea typeface="ＭＳ Ｐゴシック" pitchFamily="1" charset="-128"/>
              </a:rPr>
              <a:t>MPI_INTEGER</a:t>
            </a:r>
            <a:r>
              <a:rPr lang="en-US" sz="1600" b="1" smtClean="0">
                <a:latin typeface="Courier New" pitchFamily="1" charset="0"/>
                <a:ea typeface="ＭＳ Ｐゴシック" pitchFamily="1" charset="-128"/>
              </a:rPr>
              <a:t>, source, &amp;</a:t>
            </a:r>
          </a:p>
          <a:p>
            <a:pPr>
              <a:lnSpc>
                <a:spcPct val="80000"/>
              </a:lnSpc>
              <a:buFont typeface="Wingdings" pitchFamily="1" charset="2"/>
              <a:buNone/>
            </a:pPr>
            <a:r>
              <a:rPr lang="en-US" sz="1600" b="1" smtClean="0">
                <a:latin typeface="Courier New" pitchFamily="1" charset="0"/>
                <a:ea typeface="ＭＳ Ｐゴシック" pitchFamily="1" charset="-128"/>
              </a:rPr>
              <a:t> &amp;         </a:t>
            </a:r>
            <a:r>
              <a:rPr lang="en-US" sz="1600" b="1" smtClean="0">
                <a:solidFill>
                  <a:srgbClr val="0000CC"/>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IF (my_rank /= server) THEN</a:t>
            </a:r>
          </a:p>
          <a:p>
            <a:pPr>
              <a:lnSpc>
                <a:spcPct val="80000"/>
              </a:lnSpc>
              <a:buFont typeface="Wingdings" pitchFamily="1" charset="2"/>
              <a:buNone/>
            </a:pPr>
            <a:r>
              <a:rPr lang="en-US" sz="1600" b="1" smtClean="0">
                <a:latin typeface="Courier New" pitchFamily="1" charset="0"/>
                <a:ea typeface="ＭＳ Ｐゴシック" pitchFamily="1" charset="-128"/>
              </a:rPr>
              <a:t>      ALLOCATE(array(length), STAT=memory_status)</a:t>
            </a:r>
          </a:p>
          <a:p>
            <a:pPr>
              <a:lnSpc>
                <a:spcPct val="80000"/>
              </a:lnSpc>
              <a:buFont typeface="Wingdings" pitchFamily="1" charset="2"/>
              <a:buNone/>
            </a:pPr>
            <a:r>
              <a:rPr lang="en-US" sz="1600" b="1" smtClean="0">
                <a:latin typeface="Courier New" pitchFamily="1" charset="0"/>
                <a:ea typeface="ＭＳ Ｐゴシック" pitchFamily="1" charset="-128"/>
              </a:rPr>
              <a:t>    END IF !! (my_rank /= server)</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CC"/>
                </a:solidFill>
                <a:latin typeface="Courier New" pitchFamily="1" charset="0"/>
                <a:ea typeface="ＭＳ Ｐゴシック" pitchFamily="1" charset="-128"/>
              </a:rPr>
              <a:t>MPI_Bcast</a:t>
            </a:r>
            <a:r>
              <a:rPr lang="en-US" sz="1600" b="1" smtClean="0">
                <a:latin typeface="Courier New" pitchFamily="1" charset="0"/>
                <a:ea typeface="ＭＳ Ｐゴシック" pitchFamily="1" charset="-128"/>
              </a:rPr>
              <a:t>(array, length, </a:t>
            </a:r>
            <a:r>
              <a:rPr lang="en-US" sz="1600" b="1" smtClean="0">
                <a:solidFill>
                  <a:srgbClr val="0000CC"/>
                </a:solidFill>
                <a:latin typeface="Courier New" pitchFamily="1" charset="0"/>
                <a:ea typeface="ＭＳ Ｐゴシック" pitchFamily="1" charset="-128"/>
              </a:rPr>
              <a:t>MPI_INTEGER</a:t>
            </a:r>
            <a:r>
              <a:rPr lang="en-US" sz="1600" b="1" smtClean="0">
                <a:latin typeface="Courier New" pitchFamily="1" charset="0"/>
                <a:ea typeface="ＭＳ Ｐゴシック" pitchFamily="1" charset="-128"/>
              </a:rPr>
              <a:t>, source, &amp;</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CC"/>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WRITE (0,*) my_rank, ": broadcast length = ", length</a:t>
            </a:r>
          </a:p>
          <a:p>
            <a:pPr>
              <a:lnSpc>
                <a:spcPct val="80000"/>
              </a:lnSpc>
              <a:buFont typeface="Wingdings" pitchFamily="1" charset="2"/>
              <a:buNone/>
            </a:pPr>
            <a:r>
              <a:rPr lang="en-US" sz="1600" b="1" smtClean="0">
                <a:latin typeface="Courier New" pitchFamily="1" charset="0"/>
                <a:ea typeface="ＭＳ Ｐゴシック" pitchFamily="1" charset="-128"/>
              </a:rPr>
              <a:t>  END IF !! (num_procs &gt; 1)</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CC"/>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END PROGRAM broadcast</a:t>
            </a:r>
          </a:p>
        </p:txBody>
      </p:sp>
      <p:sp>
        <p:nvSpPr>
          <p:cNvPr id="9933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A0398C60-AC36-4CDE-B4E1-18A10D3727AD}" type="slidenum">
              <a:rPr lang="en-US"/>
              <a:pPr/>
              <a:t>61</a:t>
            </a:fld>
            <a:endParaRPr lang="en-US"/>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Broadcast Compile &amp; Run</a:t>
            </a:r>
          </a:p>
        </p:txBody>
      </p:sp>
      <p:sp>
        <p:nvSpPr>
          <p:cNvPr id="100355"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broadcast broadcast.f90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mpirun</a:t>
            </a: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-np</a:t>
            </a:r>
            <a:r>
              <a:rPr lang="en-US" sz="2000" b="1" smtClean="0">
                <a:latin typeface="Courier New" pitchFamily="1" charset="0"/>
                <a:ea typeface="ＭＳ Ｐゴシック" pitchFamily="1" charset="-128"/>
              </a:rPr>
              <a:t> 4 broadcast</a:t>
            </a:r>
          </a:p>
          <a:p>
            <a:pPr>
              <a:buFont typeface="Wingdings" pitchFamily="1" charset="2"/>
              <a:buNone/>
            </a:pPr>
            <a:r>
              <a:rPr lang="en-US" sz="2000" b="1" smtClean="0">
                <a:latin typeface="Courier New" pitchFamily="1" charset="0"/>
                <a:ea typeface="ＭＳ Ｐゴシック" pitchFamily="1" charset="-128"/>
              </a:rPr>
              <a:t> 0 : broadcast length =  16777216</a:t>
            </a:r>
          </a:p>
          <a:p>
            <a:pPr>
              <a:buFont typeface="Wingdings" pitchFamily="1" charset="2"/>
              <a:buNone/>
            </a:pPr>
            <a:r>
              <a:rPr lang="en-US" sz="2000" b="1" smtClean="0">
                <a:latin typeface="Courier New" pitchFamily="1" charset="0"/>
                <a:ea typeface="ＭＳ Ｐゴシック" pitchFamily="1" charset="-128"/>
              </a:rPr>
              <a:t> 1 : broadcast length =  16777216</a:t>
            </a:r>
          </a:p>
          <a:p>
            <a:pPr>
              <a:buFont typeface="Wingdings" pitchFamily="1" charset="2"/>
              <a:buNone/>
            </a:pPr>
            <a:r>
              <a:rPr lang="en-US" sz="2000" b="1" smtClean="0">
                <a:latin typeface="Courier New" pitchFamily="1" charset="0"/>
                <a:ea typeface="ＭＳ Ｐゴシック" pitchFamily="1" charset="-128"/>
              </a:rPr>
              <a:t> 2 : broadcast length =  16777216</a:t>
            </a:r>
          </a:p>
          <a:p>
            <a:pPr>
              <a:buFont typeface="Wingdings" pitchFamily="1" charset="2"/>
              <a:buNone/>
            </a:pPr>
            <a:r>
              <a:rPr lang="en-US" sz="2000" b="1" smtClean="0">
                <a:latin typeface="Courier New" pitchFamily="1" charset="0"/>
                <a:ea typeface="ＭＳ Ｐゴシック" pitchFamily="1" charset="-128"/>
              </a:rPr>
              <a:t> 3 : broadcast length =  16777216</a:t>
            </a:r>
          </a:p>
        </p:txBody>
      </p:sp>
      <p:sp>
        <p:nvSpPr>
          <p:cNvPr id="10035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DFCF0E59-D89B-4C47-9C6B-6005729B463D}" type="slidenum">
              <a:rPr lang="en-US"/>
              <a:pPr/>
              <a:t>62</a:t>
            </a:fld>
            <a:endParaRPr lang="en-US"/>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ea typeface="ＭＳ Ｐゴシック" pitchFamily="1" charset="-128"/>
              </a:rPr>
              <a:t>Reductions</a:t>
            </a:r>
          </a:p>
        </p:txBody>
      </p:sp>
      <p:sp>
        <p:nvSpPr>
          <p:cNvPr id="101379" name="Rectangle 3"/>
          <p:cNvSpPr>
            <a:spLocks noGrp="1" noChangeArrowheads="1"/>
          </p:cNvSpPr>
          <p:nvPr>
            <p:ph idx="1"/>
          </p:nvPr>
        </p:nvSpPr>
        <p:spPr>
          <a:xfrm>
            <a:off x="533400" y="1219200"/>
            <a:ext cx="8077200" cy="4800600"/>
          </a:xfrm>
        </p:spPr>
        <p:txBody>
          <a:bodyPr/>
          <a:lstStyle/>
          <a:p>
            <a:pPr>
              <a:buFont typeface="Wingdings" pitchFamily="1" charset="2"/>
              <a:buNone/>
            </a:pPr>
            <a:r>
              <a:rPr lang="en-US" smtClean="0">
                <a:ea typeface="ＭＳ Ｐゴシック" pitchFamily="1" charset="-128"/>
              </a:rPr>
              <a:t>A </a:t>
            </a:r>
            <a:r>
              <a:rPr lang="en-US" b="1" i="1" u="sng" smtClean="0">
                <a:ea typeface="ＭＳ Ｐゴシック" pitchFamily="1" charset="-128"/>
              </a:rPr>
              <a:t>reduction</a:t>
            </a:r>
            <a:r>
              <a:rPr lang="en-US" smtClean="0">
                <a:ea typeface="ＭＳ Ｐゴシック" pitchFamily="1" charset="-128"/>
              </a:rPr>
              <a:t> converts an array to a scalar: for example,         sum, product, minimum value, maximum value, Boolean AND, Boolean OR, etc.</a:t>
            </a:r>
          </a:p>
          <a:p>
            <a:pPr>
              <a:buFont typeface="Wingdings" pitchFamily="1" charset="2"/>
              <a:buNone/>
            </a:pPr>
            <a:r>
              <a:rPr lang="en-US" smtClean="0">
                <a:ea typeface="ＭＳ Ｐゴシック" pitchFamily="1" charset="-128"/>
              </a:rPr>
              <a:t>Reductions are so common, and so important, that MPI has two routines to handle them:</a:t>
            </a:r>
          </a:p>
          <a:p>
            <a:pPr>
              <a:buFont typeface="Wingdings" pitchFamily="1" charset="2"/>
              <a:buNone/>
            </a:pPr>
            <a:r>
              <a:rPr lang="en-US" b="1" smtClean="0">
                <a:solidFill>
                  <a:schemeClr val="tx2"/>
                </a:solidFill>
                <a:latin typeface="Courier New" pitchFamily="1" charset="0"/>
                <a:ea typeface="ＭＳ Ｐゴシック" pitchFamily="1" charset="-128"/>
              </a:rPr>
              <a:t>MPI_Reduce</a:t>
            </a:r>
            <a:r>
              <a:rPr lang="en-US" smtClean="0">
                <a:ea typeface="ＭＳ Ｐゴシック" pitchFamily="1" charset="-128"/>
              </a:rPr>
              <a:t>: sends result to a single specified process</a:t>
            </a:r>
          </a:p>
          <a:p>
            <a:pPr>
              <a:buFont typeface="Wingdings" pitchFamily="1" charset="2"/>
              <a:buNone/>
            </a:pPr>
            <a:r>
              <a:rPr lang="en-US" b="1" smtClean="0">
                <a:solidFill>
                  <a:schemeClr val="tx2"/>
                </a:solidFill>
                <a:latin typeface="Courier New" pitchFamily="1" charset="0"/>
                <a:ea typeface="ＭＳ Ｐゴシック" pitchFamily="1" charset="-128"/>
              </a:rPr>
              <a:t>MPI_Allreduce</a:t>
            </a:r>
            <a:r>
              <a:rPr lang="en-US" smtClean="0">
                <a:ea typeface="ＭＳ Ｐゴシック" pitchFamily="1" charset="-128"/>
              </a:rPr>
              <a:t>: sends result to all processes (and therefore takes longer)</a:t>
            </a:r>
          </a:p>
        </p:txBody>
      </p:sp>
      <p:sp>
        <p:nvSpPr>
          <p:cNvPr id="10138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1381" name="Slide Number Placeholder 4"/>
          <p:cNvSpPr>
            <a:spLocks noGrp="1"/>
          </p:cNvSpPr>
          <p:nvPr>
            <p:ph type="sldNum" sz="quarter" idx="11"/>
          </p:nvPr>
        </p:nvSpPr>
        <p:spPr>
          <a:noFill/>
        </p:spPr>
        <p:txBody>
          <a:bodyPr/>
          <a:lstStyle/>
          <a:p>
            <a:fld id="{2AE7D292-02AE-4717-8533-CCEFCD30E829}" type="slidenum">
              <a:rPr lang="en-US"/>
              <a:pPr/>
              <a:t>63</a:t>
            </a:fld>
            <a:endParaRPr lang="en-US"/>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Reduction Example</a:t>
            </a:r>
          </a:p>
        </p:txBody>
      </p:sp>
      <p:sp>
        <p:nvSpPr>
          <p:cNvPr id="102403" name="Rectangle 3"/>
          <p:cNvSpPr>
            <a:spLocks noGrp="1" noChangeArrowheads="1"/>
          </p:cNvSpPr>
          <p:nvPr>
            <p:ph idx="1"/>
          </p:nvPr>
        </p:nvSpPr>
        <p:spPr>
          <a:xfrm>
            <a:off x="685800" y="1295400"/>
            <a:ext cx="7850188" cy="4365625"/>
          </a:xfrm>
        </p:spPr>
        <p:txBody>
          <a:bodyPr/>
          <a:lstStyle/>
          <a:p>
            <a:pPr>
              <a:lnSpc>
                <a:spcPct val="80000"/>
              </a:lnSpc>
              <a:buFont typeface="Wingdings" pitchFamily="1" charset="2"/>
              <a:buNone/>
            </a:pPr>
            <a:r>
              <a:rPr lang="en-US" sz="1600" b="1" smtClean="0">
                <a:latin typeface="Courier New" pitchFamily="1" charset="0"/>
                <a:ea typeface="ＭＳ Ｐゴシック" pitchFamily="1" charset="-128"/>
              </a:rPr>
              <a:t>PROGRAM reduce</a:t>
            </a:r>
          </a:p>
          <a:p>
            <a:pPr>
              <a:lnSpc>
                <a:spcPct val="70000"/>
              </a:lnSpc>
              <a:buFont typeface="Wingdings" pitchFamily="1" charset="2"/>
              <a:buNone/>
            </a:pPr>
            <a:r>
              <a:rPr lang="en-US" sz="1600" b="1" smtClean="0">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  INTEGER,PARAMETER :: server = 0</a:t>
            </a:r>
          </a:p>
          <a:p>
            <a:pPr>
              <a:lnSpc>
                <a:spcPct val="70000"/>
              </a:lnSpc>
              <a:buFont typeface="Wingdings" pitchFamily="1" charset="2"/>
              <a:buNone/>
            </a:pPr>
            <a:r>
              <a:rPr lang="en-US" sz="1600" b="1" smtClean="0">
                <a:latin typeface="Courier New" pitchFamily="1" charset="0"/>
                <a:ea typeface="ＭＳ Ｐゴシック" pitchFamily="1" charset="-128"/>
              </a:rPr>
              <a:t>  INTEGER :: value, value_sum</a:t>
            </a:r>
          </a:p>
          <a:p>
            <a:pPr>
              <a:lnSpc>
                <a:spcPct val="70000"/>
              </a:lnSpc>
              <a:buFont typeface="Wingdings" pitchFamily="1" charset="2"/>
              <a:buNone/>
            </a:pPr>
            <a:r>
              <a:rPr lang="en-US" sz="1600" b="1" smtClean="0">
                <a:latin typeface="Courier New" pitchFamily="1" charset="0"/>
                <a:ea typeface="ＭＳ Ｐゴシック" pitchFamily="1" charset="-128"/>
              </a:rPr>
              <a:t>  INTEGER :: num_procs, my_rank, mpi_error_code</a:t>
            </a:r>
          </a:p>
          <a:p>
            <a:pPr>
              <a:lnSpc>
                <a:spcPct val="20000"/>
              </a:lnSpc>
              <a:buFont typeface="Wingdings" pitchFamily="1" charset="2"/>
              <a:buNone/>
            </a:pPr>
            <a:endParaRPr lang="en-US" sz="1600" b="1" smtClean="0">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MPI_Init</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MPI_Comm_rank</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my_rank,   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MPI_Comm_size</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num_procs, mpi_error_code)</a:t>
            </a:r>
          </a:p>
          <a:p>
            <a:pPr>
              <a:lnSpc>
                <a:spcPct val="70000"/>
              </a:lnSpc>
              <a:buFont typeface="Wingdings" pitchFamily="1" charset="2"/>
              <a:buNone/>
            </a:pPr>
            <a:r>
              <a:rPr lang="en-US" sz="1600" b="1" smtClean="0">
                <a:latin typeface="Courier New" pitchFamily="1" charset="0"/>
                <a:ea typeface="ＭＳ Ｐゴシック" pitchFamily="1" charset="-128"/>
              </a:rPr>
              <a:t>  value_sum = 0</a:t>
            </a:r>
          </a:p>
          <a:p>
            <a:pPr>
              <a:lnSpc>
                <a:spcPct val="70000"/>
              </a:lnSpc>
              <a:buFont typeface="Wingdings" pitchFamily="1" charset="2"/>
              <a:buNone/>
            </a:pPr>
            <a:r>
              <a:rPr lang="en-US" sz="1600" b="1" smtClean="0">
                <a:latin typeface="Courier New" pitchFamily="1" charset="0"/>
                <a:ea typeface="ＭＳ Ｐゴシック" pitchFamily="1" charset="-128"/>
              </a:rPr>
              <a:t>  value     = my_rank * num_procs</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server,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70000"/>
              </a:lnSpc>
              <a:buFont typeface="Wingdings" pitchFamily="1" charset="2"/>
              <a:buNone/>
            </a:pPr>
            <a:r>
              <a:rPr lang="en-US" sz="1600" b="1" smtClean="0">
                <a:latin typeface="Courier New" pitchFamily="1" charset="0"/>
                <a:ea typeface="ＭＳ Ｐゴシック" pitchFamily="1" charset="-128"/>
              </a:rPr>
              <a:t>  WRITE (0,*) my_rank, ": 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MPI_Allreduce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WRITE (0,*) my_rank, ": allreduce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70000"/>
              </a:lnSpc>
              <a:buFont typeface="Wingdings" pitchFamily="1" charset="2"/>
              <a:buNone/>
            </a:pPr>
            <a:r>
              <a:rPr lang="en-US" sz="1600" b="1" smtClean="0">
                <a:latin typeface="Courier New" pitchFamily="1" charset="0"/>
                <a:ea typeface="ＭＳ Ｐゴシック" pitchFamily="1" charset="-128"/>
              </a:rPr>
              <a:t>END PROGRAM reduce</a:t>
            </a:r>
          </a:p>
        </p:txBody>
      </p:sp>
      <p:sp>
        <p:nvSpPr>
          <p:cNvPr id="10240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FF3952F1-56BA-4ADE-823B-947016628FC1}" type="slidenum">
              <a:rPr lang="en-US"/>
              <a:pPr/>
              <a:t>64</a:t>
            </a:fld>
            <a:endParaRPr lang="en-US"/>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103427"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reduce reduce.f90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a:t>
            </a:r>
            <a:r>
              <a:rPr lang="en-US" sz="2000" b="1" smtClean="0">
                <a:solidFill>
                  <a:srgbClr val="0000CC"/>
                </a:solidFill>
                <a:latin typeface="Courier New" pitchFamily="1" charset="0"/>
                <a:ea typeface="ＭＳ Ｐゴシック" pitchFamily="1" charset="-128"/>
              </a:rPr>
              <a:t> mpirun</a:t>
            </a:r>
            <a:r>
              <a:rPr lang="en-US" sz="2000" b="1" smtClean="0">
                <a:latin typeface="Courier New" pitchFamily="1" charset="0"/>
                <a:ea typeface="ＭＳ Ｐゴシック" pitchFamily="1" charset="-128"/>
              </a:rPr>
              <a:t> -np 4 reduce</a:t>
            </a:r>
          </a:p>
          <a:p>
            <a:pPr>
              <a:buFont typeface="Wingdings" pitchFamily="1" charset="2"/>
              <a:buNone/>
            </a:pPr>
            <a:r>
              <a:rPr lang="en-US" sz="2000" b="1" smtClean="0">
                <a:latin typeface="Courier New" pitchFamily="1" charset="0"/>
                <a:ea typeface="ＭＳ Ｐゴシック" pitchFamily="1" charset="-128"/>
              </a:rPr>
              <a:t> 3 : reduce  value_sum =  0</a:t>
            </a:r>
          </a:p>
          <a:p>
            <a:pPr>
              <a:buFont typeface="Wingdings" pitchFamily="1" charset="2"/>
              <a:buNone/>
            </a:pPr>
            <a:r>
              <a:rPr lang="en-US" sz="2000" b="1" smtClean="0">
                <a:latin typeface="Courier New" pitchFamily="1" charset="0"/>
                <a:ea typeface="ＭＳ Ｐゴシック" pitchFamily="1" charset="-128"/>
              </a:rPr>
              <a:t> 1 : reduce  value_sum =  0</a:t>
            </a:r>
          </a:p>
          <a:p>
            <a:pPr>
              <a:buFont typeface="Wingdings" pitchFamily="1" charset="2"/>
              <a:buNone/>
            </a:pPr>
            <a:r>
              <a:rPr lang="en-US" sz="2000" b="1" smtClean="0">
                <a:latin typeface="Courier New" pitchFamily="1" charset="0"/>
                <a:ea typeface="ＭＳ Ｐゴシック" pitchFamily="1" charset="-128"/>
              </a:rPr>
              <a:t> 2 : reduce  value_sum =  0</a:t>
            </a:r>
          </a:p>
          <a:p>
            <a:pPr>
              <a:buFont typeface="Wingdings" pitchFamily="1" charset="2"/>
              <a:buNone/>
            </a:pPr>
            <a:r>
              <a:rPr lang="en-US" sz="2000" b="1" smtClean="0">
                <a:latin typeface="Courier New" pitchFamily="1" charset="0"/>
                <a:ea typeface="ＭＳ Ｐゴシック" pitchFamily="1" charset="-128"/>
              </a:rPr>
              <a:t> 0 : reduce  value_sum =  24</a:t>
            </a:r>
          </a:p>
          <a:p>
            <a:pPr>
              <a:buFont typeface="Wingdings" pitchFamily="1" charset="2"/>
              <a:buNone/>
            </a:pPr>
            <a:r>
              <a:rPr lang="en-US" sz="2000" b="1" smtClean="0">
                <a:latin typeface="Courier New" pitchFamily="1" charset="0"/>
                <a:ea typeface="ＭＳ Ｐゴシック" pitchFamily="1" charset="-128"/>
              </a:rPr>
              <a:t> 0 : allreduce value_sum =  24</a:t>
            </a:r>
          </a:p>
          <a:p>
            <a:pPr>
              <a:buFont typeface="Wingdings" pitchFamily="1" charset="2"/>
              <a:buNone/>
            </a:pPr>
            <a:r>
              <a:rPr lang="en-US" sz="2000" b="1" smtClean="0">
                <a:latin typeface="Courier New" pitchFamily="1" charset="0"/>
                <a:ea typeface="ＭＳ Ｐゴシック" pitchFamily="1" charset="-128"/>
              </a:rPr>
              <a:t> 1 : allreduce value_sum =  24</a:t>
            </a:r>
          </a:p>
          <a:p>
            <a:pPr>
              <a:buFont typeface="Wingdings" pitchFamily="1" charset="2"/>
              <a:buNone/>
            </a:pPr>
            <a:r>
              <a:rPr lang="en-US" sz="2000" b="1" smtClean="0">
                <a:latin typeface="Courier New" pitchFamily="1" charset="0"/>
                <a:ea typeface="ＭＳ Ｐゴシック" pitchFamily="1" charset="-128"/>
              </a:rPr>
              <a:t> 2 : allreduce value_sum =  24</a:t>
            </a:r>
          </a:p>
          <a:p>
            <a:pPr>
              <a:buFont typeface="Wingdings" pitchFamily="1" charset="2"/>
              <a:buNone/>
            </a:pPr>
            <a:r>
              <a:rPr lang="en-US" sz="2000" b="1" smtClean="0">
                <a:latin typeface="Courier New" pitchFamily="1" charset="0"/>
                <a:ea typeface="ＭＳ Ｐゴシック" pitchFamily="1" charset="-128"/>
              </a:rPr>
              <a:t> 3 : allreduce value_sum =  24</a:t>
            </a:r>
          </a:p>
        </p:txBody>
      </p:sp>
      <p:sp>
        <p:nvSpPr>
          <p:cNvPr id="10342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44A30E30-8FF1-421B-B420-38811A37DDEC}" type="slidenum">
              <a:rPr lang="en-US"/>
              <a:pPr/>
              <a:t>65</a:t>
            </a:fld>
            <a:endParaRPr lang="en-US"/>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Why Two Reduction Routines?</a:t>
            </a:r>
          </a:p>
        </p:txBody>
      </p:sp>
      <p:sp>
        <p:nvSpPr>
          <p:cNvPr id="10445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has two reduction routines because of the high cost of each communication.</a:t>
            </a:r>
          </a:p>
          <a:p>
            <a:pPr>
              <a:buFont typeface="Wingdings" pitchFamily="1" charset="2"/>
              <a:buNone/>
            </a:pPr>
            <a:r>
              <a:rPr lang="en-US" smtClean="0">
                <a:ea typeface="ＭＳ Ｐゴシック" pitchFamily="1" charset="-128"/>
              </a:rPr>
              <a:t>If only one process needs the result, then it doesn’t make sense to pay the cost of sending the result to all processes.</a:t>
            </a:r>
          </a:p>
          <a:p>
            <a:pPr>
              <a:buFont typeface="Wingdings" pitchFamily="1" charset="2"/>
              <a:buNone/>
            </a:pPr>
            <a:r>
              <a:rPr lang="en-US" smtClean="0">
                <a:ea typeface="ＭＳ Ｐゴシック" pitchFamily="1" charset="-128"/>
              </a:rPr>
              <a:t>But if all processes need the result, then it may be cheaper to reduce to all processes than to reduce to a single process and then broadcast to all.</a:t>
            </a:r>
          </a:p>
        </p:txBody>
      </p:sp>
      <p:sp>
        <p:nvSpPr>
          <p:cNvPr id="104452"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5044C70-D1D8-4D97-B1C9-89858A5ABC4B}" type="slidenum">
              <a:rPr lang="en-US"/>
              <a:pPr/>
              <a:t>66</a:t>
            </a:fld>
            <a:endParaRPr lang="en-US"/>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Non-blocking Communication</a:t>
            </a:r>
          </a:p>
        </p:txBody>
      </p:sp>
      <p:sp>
        <p:nvSpPr>
          <p:cNvPr id="10547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allows a process to start a send, then go on and do work while the message is in transit.</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non-blocking</a:t>
            </a:r>
            <a:r>
              <a:rPr lang="en-US" smtClean="0">
                <a:ea typeface="ＭＳ Ｐゴシック" pitchFamily="1" charset="-128"/>
              </a:rPr>
              <a:t> or </a:t>
            </a:r>
            <a:r>
              <a:rPr lang="en-US" b="1" i="1" u="sng" smtClean="0">
                <a:ea typeface="ＭＳ Ｐゴシック" pitchFamily="1" charset="-128"/>
              </a:rPr>
              <a:t>immediate</a:t>
            </a:r>
            <a:r>
              <a:rPr lang="en-US" smtClean="0">
                <a:ea typeface="ＭＳ Ｐゴシック" pitchFamily="1" charset="-128"/>
              </a:rPr>
              <a:t> communication.</a:t>
            </a:r>
          </a:p>
          <a:p>
            <a:pPr>
              <a:buFont typeface="Wingdings" pitchFamily="1" charset="2"/>
              <a:buNone/>
            </a:pPr>
            <a:r>
              <a:rPr lang="en-US" smtClean="0">
                <a:ea typeface="ＭＳ Ｐゴシック" pitchFamily="1" charset="-128"/>
              </a:rPr>
              <a:t>Here, “immediate” refers to the fact that the call to the MPI routine returns immediately rather than waiting for the communication to complete.</a:t>
            </a:r>
          </a:p>
        </p:txBody>
      </p:sp>
      <p:sp>
        <p:nvSpPr>
          <p:cNvPr id="10547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38E5D7D8-F5B5-43E2-A46C-EBB2B2FE0D0B}" type="slidenum">
              <a:rPr lang="en-US"/>
              <a:pPr/>
              <a:t>67</a:t>
            </a:fld>
            <a:endParaRPr lang="en-US"/>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ea typeface="ＭＳ Ｐゴシック" pitchFamily="1" charset="-128"/>
              </a:rPr>
              <a:t>Immediate Send</a:t>
            </a:r>
          </a:p>
        </p:txBody>
      </p:sp>
      <p:sp>
        <p:nvSpPr>
          <p:cNvPr id="106499" name="Rectangle 3"/>
          <p:cNvSpPr>
            <a:spLocks noGrp="1" noChangeArrowheads="1"/>
          </p:cNvSpPr>
          <p:nvPr>
            <p:ph idx="1"/>
          </p:nvPr>
        </p:nvSpPr>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MPI_Isend</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destination, tag, communicator, request);</a:t>
            </a:r>
          </a:p>
          <a:p>
            <a:pPr>
              <a:buFont typeface="Wingdings" pitchFamily="1" charset="2"/>
              <a:buNone/>
            </a:pPr>
            <a:r>
              <a:rPr lang="en-US" smtClean="0">
                <a:ea typeface="ＭＳ Ｐゴシック" pitchFamily="1" charset="-128"/>
              </a:rPr>
              <a:t>Likewise:</a:t>
            </a:r>
          </a:p>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endParaRPr lang="en-US" sz="2800" smtClean="0">
              <a:ea typeface="ＭＳ Ｐゴシック" pitchFamily="1" charset="-128"/>
            </a:endParaRP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MPI_Irecv</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source, tag, communicator, request);</a:t>
            </a:r>
          </a:p>
          <a:p>
            <a:pPr>
              <a:buFont typeface="Wingdings" pitchFamily="1" charset="2"/>
              <a:buNone/>
            </a:pPr>
            <a:r>
              <a:rPr lang="en-US" smtClean="0">
                <a:ea typeface="ＭＳ Ｐゴシック" pitchFamily="1" charset="-128"/>
              </a:rPr>
              <a:t>This call starts the send/receive, but the send/receive won’t be complete until:</a:t>
            </a:r>
          </a:p>
          <a:p>
            <a:pPr>
              <a:buFont typeface="Wingdings" pitchFamily="1" charset="2"/>
              <a:buNone/>
            </a:pPr>
            <a:r>
              <a:rPr lang="en-US" sz="2000" b="1" smtClean="0">
                <a:solidFill>
                  <a:schemeClr val="folHlink"/>
                </a:solidFill>
                <a:latin typeface="Courier New" pitchFamily="1" charset="0"/>
                <a:ea typeface="ＭＳ Ｐゴシック" pitchFamily="1" charset="-128"/>
              </a:rPr>
              <a:t>MPI_Wait</a:t>
            </a:r>
            <a:r>
              <a:rPr lang="en-US" sz="2000" b="1" smtClean="0">
                <a:solidFill>
                  <a:srgbClr val="000000"/>
                </a:solidFill>
                <a:latin typeface="Courier New" pitchFamily="1" charset="0"/>
                <a:ea typeface="ＭＳ Ｐゴシック" pitchFamily="1" charset="-128"/>
              </a:rPr>
              <a:t>(request, status);</a:t>
            </a:r>
          </a:p>
          <a:p>
            <a:pPr>
              <a:buFont typeface="Wingdings" pitchFamily="1" charset="2"/>
              <a:buNone/>
            </a:pPr>
            <a:r>
              <a:rPr lang="en-US" smtClean="0">
                <a:ea typeface="ＭＳ Ｐゴシック" pitchFamily="1" charset="-128"/>
              </a:rPr>
              <a:t>What’s the advantage of this?</a:t>
            </a:r>
          </a:p>
        </p:txBody>
      </p:sp>
      <p:sp>
        <p:nvSpPr>
          <p:cNvPr id="10650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0B7B64F3-A2ED-4D66-8633-2A5B84366A96}" type="slidenum">
              <a:rPr lang="en-US"/>
              <a:pPr/>
              <a:t>68</a:t>
            </a:fld>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ea typeface="ＭＳ Ｐゴシック" pitchFamily="1" charset="-128"/>
              </a:rPr>
              <a:t>Communication Hiding</a:t>
            </a:r>
          </a:p>
        </p:txBody>
      </p:sp>
      <p:sp>
        <p:nvSpPr>
          <p:cNvPr id="107523" name="Rectangle 3"/>
          <p:cNvSpPr>
            <a:spLocks noGrp="1" noChangeArrowheads="1"/>
          </p:cNvSpPr>
          <p:nvPr>
            <p:ph idx="1"/>
          </p:nvPr>
        </p:nvSpPr>
        <p:spPr>
          <a:xfrm>
            <a:off x="609600" y="1371600"/>
            <a:ext cx="7924800" cy="4576763"/>
          </a:xfrm>
        </p:spPr>
        <p:txBody>
          <a:bodyPr/>
          <a:lstStyle/>
          <a:p>
            <a:pPr>
              <a:buFont typeface="Wingdings" pitchFamily="1" charset="2"/>
              <a:buNone/>
            </a:pPr>
            <a:r>
              <a:rPr lang="en-US" smtClean="0">
                <a:ea typeface="ＭＳ Ｐゴシック" pitchFamily="1" charset="-128"/>
              </a:rPr>
              <a:t>In between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MPI_Isend</a:t>
            </a:r>
            <a:r>
              <a:rPr lang="en-US" b="1" smtClean="0">
                <a:solidFill>
                  <a:srgbClr val="000000"/>
                </a:solidFill>
                <a:latin typeface="Courier New" pitchFamily="1" charset="0"/>
                <a:ea typeface="ＭＳ Ｐゴシック" pitchFamily="1" charset="-128"/>
              </a:rPr>
              <a:t>/</a:t>
            </a:r>
            <a:r>
              <a:rPr lang="en-US" b="1" smtClean="0">
                <a:solidFill>
                  <a:schemeClr val="folHlink"/>
                </a:solidFill>
                <a:latin typeface="Courier New" pitchFamily="1" charset="0"/>
                <a:ea typeface="ＭＳ Ｐゴシック" pitchFamily="1" charset="-128"/>
              </a:rPr>
              <a:t>Irecv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and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MPI_Wait</a:t>
            </a:r>
            <a:r>
              <a:rPr lang="en-US" smtClean="0">
                <a:ea typeface="ＭＳ Ｐゴシック" pitchFamily="1" charset="-128"/>
              </a:rPr>
              <a:t>, both processes can </a:t>
            </a:r>
            <a:r>
              <a:rPr lang="en-US" b="1" u="sng" smtClean="0">
                <a:solidFill>
                  <a:schemeClr val="folHlink"/>
                </a:solidFill>
                <a:ea typeface="ＭＳ Ｐゴシック" pitchFamily="1" charset="-128"/>
              </a:rPr>
              <a:t>do work</a:t>
            </a:r>
            <a:r>
              <a:rPr lang="en-US" smtClean="0">
                <a:ea typeface="ＭＳ Ｐゴシック" pitchFamily="1" charset="-128"/>
              </a:rPr>
              <a:t>!</a:t>
            </a:r>
          </a:p>
          <a:p>
            <a:pPr>
              <a:buFont typeface="Wingdings" pitchFamily="1" charset="2"/>
              <a:buNone/>
            </a:pPr>
            <a:r>
              <a:rPr lang="en-US" smtClean="0">
                <a:ea typeface="ＭＳ Ｐゴシック" pitchFamily="1" charset="-128"/>
              </a:rPr>
              <a:t>If that work takes at least as much time as the communication, then the cost of the communication is effectively zero, since the communication won’t affect how much work gets done.</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communication hiding</a:t>
            </a:r>
            <a:r>
              <a:rPr lang="en-US" smtClean="0">
                <a:ea typeface="ＭＳ Ｐゴシック" pitchFamily="1" charset="-128"/>
              </a:rPr>
              <a:t>.</a:t>
            </a:r>
          </a:p>
        </p:txBody>
      </p:sp>
      <p:sp>
        <p:nvSpPr>
          <p:cNvPr id="10752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7525" name="Slide Number Placeholder 4"/>
          <p:cNvSpPr>
            <a:spLocks noGrp="1"/>
          </p:cNvSpPr>
          <p:nvPr>
            <p:ph type="sldNum" sz="quarter" idx="11"/>
          </p:nvPr>
        </p:nvSpPr>
        <p:spPr>
          <a:noFill/>
        </p:spPr>
        <p:txBody>
          <a:bodyPr/>
          <a:lstStyle/>
          <a:p>
            <a:fld id="{37AE0E12-2D41-4D6C-9217-20A65FFBEDA3}" type="slidenum">
              <a:rPr lang="en-US"/>
              <a:pPr/>
              <a:t>69</a:t>
            </a:fld>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Someone Might Be Out There</a:t>
            </a:r>
          </a:p>
        </p:txBody>
      </p:sp>
      <p:sp>
        <p:nvSpPr>
          <p:cNvPr id="44035"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Now suppose that Horst is on another island somewhere, in the same kind of hut, with the same kind of equipment.</a:t>
            </a:r>
          </a:p>
          <a:p>
            <a:pPr>
              <a:buFont typeface="Wingdings" pitchFamily="1" charset="2"/>
              <a:buNone/>
            </a:pPr>
            <a:r>
              <a:rPr lang="en-US" smtClean="0">
                <a:ea typeface="ＭＳ Ｐゴシック" pitchFamily="1" charset="-128"/>
              </a:rPr>
              <a:t>Suppose that he has the same list of instructions as you, but a different set of numbers (both data and phone numbers).</a:t>
            </a:r>
          </a:p>
          <a:p>
            <a:pPr>
              <a:buFont typeface="Wingdings" pitchFamily="1" charset="2"/>
              <a:buNone/>
            </a:pPr>
            <a:r>
              <a:rPr lang="en-US" smtClean="0">
                <a:ea typeface="ＭＳ Ｐゴシック" pitchFamily="1" charset="-128"/>
              </a:rPr>
              <a:t>Like you, he doesn’t know whether there’s anyone else working on his problem.</a:t>
            </a:r>
          </a:p>
        </p:txBody>
      </p:sp>
      <p:sp>
        <p:nvSpPr>
          <p:cNvPr id="44036"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044AFB95-B6EE-443E-A0CA-F4668996E9D4}" type="slidenum">
              <a:rPr lang="en-US"/>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smtClean="0">
                <a:ea typeface="ＭＳ Ｐゴシック" pitchFamily="1" charset="-128"/>
              </a:rPr>
              <a:t>Rule of Thumb for Hiding</a:t>
            </a:r>
          </a:p>
        </p:txBody>
      </p:sp>
      <p:sp>
        <p:nvSpPr>
          <p:cNvPr id="10854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you want to hide communication:</a:t>
            </a:r>
          </a:p>
          <a:p>
            <a:r>
              <a:rPr lang="en-US" smtClean="0">
                <a:ea typeface="ＭＳ Ｐゴシック" pitchFamily="1" charset="-128"/>
              </a:rPr>
              <a:t>as soon as you calculate the data, send it;</a:t>
            </a:r>
          </a:p>
          <a:p>
            <a:r>
              <a:rPr lang="en-US" smtClean="0">
                <a:ea typeface="ＭＳ Ｐゴシック" pitchFamily="1" charset="-128"/>
              </a:rPr>
              <a:t>don’t receive it until you need it.</a:t>
            </a:r>
          </a:p>
          <a:p>
            <a:pPr>
              <a:buFont typeface="Wingdings" pitchFamily="1" charset="2"/>
              <a:buNone/>
            </a:pPr>
            <a:r>
              <a:rPr lang="en-US" smtClean="0">
                <a:ea typeface="ＭＳ Ｐゴシック" pitchFamily="1" charset="-128"/>
              </a:rPr>
              <a:t>That way, the communication has the maximal amount of time to happen in </a:t>
            </a:r>
            <a:r>
              <a:rPr lang="en-US" b="1" i="1" u="sng" smtClean="0">
                <a:ea typeface="ＭＳ Ｐゴシック" pitchFamily="1" charset="-128"/>
              </a:rPr>
              <a:t>background</a:t>
            </a:r>
            <a:r>
              <a:rPr lang="en-US" smtClean="0">
                <a:ea typeface="ＭＳ Ｐゴシック" pitchFamily="1" charset="-128"/>
              </a:rPr>
              <a:t> (behind the scenes).</a:t>
            </a:r>
          </a:p>
        </p:txBody>
      </p:sp>
      <p:sp>
        <p:nvSpPr>
          <p:cNvPr id="108548"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08549" name="Slide Number Placeholder 4"/>
          <p:cNvSpPr>
            <a:spLocks noGrp="1"/>
          </p:cNvSpPr>
          <p:nvPr>
            <p:ph type="sldNum" sz="quarter" idx="11"/>
          </p:nvPr>
        </p:nvSpPr>
        <p:spPr>
          <a:noFill/>
        </p:spPr>
        <p:txBody>
          <a:bodyPr/>
          <a:lstStyle/>
          <a:p>
            <a:fld id="{4BCE09F8-A2CC-443D-86A4-C8389679C6F1}" type="slidenum">
              <a:rPr lang="en-US"/>
              <a:pPr/>
              <a:t>70</a:t>
            </a:fld>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ea typeface="ＭＳ Ｐゴシック" pitchFamily="1" charset="-128"/>
              </a:rPr>
              <a:t>Thanks for your attention!</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Questions?</a:t>
            </a:r>
            <a:br>
              <a:rPr lang="en-US" sz="6000" smtClean="0">
                <a:ea typeface="ＭＳ Ｐゴシック" pitchFamily="1" charset="-128"/>
              </a:rPr>
            </a:br>
            <a:endParaRPr lang="en-US" sz="3200" smtClean="0">
              <a:ea typeface="ＭＳ Ｐゴシック" pitchFamily="1" charset="-128"/>
            </a:endParaRPr>
          </a:p>
        </p:txBody>
      </p:sp>
      <p:sp>
        <p:nvSpPr>
          <p:cNvPr id="114691"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smtClean="0">
                <a:ea typeface="ＭＳ Ｐゴシック" pitchFamily="1" charset="-128"/>
              </a:rPr>
              <a:t>References</a:t>
            </a:r>
          </a:p>
        </p:txBody>
      </p:sp>
      <p:sp>
        <p:nvSpPr>
          <p:cNvPr id="115715"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115716" name="Slide Number Placeholder 3"/>
          <p:cNvSpPr>
            <a:spLocks noGrp="1"/>
          </p:cNvSpPr>
          <p:nvPr>
            <p:ph type="sldNum" sz="quarter" idx="11"/>
          </p:nvPr>
        </p:nvSpPr>
        <p:spPr>
          <a:noFill/>
        </p:spPr>
        <p:txBody>
          <a:bodyPr/>
          <a:lstStyle/>
          <a:p>
            <a:fld id="{A86288DB-C647-47E5-848F-A123E7F2BD19}" type="slidenum">
              <a:rPr lang="en-US"/>
              <a:pPr/>
              <a:t>72</a:t>
            </a:fld>
            <a:endParaRPr lang="en-US"/>
          </a:p>
        </p:txBody>
      </p:sp>
      <p:sp>
        <p:nvSpPr>
          <p:cNvPr id="115717" name="Text Box 3"/>
          <p:cNvSpPr txBox="1">
            <a:spLocks noChangeArrowheads="1"/>
          </p:cNvSpPr>
          <p:nvPr/>
        </p:nvSpPr>
        <p:spPr bwMode="auto">
          <a:xfrm>
            <a:off x="381000" y="1600200"/>
            <a:ext cx="8534400" cy="1616075"/>
          </a:xfrm>
          <a:prstGeom prst="rect">
            <a:avLst/>
          </a:prstGeom>
          <a:noFill/>
          <a:ln w="9525">
            <a:noFill/>
            <a:miter lim="800000"/>
            <a:headEnd/>
            <a:tailEnd/>
          </a:ln>
        </p:spPr>
        <p:txBody>
          <a:bodyPr>
            <a:spAutoFit/>
          </a:bodyPr>
          <a:lstStyle/>
          <a:p>
            <a:pPr algn="l"/>
            <a:r>
              <a:rPr lang="en-US" sz="2000" dirty="0">
                <a:solidFill>
                  <a:srgbClr val="003366"/>
                </a:solidFill>
              </a:rPr>
              <a:t>[1]  P.S. Pacheco, </a:t>
            </a:r>
            <a:r>
              <a:rPr lang="en-US" sz="2000" i="1" dirty="0">
                <a:solidFill>
                  <a:srgbClr val="003366"/>
                </a:solidFill>
              </a:rPr>
              <a:t>Parallel Programming with MPI</a:t>
            </a:r>
            <a:r>
              <a:rPr lang="en-US" sz="2000" dirty="0">
                <a:solidFill>
                  <a:srgbClr val="003366"/>
                </a:solidFill>
              </a:rPr>
              <a:t>, Morgan Kaufmann</a:t>
            </a:r>
          </a:p>
          <a:p>
            <a:pPr algn="l"/>
            <a:r>
              <a:rPr lang="en-US" sz="2000" dirty="0">
                <a:solidFill>
                  <a:srgbClr val="003366"/>
                </a:solidFill>
              </a:rPr>
              <a:t>      Publishers, 1997.</a:t>
            </a:r>
          </a:p>
          <a:p>
            <a:pPr algn="l"/>
            <a:r>
              <a:rPr lang="en-US" sz="2000" dirty="0">
                <a:solidFill>
                  <a:srgbClr val="003366"/>
                </a:solidFill>
              </a:rPr>
              <a:t>[2]  W. </a:t>
            </a:r>
            <a:r>
              <a:rPr lang="en-US" sz="2000" dirty="0" err="1">
                <a:solidFill>
                  <a:srgbClr val="003366"/>
                </a:solidFill>
              </a:rPr>
              <a:t>Gropp</a:t>
            </a:r>
            <a:r>
              <a:rPr lang="en-US" sz="2000" dirty="0">
                <a:solidFill>
                  <a:srgbClr val="003366"/>
                </a:solidFill>
              </a:rPr>
              <a:t>, E. Lusk and A. </a:t>
            </a:r>
            <a:r>
              <a:rPr lang="en-US" sz="2000" dirty="0" err="1">
                <a:solidFill>
                  <a:srgbClr val="003366"/>
                </a:solidFill>
              </a:rPr>
              <a:t>Skjellum</a:t>
            </a:r>
            <a:r>
              <a:rPr lang="en-US" sz="2000" dirty="0">
                <a:solidFill>
                  <a:srgbClr val="003366"/>
                </a:solidFill>
              </a:rPr>
              <a:t>, </a:t>
            </a:r>
            <a:r>
              <a:rPr lang="en-US" sz="2000" i="1" dirty="0">
                <a:solidFill>
                  <a:srgbClr val="003366"/>
                </a:solidFill>
              </a:rPr>
              <a:t>Using MPI: Portable Parallel</a:t>
            </a:r>
          </a:p>
          <a:p>
            <a:pPr algn="l"/>
            <a:r>
              <a:rPr lang="en-US" sz="2000" i="1" dirty="0">
                <a:solidFill>
                  <a:srgbClr val="003366"/>
                </a:solidFill>
              </a:rPr>
              <a:t>      Programming with the Message-Passing Interface</a:t>
            </a:r>
            <a:r>
              <a:rPr lang="en-US" sz="2000" dirty="0">
                <a:solidFill>
                  <a:srgbClr val="003366"/>
                </a:solidFill>
              </a:rPr>
              <a:t>, 2</a:t>
            </a:r>
            <a:r>
              <a:rPr lang="en-US" sz="2000" baseline="30000" dirty="0">
                <a:solidFill>
                  <a:srgbClr val="003366"/>
                </a:solidFill>
              </a:rPr>
              <a:t>nd</a:t>
            </a:r>
            <a:r>
              <a:rPr lang="en-US" sz="2000" dirty="0">
                <a:solidFill>
                  <a:srgbClr val="003366"/>
                </a:solidFill>
              </a:rPr>
              <a:t> ed.  MIT</a:t>
            </a:r>
          </a:p>
          <a:p>
            <a:pPr algn="l"/>
            <a:r>
              <a:rPr lang="en-US" sz="2000" dirty="0">
                <a:solidFill>
                  <a:srgbClr val="003366"/>
                </a:solidFill>
              </a:rPr>
              <a:t>      Press, 1999.</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Even More People Out There</a:t>
            </a:r>
          </a:p>
        </p:txBody>
      </p:sp>
      <p:sp>
        <p:nvSpPr>
          <p:cNvPr id="45059"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Now suppose that Bruce and Dee are also in huts on islands.</a:t>
            </a:r>
          </a:p>
          <a:p>
            <a:pPr>
              <a:buFont typeface="Wingdings" pitchFamily="1" charset="2"/>
              <a:buNone/>
            </a:pPr>
            <a:r>
              <a:rPr lang="en-US" smtClean="0">
                <a:ea typeface="ＭＳ Ｐゴシック" pitchFamily="1" charset="-128"/>
              </a:rPr>
              <a:t>Suppose that each of the four has the exact same list of instructions, but different lists of numbers.</a:t>
            </a:r>
          </a:p>
          <a:p>
            <a:pPr>
              <a:buFont typeface="Wingdings" pitchFamily="1" charset="2"/>
              <a:buNone/>
            </a:pPr>
            <a:r>
              <a:rPr lang="en-US" smtClean="0">
                <a:ea typeface="ＭＳ Ｐゴシック" pitchFamily="1" charset="-128"/>
              </a:rPr>
              <a:t>And suppose that the phone numbers that people call are each others’:  that is, your instructions have you call Horst, Bruce and Dee, Horst’s has him call Bruce, Dee and you, and so on.</a:t>
            </a:r>
          </a:p>
          <a:p>
            <a:pPr>
              <a:buFont typeface="Wingdings" pitchFamily="1" charset="2"/>
              <a:buNone/>
            </a:pPr>
            <a:r>
              <a:rPr lang="en-US" smtClean="0">
                <a:ea typeface="ＭＳ Ｐゴシック" pitchFamily="1" charset="-128"/>
              </a:rPr>
              <a:t>Then you might all be </a:t>
            </a:r>
            <a:r>
              <a:rPr lang="en-US" b="1" u="sng" smtClean="0">
                <a:ea typeface="ＭＳ Ｐゴシック" pitchFamily="1" charset="-128"/>
              </a:rPr>
              <a:t>working together on the same problem</a:t>
            </a:r>
            <a:r>
              <a:rPr lang="en-US" smtClean="0">
                <a:ea typeface="ＭＳ Ｐゴシック" pitchFamily="1" charset="-128"/>
              </a:rPr>
              <a:t>.</a:t>
            </a:r>
          </a:p>
        </p:txBody>
      </p:sp>
      <p:sp>
        <p:nvSpPr>
          <p:cNvPr id="45060"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08B46677-22E0-45C1-A7AB-6530970593C0}"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All Data Are Private</a:t>
            </a:r>
          </a:p>
        </p:txBody>
      </p:sp>
      <p:sp>
        <p:nvSpPr>
          <p:cNvPr id="46083"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Notice that you can’t see Horst’s or Bruce’s or Dee’s numbers, nor can they see yours or each other’s.</a:t>
            </a:r>
          </a:p>
          <a:p>
            <a:pPr>
              <a:buFont typeface="Wingdings" pitchFamily="1" charset="2"/>
              <a:buNone/>
            </a:pPr>
            <a:r>
              <a:rPr lang="en-US" smtClean="0">
                <a:ea typeface="ＭＳ Ｐゴシック" pitchFamily="1" charset="-128"/>
              </a:rPr>
              <a:t>Thus, everyone’s numbers are </a:t>
            </a:r>
            <a:r>
              <a:rPr lang="en-US" b="1" u="sng" smtClean="0">
                <a:solidFill>
                  <a:schemeClr val="folHlink"/>
                </a:solidFill>
                <a:ea typeface="ＭＳ Ｐゴシック" pitchFamily="1" charset="-128"/>
              </a:rPr>
              <a:t>private</a:t>
            </a:r>
            <a:r>
              <a:rPr lang="en-US" smtClean="0">
                <a:ea typeface="ＭＳ Ｐゴシック" pitchFamily="1" charset="-128"/>
              </a:rPr>
              <a:t>: there’s no way for anyone to share numbers, </a:t>
            </a:r>
            <a:r>
              <a:rPr lang="en-US" b="1" u="sng" smtClean="0">
                <a:solidFill>
                  <a:schemeClr val="folHlink"/>
                </a:solidFill>
                <a:ea typeface="ＭＳ Ｐゴシック" pitchFamily="1" charset="-128"/>
              </a:rPr>
              <a:t>except by leaving them in voicemails</a:t>
            </a:r>
            <a:r>
              <a:rPr lang="en-US" smtClean="0">
                <a:ea typeface="ＭＳ Ｐゴシック" pitchFamily="1" charset="-128"/>
              </a:rPr>
              <a:t>.</a:t>
            </a:r>
          </a:p>
        </p:txBody>
      </p:sp>
      <p:sp>
        <p:nvSpPr>
          <p:cNvPr id="46084" name="Rectangle 12"/>
          <p:cNvSpPr>
            <a:spLocks noGrp="1" noChangeArrowheads="1"/>
          </p:cNvSpPr>
          <p:nvPr>
            <p:ph type="ftr" sz="quarter" idx="10"/>
          </p:nvPr>
        </p:nvSpPr>
        <p:spPr>
          <a:xfrm>
            <a:off x="1447800" y="6172200"/>
            <a:ext cx="5562600" cy="457200"/>
          </a:xfrm>
          <a:noFill/>
        </p:spPr>
        <p:txBody>
          <a:bodyPr/>
          <a:lstStyle/>
          <a:p>
            <a:r>
              <a:rPr lang="it-IT" dirty="0" smtClean="0">
                <a:latin typeface="Times New Roman" pitchFamily="1" charset="0"/>
                <a:ea typeface="ＭＳ Ｐゴシック" pitchFamily="1" charset="-128"/>
              </a:rPr>
              <a:t>Parallel Programming: Distributed Parallel</a:t>
            </a:r>
            <a:endParaRPr lang="it-IT" dirty="0" smtClean="0">
              <a:latin typeface="Times New Roman" pitchFamily="1" charset="0"/>
              <a:ea typeface="ＭＳ Ｐゴシック" pitchFamily="1" charset="-128"/>
            </a:endParaRPr>
          </a:p>
          <a:p>
            <a:r>
              <a:rPr lang="en-US" dirty="0" smtClean="0">
                <a:latin typeface="Times New Roman" pitchFamily="1" charset="0"/>
                <a:ea typeface="ＭＳ Ｐゴシック" pitchFamily="1" charset="-128"/>
              </a:rPr>
              <a:t>OK Supercomputing Symposium, Tue Oct 11 2011</a:t>
            </a:r>
            <a:endParaRPr lang="en-US" dirty="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3528F447-9AF2-42FA-AB09-00E0A9C6AFD5}" type="slidenum">
              <a:rPr lang="en-US"/>
              <a:pPr/>
              <a:t>9</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1.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2.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3.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4.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5.xml><?xml version="1.0" encoding="utf-8"?>
<p:tagLst xmlns:a="http://schemas.openxmlformats.org/drawingml/2006/main" xmlns:r="http://schemas.openxmlformats.org/officeDocument/2006/relationships" xmlns:p="http://schemas.openxmlformats.org/presentationml/2006/main">
  <p:tag name="SWI" val="129"/>
  <p:tag name="BSN" val="129"/>
  <p:tag name="SVT" val="FALSE"/>
  <p:tag name="NBP" val="1"/>
  <p:tag name="CVB" val="129"/>
  <p:tag name="SPT" val="FALSE"/>
  <p:tag name="CII" val="129"/>
</p:tagLst>
</file>

<file path=ppt/tags/tag16.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17.xml><?xml version="1.0" encoding="utf-8"?>
<p:tagLst xmlns:a="http://schemas.openxmlformats.org/drawingml/2006/main" xmlns:r="http://schemas.openxmlformats.org/officeDocument/2006/relationships" xmlns:p="http://schemas.openxmlformats.org/presentationml/2006/main">
  <p:tag name="DUMMACSH" val="TRUE"/>
</p:tagLst>
</file>

<file path=ppt/tags/tag18.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19.xml><?xml version="1.0" encoding="utf-8"?>
<p:tagLst xmlns:a="http://schemas.openxmlformats.org/drawingml/2006/main" xmlns:r="http://schemas.openxmlformats.org/officeDocument/2006/relationships" xmlns:p="http://schemas.openxmlformats.org/presentationml/2006/main">
  <p:tag name="DUMMACSH" val="TRUE"/>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1.xml><?xml version="1.0" encoding="utf-8"?>
<p:tagLst xmlns:a="http://schemas.openxmlformats.org/drawingml/2006/main" xmlns:r="http://schemas.openxmlformats.org/officeDocument/2006/relationships" xmlns:p="http://schemas.openxmlformats.org/presentationml/2006/main">
  <p:tag name="DUMMACSH" val="TRUE"/>
</p:tagLst>
</file>

<file path=ppt/tags/tag22.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3.xml><?xml version="1.0" encoding="utf-8"?>
<p:tagLst xmlns:a="http://schemas.openxmlformats.org/drawingml/2006/main" xmlns:r="http://schemas.openxmlformats.org/officeDocument/2006/relationships" xmlns:p="http://schemas.openxmlformats.org/presentationml/2006/main">
  <p:tag name="DUMMACSH" val="TRUE"/>
</p:tagLst>
</file>

<file path=ppt/tags/tag24.xml><?xml version="1.0" encoding="utf-8"?>
<p:tagLst xmlns:a="http://schemas.openxmlformats.org/drawingml/2006/main" xmlns:r="http://schemas.openxmlformats.org/officeDocument/2006/relationships" xmlns:p="http://schemas.openxmlformats.org/presentationml/2006/main">
  <p:tag name="SWI" val="132"/>
  <p:tag name="BSN" val="132"/>
  <p:tag name="SVT" val="FALSE"/>
  <p:tag name="NBP" val="1"/>
  <p:tag name="CVB" val="132"/>
  <p:tag name="SPT" val="FALSE"/>
  <p:tag name="CII" val="132"/>
</p:tagLst>
</file>

<file path=ppt/tags/tag25.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ags/tag26.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27.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28.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29.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31.xml><?xml version="1.0" encoding="utf-8"?>
<p:tagLst xmlns:a="http://schemas.openxmlformats.org/drawingml/2006/main" xmlns:r="http://schemas.openxmlformats.org/officeDocument/2006/relationships" xmlns:p="http://schemas.openxmlformats.org/presentationml/2006/main">
  <p:tag name="SWI" val="139"/>
  <p:tag name="BSN" val="139"/>
  <p:tag name="SVT" val="FALSE"/>
  <p:tag name="NBP" val="1"/>
  <p:tag name="CVB" val="139"/>
  <p:tag name="SPT" val="FALSE"/>
  <p:tag name="CII" val="139"/>
</p:tagLst>
</file>

<file path=ppt/tags/tag32.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33.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34.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35.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36.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37.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38.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39.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1.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42.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43.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44.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5.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6.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47.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9.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5.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50.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51.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52.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53.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54.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55.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56.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57.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58.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59.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6.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60.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61.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62.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63.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4.xml><?xml version="1.0" encoding="utf-8"?>
<p:tagLst xmlns:a="http://schemas.openxmlformats.org/drawingml/2006/main" xmlns:r="http://schemas.openxmlformats.org/officeDocument/2006/relationships" xmlns:p="http://schemas.openxmlformats.org/presentationml/2006/main">
  <p:tag name="DUMMACSH" val="TRUE"/>
</p:tagLst>
</file>

<file path=ppt/tags/tag65.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7.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23"/>
  <p:tag name="BSN" val="123"/>
  <p:tag name="SVT" val="FALSE"/>
  <p:tag name="NBP" val="1"/>
  <p:tag name="CVB" val="123"/>
  <p:tag name="SPT" val="FALSE"/>
  <p:tag name="CII" val="12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8858</TotalTime>
  <Words>6212</Words>
  <Application>Microsoft Office PowerPoint</Application>
  <PresentationFormat>On-screen Show (4:3)</PresentationFormat>
  <Paragraphs>830</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Blends</vt:lpstr>
      <vt:lpstr>Parallel Programming &amp; Cluster Computing Distributed Multiprocessing</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topdawg</vt:lpstr>
      <vt:lpstr>Latency vs Bandwidth on topdawg</vt:lpstr>
      <vt:lpstr>Parallelism</vt:lpstr>
      <vt:lpstr>What Is Parallelism?</vt:lpstr>
      <vt:lpstr>Kinds of Parallelism</vt:lpstr>
      <vt:lpstr>Why Parallelism Is Good</vt:lpstr>
      <vt:lpstr>Parallelism Jargon</vt:lpstr>
      <vt:lpstr>Jargon Alert!</vt:lpstr>
      <vt:lpstr>Load Balancing</vt:lpstr>
      <vt:lpstr>Load Balancing</vt:lpstr>
      <vt:lpstr>Load Balancing</vt:lpstr>
      <vt:lpstr>Load Balancing</vt:lpstr>
      <vt:lpstr>Load Balancing</vt:lpstr>
      <vt:lpstr>Load Balancing Is Good</vt:lpstr>
      <vt:lpstr>Parallel Strategies</vt:lpstr>
      <vt:lpstr>MPI: The Message-Passing Interface</vt:lpstr>
      <vt:lpstr>What Is MPI?</vt:lpstr>
      <vt:lpstr>MPI Calls</vt:lpstr>
      <vt:lpstr>MPI is an API</vt:lpstr>
      <vt:lpstr>WARNING!</vt:lpstr>
      <vt:lpstr>Example MPI Routines</vt:lpstr>
      <vt:lpstr>More Example MPI Routines</vt:lpstr>
      <vt:lpstr>MPI Program Structure (F90)</vt:lpstr>
      <vt:lpstr>MPI Program Structure (C)</vt:lpstr>
      <vt:lpstr>MPI is SPMD</vt:lpstr>
      <vt:lpstr>Example: Greetings</vt:lpstr>
      <vt:lpstr>greeting.c</vt:lpstr>
      <vt:lpstr>Hello World Startup/Shut Down</vt:lpstr>
      <vt:lpstr>Hello World Client’s Work</vt:lpstr>
      <vt:lpstr>Hello World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Programming &amp; Cluster Computing: Distributed Multiprocessing</dc:title>
  <dc:creator>Henry Neeman</dc:creator>
  <cp:lastModifiedBy>hneeman</cp:lastModifiedBy>
  <cp:revision>477</cp:revision>
  <cp:lastPrinted>1601-01-01T00:00:00Z</cp:lastPrinted>
  <dcterms:created xsi:type="dcterms:W3CDTF">2001-08-18T12:37:15Z</dcterms:created>
  <dcterms:modified xsi:type="dcterms:W3CDTF">2011-10-11T05:25:45Z</dcterms:modified>
</cp:coreProperties>
</file>