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Default Extension="doc" ContentType="application/msword"/>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xls" ContentType="application/vnd.ms-excel"/>
  <Override PartName="/ppt/notesSlides/notesSlide18.xml" ContentType="application/vnd.openxmlformats-officedocument.presentationml.notesSlide+xml"/>
  <Override PartName="/ppt/theme/themeOverride3.xml" ContentType="application/vnd.openxmlformats-officedocument.themeOverr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theme/themeOverride4.xml" ContentType="application/vnd.openxmlformats-officedocument.themeOverrid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theme/themeOverride5.xml" ContentType="application/vnd.openxmlformats-officedocument.themeOverride+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30" r:id="rId2"/>
    <p:sldMasterId id="2147484015" r:id="rId3"/>
    <p:sldMasterId id="2147484098" r:id="rId4"/>
  </p:sldMasterIdLst>
  <p:notesMasterIdLst>
    <p:notesMasterId r:id="rId83"/>
  </p:notesMasterIdLst>
  <p:handoutMasterIdLst>
    <p:handoutMasterId r:id="rId84"/>
  </p:handoutMasterIdLst>
  <p:sldIdLst>
    <p:sldId id="676" r:id="rId5"/>
    <p:sldId id="679" r:id="rId6"/>
    <p:sldId id="822" r:id="rId7"/>
    <p:sldId id="826" r:id="rId8"/>
    <p:sldId id="827" r:id="rId9"/>
    <p:sldId id="828" r:id="rId10"/>
    <p:sldId id="829" r:id="rId11"/>
    <p:sldId id="647" r:id="rId12"/>
    <p:sldId id="878" r:id="rId13"/>
    <p:sldId id="879" r:id="rId14"/>
    <p:sldId id="799" r:id="rId15"/>
    <p:sldId id="739" r:id="rId16"/>
    <p:sldId id="686" r:id="rId17"/>
    <p:sldId id="731" r:id="rId18"/>
    <p:sldId id="881" r:id="rId19"/>
    <p:sldId id="923" r:id="rId20"/>
    <p:sldId id="880" r:id="rId21"/>
    <p:sldId id="882" r:id="rId22"/>
    <p:sldId id="883" r:id="rId23"/>
    <p:sldId id="884" r:id="rId24"/>
    <p:sldId id="885" r:id="rId25"/>
    <p:sldId id="886" r:id="rId26"/>
    <p:sldId id="921" r:id="rId27"/>
    <p:sldId id="922" r:id="rId28"/>
    <p:sldId id="693" r:id="rId29"/>
    <p:sldId id="746" r:id="rId30"/>
    <p:sldId id="747" r:id="rId31"/>
    <p:sldId id="775" r:id="rId32"/>
    <p:sldId id="787" r:id="rId33"/>
    <p:sldId id="722" r:id="rId34"/>
    <p:sldId id="723" r:id="rId35"/>
    <p:sldId id="830" r:id="rId36"/>
    <p:sldId id="832" r:id="rId37"/>
    <p:sldId id="869" r:id="rId38"/>
    <p:sldId id="871" r:id="rId39"/>
    <p:sldId id="840" r:id="rId40"/>
    <p:sldId id="859" r:id="rId41"/>
    <p:sldId id="890" r:id="rId42"/>
    <p:sldId id="891" r:id="rId43"/>
    <p:sldId id="892" r:id="rId44"/>
    <p:sldId id="893" r:id="rId45"/>
    <p:sldId id="894" r:id="rId46"/>
    <p:sldId id="895" r:id="rId47"/>
    <p:sldId id="896" r:id="rId48"/>
    <p:sldId id="897" r:id="rId49"/>
    <p:sldId id="898" r:id="rId50"/>
    <p:sldId id="899" r:id="rId51"/>
    <p:sldId id="900" r:id="rId52"/>
    <p:sldId id="901" r:id="rId53"/>
    <p:sldId id="902" r:id="rId54"/>
    <p:sldId id="903" r:id="rId55"/>
    <p:sldId id="904" r:id="rId56"/>
    <p:sldId id="905" r:id="rId57"/>
    <p:sldId id="906" r:id="rId58"/>
    <p:sldId id="907" r:id="rId59"/>
    <p:sldId id="908" r:id="rId60"/>
    <p:sldId id="909" r:id="rId61"/>
    <p:sldId id="910" r:id="rId62"/>
    <p:sldId id="911" r:id="rId63"/>
    <p:sldId id="912" r:id="rId64"/>
    <p:sldId id="913" r:id="rId65"/>
    <p:sldId id="914" r:id="rId66"/>
    <p:sldId id="915" r:id="rId67"/>
    <p:sldId id="916" r:id="rId68"/>
    <p:sldId id="917" r:id="rId69"/>
    <p:sldId id="918" r:id="rId70"/>
    <p:sldId id="919" r:id="rId71"/>
    <p:sldId id="920" r:id="rId72"/>
    <p:sldId id="839" r:id="rId73"/>
    <p:sldId id="858" r:id="rId74"/>
    <p:sldId id="862" r:id="rId75"/>
    <p:sldId id="863" r:id="rId76"/>
    <p:sldId id="865" r:id="rId77"/>
    <p:sldId id="874" r:id="rId78"/>
    <p:sldId id="876" r:id="rId79"/>
    <p:sldId id="875" r:id="rId80"/>
    <p:sldId id="784" r:id="rId81"/>
    <p:sldId id="877" r:id="rId82"/>
  </p:sldIdLst>
  <p:sldSz cx="9144000" cy="6858000" type="screen4x3"/>
  <p:notesSz cx="7053263" cy="9356725"/>
  <p:defaultTextStyle>
    <a:defPPr>
      <a:defRPr lang="en-US"/>
    </a:defPPr>
    <a:lvl1pPr algn="l" rtl="0" eaLnBrk="0" fontAlgn="base" hangingPunct="0">
      <a:spcBef>
        <a:spcPct val="0"/>
      </a:spcBef>
      <a:spcAft>
        <a:spcPct val="0"/>
      </a:spcAft>
      <a:defRPr sz="2800" b="1" kern="1200">
        <a:solidFill>
          <a:schemeClr val="tx1"/>
        </a:solidFill>
        <a:latin typeface="Times" pitchFamily="96" charset="0"/>
        <a:ea typeface="ＭＳ Ｐゴシック" pitchFamily="96" charset="-128"/>
        <a:cs typeface="+mn-cs"/>
      </a:defRPr>
    </a:lvl1pPr>
    <a:lvl2pPr marL="457200" algn="l" rtl="0" eaLnBrk="0" fontAlgn="base" hangingPunct="0">
      <a:spcBef>
        <a:spcPct val="0"/>
      </a:spcBef>
      <a:spcAft>
        <a:spcPct val="0"/>
      </a:spcAft>
      <a:defRPr sz="2800" b="1" kern="1200">
        <a:solidFill>
          <a:schemeClr val="tx1"/>
        </a:solidFill>
        <a:latin typeface="Times" pitchFamily="96" charset="0"/>
        <a:ea typeface="ＭＳ Ｐゴシック" pitchFamily="96" charset="-128"/>
        <a:cs typeface="+mn-cs"/>
      </a:defRPr>
    </a:lvl2pPr>
    <a:lvl3pPr marL="914400" algn="l" rtl="0" eaLnBrk="0" fontAlgn="base" hangingPunct="0">
      <a:spcBef>
        <a:spcPct val="0"/>
      </a:spcBef>
      <a:spcAft>
        <a:spcPct val="0"/>
      </a:spcAft>
      <a:defRPr sz="2800" b="1" kern="1200">
        <a:solidFill>
          <a:schemeClr val="tx1"/>
        </a:solidFill>
        <a:latin typeface="Times" pitchFamily="96" charset="0"/>
        <a:ea typeface="ＭＳ Ｐゴシック" pitchFamily="96" charset="-128"/>
        <a:cs typeface="+mn-cs"/>
      </a:defRPr>
    </a:lvl3pPr>
    <a:lvl4pPr marL="1371600" algn="l" rtl="0" eaLnBrk="0" fontAlgn="base" hangingPunct="0">
      <a:spcBef>
        <a:spcPct val="0"/>
      </a:spcBef>
      <a:spcAft>
        <a:spcPct val="0"/>
      </a:spcAft>
      <a:defRPr sz="2800" b="1" kern="1200">
        <a:solidFill>
          <a:schemeClr val="tx1"/>
        </a:solidFill>
        <a:latin typeface="Times" pitchFamily="96" charset="0"/>
        <a:ea typeface="ＭＳ Ｐゴシック" pitchFamily="96" charset="-128"/>
        <a:cs typeface="+mn-cs"/>
      </a:defRPr>
    </a:lvl4pPr>
    <a:lvl5pPr marL="1828800" algn="l" rtl="0" eaLnBrk="0" fontAlgn="base" hangingPunct="0">
      <a:spcBef>
        <a:spcPct val="0"/>
      </a:spcBef>
      <a:spcAft>
        <a:spcPct val="0"/>
      </a:spcAft>
      <a:defRPr sz="2800" b="1" kern="1200">
        <a:solidFill>
          <a:schemeClr val="tx1"/>
        </a:solidFill>
        <a:latin typeface="Times" pitchFamily="96" charset="0"/>
        <a:ea typeface="ＭＳ Ｐゴシック" pitchFamily="96" charset="-128"/>
        <a:cs typeface="+mn-cs"/>
      </a:defRPr>
    </a:lvl5pPr>
    <a:lvl6pPr marL="2286000" algn="l" defTabSz="914400" rtl="0" eaLnBrk="1" latinLnBrk="0" hangingPunct="1">
      <a:defRPr sz="2800" b="1" kern="1200">
        <a:solidFill>
          <a:schemeClr val="tx1"/>
        </a:solidFill>
        <a:latin typeface="Times" pitchFamily="96" charset="0"/>
        <a:ea typeface="ＭＳ Ｐゴシック" pitchFamily="96" charset="-128"/>
        <a:cs typeface="+mn-cs"/>
      </a:defRPr>
    </a:lvl6pPr>
    <a:lvl7pPr marL="2743200" algn="l" defTabSz="914400" rtl="0" eaLnBrk="1" latinLnBrk="0" hangingPunct="1">
      <a:defRPr sz="2800" b="1" kern="1200">
        <a:solidFill>
          <a:schemeClr val="tx1"/>
        </a:solidFill>
        <a:latin typeface="Times" pitchFamily="96" charset="0"/>
        <a:ea typeface="ＭＳ Ｐゴシック" pitchFamily="96" charset="-128"/>
        <a:cs typeface="+mn-cs"/>
      </a:defRPr>
    </a:lvl7pPr>
    <a:lvl8pPr marL="3200400" algn="l" defTabSz="914400" rtl="0" eaLnBrk="1" latinLnBrk="0" hangingPunct="1">
      <a:defRPr sz="2800" b="1" kern="1200">
        <a:solidFill>
          <a:schemeClr val="tx1"/>
        </a:solidFill>
        <a:latin typeface="Times" pitchFamily="96" charset="0"/>
        <a:ea typeface="ＭＳ Ｐゴシック" pitchFamily="96" charset="-128"/>
        <a:cs typeface="+mn-cs"/>
      </a:defRPr>
    </a:lvl8pPr>
    <a:lvl9pPr marL="3657600" algn="l" defTabSz="914400" rtl="0" eaLnBrk="1" latinLnBrk="0" hangingPunct="1">
      <a:defRPr sz="2800" b="1" kern="1200">
        <a:solidFill>
          <a:schemeClr val="tx1"/>
        </a:solidFill>
        <a:latin typeface="Times" pitchFamily="96" charset="0"/>
        <a:ea typeface="ＭＳ Ｐゴシック" pitchFamily="9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D9FD"/>
    <a:srgbClr val="8AAFFF"/>
    <a:srgbClr val="163D97"/>
    <a:srgbClr val="144AAE"/>
    <a:srgbClr val="00DA00"/>
    <a:srgbClr val="2E91B1"/>
    <a:srgbClr val="349EC1"/>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84" y="-114"/>
      </p:cViewPr>
      <p:guideLst>
        <p:guide orient="horz" pos="2160"/>
        <p:guide orient="horz" pos="368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7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jshalf:Desktop:SystemDataMovement.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Macintosh%20HD:Users:jshalf:Desktop:SystemDataMovement.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jshalf:Desktop:SystemDataMovement.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jshalf:Desktop:NewExaPowerV5.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jshalf:Desktop:NewExaPowerV4.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Macintosh%20HD:Users:jshalf:Desktop:NewExaPowerV4.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Macintosh%20HD:Users:jshalf:Desktop:NewExaPowerV5.xlsx" TargetMode="External"/><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lineChart>
        <c:grouping val="standard"/>
        <c:ser>
          <c:idx val="0"/>
          <c:order val="0"/>
          <c:tx>
            <c:strRef>
              <c:f>Sheet1!$B$1</c:f>
              <c:strCache>
                <c:ptCount val="1"/>
                <c:pt idx="0">
                  <c:v>now</c:v>
                </c:pt>
              </c:strCache>
            </c:strRef>
          </c:tx>
          <c:cat>
            <c:strRef>
              <c:f>Sheet1!$A$2:$A$15</c:f>
              <c:strCache>
                <c:ptCount val="14"/>
                <c:pt idx="0">
                  <c:v>DP FLOP</c:v>
                </c:pt>
                <c:pt idx="2">
                  <c:v>Register</c:v>
                </c:pt>
                <c:pt idx="3">
                  <c:v> </c:v>
                </c:pt>
                <c:pt idx="4">
                  <c:v>1mm on-chip</c:v>
                </c:pt>
                <c:pt idx="5">
                  <c:v> </c:v>
                </c:pt>
                <c:pt idx="6">
                  <c:v>5mm on-chip</c:v>
                </c:pt>
                <c:pt idx="7">
                  <c:v> </c:v>
                </c:pt>
                <c:pt idx="8">
                  <c:v>Off-chip/DRAM</c:v>
                </c:pt>
                <c:pt idx="9">
                  <c:v> </c:v>
                </c:pt>
                <c:pt idx="10">
                  <c:v>local interconnect</c:v>
                </c:pt>
                <c:pt idx="11">
                  <c:v> </c:v>
                </c:pt>
                <c:pt idx="12">
                  <c:v>Cross system</c:v>
                </c:pt>
                <c:pt idx="13">
                  <c:v> </c:v>
                </c:pt>
              </c:strCache>
            </c:strRef>
          </c:cat>
          <c:val>
            <c:numRef>
              <c:f>Sheet1!$B$2:$B$15</c:f>
              <c:numCache>
                <c:formatCode>General</c:formatCode>
                <c:ptCount val="14"/>
                <c:pt idx="0">
                  <c:v>100</c:v>
                </c:pt>
                <c:pt idx="1">
                  <c:v>100</c:v>
                </c:pt>
                <c:pt idx="2">
                  <c:v>3.5</c:v>
                </c:pt>
                <c:pt idx="3">
                  <c:v>3.5</c:v>
                </c:pt>
                <c:pt idx="4">
                  <c:v>6</c:v>
                </c:pt>
                <c:pt idx="5">
                  <c:v>6</c:v>
                </c:pt>
                <c:pt idx="6">
                  <c:v>30</c:v>
                </c:pt>
                <c:pt idx="7">
                  <c:v>30</c:v>
                </c:pt>
                <c:pt idx="8">
                  <c:v>2000</c:v>
                </c:pt>
                <c:pt idx="9">
                  <c:v>2000</c:v>
                </c:pt>
                <c:pt idx="10">
                  <c:v>2500</c:v>
                </c:pt>
                <c:pt idx="11">
                  <c:v>2500</c:v>
                </c:pt>
                <c:pt idx="12">
                  <c:v>3000</c:v>
                </c:pt>
                <c:pt idx="13">
                  <c:v>3000</c:v>
                </c:pt>
              </c:numCache>
            </c:numRef>
          </c:val>
        </c:ser>
        <c:marker val="1"/>
        <c:axId val="66058880"/>
        <c:axId val="66060672"/>
      </c:lineChart>
      <c:catAx>
        <c:axId val="66058880"/>
        <c:scaling>
          <c:orientation val="minMax"/>
        </c:scaling>
        <c:axPos val="b"/>
        <c:tickLblPos val="nextTo"/>
        <c:txPr>
          <a:bodyPr/>
          <a:lstStyle/>
          <a:p>
            <a:pPr>
              <a:defRPr sz="1400"/>
            </a:pPr>
            <a:endParaRPr lang="en-US"/>
          </a:p>
        </c:txPr>
        <c:crossAx val="66060672"/>
        <c:crosses val="autoZero"/>
        <c:auto val="1"/>
        <c:lblAlgn val="ctr"/>
        <c:lblOffset val="100"/>
      </c:catAx>
      <c:valAx>
        <c:axId val="66060672"/>
        <c:scaling>
          <c:logBase val="10"/>
          <c:orientation val="minMax"/>
        </c:scaling>
        <c:axPos val="l"/>
        <c:majorGridlines/>
        <c:numFmt formatCode="General" sourceLinked="1"/>
        <c:tickLblPos val="nextTo"/>
        <c:txPr>
          <a:bodyPr/>
          <a:lstStyle/>
          <a:p>
            <a:pPr>
              <a:defRPr sz="1400"/>
            </a:pPr>
            <a:endParaRPr lang="en-US"/>
          </a:p>
        </c:txPr>
        <c:crossAx val="66058880"/>
        <c:crosses val="autoZero"/>
        <c:crossBetween val="between"/>
      </c:valAx>
    </c:plotArea>
    <c:legend>
      <c:legendPos val="r"/>
      <c:txPr>
        <a:bodyPr/>
        <a:lstStyle/>
        <a:p>
          <a:pPr>
            <a:defRPr sz="1400"/>
          </a:pPr>
          <a:endParaRPr lang="en-US"/>
        </a:p>
      </c:txPr>
    </c:legend>
    <c:plotVisOnly val="1"/>
  </c:chart>
  <c:spPr>
    <a:solidFill>
      <a:sysClr val="window" lastClr="FFFFFF"/>
    </a:solidFill>
  </c:spPr>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lineChart>
        <c:grouping val="standard"/>
        <c:ser>
          <c:idx val="0"/>
          <c:order val="0"/>
          <c:tx>
            <c:strRef>
              <c:f>Sheet1!$B$1</c:f>
              <c:strCache>
                <c:ptCount val="1"/>
                <c:pt idx="0">
                  <c:v>now</c:v>
                </c:pt>
              </c:strCache>
            </c:strRef>
          </c:tx>
          <c:cat>
            <c:strRef>
              <c:f>Sheet1!$A$2:$A$15</c:f>
              <c:strCache>
                <c:ptCount val="14"/>
                <c:pt idx="0">
                  <c:v>DP FLOP</c:v>
                </c:pt>
                <c:pt idx="2">
                  <c:v>Register</c:v>
                </c:pt>
                <c:pt idx="3">
                  <c:v> </c:v>
                </c:pt>
                <c:pt idx="4">
                  <c:v>1mm on-chip</c:v>
                </c:pt>
                <c:pt idx="5">
                  <c:v> </c:v>
                </c:pt>
                <c:pt idx="6">
                  <c:v>5mm on-chip</c:v>
                </c:pt>
                <c:pt idx="7">
                  <c:v> </c:v>
                </c:pt>
                <c:pt idx="8">
                  <c:v>Off-chip/DRAM</c:v>
                </c:pt>
                <c:pt idx="9">
                  <c:v> </c:v>
                </c:pt>
                <c:pt idx="10">
                  <c:v>local interconnect</c:v>
                </c:pt>
                <c:pt idx="11">
                  <c:v> </c:v>
                </c:pt>
                <c:pt idx="12">
                  <c:v>Cross system</c:v>
                </c:pt>
                <c:pt idx="13">
                  <c:v> </c:v>
                </c:pt>
              </c:strCache>
            </c:strRef>
          </c:cat>
          <c:val>
            <c:numRef>
              <c:f>Sheet1!$B$2:$B$15</c:f>
              <c:numCache>
                <c:formatCode>General</c:formatCode>
                <c:ptCount val="14"/>
                <c:pt idx="0">
                  <c:v>100</c:v>
                </c:pt>
                <c:pt idx="1">
                  <c:v>100</c:v>
                </c:pt>
                <c:pt idx="2">
                  <c:v>3.5</c:v>
                </c:pt>
                <c:pt idx="3">
                  <c:v>3.5</c:v>
                </c:pt>
                <c:pt idx="4">
                  <c:v>6</c:v>
                </c:pt>
                <c:pt idx="5">
                  <c:v>6</c:v>
                </c:pt>
                <c:pt idx="6">
                  <c:v>30</c:v>
                </c:pt>
                <c:pt idx="7">
                  <c:v>30</c:v>
                </c:pt>
                <c:pt idx="8">
                  <c:v>2000</c:v>
                </c:pt>
                <c:pt idx="9">
                  <c:v>2000</c:v>
                </c:pt>
                <c:pt idx="10">
                  <c:v>2500</c:v>
                </c:pt>
                <c:pt idx="11">
                  <c:v>2500</c:v>
                </c:pt>
                <c:pt idx="12">
                  <c:v>3000</c:v>
                </c:pt>
                <c:pt idx="13">
                  <c:v>3000</c:v>
                </c:pt>
              </c:numCache>
            </c:numRef>
          </c:val>
        </c:ser>
        <c:marker val="1"/>
        <c:axId val="66081920"/>
        <c:axId val="66083456"/>
      </c:lineChart>
      <c:catAx>
        <c:axId val="66081920"/>
        <c:scaling>
          <c:orientation val="minMax"/>
        </c:scaling>
        <c:axPos val="b"/>
        <c:tickLblPos val="nextTo"/>
        <c:txPr>
          <a:bodyPr/>
          <a:lstStyle/>
          <a:p>
            <a:pPr>
              <a:defRPr sz="1400"/>
            </a:pPr>
            <a:endParaRPr lang="en-US"/>
          </a:p>
        </c:txPr>
        <c:crossAx val="66083456"/>
        <c:crosses val="autoZero"/>
        <c:auto val="1"/>
        <c:lblAlgn val="ctr"/>
        <c:lblOffset val="100"/>
      </c:catAx>
      <c:valAx>
        <c:axId val="66083456"/>
        <c:scaling>
          <c:logBase val="10"/>
          <c:orientation val="minMax"/>
        </c:scaling>
        <c:axPos val="l"/>
        <c:majorGridlines/>
        <c:numFmt formatCode="General" sourceLinked="1"/>
        <c:tickLblPos val="nextTo"/>
        <c:txPr>
          <a:bodyPr/>
          <a:lstStyle/>
          <a:p>
            <a:pPr>
              <a:defRPr sz="1400"/>
            </a:pPr>
            <a:endParaRPr lang="en-US"/>
          </a:p>
        </c:txPr>
        <c:crossAx val="66081920"/>
        <c:crosses val="autoZero"/>
        <c:crossBetween val="between"/>
      </c:valAx>
    </c:plotArea>
    <c:legend>
      <c:legendPos val="r"/>
      <c:txPr>
        <a:bodyPr/>
        <a:lstStyle/>
        <a:p>
          <a:pPr>
            <a:defRPr sz="1400"/>
          </a:pPr>
          <a:endParaRPr lang="en-US"/>
        </a:p>
      </c:txPr>
    </c:legend>
    <c:plotVisOnly val="1"/>
  </c:chart>
  <c:spPr>
    <a:solidFill>
      <a:sysClr val="window" lastClr="FFFFFF"/>
    </a:solidFill>
  </c:spPr>
  <c:externalData r:id="rId2"/>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lineChart>
        <c:grouping val="standard"/>
        <c:ser>
          <c:idx val="0"/>
          <c:order val="0"/>
          <c:tx>
            <c:strRef>
              <c:f>Sheet1!$B$1</c:f>
              <c:strCache>
                <c:ptCount val="1"/>
                <c:pt idx="0">
                  <c:v>now</c:v>
                </c:pt>
              </c:strCache>
            </c:strRef>
          </c:tx>
          <c:cat>
            <c:strRef>
              <c:f>Sheet1!$A$2:$A$15</c:f>
              <c:strCache>
                <c:ptCount val="14"/>
                <c:pt idx="0">
                  <c:v>DP FLOP</c:v>
                </c:pt>
                <c:pt idx="2">
                  <c:v>Register</c:v>
                </c:pt>
                <c:pt idx="3">
                  <c:v> </c:v>
                </c:pt>
                <c:pt idx="4">
                  <c:v>1mm on-chip</c:v>
                </c:pt>
                <c:pt idx="5">
                  <c:v> </c:v>
                </c:pt>
                <c:pt idx="6">
                  <c:v>5mm on-chip</c:v>
                </c:pt>
                <c:pt idx="7">
                  <c:v> </c:v>
                </c:pt>
                <c:pt idx="8">
                  <c:v>Off-chip/DRAM</c:v>
                </c:pt>
                <c:pt idx="9">
                  <c:v> </c:v>
                </c:pt>
                <c:pt idx="10">
                  <c:v>local interconnect</c:v>
                </c:pt>
                <c:pt idx="11">
                  <c:v> </c:v>
                </c:pt>
                <c:pt idx="12">
                  <c:v>Cross system</c:v>
                </c:pt>
                <c:pt idx="13">
                  <c:v> </c:v>
                </c:pt>
              </c:strCache>
            </c:strRef>
          </c:cat>
          <c:val>
            <c:numRef>
              <c:f>Sheet1!$B$2:$B$15</c:f>
              <c:numCache>
                <c:formatCode>General</c:formatCode>
                <c:ptCount val="14"/>
                <c:pt idx="0">
                  <c:v>100</c:v>
                </c:pt>
                <c:pt idx="1">
                  <c:v>100</c:v>
                </c:pt>
                <c:pt idx="2">
                  <c:v>3.5</c:v>
                </c:pt>
                <c:pt idx="3">
                  <c:v>3.5</c:v>
                </c:pt>
                <c:pt idx="4">
                  <c:v>6</c:v>
                </c:pt>
                <c:pt idx="5">
                  <c:v>6</c:v>
                </c:pt>
                <c:pt idx="6">
                  <c:v>30</c:v>
                </c:pt>
                <c:pt idx="7">
                  <c:v>30</c:v>
                </c:pt>
                <c:pt idx="8">
                  <c:v>2000</c:v>
                </c:pt>
                <c:pt idx="9">
                  <c:v>2000</c:v>
                </c:pt>
                <c:pt idx="10">
                  <c:v>2500</c:v>
                </c:pt>
                <c:pt idx="11">
                  <c:v>2500</c:v>
                </c:pt>
                <c:pt idx="12">
                  <c:v>3000</c:v>
                </c:pt>
                <c:pt idx="13">
                  <c:v>3000</c:v>
                </c:pt>
              </c:numCache>
            </c:numRef>
          </c:val>
        </c:ser>
        <c:ser>
          <c:idx val="1"/>
          <c:order val="1"/>
          <c:tx>
            <c:strRef>
              <c:f>Sheet1!$C$1</c:f>
              <c:strCache>
                <c:ptCount val="1"/>
                <c:pt idx="0">
                  <c:v>2018</c:v>
                </c:pt>
              </c:strCache>
            </c:strRef>
          </c:tx>
          <c:cat>
            <c:strRef>
              <c:f>Sheet1!$A$2:$A$15</c:f>
              <c:strCache>
                <c:ptCount val="14"/>
                <c:pt idx="0">
                  <c:v>DP FLOP</c:v>
                </c:pt>
                <c:pt idx="2">
                  <c:v>Register</c:v>
                </c:pt>
                <c:pt idx="3">
                  <c:v> </c:v>
                </c:pt>
                <c:pt idx="4">
                  <c:v>1mm on-chip</c:v>
                </c:pt>
                <c:pt idx="5">
                  <c:v> </c:v>
                </c:pt>
                <c:pt idx="6">
                  <c:v>5mm on-chip</c:v>
                </c:pt>
                <c:pt idx="7">
                  <c:v> </c:v>
                </c:pt>
                <c:pt idx="8">
                  <c:v>Off-chip/DRAM</c:v>
                </c:pt>
                <c:pt idx="9">
                  <c:v> </c:v>
                </c:pt>
                <c:pt idx="10">
                  <c:v>local interconnect</c:v>
                </c:pt>
                <c:pt idx="11">
                  <c:v> </c:v>
                </c:pt>
                <c:pt idx="12">
                  <c:v>Cross system</c:v>
                </c:pt>
                <c:pt idx="13">
                  <c:v> </c:v>
                </c:pt>
              </c:strCache>
            </c:strRef>
          </c:cat>
          <c:val>
            <c:numRef>
              <c:f>Sheet1!$C$2:$C$15</c:f>
              <c:numCache>
                <c:formatCode>General</c:formatCode>
                <c:ptCount val="14"/>
                <c:pt idx="0">
                  <c:v>25</c:v>
                </c:pt>
                <c:pt idx="1">
                  <c:v>25</c:v>
                </c:pt>
                <c:pt idx="2">
                  <c:v>1.5</c:v>
                </c:pt>
                <c:pt idx="3">
                  <c:v>1.5</c:v>
                </c:pt>
                <c:pt idx="4">
                  <c:v>6</c:v>
                </c:pt>
                <c:pt idx="5">
                  <c:v>6</c:v>
                </c:pt>
                <c:pt idx="6">
                  <c:v>30</c:v>
                </c:pt>
                <c:pt idx="7">
                  <c:v>30</c:v>
                </c:pt>
                <c:pt idx="8">
                  <c:v>850</c:v>
                </c:pt>
                <c:pt idx="9">
                  <c:v>850</c:v>
                </c:pt>
                <c:pt idx="10">
                  <c:v>1000</c:v>
                </c:pt>
                <c:pt idx="11">
                  <c:v>1000</c:v>
                </c:pt>
                <c:pt idx="12">
                  <c:v>1500</c:v>
                </c:pt>
                <c:pt idx="13">
                  <c:v>1500</c:v>
                </c:pt>
              </c:numCache>
            </c:numRef>
          </c:val>
        </c:ser>
        <c:marker val="1"/>
        <c:axId val="66119168"/>
        <c:axId val="66120704"/>
      </c:lineChart>
      <c:catAx>
        <c:axId val="66119168"/>
        <c:scaling>
          <c:orientation val="minMax"/>
        </c:scaling>
        <c:axPos val="b"/>
        <c:tickLblPos val="nextTo"/>
        <c:txPr>
          <a:bodyPr/>
          <a:lstStyle/>
          <a:p>
            <a:pPr>
              <a:defRPr sz="1400" b="1"/>
            </a:pPr>
            <a:endParaRPr lang="en-US"/>
          </a:p>
        </c:txPr>
        <c:crossAx val="66120704"/>
        <c:crosses val="autoZero"/>
        <c:auto val="1"/>
        <c:lblAlgn val="ctr"/>
        <c:lblOffset val="100"/>
      </c:catAx>
      <c:valAx>
        <c:axId val="66120704"/>
        <c:scaling>
          <c:logBase val="10"/>
          <c:orientation val="minMax"/>
        </c:scaling>
        <c:axPos val="l"/>
        <c:majorGridlines/>
        <c:title>
          <c:tx>
            <c:rich>
              <a:bodyPr/>
              <a:lstStyle/>
              <a:p>
                <a:pPr>
                  <a:defRPr sz="2000"/>
                </a:pPr>
                <a:r>
                  <a:rPr lang="en-US" sz="2000"/>
                  <a:t>PicoJoules</a:t>
                </a:r>
              </a:p>
            </c:rich>
          </c:tx>
        </c:title>
        <c:numFmt formatCode="General" sourceLinked="1"/>
        <c:tickLblPos val="nextTo"/>
        <c:txPr>
          <a:bodyPr/>
          <a:lstStyle/>
          <a:p>
            <a:pPr>
              <a:defRPr sz="1400"/>
            </a:pPr>
            <a:endParaRPr lang="en-US"/>
          </a:p>
        </c:txPr>
        <c:crossAx val="66119168"/>
        <c:crosses val="autoZero"/>
        <c:crossBetween val="between"/>
      </c:valAx>
    </c:plotArea>
    <c:legend>
      <c:legendPos val="r"/>
      <c:layout>
        <c:manualLayout>
          <c:xMode val="edge"/>
          <c:yMode val="edge"/>
          <c:x val="0.73552043841742032"/>
          <c:y val="0.38519338315403817"/>
          <c:w val="0.13330672207640701"/>
          <c:h val="0.16507426154389701"/>
        </c:manualLayout>
      </c:layout>
      <c:txPr>
        <a:bodyPr/>
        <a:lstStyle/>
        <a:p>
          <a:pPr>
            <a:defRPr sz="1600" b="1"/>
          </a:pPr>
          <a:endParaRPr lang="en-US"/>
        </a:p>
      </c:txPr>
    </c:legend>
    <c:plotVisOnly val="1"/>
  </c:chart>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4798840769903812"/>
          <c:y val="5.0867052023121431E-2"/>
          <c:w val="0.79645603674540699"/>
          <c:h val="0.79988056984206346"/>
        </c:manualLayout>
      </c:layout>
      <c:lineChart>
        <c:grouping val="standard"/>
        <c:ser>
          <c:idx val="1"/>
          <c:order val="0"/>
          <c:tx>
            <c:strRef>
              <c:f>ExascaleStats!$N$35</c:f>
              <c:strCache>
                <c:ptCount val="1"/>
                <c:pt idx="0">
                  <c:v>Cost in $M (8 gigabit modules)</c:v>
                </c:pt>
              </c:strCache>
            </c:strRef>
          </c:tx>
          <c:cat>
            <c:numRef>
              <c:f>ExascaleStats!$M$36:$M$40</c:f>
              <c:numCache>
                <c:formatCode>General</c:formatCode>
                <c:ptCount val="5"/>
                <c:pt idx="0">
                  <c:v>16</c:v>
                </c:pt>
                <c:pt idx="1">
                  <c:v>32</c:v>
                </c:pt>
                <c:pt idx="2">
                  <c:v>64</c:v>
                </c:pt>
                <c:pt idx="3">
                  <c:v>128</c:v>
                </c:pt>
                <c:pt idx="4">
                  <c:v>256</c:v>
                </c:pt>
              </c:numCache>
            </c:numRef>
          </c:cat>
          <c:val>
            <c:numRef>
              <c:f>ExascaleStats!$N$36:$N$40</c:f>
              <c:numCache>
                <c:formatCode>\$#,##0.00</c:formatCode>
                <c:ptCount val="5"/>
                <c:pt idx="0">
                  <c:v>32.4</c:v>
                </c:pt>
                <c:pt idx="1">
                  <c:v>64.8</c:v>
                </c:pt>
                <c:pt idx="2">
                  <c:v>129.6</c:v>
                </c:pt>
                <c:pt idx="3">
                  <c:v>259.2</c:v>
                </c:pt>
                <c:pt idx="4">
                  <c:v>518.4</c:v>
                </c:pt>
              </c:numCache>
            </c:numRef>
          </c:val>
        </c:ser>
        <c:ser>
          <c:idx val="2"/>
          <c:order val="1"/>
          <c:tx>
            <c:strRef>
              <c:f>ExascaleStats!$O$35</c:f>
              <c:strCache>
                <c:ptCount val="1"/>
                <c:pt idx="0">
                  <c:v>Cost in $M (16 Gigabit modules)</c:v>
                </c:pt>
              </c:strCache>
            </c:strRef>
          </c:tx>
          <c:cat>
            <c:numRef>
              <c:f>ExascaleStats!$M$36:$M$40</c:f>
              <c:numCache>
                <c:formatCode>General</c:formatCode>
                <c:ptCount val="5"/>
                <c:pt idx="0">
                  <c:v>16</c:v>
                </c:pt>
                <c:pt idx="1">
                  <c:v>32</c:v>
                </c:pt>
                <c:pt idx="2">
                  <c:v>64</c:v>
                </c:pt>
                <c:pt idx="3">
                  <c:v>128</c:v>
                </c:pt>
                <c:pt idx="4">
                  <c:v>256</c:v>
                </c:pt>
              </c:numCache>
            </c:numRef>
          </c:cat>
          <c:val>
            <c:numRef>
              <c:f>ExascaleStats!$O$36:$O$40</c:f>
              <c:numCache>
                <c:formatCode>\$#,##0.00</c:formatCode>
                <c:ptCount val="5"/>
                <c:pt idx="0">
                  <c:v>16.2</c:v>
                </c:pt>
                <c:pt idx="1">
                  <c:v>32.4</c:v>
                </c:pt>
                <c:pt idx="2">
                  <c:v>64.8</c:v>
                </c:pt>
                <c:pt idx="3">
                  <c:v>129.6</c:v>
                </c:pt>
                <c:pt idx="4">
                  <c:v>259.2</c:v>
                </c:pt>
              </c:numCache>
            </c:numRef>
          </c:val>
        </c:ser>
        <c:ser>
          <c:idx val="0"/>
          <c:order val="2"/>
          <c:tx>
            <c:strRef>
              <c:f>ExascaleStats!$P$35</c:f>
              <c:strCache>
                <c:ptCount val="1"/>
                <c:pt idx="0">
                  <c:v>1/2 of $200M system</c:v>
                </c:pt>
              </c:strCache>
            </c:strRef>
          </c:tx>
          <c:spPr>
            <a:ln w="50800">
              <a:solidFill>
                <a:srgbClr val="FF0000"/>
              </a:solidFill>
            </a:ln>
          </c:spPr>
          <c:marker>
            <c:symbol val="none"/>
          </c:marker>
          <c:val>
            <c:numRef>
              <c:f>ExascaleStats!$P$36:$P$40</c:f>
              <c:numCache>
                <c:formatCode>"$"#,##0_);[Red]\("$"#,##0\)</c:formatCode>
                <c:ptCount val="5"/>
                <c:pt idx="0">
                  <c:v>100</c:v>
                </c:pt>
                <c:pt idx="1">
                  <c:v>100</c:v>
                </c:pt>
                <c:pt idx="2">
                  <c:v>100</c:v>
                </c:pt>
                <c:pt idx="3">
                  <c:v>100</c:v>
                </c:pt>
                <c:pt idx="4">
                  <c:v>100</c:v>
                </c:pt>
              </c:numCache>
            </c:numRef>
          </c:val>
        </c:ser>
        <c:marker val="1"/>
        <c:axId val="67425408"/>
        <c:axId val="67427328"/>
      </c:lineChart>
      <c:catAx>
        <c:axId val="67425408"/>
        <c:scaling>
          <c:orientation val="minMax"/>
        </c:scaling>
        <c:axPos val="b"/>
        <c:title>
          <c:tx>
            <c:rich>
              <a:bodyPr/>
              <a:lstStyle/>
              <a:p>
                <a:pPr>
                  <a:defRPr/>
                </a:pPr>
                <a:r>
                  <a:rPr lang="en-US" dirty="0"/>
                  <a:t>Petabytes of Memory</a:t>
                </a:r>
              </a:p>
            </c:rich>
          </c:tx>
        </c:title>
        <c:numFmt formatCode="General" sourceLinked="1"/>
        <c:tickLblPos val="nextTo"/>
        <c:crossAx val="67427328"/>
        <c:crosses val="autoZero"/>
        <c:auto val="1"/>
        <c:lblAlgn val="ctr"/>
        <c:lblOffset val="100"/>
      </c:catAx>
      <c:valAx>
        <c:axId val="67427328"/>
        <c:scaling>
          <c:orientation val="minMax"/>
        </c:scaling>
        <c:axPos val="l"/>
        <c:majorGridlines/>
        <c:title>
          <c:tx>
            <c:rich>
              <a:bodyPr/>
              <a:lstStyle/>
              <a:p>
                <a:pPr>
                  <a:defRPr/>
                </a:pPr>
                <a:r>
                  <a:rPr lang="en-US" dirty="0"/>
                  <a:t>Cost in Millions of Dollars</a:t>
                </a:r>
              </a:p>
            </c:rich>
          </c:tx>
        </c:title>
        <c:numFmt formatCode="\$#,##0.00" sourceLinked="1"/>
        <c:tickLblPos val="nextTo"/>
        <c:crossAx val="67425408"/>
        <c:crosses val="autoZero"/>
        <c:crossBetween val="between"/>
      </c:valAx>
    </c:plotArea>
    <c:legend>
      <c:legendPos val="r"/>
      <c:layout>
        <c:manualLayout>
          <c:xMode val="edge"/>
          <c:yMode val="edge"/>
          <c:x val="0.20794674220326309"/>
          <c:y val="0.173405551304879"/>
          <c:w val="0.33333333333333315"/>
          <c:h val="0.41848545810386417"/>
        </c:manualLayout>
      </c:layout>
    </c:legend>
    <c:plotVisOnly val="1"/>
  </c:chart>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pieChart>
        <c:varyColors val="1"/>
        <c:ser>
          <c:idx val="0"/>
          <c:order val="0"/>
          <c:dLbls>
            <c:showVal val="1"/>
            <c:showLeaderLines val="1"/>
          </c:dLbls>
          <c:cat>
            <c:strRef>
              <c:f>Master!$B$39:$B$41</c:f>
              <c:strCache>
                <c:ptCount val="3"/>
                <c:pt idx="0">
                  <c:v>FPU</c:v>
                </c:pt>
                <c:pt idx="1">
                  <c:v>Memory</c:v>
                </c:pt>
                <c:pt idx="2">
                  <c:v>Interconnect</c:v>
                </c:pt>
              </c:strCache>
            </c:strRef>
          </c:cat>
          <c:val>
            <c:numRef>
              <c:f>Master!$C$39:$C$41</c:f>
              <c:numCache>
                <c:formatCode>General</c:formatCode>
                <c:ptCount val="3"/>
                <c:pt idx="0">
                  <c:v>10.6</c:v>
                </c:pt>
                <c:pt idx="1">
                  <c:v>48</c:v>
                </c:pt>
                <c:pt idx="2">
                  <c:v>12</c:v>
                </c:pt>
              </c:numCache>
            </c:numRef>
          </c:val>
        </c:ser>
        <c:firstSliceAng val="0"/>
      </c:pieChart>
    </c:plotArea>
    <c:legend>
      <c:legendPos val="r"/>
    </c:legend>
    <c:plotVisOnly val="1"/>
  </c:chart>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pieChart>
        <c:varyColors val="1"/>
        <c:ser>
          <c:idx val="0"/>
          <c:order val="0"/>
          <c:dLbls>
            <c:showVal val="1"/>
            <c:showLeaderLines val="1"/>
          </c:dLbls>
          <c:cat>
            <c:strRef>
              <c:f>Master!$B$45:$B$47</c:f>
              <c:strCache>
                <c:ptCount val="3"/>
                <c:pt idx="0">
                  <c:v>FPU</c:v>
                </c:pt>
                <c:pt idx="1">
                  <c:v>Memory</c:v>
                </c:pt>
                <c:pt idx="2">
                  <c:v>Interconnect</c:v>
                </c:pt>
              </c:strCache>
            </c:strRef>
          </c:cat>
          <c:val>
            <c:numRef>
              <c:f>Master!$C$45:$C$47</c:f>
              <c:numCache>
                <c:formatCode>General</c:formatCode>
                <c:ptCount val="3"/>
                <c:pt idx="0">
                  <c:v>10.6</c:v>
                </c:pt>
                <c:pt idx="1">
                  <c:v>6.4</c:v>
                </c:pt>
                <c:pt idx="2">
                  <c:v>12</c:v>
                </c:pt>
              </c:numCache>
            </c:numRef>
          </c:val>
        </c:ser>
        <c:firstSliceAng val="0"/>
      </c:pieChart>
    </c:plotArea>
    <c:legend>
      <c:legendPos val="r"/>
      <c:layout>
        <c:manualLayout>
          <c:xMode val="edge"/>
          <c:yMode val="edge"/>
          <c:x val="0.66461526010665428"/>
          <c:y val="0.24195316115591009"/>
          <c:w val="0.30437294250329017"/>
          <c:h val="0.22533372799063292"/>
        </c:manualLayout>
      </c:layout>
    </c:legend>
    <c:plotVisOnly val="1"/>
  </c:chart>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lineChart>
        <c:grouping val="standard"/>
        <c:ser>
          <c:idx val="1"/>
          <c:order val="4"/>
          <c:tx>
            <c:strRef>
              <c:f>ExascaleStats!$N$5</c:f>
              <c:strCache>
                <c:ptCount val="1"/>
                <c:pt idx="0">
                  <c:v>Stacked JEDEC 30pj/bit 2018 ($20M)</c:v>
                </c:pt>
              </c:strCache>
            </c:strRef>
          </c:tx>
          <c:cat>
            <c:numRef>
              <c:f>ExascaleStats!$L$6:$L$11</c:f>
              <c:numCache>
                <c:formatCode>General</c:formatCode>
                <c:ptCount val="6"/>
                <c:pt idx="0">
                  <c:v>1.0000000000000005E-2</c:v>
                </c:pt>
                <c:pt idx="1">
                  <c:v>0.1</c:v>
                </c:pt>
                <c:pt idx="2">
                  <c:v>0.2</c:v>
                </c:pt>
                <c:pt idx="3">
                  <c:v>0.5</c:v>
                </c:pt>
                <c:pt idx="4">
                  <c:v>1</c:v>
                </c:pt>
                <c:pt idx="5">
                  <c:v>2</c:v>
                </c:pt>
              </c:numCache>
            </c:numRef>
          </c:cat>
          <c:val>
            <c:numRef>
              <c:f>ExascaleStats!$N$6:$N$11</c:f>
              <c:numCache>
                <c:formatCode>General</c:formatCode>
                <c:ptCount val="6"/>
                <c:pt idx="0">
                  <c:v>2.4</c:v>
                </c:pt>
                <c:pt idx="1">
                  <c:v>24</c:v>
                </c:pt>
                <c:pt idx="2">
                  <c:v>48</c:v>
                </c:pt>
                <c:pt idx="3">
                  <c:v>120</c:v>
                </c:pt>
                <c:pt idx="4">
                  <c:v>240</c:v>
                </c:pt>
                <c:pt idx="5">
                  <c:v>480</c:v>
                </c:pt>
              </c:numCache>
            </c:numRef>
          </c:val>
        </c:ser>
        <c:ser>
          <c:idx val="5"/>
          <c:order val="5"/>
          <c:tx>
            <c:strRef>
              <c:f>ExascaleStats!$O$5</c:f>
              <c:strCache>
                <c:ptCount val="1"/>
                <c:pt idx="0">
                  <c:v>Advanced 7pj/bit Memory ($100M)</c:v>
                </c:pt>
              </c:strCache>
            </c:strRef>
          </c:tx>
          <c:cat>
            <c:numRef>
              <c:f>ExascaleStats!$L$6:$L$11</c:f>
              <c:numCache>
                <c:formatCode>General</c:formatCode>
                <c:ptCount val="6"/>
                <c:pt idx="0">
                  <c:v>1.0000000000000005E-2</c:v>
                </c:pt>
                <c:pt idx="1">
                  <c:v>0.1</c:v>
                </c:pt>
                <c:pt idx="2">
                  <c:v>0.2</c:v>
                </c:pt>
                <c:pt idx="3">
                  <c:v>0.5</c:v>
                </c:pt>
                <c:pt idx="4">
                  <c:v>1</c:v>
                </c:pt>
                <c:pt idx="5">
                  <c:v>2</c:v>
                </c:pt>
              </c:numCache>
            </c:numRef>
          </c:cat>
          <c:val>
            <c:numRef>
              <c:f>ExascaleStats!$O$6:$O$11</c:f>
              <c:numCache>
                <c:formatCode>General</c:formatCode>
                <c:ptCount val="6"/>
                <c:pt idx="0">
                  <c:v>0.56000000000000005</c:v>
                </c:pt>
                <c:pt idx="1">
                  <c:v>5.6</c:v>
                </c:pt>
                <c:pt idx="2">
                  <c:v>11.2</c:v>
                </c:pt>
                <c:pt idx="3">
                  <c:v>28</c:v>
                </c:pt>
                <c:pt idx="4">
                  <c:v>56</c:v>
                </c:pt>
                <c:pt idx="5">
                  <c:v>112</c:v>
                </c:pt>
              </c:numCache>
            </c:numRef>
          </c:val>
        </c:ser>
        <c:ser>
          <c:idx val="6"/>
          <c:order val="6"/>
          <c:tx>
            <c:strRef>
              <c:f>ExascaleStats!$P$5</c:f>
              <c:strCache>
                <c:ptCount val="1"/>
                <c:pt idx="0">
                  <c:v>Enhanced 4pj/bit Advanced Memory ($150M cumulative)</c:v>
                </c:pt>
              </c:strCache>
            </c:strRef>
          </c:tx>
          <c:cat>
            <c:numRef>
              <c:f>ExascaleStats!$L$6:$L$11</c:f>
              <c:numCache>
                <c:formatCode>General</c:formatCode>
                <c:ptCount val="6"/>
                <c:pt idx="0">
                  <c:v>1.0000000000000005E-2</c:v>
                </c:pt>
                <c:pt idx="1">
                  <c:v>0.1</c:v>
                </c:pt>
                <c:pt idx="2">
                  <c:v>0.2</c:v>
                </c:pt>
                <c:pt idx="3">
                  <c:v>0.5</c:v>
                </c:pt>
                <c:pt idx="4">
                  <c:v>1</c:v>
                </c:pt>
                <c:pt idx="5">
                  <c:v>2</c:v>
                </c:pt>
              </c:numCache>
            </c:numRef>
          </c:cat>
          <c:val>
            <c:numRef>
              <c:f>ExascaleStats!$P$6:$P$11</c:f>
              <c:numCache>
                <c:formatCode>General</c:formatCode>
                <c:ptCount val="6"/>
                <c:pt idx="0">
                  <c:v>0.32000000000000017</c:v>
                </c:pt>
                <c:pt idx="1">
                  <c:v>3.2</c:v>
                </c:pt>
                <c:pt idx="2">
                  <c:v>6.4</c:v>
                </c:pt>
                <c:pt idx="3">
                  <c:v>16</c:v>
                </c:pt>
                <c:pt idx="4">
                  <c:v>32</c:v>
                </c:pt>
                <c:pt idx="5">
                  <c:v>64</c:v>
                </c:pt>
              </c:numCache>
            </c:numRef>
          </c:val>
        </c:ser>
        <c:ser>
          <c:idx val="7"/>
          <c:order val="7"/>
          <c:tx>
            <c:strRef>
              <c:f>ExascaleStats!$Q$5</c:f>
              <c:strCache>
                <c:ptCount val="1"/>
                <c:pt idx="0">
                  <c:v>Feasible Power Envelope (20MW)</c:v>
                </c:pt>
              </c:strCache>
            </c:strRef>
          </c:tx>
          <c:spPr>
            <a:ln w="50800">
              <a:solidFill>
                <a:srgbClr val="FF0000"/>
              </a:solidFill>
            </a:ln>
          </c:spPr>
          <c:cat>
            <c:numRef>
              <c:f>ExascaleStats!$L$6:$L$11</c:f>
              <c:numCache>
                <c:formatCode>General</c:formatCode>
                <c:ptCount val="6"/>
                <c:pt idx="0">
                  <c:v>1.0000000000000005E-2</c:v>
                </c:pt>
                <c:pt idx="1">
                  <c:v>0.1</c:v>
                </c:pt>
                <c:pt idx="2">
                  <c:v>0.2</c:v>
                </c:pt>
                <c:pt idx="3">
                  <c:v>0.5</c:v>
                </c:pt>
                <c:pt idx="4">
                  <c:v>1</c:v>
                </c:pt>
                <c:pt idx="5">
                  <c:v>2</c:v>
                </c:pt>
              </c:numCache>
            </c:numRef>
          </c:cat>
          <c:val>
            <c:numRef>
              <c:f>ExascaleStats!$Q$6:$Q$11</c:f>
              <c:numCache>
                <c:formatCode>General</c:formatCode>
                <c:ptCount val="6"/>
                <c:pt idx="0">
                  <c:v>20</c:v>
                </c:pt>
                <c:pt idx="1">
                  <c:v>20</c:v>
                </c:pt>
                <c:pt idx="2">
                  <c:v>20</c:v>
                </c:pt>
                <c:pt idx="3">
                  <c:v>20</c:v>
                </c:pt>
                <c:pt idx="4">
                  <c:v>20</c:v>
                </c:pt>
                <c:pt idx="5">
                  <c:v>20</c:v>
                </c:pt>
              </c:numCache>
            </c:numRef>
          </c:val>
        </c:ser>
        <c:ser>
          <c:idx val="2"/>
          <c:order val="0"/>
          <c:tx>
            <c:strRef>
              <c:f>ExascaleStats!$N$5</c:f>
              <c:strCache>
                <c:ptCount val="1"/>
                <c:pt idx="0">
                  <c:v>Stacked JEDEC 30pj/bit 2018 ($20M)</c:v>
                </c:pt>
              </c:strCache>
            </c:strRef>
          </c:tx>
          <c:cat>
            <c:numRef>
              <c:f>ExascaleStats!$L$6:$L$11</c:f>
              <c:numCache>
                <c:formatCode>General</c:formatCode>
                <c:ptCount val="6"/>
                <c:pt idx="0">
                  <c:v>1.0000000000000005E-2</c:v>
                </c:pt>
                <c:pt idx="1">
                  <c:v>0.1</c:v>
                </c:pt>
                <c:pt idx="2">
                  <c:v>0.2</c:v>
                </c:pt>
                <c:pt idx="3">
                  <c:v>0.5</c:v>
                </c:pt>
                <c:pt idx="4">
                  <c:v>1</c:v>
                </c:pt>
                <c:pt idx="5">
                  <c:v>2</c:v>
                </c:pt>
              </c:numCache>
            </c:numRef>
          </c:cat>
          <c:val>
            <c:numRef>
              <c:f>ExascaleStats!$N$6:$N$11</c:f>
              <c:numCache>
                <c:formatCode>General</c:formatCode>
                <c:ptCount val="6"/>
                <c:pt idx="0">
                  <c:v>2.4</c:v>
                </c:pt>
                <c:pt idx="1">
                  <c:v>24</c:v>
                </c:pt>
                <c:pt idx="2">
                  <c:v>48</c:v>
                </c:pt>
                <c:pt idx="3">
                  <c:v>120</c:v>
                </c:pt>
                <c:pt idx="4">
                  <c:v>240</c:v>
                </c:pt>
                <c:pt idx="5">
                  <c:v>480</c:v>
                </c:pt>
              </c:numCache>
            </c:numRef>
          </c:val>
        </c:ser>
        <c:ser>
          <c:idx val="3"/>
          <c:order val="1"/>
          <c:tx>
            <c:strRef>
              <c:f>ExascaleStats!$O$5</c:f>
              <c:strCache>
                <c:ptCount val="1"/>
                <c:pt idx="0">
                  <c:v>Advanced 7pj/bit Memory ($100M)</c:v>
                </c:pt>
              </c:strCache>
            </c:strRef>
          </c:tx>
          <c:cat>
            <c:numRef>
              <c:f>ExascaleStats!$L$6:$L$11</c:f>
              <c:numCache>
                <c:formatCode>General</c:formatCode>
                <c:ptCount val="6"/>
                <c:pt idx="0">
                  <c:v>1.0000000000000005E-2</c:v>
                </c:pt>
                <c:pt idx="1">
                  <c:v>0.1</c:v>
                </c:pt>
                <c:pt idx="2">
                  <c:v>0.2</c:v>
                </c:pt>
                <c:pt idx="3">
                  <c:v>0.5</c:v>
                </c:pt>
                <c:pt idx="4">
                  <c:v>1</c:v>
                </c:pt>
                <c:pt idx="5">
                  <c:v>2</c:v>
                </c:pt>
              </c:numCache>
            </c:numRef>
          </c:cat>
          <c:val>
            <c:numRef>
              <c:f>ExascaleStats!$O$6:$O$11</c:f>
              <c:numCache>
                <c:formatCode>General</c:formatCode>
                <c:ptCount val="6"/>
                <c:pt idx="0">
                  <c:v>0.56000000000000005</c:v>
                </c:pt>
                <c:pt idx="1">
                  <c:v>5.6</c:v>
                </c:pt>
                <c:pt idx="2">
                  <c:v>11.2</c:v>
                </c:pt>
                <c:pt idx="3">
                  <c:v>28</c:v>
                </c:pt>
                <c:pt idx="4">
                  <c:v>56</c:v>
                </c:pt>
                <c:pt idx="5">
                  <c:v>112</c:v>
                </c:pt>
              </c:numCache>
            </c:numRef>
          </c:val>
        </c:ser>
        <c:ser>
          <c:idx val="4"/>
          <c:order val="2"/>
          <c:tx>
            <c:strRef>
              <c:f>ExascaleStats!$P$5</c:f>
              <c:strCache>
                <c:ptCount val="1"/>
                <c:pt idx="0">
                  <c:v>Enhanced 4pj/bit Advanced Memory ($150M cumulative)</c:v>
                </c:pt>
              </c:strCache>
            </c:strRef>
          </c:tx>
          <c:cat>
            <c:numRef>
              <c:f>ExascaleStats!$L$6:$L$11</c:f>
              <c:numCache>
                <c:formatCode>General</c:formatCode>
                <c:ptCount val="6"/>
                <c:pt idx="0">
                  <c:v>1.0000000000000005E-2</c:v>
                </c:pt>
                <c:pt idx="1">
                  <c:v>0.1</c:v>
                </c:pt>
                <c:pt idx="2">
                  <c:v>0.2</c:v>
                </c:pt>
                <c:pt idx="3">
                  <c:v>0.5</c:v>
                </c:pt>
                <c:pt idx="4">
                  <c:v>1</c:v>
                </c:pt>
                <c:pt idx="5">
                  <c:v>2</c:v>
                </c:pt>
              </c:numCache>
            </c:numRef>
          </c:cat>
          <c:val>
            <c:numRef>
              <c:f>ExascaleStats!$P$6:$P$11</c:f>
              <c:numCache>
                <c:formatCode>General</c:formatCode>
                <c:ptCount val="6"/>
                <c:pt idx="0">
                  <c:v>0.32000000000000017</c:v>
                </c:pt>
                <c:pt idx="1">
                  <c:v>3.2</c:v>
                </c:pt>
                <c:pt idx="2">
                  <c:v>6.4</c:v>
                </c:pt>
                <c:pt idx="3">
                  <c:v>16</c:v>
                </c:pt>
                <c:pt idx="4">
                  <c:v>32</c:v>
                </c:pt>
                <c:pt idx="5">
                  <c:v>64</c:v>
                </c:pt>
              </c:numCache>
            </c:numRef>
          </c:val>
        </c:ser>
        <c:ser>
          <c:idx val="0"/>
          <c:order val="3"/>
          <c:tx>
            <c:strRef>
              <c:f>ExascaleStats!$Q$5</c:f>
              <c:strCache>
                <c:ptCount val="1"/>
                <c:pt idx="0">
                  <c:v>Feasible Power Envelope (20MW)</c:v>
                </c:pt>
              </c:strCache>
            </c:strRef>
          </c:tx>
          <c:spPr>
            <a:ln w="50800">
              <a:solidFill>
                <a:srgbClr val="FF0000"/>
              </a:solidFill>
            </a:ln>
          </c:spPr>
          <c:marker>
            <c:symbol val="none"/>
          </c:marker>
          <c:cat>
            <c:numRef>
              <c:f>ExascaleStats!$L$6:$L$11</c:f>
              <c:numCache>
                <c:formatCode>General</c:formatCode>
                <c:ptCount val="6"/>
                <c:pt idx="0">
                  <c:v>1.0000000000000005E-2</c:v>
                </c:pt>
                <c:pt idx="1">
                  <c:v>0.1</c:v>
                </c:pt>
                <c:pt idx="2">
                  <c:v>0.2</c:v>
                </c:pt>
                <c:pt idx="3">
                  <c:v>0.5</c:v>
                </c:pt>
                <c:pt idx="4">
                  <c:v>1</c:v>
                </c:pt>
                <c:pt idx="5">
                  <c:v>2</c:v>
                </c:pt>
              </c:numCache>
            </c:numRef>
          </c:cat>
          <c:val>
            <c:numRef>
              <c:f>ExascaleStats!$Q$6:$Q$11</c:f>
              <c:numCache>
                <c:formatCode>General</c:formatCode>
                <c:ptCount val="6"/>
                <c:pt idx="0">
                  <c:v>20</c:v>
                </c:pt>
                <c:pt idx="1">
                  <c:v>20</c:v>
                </c:pt>
                <c:pt idx="2">
                  <c:v>20</c:v>
                </c:pt>
                <c:pt idx="3">
                  <c:v>20</c:v>
                </c:pt>
                <c:pt idx="4">
                  <c:v>20</c:v>
                </c:pt>
                <c:pt idx="5">
                  <c:v>20</c:v>
                </c:pt>
              </c:numCache>
            </c:numRef>
          </c:val>
          <c:smooth val="1"/>
        </c:ser>
        <c:marker val="1"/>
        <c:axId val="69921408"/>
        <c:axId val="69931776"/>
      </c:lineChart>
      <c:catAx>
        <c:axId val="69921408"/>
        <c:scaling>
          <c:orientation val="minMax"/>
        </c:scaling>
        <c:axPos val="b"/>
        <c:title>
          <c:tx>
            <c:rich>
              <a:bodyPr/>
              <a:lstStyle/>
              <a:p>
                <a:pPr>
                  <a:defRPr/>
                </a:pPr>
                <a:r>
                  <a:rPr lang="en-US" dirty="0"/>
                  <a:t>Bytes/FLOP ratio (# bytes per peak FLOP)</a:t>
                </a:r>
              </a:p>
            </c:rich>
          </c:tx>
        </c:title>
        <c:numFmt formatCode="General" sourceLinked="1"/>
        <c:tickLblPos val="nextTo"/>
        <c:crossAx val="69931776"/>
        <c:crosses val="autoZero"/>
        <c:auto val="1"/>
        <c:lblAlgn val="ctr"/>
        <c:lblOffset val="100"/>
      </c:catAx>
      <c:valAx>
        <c:axId val="69931776"/>
        <c:scaling>
          <c:orientation val="minMax"/>
          <c:max val="100"/>
        </c:scaling>
        <c:axPos val="l"/>
        <c:majorGridlines/>
        <c:title>
          <c:tx>
            <c:rich>
              <a:bodyPr/>
              <a:lstStyle/>
              <a:p>
                <a:pPr>
                  <a:defRPr/>
                </a:pPr>
                <a:r>
                  <a:rPr lang="en-US" dirty="0"/>
                  <a:t>Memory Power Consumption in Megawatts (MW)</a:t>
                </a:r>
              </a:p>
            </c:rich>
          </c:tx>
        </c:title>
        <c:numFmt formatCode="General" sourceLinked="1"/>
        <c:tickLblPos val="nextTo"/>
        <c:crossAx val="69921408"/>
        <c:crosses val="autoZero"/>
        <c:crossBetween val="between"/>
      </c:valAx>
    </c:plotArea>
    <c:legend>
      <c:legendPos val="r"/>
      <c:legendEntry>
        <c:idx val="0"/>
        <c:delete val="1"/>
      </c:legendEntry>
      <c:legendEntry>
        <c:idx val="1"/>
        <c:delete val="1"/>
      </c:legendEntry>
      <c:legendEntry>
        <c:idx val="2"/>
        <c:delete val="1"/>
      </c:legendEntry>
      <c:legendEntry>
        <c:idx val="3"/>
        <c:delete val="1"/>
      </c:legendEntry>
    </c:legend>
    <c:plotVisOnly val="1"/>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7.png"/></Relationships>
</file>

<file path=ppt/drawings/drawing1.xml><?xml version="1.0" encoding="utf-8"?>
<c:userShapes xmlns:c="http://schemas.openxmlformats.org/drawingml/2006/chart">
  <cdr:relSizeAnchor xmlns:cdr="http://schemas.openxmlformats.org/drawingml/2006/chartDrawing">
    <cdr:from>
      <cdr:x>0.55556</cdr:x>
      <cdr:y>0.01941</cdr:y>
    </cdr:from>
    <cdr:to>
      <cdr:x>0.6307</cdr:x>
      <cdr:y>0.10102</cdr:y>
    </cdr:to>
    <cdr:sp macro="" textlink="">
      <cdr:nvSpPr>
        <cdr:cNvPr id="2" name="TextBox 1"/>
        <cdr:cNvSpPr txBox="1"/>
      </cdr:nvSpPr>
      <cdr:spPr>
        <a:xfrm xmlns:a="http://schemas.openxmlformats.org/drawingml/2006/main">
          <a:off x="4572000" y="87868"/>
          <a:ext cx="618378"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ysClr val="windowText" lastClr="000000"/>
              </a:solidFill>
              <a:latin typeface="Calibri"/>
            </a:defRPr>
          </a:lvl1pPr>
          <a:lvl2pPr marL="457200" algn="l" defTabSz="457200" rtl="0" eaLnBrk="1" latinLnBrk="0" hangingPunct="1">
            <a:defRPr sz="1800" kern="1200">
              <a:solidFill>
                <a:sysClr val="windowText" lastClr="000000"/>
              </a:solidFill>
              <a:latin typeface="Calibri"/>
            </a:defRPr>
          </a:lvl2pPr>
          <a:lvl3pPr marL="914400" algn="l" defTabSz="457200" rtl="0" eaLnBrk="1" latinLnBrk="0" hangingPunct="1">
            <a:defRPr sz="1800" kern="1200">
              <a:solidFill>
                <a:sysClr val="windowText" lastClr="000000"/>
              </a:solidFill>
              <a:latin typeface="Calibri"/>
            </a:defRPr>
          </a:lvl3pPr>
          <a:lvl4pPr marL="1371600" algn="l" defTabSz="457200" rtl="0" eaLnBrk="1" latinLnBrk="0" hangingPunct="1">
            <a:defRPr sz="1800" kern="1200">
              <a:solidFill>
                <a:sysClr val="windowText" lastClr="000000"/>
              </a:solidFill>
              <a:latin typeface="Calibri"/>
            </a:defRPr>
          </a:lvl4pPr>
          <a:lvl5pPr marL="1828800" algn="l" defTabSz="457200" rtl="0" eaLnBrk="1" latinLnBrk="0" hangingPunct="1">
            <a:defRPr sz="1800" kern="1200">
              <a:solidFill>
                <a:sysClr val="windowText" lastClr="000000"/>
              </a:solidFill>
              <a:latin typeface="Calibri"/>
            </a:defRPr>
          </a:lvl5pPr>
          <a:lvl6pPr marL="2286000" algn="l" defTabSz="457200" rtl="0" eaLnBrk="1" latinLnBrk="0" hangingPunct="1">
            <a:defRPr sz="1800" kern="1200">
              <a:solidFill>
                <a:sysClr val="windowText" lastClr="000000"/>
              </a:solidFill>
              <a:latin typeface="Calibri"/>
            </a:defRPr>
          </a:lvl6pPr>
          <a:lvl7pPr marL="2743200" algn="l" defTabSz="457200" rtl="0" eaLnBrk="1" latinLnBrk="0" hangingPunct="1">
            <a:defRPr sz="1800" kern="1200">
              <a:solidFill>
                <a:sysClr val="windowText" lastClr="000000"/>
              </a:solidFill>
              <a:latin typeface="Calibri"/>
            </a:defRPr>
          </a:lvl7pPr>
          <a:lvl8pPr marL="3200400" algn="l" defTabSz="457200" rtl="0" eaLnBrk="1" latinLnBrk="0" hangingPunct="1">
            <a:defRPr sz="1800" kern="1200">
              <a:solidFill>
                <a:sysClr val="windowText" lastClr="000000"/>
              </a:solidFill>
              <a:latin typeface="Calibri"/>
            </a:defRPr>
          </a:lvl8pPr>
          <a:lvl9pPr marL="3657600" algn="l" defTabSz="457200" rtl="0" eaLnBrk="1" latinLnBrk="0" hangingPunct="1">
            <a:defRPr sz="1800" kern="1200">
              <a:solidFill>
                <a:sysClr val="windowText" lastClr="000000"/>
              </a:solidFill>
              <a:latin typeface="Calibri"/>
            </a:defRPr>
          </a:lvl9pPr>
        </a:lstStyle>
        <a:p xmlns:a="http://schemas.openxmlformats.org/drawingml/2006/main">
          <a:r>
            <a:rPr lang="en-US" b="1" dirty="0" smtClean="0"/>
            <a:t>SMP</a:t>
          </a:r>
        </a:p>
      </cdr:txBody>
    </cdr:sp>
  </cdr:relSizeAnchor>
</c:userShapes>
</file>

<file path=ppt/drawings/drawing2.xml><?xml version="1.0" encoding="utf-8"?>
<c:userShapes xmlns:c="http://schemas.openxmlformats.org/drawingml/2006/chart">
  <cdr:relSizeAnchor xmlns:cdr="http://schemas.openxmlformats.org/drawingml/2006/chartDrawing">
    <cdr:from>
      <cdr:x>0.55556</cdr:x>
      <cdr:y>0.01941</cdr:y>
    </cdr:from>
    <cdr:to>
      <cdr:x>0.6307</cdr:x>
      <cdr:y>0.10102</cdr:y>
    </cdr:to>
    <cdr:sp macro="" textlink="">
      <cdr:nvSpPr>
        <cdr:cNvPr id="2" name="TextBox 1"/>
        <cdr:cNvSpPr txBox="1"/>
      </cdr:nvSpPr>
      <cdr:spPr>
        <a:xfrm xmlns:a="http://schemas.openxmlformats.org/drawingml/2006/main">
          <a:off x="4572000" y="87868"/>
          <a:ext cx="618378"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ysClr val="windowText" lastClr="000000"/>
              </a:solidFill>
              <a:latin typeface="Calibri"/>
            </a:defRPr>
          </a:lvl1pPr>
          <a:lvl2pPr marL="457200" algn="l" defTabSz="457200" rtl="0" eaLnBrk="1" latinLnBrk="0" hangingPunct="1">
            <a:defRPr sz="1800" kern="1200">
              <a:solidFill>
                <a:sysClr val="windowText" lastClr="000000"/>
              </a:solidFill>
              <a:latin typeface="Calibri"/>
            </a:defRPr>
          </a:lvl2pPr>
          <a:lvl3pPr marL="914400" algn="l" defTabSz="457200" rtl="0" eaLnBrk="1" latinLnBrk="0" hangingPunct="1">
            <a:defRPr sz="1800" kern="1200">
              <a:solidFill>
                <a:sysClr val="windowText" lastClr="000000"/>
              </a:solidFill>
              <a:latin typeface="Calibri"/>
            </a:defRPr>
          </a:lvl3pPr>
          <a:lvl4pPr marL="1371600" algn="l" defTabSz="457200" rtl="0" eaLnBrk="1" latinLnBrk="0" hangingPunct="1">
            <a:defRPr sz="1800" kern="1200">
              <a:solidFill>
                <a:sysClr val="windowText" lastClr="000000"/>
              </a:solidFill>
              <a:latin typeface="Calibri"/>
            </a:defRPr>
          </a:lvl4pPr>
          <a:lvl5pPr marL="1828800" algn="l" defTabSz="457200" rtl="0" eaLnBrk="1" latinLnBrk="0" hangingPunct="1">
            <a:defRPr sz="1800" kern="1200">
              <a:solidFill>
                <a:sysClr val="windowText" lastClr="000000"/>
              </a:solidFill>
              <a:latin typeface="Calibri"/>
            </a:defRPr>
          </a:lvl5pPr>
          <a:lvl6pPr marL="2286000" algn="l" defTabSz="457200" rtl="0" eaLnBrk="1" latinLnBrk="0" hangingPunct="1">
            <a:defRPr sz="1800" kern="1200">
              <a:solidFill>
                <a:sysClr val="windowText" lastClr="000000"/>
              </a:solidFill>
              <a:latin typeface="Calibri"/>
            </a:defRPr>
          </a:lvl6pPr>
          <a:lvl7pPr marL="2743200" algn="l" defTabSz="457200" rtl="0" eaLnBrk="1" latinLnBrk="0" hangingPunct="1">
            <a:defRPr sz="1800" kern="1200">
              <a:solidFill>
                <a:sysClr val="windowText" lastClr="000000"/>
              </a:solidFill>
              <a:latin typeface="Calibri"/>
            </a:defRPr>
          </a:lvl7pPr>
          <a:lvl8pPr marL="3200400" algn="l" defTabSz="457200" rtl="0" eaLnBrk="1" latinLnBrk="0" hangingPunct="1">
            <a:defRPr sz="1800" kern="1200">
              <a:solidFill>
                <a:sysClr val="windowText" lastClr="000000"/>
              </a:solidFill>
              <a:latin typeface="Calibri"/>
            </a:defRPr>
          </a:lvl8pPr>
          <a:lvl9pPr marL="3657600" algn="l" defTabSz="457200" rtl="0" eaLnBrk="1" latinLnBrk="0" hangingPunct="1">
            <a:defRPr sz="1800" kern="1200">
              <a:solidFill>
                <a:sysClr val="windowText" lastClr="000000"/>
              </a:solidFill>
              <a:latin typeface="Calibri"/>
            </a:defRPr>
          </a:lvl9pPr>
        </a:lstStyle>
        <a:p xmlns:a="http://schemas.openxmlformats.org/drawingml/2006/main">
          <a:r>
            <a:rPr lang="en-US" b="1" dirty="0" smtClean="0"/>
            <a:t>SMP</a:t>
          </a:r>
        </a:p>
      </cdr:txBody>
    </cdr:sp>
  </cdr:relSizeAnchor>
  <cdr:relSizeAnchor xmlns:cdr="http://schemas.openxmlformats.org/drawingml/2006/chartDrawing">
    <cdr:from>
      <cdr:x>0.43519</cdr:x>
      <cdr:y>0.40407</cdr:y>
    </cdr:from>
    <cdr:to>
      <cdr:x>0.5463</cdr:x>
      <cdr:y>0.6061</cdr:y>
    </cdr:to>
    <cdr:sp macro="" textlink="">
      <cdr:nvSpPr>
        <cdr:cNvPr id="3" name="TextBox 2"/>
        <cdr:cNvSpPr txBox="1"/>
      </cdr:nvSpPr>
      <cdr:spPr>
        <a:xfrm xmlns:a="http://schemas.openxmlformats.org/drawingml/2006/main">
          <a:off x="3581400" y="182880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0.39815</cdr:x>
      <cdr:y>0.35356</cdr:y>
    </cdr:from>
    <cdr:to>
      <cdr:x>0.50926</cdr:x>
      <cdr:y>0.55559</cdr:y>
    </cdr:to>
    <cdr:sp macro="" textlink="">
      <cdr:nvSpPr>
        <cdr:cNvPr id="4" name="TextBox 3"/>
        <cdr:cNvSpPr txBox="1"/>
      </cdr:nvSpPr>
      <cdr:spPr>
        <a:xfrm xmlns:a="http://schemas.openxmlformats.org/drawingml/2006/main">
          <a:off x="3276600" y="160020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3055938" cy="468313"/>
          </a:xfrm>
          <a:prstGeom prst="rect">
            <a:avLst/>
          </a:prstGeom>
          <a:noFill/>
          <a:ln w="9525">
            <a:noFill/>
            <a:miter lim="800000"/>
            <a:headEnd/>
            <a:tailEnd/>
          </a:ln>
          <a:effectLst/>
        </p:spPr>
        <p:txBody>
          <a:bodyPr vert="horz" wrap="square" lIns="93758" tIns="46879" rIns="93758" bIns="46879" numCol="1" anchor="t" anchorCtr="0" compatLnSpc="1">
            <a:prstTxWarp prst="textNoShape">
              <a:avLst/>
            </a:prstTxWarp>
          </a:bodyPr>
          <a:lstStyle>
            <a:lvl1pPr>
              <a:defRPr sz="1200" b="0" smtClean="0"/>
            </a:lvl1pPr>
          </a:lstStyle>
          <a:p>
            <a:pPr>
              <a:defRPr/>
            </a:pPr>
            <a:endParaRPr lang="en-US"/>
          </a:p>
        </p:txBody>
      </p:sp>
      <p:sp>
        <p:nvSpPr>
          <p:cNvPr id="149507" name="Rectangle 3"/>
          <p:cNvSpPr>
            <a:spLocks noGrp="1" noChangeArrowheads="1"/>
          </p:cNvSpPr>
          <p:nvPr>
            <p:ph type="dt" sz="quarter" idx="1"/>
          </p:nvPr>
        </p:nvSpPr>
        <p:spPr bwMode="auto">
          <a:xfrm>
            <a:off x="3997325" y="0"/>
            <a:ext cx="3055938" cy="468313"/>
          </a:xfrm>
          <a:prstGeom prst="rect">
            <a:avLst/>
          </a:prstGeom>
          <a:noFill/>
          <a:ln w="9525">
            <a:noFill/>
            <a:miter lim="800000"/>
            <a:headEnd/>
            <a:tailEnd/>
          </a:ln>
          <a:effectLst/>
        </p:spPr>
        <p:txBody>
          <a:bodyPr vert="horz" wrap="square" lIns="93758" tIns="46879" rIns="93758" bIns="46879" numCol="1" anchor="t" anchorCtr="0" compatLnSpc="1">
            <a:prstTxWarp prst="textNoShape">
              <a:avLst/>
            </a:prstTxWarp>
          </a:bodyPr>
          <a:lstStyle>
            <a:lvl1pPr algn="r">
              <a:defRPr sz="1200" b="0" smtClean="0"/>
            </a:lvl1pPr>
          </a:lstStyle>
          <a:p>
            <a:pPr>
              <a:defRPr/>
            </a:pPr>
            <a:endParaRPr lang="en-US"/>
          </a:p>
        </p:txBody>
      </p:sp>
      <p:sp>
        <p:nvSpPr>
          <p:cNvPr id="149508" name="Rectangle 4"/>
          <p:cNvSpPr>
            <a:spLocks noGrp="1" noChangeArrowheads="1"/>
          </p:cNvSpPr>
          <p:nvPr>
            <p:ph type="ftr" sz="quarter" idx="2"/>
          </p:nvPr>
        </p:nvSpPr>
        <p:spPr bwMode="auto">
          <a:xfrm>
            <a:off x="0" y="8888413"/>
            <a:ext cx="3055938" cy="468312"/>
          </a:xfrm>
          <a:prstGeom prst="rect">
            <a:avLst/>
          </a:prstGeom>
          <a:noFill/>
          <a:ln w="9525">
            <a:noFill/>
            <a:miter lim="800000"/>
            <a:headEnd/>
            <a:tailEnd/>
          </a:ln>
          <a:effectLst/>
        </p:spPr>
        <p:txBody>
          <a:bodyPr vert="horz" wrap="square" lIns="93758" tIns="46879" rIns="93758" bIns="46879" numCol="1" anchor="b" anchorCtr="0" compatLnSpc="1">
            <a:prstTxWarp prst="textNoShape">
              <a:avLst/>
            </a:prstTxWarp>
          </a:bodyPr>
          <a:lstStyle>
            <a:lvl1pPr>
              <a:defRPr sz="1200" b="0" smtClean="0"/>
            </a:lvl1pPr>
          </a:lstStyle>
          <a:p>
            <a:pPr>
              <a:defRPr/>
            </a:pPr>
            <a:endParaRPr lang="en-US"/>
          </a:p>
        </p:txBody>
      </p:sp>
      <p:sp>
        <p:nvSpPr>
          <p:cNvPr id="149509" name="Rectangle 5"/>
          <p:cNvSpPr>
            <a:spLocks noGrp="1" noChangeArrowheads="1"/>
          </p:cNvSpPr>
          <p:nvPr>
            <p:ph type="sldNum" sz="quarter" idx="3"/>
          </p:nvPr>
        </p:nvSpPr>
        <p:spPr bwMode="auto">
          <a:xfrm>
            <a:off x="3997325" y="8888413"/>
            <a:ext cx="3055938" cy="468312"/>
          </a:xfrm>
          <a:prstGeom prst="rect">
            <a:avLst/>
          </a:prstGeom>
          <a:noFill/>
          <a:ln w="9525">
            <a:noFill/>
            <a:miter lim="800000"/>
            <a:headEnd/>
            <a:tailEnd/>
          </a:ln>
          <a:effectLst/>
        </p:spPr>
        <p:txBody>
          <a:bodyPr vert="horz" wrap="square" lIns="93758" tIns="46879" rIns="93758" bIns="46879" numCol="1" anchor="b" anchorCtr="0" compatLnSpc="1">
            <a:prstTxWarp prst="textNoShape">
              <a:avLst/>
            </a:prstTxWarp>
          </a:bodyPr>
          <a:lstStyle>
            <a:lvl1pPr algn="r">
              <a:defRPr sz="1200" b="0" smtClean="0"/>
            </a:lvl1pPr>
          </a:lstStyle>
          <a:p>
            <a:pPr>
              <a:defRPr/>
            </a:pPr>
            <a:fld id="{FC43A6BD-8864-4ABD-9076-724B4BB062B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55938" cy="468313"/>
          </a:xfrm>
          <a:prstGeom prst="rect">
            <a:avLst/>
          </a:prstGeom>
          <a:noFill/>
          <a:ln w="9525">
            <a:noFill/>
            <a:miter lim="800000"/>
            <a:headEnd/>
            <a:tailEnd/>
          </a:ln>
          <a:effectLst/>
        </p:spPr>
        <p:txBody>
          <a:bodyPr vert="horz" wrap="square" lIns="93758" tIns="46879" rIns="93758" bIns="46879" numCol="1" anchor="t" anchorCtr="0" compatLnSpc="1">
            <a:prstTxWarp prst="textNoShape">
              <a:avLst/>
            </a:prstTxWarp>
          </a:bodyPr>
          <a:lstStyle>
            <a:lvl1pPr>
              <a:defRPr sz="1200" b="0" smtClean="0"/>
            </a:lvl1pPr>
          </a:lstStyle>
          <a:p>
            <a:pPr>
              <a:defRPr/>
            </a:pPr>
            <a:endParaRPr lang="en-US"/>
          </a:p>
        </p:txBody>
      </p:sp>
      <p:sp>
        <p:nvSpPr>
          <p:cNvPr id="9219" name="Rectangle 3"/>
          <p:cNvSpPr>
            <a:spLocks noGrp="1" noChangeArrowheads="1"/>
          </p:cNvSpPr>
          <p:nvPr>
            <p:ph type="dt" idx="1"/>
          </p:nvPr>
        </p:nvSpPr>
        <p:spPr bwMode="auto">
          <a:xfrm>
            <a:off x="3997325" y="0"/>
            <a:ext cx="3055938" cy="468313"/>
          </a:xfrm>
          <a:prstGeom prst="rect">
            <a:avLst/>
          </a:prstGeom>
          <a:noFill/>
          <a:ln w="9525">
            <a:noFill/>
            <a:miter lim="800000"/>
            <a:headEnd/>
            <a:tailEnd/>
          </a:ln>
          <a:effectLst/>
        </p:spPr>
        <p:txBody>
          <a:bodyPr vert="horz" wrap="square" lIns="93758" tIns="46879" rIns="93758" bIns="46879" numCol="1" anchor="t" anchorCtr="0" compatLnSpc="1">
            <a:prstTxWarp prst="textNoShape">
              <a:avLst/>
            </a:prstTxWarp>
          </a:bodyPr>
          <a:lstStyle>
            <a:lvl1pPr algn="r">
              <a:defRPr sz="1200" b="0" smtClean="0"/>
            </a:lvl1pPr>
          </a:lstStyle>
          <a:p>
            <a:pPr>
              <a:defRPr/>
            </a:pPr>
            <a:endParaRPr lang="en-US"/>
          </a:p>
        </p:txBody>
      </p:sp>
      <p:sp>
        <p:nvSpPr>
          <p:cNvPr id="119812" name="Rectangle 4"/>
          <p:cNvSpPr>
            <a:spLocks noChangeArrowheads="1" noTextEdit="1"/>
          </p:cNvSpPr>
          <p:nvPr>
            <p:ph type="sldImg" idx="2"/>
          </p:nvPr>
        </p:nvSpPr>
        <p:spPr bwMode="auto">
          <a:xfrm>
            <a:off x="1187450" y="701675"/>
            <a:ext cx="4678363" cy="3508375"/>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39800" y="4445000"/>
            <a:ext cx="5173663" cy="4210050"/>
          </a:xfrm>
          <a:prstGeom prst="rect">
            <a:avLst/>
          </a:prstGeom>
          <a:noFill/>
          <a:ln w="9525">
            <a:noFill/>
            <a:miter lim="800000"/>
            <a:headEnd/>
            <a:tailEnd/>
          </a:ln>
          <a:effectLst/>
        </p:spPr>
        <p:txBody>
          <a:bodyPr vert="horz" wrap="square" lIns="93758" tIns="46879" rIns="93758" bIns="468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88413"/>
            <a:ext cx="3055938" cy="468312"/>
          </a:xfrm>
          <a:prstGeom prst="rect">
            <a:avLst/>
          </a:prstGeom>
          <a:noFill/>
          <a:ln w="9525">
            <a:noFill/>
            <a:miter lim="800000"/>
            <a:headEnd/>
            <a:tailEnd/>
          </a:ln>
          <a:effectLst/>
        </p:spPr>
        <p:txBody>
          <a:bodyPr vert="horz" wrap="square" lIns="93758" tIns="46879" rIns="93758" bIns="46879" numCol="1" anchor="b" anchorCtr="0" compatLnSpc="1">
            <a:prstTxWarp prst="textNoShape">
              <a:avLst/>
            </a:prstTxWarp>
          </a:bodyPr>
          <a:lstStyle>
            <a:lvl1pPr>
              <a:defRPr sz="1200" b="0" smtClean="0"/>
            </a:lvl1pPr>
          </a:lstStyle>
          <a:p>
            <a:pPr>
              <a:defRPr/>
            </a:pPr>
            <a:endParaRPr lang="en-US"/>
          </a:p>
        </p:txBody>
      </p:sp>
      <p:sp>
        <p:nvSpPr>
          <p:cNvPr id="9223" name="Rectangle 7"/>
          <p:cNvSpPr>
            <a:spLocks noGrp="1" noChangeArrowheads="1"/>
          </p:cNvSpPr>
          <p:nvPr>
            <p:ph type="sldNum" sz="quarter" idx="5"/>
          </p:nvPr>
        </p:nvSpPr>
        <p:spPr bwMode="auto">
          <a:xfrm>
            <a:off x="3997325" y="8888413"/>
            <a:ext cx="3055938" cy="468312"/>
          </a:xfrm>
          <a:prstGeom prst="rect">
            <a:avLst/>
          </a:prstGeom>
          <a:noFill/>
          <a:ln w="9525">
            <a:noFill/>
            <a:miter lim="800000"/>
            <a:headEnd/>
            <a:tailEnd/>
          </a:ln>
          <a:effectLst/>
        </p:spPr>
        <p:txBody>
          <a:bodyPr vert="horz" wrap="square" lIns="93758" tIns="46879" rIns="93758" bIns="46879" numCol="1" anchor="b" anchorCtr="0" compatLnSpc="1">
            <a:prstTxWarp prst="textNoShape">
              <a:avLst/>
            </a:prstTxWarp>
          </a:bodyPr>
          <a:lstStyle>
            <a:lvl1pPr algn="r">
              <a:defRPr sz="1200" b="0" smtClean="0"/>
            </a:lvl1pPr>
          </a:lstStyle>
          <a:p>
            <a:pPr>
              <a:defRPr/>
            </a:pPr>
            <a:fld id="{A5F2C9A3-6D79-430C-A33C-4E730D04877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BC9D3D6C-0F6E-4759-ABAC-984F3891095F}" type="slidenum">
              <a:rPr lang="en-US"/>
              <a:pPr/>
              <a:t>1</a:t>
            </a:fld>
            <a:endParaRPr lang="en-US"/>
          </a:p>
        </p:txBody>
      </p:sp>
      <p:sp>
        <p:nvSpPr>
          <p:cNvPr id="120835" name="Rectangle 7"/>
          <p:cNvSpPr txBox="1">
            <a:spLocks noGrp="1" noChangeArrowheads="1"/>
          </p:cNvSpPr>
          <p:nvPr/>
        </p:nvSpPr>
        <p:spPr bwMode="auto">
          <a:xfrm>
            <a:off x="3997325" y="8888413"/>
            <a:ext cx="3055938" cy="468312"/>
          </a:xfrm>
          <a:prstGeom prst="rect">
            <a:avLst/>
          </a:prstGeom>
          <a:noFill/>
          <a:ln w="9525">
            <a:noFill/>
            <a:miter lim="800000"/>
            <a:headEnd/>
            <a:tailEnd/>
          </a:ln>
        </p:spPr>
        <p:txBody>
          <a:bodyPr lIns="92005" tIns="46002" rIns="92005" bIns="46002" anchor="b"/>
          <a:lstStyle/>
          <a:p>
            <a:pPr algn="r" defTabSz="919163"/>
            <a:fld id="{634DC4A2-C82B-48DE-B915-B7EBB028EEDA}" type="slidenum">
              <a:rPr lang="en-US" sz="1200" b="0"/>
              <a:pPr algn="r" defTabSz="919163"/>
              <a:t>1</a:t>
            </a:fld>
            <a:endParaRPr lang="en-US" sz="1200" b="0"/>
          </a:p>
        </p:txBody>
      </p:sp>
      <p:sp>
        <p:nvSpPr>
          <p:cNvPr id="120836" name="Rectangle 2"/>
          <p:cNvSpPr>
            <a:spLocks noChangeArrowheads="1" noTextEdit="1"/>
          </p:cNvSpPr>
          <p:nvPr>
            <p:ph type="sldImg"/>
          </p:nvPr>
        </p:nvSpPr>
        <p:spPr>
          <a:solidFill>
            <a:srgbClr val="FFFFFF"/>
          </a:solidFill>
          <a:ln/>
        </p:spPr>
      </p:sp>
      <p:sp>
        <p:nvSpPr>
          <p:cNvPr id="120837" name="Rectangle 3"/>
          <p:cNvSpPr>
            <a:spLocks noGrp="1" noChangeArrowheads="1"/>
          </p:cNvSpPr>
          <p:nvPr>
            <p:ph type="body" idx="1"/>
          </p:nvPr>
        </p:nvSpPr>
        <p:spPr>
          <a:noFill/>
          <a:ln>
            <a:solidFill>
              <a:srgbClr val="000000"/>
            </a:solidFill>
          </a:ln>
        </p:spPr>
        <p:txBody>
          <a:bodyPr lIns="92005" tIns="46002" rIns="92005" bIns="46002"/>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DAD08345-3CFE-460A-8E24-4C353740988B}" type="slidenum">
              <a:rPr lang="en-US"/>
              <a:pPr/>
              <a:t>13</a:t>
            </a:fld>
            <a:endParaRPr lang="en-US"/>
          </a:p>
        </p:txBody>
      </p:sp>
      <p:sp>
        <p:nvSpPr>
          <p:cNvPr id="130051" name="Rectangle 2"/>
          <p:cNvSpPr>
            <a:spLocks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0DDCAD12-5570-4816-8C5F-B44E19794A40}" type="slidenum">
              <a:rPr lang="en-US"/>
              <a:pPr/>
              <a:t>14</a:t>
            </a:fld>
            <a:endParaRPr lang="en-US"/>
          </a:p>
        </p:txBody>
      </p:sp>
      <p:sp>
        <p:nvSpPr>
          <p:cNvPr id="131075" name="Rectangle 2"/>
          <p:cNvSpPr>
            <a:spLocks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latin typeface="Times" pitchFamily="96" charset="0"/>
              <a:ea typeface="ＭＳ Ｐゴシック" pitchFamily="96" charset="-128"/>
            </a:endParaRPr>
          </a:p>
        </p:txBody>
      </p:sp>
      <p:sp>
        <p:nvSpPr>
          <p:cNvPr id="132100" name="Slide Number Placeholder 3"/>
          <p:cNvSpPr>
            <a:spLocks noGrp="1"/>
          </p:cNvSpPr>
          <p:nvPr>
            <p:ph type="sldNum" sz="quarter" idx="5"/>
          </p:nvPr>
        </p:nvSpPr>
        <p:spPr>
          <a:noFill/>
        </p:spPr>
        <p:txBody>
          <a:bodyPr/>
          <a:lstStyle/>
          <a:p>
            <a:fld id="{1DDB0E14-0B3C-46AF-9556-391DF2D28EFC}" type="slidenum">
              <a:rPr lang="en-US"/>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latin typeface="Times" pitchFamily="96" charset="0"/>
              <a:ea typeface="ＭＳ Ｐゴシック" pitchFamily="96" charset="-128"/>
            </a:endParaRPr>
          </a:p>
        </p:txBody>
      </p:sp>
      <p:sp>
        <p:nvSpPr>
          <p:cNvPr id="133124" name="Slide Number Placeholder 3"/>
          <p:cNvSpPr>
            <a:spLocks noGrp="1"/>
          </p:cNvSpPr>
          <p:nvPr>
            <p:ph type="sldNum" sz="quarter" idx="5"/>
          </p:nvPr>
        </p:nvSpPr>
        <p:spPr>
          <a:noFill/>
        </p:spPr>
        <p:txBody>
          <a:bodyPr/>
          <a:lstStyle/>
          <a:p>
            <a:fld id="{B7D7E279-0FF9-475F-A1E9-F4E3B00ACD45}" type="slidenum">
              <a:rPr lang="en-US"/>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r>
              <a:rPr lang="en-US" smtClean="0">
                <a:latin typeface="Times" pitchFamily="96" charset="0"/>
                <a:ea typeface="ＭＳ Ｐゴシック" pitchFamily="96" charset="-128"/>
              </a:rPr>
              <a:t>#50 is ASCI Purple</a:t>
            </a:r>
          </a:p>
          <a:p>
            <a:endParaRPr lang="en-US" smtClean="0">
              <a:latin typeface="Times" pitchFamily="96" charset="0"/>
              <a:ea typeface="ＭＳ Ｐゴシック" pitchFamily="96" charset="-128"/>
            </a:endParaRPr>
          </a:p>
        </p:txBody>
      </p:sp>
      <p:sp>
        <p:nvSpPr>
          <p:cNvPr id="134148" name="Slide Number Placeholder 3"/>
          <p:cNvSpPr>
            <a:spLocks noGrp="1"/>
          </p:cNvSpPr>
          <p:nvPr>
            <p:ph type="sldNum" sz="quarter" idx="5"/>
          </p:nvPr>
        </p:nvSpPr>
        <p:spPr>
          <a:noFill/>
        </p:spPr>
        <p:txBody>
          <a:bodyPr/>
          <a:lstStyle/>
          <a:p>
            <a:fld id="{54F1A794-2BBD-42A8-855F-8C0A3FAD0D51}" type="slidenum">
              <a:rPr lang="en-US"/>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latin typeface="Times" pitchFamily="96" charset="0"/>
              <a:ea typeface="ＭＳ Ｐゴシック" pitchFamily="96" charset="-128"/>
            </a:endParaRPr>
          </a:p>
        </p:txBody>
      </p:sp>
      <p:sp>
        <p:nvSpPr>
          <p:cNvPr id="135172" name="Slide Number Placeholder 3"/>
          <p:cNvSpPr>
            <a:spLocks noGrp="1"/>
          </p:cNvSpPr>
          <p:nvPr>
            <p:ph type="sldNum" sz="quarter" idx="5"/>
          </p:nvPr>
        </p:nvSpPr>
        <p:spPr>
          <a:noFill/>
        </p:spPr>
        <p:txBody>
          <a:bodyPr/>
          <a:lstStyle/>
          <a:p>
            <a:fld id="{0105B730-2FF1-44A6-9670-E82C8083805B}" type="slidenum">
              <a:rPr lang="en-US"/>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endParaRPr lang="en-US" smtClean="0">
              <a:latin typeface="Times" pitchFamily="96" charset="0"/>
              <a:ea typeface="ＭＳ Ｐゴシック" pitchFamily="96" charset="-128"/>
            </a:endParaRPr>
          </a:p>
        </p:txBody>
      </p:sp>
      <p:sp>
        <p:nvSpPr>
          <p:cNvPr id="136196" name="Slide Number Placeholder 3"/>
          <p:cNvSpPr>
            <a:spLocks noGrp="1"/>
          </p:cNvSpPr>
          <p:nvPr>
            <p:ph type="sldNum" sz="quarter" idx="5"/>
          </p:nvPr>
        </p:nvSpPr>
        <p:spPr>
          <a:noFill/>
        </p:spPr>
        <p:txBody>
          <a:bodyPr/>
          <a:lstStyle/>
          <a:p>
            <a:fld id="{7744A121-C1CB-4F74-876F-DE0B3BFD5461}" type="slidenum">
              <a:rPr lang="en-US"/>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endParaRPr lang="en-US" smtClean="0">
              <a:latin typeface="Times" pitchFamily="96" charset="0"/>
              <a:ea typeface="ＭＳ Ｐゴシック" pitchFamily="96" charset="-128"/>
            </a:endParaRPr>
          </a:p>
        </p:txBody>
      </p:sp>
      <p:sp>
        <p:nvSpPr>
          <p:cNvPr id="137220" name="Slide Number Placeholder 3"/>
          <p:cNvSpPr>
            <a:spLocks noGrp="1"/>
          </p:cNvSpPr>
          <p:nvPr>
            <p:ph type="sldNum" sz="quarter" idx="5"/>
          </p:nvPr>
        </p:nvSpPr>
        <p:spPr>
          <a:noFill/>
        </p:spPr>
        <p:txBody>
          <a:bodyPr/>
          <a:lstStyle/>
          <a:p>
            <a:fld id="{97CCBB41-D70D-447E-BF40-FC5809ACF83F}" type="slidenum">
              <a:rPr lang="en-US"/>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endParaRPr lang="en-US" smtClean="0">
              <a:latin typeface="Times" pitchFamily="96" charset="0"/>
              <a:ea typeface="ＭＳ Ｐゴシック" pitchFamily="96" charset="-128"/>
            </a:endParaRPr>
          </a:p>
        </p:txBody>
      </p:sp>
      <p:sp>
        <p:nvSpPr>
          <p:cNvPr id="138244" name="Slide Number Placeholder 3"/>
          <p:cNvSpPr>
            <a:spLocks noGrp="1"/>
          </p:cNvSpPr>
          <p:nvPr>
            <p:ph type="sldNum" sz="quarter" idx="5"/>
          </p:nvPr>
        </p:nvSpPr>
        <p:spPr>
          <a:noFill/>
        </p:spPr>
        <p:txBody>
          <a:bodyPr/>
          <a:lstStyle/>
          <a:p>
            <a:fld id="{EFFEC92D-9A23-4110-846A-9A0029A45B53}" type="slidenum">
              <a:rPr lang="en-US"/>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4888C3A1-06F5-4C8D-8FC9-E310B1097C35}" type="slidenum">
              <a:rPr lang="en-US"/>
              <a:pPr/>
              <a:t>25</a:t>
            </a:fld>
            <a:endParaRPr lang="en-US"/>
          </a:p>
        </p:txBody>
      </p:sp>
      <p:sp>
        <p:nvSpPr>
          <p:cNvPr id="139267" name="Rectangle 2"/>
          <p:cNvSpPr>
            <a:spLocks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1B97057B-83EF-4A6C-843F-7EC5BE027855}" type="slidenum">
              <a:rPr lang="en-US"/>
              <a:pPr/>
              <a:t>2</a:t>
            </a:fld>
            <a:endParaRPr lang="en-US"/>
          </a:p>
        </p:txBody>
      </p:sp>
      <p:sp>
        <p:nvSpPr>
          <p:cNvPr id="121859" name="Rectangle 2"/>
          <p:cNvSpPr>
            <a:spLocks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93D85CAA-7FA6-4271-86CE-DEC1F10A1098}" type="slidenum">
              <a:rPr lang="en-US"/>
              <a:pPr/>
              <a:t>26</a:t>
            </a:fld>
            <a:endParaRPr lang="en-US"/>
          </a:p>
        </p:txBody>
      </p:sp>
      <p:sp>
        <p:nvSpPr>
          <p:cNvPr id="140291" name="Rectangle 2"/>
          <p:cNvSpPr>
            <a:spLocks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57B4F504-285D-4E70-9C04-2739E3A939E6}" type="slidenum">
              <a:rPr lang="en-US"/>
              <a:pPr/>
              <a:t>27</a:t>
            </a:fld>
            <a:endParaRPr lang="en-US"/>
          </a:p>
        </p:txBody>
      </p:sp>
      <p:sp>
        <p:nvSpPr>
          <p:cNvPr id="141315" name="Rectangle 2"/>
          <p:cNvSpPr>
            <a:spLocks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706A91B8-CE55-4C6A-A55B-CDBD32E25B1F}" type="slidenum">
              <a:rPr lang="en-US"/>
              <a:pPr/>
              <a:t>28</a:t>
            </a:fld>
            <a:endParaRPr lang="en-US"/>
          </a:p>
        </p:txBody>
      </p:sp>
      <p:sp>
        <p:nvSpPr>
          <p:cNvPr id="142339" name="Rectangle 2"/>
          <p:cNvSpPr>
            <a:spLocks noChangeArrowheads="1" noTextEdit="1"/>
          </p:cNvSpPr>
          <p:nvPr>
            <p:ph type="sldImg"/>
          </p:nvPr>
        </p:nvSpPr>
        <p:spPr>
          <a:xfrm>
            <a:off x="1189038" y="701675"/>
            <a:ext cx="4678362" cy="3508375"/>
          </a:xfrm>
          <a:solidFill>
            <a:srgbClr val="FFFFFF"/>
          </a:solidFill>
          <a:ln/>
        </p:spPr>
      </p:sp>
      <p:sp>
        <p:nvSpPr>
          <p:cNvPr id="142340" name="Rectangle 3"/>
          <p:cNvSpPr>
            <a:spLocks noChangeArrowheads="1"/>
          </p:cNvSpPr>
          <p:nvPr>
            <p:ph type="body" idx="1"/>
          </p:nvPr>
        </p:nvSpPr>
        <p:spPr>
          <a:xfrm>
            <a:off x="704850" y="4445000"/>
            <a:ext cx="5643563" cy="4210050"/>
          </a:xfrm>
          <a:solidFill>
            <a:srgbClr val="FFFFFF"/>
          </a:solidFill>
          <a:ln>
            <a:solidFill>
              <a:srgbClr val="000000"/>
            </a:solidFill>
          </a:ln>
        </p:spPr>
        <p:txBody>
          <a:bodyPr lIns="88686" tIns="44343" rIns="88686" bIns="44343"/>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endParaRPr lang="en-US" smtClean="0">
              <a:latin typeface="Times" pitchFamily="96" charset="0"/>
              <a:ea typeface="ＭＳ Ｐゴシック" pitchFamily="9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725B729B-4AE6-40DF-ABBA-0D013F9EAF5D}" type="slidenum">
              <a:rPr lang="en-US"/>
              <a:pPr/>
              <a:t>30</a:t>
            </a:fld>
            <a:endParaRPr lang="en-US"/>
          </a:p>
        </p:txBody>
      </p:sp>
      <p:sp>
        <p:nvSpPr>
          <p:cNvPr id="144387" name="Rectangle 2"/>
          <p:cNvSpPr>
            <a:spLocks noChangeArrowheads="1" noTextEdit="1"/>
          </p:cNvSpPr>
          <p:nvPr>
            <p:ph type="sldImg"/>
          </p:nvPr>
        </p:nvSpPr>
        <p:spPr>
          <a:solidFill>
            <a:srgbClr val="FFFFFF"/>
          </a:solidFill>
          <a:ln/>
        </p:spPr>
      </p:sp>
      <p:sp>
        <p:nvSpPr>
          <p:cNvPr id="144388"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C7272B8B-ABFD-41C5-ADF5-9A9044502C25}" type="slidenum">
              <a:rPr lang="en-US"/>
              <a:pPr/>
              <a:t>31</a:t>
            </a:fld>
            <a:endParaRPr lang="en-US"/>
          </a:p>
        </p:txBody>
      </p:sp>
      <p:sp>
        <p:nvSpPr>
          <p:cNvPr id="145411" name="Rectangle 2"/>
          <p:cNvSpPr>
            <a:spLocks noChangeArrowheads="1" noTextEdit="1"/>
          </p:cNvSpPr>
          <p:nvPr>
            <p:ph type="sldImg"/>
          </p:nvPr>
        </p:nvSpPr>
        <p:spPr>
          <a:solidFill>
            <a:srgbClr val="FFFFFF"/>
          </a:solidFill>
          <a:ln/>
        </p:spPr>
      </p:sp>
      <p:sp>
        <p:nvSpPr>
          <p:cNvPr id="14541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r>
              <a:rPr lang="en-US" smtClean="0">
                <a:latin typeface="Times" pitchFamily="96" charset="0"/>
                <a:ea typeface="ＭＳ Ｐゴシック" pitchFamily="96" charset="-128"/>
              </a:rPr>
              <a:t>Missing Latencies</a:t>
            </a:r>
          </a:p>
          <a:p>
            <a:r>
              <a:rPr lang="en-US" smtClean="0">
                <a:latin typeface="Times" pitchFamily="96" charset="0"/>
                <a:ea typeface="ＭＳ Ｐゴシック" pitchFamily="96" charset="-128"/>
              </a:rPr>
              <a:t>Message injection rates</a:t>
            </a:r>
          </a:p>
          <a:p>
            <a:r>
              <a:rPr lang="en-US" smtClean="0">
                <a:latin typeface="Times" pitchFamily="96" charset="0"/>
                <a:ea typeface="ＭＳ Ｐゴシック" pitchFamily="96" charset="-128"/>
              </a:rPr>
              <a:t>Flops/watt cost money and bytes/flop that costs money</a:t>
            </a:r>
          </a:p>
          <a:p>
            <a:r>
              <a:rPr lang="en-US" smtClean="0">
                <a:latin typeface="Times" pitchFamily="96" charset="0"/>
                <a:ea typeface="ＭＳ Ｐゴシック" pitchFamily="96" charset="-128"/>
              </a:rPr>
              <a:t>Joule/op in 2009, 2015 and 2018: </a:t>
            </a:r>
          </a:p>
          <a:p>
            <a:r>
              <a:rPr lang="en-US" smtClean="0">
                <a:latin typeface="Times" pitchFamily="96" charset="0"/>
                <a:ea typeface="ＭＳ Ｐゴシック" pitchFamily="96" charset="-128"/>
              </a:rPr>
              <a:t>	2015: 100 pj/op</a:t>
            </a:r>
          </a:p>
          <a:p>
            <a:r>
              <a:rPr lang="en-US" smtClean="0">
                <a:latin typeface="Times" pitchFamily="96" charset="0"/>
                <a:ea typeface="ＭＳ Ｐゴシック" pitchFamily="96" charset="-128"/>
              </a:rPr>
              <a:t>Capacity doesn’t cost as much power as bandwidth </a:t>
            </a:r>
          </a:p>
          <a:p>
            <a:r>
              <a:rPr lang="en-US" smtClean="0">
                <a:latin typeface="Times" pitchFamily="96" charset="0"/>
                <a:ea typeface="ＭＳ Ｐゴシック" pitchFamily="96" charset="-128"/>
              </a:rPr>
              <a:t>	how many joules to move a bit</a:t>
            </a:r>
          </a:p>
          <a:p>
            <a:r>
              <a:rPr lang="en-US" smtClean="0">
                <a:latin typeface="Times" pitchFamily="96" charset="0"/>
                <a:ea typeface="ＭＳ Ｐゴシック" pitchFamily="96" charset="-128"/>
              </a:rPr>
              <a:t>	2 picojoule/bit</a:t>
            </a:r>
          </a:p>
          <a:p>
            <a:r>
              <a:rPr lang="en-US" smtClean="0">
                <a:latin typeface="Times" pitchFamily="96" charset="0"/>
                <a:ea typeface="ＭＳ Ｐゴシック" pitchFamily="96" charset="-128"/>
              </a:rPr>
              <a:t>	75pj/bit for accessing DRAM</a:t>
            </a:r>
          </a:p>
          <a:p>
            <a:r>
              <a:rPr lang="en-US" smtClean="0">
                <a:latin typeface="Times" pitchFamily="96" charset="0"/>
                <a:ea typeface="ＭＳ Ｐゴシック" pitchFamily="96" charset="-128"/>
              </a:rPr>
              <a:t>32 Petabytes: with system memory at same fraction of system </a:t>
            </a:r>
          </a:p>
          <a:p>
            <a:r>
              <a:rPr lang="en-US" smtClean="0">
                <a:latin typeface="Times" pitchFamily="96" charset="0"/>
                <a:ea typeface="ＭＳ Ｐゴシック" pitchFamily="96" charset="-128"/>
              </a:rPr>
              <a:t>Need $ number</a:t>
            </a:r>
          </a:p>
          <a:p>
            <a:endParaRPr lang="en-US" smtClean="0">
              <a:latin typeface="Times" pitchFamily="96" charset="0"/>
              <a:ea typeface="ＭＳ Ｐゴシック" pitchFamily="96" charset="-128"/>
            </a:endParaRPr>
          </a:p>
          <a:p>
            <a:r>
              <a:rPr lang="en-US" smtClean="0">
                <a:latin typeface="Times" pitchFamily="96" charset="0"/>
                <a:ea typeface="ＭＳ Ｐゴシック" pitchFamily="96" charset="-128"/>
              </a:rPr>
              <a:t>Best machine for 20MW and best machine for $200M</a:t>
            </a:r>
          </a:p>
          <a:p>
            <a:r>
              <a:rPr lang="en-US" smtClean="0">
                <a:latin typeface="Times" pitchFamily="96" charset="0"/>
                <a:ea typeface="ＭＳ Ｐゴシック" pitchFamily="96" charset="-128"/>
              </a:rPr>
              <a:t>Memory op is 64 bit word of memory</a:t>
            </a:r>
          </a:p>
          <a:p>
            <a:r>
              <a:rPr lang="en-US" smtClean="0">
                <a:latin typeface="Times" pitchFamily="96" charset="0"/>
                <a:ea typeface="ＭＳ Ｐゴシック" pitchFamily="96" charset="-128"/>
              </a:rPr>
              <a:t>	75 picojoule bit for (multiply by 64) (DDR 3 spec)</a:t>
            </a:r>
          </a:p>
          <a:p>
            <a:r>
              <a:rPr lang="en-US" smtClean="0">
                <a:latin typeface="Times" pitchFamily="96" charset="0"/>
                <a:ea typeface="ＭＳ Ｐゴシック" pitchFamily="96" charset="-128"/>
              </a:rPr>
              <a:t>	50 pj/ for an entire 64 bit op</a:t>
            </a:r>
          </a:p>
          <a:p>
            <a:r>
              <a:rPr lang="en-US" smtClean="0">
                <a:latin typeface="Times" pitchFamily="96" charset="0"/>
                <a:ea typeface="ＭＳ Ｐゴシック" pitchFamily="96" charset="-128"/>
              </a:rPr>
              <a:t>Memory technology in 5pj/bit by 2015 if we invest soon</a:t>
            </a:r>
          </a:p>
          <a:p>
            <a:r>
              <a:rPr lang="en-US" smtClean="0">
                <a:latin typeface="Times" pitchFamily="96" charset="0"/>
                <a:ea typeface="ＭＳ Ｐゴシック" pitchFamily="96" charset="-128"/>
              </a:rPr>
              <a:t>Anything more aggressive than 4pj/bit is close to the limit  (will not sign up for 2pj/bit)</a:t>
            </a:r>
          </a:p>
          <a:p>
            <a:r>
              <a:rPr lang="en-US" smtClean="0">
                <a:latin typeface="Times" pitchFamily="96" charset="0"/>
                <a:ea typeface="ＭＳ Ｐゴシック" pitchFamily="96" charset="-128"/>
              </a:rPr>
              <a:t>2015 10 pj/flop</a:t>
            </a:r>
          </a:p>
          <a:p>
            <a:r>
              <a:rPr lang="en-US" smtClean="0">
                <a:latin typeface="Times" pitchFamily="96" charset="0"/>
                <a:ea typeface="ＭＳ Ｐゴシック" pitchFamily="96" charset="-128"/>
              </a:rPr>
              <a:t>	5pj/flop in 2018</a:t>
            </a:r>
          </a:p>
          <a:p>
            <a:r>
              <a:rPr lang="en-US" smtClean="0">
                <a:latin typeface="Times" pitchFamily="96" charset="0"/>
                <a:ea typeface="ＭＳ Ｐゴシック" pitchFamily="96" charset="-128"/>
              </a:rPr>
              <a:t>So we are talking 30:1 ratio of memory reference per flop</a:t>
            </a:r>
          </a:p>
          <a:p>
            <a:r>
              <a:rPr lang="en-US" smtClean="0">
                <a:latin typeface="Times" pitchFamily="96" charset="0"/>
                <a:ea typeface="ＭＳ Ｐゴシック" pitchFamily="96" charset="-128"/>
              </a:rPr>
              <a:t>    10pj/operation to bring a byte in</a:t>
            </a:r>
          </a:p>
          <a:p>
            <a:r>
              <a:rPr lang="en-US" smtClean="0">
                <a:latin typeface="Times" pitchFamily="96" charset="0"/>
                <a:ea typeface="ＭＳ Ｐゴシック" pitchFamily="96" charset="-128"/>
              </a:rPr>
              <a:t>8 terabits * 1pj -&gt;  8 watts</a:t>
            </a:r>
          </a:p>
          <a:p>
            <a:r>
              <a:rPr lang="en-US" smtClean="0">
                <a:latin typeface="Times" pitchFamily="96" charset="0"/>
                <a:ea typeface="ＭＳ Ｐゴシック" pitchFamily="96" charset="-128"/>
              </a:rPr>
              <a:t>JEDEC is fundamentally broken (DDR4 is the end)</a:t>
            </a:r>
          </a:p>
          <a:p>
            <a:r>
              <a:rPr lang="en-US" smtClean="0">
                <a:latin typeface="Times" pitchFamily="96" charset="0"/>
                <a:ea typeface="ＭＳ Ｐゴシック" pitchFamily="96" charset="-128"/>
              </a:rPr>
              <a:t>	Low swing differential</a:t>
            </a:r>
          </a:p>
          <a:p>
            <a:r>
              <a:rPr lang="en-US" smtClean="0">
                <a:latin typeface="Times" pitchFamily="96" charset="0"/>
                <a:ea typeface="ＭＳ Ｐゴシック" pitchFamily="96" charset="-128"/>
              </a:rPr>
              <a:t>	insertion of known technology</a:t>
            </a:r>
          </a:p>
          <a:p>
            <a:r>
              <a:rPr lang="en-US" smtClean="0">
                <a:latin typeface="Times" pitchFamily="96" charset="0"/>
                <a:ea typeface="ＭＳ Ｐゴシック" pitchFamily="96" charset="-128"/>
              </a:rPr>
              <a:t>20GB/s per component to 1 order of magnitude more</a:t>
            </a:r>
          </a:p>
          <a:p>
            <a:r>
              <a:rPr lang="en-US" smtClean="0">
                <a:latin typeface="Times" pitchFamily="96" charset="0"/>
                <a:ea typeface="ＭＳ Ｐゴシック" pitchFamily="96" charset="-128"/>
              </a:rPr>
              <a:t>	10-12 Gigabits/second per wire</a:t>
            </a:r>
          </a:p>
          <a:p>
            <a:endParaRPr lang="en-US" smtClean="0">
              <a:latin typeface="Times" pitchFamily="96" charset="0"/>
              <a:ea typeface="ＭＳ Ｐゴシック" pitchFamily="96" charset="-128"/>
            </a:endParaRPr>
          </a:p>
          <a:p>
            <a:r>
              <a:rPr lang="en-US" smtClean="0">
                <a:latin typeface="Times" pitchFamily="96" charset="0"/>
                <a:ea typeface="ＭＳ Ｐゴシック" pitchFamily="96" charset="-128"/>
              </a:rPr>
              <a:t>16-64 using courant limited scaling of hydro codes</a:t>
            </a:r>
          </a:p>
          <a:p>
            <a:r>
              <a:rPr lang="en-US" smtClean="0">
                <a:latin typeface="Times" pitchFamily="96" charset="0"/>
                <a:ea typeface="ＭＳ Ｐゴシック" pitchFamily="96" charset="-128"/>
              </a:rPr>
              <a:t>Cost per DRAM in that timeframe and how much to spend</a:t>
            </a:r>
          </a:p>
          <a:p>
            <a:endParaRPr lang="en-US" smtClean="0">
              <a:latin typeface="Times" pitchFamily="96" charset="0"/>
              <a:ea typeface="ＭＳ Ｐゴシック" pitchFamily="96" charset="-128"/>
            </a:endParaRPr>
          </a:p>
          <a:p>
            <a:r>
              <a:rPr lang="en-US" smtClean="0">
                <a:latin typeface="Times" pitchFamily="96" charset="0"/>
                <a:ea typeface="ＭＳ Ｐゴシック" pitchFamily="96" charset="-128"/>
              </a:rPr>
              <a:t># outstanding memory references per cycle-</a:t>
            </a:r>
            <a:r>
              <a:rPr lang="en-US" smtClean="0">
                <a:latin typeface="Times" pitchFamily="96" charset="0"/>
                <a:ea typeface="ＭＳ Ｐゴシック" pitchFamily="96" charset="-128"/>
                <a:sym typeface="Wingdings" pitchFamily="96" charset="2"/>
              </a:rPr>
              <a:t> bandwidth * latency</a:t>
            </a:r>
          </a:p>
          <a:p>
            <a:r>
              <a:rPr lang="en-US" smtClean="0">
                <a:latin typeface="Times" pitchFamily="96" charset="0"/>
                <a:ea typeface="ＭＳ Ｐゴシック" pitchFamily="96" charset="-128"/>
                <a:sym typeface="Wingdings" pitchFamily="96" charset="2"/>
              </a:rPr>
              <a:t>	above based on memory reference size </a:t>
            </a:r>
          </a:p>
          <a:p>
            <a:r>
              <a:rPr lang="en-US" smtClean="0">
                <a:latin typeface="Times" pitchFamily="96" charset="0"/>
                <a:ea typeface="ＭＳ Ｐゴシック" pitchFamily="96" charset="-128"/>
                <a:sym typeface="Wingdings" pitchFamily="96" charset="2"/>
              </a:rPr>
              <a:t>	memory concurrency </a:t>
            </a:r>
          </a:p>
          <a:p>
            <a:r>
              <a:rPr lang="en-US" smtClean="0">
                <a:latin typeface="Times" pitchFamily="96" charset="0"/>
                <a:ea typeface="ＭＳ Ｐゴシック" pitchFamily="96" charset="-128"/>
                <a:sym typeface="Wingdings" pitchFamily="96" charset="2"/>
              </a:rPr>
              <a:t>	200 cycles from DRAM  (2GHz) is 100ns  (40ns for memory alone).  With queues will be 100ns</a:t>
            </a:r>
          </a:p>
          <a:p>
            <a:r>
              <a:rPr lang="en-US" smtClean="0">
                <a:latin typeface="Times" pitchFamily="96" charset="0"/>
                <a:ea typeface="ＭＳ Ｐゴシック" pitchFamily="96" charset="-128"/>
                <a:sym typeface="Wingdings" pitchFamily="96" charset="2"/>
              </a:rPr>
              <a:t>	O(1000) references per node to memory</a:t>
            </a:r>
          </a:p>
          <a:p>
            <a:r>
              <a:rPr lang="en-US" smtClean="0">
                <a:latin typeface="Times" pitchFamily="96" charset="0"/>
                <a:ea typeface="ＭＳ Ｐゴシック" pitchFamily="96" charset="-128"/>
                <a:sym typeface="Wingdings" pitchFamily="96" charset="2"/>
              </a:rPr>
              <a:t>	O(10k) for 64 byte cache lines?</a:t>
            </a:r>
          </a:p>
          <a:p>
            <a:endParaRPr lang="en-US" smtClean="0">
              <a:latin typeface="Times" pitchFamily="96" charset="0"/>
              <a:ea typeface="ＭＳ Ｐゴシック" pitchFamily="96" charset="-128"/>
              <a:sym typeface="Wingdings" pitchFamily="96" charset="2"/>
            </a:endParaRPr>
          </a:p>
          <a:p>
            <a:r>
              <a:rPr lang="en-US" smtClean="0">
                <a:latin typeface="Times" pitchFamily="96" charset="0"/>
                <a:ea typeface="ＭＳ Ｐゴシック" pitchFamily="96" charset="-128"/>
                <a:sym typeface="Wingdings" pitchFamily="96" charset="2"/>
              </a:rPr>
              <a:t>Need to add system bisection: </a:t>
            </a:r>
          </a:p>
          <a:p>
            <a:r>
              <a:rPr lang="en-US" smtClean="0">
                <a:latin typeface="Times" pitchFamily="96" charset="0"/>
                <a:ea typeface="ＭＳ Ｐゴシック" pitchFamily="96" charset="-128"/>
                <a:sym typeface="Wingdings" pitchFamily="96" charset="2"/>
              </a:rPr>
              <a:t>	2015: whatever local node bandwidth:  factor of 4-8 or 2-4 against per-node interconnect bandwidth</a:t>
            </a:r>
          </a:p>
          <a:p>
            <a:r>
              <a:rPr lang="en-US" smtClean="0">
                <a:latin typeface="Times" pitchFamily="96" charset="0"/>
                <a:ea typeface="ＭＳ Ｐゴシック" pitchFamily="96" charset="-128"/>
                <a:sym typeface="Wingdings" pitchFamily="96" charset="2"/>
              </a:rPr>
              <a:t>	2018:</a:t>
            </a:r>
          </a:p>
          <a:p>
            <a:r>
              <a:rPr lang="en-US" smtClean="0">
                <a:latin typeface="Times" pitchFamily="96" charset="0"/>
                <a:ea typeface="ＭＳ Ｐゴシック" pitchFamily="96" charset="-128"/>
                <a:sym typeface="Wingdings" pitchFamily="96" charset="2"/>
              </a:rPr>
              <a:t>	</a:t>
            </a:r>
          </a:p>
          <a:p>
            <a:r>
              <a:rPr lang="en-US" smtClean="0">
                <a:latin typeface="Times" pitchFamily="96" charset="0"/>
                <a:ea typeface="ＭＳ Ｐゴシック" pitchFamily="96" charset="-128"/>
                <a:sym typeface="Wingdings" pitchFamily="96" charset="2"/>
              </a:rPr>
              <a:t>Occupancy vs latency: </a:t>
            </a:r>
          </a:p>
          <a:p>
            <a:r>
              <a:rPr lang="en-US" smtClean="0">
                <a:latin typeface="Times" pitchFamily="96" charset="0"/>
                <a:ea typeface="ＭＳ Ｐゴシック" pitchFamily="96" charset="-128"/>
                <a:sym typeface="Wingdings" pitchFamily="96" charset="2"/>
              </a:rPr>
              <a:t>	zero occupancy (1 slot for message launch)</a:t>
            </a:r>
          </a:p>
          <a:p>
            <a:r>
              <a:rPr lang="en-US" smtClean="0">
                <a:latin typeface="Times" pitchFamily="96" charset="0"/>
                <a:ea typeface="ＭＳ Ｐゴシック" pitchFamily="96" charset="-128"/>
                <a:sym typeface="Wingdings" pitchFamily="96" charset="2"/>
              </a:rPr>
              <a:t>	5ns per </a:t>
            </a:r>
          </a:p>
          <a:p>
            <a:r>
              <a:rPr lang="en-US" smtClean="0">
                <a:latin typeface="Times" pitchFamily="96" charset="0"/>
                <a:ea typeface="ＭＳ Ｐゴシック" pitchFamily="96" charset="-128"/>
                <a:sym typeface="Wingdings" pitchFamily="96" charset="2"/>
              </a:rPr>
              <a:t>	</a:t>
            </a:r>
          </a:p>
          <a:p>
            <a:r>
              <a:rPr lang="en-US" smtClean="0">
                <a:latin typeface="Times" pitchFamily="96" charset="0"/>
                <a:ea typeface="ＭＳ Ｐゴシック" pitchFamily="96" charset="-128"/>
                <a:sym typeface="Wingdings" pitchFamily="96" charset="2"/>
              </a:rPr>
              <a:t>2-4 in 2015</a:t>
            </a:r>
          </a:p>
          <a:p>
            <a:r>
              <a:rPr lang="en-US" smtClean="0">
                <a:latin typeface="Times" pitchFamily="96" charset="0"/>
                <a:ea typeface="ＭＳ Ｐゴシック" pitchFamily="96" charset="-128"/>
              </a:rPr>
              <a:t>2-4 in 2018</a:t>
            </a:r>
          </a:p>
          <a:p>
            <a:endParaRPr lang="en-US" smtClean="0">
              <a:latin typeface="Times" pitchFamily="96" charset="0"/>
              <a:ea typeface="ＭＳ Ｐゴシック" pitchFamily="96" charset="-128"/>
            </a:endParaRPr>
          </a:p>
          <a:p>
            <a:r>
              <a:rPr lang="en-US" smtClean="0">
                <a:latin typeface="Times" pitchFamily="96" charset="0"/>
                <a:ea typeface="ＭＳ Ｐゴシック" pitchFamily="96" charset="-128"/>
              </a:rPr>
              <a:t>10^4 vs 10^9</a:t>
            </a:r>
            <a:r>
              <a:rPr lang="en-US" baseline="30000" smtClean="0">
                <a:latin typeface="Times" pitchFamily="96" charset="0"/>
                <a:ea typeface="ＭＳ Ｐゴシック" pitchFamily="96" charset="-128"/>
              </a:rPr>
              <a:t>th</a:t>
            </a:r>
            <a:endParaRPr lang="en-US" smtClean="0">
              <a:latin typeface="Times" pitchFamily="96" charset="0"/>
              <a:ea typeface="ＭＳ Ｐゴシック" pitchFamily="96" charset="-128"/>
            </a:endParaRPr>
          </a:p>
          <a:p>
            <a:endParaRPr lang="en-US" smtClean="0">
              <a:latin typeface="Times" pitchFamily="96" charset="0"/>
              <a:ea typeface="ＭＳ Ｐゴシック" pitchFamily="96" charset="-128"/>
            </a:endParaRPr>
          </a:p>
          <a:p>
            <a:endParaRPr lang="en-US" smtClean="0">
              <a:latin typeface="Times" pitchFamily="96" charset="0"/>
              <a:ea typeface="ＭＳ Ｐゴシック" pitchFamily="96" charset="-128"/>
            </a:endParaRPr>
          </a:p>
        </p:txBody>
      </p:sp>
      <p:sp>
        <p:nvSpPr>
          <p:cNvPr id="147460" name="Slide Number Placeholder 3"/>
          <p:cNvSpPr>
            <a:spLocks noGrp="1"/>
          </p:cNvSpPr>
          <p:nvPr>
            <p:ph type="sldNum" sz="quarter" idx="5"/>
          </p:nvPr>
        </p:nvSpPr>
        <p:spPr>
          <a:noFill/>
        </p:spPr>
        <p:txBody>
          <a:bodyPr/>
          <a:lstStyle/>
          <a:p>
            <a:fld id="{EF7159C8-07A0-488C-B117-8C379B1158BC}" type="slidenum">
              <a:rPr lang="en-US"/>
              <a:pPr/>
              <a:t>36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F2964D46-A4AF-47BB-934B-FF50893E030B}" type="slidenum">
              <a:rPr lang="en-US"/>
              <a:pPr/>
              <a:t>40</a:t>
            </a:fld>
            <a:endParaRPr lang="en-US"/>
          </a:p>
        </p:txBody>
      </p:sp>
      <p:sp>
        <p:nvSpPr>
          <p:cNvPr id="148483" name="Rectangle 2"/>
          <p:cNvSpPr>
            <a:spLocks noGrp="1" noRot="1" noChangeAspect="1" noChangeArrowheads="1" noTextEdit="1"/>
          </p:cNvSpPr>
          <p:nvPr>
            <p:ph type="sldImg"/>
          </p:nvPr>
        </p:nvSpPr>
        <p:spPr>
          <a:xfrm>
            <a:off x="1189038" y="701675"/>
            <a:ext cx="4678362" cy="3508375"/>
          </a:xfrm>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lIns="88683" tIns="44341" rIns="88683" bIns="44341"/>
          <a:lstStyle/>
          <a:p>
            <a:pPr eaLnBrk="1" hangingPunct="1"/>
            <a:r>
              <a:rPr lang="en-US" smtClean="0">
                <a:latin typeface="Times" pitchFamily="96" charset="0"/>
                <a:ea typeface="ＭＳ Ｐゴシック" pitchFamily="96" charset="-128"/>
              </a:rPr>
              <a:t>¾ of the design cost is in verifying that the design is correct (used to be all design costs)</a:t>
            </a:r>
          </a:p>
          <a:p>
            <a:pPr eaLnBrk="1" hangingPunct="1"/>
            <a:r>
              <a:rPr lang="en-US" smtClean="0">
                <a:latin typeface="Times" pitchFamily="96" charset="0"/>
                <a:ea typeface="ＭＳ Ｐゴシック" pitchFamily="96" charset="-128"/>
              </a:rPr>
              <a:t>Can put more transistors on a chip now than we can afford to power without melting the chip (was traditionally limited by # transistors)</a:t>
            </a:r>
          </a:p>
          <a:p>
            <a:pPr eaLnBrk="1" hangingPunct="1"/>
            <a:endParaRPr lang="en-US" smtClean="0">
              <a:latin typeface="Times" pitchFamily="96" charset="0"/>
              <a:ea typeface="ＭＳ Ｐゴシック" pitchFamily="96" charset="-128"/>
            </a:endParaRPr>
          </a:p>
          <a:p>
            <a:pPr eaLnBrk="1" hangingPunct="1"/>
            <a:r>
              <a:rPr lang="en-US" smtClean="0">
                <a:latin typeface="Times" pitchFamily="96" charset="0"/>
                <a:ea typeface="ＭＳ Ｐゴシック" pitchFamily="96" charset="-128"/>
              </a:rPr>
              <a:t>Autotuners is fine. I had a slightly longer list I was working on before seeing Krste's mail. PHiPAC: Dense linear algebra (Krste, Jim, Jeff Bilmes and others at UCB) PHiPAC = Portable High Performance Ansi C FFTW: Fastest Fourier Transforms in the West (from Matteo Frigo and Steve Johnson at MIT; Matteo is now at IBM) Atlas: Dense linear algebra now the "standard" for many BLAS implementations; used in Matlab, for example. (Jack Dongarra, Clint Whaley et al) Sparsity: Sparse linear algebra (Eun-Jin Im and Kathy at UCB) Spiral: DSP algorithms including FFTs and other transforms (Markus Pueschel, José M. F. Moura et al) OSKI: Sparse linear algebra (Rich Vuduc, Jim and Kathy, From the Bebop project at UCB) In addition there are groups at Rice, USC, UIUC, Cornell, UT Austin, UCB (Titanium), LLNL and others working on compilers that include an auto-tuning (Search-based) optimization phase. Both the Bebop group and the Atlas group have done work on automatic tuning of collective communication routines for supercomputers/clusters, but this is ongoing. I'll send a slide with an autotuning example later. Kathy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217E1D4-D64C-4222-AD40-BF08A50CF05C}" type="slidenum">
              <a:rPr lang="en-US"/>
              <a:pPr/>
              <a:t>45</a:t>
            </a:fld>
            <a:endParaRPr lang="en-US"/>
          </a:p>
        </p:txBody>
      </p:sp>
      <p:sp>
        <p:nvSpPr>
          <p:cNvPr id="149507" name="Rectangle 2"/>
          <p:cNvSpPr>
            <a:spLocks noGrp="1" noRot="1" noChangeAspect="1" noChangeArrowheads="1" noTextEdit="1"/>
          </p:cNvSpPr>
          <p:nvPr>
            <p:ph type="sldImg"/>
          </p:nvPr>
        </p:nvSpPr>
        <p:spPr>
          <a:xfrm>
            <a:off x="1189038" y="701675"/>
            <a:ext cx="4678362" cy="3508375"/>
          </a:xfrm>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DB0AB4D-5A30-43B7-8082-C42FA7CBD678}" type="slidenum">
              <a:rPr lang="en-US"/>
              <a:pPr/>
              <a:t>3</a:t>
            </a:fld>
            <a:endParaRPr lang="en-US"/>
          </a:p>
        </p:txBody>
      </p:sp>
      <p:sp>
        <p:nvSpPr>
          <p:cNvPr id="122883" name="Rectangle 2"/>
          <p:cNvSpPr>
            <a:spLocks noChangeArrowheads="1" noTextEdit="1"/>
          </p:cNvSpPr>
          <p:nvPr>
            <p:ph type="sldImg"/>
          </p:nvPr>
        </p:nvSpPr>
        <p:spPr>
          <a:xfrm>
            <a:off x="1189038" y="701675"/>
            <a:ext cx="4678362" cy="3508375"/>
          </a:xfrm>
          <a:solidFill>
            <a:srgbClr val="FFFFFF"/>
          </a:solidFill>
          <a:ln/>
        </p:spPr>
      </p:sp>
      <p:sp>
        <p:nvSpPr>
          <p:cNvPr id="122884"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latin typeface="Times" pitchFamily="96" charset="0"/>
                <a:ea typeface="ＭＳ Ｐゴシック" pitchFamily="96" charset="-128"/>
              </a:rPr>
              <a:t>This view of capability is not always shared by others. Sometimes only focus on large number of processors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ACCB28C2-94A0-4E78-9C47-9DC859B35BD7}" type="slidenum">
              <a:rPr lang="en-US"/>
              <a:pPr/>
              <a:t>59</a:t>
            </a:fld>
            <a:endParaRPr 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txBox="1">
            <a:spLocks noGrp="1" noChangeArrowheads="1"/>
          </p:cNvSpPr>
          <p:nvPr/>
        </p:nvSpPr>
        <p:spPr bwMode="auto">
          <a:xfrm>
            <a:off x="3994150" y="8885238"/>
            <a:ext cx="3057525" cy="469900"/>
          </a:xfrm>
          <a:prstGeom prst="rect">
            <a:avLst/>
          </a:prstGeom>
          <a:noFill/>
          <a:ln w="9525">
            <a:noFill/>
            <a:miter lim="800000"/>
            <a:headEnd/>
            <a:tailEnd/>
          </a:ln>
        </p:spPr>
        <p:txBody>
          <a:bodyPr lIns="93406" tIns="46703" rIns="93406" bIns="46703" anchor="b"/>
          <a:lstStyle/>
          <a:p>
            <a:pPr algn="r" defTabSz="933450"/>
            <a:fld id="{A57F2488-7400-42FF-8DAC-9CF2EF882AB9}" type="slidenum">
              <a:rPr lang="en-US" sz="1200"/>
              <a:pPr algn="r" defTabSz="933450"/>
              <a:t>65</a:t>
            </a:fld>
            <a:endParaRPr lang="en-US" sz="1200"/>
          </a:p>
        </p:txBody>
      </p:sp>
      <p:sp>
        <p:nvSpPr>
          <p:cNvPr id="151555" name="Rectangle 2"/>
          <p:cNvSpPr>
            <a:spLocks noGrp="1" noRot="1" noChangeAspect="1" noChangeArrowheads="1" noTextEdit="1"/>
          </p:cNvSpPr>
          <p:nvPr>
            <p:ph type="sldImg"/>
          </p:nvPr>
        </p:nvSpPr>
        <p:spPr>
          <a:xfrm>
            <a:off x="1190625" y="700088"/>
            <a:ext cx="4676775" cy="3508375"/>
          </a:xfrm>
          <a:solidFill>
            <a:srgbClr val="FFFFFF"/>
          </a:solidFill>
          <a:ln/>
        </p:spPr>
      </p:sp>
      <p:sp>
        <p:nvSpPr>
          <p:cNvPr id="151556" name="Rectangle 3"/>
          <p:cNvSpPr>
            <a:spLocks noGrp="1" noChangeArrowheads="1"/>
          </p:cNvSpPr>
          <p:nvPr>
            <p:ph type="body" idx="1"/>
          </p:nvPr>
        </p:nvSpPr>
        <p:spPr>
          <a:xfrm>
            <a:off x="704850" y="4445000"/>
            <a:ext cx="5643563" cy="4211638"/>
          </a:xfrm>
          <a:noFill/>
          <a:ln>
            <a:solidFill>
              <a:srgbClr val="000000"/>
            </a:solidFill>
          </a:ln>
        </p:spPr>
        <p:txBody>
          <a:bodyPr lIns="93406" tIns="46703" rIns="93406" bIns="46703"/>
          <a:lstStyle/>
          <a:p>
            <a:pPr defTabSz="936625"/>
            <a:endParaRPr lang="en-US" smtClean="0">
              <a:latin typeface="Times" pitchFamily="96" charset="0"/>
              <a:ea typeface="ＭＳ Ｐゴシック" pitchFamily="96"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994150" y="8885238"/>
            <a:ext cx="3057525" cy="469900"/>
          </a:xfrm>
          <a:prstGeom prst="rect">
            <a:avLst/>
          </a:prstGeom>
          <a:noFill/>
          <a:ln w="9525">
            <a:noFill/>
            <a:miter lim="800000"/>
            <a:headEnd/>
            <a:tailEnd/>
          </a:ln>
        </p:spPr>
        <p:txBody>
          <a:bodyPr lIns="93406" tIns="46703" rIns="93406" bIns="46703" anchor="b"/>
          <a:lstStyle/>
          <a:p>
            <a:pPr algn="r" defTabSz="933450"/>
            <a:fld id="{6C971ECB-2150-4503-A6D3-4D26B6623FAE}" type="slidenum">
              <a:rPr lang="en-US" sz="1200"/>
              <a:pPr algn="r" defTabSz="933450"/>
              <a:t>66</a:t>
            </a:fld>
            <a:endParaRPr lang="en-US" sz="1200"/>
          </a:p>
        </p:txBody>
      </p:sp>
      <p:sp>
        <p:nvSpPr>
          <p:cNvPr id="152579" name="Rectangle 2"/>
          <p:cNvSpPr>
            <a:spLocks noGrp="1" noRot="1" noChangeAspect="1" noChangeArrowheads="1" noTextEdit="1"/>
          </p:cNvSpPr>
          <p:nvPr>
            <p:ph type="sldImg"/>
          </p:nvPr>
        </p:nvSpPr>
        <p:spPr>
          <a:xfrm>
            <a:off x="1190625" y="700088"/>
            <a:ext cx="4676775" cy="3508375"/>
          </a:xfrm>
          <a:solidFill>
            <a:srgbClr val="FFFFFF"/>
          </a:solidFill>
          <a:ln/>
        </p:spPr>
      </p:sp>
      <p:sp>
        <p:nvSpPr>
          <p:cNvPr id="152580" name="Rectangle 3"/>
          <p:cNvSpPr>
            <a:spLocks noGrp="1" noChangeArrowheads="1"/>
          </p:cNvSpPr>
          <p:nvPr>
            <p:ph type="body" idx="1"/>
          </p:nvPr>
        </p:nvSpPr>
        <p:spPr>
          <a:xfrm>
            <a:off x="704850" y="4445000"/>
            <a:ext cx="5643563" cy="4211638"/>
          </a:xfrm>
          <a:noFill/>
          <a:ln>
            <a:solidFill>
              <a:srgbClr val="000000"/>
            </a:solidFill>
          </a:ln>
        </p:spPr>
        <p:txBody>
          <a:bodyPr lIns="93406" tIns="46703" rIns="93406" bIns="46703"/>
          <a:lstStyle/>
          <a:p>
            <a:pPr defTabSz="936625"/>
            <a:endParaRPr lang="en-US" smtClean="0">
              <a:latin typeface="Times" pitchFamily="96" charset="0"/>
              <a:ea typeface="ＭＳ Ｐゴシック" pitchFamily="96"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4C851044-B0C3-4930-A585-72300DFAEDF0}" type="slidenum">
              <a:rPr lang="en-US"/>
              <a:pPr/>
              <a:t>70</a:t>
            </a:fld>
            <a:endParaRPr lang="en-US"/>
          </a:p>
        </p:txBody>
      </p:sp>
      <p:sp>
        <p:nvSpPr>
          <p:cNvPr id="153603" name="Rectangle 2"/>
          <p:cNvSpPr>
            <a:spLocks noChangeArrowheads="1" noTextEdit="1"/>
          </p:cNvSpPr>
          <p:nvPr>
            <p:ph type="sldImg"/>
          </p:nvPr>
        </p:nvSpPr>
        <p:spPr>
          <a:xfrm>
            <a:off x="1189038" y="701675"/>
            <a:ext cx="4678362" cy="3508375"/>
          </a:xfrm>
          <a:solidFill>
            <a:srgbClr val="FFFFFF"/>
          </a:solidFill>
          <a:ln/>
        </p:spPr>
      </p:sp>
      <p:sp>
        <p:nvSpPr>
          <p:cNvPr id="153604"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r>
              <a:rPr lang="en-US" smtClean="0">
                <a:latin typeface="Times" pitchFamily="96" charset="0"/>
                <a:ea typeface="ＭＳ Ｐゴシック" pitchFamily="96" charset="-128"/>
              </a:rPr>
              <a:t>The trade space for exascale is very complex.  For example, an interesting example is the distributed responsibility for reliability and resilience: many h/w venders see it placed squarely on the applications.</a:t>
            </a:r>
          </a:p>
        </p:txBody>
      </p:sp>
      <p:sp>
        <p:nvSpPr>
          <p:cNvPr id="154628" name="Slide Number Placeholder 3"/>
          <p:cNvSpPr>
            <a:spLocks noGrp="1"/>
          </p:cNvSpPr>
          <p:nvPr>
            <p:ph type="sldNum" sz="quarter" idx="5"/>
          </p:nvPr>
        </p:nvSpPr>
        <p:spPr>
          <a:noFill/>
        </p:spPr>
        <p:txBody>
          <a:bodyPr/>
          <a:lstStyle/>
          <a:p>
            <a:fld id="{88DE56CF-E80B-4207-B9B7-53A28571826C}" type="slidenum">
              <a:rPr lang="en-US"/>
              <a:pPr/>
              <a:t>71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r>
              <a:rPr lang="en-US" smtClean="0">
                <a:latin typeface="Times" pitchFamily="96" charset="0"/>
                <a:ea typeface="ＭＳ Ｐゴシック" pitchFamily="96" charset="-128"/>
              </a:rPr>
              <a:t>a style of system design that considers whether specific system functions should be realized as software or as hardware, by analyzing trade-offs between design alternatives. [1994 National Technology Roadmap for Semiconductors]</a:t>
            </a:r>
          </a:p>
          <a:p>
            <a:endParaRPr lang="en-US" smtClean="0">
              <a:latin typeface="Times" pitchFamily="96" charset="0"/>
              <a:ea typeface="ＭＳ Ｐゴシック" pitchFamily="96" charset="-128"/>
            </a:endParaRPr>
          </a:p>
          <a:p>
            <a:r>
              <a:rPr lang="en-US" smtClean="0">
                <a:latin typeface="Times" pitchFamily="96" charset="0"/>
                <a:ea typeface="ＭＳ Ｐゴシック" pitchFamily="96" charset="-128"/>
              </a:rPr>
              <a:t>#  System Co-simulation</a:t>
            </a:r>
          </a:p>
          <a:p>
            <a:r>
              <a:rPr lang="en-US" smtClean="0">
                <a:latin typeface="Times" pitchFamily="96" charset="0"/>
                <a:ea typeface="ＭＳ Ｐゴシック" pitchFamily="96" charset="-128"/>
              </a:rPr>
              <a:t>System level HW-SW Co-simulation is a way to give designers feedback on their design choices. These design choices include HW-SW partitioning, CPU selection, and scheduler selection. Fast timed co-simulation (up to millions of clock cycles per second on a workstation) is possible in POLIS thanks to the software synthesis and performance estimation techniques described below. We currently utilize PTOLEMY as a simulation engine, but we are not limited to PTOLEMY. VHDL code including all the co-simulation information is also an output of the system, so any commercial VHDL simulator can be adapted for this purpose.</a:t>
            </a:r>
          </a:p>
          <a:p>
            <a:endParaRPr lang="en-US" smtClean="0">
              <a:latin typeface="Times" pitchFamily="96" charset="0"/>
              <a:ea typeface="ＭＳ Ｐゴシック" pitchFamily="96" charset="-128"/>
            </a:endParaRPr>
          </a:p>
          <a:p>
            <a:r>
              <a:rPr lang="en-US" smtClean="0">
                <a:latin typeface="Times" pitchFamily="96" charset="0"/>
                <a:ea typeface="ＭＳ Ｐゴシック" pitchFamily="96" charset="-128"/>
              </a:rPr>
              <a:t># Design Partitioning</a:t>
            </a:r>
          </a:p>
          <a:p>
            <a:r>
              <a:rPr lang="en-US" smtClean="0">
                <a:latin typeface="Times" pitchFamily="96" charset="0"/>
                <a:ea typeface="ＭＳ Ｐゴシック" pitchFamily="96" charset="-128"/>
              </a:rPr>
              <a:t>By design partitioning we mean making system-level design decisions such as HW-SW partitioning, target architecture selection, and scheduler selection. These decisions are based heavily on design experience and are very difficult to automate. We therefore provide the designer with an environment to quickly evaluate any such decision through various feedback mechanisms from either formal verification or system co-simulation.</a:t>
            </a:r>
          </a:p>
        </p:txBody>
      </p:sp>
      <p:sp>
        <p:nvSpPr>
          <p:cNvPr id="155652" name="Slide Number Placeholder 3"/>
          <p:cNvSpPr>
            <a:spLocks noGrp="1"/>
          </p:cNvSpPr>
          <p:nvPr>
            <p:ph type="sldNum" sz="quarter" idx="5"/>
          </p:nvPr>
        </p:nvSpPr>
        <p:spPr>
          <a:noFill/>
        </p:spPr>
        <p:txBody>
          <a:bodyPr/>
          <a:lstStyle/>
          <a:p>
            <a:fld id="{944DD540-D2AC-4AAF-8FC4-3E238CAE7BAA}" type="slidenum">
              <a:rPr lang="en-US"/>
              <a:pPr/>
              <a:t>72</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endParaRPr lang="en-US" smtClean="0">
              <a:latin typeface="Times" pitchFamily="96" charset="0"/>
              <a:ea typeface="ＭＳ Ｐゴシック" pitchFamily="96"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r>
              <a:rPr lang="en-US" smtClean="0">
                <a:latin typeface="Times" pitchFamily="96" charset="0"/>
                <a:ea typeface="ＭＳ Ｐゴシック" pitchFamily="96" charset="-128"/>
              </a:rPr>
              <a:t>“Wanted.  Men for hazardous journey.  Low wages.  Bitter cold.  Long hours of complete darkness.  Safe return doubtful.  Honor and recognition in the event of success.”</a:t>
            </a:r>
          </a:p>
        </p:txBody>
      </p:sp>
      <p:sp>
        <p:nvSpPr>
          <p:cNvPr id="157700" name="Slide Number Placeholder 3"/>
          <p:cNvSpPr>
            <a:spLocks noGrp="1"/>
          </p:cNvSpPr>
          <p:nvPr>
            <p:ph type="sldNum" sz="quarter" idx="5"/>
          </p:nvPr>
        </p:nvSpPr>
        <p:spPr>
          <a:noFill/>
        </p:spPr>
        <p:txBody>
          <a:bodyPr/>
          <a:lstStyle/>
          <a:p>
            <a:fld id="{A4E06D66-30F4-4F8D-9D44-0696C2BCC9FB}" type="slidenum">
              <a:rPr lang="en-US"/>
              <a:pPr/>
              <a:t>78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6F342532-5541-425F-B573-42F18DCE45E4}" type="slidenum">
              <a:rPr lang="en-US"/>
              <a:pPr/>
              <a:t>7</a:t>
            </a:fld>
            <a:endParaRPr lang="en-US"/>
          </a:p>
        </p:txBody>
      </p:sp>
      <p:sp>
        <p:nvSpPr>
          <p:cNvPr id="123907" name="Rectangle 2"/>
          <p:cNvSpPr>
            <a:spLocks noChangeArrowheads="1" noTextEdit="1"/>
          </p:cNvSpPr>
          <p:nvPr>
            <p:ph type="sldImg"/>
          </p:nvPr>
        </p:nvSpPr>
        <p:spPr>
          <a:xfrm>
            <a:off x="1189038" y="701675"/>
            <a:ext cx="4678362" cy="3508375"/>
          </a:xfrm>
          <a:solidFill>
            <a:srgbClr val="FFFFFF"/>
          </a:solidFill>
          <a:ln/>
        </p:spPr>
      </p:sp>
      <p:sp>
        <p:nvSpPr>
          <p:cNvPr id="123908"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latin typeface="Times" pitchFamily="96" charset="0"/>
                <a:ea typeface="ＭＳ Ｐゴシック" pitchFamily="96" charset="-128"/>
              </a:rPr>
              <a:t>This view of capability is not always shared by others. Sometimes only focus on large number of processors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17BA002-BD7F-428B-A915-EBF931507727}" type="slidenum">
              <a:rPr lang="en-US"/>
              <a:pPr/>
              <a:t>8</a:t>
            </a:fld>
            <a:endParaRPr lang="en-US"/>
          </a:p>
        </p:txBody>
      </p:sp>
      <p:sp>
        <p:nvSpPr>
          <p:cNvPr id="124931" name="Rectangle 2"/>
          <p:cNvSpPr>
            <a:spLocks noChangeArrowheads="1" noTextEdit="1"/>
          </p:cNvSpPr>
          <p:nvPr>
            <p:ph type="sldImg"/>
          </p:nvPr>
        </p:nvSpPr>
        <p:spPr>
          <a:solidFill>
            <a:srgbClr val="FFFFFF"/>
          </a:solidFill>
          <a:ln/>
        </p:spPr>
      </p:sp>
      <p:sp>
        <p:nvSpPr>
          <p:cNvPr id="124932" name="Rectangle 3"/>
          <p:cNvSpPr>
            <a:spLocks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latin typeface="Times" pitchFamily="96" charset="0"/>
              <a:ea typeface="ＭＳ Ｐゴシック" pitchFamily="96" charset="-128"/>
            </a:endParaRPr>
          </a:p>
        </p:txBody>
      </p:sp>
      <p:sp>
        <p:nvSpPr>
          <p:cNvPr id="125956" name="Slide Number Placeholder 3"/>
          <p:cNvSpPr>
            <a:spLocks noGrp="1"/>
          </p:cNvSpPr>
          <p:nvPr>
            <p:ph type="sldNum" sz="quarter" idx="5"/>
          </p:nvPr>
        </p:nvSpPr>
        <p:spPr>
          <a:noFill/>
        </p:spPr>
        <p:txBody>
          <a:bodyPr/>
          <a:lstStyle/>
          <a:p>
            <a:fld id="{A06C7E7D-72DC-4093-B99D-496C9710F855}" type="slidenum">
              <a:rPr lang="en-US"/>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latin typeface="Times" pitchFamily="96" charset="0"/>
              <a:ea typeface="ＭＳ Ｐゴシック" pitchFamily="96" charset="-128"/>
            </a:endParaRPr>
          </a:p>
        </p:txBody>
      </p:sp>
      <p:sp>
        <p:nvSpPr>
          <p:cNvPr id="126980" name="Slide Number Placeholder 3"/>
          <p:cNvSpPr>
            <a:spLocks noGrp="1"/>
          </p:cNvSpPr>
          <p:nvPr>
            <p:ph type="sldNum" sz="quarter" idx="5"/>
          </p:nvPr>
        </p:nvSpPr>
        <p:spPr>
          <a:noFill/>
        </p:spPr>
        <p:txBody>
          <a:bodyPr/>
          <a:lstStyle/>
          <a:p>
            <a:fld id="{297AA810-54A9-44A5-9C8E-FEEB3F3A0CD3}" type="slidenum">
              <a:rPr lang="en-US"/>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3984E823-FD0E-4B21-8B57-34BA2BAE2997}" type="slidenum">
              <a:rPr lang="en-US"/>
              <a:pPr/>
              <a:t>11</a:t>
            </a:fld>
            <a:endParaRPr lang="en-US"/>
          </a:p>
        </p:txBody>
      </p:sp>
      <p:sp>
        <p:nvSpPr>
          <p:cNvPr id="128003" name="Rectangle 2"/>
          <p:cNvSpPr>
            <a:spLocks noChangeArrowheads="1" noTextEdit="1"/>
          </p:cNvSpPr>
          <p:nvPr>
            <p:ph type="sldImg"/>
          </p:nvPr>
        </p:nvSpPr>
        <p:spPr>
          <a:solidFill>
            <a:srgbClr val="FFFFFF"/>
          </a:solidFill>
          <a:ln/>
        </p:spPr>
      </p:sp>
      <p:sp>
        <p:nvSpPr>
          <p:cNvPr id="128004" name="Rectangle 3"/>
          <p:cNvSpPr>
            <a:spLocks noChangeArrowheads="1"/>
          </p:cNvSpPr>
          <p:nvPr>
            <p:ph type="body" idx="1"/>
          </p:nvPr>
        </p:nvSpPr>
        <p:spPr>
          <a:solidFill>
            <a:srgbClr val="FFFFFF"/>
          </a:solidFill>
          <a:ln>
            <a:solidFill>
              <a:srgbClr val="000000"/>
            </a:solidFill>
          </a:ln>
        </p:spPr>
        <p:txBody>
          <a:bodyPr/>
          <a:lstStyle/>
          <a:p>
            <a:pPr eaLnBrk="1" hangingPunct="1"/>
            <a:r>
              <a:rPr lang="en-US" smtClean="0">
                <a:latin typeface="Times" pitchFamily="96" charset="0"/>
                <a:ea typeface="ＭＳ Ｐゴシック" pitchFamily="96" charset="-128"/>
              </a:rPr>
              <a:t>Almost 1/3 of processors are in 24 (5%) of systems: BG/L</a:t>
            </a:r>
          </a:p>
          <a:p>
            <a:pPr eaLnBrk="1" hangingPunct="1"/>
            <a:r>
              <a:rPr lang="en-US" smtClean="0">
                <a:latin typeface="Times" pitchFamily="96" charset="0"/>
                <a:ea typeface="ＭＳ Ｐゴシック" pitchFamily="96" charset="-128"/>
              </a:rPr>
              <a:t>June 07 dip for min is SX8R in France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99FA4E7-B5AE-4986-8A57-92EDF0BDD05D}" type="slidenum">
              <a:rPr lang="en-US"/>
              <a:pPr/>
              <a:t>12</a:t>
            </a:fld>
            <a:endParaRPr lang="en-US"/>
          </a:p>
        </p:txBody>
      </p:sp>
      <p:sp>
        <p:nvSpPr>
          <p:cNvPr id="129027" name="Rectangle 2"/>
          <p:cNvSpPr>
            <a:spLocks noChangeArrowheads="1" noTextEdit="1"/>
          </p:cNvSpPr>
          <p:nvPr>
            <p:ph type="sldImg"/>
          </p:nvPr>
        </p:nvSpPr>
        <p:spPr>
          <a:xfrm>
            <a:off x="1176338" y="690563"/>
            <a:ext cx="4703762" cy="3527425"/>
          </a:xfrm>
          <a:solidFill>
            <a:srgbClr val="FFFFFF"/>
          </a:solidFill>
          <a:ln/>
        </p:spPr>
      </p:sp>
      <p:sp>
        <p:nvSpPr>
          <p:cNvPr id="129028" name="Rectangle 3"/>
          <p:cNvSpPr>
            <a:spLocks noChangeArrowheads="1"/>
          </p:cNvSpPr>
          <p:nvPr>
            <p:ph type="body" idx="1"/>
          </p:nvPr>
        </p:nvSpPr>
        <p:spPr>
          <a:xfrm>
            <a:off x="941388" y="4448175"/>
            <a:ext cx="5170487" cy="4217988"/>
          </a:xfrm>
          <a:solidFill>
            <a:srgbClr val="FFFFFF"/>
          </a:solidFill>
          <a:ln>
            <a:solidFill>
              <a:srgbClr val="000000"/>
            </a:solidFill>
          </a:ln>
        </p:spPr>
        <p:txBody>
          <a:bodyPr lIns="91995" tIns="45996" rIns="91995" bIns="45996"/>
          <a:lstStyle/>
          <a:p>
            <a:pPr eaLnBrk="1" hangingPunct="1"/>
            <a:endParaRPr lang="en-US" smtClean="0">
              <a:latin typeface="Times" pitchFamily="96" charset="0"/>
              <a:ea typeface="ＭＳ Ｐゴシック" pitchFamily="9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5"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CF0B9EA3-BBD4-45E5-9070-750834D4C59B}"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5"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2F0C2B49-D1A2-4D37-9A4F-33FA5C75AEC1}"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0963"/>
            <a:ext cx="1943100" cy="60150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0963"/>
            <a:ext cx="5676900" cy="6015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5"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9688AEC6-74E3-47E0-A37A-366DF19FCDF4}"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49413" y="80963"/>
            <a:ext cx="5854700" cy="863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5"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8873C22E-112A-496F-B301-68A473AFBC0A}"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649413" y="80963"/>
            <a:ext cx="5854700" cy="863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6"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3AD46C28-A76E-44DA-A7F1-9029F9BF6991}"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49413" y="80963"/>
            <a:ext cx="5854700" cy="8636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6"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0CC572A0-D154-4EA9-9184-B49101A29DE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800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a:xfrm>
            <a:off x="457200" y="152400"/>
            <a:ext cx="8229600" cy="967581"/>
          </a:xfrm>
        </p:spPr>
        <p:txBody>
          <a:bodyPr/>
          <a:lstStyle>
            <a:lvl1pPr>
              <a:defRPr>
                <a:solidFill>
                  <a:schemeClr val="accent3"/>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F4343AD9-A093-48C3-9660-DEC46A6C96D5}" type="datetime1">
              <a:rPr lang="en-US"/>
              <a:pPr>
                <a:defRPr/>
              </a:pPr>
              <a:t>10/8/2010</a:t>
            </a:fld>
            <a:endParaRPr lang="en-US"/>
          </a:p>
        </p:txBody>
      </p:sp>
      <p:sp>
        <p:nvSpPr>
          <p:cNvPr id="5" name="Slide Number Placeholder 5"/>
          <p:cNvSpPr>
            <a:spLocks noGrp="1"/>
          </p:cNvSpPr>
          <p:nvPr>
            <p:ph type="sldNum" sz="quarter" idx="11"/>
          </p:nvPr>
        </p:nvSpPr>
        <p:spPr/>
        <p:txBody>
          <a:bodyPr/>
          <a:lstStyle>
            <a:lvl1pPr>
              <a:defRPr/>
            </a:lvl1pPr>
          </a:lstStyle>
          <a:p>
            <a:pPr>
              <a:defRPr/>
            </a:pPr>
            <a:fld id="{B5127628-CE42-4965-B977-CCF02A34C7DD}"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txBox="1">
            <a:spLocks/>
          </p:cNvSpPr>
          <p:nvPr/>
        </p:nvSpPr>
        <p:spPr>
          <a:xfrm>
            <a:off x="6553200" y="6173788"/>
            <a:ext cx="2133600" cy="319087"/>
          </a:xfrm>
          <a:prstGeom prst="rect">
            <a:avLst/>
          </a:prstGeom>
        </p:spPr>
        <p:txBody>
          <a:bodyPr anchor="ctr"/>
          <a:lstStyle/>
          <a:p>
            <a:pPr algn="r">
              <a:defRPr/>
            </a:pPr>
            <a:fld id="{9E7D613E-29A9-4B78-96B9-BDE14D425426}" type="datetime1">
              <a:rPr lang="en-US" sz="1000">
                <a:solidFill>
                  <a:schemeClr val="tx2"/>
                </a:solidFill>
                <a:latin typeface="Calibri" pitchFamily="96" charset="0"/>
              </a:rPr>
              <a:pPr algn="r">
                <a:defRPr/>
              </a:pPr>
              <a:t>10/8/2010</a:t>
            </a:fld>
            <a:endParaRPr lang="en-US" sz="1000">
              <a:solidFill>
                <a:schemeClr val="tx2"/>
              </a:solidFill>
              <a:latin typeface="Calibri" pitchFamily="96" charset="0"/>
            </a:endParaRPr>
          </a:p>
        </p:txBody>
      </p:sp>
      <p:sp>
        <p:nvSpPr>
          <p:cNvPr id="5" name="Slide Number Placeholder 5"/>
          <p:cNvSpPr txBox="1">
            <a:spLocks/>
          </p:cNvSpPr>
          <p:nvPr/>
        </p:nvSpPr>
        <p:spPr>
          <a:xfrm>
            <a:off x="6934200" y="6553200"/>
            <a:ext cx="1752600" cy="304800"/>
          </a:xfrm>
          <a:prstGeom prst="rect">
            <a:avLst/>
          </a:prstGeom>
        </p:spPr>
        <p:txBody>
          <a:bodyPr anchor="ctr"/>
          <a:lstStyle/>
          <a:p>
            <a:pPr algn="r">
              <a:defRPr/>
            </a:pPr>
            <a:r>
              <a:rPr lang="en-US" sz="1000">
                <a:solidFill>
                  <a:schemeClr val="tx2"/>
                </a:solidFill>
                <a:latin typeface="Calibri" pitchFamily="96" charset="0"/>
              </a:rPr>
              <a:t>Page </a:t>
            </a:r>
            <a:fld id="{7ABA48E9-EB76-4972-81B3-1F94AE09A4B8}" type="slidenum">
              <a:rPr lang="en-US" sz="1000">
                <a:solidFill>
                  <a:schemeClr val="tx2"/>
                </a:solidFill>
                <a:latin typeface="Calibri" pitchFamily="96" charset="0"/>
              </a:rPr>
              <a:pPr algn="r">
                <a:defRPr/>
              </a:pPr>
              <a:t>‹#›</a:t>
            </a:fld>
            <a:endParaRPr lang="en-US" sz="1000">
              <a:solidFill>
                <a:schemeClr val="tx2"/>
              </a:solidFill>
              <a:latin typeface="Calibri" pitchFamily="96" charset="0"/>
            </a:endParaRPr>
          </a:p>
        </p:txBody>
      </p:sp>
      <p:sp>
        <p:nvSpPr>
          <p:cNvPr id="6" name="Date Placeholder 3"/>
          <p:cNvSpPr txBox="1">
            <a:spLocks/>
          </p:cNvSpPr>
          <p:nvPr/>
        </p:nvSpPr>
        <p:spPr>
          <a:xfrm>
            <a:off x="6553200" y="6173788"/>
            <a:ext cx="2133600" cy="319087"/>
          </a:xfrm>
          <a:prstGeom prst="rect">
            <a:avLst/>
          </a:prstGeom>
        </p:spPr>
        <p:txBody>
          <a:bodyPr anchor="ctr"/>
          <a:lstStyle/>
          <a:p>
            <a:pPr algn="r">
              <a:defRPr/>
            </a:pPr>
            <a:fld id="{73DCF96D-BA8D-40C8-920F-8DECFE920C6C}" type="datetime1">
              <a:rPr lang="en-US" sz="1000">
                <a:solidFill>
                  <a:schemeClr val="tx2"/>
                </a:solidFill>
                <a:latin typeface="Calibri" pitchFamily="96" charset="0"/>
              </a:rPr>
              <a:pPr algn="r">
                <a:defRPr/>
              </a:pPr>
              <a:t>10/8/2010</a:t>
            </a:fld>
            <a:endParaRPr lang="en-US" sz="1000">
              <a:solidFill>
                <a:schemeClr val="tx2"/>
              </a:solidFill>
              <a:latin typeface="Calibri" pitchFamily="96" charset="0"/>
            </a:endParaRPr>
          </a:p>
        </p:txBody>
      </p:sp>
      <p:sp>
        <p:nvSpPr>
          <p:cNvPr id="7" name="Slide Number Placeholder 5"/>
          <p:cNvSpPr txBox="1">
            <a:spLocks/>
          </p:cNvSpPr>
          <p:nvPr/>
        </p:nvSpPr>
        <p:spPr>
          <a:xfrm>
            <a:off x="6934200" y="6553200"/>
            <a:ext cx="1752600" cy="304800"/>
          </a:xfrm>
          <a:prstGeom prst="rect">
            <a:avLst/>
          </a:prstGeom>
        </p:spPr>
        <p:txBody>
          <a:bodyPr anchor="ctr"/>
          <a:lstStyle/>
          <a:p>
            <a:pPr algn="r">
              <a:defRPr/>
            </a:pPr>
            <a:r>
              <a:rPr lang="en-US" sz="1000">
                <a:solidFill>
                  <a:schemeClr val="tx2"/>
                </a:solidFill>
                <a:latin typeface="Calibri" pitchFamily="96" charset="0"/>
              </a:rPr>
              <a:t>Page </a:t>
            </a:r>
            <a:fld id="{20E5154D-D591-4CEB-9925-F6D94E136887}" type="slidenum">
              <a:rPr lang="en-US" sz="1000">
                <a:solidFill>
                  <a:schemeClr val="tx2"/>
                </a:solidFill>
                <a:latin typeface="Calibri" pitchFamily="96" charset="0"/>
              </a:rPr>
              <a:pPr algn="r">
                <a:defRPr/>
              </a:pPr>
              <a:t>‹#›</a:t>
            </a:fld>
            <a:endParaRPr lang="en-US" sz="1000">
              <a:solidFill>
                <a:schemeClr val="tx2"/>
              </a:solidFill>
              <a:latin typeface="Calibri" pitchFamily="96"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724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724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7"/>
          <p:cNvSpPr>
            <a:spLocks noGrp="1"/>
          </p:cNvSpPr>
          <p:nvPr>
            <p:ph type="title"/>
          </p:nvPr>
        </p:nvSpPr>
        <p:spPr>
          <a:xfrm>
            <a:off x="457200" y="152400"/>
            <a:ext cx="8229600" cy="967581"/>
          </a:xfrm>
        </p:spPr>
        <p:txBody>
          <a:bodyPr/>
          <a:lstStyle>
            <a:lvl1pPr>
              <a:defRPr>
                <a:solidFill>
                  <a:schemeClr val="accent3"/>
                </a:solidFill>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048BBDF5-6048-4D78-8B32-310A8EA8486A}" type="datetime1">
              <a:rPr lang="en-US"/>
              <a:pPr>
                <a:defRPr/>
              </a:pPr>
              <a:t>10/8/2010</a:t>
            </a:fld>
            <a:endParaRPr lang="en-US"/>
          </a:p>
        </p:txBody>
      </p:sp>
      <p:sp>
        <p:nvSpPr>
          <p:cNvPr id="6" name="Slide Number Placeholder 5"/>
          <p:cNvSpPr>
            <a:spLocks noGrp="1"/>
          </p:cNvSpPr>
          <p:nvPr>
            <p:ph type="sldNum" sz="quarter" idx="11"/>
          </p:nvPr>
        </p:nvSpPr>
        <p:spPr/>
        <p:txBody>
          <a:bodyPr/>
          <a:lstStyle>
            <a:lvl1pPr>
              <a:defRPr/>
            </a:lvl1pPr>
          </a:lstStyle>
          <a:p>
            <a:pPr>
              <a:defRPr/>
            </a:pPr>
            <a:fld id="{5F997458-8C50-42EF-8AA4-9C469AEFD80D}"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5"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92F7DCF6-2076-41B4-8AE8-F07FD059F368}"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7"/>
          <p:cNvSpPr txBox="1">
            <a:spLocks/>
          </p:cNvSpPr>
          <p:nvPr userDrawn="1"/>
        </p:nvSpPr>
        <p:spPr>
          <a:xfrm>
            <a:off x="457200" y="152400"/>
            <a:ext cx="8229600" cy="966788"/>
          </a:xfrm>
          <a:prstGeom prst="rect">
            <a:avLst/>
          </a:prstGeom>
        </p:spPr>
        <p:txBody>
          <a:bodyPr anchor="ctr">
            <a:normAutofit/>
          </a:bodyPr>
          <a:lstStyle/>
          <a:p>
            <a:pPr algn="ctr">
              <a:defRPr/>
            </a:pPr>
            <a:r>
              <a:rPr lang="en-US" sz="4400">
                <a:solidFill>
                  <a:srgbClr val="EB641B"/>
                </a:solidFill>
                <a:latin typeface="Calibri" pitchFamily="96" charset="0"/>
              </a:rPr>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smtClean="0"/>
            </a:lvl1pPr>
          </a:lstStyle>
          <a:p>
            <a:pPr>
              <a:defRPr/>
            </a:pPr>
            <a:fld id="{4F7076BF-1578-4D1B-81AF-C6F960173D5B}" type="datetime1">
              <a:rPr lang="en-US"/>
              <a:pPr>
                <a:defRPr/>
              </a:pPr>
              <a:t>10/8/2010</a:t>
            </a:fld>
            <a:endParaRPr lang="en-US"/>
          </a:p>
        </p:txBody>
      </p:sp>
      <p:sp>
        <p:nvSpPr>
          <p:cNvPr id="9" name="Slide Number Placeholder 5"/>
          <p:cNvSpPr>
            <a:spLocks noGrp="1"/>
          </p:cNvSpPr>
          <p:nvPr>
            <p:ph type="sldNum" sz="quarter" idx="11"/>
          </p:nvPr>
        </p:nvSpPr>
        <p:spPr/>
        <p:txBody>
          <a:bodyPr/>
          <a:lstStyle>
            <a:lvl1pPr>
              <a:defRPr smtClean="0"/>
            </a:lvl1pPr>
          </a:lstStyle>
          <a:p>
            <a:pPr>
              <a:defRPr/>
            </a:pPr>
            <a:fld id="{B0DCA8B0-9E25-4BE7-AF32-EEBF6CEB3960}"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7"/>
          <p:cNvSpPr txBox="1">
            <a:spLocks/>
          </p:cNvSpPr>
          <p:nvPr userDrawn="1"/>
        </p:nvSpPr>
        <p:spPr>
          <a:xfrm>
            <a:off x="457200" y="152400"/>
            <a:ext cx="8229600" cy="966788"/>
          </a:xfrm>
          <a:prstGeom prst="rect">
            <a:avLst/>
          </a:prstGeom>
        </p:spPr>
        <p:txBody>
          <a:bodyPr anchor="ctr">
            <a:normAutofit/>
          </a:bodyPr>
          <a:lstStyle/>
          <a:p>
            <a:pPr algn="ctr">
              <a:defRPr/>
            </a:pPr>
            <a:r>
              <a:rPr lang="en-US" sz="4400">
                <a:solidFill>
                  <a:srgbClr val="EB641B"/>
                </a:solidFill>
                <a:latin typeface="Calibri" pitchFamily="96" charset="0"/>
              </a:rPr>
              <a:t>Click to edit Master title style</a:t>
            </a:r>
          </a:p>
        </p:txBody>
      </p:sp>
      <p:sp>
        <p:nvSpPr>
          <p:cNvPr id="3" name="Date Placeholder 3"/>
          <p:cNvSpPr>
            <a:spLocks noGrp="1"/>
          </p:cNvSpPr>
          <p:nvPr>
            <p:ph type="dt" sz="half" idx="10"/>
          </p:nvPr>
        </p:nvSpPr>
        <p:spPr/>
        <p:txBody>
          <a:bodyPr/>
          <a:lstStyle>
            <a:lvl1pPr>
              <a:defRPr smtClean="0"/>
            </a:lvl1pPr>
          </a:lstStyle>
          <a:p>
            <a:pPr>
              <a:defRPr/>
            </a:pPr>
            <a:fld id="{97B92443-E2F8-480D-97BE-1A7759A777CC}" type="datetime1">
              <a:rPr lang="en-US"/>
              <a:pPr>
                <a:defRPr/>
              </a:pPr>
              <a:t>10/8/2010</a:t>
            </a:fld>
            <a:endParaRPr lang="en-US"/>
          </a:p>
        </p:txBody>
      </p:sp>
      <p:sp>
        <p:nvSpPr>
          <p:cNvPr id="4" name="Slide Number Placeholder 5"/>
          <p:cNvSpPr>
            <a:spLocks noGrp="1"/>
          </p:cNvSpPr>
          <p:nvPr>
            <p:ph type="sldNum" sz="quarter" idx="11"/>
          </p:nvPr>
        </p:nvSpPr>
        <p:spPr/>
        <p:txBody>
          <a:bodyPr/>
          <a:lstStyle>
            <a:lvl1pPr>
              <a:defRPr smtClean="0"/>
            </a:lvl1pPr>
          </a:lstStyle>
          <a:p>
            <a:pPr>
              <a:defRPr/>
            </a:pPr>
            <a:fld id="{AC179202-A090-471C-8798-05552BD5A9A3}"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7467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6524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7"/>
          <p:cNvSpPr>
            <a:spLocks noGrp="1"/>
          </p:cNvSpPr>
          <p:nvPr>
            <p:ph type="title"/>
          </p:nvPr>
        </p:nvSpPr>
        <p:spPr>
          <a:xfrm>
            <a:off x="457200" y="152400"/>
            <a:ext cx="8229600" cy="967581"/>
          </a:xfrm>
        </p:spPr>
        <p:txBody>
          <a:bodyPr/>
          <a:lstStyle>
            <a:lvl1pPr>
              <a:defRPr>
                <a:solidFill>
                  <a:schemeClr val="accent3"/>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A22A216-26BD-4213-BF18-E9100D85B388}" type="datetime1">
              <a:rPr lang="en-US"/>
              <a:pPr>
                <a:defRPr/>
              </a:pPr>
              <a:t>10/8/2010</a:t>
            </a:fld>
            <a:endParaRPr lang="en-US"/>
          </a:p>
        </p:txBody>
      </p:sp>
      <p:sp>
        <p:nvSpPr>
          <p:cNvPr id="5" name="Slide Number Placeholder 5"/>
          <p:cNvSpPr>
            <a:spLocks noGrp="1"/>
          </p:cNvSpPr>
          <p:nvPr>
            <p:ph type="sldNum" sz="quarter" idx="11"/>
          </p:nvPr>
        </p:nvSpPr>
        <p:spPr/>
        <p:txBody>
          <a:bodyPr/>
          <a:lstStyle>
            <a:lvl1pPr>
              <a:defRPr/>
            </a:lvl1pPr>
          </a:lstStyle>
          <a:p>
            <a:pPr>
              <a:defRPr/>
            </a:pPr>
            <a:fld id="{6810265E-BF0D-425A-8D2D-27F5F5B27492}"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745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DA4DCF-65D3-4BE5-97FC-5DC9797BA6EF}" type="datetime1">
              <a:rPr lang="en-US"/>
              <a:pPr>
                <a:defRPr/>
              </a:pPr>
              <a:t>10/8/2010</a:t>
            </a:fld>
            <a:endParaRPr lang="en-US"/>
          </a:p>
        </p:txBody>
      </p:sp>
      <p:sp>
        <p:nvSpPr>
          <p:cNvPr id="5" name="Slide Number Placeholder 5"/>
          <p:cNvSpPr>
            <a:spLocks noGrp="1"/>
          </p:cNvSpPr>
          <p:nvPr>
            <p:ph type="sldNum" sz="quarter" idx="11"/>
          </p:nvPr>
        </p:nvSpPr>
        <p:spPr/>
        <p:txBody>
          <a:bodyPr/>
          <a:lstStyle>
            <a:lvl1pPr>
              <a:defRPr/>
            </a:lvl1pPr>
          </a:lstStyle>
          <a:p>
            <a:pPr>
              <a:defRPr/>
            </a:pPr>
            <a:fld id="{BC2650F2-A107-44F5-89CA-E641DD2AA689}" type="slidenum">
              <a:rPr lang="en-US"/>
              <a:pPr>
                <a:defRPr/>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r>
              <a:rPr lang="en-GB"/>
              <a:t>30th List / November 2007</a:t>
            </a:r>
          </a:p>
        </p:txBody>
      </p:sp>
      <p:sp>
        <p:nvSpPr>
          <p:cNvPr id="6" name="Footer Placeholder 5"/>
          <p:cNvSpPr>
            <a:spLocks noGrp="1"/>
          </p:cNvSpPr>
          <p:nvPr>
            <p:ph type="ftr" sz="quarter" idx="11"/>
          </p:nvPr>
        </p:nvSpPr>
        <p:spPr>
          <a:xfrm>
            <a:off x="2878138" y="6477000"/>
            <a:ext cx="1676400" cy="457200"/>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96" charset="0"/>
              </a:defRPr>
            </a:lvl1pPr>
          </a:lstStyle>
          <a:p>
            <a:pPr>
              <a:defRPr/>
            </a:pPr>
            <a:r>
              <a:rPr lang="en-GB"/>
              <a:t>www.top500.org</a:t>
            </a:r>
          </a:p>
        </p:txBody>
      </p:sp>
      <p:sp>
        <p:nvSpPr>
          <p:cNvPr id="7" name="Slide Number Placeholder 6"/>
          <p:cNvSpPr>
            <a:spLocks noGrp="1"/>
          </p:cNvSpPr>
          <p:nvPr>
            <p:ph type="sldNum" sz="quarter" idx="12"/>
          </p:nvPr>
        </p:nvSpPr>
        <p:spPr/>
        <p:txBody>
          <a:bodyPr/>
          <a:lstStyle>
            <a:lvl1pPr>
              <a:defRPr smtClean="0"/>
            </a:lvl1pPr>
          </a:lstStyle>
          <a:p>
            <a:pPr>
              <a:defRPr/>
            </a:pPr>
            <a:r>
              <a:rPr lang="en-GB"/>
              <a:t>page </a:t>
            </a:r>
            <a:fld id="{729E2659-C312-452E-B4BF-74249E48828A}" type="slidenum">
              <a:rPr lang="en-GB"/>
              <a:pPr>
                <a:defRPr/>
              </a:pPr>
              <a:t>‹#›</a:t>
            </a:fld>
            <a:endParaRPr lang="en-GB"/>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F80D31B-70B9-4A97-AD31-5F6DE3B730DF}" type="slidenum">
              <a:rPr lang="en-US"/>
              <a:pPr>
                <a:defRPr/>
              </a:pPr>
              <a:t>‹#›</a:t>
            </a:fld>
            <a:endParaRPr lang="en-US"/>
          </a:p>
        </p:txBody>
      </p:sp>
      <p:sp>
        <p:nvSpPr>
          <p:cNvPr id="6" name="Footer Placeholder 4"/>
          <p:cNvSpPr>
            <a:spLocks noGrp="1"/>
          </p:cNvSpPr>
          <p:nvPr userDrawn="1">
            <p:ph type="ftr" sz="quarter" idx="12"/>
          </p:nvPr>
        </p:nvSpPr>
        <p:spPr/>
        <p:txBody>
          <a:bodyPr/>
          <a:lstStyle>
            <a:lvl1pPr>
              <a:defRPr/>
            </a:lvl1pPr>
          </a:lstStyle>
          <a:p>
            <a:pPr>
              <a:defRPr/>
            </a:pPr>
            <a:r>
              <a:rPr lang="en-US"/>
              <a:t>Exascale Initiative Steering Committee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5"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FA235853-A5B3-46B6-AA37-C11058DCEA82}"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7858" y="109538"/>
            <a:ext cx="6538031" cy="6858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Font typeface="Wingdings"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B60B5239-782B-40AC-B6A0-7B515A7F7C7E}" type="slidenum">
              <a:rPr lang="en-US"/>
              <a:pPr>
                <a:defRPr/>
              </a:pPr>
              <a:t>‹#›</a:t>
            </a:fld>
            <a:endParaRPr lang="en-US"/>
          </a:p>
        </p:txBody>
      </p:sp>
      <p:sp>
        <p:nvSpPr>
          <p:cNvPr id="6" name="Footer Placeholder 4"/>
          <p:cNvSpPr>
            <a:spLocks noGrp="1"/>
          </p:cNvSpPr>
          <p:nvPr userDrawn="1">
            <p:ph type="ftr" sz="quarter" idx="12"/>
          </p:nvPr>
        </p:nvSpPr>
        <p:spPr/>
        <p:txBody>
          <a:bodyPr/>
          <a:lstStyle>
            <a:lvl1pPr>
              <a:defRPr/>
            </a:lvl1pPr>
          </a:lstStyle>
          <a:p>
            <a:pPr>
              <a:defRPr/>
            </a:pPr>
            <a:r>
              <a:rPr lang="en-US"/>
              <a:t>Exascale Initiative Steering Committee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5EFA6C67-E778-49E2-8C0C-3879F50AFD5F}" type="slidenum">
              <a:rPr lang="en-US"/>
              <a:pPr>
                <a:defRPr/>
              </a:pPr>
              <a:t>‹#›</a:t>
            </a:fld>
            <a:endParaRPr lang="en-US"/>
          </a:p>
        </p:txBody>
      </p:sp>
      <p:sp>
        <p:nvSpPr>
          <p:cNvPr id="6" name="Footer Placeholder 4"/>
          <p:cNvSpPr>
            <a:spLocks noGrp="1"/>
          </p:cNvSpPr>
          <p:nvPr userDrawn="1">
            <p:ph type="ftr" sz="quarter" idx="12"/>
          </p:nvPr>
        </p:nvSpPr>
        <p:spPr/>
        <p:txBody>
          <a:bodyPr/>
          <a:lstStyle>
            <a:lvl1pPr>
              <a:defRPr/>
            </a:lvl1pPr>
          </a:lstStyle>
          <a:p>
            <a:pPr>
              <a:defRPr/>
            </a:pPr>
            <a:r>
              <a:rPr lang="en-US"/>
              <a:t>Exascale Initiative Steering Committee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328334" y="109538"/>
            <a:ext cx="6477000" cy="6858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61963" y="1201738"/>
            <a:ext cx="4171950" cy="4781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86313" y="1201738"/>
            <a:ext cx="4171950" cy="4781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59AA1D4E-48BB-40D6-A6CF-04FA990C842F}" type="slidenum">
              <a:rPr lang="en-US"/>
              <a:pPr>
                <a:defRPr/>
              </a:pPr>
              <a:t>‹#›</a:t>
            </a:fld>
            <a:endParaRPr lang="en-US"/>
          </a:p>
        </p:txBody>
      </p:sp>
      <p:sp>
        <p:nvSpPr>
          <p:cNvPr id="7" name="Footer Placeholder 4"/>
          <p:cNvSpPr>
            <a:spLocks noGrp="1"/>
          </p:cNvSpPr>
          <p:nvPr userDrawn="1">
            <p:ph type="ftr" sz="quarter" idx="12"/>
          </p:nvPr>
        </p:nvSpPr>
        <p:spPr/>
        <p:txBody>
          <a:bodyPr/>
          <a:lstStyle>
            <a:lvl1pPr>
              <a:defRPr/>
            </a:lvl1pPr>
          </a:lstStyle>
          <a:p>
            <a:pPr>
              <a:defRPr/>
            </a:pPr>
            <a:r>
              <a:rPr lang="en-US"/>
              <a:t>Exascale Initiative Steering Committee</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8B64EBF9-746C-4322-AC55-F0A2B92BBEF3}" type="slidenum">
              <a:rPr lang="en-US"/>
              <a:pPr>
                <a:defRPr/>
              </a:pPr>
              <a:t>‹#›</a:t>
            </a:fld>
            <a:endParaRPr lang="en-US"/>
          </a:p>
        </p:txBody>
      </p:sp>
      <p:sp>
        <p:nvSpPr>
          <p:cNvPr id="9" name="Footer Placeholder 4"/>
          <p:cNvSpPr>
            <a:spLocks noGrp="1"/>
          </p:cNvSpPr>
          <p:nvPr userDrawn="1">
            <p:ph type="ftr" sz="quarter" idx="12"/>
          </p:nvPr>
        </p:nvSpPr>
        <p:spPr/>
        <p:txBody>
          <a:bodyPr/>
          <a:lstStyle>
            <a:lvl1pPr>
              <a:defRPr/>
            </a:lvl1pPr>
          </a:lstStyle>
          <a:p>
            <a:pPr>
              <a:defRPr/>
            </a:pPr>
            <a:r>
              <a:rPr lang="en-US"/>
              <a:t>Exascale Initiative Steering Committee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16163" y="109538"/>
            <a:ext cx="6559726" cy="685800"/>
          </a:xfrm>
          <a:prstGeom prst="rect">
            <a:avLst/>
          </a:prstGeom>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18CAC25F-8706-4A33-B986-E2B21B3D0FBE}" type="slidenum">
              <a:rPr lang="en-US"/>
              <a:pPr>
                <a:defRPr/>
              </a:pPr>
              <a:t>‹#›</a:t>
            </a:fld>
            <a:endParaRPr lang="en-US"/>
          </a:p>
        </p:txBody>
      </p:sp>
      <p:sp>
        <p:nvSpPr>
          <p:cNvPr id="5" name="Footer Placeholder 4"/>
          <p:cNvSpPr>
            <a:spLocks noGrp="1"/>
          </p:cNvSpPr>
          <p:nvPr userDrawn="1">
            <p:ph type="ftr" sz="quarter" idx="12"/>
          </p:nvPr>
        </p:nvSpPr>
        <p:spPr/>
        <p:txBody>
          <a:bodyPr/>
          <a:lstStyle>
            <a:lvl1pPr>
              <a:defRPr/>
            </a:lvl1pPr>
          </a:lstStyle>
          <a:p>
            <a:pPr>
              <a:defRPr/>
            </a:pPr>
            <a:r>
              <a:rPr lang="en-US"/>
              <a:t>Exascale Initiative Steering Committee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D9D8210A-020B-45F7-A50C-F4050EF09F47}" type="slidenum">
              <a:rPr lang="en-US"/>
              <a:pPr>
                <a:defRPr/>
              </a:pPr>
              <a:t>‹#›</a:t>
            </a:fld>
            <a:endParaRPr lang="en-US"/>
          </a:p>
        </p:txBody>
      </p:sp>
      <p:sp>
        <p:nvSpPr>
          <p:cNvPr id="4" name="Footer Placeholder 4"/>
          <p:cNvSpPr>
            <a:spLocks noGrp="1"/>
          </p:cNvSpPr>
          <p:nvPr userDrawn="1">
            <p:ph type="ftr" sz="quarter" idx="12"/>
          </p:nvPr>
        </p:nvSpPr>
        <p:spPr/>
        <p:txBody>
          <a:bodyPr/>
          <a:lstStyle>
            <a:lvl1pPr>
              <a:defRPr/>
            </a:lvl1pPr>
          </a:lstStyle>
          <a:p>
            <a:pPr>
              <a:defRPr/>
            </a:pPr>
            <a:r>
              <a:rPr lang="en-US"/>
              <a:t>Exascale Initiative Steering Committee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2EE5DBB9-4EBA-498F-A1EC-F9954EB7B7FD}" type="slidenum">
              <a:rPr lang="en-US"/>
              <a:pPr>
                <a:defRPr/>
              </a:pPr>
              <a:t>‹#›</a:t>
            </a:fld>
            <a:endParaRPr lang="en-US"/>
          </a:p>
        </p:txBody>
      </p:sp>
      <p:sp>
        <p:nvSpPr>
          <p:cNvPr id="7" name="Footer Placeholder 4"/>
          <p:cNvSpPr>
            <a:spLocks noGrp="1"/>
          </p:cNvSpPr>
          <p:nvPr userDrawn="1">
            <p:ph type="ftr" sz="quarter" idx="12"/>
          </p:nvPr>
        </p:nvSpPr>
        <p:spPr/>
        <p:txBody>
          <a:bodyPr/>
          <a:lstStyle>
            <a:lvl1pPr>
              <a:defRPr/>
            </a:lvl1pPr>
          </a:lstStyle>
          <a:p>
            <a:pPr>
              <a:defRPr/>
            </a:pPr>
            <a:r>
              <a:rPr lang="en-US"/>
              <a:t>Exascale Initiative Steering Committee</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7CBB05E9-7CA6-42E2-9E83-C4CF1877C4E7}" type="slidenum">
              <a:rPr lang="en-US"/>
              <a:pPr>
                <a:defRPr/>
              </a:pPr>
              <a:t>‹#›</a:t>
            </a:fld>
            <a:endParaRPr lang="en-US"/>
          </a:p>
        </p:txBody>
      </p:sp>
      <p:sp>
        <p:nvSpPr>
          <p:cNvPr id="7" name="Footer Placeholder 4"/>
          <p:cNvSpPr>
            <a:spLocks noGrp="1"/>
          </p:cNvSpPr>
          <p:nvPr userDrawn="1">
            <p:ph type="ftr" sz="quarter" idx="12"/>
          </p:nvPr>
        </p:nvSpPr>
        <p:spPr/>
        <p:txBody>
          <a:bodyPr/>
          <a:lstStyle>
            <a:lvl1pPr>
              <a:defRPr/>
            </a:lvl1pPr>
          </a:lstStyle>
          <a:p>
            <a:pPr>
              <a:defRPr/>
            </a:pPr>
            <a:r>
              <a:rPr lang="en-US"/>
              <a:t>Exascale Initiative Steering Committee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25525" y="342900"/>
            <a:ext cx="7105650" cy="6858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CA5880F4-A8BF-42BF-9417-C51CA99A2F03}" type="slidenum">
              <a:rPr lang="en-US"/>
              <a:pPr>
                <a:defRPr/>
              </a:pPr>
              <a:t>‹#›</a:t>
            </a:fld>
            <a:endParaRPr lang="en-US"/>
          </a:p>
        </p:txBody>
      </p:sp>
      <p:sp>
        <p:nvSpPr>
          <p:cNvPr id="6" name="Footer Placeholder 4"/>
          <p:cNvSpPr>
            <a:spLocks noGrp="1"/>
          </p:cNvSpPr>
          <p:nvPr userDrawn="1">
            <p:ph type="ftr" sz="quarter" idx="12"/>
          </p:nvPr>
        </p:nvSpPr>
        <p:spPr/>
        <p:txBody>
          <a:bodyPr/>
          <a:lstStyle>
            <a:lvl1pPr>
              <a:defRPr/>
            </a:lvl1pPr>
          </a:lstStyle>
          <a:p>
            <a:pPr>
              <a:defRPr/>
            </a:pPr>
            <a:r>
              <a:rPr lang="en-US"/>
              <a:t>Exascale Initiative Steering Committee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342900"/>
            <a:ext cx="2124075" cy="564038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1963" y="342900"/>
            <a:ext cx="6219825" cy="5640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7F80319B-4EE5-4FC9-8AB9-302AC1DC4F74}" type="slidenum">
              <a:rPr lang="en-US"/>
              <a:pPr>
                <a:defRPr/>
              </a:pPr>
              <a:t>‹#›</a:t>
            </a:fld>
            <a:endParaRPr lang="en-US"/>
          </a:p>
        </p:txBody>
      </p:sp>
      <p:sp>
        <p:nvSpPr>
          <p:cNvPr id="6" name="Footer Placeholder 4"/>
          <p:cNvSpPr>
            <a:spLocks noGrp="1"/>
          </p:cNvSpPr>
          <p:nvPr userDrawn="1">
            <p:ph type="ftr" sz="quarter" idx="12"/>
          </p:nvPr>
        </p:nvSpPr>
        <p:spPr/>
        <p:txBody>
          <a:bodyPr/>
          <a:lstStyle>
            <a:lvl1pPr>
              <a:defRPr/>
            </a:lvl1pPr>
          </a:lstStyle>
          <a:p>
            <a:pPr>
              <a:defRPr/>
            </a:pPr>
            <a:r>
              <a:rPr lang="en-US"/>
              <a:t>Exascale Initiative Steering Committee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6"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6424E1F1-B636-4A73-8283-0C3E10B7E54C}"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8005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a:xfrm>
            <a:off x="457200" y="152400"/>
            <a:ext cx="8229600" cy="967581"/>
          </a:xfrm>
        </p:spPr>
        <p:txBody>
          <a:bodyPr/>
          <a:lstStyle>
            <a:lvl1pPr>
              <a:defRPr>
                <a:solidFill>
                  <a:schemeClr val="accent3"/>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4AB6C18-D667-4E7C-8DE4-65B59D23030F}" type="datetime1">
              <a:rPr lang="en-US"/>
              <a:pPr>
                <a:defRPr/>
              </a:pPr>
              <a:t>10/8/2010</a:t>
            </a:fld>
            <a:endParaRPr lang="en-US"/>
          </a:p>
        </p:txBody>
      </p:sp>
      <p:sp>
        <p:nvSpPr>
          <p:cNvPr id="5" name="Slide Number Placeholder 5"/>
          <p:cNvSpPr>
            <a:spLocks noGrp="1"/>
          </p:cNvSpPr>
          <p:nvPr>
            <p:ph type="sldNum" sz="quarter" idx="11"/>
          </p:nvPr>
        </p:nvSpPr>
        <p:spPr/>
        <p:txBody>
          <a:bodyPr/>
          <a:lstStyle>
            <a:lvl1pPr>
              <a:defRPr/>
            </a:lvl1pPr>
          </a:lstStyle>
          <a:p>
            <a:pPr>
              <a:defRPr/>
            </a:pPr>
            <a:fld id="{A6A02A46-7505-47E2-BF13-29DEA73316DB}"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txBox="1">
            <a:spLocks/>
          </p:cNvSpPr>
          <p:nvPr/>
        </p:nvSpPr>
        <p:spPr>
          <a:xfrm>
            <a:off x="6553200" y="6173788"/>
            <a:ext cx="2133600" cy="319087"/>
          </a:xfrm>
          <a:prstGeom prst="rect">
            <a:avLst/>
          </a:prstGeom>
        </p:spPr>
        <p:txBody>
          <a:bodyPr anchor="ctr"/>
          <a:lstStyle/>
          <a:p>
            <a:pPr algn="r" defTabSz="457200" eaLnBrk="1" hangingPunct="1">
              <a:defRPr/>
            </a:pPr>
            <a:fld id="{E4C3C53B-A053-40D1-A646-7B7DEBDBA7CE}" type="datetime1">
              <a:rPr lang="en-US" sz="1000" b="0">
                <a:solidFill>
                  <a:schemeClr val="tx2"/>
                </a:solidFill>
                <a:latin typeface="Calibri" pitchFamily="96" charset="0"/>
              </a:rPr>
              <a:pPr algn="r" defTabSz="457200" eaLnBrk="1" hangingPunct="1">
                <a:defRPr/>
              </a:pPr>
              <a:t>10/8/2010</a:t>
            </a:fld>
            <a:endParaRPr lang="en-US" sz="1000" b="0">
              <a:solidFill>
                <a:schemeClr val="tx2"/>
              </a:solidFill>
              <a:latin typeface="Calibri" pitchFamily="96" charset="0"/>
            </a:endParaRPr>
          </a:p>
        </p:txBody>
      </p:sp>
      <p:sp>
        <p:nvSpPr>
          <p:cNvPr id="5" name="Slide Number Placeholder 5"/>
          <p:cNvSpPr txBox="1">
            <a:spLocks/>
          </p:cNvSpPr>
          <p:nvPr/>
        </p:nvSpPr>
        <p:spPr>
          <a:xfrm>
            <a:off x="6934200" y="6553200"/>
            <a:ext cx="1752600" cy="304800"/>
          </a:xfrm>
          <a:prstGeom prst="rect">
            <a:avLst/>
          </a:prstGeom>
        </p:spPr>
        <p:txBody>
          <a:bodyPr anchor="ctr"/>
          <a:lstStyle/>
          <a:p>
            <a:pPr algn="r" defTabSz="457200" eaLnBrk="1" hangingPunct="1">
              <a:defRPr/>
            </a:pPr>
            <a:r>
              <a:rPr lang="en-US" sz="1000" b="0">
                <a:solidFill>
                  <a:schemeClr val="tx2"/>
                </a:solidFill>
                <a:latin typeface="Calibri" pitchFamily="96" charset="0"/>
              </a:rPr>
              <a:t>Page </a:t>
            </a:r>
            <a:fld id="{BA3EB636-894E-495D-94CC-D995A64E0C3F}" type="slidenum">
              <a:rPr lang="en-US" sz="1000" b="0">
                <a:solidFill>
                  <a:schemeClr val="tx2"/>
                </a:solidFill>
                <a:latin typeface="Calibri" pitchFamily="96" charset="0"/>
              </a:rPr>
              <a:pPr algn="r" defTabSz="457200" eaLnBrk="1" hangingPunct="1">
                <a:defRPr/>
              </a:pPr>
              <a:t>‹#›</a:t>
            </a:fld>
            <a:endParaRPr lang="en-US" sz="1000" b="0">
              <a:solidFill>
                <a:schemeClr val="tx2"/>
              </a:solidFill>
              <a:latin typeface="Calibri" pitchFamily="96" charset="0"/>
            </a:endParaRPr>
          </a:p>
        </p:txBody>
      </p:sp>
      <p:sp>
        <p:nvSpPr>
          <p:cNvPr id="6" name="Date Placeholder 3"/>
          <p:cNvSpPr txBox="1">
            <a:spLocks/>
          </p:cNvSpPr>
          <p:nvPr/>
        </p:nvSpPr>
        <p:spPr>
          <a:xfrm>
            <a:off x="6553200" y="6173788"/>
            <a:ext cx="2133600" cy="319087"/>
          </a:xfrm>
          <a:prstGeom prst="rect">
            <a:avLst/>
          </a:prstGeom>
        </p:spPr>
        <p:txBody>
          <a:bodyPr anchor="ctr"/>
          <a:lstStyle/>
          <a:p>
            <a:pPr algn="r" defTabSz="457200" eaLnBrk="1" hangingPunct="1">
              <a:defRPr/>
            </a:pPr>
            <a:fld id="{169A3F65-3911-4806-814E-73BB35E99ADA}" type="datetime1">
              <a:rPr lang="en-US" sz="1000" b="0">
                <a:solidFill>
                  <a:schemeClr val="tx2"/>
                </a:solidFill>
                <a:latin typeface="Calibri" pitchFamily="96" charset="0"/>
              </a:rPr>
              <a:pPr algn="r" defTabSz="457200" eaLnBrk="1" hangingPunct="1">
                <a:defRPr/>
              </a:pPr>
              <a:t>10/8/2010</a:t>
            </a:fld>
            <a:endParaRPr lang="en-US" sz="1000" b="0">
              <a:solidFill>
                <a:schemeClr val="tx2"/>
              </a:solidFill>
              <a:latin typeface="Calibri" pitchFamily="96" charset="0"/>
            </a:endParaRPr>
          </a:p>
        </p:txBody>
      </p:sp>
      <p:sp>
        <p:nvSpPr>
          <p:cNvPr id="7" name="Slide Number Placeholder 5"/>
          <p:cNvSpPr txBox="1">
            <a:spLocks/>
          </p:cNvSpPr>
          <p:nvPr/>
        </p:nvSpPr>
        <p:spPr>
          <a:xfrm>
            <a:off x="6934200" y="6553200"/>
            <a:ext cx="1752600" cy="304800"/>
          </a:xfrm>
          <a:prstGeom prst="rect">
            <a:avLst/>
          </a:prstGeom>
        </p:spPr>
        <p:txBody>
          <a:bodyPr anchor="ctr"/>
          <a:lstStyle/>
          <a:p>
            <a:pPr algn="r" defTabSz="457200" eaLnBrk="1" hangingPunct="1">
              <a:defRPr/>
            </a:pPr>
            <a:r>
              <a:rPr lang="en-US" sz="1000" b="0">
                <a:solidFill>
                  <a:schemeClr val="tx2"/>
                </a:solidFill>
                <a:latin typeface="Calibri" pitchFamily="96" charset="0"/>
              </a:rPr>
              <a:t>Page </a:t>
            </a:r>
            <a:fld id="{7814B917-9D05-45D8-B566-614D05C69F0D}" type="slidenum">
              <a:rPr lang="en-US" sz="1000" b="0">
                <a:solidFill>
                  <a:schemeClr val="tx2"/>
                </a:solidFill>
                <a:latin typeface="Calibri" pitchFamily="96" charset="0"/>
              </a:rPr>
              <a:pPr algn="r" defTabSz="457200" eaLnBrk="1" hangingPunct="1">
                <a:defRPr/>
              </a:pPr>
              <a:t>‹#›</a:t>
            </a:fld>
            <a:endParaRPr lang="en-US" sz="1000" b="0">
              <a:solidFill>
                <a:schemeClr val="tx2"/>
              </a:solidFill>
              <a:latin typeface="Calibri" pitchFamily="96"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4724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7244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7"/>
          <p:cNvSpPr>
            <a:spLocks noGrp="1"/>
          </p:cNvSpPr>
          <p:nvPr>
            <p:ph type="title"/>
          </p:nvPr>
        </p:nvSpPr>
        <p:spPr>
          <a:xfrm>
            <a:off x="457200" y="152400"/>
            <a:ext cx="8229600" cy="967581"/>
          </a:xfrm>
        </p:spPr>
        <p:txBody>
          <a:bodyPr/>
          <a:lstStyle>
            <a:lvl1pPr>
              <a:defRPr>
                <a:solidFill>
                  <a:schemeClr val="accent3"/>
                </a:solidFill>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ECE6E0A0-0782-4E5E-9526-4C01244F66F0}" type="datetime1">
              <a:rPr lang="en-US"/>
              <a:pPr>
                <a:defRPr/>
              </a:pPr>
              <a:t>10/8/2010</a:t>
            </a:fld>
            <a:endParaRPr lang="en-US"/>
          </a:p>
        </p:txBody>
      </p:sp>
      <p:sp>
        <p:nvSpPr>
          <p:cNvPr id="6" name="Slide Number Placeholder 5"/>
          <p:cNvSpPr>
            <a:spLocks noGrp="1"/>
          </p:cNvSpPr>
          <p:nvPr>
            <p:ph type="sldNum" sz="quarter" idx="11"/>
          </p:nvPr>
        </p:nvSpPr>
        <p:spPr/>
        <p:txBody>
          <a:bodyPr/>
          <a:lstStyle>
            <a:lvl1pPr>
              <a:defRPr/>
            </a:lvl1pPr>
          </a:lstStyle>
          <a:p>
            <a:pPr>
              <a:defRPr/>
            </a:pPr>
            <a:fld id="{DAE6749F-F7EA-4D9D-B041-34F6E7E96F27}"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7"/>
          <p:cNvSpPr txBox="1">
            <a:spLocks/>
          </p:cNvSpPr>
          <p:nvPr userDrawn="1"/>
        </p:nvSpPr>
        <p:spPr>
          <a:xfrm>
            <a:off x="457200" y="152400"/>
            <a:ext cx="8229600" cy="966788"/>
          </a:xfrm>
          <a:prstGeom prst="rect">
            <a:avLst/>
          </a:prstGeom>
        </p:spPr>
        <p:txBody>
          <a:bodyPr anchor="ctr">
            <a:normAutofit/>
          </a:bodyPr>
          <a:lstStyle/>
          <a:p>
            <a:pPr algn="ctr" defTabSz="457200" eaLnBrk="1" hangingPunct="1">
              <a:defRPr/>
            </a:pPr>
            <a:r>
              <a:rPr lang="en-US" sz="4400" b="0">
                <a:solidFill>
                  <a:srgbClr val="EB641B"/>
                </a:solidFill>
                <a:latin typeface="Calibri" pitchFamily="96" charset="0"/>
              </a:rPr>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smtClean="0"/>
            </a:lvl1pPr>
          </a:lstStyle>
          <a:p>
            <a:pPr>
              <a:defRPr/>
            </a:pPr>
            <a:fld id="{9DEA9F71-AEDF-459C-9AFB-A0D723E97B7E}" type="datetime1">
              <a:rPr lang="en-US"/>
              <a:pPr>
                <a:defRPr/>
              </a:pPr>
              <a:t>10/8/2010</a:t>
            </a:fld>
            <a:endParaRPr lang="en-US"/>
          </a:p>
        </p:txBody>
      </p:sp>
      <p:sp>
        <p:nvSpPr>
          <p:cNvPr id="9" name="Slide Number Placeholder 5"/>
          <p:cNvSpPr>
            <a:spLocks noGrp="1"/>
          </p:cNvSpPr>
          <p:nvPr>
            <p:ph type="sldNum" sz="quarter" idx="11"/>
          </p:nvPr>
        </p:nvSpPr>
        <p:spPr/>
        <p:txBody>
          <a:bodyPr/>
          <a:lstStyle>
            <a:lvl1pPr>
              <a:defRPr smtClean="0"/>
            </a:lvl1pPr>
          </a:lstStyle>
          <a:p>
            <a:pPr>
              <a:defRPr/>
            </a:pPr>
            <a:fld id="{226E182A-07EE-4A37-9060-4DD1D407DF8D}"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7"/>
          <p:cNvSpPr txBox="1">
            <a:spLocks/>
          </p:cNvSpPr>
          <p:nvPr userDrawn="1"/>
        </p:nvSpPr>
        <p:spPr>
          <a:xfrm>
            <a:off x="457200" y="152400"/>
            <a:ext cx="8229600" cy="966788"/>
          </a:xfrm>
          <a:prstGeom prst="rect">
            <a:avLst/>
          </a:prstGeom>
        </p:spPr>
        <p:txBody>
          <a:bodyPr anchor="ctr">
            <a:normAutofit/>
          </a:bodyPr>
          <a:lstStyle/>
          <a:p>
            <a:pPr algn="ctr" defTabSz="457200" eaLnBrk="1" hangingPunct="1">
              <a:defRPr/>
            </a:pPr>
            <a:r>
              <a:rPr lang="en-US" sz="4400" b="0">
                <a:solidFill>
                  <a:srgbClr val="EB641B"/>
                </a:solidFill>
                <a:latin typeface="Calibri" pitchFamily="96" charset="0"/>
              </a:rPr>
              <a:t>Click to edit Master title style</a:t>
            </a:r>
          </a:p>
        </p:txBody>
      </p:sp>
      <p:sp>
        <p:nvSpPr>
          <p:cNvPr id="3" name="Date Placeholder 3"/>
          <p:cNvSpPr>
            <a:spLocks noGrp="1"/>
          </p:cNvSpPr>
          <p:nvPr>
            <p:ph type="dt" sz="half" idx="10"/>
          </p:nvPr>
        </p:nvSpPr>
        <p:spPr/>
        <p:txBody>
          <a:bodyPr/>
          <a:lstStyle>
            <a:lvl1pPr>
              <a:defRPr smtClean="0"/>
            </a:lvl1pPr>
          </a:lstStyle>
          <a:p>
            <a:pPr>
              <a:defRPr/>
            </a:pPr>
            <a:fld id="{8AA30BFB-D3EA-47CF-A0AA-77319FFEB697}" type="datetime1">
              <a:rPr lang="en-US"/>
              <a:pPr>
                <a:defRPr/>
              </a:pPr>
              <a:t>10/8/2010</a:t>
            </a:fld>
            <a:endParaRPr lang="en-US"/>
          </a:p>
        </p:txBody>
      </p:sp>
      <p:sp>
        <p:nvSpPr>
          <p:cNvPr id="4" name="Slide Number Placeholder 5"/>
          <p:cNvSpPr>
            <a:spLocks noGrp="1"/>
          </p:cNvSpPr>
          <p:nvPr>
            <p:ph type="sldNum" sz="quarter" idx="11"/>
          </p:nvPr>
        </p:nvSpPr>
        <p:spPr/>
        <p:txBody>
          <a:bodyPr/>
          <a:lstStyle>
            <a:lvl1pPr>
              <a:defRPr smtClean="0"/>
            </a:lvl1pPr>
          </a:lstStyle>
          <a:p>
            <a:pPr>
              <a:defRPr/>
            </a:pPr>
            <a:fld id="{E63B2F74-796E-4C62-9838-76DCD1F6BBCB}"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7467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584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6524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7"/>
          <p:cNvSpPr>
            <a:spLocks noGrp="1"/>
          </p:cNvSpPr>
          <p:nvPr>
            <p:ph type="title"/>
          </p:nvPr>
        </p:nvSpPr>
        <p:spPr>
          <a:xfrm>
            <a:off x="457200" y="152400"/>
            <a:ext cx="8229600" cy="967581"/>
          </a:xfrm>
        </p:spPr>
        <p:txBody>
          <a:bodyPr/>
          <a:lstStyle>
            <a:lvl1pPr>
              <a:defRPr>
                <a:solidFill>
                  <a:schemeClr val="accent3"/>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C45D42AA-3242-475A-B981-99FB4BF8F763}" type="datetime1">
              <a:rPr lang="en-US"/>
              <a:pPr>
                <a:defRPr/>
              </a:pPr>
              <a:t>10/8/2010</a:t>
            </a:fld>
            <a:endParaRPr lang="en-US"/>
          </a:p>
        </p:txBody>
      </p:sp>
      <p:sp>
        <p:nvSpPr>
          <p:cNvPr id="5" name="Slide Number Placeholder 5"/>
          <p:cNvSpPr>
            <a:spLocks noGrp="1"/>
          </p:cNvSpPr>
          <p:nvPr>
            <p:ph type="sldNum" sz="quarter" idx="11"/>
          </p:nvPr>
        </p:nvSpPr>
        <p:spPr/>
        <p:txBody>
          <a:bodyPr/>
          <a:lstStyle>
            <a:lvl1pPr>
              <a:defRPr/>
            </a:lvl1pPr>
          </a:lstStyle>
          <a:p>
            <a:pPr>
              <a:defRPr/>
            </a:pPr>
            <a:fld id="{70B13331-7386-4898-8EB3-1C6F6751586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8"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ECDE111E-0309-4746-B35E-02FD4CF49DF8}"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745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3533E3-DC59-4CE0-BD7B-5CCFAE7FE58A}" type="datetime1">
              <a:rPr lang="en-US"/>
              <a:pPr>
                <a:defRPr/>
              </a:pPr>
              <a:t>10/8/2010</a:t>
            </a:fld>
            <a:endParaRPr lang="en-US"/>
          </a:p>
        </p:txBody>
      </p:sp>
      <p:sp>
        <p:nvSpPr>
          <p:cNvPr id="5" name="Slide Number Placeholder 5"/>
          <p:cNvSpPr>
            <a:spLocks noGrp="1"/>
          </p:cNvSpPr>
          <p:nvPr>
            <p:ph type="sldNum" sz="quarter" idx="11"/>
          </p:nvPr>
        </p:nvSpPr>
        <p:spPr/>
        <p:txBody>
          <a:bodyPr/>
          <a:lstStyle>
            <a:lvl1pPr>
              <a:defRPr/>
            </a:lvl1pPr>
          </a:lstStyle>
          <a:p>
            <a:pPr>
              <a:defRPr/>
            </a:pPr>
            <a:fld id="{29D0B48D-6BD9-467A-9CD1-8A90FA577EFC}"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r>
              <a:rPr lang="en-GB"/>
              <a:t>30th List / November 2007</a:t>
            </a:r>
          </a:p>
        </p:txBody>
      </p:sp>
      <p:sp>
        <p:nvSpPr>
          <p:cNvPr id="6" name="Footer Placeholder 5"/>
          <p:cNvSpPr>
            <a:spLocks noGrp="1"/>
          </p:cNvSpPr>
          <p:nvPr>
            <p:ph type="ftr" sz="quarter" idx="11"/>
          </p:nvPr>
        </p:nvSpPr>
        <p:spPr>
          <a:xfrm>
            <a:off x="2878138" y="6477000"/>
            <a:ext cx="16764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r>
              <a:rPr lang="en-GB"/>
              <a:t>www.top500.org</a:t>
            </a:r>
          </a:p>
        </p:txBody>
      </p:sp>
      <p:sp>
        <p:nvSpPr>
          <p:cNvPr id="7" name="Slide Number Placeholder 6"/>
          <p:cNvSpPr>
            <a:spLocks noGrp="1"/>
          </p:cNvSpPr>
          <p:nvPr>
            <p:ph type="sldNum" sz="quarter" idx="12"/>
          </p:nvPr>
        </p:nvSpPr>
        <p:spPr/>
        <p:txBody>
          <a:bodyPr/>
          <a:lstStyle>
            <a:lvl1pPr>
              <a:defRPr smtClean="0"/>
            </a:lvl1pPr>
          </a:lstStyle>
          <a:p>
            <a:pPr>
              <a:defRPr/>
            </a:pPr>
            <a:r>
              <a:rPr lang="en-GB"/>
              <a:t>page </a:t>
            </a:r>
            <a:fld id="{9319957A-7289-46DE-BB8F-F91E38534125}" type="slidenum">
              <a:rPr lang="en-GB"/>
              <a:pPr>
                <a:defRPr/>
              </a:pPr>
              <a:t>‹#›</a:t>
            </a:fld>
            <a:endParaRPr lang="en-GB"/>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4"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FDB9C243-6364-4C63-A41B-491A05AC7666}"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3"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6C985A35-ADAB-47B7-B204-95E4DAF370B6}"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6"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E8459F2E-D01C-44E7-9713-3775E27B3E4C}"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xfrm>
            <a:off x="1270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endParaRPr lang="en-US"/>
          </a:p>
        </p:txBody>
      </p:sp>
      <p:sp>
        <p:nvSpPr>
          <p:cNvPr id="6" name="Rectangle 6"/>
          <p:cNvSpPr>
            <a:spLocks noGrp="1" noChangeArrowheads="1"/>
          </p:cNvSpPr>
          <p:nvPr>
            <p:ph type="sldNum" sz="quarter" idx="11"/>
          </p:nvPr>
        </p:nvSpPr>
        <p:spPr>
          <a:xfrm>
            <a:off x="0" y="6515100"/>
            <a:ext cx="541338" cy="457200"/>
          </a:xfrm>
        </p:spPr>
        <p:txBody>
          <a:bodyPr/>
          <a:lstStyle>
            <a:lvl1pPr>
              <a:defRPr smtClean="0"/>
            </a:lvl1pPr>
          </a:lstStyle>
          <a:p>
            <a:pPr>
              <a:defRPr/>
            </a:pPr>
            <a:fld id="{34FDDDF5-D73F-4FF4-AF4F-72D64B29FEA7}"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6.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3.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2" name="Rectangle 18"/>
          <p:cNvSpPr>
            <a:spLocks noChangeArrowheads="1"/>
          </p:cNvSpPr>
          <p:nvPr/>
        </p:nvSpPr>
        <p:spPr bwMode="auto">
          <a:xfrm>
            <a:off x="0" y="-22225"/>
            <a:ext cx="9144000" cy="1146175"/>
          </a:xfrm>
          <a:prstGeom prst="rect">
            <a:avLst/>
          </a:prstGeom>
          <a:gradFill rotWithShape="0">
            <a:gsLst>
              <a:gs pos="0">
                <a:srgbClr val="1851CC"/>
              </a:gs>
              <a:gs pos="100000">
                <a:schemeClr val="bg1"/>
              </a:gs>
            </a:gsLst>
            <a:lin ang="5400000" scaled="1"/>
          </a:gradFill>
          <a:ln w="9525">
            <a:noFill/>
            <a:miter lim="800000"/>
            <a:headEnd/>
            <a:tailEnd/>
          </a:ln>
          <a:effectLst/>
        </p:spPr>
        <p:txBody>
          <a:bodyPr wrap="none" anchor="ctr"/>
          <a:lstStyle/>
          <a:p>
            <a:pPr>
              <a:defRPr/>
            </a:pPr>
            <a:endParaRPr lang="en-US"/>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40" name="Rectangle 2"/>
          <p:cNvSpPr>
            <a:spLocks noGrp="1" noChangeArrowheads="1"/>
          </p:cNvSpPr>
          <p:nvPr>
            <p:ph type="title"/>
          </p:nvPr>
        </p:nvSpPr>
        <p:spPr bwMode="auto">
          <a:xfrm>
            <a:off x="1649413" y="80963"/>
            <a:ext cx="5854700" cy="863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4341" name="Picture 22" descr="LBNL_BlueLogo.eps"/>
          <p:cNvPicPr>
            <a:picLocks noChangeAspect="1"/>
          </p:cNvPicPr>
          <p:nvPr userDrawn="1"/>
        </p:nvPicPr>
        <p:blipFill>
          <a:blip r:embed="rId17" cstate="print"/>
          <a:srcRect/>
          <a:stretch>
            <a:fillRect/>
          </a:stretch>
        </p:blipFill>
        <p:spPr bwMode="auto">
          <a:xfrm>
            <a:off x="6032500" y="6275388"/>
            <a:ext cx="2641600" cy="365125"/>
          </a:xfrm>
          <a:prstGeom prst="rect">
            <a:avLst/>
          </a:prstGeom>
          <a:noFill/>
          <a:ln w="9525">
            <a:noFill/>
            <a:miter lim="800000"/>
            <a:headEnd/>
            <a:tailEnd/>
          </a:ln>
        </p:spPr>
      </p:pic>
      <p:sp>
        <p:nvSpPr>
          <p:cNvPr id="9" name="TextBox 8"/>
          <p:cNvSpPr txBox="1"/>
          <p:nvPr userDrawn="1"/>
        </p:nvSpPr>
        <p:spPr>
          <a:xfrm>
            <a:off x="5888038" y="6640513"/>
            <a:ext cx="2870200" cy="184150"/>
          </a:xfrm>
          <a:prstGeom prst="rect">
            <a:avLst/>
          </a:prstGeom>
          <a:noFill/>
        </p:spPr>
        <p:txBody>
          <a:bodyPr>
            <a:spAutoFit/>
          </a:bodyPr>
          <a:lstStyle/>
          <a:p>
            <a:pPr algn="r">
              <a:defRPr/>
            </a:pPr>
            <a:r>
              <a:rPr lang="en-US" sz="600">
                <a:solidFill>
                  <a:srgbClr val="10253F"/>
                </a:solidFill>
                <a:latin typeface="Arial" charset="0"/>
              </a:rPr>
              <a:t>Managed by the University of California for the U.S. Department of Energy</a:t>
            </a:r>
          </a:p>
        </p:txBody>
      </p:sp>
      <p:sp>
        <p:nvSpPr>
          <p:cNvPr id="10" name="Rectangle 6"/>
          <p:cNvSpPr>
            <a:spLocks noGrp="1" noChangeArrowheads="1"/>
          </p:cNvSpPr>
          <p:nvPr>
            <p:ph type="sldNum" sz="quarter" idx="4"/>
          </p:nvPr>
        </p:nvSpPr>
        <p:spPr bwMode="auto">
          <a:xfrm>
            <a:off x="8496300" y="6616700"/>
            <a:ext cx="647700" cy="241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smtClean="0">
                <a:latin typeface="Tahoma" pitchFamily="96" charset="0"/>
              </a:defRPr>
            </a:lvl1pPr>
          </a:lstStyle>
          <a:p>
            <a:pPr>
              <a:defRPr/>
            </a:pPr>
            <a:fld id="{A6680AD6-65E9-456C-888C-B0952EA3ADC1}" type="slidenum">
              <a:rPr lang="en-US"/>
              <a:pPr>
                <a:defRPr/>
              </a:pPr>
              <a:t>‹#›</a:t>
            </a:fld>
            <a:endParaRPr lang="en-US"/>
          </a:p>
        </p:txBody>
      </p:sp>
      <p:pic>
        <p:nvPicPr>
          <p:cNvPr id="14344" name="Picture 10" descr="DOE LOGO"/>
          <p:cNvPicPr>
            <a:picLocks noChangeAspect="1" noChangeArrowheads="1"/>
          </p:cNvPicPr>
          <p:nvPr userDrawn="1"/>
        </p:nvPicPr>
        <p:blipFill>
          <a:blip r:embed="rId18" cstate="print"/>
          <a:srcRect/>
          <a:stretch>
            <a:fillRect/>
          </a:stretch>
        </p:blipFill>
        <p:spPr bwMode="auto">
          <a:xfrm>
            <a:off x="220663" y="6283325"/>
            <a:ext cx="2209800" cy="6238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 id="2147484261" r:id="rId13"/>
    <p:sldLayoutId id="2147484262" r:id="rId14"/>
    <p:sldLayoutId id="2147484263" r:id="rId15"/>
  </p:sldLayoutIdLst>
  <p:transition/>
  <p:txStyles>
    <p:titleStyle>
      <a:lvl1pPr algn="ctr" rtl="0" eaLnBrk="0" fontAlgn="base" hangingPunct="0">
        <a:spcBef>
          <a:spcPct val="0"/>
        </a:spcBef>
        <a:spcAft>
          <a:spcPct val="0"/>
        </a:spcAft>
        <a:defRPr sz="3200" b="1">
          <a:solidFill>
            <a:schemeClr val="tx1"/>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3200" b="1">
          <a:solidFill>
            <a:schemeClr val="tx1"/>
          </a:solidFill>
          <a:latin typeface="Arial" pitchFamily="34" charset="0"/>
          <a:ea typeface="ＭＳ Ｐゴシック" pitchFamily="-112" charset="-128"/>
          <a:cs typeface="ＭＳ Ｐゴシック" pitchFamily="-112" charset="-128"/>
        </a:defRPr>
      </a:lvl2pPr>
      <a:lvl3pPr algn="ctr" rtl="0" eaLnBrk="0" fontAlgn="base" hangingPunct="0">
        <a:spcBef>
          <a:spcPct val="0"/>
        </a:spcBef>
        <a:spcAft>
          <a:spcPct val="0"/>
        </a:spcAft>
        <a:defRPr sz="3200" b="1">
          <a:solidFill>
            <a:schemeClr val="tx1"/>
          </a:solidFill>
          <a:latin typeface="Arial" pitchFamily="34" charset="0"/>
          <a:ea typeface="ＭＳ Ｐゴシック" pitchFamily="-112" charset="-128"/>
          <a:cs typeface="ＭＳ Ｐゴシック" pitchFamily="-112" charset="-128"/>
        </a:defRPr>
      </a:lvl3pPr>
      <a:lvl4pPr algn="ctr" rtl="0" eaLnBrk="0" fontAlgn="base" hangingPunct="0">
        <a:spcBef>
          <a:spcPct val="0"/>
        </a:spcBef>
        <a:spcAft>
          <a:spcPct val="0"/>
        </a:spcAft>
        <a:defRPr sz="3200" b="1">
          <a:solidFill>
            <a:schemeClr val="tx1"/>
          </a:solidFill>
          <a:latin typeface="Arial" pitchFamily="34" charset="0"/>
          <a:ea typeface="ＭＳ Ｐゴシック" pitchFamily="-112" charset="-128"/>
          <a:cs typeface="ＭＳ Ｐゴシック" pitchFamily="-112" charset="-128"/>
        </a:defRPr>
      </a:lvl4pPr>
      <a:lvl5pPr algn="ctr" rtl="0" eaLnBrk="0" fontAlgn="base" hangingPunct="0">
        <a:spcBef>
          <a:spcPct val="0"/>
        </a:spcBef>
        <a:spcAft>
          <a:spcPct val="0"/>
        </a:spcAft>
        <a:defRPr sz="3200" b="1">
          <a:solidFill>
            <a:schemeClr val="tx1"/>
          </a:solidFill>
          <a:latin typeface="Arial" pitchFamily="34" charset="0"/>
          <a:ea typeface="ＭＳ Ｐゴシック" pitchFamily="-112" charset="-128"/>
          <a:cs typeface="ＭＳ Ｐゴシック" pitchFamily="-112" charset="-128"/>
        </a:defRPr>
      </a:lvl5pPr>
      <a:lvl6pPr marL="457200" algn="ctr" rtl="0" fontAlgn="base">
        <a:spcBef>
          <a:spcPct val="0"/>
        </a:spcBef>
        <a:spcAft>
          <a:spcPct val="0"/>
        </a:spcAft>
        <a:defRPr sz="3200" b="1">
          <a:solidFill>
            <a:schemeClr val="tx1"/>
          </a:solidFill>
          <a:latin typeface="Arial" pitchFamily="34" charset="0"/>
        </a:defRPr>
      </a:lvl6pPr>
      <a:lvl7pPr marL="914400" algn="ctr" rtl="0" fontAlgn="base">
        <a:spcBef>
          <a:spcPct val="0"/>
        </a:spcBef>
        <a:spcAft>
          <a:spcPct val="0"/>
        </a:spcAft>
        <a:defRPr sz="3200" b="1">
          <a:solidFill>
            <a:schemeClr val="tx1"/>
          </a:solidFill>
          <a:latin typeface="Arial" pitchFamily="34" charset="0"/>
        </a:defRPr>
      </a:lvl7pPr>
      <a:lvl8pPr marL="1371600" algn="ctr" rtl="0" fontAlgn="base">
        <a:spcBef>
          <a:spcPct val="0"/>
        </a:spcBef>
        <a:spcAft>
          <a:spcPct val="0"/>
        </a:spcAft>
        <a:defRPr sz="3200" b="1">
          <a:solidFill>
            <a:schemeClr val="tx1"/>
          </a:solidFill>
          <a:latin typeface="Arial" pitchFamily="34" charset="0"/>
        </a:defRPr>
      </a:lvl8pPr>
      <a:lvl9pPr marL="1828800" algn="ctr" rtl="0" fontAlgn="base">
        <a:spcBef>
          <a:spcPct val="0"/>
        </a:spcBef>
        <a:spcAft>
          <a:spcPct val="0"/>
        </a:spcAft>
        <a:defRPr sz="32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449263"/>
            <a:ext cx="8229600" cy="9683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457200" y="1600200"/>
            <a:ext cx="82296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3"/>
          <p:cNvSpPr>
            <a:spLocks noGrp="1"/>
          </p:cNvSpPr>
          <p:nvPr>
            <p:ph type="dt" sz="half" idx="2"/>
          </p:nvPr>
        </p:nvSpPr>
        <p:spPr>
          <a:xfrm>
            <a:off x="6553200" y="6173788"/>
            <a:ext cx="2133600" cy="319087"/>
          </a:xfrm>
          <a:prstGeom prst="rect">
            <a:avLst/>
          </a:prstGeom>
        </p:spPr>
        <p:txBody>
          <a:bodyPr vert="horz" wrap="square" lIns="91440" tIns="45720" rIns="91440" bIns="45720" numCol="1" anchor="t" anchorCtr="0" compatLnSpc="1">
            <a:prstTxWarp prst="textNoShape">
              <a:avLst/>
            </a:prstTxWarp>
          </a:bodyPr>
          <a:lstStyle>
            <a:lvl1pPr algn="r">
              <a:defRPr sz="1000" smtClean="0">
                <a:solidFill>
                  <a:schemeClr val="tx2"/>
                </a:solidFill>
                <a:latin typeface="Calibri" pitchFamily="96" charset="0"/>
              </a:defRPr>
            </a:lvl1pPr>
          </a:lstStyle>
          <a:p>
            <a:pPr>
              <a:defRPr/>
            </a:pPr>
            <a:fld id="{646D489B-7B11-4037-8465-21863C5B06E7}" type="datetime1">
              <a:rPr lang="en-US"/>
              <a:pPr>
                <a:defRPr/>
              </a:pPr>
              <a:t>10/8/2010</a:t>
            </a:fld>
            <a:endParaRPr lang="en-US"/>
          </a:p>
        </p:txBody>
      </p:sp>
      <p:sp>
        <p:nvSpPr>
          <p:cNvPr id="8" name="Slide Number Placeholder 5"/>
          <p:cNvSpPr>
            <a:spLocks noGrp="1"/>
          </p:cNvSpPr>
          <p:nvPr>
            <p:ph type="sldNum" sz="quarter" idx="4"/>
          </p:nvPr>
        </p:nvSpPr>
        <p:spPr>
          <a:xfrm>
            <a:off x="6934200" y="6553200"/>
            <a:ext cx="1752600" cy="304800"/>
          </a:xfrm>
          <a:prstGeom prst="rect">
            <a:avLst/>
          </a:prstGeom>
        </p:spPr>
        <p:txBody>
          <a:bodyPr vert="horz" wrap="square" lIns="91440" tIns="45720" rIns="91440" bIns="45720" numCol="1" anchor="t" anchorCtr="0" compatLnSpc="1">
            <a:prstTxWarp prst="textNoShape">
              <a:avLst/>
            </a:prstTxWarp>
          </a:bodyPr>
          <a:lstStyle>
            <a:lvl1pPr algn="r">
              <a:defRPr sz="1000" smtClean="0">
                <a:solidFill>
                  <a:schemeClr val="tx2"/>
                </a:solidFill>
                <a:latin typeface="Calibri" pitchFamily="96" charset="0"/>
              </a:defRPr>
            </a:lvl1pPr>
          </a:lstStyle>
          <a:p>
            <a:pPr>
              <a:defRPr/>
            </a:pPr>
            <a:fld id="{A2180720-E20D-48FF-8783-89B7DAD504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4" r:id="rId1"/>
    <p:sldLayoutId id="2147484230" r:id="rId2"/>
    <p:sldLayoutId id="2147484265" r:id="rId3"/>
    <p:sldLayoutId id="2147484231" r:id="rId4"/>
    <p:sldLayoutId id="2147484266" r:id="rId5"/>
    <p:sldLayoutId id="2147484267" r:id="rId6"/>
    <p:sldLayoutId id="2147484268" r:id="rId7"/>
    <p:sldLayoutId id="2147484269" r:id="rId8"/>
    <p:sldLayoutId id="2147484270" r:id="rId9"/>
    <p:sldLayoutId id="2147484232" r:id="rId10"/>
    <p:sldLayoutId id="2147484233" r:id="rId11"/>
    <p:sldLayoutId id="2147484271" r:id="rId12"/>
    <p:sldLayoutId id="2147484272" r:id="rId13"/>
  </p:sldLayoutIdLst>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4"/>
          <p:cNvSpPr>
            <a:spLocks noGrp="1" noChangeArrowheads="1"/>
          </p:cNvSpPr>
          <p:nvPr>
            <p:ph type="body" idx="1"/>
          </p:nvPr>
        </p:nvSpPr>
        <p:spPr bwMode="auto">
          <a:xfrm>
            <a:off x="247650" y="1143000"/>
            <a:ext cx="8896350" cy="4926013"/>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5461" name="Rectangle 5"/>
          <p:cNvSpPr>
            <a:spLocks noGrp="1" noChangeArrowheads="1"/>
          </p:cNvSpPr>
          <p:nvPr>
            <p:ph type="dt" sz="half" idx="2"/>
          </p:nvPr>
        </p:nvSpPr>
        <p:spPr bwMode="auto">
          <a:xfrm>
            <a:off x="0" y="64008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smtClean="0">
                <a:effectLst>
                  <a:outerShdw blurRad="38100" dist="38100" dir="2700000" algn="tl">
                    <a:srgbClr val="C0C0C0"/>
                  </a:outerShdw>
                </a:effectLst>
                <a:latin typeface="Verdana" pitchFamily="96" charset="0"/>
              </a:defRPr>
            </a:lvl1pPr>
          </a:lstStyle>
          <a:p>
            <a:pPr>
              <a:defRPr/>
            </a:pPr>
            <a:endParaRPr lang="en-US"/>
          </a:p>
        </p:txBody>
      </p:sp>
      <p:sp>
        <p:nvSpPr>
          <p:cNvPr id="275463" name="Rectangle 7"/>
          <p:cNvSpPr>
            <a:spLocks noGrp="1" noChangeArrowheads="1"/>
          </p:cNvSpPr>
          <p:nvPr>
            <p:ph type="sldNum" sz="quarter" idx="4"/>
          </p:nvPr>
        </p:nvSpPr>
        <p:spPr bwMode="auto">
          <a:xfrm>
            <a:off x="6783388" y="64008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smtClean="0">
                <a:effectLst>
                  <a:outerShdw blurRad="38100" dist="38100" dir="2700000" algn="tl">
                    <a:srgbClr val="C0C0C0"/>
                  </a:outerShdw>
                </a:effectLst>
                <a:latin typeface="Verdana" pitchFamily="96" charset="0"/>
              </a:defRPr>
            </a:lvl1pPr>
          </a:lstStyle>
          <a:p>
            <a:pPr>
              <a:defRPr/>
            </a:pPr>
            <a:fld id="{4DD90C46-F054-41D0-8E4E-1CC5C139C534}" type="slidenum">
              <a:rPr lang="en-US"/>
              <a:pPr>
                <a:defRPr/>
              </a:pPr>
              <a:t>‹#›</a:t>
            </a:fld>
            <a:endParaRPr lang="en-US"/>
          </a:p>
        </p:txBody>
      </p:sp>
      <p:sp>
        <p:nvSpPr>
          <p:cNvPr id="16389" name="Rectangle 2"/>
          <p:cNvSpPr>
            <a:spLocks noGrp="1" noChangeArrowheads="1"/>
          </p:cNvSpPr>
          <p:nvPr>
            <p:ph type="title"/>
          </p:nvPr>
        </p:nvSpPr>
        <p:spPr bwMode="auto">
          <a:xfrm>
            <a:off x="2455863" y="134938"/>
            <a:ext cx="6527800" cy="7318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6390" name="Picture 8" descr="DOE logo"/>
          <p:cNvPicPr>
            <a:picLocks noChangeAspect="1" noChangeArrowheads="1"/>
          </p:cNvPicPr>
          <p:nvPr userDrawn="1"/>
        </p:nvPicPr>
        <p:blipFill>
          <a:blip r:embed="rId13" cstate="print"/>
          <a:srcRect/>
          <a:stretch>
            <a:fillRect/>
          </a:stretch>
        </p:blipFill>
        <p:spPr bwMode="auto">
          <a:xfrm>
            <a:off x="0" y="215900"/>
            <a:ext cx="2149475" cy="536575"/>
          </a:xfrm>
          <a:prstGeom prst="rect">
            <a:avLst/>
          </a:prstGeom>
          <a:solidFill>
            <a:schemeClr val="bg1"/>
          </a:solidFill>
          <a:ln w="9525">
            <a:noFill/>
            <a:miter lim="800000"/>
            <a:headEnd/>
            <a:tailEnd/>
          </a:ln>
        </p:spPr>
      </p:pic>
      <p:cxnSp>
        <p:nvCxnSpPr>
          <p:cNvPr id="16391" name="Straight Connector 12"/>
          <p:cNvCxnSpPr>
            <a:cxnSpLocks noChangeShapeType="1"/>
          </p:cNvCxnSpPr>
          <p:nvPr userDrawn="1"/>
        </p:nvCxnSpPr>
        <p:spPr bwMode="auto">
          <a:xfrm>
            <a:off x="0" y="962025"/>
            <a:ext cx="9144000" cy="9525"/>
          </a:xfrm>
          <a:prstGeom prst="line">
            <a:avLst/>
          </a:prstGeom>
          <a:noFill/>
          <a:ln w="15875">
            <a:solidFill>
              <a:srgbClr val="FFC000"/>
            </a:solidFill>
            <a:round/>
            <a:headEnd/>
            <a:tailEnd/>
          </a:ln>
        </p:spPr>
      </p:cxnSp>
      <p:sp>
        <p:nvSpPr>
          <p:cNvPr id="9" name="Footer Placeholder 4"/>
          <p:cNvSpPr>
            <a:spLocks noGrp="1"/>
          </p:cNvSpPr>
          <p:nvPr userDrawn="1">
            <p:ph type="ftr" sz="quarter" idx="3"/>
          </p:nvPr>
        </p:nvSpPr>
        <p:spPr>
          <a:xfrm>
            <a:off x="2743200" y="6400800"/>
            <a:ext cx="3657600" cy="457200"/>
          </a:xfrm>
          <a:prstGeom prst="rect">
            <a:avLst/>
          </a:prstGeom>
        </p:spPr>
        <p:txBody>
          <a:bodyPr vert="horz" wrap="square" lIns="91440" tIns="45720" rIns="91440" bIns="45720" numCol="1" anchor="t" anchorCtr="0" compatLnSpc="1">
            <a:prstTxWarp prst="textNoShape">
              <a:avLst/>
            </a:prstTxWarp>
          </a:bodyPr>
          <a:lstStyle>
            <a:lvl1pPr algn="ctr">
              <a:defRPr smtClean="0"/>
            </a:lvl1pPr>
          </a:lstStyle>
          <a:p>
            <a:pPr>
              <a:defRPr/>
            </a:pPr>
            <a:r>
              <a:rPr lang="en-US"/>
              <a:t>Exascale Initiative Steering Committee</a:t>
            </a:r>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hf hdr="0" dt="0"/>
  <p:txStyles>
    <p:titleStyle>
      <a:lvl1pPr algn="ctr" rtl="0" eaLnBrk="0" fontAlgn="base" hangingPunct="0">
        <a:lnSpc>
          <a:spcPct val="90000"/>
        </a:lnSpc>
        <a:spcBef>
          <a:spcPct val="0"/>
        </a:spcBef>
        <a:spcAft>
          <a:spcPct val="0"/>
        </a:spcAft>
        <a:defRPr lang="en-US" sz="2400" b="1" dirty="0">
          <a:solidFill>
            <a:schemeClr val="tx1"/>
          </a:solidFill>
          <a:latin typeface="+mj-lt"/>
          <a:ea typeface="ＭＳ Ｐゴシック" pitchFamily="96" charset="-128"/>
          <a:cs typeface="ＭＳ Ｐゴシック" pitchFamily="96" charset="-128"/>
        </a:defRPr>
      </a:lvl1pPr>
      <a:lvl2pPr algn="ctr" rtl="0" eaLnBrk="0" fontAlgn="base" hangingPunct="0">
        <a:lnSpc>
          <a:spcPct val="90000"/>
        </a:lnSpc>
        <a:spcBef>
          <a:spcPct val="0"/>
        </a:spcBef>
        <a:spcAft>
          <a:spcPct val="0"/>
        </a:spcAft>
        <a:defRPr sz="2400" b="1">
          <a:solidFill>
            <a:schemeClr val="tx1"/>
          </a:solidFill>
          <a:latin typeface="Helvetica" pitchFamily="80" charset="0"/>
          <a:ea typeface="ＭＳ Ｐゴシック" pitchFamily="96" charset="-128"/>
          <a:cs typeface="ＭＳ Ｐゴシック" pitchFamily="96" charset="-128"/>
        </a:defRPr>
      </a:lvl2pPr>
      <a:lvl3pPr algn="ctr" rtl="0" eaLnBrk="0" fontAlgn="base" hangingPunct="0">
        <a:lnSpc>
          <a:spcPct val="90000"/>
        </a:lnSpc>
        <a:spcBef>
          <a:spcPct val="0"/>
        </a:spcBef>
        <a:spcAft>
          <a:spcPct val="0"/>
        </a:spcAft>
        <a:defRPr sz="2400" b="1">
          <a:solidFill>
            <a:schemeClr val="tx1"/>
          </a:solidFill>
          <a:latin typeface="Helvetica" pitchFamily="80" charset="0"/>
          <a:ea typeface="ＭＳ Ｐゴシック" pitchFamily="96" charset="-128"/>
          <a:cs typeface="ＭＳ Ｐゴシック" pitchFamily="96" charset="-128"/>
        </a:defRPr>
      </a:lvl3pPr>
      <a:lvl4pPr algn="ctr" rtl="0" eaLnBrk="0" fontAlgn="base" hangingPunct="0">
        <a:lnSpc>
          <a:spcPct val="90000"/>
        </a:lnSpc>
        <a:spcBef>
          <a:spcPct val="0"/>
        </a:spcBef>
        <a:spcAft>
          <a:spcPct val="0"/>
        </a:spcAft>
        <a:defRPr sz="2400" b="1">
          <a:solidFill>
            <a:schemeClr val="tx1"/>
          </a:solidFill>
          <a:latin typeface="Helvetica" pitchFamily="80" charset="0"/>
          <a:ea typeface="ＭＳ Ｐゴシック" pitchFamily="96" charset="-128"/>
          <a:cs typeface="ＭＳ Ｐゴシック" pitchFamily="96" charset="-128"/>
        </a:defRPr>
      </a:lvl4pPr>
      <a:lvl5pPr algn="ctr" rtl="0" eaLnBrk="0" fontAlgn="base" hangingPunct="0">
        <a:lnSpc>
          <a:spcPct val="90000"/>
        </a:lnSpc>
        <a:spcBef>
          <a:spcPct val="0"/>
        </a:spcBef>
        <a:spcAft>
          <a:spcPct val="0"/>
        </a:spcAft>
        <a:defRPr sz="2400" b="1">
          <a:solidFill>
            <a:schemeClr val="tx1"/>
          </a:solidFill>
          <a:latin typeface="Helvetica" pitchFamily="80" charset="0"/>
          <a:ea typeface="ＭＳ Ｐゴシック" pitchFamily="96" charset="-128"/>
          <a:cs typeface="ＭＳ Ｐゴシック" pitchFamily="96" charset="-128"/>
        </a:defRPr>
      </a:lvl5pPr>
      <a:lvl6pPr marL="457200" algn="ctr" rtl="0" eaLnBrk="0" fontAlgn="base" hangingPunct="0">
        <a:lnSpc>
          <a:spcPct val="90000"/>
        </a:lnSpc>
        <a:spcBef>
          <a:spcPct val="0"/>
        </a:spcBef>
        <a:spcAft>
          <a:spcPct val="0"/>
        </a:spcAft>
        <a:defRPr sz="2400" b="1">
          <a:solidFill>
            <a:srgbClr val="FFFF99"/>
          </a:solidFill>
          <a:latin typeface="Helvetica" pitchFamily="80" charset="0"/>
        </a:defRPr>
      </a:lvl6pPr>
      <a:lvl7pPr marL="914400" algn="ctr" rtl="0" eaLnBrk="0" fontAlgn="base" hangingPunct="0">
        <a:lnSpc>
          <a:spcPct val="90000"/>
        </a:lnSpc>
        <a:spcBef>
          <a:spcPct val="0"/>
        </a:spcBef>
        <a:spcAft>
          <a:spcPct val="0"/>
        </a:spcAft>
        <a:defRPr sz="2400" b="1">
          <a:solidFill>
            <a:srgbClr val="FFFF99"/>
          </a:solidFill>
          <a:latin typeface="Helvetica" pitchFamily="80" charset="0"/>
        </a:defRPr>
      </a:lvl7pPr>
      <a:lvl8pPr marL="1371600" algn="ctr" rtl="0" eaLnBrk="0" fontAlgn="base" hangingPunct="0">
        <a:lnSpc>
          <a:spcPct val="90000"/>
        </a:lnSpc>
        <a:spcBef>
          <a:spcPct val="0"/>
        </a:spcBef>
        <a:spcAft>
          <a:spcPct val="0"/>
        </a:spcAft>
        <a:defRPr sz="2400" b="1">
          <a:solidFill>
            <a:srgbClr val="FFFF99"/>
          </a:solidFill>
          <a:latin typeface="Helvetica" pitchFamily="80" charset="0"/>
        </a:defRPr>
      </a:lvl8pPr>
      <a:lvl9pPr marL="1828800" algn="ctr" rtl="0" eaLnBrk="0" fontAlgn="base" hangingPunct="0">
        <a:lnSpc>
          <a:spcPct val="90000"/>
        </a:lnSpc>
        <a:spcBef>
          <a:spcPct val="0"/>
        </a:spcBef>
        <a:spcAft>
          <a:spcPct val="0"/>
        </a:spcAft>
        <a:defRPr sz="2400" b="1">
          <a:solidFill>
            <a:srgbClr val="FFFF99"/>
          </a:solidFill>
          <a:latin typeface="Helvetica" pitchFamily="80" charset="0"/>
        </a:defRPr>
      </a:lvl9pPr>
    </p:titleStyle>
    <p:bodyStyle>
      <a:lvl1pPr marL="223838" indent="-223838" algn="l" rtl="0" eaLnBrk="0" fontAlgn="base" hangingPunct="0">
        <a:spcBef>
          <a:spcPct val="20000"/>
        </a:spcBef>
        <a:spcAft>
          <a:spcPct val="0"/>
        </a:spcAft>
        <a:buClr>
          <a:srgbClr val="003366"/>
        </a:buClr>
        <a:buFont typeface="Arial" charset="0"/>
        <a:buChar char="•"/>
        <a:defRPr b="1">
          <a:solidFill>
            <a:schemeClr val="tx1"/>
          </a:solidFill>
          <a:latin typeface="+mn-lt"/>
          <a:ea typeface="ＭＳ Ｐゴシック" pitchFamily="96" charset="-128"/>
          <a:cs typeface="ＭＳ Ｐゴシック" pitchFamily="96" charset="-128"/>
        </a:defRPr>
      </a:lvl1pPr>
      <a:lvl2pPr marL="517525" indent="-179388" algn="l" rtl="0" eaLnBrk="0" fontAlgn="base" hangingPunct="0">
        <a:spcBef>
          <a:spcPct val="20000"/>
        </a:spcBef>
        <a:spcAft>
          <a:spcPct val="0"/>
        </a:spcAft>
        <a:buClr>
          <a:srgbClr val="FF0066"/>
        </a:buClr>
        <a:buSzPct val="75000"/>
        <a:buFont typeface="Arial" charset="0"/>
        <a:buChar char="•"/>
        <a:defRPr sz="1600" b="1">
          <a:solidFill>
            <a:srgbClr val="0235AD"/>
          </a:solidFill>
          <a:latin typeface="+mn-lt"/>
          <a:ea typeface="ＭＳ Ｐゴシック" pitchFamily="-112" charset="-128"/>
        </a:defRPr>
      </a:lvl2pPr>
      <a:lvl3pPr marL="800100" indent="-168275" algn="l" rtl="0" eaLnBrk="0" fontAlgn="base" hangingPunct="0">
        <a:spcBef>
          <a:spcPct val="20000"/>
        </a:spcBef>
        <a:spcAft>
          <a:spcPct val="0"/>
        </a:spcAft>
        <a:buClr>
          <a:schemeClr val="accent2"/>
        </a:buClr>
        <a:buSzPct val="90000"/>
        <a:buFont typeface="Arial" charset="0"/>
        <a:buChar char="•"/>
        <a:defRPr sz="1400" b="1">
          <a:solidFill>
            <a:srgbClr val="0235AD"/>
          </a:solidFill>
          <a:latin typeface="+mn-lt"/>
          <a:ea typeface="ＭＳ Ｐゴシック" pitchFamily="-112" charset="-128"/>
        </a:defRPr>
      </a:lvl3pPr>
      <a:lvl4pPr marL="1022350" indent="-107950" algn="l" rtl="0" eaLnBrk="0" fontAlgn="base" hangingPunct="0">
        <a:spcBef>
          <a:spcPct val="20000"/>
        </a:spcBef>
        <a:spcAft>
          <a:spcPct val="0"/>
        </a:spcAft>
        <a:buClr>
          <a:srgbClr val="333333"/>
        </a:buClr>
        <a:buSzPct val="85000"/>
        <a:buFont typeface="Arial" charset="0"/>
        <a:buChar char="•"/>
        <a:defRPr sz="1400" b="1">
          <a:solidFill>
            <a:srgbClr val="0235AD"/>
          </a:solidFill>
          <a:latin typeface="+mn-lt"/>
          <a:ea typeface="ＭＳ Ｐゴシック" pitchFamily="-112" charset="-128"/>
        </a:defRPr>
      </a:lvl4pPr>
      <a:lvl5pPr marL="2057400" indent="-228600" algn="l" rtl="0" eaLnBrk="0" fontAlgn="base" hangingPunct="0">
        <a:spcBef>
          <a:spcPct val="20000"/>
        </a:spcBef>
        <a:spcAft>
          <a:spcPct val="0"/>
        </a:spcAft>
        <a:buSzPct val="100000"/>
        <a:buFont typeface="Arial" charset="0"/>
        <a:buChar char="•"/>
        <a:defRPr sz="1600">
          <a:solidFill>
            <a:srgbClr val="0235AD"/>
          </a:solidFill>
          <a:latin typeface="Times" pitchFamily="80" charset="0"/>
          <a:ea typeface="ＭＳ Ｐゴシック" pitchFamily="-112" charset="-128"/>
        </a:defRPr>
      </a:lvl5pPr>
      <a:lvl6pPr marL="2514600" indent="-228600" algn="l" rtl="0" eaLnBrk="0" fontAlgn="base" hangingPunct="0">
        <a:spcBef>
          <a:spcPct val="20000"/>
        </a:spcBef>
        <a:spcAft>
          <a:spcPct val="0"/>
        </a:spcAft>
        <a:buSzPct val="100000"/>
        <a:buChar char="»"/>
        <a:defRPr sz="2000">
          <a:solidFill>
            <a:schemeClr val="tx1"/>
          </a:solidFill>
          <a:latin typeface="Times" pitchFamily="80" charset="0"/>
        </a:defRPr>
      </a:lvl6pPr>
      <a:lvl7pPr marL="2971800" indent="-228600" algn="l" rtl="0" eaLnBrk="0" fontAlgn="base" hangingPunct="0">
        <a:spcBef>
          <a:spcPct val="20000"/>
        </a:spcBef>
        <a:spcAft>
          <a:spcPct val="0"/>
        </a:spcAft>
        <a:buSzPct val="100000"/>
        <a:buChar char="»"/>
        <a:defRPr sz="2000">
          <a:solidFill>
            <a:schemeClr val="tx1"/>
          </a:solidFill>
          <a:latin typeface="Times" pitchFamily="80" charset="0"/>
        </a:defRPr>
      </a:lvl7pPr>
      <a:lvl8pPr marL="3429000" indent="-228600" algn="l" rtl="0" eaLnBrk="0" fontAlgn="base" hangingPunct="0">
        <a:spcBef>
          <a:spcPct val="20000"/>
        </a:spcBef>
        <a:spcAft>
          <a:spcPct val="0"/>
        </a:spcAft>
        <a:buSzPct val="100000"/>
        <a:buChar char="»"/>
        <a:defRPr sz="2000">
          <a:solidFill>
            <a:schemeClr val="tx1"/>
          </a:solidFill>
          <a:latin typeface="Times" pitchFamily="80" charset="0"/>
        </a:defRPr>
      </a:lvl8pPr>
      <a:lvl9pPr marL="3886200" indent="-228600" algn="l" rtl="0" eaLnBrk="0" fontAlgn="base" hangingPunct="0">
        <a:spcBef>
          <a:spcPct val="20000"/>
        </a:spcBef>
        <a:spcAft>
          <a:spcPct val="0"/>
        </a:spcAft>
        <a:buSzPct val="100000"/>
        <a:buChar char="»"/>
        <a:defRPr sz="2000">
          <a:solidFill>
            <a:schemeClr val="tx1"/>
          </a:solidFill>
          <a:latin typeface="Times" pitchFamily="8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449263"/>
            <a:ext cx="8229600" cy="9683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Text Placeholder 2"/>
          <p:cNvSpPr>
            <a:spLocks noGrp="1"/>
          </p:cNvSpPr>
          <p:nvPr>
            <p:ph type="body" idx="1"/>
          </p:nvPr>
        </p:nvSpPr>
        <p:spPr bwMode="auto">
          <a:xfrm>
            <a:off x="457200" y="1600200"/>
            <a:ext cx="82296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Date Placeholder 3"/>
          <p:cNvSpPr>
            <a:spLocks noGrp="1"/>
          </p:cNvSpPr>
          <p:nvPr>
            <p:ph type="dt" sz="half" idx="2"/>
          </p:nvPr>
        </p:nvSpPr>
        <p:spPr>
          <a:xfrm>
            <a:off x="6553200" y="6173788"/>
            <a:ext cx="2133600" cy="319087"/>
          </a:xfrm>
          <a:prstGeom prst="rect">
            <a:avLst/>
          </a:prstGeom>
        </p:spPr>
        <p:txBody>
          <a:bodyPr vert="horz" wrap="square" lIns="91440" tIns="45720" rIns="91440" bIns="45720" numCol="1" anchor="t" anchorCtr="0" compatLnSpc="1">
            <a:prstTxWarp prst="textNoShape">
              <a:avLst/>
            </a:prstTxWarp>
          </a:bodyPr>
          <a:lstStyle>
            <a:lvl1pPr algn="r">
              <a:defRPr sz="1000" smtClean="0">
                <a:solidFill>
                  <a:schemeClr val="tx2"/>
                </a:solidFill>
              </a:defRPr>
            </a:lvl1pPr>
          </a:lstStyle>
          <a:p>
            <a:pPr>
              <a:defRPr/>
            </a:pPr>
            <a:fld id="{B9E5FE4F-23F7-4E53-9991-76E7914BC8CE}" type="datetime1">
              <a:rPr lang="en-US"/>
              <a:pPr>
                <a:defRPr/>
              </a:pPr>
              <a:t>10/8/2010</a:t>
            </a:fld>
            <a:endParaRPr lang="en-US"/>
          </a:p>
        </p:txBody>
      </p:sp>
      <p:sp>
        <p:nvSpPr>
          <p:cNvPr id="8" name="Slide Number Placeholder 5"/>
          <p:cNvSpPr>
            <a:spLocks noGrp="1"/>
          </p:cNvSpPr>
          <p:nvPr>
            <p:ph type="sldNum" sz="quarter" idx="4"/>
          </p:nvPr>
        </p:nvSpPr>
        <p:spPr>
          <a:xfrm>
            <a:off x="6934200" y="6553200"/>
            <a:ext cx="1752600" cy="304800"/>
          </a:xfrm>
          <a:prstGeom prst="rect">
            <a:avLst/>
          </a:prstGeom>
        </p:spPr>
        <p:txBody>
          <a:bodyPr vert="horz" wrap="square" lIns="91440" tIns="45720" rIns="91440" bIns="45720" numCol="1" anchor="t" anchorCtr="0" compatLnSpc="1">
            <a:prstTxWarp prst="textNoShape">
              <a:avLst/>
            </a:prstTxWarp>
          </a:bodyPr>
          <a:lstStyle>
            <a:lvl1pPr algn="r">
              <a:defRPr sz="1000" smtClean="0">
                <a:solidFill>
                  <a:schemeClr val="tx2"/>
                </a:solidFill>
              </a:defRPr>
            </a:lvl1pPr>
          </a:lstStyle>
          <a:p>
            <a:pPr>
              <a:defRPr/>
            </a:pPr>
            <a:fld id="{3B36C0EC-D64D-4D8C-BC9A-7A1828806E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3" r:id="rId1"/>
    <p:sldLayoutId id="2147484245" r:id="rId2"/>
    <p:sldLayoutId id="2147484274" r:id="rId3"/>
    <p:sldLayoutId id="2147484246" r:id="rId4"/>
    <p:sldLayoutId id="2147484275" r:id="rId5"/>
    <p:sldLayoutId id="2147484276" r:id="rId6"/>
    <p:sldLayoutId id="2147484277" r:id="rId7"/>
    <p:sldLayoutId id="2147484278" r:id="rId8"/>
    <p:sldLayoutId id="2147484279" r:id="rId9"/>
    <p:sldLayoutId id="2147484247" r:id="rId10"/>
    <p:sldLayoutId id="2147484248" r:id="rId11"/>
    <p:sldLayoutId id="2147484280" r:id="rId12"/>
    <p:sldLayoutId id="2147484281"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96" charset="-128"/>
          <a:cs typeface="+mj-cs"/>
        </a:defRPr>
      </a:lvl1pPr>
      <a:lvl2pPr algn="ctr" defTabSz="457200" rtl="0" eaLnBrk="0" fontAlgn="base" hangingPunct="0">
        <a:spcBef>
          <a:spcPct val="0"/>
        </a:spcBef>
        <a:spcAft>
          <a:spcPct val="0"/>
        </a:spcAft>
        <a:defRPr sz="4400">
          <a:solidFill>
            <a:schemeClr val="tx1"/>
          </a:solidFill>
          <a:latin typeface="Calibri" pitchFamily="96" charset="0"/>
          <a:ea typeface="ＭＳ Ｐゴシック" pitchFamily="96" charset="-128"/>
        </a:defRPr>
      </a:lvl2pPr>
      <a:lvl3pPr algn="ctr" defTabSz="457200" rtl="0" eaLnBrk="0" fontAlgn="base" hangingPunct="0">
        <a:spcBef>
          <a:spcPct val="0"/>
        </a:spcBef>
        <a:spcAft>
          <a:spcPct val="0"/>
        </a:spcAft>
        <a:defRPr sz="4400">
          <a:solidFill>
            <a:schemeClr val="tx1"/>
          </a:solidFill>
          <a:latin typeface="Calibri" pitchFamily="96" charset="0"/>
          <a:ea typeface="ＭＳ Ｐゴシック" pitchFamily="96" charset="-128"/>
        </a:defRPr>
      </a:lvl3pPr>
      <a:lvl4pPr algn="ctr" defTabSz="457200" rtl="0" eaLnBrk="0" fontAlgn="base" hangingPunct="0">
        <a:spcBef>
          <a:spcPct val="0"/>
        </a:spcBef>
        <a:spcAft>
          <a:spcPct val="0"/>
        </a:spcAft>
        <a:defRPr sz="4400">
          <a:solidFill>
            <a:schemeClr val="tx1"/>
          </a:solidFill>
          <a:latin typeface="Calibri" pitchFamily="96" charset="0"/>
          <a:ea typeface="ＭＳ Ｐゴシック" pitchFamily="96" charset="-128"/>
        </a:defRPr>
      </a:lvl4pPr>
      <a:lvl5pPr algn="ctr" defTabSz="457200" rtl="0" eaLnBrk="0" fontAlgn="base" hangingPunct="0">
        <a:spcBef>
          <a:spcPct val="0"/>
        </a:spcBef>
        <a:spcAft>
          <a:spcPct val="0"/>
        </a:spcAft>
        <a:defRPr sz="4400">
          <a:solidFill>
            <a:schemeClr val="tx1"/>
          </a:solidFill>
          <a:latin typeface="Calibri" pitchFamily="96" charset="0"/>
          <a:ea typeface="ＭＳ Ｐゴシック" pitchFamily="96" charset="-128"/>
        </a:defRPr>
      </a:lvl5pPr>
      <a:lvl6pPr marL="457200" algn="ctr" defTabSz="457200" rtl="0" fontAlgn="base">
        <a:spcBef>
          <a:spcPct val="0"/>
        </a:spcBef>
        <a:spcAft>
          <a:spcPct val="0"/>
        </a:spcAft>
        <a:defRPr sz="4400">
          <a:solidFill>
            <a:schemeClr val="tx1"/>
          </a:solidFill>
          <a:latin typeface="Calibri" pitchFamily="96" charset="0"/>
          <a:ea typeface="ＭＳ Ｐゴシック" pitchFamily="96" charset="-128"/>
        </a:defRPr>
      </a:lvl6pPr>
      <a:lvl7pPr marL="914400" algn="ctr" defTabSz="457200" rtl="0" fontAlgn="base">
        <a:spcBef>
          <a:spcPct val="0"/>
        </a:spcBef>
        <a:spcAft>
          <a:spcPct val="0"/>
        </a:spcAft>
        <a:defRPr sz="4400">
          <a:solidFill>
            <a:schemeClr val="tx1"/>
          </a:solidFill>
          <a:latin typeface="Calibri" pitchFamily="96" charset="0"/>
          <a:ea typeface="ＭＳ Ｐゴシック" pitchFamily="96" charset="-128"/>
        </a:defRPr>
      </a:lvl7pPr>
      <a:lvl8pPr marL="1371600" algn="ctr" defTabSz="457200" rtl="0" fontAlgn="base">
        <a:spcBef>
          <a:spcPct val="0"/>
        </a:spcBef>
        <a:spcAft>
          <a:spcPct val="0"/>
        </a:spcAft>
        <a:defRPr sz="4400">
          <a:solidFill>
            <a:schemeClr val="tx1"/>
          </a:solidFill>
          <a:latin typeface="Calibri" pitchFamily="96" charset="0"/>
          <a:ea typeface="ＭＳ Ｐゴシック" pitchFamily="96" charset="-128"/>
        </a:defRPr>
      </a:lvl8pPr>
      <a:lvl9pPr marL="1828800" algn="ctr" defTabSz="457200" rtl="0" fontAlgn="base">
        <a:spcBef>
          <a:spcPct val="0"/>
        </a:spcBef>
        <a:spcAft>
          <a:spcPct val="0"/>
        </a:spcAft>
        <a:defRPr sz="4400">
          <a:solidFill>
            <a:schemeClr val="tx1"/>
          </a:solidFill>
          <a:latin typeface="Calibri" pitchFamily="96" charset="0"/>
          <a:ea typeface="ＭＳ Ｐゴシック" pitchFamily="9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96"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96"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9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9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9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1.xml"/><Relationship Id="rId1" Type="http://schemas.openxmlformats.org/officeDocument/2006/relationships/vmlDrawing" Target="../drawings/vmlDrawing2.vml"/><Relationship Id="rId4" Type="http://schemas.openxmlformats.org/officeDocument/2006/relationships/oleObject" Target="../embeddings/Microsoft_Office_Excel_Chart2.xls"/></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mlDrawing" Target="../drawings/vmlDrawing3.vml"/><Relationship Id="rId4" Type="http://schemas.openxmlformats.org/officeDocument/2006/relationships/oleObject" Target="../embeddings/Microsoft_Office_Excel_Chart3.xls"/></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Office_Excel_Chart4.xls"/><Relationship Id="rId2" Type="http://schemas.openxmlformats.org/officeDocument/2006/relationships/slideLayout" Target="../slideLayouts/slideLayout41.xml"/><Relationship Id="rId1" Type="http://schemas.openxmlformats.org/officeDocument/2006/relationships/vmlDrawing" Target="../drawings/vmlDrawing4.v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vmlDrawing" Target="../drawings/vmlDrawing5.vml"/><Relationship Id="rId4" Type="http://schemas.openxmlformats.org/officeDocument/2006/relationships/oleObject" Target="../embeddings/Microsoft_Office_Excel_Chart5.xls"/></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1.xml"/><Relationship Id="rId1" Type="http://schemas.openxmlformats.org/officeDocument/2006/relationships/vmlDrawing" Target="../drawings/vmlDrawing6.vml"/><Relationship Id="rId4" Type="http://schemas.openxmlformats.org/officeDocument/2006/relationships/oleObject" Target="../embeddings/Microsoft_Office_Excel_Chart6.xls"/></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1.xml"/><Relationship Id="rId1" Type="http://schemas.openxmlformats.org/officeDocument/2006/relationships/vmlDrawing" Target="../drawings/vmlDrawing7.vml"/><Relationship Id="rId4" Type="http://schemas.openxmlformats.org/officeDocument/2006/relationships/oleObject" Target="../embeddings/Microsoft_Office_Excel_Chart7.xls"/></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1.xml"/><Relationship Id="rId1" Type="http://schemas.openxmlformats.org/officeDocument/2006/relationships/vmlDrawing" Target="../drawings/vmlDrawing8.vml"/><Relationship Id="rId4" Type="http://schemas.openxmlformats.org/officeDocument/2006/relationships/oleObject" Target="../embeddings/Microsoft_Office_Excel_Chart8.xls"/></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1.xml"/><Relationship Id="rId1" Type="http://schemas.openxmlformats.org/officeDocument/2006/relationships/vmlDrawing" Target="../drawings/vmlDrawing9.vml"/><Relationship Id="rId4" Type="http://schemas.openxmlformats.org/officeDocument/2006/relationships/oleObject" Target="../embeddings/Microsoft_Office_Excel_Chart9.xls"/></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1.xml"/><Relationship Id="rId1" Type="http://schemas.openxmlformats.org/officeDocument/2006/relationships/vmlDrawing" Target="../drawings/vmlDrawing10.vml"/><Relationship Id="rId4" Type="http://schemas.openxmlformats.org/officeDocument/2006/relationships/oleObject" Target="../embeddings/Microsoft_Office_Excel_Chart10.xls"/></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1.xml"/><Relationship Id="rId1" Type="http://schemas.openxmlformats.org/officeDocument/2006/relationships/vmlDrawing" Target="../drawings/vmlDrawing11.vml"/><Relationship Id="rId4" Type="http://schemas.openxmlformats.org/officeDocument/2006/relationships/oleObject" Target="../embeddings/Microsoft_Office_Excel_Chart11.xls"/></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6.xml"/><Relationship Id="rId7" Type="http://schemas.openxmlformats.org/officeDocument/2006/relationships/image" Target="../media/image38.png"/><Relationship Id="rId2" Type="http://schemas.openxmlformats.org/officeDocument/2006/relationships/slideLayout" Target="../slideLayouts/slideLayout32.xml"/><Relationship Id="rId1" Type="http://schemas.openxmlformats.org/officeDocument/2006/relationships/vmlDrawing" Target="../drawings/vmlDrawing12.vml"/><Relationship Id="rId6" Type="http://schemas.openxmlformats.org/officeDocument/2006/relationships/image" Target="../media/image37.png"/><Relationship Id="rId11" Type="http://schemas.openxmlformats.org/officeDocument/2006/relationships/oleObject" Target="../embeddings/oleObject1.bin"/><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35.jpeg"/><Relationship Id="rId1" Type="http://schemas.openxmlformats.org/officeDocument/2006/relationships/slideLayout" Target="../slideLayouts/slideLayout3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hyperlink" Target="http://extremecomputing.labworks.org/hardware/index.stm"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64.png"/><Relationship Id="rId4" Type="http://schemas.openxmlformats.org/officeDocument/2006/relationships/oleObject" Target="../embeddings/Microsoft_Office_Word_97_-_2003_Document12.doc"/></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1.xml"/><Relationship Id="rId1" Type="http://schemas.openxmlformats.org/officeDocument/2006/relationships/vmlDrawing" Target="../drawings/vmlDrawing1.vml"/><Relationship Id="rId4" Type="http://schemas.openxmlformats.org/officeDocument/2006/relationships/oleObject" Target="../embeddings/Microsoft_Office_Excel_Chart1.xls"/></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11"/>
          <p:cNvSpPr>
            <a:spLocks noChangeArrowheads="1"/>
          </p:cNvSpPr>
          <p:nvPr/>
        </p:nvSpPr>
        <p:spPr bwMode="auto">
          <a:xfrm>
            <a:off x="620713" y="436563"/>
            <a:ext cx="7923212" cy="5589587"/>
          </a:xfrm>
          <a:prstGeom prst="rect">
            <a:avLst/>
          </a:prstGeom>
          <a:noFill/>
          <a:ln w="9525">
            <a:noFill/>
            <a:miter lim="800000"/>
            <a:headEnd/>
            <a:tailEnd/>
          </a:ln>
        </p:spPr>
        <p:txBody>
          <a:bodyPr>
            <a:spAutoFit/>
          </a:bodyPr>
          <a:lstStyle/>
          <a:p>
            <a:pPr algn="ctr"/>
            <a:endParaRPr lang="en-US">
              <a:latin typeface="Arial" charset="0"/>
            </a:endParaRPr>
          </a:p>
          <a:p>
            <a:pPr algn="ctr"/>
            <a:r>
              <a:rPr lang="en-US" sz="4000">
                <a:latin typeface="Arial" charset="0"/>
              </a:rPr>
              <a:t>Exascale Challenges for the Computational Science Community</a:t>
            </a:r>
            <a:endParaRPr lang="en-US" sz="2400">
              <a:latin typeface="Arial" charset="0"/>
            </a:endParaRPr>
          </a:p>
          <a:p>
            <a:pPr algn="ctr"/>
            <a:endParaRPr lang="en-US" sz="2000">
              <a:latin typeface="Arial" charset="0"/>
            </a:endParaRPr>
          </a:p>
          <a:p>
            <a:pPr algn="ctr">
              <a:spcBef>
                <a:spcPct val="10000"/>
              </a:spcBef>
            </a:pPr>
            <a:r>
              <a:rPr lang="en-US" sz="2000">
                <a:latin typeface="Arial" charset="0"/>
              </a:rPr>
              <a:t> Horst Simon</a:t>
            </a:r>
          </a:p>
          <a:p>
            <a:pPr algn="ctr">
              <a:spcBef>
                <a:spcPct val="10000"/>
              </a:spcBef>
            </a:pPr>
            <a:r>
              <a:rPr lang="en-US" sz="2000">
                <a:latin typeface="Arial" charset="0"/>
              </a:rPr>
              <a:t>Lawrence Berkeley National Laboratory</a:t>
            </a:r>
          </a:p>
          <a:p>
            <a:pPr algn="ctr">
              <a:spcBef>
                <a:spcPct val="10000"/>
              </a:spcBef>
            </a:pPr>
            <a:r>
              <a:rPr lang="en-US" sz="2000">
                <a:latin typeface="Arial" charset="0"/>
              </a:rPr>
              <a:t>and UC Berkeley</a:t>
            </a:r>
          </a:p>
          <a:p>
            <a:pPr algn="ctr">
              <a:spcBef>
                <a:spcPct val="10000"/>
              </a:spcBef>
            </a:pPr>
            <a:endParaRPr lang="en-US" sz="1600">
              <a:latin typeface="Arial" charset="0"/>
            </a:endParaRPr>
          </a:p>
          <a:p>
            <a:pPr algn="ctr">
              <a:spcBef>
                <a:spcPct val="10000"/>
              </a:spcBef>
            </a:pPr>
            <a:endParaRPr lang="en-US" sz="1600">
              <a:latin typeface="Arial" charset="0"/>
            </a:endParaRPr>
          </a:p>
          <a:p>
            <a:pPr algn="ctr">
              <a:spcBef>
                <a:spcPct val="10000"/>
              </a:spcBef>
            </a:pPr>
            <a:r>
              <a:rPr lang="en-US" sz="2000">
                <a:latin typeface="Arial" charset="0"/>
              </a:rPr>
              <a:t>Oklahoma Supercomputing Symposium 2010</a:t>
            </a:r>
          </a:p>
          <a:p>
            <a:pPr algn="ctr">
              <a:spcBef>
                <a:spcPct val="10000"/>
              </a:spcBef>
            </a:pPr>
            <a:r>
              <a:rPr lang="en-US" sz="2000">
                <a:latin typeface="Arial" charset="0"/>
              </a:rPr>
              <a:t>October 6, 2010</a:t>
            </a:r>
          </a:p>
          <a:p>
            <a:pPr algn="ctr">
              <a:spcBef>
                <a:spcPct val="10000"/>
              </a:spcBef>
            </a:pPr>
            <a:endParaRPr lang="en-US" sz="1600">
              <a:latin typeface="Arial" charset="0"/>
            </a:endParaRPr>
          </a:p>
          <a:p>
            <a:pPr algn="ctr">
              <a:spcBef>
                <a:spcPct val="10000"/>
              </a:spcBef>
            </a:pPr>
            <a:endParaRPr lang="en-US" sz="2400">
              <a:latin typeface="Arial" charset="0"/>
            </a:endParaRPr>
          </a:p>
        </p:txBody>
      </p:sp>
      <p:pic>
        <p:nvPicPr>
          <p:cNvPr id="52227" name="Picture 39"/>
          <p:cNvPicPr>
            <a:picLocks noChangeAspect="1" noChangeArrowheads="1"/>
          </p:cNvPicPr>
          <p:nvPr/>
        </p:nvPicPr>
        <p:blipFill>
          <a:blip r:embed="rId3" cstate="print"/>
          <a:srcRect/>
          <a:stretch>
            <a:fillRect/>
          </a:stretch>
        </p:blipFill>
        <p:spPr bwMode="auto">
          <a:xfrm>
            <a:off x="403225" y="5899150"/>
            <a:ext cx="1217613" cy="738188"/>
          </a:xfrm>
          <a:prstGeom prst="rect">
            <a:avLst/>
          </a:prstGeom>
          <a:noFill/>
          <a:ln w="9525">
            <a:noFill/>
            <a:miter lim="800000"/>
            <a:headEnd/>
            <a:tailEnd/>
          </a:ln>
        </p:spPr>
      </p:pic>
      <p:pic>
        <p:nvPicPr>
          <p:cNvPr id="52228" name="Picture 7" descr="att42a0"/>
          <p:cNvPicPr>
            <a:picLocks noChangeAspect="1" noChangeArrowheads="1"/>
          </p:cNvPicPr>
          <p:nvPr/>
        </p:nvPicPr>
        <p:blipFill>
          <a:blip r:embed="rId4" cstate="print"/>
          <a:srcRect/>
          <a:stretch>
            <a:fillRect/>
          </a:stretch>
        </p:blipFill>
        <p:spPr bwMode="auto">
          <a:xfrm>
            <a:off x="6969125" y="5935663"/>
            <a:ext cx="2136775" cy="758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457200" y="152400"/>
            <a:ext cx="8229600" cy="966788"/>
          </a:xfrm>
        </p:spPr>
        <p:txBody>
          <a:bodyPr/>
          <a:lstStyle/>
          <a:p>
            <a:pPr eaLnBrk="1" hangingPunct="1"/>
            <a:r>
              <a:rPr lang="en-US" sz="4000" smtClean="0">
                <a:solidFill>
                  <a:srgbClr val="EB641B"/>
                </a:solidFill>
              </a:rPr>
              <a:t>Projected Performance Development</a:t>
            </a:r>
          </a:p>
        </p:txBody>
      </p:sp>
      <p:graphicFrame>
        <p:nvGraphicFramePr>
          <p:cNvPr id="2050" name="Chart 6"/>
          <p:cNvGraphicFramePr>
            <a:graphicFrameLocks/>
          </p:cNvGraphicFramePr>
          <p:nvPr/>
        </p:nvGraphicFramePr>
        <p:xfrm>
          <a:off x="252413" y="1119188"/>
          <a:ext cx="8434387" cy="4900612"/>
        </p:xfrm>
        <a:graphic>
          <a:graphicData uri="http://schemas.openxmlformats.org/presentationml/2006/ole">
            <p:oleObj spid="_x0000_s2050" r:id="rId4" imgW="8436167" imgH="4900779" progId="Excel.Chart.8">
              <p:embed/>
            </p:oleObj>
          </a:graphicData>
        </a:graphic>
      </p:graphicFrame>
      <p:sp>
        <p:nvSpPr>
          <p:cNvPr id="2052" name="Text Box 24"/>
          <p:cNvSpPr txBox="1">
            <a:spLocks noChangeArrowheads="1"/>
          </p:cNvSpPr>
          <p:nvPr/>
        </p:nvSpPr>
        <p:spPr bwMode="auto">
          <a:xfrm>
            <a:off x="153988" y="4883150"/>
            <a:ext cx="1073150" cy="295275"/>
          </a:xfrm>
          <a:prstGeom prst="rect">
            <a:avLst/>
          </a:prstGeom>
          <a:noFill/>
          <a:ln w="1">
            <a:noFill/>
            <a:miter lim="800000"/>
            <a:headEnd/>
            <a:tailEnd/>
          </a:ln>
        </p:spPr>
        <p:txBody>
          <a:bodyPr wrap="none" lIns="27432" tIns="22860" rIns="0" bIns="0">
            <a:spAutoFit/>
          </a:bodyPr>
          <a:lstStyle/>
          <a:p>
            <a:r>
              <a:rPr lang="en-US" sz="1400">
                <a:solidFill>
                  <a:srgbClr val="000000"/>
                </a:solidFill>
                <a:latin typeface="Trebuchet MS" pitchFamily="96" charset="0"/>
              </a:rPr>
              <a:t>   1 Gflop/s</a:t>
            </a:r>
          </a:p>
        </p:txBody>
      </p:sp>
      <p:sp>
        <p:nvSpPr>
          <p:cNvPr id="2053" name="Text Box 25"/>
          <p:cNvSpPr txBox="1">
            <a:spLocks noChangeArrowheads="1"/>
          </p:cNvSpPr>
          <p:nvPr/>
        </p:nvSpPr>
        <p:spPr bwMode="auto">
          <a:xfrm>
            <a:off x="193675" y="3862388"/>
            <a:ext cx="1020763"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a:t>
            </a:r>
            <a:r>
              <a:rPr lang="en-US" sz="1300">
                <a:solidFill>
                  <a:srgbClr val="000000"/>
                </a:solidFill>
                <a:latin typeface="Trebuchet MS" pitchFamily="96" charset="0"/>
              </a:rPr>
              <a:t>1 Tflop/s</a:t>
            </a:r>
          </a:p>
        </p:txBody>
      </p:sp>
      <p:sp>
        <p:nvSpPr>
          <p:cNvPr id="2054" name="Text Box 26"/>
          <p:cNvSpPr txBox="1">
            <a:spLocks noChangeArrowheads="1"/>
          </p:cNvSpPr>
          <p:nvPr/>
        </p:nvSpPr>
        <p:spPr bwMode="auto">
          <a:xfrm>
            <a:off x="95250" y="5214938"/>
            <a:ext cx="1111250" cy="296862"/>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100 Mflop/s</a:t>
            </a:r>
          </a:p>
        </p:txBody>
      </p:sp>
      <p:sp>
        <p:nvSpPr>
          <p:cNvPr id="2055" name="Text Box 27"/>
          <p:cNvSpPr txBox="1">
            <a:spLocks noChangeArrowheads="1"/>
          </p:cNvSpPr>
          <p:nvPr/>
        </p:nvSpPr>
        <p:spPr bwMode="auto">
          <a:xfrm>
            <a:off x="168275" y="4210050"/>
            <a:ext cx="1047750"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100 Gflop/s</a:t>
            </a:r>
          </a:p>
        </p:txBody>
      </p:sp>
      <p:sp>
        <p:nvSpPr>
          <p:cNvPr id="2056" name="Text Box 28"/>
          <p:cNvSpPr txBox="1">
            <a:spLocks noChangeArrowheads="1"/>
          </p:cNvSpPr>
          <p:nvPr/>
        </p:nvSpPr>
        <p:spPr bwMode="auto">
          <a:xfrm>
            <a:off x="184150" y="3187700"/>
            <a:ext cx="1035050"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100 Tflop/s</a:t>
            </a:r>
          </a:p>
        </p:txBody>
      </p:sp>
      <p:sp>
        <p:nvSpPr>
          <p:cNvPr id="2057" name="Text Box 29"/>
          <p:cNvSpPr txBox="1">
            <a:spLocks noChangeArrowheads="1"/>
          </p:cNvSpPr>
          <p:nvPr/>
        </p:nvSpPr>
        <p:spPr bwMode="auto">
          <a:xfrm>
            <a:off x="134938" y="4564063"/>
            <a:ext cx="1058862"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 Gflop/s</a:t>
            </a:r>
          </a:p>
        </p:txBody>
      </p:sp>
      <p:sp>
        <p:nvSpPr>
          <p:cNvPr id="2058" name="Text Box 30"/>
          <p:cNvSpPr txBox="1">
            <a:spLocks noChangeArrowheads="1"/>
          </p:cNvSpPr>
          <p:nvPr/>
        </p:nvSpPr>
        <p:spPr bwMode="auto">
          <a:xfrm>
            <a:off x="180975" y="3533775"/>
            <a:ext cx="1046163"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 Tflop/s</a:t>
            </a:r>
          </a:p>
        </p:txBody>
      </p:sp>
      <p:sp>
        <p:nvSpPr>
          <p:cNvPr id="2059" name="Text Box 31"/>
          <p:cNvSpPr txBox="1">
            <a:spLocks noChangeArrowheads="1"/>
          </p:cNvSpPr>
          <p:nvPr/>
        </p:nvSpPr>
        <p:spPr bwMode="auto">
          <a:xfrm>
            <a:off x="141288" y="2857500"/>
            <a:ext cx="1073150"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a:t>
            </a:r>
            <a:r>
              <a:rPr lang="en-US" sz="1300">
                <a:solidFill>
                  <a:srgbClr val="000000"/>
                </a:solidFill>
                <a:latin typeface="Trebuchet MS" pitchFamily="96" charset="0"/>
              </a:rPr>
              <a:t> 1 Pflop/s</a:t>
            </a:r>
          </a:p>
        </p:txBody>
      </p:sp>
      <p:sp>
        <p:nvSpPr>
          <p:cNvPr id="2060" name="Text Box 39"/>
          <p:cNvSpPr txBox="1">
            <a:spLocks noChangeArrowheads="1"/>
          </p:cNvSpPr>
          <p:nvPr/>
        </p:nvSpPr>
        <p:spPr bwMode="auto">
          <a:xfrm>
            <a:off x="163513" y="2143125"/>
            <a:ext cx="1033462"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100 Pflop/s</a:t>
            </a:r>
          </a:p>
        </p:txBody>
      </p:sp>
      <p:sp>
        <p:nvSpPr>
          <p:cNvPr id="2061" name="Text Box 40"/>
          <p:cNvSpPr txBox="1">
            <a:spLocks noChangeArrowheads="1"/>
          </p:cNvSpPr>
          <p:nvPr/>
        </p:nvSpPr>
        <p:spPr bwMode="auto">
          <a:xfrm>
            <a:off x="152400" y="2500313"/>
            <a:ext cx="1044575"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 Pflop/s</a:t>
            </a:r>
          </a:p>
        </p:txBody>
      </p:sp>
      <p:sp>
        <p:nvSpPr>
          <p:cNvPr id="2062" name="Rectangle 9"/>
          <p:cNvSpPr txBox="1">
            <a:spLocks noChangeArrowheads="1"/>
          </p:cNvSpPr>
          <p:nvPr/>
        </p:nvSpPr>
        <p:spPr bwMode="auto">
          <a:xfrm>
            <a:off x="4305300" y="2546350"/>
            <a:ext cx="533400" cy="304800"/>
          </a:xfrm>
          <a:prstGeom prst="rect">
            <a:avLst/>
          </a:prstGeom>
          <a:noFill/>
          <a:ln w="12700">
            <a:noFill/>
            <a:miter lim="800000"/>
            <a:headEnd/>
            <a:tailEnd/>
          </a:ln>
        </p:spPr>
        <p:txBody>
          <a:bodyPr lIns="36576" tIns="27432" rIns="0" bIns="0"/>
          <a:lstStyle/>
          <a:p>
            <a:r>
              <a:rPr lang="en-US" sz="1600">
                <a:solidFill>
                  <a:srgbClr val="333399"/>
                </a:solidFill>
                <a:latin typeface="Calibri" pitchFamily="96" charset="0"/>
                <a:cs typeface="Calibri" pitchFamily="96" charset="0"/>
              </a:rPr>
              <a:t>SUM</a:t>
            </a:r>
          </a:p>
        </p:txBody>
      </p:sp>
      <p:sp>
        <p:nvSpPr>
          <p:cNvPr id="2063" name="Rectangle 10"/>
          <p:cNvSpPr txBox="1">
            <a:spLocks noChangeArrowheads="1"/>
          </p:cNvSpPr>
          <p:nvPr/>
        </p:nvSpPr>
        <p:spPr bwMode="auto">
          <a:xfrm>
            <a:off x="4572000" y="3228975"/>
            <a:ext cx="533400" cy="304800"/>
          </a:xfrm>
          <a:prstGeom prst="rect">
            <a:avLst/>
          </a:prstGeom>
          <a:noFill/>
          <a:ln w="12700">
            <a:noFill/>
            <a:miter lim="800000"/>
            <a:headEnd/>
            <a:tailEnd/>
          </a:ln>
        </p:spPr>
        <p:txBody>
          <a:bodyPr lIns="36576" tIns="27432" rIns="0" bIns="0"/>
          <a:lstStyle/>
          <a:p>
            <a:r>
              <a:rPr lang="en-US" sz="1600">
                <a:solidFill>
                  <a:srgbClr val="993366"/>
                </a:solidFill>
                <a:latin typeface="Calibri" pitchFamily="96" charset="0"/>
                <a:cs typeface="Calibri" pitchFamily="96" charset="0"/>
              </a:rPr>
              <a:t>N=1</a:t>
            </a:r>
          </a:p>
        </p:txBody>
      </p:sp>
      <p:sp>
        <p:nvSpPr>
          <p:cNvPr id="2064" name="Rectangle 11"/>
          <p:cNvSpPr txBox="1">
            <a:spLocks noChangeArrowheads="1"/>
          </p:cNvSpPr>
          <p:nvPr/>
        </p:nvSpPr>
        <p:spPr bwMode="auto">
          <a:xfrm>
            <a:off x="4506913" y="3967163"/>
            <a:ext cx="663575" cy="242887"/>
          </a:xfrm>
          <a:prstGeom prst="rect">
            <a:avLst/>
          </a:prstGeom>
          <a:noFill/>
          <a:ln w="12700">
            <a:noFill/>
            <a:miter lim="800000"/>
            <a:headEnd/>
            <a:tailEnd/>
          </a:ln>
        </p:spPr>
        <p:txBody>
          <a:bodyPr lIns="36576" tIns="27432" rIns="0" bIns="0"/>
          <a:lstStyle/>
          <a:p>
            <a:r>
              <a:rPr lang="en-US" sz="1600">
                <a:solidFill>
                  <a:srgbClr val="969696"/>
                </a:solidFill>
                <a:latin typeface="Calibri" pitchFamily="96" charset="0"/>
                <a:cs typeface="Calibri" pitchFamily="96" charset="0"/>
              </a:rPr>
              <a:t>N=500</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ph idx="1"/>
          </p:nvPr>
        </p:nvGraphicFramePr>
        <p:xfrm>
          <a:off x="254000" y="1246188"/>
          <a:ext cx="8597900" cy="4452937"/>
        </p:xfrm>
        <a:graphic>
          <a:graphicData uri="http://schemas.openxmlformats.org/presentationml/2006/ole">
            <p:oleObj spid="_x0000_s3074" name="Chart" r:id="rId4" imgW="7962900" imgH="4124249" progId="Excel.Chart.8">
              <p:embed/>
            </p:oleObj>
          </a:graphicData>
        </a:graphic>
      </p:graphicFrame>
      <p:sp>
        <p:nvSpPr>
          <p:cNvPr id="3075" name="Rectangle 3"/>
          <p:cNvSpPr>
            <a:spLocks noGrp="1" noChangeArrowheads="1"/>
          </p:cNvSpPr>
          <p:nvPr>
            <p:ph type="title"/>
          </p:nvPr>
        </p:nvSpPr>
        <p:spPr>
          <a:xfrm>
            <a:off x="457200" y="152400"/>
            <a:ext cx="8229600" cy="966788"/>
          </a:xfrm>
        </p:spPr>
        <p:txBody>
          <a:bodyPr/>
          <a:lstStyle/>
          <a:p>
            <a:pPr eaLnBrk="1" hangingPunct="1"/>
            <a:r>
              <a:rPr lang="en-US" smtClean="0">
                <a:solidFill>
                  <a:srgbClr val="EB641B"/>
                </a:solidFill>
                <a:ea typeface="ＭＳ Ｐゴシック" pitchFamily="96" charset="-128"/>
              </a:rPr>
              <a:t>Concurrency Levels</a:t>
            </a:r>
          </a:p>
        </p:txBody>
      </p:sp>
      <p:sp>
        <p:nvSpPr>
          <p:cNvPr id="1082372" name="Line 4"/>
          <p:cNvSpPr>
            <a:spLocks noChangeShapeType="1"/>
          </p:cNvSpPr>
          <p:nvPr/>
        </p:nvSpPr>
        <p:spPr bwMode="auto">
          <a:xfrm flipV="1">
            <a:off x="4067175" y="1096963"/>
            <a:ext cx="4537075" cy="1800225"/>
          </a:xfrm>
          <a:prstGeom prst="line">
            <a:avLst/>
          </a:prstGeom>
          <a:noFill/>
          <a:ln w="31750">
            <a:solidFill>
              <a:srgbClr val="00FF00"/>
            </a:solidFill>
            <a:round/>
            <a:headEnd/>
            <a:tailEnd/>
          </a:ln>
        </p:spPr>
        <p:txBody>
          <a:bodyPr/>
          <a:lstStyle/>
          <a:p>
            <a:endParaRPr lang="en-US"/>
          </a:p>
        </p:txBody>
      </p:sp>
      <p:sp>
        <p:nvSpPr>
          <p:cNvPr id="1082373" name="Line 5"/>
          <p:cNvSpPr>
            <a:spLocks noChangeShapeType="1"/>
          </p:cNvSpPr>
          <p:nvPr/>
        </p:nvSpPr>
        <p:spPr bwMode="auto">
          <a:xfrm flipV="1">
            <a:off x="5567363" y="3667125"/>
            <a:ext cx="2952750" cy="1152525"/>
          </a:xfrm>
          <a:prstGeom prst="line">
            <a:avLst/>
          </a:prstGeom>
          <a:noFill/>
          <a:ln w="31750">
            <a:solidFill>
              <a:schemeClr val="tx2"/>
            </a:solidFill>
            <a:round/>
            <a:headEnd/>
            <a:tailEnd/>
          </a:ln>
        </p:spPr>
        <p:txBody>
          <a:bodyPr/>
          <a:lstStyle/>
          <a:p>
            <a:endParaRPr lang="en-US"/>
          </a:p>
        </p:txBody>
      </p:sp>
      <p:grpSp>
        <p:nvGrpSpPr>
          <p:cNvPr id="2" name="Group 28"/>
          <p:cNvGrpSpPr>
            <a:grpSpLocks/>
          </p:cNvGrpSpPr>
          <p:nvPr/>
        </p:nvGrpSpPr>
        <p:grpSpPr bwMode="auto">
          <a:xfrm>
            <a:off x="7051675" y="3587750"/>
            <a:ext cx="1566863" cy="1127125"/>
            <a:chOff x="4320" y="1480"/>
            <a:chExt cx="987" cy="710"/>
          </a:xfrm>
        </p:grpSpPr>
        <p:sp>
          <p:nvSpPr>
            <p:cNvPr id="1372189" name="AutoShape 29"/>
            <p:cNvSpPr>
              <a:spLocks noChangeArrowheads="1"/>
            </p:cNvSpPr>
            <p:nvPr/>
          </p:nvSpPr>
          <p:spPr bwMode="auto">
            <a:xfrm>
              <a:off x="5171" y="1480"/>
              <a:ext cx="136" cy="136"/>
            </a:xfrm>
            <a:prstGeom prst="star5">
              <a:avLst/>
            </a:prstGeom>
            <a:solidFill>
              <a:schemeClr val="accent1"/>
            </a:solidFill>
            <a:ln w="9525">
              <a:solidFill>
                <a:schemeClr val="tx1"/>
              </a:solidFill>
              <a:miter lim="800000"/>
              <a:headEnd/>
              <a:tailEnd/>
            </a:ln>
            <a:effectLst/>
          </p:spPr>
          <p:txBody>
            <a:bodyPr wrap="none" anchor="ctr"/>
            <a:lstStyle/>
            <a:p>
              <a:pPr>
                <a:defRPr/>
              </a:pPr>
              <a:endParaRPr lang="en-US" b="0">
                <a:latin typeface="Trebuchet MS" pitchFamily="96" charset="0"/>
              </a:endParaRPr>
            </a:p>
          </p:txBody>
        </p:sp>
        <p:sp>
          <p:nvSpPr>
            <p:cNvPr id="3080" name="Text Box 30"/>
            <p:cNvSpPr txBox="1">
              <a:spLocks noChangeArrowheads="1"/>
            </p:cNvSpPr>
            <p:nvPr/>
          </p:nvSpPr>
          <p:spPr bwMode="auto">
            <a:xfrm>
              <a:off x="4320" y="1992"/>
              <a:ext cx="944" cy="198"/>
            </a:xfrm>
            <a:prstGeom prst="rect">
              <a:avLst/>
            </a:prstGeom>
            <a:solidFill>
              <a:srgbClr val="FFFFFF"/>
            </a:solidFill>
            <a:ln w="9525">
              <a:solidFill>
                <a:schemeClr val="tx1"/>
              </a:solidFill>
              <a:miter lim="800000"/>
              <a:headEnd/>
              <a:tailEnd/>
            </a:ln>
          </p:spPr>
          <p:txBody>
            <a:bodyPr wrap="none">
              <a:spAutoFit/>
            </a:bodyPr>
            <a:lstStyle/>
            <a:p>
              <a:r>
                <a:rPr lang="de-DE" sz="1400" b="0">
                  <a:latin typeface="MetaBook-Roman" pitchFamily="34" charset="0"/>
                </a:rPr>
                <a:t>Jack‘s Notebook</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82372"/>
                                        </p:tgtEl>
                                        <p:attrNameLst>
                                          <p:attrName>style.visibility</p:attrName>
                                        </p:attrNameLst>
                                      </p:cBhvr>
                                      <p:to>
                                        <p:strVal val="visible"/>
                                      </p:to>
                                    </p:set>
                                    <p:animEffect transition="in" filter="wipe(down)">
                                      <p:cBhvr>
                                        <p:cTn id="7" dur="500"/>
                                        <p:tgtEl>
                                          <p:spTgt spid="10823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82373"/>
                                        </p:tgtEl>
                                        <p:attrNameLst>
                                          <p:attrName>style.visibility</p:attrName>
                                        </p:attrNameLst>
                                      </p:cBhvr>
                                      <p:to>
                                        <p:strVal val="visible"/>
                                      </p:to>
                                    </p:set>
                                    <p:animEffect transition="in" filter="wipe(down)">
                                      <p:cBhvr>
                                        <p:cTn id="12" dur="500"/>
                                        <p:tgtEl>
                                          <p:spTgt spid="1082373"/>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animBg="1"/>
      <p:bldP spid="10823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8" name="Rectangle 518"/>
          <p:cNvSpPr>
            <a:spLocks noChangeArrowheads="1"/>
          </p:cNvSpPr>
          <p:nvPr/>
        </p:nvSpPr>
        <p:spPr bwMode="auto">
          <a:xfrm>
            <a:off x="0" y="5926138"/>
            <a:ext cx="9144000" cy="931862"/>
          </a:xfrm>
          <a:prstGeom prst="rect">
            <a:avLst/>
          </a:prstGeom>
          <a:solidFill>
            <a:schemeClr val="bg1"/>
          </a:solidFill>
          <a:ln w="9525">
            <a:noFill/>
            <a:miter lim="800000"/>
            <a:headEnd/>
            <a:tailEnd/>
          </a:ln>
          <a:effectLst>
            <a:prstShdw prst="shdw17" dist="17961" dir="2700000">
              <a:schemeClr val="bg1">
                <a:gamma/>
                <a:shade val="60000"/>
                <a:invGamma/>
                <a:alpha val="74998"/>
              </a:schemeClr>
            </a:prstShdw>
          </a:effectLst>
        </p:spPr>
        <p:txBody>
          <a:bodyPr wrap="none" anchor="ctr"/>
          <a:lstStyle/>
          <a:p>
            <a:pPr>
              <a:defRPr/>
            </a:pPr>
            <a:endParaRPr lang="en-US"/>
          </a:p>
        </p:txBody>
      </p:sp>
      <p:sp>
        <p:nvSpPr>
          <p:cNvPr id="60419" name="Rectangle 2"/>
          <p:cNvSpPr>
            <a:spLocks noGrp="1" noChangeArrowheads="1"/>
          </p:cNvSpPr>
          <p:nvPr>
            <p:ph type="title"/>
          </p:nvPr>
        </p:nvSpPr>
        <p:spPr>
          <a:xfrm>
            <a:off x="666750" y="80963"/>
            <a:ext cx="8059738" cy="863600"/>
          </a:xfrm>
        </p:spPr>
        <p:txBody>
          <a:bodyPr/>
          <a:lstStyle/>
          <a:p>
            <a:pPr eaLnBrk="1" hangingPunct="1"/>
            <a:r>
              <a:rPr lang="en-US" smtClean="0">
                <a:ea typeface="ＭＳ Ｐゴシック" pitchFamily="96" charset="-128"/>
              </a:rPr>
              <a:t>Multicore comes in a wide variety</a:t>
            </a:r>
          </a:p>
        </p:txBody>
      </p:sp>
      <p:sp>
        <p:nvSpPr>
          <p:cNvPr id="60420" name="Rectangle 3"/>
          <p:cNvSpPr>
            <a:spLocks noGrp="1" noChangeArrowheads="1"/>
          </p:cNvSpPr>
          <p:nvPr>
            <p:ph type="body" idx="1"/>
          </p:nvPr>
        </p:nvSpPr>
        <p:spPr>
          <a:xfrm>
            <a:off x="100013" y="922338"/>
            <a:ext cx="8174037" cy="1143000"/>
          </a:xfrm>
        </p:spPr>
        <p:txBody>
          <a:bodyPr/>
          <a:lstStyle/>
          <a:p>
            <a:pPr marL="452438" lvl="1" indent="-276225" defTabSz="1006475" eaLnBrk="1" hangingPunct="1">
              <a:spcBef>
                <a:spcPct val="0"/>
              </a:spcBef>
            </a:pPr>
            <a:r>
              <a:rPr lang="en-US" sz="2400" smtClean="0">
                <a:ea typeface="ＭＳ Ｐゴシック" pitchFamily="96" charset="-128"/>
              </a:rPr>
              <a:t>Multiple parallel general-purpose processors (GPPs)</a:t>
            </a:r>
          </a:p>
          <a:p>
            <a:pPr marL="452438" lvl="1" indent="-276225" defTabSz="1006475" eaLnBrk="1" hangingPunct="1">
              <a:spcBef>
                <a:spcPct val="0"/>
              </a:spcBef>
            </a:pPr>
            <a:r>
              <a:rPr lang="en-US" sz="2400" smtClean="0">
                <a:ea typeface="ＭＳ Ｐゴシック" pitchFamily="96" charset="-128"/>
              </a:rPr>
              <a:t>Multiple application-specific processors (ASPs)</a:t>
            </a:r>
          </a:p>
        </p:txBody>
      </p:sp>
      <p:sp>
        <p:nvSpPr>
          <p:cNvPr id="1185796" name="Text Box 4"/>
          <p:cNvSpPr txBox="1">
            <a:spLocks noChangeArrowheads="1"/>
          </p:cNvSpPr>
          <p:nvPr/>
        </p:nvSpPr>
        <p:spPr bwMode="auto">
          <a:xfrm>
            <a:off x="5715000" y="5048250"/>
            <a:ext cx="3276600" cy="1120775"/>
          </a:xfrm>
          <a:prstGeom prst="rect">
            <a:avLst/>
          </a:prstGeom>
          <a:noFill/>
          <a:ln w="12700">
            <a:noFill/>
            <a:miter lim="800000"/>
            <a:headEnd/>
            <a:tailEnd/>
          </a:ln>
        </p:spPr>
        <p:txBody>
          <a:bodyPr lIns="91165" tIns="45583" rIns="91165" bIns="45583" anchor="ctr">
            <a:spAutoFit/>
          </a:bodyPr>
          <a:lstStyle/>
          <a:p>
            <a:pPr algn="ctr" defTabSz="820738">
              <a:lnSpc>
                <a:spcPct val="90000"/>
              </a:lnSpc>
              <a:spcBef>
                <a:spcPct val="50000"/>
              </a:spcBef>
              <a:buClr>
                <a:schemeClr val="tx1"/>
              </a:buClr>
              <a:buFont typeface="Wingdings" pitchFamily="96" charset="2"/>
              <a:buNone/>
            </a:pPr>
            <a:r>
              <a:rPr lang="en-US" sz="2500" i="1">
                <a:solidFill>
                  <a:srgbClr val="FF0F15"/>
                </a:solidFill>
                <a:latin typeface="Arial" charset="0"/>
              </a:rPr>
              <a:t>“The Processor is the new Transistor” [Rowen]</a:t>
            </a:r>
          </a:p>
        </p:txBody>
      </p:sp>
      <p:grpSp>
        <p:nvGrpSpPr>
          <p:cNvPr id="2" name="Group 5"/>
          <p:cNvGrpSpPr>
            <a:grpSpLocks/>
          </p:cNvGrpSpPr>
          <p:nvPr/>
        </p:nvGrpSpPr>
        <p:grpSpPr bwMode="auto">
          <a:xfrm>
            <a:off x="76200" y="4729163"/>
            <a:ext cx="3187700" cy="1644650"/>
            <a:chOff x="3888" y="3162"/>
            <a:chExt cx="2208" cy="1175"/>
          </a:xfrm>
        </p:grpSpPr>
        <p:sp>
          <p:nvSpPr>
            <p:cNvPr id="61956" name="Rectangle 6"/>
            <p:cNvSpPr>
              <a:spLocks noChangeArrowheads="1"/>
            </p:cNvSpPr>
            <p:nvPr/>
          </p:nvSpPr>
          <p:spPr bwMode="auto">
            <a:xfrm>
              <a:off x="3888" y="3553"/>
              <a:ext cx="2208" cy="380"/>
            </a:xfrm>
            <a:prstGeom prst="rect">
              <a:avLst/>
            </a:prstGeom>
            <a:solidFill>
              <a:srgbClr val="FFCC66"/>
            </a:solidFill>
            <a:ln w="12700">
              <a:solidFill>
                <a:schemeClr val="tx1"/>
              </a:solidFill>
              <a:miter lim="800000"/>
              <a:headEnd/>
              <a:tailEnd/>
            </a:ln>
          </p:spPr>
          <p:txBody>
            <a:bodyPr lIns="91165" tIns="45583" rIns="91165" bIns="45583" anchor="ctr">
              <a:spAutoFit/>
            </a:bodyPr>
            <a:lstStyle/>
            <a:p>
              <a:endParaRPr lang="en-US"/>
            </a:p>
          </p:txBody>
        </p:sp>
        <p:pic>
          <p:nvPicPr>
            <p:cNvPr id="61957" name="Picture 7"/>
            <p:cNvPicPr>
              <a:picLocks noChangeAspect="1" noChangeArrowheads="1"/>
            </p:cNvPicPr>
            <p:nvPr/>
          </p:nvPicPr>
          <p:blipFill>
            <a:blip r:embed="rId3" cstate="print"/>
            <a:srcRect/>
            <a:stretch>
              <a:fillRect/>
            </a:stretch>
          </p:blipFill>
          <p:spPr bwMode="auto">
            <a:xfrm>
              <a:off x="3936" y="3264"/>
              <a:ext cx="711" cy="954"/>
            </a:xfrm>
            <a:prstGeom prst="rect">
              <a:avLst/>
            </a:prstGeom>
            <a:noFill/>
            <a:ln w="9525">
              <a:noFill/>
              <a:miter lim="800000"/>
              <a:headEnd/>
              <a:tailEnd/>
            </a:ln>
          </p:spPr>
        </p:pic>
        <p:sp>
          <p:nvSpPr>
            <p:cNvPr id="61958" name="Rectangle 8"/>
            <p:cNvSpPr>
              <a:spLocks noChangeArrowheads="1"/>
            </p:cNvSpPr>
            <p:nvPr/>
          </p:nvSpPr>
          <p:spPr bwMode="auto">
            <a:xfrm>
              <a:off x="4560" y="3162"/>
              <a:ext cx="1440" cy="1175"/>
            </a:xfrm>
            <a:prstGeom prst="rect">
              <a:avLst/>
            </a:prstGeom>
            <a:noFill/>
            <a:ln w="12700">
              <a:noFill/>
              <a:miter lim="800000"/>
              <a:headEnd/>
              <a:tailEnd/>
            </a:ln>
          </p:spPr>
          <p:txBody>
            <a:bodyPr lIns="91165" tIns="45583" rIns="91165" bIns="45583" anchor="ctr">
              <a:spAutoFit/>
            </a:bodyPr>
            <a:lstStyle/>
            <a:p>
              <a:pPr algn="ctr" defTabSz="820738" eaLnBrk="1" hangingPunct="1">
                <a:spcBef>
                  <a:spcPct val="20000"/>
                </a:spcBef>
                <a:buClr>
                  <a:schemeClr val="accent1"/>
                </a:buClr>
                <a:buSzPct val="75000"/>
                <a:buFont typeface="Wingdings" pitchFamily="96" charset="2"/>
                <a:buNone/>
              </a:pPr>
              <a:r>
                <a:rPr lang="en-US" sz="1700" b="0">
                  <a:latin typeface="Tahoma" pitchFamily="96" charset="0"/>
                </a:rPr>
                <a:t>Intel 4004 (1971): 4-bit processor,</a:t>
              </a:r>
              <a:br>
                <a:rPr lang="en-US" sz="1700" b="0">
                  <a:latin typeface="Tahoma" pitchFamily="96" charset="0"/>
                </a:rPr>
              </a:br>
              <a:r>
                <a:rPr lang="en-US" sz="1700" b="0">
                  <a:latin typeface="Tahoma" pitchFamily="96" charset="0"/>
                </a:rPr>
                <a:t>2312 transistors, ~100 KIPS, </a:t>
              </a:r>
              <a:br>
                <a:rPr lang="en-US" sz="1700" b="0">
                  <a:latin typeface="Tahoma" pitchFamily="96" charset="0"/>
                </a:rPr>
              </a:br>
              <a:r>
                <a:rPr lang="en-US" sz="1700" b="0">
                  <a:latin typeface="Tahoma" pitchFamily="96" charset="0"/>
                </a:rPr>
                <a:t>10 micron PMOS, 11 mm</a:t>
              </a:r>
              <a:r>
                <a:rPr lang="en-US" sz="1700" b="0" baseline="30000">
                  <a:latin typeface="Tahoma" pitchFamily="96" charset="0"/>
                </a:rPr>
                <a:t>2 </a:t>
              </a:r>
              <a:r>
                <a:rPr lang="en-US" sz="1700" b="0">
                  <a:latin typeface="Tahoma" pitchFamily="96" charset="0"/>
                </a:rPr>
                <a:t>chip </a:t>
              </a:r>
            </a:p>
          </p:txBody>
        </p:sp>
      </p:grpSp>
      <p:grpSp>
        <p:nvGrpSpPr>
          <p:cNvPr id="60423" name="Group 9"/>
          <p:cNvGrpSpPr>
            <a:grpSpLocks/>
          </p:cNvGrpSpPr>
          <p:nvPr/>
        </p:nvGrpSpPr>
        <p:grpSpPr bwMode="auto">
          <a:xfrm>
            <a:off x="3309938" y="4068763"/>
            <a:ext cx="2339975" cy="2954337"/>
            <a:chOff x="1938" y="2761"/>
            <a:chExt cx="1622" cy="2109"/>
          </a:xfrm>
        </p:grpSpPr>
        <p:grpSp>
          <p:nvGrpSpPr>
            <p:cNvPr id="60908" name="Group 10"/>
            <p:cNvGrpSpPr>
              <a:grpSpLocks/>
            </p:cNvGrpSpPr>
            <p:nvPr/>
          </p:nvGrpSpPr>
          <p:grpSpPr bwMode="auto">
            <a:xfrm>
              <a:off x="1938" y="2956"/>
              <a:ext cx="1622" cy="1914"/>
              <a:chOff x="2117" y="3004"/>
              <a:chExt cx="1622" cy="1914"/>
            </a:xfrm>
          </p:grpSpPr>
          <p:grpSp>
            <p:nvGrpSpPr>
              <p:cNvPr id="60910" name="Group 11"/>
              <p:cNvGrpSpPr>
                <a:grpSpLocks/>
              </p:cNvGrpSpPr>
              <p:nvPr/>
            </p:nvGrpSpPr>
            <p:grpSpPr bwMode="auto">
              <a:xfrm>
                <a:off x="2117" y="3004"/>
                <a:ext cx="1622" cy="1914"/>
                <a:chOff x="1663" y="2881"/>
                <a:chExt cx="2434" cy="2785"/>
              </a:xfrm>
            </p:grpSpPr>
            <p:grpSp>
              <p:nvGrpSpPr>
                <p:cNvPr id="60912" name="Group 12"/>
                <p:cNvGrpSpPr>
                  <a:grpSpLocks/>
                </p:cNvGrpSpPr>
                <p:nvPr/>
              </p:nvGrpSpPr>
              <p:grpSpPr bwMode="auto">
                <a:xfrm>
                  <a:off x="1663" y="2881"/>
                  <a:ext cx="2434" cy="1055"/>
                  <a:chOff x="1663" y="2881"/>
                  <a:chExt cx="2434" cy="1055"/>
                </a:xfrm>
              </p:grpSpPr>
              <p:grpSp>
                <p:nvGrpSpPr>
                  <p:cNvPr id="61696" name="Group 13"/>
                  <p:cNvGrpSpPr>
                    <a:grpSpLocks/>
                  </p:cNvGrpSpPr>
                  <p:nvPr/>
                </p:nvGrpSpPr>
                <p:grpSpPr bwMode="auto">
                  <a:xfrm>
                    <a:off x="1663" y="2881"/>
                    <a:ext cx="705" cy="1055"/>
                    <a:chOff x="1598" y="2642"/>
                    <a:chExt cx="1410" cy="2110"/>
                  </a:xfrm>
                </p:grpSpPr>
                <p:sp>
                  <p:nvSpPr>
                    <p:cNvPr id="61892" name="Rectangle 14"/>
                    <p:cNvSpPr>
                      <a:spLocks noChangeArrowheads="1"/>
                    </p:cNvSpPr>
                    <p:nvPr/>
                  </p:nvSpPr>
                  <p:spPr bwMode="auto">
                    <a:xfrm>
                      <a:off x="1598" y="2642"/>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93" name="Rectangle 15"/>
                    <p:cNvSpPr>
                      <a:spLocks noChangeArrowheads="1"/>
                    </p:cNvSpPr>
                    <p:nvPr/>
                  </p:nvSpPr>
                  <p:spPr bwMode="auto">
                    <a:xfrm>
                      <a:off x="1742" y="2642"/>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94" name="Rectangle 16"/>
                    <p:cNvSpPr>
                      <a:spLocks noChangeArrowheads="1"/>
                    </p:cNvSpPr>
                    <p:nvPr/>
                  </p:nvSpPr>
                  <p:spPr bwMode="auto">
                    <a:xfrm>
                      <a:off x="188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95" name="Rectangle 17"/>
                    <p:cNvSpPr>
                      <a:spLocks noChangeArrowheads="1"/>
                    </p:cNvSpPr>
                    <p:nvPr/>
                  </p:nvSpPr>
                  <p:spPr bwMode="auto">
                    <a:xfrm>
                      <a:off x="203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96" name="Rectangle 18"/>
                    <p:cNvSpPr>
                      <a:spLocks noChangeArrowheads="1"/>
                    </p:cNvSpPr>
                    <p:nvPr/>
                  </p:nvSpPr>
                  <p:spPr bwMode="auto">
                    <a:xfrm>
                      <a:off x="2172" y="264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97" name="Rectangle 19"/>
                    <p:cNvSpPr>
                      <a:spLocks noChangeArrowheads="1"/>
                    </p:cNvSpPr>
                    <p:nvPr/>
                  </p:nvSpPr>
                  <p:spPr bwMode="auto">
                    <a:xfrm>
                      <a:off x="231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98" name="Rectangle 20"/>
                    <p:cNvSpPr>
                      <a:spLocks noChangeArrowheads="1"/>
                    </p:cNvSpPr>
                    <p:nvPr/>
                  </p:nvSpPr>
                  <p:spPr bwMode="auto">
                    <a:xfrm>
                      <a:off x="246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99" name="Rectangle 21"/>
                    <p:cNvSpPr>
                      <a:spLocks noChangeArrowheads="1"/>
                    </p:cNvSpPr>
                    <p:nvPr/>
                  </p:nvSpPr>
                  <p:spPr bwMode="auto">
                    <a:xfrm>
                      <a:off x="260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00" name="Rectangle 22"/>
                    <p:cNvSpPr>
                      <a:spLocks noChangeArrowheads="1"/>
                    </p:cNvSpPr>
                    <p:nvPr/>
                  </p:nvSpPr>
                  <p:spPr bwMode="auto">
                    <a:xfrm>
                      <a:off x="1598" y="2788"/>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01" name="Rectangle 23"/>
                    <p:cNvSpPr>
                      <a:spLocks noChangeArrowheads="1"/>
                    </p:cNvSpPr>
                    <p:nvPr/>
                  </p:nvSpPr>
                  <p:spPr bwMode="auto">
                    <a:xfrm>
                      <a:off x="1742" y="2788"/>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02" name="Rectangle 24"/>
                    <p:cNvSpPr>
                      <a:spLocks noChangeArrowheads="1"/>
                    </p:cNvSpPr>
                    <p:nvPr/>
                  </p:nvSpPr>
                  <p:spPr bwMode="auto">
                    <a:xfrm>
                      <a:off x="1886" y="2788"/>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03" name="Rectangle 25"/>
                    <p:cNvSpPr>
                      <a:spLocks noChangeArrowheads="1"/>
                    </p:cNvSpPr>
                    <p:nvPr/>
                  </p:nvSpPr>
                  <p:spPr bwMode="auto">
                    <a:xfrm>
                      <a:off x="2030" y="2788"/>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04" name="Rectangle 26"/>
                    <p:cNvSpPr>
                      <a:spLocks noChangeArrowheads="1"/>
                    </p:cNvSpPr>
                    <p:nvPr/>
                  </p:nvSpPr>
                  <p:spPr bwMode="auto">
                    <a:xfrm>
                      <a:off x="2172" y="2788"/>
                      <a:ext cx="404"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05" name="Rectangle 27"/>
                    <p:cNvSpPr>
                      <a:spLocks noChangeArrowheads="1"/>
                    </p:cNvSpPr>
                    <p:nvPr/>
                  </p:nvSpPr>
                  <p:spPr bwMode="auto">
                    <a:xfrm>
                      <a:off x="2318" y="2788"/>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06" name="Rectangle 28"/>
                    <p:cNvSpPr>
                      <a:spLocks noChangeArrowheads="1"/>
                    </p:cNvSpPr>
                    <p:nvPr/>
                  </p:nvSpPr>
                  <p:spPr bwMode="auto">
                    <a:xfrm>
                      <a:off x="2462" y="2788"/>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07" name="Rectangle 29"/>
                    <p:cNvSpPr>
                      <a:spLocks noChangeArrowheads="1"/>
                    </p:cNvSpPr>
                    <p:nvPr/>
                  </p:nvSpPr>
                  <p:spPr bwMode="auto">
                    <a:xfrm>
                      <a:off x="2606" y="2788"/>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08" name="Rectangle 30"/>
                    <p:cNvSpPr>
                      <a:spLocks noChangeArrowheads="1"/>
                    </p:cNvSpPr>
                    <p:nvPr/>
                  </p:nvSpPr>
                  <p:spPr bwMode="auto">
                    <a:xfrm>
                      <a:off x="1598"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09" name="Rectangle 31"/>
                    <p:cNvSpPr>
                      <a:spLocks noChangeArrowheads="1"/>
                    </p:cNvSpPr>
                    <p:nvPr/>
                  </p:nvSpPr>
                  <p:spPr bwMode="auto">
                    <a:xfrm>
                      <a:off x="1742" y="292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10" name="Rectangle 32"/>
                    <p:cNvSpPr>
                      <a:spLocks noChangeArrowheads="1"/>
                    </p:cNvSpPr>
                    <p:nvPr/>
                  </p:nvSpPr>
                  <p:spPr bwMode="auto">
                    <a:xfrm>
                      <a:off x="1886"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11" name="Rectangle 33"/>
                    <p:cNvSpPr>
                      <a:spLocks noChangeArrowheads="1"/>
                    </p:cNvSpPr>
                    <p:nvPr/>
                  </p:nvSpPr>
                  <p:spPr bwMode="auto">
                    <a:xfrm>
                      <a:off x="2030"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12" name="Rectangle 34"/>
                    <p:cNvSpPr>
                      <a:spLocks noChangeArrowheads="1"/>
                    </p:cNvSpPr>
                    <p:nvPr/>
                  </p:nvSpPr>
                  <p:spPr bwMode="auto">
                    <a:xfrm>
                      <a:off x="2172" y="2928"/>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13" name="Rectangle 35"/>
                    <p:cNvSpPr>
                      <a:spLocks noChangeArrowheads="1"/>
                    </p:cNvSpPr>
                    <p:nvPr/>
                  </p:nvSpPr>
                  <p:spPr bwMode="auto">
                    <a:xfrm>
                      <a:off x="2318"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14" name="Rectangle 36"/>
                    <p:cNvSpPr>
                      <a:spLocks noChangeArrowheads="1"/>
                    </p:cNvSpPr>
                    <p:nvPr/>
                  </p:nvSpPr>
                  <p:spPr bwMode="auto">
                    <a:xfrm>
                      <a:off x="2462" y="292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15" name="Rectangle 37"/>
                    <p:cNvSpPr>
                      <a:spLocks noChangeArrowheads="1"/>
                    </p:cNvSpPr>
                    <p:nvPr/>
                  </p:nvSpPr>
                  <p:spPr bwMode="auto">
                    <a:xfrm>
                      <a:off x="2606"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16" name="Rectangle 38"/>
                    <p:cNvSpPr>
                      <a:spLocks noChangeArrowheads="1"/>
                    </p:cNvSpPr>
                    <p:nvPr/>
                  </p:nvSpPr>
                  <p:spPr bwMode="auto">
                    <a:xfrm>
                      <a:off x="159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17" name="Rectangle 39"/>
                    <p:cNvSpPr>
                      <a:spLocks noChangeArrowheads="1"/>
                    </p:cNvSpPr>
                    <p:nvPr/>
                  </p:nvSpPr>
                  <p:spPr bwMode="auto">
                    <a:xfrm>
                      <a:off x="1742" y="3070"/>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18" name="Rectangle 40"/>
                    <p:cNvSpPr>
                      <a:spLocks noChangeArrowheads="1"/>
                    </p:cNvSpPr>
                    <p:nvPr/>
                  </p:nvSpPr>
                  <p:spPr bwMode="auto">
                    <a:xfrm>
                      <a:off x="188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19" name="Rectangle 41"/>
                    <p:cNvSpPr>
                      <a:spLocks noChangeArrowheads="1"/>
                    </p:cNvSpPr>
                    <p:nvPr/>
                  </p:nvSpPr>
                  <p:spPr bwMode="auto">
                    <a:xfrm>
                      <a:off x="2030"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20" name="Rectangle 42"/>
                    <p:cNvSpPr>
                      <a:spLocks noChangeArrowheads="1"/>
                    </p:cNvSpPr>
                    <p:nvPr/>
                  </p:nvSpPr>
                  <p:spPr bwMode="auto">
                    <a:xfrm>
                      <a:off x="2172" y="307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21" name="Rectangle 43"/>
                    <p:cNvSpPr>
                      <a:spLocks noChangeArrowheads="1"/>
                    </p:cNvSpPr>
                    <p:nvPr/>
                  </p:nvSpPr>
                  <p:spPr bwMode="auto">
                    <a:xfrm>
                      <a:off x="231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22" name="Rectangle 44"/>
                    <p:cNvSpPr>
                      <a:spLocks noChangeArrowheads="1"/>
                    </p:cNvSpPr>
                    <p:nvPr/>
                  </p:nvSpPr>
                  <p:spPr bwMode="auto">
                    <a:xfrm>
                      <a:off x="2462" y="3070"/>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23" name="Rectangle 45"/>
                    <p:cNvSpPr>
                      <a:spLocks noChangeArrowheads="1"/>
                    </p:cNvSpPr>
                    <p:nvPr/>
                  </p:nvSpPr>
                  <p:spPr bwMode="auto">
                    <a:xfrm>
                      <a:off x="260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24" name="Rectangle 46"/>
                    <p:cNvSpPr>
                      <a:spLocks noChangeArrowheads="1"/>
                    </p:cNvSpPr>
                    <p:nvPr/>
                  </p:nvSpPr>
                  <p:spPr bwMode="auto">
                    <a:xfrm>
                      <a:off x="1598" y="321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25" name="Rectangle 47"/>
                    <p:cNvSpPr>
                      <a:spLocks noChangeArrowheads="1"/>
                    </p:cNvSpPr>
                    <p:nvPr/>
                  </p:nvSpPr>
                  <p:spPr bwMode="auto">
                    <a:xfrm>
                      <a:off x="1742" y="3216"/>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26" name="Rectangle 48"/>
                    <p:cNvSpPr>
                      <a:spLocks noChangeArrowheads="1"/>
                    </p:cNvSpPr>
                    <p:nvPr/>
                  </p:nvSpPr>
                  <p:spPr bwMode="auto">
                    <a:xfrm>
                      <a:off x="188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27" name="Rectangle 49"/>
                    <p:cNvSpPr>
                      <a:spLocks noChangeArrowheads="1"/>
                    </p:cNvSpPr>
                    <p:nvPr/>
                  </p:nvSpPr>
                  <p:spPr bwMode="auto">
                    <a:xfrm>
                      <a:off x="2030"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28" name="Rectangle 50"/>
                    <p:cNvSpPr>
                      <a:spLocks noChangeArrowheads="1"/>
                    </p:cNvSpPr>
                    <p:nvPr/>
                  </p:nvSpPr>
                  <p:spPr bwMode="auto">
                    <a:xfrm>
                      <a:off x="2172" y="321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29" name="Rectangle 51"/>
                    <p:cNvSpPr>
                      <a:spLocks noChangeArrowheads="1"/>
                    </p:cNvSpPr>
                    <p:nvPr/>
                  </p:nvSpPr>
                  <p:spPr bwMode="auto">
                    <a:xfrm>
                      <a:off x="231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30" name="Rectangle 52"/>
                    <p:cNvSpPr>
                      <a:spLocks noChangeArrowheads="1"/>
                    </p:cNvSpPr>
                    <p:nvPr/>
                  </p:nvSpPr>
                  <p:spPr bwMode="auto">
                    <a:xfrm>
                      <a:off x="2462" y="3216"/>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31" name="Rectangle 53"/>
                    <p:cNvSpPr>
                      <a:spLocks noChangeArrowheads="1"/>
                    </p:cNvSpPr>
                    <p:nvPr/>
                  </p:nvSpPr>
                  <p:spPr bwMode="auto">
                    <a:xfrm>
                      <a:off x="260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32" name="Rectangle 54"/>
                    <p:cNvSpPr>
                      <a:spLocks noChangeArrowheads="1"/>
                    </p:cNvSpPr>
                    <p:nvPr/>
                  </p:nvSpPr>
                  <p:spPr bwMode="auto">
                    <a:xfrm>
                      <a:off x="1598"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33" name="Rectangle 55"/>
                    <p:cNvSpPr>
                      <a:spLocks noChangeArrowheads="1"/>
                    </p:cNvSpPr>
                    <p:nvPr/>
                  </p:nvSpPr>
                  <p:spPr bwMode="auto">
                    <a:xfrm>
                      <a:off x="1742" y="336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34" name="Rectangle 56"/>
                    <p:cNvSpPr>
                      <a:spLocks noChangeArrowheads="1"/>
                    </p:cNvSpPr>
                    <p:nvPr/>
                  </p:nvSpPr>
                  <p:spPr bwMode="auto">
                    <a:xfrm>
                      <a:off x="1886"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35" name="Rectangle 57"/>
                    <p:cNvSpPr>
                      <a:spLocks noChangeArrowheads="1"/>
                    </p:cNvSpPr>
                    <p:nvPr/>
                  </p:nvSpPr>
                  <p:spPr bwMode="auto">
                    <a:xfrm>
                      <a:off x="2030"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36" name="Rectangle 58"/>
                    <p:cNvSpPr>
                      <a:spLocks noChangeArrowheads="1"/>
                    </p:cNvSpPr>
                    <p:nvPr/>
                  </p:nvSpPr>
                  <p:spPr bwMode="auto">
                    <a:xfrm>
                      <a:off x="2172" y="3360"/>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37" name="Rectangle 59"/>
                    <p:cNvSpPr>
                      <a:spLocks noChangeArrowheads="1"/>
                    </p:cNvSpPr>
                    <p:nvPr/>
                  </p:nvSpPr>
                  <p:spPr bwMode="auto">
                    <a:xfrm>
                      <a:off x="2318"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38" name="Rectangle 60"/>
                    <p:cNvSpPr>
                      <a:spLocks noChangeArrowheads="1"/>
                    </p:cNvSpPr>
                    <p:nvPr/>
                  </p:nvSpPr>
                  <p:spPr bwMode="auto">
                    <a:xfrm>
                      <a:off x="2462" y="336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39" name="Rectangle 61"/>
                    <p:cNvSpPr>
                      <a:spLocks noChangeArrowheads="1"/>
                    </p:cNvSpPr>
                    <p:nvPr/>
                  </p:nvSpPr>
                  <p:spPr bwMode="auto">
                    <a:xfrm>
                      <a:off x="2606"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40" name="Rectangle 62"/>
                    <p:cNvSpPr>
                      <a:spLocks noChangeArrowheads="1"/>
                    </p:cNvSpPr>
                    <p:nvPr/>
                  </p:nvSpPr>
                  <p:spPr bwMode="auto">
                    <a:xfrm>
                      <a:off x="1598" y="350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41" name="Rectangle 63"/>
                    <p:cNvSpPr>
                      <a:spLocks noChangeArrowheads="1"/>
                    </p:cNvSpPr>
                    <p:nvPr/>
                  </p:nvSpPr>
                  <p:spPr bwMode="auto">
                    <a:xfrm>
                      <a:off x="1742" y="3504"/>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42" name="Rectangle 64"/>
                    <p:cNvSpPr>
                      <a:spLocks noChangeArrowheads="1"/>
                    </p:cNvSpPr>
                    <p:nvPr/>
                  </p:nvSpPr>
                  <p:spPr bwMode="auto">
                    <a:xfrm>
                      <a:off x="1886"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43" name="Rectangle 65"/>
                    <p:cNvSpPr>
                      <a:spLocks noChangeArrowheads="1"/>
                    </p:cNvSpPr>
                    <p:nvPr/>
                  </p:nvSpPr>
                  <p:spPr bwMode="auto">
                    <a:xfrm>
                      <a:off x="2030"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44" name="Rectangle 66"/>
                    <p:cNvSpPr>
                      <a:spLocks noChangeArrowheads="1"/>
                    </p:cNvSpPr>
                    <p:nvPr/>
                  </p:nvSpPr>
                  <p:spPr bwMode="auto">
                    <a:xfrm>
                      <a:off x="2172" y="3504"/>
                      <a:ext cx="404"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45" name="Rectangle 67"/>
                    <p:cNvSpPr>
                      <a:spLocks noChangeArrowheads="1"/>
                    </p:cNvSpPr>
                    <p:nvPr/>
                  </p:nvSpPr>
                  <p:spPr bwMode="auto">
                    <a:xfrm>
                      <a:off x="2318"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46" name="Rectangle 68"/>
                    <p:cNvSpPr>
                      <a:spLocks noChangeArrowheads="1"/>
                    </p:cNvSpPr>
                    <p:nvPr/>
                  </p:nvSpPr>
                  <p:spPr bwMode="auto">
                    <a:xfrm>
                      <a:off x="2462" y="3504"/>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47" name="Rectangle 69"/>
                    <p:cNvSpPr>
                      <a:spLocks noChangeArrowheads="1"/>
                    </p:cNvSpPr>
                    <p:nvPr/>
                  </p:nvSpPr>
                  <p:spPr bwMode="auto">
                    <a:xfrm>
                      <a:off x="2606"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48" name="Rectangle 70"/>
                    <p:cNvSpPr>
                      <a:spLocks noChangeArrowheads="1"/>
                    </p:cNvSpPr>
                    <p:nvPr/>
                  </p:nvSpPr>
                  <p:spPr bwMode="auto">
                    <a:xfrm>
                      <a:off x="159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49" name="Rectangle 71"/>
                    <p:cNvSpPr>
                      <a:spLocks noChangeArrowheads="1"/>
                    </p:cNvSpPr>
                    <p:nvPr/>
                  </p:nvSpPr>
                  <p:spPr bwMode="auto">
                    <a:xfrm>
                      <a:off x="1742"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50" name="Rectangle 72"/>
                    <p:cNvSpPr>
                      <a:spLocks noChangeArrowheads="1"/>
                    </p:cNvSpPr>
                    <p:nvPr/>
                  </p:nvSpPr>
                  <p:spPr bwMode="auto">
                    <a:xfrm>
                      <a:off x="188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51" name="Rectangle 73"/>
                    <p:cNvSpPr>
                      <a:spLocks noChangeArrowheads="1"/>
                    </p:cNvSpPr>
                    <p:nvPr/>
                  </p:nvSpPr>
                  <p:spPr bwMode="auto">
                    <a:xfrm>
                      <a:off x="2030"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52" name="Rectangle 74"/>
                    <p:cNvSpPr>
                      <a:spLocks noChangeArrowheads="1"/>
                    </p:cNvSpPr>
                    <p:nvPr/>
                  </p:nvSpPr>
                  <p:spPr bwMode="auto">
                    <a:xfrm>
                      <a:off x="2172" y="364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53" name="Rectangle 75"/>
                    <p:cNvSpPr>
                      <a:spLocks noChangeArrowheads="1"/>
                    </p:cNvSpPr>
                    <p:nvPr/>
                  </p:nvSpPr>
                  <p:spPr bwMode="auto">
                    <a:xfrm>
                      <a:off x="231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54" name="Rectangle 76"/>
                    <p:cNvSpPr>
                      <a:spLocks noChangeArrowheads="1"/>
                    </p:cNvSpPr>
                    <p:nvPr/>
                  </p:nvSpPr>
                  <p:spPr bwMode="auto">
                    <a:xfrm>
                      <a:off x="2462"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955" name="Rectangle 77"/>
                    <p:cNvSpPr>
                      <a:spLocks noChangeArrowheads="1"/>
                    </p:cNvSpPr>
                    <p:nvPr/>
                  </p:nvSpPr>
                  <p:spPr bwMode="auto">
                    <a:xfrm>
                      <a:off x="260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1697" name="Group 78"/>
                  <p:cNvGrpSpPr>
                    <a:grpSpLocks/>
                  </p:cNvGrpSpPr>
                  <p:nvPr/>
                </p:nvGrpSpPr>
                <p:grpSpPr bwMode="auto">
                  <a:xfrm>
                    <a:off x="2239" y="2881"/>
                    <a:ext cx="706" cy="1055"/>
                    <a:chOff x="1598" y="2642"/>
                    <a:chExt cx="1412" cy="2110"/>
                  </a:xfrm>
                </p:grpSpPr>
                <p:sp>
                  <p:nvSpPr>
                    <p:cNvPr id="61828" name="Rectangle 79"/>
                    <p:cNvSpPr>
                      <a:spLocks noChangeArrowheads="1"/>
                    </p:cNvSpPr>
                    <p:nvPr/>
                  </p:nvSpPr>
                  <p:spPr bwMode="auto">
                    <a:xfrm>
                      <a:off x="159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29" name="Rectangle 80"/>
                    <p:cNvSpPr>
                      <a:spLocks noChangeArrowheads="1"/>
                    </p:cNvSpPr>
                    <p:nvPr/>
                  </p:nvSpPr>
                  <p:spPr bwMode="auto">
                    <a:xfrm>
                      <a:off x="1742" y="2642"/>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30" name="Rectangle 81"/>
                    <p:cNvSpPr>
                      <a:spLocks noChangeArrowheads="1"/>
                    </p:cNvSpPr>
                    <p:nvPr/>
                  </p:nvSpPr>
                  <p:spPr bwMode="auto">
                    <a:xfrm>
                      <a:off x="188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31" name="Rectangle 82"/>
                    <p:cNvSpPr>
                      <a:spLocks noChangeArrowheads="1"/>
                    </p:cNvSpPr>
                    <p:nvPr/>
                  </p:nvSpPr>
                  <p:spPr bwMode="auto">
                    <a:xfrm>
                      <a:off x="203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32" name="Rectangle 83"/>
                    <p:cNvSpPr>
                      <a:spLocks noChangeArrowheads="1"/>
                    </p:cNvSpPr>
                    <p:nvPr/>
                  </p:nvSpPr>
                  <p:spPr bwMode="auto">
                    <a:xfrm>
                      <a:off x="2174"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33" name="Rectangle 84"/>
                    <p:cNvSpPr>
                      <a:spLocks noChangeArrowheads="1"/>
                    </p:cNvSpPr>
                    <p:nvPr/>
                  </p:nvSpPr>
                  <p:spPr bwMode="auto">
                    <a:xfrm>
                      <a:off x="231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34" name="Rectangle 85"/>
                    <p:cNvSpPr>
                      <a:spLocks noChangeArrowheads="1"/>
                    </p:cNvSpPr>
                    <p:nvPr/>
                  </p:nvSpPr>
                  <p:spPr bwMode="auto">
                    <a:xfrm>
                      <a:off x="246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35" name="Rectangle 86"/>
                    <p:cNvSpPr>
                      <a:spLocks noChangeArrowheads="1"/>
                    </p:cNvSpPr>
                    <p:nvPr/>
                  </p:nvSpPr>
                  <p:spPr bwMode="auto">
                    <a:xfrm>
                      <a:off x="2606" y="264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36" name="Rectangle 87"/>
                    <p:cNvSpPr>
                      <a:spLocks noChangeArrowheads="1"/>
                    </p:cNvSpPr>
                    <p:nvPr/>
                  </p:nvSpPr>
                  <p:spPr bwMode="auto">
                    <a:xfrm>
                      <a:off x="1598"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37" name="Rectangle 88"/>
                    <p:cNvSpPr>
                      <a:spLocks noChangeArrowheads="1"/>
                    </p:cNvSpPr>
                    <p:nvPr/>
                  </p:nvSpPr>
                  <p:spPr bwMode="auto">
                    <a:xfrm>
                      <a:off x="1742" y="2784"/>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38" name="Rectangle 89"/>
                    <p:cNvSpPr>
                      <a:spLocks noChangeArrowheads="1"/>
                    </p:cNvSpPr>
                    <p:nvPr/>
                  </p:nvSpPr>
                  <p:spPr bwMode="auto">
                    <a:xfrm>
                      <a:off x="1886"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39" name="Rectangle 90"/>
                    <p:cNvSpPr>
                      <a:spLocks noChangeArrowheads="1"/>
                    </p:cNvSpPr>
                    <p:nvPr/>
                  </p:nvSpPr>
                  <p:spPr bwMode="auto">
                    <a:xfrm>
                      <a:off x="2030"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40" name="Rectangle 91"/>
                    <p:cNvSpPr>
                      <a:spLocks noChangeArrowheads="1"/>
                    </p:cNvSpPr>
                    <p:nvPr/>
                  </p:nvSpPr>
                  <p:spPr bwMode="auto">
                    <a:xfrm>
                      <a:off x="2172" y="2784"/>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41" name="Rectangle 92"/>
                    <p:cNvSpPr>
                      <a:spLocks noChangeArrowheads="1"/>
                    </p:cNvSpPr>
                    <p:nvPr/>
                  </p:nvSpPr>
                  <p:spPr bwMode="auto">
                    <a:xfrm>
                      <a:off x="2318"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42" name="Rectangle 93"/>
                    <p:cNvSpPr>
                      <a:spLocks noChangeArrowheads="1"/>
                    </p:cNvSpPr>
                    <p:nvPr/>
                  </p:nvSpPr>
                  <p:spPr bwMode="auto">
                    <a:xfrm>
                      <a:off x="2462" y="2784"/>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43" name="Rectangle 94"/>
                    <p:cNvSpPr>
                      <a:spLocks noChangeArrowheads="1"/>
                    </p:cNvSpPr>
                    <p:nvPr/>
                  </p:nvSpPr>
                  <p:spPr bwMode="auto">
                    <a:xfrm>
                      <a:off x="2606"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44" name="Rectangle 95"/>
                    <p:cNvSpPr>
                      <a:spLocks noChangeArrowheads="1"/>
                    </p:cNvSpPr>
                    <p:nvPr/>
                  </p:nvSpPr>
                  <p:spPr bwMode="auto">
                    <a:xfrm>
                      <a:off x="1598"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45" name="Rectangle 96"/>
                    <p:cNvSpPr>
                      <a:spLocks noChangeArrowheads="1"/>
                    </p:cNvSpPr>
                    <p:nvPr/>
                  </p:nvSpPr>
                  <p:spPr bwMode="auto">
                    <a:xfrm>
                      <a:off x="1742" y="292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46" name="Rectangle 97"/>
                    <p:cNvSpPr>
                      <a:spLocks noChangeArrowheads="1"/>
                    </p:cNvSpPr>
                    <p:nvPr/>
                  </p:nvSpPr>
                  <p:spPr bwMode="auto">
                    <a:xfrm>
                      <a:off x="1886"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47" name="Rectangle 98"/>
                    <p:cNvSpPr>
                      <a:spLocks noChangeArrowheads="1"/>
                    </p:cNvSpPr>
                    <p:nvPr/>
                  </p:nvSpPr>
                  <p:spPr bwMode="auto">
                    <a:xfrm>
                      <a:off x="2030"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48" name="Rectangle 99"/>
                    <p:cNvSpPr>
                      <a:spLocks noChangeArrowheads="1"/>
                    </p:cNvSpPr>
                    <p:nvPr/>
                  </p:nvSpPr>
                  <p:spPr bwMode="auto">
                    <a:xfrm>
                      <a:off x="2172" y="2928"/>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49" name="Rectangle 100"/>
                    <p:cNvSpPr>
                      <a:spLocks noChangeArrowheads="1"/>
                    </p:cNvSpPr>
                    <p:nvPr/>
                  </p:nvSpPr>
                  <p:spPr bwMode="auto">
                    <a:xfrm>
                      <a:off x="2318"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50" name="Rectangle 101"/>
                    <p:cNvSpPr>
                      <a:spLocks noChangeArrowheads="1"/>
                    </p:cNvSpPr>
                    <p:nvPr/>
                  </p:nvSpPr>
                  <p:spPr bwMode="auto">
                    <a:xfrm>
                      <a:off x="2462" y="292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51" name="Rectangle 102"/>
                    <p:cNvSpPr>
                      <a:spLocks noChangeArrowheads="1"/>
                    </p:cNvSpPr>
                    <p:nvPr/>
                  </p:nvSpPr>
                  <p:spPr bwMode="auto">
                    <a:xfrm>
                      <a:off x="2606"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52" name="Rectangle 103"/>
                    <p:cNvSpPr>
                      <a:spLocks noChangeArrowheads="1"/>
                    </p:cNvSpPr>
                    <p:nvPr/>
                  </p:nvSpPr>
                  <p:spPr bwMode="auto">
                    <a:xfrm>
                      <a:off x="159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53" name="Rectangle 104"/>
                    <p:cNvSpPr>
                      <a:spLocks noChangeArrowheads="1"/>
                    </p:cNvSpPr>
                    <p:nvPr/>
                  </p:nvSpPr>
                  <p:spPr bwMode="auto">
                    <a:xfrm>
                      <a:off x="1742" y="307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54" name="Rectangle 105"/>
                    <p:cNvSpPr>
                      <a:spLocks noChangeArrowheads="1"/>
                    </p:cNvSpPr>
                    <p:nvPr/>
                  </p:nvSpPr>
                  <p:spPr bwMode="auto">
                    <a:xfrm>
                      <a:off x="188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55" name="Rectangle 106"/>
                    <p:cNvSpPr>
                      <a:spLocks noChangeArrowheads="1"/>
                    </p:cNvSpPr>
                    <p:nvPr/>
                  </p:nvSpPr>
                  <p:spPr bwMode="auto">
                    <a:xfrm>
                      <a:off x="2030"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56" name="Rectangle 107"/>
                    <p:cNvSpPr>
                      <a:spLocks noChangeArrowheads="1"/>
                    </p:cNvSpPr>
                    <p:nvPr/>
                  </p:nvSpPr>
                  <p:spPr bwMode="auto">
                    <a:xfrm>
                      <a:off x="2172" y="307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57" name="Rectangle 108"/>
                    <p:cNvSpPr>
                      <a:spLocks noChangeArrowheads="1"/>
                    </p:cNvSpPr>
                    <p:nvPr/>
                  </p:nvSpPr>
                  <p:spPr bwMode="auto">
                    <a:xfrm>
                      <a:off x="231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58" name="Rectangle 109"/>
                    <p:cNvSpPr>
                      <a:spLocks noChangeArrowheads="1"/>
                    </p:cNvSpPr>
                    <p:nvPr/>
                  </p:nvSpPr>
                  <p:spPr bwMode="auto">
                    <a:xfrm>
                      <a:off x="2462" y="307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59" name="Rectangle 110"/>
                    <p:cNvSpPr>
                      <a:spLocks noChangeArrowheads="1"/>
                    </p:cNvSpPr>
                    <p:nvPr/>
                  </p:nvSpPr>
                  <p:spPr bwMode="auto">
                    <a:xfrm>
                      <a:off x="260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60" name="Rectangle 111"/>
                    <p:cNvSpPr>
                      <a:spLocks noChangeArrowheads="1"/>
                    </p:cNvSpPr>
                    <p:nvPr/>
                  </p:nvSpPr>
                  <p:spPr bwMode="auto">
                    <a:xfrm>
                      <a:off x="159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61" name="Rectangle 112"/>
                    <p:cNvSpPr>
                      <a:spLocks noChangeArrowheads="1"/>
                    </p:cNvSpPr>
                    <p:nvPr/>
                  </p:nvSpPr>
                  <p:spPr bwMode="auto">
                    <a:xfrm>
                      <a:off x="1742"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62" name="Rectangle 113"/>
                    <p:cNvSpPr>
                      <a:spLocks noChangeArrowheads="1"/>
                    </p:cNvSpPr>
                    <p:nvPr/>
                  </p:nvSpPr>
                  <p:spPr bwMode="auto">
                    <a:xfrm>
                      <a:off x="188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63" name="Rectangle 114"/>
                    <p:cNvSpPr>
                      <a:spLocks noChangeArrowheads="1"/>
                    </p:cNvSpPr>
                    <p:nvPr/>
                  </p:nvSpPr>
                  <p:spPr bwMode="auto">
                    <a:xfrm>
                      <a:off x="202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64" name="Rectangle 115"/>
                    <p:cNvSpPr>
                      <a:spLocks noChangeArrowheads="1"/>
                    </p:cNvSpPr>
                    <p:nvPr/>
                  </p:nvSpPr>
                  <p:spPr bwMode="auto">
                    <a:xfrm>
                      <a:off x="2174"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65" name="Rectangle 116"/>
                    <p:cNvSpPr>
                      <a:spLocks noChangeArrowheads="1"/>
                    </p:cNvSpPr>
                    <p:nvPr/>
                  </p:nvSpPr>
                  <p:spPr bwMode="auto">
                    <a:xfrm>
                      <a:off x="231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66" name="Rectangle 117"/>
                    <p:cNvSpPr>
                      <a:spLocks noChangeArrowheads="1"/>
                    </p:cNvSpPr>
                    <p:nvPr/>
                  </p:nvSpPr>
                  <p:spPr bwMode="auto">
                    <a:xfrm>
                      <a:off x="2460" y="3216"/>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67" name="Rectangle 118"/>
                    <p:cNvSpPr>
                      <a:spLocks noChangeArrowheads="1"/>
                    </p:cNvSpPr>
                    <p:nvPr/>
                  </p:nvSpPr>
                  <p:spPr bwMode="auto">
                    <a:xfrm>
                      <a:off x="2604"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68" name="Rectangle 119"/>
                    <p:cNvSpPr>
                      <a:spLocks noChangeArrowheads="1"/>
                    </p:cNvSpPr>
                    <p:nvPr/>
                  </p:nvSpPr>
                  <p:spPr bwMode="auto">
                    <a:xfrm>
                      <a:off x="1598"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69" name="Rectangle 120"/>
                    <p:cNvSpPr>
                      <a:spLocks noChangeArrowheads="1"/>
                    </p:cNvSpPr>
                    <p:nvPr/>
                  </p:nvSpPr>
                  <p:spPr bwMode="auto">
                    <a:xfrm>
                      <a:off x="1742" y="336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70" name="Rectangle 121"/>
                    <p:cNvSpPr>
                      <a:spLocks noChangeArrowheads="1"/>
                    </p:cNvSpPr>
                    <p:nvPr/>
                  </p:nvSpPr>
                  <p:spPr bwMode="auto">
                    <a:xfrm>
                      <a:off x="1886"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71" name="Rectangle 122"/>
                    <p:cNvSpPr>
                      <a:spLocks noChangeArrowheads="1"/>
                    </p:cNvSpPr>
                    <p:nvPr/>
                  </p:nvSpPr>
                  <p:spPr bwMode="auto">
                    <a:xfrm>
                      <a:off x="2030"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72" name="Rectangle 123"/>
                    <p:cNvSpPr>
                      <a:spLocks noChangeArrowheads="1"/>
                    </p:cNvSpPr>
                    <p:nvPr/>
                  </p:nvSpPr>
                  <p:spPr bwMode="auto">
                    <a:xfrm>
                      <a:off x="2172" y="3360"/>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73" name="Rectangle 124"/>
                    <p:cNvSpPr>
                      <a:spLocks noChangeArrowheads="1"/>
                    </p:cNvSpPr>
                    <p:nvPr/>
                  </p:nvSpPr>
                  <p:spPr bwMode="auto">
                    <a:xfrm>
                      <a:off x="2318"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74" name="Rectangle 125"/>
                    <p:cNvSpPr>
                      <a:spLocks noChangeArrowheads="1"/>
                    </p:cNvSpPr>
                    <p:nvPr/>
                  </p:nvSpPr>
                  <p:spPr bwMode="auto">
                    <a:xfrm>
                      <a:off x="2462" y="336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75" name="Rectangle 126"/>
                    <p:cNvSpPr>
                      <a:spLocks noChangeArrowheads="1"/>
                    </p:cNvSpPr>
                    <p:nvPr/>
                  </p:nvSpPr>
                  <p:spPr bwMode="auto">
                    <a:xfrm>
                      <a:off x="2606"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76" name="Rectangle 127"/>
                    <p:cNvSpPr>
                      <a:spLocks noChangeArrowheads="1"/>
                    </p:cNvSpPr>
                    <p:nvPr/>
                  </p:nvSpPr>
                  <p:spPr bwMode="auto">
                    <a:xfrm>
                      <a:off x="1598" y="350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77" name="Rectangle 128"/>
                    <p:cNvSpPr>
                      <a:spLocks noChangeArrowheads="1"/>
                    </p:cNvSpPr>
                    <p:nvPr/>
                  </p:nvSpPr>
                  <p:spPr bwMode="auto">
                    <a:xfrm>
                      <a:off x="1742" y="3504"/>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78" name="Rectangle 129"/>
                    <p:cNvSpPr>
                      <a:spLocks noChangeArrowheads="1"/>
                    </p:cNvSpPr>
                    <p:nvPr/>
                  </p:nvSpPr>
                  <p:spPr bwMode="auto">
                    <a:xfrm>
                      <a:off x="1886"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79" name="Rectangle 130"/>
                    <p:cNvSpPr>
                      <a:spLocks noChangeArrowheads="1"/>
                    </p:cNvSpPr>
                    <p:nvPr/>
                  </p:nvSpPr>
                  <p:spPr bwMode="auto">
                    <a:xfrm>
                      <a:off x="2030"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80" name="Rectangle 131"/>
                    <p:cNvSpPr>
                      <a:spLocks noChangeArrowheads="1"/>
                    </p:cNvSpPr>
                    <p:nvPr/>
                  </p:nvSpPr>
                  <p:spPr bwMode="auto">
                    <a:xfrm>
                      <a:off x="2172" y="3504"/>
                      <a:ext cx="404"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81" name="Rectangle 132"/>
                    <p:cNvSpPr>
                      <a:spLocks noChangeArrowheads="1"/>
                    </p:cNvSpPr>
                    <p:nvPr/>
                  </p:nvSpPr>
                  <p:spPr bwMode="auto">
                    <a:xfrm>
                      <a:off x="2318"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82" name="Rectangle 133"/>
                    <p:cNvSpPr>
                      <a:spLocks noChangeArrowheads="1"/>
                    </p:cNvSpPr>
                    <p:nvPr/>
                  </p:nvSpPr>
                  <p:spPr bwMode="auto">
                    <a:xfrm>
                      <a:off x="2462" y="3504"/>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83" name="Rectangle 134"/>
                    <p:cNvSpPr>
                      <a:spLocks noChangeArrowheads="1"/>
                    </p:cNvSpPr>
                    <p:nvPr/>
                  </p:nvSpPr>
                  <p:spPr bwMode="auto">
                    <a:xfrm>
                      <a:off x="2606"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84" name="Rectangle 135"/>
                    <p:cNvSpPr>
                      <a:spLocks noChangeArrowheads="1"/>
                    </p:cNvSpPr>
                    <p:nvPr/>
                  </p:nvSpPr>
                  <p:spPr bwMode="auto">
                    <a:xfrm>
                      <a:off x="159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85" name="Rectangle 136"/>
                    <p:cNvSpPr>
                      <a:spLocks noChangeArrowheads="1"/>
                    </p:cNvSpPr>
                    <p:nvPr/>
                  </p:nvSpPr>
                  <p:spPr bwMode="auto">
                    <a:xfrm>
                      <a:off x="1742"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86" name="Rectangle 137"/>
                    <p:cNvSpPr>
                      <a:spLocks noChangeArrowheads="1"/>
                    </p:cNvSpPr>
                    <p:nvPr/>
                  </p:nvSpPr>
                  <p:spPr bwMode="auto">
                    <a:xfrm>
                      <a:off x="188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87" name="Rectangle 138"/>
                    <p:cNvSpPr>
                      <a:spLocks noChangeArrowheads="1"/>
                    </p:cNvSpPr>
                    <p:nvPr/>
                  </p:nvSpPr>
                  <p:spPr bwMode="auto">
                    <a:xfrm>
                      <a:off x="2030"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88" name="Rectangle 139"/>
                    <p:cNvSpPr>
                      <a:spLocks noChangeArrowheads="1"/>
                    </p:cNvSpPr>
                    <p:nvPr/>
                  </p:nvSpPr>
                  <p:spPr bwMode="auto">
                    <a:xfrm>
                      <a:off x="2172" y="364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89" name="Rectangle 140"/>
                    <p:cNvSpPr>
                      <a:spLocks noChangeArrowheads="1"/>
                    </p:cNvSpPr>
                    <p:nvPr/>
                  </p:nvSpPr>
                  <p:spPr bwMode="auto">
                    <a:xfrm>
                      <a:off x="231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90" name="Rectangle 141"/>
                    <p:cNvSpPr>
                      <a:spLocks noChangeArrowheads="1"/>
                    </p:cNvSpPr>
                    <p:nvPr/>
                  </p:nvSpPr>
                  <p:spPr bwMode="auto">
                    <a:xfrm>
                      <a:off x="2462"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91" name="Rectangle 142"/>
                    <p:cNvSpPr>
                      <a:spLocks noChangeArrowheads="1"/>
                    </p:cNvSpPr>
                    <p:nvPr/>
                  </p:nvSpPr>
                  <p:spPr bwMode="auto">
                    <a:xfrm>
                      <a:off x="260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1698" name="Group 143"/>
                  <p:cNvGrpSpPr>
                    <a:grpSpLocks/>
                  </p:cNvGrpSpPr>
                  <p:nvPr/>
                </p:nvGrpSpPr>
                <p:grpSpPr bwMode="auto">
                  <a:xfrm>
                    <a:off x="2815" y="2881"/>
                    <a:ext cx="706" cy="1055"/>
                    <a:chOff x="1598" y="2642"/>
                    <a:chExt cx="1412" cy="2110"/>
                  </a:xfrm>
                </p:grpSpPr>
                <p:sp>
                  <p:nvSpPr>
                    <p:cNvPr id="61764" name="Rectangle 144"/>
                    <p:cNvSpPr>
                      <a:spLocks noChangeArrowheads="1"/>
                    </p:cNvSpPr>
                    <p:nvPr/>
                  </p:nvSpPr>
                  <p:spPr bwMode="auto">
                    <a:xfrm>
                      <a:off x="1598" y="264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65" name="Rectangle 145"/>
                    <p:cNvSpPr>
                      <a:spLocks noChangeArrowheads="1"/>
                    </p:cNvSpPr>
                    <p:nvPr/>
                  </p:nvSpPr>
                  <p:spPr bwMode="auto">
                    <a:xfrm>
                      <a:off x="1746" y="264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66" name="Rectangle 146"/>
                    <p:cNvSpPr>
                      <a:spLocks noChangeArrowheads="1"/>
                    </p:cNvSpPr>
                    <p:nvPr/>
                  </p:nvSpPr>
                  <p:spPr bwMode="auto">
                    <a:xfrm>
                      <a:off x="188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67" name="Rectangle 147"/>
                    <p:cNvSpPr>
                      <a:spLocks noChangeArrowheads="1"/>
                    </p:cNvSpPr>
                    <p:nvPr/>
                  </p:nvSpPr>
                  <p:spPr bwMode="auto">
                    <a:xfrm>
                      <a:off x="2032"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68" name="Rectangle 148"/>
                    <p:cNvSpPr>
                      <a:spLocks noChangeArrowheads="1"/>
                    </p:cNvSpPr>
                    <p:nvPr/>
                  </p:nvSpPr>
                  <p:spPr bwMode="auto">
                    <a:xfrm>
                      <a:off x="217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69" name="Rectangle 149"/>
                    <p:cNvSpPr>
                      <a:spLocks noChangeArrowheads="1"/>
                    </p:cNvSpPr>
                    <p:nvPr/>
                  </p:nvSpPr>
                  <p:spPr bwMode="auto">
                    <a:xfrm>
                      <a:off x="232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70" name="Rectangle 150"/>
                    <p:cNvSpPr>
                      <a:spLocks noChangeArrowheads="1"/>
                    </p:cNvSpPr>
                    <p:nvPr/>
                  </p:nvSpPr>
                  <p:spPr bwMode="auto">
                    <a:xfrm>
                      <a:off x="2460" y="264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71" name="Rectangle 151"/>
                    <p:cNvSpPr>
                      <a:spLocks noChangeArrowheads="1"/>
                    </p:cNvSpPr>
                    <p:nvPr/>
                  </p:nvSpPr>
                  <p:spPr bwMode="auto">
                    <a:xfrm>
                      <a:off x="260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72" name="Rectangle 152"/>
                    <p:cNvSpPr>
                      <a:spLocks noChangeArrowheads="1"/>
                    </p:cNvSpPr>
                    <p:nvPr/>
                  </p:nvSpPr>
                  <p:spPr bwMode="auto">
                    <a:xfrm>
                      <a:off x="1598"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73" name="Rectangle 153"/>
                    <p:cNvSpPr>
                      <a:spLocks noChangeArrowheads="1"/>
                    </p:cNvSpPr>
                    <p:nvPr/>
                  </p:nvSpPr>
                  <p:spPr bwMode="auto">
                    <a:xfrm>
                      <a:off x="1742" y="2784"/>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74" name="Rectangle 154"/>
                    <p:cNvSpPr>
                      <a:spLocks noChangeArrowheads="1"/>
                    </p:cNvSpPr>
                    <p:nvPr/>
                  </p:nvSpPr>
                  <p:spPr bwMode="auto">
                    <a:xfrm>
                      <a:off x="1886"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75" name="Rectangle 155"/>
                    <p:cNvSpPr>
                      <a:spLocks noChangeArrowheads="1"/>
                    </p:cNvSpPr>
                    <p:nvPr/>
                  </p:nvSpPr>
                  <p:spPr bwMode="auto">
                    <a:xfrm>
                      <a:off x="2030"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76" name="Rectangle 156"/>
                    <p:cNvSpPr>
                      <a:spLocks noChangeArrowheads="1"/>
                    </p:cNvSpPr>
                    <p:nvPr/>
                  </p:nvSpPr>
                  <p:spPr bwMode="auto">
                    <a:xfrm>
                      <a:off x="2174"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77" name="Rectangle 157"/>
                    <p:cNvSpPr>
                      <a:spLocks noChangeArrowheads="1"/>
                    </p:cNvSpPr>
                    <p:nvPr/>
                  </p:nvSpPr>
                  <p:spPr bwMode="auto">
                    <a:xfrm>
                      <a:off x="2318"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78" name="Rectangle 158"/>
                    <p:cNvSpPr>
                      <a:spLocks noChangeArrowheads="1"/>
                    </p:cNvSpPr>
                    <p:nvPr/>
                  </p:nvSpPr>
                  <p:spPr bwMode="auto">
                    <a:xfrm>
                      <a:off x="2462" y="2784"/>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79" name="Rectangle 159"/>
                    <p:cNvSpPr>
                      <a:spLocks noChangeArrowheads="1"/>
                    </p:cNvSpPr>
                    <p:nvPr/>
                  </p:nvSpPr>
                  <p:spPr bwMode="auto">
                    <a:xfrm>
                      <a:off x="2606"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80" name="Rectangle 160"/>
                    <p:cNvSpPr>
                      <a:spLocks noChangeArrowheads="1"/>
                    </p:cNvSpPr>
                    <p:nvPr/>
                  </p:nvSpPr>
                  <p:spPr bwMode="auto">
                    <a:xfrm>
                      <a:off x="1598"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81" name="Rectangle 161"/>
                    <p:cNvSpPr>
                      <a:spLocks noChangeArrowheads="1"/>
                    </p:cNvSpPr>
                    <p:nvPr/>
                  </p:nvSpPr>
                  <p:spPr bwMode="auto">
                    <a:xfrm>
                      <a:off x="1742" y="292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82" name="Rectangle 162"/>
                    <p:cNvSpPr>
                      <a:spLocks noChangeArrowheads="1"/>
                    </p:cNvSpPr>
                    <p:nvPr/>
                  </p:nvSpPr>
                  <p:spPr bwMode="auto">
                    <a:xfrm>
                      <a:off x="1886"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83" name="Rectangle 163"/>
                    <p:cNvSpPr>
                      <a:spLocks noChangeArrowheads="1"/>
                    </p:cNvSpPr>
                    <p:nvPr/>
                  </p:nvSpPr>
                  <p:spPr bwMode="auto">
                    <a:xfrm>
                      <a:off x="2030"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84" name="Rectangle 164"/>
                    <p:cNvSpPr>
                      <a:spLocks noChangeArrowheads="1"/>
                    </p:cNvSpPr>
                    <p:nvPr/>
                  </p:nvSpPr>
                  <p:spPr bwMode="auto">
                    <a:xfrm>
                      <a:off x="2174"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85" name="Rectangle 165"/>
                    <p:cNvSpPr>
                      <a:spLocks noChangeArrowheads="1"/>
                    </p:cNvSpPr>
                    <p:nvPr/>
                  </p:nvSpPr>
                  <p:spPr bwMode="auto">
                    <a:xfrm>
                      <a:off x="2318"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86" name="Rectangle 166"/>
                    <p:cNvSpPr>
                      <a:spLocks noChangeArrowheads="1"/>
                    </p:cNvSpPr>
                    <p:nvPr/>
                  </p:nvSpPr>
                  <p:spPr bwMode="auto">
                    <a:xfrm>
                      <a:off x="2462" y="292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87" name="Rectangle 167"/>
                    <p:cNvSpPr>
                      <a:spLocks noChangeArrowheads="1"/>
                    </p:cNvSpPr>
                    <p:nvPr/>
                  </p:nvSpPr>
                  <p:spPr bwMode="auto">
                    <a:xfrm>
                      <a:off x="2606"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88" name="Rectangle 168"/>
                    <p:cNvSpPr>
                      <a:spLocks noChangeArrowheads="1"/>
                    </p:cNvSpPr>
                    <p:nvPr/>
                  </p:nvSpPr>
                  <p:spPr bwMode="auto">
                    <a:xfrm>
                      <a:off x="159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89" name="Rectangle 169"/>
                    <p:cNvSpPr>
                      <a:spLocks noChangeArrowheads="1"/>
                    </p:cNvSpPr>
                    <p:nvPr/>
                  </p:nvSpPr>
                  <p:spPr bwMode="auto">
                    <a:xfrm>
                      <a:off x="1742" y="307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90" name="Rectangle 170"/>
                    <p:cNvSpPr>
                      <a:spLocks noChangeArrowheads="1"/>
                    </p:cNvSpPr>
                    <p:nvPr/>
                  </p:nvSpPr>
                  <p:spPr bwMode="auto">
                    <a:xfrm>
                      <a:off x="188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91" name="Rectangle 171"/>
                    <p:cNvSpPr>
                      <a:spLocks noChangeArrowheads="1"/>
                    </p:cNvSpPr>
                    <p:nvPr/>
                  </p:nvSpPr>
                  <p:spPr bwMode="auto">
                    <a:xfrm>
                      <a:off x="2030"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92" name="Rectangle 172"/>
                    <p:cNvSpPr>
                      <a:spLocks noChangeArrowheads="1"/>
                    </p:cNvSpPr>
                    <p:nvPr/>
                  </p:nvSpPr>
                  <p:spPr bwMode="auto">
                    <a:xfrm>
                      <a:off x="2174"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93" name="Rectangle 173"/>
                    <p:cNvSpPr>
                      <a:spLocks noChangeArrowheads="1"/>
                    </p:cNvSpPr>
                    <p:nvPr/>
                  </p:nvSpPr>
                  <p:spPr bwMode="auto">
                    <a:xfrm>
                      <a:off x="231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94" name="Rectangle 174"/>
                    <p:cNvSpPr>
                      <a:spLocks noChangeArrowheads="1"/>
                    </p:cNvSpPr>
                    <p:nvPr/>
                  </p:nvSpPr>
                  <p:spPr bwMode="auto">
                    <a:xfrm>
                      <a:off x="2462" y="307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95" name="Rectangle 175"/>
                    <p:cNvSpPr>
                      <a:spLocks noChangeArrowheads="1"/>
                    </p:cNvSpPr>
                    <p:nvPr/>
                  </p:nvSpPr>
                  <p:spPr bwMode="auto">
                    <a:xfrm>
                      <a:off x="260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96" name="Rectangle 176"/>
                    <p:cNvSpPr>
                      <a:spLocks noChangeArrowheads="1"/>
                    </p:cNvSpPr>
                    <p:nvPr/>
                  </p:nvSpPr>
                  <p:spPr bwMode="auto">
                    <a:xfrm>
                      <a:off x="1598" y="321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97" name="Rectangle 177"/>
                    <p:cNvSpPr>
                      <a:spLocks noChangeArrowheads="1"/>
                    </p:cNvSpPr>
                    <p:nvPr/>
                  </p:nvSpPr>
                  <p:spPr bwMode="auto">
                    <a:xfrm>
                      <a:off x="174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98" name="Rectangle 178"/>
                    <p:cNvSpPr>
                      <a:spLocks noChangeArrowheads="1"/>
                    </p:cNvSpPr>
                    <p:nvPr/>
                  </p:nvSpPr>
                  <p:spPr bwMode="auto">
                    <a:xfrm>
                      <a:off x="188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99" name="Rectangle 179"/>
                    <p:cNvSpPr>
                      <a:spLocks noChangeArrowheads="1"/>
                    </p:cNvSpPr>
                    <p:nvPr/>
                  </p:nvSpPr>
                  <p:spPr bwMode="auto">
                    <a:xfrm>
                      <a:off x="202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00" name="Rectangle 180"/>
                    <p:cNvSpPr>
                      <a:spLocks noChangeArrowheads="1"/>
                    </p:cNvSpPr>
                    <p:nvPr/>
                  </p:nvSpPr>
                  <p:spPr bwMode="auto">
                    <a:xfrm>
                      <a:off x="217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01" name="Rectangle 181"/>
                    <p:cNvSpPr>
                      <a:spLocks noChangeArrowheads="1"/>
                    </p:cNvSpPr>
                    <p:nvPr/>
                  </p:nvSpPr>
                  <p:spPr bwMode="auto">
                    <a:xfrm>
                      <a:off x="231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02" name="Rectangle 182"/>
                    <p:cNvSpPr>
                      <a:spLocks noChangeArrowheads="1"/>
                    </p:cNvSpPr>
                    <p:nvPr/>
                  </p:nvSpPr>
                  <p:spPr bwMode="auto">
                    <a:xfrm>
                      <a:off x="2460" y="3216"/>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03" name="Rectangle 183"/>
                    <p:cNvSpPr>
                      <a:spLocks noChangeArrowheads="1"/>
                    </p:cNvSpPr>
                    <p:nvPr/>
                  </p:nvSpPr>
                  <p:spPr bwMode="auto">
                    <a:xfrm>
                      <a:off x="2604"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04" name="Rectangle 184"/>
                    <p:cNvSpPr>
                      <a:spLocks noChangeArrowheads="1"/>
                    </p:cNvSpPr>
                    <p:nvPr/>
                  </p:nvSpPr>
                  <p:spPr bwMode="auto">
                    <a:xfrm>
                      <a:off x="1598"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05" name="Rectangle 185"/>
                    <p:cNvSpPr>
                      <a:spLocks noChangeArrowheads="1"/>
                    </p:cNvSpPr>
                    <p:nvPr/>
                  </p:nvSpPr>
                  <p:spPr bwMode="auto">
                    <a:xfrm>
                      <a:off x="1742" y="336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06" name="Rectangle 186"/>
                    <p:cNvSpPr>
                      <a:spLocks noChangeArrowheads="1"/>
                    </p:cNvSpPr>
                    <p:nvPr/>
                  </p:nvSpPr>
                  <p:spPr bwMode="auto">
                    <a:xfrm>
                      <a:off x="1886"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07" name="Rectangle 187"/>
                    <p:cNvSpPr>
                      <a:spLocks noChangeArrowheads="1"/>
                    </p:cNvSpPr>
                    <p:nvPr/>
                  </p:nvSpPr>
                  <p:spPr bwMode="auto">
                    <a:xfrm>
                      <a:off x="2030"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08" name="Rectangle 188"/>
                    <p:cNvSpPr>
                      <a:spLocks noChangeArrowheads="1"/>
                    </p:cNvSpPr>
                    <p:nvPr/>
                  </p:nvSpPr>
                  <p:spPr bwMode="auto">
                    <a:xfrm>
                      <a:off x="2174"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09" name="Rectangle 189"/>
                    <p:cNvSpPr>
                      <a:spLocks noChangeArrowheads="1"/>
                    </p:cNvSpPr>
                    <p:nvPr/>
                  </p:nvSpPr>
                  <p:spPr bwMode="auto">
                    <a:xfrm>
                      <a:off x="2318"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10" name="Rectangle 190"/>
                    <p:cNvSpPr>
                      <a:spLocks noChangeArrowheads="1"/>
                    </p:cNvSpPr>
                    <p:nvPr/>
                  </p:nvSpPr>
                  <p:spPr bwMode="auto">
                    <a:xfrm>
                      <a:off x="2462" y="336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11" name="Rectangle 191"/>
                    <p:cNvSpPr>
                      <a:spLocks noChangeArrowheads="1"/>
                    </p:cNvSpPr>
                    <p:nvPr/>
                  </p:nvSpPr>
                  <p:spPr bwMode="auto">
                    <a:xfrm>
                      <a:off x="2606"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12" name="Rectangle 192"/>
                    <p:cNvSpPr>
                      <a:spLocks noChangeArrowheads="1"/>
                    </p:cNvSpPr>
                    <p:nvPr/>
                  </p:nvSpPr>
                  <p:spPr bwMode="auto">
                    <a:xfrm>
                      <a:off x="1598" y="3506"/>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13" name="Rectangle 193"/>
                    <p:cNvSpPr>
                      <a:spLocks noChangeArrowheads="1"/>
                    </p:cNvSpPr>
                    <p:nvPr/>
                  </p:nvSpPr>
                  <p:spPr bwMode="auto">
                    <a:xfrm>
                      <a:off x="1742" y="3504"/>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14" name="Rectangle 194"/>
                    <p:cNvSpPr>
                      <a:spLocks noChangeArrowheads="1"/>
                    </p:cNvSpPr>
                    <p:nvPr/>
                  </p:nvSpPr>
                  <p:spPr bwMode="auto">
                    <a:xfrm>
                      <a:off x="1886"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15" name="Rectangle 195"/>
                    <p:cNvSpPr>
                      <a:spLocks noChangeArrowheads="1"/>
                    </p:cNvSpPr>
                    <p:nvPr/>
                  </p:nvSpPr>
                  <p:spPr bwMode="auto">
                    <a:xfrm>
                      <a:off x="2030"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16" name="Rectangle 196"/>
                    <p:cNvSpPr>
                      <a:spLocks noChangeArrowheads="1"/>
                    </p:cNvSpPr>
                    <p:nvPr/>
                  </p:nvSpPr>
                  <p:spPr bwMode="auto">
                    <a:xfrm>
                      <a:off x="2174"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17" name="Rectangle 197"/>
                    <p:cNvSpPr>
                      <a:spLocks noChangeArrowheads="1"/>
                    </p:cNvSpPr>
                    <p:nvPr/>
                  </p:nvSpPr>
                  <p:spPr bwMode="auto">
                    <a:xfrm>
                      <a:off x="2318"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18" name="Rectangle 198"/>
                    <p:cNvSpPr>
                      <a:spLocks noChangeArrowheads="1"/>
                    </p:cNvSpPr>
                    <p:nvPr/>
                  </p:nvSpPr>
                  <p:spPr bwMode="auto">
                    <a:xfrm>
                      <a:off x="2462" y="3504"/>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19" name="Rectangle 199"/>
                    <p:cNvSpPr>
                      <a:spLocks noChangeArrowheads="1"/>
                    </p:cNvSpPr>
                    <p:nvPr/>
                  </p:nvSpPr>
                  <p:spPr bwMode="auto">
                    <a:xfrm>
                      <a:off x="2606"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20" name="Rectangle 200"/>
                    <p:cNvSpPr>
                      <a:spLocks noChangeArrowheads="1"/>
                    </p:cNvSpPr>
                    <p:nvPr/>
                  </p:nvSpPr>
                  <p:spPr bwMode="auto">
                    <a:xfrm>
                      <a:off x="159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21" name="Rectangle 201"/>
                    <p:cNvSpPr>
                      <a:spLocks noChangeArrowheads="1"/>
                    </p:cNvSpPr>
                    <p:nvPr/>
                  </p:nvSpPr>
                  <p:spPr bwMode="auto">
                    <a:xfrm>
                      <a:off x="1742"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22" name="Rectangle 202"/>
                    <p:cNvSpPr>
                      <a:spLocks noChangeArrowheads="1"/>
                    </p:cNvSpPr>
                    <p:nvPr/>
                  </p:nvSpPr>
                  <p:spPr bwMode="auto">
                    <a:xfrm>
                      <a:off x="188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23" name="Rectangle 203"/>
                    <p:cNvSpPr>
                      <a:spLocks noChangeArrowheads="1"/>
                    </p:cNvSpPr>
                    <p:nvPr/>
                  </p:nvSpPr>
                  <p:spPr bwMode="auto">
                    <a:xfrm>
                      <a:off x="2030"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24" name="Rectangle 204"/>
                    <p:cNvSpPr>
                      <a:spLocks noChangeArrowheads="1"/>
                    </p:cNvSpPr>
                    <p:nvPr/>
                  </p:nvSpPr>
                  <p:spPr bwMode="auto">
                    <a:xfrm>
                      <a:off x="2174"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25" name="Rectangle 205"/>
                    <p:cNvSpPr>
                      <a:spLocks noChangeArrowheads="1"/>
                    </p:cNvSpPr>
                    <p:nvPr/>
                  </p:nvSpPr>
                  <p:spPr bwMode="auto">
                    <a:xfrm>
                      <a:off x="231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26" name="Rectangle 206"/>
                    <p:cNvSpPr>
                      <a:spLocks noChangeArrowheads="1"/>
                    </p:cNvSpPr>
                    <p:nvPr/>
                  </p:nvSpPr>
                  <p:spPr bwMode="auto">
                    <a:xfrm>
                      <a:off x="2462"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827" name="Rectangle 207"/>
                    <p:cNvSpPr>
                      <a:spLocks noChangeArrowheads="1"/>
                    </p:cNvSpPr>
                    <p:nvPr/>
                  </p:nvSpPr>
                  <p:spPr bwMode="auto">
                    <a:xfrm>
                      <a:off x="260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1699" name="Group 208"/>
                  <p:cNvGrpSpPr>
                    <a:grpSpLocks/>
                  </p:cNvGrpSpPr>
                  <p:nvPr/>
                </p:nvGrpSpPr>
                <p:grpSpPr bwMode="auto">
                  <a:xfrm>
                    <a:off x="3390" y="2881"/>
                    <a:ext cx="707" cy="1055"/>
                    <a:chOff x="1596" y="2642"/>
                    <a:chExt cx="1414" cy="2110"/>
                  </a:xfrm>
                </p:grpSpPr>
                <p:sp>
                  <p:nvSpPr>
                    <p:cNvPr id="61700" name="Rectangle 209"/>
                    <p:cNvSpPr>
                      <a:spLocks noChangeArrowheads="1"/>
                    </p:cNvSpPr>
                    <p:nvPr/>
                  </p:nvSpPr>
                  <p:spPr bwMode="auto">
                    <a:xfrm>
                      <a:off x="159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01" name="Rectangle 210"/>
                    <p:cNvSpPr>
                      <a:spLocks noChangeArrowheads="1"/>
                    </p:cNvSpPr>
                    <p:nvPr/>
                  </p:nvSpPr>
                  <p:spPr bwMode="auto">
                    <a:xfrm>
                      <a:off x="1740" y="2642"/>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02" name="Rectangle 211"/>
                    <p:cNvSpPr>
                      <a:spLocks noChangeArrowheads="1"/>
                    </p:cNvSpPr>
                    <p:nvPr/>
                  </p:nvSpPr>
                  <p:spPr bwMode="auto">
                    <a:xfrm>
                      <a:off x="1884"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03" name="Rectangle 212"/>
                    <p:cNvSpPr>
                      <a:spLocks noChangeArrowheads="1"/>
                    </p:cNvSpPr>
                    <p:nvPr/>
                  </p:nvSpPr>
                  <p:spPr bwMode="auto">
                    <a:xfrm>
                      <a:off x="202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04" name="Rectangle 213"/>
                    <p:cNvSpPr>
                      <a:spLocks noChangeArrowheads="1"/>
                    </p:cNvSpPr>
                    <p:nvPr/>
                  </p:nvSpPr>
                  <p:spPr bwMode="auto">
                    <a:xfrm>
                      <a:off x="217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05" name="Rectangle 214"/>
                    <p:cNvSpPr>
                      <a:spLocks noChangeArrowheads="1"/>
                    </p:cNvSpPr>
                    <p:nvPr/>
                  </p:nvSpPr>
                  <p:spPr bwMode="auto">
                    <a:xfrm>
                      <a:off x="231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06" name="Rectangle 215"/>
                    <p:cNvSpPr>
                      <a:spLocks noChangeArrowheads="1"/>
                    </p:cNvSpPr>
                    <p:nvPr/>
                  </p:nvSpPr>
                  <p:spPr bwMode="auto">
                    <a:xfrm>
                      <a:off x="245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07" name="Rectangle 216"/>
                    <p:cNvSpPr>
                      <a:spLocks noChangeArrowheads="1"/>
                    </p:cNvSpPr>
                    <p:nvPr/>
                  </p:nvSpPr>
                  <p:spPr bwMode="auto">
                    <a:xfrm>
                      <a:off x="260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08" name="Rectangle 217"/>
                    <p:cNvSpPr>
                      <a:spLocks noChangeArrowheads="1"/>
                    </p:cNvSpPr>
                    <p:nvPr/>
                  </p:nvSpPr>
                  <p:spPr bwMode="auto">
                    <a:xfrm>
                      <a:off x="1596"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09" name="Rectangle 218"/>
                    <p:cNvSpPr>
                      <a:spLocks noChangeArrowheads="1"/>
                    </p:cNvSpPr>
                    <p:nvPr/>
                  </p:nvSpPr>
                  <p:spPr bwMode="auto">
                    <a:xfrm>
                      <a:off x="1740" y="2784"/>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10" name="Rectangle 219"/>
                    <p:cNvSpPr>
                      <a:spLocks noChangeArrowheads="1"/>
                    </p:cNvSpPr>
                    <p:nvPr/>
                  </p:nvSpPr>
                  <p:spPr bwMode="auto">
                    <a:xfrm>
                      <a:off x="1888"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11" name="Rectangle 220"/>
                    <p:cNvSpPr>
                      <a:spLocks noChangeArrowheads="1"/>
                    </p:cNvSpPr>
                    <p:nvPr/>
                  </p:nvSpPr>
                  <p:spPr bwMode="auto">
                    <a:xfrm>
                      <a:off x="2028"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12" name="Rectangle 221"/>
                    <p:cNvSpPr>
                      <a:spLocks noChangeArrowheads="1"/>
                    </p:cNvSpPr>
                    <p:nvPr/>
                  </p:nvSpPr>
                  <p:spPr bwMode="auto">
                    <a:xfrm>
                      <a:off x="2176"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13" name="Rectangle 222"/>
                    <p:cNvSpPr>
                      <a:spLocks noChangeArrowheads="1"/>
                    </p:cNvSpPr>
                    <p:nvPr/>
                  </p:nvSpPr>
                  <p:spPr bwMode="auto">
                    <a:xfrm>
                      <a:off x="2316"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14" name="Rectangle 223"/>
                    <p:cNvSpPr>
                      <a:spLocks noChangeArrowheads="1"/>
                    </p:cNvSpPr>
                    <p:nvPr/>
                  </p:nvSpPr>
                  <p:spPr bwMode="auto">
                    <a:xfrm>
                      <a:off x="2460" y="2784"/>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15" name="Rectangle 224"/>
                    <p:cNvSpPr>
                      <a:spLocks noChangeArrowheads="1"/>
                    </p:cNvSpPr>
                    <p:nvPr/>
                  </p:nvSpPr>
                  <p:spPr bwMode="auto">
                    <a:xfrm>
                      <a:off x="2608" y="2784"/>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16" name="Rectangle 225"/>
                    <p:cNvSpPr>
                      <a:spLocks noChangeArrowheads="1"/>
                    </p:cNvSpPr>
                    <p:nvPr/>
                  </p:nvSpPr>
                  <p:spPr bwMode="auto">
                    <a:xfrm>
                      <a:off x="1600"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17" name="Rectangle 226"/>
                    <p:cNvSpPr>
                      <a:spLocks noChangeArrowheads="1"/>
                    </p:cNvSpPr>
                    <p:nvPr/>
                  </p:nvSpPr>
                  <p:spPr bwMode="auto">
                    <a:xfrm>
                      <a:off x="1740" y="292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18" name="Rectangle 227"/>
                    <p:cNvSpPr>
                      <a:spLocks noChangeArrowheads="1"/>
                    </p:cNvSpPr>
                    <p:nvPr/>
                  </p:nvSpPr>
                  <p:spPr bwMode="auto">
                    <a:xfrm>
                      <a:off x="1888"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19" name="Rectangle 228"/>
                    <p:cNvSpPr>
                      <a:spLocks noChangeArrowheads="1"/>
                    </p:cNvSpPr>
                    <p:nvPr/>
                  </p:nvSpPr>
                  <p:spPr bwMode="auto">
                    <a:xfrm>
                      <a:off x="2028"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20" name="Rectangle 229"/>
                    <p:cNvSpPr>
                      <a:spLocks noChangeArrowheads="1"/>
                    </p:cNvSpPr>
                    <p:nvPr/>
                  </p:nvSpPr>
                  <p:spPr bwMode="auto">
                    <a:xfrm>
                      <a:off x="2176"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21" name="Rectangle 230"/>
                    <p:cNvSpPr>
                      <a:spLocks noChangeArrowheads="1"/>
                    </p:cNvSpPr>
                    <p:nvPr/>
                  </p:nvSpPr>
                  <p:spPr bwMode="auto">
                    <a:xfrm>
                      <a:off x="2316"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22" name="Rectangle 231"/>
                    <p:cNvSpPr>
                      <a:spLocks noChangeArrowheads="1"/>
                    </p:cNvSpPr>
                    <p:nvPr/>
                  </p:nvSpPr>
                  <p:spPr bwMode="auto">
                    <a:xfrm>
                      <a:off x="2460" y="292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23" name="Rectangle 232"/>
                    <p:cNvSpPr>
                      <a:spLocks noChangeArrowheads="1"/>
                    </p:cNvSpPr>
                    <p:nvPr/>
                  </p:nvSpPr>
                  <p:spPr bwMode="auto">
                    <a:xfrm>
                      <a:off x="2608" y="292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24" name="Rectangle 233"/>
                    <p:cNvSpPr>
                      <a:spLocks noChangeArrowheads="1"/>
                    </p:cNvSpPr>
                    <p:nvPr/>
                  </p:nvSpPr>
                  <p:spPr bwMode="auto">
                    <a:xfrm>
                      <a:off x="1600"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25" name="Rectangle 234"/>
                    <p:cNvSpPr>
                      <a:spLocks noChangeArrowheads="1"/>
                    </p:cNvSpPr>
                    <p:nvPr/>
                  </p:nvSpPr>
                  <p:spPr bwMode="auto">
                    <a:xfrm>
                      <a:off x="1740" y="307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26" name="Rectangle 235"/>
                    <p:cNvSpPr>
                      <a:spLocks noChangeArrowheads="1"/>
                    </p:cNvSpPr>
                    <p:nvPr/>
                  </p:nvSpPr>
                  <p:spPr bwMode="auto">
                    <a:xfrm>
                      <a:off x="188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27" name="Rectangle 236"/>
                    <p:cNvSpPr>
                      <a:spLocks noChangeArrowheads="1"/>
                    </p:cNvSpPr>
                    <p:nvPr/>
                  </p:nvSpPr>
                  <p:spPr bwMode="auto">
                    <a:xfrm>
                      <a:off x="202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28" name="Rectangle 237"/>
                    <p:cNvSpPr>
                      <a:spLocks noChangeArrowheads="1"/>
                    </p:cNvSpPr>
                    <p:nvPr/>
                  </p:nvSpPr>
                  <p:spPr bwMode="auto">
                    <a:xfrm>
                      <a:off x="217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29" name="Rectangle 238"/>
                    <p:cNvSpPr>
                      <a:spLocks noChangeArrowheads="1"/>
                    </p:cNvSpPr>
                    <p:nvPr/>
                  </p:nvSpPr>
                  <p:spPr bwMode="auto">
                    <a:xfrm>
                      <a:off x="231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30" name="Rectangle 239"/>
                    <p:cNvSpPr>
                      <a:spLocks noChangeArrowheads="1"/>
                    </p:cNvSpPr>
                    <p:nvPr/>
                  </p:nvSpPr>
                  <p:spPr bwMode="auto">
                    <a:xfrm>
                      <a:off x="2460" y="307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31" name="Rectangle 240"/>
                    <p:cNvSpPr>
                      <a:spLocks noChangeArrowheads="1"/>
                    </p:cNvSpPr>
                    <p:nvPr/>
                  </p:nvSpPr>
                  <p:spPr bwMode="auto">
                    <a:xfrm>
                      <a:off x="260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32" name="Rectangle 241"/>
                    <p:cNvSpPr>
                      <a:spLocks noChangeArrowheads="1"/>
                    </p:cNvSpPr>
                    <p:nvPr/>
                  </p:nvSpPr>
                  <p:spPr bwMode="auto">
                    <a:xfrm>
                      <a:off x="1600"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33" name="Rectangle 242"/>
                    <p:cNvSpPr>
                      <a:spLocks noChangeArrowheads="1"/>
                    </p:cNvSpPr>
                    <p:nvPr/>
                  </p:nvSpPr>
                  <p:spPr bwMode="auto">
                    <a:xfrm>
                      <a:off x="1740"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34" name="Rectangle 243"/>
                    <p:cNvSpPr>
                      <a:spLocks noChangeArrowheads="1"/>
                    </p:cNvSpPr>
                    <p:nvPr/>
                  </p:nvSpPr>
                  <p:spPr bwMode="auto">
                    <a:xfrm>
                      <a:off x="188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35" name="Rectangle 244"/>
                    <p:cNvSpPr>
                      <a:spLocks noChangeArrowheads="1"/>
                    </p:cNvSpPr>
                    <p:nvPr/>
                  </p:nvSpPr>
                  <p:spPr bwMode="auto">
                    <a:xfrm>
                      <a:off x="202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36" name="Rectangle 245"/>
                    <p:cNvSpPr>
                      <a:spLocks noChangeArrowheads="1"/>
                    </p:cNvSpPr>
                    <p:nvPr/>
                  </p:nvSpPr>
                  <p:spPr bwMode="auto">
                    <a:xfrm>
                      <a:off x="217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37" name="Rectangle 246"/>
                    <p:cNvSpPr>
                      <a:spLocks noChangeArrowheads="1"/>
                    </p:cNvSpPr>
                    <p:nvPr/>
                  </p:nvSpPr>
                  <p:spPr bwMode="auto">
                    <a:xfrm>
                      <a:off x="231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38" name="Rectangle 247"/>
                    <p:cNvSpPr>
                      <a:spLocks noChangeArrowheads="1"/>
                    </p:cNvSpPr>
                    <p:nvPr/>
                  </p:nvSpPr>
                  <p:spPr bwMode="auto">
                    <a:xfrm>
                      <a:off x="2460"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39" name="Rectangle 248"/>
                    <p:cNvSpPr>
                      <a:spLocks noChangeArrowheads="1"/>
                    </p:cNvSpPr>
                    <p:nvPr/>
                  </p:nvSpPr>
                  <p:spPr bwMode="auto">
                    <a:xfrm>
                      <a:off x="260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40" name="Rectangle 249"/>
                    <p:cNvSpPr>
                      <a:spLocks noChangeArrowheads="1"/>
                    </p:cNvSpPr>
                    <p:nvPr/>
                  </p:nvSpPr>
                  <p:spPr bwMode="auto">
                    <a:xfrm>
                      <a:off x="1600"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41" name="Rectangle 250"/>
                    <p:cNvSpPr>
                      <a:spLocks noChangeArrowheads="1"/>
                    </p:cNvSpPr>
                    <p:nvPr/>
                  </p:nvSpPr>
                  <p:spPr bwMode="auto">
                    <a:xfrm>
                      <a:off x="1740" y="336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42" name="Rectangle 251"/>
                    <p:cNvSpPr>
                      <a:spLocks noChangeArrowheads="1"/>
                    </p:cNvSpPr>
                    <p:nvPr/>
                  </p:nvSpPr>
                  <p:spPr bwMode="auto">
                    <a:xfrm>
                      <a:off x="1888"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43" name="Rectangle 252"/>
                    <p:cNvSpPr>
                      <a:spLocks noChangeArrowheads="1"/>
                    </p:cNvSpPr>
                    <p:nvPr/>
                  </p:nvSpPr>
                  <p:spPr bwMode="auto">
                    <a:xfrm>
                      <a:off x="2028"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44" name="Rectangle 253"/>
                    <p:cNvSpPr>
                      <a:spLocks noChangeArrowheads="1"/>
                    </p:cNvSpPr>
                    <p:nvPr/>
                  </p:nvSpPr>
                  <p:spPr bwMode="auto">
                    <a:xfrm>
                      <a:off x="2176"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45" name="Rectangle 254"/>
                    <p:cNvSpPr>
                      <a:spLocks noChangeArrowheads="1"/>
                    </p:cNvSpPr>
                    <p:nvPr/>
                  </p:nvSpPr>
                  <p:spPr bwMode="auto">
                    <a:xfrm>
                      <a:off x="2316"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46" name="Rectangle 255"/>
                    <p:cNvSpPr>
                      <a:spLocks noChangeArrowheads="1"/>
                    </p:cNvSpPr>
                    <p:nvPr/>
                  </p:nvSpPr>
                  <p:spPr bwMode="auto">
                    <a:xfrm>
                      <a:off x="2460" y="336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47" name="Rectangle 256"/>
                    <p:cNvSpPr>
                      <a:spLocks noChangeArrowheads="1"/>
                    </p:cNvSpPr>
                    <p:nvPr/>
                  </p:nvSpPr>
                  <p:spPr bwMode="auto">
                    <a:xfrm>
                      <a:off x="2608" y="336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48" name="Rectangle 257"/>
                    <p:cNvSpPr>
                      <a:spLocks noChangeArrowheads="1"/>
                    </p:cNvSpPr>
                    <p:nvPr/>
                  </p:nvSpPr>
                  <p:spPr bwMode="auto">
                    <a:xfrm>
                      <a:off x="1600" y="350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49" name="Rectangle 258"/>
                    <p:cNvSpPr>
                      <a:spLocks noChangeArrowheads="1"/>
                    </p:cNvSpPr>
                    <p:nvPr/>
                  </p:nvSpPr>
                  <p:spPr bwMode="auto">
                    <a:xfrm>
                      <a:off x="1740" y="3504"/>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50" name="Rectangle 259"/>
                    <p:cNvSpPr>
                      <a:spLocks noChangeArrowheads="1"/>
                    </p:cNvSpPr>
                    <p:nvPr/>
                  </p:nvSpPr>
                  <p:spPr bwMode="auto">
                    <a:xfrm>
                      <a:off x="1888"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51" name="Rectangle 260"/>
                    <p:cNvSpPr>
                      <a:spLocks noChangeArrowheads="1"/>
                    </p:cNvSpPr>
                    <p:nvPr/>
                  </p:nvSpPr>
                  <p:spPr bwMode="auto">
                    <a:xfrm>
                      <a:off x="2028"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52" name="Rectangle 261"/>
                    <p:cNvSpPr>
                      <a:spLocks noChangeArrowheads="1"/>
                    </p:cNvSpPr>
                    <p:nvPr/>
                  </p:nvSpPr>
                  <p:spPr bwMode="auto">
                    <a:xfrm>
                      <a:off x="2176"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53" name="Rectangle 262"/>
                    <p:cNvSpPr>
                      <a:spLocks noChangeArrowheads="1"/>
                    </p:cNvSpPr>
                    <p:nvPr/>
                  </p:nvSpPr>
                  <p:spPr bwMode="auto">
                    <a:xfrm>
                      <a:off x="2316"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54" name="Rectangle 263"/>
                    <p:cNvSpPr>
                      <a:spLocks noChangeArrowheads="1"/>
                    </p:cNvSpPr>
                    <p:nvPr/>
                  </p:nvSpPr>
                  <p:spPr bwMode="auto">
                    <a:xfrm>
                      <a:off x="2460" y="3504"/>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55" name="Rectangle 264"/>
                    <p:cNvSpPr>
                      <a:spLocks noChangeArrowheads="1"/>
                    </p:cNvSpPr>
                    <p:nvPr/>
                  </p:nvSpPr>
                  <p:spPr bwMode="auto">
                    <a:xfrm>
                      <a:off x="2608" y="3504"/>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56" name="Rectangle 265"/>
                    <p:cNvSpPr>
                      <a:spLocks noChangeArrowheads="1"/>
                    </p:cNvSpPr>
                    <p:nvPr/>
                  </p:nvSpPr>
                  <p:spPr bwMode="auto">
                    <a:xfrm>
                      <a:off x="1600"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57" name="Rectangle 266"/>
                    <p:cNvSpPr>
                      <a:spLocks noChangeArrowheads="1"/>
                    </p:cNvSpPr>
                    <p:nvPr/>
                  </p:nvSpPr>
                  <p:spPr bwMode="auto">
                    <a:xfrm>
                      <a:off x="1740"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58" name="Rectangle 267"/>
                    <p:cNvSpPr>
                      <a:spLocks noChangeArrowheads="1"/>
                    </p:cNvSpPr>
                    <p:nvPr/>
                  </p:nvSpPr>
                  <p:spPr bwMode="auto">
                    <a:xfrm>
                      <a:off x="188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59" name="Rectangle 268"/>
                    <p:cNvSpPr>
                      <a:spLocks noChangeArrowheads="1"/>
                    </p:cNvSpPr>
                    <p:nvPr/>
                  </p:nvSpPr>
                  <p:spPr bwMode="auto">
                    <a:xfrm>
                      <a:off x="202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60" name="Rectangle 269"/>
                    <p:cNvSpPr>
                      <a:spLocks noChangeArrowheads="1"/>
                    </p:cNvSpPr>
                    <p:nvPr/>
                  </p:nvSpPr>
                  <p:spPr bwMode="auto">
                    <a:xfrm>
                      <a:off x="217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61" name="Rectangle 270"/>
                    <p:cNvSpPr>
                      <a:spLocks noChangeArrowheads="1"/>
                    </p:cNvSpPr>
                    <p:nvPr/>
                  </p:nvSpPr>
                  <p:spPr bwMode="auto">
                    <a:xfrm>
                      <a:off x="231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62" name="Rectangle 271"/>
                    <p:cNvSpPr>
                      <a:spLocks noChangeArrowheads="1"/>
                    </p:cNvSpPr>
                    <p:nvPr/>
                  </p:nvSpPr>
                  <p:spPr bwMode="auto">
                    <a:xfrm>
                      <a:off x="2460"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763" name="Rectangle 272"/>
                    <p:cNvSpPr>
                      <a:spLocks noChangeArrowheads="1"/>
                    </p:cNvSpPr>
                    <p:nvPr/>
                  </p:nvSpPr>
                  <p:spPr bwMode="auto">
                    <a:xfrm>
                      <a:off x="260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grpSp>
              <p:nvGrpSpPr>
                <p:cNvPr id="60913" name="Group 273"/>
                <p:cNvGrpSpPr>
                  <a:grpSpLocks/>
                </p:cNvGrpSpPr>
                <p:nvPr/>
              </p:nvGrpSpPr>
              <p:grpSpPr bwMode="auto">
                <a:xfrm>
                  <a:off x="1663" y="3456"/>
                  <a:ext cx="2434" cy="1059"/>
                  <a:chOff x="1663" y="2880"/>
                  <a:chExt cx="2434" cy="1059"/>
                </a:xfrm>
              </p:grpSpPr>
              <p:grpSp>
                <p:nvGrpSpPr>
                  <p:cNvPr id="61436" name="Group 274"/>
                  <p:cNvGrpSpPr>
                    <a:grpSpLocks/>
                  </p:cNvGrpSpPr>
                  <p:nvPr/>
                </p:nvGrpSpPr>
                <p:grpSpPr bwMode="auto">
                  <a:xfrm>
                    <a:off x="1663" y="2880"/>
                    <a:ext cx="705" cy="1056"/>
                    <a:chOff x="1598" y="2640"/>
                    <a:chExt cx="1410" cy="2112"/>
                  </a:xfrm>
                </p:grpSpPr>
                <p:sp>
                  <p:nvSpPr>
                    <p:cNvPr id="61632" name="Rectangle 275"/>
                    <p:cNvSpPr>
                      <a:spLocks noChangeArrowheads="1"/>
                    </p:cNvSpPr>
                    <p:nvPr/>
                  </p:nvSpPr>
                  <p:spPr bwMode="auto">
                    <a:xfrm>
                      <a:off x="159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33" name="Rectangle 276"/>
                    <p:cNvSpPr>
                      <a:spLocks noChangeArrowheads="1"/>
                    </p:cNvSpPr>
                    <p:nvPr/>
                  </p:nvSpPr>
                  <p:spPr bwMode="auto">
                    <a:xfrm>
                      <a:off x="1742" y="264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34" name="Rectangle 277"/>
                    <p:cNvSpPr>
                      <a:spLocks noChangeArrowheads="1"/>
                    </p:cNvSpPr>
                    <p:nvPr/>
                  </p:nvSpPr>
                  <p:spPr bwMode="auto">
                    <a:xfrm>
                      <a:off x="1886"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35" name="Rectangle 278"/>
                    <p:cNvSpPr>
                      <a:spLocks noChangeArrowheads="1"/>
                    </p:cNvSpPr>
                    <p:nvPr/>
                  </p:nvSpPr>
                  <p:spPr bwMode="auto">
                    <a:xfrm>
                      <a:off x="2030"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36" name="Rectangle 279"/>
                    <p:cNvSpPr>
                      <a:spLocks noChangeArrowheads="1"/>
                    </p:cNvSpPr>
                    <p:nvPr/>
                  </p:nvSpPr>
                  <p:spPr bwMode="auto">
                    <a:xfrm>
                      <a:off x="2172" y="2640"/>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37" name="Rectangle 280"/>
                    <p:cNvSpPr>
                      <a:spLocks noChangeArrowheads="1"/>
                    </p:cNvSpPr>
                    <p:nvPr/>
                  </p:nvSpPr>
                  <p:spPr bwMode="auto">
                    <a:xfrm>
                      <a:off x="2318"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38" name="Rectangle 281"/>
                    <p:cNvSpPr>
                      <a:spLocks noChangeArrowheads="1"/>
                    </p:cNvSpPr>
                    <p:nvPr/>
                  </p:nvSpPr>
                  <p:spPr bwMode="auto">
                    <a:xfrm>
                      <a:off x="2460"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39" name="Rectangle 282"/>
                    <p:cNvSpPr>
                      <a:spLocks noChangeArrowheads="1"/>
                    </p:cNvSpPr>
                    <p:nvPr/>
                  </p:nvSpPr>
                  <p:spPr bwMode="auto">
                    <a:xfrm>
                      <a:off x="2606"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40" name="Rectangle 283"/>
                    <p:cNvSpPr>
                      <a:spLocks noChangeArrowheads="1"/>
                    </p:cNvSpPr>
                    <p:nvPr/>
                  </p:nvSpPr>
                  <p:spPr bwMode="auto">
                    <a:xfrm>
                      <a:off x="1598"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41" name="Rectangle 284"/>
                    <p:cNvSpPr>
                      <a:spLocks noChangeArrowheads="1"/>
                    </p:cNvSpPr>
                    <p:nvPr/>
                  </p:nvSpPr>
                  <p:spPr bwMode="auto">
                    <a:xfrm>
                      <a:off x="1742" y="278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42" name="Rectangle 285"/>
                    <p:cNvSpPr>
                      <a:spLocks noChangeArrowheads="1"/>
                    </p:cNvSpPr>
                    <p:nvPr/>
                  </p:nvSpPr>
                  <p:spPr bwMode="auto">
                    <a:xfrm>
                      <a:off x="1886"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43" name="Rectangle 286"/>
                    <p:cNvSpPr>
                      <a:spLocks noChangeArrowheads="1"/>
                    </p:cNvSpPr>
                    <p:nvPr/>
                  </p:nvSpPr>
                  <p:spPr bwMode="auto">
                    <a:xfrm>
                      <a:off x="2030"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44" name="Rectangle 287"/>
                    <p:cNvSpPr>
                      <a:spLocks noChangeArrowheads="1"/>
                    </p:cNvSpPr>
                    <p:nvPr/>
                  </p:nvSpPr>
                  <p:spPr bwMode="auto">
                    <a:xfrm>
                      <a:off x="2172" y="2784"/>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45" name="Rectangle 288"/>
                    <p:cNvSpPr>
                      <a:spLocks noChangeArrowheads="1"/>
                    </p:cNvSpPr>
                    <p:nvPr/>
                  </p:nvSpPr>
                  <p:spPr bwMode="auto">
                    <a:xfrm>
                      <a:off x="2318"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46" name="Rectangle 289"/>
                    <p:cNvSpPr>
                      <a:spLocks noChangeArrowheads="1"/>
                    </p:cNvSpPr>
                    <p:nvPr/>
                  </p:nvSpPr>
                  <p:spPr bwMode="auto">
                    <a:xfrm>
                      <a:off x="2462" y="278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47" name="Rectangle 290"/>
                    <p:cNvSpPr>
                      <a:spLocks noChangeArrowheads="1"/>
                    </p:cNvSpPr>
                    <p:nvPr/>
                  </p:nvSpPr>
                  <p:spPr bwMode="auto">
                    <a:xfrm>
                      <a:off x="2606"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48" name="Rectangle 291"/>
                    <p:cNvSpPr>
                      <a:spLocks noChangeArrowheads="1"/>
                    </p:cNvSpPr>
                    <p:nvPr/>
                  </p:nvSpPr>
                  <p:spPr bwMode="auto">
                    <a:xfrm>
                      <a:off x="1598"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49" name="Rectangle 292"/>
                    <p:cNvSpPr>
                      <a:spLocks noChangeArrowheads="1"/>
                    </p:cNvSpPr>
                    <p:nvPr/>
                  </p:nvSpPr>
                  <p:spPr bwMode="auto">
                    <a:xfrm>
                      <a:off x="1742" y="2930"/>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50" name="Rectangle 293"/>
                    <p:cNvSpPr>
                      <a:spLocks noChangeArrowheads="1"/>
                    </p:cNvSpPr>
                    <p:nvPr/>
                  </p:nvSpPr>
                  <p:spPr bwMode="auto">
                    <a:xfrm>
                      <a:off x="1886"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51" name="Rectangle 294"/>
                    <p:cNvSpPr>
                      <a:spLocks noChangeArrowheads="1"/>
                    </p:cNvSpPr>
                    <p:nvPr/>
                  </p:nvSpPr>
                  <p:spPr bwMode="auto">
                    <a:xfrm>
                      <a:off x="2030"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52" name="Rectangle 295"/>
                    <p:cNvSpPr>
                      <a:spLocks noChangeArrowheads="1"/>
                    </p:cNvSpPr>
                    <p:nvPr/>
                  </p:nvSpPr>
                  <p:spPr bwMode="auto">
                    <a:xfrm>
                      <a:off x="2172" y="293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53" name="Rectangle 296"/>
                    <p:cNvSpPr>
                      <a:spLocks noChangeArrowheads="1"/>
                    </p:cNvSpPr>
                    <p:nvPr/>
                  </p:nvSpPr>
                  <p:spPr bwMode="auto">
                    <a:xfrm>
                      <a:off x="2318"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54" name="Rectangle 297"/>
                    <p:cNvSpPr>
                      <a:spLocks noChangeArrowheads="1"/>
                    </p:cNvSpPr>
                    <p:nvPr/>
                  </p:nvSpPr>
                  <p:spPr bwMode="auto">
                    <a:xfrm>
                      <a:off x="2462" y="2930"/>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55" name="Rectangle 298"/>
                    <p:cNvSpPr>
                      <a:spLocks noChangeArrowheads="1"/>
                    </p:cNvSpPr>
                    <p:nvPr/>
                  </p:nvSpPr>
                  <p:spPr bwMode="auto">
                    <a:xfrm>
                      <a:off x="2606"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56" name="Rectangle 299"/>
                    <p:cNvSpPr>
                      <a:spLocks noChangeArrowheads="1"/>
                    </p:cNvSpPr>
                    <p:nvPr/>
                  </p:nvSpPr>
                  <p:spPr bwMode="auto">
                    <a:xfrm>
                      <a:off x="1598"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57" name="Rectangle 300"/>
                    <p:cNvSpPr>
                      <a:spLocks noChangeArrowheads="1"/>
                    </p:cNvSpPr>
                    <p:nvPr/>
                  </p:nvSpPr>
                  <p:spPr bwMode="auto">
                    <a:xfrm>
                      <a:off x="1742" y="3076"/>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58" name="Rectangle 301"/>
                    <p:cNvSpPr>
                      <a:spLocks noChangeArrowheads="1"/>
                    </p:cNvSpPr>
                    <p:nvPr/>
                  </p:nvSpPr>
                  <p:spPr bwMode="auto">
                    <a:xfrm>
                      <a:off x="1886"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59" name="Rectangle 302"/>
                    <p:cNvSpPr>
                      <a:spLocks noChangeArrowheads="1"/>
                    </p:cNvSpPr>
                    <p:nvPr/>
                  </p:nvSpPr>
                  <p:spPr bwMode="auto">
                    <a:xfrm>
                      <a:off x="2030"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60" name="Rectangle 303"/>
                    <p:cNvSpPr>
                      <a:spLocks noChangeArrowheads="1"/>
                    </p:cNvSpPr>
                    <p:nvPr/>
                  </p:nvSpPr>
                  <p:spPr bwMode="auto">
                    <a:xfrm>
                      <a:off x="2172" y="307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61" name="Rectangle 304"/>
                    <p:cNvSpPr>
                      <a:spLocks noChangeArrowheads="1"/>
                    </p:cNvSpPr>
                    <p:nvPr/>
                  </p:nvSpPr>
                  <p:spPr bwMode="auto">
                    <a:xfrm>
                      <a:off x="2318"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62" name="Rectangle 305"/>
                    <p:cNvSpPr>
                      <a:spLocks noChangeArrowheads="1"/>
                    </p:cNvSpPr>
                    <p:nvPr/>
                  </p:nvSpPr>
                  <p:spPr bwMode="auto">
                    <a:xfrm>
                      <a:off x="2462" y="3076"/>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63" name="Rectangle 306"/>
                    <p:cNvSpPr>
                      <a:spLocks noChangeArrowheads="1"/>
                    </p:cNvSpPr>
                    <p:nvPr/>
                  </p:nvSpPr>
                  <p:spPr bwMode="auto">
                    <a:xfrm>
                      <a:off x="2606"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64" name="Rectangle 307"/>
                    <p:cNvSpPr>
                      <a:spLocks noChangeArrowheads="1"/>
                    </p:cNvSpPr>
                    <p:nvPr/>
                  </p:nvSpPr>
                  <p:spPr bwMode="auto">
                    <a:xfrm>
                      <a:off x="159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65" name="Rectangle 308"/>
                    <p:cNvSpPr>
                      <a:spLocks noChangeArrowheads="1"/>
                    </p:cNvSpPr>
                    <p:nvPr/>
                  </p:nvSpPr>
                  <p:spPr bwMode="auto">
                    <a:xfrm>
                      <a:off x="1742"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66" name="Rectangle 309"/>
                    <p:cNvSpPr>
                      <a:spLocks noChangeArrowheads="1"/>
                    </p:cNvSpPr>
                    <p:nvPr/>
                  </p:nvSpPr>
                  <p:spPr bwMode="auto">
                    <a:xfrm>
                      <a:off x="188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67" name="Rectangle 310"/>
                    <p:cNvSpPr>
                      <a:spLocks noChangeArrowheads="1"/>
                    </p:cNvSpPr>
                    <p:nvPr/>
                  </p:nvSpPr>
                  <p:spPr bwMode="auto">
                    <a:xfrm>
                      <a:off x="2030"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68" name="Rectangle 311"/>
                    <p:cNvSpPr>
                      <a:spLocks noChangeArrowheads="1"/>
                    </p:cNvSpPr>
                    <p:nvPr/>
                  </p:nvSpPr>
                  <p:spPr bwMode="auto">
                    <a:xfrm>
                      <a:off x="2172" y="321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69" name="Rectangle 312"/>
                    <p:cNvSpPr>
                      <a:spLocks noChangeArrowheads="1"/>
                    </p:cNvSpPr>
                    <p:nvPr/>
                  </p:nvSpPr>
                  <p:spPr bwMode="auto">
                    <a:xfrm>
                      <a:off x="231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70" name="Rectangle 313"/>
                    <p:cNvSpPr>
                      <a:spLocks noChangeArrowheads="1"/>
                    </p:cNvSpPr>
                    <p:nvPr/>
                  </p:nvSpPr>
                  <p:spPr bwMode="auto">
                    <a:xfrm>
                      <a:off x="2462"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71" name="Rectangle 314"/>
                    <p:cNvSpPr>
                      <a:spLocks noChangeArrowheads="1"/>
                    </p:cNvSpPr>
                    <p:nvPr/>
                  </p:nvSpPr>
                  <p:spPr bwMode="auto">
                    <a:xfrm>
                      <a:off x="260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72" name="Rectangle 315"/>
                    <p:cNvSpPr>
                      <a:spLocks noChangeArrowheads="1"/>
                    </p:cNvSpPr>
                    <p:nvPr/>
                  </p:nvSpPr>
                  <p:spPr bwMode="auto">
                    <a:xfrm>
                      <a:off x="1598"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73" name="Rectangle 316"/>
                    <p:cNvSpPr>
                      <a:spLocks noChangeArrowheads="1"/>
                    </p:cNvSpPr>
                    <p:nvPr/>
                  </p:nvSpPr>
                  <p:spPr bwMode="auto">
                    <a:xfrm>
                      <a:off x="1742" y="336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74" name="Rectangle 317"/>
                    <p:cNvSpPr>
                      <a:spLocks noChangeArrowheads="1"/>
                    </p:cNvSpPr>
                    <p:nvPr/>
                  </p:nvSpPr>
                  <p:spPr bwMode="auto">
                    <a:xfrm>
                      <a:off x="1886"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75" name="Rectangle 318"/>
                    <p:cNvSpPr>
                      <a:spLocks noChangeArrowheads="1"/>
                    </p:cNvSpPr>
                    <p:nvPr/>
                  </p:nvSpPr>
                  <p:spPr bwMode="auto">
                    <a:xfrm>
                      <a:off x="2030"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76" name="Rectangle 319"/>
                    <p:cNvSpPr>
                      <a:spLocks noChangeArrowheads="1"/>
                    </p:cNvSpPr>
                    <p:nvPr/>
                  </p:nvSpPr>
                  <p:spPr bwMode="auto">
                    <a:xfrm>
                      <a:off x="2172" y="336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77" name="Rectangle 320"/>
                    <p:cNvSpPr>
                      <a:spLocks noChangeArrowheads="1"/>
                    </p:cNvSpPr>
                    <p:nvPr/>
                  </p:nvSpPr>
                  <p:spPr bwMode="auto">
                    <a:xfrm>
                      <a:off x="2318"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78" name="Rectangle 321"/>
                    <p:cNvSpPr>
                      <a:spLocks noChangeArrowheads="1"/>
                    </p:cNvSpPr>
                    <p:nvPr/>
                  </p:nvSpPr>
                  <p:spPr bwMode="auto">
                    <a:xfrm>
                      <a:off x="2462" y="336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79" name="Rectangle 322"/>
                    <p:cNvSpPr>
                      <a:spLocks noChangeArrowheads="1"/>
                    </p:cNvSpPr>
                    <p:nvPr/>
                  </p:nvSpPr>
                  <p:spPr bwMode="auto">
                    <a:xfrm>
                      <a:off x="2606"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80" name="Rectangle 323"/>
                    <p:cNvSpPr>
                      <a:spLocks noChangeArrowheads="1"/>
                    </p:cNvSpPr>
                    <p:nvPr/>
                  </p:nvSpPr>
                  <p:spPr bwMode="auto">
                    <a:xfrm>
                      <a:off x="1598"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81" name="Rectangle 324"/>
                    <p:cNvSpPr>
                      <a:spLocks noChangeArrowheads="1"/>
                    </p:cNvSpPr>
                    <p:nvPr/>
                  </p:nvSpPr>
                  <p:spPr bwMode="auto">
                    <a:xfrm>
                      <a:off x="1742" y="3504"/>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82" name="Rectangle 325"/>
                    <p:cNvSpPr>
                      <a:spLocks noChangeArrowheads="1"/>
                    </p:cNvSpPr>
                    <p:nvPr/>
                  </p:nvSpPr>
                  <p:spPr bwMode="auto">
                    <a:xfrm>
                      <a:off x="1886"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83" name="Rectangle 326"/>
                    <p:cNvSpPr>
                      <a:spLocks noChangeArrowheads="1"/>
                    </p:cNvSpPr>
                    <p:nvPr/>
                  </p:nvSpPr>
                  <p:spPr bwMode="auto">
                    <a:xfrm>
                      <a:off x="2030"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84" name="Rectangle 327"/>
                    <p:cNvSpPr>
                      <a:spLocks noChangeArrowheads="1"/>
                    </p:cNvSpPr>
                    <p:nvPr/>
                  </p:nvSpPr>
                  <p:spPr bwMode="auto">
                    <a:xfrm>
                      <a:off x="2172" y="3504"/>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85" name="Rectangle 328"/>
                    <p:cNvSpPr>
                      <a:spLocks noChangeArrowheads="1"/>
                    </p:cNvSpPr>
                    <p:nvPr/>
                  </p:nvSpPr>
                  <p:spPr bwMode="auto">
                    <a:xfrm>
                      <a:off x="2318"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86" name="Rectangle 329"/>
                    <p:cNvSpPr>
                      <a:spLocks noChangeArrowheads="1"/>
                    </p:cNvSpPr>
                    <p:nvPr/>
                  </p:nvSpPr>
                  <p:spPr bwMode="auto">
                    <a:xfrm>
                      <a:off x="2462" y="350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87" name="Rectangle 330"/>
                    <p:cNvSpPr>
                      <a:spLocks noChangeArrowheads="1"/>
                    </p:cNvSpPr>
                    <p:nvPr/>
                  </p:nvSpPr>
                  <p:spPr bwMode="auto">
                    <a:xfrm>
                      <a:off x="2606"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88" name="Rectangle 331"/>
                    <p:cNvSpPr>
                      <a:spLocks noChangeArrowheads="1"/>
                    </p:cNvSpPr>
                    <p:nvPr/>
                  </p:nvSpPr>
                  <p:spPr bwMode="auto">
                    <a:xfrm>
                      <a:off x="1598"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89" name="Rectangle 332"/>
                    <p:cNvSpPr>
                      <a:spLocks noChangeArrowheads="1"/>
                    </p:cNvSpPr>
                    <p:nvPr/>
                  </p:nvSpPr>
                  <p:spPr bwMode="auto">
                    <a:xfrm>
                      <a:off x="1742" y="364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90" name="Rectangle 333"/>
                    <p:cNvSpPr>
                      <a:spLocks noChangeArrowheads="1"/>
                    </p:cNvSpPr>
                    <p:nvPr/>
                  </p:nvSpPr>
                  <p:spPr bwMode="auto">
                    <a:xfrm>
                      <a:off x="1886"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91" name="Rectangle 334"/>
                    <p:cNvSpPr>
                      <a:spLocks noChangeArrowheads="1"/>
                    </p:cNvSpPr>
                    <p:nvPr/>
                  </p:nvSpPr>
                  <p:spPr bwMode="auto">
                    <a:xfrm>
                      <a:off x="2030"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92" name="Rectangle 335"/>
                    <p:cNvSpPr>
                      <a:spLocks noChangeArrowheads="1"/>
                    </p:cNvSpPr>
                    <p:nvPr/>
                  </p:nvSpPr>
                  <p:spPr bwMode="auto">
                    <a:xfrm>
                      <a:off x="2172" y="3648"/>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93" name="Rectangle 336"/>
                    <p:cNvSpPr>
                      <a:spLocks noChangeArrowheads="1"/>
                    </p:cNvSpPr>
                    <p:nvPr/>
                  </p:nvSpPr>
                  <p:spPr bwMode="auto">
                    <a:xfrm>
                      <a:off x="2318"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94" name="Rectangle 337"/>
                    <p:cNvSpPr>
                      <a:spLocks noChangeArrowheads="1"/>
                    </p:cNvSpPr>
                    <p:nvPr/>
                  </p:nvSpPr>
                  <p:spPr bwMode="auto">
                    <a:xfrm>
                      <a:off x="2462" y="364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95" name="Rectangle 338"/>
                    <p:cNvSpPr>
                      <a:spLocks noChangeArrowheads="1"/>
                    </p:cNvSpPr>
                    <p:nvPr/>
                  </p:nvSpPr>
                  <p:spPr bwMode="auto">
                    <a:xfrm>
                      <a:off x="2606"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1437" name="Group 339"/>
                  <p:cNvGrpSpPr>
                    <a:grpSpLocks/>
                  </p:cNvGrpSpPr>
                  <p:nvPr/>
                </p:nvGrpSpPr>
                <p:grpSpPr bwMode="auto">
                  <a:xfrm>
                    <a:off x="2239" y="2881"/>
                    <a:ext cx="707" cy="1058"/>
                    <a:chOff x="1598" y="2642"/>
                    <a:chExt cx="1414" cy="2116"/>
                  </a:xfrm>
                </p:grpSpPr>
                <p:sp>
                  <p:nvSpPr>
                    <p:cNvPr id="61568" name="Rectangle 340"/>
                    <p:cNvSpPr>
                      <a:spLocks noChangeArrowheads="1"/>
                    </p:cNvSpPr>
                    <p:nvPr/>
                  </p:nvSpPr>
                  <p:spPr bwMode="auto">
                    <a:xfrm>
                      <a:off x="159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69" name="Rectangle 341"/>
                    <p:cNvSpPr>
                      <a:spLocks noChangeArrowheads="1"/>
                    </p:cNvSpPr>
                    <p:nvPr/>
                  </p:nvSpPr>
                  <p:spPr bwMode="auto">
                    <a:xfrm>
                      <a:off x="1742" y="264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70" name="Rectangle 342"/>
                    <p:cNvSpPr>
                      <a:spLocks noChangeArrowheads="1"/>
                    </p:cNvSpPr>
                    <p:nvPr/>
                  </p:nvSpPr>
                  <p:spPr bwMode="auto">
                    <a:xfrm>
                      <a:off x="188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71" name="Rectangle 343"/>
                    <p:cNvSpPr>
                      <a:spLocks noChangeArrowheads="1"/>
                    </p:cNvSpPr>
                    <p:nvPr/>
                  </p:nvSpPr>
                  <p:spPr bwMode="auto">
                    <a:xfrm>
                      <a:off x="203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72" name="Rectangle 344"/>
                    <p:cNvSpPr>
                      <a:spLocks noChangeArrowheads="1"/>
                    </p:cNvSpPr>
                    <p:nvPr/>
                  </p:nvSpPr>
                  <p:spPr bwMode="auto">
                    <a:xfrm>
                      <a:off x="2174"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73" name="Rectangle 345"/>
                    <p:cNvSpPr>
                      <a:spLocks noChangeArrowheads="1"/>
                    </p:cNvSpPr>
                    <p:nvPr/>
                  </p:nvSpPr>
                  <p:spPr bwMode="auto">
                    <a:xfrm>
                      <a:off x="231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74" name="Rectangle 346"/>
                    <p:cNvSpPr>
                      <a:spLocks noChangeArrowheads="1"/>
                    </p:cNvSpPr>
                    <p:nvPr/>
                  </p:nvSpPr>
                  <p:spPr bwMode="auto">
                    <a:xfrm>
                      <a:off x="246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75" name="Rectangle 347"/>
                    <p:cNvSpPr>
                      <a:spLocks noChangeArrowheads="1"/>
                    </p:cNvSpPr>
                    <p:nvPr/>
                  </p:nvSpPr>
                  <p:spPr bwMode="auto">
                    <a:xfrm>
                      <a:off x="2606" y="264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76" name="Rectangle 348"/>
                    <p:cNvSpPr>
                      <a:spLocks noChangeArrowheads="1"/>
                    </p:cNvSpPr>
                    <p:nvPr/>
                  </p:nvSpPr>
                  <p:spPr bwMode="auto">
                    <a:xfrm>
                      <a:off x="1598"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77" name="Rectangle 349"/>
                    <p:cNvSpPr>
                      <a:spLocks noChangeArrowheads="1"/>
                    </p:cNvSpPr>
                    <p:nvPr/>
                  </p:nvSpPr>
                  <p:spPr bwMode="auto">
                    <a:xfrm>
                      <a:off x="1742" y="278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78" name="Rectangle 350"/>
                    <p:cNvSpPr>
                      <a:spLocks noChangeArrowheads="1"/>
                    </p:cNvSpPr>
                    <p:nvPr/>
                  </p:nvSpPr>
                  <p:spPr bwMode="auto">
                    <a:xfrm>
                      <a:off x="1886"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79" name="Rectangle 351"/>
                    <p:cNvSpPr>
                      <a:spLocks noChangeArrowheads="1"/>
                    </p:cNvSpPr>
                    <p:nvPr/>
                  </p:nvSpPr>
                  <p:spPr bwMode="auto">
                    <a:xfrm>
                      <a:off x="2030"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80" name="Rectangle 352"/>
                    <p:cNvSpPr>
                      <a:spLocks noChangeArrowheads="1"/>
                    </p:cNvSpPr>
                    <p:nvPr/>
                  </p:nvSpPr>
                  <p:spPr bwMode="auto">
                    <a:xfrm>
                      <a:off x="2178"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81" name="Rectangle 353"/>
                    <p:cNvSpPr>
                      <a:spLocks noChangeArrowheads="1"/>
                    </p:cNvSpPr>
                    <p:nvPr/>
                  </p:nvSpPr>
                  <p:spPr bwMode="auto">
                    <a:xfrm>
                      <a:off x="2318"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82" name="Rectangle 354"/>
                    <p:cNvSpPr>
                      <a:spLocks noChangeArrowheads="1"/>
                    </p:cNvSpPr>
                    <p:nvPr/>
                  </p:nvSpPr>
                  <p:spPr bwMode="auto">
                    <a:xfrm>
                      <a:off x="2462" y="278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83" name="Rectangle 355"/>
                    <p:cNvSpPr>
                      <a:spLocks noChangeArrowheads="1"/>
                    </p:cNvSpPr>
                    <p:nvPr/>
                  </p:nvSpPr>
                  <p:spPr bwMode="auto">
                    <a:xfrm>
                      <a:off x="2610"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84" name="Rectangle 356"/>
                    <p:cNvSpPr>
                      <a:spLocks noChangeArrowheads="1"/>
                    </p:cNvSpPr>
                    <p:nvPr/>
                  </p:nvSpPr>
                  <p:spPr bwMode="auto">
                    <a:xfrm>
                      <a:off x="1598" y="293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85" name="Rectangle 357"/>
                    <p:cNvSpPr>
                      <a:spLocks noChangeArrowheads="1"/>
                    </p:cNvSpPr>
                    <p:nvPr/>
                  </p:nvSpPr>
                  <p:spPr bwMode="auto">
                    <a:xfrm>
                      <a:off x="1742" y="293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86" name="Rectangle 358"/>
                    <p:cNvSpPr>
                      <a:spLocks noChangeArrowheads="1"/>
                    </p:cNvSpPr>
                    <p:nvPr/>
                  </p:nvSpPr>
                  <p:spPr bwMode="auto">
                    <a:xfrm>
                      <a:off x="1886" y="293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87" name="Rectangle 359"/>
                    <p:cNvSpPr>
                      <a:spLocks noChangeArrowheads="1"/>
                    </p:cNvSpPr>
                    <p:nvPr/>
                  </p:nvSpPr>
                  <p:spPr bwMode="auto">
                    <a:xfrm>
                      <a:off x="2030" y="293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88" name="Rectangle 360"/>
                    <p:cNvSpPr>
                      <a:spLocks noChangeArrowheads="1"/>
                    </p:cNvSpPr>
                    <p:nvPr/>
                  </p:nvSpPr>
                  <p:spPr bwMode="auto">
                    <a:xfrm>
                      <a:off x="2174" y="293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89" name="Rectangle 361"/>
                    <p:cNvSpPr>
                      <a:spLocks noChangeArrowheads="1"/>
                    </p:cNvSpPr>
                    <p:nvPr/>
                  </p:nvSpPr>
                  <p:spPr bwMode="auto">
                    <a:xfrm>
                      <a:off x="2318" y="293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90" name="Rectangle 362"/>
                    <p:cNvSpPr>
                      <a:spLocks noChangeArrowheads="1"/>
                    </p:cNvSpPr>
                    <p:nvPr/>
                  </p:nvSpPr>
                  <p:spPr bwMode="auto">
                    <a:xfrm>
                      <a:off x="2460" y="293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91" name="Rectangle 363"/>
                    <p:cNvSpPr>
                      <a:spLocks noChangeArrowheads="1"/>
                    </p:cNvSpPr>
                    <p:nvPr/>
                  </p:nvSpPr>
                  <p:spPr bwMode="auto">
                    <a:xfrm>
                      <a:off x="2606" y="2930"/>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92" name="Rectangle 364"/>
                    <p:cNvSpPr>
                      <a:spLocks noChangeArrowheads="1"/>
                    </p:cNvSpPr>
                    <p:nvPr/>
                  </p:nvSpPr>
                  <p:spPr bwMode="auto">
                    <a:xfrm>
                      <a:off x="1598" y="3072"/>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93" name="Rectangle 365"/>
                    <p:cNvSpPr>
                      <a:spLocks noChangeArrowheads="1"/>
                    </p:cNvSpPr>
                    <p:nvPr/>
                  </p:nvSpPr>
                  <p:spPr bwMode="auto">
                    <a:xfrm>
                      <a:off x="1742" y="3072"/>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94" name="Rectangle 366"/>
                    <p:cNvSpPr>
                      <a:spLocks noChangeArrowheads="1"/>
                    </p:cNvSpPr>
                    <p:nvPr/>
                  </p:nvSpPr>
                  <p:spPr bwMode="auto">
                    <a:xfrm>
                      <a:off x="1886" y="3072"/>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95" name="Rectangle 367"/>
                    <p:cNvSpPr>
                      <a:spLocks noChangeArrowheads="1"/>
                    </p:cNvSpPr>
                    <p:nvPr/>
                  </p:nvSpPr>
                  <p:spPr bwMode="auto">
                    <a:xfrm>
                      <a:off x="2030" y="3072"/>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96" name="Rectangle 368"/>
                    <p:cNvSpPr>
                      <a:spLocks noChangeArrowheads="1"/>
                    </p:cNvSpPr>
                    <p:nvPr/>
                  </p:nvSpPr>
                  <p:spPr bwMode="auto">
                    <a:xfrm>
                      <a:off x="2174" y="3072"/>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97" name="Rectangle 369"/>
                    <p:cNvSpPr>
                      <a:spLocks noChangeArrowheads="1"/>
                    </p:cNvSpPr>
                    <p:nvPr/>
                  </p:nvSpPr>
                  <p:spPr bwMode="auto">
                    <a:xfrm>
                      <a:off x="2318" y="3072"/>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98" name="Rectangle 370"/>
                    <p:cNvSpPr>
                      <a:spLocks noChangeArrowheads="1"/>
                    </p:cNvSpPr>
                    <p:nvPr/>
                  </p:nvSpPr>
                  <p:spPr bwMode="auto">
                    <a:xfrm>
                      <a:off x="2460" y="3072"/>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99" name="Rectangle 371"/>
                    <p:cNvSpPr>
                      <a:spLocks noChangeArrowheads="1"/>
                    </p:cNvSpPr>
                    <p:nvPr/>
                  </p:nvSpPr>
                  <p:spPr bwMode="auto">
                    <a:xfrm>
                      <a:off x="2606" y="3072"/>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00" name="Rectangle 372"/>
                    <p:cNvSpPr>
                      <a:spLocks noChangeArrowheads="1"/>
                    </p:cNvSpPr>
                    <p:nvPr/>
                  </p:nvSpPr>
                  <p:spPr bwMode="auto">
                    <a:xfrm>
                      <a:off x="159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01" name="Rectangle 373"/>
                    <p:cNvSpPr>
                      <a:spLocks noChangeArrowheads="1"/>
                    </p:cNvSpPr>
                    <p:nvPr/>
                  </p:nvSpPr>
                  <p:spPr bwMode="auto">
                    <a:xfrm>
                      <a:off x="1742"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02" name="Rectangle 374"/>
                    <p:cNvSpPr>
                      <a:spLocks noChangeArrowheads="1"/>
                    </p:cNvSpPr>
                    <p:nvPr/>
                  </p:nvSpPr>
                  <p:spPr bwMode="auto">
                    <a:xfrm>
                      <a:off x="188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03" name="Rectangle 375"/>
                    <p:cNvSpPr>
                      <a:spLocks noChangeArrowheads="1"/>
                    </p:cNvSpPr>
                    <p:nvPr/>
                  </p:nvSpPr>
                  <p:spPr bwMode="auto">
                    <a:xfrm>
                      <a:off x="2030"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04" name="Rectangle 376"/>
                    <p:cNvSpPr>
                      <a:spLocks noChangeArrowheads="1"/>
                    </p:cNvSpPr>
                    <p:nvPr/>
                  </p:nvSpPr>
                  <p:spPr bwMode="auto">
                    <a:xfrm>
                      <a:off x="2174"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05" name="Rectangle 377"/>
                    <p:cNvSpPr>
                      <a:spLocks noChangeArrowheads="1"/>
                    </p:cNvSpPr>
                    <p:nvPr/>
                  </p:nvSpPr>
                  <p:spPr bwMode="auto">
                    <a:xfrm>
                      <a:off x="231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06" name="Rectangle 378"/>
                    <p:cNvSpPr>
                      <a:spLocks noChangeArrowheads="1"/>
                    </p:cNvSpPr>
                    <p:nvPr/>
                  </p:nvSpPr>
                  <p:spPr bwMode="auto">
                    <a:xfrm>
                      <a:off x="2460"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07" name="Rectangle 379"/>
                    <p:cNvSpPr>
                      <a:spLocks noChangeArrowheads="1"/>
                    </p:cNvSpPr>
                    <p:nvPr/>
                  </p:nvSpPr>
                  <p:spPr bwMode="auto">
                    <a:xfrm>
                      <a:off x="2606" y="321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08" name="Rectangle 380"/>
                    <p:cNvSpPr>
                      <a:spLocks noChangeArrowheads="1"/>
                    </p:cNvSpPr>
                    <p:nvPr/>
                  </p:nvSpPr>
                  <p:spPr bwMode="auto">
                    <a:xfrm>
                      <a:off x="1598"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09" name="Rectangle 381"/>
                    <p:cNvSpPr>
                      <a:spLocks noChangeArrowheads="1"/>
                    </p:cNvSpPr>
                    <p:nvPr/>
                  </p:nvSpPr>
                  <p:spPr bwMode="auto">
                    <a:xfrm>
                      <a:off x="1742" y="336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10" name="Rectangle 382"/>
                    <p:cNvSpPr>
                      <a:spLocks noChangeArrowheads="1"/>
                    </p:cNvSpPr>
                    <p:nvPr/>
                  </p:nvSpPr>
                  <p:spPr bwMode="auto">
                    <a:xfrm>
                      <a:off x="1886"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11" name="Rectangle 383"/>
                    <p:cNvSpPr>
                      <a:spLocks noChangeArrowheads="1"/>
                    </p:cNvSpPr>
                    <p:nvPr/>
                  </p:nvSpPr>
                  <p:spPr bwMode="auto">
                    <a:xfrm>
                      <a:off x="2030"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12" name="Rectangle 384"/>
                    <p:cNvSpPr>
                      <a:spLocks noChangeArrowheads="1"/>
                    </p:cNvSpPr>
                    <p:nvPr/>
                  </p:nvSpPr>
                  <p:spPr bwMode="auto">
                    <a:xfrm>
                      <a:off x="2174"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13" name="Rectangle 385"/>
                    <p:cNvSpPr>
                      <a:spLocks noChangeArrowheads="1"/>
                    </p:cNvSpPr>
                    <p:nvPr/>
                  </p:nvSpPr>
                  <p:spPr bwMode="auto">
                    <a:xfrm>
                      <a:off x="2318"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14" name="Rectangle 386"/>
                    <p:cNvSpPr>
                      <a:spLocks noChangeArrowheads="1"/>
                    </p:cNvSpPr>
                    <p:nvPr/>
                  </p:nvSpPr>
                  <p:spPr bwMode="auto">
                    <a:xfrm>
                      <a:off x="2460"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15" name="Rectangle 387"/>
                    <p:cNvSpPr>
                      <a:spLocks noChangeArrowheads="1"/>
                    </p:cNvSpPr>
                    <p:nvPr/>
                  </p:nvSpPr>
                  <p:spPr bwMode="auto">
                    <a:xfrm>
                      <a:off x="2606" y="336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16" name="Rectangle 388"/>
                    <p:cNvSpPr>
                      <a:spLocks noChangeArrowheads="1"/>
                    </p:cNvSpPr>
                    <p:nvPr/>
                  </p:nvSpPr>
                  <p:spPr bwMode="auto">
                    <a:xfrm>
                      <a:off x="1598" y="350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17" name="Rectangle 389"/>
                    <p:cNvSpPr>
                      <a:spLocks noChangeArrowheads="1"/>
                    </p:cNvSpPr>
                    <p:nvPr/>
                  </p:nvSpPr>
                  <p:spPr bwMode="auto">
                    <a:xfrm>
                      <a:off x="1742" y="350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18" name="Rectangle 390"/>
                    <p:cNvSpPr>
                      <a:spLocks noChangeArrowheads="1"/>
                    </p:cNvSpPr>
                    <p:nvPr/>
                  </p:nvSpPr>
                  <p:spPr bwMode="auto">
                    <a:xfrm>
                      <a:off x="1886" y="350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19" name="Rectangle 391"/>
                    <p:cNvSpPr>
                      <a:spLocks noChangeArrowheads="1"/>
                    </p:cNvSpPr>
                    <p:nvPr/>
                  </p:nvSpPr>
                  <p:spPr bwMode="auto">
                    <a:xfrm>
                      <a:off x="2030" y="350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20" name="Rectangle 392"/>
                    <p:cNvSpPr>
                      <a:spLocks noChangeArrowheads="1"/>
                    </p:cNvSpPr>
                    <p:nvPr/>
                  </p:nvSpPr>
                  <p:spPr bwMode="auto">
                    <a:xfrm>
                      <a:off x="2174" y="350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21" name="Rectangle 393"/>
                    <p:cNvSpPr>
                      <a:spLocks noChangeArrowheads="1"/>
                    </p:cNvSpPr>
                    <p:nvPr/>
                  </p:nvSpPr>
                  <p:spPr bwMode="auto">
                    <a:xfrm>
                      <a:off x="2318" y="350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22" name="Rectangle 394"/>
                    <p:cNvSpPr>
                      <a:spLocks noChangeArrowheads="1"/>
                    </p:cNvSpPr>
                    <p:nvPr/>
                  </p:nvSpPr>
                  <p:spPr bwMode="auto">
                    <a:xfrm>
                      <a:off x="2460" y="350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23" name="Rectangle 395"/>
                    <p:cNvSpPr>
                      <a:spLocks noChangeArrowheads="1"/>
                    </p:cNvSpPr>
                    <p:nvPr/>
                  </p:nvSpPr>
                  <p:spPr bwMode="auto">
                    <a:xfrm>
                      <a:off x="2606" y="350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24" name="Rectangle 396"/>
                    <p:cNvSpPr>
                      <a:spLocks noChangeArrowheads="1"/>
                    </p:cNvSpPr>
                    <p:nvPr/>
                  </p:nvSpPr>
                  <p:spPr bwMode="auto">
                    <a:xfrm>
                      <a:off x="1598" y="365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25" name="Rectangle 397"/>
                    <p:cNvSpPr>
                      <a:spLocks noChangeArrowheads="1"/>
                    </p:cNvSpPr>
                    <p:nvPr/>
                  </p:nvSpPr>
                  <p:spPr bwMode="auto">
                    <a:xfrm>
                      <a:off x="1742" y="365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26" name="Rectangle 398"/>
                    <p:cNvSpPr>
                      <a:spLocks noChangeArrowheads="1"/>
                    </p:cNvSpPr>
                    <p:nvPr/>
                  </p:nvSpPr>
                  <p:spPr bwMode="auto">
                    <a:xfrm>
                      <a:off x="1886" y="365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27" name="Rectangle 399"/>
                    <p:cNvSpPr>
                      <a:spLocks noChangeArrowheads="1"/>
                    </p:cNvSpPr>
                    <p:nvPr/>
                  </p:nvSpPr>
                  <p:spPr bwMode="auto">
                    <a:xfrm>
                      <a:off x="2028" y="365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28" name="Rectangle 400"/>
                    <p:cNvSpPr>
                      <a:spLocks noChangeArrowheads="1"/>
                    </p:cNvSpPr>
                    <p:nvPr/>
                  </p:nvSpPr>
                  <p:spPr bwMode="auto">
                    <a:xfrm>
                      <a:off x="2174" y="365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29" name="Rectangle 401"/>
                    <p:cNvSpPr>
                      <a:spLocks noChangeArrowheads="1"/>
                    </p:cNvSpPr>
                    <p:nvPr/>
                  </p:nvSpPr>
                  <p:spPr bwMode="auto">
                    <a:xfrm>
                      <a:off x="2318" y="365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30" name="Rectangle 402"/>
                    <p:cNvSpPr>
                      <a:spLocks noChangeArrowheads="1"/>
                    </p:cNvSpPr>
                    <p:nvPr/>
                  </p:nvSpPr>
                  <p:spPr bwMode="auto">
                    <a:xfrm>
                      <a:off x="2460" y="365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631" name="Rectangle 403"/>
                    <p:cNvSpPr>
                      <a:spLocks noChangeArrowheads="1"/>
                    </p:cNvSpPr>
                    <p:nvPr/>
                  </p:nvSpPr>
                  <p:spPr bwMode="auto">
                    <a:xfrm>
                      <a:off x="2606" y="365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1438" name="Group 404"/>
                  <p:cNvGrpSpPr>
                    <a:grpSpLocks/>
                  </p:cNvGrpSpPr>
                  <p:nvPr/>
                </p:nvGrpSpPr>
                <p:grpSpPr bwMode="auto">
                  <a:xfrm>
                    <a:off x="2815" y="2880"/>
                    <a:ext cx="706" cy="1056"/>
                    <a:chOff x="1598" y="2640"/>
                    <a:chExt cx="1412" cy="2112"/>
                  </a:xfrm>
                </p:grpSpPr>
                <p:sp>
                  <p:nvSpPr>
                    <p:cNvPr id="61504" name="Rectangle 405"/>
                    <p:cNvSpPr>
                      <a:spLocks noChangeArrowheads="1"/>
                    </p:cNvSpPr>
                    <p:nvPr/>
                  </p:nvSpPr>
                  <p:spPr bwMode="auto">
                    <a:xfrm>
                      <a:off x="1598" y="2640"/>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05" name="Rectangle 406"/>
                    <p:cNvSpPr>
                      <a:spLocks noChangeArrowheads="1"/>
                    </p:cNvSpPr>
                    <p:nvPr/>
                  </p:nvSpPr>
                  <p:spPr bwMode="auto">
                    <a:xfrm>
                      <a:off x="1746"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06" name="Rectangle 407"/>
                    <p:cNvSpPr>
                      <a:spLocks noChangeArrowheads="1"/>
                    </p:cNvSpPr>
                    <p:nvPr/>
                  </p:nvSpPr>
                  <p:spPr bwMode="auto">
                    <a:xfrm>
                      <a:off x="1888"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07" name="Rectangle 408"/>
                    <p:cNvSpPr>
                      <a:spLocks noChangeArrowheads="1"/>
                    </p:cNvSpPr>
                    <p:nvPr/>
                  </p:nvSpPr>
                  <p:spPr bwMode="auto">
                    <a:xfrm>
                      <a:off x="2032"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08" name="Rectangle 409"/>
                    <p:cNvSpPr>
                      <a:spLocks noChangeArrowheads="1"/>
                    </p:cNvSpPr>
                    <p:nvPr/>
                  </p:nvSpPr>
                  <p:spPr bwMode="auto">
                    <a:xfrm>
                      <a:off x="2176"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09" name="Rectangle 410"/>
                    <p:cNvSpPr>
                      <a:spLocks noChangeArrowheads="1"/>
                    </p:cNvSpPr>
                    <p:nvPr/>
                  </p:nvSpPr>
                  <p:spPr bwMode="auto">
                    <a:xfrm>
                      <a:off x="2320"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10" name="Rectangle 411"/>
                    <p:cNvSpPr>
                      <a:spLocks noChangeArrowheads="1"/>
                    </p:cNvSpPr>
                    <p:nvPr/>
                  </p:nvSpPr>
                  <p:spPr bwMode="auto">
                    <a:xfrm>
                      <a:off x="2460" y="264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11" name="Rectangle 412"/>
                    <p:cNvSpPr>
                      <a:spLocks noChangeArrowheads="1"/>
                    </p:cNvSpPr>
                    <p:nvPr/>
                  </p:nvSpPr>
                  <p:spPr bwMode="auto">
                    <a:xfrm>
                      <a:off x="2608"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12" name="Rectangle 413"/>
                    <p:cNvSpPr>
                      <a:spLocks noChangeArrowheads="1"/>
                    </p:cNvSpPr>
                    <p:nvPr/>
                  </p:nvSpPr>
                  <p:spPr bwMode="auto">
                    <a:xfrm>
                      <a:off x="1598" y="2784"/>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13" name="Rectangle 414"/>
                    <p:cNvSpPr>
                      <a:spLocks noChangeArrowheads="1"/>
                    </p:cNvSpPr>
                    <p:nvPr/>
                  </p:nvSpPr>
                  <p:spPr bwMode="auto">
                    <a:xfrm>
                      <a:off x="1740" y="278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14" name="Rectangle 415"/>
                    <p:cNvSpPr>
                      <a:spLocks noChangeArrowheads="1"/>
                    </p:cNvSpPr>
                    <p:nvPr/>
                  </p:nvSpPr>
                  <p:spPr bwMode="auto">
                    <a:xfrm>
                      <a:off x="1888"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15" name="Rectangle 416"/>
                    <p:cNvSpPr>
                      <a:spLocks noChangeArrowheads="1"/>
                    </p:cNvSpPr>
                    <p:nvPr/>
                  </p:nvSpPr>
                  <p:spPr bwMode="auto">
                    <a:xfrm>
                      <a:off x="2032"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16" name="Rectangle 417"/>
                    <p:cNvSpPr>
                      <a:spLocks noChangeArrowheads="1"/>
                    </p:cNvSpPr>
                    <p:nvPr/>
                  </p:nvSpPr>
                  <p:spPr bwMode="auto">
                    <a:xfrm>
                      <a:off x="2176"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17" name="Rectangle 418"/>
                    <p:cNvSpPr>
                      <a:spLocks noChangeArrowheads="1"/>
                    </p:cNvSpPr>
                    <p:nvPr/>
                  </p:nvSpPr>
                  <p:spPr bwMode="auto">
                    <a:xfrm>
                      <a:off x="2320"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18" name="Rectangle 419"/>
                    <p:cNvSpPr>
                      <a:spLocks noChangeArrowheads="1"/>
                    </p:cNvSpPr>
                    <p:nvPr/>
                  </p:nvSpPr>
                  <p:spPr bwMode="auto">
                    <a:xfrm>
                      <a:off x="2460" y="278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19" name="Rectangle 420"/>
                    <p:cNvSpPr>
                      <a:spLocks noChangeArrowheads="1"/>
                    </p:cNvSpPr>
                    <p:nvPr/>
                  </p:nvSpPr>
                  <p:spPr bwMode="auto">
                    <a:xfrm>
                      <a:off x="2608"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20" name="Rectangle 421"/>
                    <p:cNvSpPr>
                      <a:spLocks noChangeArrowheads="1"/>
                    </p:cNvSpPr>
                    <p:nvPr/>
                  </p:nvSpPr>
                  <p:spPr bwMode="auto">
                    <a:xfrm>
                      <a:off x="1598" y="293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21" name="Rectangle 422"/>
                    <p:cNvSpPr>
                      <a:spLocks noChangeArrowheads="1"/>
                    </p:cNvSpPr>
                    <p:nvPr/>
                  </p:nvSpPr>
                  <p:spPr bwMode="auto">
                    <a:xfrm>
                      <a:off x="1740" y="2930"/>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22" name="Rectangle 423"/>
                    <p:cNvSpPr>
                      <a:spLocks noChangeArrowheads="1"/>
                    </p:cNvSpPr>
                    <p:nvPr/>
                  </p:nvSpPr>
                  <p:spPr bwMode="auto">
                    <a:xfrm>
                      <a:off x="1888"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23" name="Rectangle 424"/>
                    <p:cNvSpPr>
                      <a:spLocks noChangeArrowheads="1"/>
                    </p:cNvSpPr>
                    <p:nvPr/>
                  </p:nvSpPr>
                  <p:spPr bwMode="auto">
                    <a:xfrm>
                      <a:off x="2032"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24" name="Rectangle 425"/>
                    <p:cNvSpPr>
                      <a:spLocks noChangeArrowheads="1"/>
                    </p:cNvSpPr>
                    <p:nvPr/>
                  </p:nvSpPr>
                  <p:spPr bwMode="auto">
                    <a:xfrm>
                      <a:off x="2176"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25" name="Rectangle 426"/>
                    <p:cNvSpPr>
                      <a:spLocks noChangeArrowheads="1"/>
                    </p:cNvSpPr>
                    <p:nvPr/>
                  </p:nvSpPr>
                  <p:spPr bwMode="auto">
                    <a:xfrm>
                      <a:off x="2320"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26" name="Rectangle 427"/>
                    <p:cNvSpPr>
                      <a:spLocks noChangeArrowheads="1"/>
                    </p:cNvSpPr>
                    <p:nvPr/>
                  </p:nvSpPr>
                  <p:spPr bwMode="auto">
                    <a:xfrm>
                      <a:off x="2460" y="293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27" name="Rectangle 428"/>
                    <p:cNvSpPr>
                      <a:spLocks noChangeArrowheads="1"/>
                    </p:cNvSpPr>
                    <p:nvPr/>
                  </p:nvSpPr>
                  <p:spPr bwMode="auto">
                    <a:xfrm>
                      <a:off x="2608"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28" name="Rectangle 429"/>
                    <p:cNvSpPr>
                      <a:spLocks noChangeArrowheads="1"/>
                    </p:cNvSpPr>
                    <p:nvPr/>
                  </p:nvSpPr>
                  <p:spPr bwMode="auto">
                    <a:xfrm>
                      <a:off x="1598" y="307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29" name="Rectangle 430"/>
                    <p:cNvSpPr>
                      <a:spLocks noChangeArrowheads="1"/>
                    </p:cNvSpPr>
                    <p:nvPr/>
                  </p:nvSpPr>
                  <p:spPr bwMode="auto">
                    <a:xfrm>
                      <a:off x="1740" y="3076"/>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30" name="Rectangle 431"/>
                    <p:cNvSpPr>
                      <a:spLocks noChangeArrowheads="1"/>
                    </p:cNvSpPr>
                    <p:nvPr/>
                  </p:nvSpPr>
                  <p:spPr bwMode="auto">
                    <a:xfrm>
                      <a:off x="1888"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31" name="Rectangle 432"/>
                    <p:cNvSpPr>
                      <a:spLocks noChangeArrowheads="1"/>
                    </p:cNvSpPr>
                    <p:nvPr/>
                  </p:nvSpPr>
                  <p:spPr bwMode="auto">
                    <a:xfrm>
                      <a:off x="2032"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32" name="Rectangle 433"/>
                    <p:cNvSpPr>
                      <a:spLocks noChangeArrowheads="1"/>
                    </p:cNvSpPr>
                    <p:nvPr/>
                  </p:nvSpPr>
                  <p:spPr bwMode="auto">
                    <a:xfrm>
                      <a:off x="2176"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33" name="Rectangle 434"/>
                    <p:cNvSpPr>
                      <a:spLocks noChangeArrowheads="1"/>
                    </p:cNvSpPr>
                    <p:nvPr/>
                  </p:nvSpPr>
                  <p:spPr bwMode="auto">
                    <a:xfrm>
                      <a:off x="2320"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34" name="Rectangle 435"/>
                    <p:cNvSpPr>
                      <a:spLocks noChangeArrowheads="1"/>
                    </p:cNvSpPr>
                    <p:nvPr/>
                  </p:nvSpPr>
                  <p:spPr bwMode="auto">
                    <a:xfrm>
                      <a:off x="2460" y="307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35" name="Rectangle 436"/>
                    <p:cNvSpPr>
                      <a:spLocks noChangeArrowheads="1"/>
                    </p:cNvSpPr>
                    <p:nvPr/>
                  </p:nvSpPr>
                  <p:spPr bwMode="auto">
                    <a:xfrm>
                      <a:off x="2608"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36" name="Rectangle 437"/>
                    <p:cNvSpPr>
                      <a:spLocks noChangeArrowheads="1"/>
                    </p:cNvSpPr>
                    <p:nvPr/>
                  </p:nvSpPr>
                  <p:spPr bwMode="auto">
                    <a:xfrm>
                      <a:off x="1598" y="321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37" name="Rectangle 438"/>
                    <p:cNvSpPr>
                      <a:spLocks noChangeArrowheads="1"/>
                    </p:cNvSpPr>
                    <p:nvPr/>
                  </p:nvSpPr>
                  <p:spPr bwMode="auto">
                    <a:xfrm>
                      <a:off x="1740"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38" name="Rectangle 439"/>
                    <p:cNvSpPr>
                      <a:spLocks noChangeArrowheads="1"/>
                    </p:cNvSpPr>
                    <p:nvPr/>
                  </p:nvSpPr>
                  <p:spPr bwMode="auto">
                    <a:xfrm>
                      <a:off x="188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39" name="Rectangle 440"/>
                    <p:cNvSpPr>
                      <a:spLocks noChangeArrowheads="1"/>
                    </p:cNvSpPr>
                    <p:nvPr/>
                  </p:nvSpPr>
                  <p:spPr bwMode="auto">
                    <a:xfrm>
                      <a:off x="2032"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40" name="Rectangle 441"/>
                    <p:cNvSpPr>
                      <a:spLocks noChangeArrowheads="1"/>
                    </p:cNvSpPr>
                    <p:nvPr/>
                  </p:nvSpPr>
                  <p:spPr bwMode="auto">
                    <a:xfrm>
                      <a:off x="217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41" name="Rectangle 442"/>
                    <p:cNvSpPr>
                      <a:spLocks noChangeArrowheads="1"/>
                    </p:cNvSpPr>
                    <p:nvPr/>
                  </p:nvSpPr>
                  <p:spPr bwMode="auto">
                    <a:xfrm>
                      <a:off x="2320"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42" name="Rectangle 443"/>
                    <p:cNvSpPr>
                      <a:spLocks noChangeArrowheads="1"/>
                    </p:cNvSpPr>
                    <p:nvPr/>
                  </p:nvSpPr>
                  <p:spPr bwMode="auto">
                    <a:xfrm>
                      <a:off x="2460"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43" name="Rectangle 444"/>
                    <p:cNvSpPr>
                      <a:spLocks noChangeArrowheads="1"/>
                    </p:cNvSpPr>
                    <p:nvPr/>
                  </p:nvSpPr>
                  <p:spPr bwMode="auto">
                    <a:xfrm>
                      <a:off x="260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44" name="Rectangle 445"/>
                    <p:cNvSpPr>
                      <a:spLocks noChangeArrowheads="1"/>
                    </p:cNvSpPr>
                    <p:nvPr/>
                  </p:nvSpPr>
                  <p:spPr bwMode="auto">
                    <a:xfrm>
                      <a:off x="1598" y="336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45" name="Rectangle 446"/>
                    <p:cNvSpPr>
                      <a:spLocks noChangeArrowheads="1"/>
                    </p:cNvSpPr>
                    <p:nvPr/>
                  </p:nvSpPr>
                  <p:spPr bwMode="auto">
                    <a:xfrm>
                      <a:off x="1740" y="335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46" name="Rectangle 447"/>
                    <p:cNvSpPr>
                      <a:spLocks noChangeArrowheads="1"/>
                    </p:cNvSpPr>
                    <p:nvPr/>
                  </p:nvSpPr>
                  <p:spPr bwMode="auto">
                    <a:xfrm>
                      <a:off x="1888" y="335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47" name="Rectangle 448"/>
                    <p:cNvSpPr>
                      <a:spLocks noChangeArrowheads="1"/>
                    </p:cNvSpPr>
                    <p:nvPr/>
                  </p:nvSpPr>
                  <p:spPr bwMode="auto">
                    <a:xfrm>
                      <a:off x="2032" y="335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48" name="Rectangle 449"/>
                    <p:cNvSpPr>
                      <a:spLocks noChangeArrowheads="1"/>
                    </p:cNvSpPr>
                    <p:nvPr/>
                  </p:nvSpPr>
                  <p:spPr bwMode="auto">
                    <a:xfrm>
                      <a:off x="2176" y="335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49" name="Rectangle 450"/>
                    <p:cNvSpPr>
                      <a:spLocks noChangeArrowheads="1"/>
                    </p:cNvSpPr>
                    <p:nvPr/>
                  </p:nvSpPr>
                  <p:spPr bwMode="auto">
                    <a:xfrm>
                      <a:off x="2320" y="335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50" name="Rectangle 451"/>
                    <p:cNvSpPr>
                      <a:spLocks noChangeArrowheads="1"/>
                    </p:cNvSpPr>
                    <p:nvPr/>
                  </p:nvSpPr>
                  <p:spPr bwMode="auto">
                    <a:xfrm>
                      <a:off x="2460" y="335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51" name="Rectangle 452"/>
                    <p:cNvSpPr>
                      <a:spLocks noChangeArrowheads="1"/>
                    </p:cNvSpPr>
                    <p:nvPr/>
                  </p:nvSpPr>
                  <p:spPr bwMode="auto">
                    <a:xfrm>
                      <a:off x="2608" y="335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52" name="Rectangle 453"/>
                    <p:cNvSpPr>
                      <a:spLocks noChangeArrowheads="1"/>
                    </p:cNvSpPr>
                    <p:nvPr/>
                  </p:nvSpPr>
                  <p:spPr bwMode="auto">
                    <a:xfrm>
                      <a:off x="1598" y="3504"/>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53" name="Rectangle 454"/>
                    <p:cNvSpPr>
                      <a:spLocks noChangeArrowheads="1"/>
                    </p:cNvSpPr>
                    <p:nvPr/>
                  </p:nvSpPr>
                  <p:spPr bwMode="auto">
                    <a:xfrm>
                      <a:off x="1740" y="350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54" name="Rectangle 455"/>
                    <p:cNvSpPr>
                      <a:spLocks noChangeArrowheads="1"/>
                    </p:cNvSpPr>
                    <p:nvPr/>
                  </p:nvSpPr>
                  <p:spPr bwMode="auto">
                    <a:xfrm>
                      <a:off x="1888"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55" name="Rectangle 456"/>
                    <p:cNvSpPr>
                      <a:spLocks noChangeArrowheads="1"/>
                    </p:cNvSpPr>
                    <p:nvPr/>
                  </p:nvSpPr>
                  <p:spPr bwMode="auto">
                    <a:xfrm>
                      <a:off x="2032"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56" name="Rectangle 457"/>
                    <p:cNvSpPr>
                      <a:spLocks noChangeArrowheads="1"/>
                    </p:cNvSpPr>
                    <p:nvPr/>
                  </p:nvSpPr>
                  <p:spPr bwMode="auto">
                    <a:xfrm>
                      <a:off x="2176"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57" name="Rectangle 458"/>
                    <p:cNvSpPr>
                      <a:spLocks noChangeArrowheads="1"/>
                    </p:cNvSpPr>
                    <p:nvPr/>
                  </p:nvSpPr>
                  <p:spPr bwMode="auto">
                    <a:xfrm>
                      <a:off x="2320"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58" name="Rectangle 459"/>
                    <p:cNvSpPr>
                      <a:spLocks noChangeArrowheads="1"/>
                    </p:cNvSpPr>
                    <p:nvPr/>
                  </p:nvSpPr>
                  <p:spPr bwMode="auto">
                    <a:xfrm>
                      <a:off x="2460" y="350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59" name="Rectangle 460"/>
                    <p:cNvSpPr>
                      <a:spLocks noChangeArrowheads="1"/>
                    </p:cNvSpPr>
                    <p:nvPr/>
                  </p:nvSpPr>
                  <p:spPr bwMode="auto">
                    <a:xfrm>
                      <a:off x="2608"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60" name="Rectangle 461"/>
                    <p:cNvSpPr>
                      <a:spLocks noChangeArrowheads="1"/>
                    </p:cNvSpPr>
                    <p:nvPr/>
                  </p:nvSpPr>
                  <p:spPr bwMode="auto">
                    <a:xfrm>
                      <a:off x="1598" y="3648"/>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61" name="Rectangle 462"/>
                    <p:cNvSpPr>
                      <a:spLocks noChangeArrowheads="1"/>
                    </p:cNvSpPr>
                    <p:nvPr/>
                  </p:nvSpPr>
                  <p:spPr bwMode="auto">
                    <a:xfrm>
                      <a:off x="1740" y="364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62" name="Rectangle 463"/>
                    <p:cNvSpPr>
                      <a:spLocks noChangeArrowheads="1"/>
                    </p:cNvSpPr>
                    <p:nvPr/>
                  </p:nvSpPr>
                  <p:spPr bwMode="auto">
                    <a:xfrm>
                      <a:off x="1888"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63" name="Rectangle 464"/>
                    <p:cNvSpPr>
                      <a:spLocks noChangeArrowheads="1"/>
                    </p:cNvSpPr>
                    <p:nvPr/>
                  </p:nvSpPr>
                  <p:spPr bwMode="auto">
                    <a:xfrm>
                      <a:off x="2032"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64" name="Rectangle 465"/>
                    <p:cNvSpPr>
                      <a:spLocks noChangeArrowheads="1"/>
                    </p:cNvSpPr>
                    <p:nvPr/>
                  </p:nvSpPr>
                  <p:spPr bwMode="auto">
                    <a:xfrm>
                      <a:off x="2176"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65" name="Rectangle 466"/>
                    <p:cNvSpPr>
                      <a:spLocks noChangeArrowheads="1"/>
                    </p:cNvSpPr>
                    <p:nvPr/>
                  </p:nvSpPr>
                  <p:spPr bwMode="auto">
                    <a:xfrm>
                      <a:off x="2320"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66" name="Rectangle 467"/>
                    <p:cNvSpPr>
                      <a:spLocks noChangeArrowheads="1"/>
                    </p:cNvSpPr>
                    <p:nvPr/>
                  </p:nvSpPr>
                  <p:spPr bwMode="auto">
                    <a:xfrm>
                      <a:off x="2460" y="364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67" name="Rectangle 468"/>
                    <p:cNvSpPr>
                      <a:spLocks noChangeArrowheads="1"/>
                    </p:cNvSpPr>
                    <p:nvPr/>
                  </p:nvSpPr>
                  <p:spPr bwMode="auto">
                    <a:xfrm>
                      <a:off x="2608"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1439" name="Group 469"/>
                  <p:cNvGrpSpPr>
                    <a:grpSpLocks/>
                  </p:cNvGrpSpPr>
                  <p:nvPr/>
                </p:nvGrpSpPr>
                <p:grpSpPr bwMode="auto">
                  <a:xfrm>
                    <a:off x="3390" y="2880"/>
                    <a:ext cx="707" cy="1056"/>
                    <a:chOff x="1596" y="2640"/>
                    <a:chExt cx="1414" cy="2112"/>
                  </a:xfrm>
                </p:grpSpPr>
                <p:sp>
                  <p:nvSpPr>
                    <p:cNvPr id="61440" name="Rectangle 470"/>
                    <p:cNvSpPr>
                      <a:spLocks noChangeArrowheads="1"/>
                    </p:cNvSpPr>
                    <p:nvPr/>
                  </p:nvSpPr>
                  <p:spPr bwMode="auto">
                    <a:xfrm>
                      <a:off x="1600"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41" name="Rectangle 471"/>
                    <p:cNvSpPr>
                      <a:spLocks noChangeArrowheads="1"/>
                    </p:cNvSpPr>
                    <p:nvPr/>
                  </p:nvSpPr>
                  <p:spPr bwMode="auto">
                    <a:xfrm>
                      <a:off x="1740" y="264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42" name="Rectangle 472"/>
                    <p:cNvSpPr>
                      <a:spLocks noChangeArrowheads="1"/>
                    </p:cNvSpPr>
                    <p:nvPr/>
                  </p:nvSpPr>
                  <p:spPr bwMode="auto">
                    <a:xfrm>
                      <a:off x="1888"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43" name="Rectangle 473"/>
                    <p:cNvSpPr>
                      <a:spLocks noChangeArrowheads="1"/>
                    </p:cNvSpPr>
                    <p:nvPr/>
                  </p:nvSpPr>
                  <p:spPr bwMode="auto">
                    <a:xfrm>
                      <a:off x="2028"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44" name="Rectangle 474"/>
                    <p:cNvSpPr>
                      <a:spLocks noChangeArrowheads="1"/>
                    </p:cNvSpPr>
                    <p:nvPr/>
                  </p:nvSpPr>
                  <p:spPr bwMode="auto">
                    <a:xfrm>
                      <a:off x="2176"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45" name="Rectangle 475"/>
                    <p:cNvSpPr>
                      <a:spLocks noChangeArrowheads="1"/>
                    </p:cNvSpPr>
                    <p:nvPr/>
                  </p:nvSpPr>
                  <p:spPr bwMode="auto">
                    <a:xfrm>
                      <a:off x="2320"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46" name="Rectangle 476"/>
                    <p:cNvSpPr>
                      <a:spLocks noChangeArrowheads="1"/>
                    </p:cNvSpPr>
                    <p:nvPr/>
                  </p:nvSpPr>
                  <p:spPr bwMode="auto">
                    <a:xfrm>
                      <a:off x="2460" y="2640"/>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47" name="Rectangle 477"/>
                    <p:cNvSpPr>
                      <a:spLocks noChangeArrowheads="1"/>
                    </p:cNvSpPr>
                    <p:nvPr/>
                  </p:nvSpPr>
                  <p:spPr bwMode="auto">
                    <a:xfrm>
                      <a:off x="2608" y="2640"/>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48" name="Rectangle 478"/>
                    <p:cNvSpPr>
                      <a:spLocks noChangeArrowheads="1"/>
                    </p:cNvSpPr>
                    <p:nvPr/>
                  </p:nvSpPr>
                  <p:spPr bwMode="auto">
                    <a:xfrm>
                      <a:off x="1596"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49" name="Rectangle 479"/>
                    <p:cNvSpPr>
                      <a:spLocks noChangeArrowheads="1"/>
                    </p:cNvSpPr>
                    <p:nvPr/>
                  </p:nvSpPr>
                  <p:spPr bwMode="auto">
                    <a:xfrm>
                      <a:off x="1740" y="278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50" name="Rectangle 480"/>
                    <p:cNvSpPr>
                      <a:spLocks noChangeArrowheads="1"/>
                    </p:cNvSpPr>
                    <p:nvPr/>
                  </p:nvSpPr>
                  <p:spPr bwMode="auto">
                    <a:xfrm>
                      <a:off x="1888"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51" name="Rectangle 481"/>
                    <p:cNvSpPr>
                      <a:spLocks noChangeArrowheads="1"/>
                    </p:cNvSpPr>
                    <p:nvPr/>
                  </p:nvSpPr>
                  <p:spPr bwMode="auto">
                    <a:xfrm>
                      <a:off x="2028"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52" name="Rectangle 482"/>
                    <p:cNvSpPr>
                      <a:spLocks noChangeArrowheads="1"/>
                    </p:cNvSpPr>
                    <p:nvPr/>
                  </p:nvSpPr>
                  <p:spPr bwMode="auto">
                    <a:xfrm>
                      <a:off x="2176"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53" name="Rectangle 483"/>
                    <p:cNvSpPr>
                      <a:spLocks noChangeArrowheads="1"/>
                    </p:cNvSpPr>
                    <p:nvPr/>
                  </p:nvSpPr>
                  <p:spPr bwMode="auto">
                    <a:xfrm>
                      <a:off x="2316"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54" name="Rectangle 484"/>
                    <p:cNvSpPr>
                      <a:spLocks noChangeArrowheads="1"/>
                    </p:cNvSpPr>
                    <p:nvPr/>
                  </p:nvSpPr>
                  <p:spPr bwMode="auto">
                    <a:xfrm>
                      <a:off x="2460" y="278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55" name="Rectangle 485"/>
                    <p:cNvSpPr>
                      <a:spLocks noChangeArrowheads="1"/>
                    </p:cNvSpPr>
                    <p:nvPr/>
                  </p:nvSpPr>
                  <p:spPr bwMode="auto">
                    <a:xfrm>
                      <a:off x="2608" y="278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56" name="Rectangle 486"/>
                    <p:cNvSpPr>
                      <a:spLocks noChangeArrowheads="1"/>
                    </p:cNvSpPr>
                    <p:nvPr/>
                  </p:nvSpPr>
                  <p:spPr bwMode="auto">
                    <a:xfrm>
                      <a:off x="1600"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57" name="Rectangle 487"/>
                    <p:cNvSpPr>
                      <a:spLocks noChangeArrowheads="1"/>
                    </p:cNvSpPr>
                    <p:nvPr/>
                  </p:nvSpPr>
                  <p:spPr bwMode="auto">
                    <a:xfrm>
                      <a:off x="1740" y="293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58" name="Rectangle 488"/>
                    <p:cNvSpPr>
                      <a:spLocks noChangeArrowheads="1"/>
                    </p:cNvSpPr>
                    <p:nvPr/>
                  </p:nvSpPr>
                  <p:spPr bwMode="auto">
                    <a:xfrm>
                      <a:off x="1888"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59" name="Rectangle 489"/>
                    <p:cNvSpPr>
                      <a:spLocks noChangeArrowheads="1"/>
                    </p:cNvSpPr>
                    <p:nvPr/>
                  </p:nvSpPr>
                  <p:spPr bwMode="auto">
                    <a:xfrm>
                      <a:off x="2026"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60" name="Rectangle 490"/>
                    <p:cNvSpPr>
                      <a:spLocks noChangeArrowheads="1"/>
                    </p:cNvSpPr>
                    <p:nvPr/>
                  </p:nvSpPr>
                  <p:spPr bwMode="auto">
                    <a:xfrm>
                      <a:off x="2176"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61" name="Rectangle 491"/>
                    <p:cNvSpPr>
                      <a:spLocks noChangeArrowheads="1"/>
                    </p:cNvSpPr>
                    <p:nvPr/>
                  </p:nvSpPr>
                  <p:spPr bwMode="auto">
                    <a:xfrm>
                      <a:off x="2316"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62" name="Rectangle 492"/>
                    <p:cNvSpPr>
                      <a:spLocks noChangeArrowheads="1"/>
                    </p:cNvSpPr>
                    <p:nvPr/>
                  </p:nvSpPr>
                  <p:spPr bwMode="auto">
                    <a:xfrm>
                      <a:off x="2460" y="293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63" name="Rectangle 493"/>
                    <p:cNvSpPr>
                      <a:spLocks noChangeArrowheads="1"/>
                    </p:cNvSpPr>
                    <p:nvPr/>
                  </p:nvSpPr>
                  <p:spPr bwMode="auto">
                    <a:xfrm>
                      <a:off x="2608" y="293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64" name="Rectangle 494"/>
                    <p:cNvSpPr>
                      <a:spLocks noChangeArrowheads="1"/>
                    </p:cNvSpPr>
                    <p:nvPr/>
                  </p:nvSpPr>
                  <p:spPr bwMode="auto">
                    <a:xfrm>
                      <a:off x="1600"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65" name="Rectangle 495"/>
                    <p:cNvSpPr>
                      <a:spLocks noChangeArrowheads="1"/>
                    </p:cNvSpPr>
                    <p:nvPr/>
                  </p:nvSpPr>
                  <p:spPr bwMode="auto">
                    <a:xfrm>
                      <a:off x="1740" y="307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66" name="Rectangle 496"/>
                    <p:cNvSpPr>
                      <a:spLocks noChangeArrowheads="1"/>
                    </p:cNvSpPr>
                    <p:nvPr/>
                  </p:nvSpPr>
                  <p:spPr bwMode="auto">
                    <a:xfrm>
                      <a:off x="1888"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67" name="Rectangle 497"/>
                    <p:cNvSpPr>
                      <a:spLocks noChangeArrowheads="1"/>
                    </p:cNvSpPr>
                    <p:nvPr/>
                  </p:nvSpPr>
                  <p:spPr bwMode="auto">
                    <a:xfrm>
                      <a:off x="2026"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68" name="Rectangle 498"/>
                    <p:cNvSpPr>
                      <a:spLocks noChangeArrowheads="1"/>
                    </p:cNvSpPr>
                    <p:nvPr/>
                  </p:nvSpPr>
                  <p:spPr bwMode="auto">
                    <a:xfrm>
                      <a:off x="2176"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69" name="Rectangle 499"/>
                    <p:cNvSpPr>
                      <a:spLocks noChangeArrowheads="1"/>
                    </p:cNvSpPr>
                    <p:nvPr/>
                  </p:nvSpPr>
                  <p:spPr bwMode="auto">
                    <a:xfrm>
                      <a:off x="2316"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70" name="Rectangle 500"/>
                    <p:cNvSpPr>
                      <a:spLocks noChangeArrowheads="1"/>
                    </p:cNvSpPr>
                    <p:nvPr/>
                  </p:nvSpPr>
                  <p:spPr bwMode="auto">
                    <a:xfrm>
                      <a:off x="2460" y="307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71" name="Rectangle 501"/>
                    <p:cNvSpPr>
                      <a:spLocks noChangeArrowheads="1"/>
                    </p:cNvSpPr>
                    <p:nvPr/>
                  </p:nvSpPr>
                  <p:spPr bwMode="auto">
                    <a:xfrm>
                      <a:off x="2608" y="307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72" name="Rectangle 502"/>
                    <p:cNvSpPr>
                      <a:spLocks noChangeArrowheads="1"/>
                    </p:cNvSpPr>
                    <p:nvPr/>
                  </p:nvSpPr>
                  <p:spPr bwMode="auto">
                    <a:xfrm>
                      <a:off x="1600"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73" name="Rectangle 503"/>
                    <p:cNvSpPr>
                      <a:spLocks noChangeArrowheads="1"/>
                    </p:cNvSpPr>
                    <p:nvPr/>
                  </p:nvSpPr>
                  <p:spPr bwMode="auto">
                    <a:xfrm>
                      <a:off x="1740"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74" name="Rectangle 504"/>
                    <p:cNvSpPr>
                      <a:spLocks noChangeArrowheads="1"/>
                    </p:cNvSpPr>
                    <p:nvPr/>
                  </p:nvSpPr>
                  <p:spPr bwMode="auto">
                    <a:xfrm>
                      <a:off x="188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75" name="Rectangle 505"/>
                    <p:cNvSpPr>
                      <a:spLocks noChangeArrowheads="1"/>
                    </p:cNvSpPr>
                    <p:nvPr/>
                  </p:nvSpPr>
                  <p:spPr bwMode="auto">
                    <a:xfrm>
                      <a:off x="202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76" name="Rectangle 506"/>
                    <p:cNvSpPr>
                      <a:spLocks noChangeArrowheads="1"/>
                    </p:cNvSpPr>
                    <p:nvPr/>
                  </p:nvSpPr>
                  <p:spPr bwMode="auto">
                    <a:xfrm>
                      <a:off x="217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77" name="Rectangle 507"/>
                    <p:cNvSpPr>
                      <a:spLocks noChangeArrowheads="1"/>
                    </p:cNvSpPr>
                    <p:nvPr/>
                  </p:nvSpPr>
                  <p:spPr bwMode="auto">
                    <a:xfrm>
                      <a:off x="231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78" name="Rectangle 508"/>
                    <p:cNvSpPr>
                      <a:spLocks noChangeArrowheads="1"/>
                    </p:cNvSpPr>
                    <p:nvPr/>
                  </p:nvSpPr>
                  <p:spPr bwMode="auto">
                    <a:xfrm>
                      <a:off x="2460"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79" name="Rectangle 509"/>
                    <p:cNvSpPr>
                      <a:spLocks noChangeArrowheads="1"/>
                    </p:cNvSpPr>
                    <p:nvPr/>
                  </p:nvSpPr>
                  <p:spPr bwMode="auto">
                    <a:xfrm>
                      <a:off x="260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80" name="Rectangle 510"/>
                    <p:cNvSpPr>
                      <a:spLocks noChangeArrowheads="1"/>
                    </p:cNvSpPr>
                    <p:nvPr/>
                  </p:nvSpPr>
                  <p:spPr bwMode="auto">
                    <a:xfrm>
                      <a:off x="1600"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81" name="Rectangle 511"/>
                    <p:cNvSpPr>
                      <a:spLocks noChangeArrowheads="1"/>
                    </p:cNvSpPr>
                    <p:nvPr/>
                  </p:nvSpPr>
                  <p:spPr bwMode="auto">
                    <a:xfrm>
                      <a:off x="1740" y="335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82" name="Rectangle 512"/>
                    <p:cNvSpPr>
                      <a:spLocks noChangeArrowheads="1"/>
                    </p:cNvSpPr>
                    <p:nvPr/>
                  </p:nvSpPr>
                  <p:spPr bwMode="auto">
                    <a:xfrm>
                      <a:off x="1888" y="335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83" name="Rectangle 513"/>
                    <p:cNvSpPr>
                      <a:spLocks noChangeArrowheads="1"/>
                    </p:cNvSpPr>
                    <p:nvPr/>
                  </p:nvSpPr>
                  <p:spPr bwMode="auto">
                    <a:xfrm>
                      <a:off x="2028" y="335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84" name="Rectangle 514"/>
                    <p:cNvSpPr>
                      <a:spLocks noChangeArrowheads="1"/>
                    </p:cNvSpPr>
                    <p:nvPr/>
                  </p:nvSpPr>
                  <p:spPr bwMode="auto">
                    <a:xfrm>
                      <a:off x="2176" y="335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85" name="Rectangle 515"/>
                    <p:cNvSpPr>
                      <a:spLocks noChangeArrowheads="1"/>
                    </p:cNvSpPr>
                    <p:nvPr/>
                  </p:nvSpPr>
                  <p:spPr bwMode="auto">
                    <a:xfrm>
                      <a:off x="2316" y="335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86" name="Rectangle 516"/>
                    <p:cNvSpPr>
                      <a:spLocks noChangeArrowheads="1"/>
                    </p:cNvSpPr>
                    <p:nvPr/>
                  </p:nvSpPr>
                  <p:spPr bwMode="auto">
                    <a:xfrm>
                      <a:off x="2460" y="335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87" name="Rectangle 517"/>
                    <p:cNvSpPr>
                      <a:spLocks noChangeArrowheads="1"/>
                    </p:cNvSpPr>
                    <p:nvPr/>
                  </p:nvSpPr>
                  <p:spPr bwMode="auto">
                    <a:xfrm>
                      <a:off x="2608" y="335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88" name="Rectangle 518"/>
                    <p:cNvSpPr>
                      <a:spLocks noChangeArrowheads="1"/>
                    </p:cNvSpPr>
                    <p:nvPr/>
                  </p:nvSpPr>
                  <p:spPr bwMode="auto">
                    <a:xfrm>
                      <a:off x="1600"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89" name="Rectangle 519"/>
                    <p:cNvSpPr>
                      <a:spLocks noChangeArrowheads="1"/>
                    </p:cNvSpPr>
                    <p:nvPr/>
                  </p:nvSpPr>
                  <p:spPr bwMode="auto">
                    <a:xfrm>
                      <a:off x="1740" y="350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90" name="Rectangle 520"/>
                    <p:cNvSpPr>
                      <a:spLocks noChangeArrowheads="1"/>
                    </p:cNvSpPr>
                    <p:nvPr/>
                  </p:nvSpPr>
                  <p:spPr bwMode="auto">
                    <a:xfrm>
                      <a:off x="1888"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91" name="Rectangle 521"/>
                    <p:cNvSpPr>
                      <a:spLocks noChangeArrowheads="1"/>
                    </p:cNvSpPr>
                    <p:nvPr/>
                  </p:nvSpPr>
                  <p:spPr bwMode="auto">
                    <a:xfrm>
                      <a:off x="2028"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92" name="Rectangle 522"/>
                    <p:cNvSpPr>
                      <a:spLocks noChangeArrowheads="1"/>
                    </p:cNvSpPr>
                    <p:nvPr/>
                  </p:nvSpPr>
                  <p:spPr bwMode="auto">
                    <a:xfrm>
                      <a:off x="2176"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93" name="Rectangle 523"/>
                    <p:cNvSpPr>
                      <a:spLocks noChangeArrowheads="1"/>
                    </p:cNvSpPr>
                    <p:nvPr/>
                  </p:nvSpPr>
                  <p:spPr bwMode="auto">
                    <a:xfrm>
                      <a:off x="2316"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94" name="Rectangle 524"/>
                    <p:cNvSpPr>
                      <a:spLocks noChangeArrowheads="1"/>
                    </p:cNvSpPr>
                    <p:nvPr/>
                  </p:nvSpPr>
                  <p:spPr bwMode="auto">
                    <a:xfrm>
                      <a:off x="2460" y="350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95" name="Rectangle 525"/>
                    <p:cNvSpPr>
                      <a:spLocks noChangeArrowheads="1"/>
                    </p:cNvSpPr>
                    <p:nvPr/>
                  </p:nvSpPr>
                  <p:spPr bwMode="auto">
                    <a:xfrm>
                      <a:off x="2608"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96" name="Rectangle 526"/>
                    <p:cNvSpPr>
                      <a:spLocks noChangeArrowheads="1"/>
                    </p:cNvSpPr>
                    <p:nvPr/>
                  </p:nvSpPr>
                  <p:spPr bwMode="auto">
                    <a:xfrm>
                      <a:off x="1600"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97" name="Rectangle 527"/>
                    <p:cNvSpPr>
                      <a:spLocks noChangeArrowheads="1"/>
                    </p:cNvSpPr>
                    <p:nvPr/>
                  </p:nvSpPr>
                  <p:spPr bwMode="auto">
                    <a:xfrm>
                      <a:off x="1740" y="364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98" name="Rectangle 528"/>
                    <p:cNvSpPr>
                      <a:spLocks noChangeArrowheads="1"/>
                    </p:cNvSpPr>
                    <p:nvPr/>
                  </p:nvSpPr>
                  <p:spPr bwMode="auto">
                    <a:xfrm>
                      <a:off x="1888"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99" name="Rectangle 529"/>
                    <p:cNvSpPr>
                      <a:spLocks noChangeArrowheads="1"/>
                    </p:cNvSpPr>
                    <p:nvPr/>
                  </p:nvSpPr>
                  <p:spPr bwMode="auto">
                    <a:xfrm>
                      <a:off x="2028"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00" name="Rectangle 530"/>
                    <p:cNvSpPr>
                      <a:spLocks noChangeArrowheads="1"/>
                    </p:cNvSpPr>
                    <p:nvPr/>
                  </p:nvSpPr>
                  <p:spPr bwMode="auto">
                    <a:xfrm>
                      <a:off x="2176"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01" name="Rectangle 531"/>
                    <p:cNvSpPr>
                      <a:spLocks noChangeArrowheads="1"/>
                    </p:cNvSpPr>
                    <p:nvPr/>
                  </p:nvSpPr>
                  <p:spPr bwMode="auto">
                    <a:xfrm>
                      <a:off x="2316"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02" name="Rectangle 532"/>
                    <p:cNvSpPr>
                      <a:spLocks noChangeArrowheads="1"/>
                    </p:cNvSpPr>
                    <p:nvPr/>
                  </p:nvSpPr>
                  <p:spPr bwMode="auto">
                    <a:xfrm>
                      <a:off x="2460" y="364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503" name="Rectangle 533"/>
                    <p:cNvSpPr>
                      <a:spLocks noChangeArrowheads="1"/>
                    </p:cNvSpPr>
                    <p:nvPr/>
                  </p:nvSpPr>
                  <p:spPr bwMode="auto">
                    <a:xfrm>
                      <a:off x="2608" y="364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grpSp>
              <p:nvGrpSpPr>
                <p:cNvPr id="60914" name="Group 534"/>
                <p:cNvGrpSpPr>
                  <a:grpSpLocks/>
                </p:cNvGrpSpPr>
                <p:nvPr/>
              </p:nvGrpSpPr>
              <p:grpSpPr bwMode="auto">
                <a:xfrm>
                  <a:off x="1663" y="4033"/>
                  <a:ext cx="2434" cy="1055"/>
                  <a:chOff x="1663" y="2881"/>
                  <a:chExt cx="2434" cy="1055"/>
                </a:xfrm>
              </p:grpSpPr>
              <p:grpSp>
                <p:nvGrpSpPr>
                  <p:cNvPr id="61176" name="Group 535"/>
                  <p:cNvGrpSpPr>
                    <a:grpSpLocks/>
                  </p:cNvGrpSpPr>
                  <p:nvPr/>
                </p:nvGrpSpPr>
                <p:grpSpPr bwMode="auto">
                  <a:xfrm>
                    <a:off x="1663" y="2881"/>
                    <a:ext cx="705" cy="1055"/>
                    <a:chOff x="1598" y="2642"/>
                    <a:chExt cx="1410" cy="2110"/>
                  </a:xfrm>
                </p:grpSpPr>
                <p:sp>
                  <p:nvSpPr>
                    <p:cNvPr id="61372" name="Rectangle 536"/>
                    <p:cNvSpPr>
                      <a:spLocks noChangeArrowheads="1"/>
                    </p:cNvSpPr>
                    <p:nvPr/>
                  </p:nvSpPr>
                  <p:spPr bwMode="auto">
                    <a:xfrm>
                      <a:off x="159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73" name="Rectangle 537"/>
                    <p:cNvSpPr>
                      <a:spLocks noChangeArrowheads="1"/>
                    </p:cNvSpPr>
                    <p:nvPr/>
                  </p:nvSpPr>
                  <p:spPr bwMode="auto">
                    <a:xfrm>
                      <a:off x="1742" y="2642"/>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74" name="Rectangle 538"/>
                    <p:cNvSpPr>
                      <a:spLocks noChangeArrowheads="1"/>
                    </p:cNvSpPr>
                    <p:nvPr/>
                  </p:nvSpPr>
                  <p:spPr bwMode="auto">
                    <a:xfrm>
                      <a:off x="188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75" name="Rectangle 539"/>
                    <p:cNvSpPr>
                      <a:spLocks noChangeArrowheads="1"/>
                    </p:cNvSpPr>
                    <p:nvPr/>
                  </p:nvSpPr>
                  <p:spPr bwMode="auto">
                    <a:xfrm>
                      <a:off x="203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76" name="Rectangle 540"/>
                    <p:cNvSpPr>
                      <a:spLocks noChangeArrowheads="1"/>
                    </p:cNvSpPr>
                    <p:nvPr/>
                  </p:nvSpPr>
                  <p:spPr bwMode="auto">
                    <a:xfrm>
                      <a:off x="2172" y="264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77" name="Rectangle 541"/>
                    <p:cNvSpPr>
                      <a:spLocks noChangeArrowheads="1"/>
                    </p:cNvSpPr>
                    <p:nvPr/>
                  </p:nvSpPr>
                  <p:spPr bwMode="auto">
                    <a:xfrm>
                      <a:off x="231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78" name="Rectangle 542"/>
                    <p:cNvSpPr>
                      <a:spLocks noChangeArrowheads="1"/>
                    </p:cNvSpPr>
                    <p:nvPr/>
                  </p:nvSpPr>
                  <p:spPr bwMode="auto">
                    <a:xfrm>
                      <a:off x="246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79" name="Rectangle 543"/>
                    <p:cNvSpPr>
                      <a:spLocks noChangeArrowheads="1"/>
                    </p:cNvSpPr>
                    <p:nvPr/>
                  </p:nvSpPr>
                  <p:spPr bwMode="auto">
                    <a:xfrm>
                      <a:off x="260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80" name="Rectangle 544"/>
                    <p:cNvSpPr>
                      <a:spLocks noChangeArrowheads="1"/>
                    </p:cNvSpPr>
                    <p:nvPr/>
                  </p:nvSpPr>
                  <p:spPr bwMode="auto">
                    <a:xfrm>
                      <a:off x="1598" y="278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81" name="Rectangle 545"/>
                    <p:cNvSpPr>
                      <a:spLocks noChangeArrowheads="1"/>
                    </p:cNvSpPr>
                    <p:nvPr/>
                  </p:nvSpPr>
                  <p:spPr bwMode="auto">
                    <a:xfrm>
                      <a:off x="1742" y="2788"/>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82" name="Rectangle 546"/>
                    <p:cNvSpPr>
                      <a:spLocks noChangeArrowheads="1"/>
                    </p:cNvSpPr>
                    <p:nvPr/>
                  </p:nvSpPr>
                  <p:spPr bwMode="auto">
                    <a:xfrm>
                      <a:off x="1886" y="278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83" name="Rectangle 547"/>
                    <p:cNvSpPr>
                      <a:spLocks noChangeArrowheads="1"/>
                    </p:cNvSpPr>
                    <p:nvPr/>
                  </p:nvSpPr>
                  <p:spPr bwMode="auto">
                    <a:xfrm>
                      <a:off x="2030" y="278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84" name="Rectangle 548"/>
                    <p:cNvSpPr>
                      <a:spLocks noChangeArrowheads="1"/>
                    </p:cNvSpPr>
                    <p:nvPr/>
                  </p:nvSpPr>
                  <p:spPr bwMode="auto">
                    <a:xfrm>
                      <a:off x="2172" y="2788"/>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85" name="Rectangle 549"/>
                    <p:cNvSpPr>
                      <a:spLocks noChangeArrowheads="1"/>
                    </p:cNvSpPr>
                    <p:nvPr/>
                  </p:nvSpPr>
                  <p:spPr bwMode="auto">
                    <a:xfrm>
                      <a:off x="2318" y="278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86" name="Rectangle 550"/>
                    <p:cNvSpPr>
                      <a:spLocks noChangeArrowheads="1"/>
                    </p:cNvSpPr>
                    <p:nvPr/>
                  </p:nvSpPr>
                  <p:spPr bwMode="auto">
                    <a:xfrm>
                      <a:off x="2462" y="2788"/>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87" name="Rectangle 551"/>
                    <p:cNvSpPr>
                      <a:spLocks noChangeArrowheads="1"/>
                    </p:cNvSpPr>
                    <p:nvPr/>
                  </p:nvSpPr>
                  <p:spPr bwMode="auto">
                    <a:xfrm>
                      <a:off x="2606" y="278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88" name="Rectangle 552"/>
                    <p:cNvSpPr>
                      <a:spLocks noChangeArrowheads="1"/>
                    </p:cNvSpPr>
                    <p:nvPr/>
                  </p:nvSpPr>
                  <p:spPr bwMode="auto">
                    <a:xfrm>
                      <a:off x="159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89" name="Rectangle 553"/>
                    <p:cNvSpPr>
                      <a:spLocks noChangeArrowheads="1"/>
                    </p:cNvSpPr>
                    <p:nvPr/>
                  </p:nvSpPr>
                  <p:spPr bwMode="auto">
                    <a:xfrm>
                      <a:off x="1742"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90" name="Rectangle 554"/>
                    <p:cNvSpPr>
                      <a:spLocks noChangeArrowheads="1"/>
                    </p:cNvSpPr>
                    <p:nvPr/>
                  </p:nvSpPr>
                  <p:spPr bwMode="auto">
                    <a:xfrm>
                      <a:off x="1886"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91" name="Rectangle 555"/>
                    <p:cNvSpPr>
                      <a:spLocks noChangeArrowheads="1"/>
                    </p:cNvSpPr>
                    <p:nvPr/>
                  </p:nvSpPr>
                  <p:spPr bwMode="auto">
                    <a:xfrm>
                      <a:off x="2030"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92" name="Rectangle 556"/>
                    <p:cNvSpPr>
                      <a:spLocks noChangeArrowheads="1"/>
                    </p:cNvSpPr>
                    <p:nvPr/>
                  </p:nvSpPr>
                  <p:spPr bwMode="auto">
                    <a:xfrm>
                      <a:off x="2172" y="2928"/>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93" name="Rectangle 557"/>
                    <p:cNvSpPr>
                      <a:spLocks noChangeArrowheads="1"/>
                    </p:cNvSpPr>
                    <p:nvPr/>
                  </p:nvSpPr>
                  <p:spPr bwMode="auto">
                    <a:xfrm>
                      <a:off x="231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94" name="Rectangle 558"/>
                    <p:cNvSpPr>
                      <a:spLocks noChangeArrowheads="1"/>
                    </p:cNvSpPr>
                    <p:nvPr/>
                  </p:nvSpPr>
                  <p:spPr bwMode="auto">
                    <a:xfrm>
                      <a:off x="2462"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95" name="Rectangle 559"/>
                    <p:cNvSpPr>
                      <a:spLocks noChangeArrowheads="1"/>
                    </p:cNvSpPr>
                    <p:nvPr/>
                  </p:nvSpPr>
                  <p:spPr bwMode="auto">
                    <a:xfrm>
                      <a:off x="2606"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96" name="Rectangle 560"/>
                    <p:cNvSpPr>
                      <a:spLocks noChangeArrowheads="1"/>
                    </p:cNvSpPr>
                    <p:nvPr/>
                  </p:nvSpPr>
                  <p:spPr bwMode="auto">
                    <a:xfrm>
                      <a:off x="1598" y="307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97" name="Rectangle 561"/>
                    <p:cNvSpPr>
                      <a:spLocks noChangeArrowheads="1"/>
                    </p:cNvSpPr>
                    <p:nvPr/>
                  </p:nvSpPr>
                  <p:spPr bwMode="auto">
                    <a:xfrm>
                      <a:off x="1742" y="3076"/>
                      <a:ext cx="408"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98" name="Rectangle 562"/>
                    <p:cNvSpPr>
                      <a:spLocks noChangeArrowheads="1"/>
                    </p:cNvSpPr>
                    <p:nvPr/>
                  </p:nvSpPr>
                  <p:spPr bwMode="auto">
                    <a:xfrm>
                      <a:off x="1886" y="307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99" name="Rectangle 563"/>
                    <p:cNvSpPr>
                      <a:spLocks noChangeArrowheads="1"/>
                    </p:cNvSpPr>
                    <p:nvPr/>
                  </p:nvSpPr>
                  <p:spPr bwMode="auto">
                    <a:xfrm>
                      <a:off x="2030" y="307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00" name="Rectangle 564"/>
                    <p:cNvSpPr>
                      <a:spLocks noChangeArrowheads="1"/>
                    </p:cNvSpPr>
                    <p:nvPr/>
                  </p:nvSpPr>
                  <p:spPr bwMode="auto">
                    <a:xfrm>
                      <a:off x="2172" y="3076"/>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01" name="Rectangle 565"/>
                    <p:cNvSpPr>
                      <a:spLocks noChangeArrowheads="1"/>
                    </p:cNvSpPr>
                    <p:nvPr/>
                  </p:nvSpPr>
                  <p:spPr bwMode="auto">
                    <a:xfrm>
                      <a:off x="2318" y="307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02" name="Rectangle 566"/>
                    <p:cNvSpPr>
                      <a:spLocks noChangeArrowheads="1"/>
                    </p:cNvSpPr>
                    <p:nvPr/>
                  </p:nvSpPr>
                  <p:spPr bwMode="auto">
                    <a:xfrm>
                      <a:off x="2462" y="3076"/>
                      <a:ext cx="408"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03" name="Rectangle 567"/>
                    <p:cNvSpPr>
                      <a:spLocks noChangeArrowheads="1"/>
                    </p:cNvSpPr>
                    <p:nvPr/>
                  </p:nvSpPr>
                  <p:spPr bwMode="auto">
                    <a:xfrm>
                      <a:off x="2606" y="307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04" name="Rectangle 568"/>
                    <p:cNvSpPr>
                      <a:spLocks noChangeArrowheads="1"/>
                    </p:cNvSpPr>
                    <p:nvPr/>
                  </p:nvSpPr>
                  <p:spPr bwMode="auto">
                    <a:xfrm>
                      <a:off x="1598" y="321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05" name="Rectangle 569"/>
                    <p:cNvSpPr>
                      <a:spLocks noChangeArrowheads="1"/>
                    </p:cNvSpPr>
                    <p:nvPr/>
                  </p:nvSpPr>
                  <p:spPr bwMode="auto">
                    <a:xfrm>
                      <a:off x="1742" y="3216"/>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06" name="Rectangle 570"/>
                    <p:cNvSpPr>
                      <a:spLocks noChangeArrowheads="1"/>
                    </p:cNvSpPr>
                    <p:nvPr/>
                  </p:nvSpPr>
                  <p:spPr bwMode="auto">
                    <a:xfrm>
                      <a:off x="188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07" name="Rectangle 571"/>
                    <p:cNvSpPr>
                      <a:spLocks noChangeArrowheads="1"/>
                    </p:cNvSpPr>
                    <p:nvPr/>
                  </p:nvSpPr>
                  <p:spPr bwMode="auto">
                    <a:xfrm>
                      <a:off x="2030"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08" name="Rectangle 572"/>
                    <p:cNvSpPr>
                      <a:spLocks noChangeArrowheads="1"/>
                    </p:cNvSpPr>
                    <p:nvPr/>
                  </p:nvSpPr>
                  <p:spPr bwMode="auto">
                    <a:xfrm>
                      <a:off x="2172" y="321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09" name="Rectangle 573"/>
                    <p:cNvSpPr>
                      <a:spLocks noChangeArrowheads="1"/>
                    </p:cNvSpPr>
                    <p:nvPr/>
                  </p:nvSpPr>
                  <p:spPr bwMode="auto">
                    <a:xfrm>
                      <a:off x="231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10" name="Rectangle 574"/>
                    <p:cNvSpPr>
                      <a:spLocks noChangeArrowheads="1"/>
                    </p:cNvSpPr>
                    <p:nvPr/>
                  </p:nvSpPr>
                  <p:spPr bwMode="auto">
                    <a:xfrm>
                      <a:off x="2462" y="3216"/>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11" name="Rectangle 575"/>
                    <p:cNvSpPr>
                      <a:spLocks noChangeArrowheads="1"/>
                    </p:cNvSpPr>
                    <p:nvPr/>
                  </p:nvSpPr>
                  <p:spPr bwMode="auto">
                    <a:xfrm>
                      <a:off x="260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12" name="Rectangle 576"/>
                    <p:cNvSpPr>
                      <a:spLocks noChangeArrowheads="1"/>
                    </p:cNvSpPr>
                    <p:nvPr/>
                  </p:nvSpPr>
                  <p:spPr bwMode="auto">
                    <a:xfrm>
                      <a:off x="1598"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13" name="Rectangle 577"/>
                    <p:cNvSpPr>
                      <a:spLocks noChangeArrowheads="1"/>
                    </p:cNvSpPr>
                    <p:nvPr/>
                  </p:nvSpPr>
                  <p:spPr bwMode="auto">
                    <a:xfrm>
                      <a:off x="1742" y="3362"/>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14" name="Rectangle 578"/>
                    <p:cNvSpPr>
                      <a:spLocks noChangeArrowheads="1"/>
                    </p:cNvSpPr>
                    <p:nvPr/>
                  </p:nvSpPr>
                  <p:spPr bwMode="auto">
                    <a:xfrm>
                      <a:off x="1886"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15" name="Rectangle 579"/>
                    <p:cNvSpPr>
                      <a:spLocks noChangeArrowheads="1"/>
                    </p:cNvSpPr>
                    <p:nvPr/>
                  </p:nvSpPr>
                  <p:spPr bwMode="auto">
                    <a:xfrm>
                      <a:off x="2030"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16" name="Rectangle 580"/>
                    <p:cNvSpPr>
                      <a:spLocks noChangeArrowheads="1"/>
                    </p:cNvSpPr>
                    <p:nvPr/>
                  </p:nvSpPr>
                  <p:spPr bwMode="auto">
                    <a:xfrm>
                      <a:off x="2172" y="336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17" name="Rectangle 581"/>
                    <p:cNvSpPr>
                      <a:spLocks noChangeArrowheads="1"/>
                    </p:cNvSpPr>
                    <p:nvPr/>
                  </p:nvSpPr>
                  <p:spPr bwMode="auto">
                    <a:xfrm>
                      <a:off x="2318"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18" name="Rectangle 582"/>
                    <p:cNvSpPr>
                      <a:spLocks noChangeArrowheads="1"/>
                    </p:cNvSpPr>
                    <p:nvPr/>
                  </p:nvSpPr>
                  <p:spPr bwMode="auto">
                    <a:xfrm>
                      <a:off x="2462" y="3362"/>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19" name="Rectangle 583"/>
                    <p:cNvSpPr>
                      <a:spLocks noChangeArrowheads="1"/>
                    </p:cNvSpPr>
                    <p:nvPr/>
                  </p:nvSpPr>
                  <p:spPr bwMode="auto">
                    <a:xfrm>
                      <a:off x="2606"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20" name="Rectangle 584"/>
                    <p:cNvSpPr>
                      <a:spLocks noChangeArrowheads="1"/>
                    </p:cNvSpPr>
                    <p:nvPr/>
                  </p:nvSpPr>
                  <p:spPr bwMode="auto">
                    <a:xfrm>
                      <a:off x="1598"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21" name="Rectangle 585"/>
                    <p:cNvSpPr>
                      <a:spLocks noChangeArrowheads="1"/>
                    </p:cNvSpPr>
                    <p:nvPr/>
                  </p:nvSpPr>
                  <p:spPr bwMode="auto">
                    <a:xfrm>
                      <a:off x="1742" y="3508"/>
                      <a:ext cx="408"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22" name="Rectangle 586"/>
                    <p:cNvSpPr>
                      <a:spLocks noChangeArrowheads="1"/>
                    </p:cNvSpPr>
                    <p:nvPr/>
                  </p:nvSpPr>
                  <p:spPr bwMode="auto">
                    <a:xfrm>
                      <a:off x="1886"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23" name="Rectangle 587"/>
                    <p:cNvSpPr>
                      <a:spLocks noChangeArrowheads="1"/>
                    </p:cNvSpPr>
                    <p:nvPr/>
                  </p:nvSpPr>
                  <p:spPr bwMode="auto">
                    <a:xfrm>
                      <a:off x="2030"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24" name="Rectangle 588"/>
                    <p:cNvSpPr>
                      <a:spLocks noChangeArrowheads="1"/>
                    </p:cNvSpPr>
                    <p:nvPr/>
                  </p:nvSpPr>
                  <p:spPr bwMode="auto">
                    <a:xfrm>
                      <a:off x="2172" y="3508"/>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25" name="Rectangle 589"/>
                    <p:cNvSpPr>
                      <a:spLocks noChangeArrowheads="1"/>
                    </p:cNvSpPr>
                    <p:nvPr/>
                  </p:nvSpPr>
                  <p:spPr bwMode="auto">
                    <a:xfrm>
                      <a:off x="2318"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26" name="Rectangle 590"/>
                    <p:cNvSpPr>
                      <a:spLocks noChangeArrowheads="1"/>
                    </p:cNvSpPr>
                    <p:nvPr/>
                  </p:nvSpPr>
                  <p:spPr bwMode="auto">
                    <a:xfrm>
                      <a:off x="2462" y="3508"/>
                      <a:ext cx="408"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27" name="Rectangle 591"/>
                    <p:cNvSpPr>
                      <a:spLocks noChangeArrowheads="1"/>
                    </p:cNvSpPr>
                    <p:nvPr/>
                  </p:nvSpPr>
                  <p:spPr bwMode="auto">
                    <a:xfrm>
                      <a:off x="2606"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28" name="Rectangle 592"/>
                    <p:cNvSpPr>
                      <a:spLocks noChangeArrowheads="1"/>
                    </p:cNvSpPr>
                    <p:nvPr/>
                  </p:nvSpPr>
                  <p:spPr bwMode="auto">
                    <a:xfrm>
                      <a:off x="159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29" name="Rectangle 593"/>
                    <p:cNvSpPr>
                      <a:spLocks noChangeArrowheads="1"/>
                    </p:cNvSpPr>
                    <p:nvPr/>
                  </p:nvSpPr>
                  <p:spPr bwMode="auto">
                    <a:xfrm>
                      <a:off x="1742"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30" name="Rectangle 594"/>
                    <p:cNvSpPr>
                      <a:spLocks noChangeArrowheads="1"/>
                    </p:cNvSpPr>
                    <p:nvPr/>
                  </p:nvSpPr>
                  <p:spPr bwMode="auto">
                    <a:xfrm>
                      <a:off x="188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31" name="Rectangle 595"/>
                    <p:cNvSpPr>
                      <a:spLocks noChangeArrowheads="1"/>
                    </p:cNvSpPr>
                    <p:nvPr/>
                  </p:nvSpPr>
                  <p:spPr bwMode="auto">
                    <a:xfrm>
                      <a:off x="2030"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32" name="Rectangle 596"/>
                    <p:cNvSpPr>
                      <a:spLocks noChangeArrowheads="1"/>
                    </p:cNvSpPr>
                    <p:nvPr/>
                  </p:nvSpPr>
                  <p:spPr bwMode="auto">
                    <a:xfrm>
                      <a:off x="2172" y="364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33" name="Rectangle 597"/>
                    <p:cNvSpPr>
                      <a:spLocks noChangeArrowheads="1"/>
                    </p:cNvSpPr>
                    <p:nvPr/>
                  </p:nvSpPr>
                  <p:spPr bwMode="auto">
                    <a:xfrm>
                      <a:off x="231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34" name="Rectangle 598"/>
                    <p:cNvSpPr>
                      <a:spLocks noChangeArrowheads="1"/>
                    </p:cNvSpPr>
                    <p:nvPr/>
                  </p:nvSpPr>
                  <p:spPr bwMode="auto">
                    <a:xfrm>
                      <a:off x="2462"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435" name="Rectangle 599"/>
                    <p:cNvSpPr>
                      <a:spLocks noChangeArrowheads="1"/>
                    </p:cNvSpPr>
                    <p:nvPr/>
                  </p:nvSpPr>
                  <p:spPr bwMode="auto">
                    <a:xfrm>
                      <a:off x="260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1177" name="Group 600"/>
                  <p:cNvGrpSpPr>
                    <a:grpSpLocks/>
                  </p:cNvGrpSpPr>
                  <p:nvPr/>
                </p:nvGrpSpPr>
                <p:grpSpPr bwMode="auto">
                  <a:xfrm>
                    <a:off x="2239" y="2881"/>
                    <a:ext cx="707" cy="1055"/>
                    <a:chOff x="1598" y="2642"/>
                    <a:chExt cx="1414" cy="2110"/>
                  </a:xfrm>
                </p:grpSpPr>
                <p:sp>
                  <p:nvSpPr>
                    <p:cNvPr id="61308" name="Rectangle 601"/>
                    <p:cNvSpPr>
                      <a:spLocks noChangeArrowheads="1"/>
                    </p:cNvSpPr>
                    <p:nvPr/>
                  </p:nvSpPr>
                  <p:spPr bwMode="auto">
                    <a:xfrm>
                      <a:off x="159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09" name="Rectangle 602"/>
                    <p:cNvSpPr>
                      <a:spLocks noChangeArrowheads="1"/>
                    </p:cNvSpPr>
                    <p:nvPr/>
                  </p:nvSpPr>
                  <p:spPr bwMode="auto">
                    <a:xfrm>
                      <a:off x="1742" y="264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10" name="Rectangle 603"/>
                    <p:cNvSpPr>
                      <a:spLocks noChangeArrowheads="1"/>
                    </p:cNvSpPr>
                    <p:nvPr/>
                  </p:nvSpPr>
                  <p:spPr bwMode="auto">
                    <a:xfrm>
                      <a:off x="188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11" name="Rectangle 604"/>
                    <p:cNvSpPr>
                      <a:spLocks noChangeArrowheads="1"/>
                    </p:cNvSpPr>
                    <p:nvPr/>
                  </p:nvSpPr>
                  <p:spPr bwMode="auto">
                    <a:xfrm>
                      <a:off x="202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12" name="Rectangle 605"/>
                    <p:cNvSpPr>
                      <a:spLocks noChangeArrowheads="1"/>
                    </p:cNvSpPr>
                    <p:nvPr/>
                  </p:nvSpPr>
                  <p:spPr bwMode="auto">
                    <a:xfrm>
                      <a:off x="2174"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13" name="Rectangle 606"/>
                    <p:cNvSpPr>
                      <a:spLocks noChangeArrowheads="1"/>
                    </p:cNvSpPr>
                    <p:nvPr/>
                  </p:nvSpPr>
                  <p:spPr bwMode="auto">
                    <a:xfrm>
                      <a:off x="231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14" name="Rectangle 607"/>
                    <p:cNvSpPr>
                      <a:spLocks noChangeArrowheads="1"/>
                    </p:cNvSpPr>
                    <p:nvPr/>
                  </p:nvSpPr>
                  <p:spPr bwMode="auto">
                    <a:xfrm>
                      <a:off x="246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15" name="Rectangle 608"/>
                    <p:cNvSpPr>
                      <a:spLocks noChangeArrowheads="1"/>
                    </p:cNvSpPr>
                    <p:nvPr/>
                  </p:nvSpPr>
                  <p:spPr bwMode="auto">
                    <a:xfrm>
                      <a:off x="2606" y="264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16" name="Rectangle 609"/>
                    <p:cNvSpPr>
                      <a:spLocks noChangeArrowheads="1"/>
                    </p:cNvSpPr>
                    <p:nvPr/>
                  </p:nvSpPr>
                  <p:spPr bwMode="auto">
                    <a:xfrm>
                      <a:off x="1598"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17" name="Rectangle 610"/>
                    <p:cNvSpPr>
                      <a:spLocks noChangeArrowheads="1"/>
                    </p:cNvSpPr>
                    <p:nvPr/>
                  </p:nvSpPr>
                  <p:spPr bwMode="auto">
                    <a:xfrm>
                      <a:off x="1742" y="278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18" name="Rectangle 611"/>
                    <p:cNvSpPr>
                      <a:spLocks noChangeArrowheads="1"/>
                    </p:cNvSpPr>
                    <p:nvPr/>
                  </p:nvSpPr>
                  <p:spPr bwMode="auto">
                    <a:xfrm>
                      <a:off x="1886"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19" name="Rectangle 612"/>
                    <p:cNvSpPr>
                      <a:spLocks noChangeArrowheads="1"/>
                    </p:cNvSpPr>
                    <p:nvPr/>
                  </p:nvSpPr>
                  <p:spPr bwMode="auto">
                    <a:xfrm>
                      <a:off x="2030"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20" name="Rectangle 613"/>
                    <p:cNvSpPr>
                      <a:spLocks noChangeArrowheads="1"/>
                    </p:cNvSpPr>
                    <p:nvPr/>
                  </p:nvSpPr>
                  <p:spPr bwMode="auto">
                    <a:xfrm>
                      <a:off x="2178"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21" name="Rectangle 614"/>
                    <p:cNvSpPr>
                      <a:spLocks noChangeArrowheads="1"/>
                    </p:cNvSpPr>
                    <p:nvPr/>
                  </p:nvSpPr>
                  <p:spPr bwMode="auto">
                    <a:xfrm>
                      <a:off x="2318"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22" name="Rectangle 615"/>
                    <p:cNvSpPr>
                      <a:spLocks noChangeArrowheads="1"/>
                    </p:cNvSpPr>
                    <p:nvPr/>
                  </p:nvSpPr>
                  <p:spPr bwMode="auto">
                    <a:xfrm>
                      <a:off x="2462" y="278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23" name="Rectangle 616"/>
                    <p:cNvSpPr>
                      <a:spLocks noChangeArrowheads="1"/>
                    </p:cNvSpPr>
                    <p:nvPr/>
                  </p:nvSpPr>
                  <p:spPr bwMode="auto">
                    <a:xfrm>
                      <a:off x="2610"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24" name="Rectangle 617"/>
                    <p:cNvSpPr>
                      <a:spLocks noChangeArrowheads="1"/>
                    </p:cNvSpPr>
                    <p:nvPr/>
                  </p:nvSpPr>
                  <p:spPr bwMode="auto">
                    <a:xfrm>
                      <a:off x="159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25" name="Rectangle 618"/>
                    <p:cNvSpPr>
                      <a:spLocks noChangeArrowheads="1"/>
                    </p:cNvSpPr>
                    <p:nvPr/>
                  </p:nvSpPr>
                  <p:spPr bwMode="auto">
                    <a:xfrm>
                      <a:off x="1742"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26" name="Rectangle 619"/>
                    <p:cNvSpPr>
                      <a:spLocks noChangeArrowheads="1"/>
                    </p:cNvSpPr>
                    <p:nvPr/>
                  </p:nvSpPr>
                  <p:spPr bwMode="auto">
                    <a:xfrm>
                      <a:off x="1886"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27" name="Rectangle 620"/>
                    <p:cNvSpPr>
                      <a:spLocks noChangeArrowheads="1"/>
                    </p:cNvSpPr>
                    <p:nvPr/>
                  </p:nvSpPr>
                  <p:spPr bwMode="auto">
                    <a:xfrm>
                      <a:off x="2030"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28" name="Rectangle 621"/>
                    <p:cNvSpPr>
                      <a:spLocks noChangeArrowheads="1"/>
                    </p:cNvSpPr>
                    <p:nvPr/>
                  </p:nvSpPr>
                  <p:spPr bwMode="auto">
                    <a:xfrm>
                      <a:off x="2174"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29" name="Rectangle 622"/>
                    <p:cNvSpPr>
                      <a:spLocks noChangeArrowheads="1"/>
                    </p:cNvSpPr>
                    <p:nvPr/>
                  </p:nvSpPr>
                  <p:spPr bwMode="auto">
                    <a:xfrm>
                      <a:off x="231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30" name="Rectangle 623"/>
                    <p:cNvSpPr>
                      <a:spLocks noChangeArrowheads="1"/>
                    </p:cNvSpPr>
                    <p:nvPr/>
                  </p:nvSpPr>
                  <p:spPr bwMode="auto">
                    <a:xfrm>
                      <a:off x="2460"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31" name="Rectangle 624"/>
                    <p:cNvSpPr>
                      <a:spLocks noChangeArrowheads="1"/>
                    </p:cNvSpPr>
                    <p:nvPr/>
                  </p:nvSpPr>
                  <p:spPr bwMode="auto">
                    <a:xfrm>
                      <a:off x="2606" y="2928"/>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32" name="Rectangle 625"/>
                    <p:cNvSpPr>
                      <a:spLocks noChangeArrowheads="1"/>
                    </p:cNvSpPr>
                    <p:nvPr/>
                  </p:nvSpPr>
                  <p:spPr bwMode="auto">
                    <a:xfrm>
                      <a:off x="159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33" name="Rectangle 626"/>
                    <p:cNvSpPr>
                      <a:spLocks noChangeArrowheads="1"/>
                    </p:cNvSpPr>
                    <p:nvPr/>
                  </p:nvSpPr>
                  <p:spPr bwMode="auto">
                    <a:xfrm>
                      <a:off x="1742" y="307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34" name="Rectangle 627"/>
                    <p:cNvSpPr>
                      <a:spLocks noChangeArrowheads="1"/>
                    </p:cNvSpPr>
                    <p:nvPr/>
                  </p:nvSpPr>
                  <p:spPr bwMode="auto">
                    <a:xfrm>
                      <a:off x="188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35" name="Rectangle 628"/>
                    <p:cNvSpPr>
                      <a:spLocks noChangeArrowheads="1"/>
                    </p:cNvSpPr>
                    <p:nvPr/>
                  </p:nvSpPr>
                  <p:spPr bwMode="auto">
                    <a:xfrm>
                      <a:off x="2030"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36" name="Rectangle 629"/>
                    <p:cNvSpPr>
                      <a:spLocks noChangeArrowheads="1"/>
                    </p:cNvSpPr>
                    <p:nvPr/>
                  </p:nvSpPr>
                  <p:spPr bwMode="auto">
                    <a:xfrm>
                      <a:off x="2174"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37" name="Rectangle 630"/>
                    <p:cNvSpPr>
                      <a:spLocks noChangeArrowheads="1"/>
                    </p:cNvSpPr>
                    <p:nvPr/>
                  </p:nvSpPr>
                  <p:spPr bwMode="auto">
                    <a:xfrm>
                      <a:off x="231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38" name="Rectangle 631"/>
                    <p:cNvSpPr>
                      <a:spLocks noChangeArrowheads="1"/>
                    </p:cNvSpPr>
                    <p:nvPr/>
                  </p:nvSpPr>
                  <p:spPr bwMode="auto">
                    <a:xfrm>
                      <a:off x="2460"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39" name="Rectangle 632"/>
                    <p:cNvSpPr>
                      <a:spLocks noChangeArrowheads="1"/>
                    </p:cNvSpPr>
                    <p:nvPr/>
                  </p:nvSpPr>
                  <p:spPr bwMode="auto">
                    <a:xfrm>
                      <a:off x="2606" y="307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40" name="Rectangle 633"/>
                    <p:cNvSpPr>
                      <a:spLocks noChangeArrowheads="1"/>
                    </p:cNvSpPr>
                    <p:nvPr/>
                  </p:nvSpPr>
                  <p:spPr bwMode="auto">
                    <a:xfrm>
                      <a:off x="159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41" name="Rectangle 634"/>
                    <p:cNvSpPr>
                      <a:spLocks noChangeArrowheads="1"/>
                    </p:cNvSpPr>
                    <p:nvPr/>
                  </p:nvSpPr>
                  <p:spPr bwMode="auto">
                    <a:xfrm>
                      <a:off x="1742"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42" name="Rectangle 635"/>
                    <p:cNvSpPr>
                      <a:spLocks noChangeArrowheads="1"/>
                    </p:cNvSpPr>
                    <p:nvPr/>
                  </p:nvSpPr>
                  <p:spPr bwMode="auto">
                    <a:xfrm>
                      <a:off x="188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43" name="Rectangle 636"/>
                    <p:cNvSpPr>
                      <a:spLocks noChangeArrowheads="1"/>
                    </p:cNvSpPr>
                    <p:nvPr/>
                  </p:nvSpPr>
                  <p:spPr bwMode="auto">
                    <a:xfrm>
                      <a:off x="202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44" name="Rectangle 637"/>
                    <p:cNvSpPr>
                      <a:spLocks noChangeArrowheads="1"/>
                    </p:cNvSpPr>
                    <p:nvPr/>
                  </p:nvSpPr>
                  <p:spPr bwMode="auto">
                    <a:xfrm>
                      <a:off x="2174"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45" name="Rectangle 638"/>
                    <p:cNvSpPr>
                      <a:spLocks noChangeArrowheads="1"/>
                    </p:cNvSpPr>
                    <p:nvPr/>
                  </p:nvSpPr>
                  <p:spPr bwMode="auto">
                    <a:xfrm>
                      <a:off x="231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46" name="Rectangle 639"/>
                    <p:cNvSpPr>
                      <a:spLocks noChangeArrowheads="1"/>
                    </p:cNvSpPr>
                    <p:nvPr/>
                  </p:nvSpPr>
                  <p:spPr bwMode="auto">
                    <a:xfrm>
                      <a:off x="2460"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47" name="Rectangle 640"/>
                    <p:cNvSpPr>
                      <a:spLocks noChangeArrowheads="1"/>
                    </p:cNvSpPr>
                    <p:nvPr/>
                  </p:nvSpPr>
                  <p:spPr bwMode="auto">
                    <a:xfrm>
                      <a:off x="2606" y="321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48" name="Rectangle 641"/>
                    <p:cNvSpPr>
                      <a:spLocks noChangeArrowheads="1"/>
                    </p:cNvSpPr>
                    <p:nvPr/>
                  </p:nvSpPr>
                  <p:spPr bwMode="auto">
                    <a:xfrm>
                      <a:off x="1598"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49" name="Rectangle 642"/>
                    <p:cNvSpPr>
                      <a:spLocks noChangeArrowheads="1"/>
                    </p:cNvSpPr>
                    <p:nvPr/>
                  </p:nvSpPr>
                  <p:spPr bwMode="auto">
                    <a:xfrm>
                      <a:off x="1742" y="336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50" name="Rectangle 643"/>
                    <p:cNvSpPr>
                      <a:spLocks noChangeArrowheads="1"/>
                    </p:cNvSpPr>
                    <p:nvPr/>
                  </p:nvSpPr>
                  <p:spPr bwMode="auto">
                    <a:xfrm>
                      <a:off x="1886"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51" name="Rectangle 644"/>
                    <p:cNvSpPr>
                      <a:spLocks noChangeArrowheads="1"/>
                    </p:cNvSpPr>
                    <p:nvPr/>
                  </p:nvSpPr>
                  <p:spPr bwMode="auto">
                    <a:xfrm>
                      <a:off x="2028"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52" name="Rectangle 645"/>
                    <p:cNvSpPr>
                      <a:spLocks noChangeArrowheads="1"/>
                    </p:cNvSpPr>
                    <p:nvPr/>
                  </p:nvSpPr>
                  <p:spPr bwMode="auto">
                    <a:xfrm>
                      <a:off x="2174"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53" name="Rectangle 646"/>
                    <p:cNvSpPr>
                      <a:spLocks noChangeArrowheads="1"/>
                    </p:cNvSpPr>
                    <p:nvPr/>
                  </p:nvSpPr>
                  <p:spPr bwMode="auto">
                    <a:xfrm>
                      <a:off x="2318"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54" name="Rectangle 647"/>
                    <p:cNvSpPr>
                      <a:spLocks noChangeArrowheads="1"/>
                    </p:cNvSpPr>
                    <p:nvPr/>
                  </p:nvSpPr>
                  <p:spPr bwMode="auto">
                    <a:xfrm>
                      <a:off x="2460"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55" name="Rectangle 648"/>
                    <p:cNvSpPr>
                      <a:spLocks noChangeArrowheads="1"/>
                    </p:cNvSpPr>
                    <p:nvPr/>
                  </p:nvSpPr>
                  <p:spPr bwMode="auto">
                    <a:xfrm>
                      <a:off x="2606" y="336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56" name="Rectangle 649"/>
                    <p:cNvSpPr>
                      <a:spLocks noChangeArrowheads="1"/>
                    </p:cNvSpPr>
                    <p:nvPr/>
                  </p:nvSpPr>
                  <p:spPr bwMode="auto">
                    <a:xfrm>
                      <a:off x="1598"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57" name="Rectangle 650"/>
                    <p:cNvSpPr>
                      <a:spLocks noChangeArrowheads="1"/>
                    </p:cNvSpPr>
                    <p:nvPr/>
                  </p:nvSpPr>
                  <p:spPr bwMode="auto">
                    <a:xfrm>
                      <a:off x="1742" y="350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58" name="Rectangle 651"/>
                    <p:cNvSpPr>
                      <a:spLocks noChangeArrowheads="1"/>
                    </p:cNvSpPr>
                    <p:nvPr/>
                  </p:nvSpPr>
                  <p:spPr bwMode="auto">
                    <a:xfrm>
                      <a:off x="1886"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59" name="Rectangle 652"/>
                    <p:cNvSpPr>
                      <a:spLocks noChangeArrowheads="1"/>
                    </p:cNvSpPr>
                    <p:nvPr/>
                  </p:nvSpPr>
                  <p:spPr bwMode="auto">
                    <a:xfrm>
                      <a:off x="2028"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60" name="Rectangle 653"/>
                    <p:cNvSpPr>
                      <a:spLocks noChangeArrowheads="1"/>
                    </p:cNvSpPr>
                    <p:nvPr/>
                  </p:nvSpPr>
                  <p:spPr bwMode="auto">
                    <a:xfrm>
                      <a:off x="2174"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61" name="Rectangle 654"/>
                    <p:cNvSpPr>
                      <a:spLocks noChangeArrowheads="1"/>
                    </p:cNvSpPr>
                    <p:nvPr/>
                  </p:nvSpPr>
                  <p:spPr bwMode="auto">
                    <a:xfrm>
                      <a:off x="2318"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62" name="Rectangle 655"/>
                    <p:cNvSpPr>
                      <a:spLocks noChangeArrowheads="1"/>
                    </p:cNvSpPr>
                    <p:nvPr/>
                  </p:nvSpPr>
                  <p:spPr bwMode="auto">
                    <a:xfrm>
                      <a:off x="2460"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63" name="Rectangle 656"/>
                    <p:cNvSpPr>
                      <a:spLocks noChangeArrowheads="1"/>
                    </p:cNvSpPr>
                    <p:nvPr/>
                  </p:nvSpPr>
                  <p:spPr bwMode="auto">
                    <a:xfrm>
                      <a:off x="2606" y="3508"/>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64" name="Rectangle 657"/>
                    <p:cNvSpPr>
                      <a:spLocks noChangeArrowheads="1"/>
                    </p:cNvSpPr>
                    <p:nvPr/>
                  </p:nvSpPr>
                  <p:spPr bwMode="auto">
                    <a:xfrm>
                      <a:off x="159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65" name="Rectangle 658"/>
                    <p:cNvSpPr>
                      <a:spLocks noChangeArrowheads="1"/>
                    </p:cNvSpPr>
                    <p:nvPr/>
                  </p:nvSpPr>
                  <p:spPr bwMode="auto">
                    <a:xfrm>
                      <a:off x="1742"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66" name="Rectangle 659"/>
                    <p:cNvSpPr>
                      <a:spLocks noChangeArrowheads="1"/>
                    </p:cNvSpPr>
                    <p:nvPr/>
                  </p:nvSpPr>
                  <p:spPr bwMode="auto">
                    <a:xfrm>
                      <a:off x="188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67" name="Rectangle 660"/>
                    <p:cNvSpPr>
                      <a:spLocks noChangeArrowheads="1"/>
                    </p:cNvSpPr>
                    <p:nvPr/>
                  </p:nvSpPr>
                  <p:spPr bwMode="auto">
                    <a:xfrm>
                      <a:off x="2030"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68" name="Rectangle 661"/>
                    <p:cNvSpPr>
                      <a:spLocks noChangeArrowheads="1"/>
                    </p:cNvSpPr>
                    <p:nvPr/>
                  </p:nvSpPr>
                  <p:spPr bwMode="auto">
                    <a:xfrm>
                      <a:off x="2174"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69" name="Rectangle 662"/>
                    <p:cNvSpPr>
                      <a:spLocks noChangeArrowheads="1"/>
                    </p:cNvSpPr>
                    <p:nvPr/>
                  </p:nvSpPr>
                  <p:spPr bwMode="auto">
                    <a:xfrm>
                      <a:off x="231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70" name="Rectangle 663"/>
                    <p:cNvSpPr>
                      <a:spLocks noChangeArrowheads="1"/>
                    </p:cNvSpPr>
                    <p:nvPr/>
                  </p:nvSpPr>
                  <p:spPr bwMode="auto">
                    <a:xfrm>
                      <a:off x="2460"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71" name="Rectangle 664"/>
                    <p:cNvSpPr>
                      <a:spLocks noChangeArrowheads="1"/>
                    </p:cNvSpPr>
                    <p:nvPr/>
                  </p:nvSpPr>
                  <p:spPr bwMode="auto">
                    <a:xfrm>
                      <a:off x="2606" y="364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1178" name="Group 665"/>
                  <p:cNvGrpSpPr>
                    <a:grpSpLocks/>
                  </p:cNvGrpSpPr>
                  <p:nvPr/>
                </p:nvGrpSpPr>
                <p:grpSpPr bwMode="auto">
                  <a:xfrm>
                    <a:off x="2815" y="2881"/>
                    <a:ext cx="706" cy="1055"/>
                    <a:chOff x="1598" y="2642"/>
                    <a:chExt cx="1412" cy="2110"/>
                  </a:xfrm>
                </p:grpSpPr>
                <p:sp>
                  <p:nvSpPr>
                    <p:cNvPr id="61244" name="Rectangle 666"/>
                    <p:cNvSpPr>
                      <a:spLocks noChangeArrowheads="1"/>
                    </p:cNvSpPr>
                    <p:nvPr/>
                  </p:nvSpPr>
                  <p:spPr bwMode="auto">
                    <a:xfrm>
                      <a:off x="1598" y="264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45" name="Rectangle 667"/>
                    <p:cNvSpPr>
                      <a:spLocks noChangeArrowheads="1"/>
                    </p:cNvSpPr>
                    <p:nvPr/>
                  </p:nvSpPr>
                  <p:spPr bwMode="auto">
                    <a:xfrm>
                      <a:off x="174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46" name="Rectangle 668"/>
                    <p:cNvSpPr>
                      <a:spLocks noChangeArrowheads="1"/>
                    </p:cNvSpPr>
                    <p:nvPr/>
                  </p:nvSpPr>
                  <p:spPr bwMode="auto">
                    <a:xfrm>
                      <a:off x="188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47" name="Rectangle 669"/>
                    <p:cNvSpPr>
                      <a:spLocks noChangeArrowheads="1"/>
                    </p:cNvSpPr>
                    <p:nvPr/>
                  </p:nvSpPr>
                  <p:spPr bwMode="auto">
                    <a:xfrm>
                      <a:off x="2032"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48" name="Rectangle 670"/>
                    <p:cNvSpPr>
                      <a:spLocks noChangeArrowheads="1"/>
                    </p:cNvSpPr>
                    <p:nvPr/>
                  </p:nvSpPr>
                  <p:spPr bwMode="auto">
                    <a:xfrm>
                      <a:off x="217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49" name="Rectangle 671"/>
                    <p:cNvSpPr>
                      <a:spLocks noChangeArrowheads="1"/>
                    </p:cNvSpPr>
                    <p:nvPr/>
                  </p:nvSpPr>
                  <p:spPr bwMode="auto">
                    <a:xfrm>
                      <a:off x="232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50" name="Rectangle 672"/>
                    <p:cNvSpPr>
                      <a:spLocks noChangeArrowheads="1"/>
                    </p:cNvSpPr>
                    <p:nvPr/>
                  </p:nvSpPr>
                  <p:spPr bwMode="auto">
                    <a:xfrm>
                      <a:off x="2460" y="264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51" name="Rectangle 673"/>
                    <p:cNvSpPr>
                      <a:spLocks noChangeArrowheads="1"/>
                    </p:cNvSpPr>
                    <p:nvPr/>
                  </p:nvSpPr>
                  <p:spPr bwMode="auto">
                    <a:xfrm>
                      <a:off x="260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52" name="Rectangle 674"/>
                    <p:cNvSpPr>
                      <a:spLocks noChangeArrowheads="1"/>
                    </p:cNvSpPr>
                    <p:nvPr/>
                  </p:nvSpPr>
                  <p:spPr bwMode="auto">
                    <a:xfrm>
                      <a:off x="1598" y="278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53" name="Rectangle 675"/>
                    <p:cNvSpPr>
                      <a:spLocks noChangeArrowheads="1"/>
                    </p:cNvSpPr>
                    <p:nvPr/>
                  </p:nvSpPr>
                  <p:spPr bwMode="auto">
                    <a:xfrm>
                      <a:off x="1740" y="278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54" name="Rectangle 676"/>
                    <p:cNvSpPr>
                      <a:spLocks noChangeArrowheads="1"/>
                    </p:cNvSpPr>
                    <p:nvPr/>
                  </p:nvSpPr>
                  <p:spPr bwMode="auto">
                    <a:xfrm>
                      <a:off x="1888"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55" name="Rectangle 677"/>
                    <p:cNvSpPr>
                      <a:spLocks noChangeArrowheads="1"/>
                    </p:cNvSpPr>
                    <p:nvPr/>
                  </p:nvSpPr>
                  <p:spPr bwMode="auto">
                    <a:xfrm>
                      <a:off x="2032"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56" name="Rectangle 678"/>
                    <p:cNvSpPr>
                      <a:spLocks noChangeArrowheads="1"/>
                    </p:cNvSpPr>
                    <p:nvPr/>
                  </p:nvSpPr>
                  <p:spPr bwMode="auto">
                    <a:xfrm>
                      <a:off x="2176"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57" name="Rectangle 679"/>
                    <p:cNvSpPr>
                      <a:spLocks noChangeArrowheads="1"/>
                    </p:cNvSpPr>
                    <p:nvPr/>
                  </p:nvSpPr>
                  <p:spPr bwMode="auto">
                    <a:xfrm>
                      <a:off x="2320"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58" name="Rectangle 680"/>
                    <p:cNvSpPr>
                      <a:spLocks noChangeArrowheads="1"/>
                    </p:cNvSpPr>
                    <p:nvPr/>
                  </p:nvSpPr>
                  <p:spPr bwMode="auto">
                    <a:xfrm>
                      <a:off x="2460" y="278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59" name="Rectangle 681"/>
                    <p:cNvSpPr>
                      <a:spLocks noChangeArrowheads="1"/>
                    </p:cNvSpPr>
                    <p:nvPr/>
                  </p:nvSpPr>
                  <p:spPr bwMode="auto">
                    <a:xfrm>
                      <a:off x="2608"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60" name="Rectangle 682"/>
                    <p:cNvSpPr>
                      <a:spLocks noChangeArrowheads="1"/>
                    </p:cNvSpPr>
                    <p:nvPr/>
                  </p:nvSpPr>
                  <p:spPr bwMode="auto">
                    <a:xfrm>
                      <a:off x="1598" y="2928"/>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61" name="Rectangle 683"/>
                    <p:cNvSpPr>
                      <a:spLocks noChangeArrowheads="1"/>
                    </p:cNvSpPr>
                    <p:nvPr/>
                  </p:nvSpPr>
                  <p:spPr bwMode="auto">
                    <a:xfrm>
                      <a:off x="1740"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62" name="Rectangle 684"/>
                    <p:cNvSpPr>
                      <a:spLocks noChangeArrowheads="1"/>
                    </p:cNvSpPr>
                    <p:nvPr/>
                  </p:nvSpPr>
                  <p:spPr bwMode="auto">
                    <a:xfrm>
                      <a:off x="188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63" name="Rectangle 685"/>
                    <p:cNvSpPr>
                      <a:spLocks noChangeArrowheads="1"/>
                    </p:cNvSpPr>
                    <p:nvPr/>
                  </p:nvSpPr>
                  <p:spPr bwMode="auto">
                    <a:xfrm>
                      <a:off x="2032"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64" name="Rectangle 686"/>
                    <p:cNvSpPr>
                      <a:spLocks noChangeArrowheads="1"/>
                    </p:cNvSpPr>
                    <p:nvPr/>
                  </p:nvSpPr>
                  <p:spPr bwMode="auto">
                    <a:xfrm>
                      <a:off x="2176"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65" name="Rectangle 687"/>
                    <p:cNvSpPr>
                      <a:spLocks noChangeArrowheads="1"/>
                    </p:cNvSpPr>
                    <p:nvPr/>
                  </p:nvSpPr>
                  <p:spPr bwMode="auto">
                    <a:xfrm>
                      <a:off x="2320"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66" name="Rectangle 688"/>
                    <p:cNvSpPr>
                      <a:spLocks noChangeArrowheads="1"/>
                    </p:cNvSpPr>
                    <p:nvPr/>
                  </p:nvSpPr>
                  <p:spPr bwMode="auto">
                    <a:xfrm>
                      <a:off x="2460"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67" name="Rectangle 689"/>
                    <p:cNvSpPr>
                      <a:spLocks noChangeArrowheads="1"/>
                    </p:cNvSpPr>
                    <p:nvPr/>
                  </p:nvSpPr>
                  <p:spPr bwMode="auto">
                    <a:xfrm>
                      <a:off x="260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68" name="Rectangle 690"/>
                    <p:cNvSpPr>
                      <a:spLocks noChangeArrowheads="1"/>
                    </p:cNvSpPr>
                    <p:nvPr/>
                  </p:nvSpPr>
                  <p:spPr bwMode="auto">
                    <a:xfrm>
                      <a:off x="1598" y="307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69" name="Rectangle 691"/>
                    <p:cNvSpPr>
                      <a:spLocks noChangeArrowheads="1"/>
                    </p:cNvSpPr>
                    <p:nvPr/>
                  </p:nvSpPr>
                  <p:spPr bwMode="auto">
                    <a:xfrm>
                      <a:off x="1740" y="307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70" name="Rectangle 692"/>
                    <p:cNvSpPr>
                      <a:spLocks noChangeArrowheads="1"/>
                    </p:cNvSpPr>
                    <p:nvPr/>
                  </p:nvSpPr>
                  <p:spPr bwMode="auto">
                    <a:xfrm>
                      <a:off x="188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71" name="Rectangle 693"/>
                    <p:cNvSpPr>
                      <a:spLocks noChangeArrowheads="1"/>
                    </p:cNvSpPr>
                    <p:nvPr/>
                  </p:nvSpPr>
                  <p:spPr bwMode="auto">
                    <a:xfrm>
                      <a:off x="2032"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72" name="Rectangle 694"/>
                    <p:cNvSpPr>
                      <a:spLocks noChangeArrowheads="1"/>
                    </p:cNvSpPr>
                    <p:nvPr/>
                  </p:nvSpPr>
                  <p:spPr bwMode="auto">
                    <a:xfrm>
                      <a:off x="217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73" name="Rectangle 695"/>
                    <p:cNvSpPr>
                      <a:spLocks noChangeArrowheads="1"/>
                    </p:cNvSpPr>
                    <p:nvPr/>
                  </p:nvSpPr>
                  <p:spPr bwMode="auto">
                    <a:xfrm>
                      <a:off x="2320"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74" name="Rectangle 696"/>
                    <p:cNvSpPr>
                      <a:spLocks noChangeArrowheads="1"/>
                    </p:cNvSpPr>
                    <p:nvPr/>
                  </p:nvSpPr>
                  <p:spPr bwMode="auto">
                    <a:xfrm>
                      <a:off x="2460" y="307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75" name="Rectangle 697"/>
                    <p:cNvSpPr>
                      <a:spLocks noChangeArrowheads="1"/>
                    </p:cNvSpPr>
                    <p:nvPr/>
                  </p:nvSpPr>
                  <p:spPr bwMode="auto">
                    <a:xfrm>
                      <a:off x="260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76" name="Rectangle 698"/>
                    <p:cNvSpPr>
                      <a:spLocks noChangeArrowheads="1"/>
                    </p:cNvSpPr>
                    <p:nvPr/>
                  </p:nvSpPr>
                  <p:spPr bwMode="auto">
                    <a:xfrm>
                      <a:off x="1598" y="321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77" name="Rectangle 699"/>
                    <p:cNvSpPr>
                      <a:spLocks noChangeArrowheads="1"/>
                    </p:cNvSpPr>
                    <p:nvPr/>
                  </p:nvSpPr>
                  <p:spPr bwMode="auto">
                    <a:xfrm>
                      <a:off x="1740" y="3216"/>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78" name="Rectangle 700"/>
                    <p:cNvSpPr>
                      <a:spLocks noChangeArrowheads="1"/>
                    </p:cNvSpPr>
                    <p:nvPr/>
                  </p:nvSpPr>
                  <p:spPr bwMode="auto">
                    <a:xfrm>
                      <a:off x="188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79" name="Rectangle 701"/>
                    <p:cNvSpPr>
                      <a:spLocks noChangeArrowheads="1"/>
                    </p:cNvSpPr>
                    <p:nvPr/>
                  </p:nvSpPr>
                  <p:spPr bwMode="auto">
                    <a:xfrm>
                      <a:off x="2032"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80" name="Rectangle 702"/>
                    <p:cNvSpPr>
                      <a:spLocks noChangeArrowheads="1"/>
                    </p:cNvSpPr>
                    <p:nvPr/>
                  </p:nvSpPr>
                  <p:spPr bwMode="auto">
                    <a:xfrm>
                      <a:off x="217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81" name="Rectangle 703"/>
                    <p:cNvSpPr>
                      <a:spLocks noChangeArrowheads="1"/>
                    </p:cNvSpPr>
                    <p:nvPr/>
                  </p:nvSpPr>
                  <p:spPr bwMode="auto">
                    <a:xfrm>
                      <a:off x="2320"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82" name="Rectangle 704"/>
                    <p:cNvSpPr>
                      <a:spLocks noChangeArrowheads="1"/>
                    </p:cNvSpPr>
                    <p:nvPr/>
                  </p:nvSpPr>
                  <p:spPr bwMode="auto">
                    <a:xfrm>
                      <a:off x="2460"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83" name="Rectangle 705"/>
                    <p:cNvSpPr>
                      <a:spLocks noChangeArrowheads="1"/>
                    </p:cNvSpPr>
                    <p:nvPr/>
                  </p:nvSpPr>
                  <p:spPr bwMode="auto">
                    <a:xfrm>
                      <a:off x="260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84" name="Rectangle 706"/>
                    <p:cNvSpPr>
                      <a:spLocks noChangeArrowheads="1"/>
                    </p:cNvSpPr>
                    <p:nvPr/>
                  </p:nvSpPr>
                  <p:spPr bwMode="auto">
                    <a:xfrm>
                      <a:off x="1598" y="336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85" name="Rectangle 707"/>
                    <p:cNvSpPr>
                      <a:spLocks noChangeArrowheads="1"/>
                    </p:cNvSpPr>
                    <p:nvPr/>
                  </p:nvSpPr>
                  <p:spPr bwMode="auto">
                    <a:xfrm>
                      <a:off x="1740" y="3362"/>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86" name="Rectangle 708"/>
                    <p:cNvSpPr>
                      <a:spLocks noChangeArrowheads="1"/>
                    </p:cNvSpPr>
                    <p:nvPr/>
                  </p:nvSpPr>
                  <p:spPr bwMode="auto">
                    <a:xfrm>
                      <a:off x="1888"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87" name="Rectangle 709"/>
                    <p:cNvSpPr>
                      <a:spLocks noChangeArrowheads="1"/>
                    </p:cNvSpPr>
                    <p:nvPr/>
                  </p:nvSpPr>
                  <p:spPr bwMode="auto">
                    <a:xfrm>
                      <a:off x="2032"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88" name="Rectangle 710"/>
                    <p:cNvSpPr>
                      <a:spLocks noChangeArrowheads="1"/>
                    </p:cNvSpPr>
                    <p:nvPr/>
                  </p:nvSpPr>
                  <p:spPr bwMode="auto">
                    <a:xfrm>
                      <a:off x="2176"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89" name="Rectangle 711"/>
                    <p:cNvSpPr>
                      <a:spLocks noChangeArrowheads="1"/>
                    </p:cNvSpPr>
                    <p:nvPr/>
                  </p:nvSpPr>
                  <p:spPr bwMode="auto">
                    <a:xfrm>
                      <a:off x="2320"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90" name="Rectangle 712"/>
                    <p:cNvSpPr>
                      <a:spLocks noChangeArrowheads="1"/>
                    </p:cNvSpPr>
                    <p:nvPr/>
                  </p:nvSpPr>
                  <p:spPr bwMode="auto">
                    <a:xfrm>
                      <a:off x="2460" y="336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91" name="Rectangle 713"/>
                    <p:cNvSpPr>
                      <a:spLocks noChangeArrowheads="1"/>
                    </p:cNvSpPr>
                    <p:nvPr/>
                  </p:nvSpPr>
                  <p:spPr bwMode="auto">
                    <a:xfrm>
                      <a:off x="2608"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92" name="Rectangle 714"/>
                    <p:cNvSpPr>
                      <a:spLocks noChangeArrowheads="1"/>
                    </p:cNvSpPr>
                    <p:nvPr/>
                  </p:nvSpPr>
                  <p:spPr bwMode="auto">
                    <a:xfrm>
                      <a:off x="1598" y="3508"/>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93" name="Rectangle 715"/>
                    <p:cNvSpPr>
                      <a:spLocks noChangeArrowheads="1"/>
                    </p:cNvSpPr>
                    <p:nvPr/>
                  </p:nvSpPr>
                  <p:spPr bwMode="auto">
                    <a:xfrm>
                      <a:off x="1740" y="3508"/>
                      <a:ext cx="408"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94" name="Rectangle 716"/>
                    <p:cNvSpPr>
                      <a:spLocks noChangeArrowheads="1"/>
                    </p:cNvSpPr>
                    <p:nvPr/>
                  </p:nvSpPr>
                  <p:spPr bwMode="auto">
                    <a:xfrm>
                      <a:off x="1888"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95" name="Rectangle 717"/>
                    <p:cNvSpPr>
                      <a:spLocks noChangeArrowheads="1"/>
                    </p:cNvSpPr>
                    <p:nvPr/>
                  </p:nvSpPr>
                  <p:spPr bwMode="auto">
                    <a:xfrm>
                      <a:off x="2032"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96" name="Rectangle 718"/>
                    <p:cNvSpPr>
                      <a:spLocks noChangeArrowheads="1"/>
                    </p:cNvSpPr>
                    <p:nvPr/>
                  </p:nvSpPr>
                  <p:spPr bwMode="auto">
                    <a:xfrm>
                      <a:off x="2176"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97" name="Rectangle 719"/>
                    <p:cNvSpPr>
                      <a:spLocks noChangeArrowheads="1"/>
                    </p:cNvSpPr>
                    <p:nvPr/>
                  </p:nvSpPr>
                  <p:spPr bwMode="auto">
                    <a:xfrm>
                      <a:off x="2320"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98" name="Rectangle 720"/>
                    <p:cNvSpPr>
                      <a:spLocks noChangeArrowheads="1"/>
                    </p:cNvSpPr>
                    <p:nvPr/>
                  </p:nvSpPr>
                  <p:spPr bwMode="auto">
                    <a:xfrm>
                      <a:off x="2460" y="350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99" name="Rectangle 721"/>
                    <p:cNvSpPr>
                      <a:spLocks noChangeArrowheads="1"/>
                    </p:cNvSpPr>
                    <p:nvPr/>
                  </p:nvSpPr>
                  <p:spPr bwMode="auto">
                    <a:xfrm>
                      <a:off x="2608"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00" name="Rectangle 722"/>
                    <p:cNvSpPr>
                      <a:spLocks noChangeArrowheads="1"/>
                    </p:cNvSpPr>
                    <p:nvPr/>
                  </p:nvSpPr>
                  <p:spPr bwMode="auto">
                    <a:xfrm>
                      <a:off x="1598" y="3646"/>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01" name="Rectangle 723"/>
                    <p:cNvSpPr>
                      <a:spLocks noChangeArrowheads="1"/>
                    </p:cNvSpPr>
                    <p:nvPr/>
                  </p:nvSpPr>
                  <p:spPr bwMode="auto">
                    <a:xfrm>
                      <a:off x="1740"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02" name="Rectangle 724"/>
                    <p:cNvSpPr>
                      <a:spLocks noChangeArrowheads="1"/>
                    </p:cNvSpPr>
                    <p:nvPr/>
                  </p:nvSpPr>
                  <p:spPr bwMode="auto">
                    <a:xfrm>
                      <a:off x="188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03" name="Rectangle 725"/>
                    <p:cNvSpPr>
                      <a:spLocks noChangeArrowheads="1"/>
                    </p:cNvSpPr>
                    <p:nvPr/>
                  </p:nvSpPr>
                  <p:spPr bwMode="auto">
                    <a:xfrm>
                      <a:off x="2032"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04" name="Rectangle 726"/>
                    <p:cNvSpPr>
                      <a:spLocks noChangeArrowheads="1"/>
                    </p:cNvSpPr>
                    <p:nvPr/>
                  </p:nvSpPr>
                  <p:spPr bwMode="auto">
                    <a:xfrm>
                      <a:off x="217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05" name="Rectangle 727"/>
                    <p:cNvSpPr>
                      <a:spLocks noChangeArrowheads="1"/>
                    </p:cNvSpPr>
                    <p:nvPr/>
                  </p:nvSpPr>
                  <p:spPr bwMode="auto">
                    <a:xfrm>
                      <a:off x="2320"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06" name="Rectangle 728"/>
                    <p:cNvSpPr>
                      <a:spLocks noChangeArrowheads="1"/>
                    </p:cNvSpPr>
                    <p:nvPr/>
                  </p:nvSpPr>
                  <p:spPr bwMode="auto">
                    <a:xfrm>
                      <a:off x="2460"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307" name="Rectangle 729"/>
                    <p:cNvSpPr>
                      <a:spLocks noChangeArrowheads="1"/>
                    </p:cNvSpPr>
                    <p:nvPr/>
                  </p:nvSpPr>
                  <p:spPr bwMode="auto">
                    <a:xfrm>
                      <a:off x="260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1179" name="Group 730"/>
                  <p:cNvGrpSpPr>
                    <a:grpSpLocks/>
                  </p:cNvGrpSpPr>
                  <p:nvPr/>
                </p:nvGrpSpPr>
                <p:grpSpPr bwMode="auto">
                  <a:xfrm>
                    <a:off x="3390" y="2881"/>
                    <a:ext cx="707" cy="1055"/>
                    <a:chOff x="1596" y="2642"/>
                    <a:chExt cx="1414" cy="2110"/>
                  </a:xfrm>
                </p:grpSpPr>
                <p:sp>
                  <p:nvSpPr>
                    <p:cNvPr id="61180" name="Rectangle 731"/>
                    <p:cNvSpPr>
                      <a:spLocks noChangeArrowheads="1"/>
                    </p:cNvSpPr>
                    <p:nvPr/>
                  </p:nvSpPr>
                  <p:spPr bwMode="auto">
                    <a:xfrm>
                      <a:off x="160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81" name="Rectangle 732"/>
                    <p:cNvSpPr>
                      <a:spLocks noChangeArrowheads="1"/>
                    </p:cNvSpPr>
                    <p:nvPr/>
                  </p:nvSpPr>
                  <p:spPr bwMode="auto">
                    <a:xfrm>
                      <a:off x="1740" y="264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82" name="Rectangle 733"/>
                    <p:cNvSpPr>
                      <a:spLocks noChangeArrowheads="1"/>
                    </p:cNvSpPr>
                    <p:nvPr/>
                  </p:nvSpPr>
                  <p:spPr bwMode="auto">
                    <a:xfrm>
                      <a:off x="188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83" name="Rectangle 734"/>
                    <p:cNvSpPr>
                      <a:spLocks noChangeArrowheads="1"/>
                    </p:cNvSpPr>
                    <p:nvPr/>
                  </p:nvSpPr>
                  <p:spPr bwMode="auto">
                    <a:xfrm>
                      <a:off x="202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84" name="Rectangle 735"/>
                    <p:cNvSpPr>
                      <a:spLocks noChangeArrowheads="1"/>
                    </p:cNvSpPr>
                    <p:nvPr/>
                  </p:nvSpPr>
                  <p:spPr bwMode="auto">
                    <a:xfrm>
                      <a:off x="2176"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85" name="Rectangle 736"/>
                    <p:cNvSpPr>
                      <a:spLocks noChangeArrowheads="1"/>
                    </p:cNvSpPr>
                    <p:nvPr/>
                  </p:nvSpPr>
                  <p:spPr bwMode="auto">
                    <a:xfrm>
                      <a:off x="2320"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86" name="Rectangle 737"/>
                    <p:cNvSpPr>
                      <a:spLocks noChangeArrowheads="1"/>
                    </p:cNvSpPr>
                    <p:nvPr/>
                  </p:nvSpPr>
                  <p:spPr bwMode="auto">
                    <a:xfrm>
                      <a:off x="2460" y="264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87" name="Rectangle 738"/>
                    <p:cNvSpPr>
                      <a:spLocks noChangeArrowheads="1"/>
                    </p:cNvSpPr>
                    <p:nvPr/>
                  </p:nvSpPr>
                  <p:spPr bwMode="auto">
                    <a:xfrm>
                      <a:off x="260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88" name="Rectangle 739"/>
                    <p:cNvSpPr>
                      <a:spLocks noChangeArrowheads="1"/>
                    </p:cNvSpPr>
                    <p:nvPr/>
                  </p:nvSpPr>
                  <p:spPr bwMode="auto">
                    <a:xfrm>
                      <a:off x="1596"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89" name="Rectangle 740"/>
                    <p:cNvSpPr>
                      <a:spLocks noChangeArrowheads="1"/>
                    </p:cNvSpPr>
                    <p:nvPr/>
                  </p:nvSpPr>
                  <p:spPr bwMode="auto">
                    <a:xfrm>
                      <a:off x="1740" y="278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90" name="Rectangle 741"/>
                    <p:cNvSpPr>
                      <a:spLocks noChangeArrowheads="1"/>
                    </p:cNvSpPr>
                    <p:nvPr/>
                  </p:nvSpPr>
                  <p:spPr bwMode="auto">
                    <a:xfrm>
                      <a:off x="1888"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91" name="Rectangle 742"/>
                    <p:cNvSpPr>
                      <a:spLocks noChangeArrowheads="1"/>
                    </p:cNvSpPr>
                    <p:nvPr/>
                  </p:nvSpPr>
                  <p:spPr bwMode="auto">
                    <a:xfrm>
                      <a:off x="2028"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92" name="Rectangle 743"/>
                    <p:cNvSpPr>
                      <a:spLocks noChangeArrowheads="1"/>
                    </p:cNvSpPr>
                    <p:nvPr/>
                  </p:nvSpPr>
                  <p:spPr bwMode="auto">
                    <a:xfrm>
                      <a:off x="2176"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93" name="Rectangle 744"/>
                    <p:cNvSpPr>
                      <a:spLocks noChangeArrowheads="1"/>
                    </p:cNvSpPr>
                    <p:nvPr/>
                  </p:nvSpPr>
                  <p:spPr bwMode="auto">
                    <a:xfrm>
                      <a:off x="2316"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94" name="Rectangle 745"/>
                    <p:cNvSpPr>
                      <a:spLocks noChangeArrowheads="1"/>
                    </p:cNvSpPr>
                    <p:nvPr/>
                  </p:nvSpPr>
                  <p:spPr bwMode="auto">
                    <a:xfrm>
                      <a:off x="2460" y="278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95" name="Rectangle 746"/>
                    <p:cNvSpPr>
                      <a:spLocks noChangeArrowheads="1"/>
                    </p:cNvSpPr>
                    <p:nvPr/>
                  </p:nvSpPr>
                  <p:spPr bwMode="auto">
                    <a:xfrm>
                      <a:off x="2608"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96" name="Rectangle 747"/>
                    <p:cNvSpPr>
                      <a:spLocks noChangeArrowheads="1"/>
                    </p:cNvSpPr>
                    <p:nvPr/>
                  </p:nvSpPr>
                  <p:spPr bwMode="auto">
                    <a:xfrm>
                      <a:off x="1600"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97" name="Rectangle 748"/>
                    <p:cNvSpPr>
                      <a:spLocks noChangeArrowheads="1"/>
                    </p:cNvSpPr>
                    <p:nvPr/>
                  </p:nvSpPr>
                  <p:spPr bwMode="auto">
                    <a:xfrm>
                      <a:off x="1740"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98" name="Rectangle 749"/>
                    <p:cNvSpPr>
                      <a:spLocks noChangeArrowheads="1"/>
                    </p:cNvSpPr>
                    <p:nvPr/>
                  </p:nvSpPr>
                  <p:spPr bwMode="auto">
                    <a:xfrm>
                      <a:off x="188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99" name="Rectangle 750"/>
                    <p:cNvSpPr>
                      <a:spLocks noChangeArrowheads="1"/>
                    </p:cNvSpPr>
                    <p:nvPr/>
                  </p:nvSpPr>
                  <p:spPr bwMode="auto">
                    <a:xfrm>
                      <a:off x="202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00" name="Rectangle 751"/>
                    <p:cNvSpPr>
                      <a:spLocks noChangeArrowheads="1"/>
                    </p:cNvSpPr>
                    <p:nvPr/>
                  </p:nvSpPr>
                  <p:spPr bwMode="auto">
                    <a:xfrm>
                      <a:off x="2176"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01" name="Rectangle 752"/>
                    <p:cNvSpPr>
                      <a:spLocks noChangeArrowheads="1"/>
                    </p:cNvSpPr>
                    <p:nvPr/>
                  </p:nvSpPr>
                  <p:spPr bwMode="auto">
                    <a:xfrm>
                      <a:off x="2316"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02" name="Rectangle 753"/>
                    <p:cNvSpPr>
                      <a:spLocks noChangeArrowheads="1"/>
                    </p:cNvSpPr>
                    <p:nvPr/>
                  </p:nvSpPr>
                  <p:spPr bwMode="auto">
                    <a:xfrm>
                      <a:off x="2460"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03" name="Rectangle 754"/>
                    <p:cNvSpPr>
                      <a:spLocks noChangeArrowheads="1"/>
                    </p:cNvSpPr>
                    <p:nvPr/>
                  </p:nvSpPr>
                  <p:spPr bwMode="auto">
                    <a:xfrm>
                      <a:off x="260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04" name="Rectangle 755"/>
                    <p:cNvSpPr>
                      <a:spLocks noChangeArrowheads="1"/>
                    </p:cNvSpPr>
                    <p:nvPr/>
                  </p:nvSpPr>
                  <p:spPr bwMode="auto">
                    <a:xfrm>
                      <a:off x="1600"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05" name="Rectangle 756"/>
                    <p:cNvSpPr>
                      <a:spLocks noChangeArrowheads="1"/>
                    </p:cNvSpPr>
                    <p:nvPr/>
                  </p:nvSpPr>
                  <p:spPr bwMode="auto">
                    <a:xfrm>
                      <a:off x="1740" y="307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06" name="Rectangle 757"/>
                    <p:cNvSpPr>
                      <a:spLocks noChangeArrowheads="1"/>
                    </p:cNvSpPr>
                    <p:nvPr/>
                  </p:nvSpPr>
                  <p:spPr bwMode="auto">
                    <a:xfrm>
                      <a:off x="188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07" name="Rectangle 758"/>
                    <p:cNvSpPr>
                      <a:spLocks noChangeArrowheads="1"/>
                    </p:cNvSpPr>
                    <p:nvPr/>
                  </p:nvSpPr>
                  <p:spPr bwMode="auto">
                    <a:xfrm>
                      <a:off x="202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08" name="Rectangle 759"/>
                    <p:cNvSpPr>
                      <a:spLocks noChangeArrowheads="1"/>
                    </p:cNvSpPr>
                    <p:nvPr/>
                  </p:nvSpPr>
                  <p:spPr bwMode="auto">
                    <a:xfrm>
                      <a:off x="217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09" name="Rectangle 760"/>
                    <p:cNvSpPr>
                      <a:spLocks noChangeArrowheads="1"/>
                    </p:cNvSpPr>
                    <p:nvPr/>
                  </p:nvSpPr>
                  <p:spPr bwMode="auto">
                    <a:xfrm>
                      <a:off x="2316"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10" name="Rectangle 761"/>
                    <p:cNvSpPr>
                      <a:spLocks noChangeArrowheads="1"/>
                    </p:cNvSpPr>
                    <p:nvPr/>
                  </p:nvSpPr>
                  <p:spPr bwMode="auto">
                    <a:xfrm>
                      <a:off x="2460" y="307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11" name="Rectangle 762"/>
                    <p:cNvSpPr>
                      <a:spLocks noChangeArrowheads="1"/>
                    </p:cNvSpPr>
                    <p:nvPr/>
                  </p:nvSpPr>
                  <p:spPr bwMode="auto">
                    <a:xfrm>
                      <a:off x="2608" y="307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12" name="Rectangle 763"/>
                    <p:cNvSpPr>
                      <a:spLocks noChangeArrowheads="1"/>
                    </p:cNvSpPr>
                    <p:nvPr/>
                  </p:nvSpPr>
                  <p:spPr bwMode="auto">
                    <a:xfrm>
                      <a:off x="1600"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13" name="Rectangle 764"/>
                    <p:cNvSpPr>
                      <a:spLocks noChangeArrowheads="1"/>
                    </p:cNvSpPr>
                    <p:nvPr/>
                  </p:nvSpPr>
                  <p:spPr bwMode="auto">
                    <a:xfrm>
                      <a:off x="1740"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14" name="Rectangle 765"/>
                    <p:cNvSpPr>
                      <a:spLocks noChangeArrowheads="1"/>
                    </p:cNvSpPr>
                    <p:nvPr/>
                  </p:nvSpPr>
                  <p:spPr bwMode="auto">
                    <a:xfrm>
                      <a:off x="188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15" name="Rectangle 766"/>
                    <p:cNvSpPr>
                      <a:spLocks noChangeArrowheads="1"/>
                    </p:cNvSpPr>
                    <p:nvPr/>
                  </p:nvSpPr>
                  <p:spPr bwMode="auto">
                    <a:xfrm>
                      <a:off x="202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16" name="Rectangle 767"/>
                    <p:cNvSpPr>
                      <a:spLocks noChangeArrowheads="1"/>
                    </p:cNvSpPr>
                    <p:nvPr/>
                  </p:nvSpPr>
                  <p:spPr bwMode="auto">
                    <a:xfrm>
                      <a:off x="217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17" name="Rectangle 768"/>
                    <p:cNvSpPr>
                      <a:spLocks noChangeArrowheads="1"/>
                    </p:cNvSpPr>
                    <p:nvPr/>
                  </p:nvSpPr>
                  <p:spPr bwMode="auto">
                    <a:xfrm>
                      <a:off x="2316"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18" name="Rectangle 769"/>
                    <p:cNvSpPr>
                      <a:spLocks noChangeArrowheads="1"/>
                    </p:cNvSpPr>
                    <p:nvPr/>
                  </p:nvSpPr>
                  <p:spPr bwMode="auto">
                    <a:xfrm>
                      <a:off x="2460" y="321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19" name="Rectangle 770"/>
                    <p:cNvSpPr>
                      <a:spLocks noChangeArrowheads="1"/>
                    </p:cNvSpPr>
                    <p:nvPr/>
                  </p:nvSpPr>
                  <p:spPr bwMode="auto">
                    <a:xfrm>
                      <a:off x="2608" y="321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20" name="Rectangle 771"/>
                    <p:cNvSpPr>
                      <a:spLocks noChangeArrowheads="1"/>
                    </p:cNvSpPr>
                    <p:nvPr/>
                  </p:nvSpPr>
                  <p:spPr bwMode="auto">
                    <a:xfrm>
                      <a:off x="1600"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21" name="Rectangle 772"/>
                    <p:cNvSpPr>
                      <a:spLocks noChangeArrowheads="1"/>
                    </p:cNvSpPr>
                    <p:nvPr/>
                  </p:nvSpPr>
                  <p:spPr bwMode="auto">
                    <a:xfrm>
                      <a:off x="1740" y="336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22" name="Rectangle 773"/>
                    <p:cNvSpPr>
                      <a:spLocks noChangeArrowheads="1"/>
                    </p:cNvSpPr>
                    <p:nvPr/>
                  </p:nvSpPr>
                  <p:spPr bwMode="auto">
                    <a:xfrm>
                      <a:off x="1888"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23" name="Rectangle 774"/>
                    <p:cNvSpPr>
                      <a:spLocks noChangeArrowheads="1"/>
                    </p:cNvSpPr>
                    <p:nvPr/>
                  </p:nvSpPr>
                  <p:spPr bwMode="auto">
                    <a:xfrm>
                      <a:off x="2026"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24" name="Rectangle 775"/>
                    <p:cNvSpPr>
                      <a:spLocks noChangeArrowheads="1"/>
                    </p:cNvSpPr>
                    <p:nvPr/>
                  </p:nvSpPr>
                  <p:spPr bwMode="auto">
                    <a:xfrm>
                      <a:off x="2176"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25" name="Rectangle 776"/>
                    <p:cNvSpPr>
                      <a:spLocks noChangeArrowheads="1"/>
                    </p:cNvSpPr>
                    <p:nvPr/>
                  </p:nvSpPr>
                  <p:spPr bwMode="auto">
                    <a:xfrm>
                      <a:off x="2316"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26" name="Rectangle 777"/>
                    <p:cNvSpPr>
                      <a:spLocks noChangeArrowheads="1"/>
                    </p:cNvSpPr>
                    <p:nvPr/>
                  </p:nvSpPr>
                  <p:spPr bwMode="auto">
                    <a:xfrm>
                      <a:off x="2460" y="336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27" name="Rectangle 778"/>
                    <p:cNvSpPr>
                      <a:spLocks noChangeArrowheads="1"/>
                    </p:cNvSpPr>
                    <p:nvPr/>
                  </p:nvSpPr>
                  <p:spPr bwMode="auto">
                    <a:xfrm>
                      <a:off x="2608"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28" name="Rectangle 779"/>
                    <p:cNvSpPr>
                      <a:spLocks noChangeArrowheads="1"/>
                    </p:cNvSpPr>
                    <p:nvPr/>
                  </p:nvSpPr>
                  <p:spPr bwMode="auto">
                    <a:xfrm>
                      <a:off x="1600"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29" name="Rectangle 780"/>
                    <p:cNvSpPr>
                      <a:spLocks noChangeArrowheads="1"/>
                    </p:cNvSpPr>
                    <p:nvPr/>
                  </p:nvSpPr>
                  <p:spPr bwMode="auto">
                    <a:xfrm>
                      <a:off x="1740" y="350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30" name="Rectangle 781"/>
                    <p:cNvSpPr>
                      <a:spLocks noChangeArrowheads="1"/>
                    </p:cNvSpPr>
                    <p:nvPr/>
                  </p:nvSpPr>
                  <p:spPr bwMode="auto">
                    <a:xfrm>
                      <a:off x="1888"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31" name="Rectangle 782"/>
                    <p:cNvSpPr>
                      <a:spLocks noChangeArrowheads="1"/>
                    </p:cNvSpPr>
                    <p:nvPr/>
                  </p:nvSpPr>
                  <p:spPr bwMode="auto">
                    <a:xfrm>
                      <a:off x="2026"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32" name="Rectangle 783"/>
                    <p:cNvSpPr>
                      <a:spLocks noChangeArrowheads="1"/>
                    </p:cNvSpPr>
                    <p:nvPr/>
                  </p:nvSpPr>
                  <p:spPr bwMode="auto">
                    <a:xfrm>
                      <a:off x="2176"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33" name="Rectangle 784"/>
                    <p:cNvSpPr>
                      <a:spLocks noChangeArrowheads="1"/>
                    </p:cNvSpPr>
                    <p:nvPr/>
                  </p:nvSpPr>
                  <p:spPr bwMode="auto">
                    <a:xfrm>
                      <a:off x="2316"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34" name="Rectangle 785"/>
                    <p:cNvSpPr>
                      <a:spLocks noChangeArrowheads="1"/>
                    </p:cNvSpPr>
                    <p:nvPr/>
                  </p:nvSpPr>
                  <p:spPr bwMode="auto">
                    <a:xfrm>
                      <a:off x="2460" y="3508"/>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35" name="Rectangle 786"/>
                    <p:cNvSpPr>
                      <a:spLocks noChangeArrowheads="1"/>
                    </p:cNvSpPr>
                    <p:nvPr/>
                  </p:nvSpPr>
                  <p:spPr bwMode="auto">
                    <a:xfrm>
                      <a:off x="2608" y="3508"/>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36" name="Rectangle 787"/>
                    <p:cNvSpPr>
                      <a:spLocks noChangeArrowheads="1"/>
                    </p:cNvSpPr>
                    <p:nvPr/>
                  </p:nvSpPr>
                  <p:spPr bwMode="auto">
                    <a:xfrm>
                      <a:off x="1600"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37" name="Rectangle 788"/>
                    <p:cNvSpPr>
                      <a:spLocks noChangeArrowheads="1"/>
                    </p:cNvSpPr>
                    <p:nvPr/>
                  </p:nvSpPr>
                  <p:spPr bwMode="auto">
                    <a:xfrm>
                      <a:off x="1740"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38" name="Rectangle 789"/>
                    <p:cNvSpPr>
                      <a:spLocks noChangeArrowheads="1"/>
                    </p:cNvSpPr>
                    <p:nvPr/>
                  </p:nvSpPr>
                  <p:spPr bwMode="auto">
                    <a:xfrm>
                      <a:off x="188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39" name="Rectangle 790"/>
                    <p:cNvSpPr>
                      <a:spLocks noChangeArrowheads="1"/>
                    </p:cNvSpPr>
                    <p:nvPr/>
                  </p:nvSpPr>
                  <p:spPr bwMode="auto">
                    <a:xfrm>
                      <a:off x="202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40" name="Rectangle 791"/>
                    <p:cNvSpPr>
                      <a:spLocks noChangeArrowheads="1"/>
                    </p:cNvSpPr>
                    <p:nvPr/>
                  </p:nvSpPr>
                  <p:spPr bwMode="auto">
                    <a:xfrm>
                      <a:off x="217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41" name="Rectangle 792"/>
                    <p:cNvSpPr>
                      <a:spLocks noChangeArrowheads="1"/>
                    </p:cNvSpPr>
                    <p:nvPr/>
                  </p:nvSpPr>
                  <p:spPr bwMode="auto">
                    <a:xfrm>
                      <a:off x="2316"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42" name="Rectangle 793"/>
                    <p:cNvSpPr>
                      <a:spLocks noChangeArrowheads="1"/>
                    </p:cNvSpPr>
                    <p:nvPr/>
                  </p:nvSpPr>
                  <p:spPr bwMode="auto">
                    <a:xfrm>
                      <a:off x="2460" y="3646"/>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243" name="Rectangle 794"/>
                    <p:cNvSpPr>
                      <a:spLocks noChangeArrowheads="1"/>
                    </p:cNvSpPr>
                    <p:nvPr/>
                  </p:nvSpPr>
                  <p:spPr bwMode="auto">
                    <a:xfrm>
                      <a:off x="2608" y="3646"/>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grpSp>
              <p:nvGrpSpPr>
                <p:cNvPr id="60915" name="Group 795"/>
                <p:cNvGrpSpPr>
                  <a:grpSpLocks/>
                </p:cNvGrpSpPr>
                <p:nvPr/>
              </p:nvGrpSpPr>
              <p:grpSpPr bwMode="auto">
                <a:xfrm>
                  <a:off x="1663" y="4607"/>
                  <a:ext cx="2434" cy="1059"/>
                  <a:chOff x="1663" y="2879"/>
                  <a:chExt cx="2434" cy="1059"/>
                </a:xfrm>
              </p:grpSpPr>
              <p:grpSp>
                <p:nvGrpSpPr>
                  <p:cNvPr id="60916" name="Group 796"/>
                  <p:cNvGrpSpPr>
                    <a:grpSpLocks/>
                  </p:cNvGrpSpPr>
                  <p:nvPr/>
                </p:nvGrpSpPr>
                <p:grpSpPr bwMode="auto">
                  <a:xfrm>
                    <a:off x="1663" y="2880"/>
                    <a:ext cx="705" cy="1058"/>
                    <a:chOff x="1598" y="2640"/>
                    <a:chExt cx="1410" cy="2116"/>
                  </a:xfrm>
                </p:grpSpPr>
                <p:sp>
                  <p:nvSpPr>
                    <p:cNvPr id="61112" name="Rectangle 797"/>
                    <p:cNvSpPr>
                      <a:spLocks noChangeArrowheads="1"/>
                    </p:cNvSpPr>
                    <p:nvPr/>
                  </p:nvSpPr>
                  <p:spPr bwMode="auto">
                    <a:xfrm>
                      <a:off x="1598" y="264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13" name="Rectangle 798"/>
                    <p:cNvSpPr>
                      <a:spLocks noChangeArrowheads="1"/>
                    </p:cNvSpPr>
                    <p:nvPr/>
                  </p:nvSpPr>
                  <p:spPr bwMode="auto">
                    <a:xfrm>
                      <a:off x="1742" y="264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14" name="Rectangle 799"/>
                    <p:cNvSpPr>
                      <a:spLocks noChangeArrowheads="1"/>
                    </p:cNvSpPr>
                    <p:nvPr/>
                  </p:nvSpPr>
                  <p:spPr bwMode="auto">
                    <a:xfrm>
                      <a:off x="1886" y="264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15" name="Rectangle 800"/>
                    <p:cNvSpPr>
                      <a:spLocks noChangeArrowheads="1"/>
                    </p:cNvSpPr>
                    <p:nvPr/>
                  </p:nvSpPr>
                  <p:spPr bwMode="auto">
                    <a:xfrm>
                      <a:off x="2030" y="264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16" name="Rectangle 801"/>
                    <p:cNvSpPr>
                      <a:spLocks noChangeArrowheads="1"/>
                    </p:cNvSpPr>
                    <p:nvPr/>
                  </p:nvSpPr>
                  <p:spPr bwMode="auto">
                    <a:xfrm>
                      <a:off x="2172" y="264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17" name="Rectangle 802"/>
                    <p:cNvSpPr>
                      <a:spLocks noChangeArrowheads="1"/>
                    </p:cNvSpPr>
                    <p:nvPr/>
                  </p:nvSpPr>
                  <p:spPr bwMode="auto">
                    <a:xfrm>
                      <a:off x="2318" y="264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18" name="Rectangle 803"/>
                    <p:cNvSpPr>
                      <a:spLocks noChangeArrowheads="1"/>
                    </p:cNvSpPr>
                    <p:nvPr/>
                  </p:nvSpPr>
                  <p:spPr bwMode="auto">
                    <a:xfrm>
                      <a:off x="2460" y="264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19" name="Rectangle 804"/>
                    <p:cNvSpPr>
                      <a:spLocks noChangeArrowheads="1"/>
                    </p:cNvSpPr>
                    <p:nvPr/>
                  </p:nvSpPr>
                  <p:spPr bwMode="auto">
                    <a:xfrm>
                      <a:off x="2606" y="264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20" name="Rectangle 805"/>
                    <p:cNvSpPr>
                      <a:spLocks noChangeArrowheads="1"/>
                    </p:cNvSpPr>
                    <p:nvPr/>
                  </p:nvSpPr>
                  <p:spPr bwMode="auto">
                    <a:xfrm>
                      <a:off x="1598" y="278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21" name="Rectangle 806"/>
                    <p:cNvSpPr>
                      <a:spLocks noChangeArrowheads="1"/>
                    </p:cNvSpPr>
                    <p:nvPr/>
                  </p:nvSpPr>
                  <p:spPr bwMode="auto">
                    <a:xfrm>
                      <a:off x="1742" y="2786"/>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22" name="Rectangle 807"/>
                    <p:cNvSpPr>
                      <a:spLocks noChangeArrowheads="1"/>
                    </p:cNvSpPr>
                    <p:nvPr/>
                  </p:nvSpPr>
                  <p:spPr bwMode="auto">
                    <a:xfrm>
                      <a:off x="1886" y="278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23" name="Rectangle 808"/>
                    <p:cNvSpPr>
                      <a:spLocks noChangeArrowheads="1"/>
                    </p:cNvSpPr>
                    <p:nvPr/>
                  </p:nvSpPr>
                  <p:spPr bwMode="auto">
                    <a:xfrm>
                      <a:off x="2030" y="278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24" name="Rectangle 809"/>
                    <p:cNvSpPr>
                      <a:spLocks noChangeArrowheads="1"/>
                    </p:cNvSpPr>
                    <p:nvPr/>
                  </p:nvSpPr>
                  <p:spPr bwMode="auto">
                    <a:xfrm>
                      <a:off x="2172" y="2786"/>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25" name="Rectangle 810"/>
                    <p:cNvSpPr>
                      <a:spLocks noChangeArrowheads="1"/>
                    </p:cNvSpPr>
                    <p:nvPr/>
                  </p:nvSpPr>
                  <p:spPr bwMode="auto">
                    <a:xfrm>
                      <a:off x="2318" y="278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26" name="Rectangle 811"/>
                    <p:cNvSpPr>
                      <a:spLocks noChangeArrowheads="1"/>
                    </p:cNvSpPr>
                    <p:nvPr/>
                  </p:nvSpPr>
                  <p:spPr bwMode="auto">
                    <a:xfrm>
                      <a:off x="2462" y="2786"/>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27" name="Rectangle 812"/>
                    <p:cNvSpPr>
                      <a:spLocks noChangeArrowheads="1"/>
                    </p:cNvSpPr>
                    <p:nvPr/>
                  </p:nvSpPr>
                  <p:spPr bwMode="auto">
                    <a:xfrm>
                      <a:off x="2606" y="278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28" name="Rectangle 813"/>
                    <p:cNvSpPr>
                      <a:spLocks noChangeArrowheads="1"/>
                    </p:cNvSpPr>
                    <p:nvPr/>
                  </p:nvSpPr>
                  <p:spPr bwMode="auto">
                    <a:xfrm>
                      <a:off x="1598" y="293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29" name="Rectangle 814"/>
                    <p:cNvSpPr>
                      <a:spLocks noChangeArrowheads="1"/>
                    </p:cNvSpPr>
                    <p:nvPr/>
                  </p:nvSpPr>
                  <p:spPr bwMode="auto">
                    <a:xfrm>
                      <a:off x="1742" y="2932"/>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30" name="Rectangle 815"/>
                    <p:cNvSpPr>
                      <a:spLocks noChangeArrowheads="1"/>
                    </p:cNvSpPr>
                    <p:nvPr/>
                  </p:nvSpPr>
                  <p:spPr bwMode="auto">
                    <a:xfrm>
                      <a:off x="1886" y="293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31" name="Rectangle 816"/>
                    <p:cNvSpPr>
                      <a:spLocks noChangeArrowheads="1"/>
                    </p:cNvSpPr>
                    <p:nvPr/>
                  </p:nvSpPr>
                  <p:spPr bwMode="auto">
                    <a:xfrm>
                      <a:off x="2030" y="293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32" name="Rectangle 817"/>
                    <p:cNvSpPr>
                      <a:spLocks noChangeArrowheads="1"/>
                    </p:cNvSpPr>
                    <p:nvPr/>
                  </p:nvSpPr>
                  <p:spPr bwMode="auto">
                    <a:xfrm>
                      <a:off x="2172" y="293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33" name="Rectangle 818"/>
                    <p:cNvSpPr>
                      <a:spLocks noChangeArrowheads="1"/>
                    </p:cNvSpPr>
                    <p:nvPr/>
                  </p:nvSpPr>
                  <p:spPr bwMode="auto">
                    <a:xfrm>
                      <a:off x="2318" y="293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34" name="Rectangle 819"/>
                    <p:cNvSpPr>
                      <a:spLocks noChangeArrowheads="1"/>
                    </p:cNvSpPr>
                    <p:nvPr/>
                  </p:nvSpPr>
                  <p:spPr bwMode="auto">
                    <a:xfrm>
                      <a:off x="2462" y="2932"/>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35" name="Rectangle 820"/>
                    <p:cNvSpPr>
                      <a:spLocks noChangeArrowheads="1"/>
                    </p:cNvSpPr>
                    <p:nvPr/>
                  </p:nvSpPr>
                  <p:spPr bwMode="auto">
                    <a:xfrm>
                      <a:off x="2606" y="293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36" name="Rectangle 821"/>
                    <p:cNvSpPr>
                      <a:spLocks noChangeArrowheads="1"/>
                    </p:cNvSpPr>
                    <p:nvPr/>
                  </p:nvSpPr>
                  <p:spPr bwMode="auto">
                    <a:xfrm>
                      <a:off x="1598"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37" name="Rectangle 822"/>
                    <p:cNvSpPr>
                      <a:spLocks noChangeArrowheads="1"/>
                    </p:cNvSpPr>
                    <p:nvPr/>
                  </p:nvSpPr>
                  <p:spPr bwMode="auto">
                    <a:xfrm>
                      <a:off x="1742" y="3074"/>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38" name="Rectangle 823"/>
                    <p:cNvSpPr>
                      <a:spLocks noChangeArrowheads="1"/>
                    </p:cNvSpPr>
                    <p:nvPr/>
                  </p:nvSpPr>
                  <p:spPr bwMode="auto">
                    <a:xfrm>
                      <a:off x="1886"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39" name="Rectangle 824"/>
                    <p:cNvSpPr>
                      <a:spLocks noChangeArrowheads="1"/>
                    </p:cNvSpPr>
                    <p:nvPr/>
                  </p:nvSpPr>
                  <p:spPr bwMode="auto">
                    <a:xfrm>
                      <a:off x="2030"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40" name="Rectangle 825"/>
                    <p:cNvSpPr>
                      <a:spLocks noChangeArrowheads="1"/>
                    </p:cNvSpPr>
                    <p:nvPr/>
                  </p:nvSpPr>
                  <p:spPr bwMode="auto">
                    <a:xfrm>
                      <a:off x="2172" y="3074"/>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41" name="Rectangle 826"/>
                    <p:cNvSpPr>
                      <a:spLocks noChangeArrowheads="1"/>
                    </p:cNvSpPr>
                    <p:nvPr/>
                  </p:nvSpPr>
                  <p:spPr bwMode="auto">
                    <a:xfrm>
                      <a:off x="2318"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42" name="Rectangle 827"/>
                    <p:cNvSpPr>
                      <a:spLocks noChangeArrowheads="1"/>
                    </p:cNvSpPr>
                    <p:nvPr/>
                  </p:nvSpPr>
                  <p:spPr bwMode="auto">
                    <a:xfrm>
                      <a:off x="2462" y="3074"/>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43" name="Rectangle 828"/>
                    <p:cNvSpPr>
                      <a:spLocks noChangeArrowheads="1"/>
                    </p:cNvSpPr>
                    <p:nvPr/>
                  </p:nvSpPr>
                  <p:spPr bwMode="auto">
                    <a:xfrm>
                      <a:off x="2606"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44" name="Rectangle 829"/>
                    <p:cNvSpPr>
                      <a:spLocks noChangeArrowheads="1"/>
                    </p:cNvSpPr>
                    <p:nvPr/>
                  </p:nvSpPr>
                  <p:spPr bwMode="auto">
                    <a:xfrm>
                      <a:off x="1598"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45" name="Rectangle 830"/>
                    <p:cNvSpPr>
                      <a:spLocks noChangeArrowheads="1"/>
                    </p:cNvSpPr>
                    <p:nvPr/>
                  </p:nvSpPr>
                  <p:spPr bwMode="auto">
                    <a:xfrm>
                      <a:off x="1742" y="3216"/>
                      <a:ext cx="408"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46" name="Rectangle 831"/>
                    <p:cNvSpPr>
                      <a:spLocks noChangeArrowheads="1"/>
                    </p:cNvSpPr>
                    <p:nvPr/>
                  </p:nvSpPr>
                  <p:spPr bwMode="auto">
                    <a:xfrm>
                      <a:off x="1886"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47" name="Rectangle 832"/>
                    <p:cNvSpPr>
                      <a:spLocks noChangeArrowheads="1"/>
                    </p:cNvSpPr>
                    <p:nvPr/>
                  </p:nvSpPr>
                  <p:spPr bwMode="auto">
                    <a:xfrm>
                      <a:off x="2030"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48" name="Rectangle 833"/>
                    <p:cNvSpPr>
                      <a:spLocks noChangeArrowheads="1"/>
                    </p:cNvSpPr>
                    <p:nvPr/>
                  </p:nvSpPr>
                  <p:spPr bwMode="auto">
                    <a:xfrm>
                      <a:off x="2172" y="3216"/>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49" name="Rectangle 834"/>
                    <p:cNvSpPr>
                      <a:spLocks noChangeArrowheads="1"/>
                    </p:cNvSpPr>
                    <p:nvPr/>
                  </p:nvSpPr>
                  <p:spPr bwMode="auto">
                    <a:xfrm>
                      <a:off x="2318"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50" name="Rectangle 835"/>
                    <p:cNvSpPr>
                      <a:spLocks noChangeArrowheads="1"/>
                    </p:cNvSpPr>
                    <p:nvPr/>
                  </p:nvSpPr>
                  <p:spPr bwMode="auto">
                    <a:xfrm>
                      <a:off x="2462" y="3216"/>
                      <a:ext cx="408"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51" name="Rectangle 836"/>
                    <p:cNvSpPr>
                      <a:spLocks noChangeArrowheads="1"/>
                    </p:cNvSpPr>
                    <p:nvPr/>
                  </p:nvSpPr>
                  <p:spPr bwMode="auto">
                    <a:xfrm>
                      <a:off x="2606"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52" name="Rectangle 837"/>
                    <p:cNvSpPr>
                      <a:spLocks noChangeArrowheads="1"/>
                    </p:cNvSpPr>
                    <p:nvPr/>
                  </p:nvSpPr>
                  <p:spPr bwMode="auto">
                    <a:xfrm>
                      <a:off x="1598" y="336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53" name="Rectangle 838"/>
                    <p:cNvSpPr>
                      <a:spLocks noChangeArrowheads="1"/>
                    </p:cNvSpPr>
                    <p:nvPr/>
                  </p:nvSpPr>
                  <p:spPr bwMode="auto">
                    <a:xfrm>
                      <a:off x="1742" y="336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54" name="Rectangle 839"/>
                    <p:cNvSpPr>
                      <a:spLocks noChangeArrowheads="1"/>
                    </p:cNvSpPr>
                    <p:nvPr/>
                  </p:nvSpPr>
                  <p:spPr bwMode="auto">
                    <a:xfrm>
                      <a:off x="1886"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55" name="Rectangle 840"/>
                    <p:cNvSpPr>
                      <a:spLocks noChangeArrowheads="1"/>
                    </p:cNvSpPr>
                    <p:nvPr/>
                  </p:nvSpPr>
                  <p:spPr bwMode="auto">
                    <a:xfrm>
                      <a:off x="2030"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56" name="Rectangle 841"/>
                    <p:cNvSpPr>
                      <a:spLocks noChangeArrowheads="1"/>
                    </p:cNvSpPr>
                    <p:nvPr/>
                  </p:nvSpPr>
                  <p:spPr bwMode="auto">
                    <a:xfrm>
                      <a:off x="2172" y="336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57" name="Rectangle 842"/>
                    <p:cNvSpPr>
                      <a:spLocks noChangeArrowheads="1"/>
                    </p:cNvSpPr>
                    <p:nvPr/>
                  </p:nvSpPr>
                  <p:spPr bwMode="auto">
                    <a:xfrm>
                      <a:off x="2318"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58" name="Rectangle 843"/>
                    <p:cNvSpPr>
                      <a:spLocks noChangeArrowheads="1"/>
                    </p:cNvSpPr>
                    <p:nvPr/>
                  </p:nvSpPr>
                  <p:spPr bwMode="auto">
                    <a:xfrm>
                      <a:off x="2462" y="336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59" name="Rectangle 844"/>
                    <p:cNvSpPr>
                      <a:spLocks noChangeArrowheads="1"/>
                    </p:cNvSpPr>
                    <p:nvPr/>
                  </p:nvSpPr>
                  <p:spPr bwMode="auto">
                    <a:xfrm>
                      <a:off x="2606" y="336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60" name="Rectangle 845"/>
                    <p:cNvSpPr>
                      <a:spLocks noChangeArrowheads="1"/>
                    </p:cNvSpPr>
                    <p:nvPr/>
                  </p:nvSpPr>
                  <p:spPr bwMode="auto">
                    <a:xfrm>
                      <a:off x="1598"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61" name="Rectangle 846"/>
                    <p:cNvSpPr>
                      <a:spLocks noChangeArrowheads="1"/>
                    </p:cNvSpPr>
                    <p:nvPr/>
                  </p:nvSpPr>
                  <p:spPr bwMode="auto">
                    <a:xfrm>
                      <a:off x="1742" y="350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62" name="Rectangle 847"/>
                    <p:cNvSpPr>
                      <a:spLocks noChangeArrowheads="1"/>
                    </p:cNvSpPr>
                    <p:nvPr/>
                  </p:nvSpPr>
                  <p:spPr bwMode="auto">
                    <a:xfrm>
                      <a:off x="1886"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63" name="Rectangle 848"/>
                    <p:cNvSpPr>
                      <a:spLocks noChangeArrowheads="1"/>
                    </p:cNvSpPr>
                    <p:nvPr/>
                  </p:nvSpPr>
                  <p:spPr bwMode="auto">
                    <a:xfrm>
                      <a:off x="2030"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64" name="Rectangle 849"/>
                    <p:cNvSpPr>
                      <a:spLocks noChangeArrowheads="1"/>
                    </p:cNvSpPr>
                    <p:nvPr/>
                  </p:nvSpPr>
                  <p:spPr bwMode="auto">
                    <a:xfrm>
                      <a:off x="2172" y="3504"/>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65" name="Rectangle 850"/>
                    <p:cNvSpPr>
                      <a:spLocks noChangeArrowheads="1"/>
                    </p:cNvSpPr>
                    <p:nvPr/>
                  </p:nvSpPr>
                  <p:spPr bwMode="auto">
                    <a:xfrm>
                      <a:off x="2318"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66" name="Rectangle 851"/>
                    <p:cNvSpPr>
                      <a:spLocks noChangeArrowheads="1"/>
                    </p:cNvSpPr>
                    <p:nvPr/>
                  </p:nvSpPr>
                  <p:spPr bwMode="auto">
                    <a:xfrm>
                      <a:off x="2462" y="350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67" name="Rectangle 852"/>
                    <p:cNvSpPr>
                      <a:spLocks noChangeArrowheads="1"/>
                    </p:cNvSpPr>
                    <p:nvPr/>
                  </p:nvSpPr>
                  <p:spPr bwMode="auto">
                    <a:xfrm>
                      <a:off x="2606" y="350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68" name="Rectangle 853"/>
                    <p:cNvSpPr>
                      <a:spLocks noChangeArrowheads="1"/>
                    </p:cNvSpPr>
                    <p:nvPr/>
                  </p:nvSpPr>
                  <p:spPr bwMode="auto">
                    <a:xfrm>
                      <a:off x="1598" y="365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69" name="Rectangle 854"/>
                    <p:cNvSpPr>
                      <a:spLocks noChangeArrowheads="1"/>
                    </p:cNvSpPr>
                    <p:nvPr/>
                  </p:nvSpPr>
                  <p:spPr bwMode="auto">
                    <a:xfrm>
                      <a:off x="1742" y="364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70" name="Rectangle 855"/>
                    <p:cNvSpPr>
                      <a:spLocks noChangeArrowheads="1"/>
                    </p:cNvSpPr>
                    <p:nvPr/>
                  </p:nvSpPr>
                  <p:spPr bwMode="auto">
                    <a:xfrm>
                      <a:off x="1886"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71" name="Rectangle 856"/>
                    <p:cNvSpPr>
                      <a:spLocks noChangeArrowheads="1"/>
                    </p:cNvSpPr>
                    <p:nvPr/>
                  </p:nvSpPr>
                  <p:spPr bwMode="auto">
                    <a:xfrm>
                      <a:off x="2030"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72" name="Rectangle 857"/>
                    <p:cNvSpPr>
                      <a:spLocks noChangeArrowheads="1"/>
                    </p:cNvSpPr>
                    <p:nvPr/>
                  </p:nvSpPr>
                  <p:spPr bwMode="auto">
                    <a:xfrm>
                      <a:off x="2172" y="3648"/>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73" name="Rectangle 858"/>
                    <p:cNvSpPr>
                      <a:spLocks noChangeArrowheads="1"/>
                    </p:cNvSpPr>
                    <p:nvPr/>
                  </p:nvSpPr>
                  <p:spPr bwMode="auto">
                    <a:xfrm>
                      <a:off x="2318"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74" name="Rectangle 859"/>
                    <p:cNvSpPr>
                      <a:spLocks noChangeArrowheads="1"/>
                    </p:cNvSpPr>
                    <p:nvPr/>
                  </p:nvSpPr>
                  <p:spPr bwMode="auto">
                    <a:xfrm>
                      <a:off x="2462" y="364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75" name="Rectangle 860"/>
                    <p:cNvSpPr>
                      <a:spLocks noChangeArrowheads="1"/>
                    </p:cNvSpPr>
                    <p:nvPr/>
                  </p:nvSpPr>
                  <p:spPr bwMode="auto">
                    <a:xfrm>
                      <a:off x="2606"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0917" name="Group 861"/>
                  <p:cNvGrpSpPr>
                    <a:grpSpLocks/>
                  </p:cNvGrpSpPr>
                  <p:nvPr/>
                </p:nvGrpSpPr>
                <p:grpSpPr bwMode="auto">
                  <a:xfrm>
                    <a:off x="2239" y="2879"/>
                    <a:ext cx="707" cy="1059"/>
                    <a:chOff x="1598" y="2638"/>
                    <a:chExt cx="1414" cy="2118"/>
                  </a:xfrm>
                </p:grpSpPr>
                <p:sp>
                  <p:nvSpPr>
                    <p:cNvPr id="61048" name="Rectangle 862"/>
                    <p:cNvSpPr>
                      <a:spLocks noChangeArrowheads="1"/>
                    </p:cNvSpPr>
                    <p:nvPr/>
                  </p:nvSpPr>
                  <p:spPr bwMode="auto">
                    <a:xfrm>
                      <a:off x="1598"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49" name="Rectangle 863"/>
                    <p:cNvSpPr>
                      <a:spLocks noChangeArrowheads="1"/>
                    </p:cNvSpPr>
                    <p:nvPr/>
                  </p:nvSpPr>
                  <p:spPr bwMode="auto">
                    <a:xfrm>
                      <a:off x="1742" y="263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50" name="Rectangle 864"/>
                    <p:cNvSpPr>
                      <a:spLocks noChangeArrowheads="1"/>
                    </p:cNvSpPr>
                    <p:nvPr/>
                  </p:nvSpPr>
                  <p:spPr bwMode="auto">
                    <a:xfrm>
                      <a:off x="1886"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51" name="Rectangle 865"/>
                    <p:cNvSpPr>
                      <a:spLocks noChangeArrowheads="1"/>
                    </p:cNvSpPr>
                    <p:nvPr/>
                  </p:nvSpPr>
                  <p:spPr bwMode="auto">
                    <a:xfrm>
                      <a:off x="2028"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52" name="Rectangle 866"/>
                    <p:cNvSpPr>
                      <a:spLocks noChangeArrowheads="1"/>
                    </p:cNvSpPr>
                    <p:nvPr/>
                  </p:nvSpPr>
                  <p:spPr bwMode="auto">
                    <a:xfrm>
                      <a:off x="2174"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53" name="Rectangle 867"/>
                    <p:cNvSpPr>
                      <a:spLocks noChangeArrowheads="1"/>
                    </p:cNvSpPr>
                    <p:nvPr/>
                  </p:nvSpPr>
                  <p:spPr bwMode="auto">
                    <a:xfrm>
                      <a:off x="2318"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54" name="Rectangle 868"/>
                    <p:cNvSpPr>
                      <a:spLocks noChangeArrowheads="1"/>
                    </p:cNvSpPr>
                    <p:nvPr/>
                  </p:nvSpPr>
                  <p:spPr bwMode="auto">
                    <a:xfrm>
                      <a:off x="2460"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55" name="Rectangle 869"/>
                    <p:cNvSpPr>
                      <a:spLocks noChangeArrowheads="1"/>
                    </p:cNvSpPr>
                    <p:nvPr/>
                  </p:nvSpPr>
                  <p:spPr bwMode="auto">
                    <a:xfrm>
                      <a:off x="2606" y="2646"/>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56" name="Rectangle 870"/>
                    <p:cNvSpPr>
                      <a:spLocks noChangeArrowheads="1"/>
                    </p:cNvSpPr>
                    <p:nvPr/>
                  </p:nvSpPr>
                  <p:spPr bwMode="auto">
                    <a:xfrm>
                      <a:off x="1598"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57" name="Rectangle 871"/>
                    <p:cNvSpPr>
                      <a:spLocks noChangeArrowheads="1"/>
                    </p:cNvSpPr>
                    <p:nvPr/>
                  </p:nvSpPr>
                  <p:spPr bwMode="auto">
                    <a:xfrm>
                      <a:off x="1742" y="278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58" name="Rectangle 872"/>
                    <p:cNvSpPr>
                      <a:spLocks noChangeArrowheads="1"/>
                    </p:cNvSpPr>
                    <p:nvPr/>
                  </p:nvSpPr>
                  <p:spPr bwMode="auto">
                    <a:xfrm>
                      <a:off x="1886"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59" name="Rectangle 873"/>
                    <p:cNvSpPr>
                      <a:spLocks noChangeArrowheads="1"/>
                    </p:cNvSpPr>
                    <p:nvPr/>
                  </p:nvSpPr>
                  <p:spPr bwMode="auto">
                    <a:xfrm>
                      <a:off x="2030"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60" name="Rectangle 874"/>
                    <p:cNvSpPr>
                      <a:spLocks noChangeArrowheads="1"/>
                    </p:cNvSpPr>
                    <p:nvPr/>
                  </p:nvSpPr>
                  <p:spPr bwMode="auto">
                    <a:xfrm>
                      <a:off x="2178"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61" name="Rectangle 875"/>
                    <p:cNvSpPr>
                      <a:spLocks noChangeArrowheads="1"/>
                    </p:cNvSpPr>
                    <p:nvPr/>
                  </p:nvSpPr>
                  <p:spPr bwMode="auto">
                    <a:xfrm>
                      <a:off x="2318"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62" name="Rectangle 876"/>
                    <p:cNvSpPr>
                      <a:spLocks noChangeArrowheads="1"/>
                    </p:cNvSpPr>
                    <p:nvPr/>
                  </p:nvSpPr>
                  <p:spPr bwMode="auto">
                    <a:xfrm>
                      <a:off x="2462" y="278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63" name="Rectangle 877"/>
                    <p:cNvSpPr>
                      <a:spLocks noChangeArrowheads="1"/>
                    </p:cNvSpPr>
                    <p:nvPr/>
                  </p:nvSpPr>
                  <p:spPr bwMode="auto">
                    <a:xfrm>
                      <a:off x="2610" y="278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64" name="Rectangle 878"/>
                    <p:cNvSpPr>
                      <a:spLocks noChangeArrowheads="1"/>
                    </p:cNvSpPr>
                    <p:nvPr/>
                  </p:nvSpPr>
                  <p:spPr bwMode="auto">
                    <a:xfrm>
                      <a:off x="159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65" name="Rectangle 879"/>
                    <p:cNvSpPr>
                      <a:spLocks noChangeArrowheads="1"/>
                    </p:cNvSpPr>
                    <p:nvPr/>
                  </p:nvSpPr>
                  <p:spPr bwMode="auto">
                    <a:xfrm>
                      <a:off x="1742"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66" name="Rectangle 880"/>
                    <p:cNvSpPr>
                      <a:spLocks noChangeArrowheads="1"/>
                    </p:cNvSpPr>
                    <p:nvPr/>
                  </p:nvSpPr>
                  <p:spPr bwMode="auto">
                    <a:xfrm>
                      <a:off x="1886"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67" name="Rectangle 881"/>
                    <p:cNvSpPr>
                      <a:spLocks noChangeArrowheads="1"/>
                    </p:cNvSpPr>
                    <p:nvPr/>
                  </p:nvSpPr>
                  <p:spPr bwMode="auto">
                    <a:xfrm>
                      <a:off x="2030"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68" name="Rectangle 882"/>
                    <p:cNvSpPr>
                      <a:spLocks noChangeArrowheads="1"/>
                    </p:cNvSpPr>
                    <p:nvPr/>
                  </p:nvSpPr>
                  <p:spPr bwMode="auto">
                    <a:xfrm>
                      <a:off x="2174"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69" name="Rectangle 883"/>
                    <p:cNvSpPr>
                      <a:spLocks noChangeArrowheads="1"/>
                    </p:cNvSpPr>
                    <p:nvPr/>
                  </p:nvSpPr>
                  <p:spPr bwMode="auto">
                    <a:xfrm>
                      <a:off x="231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70" name="Rectangle 884"/>
                    <p:cNvSpPr>
                      <a:spLocks noChangeArrowheads="1"/>
                    </p:cNvSpPr>
                    <p:nvPr/>
                  </p:nvSpPr>
                  <p:spPr bwMode="auto">
                    <a:xfrm>
                      <a:off x="2460"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71" name="Rectangle 885"/>
                    <p:cNvSpPr>
                      <a:spLocks noChangeArrowheads="1"/>
                    </p:cNvSpPr>
                    <p:nvPr/>
                  </p:nvSpPr>
                  <p:spPr bwMode="auto">
                    <a:xfrm>
                      <a:off x="2606" y="2928"/>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72" name="Rectangle 886"/>
                    <p:cNvSpPr>
                      <a:spLocks noChangeArrowheads="1"/>
                    </p:cNvSpPr>
                    <p:nvPr/>
                  </p:nvSpPr>
                  <p:spPr bwMode="auto">
                    <a:xfrm>
                      <a:off x="1598"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73" name="Rectangle 887"/>
                    <p:cNvSpPr>
                      <a:spLocks noChangeArrowheads="1"/>
                    </p:cNvSpPr>
                    <p:nvPr/>
                  </p:nvSpPr>
                  <p:spPr bwMode="auto">
                    <a:xfrm>
                      <a:off x="1742" y="307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74" name="Rectangle 888"/>
                    <p:cNvSpPr>
                      <a:spLocks noChangeArrowheads="1"/>
                    </p:cNvSpPr>
                    <p:nvPr/>
                  </p:nvSpPr>
                  <p:spPr bwMode="auto">
                    <a:xfrm>
                      <a:off x="1886"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75" name="Rectangle 889"/>
                    <p:cNvSpPr>
                      <a:spLocks noChangeArrowheads="1"/>
                    </p:cNvSpPr>
                    <p:nvPr/>
                  </p:nvSpPr>
                  <p:spPr bwMode="auto">
                    <a:xfrm>
                      <a:off x="2030"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76" name="Rectangle 890"/>
                    <p:cNvSpPr>
                      <a:spLocks noChangeArrowheads="1"/>
                    </p:cNvSpPr>
                    <p:nvPr/>
                  </p:nvSpPr>
                  <p:spPr bwMode="auto">
                    <a:xfrm>
                      <a:off x="2174"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77" name="Rectangle 891"/>
                    <p:cNvSpPr>
                      <a:spLocks noChangeArrowheads="1"/>
                    </p:cNvSpPr>
                    <p:nvPr/>
                  </p:nvSpPr>
                  <p:spPr bwMode="auto">
                    <a:xfrm>
                      <a:off x="2318"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78" name="Rectangle 892"/>
                    <p:cNvSpPr>
                      <a:spLocks noChangeArrowheads="1"/>
                    </p:cNvSpPr>
                    <p:nvPr/>
                  </p:nvSpPr>
                  <p:spPr bwMode="auto">
                    <a:xfrm>
                      <a:off x="2460"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79" name="Rectangle 893"/>
                    <p:cNvSpPr>
                      <a:spLocks noChangeArrowheads="1"/>
                    </p:cNvSpPr>
                    <p:nvPr/>
                  </p:nvSpPr>
                  <p:spPr bwMode="auto">
                    <a:xfrm>
                      <a:off x="2606" y="3074"/>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80" name="Rectangle 894"/>
                    <p:cNvSpPr>
                      <a:spLocks noChangeArrowheads="1"/>
                    </p:cNvSpPr>
                    <p:nvPr/>
                  </p:nvSpPr>
                  <p:spPr bwMode="auto">
                    <a:xfrm>
                      <a:off x="1598"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81" name="Rectangle 895"/>
                    <p:cNvSpPr>
                      <a:spLocks noChangeArrowheads="1"/>
                    </p:cNvSpPr>
                    <p:nvPr/>
                  </p:nvSpPr>
                  <p:spPr bwMode="auto">
                    <a:xfrm>
                      <a:off x="1742" y="3216"/>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82" name="Rectangle 896"/>
                    <p:cNvSpPr>
                      <a:spLocks noChangeArrowheads="1"/>
                    </p:cNvSpPr>
                    <p:nvPr/>
                  </p:nvSpPr>
                  <p:spPr bwMode="auto">
                    <a:xfrm>
                      <a:off x="1886"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83" name="Rectangle 897"/>
                    <p:cNvSpPr>
                      <a:spLocks noChangeArrowheads="1"/>
                    </p:cNvSpPr>
                    <p:nvPr/>
                  </p:nvSpPr>
                  <p:spPr bwMode="auto">
                    <a:xfrm>
                      <a:off x="2030"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84" name="Rectangle 898"/>
                    <p:cNvSpPr>
                      <a:spLocks noChangeArrowheads="1"/>
                    </p:cNvSpPr>
                    <p:nvPr/>
                  </p:nvSpPr>
                  <p:spPr bwMode="auto">
                    <a:xfrm>
                      <a:off x="2174"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85" name="Rectangle 899"/>
                    <p:cNvSpPr>
                      <a:spLocks noChangeArrowheads="1"/>
                    </p:cNvSpPr>
                    <p:nvPr/>
                  </p:nvSpPr>
                  <p:spPr bwMode="auto">
                    <a:xfrm>
                      <a:off x="2318"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86" name="Rectangle 900"/>
                    <p:cNvSpPr>
                      <a:spLocks noChangeArrowheads="1"/>
                    </p:cNvSpPr>
                    <p:nvPr/>
                  </p:nvSpPr>
                  <p:spPr bwMode="auto">
                    <a:xfrm>
                      <a:off x="2460"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87" name="Rectangle 901"/>
                    <p:cNvSpPr>
                      <a:spLocks noChangeArrowheads="1"/>
                    </p:cNvSpPr>
                    <p:nvPr/>
                  </p:nvSpPr>
                  <p:spPr bwMode="auto">
                    <a:xfrm>
                      <a:off x="2606" y="3216"/>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88" name="Rectangle 902"/>
                    <p:cNvSpPr>
                      <a:spLocks noChangeArrowheads="1"/>
                    </p:cNvSpPr>
                    <p:nvPr/>
                  </p:nvSpPr>
                  <p:spPr bwMode="auto">
                    <a:xfrm>
                      <a:off x="1598"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89" name="Rectangle 903"/>
                    <p:cNvSpPr>
                      <a:spLocks noChangeArrowheads="1"/>
                    </p:cNvSpPr>
                    <p:nvPr/>
                  </p:nvSpPr>
                  <p:spPr bwMode="auto">
                    <a:xfrm>
                      <a:off x="1742" y="3362"/>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90" name="Rectangle 904"/>
                    <p:cNvSpPr>
                      <a:spLocks noChangeArrowheads="1"/>
                    </p:cNvSpPr>
                    <p:nvPr/>
                  </p:nvSpPr>
                  <p:spPr bwMode="auto">
                    <a:xfrm>
                      <a:off x="1886"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91" name="Rectangle 905"/>
                    <p:cNvSpPr>
                      <a:spLocks noChangeArrowheads="1"/>
                    </p:cNvSpPr>
                    <p:nvPr/>
                  </p:nvSpPr>
                  <p:spPr bwMode="auto">
                    <a:xfrm>
                      <a:off x="2028"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92" name="Rectangle 906"/>
                    <p:cNvSpPr>
                      <a:spLocks noChangeArrowheads="1"/>
                    </p:cNvSpPr>
                    <p:nvPr/>
                  </p:nvSpPr>
                  <p:spPr bwMode="auto">
                    <a:xfrm>
                      <a:off x="2174"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93" name="Rectangle 907"/>
                    <p:cNvSpPr>
                      <a:spLocks noChangeArrowheads="1"/>
                    </p:cNvSpPr>
                    <p:nvPr/>
                  </p:nvSpPr>
                  <p:spPr bwMode="auto">
                    <a:xfrm>
                      <a:off x="2318"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94" name="Rectangle 908"/>
                    <p:cNvSpPr>
                      <a:spLocks noChangeArrowheads="1"/>
                    </p:cNvSpPr>
                    <p:nvPr/>
                  </p:nvSpPr>
                  <p:spPr bwMode="auto">
                    <a:xfrm>
                      <a:off x="2460"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95" name="Rectangle 909"/>
                    <p:cNvSpPr>
                      <a:spLocks noChangeArrowheads="1"/>
                    </p:cNvSpPr>
                    <p:nvPr/>
                  </p:nvSpPr>
                  <p:spPr bwMode="auto">
                    <a:xfrm>
                      <a:off x="2606" y="3362"/>
                      <a:ext cx="404"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96" name="Rectangle 910"/>
                    <p:cNvSpPr>
                      <a:spLocks noChangeArrowheads="1"/>
                    </p:cNvSpPr>
                    <p:nvPr/>
                  </p:nvSpPr>
                  <p:spPr bwMode="auto">
                    <a:xfrm>
                      <a:off x="1598"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97" name="Rectangle 911"/>
                    <p:cNvSpPr>
                      <a:spLocks noChangeArrowheads="1"/>
                    </p:cNvSpPr>
                    <p:nvPr/>
                  </p:nvSpPr>
                  <p:spPr bwMode="auto">
                    <a:xfrm>
                      <a:off x="1742" y="350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98" name="Rectangle 912"/>
                    <p:cNvSpPr>
                      <a:spLocks noChangeArrowheads="1"/>
                    </p:cNvSpPr>
                    <p:nvPr/>
                  </p:nvSpPr>
                  <p:spPr bwMode="auto">
                    <a:xfrm>
                      <a:off x="1886"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99" name="Rectangle 913"/>
                    <p:cNvSpPr>
                      <a:spLocks noChangeArrowheads="1"/>
                    </p:cNvSpPr>
                    <p:nvPr/>
                  </p:nvSpPr>
                  <p:spPr bwMode="auto">
                    <a:xfrm>
                      <a:off x="2028"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00" name="Rectangle 914"/>
                    <p:cNvSpPr>
                      <a:spLocks noChangeArrowheads="1"/>
                    </p:cNvSpPr>
                    <p:nvPr/>
                  </p:nvSpPr>
                  <p:spPr bwMode="auto">
                    <a:xfrm>
                      <a:off x="2174"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01" name="Rectangle 915"/>
                    <p:cNvSpPr>
                      <a:spLocks noChangeArrowheads="1"/>
                    </p:cNvSpPr>
                    <p:nvPr/>
                  </p:nvSpPr>
                  <p:spPr bwMode="auto">
                    <a:xfrm>
                      <a:off x="2318"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02" name="Rectangle 916"/>
                    <p:cNvSpPr>
                      <a:spLocks noChangeArrowheads="1"/>
                    </p:cNvSpPr>
                    <p:nvPr/>
                  </p:nvSpPr>
                  <p:spPr bwMode="auto">
                    <a:xfrm>
                      <a:off x="2460"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03" name="Rectangle 917"/>
                    <p:cNvSpPr>
                      <a:spLocks noChangeArrowheads="1"/>
                    </p:cNvSpPr>
                    <p:nvPr/>
                  </p:nvSpPr>
                  <p:spPr bwMode="auto">
                    <a:xfrm>
                      <a:off x="2606" y="350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04" name="Rectangle 918"/>
                    <p:cNvSpPr>
                      <a:spLocks noChangeArrowheads="1"/>
                    </p:cNvSpPr>
                    <p:nvPr/>
                  </p:nvSpPr>
                  <p:spPr bwMode="auto">
                    <a:xfrm>
                      <a:off x="1598" y="365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05" name="Rectangle 919"/>
                    <p:cNvSpPr>
                      <a:spLocks noChangeArrowheads="1"/>
                    </p:cNvSpPr>
                    <p:nvPr/>
                  </p:nvSpPr>
                  <p:spPr bwMode="auto">
                    <a:xfrm>
                      <a:off x="1742" y="364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06" name="Rectangle 920"/>
                    <p:cNvSpPr>
                      <a:spLocks noChangeArrowheads="1"/>
                    </p:cNvSpPr>
                    <p:nvPr/>
                  </p:nvSpPr>
                  <p:spPr bwMode="auto">
                    <a:xfrm>
                      <a:off x="1886"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07" name="Rectangle 921"/>
                    <p:cNvSpPr>
                      <a:spLocks noChangeArrowheads="1"/>
                    </p:cNvSpPr>
                    <p:nvPr/>
                  </p:nvSpPr>
                  <p:spPr bwMode="auto">
                    <a:xfrm>
                      <a:off x="2030"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08" name="Rectangle 922"/>
                    <p:cNvSpPr>
                      <a:spLocks noChangeArrowheads="1"/>
                    </p:cNvSpPr>
                    <p:nvPr/>
                  </p:nvSpPr>
                  <p:spPr bwMode="auto">
                    <a:xfrm>
                      <a:off x="2174"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09" name="Rectangle 923"/>
                    <p:cNvSpPr>
                      <a:spLocks noChangeArrowheads="1"/>
                    </p:cNvSpPr>
                    <p:nvPr/>
                  </p:nvSpPr>
                  <p:spPr bwMode="auto">
                    <a:xfrm>
                      <a:off x="2318"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10" name="Rectangle 924"/>
                    <p:cNvSpPr>
                      <a:spLocks noChangeArrowheads="1"/>
                    </p:cNvSpPr>
                    <p:nvPr/>
                  </p:nvSpPr>
                  <p:spPr bwMode="auto">
                    <a:xfrm>
                      <a:off x="2460"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111" name="Rectangle 925"/>
                    <p:cNvSpPr>
                      <a:spLocks noChangeArrowheads="1"/>
                    </p:cNvSpPr>
                    <p:nvPr/>
                  </p:nvSpPr>
                  <p:spPr bwMode="auto">
                    <a:xfrm>
                      <a:off x="2606" y="3648"/>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0918" name="Group 926"/>
                  <p:cNvGrpSpPr>
                    <a:grpSpLocks/>
                  </p:cNvGrpSpPr>
                  <p:nvPr/>
                </p:nvGrpSpPr>
                <p:grpSpPr bwMode="auto">
                  <a:xfrm>
                    <a:off x="2815" y="2883"/>
                    <a:ext cx="706" cy="1055"/>
                    <a:chOff x="1598" y="2646"/>
                    <a:chExt cx="1412" cy="2110"/>
                  </a:xfrm>
                </p:grpSpPr>
                <p:sp>
                  <p:nvSpPr>
                    <p:cNvPr id="60984" name="Rectangle 927"/>
                    <p:cNvSpPr>
                      <a:spLocks noChangeArrowheads="1"/>
                    </p:cNvSpPr>
                    <p:nvPr/>
                  </p:nvSpPr>
                  <p:spPr bwMode="auto">
                    <a:xfrm>
                      <a:off x="1598" y="2646"/>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85" name="Rectangle 928"/>
                    <p:cNvSpPr>
                      <a:spLocks noChangeArrowheads="1"/>
                    </p:cNvSpPr>
                    <p:nvPr/>
                  </p:nvSpPr>
                  <p:spPr bwMode="auto">
                    <a:xfrm>
                      <a:off x="1746"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86" name="Rectangle 929"/>
                    <p:cNvSpPr>
                      <a:spLocks noChangeArrowheads="1"/>
                    </p:cNvSpPr>
                    <p:nvPr/>
                  </p:nvSpPr>
                  <p:spPr bwMode="auto">
                    <a:xfrm>
                      <a:off x="1888"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87" name="Rectangle 930"/>
                    <p:cNvSpPr>
                      <a:spLocks noChangeArrowheads="1"/>
                    </p:cNvSpPr>
                    <p:nvPr/>
                  </p:nvSpPr>
                  <p:spPr bwMode="auto">
                    <a:xfrm>
                      <a:off x="2032"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88" name="Rectangle 931"/>
                    <p:cNvSpPr>
                      <a:spLocks noChangeArrowheads="1"/>
                    </p:cNvSpPr>
                    <p:nvPr/>
                  </p:nvSpPr>
                  <p:spPr bwMode="auto">
                    <a:xfrm>
                      <a:off x="2176"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89" name="Rectangle 932"/>
                    <p:cNvSpPr>
                      <a:spLocks noChangeArrowheads="1"/>
                    </p:cNvSpPr>
                    <p:nvPr/>
                  </p:nvSpPr>
                  <p:spPr bwMode="auto">
                    <a:xfrm>
                      <a:off x="2320"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90" name="Rectangle 933"/>
                    <p:cNvSpPr>
                      <a:spLocks noChangeArrowheads="1"/>
                    </p:cNvSpPr>
                    <p:nvPr/>
                  </p:nvSpPr>
                  <p:spPr bwMode="auto">
                    <a:xfrm>
                      <a:off x="2460" y="2646"/>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91" name="Rectangle 934"/>
                    <p:cNvSpPr>
                      <a:spLocks noChangeArrowheads="1"/>
                    </p:cNvSpPr>
                    <p:nvPr/>
                  </p:nvSpPr>
                  <p:spPr bwMode="auto">
                    <a:xfrm>
                      <a:off x="2608"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92" name="Rectangle 935"/>
                    <p:cNvSpPr>
                      <a:spLocks noChangeArrowheads="1"/>
                    </p:cNvSpPr>
                    <p:nvPr/>
                  </p:nvSpPr>
                  <p:spPr bwMode="auto">
                    <a:xfrm>
                      <a:off x="1598" y="278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93" name="Rectangle 936"/>
                    <p:cNvSpPr>
                      <a:spLocks noChangeArrowheads="1"/>
                    </p:cNvSpPr>
                    <p:nvPr/>
                  </p:nvSpPr>
                  <p:spPr bwMode="auto">
                    <a:xfrm>
                      <a:off x="1740" y="2780"/>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94" name="Rectangle 937"/>
                    <p:cNvSpPr>
                      <a:spLocks noChangeArrowheads="1"/>
                    </p:cNvSpPr>
                    <p:nvPr/>
                  </p:nvSpPr>
                  <p:spPr bwMode="auto">
                    <a:xfrm>
                      <a:off x="1888" y="278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95" name="Rectangle 938"/>
                    <p:cNvSpPr>
                      <a:spLocks noChangeArrowheads="1"/>
                    </p:cNvSpPr>
                    <p:nvPr/>
                  </p:nvSpPr>
                  <p:spPr bwMode="auto">
                    <a:xfrm>
                      <a:off x="2032" y="278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96" name="Rectangle 939"/>
                    <p:cNvSpPr>
                      <a:spLocks noChangeArrowheads="1"/>
                    </p:cNvSpPr>
                    <p:nvPr/>
                  </p:nvSpPr>
                  <p:spPr bwMode="auto">
                    <a:xfrm>
                      <a:off x="2176" y="278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97" name="Rectangle 940"/>
                    <p:cNvSpPr>
                      <a:spLocks noChangeArrowheads="1"/>
                    </p:cNvSpPr>
                    <p:nvPr/>
                  </p:nvSpPr>
                  <p:spPr bwMode="auto">
                    <a:xfrm>
                      <a:off x="2320" y="278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98" name="Rectangle 941"/>
                    <p:cNvSpPr>
                      <a:spLocks noChangeArrowheads="1"/>
                    </p:cNvSpPr>
                    <p:nvPr/>
                  </p:nvSpPr>
                  <p:spPr bwMode="auto">
                    <a:xfrm>
                      <a:off x="2460" y="278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99" name="Rectangle 942"/>
                    <p:cNvSpPr>
                      <a:spLocks noChangeArrowheads="1"/>
                    </p:cNvSpPr>
                    <p:nvPr/>
                  </p:nvSpPr>
                  <p:spPr bwMode="auto">
                    <a:xfrm>
                      <a:off x="2608" y="278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00" name="Rectangle 943"/>
                    <p:cNvSpPr>
                      <a:spLocks noChangeArrowheads="1"/>
                    </p:cNvSpPr>
                    <p:nvPr/>
                  </p:nvSpPr>
                  <p:spPr bwMode="auto">
                    <a:xfrm>
                      <a:off x="1598" y="2928"/>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01" name="Rectangle 944"/>
                    <p:cNvSpPr>
                      <a:spLocks noChangeArrowheads="1"/>
                    </p:cNvSpPr>
                    <p:nvPr/>
                  </p:nvSpPr>
                  <p:spPr bwMode="auto">
                    <a:xfrm>
                      <a:off x="1740"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02" name="Rectangle 945"/>
                    <p:cNvSpPr>
                      <a:spLocks noChangeArrowheads="1"/>
                    </p:cNvSpPr>
                    <p:nvPr/>
                  </p:nvSpPr>
                  <p:spPr bwMode="auto">
                    <a:xfrm>
                      <a:off x="188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03" name="Rectangle 946"/>
                    <p:cNvSpPr>
                      <a:spLocks noChangeArrowheads="1"/>
                    </p:cNvSpPr>
                    <p:nvPr/>
                  </p:nvSpPr>
                  <p:spPr bwMode="auto">
                    <a:xfrm>
                      <a:off x="2032"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04" name="Rectangle 947"/>
                    <p:cNvSpPr>
                      <a:spLocks noChangeArrowheads="1"/>
                    </p:cNvSpPr>
                    <p:nvPr/>
                  </p:nvSpPr>
                  <p:spPr bwMode="auto">
                    <a:xfrm>
                      <a:off x="2176"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05" name="Rectangle 948"/>
                    <p:cNvSpPr>
                      <a:spLocks noChangeArrowheads="1"/>
                    </p:cNvSpPr>
                    <p:nvPr/>
                  </p:nvSpPr>
                  <p:spPr bwMode="auto">
                    <a:xfrm>
                      <a:off x="2320"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06" name="Rectangle 949"/>
                    <p:cNvSpPr>
                      <a:spLocks noChangeArrowheads="1"/>
                    </p:cNvSpPr>
                    <p:nvPr/>
                  </p:nvSpPr>
                  <p:spPr bwMode="auto">
                    <a:xfrm>
                      <a:off x="2460"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07" name="Rectangle 950"/>
                    <p:cNvSpPr>
                      <a:spLocks noChangeArrowheads="1"/>
                    </p:cNvSpPr>
                    <p:nvPr/>
                  </p:nvSpPr>
                  <p:spPr bwMode="auto">
                    <a:xfrm>
                      <a:off x="260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08" name="Rectangle 951"/>
                    <p:cNvSpPr>
                      <a:spLocks noChangeArrowheads="1"/>
                    </p:cNvSpPr>
                    <p:nvPr/>
                  </p:nvSpPr>
                  <p:spPr bwMode="auto">
                    <a:xfrm>
                      <a:off x="1598" y="3074"/>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09" name="Rectangle 952"/>
                    <p:cNvSpPr>
                      <a:spLocks noChangeArrowheads="1"/>
                    </p:cNvSpPr>
                    <p:nvPr/>
                  </p:nvSpPr>
                  <p:spPr bwMode="auto">
                    <a:xfrm>
                      <a:off x="1740" y="307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10" name="Rectangle 953"/>
                    <p:cNvSpPr>
                      <a:spLocks noChangeArrowheads="1"/>
                    </p:cNvSpPr>
                    <p:nvPr/>
                  </p:nvSpPr>
                  <p:spPr bwMode="auto">
                    <a:xfrm>
                      <a:off x="1888"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11" name="Rectangle 954"/>
                    <p:cNvSpPr>
                      <a:spLocks noChangeArrowheads="1"/>
                    </p:cNvSpPr>
                    <p:nvPr/>
                  </p:nvSpPr>
                  <p:spPr bwMode="auto">
                    <a:xfrm>
                      <a:off x="2032"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12" name="Rectangle 955"/>
                    <p:cNvSpPr>
                      <a:spLocks noChangeArrowheads="1"/>
                    </p:cNvSpPr>
                    <p:nvPr/>
                  </p:nvSpPr>
                  <p:spPr bwMode="auto">
                    <a:xfrm>
                      <a:off x="2176"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13" name="Rectangle 956"/>
                    <p:cNvSpPr>
                      <a:spLocks noChangeArrowheads="1"/>
                    </p:cNvSpPr>
                    <p:nvPr/>
                  </p:nvSpPr>
                  <p:spPr bwMode="auto">
                    <a:xfrm>
                      <a:off x="2320"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14" name="Rectangle 957"/>
                    <p:cNvSpPr>
                      <a:spLocks noChangeArrowheads="1"/>
                    </p:cNvSpPr>
                    <p:nvPr/>
                  </p:nvSpPr>
                  <p:spPr bwMode="auto">
                    <a:xfrm>
                      <a:off x="2460" y="307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15" name="Rectangle 958"/>
                    <p:cNvSpPr>
                      <a:spLocks noChangeArrowheads="1"/>
                    </p:cNvSpPr>
                    <p:nvPr/>
                  </p:nvSpPr>
                  <p:spPr bwMode="auto">
                    <a:xfrm>
                      <a:off x="2608"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16" name="Rectangle 959"/>
                    <p:cNvSpPr>
                      <a:spLocks noChangeArrowheads="1"/>
                    </p:cNvSpPr>
                    <p:nvPr/>
                  </p:nvSpPr>
                  <p:spPr bwMode="auto">
                    <a:xfrm>
                      <a:off x="1598" y="3216"/>
                      <a:ext cx="404"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17" name="Rectangle 960"/>
                    <p:cNvSpPr>
                      <a:spLocks noChangeArrowheads="1"/>
                    </p:cNvSpPr>
                    <p:nvPr/>
                  </p:nvSpPr>
                  <p:spPr bwMode="auto">
                    <a:xfrm>
                      <a:off x="1740" y="3220"/>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18" name="Rectangle 961"/>
                    <p:cNvSpPr>
                      <a:spLocks noChangeArrowheads="1"/>
                    </p:cNvSpPr>
                    <p:nvPr/>
                  </p:nvSpPr>
                  <p:spPr bwMode="auto">
                    <a:xfrm>
                      <a:off x="1888" y="322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19" name="Rectangle 962"/>
                    <p:cNvSpPr>
                      <a:spLocks noChangeArrowheads="1"/>
                    </p:cNvSpPr>
                    <p:nvPr/>
                  </p:nvSpPr>
                  <p:spPr bwMode="auto">
                    <a:xfrm>
                      <a:off x="2032" y="322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20" name="Rectangle 963"/>
                    <p:cNvSpPr>
                      <a:spLocks noChangeArrowheads="1"/>
                    </p:cNvSpPr>
                    <p:nvPr/>
                  </p:nvSpPr>
                  <p:spPr bwMode="auto">
                    <a:xfrm>
                      <a:off x="2176" y="322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21" name="Rectangle 964"/>
                    <p:cNvSpPr>
                      <a:spLocks noChangeArrowheads="1"/>
                    </p:cNvSpPr>
                    <p:nvPr/>
                  </p:nvSpPr>
                  <p:spPr bwMode="auto">
                    <a:xfrm>
                      <a:off x="2320" y="322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22" name="Rectangle 965"/>
                    <p:cNvSpPr>
                      <a:spLocks noChangeArrowheads="1"/>
                    </p:cNvSpPr>
                    <p:nvPr/>
                  </p:nvSpPr>
                  <p:spPr bwMode="auto">
                    <a:xfrm>
                      <a:off x="2460" y="322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23" name="Rectangle 966"/>
                    <p:cNvSpPr>
                      <a:spLocks noChangeArrowheads="1"/>
                    </p:cNvSpPr>
                    <p:nvPr/>
                  </p:nvSpPr>
                  <p:spPr bwMode="auto">
                    <a:xfrm>
                      <a:off x="2608" y="322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24" name="Rectangle 967"/>
                    <p:cNvSpPr>
                      <a:spLocks noChangeArrowheads="1"/>
                    </p:cNvSpPr>
                    <p:nvPr/>
                  </p:nvSpPr>
                  <p:spPr bwMode="auto">
                    <a:xfrm>
                      <a:off x="1598" y="3362"/>
                      <a:ext cx="404"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25" name="Rectangle 968"/>
                    <p:cNvSpPr>
                      <a:spLocks noChangeArrowheads="1"/>
                    </p:cNvSpPr>
                    <p:nvPr/>
                  </p:nvSpPr>
                  <p:spPr bwMode="auto">
                    <a:xfrm>
                      <a:off x="1740" y="3362"/>
                      <a:ext cx="408"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26" name="Rectangle 969"/>
                    <p:cNvSpPr>
                      <a:spLocks noChangeArrowheads="1"/>
                    </p:cNvSpPr>
                    <p:nvPr/>
                  </p:nvSpPr>
                  <p:spPr bwMode="auto">
                    <a:xfrm>
                      <a:off x="1888"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27" name="Rectangle 970"/>
                    <p:cNvSpPr>
                      <a:spLocks noChangeArrowheads="1"/>
                    </p:cNvSpPr>
                    <p:nvPr/>
                  </p:nvSpPr>
                  <p:spPr bwMode="auto">
                    <a:xfrm>
                      <a:off x="2032"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28" name="Rectangle 971"/>
                    <p:cNvSpPr>
                      <a:spLocks noChangeArrowheads="1"/>
                    </p:cNvSpPr>
                    <p:nvPr/>
                  </p:nvSpPr>
                  <p:spPr bwMode="auto">
                    <a:xfrm>
                      <a:off x="2176"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29" name="Rectangle 972"/>
                    <p:cNvSpPr>
                      <a:spLocks noChangeArrowheads="1"/>
                    </p:cNvSpPr>
                    <p:nvPr/>
                  </p:nvSpPr>
                  <p:spPr bwMode="auto">
                    <a:xfrm>
                      <a:off x="2320"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30" name="Rectangle 973"/>
                    <p:cNvSpPr>
                      <a:spLocks noChangeArrowheads="1"/>
                    </p:cNvSpPr>
                    <p:nvPr/>
                  </p:nvSpPr>
                  <p:spPr bwMode="auto">
                    <a:xfrm>
                      <a:off x="2460" y="3362"/>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31" name="Rectangle 974"/>
                    <p:cNvSpPr>
                      <a:spLocks noChangeArrowheads="1"/>
                    </p:cNvSpPr>
                    <p:nvPr/>
                  </p:nvSpPr>
                  <p:spPr bwMode="auto">
                    <a:xfrm>
                      <a:off x="2608"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32" name="Rectangle 975"/>
                    <p:cNvSpPr>
                      <a:spLocks noChangeArrowheads="1"/>
                    </p:cNvSpPr>
                    <p:nvPr/>
                  </p:nvSpPr>
                  <p:spPr bwMode="auto">
                    <a:xfrm>
                      <a:off x="1598" y="3502"/>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33" name="Rectangle 976"/>
                    <p:cNvSpPr>
                      <a:spLocks noChangeArrowheads="1"/>
                    </p:cNvSpPr>
                    <p:nvPr/>
                  </p:nvSpPr>
                  <p:spPr bwMode="auto">
                    <a:xfrm>
                      <a:off x="1740" y="3502"/>
                      <a:ext cx="408"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34" name="Rectangle 977"/>
                    <p:cNvSpPr>
                      <a:spLocks noChangeArrowheads="1"/>
                    </p:cNvSpPr>
                    <p:nvPr/>
                  </p:nvSpPr>
                  <p:spPr bwMode="auto">
                    <a:xfrm>
                      <a:off x="1888"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35" name="Rectangle 978"/>
                    <p:cNvSpPr>
                      <a:spLocks noChangeArrowheads="1"/>
                    </p:cNvSpPr>
                    <p:nvPr/>
                  </p:nvSpPr>
                  <p:spPr bwMode="auto">
                    <a:xfrm>
                      <a:off x="2032"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36" name="Rectangle 979"/>
                    <p:cNvSpPr>
                      <a:spLocks noChangeArrowheads="1"/>
                    </p:cNvSpPr>
                    <p:nvPr/>
                  </p:nvSpPr>
                  <p:spPr bwMode="auto">
                    <a:xfrm>
                      <a:off x="2176"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37" name="Rectangle 980"/>
                    <p:cNvSpPr>
                      <a:spLocks noChangeArrowheads="1"/>
                    </p:cNvSpPr>
                    <p:nvPr/>
                  </p:nvSpPr>
                  <p:spPr bwMode="auto">
                    <a:xfrm>
                      <a:off x="2320"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38" name="Rectangle 981"/>
                    <p:cNvSpPr>
                      <a:spLocks noChangeArrowheads="1"/>
                    </p:cNvSpPr>
                    <p:nvPr/>
                  </p:nvSpPr>
                  <p:spPr bwMode="auto">
                    <a:xfrm>
                      <a:off x="2460" y="350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39" name="Rectangle 982"/>
                    <p:cNvSpPr>
                      <a:spLocks noChangeArrowheads="1"/>
                    </p:cNvSpPr>
                    <p:nvPr/>
                  </p:nvSpPr>
                  <p:spPr bwMode="auto">
                    <a:xfrm>
                      <a:off x="2608"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40" name="Rectangle 983"/>
                    <p:cNvSpPr>
                      <a:spLocks noChangeArrowheads="1"/>
                    </p:cNvSpPr>
                    <p:nvPr/>
                  </p:nvSpPr>
                  <p:spPr bwMode="auto">
                    <a:xfrm>
                      <a:off x="1598" y="3650"/>
                      <a:ext cx="404"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41" name="Rectangle 984"/>
                    <p:cNvSpPr>
                      <a:spLocks noChangeArrowheads="1"/>
                    </p:cNvSpPr>
                    <p:nvPr/>
                  </p:nvSpPr>
                  <p:spPr bwMode="auto">
                    <a:xfrm>
                      <a:off x="1740" y="364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42" name="Rectangle 985"/>
                    <p:cNvSpPr>
                      <a:spLocks noChangeArrowheads="1"/>
                    </p:cNvSpPr>
                    <p:nvPr/>
                  </p:nvSpPr>
                  <p:spPr bwMode="auto">
                    <a:xfrm>
                      <a:off x="1888"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43" name="Rectangle 986"/>
                    <p:cNvSpPr>
                      <a:spLocks noChangeArrowheads="1"/>
                    </p:cNvSpPr>
                    <p:nvPr/>
                  </p:nvSpPr>
                  <p:spPr bwMode="auto">
                    <a:xfrm>
                      <a:off x="2032"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44" name="Rectangle 987"/>
                    <p:cNvSpPr>
                      <a:spLocks noChangeArrowheads="1"/>
                    </p:cNvSpPr>
                    <p:nvPr/>
                  </p:nvSpPr>
                  <p:spPr bwMode="auto">
                    <a:xfrm>
                      <a:off x="2176"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45" name="Rectangle 988"/>
                    <p:cNvSpPr>
                      <a:spLocks noChangeArrowheads="1"/>
                    </p:cNvSpPr>
                    <p:nvPr/>
                  </p:nvSpPr>
                  <p:spPr bwMode="auto">
                    <a:xfrm>
                      <a:off x="2320"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46" name="Rectangle 989"/>
                    <p:cNvSpPr>
                      <a:spLocks noChangeArrowheads="1"/>
                    </p:cNvSpPr>
                    <p:nvPr/>
                  </p:nvSpPr>
                  <p:spPr bwMode="auto">
                    <a:xfrm>
                      <a:off x="2460" y="364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1047" name="Rectangle 990"/>
                    <p:cNvSpPr>
                      <a:spLocks noChangeArrowheads="1"/>
                    </p:cNvSpPr>
                    <p:nvPr/>
                  </p:nvSpPr>
                  <p:spPr bwMode="auto">
                    <a:xfrm>
                      <a:off x="2608"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nvGrpSpPr>
                  <p:cNvPr id="60919" name="Group 991"/>
                  <p:cNvGrpSpPr>
                    <a:grpSpLocks/>
                  </p:cNvGrpSpPr>
                  <p:nvPr/>
                </p:nvGrpSpPr>
                <p:grpSpPr bwMode="auto">
                  <a:xfrm>
                    <a:off x="3390" y="2883"/>
                    <a:ext cx="707" cy="1055"/>
                    <a:chOff x="1596" y="2646"/>
                    <a:chExt cx="1414" cy="2110"/>
                  </a:xfrm>
                </p:grpSpPr>
                <p:sp>
                  <p:nvSpPr>
                    <p:cNvPr id="60920" name="Rectangle 992"/>
                    <p:cNvSpPr>
                      <a:spLocks noChangeArrowheads="1"/>
                    </p:cNvSpPr>
                    <p:nvPr/>
                  </p:nvSpPr>
                  <p:spPr bwMode="auto">
                    <a:xfrm>
                      <a:off x="1600"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21" name="Rectangle 993"/>
                    <p:cNvSpPr>
                      <a:spLocks noChangeArrowheads="1"/>
                    </p:cNvSpPr>
                    <p:nvPr/>
                  </p:nvSpPr>
                  <p:spPr bwMode="auto">
                    <a:xfrm>
                      <a:off x="1740" y="2646"/>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22" name="Rectangle 994"/>
                    <p:cNvSpPr>
                      <a:spLocks noChangeArrowheads="1"/>
                    </p:cNvSpPr>
                    <p:nvPr/>
                  </p:nvSpPr>
                  <p:spPr bwMode="auto">
                    <a:xfrm>
                      <a:off x="1888"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23" name="Rectangle 995"/>
                    <p:cNvSpPr>
                      <a:spLocks noChangeArrowheads="1"/>
                    </p:cNvSpPr>
                    <p:nvPr/>
                  </p:nvSpPr>
                  <p:spPr bwMode="auto">
                    <a:xfrm>
                      <a:off x="2026"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24" name="Rectangle 996"/>
                    <p:cNvSpPr>
                      <a:spLocks noChangeArrowheads="1"/>
                    </p:cNvSpPr>
                    <p:nvPr/>
                  </p:nvSpPr>
                  <p:spPr bwMode="auto">
                    <a:xfrm>
                      <a:off x="2176"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25" name="Rectangle 997"/>
                    <p:cNvSpPr>
                      <a:spLocks noChangeArrowheads="1"/>
                    </p:cNvSpPr>
                    <p:nvPr/>
                  </p:nvSpPr>
                  <p:spPr bwMode="auto">
                    <a:xfrm>
                      <a:off x="2320"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26" name="Rectangle 998"/>
                    <p:cNvSpPr>
                      <a:spLocks noChangeArrowheads="1"/>
                    </p:cNvSpPr>
                    <p:nvPr/>
                  </p:nvSpPr>
                  <p:spPr bwMode="auto">
                    <a:xfrm>
                      <a:off x="2460" y="2646"/>
                      <a:ext cx="406"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27" name="Rectangle 999"/>
                    <p:cNvSpPr>
                      <a:spLocks noChangeArrowheads="1"/>
                    </p:cNvSpPr>
                    <p:nvPr/>
                  </p:nvSpPr>
                  <p:spPr bwMode="auto">
                    <a:xfrm>
                      <a:off x="2608" y="264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28" name="Rectangle 1000"/>
                    <p:cNvSpPr>
                      <a:spLocks noChangeArrowheads="1"/>
                    </p:cNvSpPr>
                    <p:nvPr/>
                  </p:nvSpPr>
                  <p:spPr bwMode="auto">
                    <a:xfrm>
                      <a:off x="1596" y="278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29" name="Rectangle 1001"/>
                    <p:cNvSpPr>
                      <a:spLocks noChangeArrowheads="1"/>
                    </p:cNvSpPr>
                    <p:nvPr/>
                  </p:nvSpPr>
                  <p:spPr bwMode="auto">
                    <a:xfrm>
                      <a:off x="1740" y="278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30" name="Rectangle 1002"/>
                    <p:cNvSpPr>
                      <a:spLocks noChangeArrowheads="1"/>
                    </p:cNvSpPr>
                    <p:nvPr/>
                  </p:nvSpPr>
                  <p:spPr bwMode="auto">
                    <a:xfrm>
                      <a:off x="1888" y="278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31" name="Rectangle 1003"/>
                    <p:cNvSpPr>
                      <a:spLocks noChangeArrowheads="1"/>
                    </p:cNvSpPr>
                    <p:nvPr/>
                  </p:nvSpPr>
                  <p:spPr bwMode="auto">
                    <a:xfrm>
                      <a:off x="2026" y="278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32" name="Rectangle 1004"/>
                    <p:cNvSpPr>
                      <a:spLocks noChangeArrowheads="1"/>
                    </p:cNvSpPr>
                    <p:nvPr/>
                  </p:nvSpPr>
                  <p:spPr bwMode="auto">
                    <a:xfrm>
                      <a:off x="2176" y="278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33" name="Rectangle 1005"/>
                    <p:cNvSpPr>
                      <a:spLocks noChangeArrowheads="1"/>
                    </p:cNvSpPr>
                    <p:nvPr/>
                  </p:nvSpPr>
                  <p:spPr bwMode="auto">
                    <a:xfrm>
                      <a:off x="2316" y="278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34" name="Rectangle 1006"/>
                    <p:cNvSpPr>
                      <a:spLocks noChangeArrowheads="1"/>
                    </p:cNvSpPr>
                    <p:nvPr/>
                  </p:nvSpPr>
                  <p:spPr bwMode="auto">
                    <a:xfrm>
                      <a:off x="2460" y="278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35" name="Rectangle 1007"/>
                    <p:cNvSpPr>
                      <a:spLocks noChangeArrowheads="1"/>
                    </p:cNvSpPr>
                    <p:nvPr/>
                  </p:nvSpPr>
                  <p:spPr bwMode="auto">
                    <a:xfrm>
                      <a:off x="2608" y="278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36" name="Rectangle 1008"/>
                    <p:cNvSpPr>
                      <a:spLocks noChangeArrowheads="1"/>
                    </p:cNvSpPr>
                    <p:nvPr/>
                  </p:nvSpPr>
                  <p:spPr bwMode="auto">
                    <a:xfrm>
                      <a:off x="1600"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37" name="Rectangle 1009"/>
                    <p:cNvSpPr>
                      <a:spLocks noChangeArrowheads="1"/>
                    </p:cNvSpPr>
                    <p:nvPr/>
                  </p:nvSpPr>
                  <p:spPr bwMode="auto">
                    <a:xfrm>
                      <a:off x="1740"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38" name="Rectangle 1010"/>
                    <p:cNvSpPr>
                      <a:spLocks noChangeArrowheads="1"/>
                    </p:cNvSpPr>
                    <p:nvPr/>
                  </p:nvSpPr>
                  <p:spPr bwMode="auto">
                    <a:xfrm>
                      <a:off x="188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39" name="Rectangle 1011"/>
                    <p:cNvSpPr>
                      <a:spLocks noChangeArrowheads="1"/>
                    </p:cNvSpPr>
                    <p:nvPr/>
                  </p:nvSpPr>
                  <p:spPr bwMode="auto">
                    <a:xfrm>
                      <a:off x="202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40" name="Rectangle 1012"/>
                    <p:cNvSpPr>
                      <a:spLocks noChangeArrowheads="1"/>
                    </p:cNvSpPr>
                    <p:nvPr/>
                  </p:nvSpPr>
                  <p:spPr bwMode="auto">
                    <a:xfrm>
                      <a:off x="2176"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41" name="Rectangle 1013"/>
                    <p:cNvSpPr>
                      <a:spLocks noChangeArrowheads="1"/>
                    </p:cNvSpPr>
                    <p:nvPr/>
                  </p:nvSpPr>
                  <p:spPr bwMode="auto">
                    <a:xfrm>
                      <a:off x="2316"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42" name="Rectangle 1014"/>
                    <p:cNvSpPr>
                      <a:spLocks noChangeArrowheads="1"/>
                    </p:cNvSpPr>
                    <p:nvPr/>
                  </p:nvSpPr>
                  <p:spPr bwMode="auto">
                    <a:xfrm>
                      <a:off x="2460" y="292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43" name="Rectangle 1015"/>
                    <p:cNvSpPr>
                      <a:spLocks noChangeArrowheads="1"/>
                    </p:cNvSpPr>
                    <p:nvPr/>
                  </p:nvSpPr>
                  <p:spPr bwMode="auto">
                    <a:xfrm>
                      <a:off x="2608" y="292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44" name="Rectangle 1016"/>
                    <p:cNvSpPr>
                      <a:spLocks noChangeArrowheads="1"/>
                    </p:cNvSpPr>
                    <p:nvPr/>
                  </p:nvSpPr>
                  <p:spPr bwMode="auto">
                    <a:xfrm>
                      <a:off x="1600"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45" name="Rectangle 1017"/>
                    <p:cNvSpPr>
                      <a:spLocks noChangeArrowheads="1"/>
                    </p:cNvSpPr>
                    <p:nvPr/>
                  </p:nvSpPr>
                  <p:spPr bwMode="auto">
                    <a:xfrm>
                      <a:off x="1740" y="307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46" name="Rectangle 1018"/>
                    <p:cNvSpPr>
                      <a:spLocks noChangeArrowheads="1"/>
                    </p:cNvSpPr>
                    <p:nvPr/>
                  </p:nvSpPr>
                  <p:spPr bwMode="auto">
                    <a:xfrm>
                      <a:off x="1888"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47" name="Rectangle 1019"/>
                    <p:cNvSpPr>
                      <a:spLocks noChangeArrowheads="1"/>
                    </p:cNvSpPr>
                    <p:nvPr/>
                  </p:nvSpPr>
                  <p:spPr bwMode="auto">
                    <a:xfrm>
                      <a:off x="2028"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48" name="Rectangle 1020"/>
                    <p:cNvSpPr>
                      <a:spLocks noChangeArrowheads="1"/>
                    </p:cNvSpPr>
                    <p:nvPr/>
                  </p:nvSpPr>
                  <p:spPr bwMode="auto">
                    <a:xfrm>
                      <a:off x="2176"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49" name="Rectangle 1021"/>
                    <p:cNvSpPr>
                      <a:spLocks noChangeArrowheads="1"/>
                    </p:cNvSpPr>
                    <p:nvPr/>
                  </p:nvSpPr>
                  <p:spPr bwMode="auto">
                    <a:xfrm>
                      <a:off x="2316"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50" name="Rectangle 1022"/>
                    <p:cNvSpPr>
                      <a:spLocks noChangeArrowheads="1"/>
                    </p:cNvSpPr>
                    <p:nvPr/>
                  </p:nvSpPr>
                  <p:spPr bwMode="auto">
                    <a:xfrm>
                      <a:off x="2460" y="3074"/>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51" name="Rectangle 1023"/>
                    <p:cNvSpPr>
                      <a:spLocks noChangeArrowheads="1"/>
                    </p:cNvSpPr>
                    <p:nvPr/>
                  </p:nvSpPr>
                  <p:spPr bwMode="auto">
                    <a:xfrm>
                      <a:off x="2608" y="3074"/>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52" name="Rectangle 0"/>
                    <p:cNvSpPr>
                      <a:spLocks noChangeArrowheads="1"/>
                    </p:cNvSpPr>
                    <p:nvPr/>
                  </p:nvSpPr>
                  <p:spPr bwMode="auto">
                    <a:xfrm>
                      <a:off x="1600" y="3216"/>
                      <a:ext cx="402" cy="1104"/>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53" name="Rectangle 1"/>
                    <p:cNvSpPr>
                      <a:spLocks noChangeArrowheads="1"/>
                    </p:cNvSpPr>
                    <p:nvPr/>
                  </p:nvSpPr>
                  <p:spPr bwMode="auto">
                    <a:xfrm>
                      <a:off x="1740" y="322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54" name="Rectangle 2"/>
                    <p:cNvSpPr>
                      <a:spLocks noChangeArrowheads="1"/>
                    </p:cNvSpPr>
                    <p:nvPr/>
                  </p:nvSpPr>
                  <p:spPr bwMode="auto">
                    <a:xfrm>
                      <a:off x="1888" y="322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55" name="Rectangle 3"/>
                    <p:cNvSpPr>
                      <a:spLocks noChangeArrowheads="1"/>
                    </p:cNvSpPr>
                    <p:nvPr/>
                  </p:nvSpPr>
                  <p:spPr bwMode="auto">
                    <a:xfrm>
                      <a:off x="2026" y="322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56" name="Rectangle 4"/>
                    <p:cNvSpPr>
                      <a:spLocks noChangeArrowheads="1"/>
                    </p:cNvSpPr>
                    <p:nvPr/>
                  </p:nvSpPr>
                  <p:spPr bwMode="auto">
                    <a:xfrm>
                      <a:off x="2176" y="322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57" name="Rectangle 5"/>
                    <p:cNvSpPr>
                      <a:spLocks noChangeArrowheads="1"/>
                    </p:cNvSpPr>
                    <p:nvPr/>
                  </p:nvSpPr>
                  <p:spPr bwMode="auto">
                    <a:xfrm>
                      <a:off x="2316" y="322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58" name="Rectangle 6"/>
                    <p:cNvSpPr>
                      <a:spLocks noChangeArrowheads="1"/>
                    </p:cNvSpPr>
                    <p:nvPr/>
                  </p:nvSpPr>
                  <p:spPr bwMode="auto">
                    <a:xfrm>
                      <a:off x="2460" y="3220"/>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59" name="Rectangle 7"/>
                    <p:cNvSpPr>
                      <a:spLocks noChangeArrowheads="1"/>
                    </p:cNvSpPr>
                    <p:nvPr/>
                  </p:nvSpPr>
                  <p:spPr bwMode="auto">
                    <a:xfrm>
                      <a:off x="2608" y="322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60" name="Rectangle 8"/>
                    <p:cNvSpPr>
                      <a:spLocks noChangeArrowheads="1"/>
                    </p:cNvSpPr>
                    <p:nvPr/>
                  </p:nvSpPr>
                  <p:spPr bwMode="auto">
                    <a:xfrm>
                      <a:off x="1600"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61" name="Rectangle 9"/>
                    <p:cNvSpPr>
                      <a:spLocks noChangeArrowheads="1"/>
                    </p:cNvSpPr>
                    <p:nvPr/>
                  </p:nvSpPr>
                  <p:spPr bwMode="auto">
                    <a:xfrm>
                      <a:off x="1740" y="3362"/>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62" name="Rectangle 10"/>
                    <p:cNvSpPr>
                      <a:spLocks noChangeArrowheads="1"/>
                    </p:cNvSpPr>
                    <p:nvPr/>
                  </p:nvSpPr>
                  <p:spPr bwMode="auto">
                    <a:xfrm>
                      <a:off x="1888"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63" name="Rectangle 11"/>
                    <p:cNvSpPr>
                      <a:spLocks noChangeArrowheads="1"/>
                    </p:cNvSpPr>
                    <p:nvPr/>
                  </p:nvSpPr>
                  <p:spPr bwMode="auto">
                    <a:xfrm>
                      <a:off x="2026"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64" name="Rectangle 12"/>
                    <p:cNvSpPr>
                      <a:spLocks noChangeArrowheads="1"/>
                    </p:cNvSpPr>
                    <p:nvPr/>
                  </p:nvSpPr>
                  <p:spPr bwMode="auto">
                    <a:xfrm>
                      <a:off x="2176"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65" name="Rectangle 13"/>
                    <p:cNvSpPr>
                      <a:spLocks noChangeArrowheads="1"/>
                    </p:cNvSpPr>
                    <p:nvPr/>
                  </p:nvSpPr>
                  <p:spPr bwMode="auto">
                    <a:xfrm>
                      <a:off x="2316"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66" name="Rectangle 14"/>
                    <p:cNvSpPr>
                      <a:spLocks noChangeArrowheads="1"/>
                    </p:cNvSpPr>
                    <p:nvPr/>
                  </p:nvSpPr>
                  <p:spPr bwMode="auto">
                    <a:xfrm>
                      <a:off x="2460" y="3362"/>
                      <a:ext cx="406"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67" name="Rectangle 15"/>
                    <p:cNvSpPr>
                      <a:spLocks noChangeArrowheads="1"/>
                    </p:cNvSpPr>
                    <p:nvPr/>
                  </p:nvSpPr>
                  <p:spPr bwMode="auto">
                    <a:xfrm>
                      <a:off x="2608" y="3362"/>
                      <a:ext cx="402" cy="1102"/>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68" name="Rectangle 16"/>
                    <p:cNvSpPr>
                      <a:spLocks noChangeArrowheads="1"/>
                    </p:cNvSpPr>
                    <p:nvPr/>
                  </p:nvSpPr>
                  <p:spPr bwMode="auto">
                    <a:xfrm>
                      <a:off x="1600"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69" name="Rectangle 17"/>
                    <p:cNvSpPr>
                      <a:spLocks noChangeArrowheads="1"/>
                    </p:cNvSpPr>
                    <p:nvPr/>
                  </p:nvSpPr>
                  <p:spPr bwMode="auto">
                    <a:xfrm>
                      <a:off x="1740" y="350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70" name="Rectangle 18"/>
                    <p:cNvSpPr>
                      <a:spLocks noChangeArrowheads="1"/>
                    </p:cNvSpPr>
                    <p:nvPr/>
                  </p:nvSpPr>
                  <p:spPr bwMode="auto">
                    <a:xfrm>
                      <a:off x="1888"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71" name="Rectangle 19"/>
                    <p:cNvSpPr>
                      <a:spLocks noChangeArrowheads="1"/>
                    </p:cNvSpPr>
                    <p:nvPr/>
                  </p:nvSpPr>
                  <p:spPr bwMode="auto">
                    <a:xfrm>
                      <a:off x="2026"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72" name="Rectangle 20"/>
                    <p:cNvSpPr>
                      <a:spLocks noChangeArrowheads="1"/>
                    </p:cNvSpPr>
                    <p:nvPr/>
                  </p:nvSpPr>
                  <p:spPr bwMode="auto">
                    <a:xfrm>
                      <a:off x="2176"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73" name="Rectangle 21"/>
                    <p:cNvSpPr>
                      <a:spLocks noChangeArrowheads="1"/>
                    </p:cNvSpPr>
                    <p:nvPr/>
                  </p:nvSpPr>
                  <p:spPr bwMode="auto">
                    <a:xfrm>
                      <a:off x="2316"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74" name="Rectangle 22"/>
                    <p:cNvSpPr>
                      <a:spLocks noChangeArrowheads="1"/>
                    </p:cNvSpPr>
                    <p:nvPr/>
                  </p:nvSpPr>
                  <p:spPr bwMode="auto">
                    <a:xfrm>
                      <a:off x="2460" y="3502"/>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75" name="Rectangle 23"/>
                    <p:cNvSpPr>
                      <a:spLocks noChangeArrowheads="1"/>
                    </p:cNvSpPr>
                    <p:nvPr/>
                  </p:nvSpPr>
                  <p:spPr bwMode="auto">
                    <a:xfrm>
                      <a:off x="2608" y="3502"/>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76" name="Rectangle 24"/>
                    <p:cNvSpPr>
                      <a:spLocks noChangeArrowheads="1"/>
                    </p:cNvSpPr>
                    <p:nvPr/>
                  </p:nvSpPr>
                  <p:spPr bwMode="auto">
                    <a:xfrm>
                      <a:off x="1600" y="3650"/>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77" name="Rectangle 25"/>
                    <p:cNvSpPr>
                      <a:spLocks noChangeArrowheads="1"/>
                    </p:cNvSpPr>
                    <p:nvPr/>
                  </p:nvSpPr>
                  <p:spPr bwMode="auto">
                    <a:xfrm>
                      <a:off x="1740" y="364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78" name="Rectangle 26"/>
                    <p:cNvSpPr>
                      <a:spLocks noChangeArrowheads="1"/>
                    </p:cNvSpPr>
                    <p:nvPr/>
                  </p:nvSpPr>
                  <p:spPr bwMode="auto">
                    <a:xfrm>
                      <a:off x="1888"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79" name="Rectangle 27"/>
                    <p:cNvSpPr>
                      <a:spLocks noChangeArrowheads="1"/>
                    </p:cNvSpPr>
                    <p:nvPr/>
                  </p:nvSpPr>
                  <p:spPr bwMode="auto">
                    <a:xfrm>
                      <a:off x="2028"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80" name="Rectangle 28"/>
                    <p:cNvSpPr>
                      <a:spLocks noChangeArrowheads="1"/>
                    </p:cNvSpPr>
                    <p:nvPr/>
                  </p:nvSpPr>
                  <p:spPr bwMode="auto">
                    <a:xfrm>
                      <a:off x="2176"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81" name="Rectangle 29"/>
                    <p:cNvSpPr>
                      <a:spLocks noChangeArrowheads="1"/>
                    </p:cNvSpPr>
                    <p:nvPr/>
                  </p:nvSpPr>
                  <p:spPr bwMode="auto">
                    <a:xfrm>
                      <a:off x="2316"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82" name="Rectangle 30"/>
                    <p:cNvSpPr>
                      <a:spLocks noChangeArrowheads="1"/>
                    </p:cNvSpPr>
                    <p:nvPr/>
                  </p:nvSpPr>
                  <p:spPr bwMode="auto">
                    <a:xfrm>
                      <a:off x="2460" y="3648"/>
                      <a:ext cx="406"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sp>
                  <p:nvSpPr>
                    <p:cNvPr id="60983" name="Rectangle 31"/>
                    <p:cNvSpPr>
                      <a:spLocks noChangeArrowheads="1"/>
                    </p:cNvSpPr>
                    <p:nvPr/>
                  </p:nvSpPr>
                  <p:spPr bwMode="auto">
                    <a:xfrm>
                      <a:off x="2608" y="3648"/>
                      <a:ext cx="402" cy="1106"/>
                    </a:xfrm>
                    <a:prstGeom prst="rect">
                      <a:avLst/>
                    </a:prstGeom>
                    <a:solidFill>
                      <a:schemeClr val="bg2"/>
                    </a:solidFill>
                    <a:ln w="12700">
                      <a:solidFill>
                        <a:schemeClr val="tx1"/>
                      </a:solidFill>
                      <a:miter lim="800000"/>
                      <a:headEnd/>
                      <a:tailEnd/>
                    </a:ln>
                  </p:spPr>
                  <p:txBody>
                    <a:bodyPr lIns="91165" tIns="45583" rIns="91165" bIns="45583" anchor="ctr">
                      <a:spAutoFit/>
                    </a:bodyPr>
                    <a:lstStyle/>
                    <a:p>
                      <a:endParaRPr lang="en-US"/>
                    </a:p>
                  </p:txBody>
                </p:sp>
              </p:grpSp>
            </p:grpSp>
          </p:grpSp>
          <p:sp>
            <p:nvSpPr>
              <p:cNvPr id="60911" name="Text Box 32"/>
              <p:cNvSpPr txBox="1">
                <a:spLocks noChangeArrowheads="1"/>
              </p:cNvSpPr>
              <p:nvPr/>
            </p:nvSpPr>
            <p:spPr bwMode="auto">
              <a:xfrm>
                <a:off x="2147" y="3392"/>
                <a:ext cx="1501" cy="1199"/>
              </a:xfrm>
              <a:prstGeom prst="rect">
                <a:avLst/>
              </a:prstGeom>
              <a:noFill/>
              <a:ln w="12700">
                <a:noFill/>
                <a:miter lim="800000"/>
                <a:headEnd/>
                <a:tailEnd/>
              </a:ln>
            </p:spPr>
            <p:txBody>
              <a:bodyPr lIns="91165" tIns="45583" rIns="91165" bIns="45583" anchor="ctr">
                <a:spAutoFit/>
              </a:bodyPr>
              <a:lstStyle/>
              <a:p>
                <a:pPr algn="ctr" defTabSz="820738">
                  <a:lnSpc>
                    <a:spcPct val="90000"/>
                  </a:lnSpc>
                  <a:spcBef>
                    <a:spcPct val="50000"/>
                  </a:spcBef>
                  <a:buClr>
                    <a:schemeClr val="tx1"/>
                  </a:buClr>
                  <a:buFont typeface="Wingdings" pitchFamily="96" charset="2"/>
                  <a:buNone/>
                </a:pPr>
                <a:r>
                  <a:rPr lang="en-US" sz="2900">
                    <a:solidFill>
                      <a:schemeClr val="bg1"/>
                    </a:solidFill>
                    <a:latin typeface="Arial" charset="0"/>
                  </a:rPr>
                  <a:t>1000s of processor cores per die</a:t>
                </a:r>
              </a:p>
            </p:txBody>
          </p:sp>
        </p:grpSp>
        <p:sp>
          <p:nvSpPr>
            <p:cNvPr id="60909" name="AutoShape 33"/>
            <p:cNvSpPr>
              <a:spLocks noChangeArrowheads="1"/>
            </p:cNvSpPr>
            <p:nvPr/>
          </p:nvSpPr>
          <p:spPr bwMode="auto">
            <a:xfrm>
              <a:off x="2413" y="2761"/>
              <a:ext cx="768" cy="424"/>
            </a:xfrm>
            <a:prstGeom prst="downArrow">
              <a:avLst>
                <a:gd name="adj1" fmla="val 50000"/>
                <a:gd name="adj2" fmla="val 25000"/>
              </a:avLst>
            </a:prstGeom>
            <a:solidFill>
              <a:schemeClr val="bg1"/>
            </a:solidFill>
            <a:ln w="12700">
              <a:solidFill>
                <a:schemeClr val="tx1"/>
              </a:solidFill>
              <a:miter lim="800000"/>
              <a:headEnd/>
              <a:tailEnd/>
            </a:ln>
          </p:spPr>
          <p:txBody>
            <a:bodyPr lIns="91165" tIns="45583" rIns="91165" bIns="45583" anchor="ctr">
              <a:spAutoFit/>
            </a:bodyPr>
            <a:lstStyle/>
            <a:p>
              <a:endParaRPr lang="en-US"/>
            </a:p>
          </p:txBody>
        </p:sp>
      </p:grpSp>
      <p:grpSp>
        <p:nvGrpSpPr>
          <p:cNvPr id="60424" name="Group 35"/>
          <p:cNvGrpSpPr>
            <a:grpSpLocks/>
          </p:cNvGrpSpPr>
          <p:nvPr/>
        </p:nvGrpSpPr>
        <p:grpSpPr bwMode="auto">
          <a:xfrm>
            <a:off x="484188" y="1484313"/>
            <a:ext cx="8659812" cy="3338512"/>
            <a:chOff x="96" y="1008"/>
            <a:chExt cx="6000" cy="2383"/>
          </a:xfrm>
        </p:grpSpPr>
        <p:pic>
          <p:nvPicPr>
            <p:cNvPr id="60427" name="Picture 36"/>
            <p:cNvPicPr>
              <a:picLocks noChangeAspect="1" noChangeArrowheads="1"/>
            </p:cNvPicPr>
            <p:nvPr/>
          </p:nvPicPr>
          <p:blipFill>
            <a:blip r:embed="rId4" cstate="print"/>
            <a:srcRect/>
            <a:stretch>
              <a:fillRect/>
            </a:stretch>
          </p:blipFill>
          <p:spPr bwMode="auto">
            <a:xfrm>
              <a:off x="146" y="1663"/>
              <a:ext cx="1148" cy="1152"/>
            </a:xfrm>
            <a:prstGeom prst="rect">
              <a:avLst/>
            </a:prstGeom>
            <a:noFill/>
            <a:ln w="9525">
              <a:noFill/>
              <a:miter lim="800000"/>
              <a:headEnd/>
              <a:tailEnd/>
            </a:ln>
          </p:spPr>
        </p:pic>
        <p:sp>
          <p:nvSpPr>
            <p:cNvPr id="60428" name="Text Box 37"/>
            <p:cNvSpPr txBox="1">
              <a:spLocks noChangeArrowheads="1"/>
            </p:cNvSpPr>
            <p:nvPr/>
          </p:nvSpPr>
          <p:spPr bwMode="auto">
            <a:xfrm>
              <a:off x="96" y="2671"/>
              <a:ext cx="1968" cy="720"/>
            </a:xfrm>
            <a:prstGeom prst="rect">
              <a:avLst/>
            </a:prstGeom>
            <a:noFill/>
            <a:ln w="12700">
              <a:noFill/>
              <a:miter lim="800000"/>
              <a:headEnd/>
              <a:tailEnd/>
            </a:ln>
          </p:spPr>
          <p:txBody>
            <a:bodyPr lIns="212" tIns="106" rIns="212" bIns="106" anchor="ctr"/>
            <a:lstStyle/>
            <a:p>
              <a:pPr algn="ctr" defTabSz="820738">
                <a:lnSpc>
                  <a:spcPct val="90000"/>
                </a:lnSpc>
                <a:buClr>
                  <a:schemeClr val="tx1"/>
                </a:buClr>
                <a:buFont typeface="Wingdings" pitchFamily="96" charset="2"/>
                <a:buNone/>
              </a:pPr>
              <a:r>
                <a:rPr lang="en-US" sz="1800" b="0">
                  <a:latin typeface="Arial" charset="0"/>
                </a:rPr>
                <a:t>Sun Niagara</a:t>
              </a:r>
            </a:p>
            <a:p>
              <a:pPr algn="ctr" defTabSz="820738">
                <a:lnSpc>
                  <a:spcPct val="90000"/>
                </a:lnSpc>
                <a:buClr>
                  <a:schemeClr val="tx1"/>
                </a:buClr>
                <a:buFont typeface="Wingdings" pitchFamily="96" charset="2"/>
                <a:buNone/>
              </a:pPr>
              <a:r>
                <a:rPr lang="en-US" sz="1800" b="0">
                  <a:latin typeface="Arial" charset="0"/>
                </a:rPr>
                <a:t>8 GPP cores (32 threads)</a:t>
              </a:r>
            </a:p>
          </p:txBody>
        </p:sp>
        <p:grpSp>
          <p:nvGrpSpPr>
            <p:cNvPr id="60429" name="Group 38"/>
            <p:cNvGrpSpPr>
              <a:grpSpLocks/>
            </p:cNvGrpSpPr>
            <p:nvPr/>
          </p:nvGrpSpPr>
          <p:grpSpPr bwMode="auto">
            <a:xfrm>
              <a:off x="1488" y="1903"/>
              <a:ext cx="1680" cy="960"/>
              <a:chOff x="0" y="48"/>
              <a:chExt cx="5712" cy="3936"/>
            </a:xfrm>
          </p:grpSpPr>
          <p:sp>
            <p:nvSpPr>
              <p:cNvPr id="60697" name="Rectangle 39"/>
              <p:cNvSpPr>
                <a:spLocks noChangeArrowheads="1"/>
              </p:cNvSpPr>
              <p:nvPr/>
            </p:nvSpPr>
            <p:spPr bwMode="auto">
              <a:xfrm>
                <a:off x="240" y="240"/>
                <a:ext cx="5328" cy="3600"/>
              </a:xfrm>
              <a:prstGeom prst="rect">
                <a:avLst/>
              </a:prstGeom>
              <a:gradFill rotWithShape="0">
                <a:gsLst>
                  <a:gs pos="0">
                    <a:srgbClr val="003399"/>
                  </a:gs>
                  <a:gs pos="100000">
                    <a:srgbClr val="001847"/>
                  </a:gs>
                </a:gsLst>
                <a:lin ang="5400000" scaled="1"/>
              </a:gradFill>
              <a:ln w="12700">
                <a:solidFill>
                  <a:schemeClr val="tx1"/>
                </a:solidFill>
                <a:miter lim="800000"/>
                <a:headEnd type="none" w="sm" len="sm"/>
                <a:tailEnd type="none" w="sm" len="sm"/>
              </a:ln>
            </p:spPr>
            <p:txBody>
              <a:bodyPr lIns="212" tIns="106" rIns="212" bIns="106" anchor="ctr"/>
              <a:lstStyle/>
              <a:p>
                <a:endParaRPr lang="en-US"/>
              </a:p>
            </p:txBody>
          </p:sp>
          <p:sp>
            <p:nvSpPr>
              <p:cNvPr id="60698" name="Rectangle 40"/>
              <p:cNvSpPr>
                <a:spLocks noChangeArrowheads="1"/>
              </p:cNvSpPr>
              <p:nvPr/>
            </p:nvSpPr>
            <p:spPr bwMode="auto">
              <a:xfrm>
                <a:off x="288" y="2640"/>
                <a:ext cx="1968" cy="1104"/>
              </a:xfrm>
              <a:prstGeom prst="rect">
                <a:avLst/>
              </a:prstGeom>
              <a:solidFill>
                <a:schemeClr val="hlink"/>
              </a:solidFill>
              <a:ln w="12700">
                <a:solidFill>
                  <a:schemeClr val="tx1"/>
                </a:solidFill>
                <a:miter lim="800000"/>
                <a:headEnd type="none" w="sm" len="sm"/>
                <a:tailEnd type="none" w="sm" len="sm"/>
              </a:ln>
            </p:spPr>
            <p:txBody>
              <a:bodyPr lIns="212" tIns="106" rIns="212" bIns="106" anchor="ctr"/>
              <a:lstStyle/>
              <a:p>
                <a:endParaRPr lang="en-US"/>
              </a:p>
            </p:txBody>
          </p:sp>
          <p:sp>
            <p:nvSpPr>
              <p:cNvPr id="60699" name="Rectangle 41"/>
              <p:cNvSpPr>
                <a:spLocks noChangeArrowheads="1"/>
              </p:cNvSpPr>
              <p:nvPr/>
            </p:nvSpPr>
            <p:spPr bwMode="auto">
              <a:xfrm>
                <a:off x="4464" y="2448"/>
                <a:ext cx="1008" cy="1296"/>
              </a:xfrm>
              <a:prstGeom prst="rect">
                <a:avLst/>
              </a:prstGeom>
              <a:solidFill>
                <a:schemeClr val="hlink"/>
              </a:solidFill>
              <a:ln w="12700">
                <a:solidFill>
                  <a:schemeClr val="tx1"/>
                </a:solidFill>
                <a:miter lim="800000"/>
                <a:headEnd type="none" w="sm" len="sm"/>
                <a:tailEnd type="none" w="sm" len="sm"/>
              </a:ln>
            </p:spPr>
            <p:txBody>
              <a:bodyPr lIns="212" tIns="106" rIns="212" bIns="106" anchor="ctr"/>
              <a:lstStyle/>
              <a:p>
                <a:endParaRPr lang="en-US"/>
              </a:p>
            </p:txBody>
          </p:sp>
          <p:sp>
            <p:nvSpPr>
              <p:cNvPr id="60700" name="Rectangle 42"/>
              <p:cNvSpPr>
                <a:spLocks noChangeArrowheads="1"/>
              </p:cNvSpPr>
              <p:nvPr/>
            </p:nvSpPr>
            <p:spPr bwMode="auto">
              <a:xfrm>
                <a:off x="2496" y="576"/>
                <a:ext cx="1872" cy="1392"/>
              </a:xfrm>
              <a:prstGeom prst="rect">
                <a:avLst/>
              </a:prstGeom>
              <a:solidFill>
                <a:schemeClr val="hlink"/>
              </a:solidFill>
              <a:ln w="12700">
                <a:solidFill>
                  <a:schemeClr val="tx1"/>
                </a:solidFill>
                <a:miter lim="800000"/>
                <a:headEnd type="none" w="sm" len="sm"/>
                <a:tailEnd type="none" w="sm" len="sm"/>
              </a:ln>
            </p:spPr>
            <p:txBody>
              <a:bodyPr lIns="212" tIns="106" rIns="212" bIns="106" anchor="ctr"/>
              <a:lstStyle/>
              <a:p>
                <a:endParaRPr lang="en-US"/>
              </a:p>
            </p:txBody>
          </p:sp>
          <p:sp>
            <p:nvSpPr>
              <p:cNvPr id="60701" name="Line 43"/>
              <p:cNvSpPr>
                <a:spLocks noChangeShapeType="1"/>
              </p:cNvSpPr>
              <p:nvPr/>
            </p:nvSpPr>
            <p:spPr bwMode="auto">
              <a:xfrm>
                <a:off x="1488" y="3408"/>
                <a:ext cx="0" cy="144"/>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02" name="Line 44"/>
              <p:cNvSpPr>
                <a:spLocks noChangeShapeType="1"/>
              </p:cNvSpPr>
              <p:nvPr/>
            </p:nvSpPr>
            <p:spPr bwMode="auto">
              <a:xfrm>
                <a:off x="1008" y="3408"/>
                <a:ext cx="0" cy="144"/>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03" name="Line 45"/>
              <p:cNvSpPr>
                <a:spLocks noChangeShapeType="1"/>
              </p:cNvSpPr>
              <p:nvPr/>
            </p:nvSpPr>
            <p:spPr bwMode="auto">
              <a:xfrm>
                <a:off x="528" y="3408"/>
                <a:ext cx="0" cy="144"/>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04" name="Rectangle 46"/>
              <p:cNvSpPr>
                <a:spLocks noChangeArrowheads="1"/>
              </p:cNvSpPr>
              <p:nvPr/>
            </p:nvSpPr>
            <p:spPr bwMode="auto">
              <a:xfrm>
                <a:off x="864" y="1632"/>
                <a:ext cx="1008" cy="912"/>
              </a:xfrm>
              <a:prstGeom prst="rect">
                <a:avLst/>
              </a:prstGeom>
              <a:solidFill>
                <a:schemeClr val="hlink"/>
              </a:solidFill>
              <a:ln w="12700">
                <a:solidFill>
                  <a:schemeClr val="tx1"/>
                </a:solidFill>
                <a:miter lim="800000"/>
                <a:headEnd type="none" w="sm" len="sm"/>
                <a:tailEnd type="none" w="sm" len="sm"/>
              </a:ln>
            </p:spPr>
            <p:txBody>
              <a:bodyPr lIns="212" tIns="106" rIns="212" bIns="106" anchor="ctr"/>
              <a:lstStyle/>
              <a:p>
                <a:endParaRPr lang="en-US"/>
              </a:p>
            </p:txBody>
          </p:sp>
          <p:sp>
            <p:nvSpPr>
              <p:cNvPr id="60705" name="Rectangle 47"/>
              <p:cNvSpPr>
                <a:spLocks noChangeArrowheads="1"/>
              </p:cNvSpPr>
              <p:nvPr/>
            </p:nvSpPr>
            <p:spPr bwMode="auto">
              <a:xfrm>
                <a:off x="288" y="384"/>
                <a:ext cx="1584" cy="864"/>
              </a:xfrm>
              <a:prstGeom prst="rect">
                <a:avLst/>
              </a:prstGeom>
              <a:solidFill>
                <a:schemeClr val="hlink"/>
              </a:solidFill>
              <a:ln w="12700">
                <a:solidFill>
                  <a:schemeClr val="tx1"/>
                </a:solidFill>
                <a:miter lim="800000"/>
                <a:headEnd type="none" w="sm" len="sm"/>
                <a:tailEnd type="none" w="sm" len="sm"/>
              </a:ln>
            </p:spPr>
            <p:txBody>
              <a:bodyPr lIns="212" tIns="106" rIns="212" bIns="106" anchor="ctr"/>
              <a:lstStyle/>
              <a:p>
                <a:endParaRPr lang="en-US"/>
              </a:p>
            </p:txBody>
          </p:sp>
          <p:sp>
            <p:nvSpPr>
              <p:cNvPr id="60706" name="Rectangle 48"/>
              <p:cNvSpPr>
                <a:spLocks noChangeArrowheads="1"/>
              </p:cNvSpPr>
              <p:nvPr/>
            </p:nvSpPr>
            <p:spPr bwMode="auto">
              <a:xfrm>
                <a:off x="4464" y="864"/>
                <a:ext cx="1008" cy="1536"/>
              </a:xfrm>
              <a:prstGeom prst="rect">
                <a:avLst/>
              </a:prstGeom>
              <a:solidFill>
                <a:schemeClr val="hlink"/>
              </a:solidFill>
              <a:ln w="12700">
                <a:solidFill>
                  <a:schemeClr val="tx1"/>
                </a:solidFill>
                <a:miter lim="800000"/>
                <a:headEnd type="none" w="sm" len="sm"/>
                <a:tailEnd type="none" w="sm" len="sm"/>
              </a:ln>
            </p:spPr>
            <p:txBody>
              <a:bodyPr lIns="212" tIns="106" rIns="212" bIns="106" anchor="ctr"/>
              <a:lstStyle/>
              <a:p>
                <a:endParaRPr lang="en-US"/>
              </a:p>
            </p:txBody>
          </p:sp>
          <p:sp>
            <p:nvSpPr>
              <p:cNvPr id="1186865" name="Rectangle 49"/>
              <p:cNvSpPr>
                <a:spLocks noChangeArrowheads="1"/>
              </p:cNvSpPr>
              <p:nvPr/>
            </p:nvSpPr>
            <p:spPr bwMode="auto">
              <a:xfrm>
                <a:off x="963" y="1679"/>
                <a:ext cx="576" cy="767"/>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500">
                    <a:latin typeface="Arial" charset="0"/>
                  </a:rPr>
                  <a:t>Intel®</a:t>
                </a:r>
              </a:p>
              <a:p>
                <a:pPr algn="ctr" defTabSz="820738" eaLnBrk="1" hangingPunct="1">
                  <a:defRPr/>
                </a:pPr>
                <a:r>
                  <a:rPr lang="en-US" sz="500">
                    <a:latin typeface="Arial" charset="0"/>
                  </a:rPr>
                  <a:t>XScale™</a:t>
                </a:r>
              </a:p>
              <a:p>
                <a:pPr algn="ctr" defTabSz="820738" eaLnBrk="1" hangingPunct="1">
                  <a:defRPr/>
                </a:pPr>
                <a:r>
                  <a:rPr lang="en-US" sz="500">
                    <a:latin typeface="Arial" charset="0"/>
                  </a:rPr>
                  <a:t> Core</a:t>
                </a:r>
                <a:endParaRPr lang="en-US" sz="600">
                  <a:latin typeface="Arial" charset="0"/>
                </a:endParaRPr>
              </a:p>
              <a:p>
                <a:pPr algn="ctr" defTabSz="820738" eaLnBrk="1" hangingPunct="1">
                  <a:defRPr/>
                </a:pPr>
                <a:r>
                  <a:rPr lang="en-US" sz="400">
                    <a:latin typeface="Arial" charset="0"/>
                  </a:rPr>
                  <a:t>32K IC</a:t>
                </a:r>
              </a:p>
              <a:p>
                <a:pPr algn="ctr" defTabSz="820738" eaLnBrk="1" hangingPunct="1">
                  <a:defRPr/>
                </a:pPr>
                <a:r>
                  <a:rPr lang="en-US" sz="400">
                    <a:latin typeface="Arial" charset="0"/>
                  </a:rPr>
                  <a:t>32K DC</a:t>
                </a:r>
              </a:p>
            </p:txBody>
          </p:sp>
          <p:sp>
            <p:nvSpPr>
              <p:cNvPr id="60708" name="Line 50"/>
              <p:cNvSpPr>
                <a:spLocks noChangeShapeType="1"/>
              </p:cNvSpPr>
              <p:nvPr/>
            </p:nvSpPr>
            <p:spPr bwMode="auto">
              <a:xfrm flipH="1">
                <a:off x="480" y="1104"/>
                <a:ext cx="3504"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09" name="Line 51"/>
              <p:cNvSpPr>
                <a:spLocks noChangeShapeType="1"/>
              </p:cNvSpPr>
              <p:nvPr/>
            </p:nvSpPr>
            <p:spPr bwMode="auto">
              <a:xfrm flipH="1">
                <a:off x="480" y="1200"/>
                <a:ext cx="3696"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10" name="Line 52"/>
              <p:cNvSpPr>
                <a:spLocks noChangeShapeType="1"/>
              </p:cNvSpPr>
              <p:nvPr/>
            </p:nvSpPr>
            <p:spPr bwMode="auto">
              <a:xfrm flipH="1">
                <a:off x="2064" y="1296"/>
                <a:ext cx="2448"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11" name="Line 53"/>
              <p:cNvSpPr>
                <a:spLocks noChangeShapeType="1"/>
              </p:cNvSpPr>
              <p:nvPr/>
            </p:nvSpPr>
            <p:spPr bwMode="auto">
              <a:xfrm flipH="1" flipV="1">
                <a:off x="2112" y="1392"/>
                <a:ext cx="2448"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12" name="Rectangle 54"/>
              <p:cNvSpPr>
                <a:spLocks noChangeArrowheads="1"/>
              </p:cNvSpPr>
              <p:nvPr/>
            </p:nvSpPr>
            <p:spPr bwMode="auto">
              <a:xfrm>
                <a:off x="2496" y="2160"/>
                <a:ext cx="1872" cy="1392"/>
              </a:xfrm>
              <a:prstGeom prst="rect">
                <a:avLst/>
              </a:prstGeom>
              <a:solidFill>
                <a:schemeClr val="hlink"/>
              </a:solidFill>
              <a:ln w="12700">
                <a:solidFill>
                  <a:schemeClr val="tx1"/>
                </a:solidFill>
                <a:miter lim="800000"/>
                <a:headEnd type="none" w="sm" len="sm"/>
                <a:tailEnd type="none" w="sm" len="sm"/>
              </a:ln>
            </p:spPr>
            <p:txBody>
              <a:bodyPr lIns="212" tIns="106" rIns="212" bIns="106" anchor="ctr"/>
              <a:lstStyle/>
              <a:p>
                <a:endParaRPr lang="en-US"/>
              </a:p>
            </p:txBody>
          </p:sp>
          <p:sp>
            <p:nvSpPr>
              <p:cNvPr id="1186871" name="Rectangle 55"/>
              <p:cNvSpPr>
                <a:spLocks noChangeArrowheads="1"/>
              </p:cNvSpPr>
              <p:nvPr/>
            </p:nvSpPr>
            <p:spPr bwMode="auto">
              <a:xfrm>
                <a:off x="3023" y="2256"/>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10</a:t>
                </a:r>
              </a:p>
            </p:txBody>
          </p:sp>
          <p:sp>
            <p:nvSpPr>
              <p:cNvPr id="1186872" name="Rectangle 56"/>
              <p:cNvSpPr>
                <a:spLocks noChangeArrowheads="1"/>
              </p:cNvSpPr>
              <p:nvPr/>
            </p:nvSpPr>
            <p:spPr bwMode="auto">
              <a:xfrm>
                <a:off x="3457" y="2256"/>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11</a:t>
                </a:r>
              </a:p>
            </p:txBody>
          </p:sp>
          <p:sp>
            <p:nvSpPr>
              <p:cNvPr id="1186873" name="Rectangle 57"/>
              <p:cNvSpPr>
                <a:spLocks noChangeArrowheads="1"/>
              </p:cNvSpPr>
              <p:nvPr/>
            </p:nvSpPr>
            <p:spPr bwMode="auto">
              <a:xfrm>
                <a:off x="3887" y="2256"/>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12</a:t>
                </a:r>
              </a:p>
            </p:txBody>
          </p:sp>
          <p:sp>
            <p:nvSpPr>
              <p:cNvPr id="1186874" name="Rectangle 58"/>
              <p:cNvSpPr>
                <a:spLocks noChangeArrowheads="1"/>
              </p:cNvSpPr>
              <p:nvPr/>
            </p:nvSpPr>
            <p:spPr bwMode="auto">
              <a:xfrm>
                <a:off x="3023" y="3073"/>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15</a:t>
                </a:r>
              </a:p>
            </p:txBody>
          </p:sp>
          <p:sp>
            <p:nvSpPr>
              <p:cNvPr id="1186875" name="Rectangle 59"/>
              <p:cNvSpPr>
                <a:spLocks noChangeArrowheads="1"/>
              </p:cNvSpPr>
              <p:nvPr/>
            </p:nvSpPr>
            <p:spPr bwMode="auto">
              <a:xfrm>
                <a:off x="3457" y="3073"/>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14</a:t>
                </a:r>
              </a:p>
            </p:txBody>
          </p:sp>
          <p:sp>
            <p:nvSpPr>
              <p:cNvPr id="1186876" name="Rectangle 60"/>
              <p:cNvSpPr>
                <a:spLocks noChangeArrowheads="1"/>
              </p:cNvSpPr>
              <p:nvPr/>
            </p:nvSpPr>
            <p:spPr bwMode="auto">
              <a:xfrm>
                <a:off x="3887" y="3073"/>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13</a:t>
                </a:r>
              </a:p>
            </p:txBody>
          </p:sp>
          <p:sp>
            <p:nvSpPr>
              <p:cNvPr id="60719" name="Line 61"/>
              <p:cNvSpPr>
                <a:spLocks noChangeShapeType="1"/>
              </p:cNvSpPr>
              <p:nvPr/>
            </p:nvSpPr>
            <p:spPr bwMode="auto">
              <a:xfrm flipH="1">
                <a:off x="2016" y="2688"/>
                <a:ext cx="2496"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20" name="Line 62"/>
              <p:cNvSpPr>
                <a:spLocks noChangeShapeType="1"/>
              </p:cNvSpPr>
              <p:nvPr/>
            </p:nvSpPr>
            <p:spPr bwMode="auto">
              <a:xfrm flipH="1">
                <a:off x="1968" y="2784"/>
                <a:ext cx="2592"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21" name="Line 63"/>
              <p:cNvSpPr>
                <a:spLocks noChangeShapeType="1"/>
              </p:cNvSpPr>
              <p:nvPr/>
            </p:nvSpPr>
            <p:spPr bwMode="auto">
              <a:xfrm flipH="1">
                <a:off x="432" y="2880"/>
                <a:ext cx="4080"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22" name="Line 64"/>
              <p:cNvSpPr>
                <a:spLocks noChangeShapeType="1"/>
              </p:cNvSpPr>
              <p:nvPr/>
            </p:nvSpPr>
            <p:spPr bwMode="auto">
              <a:xfrm flipH="1" flipV="1">
                <a:off x="432" y="2976"/>
                <a:ext cx="4128"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23" name="Line 65"/>
              <p:cNvSpPr>
                <a:spLocks noChangeShapeType="1"/>
              </p:cNvSpPr>
              <p:nvPr/>
            </p:nvSpPr>
            <p:spPr bwMode="auto">
              <a:xfrm>
                <a:off x="3360" y="2400"/>
                <a:ext cx="96" cy="0"/>
              </a:xfrm>
              <a:prstGeom prst="line">
                <a:avLst/>
              </a:prstGeom>
              <a:noFill/>
              <a:ln w="19050">
                <a:solidFill>
                  <a:schemeClr val="bg2"/>
                </a:solidFill>
                <a:round/>
                <a:headEnd type="none" w="sm" len="sm"/>
                <a:tailEnd type="triangle" w="sm" len="sm"/>
              </a:ln>
            </p:spPr>
            <p:txBody>
              <a:bodyPr lIns="212" tIns="106" rIns="212" bIns="106" anchor="ctr"/>
              <a:lstStyle/>
              <a:p>
                <a:endParaRPr lang="en-US"/>
              </a:p>
            </p:txBody>
          </p:sp>
          <p:sp>
            <p:nvSpPr>
              <p:cNvPr id="60724" name="Line 66"/>
              <p:cNvSpPr>
                <a:spLocks noChangeShapeType="1"/>
              </p:cNvSpPr>
              <p:nvPr/>
            </p:nvSpPr>
            <p:spPr bwMode="auto">
              <a:xfrm>
                <a:off x="3360" y="3216"/>
                <a:ext cx="96" cy="0"/>
              </a:xfrm>
              <a:prstGeom prst="line">
                <a:avLst/>
              </a:prstGeom>
              <a:noFill/>
              <a:ln w="19050">
                <a:solidFill>
                  <a:schemeClr val="bg2"/>
                </a:solidFill>
                <a:round/>
                <a:headEnd type="triangle" w="sm" len="sm"/>
                <a:tailEnd type="none" w="sm" len="sm"/>
              </a:ln>
            </p:spPr>
            <p:txBody>
              <a:bodyPr lIns="212" tIns="106" rIns="212" bIns="106" anchor="ctr"/>
              <a:lstStyle/>
              <a:p>
                <a:endParaRPr lang="en-US"/>
              </a:p>
            </p:txBody>
          </p:sp>
          <p:sp>
            <p:nvSpPr>
              <p:cNvPr id="60725" name="Line 67"/>
              <p:cNvSpPr>
                <a:spLocks noChangeShapeType="1"/>
              </p:cNvSpPr>
              <p:nvPr/>
            </p:nvSpPr>
            <p:spPr bwMode="auto">
              <a:xfrm>
                <a:off x="3792" y="2400"/>
                <a:ext cx="96" cy="0"/>
              </a:xfrm>
              <a:prstGeom prst="line">
                <a:avLst/>
              </a:prstGeom>
              <a:noFill/>
              <a:ln w="19050">
                <a:solidFill>
                  <a:schemeClr val="bg2"/>
                </a:solidFill>
                <a:round/>
                <a:headEnd type="none" w="sm" len="sm"/>
                <a:tailEnd type="triangle" w="sm" len="sm"/>
              </a:ln>
            </p:spPr>
            <p:txBody>
              <a:bodyPr lIns="212" tIns="106" rIns="212" bIns="106" anchor="ctr"/>
              <a:lstStyle/>
              <a:p>
                <a:endParaRPr lang="en-US"/>
              </a:p>
            </p:txBody>
          </p:sp>
          <p:sp>
            <p:nvSpPr>
              <p:cNvPr id="60726" name="Line 68"/>
              <p:cNvSpPr>
                <a:spLocks noChangeShapeType="1"/>
              </p:cNvSpPr>
              <p:nvPr/>
            </p:nvSpPr>
            <p:spPr bwMode="auto">
              <a:xfrm>
                <a:off x="3792" y="3216"/>
                <a:ext cx="96" cy="0"/>
              </a:xfrm>
              <a:prstGeom prst="line">
                <a:avLst/>
              </a:prstGeom>
              <a:noFill/>
              <a:ln w="19050">
                <a:solidFill>
                  <a:schemeClr val="bg2"/>
                </a:solidFill>
                <a:round/>
                <a:headEnd type="triangle" w="sm" len="sm"/>
                <a:tailEnd type="none" w="sm" len="sm"/>
              </a:ln>
            </p:spPr>
            <p:txBody>
              <a:bodyPr lIns="212" tIns="106" rIns="212" bIns="106" anchor="ctr"/>
              <a:lstStyle/>
              <a:p>
                <a:endParaRPr lang="en-US"/>
              </a:p>
            </p:txBody>
          </p:sp>
          <p:sp>
            <p:nvSpPr>
              <p:cNvPr id="60727" name="Line 69"/>
              <p:cNvSpPr>
                <a:spLocks noChangeShapeType="1"/>
              </p:cNvSpPr>
              <p:nvPr/>
            </p:nvSpPr>
            <p:spPr bwMode="auto">
              <a:xfrm>
                <a:off x="4224" y="2400"/>
                <a:ext cx="48" cy="0"/>
              </a:xfrm>
              <a:prstGeom prst="line">
                <a:avLst/>
              </a:prstGeom>
              <a:noFill/>
              <a:ln w="19050">
                <a:solidFill>
                  <a:schemeClr val="bg2"/>
                </a:solidFill>
                <a:round/>
                <a:headEnd type="none" w="sm" len="sm"/>
                <a:tailEnd type="none" w="sm" len="sm"/>
              </a:ln>
            </p:spPr>
            <p:txBody>
              <a:bodyPr lIns="212" tIns="106" rIns="212" bIns="106" anchor="ctr"/>
              <a:lstStyle/>
              <a:p>
                <a:endParaRPr lang="en-US"/>
              </a:p>
            </p:txBody>
          </p:sp>
          <p:sp>
            <p:nvSpPr>
              <p:cNvPr id="60728" name="Line 70"/>
              <p:cNvSpPr>
                <a:spLocks noChangeShapeType="1"/>
              </p:cNvSpPr>
              <p:nvPr/>
            </p:nvSpPr>
            <p:spPr bwMode="auto">
              <a:xfrm>
                <a:off x="4272" y="2400"/>
                <a:ext cx="0" cy="816"/>
              </a:xfrm>
              <a:prstGeom prst="line">
                <a:avLst/>
              </a:prstGeom>
              <a:noFill/>
              <a:ln w="19050">
                <a:solidFill>
                  <a:schemeClr val="bg2"/>
                </a:solidFill>
                <a:round/>
                <a:headEnd type="none" w="sm" len="sm"/>
                <a:tailEnd type="none" w="sm" len="sm"/>
              </a:ln>
            </p:spPr>
            <p:txBody>
              <a:bodyPr lIns="212" tIns="106" rIns="212" bIns="106" anchor="ctr"/>
              <a:lstStyle/>
              <a:p>
                <a:endParaRPr lang="en-US"/>
              </a:p>
            </p:txBody>
          </p:sp>
          <p:sp>
            <p:nvSpPr>
              <p:cNvPr id="60729" name="Line 71"/>
              <p:cNvSpPr>
                <a:spLocks noChangeShapeType="1"/>
              </p:cNvSpPr>
              <p:nvPr/>
            </p:nvSpPr>
            <p:spPr bwMode="auto">
              <a:xfrm flipH="1">
                <a:off x="4224" y="3216"/>
                <a:ext cx="48" cy="0"/>
              </a:xfrm>
              <a:prstGeom prst="line">
                <a:avLst/>
              </a:prstGeom>
              <a:noFill/>
              <a:ln w="19050">
                <a:solidFill>
                  <a:schemeClr val="bg2"/>
                </a:solidFill>
                <a:round/>
                <a:headEnd type="none" w="sm" len="sm"/>
                <a:tailEnd type="triangle" w="sm" len="sm"/>
              </a:ln>
            </p:spPr>
            <p:txBody>
              <a:bodyPr lIns="212" tIns="106" rIns="212" bIns="106" anchor="ctr"/>
              <a:lstStyle/>
              <a:p>
                <a:endParaRPr lang="en-US"/>
              </a:p>
            </p:txBody>
          </p:sp>
          <p:grpSp>
            <p:nvGrpSpPr>
              <p:cNvPr id="60730" name="Group 72"/>
              <p:cNvGrpSpPr>
                <a:grpSpLocks/>
              </p:cNvGrpSpPr>
              <p:nvPr/>
            </p:nvGrpSpPr>
            <p:grpSpPr bwMode="auto">
              <a:xfrm>
                <a:off x="3456" y="2592"/>
                <a:ext cx="288" cy="480"/>
                <a:chOff x="4320" y="1344"/>
                <a:chExt cx="288" cy="480"/>
              </a:xfrm>
            </p:grpSpPr>
            <p:sp>
              <p:nvSpPr>
                <p:cNvPr id="60900" name="Line 73"/>
                <p:cNvSpPr>
                  <a:spLocks noChangeShapeType="1"/>
                </p:cNvSpPr>
                <p:nvPr/>
              </p:nvSpPr>
              <p:spPr bwMode="auto">
                <a:xfrm>
                  <a:off x="4320" y="1344"/>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901" name="Line 74"/>
                <p:cNvSpPr>
                  <a:spLocks noChangeShapeType="1"/>
                </p:cNvSpPr>
                <p:nvPr/>
              </p:nvSpPr>
              <p:spPr bwMode="auto">
                <a:xfrm flipV="1">
                  <a:off x="4368" y="1344"/>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902" name="Line 75"/>
                <p:cNvSpPr>
                  <a:spLocks noChangeShapeType="1"/>
                </p:cNvSpPr>
                <p:nvPr/>
              </p:nvSpPr>
              <p:spPr bwMode="auto">
                <a:xfrm>
                  <a:off x="4560" y="1344"/>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903" name="Line 76"/>
                <p:cNvSpPr>
                  <a:spLocks noChangeShapeType="1"/>
                </p:cNvSpPr>
                <p:nvPr/>
              </p:nvSpPr>
              <p:spPr bwMode="auto">
                <a:xfrm flipV="1">
                  <a:off x="4608" y="1344"/>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904" name="Line 77"/>
                <p:cNvSpPr>
                  <a:spLocks noChangeShapeType="1"/>
                </p:cNvSpPr>
                <p:nvPr/>
              </p:nvSpPr>
              <p:spPr bwMode="auto">
                <a:xfrm>
                  <a:off x="4560" y="1728"/>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905" name="Line 78"/>
                <p:cNvSpPr>
                  <a:spLocks noChangeShapeType="1"/>
                </p:cNvSpPr>
                <p:nvPr/>
              </p:nvSpPr>
              <p:spPr bwMode="auto">
                <a:xfrm flipV="1">
                  <a:off x="4512" y="1632"/>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906" name="Line 79"/>
                <p:cNvSpPr>
                  <a:spLocks noChangeShapeType="1"/>
                </p:cNvSpPr>
                <p:nvPr/>
              </p:nvSpPr>
              <p:spPr bwMode="auto">
                <a:xfrm>
                  <a:off x="4320" y="1536"/>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907" name="Line 80"/>
                <p:cNvSpPr>
                  <a:spLocks noChangeShapeType="1"/>
                </p:cNvSpPr>
                <p:nvPr/>
              </p:nvSpPr>
              <p:spPr bwMode="auto">
                <a:xfrm flipV="1">
                  <a:off x="4416" y="1440"/>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grpSp>
          <p:grpSp>
            <p:nvGrpSpPr>
              <p:cNvPr id="60731" name="Group 81"/>
              <p:cNvGrpSpPr>
                <a:grpSpLocks/>
              </p:cNvGrpSpPr>
              <p:nvPr/>
            </p:nvGrpSpPr>
            <p:grpSpPr bwMode="auto">
              <a:xfrm>
                <a:off x="3888" y="2592"/>
                <a:ext cx="288" cy="480"/>
                <a:chOff x="4320" y="1344"/>
                <a:chExt cx="288" cy="480"/>
              </a:xfrm>
            </p:grpSpPr>
            <p:sp>
              <p:nvSpPr>
                <p:cNvPr id="60892" name="Line 82"/>
                <p:cNvSpPr>
                  <a:spLocks noChangeShapeType="1"/>
                </p:cNvSpPr>
                <p:nvPr/>
              </p:nvSpPr>
              <p:spPr bwMode="auto">
                <a:xfrm>
                  <a:off x="4320" y="1344"/>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93" name="Line 83"/>
                <p:cNvSpPr>
                  <a:spLocks noChangeShapeType="1"/>
                </p:cNvSpPr>
                <p:nvPr/>
              </p:nvSpPr>
              <p:spPr bwMode="auto">
                <a:xfrm flipV="1">
                  <a:off x="4368" y="1344"/>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94" name="Line 84"/>
                <p:cNvSpPr>
                  <a:spLocks noChangeShapeType="1"/>
                </p:cNvSpPr>
                <p:nvPr/>
              </p:nvSpPr>
              <p:spPr bwMode="auto">
                <a:xfrm>
                  <a:off x="4560" y="1344"/>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95" name="Line 85"/>
                <p:cNvSpPr>
                  <a:spLocks noChangeShapeType="1"/>
                </p:cNvSpPr>
                <p:nvPr/>
              </p:nvSpPr>
              <p:spPr bwMode="auto">
                <a:xfrm flipV="1">
                  <a:off x="4608" y="1344"/>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96" name="Line 86"/>
                <p:cNvSpPr>
                  <a:spLocks noChangeShapeType="1"/>
                </p:cNvSpPr>
                <p:nvPr/>
              </p:nvSpPr>
              <p:spPr bwMode="auto">
                <a:xfrm>
                  <a:off x="4560" y="1728"/>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97" name="Line 87"/>
                <p:cNvSpPr>
                  <a:spLocks noChangeShapeType="1"/>
                </p:cNvSpPr>
                <p:nvPr/>
              </p:nvSpPr>
              <p:spPr bwMode="auto">
                <a:xfrm flipV="1">
                  <a:off x="4512" y="1632"/>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98" name="Line 88"/>
                <p:cNvSpPr>
                  <a:spLocks noChangeShapeType="1"/>
                </p:cNvSpPr>
                <p:nvPr/>
              </p:nvSpPr>
              <p:spPr bwMode="auto">
                <a:xfrm>
                  <a:off x="4320" y="1536"/>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99" name="Line 89"/>
                <p:cNvSpPr>
                  <a:spLocks noChangeShapeType="1"/>
                </p:cNvSpPr>
                <p:nvPr/>
              </p:nvSpPr>
              <p:spPr bwMode="auto">
                <a:xfrm flipV="1">
                  <a:off x="4416" y="1440"/>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grpSp>
          <p:grpSp>
            <p:nvGrpSpPr>
              <p:cNvPr id="60732" name="Group 90"/>
              <p:cNvGrpSpPr>
                <a:grpSpLocks/>
              </p:cNvGrpSpPr>
              <p:nvPr/>
            </p:nvGrpSpPr>
            <p:grpSpPr bwMode="auto">
              <a:xfrm>
                <a:off x="3024" y="2592"/>
                <a:ext cx="288" cy="480"/>
                <a:chOff x="4320" y="1344"/>
                <a:chExt cx="288" cy="480"/>
              </a:xfrm>
            </p:grpSpPr>
            <p:sp>
              <p:nvSpPr>
                <p:cNvPr id="60884" name="Line 91"/>
                <p:cNvSpPr>
                  <a:spLocks noChangeShapeType="1"/>
                </p:cNvSpPr>
                <p:nvPr/>
              </p:nvSpPr>
              <p:spPr bwMode="auto">
                <a:xfrm>
                  <a:off x="4320" y="1344"/>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85" name="Line 92"/>
                <p:cNvSpPr>
                  <a:spLocks noChangeShapeType="1"/>
                </p:cNvSpPr>
                <p:nvPr/>
              </p:nvSpPr>
              <p:spPr bwMode="auto">
                <a:xfrm flipV="1">
                  <a:off x="4368" y="1344"/>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86" name="Line 93"/>
                <p:cNvSpPr>
                  <a:spLocks noChangeShapeType="1"/>
                </p:cNvSpPr>
                <p:nvPr/>
              </p:nvSpPr>
              <p:spPr bwMode="auto">
                <a:xfrm>
                  <a:off x="4560" y="1344"/>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87" name="Line 94"/>
                <p:cNvSpPr>
                  <a:spLocks noChangeShapeType="1"/>
                </p:cNvSpPr>
                <p:nvPr/>
              </p:nvSpPr>
              <p:spPr bwMode="auto">
                <a:xfrm flipV="1">
                  <a:off x="4608" y="1344"/>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88" name="Line 95"/>
                <p:cNvSpPr>
                  <a:spLocks noChangeShapeType="1"/>
                </p:cNvSpPr>
                <p:nvPr/>
              </p:nvSpPr>
              <p:spPr bwMode="auto">
                <a:xfrm>
                  <a:off x="4560" y="1728"/>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89" name="Line 96"/>
                <p:cNvSpPr>
                  <a:spLocks noChangeShapeType="1"/>
                </p:cNvSpPr>
                <p:nvPr/>
              </p:nvSpPr>
              <p:spPr bwMode="auto">
                <a:xfrm flipV="1">
                  <a:off x="4512" y="1632"/>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90" name="Line 97"/>
                <p:cNvSpPr>
                  <a:spLocks noChangeShapeType="1"/>
                </p:cNvSpPr>
                <p:nvPr/>
              </p:nvSpPr>
              <p:spPr bwMode="auto">
                <a:xfrm>
                  <a:off x="4320" y="1536"/>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91" name="Line 98"/>
                <p:cNvSpPr>
                  <a:spLocks noChangeShapeType="1"/>
                </p:cNvSpPr>
                <p:nvPr/>
              </p:nvSpPr>
              <p:spPr bwMode="auto">
                <a:xfrm flipV="1">
                  <a:off x="4416" y="1440"/>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grpSp>
          <p:sp>
            <p:nvSpPr>
              <p:cNvPr id="60733" name="Rectangle 99"/>
              <p:cNvSpPr>
                <a:spLocks noChangeArrowheads="1"/>
              </p:cNvSpPr>
              <p:nvPr/>
            </p:nvSpPr>
            <p:spPr bwMode="auto">
              <a:xfrm>
                <a:off x="4656" y="1056"/>
                <a:ext cx="528" cy="38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Rbuf</a:t>
                </a:r>
              </a:p>
              <a:p>
                <a:pPr algn="ctr" defTabSz="820738" eaLnBrk="1" hangingPunct="1"/>
                <a:r>
                  <a:rPr lang="en-US" sz="400">
                    <a:latin typeface="Arial" charset="0"/>
                  </a:rPr>
                  <a:t>64 @ 128B</a:t>
                </a:r>
              </a:p>
            </p:txBody>
          </p:sp>
          <p:sp>
            <p:nvSpPr>
              <p:cNvPr id="60734" name="Rectangle 100"/>
              <p:cNvSpPr>
                <a:spLocks noChangeArrowheads="1"/>
              </p:cNvSpPr>
              <p:nvPr/>
            </p:nvSpPr>
            <p:spPr bwMode="auto">
              <a:xfrm>
                <a:off x="4656" y="1968"/>
                <a:ext cx="528" cy="38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Tbuf</a:t>
                </a:r>
              </a:p>
              <a:p>
                <a:pPr algn="ctr" defTabSz="820738" eaLnBrk="1" hangingPunct="1"/>
                <a:r>
                  <a:rPr lang="en-US" sz="400">
                    <a:latin typeface="Arial" charset="0"/>
                  </a:rPr>
                  <a:t>64 @ 128B</a:t>
                </a:r>
              </a:p>
            </p:txBody>
          </p:sp>
          <p:sp>
            <p:nvSpPr>
              <p:cNvPr id="60735" name="Rectangle 101"/>
              <p:cNvSpPr>
                <a:spLocks noChangeArrowheads="1"/>
              </p:cNvSpPr>
              <p:nvPr/>
            </p:nvSpPr>
            <p:spPr bwMode="auto">
              <a:xfrm>
                <a:off x="4704" y="2544"/>
                <a:ext cx="432" cy="336"/>
              </a:xfrm>
              <a:prstGeom prst="rect">
                <a:avLst/>
              </a:prstGeom>
              <a:gradFill rotWithShape="0">
                <a:gsLst>
                  <a:gs pos="0">
                    <a:srgbClr val="868F90"/>
                  </a:gs>
                  <a:gs pos="100000">
                    <a:srgbClr val="3E4243"/>
                  </a:gs>
                </a:gsLst>
                <a:lin ang="5400000" scaled="1"/>
              </a:gra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Hash</a:t>
                </a:r>
              </a:p>
              <a:p>
                <a:pPr algn="ctr" defTabSz="820738" eaLnBrk="1" hangingPunct="1"/>
                <a:r>
                  <a:rPr lang="en-US" sz="400">
                    <a:latin typeface="Arial" charset="0"/>
                  </a:rPr>
                  <a:t>48/64/128</a:t>
                </a:r>
              </a:p>
            </p:txBody>
          </p:sp>
          <p:sp>
            <p:nvSpPr>
              <p:cNvPr id="60736" name="Rectangle 102"/>
              <p:cNvSpPr>
                <a:spLocks noChangeArrowheads="1"/>
              </p:cNvSpPr>
              <p:nvPr/>
            </p:nvSpPr>
            <p:spPr bwMode="auto">
              <a:xfrm>
                <a:off x="4704" y="2976"/>
                <a:ext cx="432" cy="288"/>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Scratch</a:t>
                </a:r>
              </a:p>
              <a:p>
                <a:pPr algn="ctr" defTabSz="820738" eaLnBrk="1" hangingPunct="1"/>
                <a:r>
                  <a:rPr lang="en-US" sz="400">
                    <a:latin typeface="Arial" charset="0"/>
                  </a:rPr>
                  <a:t>16KB</a:t>
                </a:r>
              </a:p>
            </p:txBody>
          </p:sp>
          <p:sp>
            <p:nvSpPr>
              <p:cNvPr id="60737" name="Line 103"/>
              <p:cNvSpPr>
                <a:spLocks noChangeShapeType="1"/>
              </p:cNvSpPr>
              <p:nvPr/>
            </p:nvSpPr>
            <p:spPr bwMode="auto">
              <a:xfrm>
                <a:off x="4560" y="1104"/>
                <a:ext cx="0" cy="240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38" name="Line 104"/>
              <p:cNvSpPr>
                <a:spLocks noChangeShapeType="1"/>
              </p:cNvSpPr>
              <p:nvPr/>
            </p:nvSpPr>
            <p:spPr bwMode="auto">
              <a:xfrm>
                <a:off x="4512" y="1104"/>
                <a:ext cx="0" cy="2304"/>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39" name="Line 105"/>
              <p:cNvSpPr>
                <a:spLocks noChangeShapeType="1"/>
              </p:cNvSpPr>
              <p:nvPr/>
            </p:nvSpPr>
            <p:spPr bwMode="auto">
              <a:xfrm flipH="1">
                <a:off x="4560" y="1248"/>
                <a:ext cx="96" cy="0"/>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40" name="Line 106"/>
              <p:cNvSpPr>
                <a:spLocks noChangeShapeType="1"/>
              </p:cNvSpPr>
              <p:nvPr/>
            </p:nvSpPr>
            <p:spPr bwMode="auto">
              <a:xfrm>
                <a:off x="4512" y="2160"/>
                <a:ext cx="144" cy="0"/>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41" name="Line 107"/>
              <p:cNvSpPr>
                <a:spLocks noChangeShapeType="1"/>
              </p:cNvSpPr>
              <p:nvPr/>
            </p:nvSpPr>
            <p:spPr bwMode="auto">
              <a:xfrm>
                <a:off x="4512" y="2736"/>
                <a:ext cx="192" cy="0"/>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42" name="Line 108"/>
              <p:cNvSpPr>
                <a:spLocks noChangeShapeType="1"/>
              </p:cNvSpPr>
              <p:nvPr/>
            </p:nvSpPr>
            <p:spPr bwMode="auto">
              <a:xfrm flipH="1">
                <a:off x="4560" y="2832"/>
                <a:ext cx="144" cy="0"/>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43" name="Line 109"/>
              <p:cNvSpPr>
                <a:spLocks noChangeShapeType="1"/>
              </p:cNvSpPr>
              <p:nvPr/>
            </p:nvSpPr>
            <p:spPr bwMode="auto">
              <a:xfrm>
                <a:off x="4512" y="3072"/>
                <a:ext cx="192" cy="0"/>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44" name="Line 110"/>
              <p:cNvSpPr>
                <a:spLocks noChangeShapeType="1"/>
              </p:cNvSpPr>
              <p:nvPr/>
            </p:nvSpPr>
            <p:spPr bwMode="auto">
              <a:xfrm flipH="1">
                <a:off x="4560" y="3168"/>
                <a:ext cx="144" cy="0"/>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45" name="Rectangle 111"/>
              <p:cNvSpPr>
                <a:spLocks noChangeArrowheads="1"/>
              </p:cNvSpPr>
              <p:nvPr/>
            </p:nvSpPr>
            <p:spPr bwMode="auto">
              <a:xfrm>
                <a:off x="816" y="3072"/>
                <a:ext cx="432" cy="38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QDR</a:t>
                </a:r>
              </a:p>
              <a:p>
                <a:pPr algn="ctr" defTabSz="820738" eaLnBrk="1" hangingPunct="1"/>
                <a:r>
                  <a:rPr lang="en-US" sz="400">
                    <a:latin typeface="Arial" charset="0"/>
                  </a:rPr>
                  <a:t>SRAM</a:t>
                </a:r>
              </a:p>
              <a:p>
                <a:pPr algn="ctr" defTabSz="820738" eaLnBrk="1" hangingPunct="1"/>
                <a:r>
                  <a:rPr lang="en-US" sz="400">
                    <a:latin typeface="Arial" charset="0"/>
                  </a:rPr>
                  <a:t>2</a:t>
                </a:r>
              </a:p>
            </p:txBody>
          </p:sp>
          <p:sp>
            <p:nvSpPr>
              <p:cNvPr id="60746" name="Rectangle 112"/>
              <p:cNvSpPr>
                <a:spLocks noChangeArrowheads="1"/>
              </p:cNvSpPr>
              <p:nvPr/>
            </p:nvSpPr>
            <p:spPr bwMode="auto">
              <a:xfrm>
                <a:off x="336" y="3072"/>
                <a:ext cx="432" cy="38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QDR</a:t>
                </a:r>
              </a:p>
              <a:p>
                <a:pPr algn="ctr" defTabSz="820738" eaLnBrk="1" hangingPunct="1"/>
                <a:r>
                  <a:rPr lang="en-US" sz="400">
                    <a:latin typeface="Arial" charset="0"/>
                  </a:rPr>
                  <a:t>SRAM</a:t>
                </a:r>
              </a:p>
              <a:p>
                <a:pPr algn="ctr" defTabSz="820738" eaLnBrk="1" hangingPunct="1"/>
                <a:r>
                  <a:rPr lang="en-US" sz="400">
                    <a:latin typeface="Arial" charset="0"/>
                  </a:rPr>
                  <a:t>1</a:t>
                </a:r>
              </a:p>
            </p:txBody>
          </p:sp>
          <p:sp>
            <p:nvSpPr>
              <p:cNvPr id="60747" name="Rectangle 113"/>
              <p:cNvSpPr>
                <a:spLocks noChangeArrowheads="1"/>
              </p:cNvSpPr>
              <p:nvPr/>
            </p:nvSpPr>
            <p:spPr bwMode="auto">
              <a:xfrm>
                <a:off x="384" y="624"/>
                <a:ext cx="432" cy="38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endParaRPr lang="en-US" sz="400">
                  <a:latin typeface="Arial" charset="0"/>
                </a:endParaRPr>
              </a:p>
              <a:p>
                <a:pPr algn="ctr" defTabSz="820738" eaLnBrk="1" hangingPunct="1"/>
                <a:r>
                  <a:rPr lang="en-US" sz="400">
                    <a:latin typeface="Arial" charset="0"/>
                  </a:rPr>
                  <a:t>RDRAM</a:t>
                </a:r>
              </a:p>
              <a:p>
                <a:pPr algn="ctr" defTabSz="820738" eaLnBrk="1" hangingPunct="1"/>
                <a:r>
                  <a:rPr lang="en-US" sz="400">
                    <a:latin typeface="Arial" charset="0"/>
                  </a:rPr>
                  <a:t>1</a:t>
                </a:r>
              </a:p>
            </p:txBody>
          </p:sp>
          <p:sp>
            <p:nvSpPr>
              <p:cNvPr id="60748" name="Rectangle 114"/>
              <p:cNvSpPr>
                <a:spLocks noChangeArrowheads="1"/>
              </p:cNvSpPr>
              <p:nvPr/>
            </p:nvSpPr>
            <p:spPr bwMode="auto">
              <a:xfrm>
                <a:off x="1344" y="624"/>
                <a:ext cx="432" cy="38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endParaRPr lang="en-US" sz="400">
                  <a:latin typeface="Arial" charset="0"/>
                </a:endParaRPr>
              </a:p>
              <a:p>
                <a:pPr algn="ctr" defTabSz="820738" eaLnBrk="1" hangingPunct="1"/>
                <a:r>
                  <a:rPr lang="en-US" sz="400">
                    <a:latin typeface="Arial" charset="0"/>
                  </a:rPr>
                  <a:t>RDRAM</a:t>
                </a:r>
              </a:p>
              <a:p>
                <a:pPr algn="ctr" defTabSz="820738" eaLnBrk="1" hangingPunct="1"/>
                <a:r>
                  <a:rPr lang="en-US" sz="400">
                    <a:latin typeface="Arial" charset="0"/>
                  </a:rPr>
                  <a:t>3</a:t>
                </a:r>
              </a:p>
            </p:txBody>
          </p:sp>
          <p:sp>
            <p:nvSpPr>
              <p:cNvPr id="60749" name="Rectangle 115"/>
              <p:cNvSpPr>
                <a:spLocks noChangeArrowheads="1"/>
              </p:cNvSpPr>
              <p:nvPr/>
            </p:nvSpPr>
            <p:spPr bwMode="auto">
              <a:xfrm>
                <a:off x="864" y="624"/>
                <a:ext cx="432" cy="38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endParaRPr lang="en-US" sz="400">
                  <a:latin typeface="Arial" charset="0"/>
                </a:endParaRPr>
              </a:p>
              <a:p>
                <a:pPr algn="ctr" defTabSz="820738" eaLnBrk="1" hangingPunct="1"/>
                <a:r>
                  <a:rPr lang="en-US" sz="400">
                    <a:latin typeface="Arial" charset="0"/>
                  </a:rPr>
                  <a:t>RDRAM</a:t>
                </a:r>
              </a:p>
              <a:p>
                <a:pPr algn="ctr" defTabSz="820738" eaLnBrk="1" hangingPunct="1"/>
                <a:r>
                  <a:rPr lang="en-US" sz="400">
                    <a:latin typeface="Arial" charset="0"/>
                  </a:rPr>
                  <a:t>2</a:t>
                </a:r>
              </a:p>
            </p:txBody>
          </p:sp>
          <p:sp>
            <p:nvSpPr>
              <p:cNvPr id="60750" name="Line 116"/>
              <p:cNvSpPr>
                <a:spLocks noChangeShapeType="1"/>
              </p:cNvSpPr>
              <p:nvPr/>
            </p:nvSpPr>
            <p:spPr bwMode="auto">
              <a:xfrm flipV="1">
                <a:off x="2448" y="1392"/>
                <a:ext cx="0" cy="1488"/>
              </a:xfrm>
              <a:prstGeom prst="line">
                <a:avLst/>
              </a:prstGeom>
              <a:noFill/>
              <a:ln w="12700">
                <a:solidFill>
                  <a:schemeClr val="tx1"/>
                </a:solidFill>
                <a:round/>
                <a:headEnd type="oval" w="sm" len="sm"/>
                <a:tailEnd type="oval" w="sm" len="sm"/>
              </a:ln>
            </p:spPr>
            <p:txBody>
              <a:bodyPr lIns="212" tIns="106" rIns="212" bIns="106" anchor="ctr"/>
              <a:lstStyle/>
              <a:p>
                <a:endParaRPr lang="en-US"/>
              </a:p>
            </p:txBody>
          </p:sp>
          <p:sp>
            <p:nvSpPr>
              <p:cNvPr id="60751" name="Line 117"/>
              <p:cNvSpPr>
                <a:spLocks noChangeShapeType="1"/>
              </p:cNvSpPr>
              <p:nvPr/>
            </p:nvSpPr>
            <p:spPr bwMode="auto">
              <a:xfrm flipV="1">
                <a:off x="2400" y="1296"/>
                <a:ext cx="0" cy="1680"/>
              </a:xfrm>
              <a:prstGeom prst="line">
                <a:avLst/>
              </a:prstGeom>
              <a:noFill/>
              <a:ln w="12700">
                <a:solidFill>
                  <a:schemeClr val="tx1"/>
                </a:solidFill>
                <a:round/>
                <a:headEnd type="oval" w="sm" len="sm"/>
                <a:tailEnd type="oval" w="sm" len="sm"/>
              </a:ln>
            </p:spPr>
            <p:txBody>
              <a:bodyPr lIns="212" tIns="106" rIns="212" bIns="106" anchor="ctr"/>
              <a:lstStyle/>
              <a:p>
                <a:endParaRPr lang="en-US"/>
              </a:p>
            </p:txBody>
          </p:sp>
          <p:sp>
            <p:nvSpPr>
              <p:cNvPr id="60752" name="Line 118"/>
              <p:cNvSpPr>
                <a:spLocks noChangeShapeType="1"/>
              </p:cNvSpPr>
              <p:nvPr/>
            </p:nvSpPr>
            <p:spPr bwMode="auto">
              <a:xfrm flipV="1">
                <a:off x="2352" y="1200"/>
                <a:ext cx="0" cy="1488"/>
              </a:xfrm>
              <a:prstGeom prst="line">
                <a:avLst/>
              </a:prstGeom>
              <a:noFill/>
              <a:ln w="12700">
                <a:solidFill>
                  <a:schemeClr val="tx1"/>
                </a:solidFill>
                <a:round/>
                <a:headEnd type="oval" w="sm" len="sm"/>
                <a:tailEnd type="oval" w="sm" len="sm"/>
              </a:ln>
            </p:spPr>
            <p:txBody>
              <a:bodyPr lIns="212" tIns="106" rIns="212" bIns="106" anchor="ctr"/>
              <a:lstStyle/>
              <a:p>
                <a:endParaRPr lang="en-US"/>
              </a:p>
            </p:txBody>
          </p:sp>
          <p:sp>
            <p:nvSpPr>
              <p:cNvPr id="60753" name="Line 119"/>
              <p:cNvSpPr>
                <a:spLocks noChangeShapeType="1"/>
              </p:cNvSpPr>
              <p:nvPr/>
            </p:nvSpPr>
            <p:spPr bwMode="auto">
              <a:xfrm flipV="1">
                <a:off x="2304" y="1104"/>
                <a:ext cx="0" cy="1680"/>
              </a:xfrm>
              <a:prstGeom prst="line">
                <a:avLst/>
              </a:prstGeom>
              <a:noFill/>
              <a:ln w="12700">
                <a:solidFill>
                  <a:schemeClr val="tx1"/>
                </a:solidFill>
                <a:round/>
                <a:headEnd type="oval" w="sm" len="sm"/>
                <a:tailEnd type="oval" w="sm" len="sm"/>
              </a:ln>
            </p:spPr>
            <p:txBody>
              <a:bodyPr lIns="212" tIns="106" rIns="212" bIns="106" anchor="ctr"/>
              <a:lstStyle/>
              <a:p>
                <a:endParaRPr lang="en-US"/>
              </a:p>
            </p:txBody>
          </p:sp>
          <p:sp>
            <p:nvSpPr>
              <p:cNvPr id="60754" name="Line 120"/>
              <p:cNvSpPr>
                <a:spLocks noChangeShapeType="1"/>
              </p:cNvSpPr>
              <p:nvPr/>
            </p:nvSpPr>
            <p:spPr bwMode="auto">
              <a:xfrm flipV="1">
                <a:off x="480" y="2976"/>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55" name="Line 121"/>
              <p:cNvSpPr>
                <a:spLocks noChangeShapeType="1"/>
              </p:cNvSpPr>
              <p:nvPr/>
            </p:nvSpPr>
            <p:spPr bwMode="auto">
              <a:xfrm>
                <a:off x="576" y="2880"/>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56" name="Line 122"/>
              <p:cNvSpPr>
                <a:spLocks noChangeShapeType="1"/>
              </p:cNvSpPr>
              <p:nvPr/>
            </p:nvSpPr>
            <p:spPr bwMode="auto">
              <a:xfrm flipV="1">
                <a:off x="960" y="2976"/>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57" name="Line 123"/>
              <p:cNvSpPr>
                <a:spLocks noChangeShapeType="1"/>
              </p:cNvSpPr>
              <p:nvPr/>
            </p:nvSpPr>
            <p:spPr bwMode="auto">
              <a:xfrm>
                <a:off x="1056" y="2880"/>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58" name="Line 124"/>
              <p:cNvSpPr>
                <a:spLocks noChangeShapeType="1"/>
              </p:cNvSpPr>
              <p:nvPr/>
            </p:nvSpPr>
            <p:spPr bwMode="auto">
              <a:xfrm>
                <a:off x="528" y="1008"/>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59" name="Line 125"/>
              <p:cNvSpPr>
                <a:spLocks noChangeShapeType="1"/>
              </p:cNvSpPr>
              <p:nvPr/>
            </p:nvSpPr>
            <p:spPr bwMode="auto">
              <a:xfrm flipV="1">
                <a:off x="672" y="1008"/>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60" name="Line 126"/>
              <p:cNvSpPr>
                <a:spLocks noChangeShapeType="1"/>
              </p:cNvSpPr>
              <p:nvPr/>
            </p:nvSpPr>
            <p:spPr bwMode="auto">
              <a:xfrm>
                <a:off x="1008" y="1008"/>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61" name="Line 127"/>
              <p:cNvSpPr>
                <a:spLocks noChangeShapeType="1"/>
              </p:cNvSpPr>
              <p:nvPr/>
            </p:nvSpPr>
            <p:spPr bwMode="auto">
              <a:xfrm flipV="1">
                <a:off x="1152" y="1008"/>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62" name="Line 128"/>
              <p:cNvSpPr>
                <a:spLocks noChangeShapeType="1"/>
              </p:cNvSpPr>
              <p:nvPr/>
            </p:nvSpPr>
            <p:spPr bwMode="auto">
              <a:xfrm>
                <a:off x="1488" y="1008"/>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63" name="Line 129"/>
              <p:cNvSpPr>
                <a:spLocks noChangeShapeType="1"/>
              </p:cNvSpPr>
              <p:nvPr/>
            </p:nvSpPr>
            <p:spPr bwMode="auto">
              <a:xfrm flipV="1">
                <a:off x="1632" y="1008"/>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64" name="Rectangle 130"/>
              <p:cNvSpPr>
                <a:spLocks noChangeArrowheads="1"/>
              </p:cNvSpPr>
              <p:nvPr/>
            </p:nvSpPr>
            <p:spPr bwMode="auto">
              <a:xfrm>
                <a:off x="1584" y="1680"/>
                <a:ext cx="240" cy="768"/>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G</a:t>
                </a:r>
              </a:p>
              <a:p>
                <a:pPr algn="ctr" defTabSz="820738" eaLnBrk="1" hangingPunct="1"/>
                <a:r>
                  <a:rPr lang="en-US" sz="400">
                    <a:latin typeface="Arial" charset="0"/>
                  </a:rPr>
                  <a:t>A</a:t>
                </a:r>
              </a:p>
              <a:p>
                <a:pPr algn="ctr" defTabSz="820738" eaLnBrk="1" hangingPunct="1"/>
                <a:r>
                  <a:rPr lang="en-US" sz="400">
                    <a:latin typeface="Arial" charset="0"/>
                  </a:rPr>
                  <a:t>S</a:t>
                </a:r>
              </a:p>
              <a:p>
                <a:pPr algn="ctr" defTabSz="820738" eaLnBrk="1" hangingPunct="1"/>
                <a:r>
                  <a:rPr lang="en-US" sz="400">
                    <a:latin typeface="Arial" charset="0"/>
                  </a:rPr>
                  <a:t>K</a:t>
                </a:r>
              </a:p>
              <a:p>
                <a:pPr algn="ctr" defTabSz="820738" eaLnBrk="1" hangingPunct="1"/>
                <a:r>
                  <a:rPr lang="en-US" sz="400">
                    <a:latin typeface="Arial" charset="0"/>
                  </a:rPr>
                  <a:t>E</a:t>
                </a:r>
              </a:p>
              <a:p>
                <a:pPr algn="ctr" defTabSz="820738" eaLnBrk="1" hangingPunct="1"/>
                <a:r>
                  <a:rPr lang="en-US" sz="400">
                    <a:latin typeface="Arial" charset="0"/>
                  </a:rPr>
                  <a:t>T</a:t>
                </a:r>
              </a:p>
            </p:txBody>
          </p:sp>
          <p:sp>
            <p:nvSpPr>
              <p:cNvPr id="60765" name="Rectangle 131"/>
              <p:cNvSpPr>
                <a:spLocks noChangeArrowheads="1"/>
              </p:cNvSpPr>
              <p:nvPr/>
            </p:nvSpPr>
            <p:spPr bwMode="auto">
              <a:xfrm>
                <a:off x="240" y="1632"/>
                <a:ext cx="576" cy="912"/>
              </a:xfrm>
              <a:prstGeom prst="rect">
                <a:avLst/>
              </a:prstGeom>
              <a:solidFill>
                <a:schemeClr val="hlink"/>
              </a:solidFill>
              <a:ln w="12700">
                <a:solidFill>
                  <a:schemeClr val="tx1"/>
                </a:solidFill>
                <a:miter lim="800000"/>
                <a:headEnd type="none" w="sm" len="sm"/>
                <a:tailEnd type="none" w="sm" len="sm"/>
              </a:ln>
            </p:spPr>
            <p:txBody>
              <a:bodyPr lIns="212" tIns="106" rIns="212" bIns="106" anchor="ctr"/>
              <a:lstStyle/>
              <a:p>
                <a:endParaRPr lang="en-US"/>
              </a:p>
            </p:txBody>
          </p:sp>
          <p:sp>
            <p:nvSpPr>
              <p:cNvPr id="60766" name="Rectangle 132"/>
              <p:cNvSpPr>
                <a:spLocks noChangeArrowheads="1"/>
              </p:cNvSpPr>
              <p:nvPr/>
            </p:nvSpPr>
            <p:spPr bwMode="auto">
              <a:xfrm>
                <a:off x="336" y="1728"/>
                <a:ext cx="384" cy="672"/>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endParaRPr lang="en-US" sz="400">
                  <a:latin typeface="Arial" charset="0"/>
                </a:endParaRPr>
              </a:p>
              <a:p>
                <a:pPr algn="ctr" defTabSz="820738" eaLnBrk="1" hangingPunct="1"/>
                <a:r>
                  <a:rPr lang="en-US" sz="400">
                    <a:latin typeface="Arial" charset="0"/>
                  </a:rPr>
                  <a:t>PCI</a:t>
                </a:r>
              </a:p>
              <a:p>
                <a:pPr algn="ctr" defTabSz="820738" eaLnBrk="1" hangingPunct="1"/>
                <a:endParaRPr lang="en-US" sz="400">
                  <a:latin typeface="Arial" charset="0"/>
                </a:endParaRPr>
              </a:p>
              <a:p>
                <a:pPr algn="ctr" defTabSz="820738" eaLnBrk="1" hangingPunct="1"/>
                <a:r>
                  <a:rPr lang="en-US" sz="400">
                    <a:latin typeface="Arial" charset="0"/>
                  </a:rPr>
                  <a:t>(64b)</a:t>
                </a:r>
              </a:p>
              <a:p>
                <a:pPr algn="ctr" defTabSz="820738" eaLnBrk="1" hangingPunct="1"/>
                <a:r>
                  <a:rPr lang="en-US" sz="400">
                    <a:latin typeface="Arial" charset="0"/>
                  </a:rPr>
                  <a:t>66 MHz</a:t>
                </a:r>
              </a:p>
              <a:p>
                <a:pPr algn="ctr" defTabSz="820738" eaLnBrk="1" hangingPunct="1"/>
                <a:endParaRPr lang="en-US" sz="400">
                  <a:latin typeface="Arial" charset="0"/>
                </a:endParaRPr>
              </a:p>
            </p:txBody>
          </p:sp>
          <p:sp>
            <p:nvSpPr>
              <p:cNvPr id="60767" name="Line 133"/>
              <p:cNvSpPr>
                <a:spLocks noChangeShapeType="1"/>
              </p:cNvSpPr>
              <p:nvPr/>
            </p:nvSpPr>
            <p:spPr bwMode="auto">
              <a:xfrm flipH="1">
                <a:off x="480" y="1392"/>
                <a:ext cx="1632"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68" name="Line 134"/>
              <p:cNvSpPr>
                <a:spLocks noChangeShapeType="1"/>
              </p:cNvSpPr>
              <p:nvPr/>
            </p:nvSpPr>
            <p:spPr bwMode="auto">
              <a:xfrm flipH="1">
                <a:off x="480" y="1296"/>
                <a:ext cx="1584"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69" name="Line 135"/>
              <p:cNvSpPr>
                <a:spLocks noChangeShapeType="1"/>
              </p:cNvSpPr>
              <p:nvPr/>
            </p:nvSpPr>
            <p:spPr bwMode="auto">
              <a:xfrm flipH="1">
                <a:off x="432" y="2784"/>
                <a:ext cx="1536"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70" name="Line 136"/>
              <p:cNvSpPr>
                <a:spLocks noChangeShapeType="1"/>
              </p:cNvSpPr>
              <p:nvPr/>
            </p:nvSpPr>
            <p:spPr bwMode="auto">
              <a:xfrm flipH="1">
                <a:off x="432" y="2688"/>
                <a:ext cx="1584"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71" name="Line 137"/>
              <p:cNvSpPr>
                <a:spLocks noChangeShapeType="1"/>
              </p:cNvSpPr>
              <p:nvPr/>
            </p:nvSpPr>
            <p:spPr bwMode="auto">
              <a:xfrm flipV="1">
                <a:off x="624" y="1392"/>
                <a:ext cx="0" cy="33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72" name="Line 138"/>
              <p:cNvSpPr>
                <a:spLocks noChangeShapeType="1"/>
              </p:cNvSpPr>
              <p:nvPr/>
            </p:nvSpPr>
            <p:spPr bwMode="auto">
              <a:xfrm>
                <a:off x="528" y="1296"/>
                <a:ext cx="0" cy="43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73" name="Line 139"/>
              <p:cNvSpPr>
                <a:spLocks noChangeShapeType="1"/>
              </p:cNvSpPr>
              <p:nvPr/>
            </p:nvSpPr>
            <p:spPr bwMode="auto">
              <a:xfrm>
                <a:off x="624" y="2400"/>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74" name="Line 140"/>
              <p:cNvSpPr>
                <a:spLocks noChangeShapeType="1"/>
              </p:cNvSpPr>
              <p:nvPr/>
            </p:nvSpPr>
            <p:spPr bwMode="auto">
              <a:xfrm flipV="1">
                <a:off x="528" y="2400"/>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1186957" name="Text Box 141"/>
              <p:cNvSpPr txBox="1">
                <a:spLocks noChangeArrowheads="1"/>
              </p:cNvSpPr>
              <p:nvPr/>
            </p:nvSpPr>
            <p:spPr bwMode="auto">
              <a:xfrm>
                <a:off x="4418" y="286"/>
                <a:ext cx="1152" cy="1338"/>
              </a:xfrm>
              <a:prstGeom prst="rect">
                <a:avLst/>
              </a:prstGeom>
              <a:noFill/>
              <a:ln w="12700">
                <a:noFill/>
                <a:miter lim="800000"/>
                <a:headEnd type="none" w="sm" len="sm"/>
                <a:tailEnd type="none" w="sm" len="sm"/>
              </a:ln>
              <a:effectLst/>
            </p:spPr>
            <p:txBody>
              <a:bodyPr lIns="212" tIns="106" rIns="212" bIns="106" anchor="ctr"/>
              <a:lstStyle/>
              <a:p>
                <a:pPr algn="ctr" defTabSz="820738" eaLnBrk="1" hangingPunct="1">
                  <a:spcBef>
                    <a:spcPct val="50000"/>
                  </a:spcBef>
                  <a:defRPr/>
                </a:pPr>
                <a:r>
                  <a:rPr lang="en-US" sz="1300">
                    <a:solidFill>
                      <a:schemeClr val="tx2"/>
                    </a:solidFill>
                    <a:effectLst>
                      <a:outerShdw blurRad="38100" dist="38100" dir="2700000" algn="tl">
                        <a:srgbClr val="C0C0C0"/>
                      </a:outerShdw>
                    </a:effectLst>
                    <a:latin typeface="Arial Narrow" pitchFamily="96" charset="0"/>
                  </a:rPr>
                  <a:t>IXP2800</a:t>
                </a:r>
                <a:endParaRPr lang="en-US" sz="1300">
                  <a:solidFill>
                    <a:schemeClr val="accent2"/>
                  </a:solidFill>
                  <a:effectLst>
                    <a:outerShdw blurRad="38100" dist="38100" dir="2700000" algn="tl">
                      <a:srgbClr val="C0C0C0"/>
                    </a:outerShdw>
                  </a:effectLst>
                  <a:latin typeface="Arial Narrow" pitchFamily="96" charset="0"/>
                </a:endParaRPr>
              </a:p>
            </p:txBody>
          </p:sp>
          <p:sp>
            <p:nvSpPr>
              <p:cNvPr id="60776" name="Line 142"/>
              <p:cNvSpPr>
                <a:spLocks noChangeShapeType="1"/>
              </p:cNvSpPr>
              <p:nvPr/>
            </p:nvSpPr>
            <p:spPr bwMode="auto">
              <a:xfrm>
                <a:off x="1728" y="2448"/>
                <a:ext cx="0" cy="33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77" name="Line 143"/>
              <p:cNvSpPr>
                <a:spLocks noChangeShapeType="1"/>
              </p:cNvSpPr>
              <p:nvPr/>
            </p:nvSpPr>
            <p:spPr bwMode="auto">
              <a:xfrm flipV="1">
                <a:off x="1632" y="2448"/>
                <a:ext cx="0" cy="240"/>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78" name="Line 144"/>
              <p:cNvSpPr>
                <a:spLocks noChangeShapeType="1"/>
              </p:cNvSpPr>
              <p:nvPr/>
            </p:nvSpPr>
            <p:spPr bwMode="auto">
              <a:xfrm flipV="1">
                <a:off x="1776" y="1392"/>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779" name="Line 145"/>
              <p:cNvSpPr>
                <a:spLocks noChangeShapeType="1"/>
              </p:cNvSpPr>
              <p:nvPr/>
            </p:nvSpPr>
            <p:spPr bwMode="auto">
              <a:xfrm>
                <a:off x="1680" y="1296"/>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1186962" name="AutoShape 146"/>
              <p:cNvSpPr>
                <a:spLocks noChangeArrowheads="1"/>
              </p:cNvSpPr>
              <p:nvPr/>
            </p:nvSpPr>
            <p:spPr bwMode="auto">
              <a:xfrm>
                <a:off x="5376" y="1145"/>
                <a:ext cx="337" cy="195"/>
              </a:xfrm>
              <a:prstGeom prst="leftArrow">
                <a:avLst>
                  <a:gd name="adj1" fmla="val 50000"/>
                  <a:gd name="adj2" fmla="val 43750"/>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16b</a:t>
                </a:r>
              </a:p>
            </p:txBody>
          </p:sp>
          <p:sp>
            <p:nvSpPr>
              <p:cNvPr id="1186963" name="AutoShape 147"/>
              <p:cNvSpPr>
                <a:spLocks noChangeArrowheads="1"/>
              </p:cNvSpPr>
              <p:nvPr/>
            </p:nvSpPr>
            <p:spPr bwMode="auto">
              <a:xfrm>
                <a:off x="5376" y="2051"/>
                <a:ext cx="337" cy="218"/>
              </a:xfrm>
              <a:prstGeom prst="rightArrow">
                <a:avLst>
                  <a:gd name="adj1" fmla="val 50000"/>
                  <a:gd name="adj2" fmla="val 38889"/>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16b</a:t>
                </a:r>
              </a:p>
            </p:txBody>
          </p:sp>
          <p:sp>
            <p:nvSpPr>
              <p:cNvPr id="1186964" name="AutoShape 148"/>
              <p:cNvSpPr>
                <a:spLocks noChangeArrowheads="1"/>
              </p:cNvSpPr>
              <p:nvPr/>
            </p:nvSpPr>
            <p:spPr bwMode="auto">
              <a:xfrm>
                <a:off x="869" y="3649"/>
                <a:ext cx="138" cy="335"/>
              </a:xfrm>
              <a:prstGeom prst="downArrow">
                <a:avLst>
                  <a:gd name="adj1" fmla="val 50000"/>
                  <a:gd name="adj2" fmla="val 58333"/>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18</a:t>
                </a:r>
              </a:p>
            </p:txBody>
          </p:sp>
          <p:sp>
            <p:nvSpPr>
              <p:cNvPr id="1186965" name="AutoShape 149"/>
              <p:cNvSpPr>
                <a:spLocks noChangeArrowheads="1"/>
              </p:cNvSpPr>
              <p:nvPr/>
            </p:nvSpPr>
            <p:spPr bwMode="auto">
              <a:xfrm>
                <a:off x="1056" y="3649"/>
                <a:ext cx="146" cy="335"/>
              </a:xfrm>
              <a:prstGeom prst="upArrow">
                <a:avLst>
                  <a:gd name="adj1" fmla="val 50000"/>
                  <a:gd name="adj2" fmla="val 58333"/>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18</a:t>
                </a:r>
              </a:p>
            </p:txBody>
          </p:sp>
          <p:sp>
            <p:nvSpPr>
              <p:cNvPr id="1186966" name="AutoShape 150"/>
              <p:cNvSpPr>
                <a:spLocks noChangeArrowheads="1"/>
              </p:cNvSpPr>
              <p:nvPr/>
            </p:nvSpPr>
            <p:spPr bwMode="auto">
              <a:xfrm>
                <a:off x="387" y="3649"/>
                <a:ext cx="142" cy="335"/>
              </a:xfrm>
              <a:prstGeom prst="downArrow">
                <a:avLst>
                  <a:gd name="adj1" fmla="val 50000"/>
                  <a:gd name="adj2" fmla="val 58333"/>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18</a:t>
                </a:r>
              </a:p>
            </p:txBody>
          </p:sp>
          <p:sp>
            <p:nvSpPr>
              <p:cNvPr id="1186967" name="AutoShape 151"/>
              <p:cNvSpPr>
                <a:spLocks noChangeArrowheads="1"/>
              </p:cNvSpPr>
              <p:nvPr/>
            </p:nvSpPr>
            <p:spPr bwMode="auto">
              <a:xfrm>
                <a:off x="581" y="3649"/>
                <a:ext cx="138" cy="335"/>
              </a:xfrm>
              <a:prstGeom prst="upArrow">
                <a:avLst>
                  <a:gd name="adj1" fmla="val 50000"/>
                  <a:gd name="adj2" fmla="val 58333"/>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18</a:t>
                </a:r>
              </a:p>
            </p:txBody>
          </p:sp>
          <p:sp>
            <p:nvSpPr>
              <p:cNvPr id="1186968" name="AutoShape 152"/>
              <p:cNvSpPr>
                <a:spLocks noChangeArrowheads="1"/>
              </p:cNvSpPr>
              <p:nvPr/>
            </p:nvSpPr>
            <p:spPr bwMode="auto">
              <a:xfrm>
                <a:off x="480" y="49"/>
                <a:ext cx="239" cy="386"/>
              </a:xfrm>
              <a:prstGeom prst="upDownArrow">
                <a:avLst>
                  <a:gd name="adj1" fmla="val 50000"/>
                  <a:gd name="adj2" fmla="val 32000"/>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18</a:t>
                </a:r>
              </a:p>
            </p:txBody>
          </p:sp>
          <p:sp>
            <p:nvSpPr>
              <p:cNvPr id="1186969" name="AutoShape 153"/>
              <p:cNvSpPr>
                <a:spLocks noChangeArrowheads="1"/>
              </p:cNvSpPr>
              <p:nvPr/>
            </p:nvSpPr>
            <p:spPr bwMode="auto">
              <a:xfrm>
                <a:off x="963" y="49"/>
                <a:ext cx="239" cy="386"/>
              </a:xfrm>
              <a:prstGeom prst="upDownArrow">
                <a:avLst>
                  <a:gd name="adj1" fmla="val 50000"/>
                  <a:gd name="adj2" fmla="val 32000"/>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18</a:t>
                </a:r>
              </a:p>
            </p:txBody>
          </p:sp>
          <p:sp>
            <p:nvSpPr>
              <p:cNvPr id="1186970" name="AutoShape 154"/>
              <p:cNvSpPr>
                <a:spLocks noChangeArrowheads="1"/>
              </p:cNvSpPr>
              <p:nvPr/>
            </p:nvSpPr>
            <p:spPr bwMode="auto">
              <a:xfrm>
                <a:off x="1441" y="49"/>
                <a:ext cx="239" cy="386"/>
              </a:xfrm>
              <a:prstGeom prst="upDownArrow">
                <a:avLst>
                  <a:gd name="adj1" fmla="val 50000"/>
                  <a:gd name="adj2" fmla="val 32000"/>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18</a:t>
                </a:r>
              </a:p>
            </p:txBody>
          </p:sp>
          <p:sp>
            <p:nvSpPr>
              <p:cNvPr id="1186971" name="AutoShape 155"/>
              <p:cNvSpPr>
                <a:spLocks noChangeArrowheads="1"/>
              </p:cNvSpPr>
              <p:nvPr/>
            </p:nvSpPr>
            <p:spPr bwMode="auto">
              <a:xfrm>
                <a:off x="5" y="1968"/>
                <a:ext cx="337" cy="242"/>
              </a:xfrm>
              <a:prstGeom prst="leftRightArrow">
                <a:avLst>
                  <a:gd name="adj1" fmla="val 50000"/>
                  <a:gd name="adj2" fmla="val 28000"/>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64b</a:t>
                </a:r>
              </a:p>
            </p:txBody>
          </p:sp>
          <p:sp>
            <p:nvSpPr>
              <p:cNvPr id="60790" name="Rectangle 156"/>
              <p:cNvSpPr>
                <a:spLocks noChangeArrowheads="1"/>
              </p:cNvSpPr>
              <p:nvPr/>
            </p:nvSpPr>
            <p:spPr bwMode="auto">
              <a:xfrm>
                <a:off x="5232" y="1056"/>
                <a:ext cx="144" cy="1296"/>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S</a:t>
                </a:r>
              </a:p>
              <a:p>
                <a:pPr algn="ctr" defTabSz="820738" eaLnBrk="1" hangingPunct="1"/>
                <a:r>
                  <a:rPr lang="en-US" sz="400">
                    <a:latin typeface="Arial" charset="0"/>
                  </a:rPr>
                  <a:t>P</a:t>
                </a:r>
              </a:p>
              <a:p>
                <a:pPr algn="ctr" defTabSz="820738" eaLnBrk="1" hangingPunct="1"/>
                <a:r>
                  <a:rPr lang="en-US" sz="400">
                    <a:latin typeface="Arial" charset="0"/>
                  </a:rPr>
                  <a:t>I</a:t>
                </a:r>
              </a:p>
              <a:p>
                <a:pPr algn="ctr" defTabSz="820738" eaLnBrk="1" hangingPunct="1"/>
                <a:r>
                  <a:rPr lang="en-US" sz="400">
                    <a:latin typeface="Arial" charset="0"/>
                  </a:rPr>
                  <a:t>4</a:t>
                </a:r>
              </a:p>
              <a:p>
                <a:pPr algn="ctr" defTabSz="820738" eaLnBrk="1" hangingPunct="1"/>
                <a:r>
                  <a:rPr lang="en-US" sz="400">
                    <a:latin typeface="Arial" charset="0"/>
                  </a:rPr>
                  <a:t>or</a:t>
                </a:r>
              </a:p>
              <a:p>
                <a:pPr algn="ctr" defTabSz="820738" eaLnBrk="1" hangingPunct="1"/>
                <a:r>
                  <a:rPr lang="en-US" sz="400">
                    <a:latin typeface="Arial" charset="0"/>
                  </a:rPr>
                  <a:t>C</a:t>
                </a:r>
              </a:p>
              <a:p>
                <a:pPr algn="ctr" defTabSz="820738" eaLnBrk="1" hangingPunct="1"/>
                <a:r>
                  <a:rPr lang="en-US" sz="400">
                    <a:latin typeface="Arial" charset="0"/>
                  </a:rPr>
                  <a:t>S</a:t>
                </a:r>
              </a:p>
              <a:p>
                <a:pPr algn="ctr" defTabSz="820738" eaLnBrk="1" hangingPunct="1"/>
                <a:r>
                  <a:rPr lang="en-US" sz="400">
                    <a:latin typeface="Arial" charset="0"/>
                  </a:rPr>
                  <a:t>I</a:t>
                </a:r>
              </a:p>
              <a:p>
                <a:pPr algn="ctr" defTabSz="820738" eaLnBrk="1" hangingPunct="1"/>
                <a:r>
                  <a:rPr lang="en-US" sz="400">
                    <a:latin typeface="Arial" charset="0"/>
                  </a:rPr>
                  <a:t>X</a:t>
                </a:r>
              </a:p>
            </p:txBody>
          </p:sp>
          <p:sp>
            <p:nvSpPr>
              <p:cNvPr id="60791" name="Line 157"/>
              <p:cNvSpPr>
                <a:spLocks noChangeShapeType="1"/>
              </p:cNvSpPr>
              <p:nvPr/>
            </p:nvSpPr>
            <p:spPr bwMode="auto">
              <a:xfrm flipH="1">
                <a:off x="5184" y="1248"/>
                <a:ext cx="48"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92" name="Line 158"/>
              <p:cNvSpPr>
                <a:spLocks noChangeShapeType="1"/>
              </p:cNvSpPr>
              <p:nvPr/>
            </p:nvSpPr>
            <p:spPr bwMode="auto">
              <a:xfrm flipH="1">
                <a:off x="5184" y="2160"/>
                <a:ext cx="48" cy="0"/>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93" name="Line 159"/>
              <p:cNvSpPr>
                <a:spLocks noChangeShapeType="1"/>
              </p:cNvSpPr>
              <p:nvPr/>
            </p:nvSpPr>
            <p:spPr bwMode="auto">
              <a:xfrm>
                <a:off x="1584" y="528"/>
                <a:ext cx="0" cy="96"/>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94" name="Line 160"/>
              <p:cNvSpPr>
                <a:spLocks noChangeShapeType="1"/>
              </p:cNvSpPr>
              <p:nvPr/>
            </p:nvSpPr>
            <p:spPr bwMode="auto">
              <a:xfrm>
                <a:off x="624" y="528"/>
                <a:ext cx="0" cy="96"/>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95" name="Line 161"/>
              <p:cNvSpPr>
                <a:spLocks noChangeShapeType="1"/>
              </p:cNvSpPr>
              <p:nvPr/>
            </p:nvSpPr>
            <p:spPr bwMode="auto">
              <a:xfrm>
                <a:off x="1104" y="528"/>
                <a:ext cx="0" cy="96"/>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796" name="Rectangle 162"/>
              <p:cNvSpPr>
                <a:spLocks noChangeArrowheads="1"/>
              </p:cNvSpPr>
              <p:nvPr/>
            </p:nvSpPr>
            <p:spPr bwMode="auto">
              <a:xfrm>
                <a:off x="384" y="432"/>
                <a:ext cx="1392" cy="14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Stripe</a:t>
                </a:r>
              </a:p>
            </p:txBody>
          </p:sp>
          <p:sp>
            <p:nvSpPr>
              <p:cNvPr id="60797" name="Rectangle 163"/>
              <p:cNvSpPr>
                <a:spLocks noChangeArrowheads="1"/>
              </p:cNvSpPr>
              <p:nvPr/>
            </p:nvSpPr>
            <p:spPr bwMode="auto">
              <a:xfrm>
                <a:off x="336" y="3504"/>
                <a:ext cx="432" cy="14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E/D Q</a:t>
                </a:r>
              </a:p>
            </p:txBody>
          </p:sp>
          <p:sp>
            <p:nvSpPr>
              <p:cNvPr id="60798" name="Rectangle 164"/>
              <p:cNvSpPr>
                <a:spLocks noChangeArrowheads="1"/>
              </p:cNvSpPr>
              <p:nvPr/>
            </p:nvSpPr>
            <p:spPr bwMode="auto">
              <a:xfrm>
                <a:off x="816" y="3504"/>
                <a:ext cx="432" cy="14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E/D Q</a:t>
                </a:r>
              </a:p>
            </p:txBody>
          </p:sp>
          <p:sp>
            <p:nvSpPr>
              <p:cNvPr id="60799" name="Rectangle 165"/>
              <p:cNvSpPr>
                <a:spLocks noChangeArrowheads="1"/>
              </p:cNvSpPr>
              <p:nvPr/>
            </p:nvSpPr>
            <p:spPr bwMode="auto">
              <a:xfrm>
                <a:off x="1296" y="3072"/>
                <a:ext cx="432" cy="38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QDR</a:t>
                </a:r>
              </a:p>
              <a:p>
                <a:pPr algn="ctr" defTabSz="820738" eaLnBrk="1" hangingPunct="1"/>
                <a:r>
                  <a:rPr lang="en-US" sz="400">
                    <a:latin typeface="Arial" charset="0"/>
                  </a:rPr>
                  <a:t>SRAM</a:t>
                </a:r>
              </a:p>
              <a:p>
                <a:pPr algn="ctr" defTabSz="820738" eaLnBrk="1" hangingPunct="1"/>
                <a:r>
                  <a:rPr lang="en-US" sz="400">
                    <a:latin typeface="Arial" charset="0"/>
                  </a:rPr>
                  <a:t>3</a:t>
                </a:r>
              </a:p>
            </p:txBody>
          </p:sp>
          <p:sp>
            <p:nvSpPr>
              <p:cNvPr id="60800" name="Rectangle 166"/>
              <p:cNvSpPr>
                <a:spLocks noChangeArrowheads="1"/>
              </p:cNvSpPr>
              <p:nvPr/>
            </p:nvSpPr>
            <p:spPr bwMode="auto">
              <a:xfrm>
                <a:off x="1296" y="3504"/>
                <a:ext cx="432" cy="14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E/D Q</a:t>
                </a:r>
              </a:p>
            </p:txBody>
          </p:sp>
          <p:sp>
            <p:nvSpPr>
              <p:cNvPr id="60801" name="Line 167"/>
              <p:cNvSpPr>
                <a:spLocks noChangeShapeType="1"/>
              </p:cNvSpPr>
              <p:nvPr/>
            </p:nvSpPr>
            <p:spPr bwMode="auto">
              <a:xfrm flipV="1">
                <a:off x="1440" y="2976"/>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02" name="Line 168"/>
              <p:cNvSpPr>
                <a:spLocks noChangeShapeType="1"/>
              </p:cNvSpPr>
              <p:nvPr/>
            </p:nvSpPr>
            <p:spPr bwMode="auto">
              <a:xfrm>
                <a:off x="1536" y="2880"/>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1186985" name="AutoShape 169"/>
              <p:cNvSpPr>
                <a:spLocks noChangeArrowheads="1"/>
              </p:cNvSpPr>
              <p:nvPr/>
            </p:nvSpPr>
            <p:spPr bwMode="auto">
              <a:xfrm>
                <a:off x="1344" y="3649"/>
                <a:ext cx="146" cy="335"/>
              </a:xfrm>
              <a:prstGeom prst="downArrow">
                <a:avLst>
                  <a:gd name="adj1" fmla="val 50000"/>
                  <a:gd name="adj2" fmla="val 58333"/>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18</a:t>
                </a:r>
              </a:p>
            </p:txBody>
          </p:sp>
          <p:sp>
            <p:nvSpPr>
              <p:cNvPr id="1186986" name="AutoShape 170"/>
              <p:cNvSpPr>
                <a:spLocks noChangeArrowheads="1"/>
              </p:cNvSpPr>
              <p:nvPr/>
            </p:nvSpPr>
            <p:spPr bwMode="auto">
              <a:xfrm>
                <a:off x="1539" y="3649"/>
                <a:ext cx="142" cy="335"/>
              </a:xfrm>
              <a:prstGeom prst="upArrow">
                <a:avLst>
                  <a:gd name="adj1" fmla="val 50000"/>
                  <a:gd name="adj2" fmla="val 58333"/>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18</a:t>
                </a:r>
              </a:p>
            </p:txBody>
          </p:sp>
          <p:sp>
            <p:nvSpPr>
              <p:cNvPr id="1186987" name="Rectangle 171"/>
              <p:cNvSpPr>
                <a:spLocks noChangeArrowheads="1"/>
              </p:cNvSpPr>
              <p:nvPr/>
            </p:nvSpPr>
            <p:spPr bwMode="auto">
              <a:xfrm>
                <a:off x="2593" y="2256"/>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9</a:t>
                </a:r>
              </a:p>
            </p:txBody>
          </p:sp>
          <p:sp>
            <p:nvSpPr>
              <p:cNvPr id="1186988" name="Rectangle 172"/>
              <p:cNvSpPr>
                <a:spLocks noChangeArrowheads="1"/>
              </p:cNvSpPr>
              <p:nvPr/>
            </p:nvSpPr>
            <p:spPr bwMode="auto">
              <a:xfrm>
                <a:off x="2593" y="3073"/>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16</a:t>
                </a:r>
              </a:p>
            </p:txBody>
          </p:sp>
          <p:sp>
            <p:nvSpPr>
              <p:cNvPr id="60807" name="Line 173"/>
              <p:cNvSpPr>
                <a:spLocks noChangeShapeType="1"/>
              </p:cNvSpPr>
              <p:nvPr/>
            </p:nvSpPr>
            <p:spPr bwMode="auto">
              <a:xfrm>
                <a:off x="2928" y="2400"/>
                <a:ext cx="96" cy="0"/>
              </a:xfrm>
              <a:prstGeom prst="line">
                <a:avLst/>
              </a:prstGeom>
              <a:noFill/>
              <a:ln w="19050">
                <a:solidFill>
                  <a:schemeClr val="bg2"/>
                </a:solidFill>
                <a:round/>
                <a:headEnd type="none" w="sm" len="sm"/>
                <a:tailEnd type="triangle" w="sm" len="sm"/>
              </a:ln>
            </p:spPr>
            <p:txBody>
              <a:bodyPr lIns="212" tIns="106" rIns="212" bIns="106" anchor="ctr"/>
              <a:lstStyle/>
              <a:p>
                <a:endParaRPr lang="en-US"/>
              </a:p>
            </p:txBody>
          </p:sp>
          <p:sp>
            <p:nvSpPr>
              <p:cNvPr id="60808" name="Line 174"/>
              <p:cNvSpPr>
                <a:spLocks noChangeShapeType="1"/>
              </p:cNvSpPr>
              <p:nvPr/>
            </p:nvSpPr>
            <p:spPr bwMode="auto">
              <a:xfrm>
                <a:off x="2928" y="3216"/>
                <a:ext cx="96" cy="0"/>
              </a:xfrm>
              <a:prstGeom prst="line">
                <a:avLst/>
              </a:prstGeom>
              <a:noFill/>
              <a:ln w="19050">
                <a:solidFill>
                  <a:schemeClr val="bg2"/>
                </a:solidFill>
                <a:round/>
                <a:headEnd type="triangle" w="sm" len="sm"/>
                <a:tailEnd type="none" w="sm" len="sm"/>
              </a:ln>
            </p:spPr>
            <p:txBody>
              <a:bodyPr lIns="212" tIns="106" rIns="212" bIns="106" anchor="ctr"/>
              <a:lstStyle/>
              <a:p>
                <a:endParaRPr lang="en-US"/>
              </a:p>
            </p:txBody>
          </p:sp>
          <p:grpSp>
            <p:nvGrpSpPr>
              <p:cNvPr id="60809" name="Group 175"/>
              <p:cNvGrpSpPr>
                <a:grpSpLocks/>
              </p:cNvGrpSpPr>
              <p:nvPr/>
            </p:nvGrpSpPr>
            <p:grpSpPr bwMode="auto">
              <a:xfrm>
                <a:off x="2592" y="2592"/>
                <a:ext cx="288" cy="480"/>
                <a:chOff x="4320" y="1344"/>
                <a:chExt cx="288" cy="480"/>
              </a:xfrm>
            </p:grpSpPr>
            <p:sp>
              <p:nvSpPr>
                <p:cNvPr id="60876" name="Line 176"/>
                <p:cNvSpPr>
                  <a:spLocks noChangeShapeType="1"/>
                </p:cNvSpPr>
                <p:nvPr/>
              </p:nvSpPr>
              <p:spPr bwMode="auto">
                <a:xfrm>
                  <a:off x="4320" y="1344"/>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77" name="Line 177"/>
                <p:cNvSpPr>
                  <a:spLocks noChangeShapeType="1"/>
                </p:cNvSpPr>
                <p:nvPr/>
              </p:nvSpPr>
              <p:spPr bwMode="auto">
                <a:xfrm flipV="1">
                  <a:off x="4368" y="1344"/>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78" name="Line 178"/>
                <p:cNvSpPr>
                  <a:spLocks noChangeShapeType="1"/>
                </p:cNvSpPr>
                <p:nvPr/>
              </p:nvSpPr>
              <p:spPr bwMode="auto">
                <a:xfrm>
                  <a:off x="4560" y="1344"/>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79" name="Line 179"/>
                <p:cNvSpPr>
                  <a:spLocks noChangeShapeType="1"/>
                </p:cNvSpPr>
                <p:nvPr/>
              </p:nvSpPr>
              <p:spPr bwMode="auto">
                <a:xfrm flipV="1">
                  <a:off x="4608" y="1344"/>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80" name="Line 180"/>
                <p:cNvSpPr>
                  <a:spLocks noChangeShapeType="1"/>
                </p:cNvSpPr>
                <p:nvPr/>
              </p:nvSpPr>
              <p:spPr bwMode="auto">
                <a:xfrm>
                  <a:off x="4560" y="1728"/>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81" name="Line 181"/>
                <p:cNvSpPr>
                  <a:spLocks noChangeShapeType="1"/>
                </p:cNvSpPr>
                <p:nvPr/>
              </p:nvSpPr>
              <p:spPr bwMode="auto">
                <a:xfrm flipV="1">
                  <a:off x="4512" y="1632"/>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82" name="Line 182"/>
                <p:cNvSpPr>
                  <a:spLocks noChangeShapeType="1"/>
                </p:cNvSpPr>
                <p:nvPr/>
              </p:nvSpPr>
              <p:spPr bwMode="auto">
                <a:xfrm>
                  <a:off x="4320" y="1536"/>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83" name="Line 183"/>
                <p:cNvSpPr>
                  <a:spLocks noChangeShapeType="1"/>
                </p:cNvSpPr>
                <p:nvPr/>
              </p:nvSpPr>
              <p:spPr bwMode="auto">
                <a:xfrm flipV="1">
                  <a:off x="4416" y="1440"/>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grpSp>
          <p:sp>
            <p:nvSpPr>
              <p:cNvPr id="1187000" name="Rectangle 184"/>
              <p:cNvSpPr>
                <a:spLocks noChangeArrowheads="1"/>
              </p:cNvSpPr>
              <p:nvPr/>
            </p:nvSpPr>
            <p:spPr bwMode="auto">
              <a:xfrm>
                <a:off x="3023" y="671"/>
                <a:ext cx="337" cy="339"/>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2</a:t>
                </a:r>
              </a:p>
            </p:txBody>
          </p:sp>
          <p:sp>
            <p:nvSpPr>
              <p:cNvPr id="1187001" name="Rectangle 185"/>
              <p:cNvSpPr>
                <a:spLocks noChangeArrowheads="1"/>
              </p:cNvSpPr>
              <p:nvPr/>
            </p:nvSpPr>
            <p:spPr bwMode="auto">
              <a:xfrm>
                <a:off x="3457" y="671"/>
                <a:ext cx="337" cy="339"/>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3</a:t>
                </a:r>
              </a:p>
            </p:txBody>
          </p:sp>
          <p:sp>
            <p:nvSpPr>
              <p:cNvPr id="1187002" name="Rectangle 186"/>
              <p:cNvSpPr>
                <a:spLocks noChangeArrowheads="1"/>
              </p:cNvSpPr>
              <p:nvPr/>
            </p:nvSpPr>
            <p:spPr bwMode="auto">
              <a:xfrm>
                <a:off x="3887" y="671"/>
                <a:ext cx="337" cy="339"/>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4</a:t>
                </a:r>
              </a:p>
            </p:txBody>
          </p:sp>
          <p:sp>
            <p:nvSpPr>
              <p:cNvPr id="1187003" name="Rectangle 187"/>
              <p:cNvSpPr>
                <a:spLocks noChangeArrowheads="1"/>
              </p:cNvSpPr>
              <p:nvPr/>
            </p:nvSpPr>
            <p:spPr bwMode="auto">
              <a:xfrm>
                <a:off x="3023" y="1489"/>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7</a:t>
                </a:r>
              </a:p>
            </p:txBody>
          </p:sp>
          <p:sp>
            <p:nvSpPr>
              <p:cNvPr id="1187004" name="Rectangle 188"/>
              <p:cNvSpPr>
                <a:spLocks noChangeArrowheads="1"/>
              </p:cNvSpPr>
              <p:nvPr/>
            </p:nvSpPr>
            <p:spPr bwMode="auto">
              <a:xfrm>
                <a:off x="3457" y="1489"/>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6</a:t>
                </a:r>
              </a:p>
            </p:txBody>
          </p:sp>
          <p:sp>
            <p:nvSpPr>
              <p:cNvPr id="1187005" name="Rectangle 189"/>
              <p:cNvSpPr>
                <a:spLocks noChangeArrowheads="1"/>
              </p:cNvSpPr>
              <p:nvPr/>
            </p:nvSpPr>
            <p:spPr bwMode="auto">
              <a:xfrm>
                <a:off x="3887" y="1489"/>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5</a:t>
                </a:r>
              </a:p>
            </p:txBody>
          </p:sp>
          <p:sp>
            <p:nvSpPr>
              <p:cNvPr id="60816" name="Line 190"/>
              <p:cNvSpPr>
                <a:spLocks noChangeShapeType="1"/>
              </p:cNvSpPr>
              <p:nvPr/>
            </p:nvSpPr>
            <p:spPr bwMode="auto">
              <a:xfrm>
                <a:off x="3360" y="816"/>
                <a:ext cx="96" cy="0"/>
              </a:xfrm>
              <a:prstGeom prst="line">
                <a:avLst/>
              </a:prstGeom>
              <a:noFill/>
              <a:ln w="19050">
                <a:solidFill>
                  <a:schemeClr val="bg2"/>
                </a:solidFill>
                <a:round/>
                <a:headEnd type="none" w="sm" len="sm"/>
                <a:tailEnd type="triangle" w="sm" len="sm"/>
              </a:ln>
            </p:spPr>
            <p:txBody>
              <a:bodyPr lIns="212" tIns="106" rIns="212" bIns="106" anchor="ctr"/>
              <a:lstStyle/>
              <a:p>
                <a:endParaRPr lang="en-US"/>
              </a:p>
            </p:txBody>
          </p:sp>
          <p:sp>
            <p:nvSpPr>
              <p:cNvPr id="60817" name="Line 191"/>
              <p:cNvSpPr>
                <a:spLocks noChangeShapeType="1"/>
              </p:cNvSpPr>
              <p:nvPr/>
            </p:nvSpPr>
            <p:spPr bwMode="auto">
              <a:xfrm>
                <a:off x="3360" y="1632"/>
                <a:ext cx="96" cy="0"/>
              </a:xfrm>
              <a:prstGeom prst="line">
                <a:avLst/>
              </a:prstGeom>
              <a:noFill/>
              <a:ln w="19050">
                <a:solidFill>
                  <a:schemeClr val="bg2"/>
                </a:solidFill>
                <a:round/>
                <a:headEnd type="triangle" w="sm" len="sm"/>
                <a:tailEnd type="none" w="sm" len="sm"/>
              </a:ln>
            </p:spPr>
            <p:txBody>
              <a:bodyPr lIns="212" tIns="106" rIns="212" bIns="106" anchor="ctr"/>
              <a:lstStyle/>
              <a:p>
                <a:endParaRPr lang="en-US"/>
              </a:p>
            </p:txBody>
          </p:sp>
          <p:sp>
            <p:nvSpPr>
              <p:cNvPr id="60818" name="Line 192"/>
              <p:cNvSpPr>
                <a:spLocks noChangeShapeType="1"/>
              </p:cNvSpPr>
              <p:nvPr/>
            </p:nvSpPr>
            <p:spPr bwMode="auto">
              <a:xfrm>
                <a:off x="3792" y="816"/>
                <a:ext cx="96" cy="0"/>
              </a:xfrm>
              <a:prstGeom prst="line">
                <a:avLst/>
              </a:prstGeom>
              <a:noFill/>
              <a:ln w="19050">
                <a:solidFill>
                  <a:schemeClr val="bg2"/>
                </a:solidFill>
                <a:round/>
                <a:headEnd type="none" w="sm" len="sm"/>
                <a:tailEnd type="triangle" w="sm" len="sm"/>
              </a:ln>
            </p:spPr>
            <p:txBody>
              <a:bodyPr lIns="212" tIns="106" rIns="212" bIns="106" anchor="ctr"/>
              <a:lstStyle/>
              <a:p>
                <a:endParaRPr lang="en-US"/>
              </a:p>
            </p:txBody>
          </p:sp>
          <p:sp>
            <p:nvSpPr>
              <p:cNvPr id="60819" name="Line 193"/>
              <p:cNvSpPr>
                <a:spLocks noChangeShapeType="1"/>
              </p:cNvSpPr>
              <p:nvPr/>
            </p:nvSpPr>
            <p:spPr bwMode="auto">
              <a:xfrm>
                <a:off x="3792" y="1632"/>
                <a:ext cx="96" cy="0"/>
              </a:xfrm>
              <a:prstGeom prst="line">
                <a:avLst/>
              </a:prstGeom>
              <a:noFill/>
              <a:ln w="19050">
                <a:solidFill>
                  <a:schemeClr val="bg2"/>
                </a:solidFill>
                <a:round/>
                <a:headEnd type="triangle" w="sm" len="sm"/>
                <a:tailEnd type="none" w="sm" len="sm"/>
              </a:ln>
            </p:spPr>
            <p:txBody>
              <a:bodyPr lIns="212" tIns="106" rIns="212" bIns="106" anchor="ctr"/>
              <a:lstStyle/>
              <a:p>
                <a:endParaRPr lang="en-US"/>
              </a:p>
            </p:txBody>
          </p:sp>
          <p:sp>
            <p:nvSpPr>
              <p:cNvPr id="60820" name="Line 194"/>
              <p:cNvSpPr>
                <a:spLocks noChangeShapeType="1"/>
              </p:cNvSpPr>
              <p:nvPr/>
            </p:nvSpPr>
            <p:spPr bwMode="auto">
              <a:xfrm>
                <a:off x="4224" y="816"/>
                <a:ext cx="48" cy="0"/>
              </a:xfrm>
              <a:prstGeom prst="line">
                <a:avLst/>
              </a:prstGeom>
              <a:noFill/>
              <a:ln w="19050">
                <a:solidFill>
                  <a:schemeClr val="bg2"/>
                </a:solidFill>
                <a:round/>
                <a:headEnd type="none" w="sm" len="sm"/>
                <a:tailEnd type="none" w="sm" len="sm"/>
              </a:ln>
            </p:spPr>
            <p:txBody>
              <a:bodyPr lIns="212" tIns="106" rIns="212" bIns="106" anchor="ctr"/>
              <a:lstStyle/>
              <a:p>
                <a:endParaRPr lang="en-US"/>
              </a:p>
            </p:txBody>
          </p:sp>
          <p:sp>
            <p:nvSpPr>
              <p:cNvPr id="60821" name="Line 195"/>
              <p:cNvSpPr>
                <a:spLocks noChangeShapeType="1"/>
              </p:cNvSpPr>
              <p:nvPr/>
            </p:nvSpPr>
            <p:spPr bwMode="auto">
              <a:xfrm>
                <a:off x="4272" y="816"/>
                <a:ext cx="0" cy="816"/>
              </a:xfrm>
              <a:prstGeom prst="line">
                <a:avLst/>
              </a:prstGeom>
              <a:noFill/>
              <a:ln w="19050">
                <a:solidFill>
                  <a:schemeClr val="bg2"/>
                </a:solidFill>
                <a:round/>
                <a:headEnd type="none" w="sm" len="sm"/>
                <a:tailEnd type="none" w="sm" len="sm"/>
              </a:ln>
            </p:spPr>
            <p:txBody>
              <a:bodyPr lIns="212" tIns="106" rIns="212" bIns="106" anchor="ctr"/>
              <a:lstStyle/>
              <a:p>
                <a:endParaRPr lang="en-US"/>
              </a:p>
            </p:txBody>
          </p:sp>
          <p:sp>
            <p:nvSpPr>
              <p:cNvPr id="60822" name="Line 196"/>
              <p:cNvSpPr>
                <a:spLocks noChangeShapeType="1"/>
              </p:cNvSpPr>
              <p:nvPr/>
            </p:nvSpPr>
            <p:spPr bwMode="auto">
              <a:xfrm flipH="1">
                <a:off x="4224" y="1632"/>
                <a:ext cx="48" cy="0"/>
              </a:xfrm>
              <a:prstGeom prst="line">
                <a:avLst/>
              </a:prstGeom>
              <a:noFill/>
              <a:ln w="19050">
                <a:solidFill>
                  <a:schemeClr val="bg2"/>
                </a:solidFill>
                <a:round/>
                <a:headEnd type="none" w="sm" len="sm"/>
                <a:tailEnd type="triangle" w="sm" len="sm"/>
              </a:ln>
            </p:spPr>
            <p:txBody>
              <a:bodyPr lIns="212" tIns="106" rIns="212" bIns="106" anchor="ctr"/>
              <a:lstStyle/>
              <a:p>
                <a:endParaRPr lang="en-US"/>
              </a:p>
            </p:txBody>
          </p:sp>
          <p:grpSp>
            <p:nvGrpSpPr>
              <p:cNvPr id="60823" name="Group 197"/>
              <p:cNvGrpSpPr>
                <a:grpSpLocks/>
              </p:cNvGrpSpPr>
              <p:nvPr/>
            </p:nvGrpSpPr>
            <p:grpSpPr bwMode="auto">
              <a:xfrm>
                <a:off x="3456" y="1008"/>
                <a:ext cx="288" cy="480"/>
                <a:chOff x="4320" y="1344"/>
                <a:chExt cx="288" cy="480"/>
              </a:xfrm>
            </p:grpSpPr>
            <p:sp>
              <p:nvSpPr>
                <p:cNvPr id="60868" name="Line 198"/>
                <p:cNvSpPr>
                  <a:spLocks noChangeShapeType="1"/>
                </p:cNvSpPr>
                <p:nvPr/>
              </p:nvSpPr>
              <p:spPr bwMode="auto">
                <a:xfrm>
                  <a:off x="4320" y="1344"/>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69" name="Line 199"/>
                <p:cNvSpPr>
                  <a:spLocks noChangeShapeType="1"/>
                </p:cNvSpPr>
                <p:nvPr/>
              </p:nvSpPr>
              <p:spPr bwMode="auto">
                <a:xfrm flipV="1">
                  <a:off x="4368" y="1344"/>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70" name="Line 200"/>
                <p:cNvSpPr>
                  <a:spLocks noChangeShapeType="1"/>
                </p:cNvSpPr>
                <p:nvPr/>
              </p:nvSpPr>
              <p:spPr bwMode="auto">
                <a:xfrm>
                  <a:off x="4560" y="1344"/>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71" name="Line 201"/>
                <p:cNvSpPr>
                  <a:spLocks noChangeShapeType="1"/>
                </p:cNvSpPr>
                <p:nvPr/>
              </p:nvSpPr>
              <p:spPr bwMode="auto">
                <a:xfrm flipV="1">
                  <a:off x="4608" y="1344"/>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72" name="Line 202"/>
                <p:cNvSpPr>
                  <a:spLocks noChangeShapeType="1"/>
                </p:cNvSpPr>
                <p:nvPr/>
              </p:nvSpPr>
              <p:spPr bwMode="auto">
                <a:xfrm>
                  <a:off x="4560" y="1728"/>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73" name="Line 203"/>
                <p:cNvSpPr>
                  <a:spLocks noChangeShapeType="1"/>
                </p:cNvSpPr>
                <p:nvPr/>
              </p:nvSpPr>
              <p:spPr bwMode="auto">
                <a:xfrm flipV="1">
                  <a:off x="4512" y="1632"/>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74" name="Line 204"/>
                <p:cNvSpPr>
                  <a:spLocks noChangeShapeType="1"/>
                </p:cNvSpPr>
                <p:nvPr/>
              </p:nvSpPr>
              <p:spPr bwMode="auto">
                <a:xfrm>
                  <a:off x="4320" y="1536"/>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75" name="Line 205"/>
                <p:cNvSpPr>
                  <a:spLocks noChangeShapeType="1"/>
                </p:cNvSpPr>
                <p:nvPr/>
              </p:nvSpPr>
              <p:spPr bwMode="auto">
                <a:xfrm flipV="1">
                  <a:off x="4416" y="1440"/>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grpSp>
          <p:grpSp>
            <p:nvGrpSpPr>
              <p:cNvPr id="60824" name="Group 206"/>
              <p:cNvGrpSpPr>
                <a:grpSpLocks/>
              </p:cNvGrpSpPr>
              <p:nvPr/>
            </p:nvGrpSpPr>
            <p:grpSpPr bwMode="auto">
              <a:xfrm>
                <a:off x="3888" y="1008"/>
                <a:ext cx="288" cy="480"/>
                <a:chOff x="4320" y="1344"/>
                <a:chExt cx="288" cy="480"/>
              </a:xfrm>
            </p:grpSpPr>
            <p:sp>
              <p:nvSpPr>
                <p:cNvPr id="60860" name="Line 207"/>
                <p:cNvSpPr>
                  <a:spLocks noChangeShapeType="1"/>
                </p:cNvSpPr>
                <p:nvPr/>
              </p:nvSpPr>
              <p:spPr bwMode="auto">
                <a:xfrm>
                  <a:off x="4320" y="1344"/>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61" name="Line 208"/>
                <p:cNvSpPr>
                  <a:spLocks noChangeShapeType="1"/>
                </p:cNvSpPr>
                <p:nvPr/>
              </p:nvSpPr>
              <p:spPr bwMode="auto">
                <a:xfrm flipV="1">
                  <a:off x="4368" y="1344"/>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62" name="Line 209"/>
                <p:cNvSpPr>
                  <a:spLocks noChangeShapeType="1"/>
                </p:cNvSpPr>
                <p:nvPr/>
              </p:nvSpPr>
              <p:spPr bwMode="auto">
                <a:xfrm>
                  <a:off x="4560" y="1344"/>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63" name="Line 210"/>
                <p:cNvSpPr>
                  <a:spLocks noChangeShapeType="1"/>
                </p:cNvSpPr>
                <p:nvPr/>
              </p:nvSpPr>
              <p:spPr bwMode="auto">
                <a:xfrm flipV="1">
                  <a:off x="4608" y="1344"/>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64" name="Line 211"/>
                <p:cNvSpPr>
                  <a:spLocks noChangeShapeType="1"/>
                </p:cNvSpPr>
                <p:nvPr/>
              </p:nvSpPr>
              <p:spPr bwMode="auto">
                <a:xfrm>
                  <a:off x="4560" y="1728"/>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65" name="Line 212"/>
                <p:cNvSpPr>
                  <a:spLocks noChangeShapeType="1"/>
                </p:cNvSpPr>
                <p:nvPr/>
              </p:nvSpPr>
              <p:spPr bwMode="auto">
                <a:xfrm flipV="1">
                  <a:off x="4512" y="1632"/>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66" name="Line 213"/>
                <p:cNvSpPr>
                  <a:spLocks noChangeShapeType="1"/>
                </p:cNvSpPr>
                <p:nvPr/>
              </p:nvSpPr>
              <p:spPr bwMode="auto">
                <a:xfrm>
                  <a:off x="4320" y="1536"/>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67" name="Line 214"/>
                <p:cNvSpPr>
                  <a:spLocks noChangeShapeType="1"/>
                </p:cNvSpPr>
                <p:nvPr/>
              </p:nvSpPr>
              <p:spPr bwMode="auto">
                <a:xfrm flipV="1">
                  <a:off x="4416" y="1440"/>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grpSp>
          <p:grpSp>
            <p:nvGrpSpPr>
              <p:cNvPr id="60825" name="Group 215"/>
              <p:cNvGrpSpPr>
                <a:grpSpLocks/>
              </p:cNvGrpSpPr>
              <p:nvPr/>
            </p:nvGrpSpPr>
            <p:grpSpPr bwMode="auto">
              <a:xfrm>
                <a:off x="3024" y="1008"/>
                <a:ext cx="288" cy="480"/>
                <a:chOff x="4320" y="1344"/>
                <a:chExt cx="288" cy="480"/>
              </a:xfrm>
            </p:grpSpPr>
            <p:sp>
              <p:nvSpPr>
                <p:cNvPr id="60852" name="Line 216"/>
                <p:cNvSpPr>
                  <a:spLocks noChangeShapeType="1"/>
                </p:cNvSpPr>
                <p:nvPr/>
              </p:nvSpPr>
              <p:spPr bwMode="auto">
                <a:xfrm>
                  <a:off x="4320" y="1344"/>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53" name="Line 217"/>
                <p:cNvSpPr>
                  <a:spLocks noChangeShapeType="1"/>
                </p:cNvSpPr>
                <p:nvPr/>
              </p:nvSpPr>
              <p:spPr bwMode="auto">
                <a:xfrm flipV="1">
                  <a:off x="4368" y="1344"/>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54" name="Line 218"/>
                <p:cNvSpPr>
                  <a:spLocks noChangeShapeType="1"/>
                </p:cNvSpPr>
                <p:nvPr/>
              </p:nvSpPr>
              <p:spPr bwMode="auto">
                <a:xfrm>
                  <a:off x="4560" y="1344"/>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55" name="Line 219"/>
                <p:cNvSpPr>
                  <a:spLocks noChangeShapeType="1"/>
                </p:cNvSpPr>
                <p:nvPr/>
              </p:nvSpPr>
              <p:spPr bwMode="auto">
                <a:xfrm flipV="1">
                  <a:off x="4608" y="1344"/>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56" name="Line 220"/>
                <p:cNvSpPr>
                  <a:spLocks noChangeShapeType="1"/>
                </p:cNvSpPr>
                <p:nvPr/>
              </p:nvSpPr>
              <p:spPr bwMode="auto">
                <a:xfrm>
                  <a:off x="4560" y="1728"/>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57" name="Line 221"/>
                <p:cNvSpPr>
                  <a:spLocks noChangeShapeType="1"/>
                </p:cNvSpPr>
                <p:nvPr/>
              </p:nvSpPr>
              <p:spPr bwMode="auto">
                <a:xfrm flipV="1">
                  <a:off x="4512" y="1632"/>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58" name="Line 222"/>
                <p:cNvSpPr>
                  <a:spLocks noChangeShapeType="1"/>
                </p:cNvSpPr>
                <p:nvPr/>
              </p:nvSpPr>
              <p:spPr bwMode="auto">
                <a:xfrm>
                  <a:off x="4320" y="1536"/>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59" name="Line 223"/>
                <p:cNvSpPr>
                  <a:spLocks noChangeShapeType="1"/>
                </p:cNvSpPr>
                <p:nvPr/>
              </p:nvSpPr>
              <p:spPr bwMode="auto">
                <a:xfrm flipV="1">
                  <a:off x="4416" y="1440"/>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grpSp>
          <p:sp>
            <p:nvSpPr>
              <p:cNvPr id="1187040" name="Rectangle 224"/>
              <p:cNvSpPr>
                <a:spLocks noChangeArrowheads="1"/>
              </p:cNvSpPr>
              <p:nvPr/>
            </p:nvSpPr>
            <p:spPr bwMode="auto">
              <a:xfrm>
                <a:off x="2593" y="671"/>
                <a:ext cx="337" cy="339"/>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1</a:t>
                </a:r>
              </a:p>
            </p:txBody>
          </p:sp>
          <p:sp>
            <p:nvSpPr>
              <p:cNvPr id="1187041" name="Rectangle 225"/>
              <p:cNvSpPr>
                <a:spLocks noChangeArrowheads="1"/>
              </p:cNvSpPr>
              <p:nvPr/>
            </p:nvSpPr>
            <p:spPr bwMode="auto">
              <a:xfrm>
                <a:off x="2593" y="1489"/>
                <a:ext cx="337" cy="335"/>
              </a:xfrm>
              <a:prstGeom prst="rect">
                <a:avLst/>
              </a:prstGeom>
              <a:gradFill rotWithShape="0">
                <a:gsLst>
                  <a:gs pos="0">
                    <a:schemeClr val="tx2"/>
                  </a:gs>
                  <a:gs pos="100000">
                    <a:schemeClr val="tx2">
                      <a:gamma/>
                      <a:shade val="46275"/>
                      <a:invGamma/>
                    </a:schemeClr>
                  </a:gs>
                </a:gsLst>
                <a:lin ang="5400000" scaled="1"/>
              </a:gradFill>
              <a:ln w="12700">
                <a:solidFill>
                  <a:schemeClr val="tx2"/>
                </a:solidFill>
                <a:miter lim="800000"/>
                <a:headEnd type="none" w="sm" len="sm"/>
                <a:tailEnd type="none" w="sm" len="sm"/>
              </a:ln>
              <a:effectLst/>
            </p:spPr>
            <p:txBody>
              <a:bodyPr lIns="212" tIns="106" rIns="212" bIns="106" anchor="ctr"/>
              <a:lstStyle/>
              <a:p>
                <a:pPr algn="ctr" defTabSz="820738" eaLnBrk="1" hangingPunct="1">
                  <a:defRPr/>
                </a:pPr>
                <a:r>
                  <a:rPr lang="en-US" sz="400">
                    <a:latin typeface="Arial" charset="0"/>
                  </a:rPr>
                  <a:t>MEv2</a:t>
                </a:r>
              </a:p>
              <a:p>
                <a:pPr algn="ctr" defTabSz="820738" eaLnBrk="1" hangingPunct="1">
                  <a:defRPr/>
                </a:pPr>
                <a:r>
                  <a:rPr lang="en-US" sz="400">
                    <a:latin typeface="Arial" charset="0"/>
                  </a:rPr>
                  <a:t>8</a:t>
                </a:r>
              </a:p>
            </p:txBody>
          </p:sp>
          <p:sp>
            <p:nvSpPr>
              <p:cNvPr id="60828" name="Line 226"/>
              <p:cNvSpPr>
                <a:spLocks noChangeShapeType="1"/>
              </p:cNvSpPr>
              <p:nvPr/>
            </p:nvSpPr>
            <p:spPr bwMode="auto">
              <a:xfrm>
                <a:off x="2928" y="816"/>
                <a:ext cx="96" cy="0"/>
              </a:xfrm>
              <a:prstGeom prst="line">
                <a:avLst/>
              </a:prstGeom>
              <a:noFill/>
              <a:ln w="19050">
                <a:solidFill>
                  <a:schemeClr val="bg2"/>
                </a:solidFill>
                <a:round/>
                <a:headEnd type="none" w="sm" len="sm"/>
                <a:tailEnd type="triangle" w="sm" len="sm"/>
              </a:ln>
            </p:spPr>
            <p:txBody>
              <a:bodyPr lIns="212" tIns="106" rIns="212" bIns="106" anchor="ctr"/>
              <a:lstStyle/>
              <a:p>
                <a:endParaRPr lang="en-US"/>
              </a:p>
            </p:txBody>
          </p:sp>
          <p:sp>
            <p:nvSpPr>
              <p:cNvPr id="60829" name="Line 227"/>
              <p:cNvSpPr>
                <a:spLocks noChangeShapeType="1"/>
              </p:cNvSpPr>
              <p:nvPr/>
            </p:nvSpPr>
            <p:spPr bwMode="auto">
              <a:xfrm>
                <a:off x="2928" y="1632"/>
                <a:ext cx="96" cy="0"/>
              </a:xfrm>
              <a:prstGeom prst="line">
                <a:avLst/>
              </a:prstGeom>
              <a:noFill/>
              <a:ln w="19050">
                <a:solidFill>
                  <a:schemeClr val="bg2"/>
                </a:solidFill>
                <a:round/>
                <a:headEnd type="triangle" w="sm" len="sm"/>
                <a:tailEnd type="none" w="sm" len="sm"/>
              </a:ln>
            </p:spPr>
            <p:txBody>
              <a:bodyPr lIns="212" tIns="106" rIns="212" bIns="106" anchor="ctr"/>
              <a:lstStyle/>
              <a:p>
                <a:endParaRPr lang="en-US"/>
              </a:p>
            </p:txBody>
          </p:sp>
          <p:grpSp>
            <p:nvGrpSpPr>
              <p:cNvPr id="60830" name="Group 228"/>
              <p:cNvGrpSpPr>
                <a:grpSpLocks/>
              </p:cNvGrpSpPr>
              <p:nvPr/>
            </p:nvGrpSpPr>
            <p:grpSpPr bwMode="auto">
              <a:xfrm>
                <a:off x="2592" y="1008"/>
                <a:ext cx="288" cy="480"/>
                <a:chOff x="4320" y="1344"/>
                <a:chExt cx="288" cy="480"/>
              </a:xfrm>
            </p:grpSpPr>
            <p:sp>
              <p:nvSpPr>
                <p:cNvPr id="60844" name="Line 229"/>
                <p:cNvSpPr>
                  <a:spLocks noChangeShapeType="1"/>
                </p:cNvSpPr>
                <p:nvPr/>
              </p:nvSpPr>
              <p:spPr bwMode="auto">
                <a:xfrm>
                  <a:off x="4320" y="1344"/>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45" name="Line 230"/>
                <p:cNvSpPr>
                  <a:spLocks noChangeShapeType="1"/>
                </p:cNvSpPr>
                <p:nvPr/>
              </p:nvSpPr>
              <p:spPr bwMode="auto">
                <a:xfrm flipV="1">
                  <a:off x="4368" y="1344"/>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46" name="Line 231"/>
                <p:cNvSpPr>
                  <a:spLocks noChangeShapeType="1"/>
                </p:cNvSpPr>
                <p:nvPr/>
              </p:nvSpPr>
              <p:spPr bwMode="auto">
                <a:xfrm>
                  <a:off x="4560" y="1344"/>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47" name="Line 232"/>
                <p:cNvSpPr>
                  <a:spLocks noChangeShapeType="1"/>
                </p:cNvSpPr>
                <p:nvPr/>
              </p:nvSpPr>
              <p:spPr bwMode="auto">
                <a:xfrm flipV="1">
                  <a:off x="4608" y="1344"/>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48" name="Line 233"/>
                <p:cNvSpPr>
                  <a:spLocks noChangeShapeType="1"/>
                </p:cNvSpPr>
                <p:nvPr/>
              </p:nvSpPr>
              <p:spPr bwMode="auto">
                <a:xfrm>
                  <a:off x="4560" y="1728"/>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49" name="Line 234"/>
                <p:cNvSpPr>
                  <a:spLocks noChangeShapeType="1"/>
                </p:cNvSpPr>
                <p:nvPr/>
              </p:nvSpPr>
              <p:spPr bwMode="auto">
                <a:xfrm flipV="1">
                  <a:off x="4512" y="1632"/>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50" name="Line 235"/>
                <p:cNvSpPr>
                  <a:spLocks noChangeShapeType="1"/>
                </p:cNvSpPr>
                <p:nvPr/>
              </p:nvSpPr>
              <p:spPr bwMode="auto">
                <a:xfrm>
                  <a:off x="4320" y="1536"/>
                  <a:ext cx="0" cy="288"/>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51" name="Line 236"/>
                <p:cNvSpPr>
                  <a:spLocks noChangeShapeType="1"/>
                </p:cNvSpPr>
                <p:nvPr/>
              </p:nvSpPr>
              <p:spPr bwMode="auto">
                <a:xfrm flipV="1">
                  <a:off x="4416" y="1440"/>
                  <a:ext cx="0" cy="384"/>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grpSp>
          <p:sp>
            <p:nvSpPr>
              <p:cNvPr id="60831" name="Rectangle 237"/>
              <p:cNvSpPr>
                <a:spLocks noChangeArrowheads="1"/>
              </p:cNvSpPr>
              <p:nvPr/>
            </p:nvSpPr>
            <p:spPr bwMode="auto">
              <a:xfrm>
                <a:off x="4704" y="3312"/>
                <a:ext cx="720" cy="384"/>
              </a:xfrm>
              <a:prstGeom prst="rect">
                <a:avLst/>
              </a:prstGeom>
              <a:gradFill rotWithShape="0">
                <a:gsLst>
                  <a:gs pos="0">
                    <a:srgbClr val="868F90"/>
                  </a:gs>
                  <a:gs pos="100000">
                    <a:srgbClr val="3E4243"/>
                  </a:gs>
                </a:gsLst>
                <a:lin ang="5400000" scaled="1"/>
              </a:gradFill>
              <a:ln w="12700">
                <a:solidFill>
                  <a:schemeClr val="tx1"/>
                </a:solidFill>
                <a:miter lim="800000"/>
                <a:headEnd type="none" w="sm" len="sm"/>
                <a:tailEnd type="none" w="sm" len="sm"/>
              </a:ln>
            </p:spPr>
            <p:txBody>
              <a:bodyPr lIns="212" tIns="106" rIns="212" bIns="106" anchor="ctr"/>
              <a:lstStyle/>
              <a:p>
                <a:pPr defTabSz="820738" eaLnBrk="1" hangingPunct="1">
                  <a:lnSpc>
                    <a:spcPct val="84000"/>
                  </a:lnSpc>
                  <a:spcBef>
                    <a:spcPct val="30000"/>
                  </a:spcBef>
                  <a:tabLst>
                    <a:tab pos="511175" algn="l"/>
                  </a:tabLst>
                </a:pPr>
                <a:r>
                  <a:rPr lang="en-US" sz="400">
                    <a:latin typeface="Arial" charset="0"/>
                  </a:rPr>
                  <a:t>CSRs </a:t>
                </a:r>
              </a:p>
              <a:p>
                <a:pPr defTabSz="820738" eaLnBrk="1" hangingPunct="1">
                  <a:lnSpc>
                    <a:spcPct val="84000"/>
                  </a:lnSpc>
                  <a:spcBef>
                    <a:spcPct val="30000"/>
                  </a:spcBef>
                  <a:tabLst>
                    <a:tab pos="511175" algn="l"/>
                  </a:tabLst>
                </a:pPr>
                <a:r>
                  <a:rPr lang="en-US" sz="400">
                    <a:latin typeface="Arial" charset="0"/>
                  </a:rPr>
                  <a:t>-Fast_wr	-UART</a:t>
                </a:r>
              </a:p>
              <a:p>
                <a:pPr defTabSz="820738" eaLnBrk="1" hangingPunct="1">
                  <a:lnSpc>
                    <a:spcPct val="84000"/>
                  </a:lnSpc>
                  <a:spcBef>
                    <a:spcPct val="30000"/>
                  </a:spcBef>
                  <a:tabLst>
                    <a:tab pos="511175" algn="l"/>
                  </a:tabLst>
                </a:pPr>
                <a:r>
                  <a:rPr lang="en-US" sz="400">
                    <a:latin typeface="Arial" charset="0"/>
                  </a:rPr>
                  <a:t>-Timers	-GPIO</a:t>
                </a:r>
              </a:p>
              <a:p>
                <a:pPr defTabSz="820738" eaLnBrk="1" hangingPunct="1">
                  <a:lnSpc>
                    <a:spcPct val="84000"/>
                  </a:lnSpc>
                  <a:spcBef>
                    <a:spcPct val="30000"/>
                  </a:spcBef>
                  <a:tabLst>
                    <a:tab pos="511175" algn="l"/>
                  </a:tabLst>
                </a:pPr>
                <a:r>
                  <a:rPr lang="en-US" sz="400">
                    <a:latin typeface="Arial" charset="0"/>
                  </a:rPr>
                  <a:t>-BootROM/SlowPort</a:t>
                </a:r>
              </a:p>
            </p:txBody>
          </p:sp>
          <p:sp>
            <p:nvSpPr>
              <p:cNvPr id="60832" name="Line 238"/>
              <p:cNvSpPr>
                <a:spLocks noChangeShapeType="1"/>
              </p:cNvSpPr>
              <p:nvPr/>
            </p:nvSpPr>
            <p:spPr bwMode="auto">
              <a:xfrm>
                <a:off x="4512" y="3408"/>
                <a:ext cx="192" cy="0"/>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33" name="Line 239"/>
              <p:cNvSpPr>
                <a:spLocks noChangeShapeType="1"/>
              </p:cNvSpPr>
              <p:nvPr/>
            </p:nvSpPr>
            <p:spPr bwMode="auto">
              <a:xfrm flipH="1">
                <a:off x="4560" y="3504"/>
                <a:ext cx="144" cy="0"/>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34" name="Line 240"/>
              <p:cNvSpPr>
                <a:spLocks noChangeShapeType="1"/>
              </p:cNvSpPr>
              <p:nvPr/>
            </p:nvSpPr>
            <p:spPr bwMode="auto">
              <a:xfrm>
                <a:off x="1968" y="3408"/>
                <a:ext cx="0" cy="144"/>
              </a:xfrm>
              <a:prstGeom prst="line">
                <a:avLst/>
              </a:prstGeom>
              <a:noFill/>
              <a:ln w="12700">
                <a:solidFill>
                  <a:schemeClr val="tx1"/>
                </a:solidFill>
                <a:round/>
                <a:headEnd type="none" w="sm" len="sm"/>
                <a:tailEnd type="none" w="sm" len="sm"/>
              </a:ln>
            </p:spPr>
            <p:txBody>
              <a:bodyPr lIns="212" tIns="106" rIns="212" bIns="106" anchor="ctr"/>
              <a:lstStyle/>
              <a:p>
                <a:endParaRPr lang="en-US"/>
              </a:p>
            </p:txBody>
          </p:sp>
          <p:sp>
            <p:nvSpPr>
              <p:cNvPr id="60835" name="Rectangle 241"/>
              <p:cNvSpPr>
                <a:spLocks noChangeArrowheads="1"/>
              </p:cNvSpPr>
              <p:nvPr/>
            </p:nvSpPr>
            <p:spPr bwMode="auto">
              <a:xfrm>
                <a:off x="1776" y="3072"/>
                <a:ext cx="432" cy="38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QDR</a:t>
                </a:r>
              </a:p>
              <a:p>
                <a:pPr algn="ctr" defTabSz="820738" eaLnBrk="1" hangingPunct="1"/>
                <a:r>
                  <a:rPr lang="en-US" sz="400">
                    <a:latin typeface="Arial" charset="0"/>
                  </a:rPr>
                  <a:t>SRAM</a:t>
                </a:r>
              </a:p>
              <a:p>
                <a:pPr algn="ctr" defTabSz="820738" eaLnBrk="1" hangingPunct="1"/>
                <a:r>
                  <a:rPr lang="en-US" sz="400">
                    <a:latin typeface="Arial" charset="0"/>
                  </a:rPr>
                  <a:t>4</a:t>
                </a:r>
              </a:p>
            </p:txBody>
          </p:sp>
          <p:sp>
            <p:nvSpPr>
              <p:cNvPr id="60836" name="Rectangle 242"/>
              <p:cNvSpPr>
                <a:spLocks noChangeArrowheads="1"/>
              </p:cNvSpPr>
              <p:nvPr/>
            </p:nvSpPr>
            <p:spPr bwMode="auto">
              <a:xfrm>
                <a:off x="1776" y="3504"/>
                <a:ext cx="432" cy="144"/>
              </a:xfrm>
              <a:prstGeom prst="rect">
                <a:avLst/>
              </a:prstGeom>
              <a:solidFill>
                <a:schemeClr val="accent2"/>
              </a:solidFill>
              <a:ln w="12700">
                <a:solidFill>
                  <a:schemeClr val="tx1"/>
                </a:solidFill>
                <a:miter lim="800000"/>
                <a:headEnd type="none" w="sm" len="sm"/>
                <a:tailEnd type="none" w="sm" len="sm"/>
              </a:ln>
            </p:spPr>
            <p:txBody>
              <a:bodyPr lIns="212" tIns="106" rIns="212" bIns="106" anchor="ctr"/>
              <a:lstStyle/>
              <a:p>
                <a:pPr algn="ctr" defTabSz="820738" eaLnBrk="1" hangingPunct="1"/>
                <a:r>
                  <a:rPr lang="en-US" sz="400">
                    <a:latin typeface="Arial" charset="0"/>
                  </a:rPr>
                  <a:t>E/D Q</a:t>
                </a:r>
              </a:p>
            </p:txBody>
          </p:sp>
          <p:sp>
            <p:nvSpPr>
              <p:cNvPr id="60837" name="Line 243"/>
              <p:cNvSpPr>
                <a:spLocks noChangeShapeType="1"/>
              </p:cNvSpPr>
              <p:nvPr/>
            </p:nvSpPr>
            <p:spPr bwMode="auto">
              <a:xfrm flipV="1">
                <a:off x="1920" y="2976"/>
                <a:ext cx="0" cy="96"/>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60838" name="Line 244"/>
              <p:cNvSpPr>
                <a:spLocks noChangeShapeType="1"/>
              </p:cNvSpPr>
              <p:nvPr/>
            </p:nvSpPr>
            <p:spPr bwMode="auto">
              <a:xfrm>
                <a:off x="2016" y="2880"/>
                <a:ext cx="0" cy="192"/>
              </a:xfrm>
              <a:prstGeom prst="line">
                <a:avLst/>
              </a:prstGeom>
              <a:noFill/>
              <a:ln w="12700">
                <a:solidFill>
                  <a:schemeClr val="tx1"/>
                </a:solidFill>
                <a:round/>
                <a:headEnd type="none" w="sm" len="sm"/>
                <a:tailEnd type="triangle" w="sm" len="sm"/>
              </a:ln>
            </p:spPr>
            <p:txBody>
              <a:bodyPr lIns="212" tIns="106" rIns="212" bIns="106" anchor="ctr"/>
              <a:lstStyle/>
              <a:p>
                <a:endParaRPr lang="en-US"/>
              </a:p>
            </p:txBody>
          </p:sp>
          <p:sp>
            <p:nvSpPr>
              <p:cNvPr id="1187061" name="AutoShape 245"/>
              <p:cNvSpPr>
                <a:spLocks noChangeArrowheads="1"/>
              </p:cNvSpPr>
              <p:nvPr/>
            </p:nvSpPr>
            <p:spPr bwMode="auto">
              <a:xfrm>
                <a:off x="1827" y="3649"/>
                <a:ext cx="142" cy="335"/>
              </a:xfrm>
              <a:prstGeom prst="downArrow">
                <a:avLst>
                  <a:gd name="adj1" fmla="val 50000"/>
                  <a:gd name="adj2" fmla="val 58333"/>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18</a:t>
                </a:r>
              </a:p>
            </p:txBody>
          </p:sp>
          <p:sp>
            <p:nvSpPr>
              <p:cNvPr id="1187062" name="AutoShape 246"/>
              <p:cNvSpPr>
                <a:spLocks noChangeArrowheads="1"/>
              </p:cNvSpPr>
              <p:nvPr/>
            </p:nvSpPr>
            <p:spPr bwMode="auto">
              <a:xfrm>
                <a:off x="2017" y="3649"/>
                <a:ext cx="142" cy="335"/>
              </a:xfrm>
              <a:prstGeom prst="upArrow">
                <a:avLst>
                  <a:gd name="adj1" fmla="val 50000"/>
                  <a:gd name="adj2" fmla="val 58333"/>
                </a:avLst>
              </a:prstGeom>
              <a:solidFill>
                <a:schemeClr val="accent2"/>
              </a:solidFill>
              <a:ln w="12700">
                <a:solidFill>
                  <a:schemeClr val="tx1"/>
                </a:solidFill>
                <a:miter lim="800000"/>
                <a:headEnd type="none" w="sm" len="sm"/>
                <a:tailEnd type="none" w="sm" len="sm"/>
              </a:ln>
              <a:effectLst/>
            </p:spPr>
            <p:txBody>
              <a:bodyPr lIns="212" tIns="106" rIns="212" bIns="106" anchor="ctr"/>
              <a:lstStyle/>
              <a:p>
                <a:pPr algn="ctr" defTabSz="820738" eaLnBrk="1" hangingPunct="1">
                  <a:defRPr/>
                </a:pPr>
                <a:r>
                  <a:rPr lang="en-US" sz="400">
                    <a:effectLst>
                      <a:outerShdw blurRad="38100" dist="38100" dir="2700000" algn="tl">
                        <a:srgbClr val="FFFFFF"/>
                      </a:outerShdw>
                    </a:effectLst>
                    <a:latin typeface="Arial Narrow" pitchFamily="96" charset="0"/>
                  </a:rPr>
                  <a:t>18</a:t>
                </a:r>
              </a:p>
            </p:txBody>
          </p:sp>
          <p:sp>
            <p:nvSpPr>
              <p:cNvPr id="60841" name="Line 247"/>
              <p:cNvSpPr>
                <a:spLocks noChangeShapeType="1"/>
              </p:cNvSpPr>
              <p:nvPr/>
            </p:nvSpPr>
            <p:spPr bwMode="auto">
              <a:xfrm>
                <a:off x="2544" y="1632"/>
                <a:ext cx="0" cy="768"/>
              </a:xfrm>
              <a:prstGeom prst="line">
                <a:avLst/>
              </a:prstGeom>
              <a:noFill/>
              <a:ln w="19050">
                <a:solidFill>
                  <a:schemeClr val="bg2"/>
                </a:solidFill>
                <a:round/>
                <a:headEnd type="none" w="sm" len="sm"/>
                <a:tailEnd type="none" w="sm" len="sm"/>
              </a:ln>
            </p:spPr>
            <p:txBody>
              <a:bodyPr lIns="212" tIns="106" rIns="212" bIns="106" anchor="ctr"/>
              <a:lstStyle/>
              <a:p>
                <a:endParaRPr lang="en-US"/>
              </a:p>
            </p:txBody>
          </p:sp>
          <p:sp>
            <p:nvSpPr>
              <p:cNvPr id="60842" name="Line 248"/>
              <p:cNvSpPr>
                <a:spLocks noChangeShapeType="1"/>
              </p:cNvSpPr>
              <p:nvPr/>
            </p:nvSpPr>
            <p:spPr bwMode="auto">
              <a:xfrm>
                <a:off x="2544" y="1632"/>
                <a:ext cx="48" cy="0"/>
              </a:xfrm>
              <a:prstGeom prst="line">
                <a:avLst/>
              </a:prstGeom>
              <a:noFill/>
              <a:ln w="19050">
                <a:solidFill>
                  <a:schemeClr val="bg2"/>
                </a:solidFill>
                <a:round/>
                <a:headEnd type="none" w="sm" len="sm"/>
                <a:tailEnd type="none" w="sm" len="sm"/>
              </a:ln>
            </p:spPr>
            <p:txBody>
              <a:bodyPr lIns="212" tIns="106" rIns="212" bIns="106" anchor="ctr"/>
              <a:lstStyle/>
              <a:p>
                <a:endParaRPr lang="en-US"/>
              </a:p>
            </p:txBody>
          </p:sp>
          <p:sp>
            <p:nvSpPr>
              <p:cNvPr id="60843" name="Line 249"/>
              <p:cNvSpPr>
                <a:spLocks noChangeShapeType="1"/>
              </p:cNvSpPr>
              <p:nvPr/>
            </p:nvSpPr>
            <p:spPr bwMode="auto">
              <a:xfrm flipH="1">
                <a:off x="2544" y="2400"/>
                <a:ext cx="48" cy="0"/>
              </a:xfrm>
              <a:prstGeom prst="line">
                <a:avLst/>
              </a:prstGeom>
              <a:noFill/>
              <a:ln w="19050">
                <a:solidFill>
                  <a:schemeClr val="bg2"/>
                </a:solidFill>
                <a:round/>
                <a:headEnd type="triangle" w="sm" len="sm"/>
                <a:tailEnd type="none" w="sm" len="sm"/>
              </a:ln>
            </p:spPr>
            <p:txBody>
              <a:bodyPr lIns="212" tIns="106" rIns="212" bIns="106" anchor="ctr"/>
              <a:lstStyle/>
              <a:p>
                <a:endParaRPr lang="en-US"/>
              </a:p>
            </p:txBody>
          </p:sp>
        </p:grpSp>
        <p:sp>
          <p:nvSpPr>
            <p:cNvPr id="60430" name="Text Box 250"/>
            <p:cNvSpPr txBox="1">
              <a:spLocks noChangeArrowheads="1"/>
            </p:cNvSpPr>
            <p:nvPr/>
          </p:nvSpPr>
          <p:spPr bwMode="auto">
            <a:xfrm>
              <a:off x="1392" y="1279"/>
              <a:ext cx="1968" cy="720"/>
            </a:xfrm>
            <a:prstGeom prst="rect">
              <a:avLst/>
            </a:prstGeom>
            <a:noFill/>
            <a:ln w="12700">
              <a:noFill/>
              <a:miter lim="800000"/>
              <a:headEnd/>
              <a:tailEnd/>
            </a:ln>
          </p:spPr>
          <p:txBody>
            <a:bodyPr lIns="212" tIns="106" rIns="212" bIns="106" anchor="ctr"/>
            <a:lstStyle/>
            <a:p>
              <a:pPr algn="ctr" defTabSz="820738">
                <a:lnSpc>
                  <a:spcPct val="90000"/>
                </a:lnSpc>
                <a:buClr>
                  <a:schemeClr val="tx1"/>
                </a:buClr>
                <a:buFont typeface="Wingdings" pitchFamily="96" charset="2"/>
                <a:buNone/>
              </a:pPr>
              <a:r>
                <a:rPr lang="en-US" sz="1800" b="0">
                  <a:latin typeface="Arial" charset="0"/>
                </a:rPr>
                <a:t>Intel Network Processor</a:t>
              </a:r>
            </a:p>
            <a:p>
              <a:pPr algn="ctr" defTabSz="820738">
                <a:lnSpc>
                  <a:spcPct val="90000"/>
                </a:lnSpc>
                <a:buClr>
                  <a:schemeClr val="tx1"/>
                </a:buClr>
                <a:buFont typeface="Wingdings" pitchFamily="96" charset="2"/>
                <a:buNone/>
              </a:pPr>
              <a:r>
                <a:rPr lang="en-US" sz="1800" b="0">
                  <a:latin typeface="Arial" charset="0"/>
                </a:rPr>
                <a:t>1 GPP Core</a:t>
              </a:r>
            </a:p>
            <a:p>
              <a:pPr algn="ctr" defTabSz="820738">
                <a:lnSpc>
                  <a:spcPct val="90000"/>
                </a:lnSpc>
                <a:buClr>
                  <a:schemeClr val="tx1"/>
                </a:buClr>
                <a:buFont typeface="Wingdings" pitchFamily="96" charset="2"/>
                <a:buNone/>
              </a:pPr>
              <a:r>
                <a:rPr lang="en-US" sz="1800" b="0">
                  <a:latin typeface="Arial" charset="0"/>
                </a:rPr>
                <a:t>16 ASPs (128 threads)</a:t>
              </a:r>
            </a:p>
          </p:txBody>
        </p:sp>
        <p:pic>
          <p:nvPicPr>
            <p:cNvPr id="60431" name="Picture 251"/>
            <p:cNvPicPr>
              <a:picLocks noChangeAspect="1" noChangeArrowheads="1"/>
            </p:cNvPicPr>
            <p:nvPr/>
          </p:nvPicPr>
          <p:blipFill>
            <a:blip r:embed="rId5" cstate="print"/>
            <a:srcRect/>
            <a:stretch>
              <a:fillRect/>
            </a:stretch>
          </p:blipFill>
          <p:spPr bwMode="auto">
            <a:xfrm>
              <a:off x="4896" y="1008"/>
              <a:ext cx="1104" cy="727"/>
            </a:xfrm>
            <a:prstGeom prst="rect">
              <a:avLst/>
            </a:prstGeom>
            <a:noFill/>
            <a:ln w="9525">
              <a:noFill/>
              <a:miter lim="800000"/>
              <a:headEnd/>
              <a:tailEnd/>
            </a:ln>
          </p:spPr>
        </p:pic>
        <p:sp>
          <p:nvSpPr>
            <p:cNvPr id="60432" name="Text Box 252"/>
            <p:cNvSpPr txBox="1">
              <a:spLocks noChangeArrowheads="1"/>
            </p:cNvSpPr>
            <p:nvPr/>
          </p:nvSpPr>
          <p:spPr bwMode="auto">
            <a:xfrm>
              <a:off x="3456" y="1247"/>
              <a:ext cx="1536" cy="673"/>
            </a:xfrm>
            <a:prstGeom prst="rect">
              <a:avLst/>
            </a:prstGeom>
            <a:noFill/>
            <a:ln w="12700">
              <a:noFill/>
              <a:miter lim="800000"/>
              <a:headEnd/>
              <a:tailEnd/>
            </a:ln>
          </p:spPr>
          <p:txBody>
            <a:bodyPr lIns="212" tIns="106" rIns="212" bIns="106" anchor="ctr"/>
            <a:lstStyle/>
            <a:p>
              <a:pPr algn="ctr" defTabSz="820738">
                <a:lnSpc>
                  <a:spcPct val="90000"/>
                </a:lnSpc>
                <a:buClr>
                  <a:schemeClr val="tx1"/>
                </a:buClr>
                <a:buFont typeface="Wingdings" pitchFamily="96" charset="2"/>
                <a:buNone/>
              </a:pPr>
              <a:r>
                <a:rPr lang="en-US" sz="1800" b="0">
                  <a:latin typeface="Arial" charset="0"/>
                </a:rPr>
                <a:t>IBM Cell</a:t>
              </a:r>
            </a:p>
            <a:p>
              <a:pPr algn="ctr" defTabSz="820738">
                <a:lnSpc>
                  <a:spcPct val="90000"/>
                </a:lnSpc>
                <a:buClr>
                  <a:schemeClr val="tx1"/>
                </a:buClr>
                <a:buFont typeface="Wingdings" pitchFamily="96" charset="2"/>
                <a:buNone/>
              </a:pPr>
              <a:r>
                <a:rPr lang="en-US" sz="1800" b="0">
                  <a:latin typeface="Arial" charset="0"/>
                </a:rPr>
                <a:t>1 GPP (2 threads)</a:t>
              </a:r>
            </a:p>
            <a:p>
              <a:pPr algn="ctr" defTabSz="820738">
                <a:lnSpc>
                  <a:spcPct val="90000"/>
                </a:lnSpc>
                <a:buClr>
                  <a:schemeClr val="tx1"/>
                </a:buClr>
                <a:buFont typeface="Wingdings" pitchFamily="96" charset="2"/>
                <a:buNone/>
              </a:pPr>
              <a:r>
                <a:rPr lang="en-US" sz="1800" b="0">
                  <a:latin typeface="Arial" charset="0"/>
                </a:rPr>
                <a:t>8 ASPs</a:t>
              </a:r>
            </a:p>
          </p:txBody>
        </p:sp>
        <p:pic>
          <p:nvPicPr>
            <p:cNvPr id="60433" name="Picture 253"/>
            <p:cNvPicPr>
              <a:picLocks noChangeAspect="1" noChangeArrowheads="1"/>
            </p:cNvPicPr>
            <p:nvPr/>
          </p:nvPicPr>
          <p:blipFill>
            <a:blip r:embed="rId6" cstate="print"/>
            <a:srcRect/>
            <a:stretch>
              <a:fillRect/>
            </a:stretch>
          </p:blipFill>
          <p:spPr bwMode="auto">
            <a:xfrm>
              <a:off x="3552" y="1872"/>
              <a:ext cx="1296" cy="765"/>
            </a:xfrm>
            <a:prstGeom prst="rect">
              <a:avLst/>
            </a:prstGeom>
            <a:noFill/>
            <a:ln w="9525">
              <a:noFill/>
              <a:miter lim="800000"/>
              <a:headEnd/>
              <a:tailEnd/>
            </a:ln>
          </p:spPr>
        </p:pic>
        <p:sp>
          <p:nvSpPr>
            <p:cNvPr id="60434" name="Text Box 254"/>
            <p:cNvSpPr txBox="1">
              <a:spLocks noChangeArrowheads="1"/>
            </p:cNvSpPr>
            <p:nvPr/>
          </p:nvSpPr>
          <p:spPr bwMode="auto">
            <a:xfrm>
              <a:off x="4752" y="1920"/>
              <a:ext cx="1279" cy="602"/>
            </a:xfrm>
            <a:prstGeom prst="rect">
              <a:avLst/>
            </a:prstGeom>
            <a:noFill/>
            <a:ln w="12700">
              <a:noFill/>
              <a:miter lim="800000"/>
              <a:headEnd/>
              <a:tailEnd/>
            </a:ln>
          </p:spPr>
          <p:txBody>
            <a:bodyPr lIns="212" tIns="106" rIns="212" bIns="106" anchor="ctr"/>
            <a:lstStyle/>
            <a:p>
              <a:pPr algn="ctr" defTabSz="820738">
                <a:lnSpc>
                  <a:spcPct val="90000"/>
                </a:lnSpc>
                <a:buClr>
                  <a:schemeClr val="tx1"/>
                </a:buClr>
                <a:buFont typeface="Wingdings" pitchFamily="96" charset="2"/>
                <a:buNone/>
              </a:pPr>
              <a:r>
                <a:rPr lang="en-US" sz="1800" b="0">
                  <a:latin typeface="Arial" charset="0"/>
                </a:rPr>
                <a:t>Picochip DSP</a:t>
              </a:r>
            </a:p>
            <a:p>
              <a:pPr algn="ctr" defTabSz="820738">
                <a:lnSpc>
                  <a:spcPct val="90000"/>
                </a:lnSpc>
                <a:buClr>
                  <a:schemeClr val="tx1"/>
                </a:buClr>
                <a:buFont typeface="Wingdings" pitchFamily="96" charset="2"/>
                <a:buNone/>
              </a:pPr>
              <a:r>
                <a:rPr lang="en-US" sz="1800" b="0">
                  <a:latin typeface="Arial" charset="0"/>
                </a:rPr>
                <a:t>1 GPP core</a:t>
              </a:r>
            </a:p>
            <a:p>
              <a:pPr algn="ctr" defTabSz="820738">
                <a:lnSpc>
                  <a:spcPct val="90000"/>
                </a:lnSpc>
                <a:buClr>
                  <a:schemeClr val="tx1"/>
                </a:buClr>
                <a:buFont typeface="Wingdings" pitchFamily="96" charset="2"/>
                <a:buNone/>
              </a:pPr>
              <a:r>
                <a:rPr lang="en-US" sz="1800" b="0">
                  <a:latin typeface="Arial" charset="0"/>
                </a:rPr>
                <a:t>248 ASPs</a:t>
              </a:r>
            </a:p>
          </p:txBody>
        </p:sp>
        <p:sp>
          <p:nvSpPr>
            <p:cNvPr id="60435" name="Text Box 255"/>
            <p:cNvSpPr txBox="1">
              <a:spLocks noChangeArrowheads="1"/>
            </p:cNvSpPr>
            <p:nvPr/>
          </p:nvSpPr>
          <p:spPr bwMode="auto">
            <a:xfrm>
              <a:off x="3744" y="2592"/>
              <a:ext cx="1814" cy="593"/>
            </a:xfrm>
            <a:prstGeom prst="rect">
              <a:avLst/>
            </a:prstGeom>
            <a:noFill/>
            <a:ln w="12700">
              <a:noFill/>
              <a:miter lim="800000"/>
              <a:headEnd/>
              <a:tailEnd/>
            </a:ln>
          </p:spPr>
          <p:txBody>
            <a:bodyPr lIns="212" tIns="106" rIns="212" bIns="106" anchor="ctr"/>
            <a:lstStyle/>
            <a:p>
              <a:pPr algn="ctr" defTabSz="820738">
                <a:lnSpc>
                  <a:spcPct val="90000"/>
                </a:lnSpc>
                <a:buClr>
                  <a:schemeClr val="tx1"/>
                </a:buClr>
                <a:buFont typeface="Wingdings" pitchFamily="96" charset="2"/>
                <a:buNone/>
              </a:pPr>
              <a:r>
                <a:rPr lang="en-US" sz="1800" b="0">
                  <a:latin typeface="Arial" charset="0"/>
                </a:rPr>
                <a:t>Cisco CRS-1</a:t>
              </a:r>
            </a:p>
            <a:p>
              <a:pPr algn="ctr" defTabSz="820738">
                <a:lnSpc>
                  <a:spcPct val="90000"/>
                </a:lnSpc>
                <a:buClr>
                  <a:schemeClr val="tx1"/>
                </a:buClr>
                <a:buFont typeface="Wingdings" pitchFamily="96" charset="2"/>
                <a:buNone/>
              </a:pPr>
              <a:r>
                <a:rPr lang="en-US" sz="1800" b="0">
                  <a:latin typeface="Arial" charset="0"/>
                </a:rPr>
                <a:t>188 Tensilica GPPs</a:t>
              </a:r>
            </a:p>
          </p:txBody>
        </p:sp>
        <p:grpSp>
          <p:nvGrpSpPr>
            <p:cNvPr id="60436" name="Group 256"/>
            <p:cNvGrpSpPr>
              <a:grpSpLocks/>
            </p:cNvGrpSpPr>
            <p:nvPr/>
          </p:nvGrpSpPr>
          <p:grpSpPr bwMode="auto">
            <a:xfrm>
              <a:off x="5376" y="2496"/>
              <a:ext cx="720" cy="672"/>
              <a:chOff x="288" y="3648"/>
              <a:chExt cx="768" cy="780"/>
            </a:xfrm>
          </p:grpSpPr>
          <p:grpSp>
            <p:nvGrpSpPr>
              <p:cNvPr id="60437" name="Group 257"/>
              <p:cNvGrpSpPr>
                <a:grpSpLocks/>
              </p:cNvGrpSpPr>
              <p:nvPr/>
            </p:nvGrpSpPr>
            <p:grpSpPr bwMode="auto">
              <a:xfrm>
                <a:off x="288" y="3648"/>
                <a:ext cx="384" cy="396"/>
                <a:chOff x="1728" y="3120"/>
                <a:chExt cx="1152" cy="1152"/>
              </a:xfrm>
            </p:grpSpPr>
            <p:sp>
              <p:nvSpPr>
                <p:cNvPr id="60633" name="Rectangle 258"/>
                <p:cNvSpPr>
                  <a:spLocks noChangeArrowheads="1"/>
                </p:cNvSpPr>
                <p:nvPr/>
              </p:nvSpPr>
              <p:spPr bwMode="auto">
                <a:xfrm>
                  <a:off x="1728"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34" name="Rectangle 259"/>
                <p:cNvSpPr>
                  <a:spLocks noChangeArrowheads="1"/>
                </p:cNvSpPr>
                <p:nvPr/>
              </p:nvSpPr>
              <p:spPr bwMode="auto">
                <a:xfrm>
                  <a:off x="1872"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35" name="Rectangle 260"/>
                <p:cNvSpPr>
                  <a:spLocks noChangeArrowheads="1"/>
                </p:cNvSpPr>
                <p:nvPr/>
              </p:nvSpPr>
              <p:spPr bwMode="auto">
                <a:xfrm>
                  <a:off x="2016"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36" name="Rectangle 261"/>
                <p:cNvSpPr>
                  <a:spLocks noChangeArrowheads="1"/>
                </p:cNvSpPr>
                <p:nvPr/>
              </p:nvSpPr>
              <p:spPr bwMode="auto">
                <a:xfrm>
                  <a:off x="2160"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37" name="Rectangle 262"/>
                <p:cNvSpPr>
                  <a:spLocks noChangeArrowheads="1"/>
                </p:cNvSpPr>
                <p:nvPr/>
              </p:nvSpPr>
              <p:spPr bwMode="auto">
                <a:xfrm>
                  <a:off x="2304"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38" name="Rectangle 263"/>
                <p:cNvSpPr>
                  <a:spLocks noChangeArrowheads="1"/>
                </p:cNvSpPr>
                <p:nvPr/>
              </p:nvSpPr>
              <p:spPr bwMode="auto">
                <a:xfrm>
                  <a:off x="2448"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39" name="Rectangle 264"/>
                <p:cNvSpPr>
                  <a:spLocks noChangeArrowheads="1"/>
                </p:cNvSpPr>
                <p:nvPr/>
              </p:nvSpPr>
              <p:spPr bwMode="auto">
                <a:xfrm>
                  <a:off x="2592"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40" name="Rectangle 265"/>
                <p:cNvSpPr>
                  <a:spLocks noChangeArrowheads="1"/>
                </p:cNvSpPr>
                <p:nvPr/>
              </p:nvSpPr>
              <p:spPr bwMode="auto">
                <a:xfrm>
                  <a:off x="2736"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41" name="Rectangle 266"/>
                <p:cNvSpPr>
                  <a:spLocks noChangeArrowheads="1"/>
                </p:cNvSpPr>
                <p:nvPr/>
              </p:nvSpPr>
              <p:spPr bwMode="auto">
                <a:xfrm>
                  <a:off x="1728"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42" name="Rectangle 267"/>
                <p:cNvSpPr>
                  <a:spLocks noChangeArrowheads="1"/>
                </p:cNvSpPr>
                <p:nvPr/>
              </p:nvSpPr>
              <p:spPr bwMode="auto">
                <a:xfrm>
                  <a:off x="1872"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43" name="Rectangle 268"/>
                <p:cNvSpPr>
                  <a:spLocks noChangeArrowheads="1"/>
                </p:cNvSpPr>
                <p:nvPr/>
              </p:nvSpPr>
              <p:spPr bwMode="auto">
                <a:xfrm>
                  <a:off x="2016"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44" name="Rectangle 269"/>
                <p:cNvSpPr>
                  <a:spLocks noChangeArrowheads="1"/>
                </p:cNvSpPr>
                <p:nvPr/>
              </p:nvSpPr>
              <p:spPr bwMode="auto">
                <a:xfrm>
                  <a:off x="2160"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45" name="Rectangle 270"/>
                <p:cNvSpPr>
                  <a:spLocks noChangeArrowheads="1"/>
                </p:cNvSpPr>
                <p:nvPr/>
              </p:nvSpPr>
              <p:spPr bwMode="auto">
                <a:xfrm>
                  <a:off x="2304"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46" name="Rectangle 271"/>
                <p:cNvSpPr>
                  <a:spLocks noChangeArrowheads="1"/>
                </p:cNvSpPr>
                <p:nvPr/>
              </p:nvSpPr>
              <p:spPr bwMode="auto">
                <a:xfrm>
                  <a:off x="2448"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47" name="Rectangle 272"/>
                <p:cNvSpPr>
                  <a:spLocks noChangeArrowheads="1"/>
                </p:cNvSpPr>
                <p:nvPr/>
              </p:nvSpPr>
              <p:spPr bwMode="auto">
                <a:xfrm>
                  <a:off x="2592"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48" name="Rectangle 273"/>
                <p:cNvSpPr>
                  <a:spLocks noChangeArrowheads="1"/>
                </p:cNvSpPr>
                <p:nvPr/>
              </p:nvSpPr>
              <p:spPr bwMode="auto">
                <a:xfrm>
                  <a:off x="2736"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49" name="Rectangle 274"/>
                <p:cNvSpPr>
                  <a:spLocks noChangeArrowheads="1"/>
                </p:cNvSpPr>
                <p:nvPr/>
              </p:nvSpPr>
              <p:spPr bwMode="auto">
                <a:xfrm>
                  <a:off x="1728"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50" name="Rectangle 275"/>
                <p:cNvSpPr>
                  <a:spLocks noChangeArrowheads="1"/>
                </p:cNvSpPr>
                <p:nvPr/>
              </p:nvSpPr>
              <p:spPr bwMode="auto">
                <a:xfrm>
                  <a:off x="1872"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51" name="Rectangle 276"/>
                <p:cNvSpPr>
                  <a:spLocks noChangeArrowheads="1"/>
                </p:cNvSpPr>
                <p:nvPr/>
              </p:nvSpPr>
              <p:spPr bwMode="auto">
                <a:xfrm>
                  <a:off x="2016"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52" name="Rectangle 277"/>
                <p:cNvSpPr>
                  <a:spLocks noChangeArrowheads="1"/>
                </p:cNvSpPr>
                <p:nvPr/>
              </p:nvSpPr>
              <p:spPr bwMode="auto">
                <a:xfrm>
                  <a:off x="2160"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53" name="Rectangle 278"/>
                <p:cNvSpPr>
                  <a:spLocks noChangeArrowheads="1"/>
                </p:cNvSpPr>
                <p:nvPr/>
              </p:nvSpPr>
              <p:spPr bwMode="auto">
                <a:xfrm>
                  <a:off x="2304"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54" name="Rectangle 279"/>
                <p:cNvSpPr>
                  <a:spLocks noChangeArrowheads="1"/>
                </p:cNvSpPr>
                <p:nvPr/>
              </p:nvSpPr>
              <p:spPr bwMode="auto">
                <a:xfrm>
                  <a:off x="2448"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55" name="Rectangle 280"/>
                <p:cNvSpPr>
                  <a:spLocks noChangeArrowheads="1"/>
                </p:cNvSpPr>
                <p:nvPr/>
              </p:nvSpPr>
              <p:spPr bwMode="auto">
                <a:xfrm>
                  <a:off x="2592"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56" name="Rectangle 281"/>
                <p:cNvSpPr>
                  <a:spLocks noChangeArrowheads="1"/>
                </p:cNvSpPr>
                <p:nvPr/>
              </p:nvSpPr>
              <p:spPr bwMode="auto">
                <a:xfrm>
                  <a:off x="2736"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57" name="Rectangle 282"/>
                <p:cNvSpPr>
                  <a:spLocks noChangeArrowheads="1"/>
                </p:cNvSpPr>
                <p:nvPr/>
              </p:nvSpPr>
              <p:spPr bwMode="auto">
                <a:xfrm>
                  <a:off x="1728"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58" name="Rectangle 283"/>
                <p:cNvSpPr>
                  <a:spLocks noChangeArrowheads="1"/>
                </p:cNvSpPr>
                <p:nvPr/>
              </p:nvSpPr>
              <p:spPr bwMode="auto">
                <a:xfrm>
                  <a:off x="1872"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59" name="Rectangle 284"/>
                <p:cNvSpPr>
                  <a:spLocks noChangeArrowheads="1"/>
                </p:cNvSpPr>
                <p:nvPr/>
              </p:nvSpPr>
              <p:spPr bwMode="auto">
                <a:xfrm>
                  <a:off x="2016"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60" name="Rectangle 285"/>
                <p:cNvSpPr>
                  <a:spLocks noChangeArrowheads="1"/>
                </p:cNvSpPr>
                <p:nvPr/>
              </p:nvSpPr>
              <p:spPr bwMode="auto">
                <a:xfrm>
                  <a:off x="2160"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61" name="Rectangle 286"/>
                <p:cNvSpPr>
                  <a:spLocks noChangeArrowheads="1"/>
                </p:cNvSpPr>
                <p:nvPr/>
              </p:nvSpPr>
              <p:spPr bwMode="auto">
                <a:xfrm>
                  <a:off x="2304"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62" name="Rectangle 287"/>
                <p:cNvSpPr>
                  <a:spLocks noChangeArrowheads="1"/>
                </p:cNvSpPr>
                <p:nvPr/>
              </p:nvSpPr>
              <p:spPr bwMode="auto">
                <a:xfrm>
                  <a:off x="2448"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63" name="Rectangle 288"/>
                <p:cNvSpPr>
                  <a:spLocks noChangeArrowheads="1"/>
                </p:cNvSpPr>
                <p:nvPr/>
              </p:nvSpPr>
              <p:spPr bwMode="auto">
                <a:xfrm>
                  <a:off x="2592"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64" name="Rectangle 289"/>
                <p:cNvSpPr>
                  <a:spLocks noChangeArrowheads="1"/>
                </p:cNvSpPr>
                <p:nvPr/>
              </p:nvSpPr>
              <p:spPr bwMode="auto">
                <a:xfrm>
                  <a:off x="2736"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65" name="Rectangle 290"/>
                <p:cNvSpPr>
                  <a:spLocks noChangeArrowheads="1"/>
                </p:cNvSpPr>
                <p:nvPr/>
              </p:nvSpPr>
              <p:spPr bwMode="auto">
                <a:xfrm>
                  <a:off x="1728"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66" name="Rectangle 291"/>
                <p:cNvSpPr>
                  <a:spLocks noChangeArrowheads="1"/>
                </p:cNvSpPr>
                <p:nvPr/>
              </p:nvSpPr>
              <p:spPr bwMode="auto">
                <a:xfrm>
                  <a:off x="1872"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67" name="Rectangle 292"/>
                <p:cNvSpPr>
                  <a:spLocks noChangeArrowheads="1"/>
                </p:cNvSpPr>
                <p:nvPr/>
              </p:nvSpPr>
              <p:spPr bwMode="auto">
                <a:xfrm>
                  <a:off x="2016"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68" name="Rectangle 293"/>
                <p:cNvSpPr>
                  <a:spLocks noChangeArrowheads="1"/>
                </p:cNvSpPr>
                <p:nvPr/>
              </p:nvSpPr>
              <p:spPr bwMode="auto">
                <a:xfrm>
                  <a:off x="2160"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69" name="Rectangle 294"/>
                <p:cNvSpPr>
                  <a:spLocks noChangeArrowheads="1"/>
                </p:cNvSpPr>
                <p:nvPr/>
              </p:nvSpPr>
              <p:spPr bwMode="auto">
                <a:xfrm>
                  <a:off x="2304"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70" name="Rectangle 295"/>
                <p:cNvSpPr>
                  <a:spLocks noChangeArrowheads="1"/>
                </p:cNvSpPr>
                <p:nvPr/>
              </p:nvSpPr>
              <p:spPr bwMode="auto">
                <a:xfrm>
                  <a:off x="2448"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71" name="Rectangle 296"/>
                <p:cNvSpPr>
                  <a:spLocks noChangeArrowheads="1"/>
                </p:cNvSpPr>
                <p:nvPr/>
              </p:nvSpPr>
              <p:spPr bwMode="auto">
                <a:xfrm>
                  <a:off x="2592"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72" name="Rectangle 297"/>
                <p:cNvSpPr>
                  <a:spLocks noChangeArrowheads="1"/>
                </p:cNvSpPr>
                <p:nvPr/>
              </p:nvSpPr>
              <p:spPr bwMode="auto">
                <a:xfrm>
                  <a:off x="2736"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73" name="Rectangle 298"/>
                <p:cNvSpPr>
                  <a:spLocks noChangeArrowheads="1"/>
                </p:cNvSpPr>
                <p:nvPr/>
              </p:nvSpPr>
              <p:spPr bwMode="auto">
                <a:xfrm>
                  <a:off x="1728"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74" name="Rectangle 299"/>
                <p:cNvSpPr>
                  <a:spLocks noChangeArrowheads="1"/>
                </p:cNvSpPr>
                <p:nvPr/>
              </p:nvSpPr>
              <p:spPr bwMode="auto">
                <a:xfrm>
                  <a:off x="1872"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75" name="Rectangle 300"/>
                <p:cNvSpPr>
                  <a:spLocks noChangeArrowheads="1"/>
                </p:cNvSpPr>
                <p:nvPr/>
              </p:nvSpPr>
              <p:spPr bwMode="auto">
                <a:xfrm>
                  <a:off x="2016"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76" name="Rectangle 301"/>
                <p:cNvSpPr>
                  <a:spLocks noChangeArrowheads="1"/>
                </p:cNvSpPr>
                <p:nvPr/>
              </p:nvSpPr>
              <p:spPr bwMode="auto">
                <a:xfrm>
                  <a:off x="2160"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77" name="Rectangle 302"/>
                <p:cNvSpPr>
                  <a:spLocks noChangeArrowheads="1"/>
                </p:cNvSpPr>
                <p:nvPr/>
              </p:nvSpPr>
              <p:spPr bwMode="auto">
                <a:xfrm>
                  <a:off x="2304"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78" name="Rectangle 303"/>
                <p:cNvSpPr>
                  <a:spLocks noChangeArrowheads="1"/>
                </p:cNvSpPr>
                <p:nvPr/>
              </p:nvSpPr>
              <p:spPr bwMode="auto">
                <a:xfrm>
                  <a:off x="2448"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79" name="Rectangle 304"/>
                <p:cNvSpPr>
                  <a:spLocks noChangeArrowheads="1"/>
                </p:cNvSpPr>
                <p:nvPr/>
              </p:nvSpPr>
              <p:spPr bwMode="auto">
                <a:xfrm>
                  <a:off x="2592"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80" name="Rectangle 305"/>
                <p:cNvSpPr>
                  <a:spLocks noChangeArrowheads="1"/>
                </p:cNvSpPr>
                <p:nvPr/>
              </p:nvSpPr>
              <p:spPr bwMode="auto">
                <a:xfrm>
                  <a:off x="2736"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81" name="Rectangle 306"/>
                <p:cNvSpPr>
                  <a:spLocks noChangeArrowheads="1"/>
                </p:cNvSpPr>
                <p:nvPr/>
              </p:nvSpPr>
              <p:spPr bwMode="auto">
                <a:xfrm>
                  <a:off x="1728"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82" name="Rectangle 307"/>
                <p:cNvSpPr>
                  <a:spLocks noChangeArrowheads="1"/>
                </p:cNvSpPr>
                <p:nvPr/>
              </p:nvSpPr>
              <p:spPr bwMode="auto">
                <a:xfrm>
                  <a:off x="1872"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83" name="Rectangle 308"/>
                <p:cNvSpPr>
                  <a:spLocks noChangeArrowheads="1"/>
                </p:cNvSpPr>
                <p:nvPr/>
              </p:nvSpPr>
              <p:spPr bwMode="auto">
                <a:xfrm>
                  <a:off x="2016"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84" name="Rectangle 309"/>
                <p:cNvSpPr>
                  <a:spLocks noChangeArrowheads="1"/>
                </p:cNvSpPr>
                <p:nvPr/>
              </p:nvSpPr>
              <p:spPr bwMode="auto">
                <a:xfrm>
                  <a:off x="2160"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85" name="Rectangle 310"/>
                <p:cNvSpPr>
                  <a:spLocks noChangeArrowheads="1"/>
                </p:cNvSpPr>
                <p:nvPr/>
              </p:nvSpPr>
              <p:spPr bwMode="auto">
                <a:xfrm>
                  <a:off x="2304"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86" name="Rectangle 311"/>
                <p:cNvSpPr>
                  <a:spLocks noChangeArrowheads="1"/>
                </p:cNvSpPr>
                <p:nvPr/>
              </p:nvSpPr>
              <p:spPr bwMode="auto">
                <a:xfrm>
                  <a:off x="2448"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87" name="Rectangle 312"/>
                <p:cNvSpPr>
                  <a:spLocks noChangeArrowheads="1"/>
                </p:cNvSpPr>
                <p:nvPr/>
              </p:nvSpPr>
              <p:spPr bwMode="auto">
                <a:xfrm>
                  <a:off x="2592"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88" name="Rectangle 313"/>
                <p:cNvSpPr>
                  <a:spLocks noChangeArrowheads="1"/>
                </p:cNvSpPr>
                <p:nvPr/>
              </p:nvSpPr>
              <p:spPr bwMode="auto">
                <a:xfrm>
                  <a:off x="2736"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89" name="Rectangle 314"/>
                <p:cNvSpPr>
                  <a:spLocks noChangeArrowheads="1"/>
                </p:cNvSpPr>
                <p:nvPr/>
              </p:nvSpPr>
              <p:spPr bwMode="auto">
                <a:xfrm>
                  <a:off x="1728"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90" name="Rectangle 315"/>
                <p:cNvSpPr>
                  <a:spLocks noChangeArrowheads="1"/>
                </p:cNvSpPr>
                <p:nvPr/>
              </p:nvSpPr>
              <p:spPr bwMode="auto">
                <a:xfrm>
                  <a:off x="1872"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91" name="Rectangle 316"/>
                <p:cNvSpPr>
                  <a:spLocks noChangeArrowheads="1"/>
                </p:cNvSpPr>
                <p:nvPr/>
              </p:nvSpPr>
              <p:spPr bwMode="auto">
                <a:xfrm>
                  <a:off x="2016"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92" name="Rectangle 317"/>
                <p:cNvSpPr>
                  <a:spLocks noChangeArrowheads="1"/>
                </p:cNvSpPr>
                <p:nvPr/>
              </p:nvSpPr>
              <p:spPr bwMode="auto">
                <a:xfrm>
                  <a:off x="2160"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93" name="Rectangle 318"/>
                <p:cNvSpPr>
                  <a:spLocks noChangeArrowheads="1"/>
                </p:cNvSpPr>
                <p:nvPr/>
              </p:nvSpPr>
              <p:spPr bwMode="auto">
                <a:xfrm>
                  <a:off x="2304"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94" name="Rectangle 319"/>
                <p:cNvSpPr>
                  <a:spLocks noChangeArrowheads="1"/>
                </p:cNvSpPr>
                <p:nvPr/>
              </p:nvSpPr>
              <p:spPr bwMode="auto">
                <a:xfrm>
                  <a:off x="2448"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95" name="Rectangle 320"/>
                <p:cNvSpPr>
                  <a:spLocks noChangeArrowheads="1"/>
                </p:cNvSpPr>
                <p:nvPr/>
              </p:nvSpPr>
              <p:spPr bwMode="auto">
                <a:xfrm>
                  <a:off x="2592"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96" name="Rectangle 321"/>
                <p:cNvSpPr>
                  <a:spLocks noChangeArrowheads="1"/>
                </p:cNvSpPr>
                <p:nvPr/>
              </p:nvSpPr>
              <p:spPr bwMode="auto">
                <a:xfrm>
                  <a:off x="2736"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grpSp>
          <p:grpSp>
            <p:nvGrpSpPr>
              <p:cNvPr id="60438" name="Group 322"/>
              <p:cNvGrpSpPr>
                <a:grpSpLocks/>
              </p:cNvGrpSpPr>
              <p:nvPr/>
            </p:nvGrpSpPr>
            <p:grpSpPr bwMode="auto">
              <a:xfrm>
                <a:off x="672" y="3648"/>
                <a:ext cx="384" cy="396"/>
                <a:chOff x="1728" y="3120"/>
                <a:chExt cx="1152" cy="1152"/>
              </a:xfrm>
            </p:grpSpPr>
            <p:sp>
              <p:nvSpPr>
                <p:cNvPr id="60569" name="Rectangle 323"/>
                <p:cNvSpPr>
                  <a:spLocks noChangeArrowheads="1"/>
                </p:cNvSpPr>
                <p:nvPr/>
              </p:nvSpPr>
              <p:spPr bwMode="auto">
                <a:xfrm>
                  <a:off x="1728"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70" name="Rectangle 324"/>
                <p:cNvSpPr>
                  <a:spLocks noChangeArrowheads="1"/>
                </p:cNvSpPr>
                <p:nvPr/>
              </p:nvSpPr>
              <p:spPr bwMode="auto">
                <a:xfrm>
                  <a:off x="1872"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71" name="Rectangle 325"/>
                <p:cNvSpPr>
                  <a:spLocks noChangeArrowheads="1"/>
                </p:cNvSpPr>
                <p:nvPr/>
              </p:nvSpPr>
              <p:spPr bwMode="auto">
                <a:xfrm>
                  <a:off x="2016"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72" name="Rectangle 326"/>
                <p:cNvSpPr>
                  <a:spLocks noChangeArrowheads="1"/>
                </p:cNvSpPr>
                <p:nvPr/>
              </p:nvSpPr>
              <p:spPr bwMode="auto">
                <a:xfrm>
                  <a:off x="2160"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73" name="Rectangle 327"/>
                <p:cNvSpPr>
                  <a:spLocks noChangeArrowheads="1"/>
                </p:cNvSpPr>
                <p:nvPr/>
              </p:nvSpPr>
              <p:spPr bwMode="auto">
                <a:xfrm>
                  <a:off x="2304"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74" name="Rectangle 328"/>
                <p:cNvSpPr>
                  <a:spLocks noChangeArrowheads="1"/>
                </p:cNvSpPr>
                <p:nvPr/>
              </p:nvSpPr>
              <p:spPr bwMode="auto">
                <a:xfrm>
                  <a:off x="2448"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75" name="Rectangle 329"/>
                <p:cNvSpPr>
                  <a:spLocks noChangeArrowheads="1"/>
                </p:cNvSpPr>
                <p:nvPr/>
              </p:nvSpPr>
              <p:spPr bwMode="auto">
                <a:xfrm>
                  <a:off x="2592"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76" name="Rectangle 330"/>
                <p:cNvSpPr>
                  <a:spLocks noChangeArrowheads="1"/>
                </p:cNvSpPr>
                <p:nvPr/>
              </p:nvSpPr>
              <p:spPr bwMode="auto">
                <a:xfrm>
                  <a:off x="2736"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77" name="Rectangle 331"/>
                <p:cNvSpPr>
                  <a:spLocks noChangeArrowheads="1"/>
                </p:cNvSpPr>
                <p:nvPr/>
              </p:nvSpPr>
              <p:spPr bwMode="auto">
                <a:xfrm>
                  <a:off x="1728"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78" name="Rectangle 332"/>
                <p:cNvSpPr>
                  <a:spLocks noChangeArrowheads="1"/>
                </p:cNvSpPr>
                <p:nvPr/>
              </p:nvSpPr>
              <p:spPr bwMode="auto">
                <a:xfrm>
                  <a:off x="1872"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79" name="Rectangle 333"/>
                <p:cNvSpPr>
                  <a:spLocks noChangeArrowheads="1"/>
                </p:cNvSpPr>
                <p:nvPr/>
              </p:nvSpPr>
              <p:spPr bwMode="auto">
                <a:xfrm>
                  <a:off x="2016"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80" name="Rectangle 334"/>
                <p:cNvSpPr>
                  <a:spLocks noChangeArrowheads="1"/>
                </p:cNvSpPr>
                <p:nvPr/>
              </p:nvSpPr>
              <p:spPr bwMode="auto">
                <a:xfrm>
                  <a:off x="2160"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81" name="Rectangle 335"/>
                <p:cNvSpPr>
                  <a:spLocks noChangeArrowheads="1"/>
                </p:cNvSpPr>
                <p:nvPr/>
              </p:nvSpPr>
              <p:spPr bwMode="auto">
                <a:xfrm>
                  <a:off x="2304"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82" name="Rectangle 336"/>
                <p:cNvSpPr>
                  <a:spLocks noChangeArrowheads="1"/>
                </p:cNvSpPr>
                <p:nvPr/>
              </p:nvSpPr>
              <p:spPr bwMode="auto">
                <a:xfrm>
                  <a:off x="2448"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83" name="Rectangle 337"/>
                <p:cNvSpPr>
                  <a:spLocks noChangeArrowheads="1"/>
                </p:cNvSpPr>
                <p:nvPr/>
              </p:nvSpPr>
              <p:spPr bwMode="auto">
                <a:xfrm>
                  <a:off x="2592"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84" name="Rectangle 338"/>
                <p:cNvSpPr>
                  <a:spLocks noChangeArrowheads="1"/>
                </p:cNvSpPr>
                <p:nvPr/>
              </p:nvSpPr>
              <p:spPr bwMode="auto">
                <a:xfrm>
                  <a:off x="2736"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85" name="Rectangle 339"/>
                <p:cNvSpPr>
                  <a:spLocks noChangeArrowheads="1"/>
                </p:cNvSpPr>
                <p:nvPr/>
              </p:nvSpPr>
              <p:spPr bwMode="auto">
                <a:xfrm>
                  <a:off x="1728"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86" name="Rectangle 340"/>
                <p:cNvSpPr>
                  <a:spLocks noChangeArrowheads="1"/>
                </p:cNvSpPr>
                <p:nvPr/>
              </p:nvSpPr>
              <p:spPr bwMode="auto">
                <a:xfrm>
                  <a:off x="1872"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87" name="Rectangle 341"/>
                <p:cNvSpPr>
                  <a:spLocks noChangeArrowheads="1"/>
                </p:cNvSpPr>
                <p:nvPr/>
              </p:nvSpPr>
              <p:spPr bwMode="auto">
                <a:xfrm>
                  <a:off x="2016"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88" name="Rectangle 342"/>
                <p:cNvSpPr>
                  <a:spLocks noChangeArrowheads="1"/>
                </p:cNvSpPr>
                <p:nvPr/>
              </p:nvSpPr>
              <p:spPr bwMode="auto">
                <a:xfrm>
                  <a:off x="2160"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89" name="Rectangle 343"/>
                <p:cNvSpPr>
                  <a:spLocks noChangeArrowheads="1"/>
                </p:cNvSpPr>
                <p:nvPr/>
              </p:nvSpPr>
              <p:spPr bwMode="auto">
                <a:xfrm>
                  <a:off x="2304"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90" name="Rectangle 344"/>
                <p:cNvSpPr>
                  <a:spLocks noChangeArrowheads="1"/>
                </p:cNvSpPr>
                <p:nvPr/>
              </p:nvSpPr>
              <p:spPr bwMode="auto">
                <a:xfrm>
                  <a:off x="2448"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91" name="Rectangle 345"/>
                <p:cNvSpPr>
                  <a:spLocks noChangeArrowheads="1"/>
                </p:cNvSpPr>
                <p:nvPr/>
              </p:nvSpPr>
              <p:spPr bwMode="auto">
                <a:xfrm>
                  <a:off x="2592"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92" name="Rectangle 346"/>
                <p:cNvSpPr>
                  <a:spLocks noChangeArrowheads="1"/>
                </p:cNvSpPr>
                <p:nvPr/>
              </p:nvSpPr>
              <p:spPr bwMode="auto">
                <a:xfrm>
                  <a:off x="2736"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93" name="Rectangle 347"/>
                <p:cNvSpPr>
                  <a:spLocks noChangeArrowheads="1"/>
                </p:cNvSpPr>
                <p:nvPr/>
              </p:nvSpPr>
              <p:spPr bwMode="auto">
                <a:xfrm>
                  <a:off x="1728"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94" name="Rectangle 348"/>
                <p:cNvSpPr>
                  <a:spLocks noChangeArrowheads="1"/>
                </p:cNvSpPr>
                <p:nvPr/>
              </p:nvSpPr>
              <p:spPr bwMode="auto">
                <a:xfrm>
                  <a:off x="1872"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95" name="Rectangle 349"/>
                <p:cNvSpPr>
                  <a:spLocks noChangeArrowheads="1"/>
                </p:cNvSpPr>
                <p:nvPr/>
              </p:nvSpPr>
              <p:spPr bwMode="auto">
                <a:xfrm>
                  <a:off x="2016"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96" name="Rectangle 350"/>
                <p:cNvSpPr>
                  <a:spLocks noChangeArrowheads="1"/>
                </p:cNvSpPr>
                <p:nvPr/>
              </p:nvSpPr>
              <p:spPr bwMode="auto">
                <a:xfrm>
                  <a:off x="2160"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97" name="Rectangle 351"/>
                <p:cNvSpPr>
                  <a:spLocks noChangeArrowheads="1"/>
                </p:cNvSpPr>
                <p:nvPr/>
              </p:nvSpPr>
              <p:spPr bwMode="auto">
                <a:xfrm>
                  <a:off x="2304"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98" name="Rectangle 352"/>
                <p:cNvSpPr>
                  <a:spLocks noChangeArrowheads="1"/>
                </p:cNvSpPr>
                <p:nvPr/>
              </p:nvSpPr>
              <p:spPr bwMode="auto">
                <a:xfrm>
                  <a:off x="2448"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99" name="Rectangle 353"/>
                <p:cNvSpPr>
                  <a:spLocks noChangeArrowheads="1"/>
                </p:cNvSpPr>
                <p:nvPr/>
              </p:nvSpPr>
              <p:spPr bwMode="auto">
                <a:xfrm>
                  <a:off x="2592"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00" name="Rectangle 354"/>
                <p:cNvSpPr>
                  <a:spLocks noChangeArrowheads="1"/>
                </p:cNvSpPr>
                <p:nvPr/>
              </p:nvSpPr>
              <p:spPr bwMode="auto">
                <a:xfrm>
                  <a:off x="2736"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01" name="Rectangle 355"/>
                <p:cNvSpPr>
                  <a:spLocks noChangeArrowheads="1"/>
                </p:cNvSpPr>
                <p:nvPr/>
              </p:nvSpPr>
              <p:spPr bwMode="auto">
                <a:xfrm>
                  <a:off x="1728"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02" name="Rectangle 356"/>
                <p:cNvSpPr>
                  <a:spLocks noChangeArrowheads="1"/>
                </p:cNvSpPr>
                <p:nvPr/>
              </p:nvSpPr>
              <p:spPr bwMode="auto">
                <a:xfrm>
                  <a:off x="1872"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03" name="Rectangle 357"/>
                <p:cNvSpPr>
                  <a:spLocks noChangeArrowheads="1"/>
                </p:cNvSpPr>
                <p:nvPr/>
              </p:nvSpPr>
              <p:spPr bwMode="auto">
                <a:xfrm>
                  <a:off x="2016"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04" name="Rectangle 358"/>
                <p:cNvSpPr>
                  <a:spLocks noChangeArrowheads="1"/>
                </p:cNvSpPr>
                <p:nvPr/>
              </p:nvSpPr>
              <p:spPr bwMode="auto">
                <a:xfrm>
                  <a:off x="2160"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05" name="Rectangle 359"/>
                <p:cNvSpPr>
                  <a:spLocks noChangeArrowheads="1"/>
                </p:cNvSpPr>
                <p:nvPr/>
              </p:nvSpPr>
              <p:spPr bwMode="auto">
                <a:xfrm>
                  <a:off x="2304"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06" name="Rectangle 360"/>
                <p:cNvSpPr>
                  <a:spLocks noChangeArrowheads="1"/>
                </p:cNvSpPr>
                <p:nvPr/>
              </p:nvSpPr>
              <p:spPr bwMode="auto">
                <a:xfrm>
                  <a:off x="2448"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07" name="Rectangle 361"/>
                <p:cNvSpPr>
                  <a:spLocks noChangeArrowheads="1"/>
                </p:cNvSpPr>
                <p:nvPr/>
              </p:nvSpPr>
              <p:spPr bwMode="auto">
                <a:xfrm>
                  <a:off x="2592"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08" name="Rectangle 362"/>
                <p:cNvSpPr>
                  <a:spLocks noChangeArrowheads="1"/>
                </p:cNvSpPr>
                <p:nvPr/>
              </p:nvSpPr>
              <p:spPr bwMode="auto">
                <a:xfrm>
                  <a:off x="2736"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09" name="Rectangle 363"/>
                <p:cNvSpPr>
                  <a:spLocks noChangeArrowheads="1"/>
                </p:cNvSpPr>
                <p:nvPr/>
              </p:nvSpPr>
              <p:spPr bwMode="auto">
                <a:xfrm>
                  <a:off x="1728"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10" name="Rectangle 364"/>
                <p:cNvSpPr>
                  <a:spLocks noChangeArrowheads="1"/>
                </p:cNvSpPr>
                <p:nvPr/>
              </p:nvSpPr>
              <p:spPr bwMode="auto">
                <a:xfrm>
                  <a:off x="1872"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11" name="Rectangle 365"/>
                <p:cNvSpPr>
                  <a:spLocks noChangeArrowheads="1"/>
                </p:cNvSpPr>
                <p:nvPr/>
              </p:nvSpPr>
              <p:spPr bwMode="auto">
                <a:xfrm>
                  <a:off x="2016"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12" name="Rectangle 366"/>
                <p:cNvSpPr>
                  <a:spLocks noChangeArrowheads="1"/>
                </p:cNvSpPr>
                <p:nvPr/>
              </p:nvSpPr>
              <p:spPr bwMode="auto">
                <a:xfrm>
                  <a:off x="2160"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13" name="Rectangle 367"/>
                <p:cNvSpPr>
                  <a:spLocks noChangeArrowheads="1"/>
                </p:cNvSpPr>
                <p:nvPr/>
              </p:nvSpPr>
              <p:spPr bwMode="auto">
                <a:xfrm>
                  <a:off x="2304"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14" name="Rectangle 368"/>
                <p:cNvSpPr>
                  <a:spLocks noChangeArrowheads="1"/>
                </p:cNvSpPr>
                <p:nvPr/>
              </p:nvSpPr>
              <p:spPr bwMode="auto">
                <a:xfrm>
                  <a:off x="2448"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15" name="Rectangle 369"/>
                <p:cNvSpPr>
                  <a:spLocks noChangeArrowheads="1"/>
                </p:cNvSpPr>
                <p:nvPr/>
              </p:nvSpPr>
              <p:spPr bwMode="auto">
                <a:xfrm>
                  <a:off x="2592"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16" name="Rectangle 370"/>
                <p:cNvSpPr>
                  <a:spLocks noChangeArrowheads="1"/>
                </p:cNvSpPr>
                <p:nvPr/>
              </p:nvSpPr>
              <p:spPr bwMode="auto">
                <a:xfrm>
                  <a:off x="2736"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17" name="Rectangle 371"/>
                <p:cNvSpPr>
                  <a:spLocks noChangeArrowheads="1"/>
                </p:cNvSpPr>
                <p:nvPr/>
              </p:nvSpPr>
              <p:spPr bwMode="auto">
                <a:xfrm>
                  <a:off x="1728"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18" name="Rectangle 372"/>
                <p:cNvSpPr>
                  <a:spLocks noChangeArrowheads="1"/>
                </p:cNvSpPr>
                <p:nvPr/>
              </p:nvSpPr>
              <p:spPr bwMode="auto">
                <a:xfrm>
                  <a:off x="1872"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19" name="Rectangle 373"/>
                <p:cNvSpPr>
                  <a:spLocks noChangeArrowheads="1"/>
                </p:cNvSpPr>
                <p:nvPr/>
              </p:nvSpPr>
              <p:spPr bwMode="auto">
                <a:xfrm>
                  <a:off x="2016"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20" name="Rectangle 374"/>
                <p:cNvSpPr>
                  <a:spLocks noChangeArrowheads="1"/>
                </p:cNvSpPr>
                <p:nvPr/>
              </p:nvSpPr>
              <p:spPr bwMode="auto">
                <a:xfrm>
                  <a:off x="2160"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21" name="Rectangle 375"/>
                <p:cNvSpPr>
                  <a:spLocks noChangeArrowheads="1"/>
                </p:cNvSpPr>
                <p:nvPr/>
              </p:nvSpPr>
              <p:spPr bwMode="auto">
                <a:xfrm>
                  <a:off x="2304"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22" name="Rectangle 376"/>
                <p:cNvSpPr>
                  <a:spLocks noChangeArrowheads="1"/>
                </p:cNvSpPr>
                <p:nvPr/>
              </p:nvSpPr>
              <p:spPr bwMode="auto">
                <a:xfrm>
                  <a:off x="2448"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23" name="Rectangle 377"/>
                <p:cNvSpPr>
                  <a:spLocks noChangeArrowheads="1"/>
                </p:cNvSpPr>
                <p:nvPr/>
              </p:nvSpPr>
              <p:spPr bwMode="auto">
                <a:xfrm>
                  <a:off x="2592"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24" name="Rectangle 378"/>
                <p:cNvSpPr>
                  <a:spLocks noChangeArrowheads="1"/>
                </p:cNvSpPr>
                <p:nvPr/>
              </p:nvSpPr>
              <p:spPr bwMode="auto">
                <a:xfrm>
                  <a:off x="2736"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25" name="Rectangle 379"/>
                <p:cNvSpPr>
                  <a:spLocks noChangeArrowheads="1"/>
                </p:cNvSpPr>
                <p:nvPr/>
              </p:nvSpPr>
              <p:spPr bwMode="auto">
                <a:xfrm>
                  <a:off x="1728"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26" name="Rectangle 380"/>
                <p:cNvSpPr>
                  <a:spLocks noChangeArrowheads="1"/>
                </p:cNvSpPr>
                <p:nvPr/>
              </p:nvSpPr>
              <p:spPr bwMode="auto">
                <a:xfrm>
                  <a:off x="1872"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27" name="Rectangle 381"/>
                <p:cNvSpPr>
                  <a:spLocks noChangeArrowheads="1"/>
                </p:cNvSpPr>
                <p:nvPr/>
              </p:nvSpPr>
              <p:spPr bwMode="auto">
                <a:xfrm>
                  <a:off x="2016"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28" name="Rectangle 382"/>
                <p:cNvSpPr>
                  <a:spLocks noChangeArrowheads="1"/>
                </p:cNvSpPr>
                <p:nvPr/>
              </p:nvSpPr>
              <p:spPr bwMode="auto">
                <a:xfrm>
                  <a:off x="2160"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29" name="Rectangle 383"/>
                <p:cNvSpPr>
                  <a:spLocks noChangeArrowheads="1"/>
                </p:cNvSpPr>
                <p:nvPr/>
              </p:nvSpPr>
              <p:spPr bwMode="auto">
                <a:xfrm>
                  <a:off x="2304"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30" name="Rectangle 384"/>
                <p:cNvSpPr>
                  <a:spLocks noChangeArrowheads="1"/>
                </p:cNvSpPr>
                <p:nvPr/>
              </p:nvSpPr>
              <p:spPr bwMode="auto">
                <a:xfrm>
                  <a:off x="2448"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31" name="Rectangle 385"/>
                <p:cNvSpPr>
                  <a:spLocks noChangeArrowheads="1"/>
                </p:cNvSpPr>
                <p:nvPr/>
              </p:nvSpPr>
              <p:spPr bwMode="auto">
                <a:xfrm>
                  <a:off x="2592"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632" name="Rectangle 386"/>
                <p:cNvSpPr>
                  <a:spLocks noChangeArrowheads="1"/>
                </p:cNvSpPr>
                <p:nvPr/>
              </p:nvSpPr>
              <p:spPr bwMode="auto">
                <a:xfrm>
                  <a:off x="2736"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grpSp>
          <p:grpSp>
            <p:nvGrpSpPr>
              <p:cNvPr id="60439" name="Group 387"/>
              <p:cNvGrpSpPr>
                <a:grpSpLocks/>
              </p:cNvGrpSpPr>
              <p:nvPr/>
            </p:nvGrpSpPr>
            <p:grpSpPr bwMode="auto">
              <a:xfrm>
                <a:off x="288" y="4032"/>
                <a:ext cx="384" cy="396"/>
                <a:chOff x="1728" y="3120"/>
                <a:chExt cx="1152" cy="1152"/>
              </a:xfrm>
            </p:grpSpPr>
            <p:sp>
              <p:nvSpPr>
                <p:cNvPr id="60505" name="Rectangle 388"/>
                <p:cNvSpPr>
                  <a:spLocks noChangeArrowheads="1"/>
                </p:cNvSpPr>
                <p:nvPr/>
              </p:nvSpPr>
              <p:spPr bwMode="auto">
                <a:xfrm>
                  <a:off x="1728"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06" name="Rectangle 389"/>
                <p:cNvSpPr>
                  <a:spLocks noChangeArrowheads="1"/>
                </p:cNvSpPr>
                <p:nvPr/>
              </p:nvSpPr>
              <p:spPr bwMode="auto">
                <a:xfrm>
                  <a:off x="1872"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07" name="Rectangle 390"/>
                <p:cNvSpPr>
                  <a:spLocks noChangeArrowheads="1"/>
                </p:cNvSpPr>
                <p:nvPr/>
              </p:nvSpPr>
              <p:spPr bwMode="auto">
                <a:xfrm>
                  <a:off x="2016"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08" name="Rectangle 391"/>
                <p:cNvSpPr>
                  <a:spLocks noChangeArrowheads="1"/>
                </p:cNvSpPr>
                <p:nvPr/>
              </p:nvSpPr>
              <p:spPr bwMode="auto">
                <a:xfrm>
                  <a:off x="2160"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09" name="Rectangle 392"/>
                <p:cNvSpPr>
                  <a:spLocks noChangeArrowheads="1"/>
                </p:cNvSpPr>
                <p:nvPr/>
              </p:nvSpPr>
              <p:spPr bwMode="auto">
                <a:xfrm>
                  <a:off x="2304"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10" name="Rectangle 393"/>
                <p:cNvSpPr>
                  <a:spLocks noChangeArrowheads="1"/>
                </p:cNvSpPr>
                <p:nvPr/>
              </p:nvSpPr>
              <p:spPr bwMode="auto">
                <a:xfrm>
                  <a:off x="2448"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11" name="Rectangle 394"/>
                <p:cNvSpPr>
                  <a:spLocks noChangeArrowheads="1"/>
                </p:cNvSpPr>
                <p:nvPr/>
              </p:nvSpPr>
              <p:spPr bwMode="auto">
                <a:xfrm>
                  <a:off x="2592"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12" name="Rectangle 395"/>
                <p:cNvSpPr>
                  <a:spLocks noChangeArrowheads="1"/>
                </p:cNvSpPr>
                <p:nvPr/>
              </p:nvSpPr>
              <p:spPr bwMode="auto">
                <a:xfrm>
                  <a:off x="2736"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13" name="Rectangle 396"/>
                <p:cNvSpPr>
                  <a:spLocks noChangeArrowheads="1"/>
                </p:cNvSpPr>
                <p:nvPr/>
              </p:nvSpPr>
              <p:spPr bwMode="auto">
                <a:xfrm>
                  <a:off x="1728"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14" name="Rectangle 397"/>
                <p:cNvSpPr>
                  <a:spLocks noChangeArrowheads="1"/>
                </p:cNvSpPr>
                <p:nvPr/>
              </p:nvSpPr>
              <p:spPr bwMode="auto">
                <a:xfrm>
                  <a:off x="1872"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15" name="Rectangle 398"/>
                <p:cNvSpPr>
                  <a:spLocks noChangeArrowheads="1"/>
                </p:cNvSpPr>
                <p:nvPr/>
              </p:nvSpPr>
              <p:spPr bwMode="auto">
                <a:xfrm>
                  <a:off x="2016"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16" name="Rectangle 399"/>
                <p:cNvSpPr>
                  <a:spLocks noChangeArrowheads="1"/>
                </p:cNvSpPr>
                <p:nvPr/>
              </p:nvSpPr>
              <p:spPr bwMode="auto">
                <a:xfrm>
                  <a:off x="2160"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17" name="Rectangle 400"/>
                <p:cNvSpPr>
                  <a:spLocks noChangeArrowheads="1"/>
                </p:cNvSpPr>
                <p:nvPr/>
              </p:nvSpPr>
              <p:spPr bwMode="auto">
                <a:xfrm>
                  <a:off x="2304"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18" name="Rectangle 401"/>
                <p:cNvSpPr>
                  <a:spLocks noChangeArrowheads="1"/>
                </p:cNvSpPr>
                <p:nvPr/>
              </p:nvSpPr>
              <p:spPr bwMode="auto">
                <a:xfrm>
                  <a:off x="2448"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19" name="Rectangle 402"/>
                <p:cNvSpPr>
                  <a:spLocks noChangeArrowheads="1"/>
                </p:cNvSpPr>
                <p:nvPr/>
              </p:nvSpPr>
              <p:spPr bwMode="auto">
                <a:xfrm>
                  <a:off x="2592"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20" name="Rectangle 403"/>
                <p:cNvSpPr>
                  <a:spLocks noChangeArrowheads="1"/>
                </p:cNvSpPr>
                <p:nvPr/>
              </p:nvSpPr>
              <p:spPr bwMode="auto">
                <a:xfrm>
                  <a:off x="2736"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21" name="Rectangle 404"/>
                <p:cNvSpPr>
                  <a:spLocks noChangeArrowheads="1"/>
                </p:cNvSpPr>
                <p:nvPr/>
              </p:nvSpPr>
              <p:spPr bwMode="auto">
                <a:xfrm>
                  <a:off x="1728"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22" name="Rectangle 405"/>
                <p:cNvSpPr>
                  <a:spLocks noChangeArrowheads="1"/>
                </p:cNvSpPr>
                <p:nvPr/>
              </p:nvSpPr>
              <p:spPr bwMode="auto">
                <a:xfrm>
                  <a:off x="1872"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23" name="Rectangle 406"/>
                <p:cNvSpPr>
                  <a:spLocks noChangeArrowheads="1"/>
                </p:cNvSpPr>
                <p:nvPr/>
              </p:nvSpPr>
              <p:spPr bwMode="auto">
                <a:xfrm>
                  <a:off x="2016"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24" name="Rectangle 407"/>
                <p:cNvSpPr>
                  <a:spLocks noChangeArrowheads="1"/>
                </p:cNvSpPr>
                <p:nvPr/>
              </p:nvSpPr>
              <p:spPr bwMode="auto">
                <a:xfrm>
                  <a:off x="2160"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25" name="Rectangle 408"/>
                <p:cNvSpPr>
                  <a:spLocks noChangeArrowheads="1"/>
                </p:cNvSpPr>
                <p:nvPr/>
              </p:nvSpPr>
              <p:spPr bwMode="auto">
                <a:xfrm>
                  <a:off x="2304"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26" name="Rectangle 409"/>
                <p:cNvSpPr>
                  <a:spLocks noChangeArrowheads="1"/>
                </p:cNvSpPr>
                <p:nvPr/>
              </p:nvSpPr>
              <p:spPr bwMode="auto">
                <a:xfrm>
                  <a:off x="2448"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27" name="Rectangle 410"/>
                <p:cNvSpPr>
                  <a:spLocks noChangeArrowheads="1"/>
                </p:cNvSpPr>
                <p:nvPr/>
              </p:nvSpPr>
              <p:spPr bwMode="auto">
                <a:xfrm>
                  <a:off x="2592"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28" name="Rectangle 411"/>
                <p:cNvSpPr>
                  <a:spLocks noChangeArrowheads="1"/>
                </p:cNvSpPr>
                <p:nvPr/>
              </p:nvSpPr>
              <p:spPr bwMode="auto">
                <a:xfrm>
                  <a:off x="2736"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29" name="Rectangle 412"/>
                <p:cNvSpPr>
                  <a:spLocks noChangeArrowheads="1"/>
                </p:cNvSpPr>
                <p:nvPr/>
              </p:nvSpPr>
              <p:spPr bwMode="auto">
                <a:xfrm>
                  <a:off x="1728"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30" name="Rectangle 413"/>
                <p:cNvSpPr>
                  <a:spLocks noChangeArrowheads="1"/>
                </p:cNvSpPr>
                <p:nvPr/>
              </p:nvSpPr>
              <p:spPr bwMode="auto">
                <a:xfrm>
                  <a:off x="1872"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31" name="Rectangle 414"/>
                <p:cNvSpPr>
                  <a:spLocks noChangeArrowheads="1"/>
                </p:cNvSpPr>
                <p:nvPr/>
              </p:nvSpPr>
              <p:spPr bwMode="auto">
                <a:xfrm>
                  <a:off x="2016"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32" name="Rectangle 415"/>
                <p:cNvSpPr>
                  <a:spLocks noChangeArrowheads="1"/>
                </p:cNvSpPr>
                <p:nvPr/>
              </p:nvSpPr>
              <p:spPr bwMode="auto">
                <a:xfrm>
                  <a:off x="2160"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33" name="Rectangle 416"/>
                <p:cNvSpPr>
                  <a:spLocks noChangeArrowheads="1"/>
                </p:cNvSpPr>
                <p:nvPr/>
              </p:nvSpPr>
              <p:spPr bwMode="auto">
                <a:xfrm>
                  <a:off x="2304"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34" name="Rectangle 417"/>
                <p:cNvSpPr>
                  <a:spLocks noChangeArrowheads="1"/>
                </p:cNvSpPr>
                <p:nvPr/>
              </p:nvSpPr>
              <p:spPr bwMode="auto">
                <a:xfrm>
                  <a:off x="2448"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35" name="Rectangle 418"/>
                <p:cNvSpPr>
                  <a:spLocks noChangeArrowheads="1"/>
                </p:cNvSpPr>
                <p:nvPr/>
              </p:nvSpPr>
              <p:spPr bwMode="auto">
                <a:xfrm>
                  <a:off x="2592"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36" name="Rectangle 419"/>
                <p:cNvSpPr>
                  <a:spLocks noChangeArrowheads="1"/>
                </p:cNvSpPr>
                <p:nvPr/>
              </p:nvSpPr>
              <p:spPr bwMode="auto">
                <a:xfrm>
                  <a:off x="2736"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37" name="Rectangle 420"/>
                <p:cNvSpPr>
                  <a:spLocks noChangeArrowheads="1"/>
                </p:cNvSpPr>
                <p:nvPr/>
              </p:nvSpPr>
              <p:spPr bwMode="auto">
                <a:xfrm>
                  <a:off x="1728"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38" name="Rectangle 421"/>
                <p:cNvSpPr>
                  <a:spLocks noChangeArrowheads="1"/>
                </p:cNvSpPr>
                <p:nvPr/>
              </p:nvSpPr>
              <p:spPr bwMode="auto">
                <a:xfrm>
                  <a:off x="1872"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39" name="Rectangle 422"/>
                <p:cNvSpPr>
                  <a:spLocks noChangeArrowheads="1"/>
                </p:cNvSpPr>
                <p:nvPr/>
              </p:nvSpPr>
              <p:spPr bwMode="auto">
                <a:xfrm>
                  <a:off x="2016"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40" name="Rectangle 423"/>
                <p:cNvSpPr>
                  <a:spLocks noChangeArrowheads="1"/>
                </p:cNvSpPr>
                <p:nvPr/>
              </p:nvSpPr>
              <p:spPr bwMode="auto">
                <a:xfrm>
                  <a:off x="2160"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41" name="Rectangle 424"/>
                <p:cNvSpPr>
                  <a:spLocks noChangeArrowheads="1"/>
                </p:cNvSpPr>
                <p:nvPr/>
              </p:nvSpPr>
              <p:spPr bwMode="auto">
                <a:xfrm>
                  <a:off x="2304"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42" name="Rectangle 425"/>
                <p:cNvSpPr>
                  <a:spLocks noChangeArrowheads="1"/>
                </p:cNvSpPr>
                <p:nvPr/>
              </p:nvSpPr>
              <p:spPr bwMode="auto">
                <a:xfrm>
                  <a:off x="2448"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43" name="Rectangle 426"/>
                <p:cNvSpPr>
                  <a:spLocks noChangeArrowheads="1"/>
                </p:cNvSpPr>
                <p:nvPr/>
              </p:nvSpPr>
              <p:spPr bwMode="auto">
                <a:xfrm>
                  <a:off x="2592"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44" name="Rectangle 427"/>
                <p:cNvSpPr>
                  <a:spLocks noChangeArrowheads="1"/>
                </p:cNvSpPr>
                <p:nvPr/>
              </p:nvSpPr>
              <p:spPr bwMode="auto">
                <a:xfrm>
                  <a:off x="2736"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45" name="Rectangle 428"/>
                <p:cNvSpPr>
                  <a:spLocks noChangeArrowheads="1"/>
                </p:cNvSpPr>
                <p:nvPr/>
              </p:nvSpPr>
              <p:spPr bwMode="auto">
                <a:xfrm>
                  <a:off x="1728"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46" name="Rectangle 429"/>
                <p:cNvSpPr>
                  <a:spLocks noChangeArrowheads="1"/>
                </p:cNvSpPr>
                <p:nvPr/>
              </p:nvSpPr>
              <p:spPr bwMode="auto">
                <a:xfrm>
                  <a:off x="1872"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47" name="Rectangle 430"/>
                <p:cNvSpPr>
                  <a:spLocks noChangeArrowheads="1"/>
                </p:cNvSpPr>
                <p:nvPr/>
              </p:nvSpPr>
              <p:spPr bwMode="auto">
                <a:xfrm>
                  <a:off x="2016"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48" name="Rectangle 431"/>
                <p:cNvSpPr>
                  <a:spLocks noChangeArrowheads="1"/>
                </p:cNvSpPr>
                <p:nvPr/>
              </p:nvSpPr>
              <p:spPr bwMode="auto">
                <a:xfrm>
                  <a:off x="2160"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49" name="Rectangle 432"/>
                <p:cNvSpPr>
                  <a:spLocks noChangeArrowheads="1"/>
                </p:cNvSpPr>
                <p:nvPr/>
              </p:nvSpPr>
              <p:spPr bwMode="auto">
                <a:xfrm>
                  <a:off x="2304"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50" name="Rectangle 433"/>
                <p:cNvSpPr>
                  <a:spLocks noChangeArrowheads="1"/>
                </p:cNvSpPr>
                <p:nvPr/>
              </p:nvSpPr>
              <p:spPr bwMode="auto">
                <a:xfrm>
                  <a:off x="2448"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51" name="Rectangle 434"/>
                <p:cNvSpPr>
                  <a:spLocks noChangeArrowheads="1"/>
                </p:cNvSpPr>
                <p:nvPr/>
              </p:nvSpPr>
              <p:spPr bwMode="auto">
                <a:xfrm>
                  <a:off x="2592"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52" name="Rectangle 435"/>
                <p:cNvSpPr>
                  <a:spLocks noChangeArrowheads="1"/>
                </p:cNvSpPr>
                <p:nvPr/>
              </p:nvSpPr>
              <p:spPr bwMode="auto">
                <a:xfrm>
                  <a:off x="2736"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53" name="Rectangle 436"/>
                <p:cNvSpPr>
                  <a:spLocks noChangeArrowheads="1"/>
                </p:cNvSpPr>
                <p:nvPr/>
              </p:nvSpPr>
              <p:spPr bwMode="auto">
                <a:xfrm>
                  <a:off x="1728"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54" name="Rectangle 437"/>
                <p:cNvSpPr>
                  <a:spLocks noChangeArrowheads="1"/>
                </p:cNvSpPr>
                <p:nvPr/>
              </p:nvSpPr>
              <p:spPr bwMode="auto">
                <a:xfrm>
                  <a:off x="1872"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55" name="Rectangle 438"/>
                <p:cNvSpPr>
                  <a:spLocks noChangeArrowheads="1"/>
                </p:cNvSpPr>
                <p:nvPr/>
              </p:nvSpPr>
              <p:spPr bwMode="auto">
                <a:xfrm>
                  <a:off x="2016"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56" name="Rectangle 439"/>
                <p:cNvSpPr>
                  <a:spLocks noChangeArrowheads="1"/>
                </p:cNvSpPr>
                <p:nvPr/>
              </p:nvSpPr>
              <p:spPr bwMode="auto">
                <a:xfrm>
                  <a:off x="2160"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57" name="Rectangle 440"/>
                <p:cNvSpPr>
                  <a:spLocks noChangeArrowheads="1"/>
                </p:cNvSpPr>
                <p:nvPr/>
              </p:nvSpPr>
              <p:spPr bwMode="auto">
                <a:xfrm>
                  <a:off x="2304"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58" name="Rectangle 441"/>
                <p:cNvSpPr>
                  <a:spLocks noChangeArrowheads="1"/>
                </p:cNvSpPr>
                <p:nvPr/>
              </p:nvSpPr>
              <p:spPr bwMode="auto">
                <a:xfrm>
                  <a:off x="2448"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59" name="Rectangle 442"/>
                <p:cNvSpPr>
                  <a:spLocks noChangeArrowheads="1"/>
                </p:cNvSpPr>
                <p:nvPr/>
              </p:nvSpPr>
              <p:spPr bwMode="auto">
                <a:xfrm>
                  <a:off x="2592"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60" name="Rectangle 443"/>
                <p:cNvSpPr>
                  <a:spLocks noChangeArrowheads="1"/>
                </p:cNvSpPr>
                <p:nvPr/>
              </p:nvSpPr>
              <p:spPr bwMode="auto">
                <a:xfrm>
                  <a:off x="2736"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61" name="Rectangle 444"/>
                <p:cNvSpPr>
                  <a:spLocks noChangeArrowheads="1"/>
                </p:cNvSpPr>
                <p:nvPr/>
              </p:nvSpPr>
              <p:spPr bwMode="auto">
                <a:xfrm>
                  <a:off x="1728"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62" name="Rectangle 445"/>
                <p:cNvSpPr>
                  <a:spLocks noChangeArrowheads="1"/>
                </p:cNvSpPr>
                <p:nvPr/>
              </p:nvSpPr>
              <p:spPr bwMode="auto">
                <a:xfrm>
                  <a:off x="1872"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63" name="Rectangle 446"/>
                <p:cNvSpPr>
                  <a:spLocks noChangeArrowheads="1"/>
                </p:cNvSpPr>
                <p:nvPr/>
              </p:nvSpPr>
              <p:spPr bwMode="auto">
                <a:xfrm>
                  <a:off x="2016"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64" name="Rectangle 447"/>
                <p:cNvSpPr>
                  <a:spLocks noChangeArrowheads="1"/>
                </p:cNvSpPr>
                <p:nvPr/>
              </p:nvSpPr>
              <p:spPr bwMode="auto">
                <a:xfrm>
                  <a:off x="2160"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65" name="Rectangle 448"/>
                <p:cNvSpPr>
                  <a:spLocks noChangeArrowheads="1"/>
                </p:cNvSpPr>
                <p:nvPr/>
              </p:nvSpPr>
              <p:spPr bwMode="auto">
                <a:xfrm>
                  <a:off x="2304"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66" name="Rectangle 449"/>
                <p:cNvSpPr>
                  <a:spLocks noChangeArrowheads="1"/>
                </p:cNvSpPr>
                <p:nvPr/>
              </p:nvSpPr>
              <p:spPr bwMode="auto">
                <a:xfrm>
                  <a:off x="2448"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67" name="Rectangle 450"/>
                <p:cNvSpPr>
                  <a:spLocks noChangeArrowheads="1"/>
                </p:cNvSpPr>
                <p:nvPr/>
              </p:nvSpPr>
              <p:spPr bwMode="auto">
                <a:xfrm>
                  <a:off x="2592"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68" name="Rectangle 451"/>
                <p:cNvSpPr>
                  <a:spLocks noChangeArrowheads="1"/>
                </p:cNvSpPr>
                <p:nvPr/>
              </p:nvSpPr>
              <p:spPr bwMode="auto">
                <a:xfrm>
                  <a:off x="2736"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grpSp>
          <p:grpSp>
            <p:nvGrpSpPr>
              <p:cNvPr id="60440" name="Group 452"/>
              <p:cNvGrpSpPr>
                <a:grpSpLocks/>
              </p:cNvGrpSpPr>
              <p:nvPr/>
            </p:nvGrpSpPr>
            <p:grpSpPr bwMode="auto">
              <a:xfrm>
                <a:off x="672" y="4032"/>
                <a:ext cx="384" cy="396"/>
                <a:chOff x="1728" y="3120"/>
                <a:chExt cx="1152" cy="1152"/>
              </a:xfrm>
            </p:grpSpPr>
            <p:sp>
              <p:nvSpPr>
                <p:cNvPr id="60441" name="Rectangle 453"/>
                <p:cNvSpPr>
                  <a:spLocks noChangeArrowheads="1"/>
                </p:cNvSpPr>
                <p:nvPr/>
              </p:nvSpPr>
              <p:spPr bwMode="auto">
                <a:xfrm>
                  <a:off x="1728"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42" name="Rectangle 454"/>
                <p:cNvSpPr>
                  <a:spLocks noChangeArrowheads="1"/>
                </p:cNvSpPr>
                <p:nvPr/>
              </p:nvSpPr>
              <p:spPr bwMode="auto">
                <a:xfrm>
                  <a:off x="1872"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43" name="Rectangle 455"/>
                <p:cNvSpPr>
                  <a:spLocks noChangeArrowheads="1"/>
                </p:cNvSpPr>
                <p:nvPr/>
              </p:nvSpPr>
              <p:spPr bwMode="auto">
                <a:xfrm>
                  <a:off x="2016"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44" name="Rectangle 456"/>
                <p:cNvSpPr>
                  <a:spLocks noChangeArrowheads="1"/>
                </p:cNvSpPr>
                <p:nvPr/>
              </p:nvSpPr>
              <p:spPr bwMode="auto">
                <a:xfrm>
                  <a:off x="2160"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45" name="Rectangle 457"/>
                <p:cNvSpPr>
                  <a:spLocks noChangeArrowheads="1"/>
                </p:cNvSpPr>
                <p:nvPr/>
              </p:nvSpPr>
              <p:spPr bwMode="auto">
                <a:xfrm>
                  <a:off x="2304"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46" name="Rectangle 458"/>
                <p:cNvSpPr>
                  <a:spLocks noChangeArrowheads="1"/>
                </p:cNvSpPr>
                <p:nvPr/>
              </p:nvSpPr>
              <p:spPr bwMode="auto">
                <a:xfrm>
                  <a:off x="2448"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47" name="Rectangle 459"/>
                <p:cNvSpPr>
                  <a:spLocks noChangeArrowheads="1"/>
                </p:cNvSpPr>
                <p:nvPr/>
              </p:nvSpPr>
              <p:spPr bwMode="auto">
                <a:xfrm>
                  <a:off x="2592"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48" name="Rectangle 460"/>
                <p:cNvSpPr>
                  <a:spLocks noChangeArrowheads="1"/>
                </p:cNvSpPr>
                <p:nvPr/>
              </p:nvSpPr>
              <p:spPr bwMode="auto">
                <a:xfrm>
                  <a:off x="2736" y="312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49" name="Rectangle 461"/>
                <p:cNvSpPr>
                  <a:spLocks noChangeArrowheads="1"/>
                </p:cNvSpPr>
                <p:nvPr/>
              </p:nvSpPr>
              <p:spPr bwMode="auto">
                <a:xfrm>
                  <a:off x="1728"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50" name="Rectangle 462"/>
                <p:cNvSpPr>
                  <a:spLocks noChangeArrowheads="1"/>
                </p:cNvSpPr>
                <p:nvPr/>
              </p:nvSpPr>
              <p:spPr bwMode="auto">
                <a:xfrm>
                  <a:off x="1872"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51" name="Rectangle 463"/>
                <p:cNvSpPr>
                  <a:spLocks noChangeArrowheads="1"/>
                </p:cNvSpPr>
                <p:nvPr/>
              </p:nvSpPr>
              <p:spPr bwMode="auto">
                <a:xfrm>
                  <a:off x="2016"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52" name="Rectangle 464"/>
                <p:cNvSpPr>
                  <a:spLocks noChangeArrowheads="1"/>
                </p:cNvSpPr>
                <p:nvPr/>
              </p:nvSpPr>
              <p:spPr bwMode="auto">
                <a:xfrm>
                  <a:off x="2160"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53" name="Rectangle 465"/>
                <p:cNvSpPr>
                  <a:spLocks noChangeArrowheads="1"/>
                </p:cNvSpPr>
                <p:nvPr/>
              </p:nvSpPr>
              <p:spPr bwMode="auto">
                <a:xfrm>
                  <a:off x="2304"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54" name="Rectangle 466"/>
                <p:cNvSpPr>
                  <a:spLocks noChangeArrowheads="1"/>
                </p:cNvSpPr>
                <p:nvPr/>
              </p:nvSpPr>
              <p:spPr bwMode="auto">
                <a:xfrm>
                  <a:off x="2448"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55" name="Rectangle 467"/>
                <p:cNvSpPr>
                  <a:spLocks noChangeArrowheads="1"/>
                </p:cNvSpPr>
                <p:nvPr/>
              </p:nvSpPr>
              <p:spPr bwMode="auto">
                <a:xfrm>
                  <a:off x="2592"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56" name="Rectangle 468"/>
                <p:cNvSpPr>
                  <a:spLocks noChangeArrowheads="1"/>
                </p:cNvSpPr>
                <p:nvPr/>
              </p:nvSpPr>
              <p:spPr bwMode="auto">
                <a:xfrm>
                  <a:off x="2736" y="326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57" name="Rectangle 469"/>
                <p:cNvSpPr>
                  <a:spLocks noChangeArrowheads="1"/>
                </p:cNvSpPr>
                <p:nvPr/>
              </p:nvSpPr>
              <p:spPr bwMode="auto">
                <a:xfrm>
                  <a:off x="1728"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58" name="Rectangle 470"/>
                <p:cNvSpPr>
                  <a:spLocks noChangeArrowheads="1"/>
                </p:cNvSpPr>
                <p:nvPr/>
              </p:nvSpPr>
              <p:spPr bwMode="auto">
                <a:xfrm>
                  <a:off x="1872"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59" name="Rectangle 471"/>
                <p:cNvSpPr>
                  <a:spLocks noChangeArrowheads="1"/>
                </p:cNvSpPr>
                <p:nvPr/>
              </p:nvSpPr>
              <p:spPr bwMode="auto">
                <a:xfrm>
                  <a:off x="2016"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60" name="Rectangle 472"/>
                <p:cNvSpPr>
                  <a:spLocks noChangeArrowheads="1"/>
                </p:cNvSpPr>
                <p:nvPr/>
              </p:nvSpPr>
              <p:spPr bwMode="auto">
                <a:xfrm>
                  <a:off x="2160"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61" name="Rectangle 473"/>
                <p:cNvSpPr>
                  <a:spLocks noChangeArrowheads="1"/>
                </p:cNvSpPr>
                <p:nvPr/>
              </p:nvSpPr>
              <p:spPr bwMode="auto">
                <a:xfrm>
                  <a:off x="2304"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62" name="Rectangle 474"/>
                <p:cNvSpPr>
                  <a:spLocks noChangeArrowheads="1"/>
                </p:cNvSpPr>
                <p:nvPr/>
              </p:nvSpPr>
              <p:spPr bwMode="auto">
                <a:xfrm>
                  <a:off x="2448"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63" name="Rectangle 475"/>
                <p:cNvSpPr>
                  <a:spLocks noChangeArrowheads="1"/>
                </p:cNvSpPr>
                <p:nvPr/>
              </p:nvSpPr>
              <p:spPr bwMode="auto">
                <a:xfrm>
                  <a:off x="2592"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64" name="Rectangle 476"/>
                <p:cNvSpPr>
                  <a:spLocks noChangeArrowheads="1"/>
                </p:cNvSpPr>
                <p:nvPr/>
              </p:nvSpPr>
              <p:spPr bwMode="auto">
                <a:xfrm>
                  <a:off x="2736" y="340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65" name="Rectangle 477"/>
                <p:cNvSpPr>
                  <a:spLocks noChangeArrowheads="1"/>
                </p:cNvSpPr>
                <p:nvPr/>
              </p:nvSpPr>
              <p:spPr bwMode="auto">
                <a:xfrm>
                  <a:off x="1728"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66" name="Rectangle 478"/>
                <p:cNvSpPr>
                  <a:spLocks noChangeArrowheads="1"/>
                </p:cNvSpPr>
                <p:nvPr/>
              </p:nvSpPr>
              <p:spPr bwMode="auto">
                <a:xfrm>
                  <a:off x="1872"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67" name="Rectangle 479"/>
                <p:cNvSpPr>
                  <a:spLocks noChangeArrowheads="1"/>
                </p:cNvSpPr>
                <p:nvPr/>
              </p:nvSpPr>
              <p:spPr bwMode="auto">
                <a:xfrm>
                  <a:off x="2016"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68" name="Rectangle 480"/>
                <p:cNvSpPr>
                  <a:spLocks noChangeArrowheads="1"/>
                </p:cNvSpPr>
                <p:nvPr/>
              </p:nvSpPr>
              <p:spPr bwMode="auto">
                <a:xfrm>
                  <a:off x="2160"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69" name="Rectangle 481"/>
                <p:cNvSpPr>
                  <a:spLocks noChangeArrowheads="1"/>
                </p:cNvSpPr>
                <p:nvPr/>
              </p:nvSpPr>
              <p:spPr bwMode="auto">
                <a:xfrm>
                  <a:off x="2304"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70" name="Rectangle 482"/>
                <p:cNvSpPr>
                  <a:spLocks noChangeArrowheads="1"/>
                </p:cNvSpPr>
                <p:nvPr/>
              </p:nvSpPr>
              <p:spPr bwMode="auto">
                <a:xfrm>
                  <a:off x="2448"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71" name="Rectangle 483"/>
                <p:cNvSpPr>
                  <a:spLocks noChangeArrowheads="1"/>
                </p:cNvSpPr>
                <p:nvPr/>
              </p:nvSpPr>
              <p:spPr bwMode="auto">
                <a:xfrm>
                  <a:off x="2592"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72" name="Rectangle 484"/>
                <p:cNvSpPr>
                  <a:spLocks noChangeArrowheads="1"/>
                </p:cNvSpPr>
                <p:nvPr/>
              </p:nvSpPr>
              <p:spPr bwMode="auto">
                <a:xfrm>
                  <a:off x="2736" y="3552"/>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73" name="Rectangle 485"/>
                <p:cNvSpPr>
                  <a:spLocks noChangeArrowheads="1"/>
                </p:cNvSpPr>
                <p:nvPr/>
              </p:nvSpPr>
              <p:spPr bwMode="auto">
                <a:xfrm>
                  <a:off x="1728"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74" name="Rectangle 486"/>
                <p:cNvSpPr>
                  <a:spLocks noChangeArrowheads="1"/>
                </p:cNvSpPr>
                <p:nvPr/>
              </p:nvSpPr>
              <p:spPr bwMode="auto">
                <a:xfrm>
                  <a:off x="1872"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75" name="Rectangle 487"/>
                <p:cNvSpPr>
                  <a:spLocks noChangeArrowheads="1"/>
                </p:cNvSpPr>
                <p:nvPr/>
              </p:nvSpPr>
              <p:spPr bwMode="auto">
                <a:xfrm>
                  <a:off x="2016"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76" name="Rectangle 488"/>
                <p:cNvSpPr>
                  <a:spLocks noChangeArrowheads="1"/>
                </p:cNvSpPr>
                <p:nvPr/>
              </p:nvSpPr>
              <p:spPr bwMode="auto">
                <a:xfrm>
                  <a:off x="2160"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77" name="Rectangle 489"/>
                <p:cNvSpPr>
                  <a:spLocks noChangeArrowheads="1"/>
                </p:cNvSpPr>
                <p:nvPr/>
              </p:nvSpPr>
              <p:spPr bwMode="auto">
                <a:xfrm>
                  <a:off x="2304"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78" name="Rectangle 490"/>
                <p:cNvSpPr>
                  <a:spLocks noChangeArrowheads="1"/>
                </p:cNvSpPr>
                <p:nvPr/>
              </p:nvSpPr>
              <p:spPr bwMode="auto">
                <a:xfrm>
                  <a:off x="2448"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79" name="Rectangle 491"/>
                <p:cNvSpPr>
                  <a:spLocks noChangeArrowheads="1"/>
                </p:cNvSpPr>
                <p:nvPr/>
              </p:nvSpPr>
              <p:spPr bwMode="auto">
                <a:xfrm>
                  <a:off x="2592"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80" name="Rectangle 492"/>
                <p:cNvSpPr>
                  <a:spLocks noChangeArrowheads="1"/>
                </p:cNvSpPr>
                <p:nvPr/>
              </p:nvSpPr>
              <p:spPr bwMode="auto">
                <a:xfrm>
                  <a:off x="2736" y="3696"/>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81" name="Rectangle 493"/>
                <p:cNvSpPr>
                  <a:spLocks noChangeArrowheads="1"/>
                </p:cNvSpPr>
                <p:nvPr/>
              </p:nvSpPr>
              <p:spPr bwMode="auto">
                <a:xfrm>
                  <a:off x="1728"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82" name="Rectangle 494"/>
                <p:cNvSpPr>
                  <a:spLocks noChangeArrowheads="1"/>
                </p:cNvSpPr>
                <p:nvPr/>
              </p:nvSpPr>
              <p:spPr bwMode="auto">
                <a:xfrm>
                  <a:off x="1872"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83" name="Rectangle 495"/>
                <p:cNvSpPr>
                  <a:spLocks noChangeArrowheads="1"/>
                </p:cNvSpPr>
                <p:nvPr/>
              </p:nvSpPr>
              <p:spPr bwMode="auto">
                <a:xfrm>
                  <a:off x="2016"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84" name="Rectangle 496"/>
                <p:cNvSpPr>
                  <a:spLocks noChangeArrowheads="1"/>
                </p:cNvSpPr>
                <p:nvPr/>
              </p:nvSpPr>
              <p:spPr bwMode="auto">
                <a:xfrm>
                  <a:off x="2160"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85" name="Rectangle 497"/>
                <p:cNvSpPr>
                  <a:spLocks noChangeArrowheads="1"/>
                </p:cNvSpPr>
                <p:nvPr/>
              </p:nvSpPr>
              <p:spPr bwMode="auto">
                <a:xfrm>
                  <a:off x="2304"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86" name="Rectangle 498"/>
                <p:cNvSpPr>
                  <a:spLocks noChangeArrowheads="1"/>
                </p:cNvSpPr>
                <p:nvPr/>
              </p:nvSpPr>
              <p:spPr bwMode="auto">
                <a:xfrm>
                  <a:off x="2448"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87" name="Rectangle 499"/>
                <p:cNvSpPr>
                  <a:spLocks noChangeArrowheads="1"/>
                </p:cNvSpPr>
                <p:nvPr/>
              </p:nvSpPr>
              <p:spPr bwMode="auto">
                <a:xfrm>
                  <a:off x="2592"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88" name="Rectangle 500"/>
                <p:cNvSpPr>
                  <a:spLocks noChangeArrowheads="1"/>
                </p:cNvSpPr>
                <p:nvPr/>
              </p:nvSpPr>
              <p:spPr bwMode="auto">
                <a:xfrm>
                  <a:off x="2736" y="3840"/>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89" name="Rectangle 501"/>
                <p:cNvSpPr>
                  <a:spLocks noChangeArrowheads="1"/>
                </p:cNvSpPr>
                <p:nvPr/>
              </p:nvSpPr>
              <p:spPr bwMode="auto">
                <a:xfrm>
                  <a:off x="1728"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90" name="Rectangle 502"/>
                <p:cNvSpPr>
                  <a:spLocks noChangeArrowheads="1"/>
                </p:cNvSpPr>
                <p:nvPr/>
              </p:nvSpPr>
              <p:spPr bwMode="auto">
                <a:xfrm>
                  <a:off x="1872"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91" name="Rectangle 503"/>
                <p:cNvSpPr>
                  <a:spLocks noChangeArrowheads="1"/>
                </p:cNvSpPr>
                <p:nvPr/>
              </p:nvSpPr>
              <p:spPr bwMode="auto">
                <a:xfrm>
                  <a:off x="2016"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92" name="Rectangle 504"/>
                <p:cNvSpPr>
                  <a:spLocks noChangeArrowheads="1"/>
                </p:cNvSpPr>
                <p:nvPr/>
              </p:nvSpPr>
              <p:spPr bwMode="auto">
                <a:xfrm>
                  <a:off x="2160"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93" name="Rectangle 505"/>
                <p:cNvSpPr>
                  <a:spLocks noChangeArrowheads="1"/>
                </p:cNvSpPr>
                <p:nvPr/>
              </p:nvSpPr>
              <p:spPr bwMode="auto">
                <a:xfrm>
                  <a:off x="2304"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94" name="Rectangle 506"/>
                <p:cNvSpPr>
                  <a:spLocks noChangeArrowheads="1"/>
                </p:cNvSpPr>
                <p:nvPr/>
              </p:nvSpPr>
              <p:spPr bwMode="auto">
                <a:xfrm>
                  <a:off x="2448"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95" name="Rectangle 507"/>
                <p:cNvSpPr>
                  <a:spLocks noChangeArrowheads="1"/>
                </p:cNvSpPr>
                <p:nvPr/>
              </p:nvSpPr>
              <p:spPr bwMode="auto">
                <a:xfrm>
                  <a:off x="2592"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96" name="Rectangle 508"/>
                <p:cNvSpPr>
                  <a:spLocks noChangeArrowheads="1"/>
                </p:cNvSpPr>
                <p:nvPr/>
              </p:nvSpPr>
              <p:spPr bwMode="auto">
                <a:xfrm>
                  <a:off x="2736" y="3984"/>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97" name="Rectangle 509"/>
                <p:cNvSpPr>
                  <a:spLocks noChangeArrowheads="1"/>
                </p:cNvSpPr>
                <p:nvPr/>
              </p:nvSpPr>
              <p:spPr bwMode="auto">
                <a:xfrm>
                  <a:off x="1728"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98" name="Rectangle 510"/>
                <p:cNvSpPr>
                  <a:spLocks noChangeArrowheads="1"/>
                </p:cNvSpPr>
                <p:nvPr/>
              </p:nvSpPr>
              <p:spPr bwMode="auto">
                <a:xfrm>
                  <a:off x="1872"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499" name="Rectangle 511"/>
                <p:cNvSpPr>
                  <a:spLocks noChangeArrowheads="1"/>
                </p:cNvSpPr>
                <p:nvPr/>
              </p:nvSpPr>
              <p:spPr bwMode="auto">
                <a:xfrm>
                  <a:off x="2016"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00" name="Rectangle 512"/>
                <p:cNvSpPr>
                  <a:spLocks noChangeArrowheads="1"/>
                </p:cNvSpPr>
                <p:nvPr/>
              </p:nvSpPr>
              <p:spPr bwMode="auto">
                <a:xfrm>
                  <a:off x="2160"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01" name="Rectangle 513"/>
                <p:cNvSpPr>
                  <a:spLocks noChangeArrowheads="1"/>
                </p:cNvSpPr>
                <p:nvPr/>
              </p:nvSpPr>
              <p:spPr bwMode="auto">
                <a:xfrm>
                  <a:off x="2304"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02" name="Rectangle 514"/>
                <p:cNvSpPr>
                  <a:spLocks noChangeArrowheads="1"/>
                </p:cNvSpPr>
                <p:nvPr/>
              </p:nvSpPr>
              <p:spPr bwMode="auto">
                <a:xfrm>
                  <a:off x="2448"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03" name="Rectangle 515"/>
                <p:cNvSpPr>
                  <a:spLocks noChangeArrowheads="1"/>
                </p:cNvSpPr>
                <p:nvPr/>
              </p:nvSpPr>
              <p:spPr bwMode="auto">
                <a:xfrm>
                  <a:off x="2592"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sp>
              <p:nvSpPr>
                <p:cNvPr id="60504" name="Rectangle 516"/>
                <p:cNvSpPr>
                  <a:spLocks noChangeArrowheads="1"/>
                </p:cNvSpPr>
                <p:nvPr/>
              </p:nvSpPr>
              <p:spPr bwMode="auto">
                <a:xfrm>
                  <a:off x="2736" y="4128"/>
                  <a:ext cx="144" cy="144"/>
                </a:xfrm>
                <a:prstGeom prst="rect">
                  <a:avLst/>
                </a:prstGeom>
                <a:solidFill>
                  <a:srgbClr val="FF60E6"/>
                </a:solidFill>
                <a:ln w="12700">
                  <a:solidFill>
                    <a:schemeClr val="tx1"/>
                  </a:solidFill>
                  <a:miter lim="800000"/>
                  <a:headEnd/>
                  <a:tailEnd/>
                </a:ln>
              </p:spPr>
              <p:txBody>
                <a:bodyPr lIns="212" tIns="106" rIns="212" bIns="106" anchor="ctr"/>
                <a:lstStyle/>
                <a:p>
                  <a:endParaRPr lang="en-US"/>
                </a:p>
              </p:txBody>
            </p:sp>
          </p:grpSp>
        </p:grpSp>
      </p:grpSp>
      <p:pic>
        <p:nvPicPr>
          <p:cNvPr id="60425" name="Picture 517"/>
          <p:cNvPicPr>
            <a:picLocks noChangeAspect="1" noChangeArrowheads="1"/>
          </p:cNvPicPr>
          <p:nvPr/>
        </p:nvPicPr>
        <p:blipFill>
          <a:blip r:embed="rId7" cstate="print"/>
          <a:srcRect/>
          <a:stretch>
            <a:fillRect/>
          </a:stretch>
        </p:blipFill>
        <p:spPr bwMode="auto">
          <a:xfrm>
            <a:off x="8043863" y="3559175"/>
            <a:ext cx="1100137" cy="1073150"/>
          </a:xfrm>
          <a:prstGeom prst="rect">
            <a:avLst/>
          </a:prstGeom>
          <a:noFill/>
          <a:ln w="9525">
            <a:solidFill>
              <a:srgbClr val="FFFFFF"/>
            </a:solidFill>
            <a:miter lim="800000"/>
            <a:headEnd/>
            <a:tailEnd/>
          </a:ln>
        </p:spPr>
      </p:pic>
      <p:pic>
        <p:nvPicPr>
          <p:cNvPr id="60426" name="Picture 518"/>
          <p:cNvPicPr>
            <a:picLocks noChangeAspect="1" noChangeArrowheads="1"/>
          </p:cNvPicPr>
          <p:nvPr/>
        </p:nvPicPr>
        <p:blipFill>
          <a:blip r:embed="rId8" cstate="print">
            <a:clrChange>
              <a:clrFrom>
                <a:srgbClr val="FFFFFE"/>
              </a:clrFrom>
              <a:clrTo>
                <a:srgbClr val="FFFFFE">
                  <a:alpha val="0"/>
                </a:srgbClr>
              </a:clrTo>
            </a:clrChange>
          </a:blip>
          <a:srcRect/>
          <a:stretch>
            <a:fillRect/>
          </a:stretch>
        </p:blipFill>
        <p:spPr bwMode="auto">
          <a:xfrm>
            <a:off x="0" y="0"/>
            <a:ext cx="1179513" cy="1066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85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79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smtClean="0">
                <a:ea typeface="ＭＳ Ｐゴシック" pitchFamily="96" charset="-128"/>
              </a:rPr>
              <a:t>What’s Next?</a:t>
            </a:r>
          </a:p>
        </p:txBody>
      </p:sp>
      <p:pic>
        <p:nvPicPr>
          <p:cNvPr id="62467" name="Picture 7"/>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33338" y="1020763"/>
            <a:ext cx="9110662" cy="5097462"/>
          </a:xfrm>
          <a:prstGeom prst="rect">
            <a:avLst/>
          </a:prstGeom>
          <a:noFill/>
          <a:ln w="9525">
            <a:noFill/>
            <a:miter lim="800000"/>
            <a:headEnd/>
            <a:tailEnd/>
          </a:ln>
        </p:spPr>
      </p:pic>
      <p:sp>
        <p:nvSpPr>
          <p:cNvPr id="62468" name="Text Box 10"/>
          <p:cNvSpPr txBox="1">
            <a:spLocks noChangeArrowheads="1"/>
          </p:cNvSpPr>
          <p:nvPr/>
        </p:nvSpPr>
        <p:spPr bwMode="auto">
          <a:xfrm>
            <a:off x="5895975" y="5768975"/>
            <a:ext cx="3103563" cy="304800"/>
          </a:xfrm>
          <a:prstGeom prst="rect">
            <a:avLst/>
          </a:prstGeom>
          <a:noFill/>
          <a:ln w="9525">
            <a:noFill/>
            <a:miter lim="800000"/>
            <a:headEnd/>
            <a:tailEnd/>
          </a:ln>
        </p:spPr>
        <p:txBody>
          <a:bodyPr>
            <a:spAutoFit/>
          </a:bodyPr>
          <a:lstStyle/>
          <a:p>
            <a:pPr>
              <a:spcBef>
                <a:spcPct val="50000"/>
              </a:spcBef>
            </a:pPr>
            <a:r>
              <a:rPr lang="en-US" sz="1400">
                <a:latin typeface="Arial" charset="0"/>
              </a:rPr>
              <a:t>Source: Jack Dongarra, ISC 2008</a:t>
            </a:r>
            <a:endParaRPr lang="en-US" sz="1400">
              <a:solidFill>
                <a:srgbClr val="29CC22"/>
              </a:solidFill>
              <a:latin typeface="Arial"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smtClean="0">
                <a:ea typeface="ＭＳ Ｐゴシック" pitchFamily="96" charset="-128"/>
              </a:rPr>
              <a:t>Moore’s Law reinterpreted</a:t>
            </a:r>
          </a:p>
        </p:txBody>
      </p:sp>
      <p:sp>
        <p:nvSpPr>
          <p:cNvPr id="63491" name="Rectangle 3"/>
          <p:cNvSpPr>
            <a:spLocks noGrp="1" noChangeArrowheads="1"/>
          </p:cNvSpPr>
          <p:nvPr>
            <p:ph type="body" idx="1"/>
          </p:nvPr>
        </p:nvSpPr>
        <p:spPr>
          <a:xfrm>
            <a:off x="696913" y="1554163"/>
            <a:ext cx="7772400" cy="4114800"/>
          </a:xfrm>
        </p:spPr>
        <p:txBody>
          <a:bodyPr/>
          <a:lstStyle/>
          <a:p>
            <a:pPr marL="346075" indent="-346075" eaLnBrk="1" hangingPunct="1">
              <a:lnSpc>
                <a:spcPts val="3200"/>
              </a:lnSpc>
              <a:spcBef>
                <a:spcPts val="1500"/>
              </a:spcBef>
            </a:pPr>
            <a:r>
              <a:rPr lang="en-US" sz="2800" b="1" smtClean="0">
                <a:ea typeface="ＭＳ Ｐゴシック" pitchFamily="96" charset="-128"/>
              </a:rPr>
              <a:t>Number of cores per chip will double every two years</a:t>
            </a:r>
          </a:p>
          <a:p>
            <a:pPr marL="346075" indent="-346075" eaLnBrk="1" hangingPunct="1">
              <a:lnSpc>
                <a:spcPts val="3200"/>
              </a:lnSpc>
              <a:spcBef>
                <a:spcPts val="1500"/>
              </a:spcBef>
            </a:pPr>
            <a:r>
              <a:rPr lang="en-US" sz="2800" b="1" smtClean="0">
                <a:ea typeface="ＭＳ Ｐゴシック" pitchFamily="96" charset="-128"/>
              </a:rPr>
              <a:t>Clock speed will not increase (possibly decrease)</a:t>
            </a:r>
          </a:p>
          <a:p>
            <a:pPr marL="346075" indent="-346075" eaLnBrk="1" hangingPunct="1">
              <a:lnSpc>
                <a:spcPts val="3200"/>
              </a:lnSpc>
              <a:spcBef>
                <a:spcPts val="1500"/>
              </a:spcBef>
            </a:pPr>
            <a:r>
              <a:rPr lang="en-US" sz="2800" b="1" smtClean="0">
                <a:ea typeface="ＭＳ Ｐゴシック" pitchFamily="96" charset="-128"/>
              </a:rPr>
              <a:t>Need to deal with systems with millions of concurrent threads</a:t>
            </a:r>
          </a:p>
          <a:p>
            <a:pPr marL="346075" indent="-346075" eaLnBrk="1" hangingPunct="1">
              <a:lnSpc>
                <a:spcPts val="3200"/>
              </a:lnSpc>
              <a:spcBef>
                <a:spcPts val="1500"/>
              </a:spcBef>
            </a:pPr>
            <a:r>
              <a:rPr lang="en-US" sz="2800" b="1" smtClean="0">
                <a:ea typeface="ＭＳ Ｐゴシック" pitchFamily="96" charset="-128"/>
              </a:rPr>
              <a:t>Need to deal with inter-chip parallelism as well as intra-chip parallelism</a:t>
            </a:r>
            <a:endParaRPr lang="en-US" sz="2800" smtClean="0">
              <a:ea typeface="ＭＳ Ｐゴシック" pitchFamily="96" charset="-128"/>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Title 2"/>
          <p:cNvSpPr>
            <a:spLocks noGrp="1"/>
          </p:cNvSpPr>
          <p:nvPr>
            <p:ph type="title"/>
          </p:nvPr>
        </p:nvSpPr>
        <p:spPr>
          <a:xfrm>
            <a:off x="457200" y="152400"/>
            <a:ext cx="8229600" cy="966788"/>
          </a:xfrm>
        </p:spPr>
        <p:txBody>
          <a:bodyPr/>
          <a:lstStyle/>
          <a:p>
            <a:pPr eaLnBrk="1" hangingPunct="1"/>
            <a:r>
              <a:rPr lang="en-US" smtClean="0">
                <a:solidFill>
                  <a:srgbClr val="EB641B"/>
                </a:solidFill>
              </a:rPr>
              <a:t>Countries / System Share</a:t>
            </a:r>
          </a:p>
        </p:txBody>
      </p:sp>
      <p:graphicFrame>
        <p:nvGraphicFramePr>
          <p:cNvPr id="4098" name="Content Placeholder 5"/>
          <p:cNvGraphicFramePr>
            <a:graphicFrameLocks noGrp="1"/>
          </p:cNvGraphicFramePr>
          <p:nvPr>
            <p:ph idx="1"/>
          </p:nvPr>
        </p:nvGraphicFramePr>
        <p:xfrm>
          <a:off x="457200" y="1219200"/>
          <a:ext cx="8229600" cy="4800600"/>
        </p:xfrm>
        <a:graphic>
          <a:graphicData uri="http://schemas.openxmlformats.org/presentationml/2006/ole">
            <p:oleObj spid="_x0000_s4098" r:id="rId3" imgW="8228920" imgH="4803251" progId="Excel.Chart.8">
              <p:embed/>
            </p:oleObj>
          </a:graphicData>
        </a:graphic>
      </p:graphicFrame>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a:xfrm>
            <a:off x="457200" y="152400"/>
            <a:ext cx="8229600" cy="966788"/>
          </a:xfrm>
        </p:spPr>
        <p:txBody>
          <a:bodyPr/>
          <a:lstStyle/>
          <a:p>
            <a:r>
              <a:rPr lang="en-US" smtClean="0">
                <a:solidFill>
                  <a:srgbClr val="EB641B"/>
                </a:solidFill>
                <a:ea typeface="ＭＳ Ｐゴシック" pitchFamily="96" charset="-128"/>
              </a:rPr>
              <a:t>Performance Development</a:t>
            </a:r>
          </a:p>
        </p:txBody>
      </p:sp>
      <p:graphicFrame>
        <p:nvGraphicFramePr>
          <p:cNvPr id="5122" name="Chart 6"/>
          <p:cNvGraphicFramePr>
            <a:graphicFrameLocks/>
          </p:cNvGraphicFramePr>
          <p:nvPr/>
        </p:nvGraphicFramePr>
        <p:xfrm>
          <a:off x="457200" y="1119188"/>
          <a:ext cx="8229600" cy="4900612"/>
        </p:xfrm>
        <a:graphic>
          <a:graphicData uri="http://schemas.openxmlformats.org/presentationml/2006/ole">
            <p:oleObj spid="_x0000_s5122" r:id="rId4" imgW="8228920" imgH="4900779" progId="Excel.Chart.8">
              <p:embed/>
            </p:oleObj>
          </a:graphicData>
        </a:graphic>
      </p:graphicFrame>
      <p:sp>
        <p:nvSpPr>
          <p:cNvPr id="5124" name="Text Box 24"/>
          <p:cNvSpPr txBox="1">
            <a:spLocks noChangeArrowheads="1"/>
          </p:cNvSpPr>
          <p:nvPr/>
        </p:nvSpPr>
        <p:spPr bwMode="auto">
          <a:xfrm>
            <a:off x="741363" y="4776788"/>
            <a:ext cx="1071562" cy="295275"/>
          </a:xfrm>
          <a:prstGeom prst="rect">
            <a:avLst/>
          </a:prstGeom>
          <a:noFill/>
          <a:ln w="1">
            <a:noFill/>
            <a:miter lim="800000"/>
            <a:headEnd/>
            <a:tailEnd/>
          </a:ln>
        </p:spPr>
        <p:txBody>
          <a:bodyPr wrap="none" lIns="27432" tIns="22860" rIns="0" bIns="0">
            <a:spAutoFit/>
          </a:bodyPr>
          <a:lstStyle/>
          <a:p>
            <a:r>
              <a:rPr lang="en-US" sz="1400">
                <a:solidFill>
                  <a:srgbClr val="000000"/>
                </a:solidFill>
                <a:latin typeface="Trebuchet MS" pitchFamily="96" charset="0"/>
              </a:rPr>
              <a:t>   1 Gflop/s</a:t>
            </a:r>
          </a:p>
        </p:txBody>
      </p:sp>
      <p:sp>
        <p:nvSpPr>
          <p:cNvPr id="5125" name="Text Box 25"/>
          <p:cNvSpPr txBox="1">
            <a:spLocks noChangeArrowheads="1"/>
          </p:cNvSpPr>
          <p:nvPr/>
        </p:nvSpPr>
        <p:spPr bwMode="auto">
          <a:xfrm>
            <a:off x="765175" y="3419475"/>
            <a:ext cx="1020763"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a:t>
            </a:r>
            <a:r>
              <a:rPr lang="en-US" sz="1300">
                <a:solidFill>
                  <a:srgbClr val="000000"/>
                </a:solidFill>
                <a:latin typeface="Trebuchet MS" pitchFamily="96" charset="0"/>
              </a:rPr>
              <a:t>1 Tflop/s</a:t>
            </a:r>
          </a:p>
        </p:txBody>
      </p:sp>
      <p:sp>
        <p:nvSpPr>
          <p:cNvPr id="5126" name="Text Box 26"/>
          <p:cNvSpPr txBox="1">
            <a:spLocks noChangeArrowheads="1"/>
          </p:cNvSpPr>
          <p:nvPr/>
        </p:nvSpPr>
        <p:spPr bwMode="auto">
          <a:xfrm>
            <a:off x="674688" y="5214938"/>
            <a:ext cx="1111250" cy="296862"/>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100 Mflop/s</a:t>
            </a:r>
          </a:p>
        </p:txBody>
      </p:sp>
      <p:sp>
        <p:nvSpPr>
          <p:cNvPr id="5127" name="Text Box 27"/>
          <p:cNvSpPr txBox="1">
            <a:spLocks noChangeArrowheads="1"/>
          </p:cNvSpPr>
          <p:nvPr/>
        </p:nvSpPr>
        <p:spPr bwMode="auto">
          <a:xfrm>
            <a:off x="769938" y="3919538"/>
            <a:ext cx="1047750"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100 Gflop/s</a:t>
            </a:r>
          </a:p>
        </p:txBody>
      </p:sp>
      <p:sp>
        <p:nvSpPr>
          <p:cNvPr id="5128" name="Text Box 28"/>
          <p:cNvSpPr txBox="1">
            <a:spLocks noChangeArrowheads="1"/>
          </p:cNvSpPr>
          <p:nvPr/>
        </p:nvSpPr>
        <p:spPr bwMode="auto">
          <a:xfrm>
            <a:off x="762000" y="2536825"/>
            <a:ext cx="996950" cy="234950"/>
          </a:xfrm>
          <a:prstGeom prst="rect">
            <a:avLst/>
          </a:prstGeom>
          <a:noFill/>
          <a:ln w="1">
            <a:noFill/>
            <a:miter lim="800000"/>
            <a:headEnd/>
            <a:tailEnd/>
          </a:ln>
        </p:spPr>
        <p:txBody>
          <a:bodyPr lIns="18288" tIns="22860" rIns="0" bIns="0">
            <a:spAutoFit/>
          </a:bodyPr>
          <a:lstStyle/>
          <a:p>
            <a:r>
              <a:rPr lang="en-US" sz="1300" b="0">
                <a:solidFill>
                  <a:srgbClr val="000000"/>
                </a:solidFill>
                <a:latin typeface="Trebuchet MS" pitchFamily="96" charset="0"/>
              </a:rPr>
              <a:t>100 Tflop/s</a:t>
            </a:r>
          </a:p>
        </p:txBody>
      </p:sp>
      <p:sp>
        <p:nvSpPr>
          <p:cNvPr id="5129" name="Text Box 29"/>
          <p:cNvSpPr txBox="1">
            <a:spLocks noChangeArrowheads="1"/>
          </p:cNvSpPr>
          <p:nvPr/>
        </p:nvSpPr>
        <p:spPr bwMode="auto">
          <a:xfrm>
            <a:off x="744538" y="4337050"/>
            <a:ext cx="1058862"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 Gflop/s</a:t>
            </a:r>
          </a:p>
        </p:txBody>
      </p:sp>
      <p:sp>
        <p:nvSpPr>
          <p:cNvPr id="5130" name="Text Box 30"/>
          <p:cNvSpPr txBox="1">
            <a:spLocks noChangeArrowheads="1"/>
          </p:cNvSpPr>
          <p:nvPr/>
        </p:nvSpPr>
        <p:spPr bwMode="auto">
          <a:xfrm>
            <a:off x="727075" y="2992438"/>
            <a:ext cx="1046163"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 Tflop/s</a:t>
            </a:r>
          </a:p>
        </p:txBody>
      </p:sp>
      <p:sp>
        <p:nvSpPr>
          <p:cNvPr id="5131" name="Text Box 31"/>
          <p:cNvSpPr txBox="1">
            <a:spLocks noChangeArrowheads="1"/>
          </p:cNvSpPr>
          <p:nvPr/>
        </p:nvSpPr>
        <p:spPr bwMode="auto">
          <a:xfrm>
            <a:off x="684213" y="2084388"/>
            <a:ext cx="1047750" cy="234950"/>
          </a:xfrm>
          <a:prstGeom prst="rect">
            <a:avLst/>
          </a:prstGeom>
          <a:noFill/>
          <a:ln w="1">
            <a:noFill/>
            <a:miter lim="800000"/>
            <a:headEnd/>
            <a:tailEnd/>
          </a:ln>
        </p:spPr>
        <p:txBody>
          <a:bodyPr lIns="18288" tIns="22860" rIns="0" bIns="0">
            <a:spAutoFit/>
          </a:bodyPr>
          <a:lstStyle/>
          <a:p>
            <a:r>
              <a:rPr lang="en-US" sz="1300" b="0">
                <a:solidFill>
                  <a:srgbClr val="000000"/>
                </a:solidFill>
                <a:latin typeface="Trebuchet MS" pitchFamily="96" charset="0"/>
              </a:rPr>
              <a:t>   </a:t>
            </a:r>
            <a:r>
              <a:rPr lang="en-US" sz="1300">
                <a:solidFill>
                  <a:srgbClr val="000000"/>
                </a:solidFill>
                <a:latin typeface="Trebuchet MS" pitchFamily="96" charset="0"/>
              </a:rPr>
              <a:t> 1 Pflop/s</a:t>
            </a:r>
          </a:p>
        </p:txBody>
      </p:sp>
      <p:sp>
        <p:nvSpPr>
          <p:cNvPr id="5132" name="Text Box 39"/>
          <p:cNvSpPr txBox="1">
            <a:spLocks noChangeArrowheads="1"/>
          </p:cNvSpPr>
          <p:nvPr/>
        </p:nvSpPr>
        <p:spPr bwMode="auto">
          <a:xfrm>
            <a:off x="723900" y="1184275"/>
            <a:ext cx="1035050"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100 Pflop/s</a:t>
            </a:r>
          </a:p>
        </p:txBody>
      </p:sp>
      <p:sp>
        <p:nvSpPr>
          <p:cNvPr id="5133" name="Text Box 40"/>
          <p:cNvSpPr txBox="1">
            <a:spLocks noChangeArrowheads="1"/>
          </p:cNvSpPr>
          <p:nvPr/>
        </p:nvSpPr>
        <p:spPr bwMode="auto">
          <a:xfrm>
            <a:off x="685800" y="1639888"/>
            <a:ext cx="1046163"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 Pflop/s</a:t>
            </a:r>
          </a:p>
        </p:txBody>
      </p:sp>
      <p:sp>
        <p:nvSpPr>
          <p:cNvPr id="18" name="Rounded Rectangular Callout 6"/>
          <p:cNvSpPr txBox="1">
            <a:spLocks noChangeArrowheads="1"/>
          </p:cNvSpPr>
          <p:nvPr/>
        </p:nvSpPr>
        <p:spPr bwMode="auto">
          <a:xfrm>
            <a:off x="1905000" y="4000500"/>
            <a:ext cx="1190625" cy="2286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0" bIns="0"/>
          <a:lstStyle/>
          <a:p>
            <a:pPr>
              <a:defRPr/>
            </a:pPr>
            <a:r>
              <a:rPr lang="en-US" sz="1400">
                <a:solidFill>
                  <a:srgbClr val="464646"/>
                </a:solidFill>
                <a:latin typeface="Calibri" pitchFamily="96" charset="0"/>
                <a:cs typeface="Calibri" pitchFamily="96" charset="0"/>
              </a:rPr>
              <a:t>59.7 GFlop/s</a:t>
            </a:r>
          </a:p>
        </p:txBody>
      </p:sp>
      <p:sp>
        <p:nvSpPr>
          <p:cNvPr id="19" name="Rounded Rectangular Callout 7"/>
          <p:cNvSpPr txBox="1">
            <a:spLocks noChangeArrowheads="1"/>
          </p:cNvSpPr>
          <p:nvPr/>
        </p:nvSpPr>
        <p:spPr bwMode="auto">
          <a:xfrm>
            <a:off x="1803400" y="4981575"/>
            <a:ext cx="1192213"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27432" bIns="0"/>
          <a:lstStyle/>
          <a:p>
            <a:pPr algn="ctr">
              <a:defRPr/>
            </a:pPr>
            <a:r>
              <a:rPr lang="en-US" sz="1400">
                <a:solidFill>
                  <a:srgbClr val="000000"/>
                </a:solidFill>
                <a:latin typeface="Calibri" pitchFamily="96" charset="0"/>
                <a:cs typeface="Calibri" pitchFamily="96" charset="0"/>
              </a:rPr>
              <a:t>400 MFlop/s</a:t>
            </a:r>
          </a:p>
        </p:txBody>
      </p:sp>
      <p:sp>
        <p:nvSpPr>
          <p:cNvPr id="20" name="Rounded Rectangular Callout 8"/>
          <p:cNvSpPr txBox="1">
            <a:spLocks noChangeArrowheads="1"/>
          </p:cNvSpPr>
          <p:nvPr/>
        </p:nvSpPr>
        <p:spPr bwMode="auto">
          <a:xfrm>
            <a:off x="1857375" y="3429000"/>
            <a:ext cx="1038225" cy="276225"/>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27432" bIns="0"/>
          <a:lstStyle/>
          <a:p>
            <a:pPr algn="ctr">
              <a:defRPr/>
            </a:pPr>
            <a:r>
              <a:rPr lang="en-US" sz="1400">
                <a:solidFill>
                  <a:srgbClr val="464646"/>
                </a:solidFill>
                <a:latin typeface="Calibri" pitchFamily="96" charset="0"/>
                <a:cs typeface="Calibri" pitchFamily="96" charset="0"/>
              </a:rPr>
              <a:t>1.17 TFlop/s</a:t>
            </a:r>
          </a:p>
        </p:txBody>
      </p:sp>
      <p:sp>
        <p:nvSpPr>
          <p:cNvPr id="21" name="Rounded Rectangular Callout 1"/>
          <p:cNvSpPr txBox="1">
            <a:spLocks noChangeArrowheads="1"/>
          </p:cNvSpPr>
          <p:nvPr/>
        </p:nvSpPr>
        <p:spPr bwMode="auto">
          <a:xfrm>
            <a:off x="7993063" y="1768475"/>
            <a:ext cx="1268412" cy="30003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0" bIns="0"/>
          <a:lstStyle/>
          <a:p>
            <a:pPr>
              <a:defRPr/>
            </a:pPr>
            <a:r>
              <a:rPr lang="en-US" sz="1600">
                <a:solidFill>
                  <a:srgbClr val="464646"/>
                </a:solidFill>
                <a:latin typeface="Calibri" pitchFamily="96" charset="0"/>
                <a:cs typeface="Calibri" pitchFamily="96" charset="0"/>
              </a:rPr>
              <a:t>1.75 PFlop/s</a:t>
            </a:r>
          </a:p>
        </p:txBody>
      </p:sp>
      <p:sp>
        <p:nvSpPr>
          <p:cNvPr id="22" name="Rounded Rectangular Callout 2"/>
          <p:cNvSpPr txBox="1">
            <a:spLocks noChangeArrowheads="1"/>
          </p:cNvSpPr>
          <p:nvPr/>
        </p:nvSpPr>
        <p:spPr bwMode="auto">
          <a:xfrm>
            <a:off x="7875588" y="2571750"/>
            <a:ext cx="1263650" cy="35083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27432" bIns="0"/>
          <a:lstStyle/>
          <a:p>
            <a:pPr algn="ctr">
              <a:defRPr/>
            </a:pPr>
            <a:r>
              <a:rPr lang="en-US" sz="1600">
                <a:solidFill>
                  <a:srgbClr val="000000"/>
                </a:solidFill>
                <a:latin typeface="Calibri" pitchFamily="96" charset="0"/>
                <a:cs typeface="Calibri" pitchFamily="96" charset="0"/>
              </a:rPr>
              <a:t>24.67 TFlop/s</a:t>
            </a:r>
          </a:p>
        </p:txBody>
      </p:sp>
      <p:sp>
        <p:nvSpPr>
          <p:cNvPr id="23" name="Rounded Rectangular Callout 5"/>
          <p:cNvSpPr txBox="1">
            <a:spLocks noChangeArrowheads="1"/>
          </p:cNvSpPr>
          <p:nvPr/>
        </p:nvSpPr>
        <p:spPr bwMode="auto">
          <a:xfrm>
            <a:off x="7948613" y="1074738"/>
            <a:ext cx="1263650" cy="31115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27432" bIns="0"/>
          <a:lstStyle/>
          <a:p>
            <a:pPr algn="ctr">
              <a:defRPr/>
            </a:pPr>
            <a:r>
              <a:rPr lang="en-US" sz="1600">
                <a:solidFill>
                  <a:srgbClr val="464646"/>
                </a:solidFill>
                <a:latin typeface="Calibri" pitchFamily="96" charset="0"/>
                <a:cs typeface="Calibri" pitchFamily="96" charset="0"/>
              </a:rPr>
              <a:t>32.4 PFlop/s</a:t>
            </a:r>
          </a:p>
        </p:txBody>
      </p:sp>
      <p:sp>
        <p:nvSpPr>
          <p:cNvPr id="5140" name="Rectangle 9"/>
          <p:cNvSpPr txBox="1">
            <a:spLocks noChangeArrowheads="1"/>
          </p:cNvSpPr>
          <p:nvPr/>
        </p:nvSpPr>
        <p:spPr bwMode="auto">
          <a:xfrm>
            <a:off x="4305300" y="2546350"/>
            <a:ext cx="533400" cy="304800"/>
          </a:xfrm>
          <a:prstGeom prst="rect">
            <a:avLst/>
          </a:prstGeom>
          <a:noFill/>
          <a:ln w="12700">
            <a:noFill/>
            <a:miter lim="800000"/>
            <a:headEnd/>
            <a:tailEnd/>
          </a:ln>
        </p:spPr>
        <p:txBody>
          <a:bodyPr lIns="36576" tIns="27432" rIns="0" bIns="0"/>
          <a:lstStyle/>
          <a:p>
            <a:r>
              <a:rPr lang="en-US" sz="1600">
                <a:solidFill>
                  <a:srgbClr val="333399"/>
                </a:solidFill>
                <a:latin typeface="Calibri" pitchFamily="96" charset="0"/>
                <a:cs typeface="Calibri" pitchFamily="96" charset="0"/>
              </a:rPr>
              <a:t>SUM</a:t>
            </a:r>
          </a:p>
        </p:txBody>
      </p:sp>
      <p:sp>
        <p:nvSpPr>
          <p:cNvPr id="5141" name="Rectangle 10"/>
          <p:cNvSpPr txBox="1">
            <a:spLocks noChangeArrowheads="1"/>
          </p:cNvSpPr>
          <p:nvPr/>
        </p:nvSpPr>
        <p:spPr bwMode="auto">
          <a:xfrm>
            <a:off x="4572000" y="3287713"/>
            <a:ext cx="533400" cy="304800"/>
          </a:xfrm>
          <a:prstGeom prst="rect">
            <a:avLst/>
          </a:prstGeom>
          <a:noFill/>
          <a:ln w="12700">
            <a:noFill/>
            <a:miter lim="800000"/>
            <a:headEnd/>
            <a:tailEnd/>
          </a:ln>
        </p:spPr>
        <p:txBody>
          <a:bodyPr lIns="36576" tIns="27432" rIns="0" bIns="0"/>
          <a:lstStyle/>
          <a:p>
            <a:r>
              <a:rPr lang="en-US" sz="1600">
                <a:solidFill>
                  <a:srgbClr val="993366"/>
                </a:solidFill>
                <a:latin typeface="Calibri" pitchFamily="96" charset="0"/>
                <a:cs typeface="Calibri" pitchFamily="96" charset="0"/>
              </a:rPr>
              <a:t>N=1</a:t>
            </a:r>
          </a:p>
        </p:txBody>
      </p:sp>
      <p:sp>
        <p:nvSpPr>
          <p:cNvPr id="5142" name="Rectangle 11"/>
          <p:cNvSpPr txBox="1">
            <a:spLocks noChangeArrowheads="1"/>
          </p:cNvSpPr>
          <p:nvPr/>
        </p:nvSpPr>
        <p:spPr bwMode="auto">
          <a:xfrm>
            <a:off x="4572000" y="4214813"/>
            <a:ext cx="663575" cy="242887"/>
          </a:xfrm>
          <a:prstGeom prst="rect">
            <a:avLst/>
          </a:prstGeom>
          <a:noFill/>
          <a:ln w="12700">
            <a:noFill/>
            <a:miter lim="800000"/>
            <a:headEnd/>
            <a:tailEnd/>
          </a:ln>
        </p:spPr>
        <p:txBody>
          <a:bodyPr lIns="36576" tIns="27432" rIns="0" bIns="0"/>
          <a:lstStyle/>
          <a:p>
            <a:r>
              <a:rPr lang="en-US" sz="1600">
                <a:solidFill>
                  <a:srgbClr val="969696"/>
                </a:solidFill>
                <a:latin typeface="Calibri" pitchFamily="96" charset="0"/>
                <a:cs typeface="Calibri" pitchFamily="96" charset="0"/>
              </a:rPr>
              <a:t>N=500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44600"/>
          </a:xfrm>
        </p:spPr>
        <p:txBody>
          <a:bodyPr>
            <a:normAutofit fontScale="90000"/>
          </a:bodyPr>
          <a:lstStyle/>
          <a:p>
            <a:pPr eaLnBrk="1" hangingPunct="1">
              <a:defRPr/>
            </a:pPr>
            <a:r>
              <a:rPr lang="en-US" sz="4000" smtClean="0">
                <a:solidFill>
                  <a:srgbClr val="EB641B"/>
                </a:solidFill>
              </a:rPr>
              <a:t>Annual Performance Increase of the</a:t>
            </a:r>
            <a:br>
              <a:rPr lang="en-US" sz="4000" smtClean="0">
                <a:solidFill>
                  <a:srgbClr val="EB641B"/>
                </a:solidFill>
              </a:rPr>
            </a:br>
            <a:r>
              <a:rPr lang="en-US" sz="4000" smtClean="0">
                <a:solidFill>
                  <a:srgbClr val="EB641B"/>
                </a:solidFill>
              </a:rPr>
              <a:t>TOP500</a:t>
            </a:r>
          </a:p>
        </p:txBody>
      </p:sp>
      <p:graphicFrame>
        <p:nvGraphicFramePr>
          <p:cNvPr id="6146" name="Chart 3"/>
          <p:cNvGraphicFramePr>
            <a:graphicFrameLocks/>
          </p:cNvGraphicFramePr>
          <p:nvPr/>
        </p:nvGraphicFramePr>
        <p:xfrm>
          <a:off x="642938" y="1397000"/>
          <a:ext cx="7858125" cy="4064000"/>
        </p:xfrm>
        <a:graphic>
          <a:graphicData uri="http://schemas.openxmlformats.org/presentationml/2006/ole">
            <p:oleObj spid="_x0000_s6146" r:id="rId4" imgW="7863190" imgH="4065696" progId="Excel.Chart.8">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Content Placeholder 6"/>
          <p:cNvGraphicFramePr>
            <a:graphicFrameLocks noGrp="1"/>
          </p:cNvGraphicFramePr>
          <p:nvPr>
            <p:ph idx="1"/>
          </p:nvPr>
        </p:nvGraphicFramePr>
        <p:xfrm>
          <a:off x="457200" y="1219200"/>
          <a:ext cx="8229600" cy="4800600"/>
        </p:xfrm>
        <a:graphic>
          <a:graphicData uri="http://schemas.openxmlformats.org/presentationml/2006/ole">
            <p:oleObj spid="_x0000_s7170" r:id="rId4" imgW="8228920" imgH="4803251" progId="Excel.Chart.8">
              <p:embed/>
            </p:oleObj>
          </a:graphicData>
        </a:graphic>
      </p:graphicFrame>
      <p:sp>
        <p:nvSpPr>
          <p:cNvPr id="2" name="Title 1"/>
          <p:cNvSpPr>
            <a:spLocks noGrp="1"/>
          </p:cNvSpPr>
          <p:nvPr>
            <p:ph type="title"/>
          </p:nvPr>
        </p:nvSpPr>
        <p:spPr>
          <a:xfrm>
            <a:off x="457200" y="152400"/>
            <a:ext cx="8229600" cy="966788"/>
          </a:xfrm>
        </p:spPr>
        <p:txBody>
          <a:bodyPr>
            <a:normAutofit fontScale="90000"/>
          </a:bodyPr>
          <a:lstStyle/>
          <a:p>
            <a:pPr eaLnBrk="1" hangingPunct="1">
              <a:defRPr/>
            </a:pPr>
            <a:r>
              <a:rPr lang="en-US" sz="4000" smtClean="0">
                <a:solidFill>
                  <a:srgbClr val="EB641B"/>
                </a:solidFill>
              </a:rPr>
              <a:t>Total Power Levels (kW) for TOP500 systems</a:t>
            </a:r>
          </a:p>
        </p:txBody>
      </p:sp>
      <p:sp>
        <p:nvSpPr>
          <p:cNvPr id="5" name="Rectangle 4"/>
          <p:cNvSpPr/>
          <p:nvPr/>
        </p:nvSpPr>
        <p:spPr>
          <a:xfrm>
            <a:off x="469900" y="1473200"/>
            <a:ext cx="457200" cy="3429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96"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152400"/>
            <a:ext cx="8929687" cy="966788"/>
          </a:xfrm>
        </p:spPr>
        <p:txBody>
          <a:bodyPr>
            <a:normAutofit fontScale="90000"/>
          </a:bodyPr>
          <a:lstStyle/>
          <a:p>
            <a:pPr eaLnBrk="1" hangingPunct="1">
              <a:defRPr/>
            </a:pPr>
            <a:r>
              <a:rPr lang="en-US" sz="4000" smtClean="0">
                <a:solidFill>
                  <a:srgbClr val="EB641B"/>
                </a:solidFill>
              </a:rPr>
              <a:t>Power Efficiency (Mflops/Watt) for different  Processor Generations</a:t>
            </a:r>
          </a:p>
        </p:txBody>
      </p:sp>
      <p:graphicFrame>
        <p:nvGraphicFramePr>
          <p:cNvPr id="8194" name="Chart 5"/>
          <p:cNvGraphicFramePr>
            <a:graphicFrameLocks/>
          </p:cNvGraphicFramePr>
          <p:nvPr/>
        </p:nvGraphicFramePr>
        <p:xfrm>
          <a:off x="857250" y="1397000"/>
          <a:ext cx="7572375" cy="4532313"/>
        </p:xfrm>
        <a:graphic>
          <a:graphicData uri="http://schemas.openxmlformats.org/presentationml/2006/ole">
            <p:oleObj spid="_x0000_s8194" r:id="rId4" imgW="7570606" imgH="4535049" progId="Excel.Chart.8">
              <p:embed/>
            </p:oleObj>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mtClean="0">
                <a:ea typeface="ＭＳ Ｐゴシック" pitchFamily="96" charset="-128"/>
              </a:rPr>
              <a:t>Key Message</a:t>
            </a:r>
          </a:p>
        </p:txBody>
      </p:sp>
      <p:sp>
        <p:nvSpPr>
          <p:cNvPr id="53251" name="Rectangle 3"/>
          <p:cNvSpPr>
            <a:spLocks noGrp="1" noChangeArrowheads="1"/>
          </p:cNvSpPr>
          <p:nvPr>
            <p:ph type="body" idx="1"/>
          </p:nvPr>
        </p:nvSpPr>
        <p:spPr>
          <a:xfrm>
            <a:off x="854075" y="1219200"/>
            <a:ext cx="7332663" cy="3317875"/>
          </a:xfrm>
        </p:spPr>
        <p:txBody>
          <a:bodyPr/>
          <a:lstStyle/>
          <a:p>
            <a:pPr marL="0" indent="0" eaLnBrk="1" hangingPunct="1">
              <a:lnSpc>
                <a:spcPts val="4000"/>
              </a:lnSpc>
              <a:spcBef>
                <a:spcPts val="800"/>
              </a:spcBef>
            </a:pPr>
            <a:r>
              <a:rPr lang="en-US" b="1" smtClean="0">
                <a:ea typeface="ＭＳ Ｐゴシック" pitchFamily="96" charset="-128"/>
              </a:rPr>
              <a:t> The transition from petascale to exascale will be characterized by significant and dramatics changes in hardware and architecture. </a:t>
            </a:r>
          </a:p>
          <a:p>
            <a:pPr marL="0" indent="0" eaLnBrk="1" hangingPunct="1">
              <a:lnSpc>
                <a:spcPts val="4000"/>
              </a:lnSpc>
              <a:spcBef>
                <a:spcPts val="800"/>
              </a:spcBef>
            </a:pPr>
            <a:r>
              <a:rPr lang="en-US" b="1" smtClean="0">
                <a:ea typeface="ＭＳ Ｐゴシック" pitchFamily="96" charset="-128"/>
              </a:rPr>
              <a:t> This transition will be disruptive, but create unprecedented opportunities for computational science. </a:t>
            </a:r>
            <a:endParaRPr lang="en-US" smtClean="0">
              <a:ea typeface="ＭＳ Ｐゴシック" pitchFamily="96" charset="-128"/>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152400"/>
            <a:ext cx="8715375" cy="966788"/>
          </a:xfrm>
        </p:spPr>
        <p:txBody>
          <a:bodyPr>
            <a:normAutofit fontScale="90000"/>
          </a:bodyPr>
          <a:lstStyle/>
          <a:p>
            <a:pPr eaLnBrk="1" hangingPunct="1">
              <a:defRPr/>
            </a:pPr>
            <a:r>
              <a:rPr lang="en-US" sz="4000" smtClean="0">
                <a:solidFill>
                  <a:srgbClr val="EB641B"/>
                </a:solidFill>
              </a:rPr>
              <a:t>Power Efficiency (Mflops/Watt) related to Interconnects</a:t>
            </a:r>
          </a:p>
        </p:txBody>
      </p:sp>
      <p:graphicFrame>
        <p:nvGraphicFramePr>
          <p:cNvPr id="9218" name="Chart 5"/>
          <p:cNvGraphicFramePr>
            <a:graphicFrameLocks/>
          </p:cNvGraphicFramePr>
          <p:nvPr/>
        </p:nvGraphicFramePr>
        <p:xfrm>
          <a:off x="857250" y="1397000"/>
          <a:ext cx="7572375" cy="4532313"/>
        </p:xfrm>
        <a:graphic>
          <a:graphicData uri="http://schemas.openxmlformats.org/presentationml/2006/ole">
            <p:oleObj spid="_x0000_s9218" r:id="rId4" imgW="7570606" imgH="4535049" progId="Excel.Chart.8">
              <p:embed/>
            </p:oleObj>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a:xfrm>
            <a:off x="214313" y="152400"/>
            <a:ext cx="8715375" cy="966788"/>
          </a:xfrm>
        </p:spPr>
        <p:txBody>
          <a:bodyPr/>
          <a:lstStyle/>
          <a:p>
            <a:pPr eaLnBrk="1" hangingPunct="1"/>
            <a:r>
              <a:rPr lang="en-US" smtClean="0">
                <a:solidFill>
                  <a:srgbClr val="EB641B"/>
                </a:solidFill>
              </a:rPr>
              <a:t>Power Consumption</a:t>
            </a:r>
          </a:p>
        </p:txBody>
      </p:sp>
      <p:graphicFrame>
        <p:nvGraphicFramePr>
          <p:cNvPr id="10242" name="Chart 3"/>
          <p:cNvGraphicFramePr>
            <a:graphicFrameLocks/>
          </p:cNvGraphicFramePr>
          <p:nvPr/>
        </p:nvGraphicFramePr>
        <p:xfrm>
          <a:off x="928688" y="1397000"/>
          <a:ext cx="6858000" cy="4675188"/>
        </p:xfrm>
        <a:graphic>
          <a:graphicData uri="http://schemas.openxmlformats.org/presentationml/2006/ole">
            <p:oleObj spid="_x0000_s10242" r:id="rId4" imgW="6857433" imgH="4675246" progId="Excel.Chart.8">
              <p:embed/>
            </p:oleObj>
          </a:graphicData>
        </a:graphic>
      </p:graphicFrame>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p:cNvSpPr>
            <a:spLocks noGrp="1"/>
          </p:cNvSpPr>
          <p:nvPr>
            <p:ph type="title"/>
          </p:nvPr>
        </p:nvSpPr>
        <p:spPr>
          <a:xfrm>
            <a:off x="214313" y="152400"/>
            <a:ext cx="8715375" cy="966788"/>
          </a:xfrm>
        </p:spPr>
        <p:txBody>
          <a:bodyPr/>
          <a:lstStyle/>
          <a:p>
            <a:pPr eaLnBrk="1" hangingPunct="1"/>
            <a:r>
              <a:rPr lang="en-US" smtClean="0">
                <a:solidFill>
                  <a:srgbClr val="EB641B"/>
                </a:solidFill>
              </a:rPr>
              <a:t>Power Efficiency</a:t>
            </a:r>
          </a:p>
        </p:txBody>
      </p:sp>
      <p:graphicFrame>
        <p:nvGraphicFramePr>
          <p:cNvPr id="11266" name="Chart 3"/>
          <p:cNvGraphicFramePr>
            <a:graphicFrameLocks/>
          </p:cNvGraphicFramePr>
          <p:nvPr/>
        </p:nvGraphicFramePr>
        <p:xfrm>
          <a:off x="928688" y="1397000"/>
          <a:ext cx="6858000" cy="4675188"/>
        </p:xfrm>
        <a:graphic>
          <a:graphicData uri="http://schemas.openxmlformats.org/presentationml/2006/ole">
            <p:oleObj spid="_x0000_s11266" r:id="rId4" imgW="6857433" imgH="4675246" progId="Excel.Chart.8">
              <p:embed/>
            </p:oleObj>
          </a:graphicData>
        </a:graphic>
      </p:graphicFrame>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p:cNvPicPr>
          <p:nvPr/>
        </p:nvPicPr>
        <p:blipFill>
          <a:blip r:embed="rId2" cstate="print"/>
          <a:srcRect/>
          <a:stretch>
            <a:fillRect/>
          </a:stretch>
        </p:blipFill>
        <p:spPr bwMode="auto">
          <a:xfrm>
            <a:off x="0" y="1193800"/>
            <a:ext cx="5918200" cy="5461000"/>
          </a:xfrm>
          <a:prstGeom prst="rect">
            <a:avLst/>
          </a:prstGeom>
          <a:noFill/>
          <a:ln w="9525">
            <a:noFill/>
            <a:miter lim="800000"/>
            <a:headEnd/>
            <a:tailEnd/>
          </a:ln>
        </p:spPr>
      </p:pic>
      <p:sp>
        <p:nvSpPr>
          <p:cNvPr id="64515" name="Title 1"/>
          <p:cNvSpPr>
            <a:spLocks noGrp="1"/>
          </p:cNvSpPr>
          <p:nvPr>
            <p:ph type="title"/>
          </p:nvPr>
        </p:nvSpPr>
        <p:spPr/>
        <p:txBody>
          <a:bodyPr/>
          <a:lstStyle/>
          <a:p>
            <a:r>
              <a:rPr lang="en-US" smtClean="0">
                <a:ea typeface="ＭＳ Ｐゴシック" pitchFamily="96" charset="-128"/>
              </a:rPr>
              <a:t>Koomey’s Law</a:t>
            </a:r>
          </a:p>
        </p:txBody>
      </p:sp>
      <p:sp>
        <p:nvSpPr>
          <p:cNvPr id="64516" name="Content Placeholder 2"/>
          <p:cNvSpPr>
            <a:spLocks noGrp="1"/>
          </p:cNvSpPr>
          <p:nvPr>
            <p:ph idx="1"/>
          </p:nvPr>
        </p:nvSpPr>
        <p:spPr>
          <a:xfrm>
            <a:off x="4940300" y="1612900"/>
            <a:ext cx="3517900" cy="4483100"/>
          </a:xfrm>
        </p:spPr>
        <p:txBody>
          <a:bodyPr/>
          <a:lstStyle/>
          <a:p>
            <a:r>
              <a:rPr lang="en-US" sz="2400" b="1" smtClean="0">
                <a:ea typeface="ＭＳ Ｐゴシック" pitchFamily="96" charset="-128"/>
              </a:rPr>
              <a:t>Computations per kWh have improved by a factor about 1.5 per year</a:t>
            </a:r>
          </a:p>
          <a:p>
            <a:r>
              <a:rPr lang="en-US" sz="2400" b="1" smtClean="0">
                <a:ea typeface="ＭＳ Ｐゴシック" pitchFamily="96" charset="-128"/>
              </a:rPr>
              <a:t>“Assessing Trends in Electrical Efficiency over Time”, see IEEE Spectrum, March 2010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ea typeface="ＭＳ Ｐゴシック" pitchFamily="96" charset="-128"/>
              </a:rPr>
              <a:t>Trend Analysis</a:t>
            </a:r>
          </a:p>
        </p:txBody>
      </p:sp>
      <p:sp>
        <p:nvSpPr>
          <p:cNvPr id="65539" name="Content Placeholder 2"/>
          <p:cNvSpPr>
            <a:spLocks noGrp="1"/>
          </p:cNvSpPr>
          <p:nvPr>
            <p:ph idx="1"/>
          </p:nvPr>
        </p:nvSpPr>
        <p:spPr>
          <a:xfrm>
            <a:off x="685800" y="1295400"/>
            <a:ext cx="7772400" cy="4114800"/>
          </a:xfrm>
        </p:spPr>
        <p:txBody>
          <a:bodyPr/>
          <a:lstStyle/>
          <a:p>
            <a:r>
              <a:rPr lang="en-US" sz="2400" b="1" smtClean="0">
                <a:ea typeface="ＭＳ Ｐゴシック" pitchFamily="96" charset="-128"/>
              </a:rPr>
              <a:t>Processors and Systems have become more energy efficient over time</a:t>
            </a:r>
          </a:p>
          <a:p>
            <a:pPr lvl="1"/>
            <a:r>
              <a:rPr lang="en-US" sz="2400" b="1" smtClean="0">
                <a:ea typeface="ＭＳ Ｐゴシック" pitchFamily="96" charset="-128"/>
              </a:rPr>
              <a:t>Koomey’s Law shows factor of 1.5 improvement in computations/kWh</a:t>
            </a:r>
          </a:p>
          <a:p>
            <a:r>
              <a:rPr lang="en-US" sz="2400" b="1" smtClean="0">
                <a:ea typeface="ＭＳ Ｐゴシック" pitchFamily="96" charset="-128"/>
              </a:rPr>
              <a:t>Supercomputers have become more powerful over time</a:t>
            </a:r>
          </a:p>
          <a:p>
            <a:pPr lvl="1"/>
            <a:r>
              <a:rPr lang="en-US" sz="2400" b="1" smtClean="0">
                <a:ea typeface="ＭＳ Ｐゴシック" pitchFamily="96" charset="-128"/>
              </a:rPr>
              <a:t>TOP500 data show factor of 1.86 increase of computations/sec per system</a:t>
            </a:r>
          </a:p>
          <a:p>
            <a:r>
              <a:rPr lang="en-US" sz="2400" b="1" smtClean="0">
                <a:ea typeface="ＭＳ Ｐゴシック" pitchFamily="96" charset="-128"/>
              </a:rPr>
              <a:t>Consequently power/system increases by about 1.24 per year</a:t>
            </a:r>
          </a:p>
          <a:p>
            <a:r>
              <a:rPr lang="en-US" sz="2400" b="1" smtClean="0">
                <a:ea typeface="ＭＳ Ｐゴシック" pitchFamily="96" charset="-128"/>
              </a:rPr>
              <a:t>Based on these projections: 495 Pflop/s Linpack-Rmax system with 60 MW in 2020</a:t>
            </a:r>
          </a:p>
          <a:p>
            <a:pPr lvl="1"/>
            <a:endParaRPr lang="en-US" smtClean="0">
              <a:ea typeface="ＭＳ Ｐゴシック" pitchFamily="96" charset="-128"/>
            </a:endParaRPr>
          </a:p>
          <a:p>
            <a:pPr lvl="1"/>
            <a:endParaRPr lang="en-US" smtClean="0">
              <a:ea typeface="ＭＳ Ｐゴシック" pitchFamily="96" charset="-128"/>
            </a:endParaRPr>
          </a:p>
          <a:p>
            <a:pPr lvl="1"/>
            <a:endParaRPr lang="en-US" smtClean="0">
              <a:ea typeface="ＭＳ Ｐゴシック" pitchFamily="96" charset="-128"/>
            </a:endParaRPr>
          </a:p>
          <a:p>
            <a:pPr lvl="1"/>
            <a:endParaRPr lang="en-US" smtClean="0">
              <a:ea typeface="ＭＳ Ｐゴシック" pitchFamily="96" charset="-128"/>
            </a:endParaRPr>
          </a:p>
          <a:p>
            <a:pPr lvl="1"/>
            <a:endParaRPr lang="en-US" smtClean="0">
              <a:ea typeface="ＭＳ Ｐゴシック" pitchFamily="96" charset="-128"/>
            </a:endParaRPr>
          </a:p>
          <a:p>
            <a:pPr lvl="1"/>
            <a:endParaRPr lang="en-US" smtClean="0">
              <a:ea typeface="ＭＳ Ｐゴシック" pitchFamily="96" charset="-128"/>
            </a:endParaRPr>
          </a:p>
          <a:p>
            <a:pPr lvl="1"/>
            <a:endParaRPr lang="en-US" smtClean="0">
              <a:ea typeface="ＭＳ Ｐゴシック" pitchFamily="96" charset="-128"/>
            </a:endParaRPr>
          </a:p>
          <a:p>
            <a:pPr lvl="1"/>
            <a:endParaRPr lang="en-US" smtClean="0">
              <a:ea typeface="ＭＳ Ｐゴシック" pitchFamily="96" charset="-128"/>
            </a:endParaRPr>
          </a:p>
          <a:p>
            <a:pPr lvl="1">
              <a:buFontTx/>
              <a:buNone/>
            </a:pPr>
            <a:endParaRPr lang="en-US" smtClean="0">
              <a:ea typeface="ＭＳ Ｐゴシック" pitchFamily="96" charset="-128"/>
            </a:endParaRPr>
          </a:p>
          <a:p>
            <a:pPr lvl="1">
              <a:buFontTx/>
              <a:buNone/>
            </a:pPr>
            <a:endParaRPr lang="en-US" smtClean="0">
              <a:ea typeface="ＭＳ Ｐゴシック" pitchFamily="96" charset="-128"/>
            </a:endParaRPr>
          </a:p>
          <a:p>
            <a:pPr lvl="1">
              <a:buFontTx/>
              <a:buNone/>
            </a:pPr>
            <a:endParaRPr lang="en-US" smtClean="0">
              <a:ea typeface="ＭＳ Ｐゴシック" pitchFamily="96" charset="-128"/>
            </a:endParaRPr>
          </a:p>
          <a:p>
            <a:pPr lvl="1">
              <a:buFontTx/>
              <a:buNone/>
            </a:pPr>
            <a:endParaRPr lang="en-US" smtClean="0">
              <a:ea typeface="ＭＳ Ｐゴシック" pitchFamily="96"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79450" y="77788"/>
            <a:ext cx="7829550" cy="863600"/>
          </a:xfrm>
        </p:spPr>
        <p:txBody>
          <a:bodyPr/>
          <a:lstStyle/>
          <a:p>
            <a:pPr eaLnBrk="1" hangingPunct="1"/>
            <a:r>
              <a:rPr lang="en-US" smtClean="0">
                <a:ea typeface="ＭＳ Ｐゴシック" pitchFamily="96" charset="-128"/>
              </a:rPr>
              <a:t>Roadrunner - A Likely Future Scenario</a:t>
            </a:r>
          </a:p>
        </p:txBody>
      </p:sp>
      <p:pic>
        <p:nvPicPr>
          <p:cNvPr id="66563" name="Picture 7"/>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1293813" y="1489075"/>
            <a:ext cx="6348412" cy="3482975"/>
          </a:xfrm>
          <a:prstGeom prst="rect">
            <a:avLst/>
          </a:prstGeom>
          <a:noFill/>
          <a:ln w="9525">
            <a:noFill/>
            <a:miter lim="800000"/>
            <a:headEnd/>
            <a:tailEnd/>
          </a:ln>
        </p:spPr>
      </p:pic>
      <p:sp>
        <p:nvSpPr>
          <p:cNvPr id="66564" name="Rectangle 9"/>
          <p:cNvSpPr>
            <a:spLocks noChangeArrowheads="1"/>
          </p:cNvSpPr>
          <p:nvPr/>
        </p:nvSpPr>
        <p:spPr bwMode="auto">
          <a:xfrm>
            <a:off x="1385888" y="4641850"/>
            <a:ext cx="1408112" cy="588963"/>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66565" name="Rectangle 10"/>
          <p:cNvSpPr>
            <a:spLocks noChangeArrowheads="1"/>
          </p:cNvSpPr>
          <p:nvPr/>
        </p:nvSpPr>
        <p:spPr bwMode="auto">
          <a:xfrm>
            <a:off x="2265363" y="4870450"/>
            <a:ext cx="1408112" cy="588963"/>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66566" name="Text Box 11"/>
          <p:cNvSpPr txBox="1">
            <a:spLocks noChangeArrowheads="1"/>
          </p:cNvSpPr>
          <p:nvPr/>
        </p:nvSpPr>
        <p:spPr bwMode="auto">
          <a:xfrm>
            <a:off x="738188" y="831850"/>
            <a:ext cx="3498850" cy="519113"/>
          </a:xfrm>
          <a:prstGeom prst="rect">
            <a:avLst/>
          </a:prstGeom>
          <a:noFill/>
          <a:ln w="9525">
            <a:noFill/>
            <a:miter lim="800000"/>
            <a:headEnd/>
            <a:tailEnd/>
          </a:ln>
        </p:spPr>
        <p:txBody>
          <a:bodyPr>
            <a:spAutoFit/>
          </a:bodyPr>
          <a:lstStyle/>
          <a:p>
            <a:pPr>
              <a:spcBef>
                <a:spcPct val="50000"/>
              </a:spcBef>
            </a:pPr>
            <a:endParaRPr lang="en-US"/>
          </a:p>
        </p:txBody>
      </p:sp>
      <p:sp>
        <p:nvSpPr>
          <p:cNvPr id="66567" name="Text Box 12"/>
          <p:cNvSpPr txBox="1">
            <a:spLocks noChangeArrowheads="1"/>
          </p:cNvSpPr>
          <p:nvPr/>
        </p:nvSpPr>
        <p:spPr bwMode="auto">
          <a:xfrm>
            <a:off x="336550" y="1123950"/>
            <a:ext cx="4313238" cy="396875"/>
          </a:xfrm>
          <a:prstGeom prst="rect">
            <a:avLst/>
          </a:prstGeom>
          <a:noFill/>
          <a:ln w="9525">
            <a:noFill/>
            <a:miter lim="800000"/>
            <a:headEnd/>
            <a:tailEnd/>
          </a:ln>
        </p:spPr>
        <p:txBody>
          <a:bodyPr wrap="none">
            <a:spAutoFit/>
          </a:bodyPr>
          <a:lstStyle/>
          <a:p>
            <a:r>
              <a:rPr lang="en-US" sz="2000">
                <a:latin typeface="Arial" charset="0"/>
              </a:rPr>
              <a:t>System: cluster + many core node</a:t>
            </a:r>
            <a:endParaRPr lang="en-US">
              <a:latin typeface="Arial" charset="0"/>
            </a:endParaRPr>
          </a:p>
        </p:txBody>
      </p:sp>
      <p:sp>
        <p:nvSpPr>
          <p:cNvPr id="66568" name="Text Box 13"/>
          <p:cNvSpPr txBox="1">
            <a:spLocks noChangeArrowheads="1"/>
          </p:cNvSpPr>
          <p:nvPr/>
        </p:nvSpPr>
        <p:spPr bwMode="auto">
          <a:xfrm>
            <a:off x="5056188" y="1171575"/>
            <a:ext cx="2809875" cy="701675"/>
          </a:xfrm>
          <a:prstGeom prst="rect">
            <a:avLst/>
          </a:prstGeom>
          <a:noFill/>
          <a:ln w="9525">
            <a:noFill/>
            <a:miter lim="800000"/>
            <a:headEnd/>
            <a:tailEnd/>
          </a:ln>
        </p:spPr>
        <p:txBody>
          <a:bodyPr wrap="none">
            <a:spAutoFit/>
          </a:bodyPr>
          <a:lstStyle/>
          <a:p>
            <a:r>
              <a:rPr lang="en-US" sz="2000">
                <a:latin typeface="Arial" charset="0"/>
              </a:rPr>
              <a:t>Programming model: </a:t>
            </a:r>
          </a:p>
          <a:p>
            <a:r>
              <a:rPr lang="en-US" sz="2000">
                <a:latin typeface="Arial" charset="0"/>
              </a:rPr>
              <a:t>MPI+X</a:t>
            </a:r>
            <a:endParaRPr lang="en-US">
              <a:latin typeface="Arial" charset="0"/>
            </a:endParaRPr>
          </a:p>
        </p:txBody>
      </p:sp>
      <p:sp>
        <p:nvSpPr>
          <p:cNvPr id="66569" name="Text Box 14"/>
          <p:cNvSpPr txBox="1">
            <a:spLocks noChangeArrowheads="1"/>
          </p:cNvSpPr>
          <p:nvPr/>
        </p:nvSpPr>
        <p:spPr bwMode="auto">
          <a:xfrm>
            <a:off x="138113" y="5675313"/>
            <a:ext cx="3613150" cy="457200"/>
          </a:xfrm>
          <a:prstGeom prst="rect">
            <a:avLst/>
          </a:prstGeom>
          <a:noFill/>
          <a:ln w="9525">
            <a:noFill/>
            <a:miter lim="800000"/>
            <a:headEnd/>
            <a:tailEnd/>
          </a:ln>
        </p:spPr>
        <p:txBody>
          <a:bodyPr>
            <a:spAutoFit/>
          </a:bodyPr>
          <a:lstStyle/>
          <a:p>
            <a:pPr>
              <a:spcBef>
                <a:spcPct val="50000"/>
              </a:spcBef>
            </a:pPr>
            <a:r>
              <a:rPr lang="en-US" sz="1200">
                <a:latin typeface="Arial" charset="0"/>
              </a:rPr>
              <a:t>after Don Grice, IBM, Roadrunner Presentation, ISC 2008</a:t>
            </a:r>
            <a:endParaRPr lang="en-US" sz="1400">
              <a:solidFill>
                <a:srgbClr val="29CC22"/>
              </a:solidFill>
              <a:latin typeface="Arial" charset="0"/>
            </a:endParaRPr>
          </a:p>
        </p:txBody>
      </p:sp>
      <p:sp>
        <p:nvSpPr>
          <p:cNvPr id="88076" name="AutoShape 12"/>
          <p:cNvSpPr>
            <a:spLocks noChangeArrowheads="1"/>
          </p:cNvSpPr>
          <p:nvPr/>
        </p:nvSpPr>
        <p:spPr bwMode="auto">
          <a:xfrm>
            <a:off x="5048250" y="3505200"/>
            <a:ext cx="2406650" cy="1439863"/>
          </a:xfrm>
          <a:prstGeom prst="flowChartOffpageConnector">
            <a:avLst/>
          </a:prstGeom>
          <a:solidFill>
            <a:schemeClr val="bg2"/>
          </a:solidFill>
          <a:ln w="9525">
            <a:noFill/>
            <a:miter lim="800000"/>
            <a:headEnd/>
            <a:tailEnd/>
          </a:ln>
          <a:effectLst>
            <a:prstShdw prst="shdw17" dist="17961" dir="2700000">
              <a:schemeClr val="bg2">
                <a:gamma/>
                <a:shade val="60000"/>
                <a:invGamma/>
                <a:alpha val="74998"/>
              </a:schemeClr>
            </a:prstShdw>
          </a:effectLst>
        </p:spPr>
        <p:txBody>
          <a:bodyPr wrap="none" anchor="ctr"/>
          <a:lstStyle/>
          <a:p>
            <a:pPr>
              <a:defRPr/>
            </a:pPr>
            <a:endParaRPr lang="en-US"/>
          </a:p>
        </p:txBody>
      </p:sp>
      <p:sp>
        <p:nvSpPr>
          <p:cNvPr id="88077" name="Text Box 13"/>
          <p:cNvSpPr txBox="1">
            <a:spLocks noChangeArrowheads="1"/>
          </p:cNvSpPr>
          <p:nvPr/>
        </p:nvSpPr>
        <p:spPr bwMode="auto">
          <a:xfrm>
            <a:off x="4992688" y="3643313"/>
            <a:ext cx="2492375" cy="922337"/>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defRPr/>
            </a:pPr>
            <a:r>
              <a:rPr lang="en-US" sz="1600" b="0" i="1">
                <a:solidFill>
                  <a:schemeClr val="bg1"/>
                </a:solidFill>
                <a:latin typeface="Arial" charset="0"/>
              </a:rPr>
              <a:t>Not Message Passing</a:t>
            </a:r>
          </a:p>
          <a:p>
            <a:pPr algn="ctr">
              <a:spcBef>
                <a:spcPts val="300"/>
              </a:spcBef>
              <a:defRPr/>
            </a:pPr>
            <a:r>
              <a:rPr lang="en-US" sz="1200" b="0">
                <a:solidFill>
                  <a:schemeClr val="bg1"/>
                </a:solidFill>
                <a:latin typeface="Arial" charset="0"/>
              </a:rPr>
              <a:t>Hybrid &amp; many core technologies</a:t>
            </a:r>
            <a:br>
              <a:rPr lang="en-US" sz="1200" b="0">
                <a:solidFill>
                  <a:schemeClr val="bg1"/>
                </a:solidFill>
                <a:latin typeface="Arial" charset="0"/>
              </a:rPr>
            </a:br>
            <a:r>
              <a:rPr lang="en-US" sz="1200" b="0">
                <a:solidFill>
                  <a:schemeClr val="bg1"/>
                </a:solidFill>
                <a:latin typeface="Arial" charset="0"/>
              </a:rPr>
              <a:t>will require new approaches:</a:t>
            </a:r>
            <a:br>
              <a:rPr lang="en-US" sz="1200" b="0">
                <a:solidFill>
                  <a:schemeClr val="bg1"/>
                </a:solidFill>
                <a:latin typeface="Arial" charset="0"/>
              </a:rPr>
            </a:br>
            <a:r>
              <a:rPr lang="en-US" sz="1200" b="0">
                <a:solidFill>
                  <a:schemeClr val="bg1"/>
                </a:solidFill>
                <a:latin typeface="Arial" charset="0"/>
              </a:rPr>
              <a:t>PGAS, auto tuning, ?</a:t>
            </a:r>
            <a:endParaRPr lang="en-US" sz="1600" b="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ea typeface="ＭＳ Ｐゴシック" pitchFamily="96" charset="-128"/>
              </a:rPr>
              <a:t>Why MPI will persist</a:t>
            </a:r>
          </a:p>
        </p:txBody>
      </p:sp>
      <p:sp>
        <p:nvSpPr>
          <p:cNvPr id="67587" name="Rectangle 3"/>
          <p:cNvSpPr>
            <a:spLocks noGrp="1" noChangeArrowheads="1"/>
          </p:cNvSpPr>
          <p:nvPr>
            <p:ph type="body" idx="1"/>
          </p:nvPr>
        </p:nvSpPr>
        <p:spPr>
          <a:xfrm>
            <a:off x="663575" y="1392238"/>
            <a:ext cx="7772400" cy="4114800"/>
          </a:xfrm>
        </p:spPr>
        <p:txBody>
          <a:bodyPr/>
          <a:lstStyle/>
          <a:p>
            <a:pPr eaLnBrk="1" hangingPunct="1">
              <a:spcBef>
                <a:spcPts val="1800"/>
              </a:spcBef>
            </a:pPr>
            <a:r>
              <a:rPr lang="en-US" sz="2800" b="1" smtClean="0">
                <a:ea typeface="ＭＳ Ｐゴシック" pitchFamily="96" charset="-128"/>
              </a:rPr>
              <a:t>Obviously MPI will not disappear in five years</a:t>
            </a:r>
          </a:p>
          <a:p>
            <a:pPr eaLnBrk="1" hangingPunct="1">
              <a:spcBef>
                <a:spcPts val="1800"/>
              </a:spcBef>
            </a:pPr>
            <a:r>
              <a:rPr lang="en-US" sz="2800" b="1" smtClean="0">
                <a:ea typeface="ＭＳ Ｐゴシック" pitchFamily="96" charset="-128"/>
              </a:rPr>
              <a:t>By 2014 there will be 20 years of legacy software in MPI</a:t>
            </a:r>
          </a:p>
          <a:p>
            <a:pPr eaLnBrk="1" hangingPunct="1">
              <a:spcBef>
                <a:spcPts val="1800"/>
              </a:spcBef>
            </a:pPr>
            <a:r>
              <a:rPr lang="en-US" sz="2800" b="1" smtClean="0">
                <a:ea typeface="ＭＳ Ｐゴシック" pitchFamily="96" charset="-128"/>
              </a:rPr>
              <a:t>New systems are not sufficiently different to lead to new programming model</a:t>
            </a:r>
            <a:endParaRPr lang="en-US" sz="2800" smtClean="0">
              <a:ea typeface="ＭＳ Ｐゴシック" pitchFamily="96" charset="-128"/>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042988" y="80963"/>
            <a:ext cx="6461125" cy="863600"/>
          </a:xfrm>
        </p:spPr>
        <p:txBody>
          <a:bodyPr/>
          <a:lstStyle/>
          <a:p>
            <a:pPr eaLnBrk="1" hangingPunct="1"/>
            <a:r>
              <a:rPr lang="en-US" smtClean="0">
                <a:ea typeface="ＭＳ Ｐゴシック" pitchFamily="96" charset="-128"/>
              </a:rPr>
              <a:t>What will be the “X” in MPI+X</a:t>
            </a:r>
          </a:p>
        </p:txBody>
      </p:sp>
      <p:sp>
        <p:nvSpPr>
          <p:cNvPr id="68611" name="Rectangle 3"/>
          <p:cNvSpPr>
            <a:spLocks noGrp="1" noChangeArrowheads="1"/>
          </p:cNvSpPr>
          <p:nvPr>
            <p:ph type="body" idx="1"/>
          </p:nvPr>
        </p:nvSpPr>
        <p:spPr/>
        <p:txBody>
          <a:bodyPr/>
          <a:lstStyle/>
          <a:p>
            <a:pPr eaLnBrk="1" hangingPunct="1"/>
            <a:r>
              <a:rPr lang="en-US" b="1" smtClean="0">
                <a:ea typeface="ＭＳ Ｐゴシック" pitchFamily="96" charset="-128"/>
              </a:rPr>
              <a:t>Likely candidates are</a:t>
            </a:r>
          </a:p>
          <a:p>
            <a:pPr lvl="1" eaLnBrk="1" hangingPunct="1"/>
            <a:r>
              <a:rPr lang="en-US" b="1" smtClean="0">
                <a:ea typeface="ＭＳ Ｐゴシック" pitchFamily="96" charset="-128"/>
              </a:rPr>
              <a:t>PGAS languages</a:t>
            </a:r>
          </a:p>
          <a:p>
            <a:pPr lvl="1" eaLnBrk="1" hangingPunct="1"/>
            <a:r>
              <a:rPr lang="en-US" b="1" smtClean="0">
                <a:ea typeface="ＭＳ Ｐゴシック" pitchFamily="96" charset="-128"/>
              </a:rPr>
              <a:t>OpenMP</a:t>
            </a:r>
          </a:p>
          <a:p>
            <a:pPr lvl="1" eaLnBrk="1" hangingPunct="1"/>
            <a:r>
              <a:rPr lang="en-US" b="1" smtClean="0">
                <a:ea typeface="ＭＳ Ｐゴシック" pitchFamily="96" charset="-128"/>
              </a:rPr>
              <a:t>Autotuning</a:t>
            </a:r>
          </a:p>
          <a:p>
            <a:pPr lvl="1" eaLnBrk="1" hangingPunct="1"/>
            <a:r>
              <a:rPr lang="en-US" b="1" smtClean="0">
                <a:ea typeface="ＭＳ Ｐゴシック" pitchFamily="96" charset="-128"/>
              </a:rPr>
              <a:t>CUDA, OpenCL</a:t>
            </a:r>
          </a:p>
          <a:p>
            <a:pPr lvl="1" eaLnBrk="1" hangingPunct="1"/>
            <a:r>
              <a:rPr lang="en-US" b="1" smtClean="0">
                <a:ea typeface="ＭＳ Ｐゴシック" pitchFamily="96" charset="-128"/>
              </a:rPr>
              <a:t>A wildcard from commercial space</a:t>
            </a:r>
          </a:p>
          <a:p>
            <a:pPr lvl="1" eaLnBrk="1" hangingPunct="1"/>
            <a:endParaRPr lang="en-US" b="1" smtClean="0">
              <a:ea typeface="ＭＳ Ｐゴシック" pitchFamily="96" charset="-128"/>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768350" y="0"/>
            <a:ext cx="7607300" cy="863600"/>
          </a:xfrm>
        </p:spPr>
        <p:txBody>
          <a:bodyPr/>
          <a:lstStyle/>
          <a:p>
            <a:pPr eaLnBrk="1" hangingPunct="1"/>
            <a:r>
              <a:rPr lang="en-US" smtClean="0">
                <a:ea typeface="ＭＳ Ｐゴシック" pitchFamily="96" charset="-128"/>
              </a:rPr>
              <a:t>What’s Wrong with MPI Everywhere?</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ChangeArrowheads="1"/>
          </p:cNvSpPr>
          <p:nvPr/>
        </p:nvSpPr>
        <p:spPr bwMode="auto">
          <a:xfrm>
            <a:off x="666750" y="1550988"/>
            <a:ext cx="8226425" cy="2425700"/>
          </a:xfrm>
          <a:prstGeom prst="rect">
            <a:avLst/>
          </a:prstGeom>
          <a:noFill/>
          <a:ln w="9525">
            <a:noFill/>
            <a:miter lim="800000"/>
            <a:headEnd/>
            <a:tailEnd/>
          </a:ln>
        </p:spPr>
        <p:txBody>
          <a:bodyPr/>
          <a:lstStyle/>
          <a:p>
            <a:pPr marL="228600" indent="-228600" eaLnBrk="1" hangingPunct="1">
              <a:lnSpc>
                <a:spcPct val="90000"/>
              </a:lnSpc>
              <a:spcBef>
                <a:spcPct val="20000"/>
              </a:spcBef>
              <a:buFontTx/>
              <a:buChar char="•"/>
            </a:pPr>
            <a:r>
              <a:rPr lang="en-US" sz="3200">
                <a:latin typeface="Arial" charset="0"/>
              </a:rPr>
              <a:t>One MPI process per core is wasteful of intra-chip latency and bandwidth</a:t>
            </a:r>
          </a:p>
          <a:p>
            <a:pPr marL="228600" indent="-228600" eaLnBrk="1" hangingPunct="1">
              <a:lnSpc>
                <a:spcPct val="90000"/>
              </a:lnSpc>
              <a:spcBef>
                <a:spcPct val="20000"/>
              </a:spcBef>
              <a:buFontTx/>
              <a:buChar char="•"/>
            </a:pPr>
            <a:r>
              <a:rPr lang="en-US" sz="3200">
                <a:solidFill>
                  <a:srgbClr val="0F8199"/>
                </a:solidFill>
                <a:latin typeface="Arial" charset="0"/>
              </a:rPr>
              <a:t>Weak scaling:</a:t>
            </a:r>
            <a:r>
              <a:rPr lang="en-US" sz="3200">
                <a:latin typeface="Arial" charset="0"/>
              </a:rPr>
              <a:t> success model for the “cluster era”</a:t>
            </a:r>
          </a:p>
          <a:p>
            <a:pPr marL="576263" lvl="1" indent="-233363" eaLnBrk="1" hangingPunct="1">
              <a:lnSpc>
                <a:spcPct val="90000"/>
              </a:lnSpc>
              <a:spcBef>
                <a:spcPct val="20000"/>
              </a:spcBef>
              <a:buFontTx/>
              <a:buChar char="–"/>
            </a:pPr>
            <a:r>
              <a:rPr lang="en-US">
                <a:latin typeface="Arial" charset="0"/>
              </a:rPr>
              <a:t>not enough memory per core</a:t>
            </a:r>
          </a:p>
          <a:p>
            <a:pPr marL="228600" indent="-228600" eaLnBrk="1" hangingPunct="1">
              <a:lnSpc>
                <a:spcPct val="90000"/>
              </a:lnSpc>
              <a:spcBef>
                <a:spcPct val="20000"/>
              </a:spcBef>
              <a:buFontTx/>
              <a:buChar char="•"/>
            </a:pPr>
            <a:r>
              <a:rPr lang="en-US" sz="3200">
                <a:solidFill>
                  <a:srgbClr val="0F8199"/>
                </a:solidFill>
                <a:latin typeface="Arial" charset="0"/>
              </a:rPr>
              <a:t>Heterogeneity:</a:t>
            </a:r>
            <a:r>
              <a:rPr lang="en-US" sz="3200">
                <a:latin typeface="Arial" charset="0"/>
              </a:rPr>
              <a:t> MPI per CUDA thread-block?</a:t>
            </a:r>
          </a:p>
          <a:p>
            <a:pPr marL="228600" indent="-228600" eaLnBrk="1" hangingPunct="1">
              <a:lnSpc>
                <a:spcPct val="90000"/>
              </a:lnSpc>
              <a:spcBef>
                <a:spcPct val="20000"/>
              </a:spcBef>
              <a:buFontTx/>
              <a:buChar char="•"/>
            </a:pPr>
            <a:endParaRPr lang="en-US" sz="2000" b="0">
              <a:latin typeface="Arial" charset="0"/>
            </a:endParaRPr>
          </a:p>
        </p:txBody>
      </p:sp>
      <p:sp>
        <p:nvSpPr>
          <p:cNvPr id="70659" name="Rectangle 2"/>
          <p:cNvSpPr>
            <a:spLocks noChangeArrowheads="1"/>
          </p:cNvSpPr>
          <p:nvPr/>
        </p:nvSpPr>
        <p:spPr bwMode="auto">
          <a:xfrm>
            <a:off x="768350" y="0"/>
            <a:ext cx="7607300" cy="863600"/>
          </a:xfrm>
          <a:prstGeom prst="rect">
            <a:avLst/>
          </a:prstGeom>
          <a:noFill/>
          <a:ln w="9525">
            <a:noFill/>
            <a:miter lim="800000"/>
            <a:headEnd/>
            <a:tailEnd/>
          </a:ln>
        </p:spPr>
        <p:txBody>
          <a:bodyPr anchor="ctr"/>
          <a:lstStyle/>
          <a:p>
            <a:pPr algn="ctr" eaLnBrk="1" hangingPunct="1"/>
            <a:r>
              <a:rPr lang="en-US" sz="3200">
                <a:latin typeface="Arial" charset="0"/>
              </a:rPr>
              <a:t>What’s Wrong with MPI Everywhere?</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smtClean="0">
                <a:ea typeface="ＭＳ Ｐゴシック" pitchFamily="96" charset="-128"/>
              </a:rPr>
              <a:t>Overview</a:t>
            </a:r>
          </a:p>
        </p:txBody>
      </p:sp>
      <p:sp>
        <p:nvSpPr>
          <p:cNvPr id="54275" name="Rectangle 3"/>
          <p:cNvSpPr>
            <a:spLocks noGrp="1" noChangeArrowheads="1"/>
          </p:cNvSpPr>
          <p:nvPr>
            <p:ph type="body" idx="1"/>
          </p:nvPr>
        </p:nvSpPr>
        <p:spPr>
          <a:xfrm>
            <a:off x="685800" y="1066800"/>
            <a:ext cx="7772400" cy="4151313"/>
          </a:xfrm>
        </p:spPr>
        <p:txBody>
          <a:bodyPr/>
          <a:lstStyle/>
          <a:p>
            <a:pPr marL="292100" indent="-292100" eaLnBrk="1" hangingPunct="1">
              <a:lnSpc>
                <a:spcPts val="3400"/>
              </a:lnSpc>
              <a:spcBef>
                <a:spcPts val="800"/>
              </a:spcBef>
              <a:spcAft>
                <a:spcPts val="1200"/>
              </a:spcAft>
              <a:buClr>
                <a:srgbClr val="FF0000"/>
              </a:buClr>
            </a:pPr>
            <a:r>
              <a:rPr lang="en-US" sz="2800" b="1" smtClean="0">
                <a:solidFill>
                  <a:srgbClr val="FF0000"/>
                </a:solidFill>
                <a:ea typeface="ＭＳ Ｐゴシック" pitchFamily="96" charset="-128"/>
              </a:rPr>
              <a:t>From 1999 to 2009: evolution from Teraflops to Petaflops computing</a:t>
            </a:r>
          </a:p>
          <a:p>
            <a:pPr marL="292100" indent="-292100" eaLnBrk="1" hangingPunct="1">
              <a:lnSpc>
                <a:spcPts val="3400"/>
              </a:lnSpc>
              <a:spcBef>
                <a:spcPts val="800"/>
              </a:spcBef>
              <a:spcAft>
                <a:spcPts val="1200"/>
              </a:spcAft>
              <a:buClr>
                <a:schemeClr val="tx1"/>
              </a:buClr>
            </a:pPr>
            <a:r>
              <a:rPr lang="en-US" sz="2800" b="1" smtClean="0">
                <a:ea typeface="ＭＳ Ｐゴシック" pitchFamily="96" charset="-128"/>
              </a:rPr>
              <a:t>From 2010 to 2020: key technology changes towards Exaflops computing</a:t>
            </a:r>
          </a:p>
          <a:p>
            <a:pPr marL="292100" indent="-292100" eaLnBrk="1" hangingPunct="1">
              <a:lnSpc>
                <a:spcPts val="3400"/>
              </a:lnSpc>
              <a:spcBef>
                <a:spcPts val="800"/>
              </a:spcBef>
              <a:spcAft>
                <a:spcPts val="1200"/>
              </a:spcAft>
              <a:buClr>
                <a:schemeClr val="tx1"/>
              </a:buClr>
            </a:pPr>
            <a:r>
              <a:rPr lang="en-US" sz="2800" b="1" smtClean="0">
                <a:ea typeface="ＭＳ Ｐゴシック" pitchFamily="96" charset="-128"/>
              </a:rPr>
              <a:t>Impact on Computational Science</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t="4344"/>
          <a:stretch>
            <a:fillRect/>
          </a:stretch>
        </p:blipFill>
        <p:spPr bwMode="auto">
          <a:xfrm>
            <a:off x="427038" y="1146175"/>
            <a:ext cx="7866062" cy="4892675"/>
          </a:xfrm>
          <a:prstGeom prst="rect">
            <a:avLst/>
          </a:prstGeom>
          <a:noFill/>
          <a:ln w="9525">
            <a:noFill/>
            <a:miter lim="800000"/>
            <a:headEnd/>
            <a:tailEnd/>
          </a:ln>
        </p:spPr>
      </p:pic>
      <p:sp>
        <p:nvSpPr>
          <p:cNvPr id="71683" name="Text Box 3"/>
          <p:cNvSpPr txBox="1">
            <a:spLocks noChangeArrowheads="1"/>
          </p:cNvSpPr>
          <p:nvPr/>
        </p:nvSpPr>
        <p:spPr bwMode="auto">
          <a:xfrm>
            <a:off x="7912100" y="5486400"/>
            <a:ext cx="1320800" cy="639763"/>
          </a:xfrm>
          <a:prstGeom prst="rect">
            <a:avLst/>
          </a:prstGeom>
          <a:noFill/>
          <a:ln w="9525">
            <a:noFill/>
            <a:miter lim="800000"/>
            <a:headEnd/>
            <a:tailEnd/>
          </a:ln>
        </p:spPr>
        <p:txBody>
          <a:bodyPr>
            <a:spAutoFit/>
          </a:bodyPr>
          <a:lstStyle/>
          <a:p>
            <a:pPr>
              <a:spcBef>
                <a:spcPct val="50000"/>
              </a:spcBef>
            </a:pPr>
            <a:r>
              <a:rPr lang="en-US" sz="1200">
                <a:latin typeface="Arial" charset="0"/>
              </a:rPr>
              <a:t>From Peter Kogge, DARPA Exascale Study</a:t>
            </a:r>
          </a:p>
        </p:txBody>
      </p:sp>
      <p:sp>
        <p:nvSpPr>
          <p:cNvPr id="71684" name="Rectangle 4"/>
          <p:cNvSpPr>
            <a:spLocks noChangeArrowheads="1"/>
          </p:cNvSpPr>
          <p:nvPr/>
        </p:nvSpPr>
        <p:spPr bwMode="auto">
          <a:xfrm>
            <a:off x="1649413" y="80963"/>
            <a:ext cx="5854700" cy="863600"/>
          </a:xfrm>
          <a:prstGeom prst="rect">
            <a:avLst/>
          </a:prstGeom>
          <a:noFill/>
          <a:ln w="9525">
            <a:noFill/>
            <a:miter lim="800000"/>
            <a:headEnd/>
            <a:tailEnd/>
          </a:ln>
        </p:spPr>
        <p:txBody>
          <a:bodyPr anchor="ctr"/>
          <a:lstStyle/>
          <a:p>
            <a:pPr algn="ctr" eaLnBrk="1" hangingPunct="1"/>
            <a:r>
              <a:rPr lang="en-US" sz="3200">
                <a:latin typeface="Arial" charset="0"/>
              </a:rPr>
              <a:t>We won’t reach Exaflops with the current approach</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5" descr="Graph2.jpg"/>
          <p:cNvPicPr>
            <a:picLocks noChangeAspect="1"/>
          </p:cNvPicPr>
          <p:nvPr/>
        </p:nvPicPr>
        <p:blipFill>
          <a:blip r:embed="rId3" cstate="print"/>
          <a:srcRect/>
          <a:stretch>
            <a:fillRect/>
          </a:stretch>
        </p:blipFill>
        <p:spPr bwMode="auto">
          <a:xfrm>
            <a:off x="1270000" y="1401763"/>
            <a:ext cx="7366000" cy="3657600"/>
          </a:xfrm>
          <a:prstGeom prst="rect">
            <a:avLst/>
          </a:prstGeom>
          <a:noFill/>
          <a:ln w="9525">
            <a:noFill/>
            <a:miter lim="800000"/>
            <a:headEnd/>
            <a:tailEnd/>
          </a:ln>
        </p:spPr>
      </p:pic>
      <p:sp>
        <p:nvSpPr>
          <p:cNvPr id="72707" name="Rectangle 2"/>
          <p:cNvSpPr>
            <a:spLocks noGrp="1" noChangeArrowheads="1"/>
          </p:cNvSpPr>
          <p:nvPr>
            <p:ph type="title"/>
          </p:nvPr>
        </p:nvSpPr>
        <p:spPr/>
        <p:txBody>
          <a:bodyPr/>
          <a:lstStyle/>
          <a:p>
            <a:pPr eaLnBrk="1" hangingPunct="1"/>
            <a:r>
              <a:rPr lang="en-US" smtClean="0">
                <a:ea typeface="ＭＳ Ｐゴシック" pitchFamily="96" charset="-128"/>
              </a:rPr>
              <a:t>… and the power costs will still be staggering</a:t>
            </a:r>
          </a:p>
        </p:txBody>
      </p:sp>
      <p:sp>
        <p:nvSpPr>
          <p:cNvPr id="72708" name="Text Box 4"/>
          <p:cNvSpPr txBox="1">
            <a:spLocks noChangeArrowheads="1"/>
          </p:cNvSpPr>
          <p:nvPr/>
        </p:nvSpPr>
        <p:spPr bwMode="auto">
          <a:xfrm>
            <a:off x="6959600" y="5435600"/>
            <a:ext cx="1955800" cy="457200"/>
          </a:xfrm>
          <a:prstGeom prst="rect">
            <a:avLst/>
          </a:prstGeom>
          <a:noFill/>
          <a:ln w="9525">
            <a:noFill/>
            <a:miter lim="800000"/>
            <a:headEnd/>
            <a:tailEnd/>
          </a:ln>
        </p:spPr>
        <p:txBody>
          <a:bodyPr>
            <a:spAutoFit/>
          </a:bodyPr>
          <a:lstStyle/>
          <a:p>
            <a:pPr>
              <a:spcBef>
                <a:spcPct val="50000"/>
              </a:spcBef>
            </a:pPr>
            <a:r>
              <a:rPr lang="en-US" sz="1200">
                <a:latin typeface="Arial" charset="0"/>
              </a:rPr>
              <a:t>From Peter Kogge, DARPA Exascale Study</a:t>
            </a:r>
          </a:p>
        </p:txBody>
      </p:sp>
      <p:sp>
        <p:nvSpPr>
          <p:cNvPr id="72709" name="Text Box 4"/>
          <p:cNvSpPr txBox="1">
            <a:spLocks noChangeArrowheads="1"/>
          </p:cNvSpPr>
          <p:nvPr/>
        </p:nvSpPr>
        <p:spPr bwMode="auto">
          <a:xfrm>
            <a:off x="1109663" y="4760913"/>
            <a:ext cx="303212" cy="304800"/>
          </a:xfrm>
          <a:prstGeom prst="rect">
            <a:avLst/>
          </a:prstGeom>
          <a:noFill/>
          <a:ln w="9525">
            <a:noFill/>
            <a:miter lim="800000"/>
            <a:headEnd/>
            <a:tailEnd/>
          </a:ln>
        </p:spPr>
        <p:txBody>
          <a:bodyPr>
            <a:spAutoFit/>
          </a:bodyPr>
          <a:lstStyle/>
          <a:p>
            <a:pPr>
              <a:spcBef>
                <a:spcPct val="50000"/>
              </a:spcBef>
            </a:pPr>
            <a:r>
              <a:rPr lang="en-US" sz="1400">
                <a:latin typeface="Arial" charset="0"/>
              </a:rPr>
              <a:t>1</a:t>
            </a:r>
          </a:p>
        </p:txBody>
      </p:sp>
      <p:sp>
        <p:nvSpPr>
          <p:cNvPr id="72710" name="Text Box 4"/>
          <p:cNvSpPr txBox="1">
            <a:spLocks noChangeArrowheads="1"/>
          </p:cNvSpPr>
          <p:nvPr/>
        </p:nvSpPr>
        <p:spPr bwMode="auto">
          <a:xfrm>
            <a:off x="992188" y="3649663"/>
            <a:ext cx="396875" cy="304800"/>
          </a:xfrm>
          <a:prstGeom prst="rect">
            <a:avLst/>
          </a:prstGeom>
          <a:noFill/>
          <a:ln w="9525">
            <a:noFill/>
            <a:miter lim="800000"/>
            <a:headEnd/>
            <a:tailEnd/>
          </a:ln>
        </p:spPr>
        <p:txBody>
          <a:bodyPr>
            <a:spAutoFit/>
          </a:bodyPr>
          <a:lstStyle/>
          <a:p>
            <a:pPr>
              <a:spcBef>
                <a:spcPct val="50000"/>
              </a:spcBef>
            </a:pPr>
            <a:r>
              <a:rPr lang="en-US" sz="1400">
                <a:latin typeface="Arial" charset="0"/>
              </a:rPr>
              <a:t>10</a:t>
            </a:r>
          </a:p>
        </p:txBody>
      </p:sp>
      <p:sp>
        <p:nvSpPr>
          <p:cNvPr id="72711" name="Text Box 4"/>
          <p:cNvSpPr txBox="1">
            <a:spLocks noChangeArrowheads="1"/>
          </p:cNvSpPr>
          <p:nvPr/>
        </p:nvSpPr>
        <p:spPr bwMode="auto">
          <a:xfrm>
            <a:off x="889000" y="2554288"/>
            <a:ext cx="484188" cy="304800"/>
          </a:xfrm>
          <a:prstGeom prst="rect">
            <a:avLst/>
          </a:prstGeom>
          <a:noFill/>
          <a:ln w="9525">
            <a:noFill/>
            <a:miter lim="800000"/>
            <a:headEnd/>
            <a:tailEnd/>
          </a:ln>
        </p:spPr>
        <p:txBody>
          <a:bodyPr>
            <a:spAutoFit/>
          </a:bodyPr>
          <a:lstStyle/>
          <a:p>
            <a:pPr>
              <a:spcBef>
                <a:spcPct val="50000"/>
              </a:spcBef>
            </a:pPr>
            <a:r>
              <a:rPr lang="en-US" sz="1400">
                <a:latin typeface="Arial" charset="0"/>
              </a:rPr>
              <a:t>100</a:t>
            </a:r>
          </a:p>
        </p:txBody>
      </p:sp>
      <p:sp>
        <p:nvSpPr>
          <p:cNvPr id="72712" name="Text Box 4"/>
          <p:cNvSpPr txBox="1">
            <a:spLocks noChangeArrowheads="1"/>
          </p:cNvSpPr>
          <p:nvPr/>
        </p:nvSpPr>
        <p:spPr bwMode="auto">
          <a:xfrm>
            <a:off x="793750" y="1450975"/>
            <a:ext cx="674688" cy="304800"/>
          </a:xfrm>
          <a:prstGeom prst="rect">
            <a:avLst/>
          </a:prstGeom>
          <a:noFill/>
          <a:ln w="9525">
            <a:noFill/>
            <a:miter lim="800000"/>
            <a:headEnd/>
            <a:tailEnd/>
          </a:ln>
        </p:spPr>
        <p:txBody>
          <a:bodyPr>
            <a:spAutoFit/>
          </a:bodyPr>
          <a:lstStyle/>
          <a:p>
            <a:pPr>
              <a:spcBef>
                <a:spcPct val="50000"/>
              </a:spcBef>
            </a:pPr>
            <a:r>
              <a:rPr lang="en-US" sz="1400">
                <a:latin typeface="Arial" charset="0"/>
              </a:rPr>
              <a:t>1000</a:t>
            </a:r>
          </a:p>
        </p:txBody>
      </p:sp>
      <p:sp>
        <p:nvSpPr>
          <p:cNvPr id="72713" name="Text Box 4"/>
          <p:cNvSpPr txBox="1">
            <a:spLocks noChangeArrowheads="1"/>
          </p:cNvSpPr>
          <p:nvPr/>
        </p:nvSpPr>
        <p:spPr bwMode="auto">
          <a:xfrm>
            <a:off x="1095375" y="4935538"/>
            <a:ext cx="682625" cy="304800"/>
          </a:xfrm>
          <a:prstGeom prst="rect">
            <a:avLst/>
          </a:prstGeom>
          <a:noFill/>
          <a:ln w="9525">
            <a:noFill/>
            <a:miter lim="800000"/>
            <a:headEnd/>
            <a:tailEnd/>
          </a:ln>
        </p:spPr>
        <p:txBody>
          <a:bodyPr>
            <a:spAutoFit/>
          </a:bodyPr>
          <a:lstStyle/>
          <a:p>
            <a:pPr>
              <a:spcBef>
                <a:spcPct val="50000"/>
              </a:spcBef>
            </a:pPr>
            <a:r>
              <a:rPr lang="en-US" sz="1400">
                <a:latin typeface="Arial" charset="0"/>
              </a:rPr>
              <a:t>2005</a:t>
            </a:r>
          </a:p>
        </p:txBody>
      </p:sp>
      <p:sp>
        <p:nvSpPr>
          <p:cNvPr id="72714" name="Text Box 4"/>
          <p:cNvSpPr txBox="1">
            <a:spLocks noChangeArrowheads="1"/>
          </p:cNvSpPr>
          <p:nvPr/>
        </p:nvSpPr>
        <p:spPr bwMode="auto">
          <a:xfrm>
            <a:off x="3444875" y="4935538"/>
            <a:ext cx="682625" cy="304800"/>
          </a:xfrm>
          <a:prstGeom prst="rect">
            <a:avLst/>
          </a:prstGeom>
          <a:noFill/>
          <a:ln w="9525">
            <a:noFill/>
            <a:miter lim="800000"/>
            <a:headEnd/>
            <a:tailEnd/>
          </a:ln>
        </p:spPr>
        <p:txBody>
          <a:bodyPr>
            <a:spAutoFit/>
          </a:bodyPr>
          <a:lstStyle/>
          <a:p>
            <a:pPr>
              <a:spcBef>
                <a:spcPct val="50000"/>
              </a:spcBef>
            </a:pPr>
            <a:r>
              <a:rPr lang="en-US" sz="1400">
                <a:latin typeface="Arial" charset="0"/>
              </a:rPr>
              <a:t>2010</a:t>
            </a:r>
          </a:p>
        </p:txBody>
      </p:sp>
      <p:sp>
        <p:nvSpPr>
          <p:cNvPr id="72715" name="Text Box 4"/>
          <p:cNvSpPr txBox="1">
            <a:spLocks noChangeArrowheads="1"/>
          </p:cNvSpPr>
          <p:nvPr/>
        </p:nvSpPr>
        <p:spPr bwMode="auto">
          <a:xfrm>
            <a:off x="5842000" y="4935538"/>
            <a:ext cx="682625" cy="304800"/>
          </a:xfrm>
          <a:prstGeom prst="rect">
            <a:avLst/>
          </a:prstGeom>
          <a:noFill/>
          <a:ln w="9525">
            <a:noFill/>
            <a:miter lim="800000"/>
            <a:headEnd/>
            <a:tailEnd/>
          </a:ln>
        </p:spPr>
        <p:txBody>
          <a:bodyPr>
            <a:spAutoFit/>
          </a:bodyPr>
          <a:lstStyle/>
          <a:p>
            <a:pPr>
              <a:spcBef>
                <a:spcPct val="50000"/>
              </a:spcBef>
            </a:pPr>
            <a:r>
              <a:rPr lang="en-US" sz="1400">
                <a:latin typeface="Arial" charset="0"/>
              </a:rPr>
              <a:t>2015</a:t>
            </a:r>
          </a:p>
        </p:txBody>
      </p:sp>
      <p:sp>
        <p:nvSpPr>
          <p:cNvPr id="72716" name="Text Box 4"/>
          <p:cNvSpPr txBox="1">
            <a:spLocks noChangeArrowheads="1"/>
          </p:cNvSpPr>
          <p:nvPr/>
        </p:nvSpPr>
        <p:spPr bwMode="auto">
          <a:xfrm>
            <a:off x="8231188" y="4935538"/>
            <a:ext cx="682625" cy="304800"/>
          </a:xfrm>
          <a:prstGeom prst="rect">
            <a:avLst/>
          </a:prstGeom>
          <a:noFill/>
          <a:ln w="9525">
            <a:noFill/>
            <a:miter lim="800000"/>
            <a:headEnd/>
            <a:tailEnd/>
          </a:ln>
        </p:spPr>
        <p:txBody>
          <a:bodyPr>
            <a:spAutoFit/>
          </a:bodyPr>
          <a:lstStyle/>
          <a:p>
            <a:pPr>
              <a:spcBef>
                <a:spcPct val="50000"/>
              </a:spcBef>
            </a:pPr>
            <a:r>
              <a:rPr lang="en-US" sz="1400">
                <a:latin typeface="Arial" charset="0"/>
              </a:rPr>
              <a:t>2020</a:t>
            </a:r>
          </a:p>
        </p:txBody>
      </p:sp>
      <p:sp>
        <p:nvSpPr>
          <p:cNvPr id="72717" name="Text Box 4"/>
          <p:cNvSpPr txBox="1">
            <a:spLocks noChangeArrowheads="1"/>
          </p:cNvSpPr>
          <p:nvPr/>
        </p:nvSpPr>
        <p:spPr bwMode="auto">
          <a:xfrm rot="-5400000">
            <a:off x="-398462" y="2994025"/>
            <a:ext cx="2127250" cy="304800"/>
          </a:xfrm>
          <a:prstGeom prst="rect">
            <a:avLst/>
          </a:prstGeom>
          <a:noFill/>
          <a:ln w="9525">
            <a:noFill/>
            <a:miter lim="800000"/>
            <a:headEnd/>
            <a:tailEnd/>
          </a:ln>
        </p:spPr>
        <p:txBody>
          <a:bodyPr>
            <a:spAutoFit/>
          </a:bodyPr>
          <a:lstStyle/>
          <a:p>
            <a:pPr>
              <a:spcBef>
                <a:spcPct val="50000"/>
              </a:spcBef>
            </a:pPr>
            <a:r>
              <a:rPr lang="en-US" sz="1400">
                <a:latin typeface="Arial" charset="0"/>
              </a:rPr>
              <a:t>System Power (MW)</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5"/>
          <p:cNvSpPr>
            <a:spLocks noGrp="1"/>
          </p:cNvSpPr>
          <p:nvPr>
            <p:ph type="ctrTitle"/>
          </p:nvPr>
        </p:nvSpPr>
        <p:spPr/>
        <p:txBody>
          <a:bodyPr/>
          <a:lstStyle/>
          <a:p>
            <a:r>
              <a:rPr smtClean="0"/>
              <a:t>A decadal DOE plan for providing exascale applications and technologies for DOE mission needs</a:t>
            </a:r>
          </a:p>
        </p:txBody>
      </p:sp>
      <p:sp>
        <p:nvSpPr>
          <p:cNvPr id="73731" name="Text Placeholder 2"/>
          <p:cNvSpPr>
            <a:spLocks noGrp="1"/>
          </p:cNvSpPr>
          <p:nvPr>
            <p:ph type="subTitle" idx="1"/>
          </p:nvPr>
        </p:nvSpPr>
        <p:spPr>
          <a:xfrm>
            <a:off x="1371600" y="3886200"/>
            <a:ext cx="6400800" cy="1943100"/>
          </a:xfrm>
        </p:spPr>
        <p:txBody>
          <a:bodyPr/>
          <a:lstStyle/>
          <a:p>
            <a:r>
              <a:rPr lang="en-US" smtClean="0"/>
              <a:t>Rick Stevens and Andy White, co-chairs</a:t>
            </a:r>
          </a:p>
          <a:p>
            <a:pPr marL="0" lvl="1">
              <a:buClr>
                <a:srgbClr val="003366"/>
              </a:buClr>
              <a:buSzTx/>
            </a:pPr>
            <a:r>
              <a:rPr lang="en-US" smtClean="0">
                <a:ea typeface="ＭＳ Ｐゴシック" pitchFamily="96" charset="-128"/>
              </a:rPr>
              <a:t>Pete Beckman, Ray Bair-ANL; Jim Hack, Jeff Nichols, Al Geist-ORNL; Horst Simon, Kathy Yelick, John Shalf-LBNL;  Steve Ashby, Moe Khaleel-PNNL; Michel McCoy, Mark Seager, Brent Gorda-LLNL; John Morrison, Cheryl Wampler-LANL; James Peery, Sudip Dosanjh, Jim Ang-SNL; Jim Davenport, Tom Schlagel, BNL; Fred Johnson, Paul Messina, ex officio</a:t>
            </a:r>
          </a:p>
          <a:p>
            <a:endParaRPr lang="en-US" smtClean="0"/>
          </a:p>
          <a:p>
            <a:endParaRPr lang="en-US" smtClean="0"/>
          </a:p>
          <a:p>
            <a:endParaRPr lang="en-US" smtClean="0"/>
          </a:p>
          <a:p>
            <a:endParaRPr 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5"/>
          <p:cNvSpPr>
            <a:spLocks noGrp="1" noChangeArrowheads="1"/>
          </p:cNvSpPr>
          <p:nvPr>
            <p:ph type="title"/>
          </p:nvPr>
        </p:nvSpPr>
        <p:spPr>
          <a:xfrm>
            <a:off x="2328863" y="109538"/>
            <a:ext cx="6477000" cy="685800"/>
          </a:xfrm>
        </p:spPr>
        <p:txBody>
          <a:bodyPr/>
          <a:lstStyle/>
          <a:p>
            <a:r>
              <a:rPr smtClean="0"/>
              <a:t>Process for identifying exascale applications and technology for DOE missions ensures broad community input</a:t>
            </a:r>
          </a:p>
        </p:txBody>
      </p:sp>
      <p:sp>
        <p:nvSpPr>
          <p:cNvPr id="12292" name="Content Placeholder 4"/>
          <p:cNvSpPr>
            <a:spLocks noGrp="1"/>
          </p:cNvSpPr>
          <p:nvPr>
            <p:ph sz="half" idx="1"/>
          </p:nvPr>
        </p:nvSpPr>
        <p:spPr>
          <a:xfrm>
            <a:off x="461963" y="1201738"/>
            <a:ext cx="4171950" cy="5453062"/>
          </a:xfrm>
        </p:spPr>
        <p:txBody>
          <a:bodyPr/>
          <a:lstStyle/>
          <a:p>
            <a:r>
              <a:rPr lang="en-US" sz="1600" smtClean="0"/>
              <a:t>Town Hall Meetings April-June 2007</a:t>
            </a:r>
          </a:p>
          <a:p>
            <a:r>
              <a:rPr lang="en-US" sz="1600" smtClean="0"/>
              <a:t>Scientific Grand Challenges Workshops Nov, 2008 – Oct, 2009</a:t>
            </a:r>
          </a:p>
          <a:p>
            <a:pPr lvl="1"/>
            <a:r>
              <a:rPr lang="en-US" sz="1400" smtClean="0">
                <a:ea typeface="ＭＳ Ｐゴシック" pitchFamily="96" charset="-128"/>
              </a:rPr>
              <a:t>Climate Science (11/08), </a:t>
            </a:r>
          </a:p>
          <a:p>
            <a:pPr lvl="1"/>
            <a:r>
              <a:rPr lang="en-US" sz="1400" smtClean="0">
                <a:ea typeface="ＭＳ Ｐゴシック" pitchFamily="96" charset="-128"/>
              </a:rPr>
              <a:t>High Energy Physics (12/08), </a:t>
            </a:r>
          </a:p>
          <a:p>
            <a:pPr lvl="1"/>
            <a:r>
              <a:rPr lang="en-US" sz="1400" smtClean="0">
                <a:ea typeface="ＭＳ Ｐゴシック" pitchFamily="96" charset="-128"/>
              </a:rPr>
              <a:t>Nuclear Physics (1/09), </a:t>
            </a:r>
          </a:p>
          <a:p>
            <a:pPr lvl="1"/>
            <a:r>
              <a:rPr lang="en-US" sz="1400" smtClean="0">
                <a:ea typeface="ＭＳ Ｐゴシック" pitchFamily="96" charset="-128"/>
              </a:rPr>
              <a:t>Fusion Energy (3/09), </a:t>
            </a:r>
          </a:p>
          <a:p>
            <a:pPr lvl="1"/>
            <a:r>
              <a:rPr lang="en-US" sz="1400" smtClean="0">
                <a:ea typeface="ＭＳ Ｐゴシック" pitchFamily="96" charset="-128"/>
              </a:rPr>
              <a:t>Nuclear Energy (5/09), </a:t>
            </a:r>
          </a:p>
          <a:p>
            <a:pPr lvl="1"/>
            <a:r>
              <a:rPr lang="en-US" sz="1400" smtClean="0">
                <a:ea typeface="ＭＳ Ｐゴシック" pitchFamily="96" charset="-128"/>
              </a:rPr>
              <a:t>Biology (8/09), </a:t>
            </a:r>
          </a:p>
          <a:p>
            <a:pPr lvl="1"/>
            <a:r>
              <a:rPr lang="en-US" sz="1400" smtClean="0">
                <a:ea typeface="ＭＳ Ｐゴシック" pitchFamily="96" charset="-128"/>
              </a:rPr>
              <a:t>Material Science and Chemistry (8/09), </a:t>
            </a:r>
          </a:p>
          <a:p>
            <a:pPr lvl="1"/>
            <a:r>
              <a:rPr lang="en-US" sz="1400" smtClean="0">
                <a:ea typeface="ＭＳ Ｐゴシック" pitchFamily="96" charset="-128"/>
              </a:rPr>
              <a:t>National Security (10/09)</a:t>
            </a:r>
          </a:p>
          <a:p>
            <a:pPr lvl="1"/>
            <a:r>
              <a:rPr lang="en-US" sz="1400" smtClean="0">
                <a:ea typeface="ＭＳ Ｐゴシック" pitchFamily="96" charset="-128"/>
              </a:rPr>
              <a:t>Cross-cutting technologies (2/10)</a:t>
            </a:r>
          </a:p>
          <a:p>
            <a:r>
              <a:rPr lang="en-US" sz="1600" smtClean="0"/>
              <a:t>Exascale Steering Committee</a:t>
            </a:r>
          </a:p>
          <a:p>
            <a:pPr lvl="1"/>
            <a:r>
              <a:rPr lang="en-US" sz="1400" smtClean="0">
                <a:ea typeface="ＭＳ Ｐゴシック" pitchFamily="96" charset="-128"/>
              </a:rPr>
              <a:t>“Denver” vendor NDA visits 8/2009</a:t>
            </a:r>
          </a:p>
          <a:p>
            <a:pPr lvl="1"/>
            <a:r>
              <a:rPr lang="en-US" sz="1400" smtClean="0">
                <a:ea typeface="ＭＳ Ｐゴシック" pitchFamily="96" charset="-128"/>
              </a:rPr>
              <a:t>SC09 vendor feedback meetings</a:t>
            </a:r>
          </a:p>
          <a:p>
            <a:pPr lvl="1"/>
            <a:r>
              <a:rPr lang="en-US" sz="1400" smtClean="0">
                <a:ea typeface="ＭＳ Ｐゴシック" pitchFamily="96" charset="-128"/>
              </a:rPr>
              <a:t>Extreme Architecture and Technology Workshop  12/2009</a:t>
            </a:r>
          </a:p>
          <a:p>
            <a:r>
              <a:rPr lang="en-US" sz="1600" smtClean="0"/>
              <a:t>International Exascale Software Project</a:t>
            </a:r>
          </a:p>
          <a:p>
            <a:pPr lvl="1"/>
            <a:r>
              <a:rPr lang="en-US" sz="1400" smtClean="0">
                <a:ea typeface="ＭＳ Ｐゴシック" pitchFamily="96" charset="-128"/>
              </a:rPr>
              <a:t>Santa Fe, NM 4/2009; Paris, France 6/2009; Tsukuba, Japan 10/2009</a:t>
            </a:r>
          </a:p>
          <a:p>
            <a:endParaRPr lang="en-US" sz="1600" smtClean="0"/>
          </a:p>
        </p:txBody>
      </p:sp>
      <p:sp>
        <p:nvSpPr>
          <p:cNvPr id="22" name="Slide Number Placeholder 21"/>
          <p:cNvSpPr>
            <a:spLocks noGrp="1"/>
          </p:cNvSpPr>
          <p:nvPr>
            <p:ph type="sldNum" sz="quarter" idx="11"/>
          </p:nvPr>
        </p:nvSpPr>
        <p:spPr/>
        <p:txBody>
          <a:bodyPr/>
          <a:lstStyle/>
          <a:p>
            <a:pPr>
              <a:defRPr/>
            </a:pPr>
            <a:fld id="{32A6D848-FB5F-43EE-BF82-CF55E8A89037}" type="slidenum">
              <a:rPr lang="en-US"/>
              <a:pPr>
                <a:defRPr/>
              </a:pPr>
              <a:t>33</a:t>
            </a:fld>
            <a:endParaRPr lang="en-US"/>
          </a:p>
        </p:txBody>
      </p:sp>
      <p:pic>
        <p:nvPicPr>
          <p:cNvPr id="12294" name="Picture 5" descr="sst01stretched"/>
          <p:cNvPicPr>
            <a:picLocks noChangeAspect="1" noChangeArrowheads="1"/>
          </p:cNvPicPr>
          <p:nvPr/>
        </p:nvPicPr>
        <p:blipFill>
          <a:blip r:embed="rId4" cstate="print"/>
          <a:srcRect/>
          <a:stretch>
            <a:fillRect/>
          </a:stretch>
        </p:blipFill>
        <p:spPr bwMode="auto">
          <a:xfrm>
            <a:off x="6313488" y="1328738"/>
            <a:ext cx="2335212" cy="1236662"/>
          </a:xfrm>
          <a:prstGeom prst="rect">
            <a:avLst/>
          </a:prstGeom>
          <a:noFill/>
          <a:ln w="9525">
            <a:noFill/>
            <a:miter lim="800000"/>
            <a:headEnd/>
            <a:tailEnd/>
          </a:ln>
        </p:spPr>
      </p:pic>
      <p:sp>
        <p:nvSpPr>
          <p:cNvPr id="12295" name="TextBox 16"/>
          <p:cNvSpPr txBox="1">
            <a:spLocks noChangeArrowheads="1"/>
          </p:cNvSpPr>
          <p:nvPr/>
        </p:nvSpPr>
        <p:spPr bwMode="auto">
          <a:xfrm>
            <a:off x="6784975" y="4000500"/>
            <a:ext cx="1901825" cy="276225"/>
          </a:xfrm>
          <a:prstGeom prst="rect">
            <a:avLst/>
          </a:prstGeom>
          <a:noFill/>
          <a:ln w="9525">
            <a:noFill/>
            <a:miter lim="800000"/>
            <a:headEnd/>
            <a:tailEnd/>
          </a:ln>
        </p:spPr>
        <p:txBody>
          <a:bodyPr>
            <a:spAutoFit/>
          </a:bodyPr>
          <a:lstStyle/>
          <a:p>
            <a:r>
              <a:rPr lang="en-US" sz="1200"/>
              <a:t>MISSION IMPERATIVES</a:t>
            </a:r>
          </a:p>
        </p:txBody>
      </p:sp>
      <p:pic>
        <p:nvPicPr>
          <p:cNvPr id="12296" name="Picture 2"/>
          <p:cNvPicPr>
            <a:picLocks noChangeAspect="1" noChangeArrowheads="1"/>
          </p:cNvPicPr>
          <p:nvPr/>
        </p:nvPicPr>
        <p:blipFill>
          <a:blip r:embed="rId5" cstate="print"/>
          <a:srcRect/>
          <a:stretch>
            <a:fillRect/>
          </a:stretch>
        </p:blipFill>
        <p:spPr bwMode="auto">
          <a:xfrm>
            <a:off x="7620000" y="4503738"/>
            <a:ext cx="1524000" cy="1292225"/>
          </a:xfrm>
          <a:prstGeom prst="rect">
            <a:avLst/>
          </a:prstGeom>
          <a:noFill/>
          <a:ln w="12700">
            <a:noFill/>
            <a:miter lim="800000"/>
            <a:headEnd/>
            <a:tailEnd/>
          </a:ln>
        </p:spPr>
      </p:pic>
      <p:sp>
        <p:nvSpPr>
          <p:cNvPr id="12297" name="TextBox 24"/>
          <p:cNvSpPr txBox="1">
            <a:spLocks noChangeArrowheads="1"/>
          </p:cNvSpPr>
          <p:nvPr/>
        </p:nvSpPr>
        <p:spPr bwMode="auto">
          <a:xfrm>
            <a:off x="6784975" y="5889625"/>
            <a:ext cx="2049463" cy="277813"/>
          </a:xfrm>
          <a:prstGeom prst="rect">
            <a:avLst/>
          </a:prstGeom>
          <a:noFill/>
          <a:ln w="9525">
            <a:noFill/>
            <a:miter lim="800000"/>
            <a:headEnd/>
            <a:tailEnd/>
          </a:ln>
        </p:spPr>
        <p:txBody>
          <a:bodyPr wrap="none">
            <a:spAutoFit/>
          </a:bodyPr>
          <a:lstStyle/>
          <a:p>
            <a:r>
              <a:rPr lang="en-US" sz="1200"/>
              <a:t>FUNDAMENTAL SCIENCE</a:t>
            </a:r>
          </a:p>
        </p:txBody>
      </p:sp>
      <p:pic>
        <p:nvPicPr>
          <p:cNvPr id="36" name="Picture 9" descr="THE web"/>
          <p:cNvPicPr>
            <a:picLocks noChangeAspect="1" noChangeArrowheads="1"/>
          </p:cNvPicPr>
          <p:nvPr/>
        </p:nvPicPr>
        <p:blipFill>
          <a:blip r:embed="rId6" cstate="print"/>
          <a:srcRect/>
          <a:stretch>
            <a:fillRect/>
          </a:stretch>
        </p:blipFill>
        <p:spPr bwMode="auto">
          <a:xfrm>
            <a:off x="6633507" y="4326282"/>
            <a:ext cx="1290921" cy="1290921"/>
          </a:xfrm>
          <a:prstGeom prst="cube">
            <a:avLst/>
          </a:prstGeom>
          <a:noFill/>
          <a:ln w="9525">
            <a:noFill/>
            <a:miter lim="800000"/>
            <a:headEnd/>
            <a:tailEnd/>
          </a:ln>
          <a:effectLst>
            <a:outerShdw blurRad="63500" dist="38099" dir="2700000" algn="ctr" rotWithShape="0">
              <a:schemeClr val="bg2">
                <a:alpha val="74998"/>
              </a:schemeClr>
            </a:outerShdw>
          </a:effectLst>
        </p:spPr>
      </p:pic>
      <p:grpSp>
        <p:nvGrpSpPr>
          <p:cNvPr id="12299" name="Group 21"/>
          <p:cNvGrpSpPr>
            <a:grpSpLocks/>
          </p:cNvGrpSpPr>
          <p:nvPr/>
        </p:nvGrpSpPr>
        <p:grpSpPr bwMode="auto">
          <a:xfrm>
            <a:off x="4575175" y="3062288"/>
            <a:ext cx="1816100" cy="2138362"/>
            <a:chOff x="4113467" y="4218623"/>
            <a:chExt cx="1816047" cy="2138362"/>
          </a:xfrm>
        </p:grpSpPr>
        <p:pic>
          <p:nvPicPr>
            <p:cNvPr id="20" name="Picture 19" descr="nuclear science cover.tiff"/>
            <p:cNvPicPr>
              <a:picLocks noChangeAspect="1"/>
            </p:cNvPicPr>
            <p:nvPr/>
          </p:nvPicPr>
          <p:blipFill>
            <a:blip r:embed="rId7" cstate="print"/>
            <a:srcRect/>
            <a:stretch>
              <a:fillRect/>
            </a:stretch>
          </p:blipFill>
          <p:spPr bwMode="auto">
            <a:xfrm>
              <a:off x="4764323" y="4218623"/>
              <a:ext cx="1165191" cy="1425575"/>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21" name="Picture 20" descr="Quantum Universe report.tiff"/>
            <p:cNvPicPr>
              <a:picLocks noChangeAspect="1"/>
            </p:cNvPicPr>
            <p:nvPr/>
          </p:nvPicPr>
          <p:blipFill>
            <a:blip r:embed="rId8" cstate="print"/>
            <a:srcRect/>
            <a:stretch>
              <a:fillRect/>
            </a:stretch>
          </p:blipFill>
          <p:spPr bwMode="auto">
            <a:xfrm>
              <a:off x="4413496" y="4575810"/>
              <a:ext cx="1162016" cy="1423988"/>
            </a:xfrm>
            <a:prstGeom prst="rect">
              <a:avLst/>
            </a:prstGeom>
            <a:noFill/>
            <a:ln w="9525">
              <a:solidFill>
                <a:schemeClr val="tx1"/>
              </a:solidFill>
              <a:miter lim="800000"/>
              <a:headEnd/>
              <a:tailEnd/>
            </a:ln>
            <a:effectLst>
              <a:outerShdw dist="38100" dir="2700000" rotWithShape="0">
                <a:srgbClr val="808080">
                  <a:alpha val="42999"/>
                </a:srgbClr>
              </a:outerShdw>
            </a:effectLst>
          </p:spPr>
        </p:pic>
        <p:pic>
          <p:nvPicPr>
            <p:cNvPr id="19" name="Picture 18" descr="climate report cover.tiff"/>
            <p:cNvPicPr>
              <a:picLocks noChangeAspect="1"/>
            </p:cNvPicPr>
            <p:nvPr/>
          </p:nvPicPr>
          <p:blipFill>
            <a:blip r:embed="rId9" cstate="print"/>
            <a:srcRect/>
            <a:stretch>
              <a:fillRect/>
            </a:stretch>
          </p:blipFill>
          <p:spPr bwMode="auto">
            <a:xfrm>
              <a:off x="4113467" y="4953635"/>
              <a:ext cx="1160429" cy="1403350"/>
            </a:xfrm>
            <a:prstGeom prst="rect">
              <a:avLst/>
            </a:prstGeom>
            <a:noFill/>
            <a:ln w="9525">
              <a:solidFill>
                <a:schemeClr val="tx1"/>
              </a:solidFill>
              <a:miter lim="800000"/>
              <a:headEnd/>
              <a:tailEnd/>
            </a:ln>
            <a:effectLst>
              <a:outerShdw dist="38100" dir="2700000" rotWithShape="0">
                <a:srgbClr val="808080">
                  <a:alpha val="42999"/>
                </a:srgbClr>
              </a:outerShdw>
            </a:effectLst>
          </p:spPr>
        </p:pic>
      </p:grpSp>
      <p:pic>
        <p:nvPicPr>
          <p:cNvPr id="12300" name="Picture 17" descr="TownHallCover.tiff"/>
          <p:cNvPicPr>
            <a:picLocks noChangeAspect="1"/>
          </p:cNvPicPr>
          <p:nvPr/>
        </p:nvPicPr>
        <p:blipFill>
          <a:blip r:embed="rId10" cstate="print"/>
          <a:srcRect/>
          <a:stretch>
            <a:fillRect/>
          </a:stretch>
        </p:blipFill>
        <p:spPr bwMode="auto">
          <a:xfrm>
            <a:off x="4781550" y="1244600"/>
            <a:ext cx="1336675" cy="1728788"/>
          </a:xfrm>
          <a:prstGeom prst="rect">
            <a:avLst/>
          </a:prstGeom>
          <a:noFill/>
          <a:ln w="9525">
            <a:noFill/>
            <a:miter lim="800000"/>
            <a:headEnd/>
            <a:tailEnd/>
          </a:ln>
        </p:spPr>
      </p:pic>
      <p:graphicFrame>
        <p:nvGraphicFramePr>
          <p:cNvPr id="12290" name="Object 2"/>
          <p:cNvGraphicFramePr>
            <a:graphicFrameLocks noChangeAspect="1"/>
          </p:cNvGraphicFramePr>
          <p:nvPr/>
        </p:nvGraphicFramePr>
        <p:xfrm>
          <a:off x="6578600" y="2730500"/>
          <a:ext cx="1993900" cy="1225550"/>
        </p:xfrm>
        <a:graphic>
          <a:graphicData uri="http://schemas.openxmlformats.org/presentationml/2006/ole">
            <p:oleObj spid="_x0000_s12290" name="Acrobat Document" r:id="rId11" imgW="3191320" imgH="1961905" progId="">
              <p:embed/>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sst01stretched"/>
          <p:cNvPicPr>
            <a:picLocks noChangeAspect="1" noChangeArrowheads="1"/>
          </p:cNvPicPr>
          <p:nvPr/>
        </p:nvPicPr>
        <p:blipFill>
          <a:blip r:embed="rId2" cstate="print"/>
          <a:srcRect/>
          <a:stretch>
            <a:fillRect/>
          </a:stretch>
        </p:blipFill>
        <p:spPr bwMode="auto">
          <a:xfrm>
            <a:off x="6305550" y="1122363"/>
            <a:ext cx="1828800" cy="969962"/>
          </a:xfrm>
          <a:prstGeom prst="rect">
            <a:avLst/>
          </a:prstGeom>
          <a:solidFill>
            <a:srgbClr val="FFFFFF"/>
          </a:solidFill>
          <a:ln w="9525">
            <a:solidFill>
              <a:srgbClr val="000000"/>
            </a:solidFill>
            <a:miter lim="800000"/>
            <a:headEnd/>
            <a:tailEnd/>
          </a:ln>
          <a:effectLst>
            <a:outerShdw dist="38100" dir="2700000" rotWithShape="0">
              <a:srgbClr val="808080">
                <a:alpha val="42999"/>
              </a:srgbClr>
            </a:outerShdw>
          </a:effectLst>
        </p:spPr>
      </p:pic>
      <p:sp>
        <p:nvSpPr>
          <p:cNvPr id="74755" name="Title 1"/>
          <p:cNvSpPr>
            <a:spLocks noGrp="1"/>
          </p:cNvSpPr>
          <p:nvPr>
            <p:ph type="title"/>
          </p:nvPr>
        </p:nvSpPr>
        <p:spPr>
          <a:xfrm>
            <a:off x="2419350" y="171450"/>
            <a:ext cx="6076950" cy="685800"/>
          </a:xfrm>
        </p:spPr>
        <p:txBody>
          <a:bodyPr/>
          <a:lstStyle/>
          <a:p>
            <a:r>
              <a:rPr sz="2200" smtClean="0"/>
              <a:t>DOE mission imperatives require simulation and analysis for policy and decision making</a:t>
            </a:r>
          </a:p>
        </p:txBody>
      </p:sp>
      <p:sp>
        <p:nvSpPr>
          <p:cNvPr id="74756" name="Content Placeholder 2"/>
          <p:cNvSpPr>
            <a:spLocks noGrp="1"/>
          </p:cNvSpPr>
          <p:nvPr>
            <p:ph sz="half" idx="1"/>
          </p:nvPr>
        </p:nvSpPr>
        <p:spPr>
          <a:xfrm>
            <a:off x="400050" y="1257300"/>
            <a:ext cx="4654550" cy="4152900"/>
          </a:xfrm>
        </p:spPr>
        <p:txBody>
          <a:bodyPr/>
          <a:lstStyle/>
          <a:p>
            <a:r>
              <a:rPr lang="en-US" sz="1600" i="1" smtClean="0">
                <a:solidFill>
                  <a:srgbClr val="0000FF"/>
                </a:solidFill>
              </a:rPr>
              <a:t>Climate Change</a:t>
            </a:r>
            <a:r>
              <a:rPr lang="en-US" sz="1600" smtClean="0"/>
              <a:t>: Understanding, mitigating and adapting to the effects of global warming</a:t>
            </a:r>
          </a:p>
          <a:p>
            <a:pPr lvl="1"/>
            <a:r>
              <a:rPr lang="en-US" sz="1400" smtClean="0">
                <a:ea typeface="ＭＳ Ｐゴシック" pitchFamily="96" charset="-128"/>
              </a:rPr>
              <a:t>Sea level rise</a:t>
            </a:r>
          </a:p>
          <a:p>
            <a:pPr lvl="1"/>
            <a:r>
              <a:rPr lang="en-US" sz="1400" smtClean="0">
                <a:ea typeface="ＭＳ Ｐゴシック" pitchFamily="96" charset="-128"/>
              </a:rPr>
              <a:t>Severe weather</a:t>
            </a:r>
          </a:p>
          <a:p>
            <a:pPr lvl="1"/>
            <a:r>
              <a:rPr lang="en-US" sz="1400" smtClean="0">
                <a:ea typeface="ＭＳ Ｐゴシック" pitchFamily="96" charset="-128"/>
              </a:rPr>
              <a:t>Regional climate change</a:t>
            </a:r>
          </a:p>
          <a:p>
            <a:pPr lvl="1"/>
            <a:r>
              <a:rPr lang="en-US" sz="1400" smtClean="0">
                <a:ea typeface="ＭＳ Ｐゴシック" pitchFamily="96" charset="-128"/>
              </a:rPr>
              <a:t>Geologic carbon sequestration</a:t>
            </a:r>
          </a:p>
          <a:p>
            <a:r>
              <a:rPr lang="en-US" sz="1600" i="1" smtClean="0">
                <a:solidFill>
                  <a:srgbClr val="0000FF"/>
                </a:solidFill>
              </a:rPr>
              <a:t>Energy</a:t>
            </a:r>
            <a:r>
              <a:rPr lang="en-US" sz="1600" smtClean="0"/>
              <a:t>: Reducing U.S. reliance on foreign energy sources and reducing the carbon footprint of energy production</a:t>
            </a:r>
          </a:p>
          <a:p>
            <a:pPr lvl="1"/>
            <a:r>
              <a:rPr lang="en-US" sz="1400" smtClean="0">
                <a:ea typeface="ＭＳ Ｐゴシック" pitchFamily="96" charset="-128"/>
              </a:rPr>
              <a:t>Reducing time and cost of reactor design and deployment</a:t>
            </a:r>
          </a:p>
          <a:p>
            <a:pPr lvl="1"/>
            <a:r>
              <a:rPr lang="en-US" sz="1400" smtClean="0">
                <a:ea typeface="ＭＳ Ｐゴシック" pitchFamily="96" charset="-128"/>
              </a:rPr>
              <a:t>Improving the efficiency of combustion energy systems</a:t>
            </a:r>
          </a:p>
          <a:p>
            <a:r>
              <a:rPr lang="en-US" sz="1600" i="1" smtClean="0">
                <a:solidFill>
                  <a:srgbClr val="0000FF"/>
                </a:solidFill>
              </a:rPr>
              <a:t>National Nuclear Security</a:t>
            </a:r>
            <a:r>
              <a:rPr lang="en-US" sz="1600" smtClean="0"/>
              <a:t>: Maintaining a safe, secure and reliable nuclear stockpile</a:t>
            </a:r>
          </a:p>
          <a:p>
            <a:pPr lvl="1"/>
            <a:r>
              <a:rPr lang="en-US" sz="1400" smtClean="0">
                <a:ea typeface="ＭＳ Ｐゴシック" pitchFamily="96" charset="-128"/>
              </a:rPr>
              <a:t>Stockpile certification</a:t>
            </a:r>
          </a:p>
          <a:p>
            <a:pPr lvl="1"/>
            <a:r>
              <a:rPr lang="en-US" sz="1400" smtClean="0">
                <a:ea typeface="ＭＳ Ｐゴシック" pitchFamily="96" charset="-128"/>
              </a:rPr>
              <a:t>Predictive scientific challenges</a:t>
            </a:r>
          </a:p>
          <a:p>
            <a:pPr lvl="1"/>
            <a:r>
              <a:rPr lang="en-US" sz="1400" smtClean="0">
                <a:ea typeface="ＭＳ Ｐゴシック" pitchFamily="96" charset="-128"/>
              </a:rPr>
              <a:t>Real-time evaluation of urban nuclear detonation</a:t>
            </a:r>
          </a:p>
          <a:p>
            <a:endParaRPr lang="en-US" sz="1600" smtClean="0"/>
          </a:p>
          <a:p>
            <a:endParaRPr lang="en-US" sz="1600" smtClean="0"/>
          </a:p>
          <a:p>
            <a:pPr lvl="1"/>
            <a:endParaRPr lang="en-US" sz="1400" smtClean="0">
              <a:ea typeface="ＭＳ Ｐゴシック" pitchFamily="96" charset="-128"/>
            </a:endParaRPr>
          </a:p>
        </p:txBody>
      </p:sp>
      <p:pic>
        <p:nvPicPr>
          <p:cNvPr id="16" name="Picture 15"/>
          <p:cNvPicPr>
            <a:picLocks noChangeAspect="1"/>
          </p:cNvPicPr>
          <p:nvPr/>
        </p:nvPicPr>
        <p:blipFill>
          <a:blip r:embed="rId3" cstate="print"/>
          <a:srcRect/>
          <a:stretch>
            <a:fillRect/>
          </a:stretch>
        </p:blipFill>
        <p:spPr bwMode="auto">
          <a:xfrm>
            <a:off x="5140325" y="2754313"/>
            <a:ext cx="1524000" cy="1206500"/>
          </a:xfrm>
          <a:prstGeom prst="rect">
            <a:avLst/>
          </a:prstGeom>
          <a:noFill/>
          <a:ln w="9525">
            <a:solidFill>
              <a:srgbClr val="000000"/>
            </a:solidFill>
            <a:miter lim="800000"/>
            <a:headEnd/>
            <a:tailEnd/>
          </a:ln>
          <a:effectLst>
            <a:outerShdw dist="38100" dir="2700000" rotWithShape="0">
              <a:srgbClr val="808080">
                <a:alpha val="42999"/>
              </a:srgbClr>
            </a:outerShdw>
          </a:effectLst>
        </p:spPr>
      </p:pic>
      <p:pic>
        <p:nvPicPr>
          <p:cNvPr id="11" name="Picture 11"/>
          <p:cNvPicPr>
            <a:picLocks noChangeAspect="1" noChangeArrowheads="1"/>
          </p:cNvPicPr>
          <p:nvPr/>
        </p:nvPicPr>
        <p:blipFill>
          <a:blip r:embed="rId4" cstate="print"/>
          <a:srcRect/>
          <a:stretch>
            <a:fillRect/>
          </a:stretch>
        </p:blipFill>
        <p:spPr bwMode="auto">
          <a:xfrm>
            <a:off x="6389688" y="4768850"/>
            <a:ext cx="1822450" cy="977900"/>
          </a:xfrm>
          <a:prstGeom prst="rect">
            <a:avLst/>
          </a:prstGeom>
          <a:noFill/>
          <a:ln w="6350">
            <a:solidFill>
              <a:schemeClr val="tx1"/>
            </a:solidFill>
            <a:miter lim="800000"/>
            <a:headEnd/>
            <a:tailEnd/>
          </a:ln>
          <a:effectLst>
            <a:outerShdw blurRad="63500" dist="38099" dir="2700000" algn="ctr" rotWithShape="0">
              <a:srgbClr val="000000">
                <a:alpha val="74998"/>
              </a:srgbClr>
            </a:outerShdw>
          </a:effectLst>
        </p:spPr>
      </p:pic>
      <p:grpSp>
        <p:nvGrpSpPr>
          <p:cNvPr id="2" name="Group 24"/>
          <p:cNvGrpSpPr/>
          <p:nvPr/>
        </p:nvGrpSpPr>
        <p:grpSpPr>
          <a:xfrm>
            <a:off x="5183011" y="4298598"/>
            <a:ext cx="1447800" cy="1766887"/>
            <a:chOff x="7099300" y="2106613"/>
            <a:chExt cx="1447800" cy="1766887"/>
          </a:xfrm>
          <a:effectLst>
            <a:outerShdw blurRad="50800" dist="63500" dir="2700000">
              <a:srgbClr val="000000">
                <a:alpha val="43000"/>
              </a:srgbClr>
            </a:outerShdw>
          </a:effectLst>
        </p:grpSpPr>
        <p:pic>
          <p:nvPicPr>
            <p:cNvPr id="26" name="Picture 7" descr="mushroomc_4"/>
            <p:cNvPicPr>
              <a:picLocks noChangeAspect="1" noChangeArrowheads="1"/>
            </p:cNvPicPr>
            <p:nvPr/>
          </p:nvPicPr>
          <p:blipFill>
            <a:blip r:embed="rId5" cstate="print"/>
            <a:srcRect/>
            <a:stretch>
              <a:fillRect/>
            </a:stretch>
          </p:blipFill>
          <p:spPr bwMode="auto">
            <a:xfrm>
              <a:off x="7124700" y="2106613"/>
              <a:ext cx="1384300" cy="1766887"/>
            </a:xfrm>
            <a:prstGeom prst="rect">
              <a:avLst/>
            </a:prstGeom>
            <a:ln>
              <a:solidFill>
                <a:srgbClr val="000000"/>
              </a:solidFill>
            </a:ln>
            <a:effectLst>
              <a:outerShdw blurRad="50800" dist="63500" dir="2700000">
                <a:srgbClr val="000000">
                  <a:alpha val="43000"/>
                </a:srgbClr>
              </a:outerShdw>
            </a:effectLst>
          </p:spPr>
        </p:pic>
        <p:sp>
          <p:nvSpPr>
            <p:cNvPr id="27" name="&quot;No&quot; Symbol 26"/>
            <p:cNvSpPr/>
            <p:nvPr/>
          </p:nvSpPr>
          <p:spPr bwMode="auto">
            <a:xfrm>
              <a:off x="7099300" y="2232025"/>
              <a:ext cx="1447800" cy="1473200"/>
            </a:xfrm>
            <a:prstGeom prst="noSmoking">
              <a:avLst>
                <a:gd name="adj" fmla="val 8224"/>
              </a:avLst>
            </a:prstGeom>
            <a:solidFill>
              <a:schemeClr val="bg2">
                <a:lumMod val="20000"/>
                <a:lumOff val="80000"/>
              </a:schemeClr>
            </a:solidFill>
            <a:ln w="12700" cap="flat" cmpd="sng" algn="ctr">
              <a:solidFill>
                <a:schemeClr val="tx1"/>
              </a:solidFill>
              <a:prstDash val="solid"/>
              <a:round/>
              <a:headEnd type="none" w="med" len="med"/>
              <a:tailEnd type="none" w="med" len="med"/>
            </a:ln>
            <a:effectLst/>
          </p:spPr>
          <p:txBody>
            <a:bodyPr wrap="none" anchor="ctr"/>
            <a:lstStyle/>
            <a:p>
              <a:pPr algn="ctr">
                <a:defRPr/>
              </a:pPr>
              <a:endParaRPr lang="en-US" sz="1400" b="0" dirty="0">
                <a:latin typeface="Arial" charset="0"/>
                <a:ea typeface="+mn-ea"/>
              </a:endParaRPr>
            </a:p>
          </p:txBody>
        </p:sp>
      </p:grpSp>
      <p:pic>
        <p:nvPicPr>
          <p:cNvPr id="28" name="Picture 7" descr="ic"/>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473825" y="2879725"/>
            <a:ext cx="1781175" cy="1500188"/>
          </a:xfrm>
          <a:prstGeom prst="rect">
            <a:avLst/>
          </a:prstGeom>
          <a:noFill/>
          <a:ln w="9525">
            <a:noFill/>
            <a:miter lim="800000"/>
            <a:headEnd/>
            <a:tailEnd/>
          </a:ln>
          <a:effectLst>
            <a:outerShdw dist="38100" dir="2700000" rotWithShape="0">
              <a:srgbClr val="808080">
                <a:alpha val="42999"/>
              </a:srgbClr>
            </a:outerShdw>
          </a:effectLst>
        </p:spPr>
      </p:pic>
      <p:pic>
        <p:nvPicPr>
          <p:cNvPr id="29" name="Picture 9" descr="071213_iceflow_vmed_10a"/>
          <p:cNvPicPr>
            <a:picLocks noChangeAspect="1" noChangeArrowheads="1"/>
          </p:cNvPicPr>
          <p:nvPr/>
        </p:nvPicPr>
        <p:blipFill>
          <a:blip r:embed="rId7" cstate="print"/>
          <a:srcRect/>
          <a:stretch>
            <a:fillRect/>
          </a:stretch>
        </p:blipFill>
        <p:spPr bwMode="auto">
          <a:xfrm>
            <a:off x="5114925" y="1292225"/>
            <a:ext cx="1292225" cy="1246188"/>
          </a:xfrm>
          <a:prstGeom prst="rect">
            <a:avLst/>
          </a:prstGeom>
          <a:noFill/>
          <a:ln w="9525">
            <a:solidFill>
              <a:srgbClr val="000000"/>
            </a:solidFill>
            <a:miter lim="800000"/>
            <a:headEnd/>
            <a:tailEnd/>
          </a:ln>
          <a:effectLst>
            <a:outerShdw dist="38100" dir="2700000" rotWithShape="0">
              <a:srgbClr val="808080">
                <a:alpha val="42999"/>
              </a:srgbClr>
            </a:outerShdw>
          </a:effectLst>
        </p:spPr>
      </p:pic>
      <p:sp>
        <p:nvSpPr>
          <p:cNvPr id="30" name="TextBox 29"/>
          <p:cNvSpPr txBox="1">
            <a:spLocks noChangeArrowheads="1"/>
          </p:cNvSpPr>
          <p:nvPr/>
        </p:nvSpPr>
        <p:spPr bwMode="auto">
          <a:xfrm>
            <a:off x="2174875" y="6181725"/>
            <a:ext cx="6291263" cy="369888"/>
          </a:xfrm>
          <a:prstGeom prst="rect">
            <a:avLst/>
          </a:prstGeom>
          <a:solidFill>
            <a:srgbClr val="FFFF00"/>
          </a:solidFill>
          <a:ln w="9525">
            <a:solidFill>
              <a:srgbClr val="000000"/>
            </a:solidFill>
            <a:miter lim="800000"/>
            <a:headEnd/>
            <a:tailEnd/>
          </a:ln>
          <a:effectLst>
            <a:outerShdw dist="38100" dir="2700000" rotWithShape="0">
              <a:srgbClr val="808080">
                <a:alpha val="42999"/>
              </a:srgbClr>
            </a:outerShdw>
          </a:effectLst>
        </p:spPr>
        <p:txBody>
          <a:bodyPr wrap="none">
            <a:spAutoFit/>
          </a:bodyPr>
          <a:lstStyle/>
          <a:p>
            <a:pPr>
              <a:defRPr/>
            </a:pPr>
            <a:r>
              <a:rPr lang="en-US" sz="1800"/>
              <a:t>Accomplishing these missions requires exascale resources.</a:t>
            </a:r>
          </a:p>
        </p:txBody>
      </p:sp>
      <p:sp>
        <p:nvSpPr>
          <p:cNvPr id="15" name="Slide Number Placeholder 14"/>
          <p:cNvSpPr>
            <a:spLocks noGrp="1"/>
          </p:cNvSpPr>
          <p:nvPr>
            <p:ph type="sldNum" sz="quarter" idx="11"/>
          </p:nvPr>
        </p:nvSpPr>
        <p:spPr/>
        <p:txBody>
          <a:bodyPr/>
          <a:lstStyle/>
          <a:p>
            <a:pPr>
              <a:defRPr/>
            </a:pPr>
            <a:fld id="{59A7F2AC-A8B8-4396-A959-523B5EB05DA6}" type="slidenum">
              <a:rPr lang="en-US"/>
              <a:pPr>
                <a:defRPr/>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2328863" y="109538"/>
            <a:ext cx="6477000" cy="685800"/>
          </a:xfrm>
        </p:spPr>
        <p:txBody>
          <a:bodyPr/>
          <a:lstStyle/>
          <a:p>
            <a:r>
              <a:rPr smtClean="0"/>
              <a:t>Exascale simulation will enable fundamental advances in basic science.</a:t>
            </a:r>
          </a:p>
        </p:txBody>
      </p:sp>
      <p:sp>
        <p:nvSpPr>
          <p:cNvPr id="75779" name="Content Placeholder 2"/>
          <p:cNvSpPr>
            <a:spLocks noGrp="1"/>
          </p:cNvSpPr>
          <p:nvPr>
            <p:ph sz="half" idx="1"/>
          </p:nvPr>
        </p:nvSpPr>
        <p:spPr/>
        <p:txBody>
          <a:bodyPr/>
          <a:lstStyle/>
          <a:p>
            <a:r>
              <a:rPr lang="en-US" sz="1600" smtClean="0"/>
              <a:t>High Energy &amp; Nuclear Physics</a:t>
            </a:r>
          </a:p>
          <a:p>
            <a:pPr lvl="1"/>
            <a:r>
              <a:rPr lang="en-US" sz="1400" smtClean="0">
                <a:ea typeface="ＭＳ Ｐゴシック" pitchFamily="96" charset="-128"/>
              </a:rPr>
              <a:t>Dark-energy and dark matter</a:t>
            </a:r>
          </a:p>
          <a:p>
            <a:pPr lvl="1"/>
            <a:r>
              <a:rPr lang="en-US" sz="1400" smtClean="0">
                <a:ea typeface="ＭＳ Ｐゴシック" pitchFamily="96" charset="-128"/>
              </a:rPr>
              <a:t>Fundamentals of fission  fusion reactions</a:t>
            </a:r>
          </a:p>
          <a:p>
            <a:r>
              <a:rPr lang="en-US" sz="1600" smtClean="0"/>
              <a:t>Facility and experimental design</a:t>
            </a:r>
          </a:p>
          <a:p>
            <a:pPr lvl="1"/>
            <a:r>
              <a:rPr lang="en-US" sz="1400" smtClean="0">
                <a:ea typeface="ＭＳ Ｐゴシック" pitchFamily="96" charset="-128"/>
              </a:rPr>
              <a:t>Effective design of accelerators</a:t>
            </a:r>
          </a:p>
          <a:p>
            <a:pPr lvl="1"/>
            <a:r>
              <a:rPr lang="en-US" sz="1400" smtClean="0">
                <a:ea typeface="ＭＳ Ｐゴシック" pitchFamily="96" charset="-128"/>
              </a:rPr>
              <a:t>Probes of dark energy and dark matter </a:t>
            </a:r>
          </a:p>
          <a:p>
            <a:pPr lvl="1"/>
            <a:r>
              <a:rPr lang="en-US" sz="1400" smtClean="0">
                <a:ea typeface="ＭＳ Ｐゴシック" pitchFamily="96" charset="-128"/>
              </a:rPr>
              <a:t>ITER shot planning and device control</a:t>
            </a:r>
          </a:p>
          <a:p>
            <a:r>
              <a:rPr lang="en-US" sz="1600" smtClean="0"/>
              <a:t>Materials / Chemistry</a:t>
            </a:r>
          </a:p>
          <a:p>
            <a:pPr lvl="1"/>
            <a:r>
              <a:rPr lang="en-US" sz="1400" smtClean="0">
                <a:ea typeface="ＭＳ Ｐゴシック" pitchFamily="96" charset="-128"/>
              </a:rPr>
              <a:t>Predictive multi-scale materials modeling: observation to control</a:t>
            </a:r>
          </a:p>
          <a:p>
            <a:pPr lvl="1"/>
            <a:r>
              <a:rPr lang="en-US" sz="1400" smtClean="0">
                <a:ea typeface="ＭＳ Ｐゴシック" pitchFamily="96" charset="-128"/>
              </a:rPr>
              <a:t>Effective, commercial technologies in renewable energy, catalysts, batteries and combustion</a:t>
            </a:r>
          </a:p>
          <a:p>
            <a:r>
              <a:rPr lang="en-US" sz="1600" smtClean="0"/>
              <a:t>Life Sciences</a:t>
            </a:r>
          </a:p>
          <a:p>
            <a:pPr lvl="1"/>
            <a:r>
              <a:rPr lang="en-US" sz="1400" smtClean="0">
                <a:ea typeface="ＭＳ Ｐゴシック" pitchFamily="96" charset="-128"/>
              </a:rPr>
              <a:t>Better biofuels</a:t>
            </a:r>
          </a:p>
          <a:p>
            <a:pPr lvl="1"/>
            <a:r>
              <a:rPr lang="en-US" sz="1400" smtClean="0">
                <a:ea typeface="ＭＳ Ｐゴシック" pitchFamily="96" charset="-128"/>
              </a:rPr>
              <a:t>Sequence to structure to function</a:t>
            </a:r>
          </a:p>
          <a:p>
            <a:endParaRPr lang="en-US" sz="1600" smtClean="0"/>
          </a:p>
          <a:p>
            <a:endParaRPr lang="en-US" sz="1600" smtClean="0"/>
          </a:p>
        </p:txBody>
      </p:sp>
      <p:sp>
        <p:nvSpPr>
          <p:cNvPr id="75780" name="Content Placeholder 30"/>
          <p:cNvSpPr>
            <a:spLocks noGrp="1"/>
          </p:cNvSpPr>
          <p:nvPr>
            <p:ph sz="half" idx="2"/>
          </p:nvPr>
        </p:nvSpPr>
        <p:spPr/>
        <p:txBody>
          <a:bodyPr/>
          <a:lstStyle/>
          <a:p>
            <a:endParaRPr lang="en-US" smtClean="0"/>
          </a:p>
        </p:txBody>
      </p:sp>
      <p:sp>
        <p:nvSpPr>
          <p:cNvPr id="5" name="Slide Number Placeholder 4"/>
          <p:cNvSpPr>
            <a:spLocks noGrp="1"/>
          </p:cNvSpPr>
          <p:nvPr>
            <p:ph type="sldNum" sz="quarter" idx="11"/>
          </p:nvPr>
        </p:nvSpPr>
        <p:spPr>
          <a:xfrm>
            <a:off x="0" y="6400800"/>
            <a:ext cx="2133600" cy="457200"/>
          </a:xfrm>
        </p:spPr>
        <p:txBody>
          <a:bodyPr/>
          <a:lstStyle/>
          <a:p>
            <a:pPr algn="l">
              <a:defRPr/>
            </a:pPr>
            <a:r>
              <a:rPr lang="en-US"/>
              <a:t>Slide </a:t>
            </a:r>
            <a:fld id="{EBDA3BA9-135B-4A77-B946-89420CA9A89D}" type="slidenum">
              <a:rPr lang="en-US"/>
              <a:pPr algn="l">
                <a:defRPr/>
              </a:pPr>
              <a:t>35</a:t>
            </a:fld>
            <a:endParaRPr lang="en-US"/>
          </a:p>
        </p:txBody>
      </p:sp>
      <p:pic>
        <p:nvPicPr>
          <p:cNvPr id="7" name="Picture 6"/>
          <p:cNvPicPr>
            <a:picLocks noChangeAspect="1"/>
          </p:cNvPicPr>
          <p:nvPr/>
        </p:nvPicPr>
        <p:blipFill>
          <a:blip r:embed="rId2" cstate="print"/>
          <a:srcRect/>
          <a:stretch>
            <a:fillRect/>
          </a:stretch>
        </p:blipFill>
        <p:spPr bwMode="auto">
          <a:xfrm>
            <a:off x="5043488" y="1236663"/>
            <a:ext cx="1277937" cy="1277937"/>
          </a:xfrm>
          <a:prstGeom prst="rect">
            <a:avLst/>
          </a:prstGeom>
          <a:noFill/>
          <a:ln w="9525">
            <a:solidFill>
              <a:srgbClr val="000000"/>
            </a:solidFill>
            <a:miter lim="800000"/>
            <a:headEnd/>
            <a:tailEnd/>
          </a:ln>
          <a:effectLst>
            <a:outerShdw dist="38100" dir="2700000" rotWithShape="0">
              <a:srgbClr val="808080">
                <a:alpha val="42999"/>
              </a:srgbClr>
            </a:outerShdw>
          </a:effectLst>
        </p:spPr>
      </p:pic>
      <p:grpSp>
        <p:nvGrpSpPr>
          <p:cNvPr id="75783" name="Group 22"/>
          <p:cNvGrpSpPr>
            <a:grpSpLocks/>
          </p:cNvGrpSpPr>
          <p:nvPr/>
        </p:nvGrpSpPr>
        <p:grpSpPr bwMode="auto">
          <a:xfrm>
            <a:off x="6305550" y="850900"/>
            <a:ext cx="2000250" cy="2032000"/>
            <a:chOff x="6305550" y="850900"/>
            <a:chExt cx="2000250" cy="2031687"/>
          </a:xfrm>
        </p:grpSpPr>
        <p:pic>
          <p:nvPicPr>
            <p:cNvPr id="75793" name="Picture 23" descr="iter"/>
            <p:cNvPicPr>
              <a:picLocks noChangeAspect="1" noChangeArrowheads="1"/>
            </p:cNvPicPr>
            <p:nvPr/>
          </p:nvPicPr>
          <p:blipFill>
            <a:blip r:embed="rId3" cstate="print"/>
            <a:srcRect/>
            <a:stretch>
              <a:fillRect/>
            </a:stretch>
          </p:blipFill>
          <p:spPr bwMode="auto">
            <a:xfrm>
              <a:off x="6305550" y="922342"/>
              <a:ext cx="2000250" cy="1960245"/>
            </a:xfrm>
            <a:prstGeom prst="rect">
              <a:avLst/>
            </a:prstGeom>
            <a:noFill/>
            <a:ln w="9525">
              <a:noFill/>
              <a:miter lim="800000"/>
              <a:headEnd/>
              <a:tailEnd/>
            </a:ln>
          </p:spPr>
        </p:pic>
        <p:sp>
          <p:nvSpPr>
            <p:cNvPr id="75794" name="TextBox 20"/>
            <p:cNvSpPr txBox="1">
              <a:spLocks noChangeArrowheads="1"/>
            </p:cNvSpPr>
            <p:nvPr/>
          </p:nvSpPr>
          <p:spPr bwMode="auto">
            <a:xfrm>
              <a:off x="7023100" y="850900"/>
              <a:ext cx="811841" cy="400110"/>
            </a:xfrm>
            <a:prstGeom prst="rect">
              <a:avLst/>
            </a:prstGeom>
            <a:noFill/>
            <a:ln w="9525">
              <a:noFill/>
              <a:miter lim="800000"/>
              <a:headEnd/>
              <a:tailEnd/>
            </a:ln>
          </p:spPr>
          <p:txBody>
            <a:bodyPr wrap="none">
              <a:spAutoFit/>
            </a:bodyPr>
            <a:lstStyle/>
            <a:p>
              <a:r>
                <a:rPr lang="en-US" sz="2000"/>
                <a:t>ITER</a:t>
              </a:r>
            </a:p>
          </p:txBody>
        </p:sp>
      </p:grpSp>
      <p:grpSp>
        <p:nvGrpSpPr>
          <p:cNvPr id="75784" name="Group 23"/>
          <p:cNvGrpSpPr>
            <a:grpSpLocks/>
          </p:cNvGrpSpPr>
          <p:nvPr/>
        </p:nvGrpSpPr>
        <p:grpSpPr bwMode="auto">
          <a:xfrm>
            <a:off x="6756400" y="2198688"/>
            <a:ext cx="2208213" cy="1441450"/>
            <a:chOff x="6718310" y="2464860"/>
            <a:chExt cx="2208418" cy="1442557"/>
          </a:xfrm>
        </p:grpSpPr>
        <p:pic>
          <p:nvPicPr>
            <p:cNvPr id="75791" name="Picture 7" descr="front-page-graphic"/>
            <p:cNvPicPr>
              <a:picLocks noChangeAspect="1" noChangeArrowheads="1"/>
            </p:cNvPicPr>
            <p:nvPr/>
          </p:nvPicPr>
          <p:blipFill>
            <a:blip r:embed="rId4" cstate="print">
              <a:lum bright="-10000" contrast="20000"/>
            </a:blip>
            <a:srcRect/>
            <a:stretch>
              <a:fillRect/>
            </a:stretch>
          </p:blipFill>
          <p:spPr bwMode="auto">
            <a:xfrm>
              <a:off x="6718310" y="2464860"/>
              <a:ext cx="2172127" cy="1442557"/>
            </a:xfrm>
            <a:prstGeom prst="rect">
              <a:avLst/>
            </a:prstGeom>
            <a:noFill/>
            <a:ln w="9525">
              <a:noFill/>
              <a:miter lim="800000"/>
              <a:headEnd/>
              <a:tailEnd/>
            </a:ln>
          </p:spPr>
        </p:pic>
        <p:sp>
          <p:nvSpPr>
            <p:cNvPr id="75792" name="TextBox 21"/>
            <p:cNvSpPr txBox="1">
              <a:spLocks noChangeArrowheads="1"/>
            </p:cNvSpPr>
            <p:nvPr/>
          </p:nvSpPr>
          <p:spPr bwMode="auto">
            <a:xfrm>
              <a:off x="8235193" y="2489200"/>
              <a:ext cx="691535" cy="400110"/>
            </a:xfrm>
            <a:prstGeom prst="rect">
              <a:avLst/>
            </a:prstGeom>
            <a:noFill/>
            <a:ln w="9525">
              <a:noFill/>
              <a:miter lim="800000"/>
              <a:headEnd/>
              <a:tailEnd/>
            </a:ln>
          </p:spPr>
          <p:txBody>
            <a:bodyPr>
              <a:spAutoFit/>
            </a:bodyPr>
            <a:lstStyle/>
            <a:p>
              <a:r>
                <a:rPr lang="en-US" sz="2000">
                  <a:solidFill>
                    <a:schemeClr val="bg1"/>
                  </a:solidFill>
                </a:rPr>
                <a:t>ILC</a:t>
              </a:r>
            </a:p>
          </p:txBody>
        </p:sp>
      </p:grpSp>
      <p:sp>
        <p:nvSpPr>
          <p:cNvPr id="75785" name="TextBox 24"/>
          <p:cNvSpPr txBox="1">
            <a:spLocks noChangeArrowheads="1"/>
          </p:cNvSpPr>
          <p:nvPr/>
        </p:nvSpPr>
        <p:spPr bwMode="auto">
          <a:xfrm>
            <a:off x="4908550" y="2552700"/>
            <a:ext cx="1716088" cy="708025"/>
          </a:xfrm>
          <a:prstGeom prst="rect">
            <a:avLst/>
          </a:prstGeom>
          <a:noFill/>
          <a:ln w="9525">
            <a:noFill/>
            <a:miter lim="800000"/>
            <a:headEnd/>
            <a:tailEnd/>
          </a:ln>
        </p:spPr>
        <p:txBody>
          <a:bodyPr wrap="none">
            <a:spAutoFit/>
          </a:bodyPr>
          <a:lstStyle/>
          <a:p>
            <a:pPr algn="ctr"/>
            <a:r>
              <a:rPr lang="en-US" sz="2000"/>
              <a:t>Hubble image</a:t>
            </a:r>
          </a:p>
          <a:p>
            <a:pPr algn="ctr"/>
            <a:r>
              <a:rPr lang="en-US" sz="2000"/>
              <a:t>of lensing</a:t>
            </a:r>
          </a:p>
        </p:txBody>
      </p:sp>
      <p:sp>
        <p:nvSpPr>
          <p:cNvPr id="75786" name="TextBox 25"/>
          <p:cNvSpPr txBox="1">
            <a:spLocks noChangeArrowheads="1"/>
          </p:cNvSpPr>
          <p:nvPr/>
        </p:nvSpPr>
        <p:spPr bwMode="auto">
          <a:xfrm>
            <a:off x="7402513" y="3759200"/>
            <a:ext cx="1530350" cy="708025"/>
          </a:xfrm>
          <a:prstGeom prst="rect">
            <a:avLst/>
          </a:prstGeom>
          <a:noFill/>
          <a:ln w="9525">
            <a:noFill/>
            <a:miter lim="800000"/>
            <a:headEnd/>
            <a:tailEnd/>
          </a:ln>
        </p:spPr>
        <p:txBody>
          <a:bodyPr wrap="none">
            <a:spAutoFit/>
          </a:bodyPr>
          <a:lstStyle/>
          <a:p>
            <a:r>
              <a:rPr lang="en-US" sz="2000"/>
              <a:t>Structure of</a:t>
            </a:r>
          </a:p>
          <a:p>
            <a:r>
              <a:rPr lang="en-US" sz="2000"/>
              <a:t>nucleons</a:t>
            </a:r>
          </a:p>
        </p:txBody>
      </p:sp>
      <p:pic>
        <p:nvPicPr>
          <p:cNvPr id="75787" name="Picture 26"/>
          <p:cNvPicPr>
            <a:picLocks noChangeAspect="1"/>
          </p:cNvPicPr>
          <p:nvPr/>
        </p:nvPicPr>
        <p:blipFill>
          <a:blip r:embed="rId5" cstate="print"/>
          <a:srcRect/>
          <a:stretch>
            <a:fillRect/>
          </a:stretch>
        </p:blipFill>
        <p:spPr bwMode="auto">
          <a:xfrm>
            <a:off x="7340600" y="4471988"/>
            <a:ext cx="1574800" cy="2073275"/>
          </a:xfrm>
          <a:prstGeom prst="rect">
            <a:avLst/>
          </a:prstGeom>
          <a:noFill/>
          <a:ln w="9525">
            <a:noFill/>
            <a:miter lim="800000"/>
            <a:headEnd/>
            <a:tailEnd/>
          </a:ln>
        </p:spPr>
      </p:pic>
      <p:pic>
        <p:nvPicPr>
          <p:cNvPr id="17" name="Picture 16"/>
          <p:cNvPicPr>
            <a:picLocks noChangeAspect="1"/>
          </p:cNvPicPr>
          <p:nvPr/>
        </p:nvPicPr>
        <p:blipFill>
          <a:blip r:embed="rId6" cstate="print"/>
          <a:srcRect/>
          <a:stretch>
            <a:fillRect/>
          </a:stretch>
        </p:blipFill>
        <p:spPr bwMode="auto">
          <a:xfrm>
            <a:off x="5086350" y="3244850"/>
            <a:ext cx="2343150" cy="768350"/>
          </a:xfrm>
          <a:prstGeom prst="rect">
            <a:avLst/>
          </a:prstGeom>
          <a:noFill/>
          <a:ln w="9525">
            <a:solidFill>
              <a:srgbClr val="000000"/>
            </a:solidFill>
            <a:miter lim="800000"/>
            <a:headEnd/>
            <a:tailEnd/>
          </a:ln>
          <a:effectLst>
            <a:outerShdw dist="38100" dir="2700000" rotWithShape="0">
              <a:srgbClr val="808080">
                <a:alpha val="42999"/>
              </a:srgbClr>
            </a:outerShdw>
          </a:effectLst>
        </p:spPr>
      </p:pic>
      <p:pic>
        <p:nvPicPr>
          <p:cNvPr id="19" name="Picture 18" descr="nuclear science cover.tiff"/>
          <p:cNvPicPr>
            <a:picLocks noChangeAspect="1"/>
          </p:cNvPicPr>
          <p:nvPr/>
        </p:nvPicPr>
        <p:blipFill>
          <a:blip r:embed="rId7" cstate="print"/>
          <a:srcRect/>
          <a:stretch>
            <a:fillRect/>
          </a:stretch>
        </p:blipFill>
        <p:spPr bwMode="auto">
          <a:xfrm>
            <a:off x="5080000" y="4162425"/>
            <a:ext cx="1943100" cy="2374900"/>
          </a:xfrm>
          <a:prstGeom prst="rect">
            <a:avLst/>
          </a:prstGeom>
          <a:noFill/>
          <a:ln w="9525">
            <a:solidFill>
              <a:schemeClr val="tx1"/>
            </a:solidFill>
            <a:miter lim="800000"/>
            <a:headEnd/>
            <a:tailEnd/>
          </a:ln>
          <a:effectLst>
            <a:outerShdw dist="38100" dir="2700000" rotWithShape="0">
              <a:srgbClr val="808080">
                <a:alpha val="42999"/>
              </a:srgbClr>
            </a:outerShdw>
          </a:effectLst>
        </p:spPr>
      </p:pic>
      <p:sp>
        <p:nvSpPr>
          <p:cNvPr id="28" name="TextBox 27"/>
          <p:cNvSpPr txBox="1">
            <a:spLocks noChangeArrowheads="1"/>
          </p:cNvSpPr>
          <p:nvPr/>
        </p:nvSpPr>
        <p:spPr bwMode="auto">
          <a:xfrm>
            <a:off x="604838" y="5667375"/>
            <a:ext cx="4156075" cy="830263"/>
          </a:xfrm>
          <a:prstGeom prst="rect">
            <a:avLst/>
          </a:prstGeom>
          <a:solidFill>
            <a:srgbClr val="FFFF00"/>
          </a:solidFill>
          <a:ln w="9525">
            <a:solidFill>
              <a:srgbClr val="000000"/>
            </a:solidFill>
            <a:miter lim="800000"/>
            <a:headEnd/>
            <a:tailEnd/>
          </a:ln>
          <a:effectLst>
            <a:outerShdw dist="38100" dir="2700000" rotWithShape="0">
              <a:srgbClr val="808080">
                <a:alpha val="42999"/>
              </a:srgbClr>
            </a:outerShdw>
          </a:effectLst>
        </p:spPr>
        <p:txBody>
          <a:bodyPr>
            <a:spAutoFit/>
          </a:bodyPr>
          <a:lstStyle/>
          <a:p>
            <a:pPr>
              <a:defRPr/>
            </a:pPr>
            <a:r>
              <a:rPr lang="en-US" sz="1600">
                <a:latin typeface="Arial" charset="0"/>
              </a:rPr>
              <a:t>These breakthrough scientific discoveries and facilities require exascale applications and resources.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2316163" y="109538"/>
            <a:ext cx="6559550" cy="685800"/>
          </a:xfrm>
        </p:spPr>
        <p:txBody>
          <a:bodyPr/>
          <a:lstStyle/>
          <a:p>
            <a:r>
              <a:rPr smtClean="0"/>
              <a:t>Potential System Architecture Targets</a:t>
            </a:r>
          </a:p>
        </p:txBody>
      </p:sp>
      <p:sp>
        <p:nvSpPr>
          <p:cNvPr id="4" name="Slide Number Placeholder 3"/>
          <p:cNvSpPr>
            <a:spLocks noGrp="1"/>
          </p:cNvSpPr>
          <p:nvPr>
            <p:ph type="sldNum" sz="quarter" idx="11"/>
          </p:nvPr>
        </p:nvSpPr>
        <p:spPr/>
        <p:txBody>
          <a:bodyPr/>
          <a:lstStyle/>
          <a:p>
            <a:pPr>
              <a:defRPr/>
            </a:pPr>
            <a:r>
              <a:rPr lang="en-US"/>
              <a:t>Slide </a:t>
            </a:r>
            <a:fld id="{CA87DBFD-D59F-44D8-8AE6-6D0717C475C6}" type="slidenum">
              <a:rPr lang="en-US"/>
              <a:pPr>
                <a:defRPr/>
              </a:pPr>
              <a:t>36</a:t>
            </a:fld>
            <a:endParaRPr lang="en-US"/>
          </a:p>
        </p:txBody>
      </p:sp>
      <p:graphicFrame>
        <p:nvGraphicFramePr>
          <p:cNvPr id="6" name="Content Placeholder 5"/>
          <p:cNvGraphicFramePr>
            <a:graphicFrameLocks noGrp="1"/>
          </p:cNvGraphicFramePr>
          <p:nvPr>
            <p:ph idx="4294967295"/>
          </p:nvPr>
        </p:nvGraphicFramePr>
        <p:xfrm>
          <a:off x="265113" y="1193800"/>
          <a:ext cx="8252155" cy="4442531"/>
        </p:xfrm>
        <a:graphic>
          <a:graphicData uri="http://schemas.openxmlformats.org/drawingml/2006/table">
            <a:tbl>
              <a:tblPr firstRow="1" bandRow="1">
                <a:tableStyleId>{3C2FFA5D-87B4-456A-9821-1D502468CF0F}</a:tableStyleId>
              </a:tblPr>
              <a:tblGrid>
                <a:gridCol w="1871986"/>
                <a:gridCol w="995568"/>
                <a:gridCol w="1241755"/>
                <a:gridCol w="1318092"/>
                <a:gridCol w="1412377"/>
                <a:gridCol w="1412377"/>
              </a:tblGrid>
              <a:tr h="386453">
                <a:tc>
                  <a:txBody>
                    <a:bodyPr/>
                    <a:lstStyle/>
                    <a:p>
                      <a:pPr algn="ctr"/>
                      <a:r>
                        <a:rPr lang="en-US" sz="1600" dirty="0" smtClean="0"/>
                        <a:t>System attributes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2010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r>
                        <a:rPr lang="en-US" sz="1600" dirty="0" smtClean="0"/>
                        <a:t>“2015”</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pPr algn="ctr"/>
                      <a:r>
                        <a:rPr lang="en-US" sz="1600" dirty="0" smtClean="0"/>
                        <a:t>“2018”</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pPr algn="ctr"/>
                      <a:endParaRPr lang="en-US" sz="1600" dirty="0"/>
                    </a:p>
                  </a:txBody>
                  <a:tcPr>
                    <a:lnB w="12700" cap="flat" cmpd="sng" algn="ctr">
                      <a:solidFill>
                        <a:scrgbClr r="0" g="0" b="0"/>
                      </a:solidFill>
                      <a:prstDash val="solid"/>
                      <a:round/>
                      <a:headEnd type="none" w="med" len="med"/>
                      <a:tailEnd type="none" w="med" len="med"/>
                    </a:lnB>
                    <a:solidFill>
                      <a:srgbClr val="333399"/>
                    </a:solidFill>
                  </a:tcPr>
                </a:tc>
              </a:tr>
              <a:tr h="386453">
                <a:tc>
                  <a:txBody>
                    <a:bodyPr/>
                    <a:lstStyle/>
                    <a:p>
                      <a:r>
                        <a:rPr lang="en-US" sz="1600" dirty="0" smtClean="0"/>
                        <a:t>System</a:t>
                      </a:r>
                      <a:r>
                        <a:rPr lang="en-US" sz="1600" baseline="0" dirty="0" smtClean="0"/>
                        <a:t> peak</a:t>
                      </a:r>
                      <a:endParaRPr lang="en-US" sz="1600" b="1"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a:txBody>
                    <a:bodyPr/>
                    <a:lstStyle/>
                    <a:p>
                      <a:pPr algn="ctr"/>
                      <a:r>
                        <a:rPr lang="en-US" sz="1400" dirty="0" smtClean="0"/>
                        <a:t>2 Peta</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gridSpan="2">
                  <a:txBody>
                    <a:bodyPr/>
                    <a:lstStyle/>
                    <a:p>
                      <a:pPr algn="ctr"/>
                      <a:r>
                        <a:rPr lang="en-US" sz="1600" baseline="0" dirty="0" smtClean="0"/>
                        <a:t>200 Petaflop/sec</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a:p>
                  </a:txBody>
                  <a:tcPr/>
                </a:tc>
                <a:tc gridSpan="2">
                  <a:txBody>
                    <a:bodyPr/>
                    <a:lstStyle/>
                    <a:p>
                      <a:pPr algn="ctr"/>
                      <a:r>
                        <a:rPr lang="en-US" sz="1600" dirty="0" smtClean="0"/>
                        <a:t>1 Exaflop/sec</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sz="1400" b="1" dirty="0"/>
                    </a:p>
                  </a:txBody>
                  <a:tcPr/>
                </a:tc>
              </a:tr>
              <a:tr h="386453">
                <a:tc>
                  <a:txBody>
                    <a:bodyPr/>
                    <a:lstStyle/>
                    <a:p>
                      <a:r>
                        <a:rPr lang="en-US" sz="1600" dirty="0" smtClean="0"/>
                        <a:t>Power</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a:txBody>
                    <a:bodyPr/>
                    <a:lstStyle/>
                    <a:p>
                      <a:pPr algn="ctr"/>
                      <a:r>
                        <a:rPr lang="en-US" sz="1400" dirty="0" smtClean="0"/>
                        <a:t>6 MW</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gridSpan="2">
                  <a:txBody>
                    <a:bodyPr/>
                    <a:lstStyle/>
                    <a:p>
                      <a:pPr algn="ctr"/>
                      <a:r>
                        <a:rPr lang="en-US" sz="1600" dirty="0" smtClean="0"/>
                        <a:t>15 MW</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a:p>
                  </a:txBody>
                  <a:tcPr/>
                </a:tc>
                <a:tc gridSpan="2">
                  <a:txBody>
                    <a:bodyPr/>
                    <a:lstStyle/>
                    <a:p>
                      <a:pPr algn="ctr"/>
                      <a:r>
                        <a:rPr lang="en-US" sz="1600" dirty="0" smtClean="0"/>
                        <a:t>20 MW</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sz="1400" b="1" dirty="0"/>
                    </a:p>
                  </a:txBody>
                  <a:tcPr>
                    <a:solidFill>
                      <a:srgbClr val="FFFF00"/>
                    </a:solidFill>
                  </a:tcPr>
                </a:tc>
              </a:tr>
              <a:tr h="386453">
                <a:tc>
                  <a:txBody>
                    <a:bodyPr/>
                    <a:lstStyle/>
                    <a:p>
                      <a:r>
                        <a:rPr lang="en-US" sz="1600" dirty="0" smtClean="0"/>
                        <a:t>System memory</a:t>
                      </a:r>
                      <a:endParaRPr lang="en-US" sz="1600" b="1"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a:txBody>
                    <a:bodyPr/>
                    <a:lstStyle/>
                    <a:p>
                      <a:pPr algn="ctr"/>
                      <a:r>
                        <a:rPr lang="en-US" sz="1400" dirty="0" smtClean="0"/>
                        <a:t>0.3</a:t>
                      </a:r>
                      <a:r>
                        <a:rPr lang="en-US" sz="1400" baseline="0" dirty="0" smtClean="0"/>
                        <a:t> PB</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gridSpan="2">
                  <a:txBody>
                    <a:bodyPr/>
                    <a:lstStyle/>
                    <a:p>
                      <a:pPr algn="ctr"/>
                      <a:r>
                        <a:rPr lang="en-US" sz="1600" dirty="0" smtClean="0"/>
                        <a:t>5 PB</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a:p>
                  </a:txBody>
                  <a:tcPr/>
                </a:tc>
                <a:tc gridSpan="2">
                  <a:txBody>
                    <a:bodyPr/>
                    <a:lstStyle/>
                    <a:p>
                      <a:pPr algn="ctr"/>
                      <a:r>
                        <a:rPr lang="en-US" sz="1600" baseline="0" dirty="0" smtClean="0"/>
                        <a:t>32-64</a:t>
                      </a:r>
                      <a:r>
                        <a:rPr lang="en-US" sz="1600" dirty="0" smtClean="0"/>
                        <a:t> PB</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sz="1400" dirty="0"/>
                    </a:p>
                  </a:txBody>
                  <a:tcPr>
                    <a:solidFill>
                      <a:srgbClr val="FFFF00"/>
                    </a:solidFill>
                  </a:tcPr>
                </a:tc>
              </a:tr>
              <a:tr h="386453">
                <a:tc>
                  <a:txBody>
                    <a:bodyPr/>
                    <a:lstStyle/>
                    <a:p>
                      <a:r>
                        <a:rPr lang="en-US" sz="1600" dirty="0" smtClean="0"/>
                        <a:t>Node performance</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125 </a:t>
                      </a:r>
                      <a:r>
                        <a:rPr lang="en-US" sz="1400" baseline="0" dirty="0" smtClean="0"/>
                        <a:t>GF</a:t>
                      </a:r>
                      <a:endParaRPr lang="en-US" sz="14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0.5</a:t>
                      </a:r>
                      <a:r>
                        <a:rPr lang="en-US" sz="1600" baseline="0" dirty="0" smtClean="0"/>
                        <a:t> TF</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7 TF</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1 TF</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dirty="0" smtClean="0"/>
                        <a:t>10 TF</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386453">
                <a:tc>
                  <a:txBody>
                    <a:bodyPr/>
                    <a:lstStyle/>
                    <a:p>
                      <a:r>
                        <a:rPr lang="en-US" sz="1600" dirty="0" smtClean="0"/>
                        <a:t>Node memory BW</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25</a:t>
                      </a:r>
                      <a:r>
                        <a:rPr lang="en-US" sz="1400" baseline="0" dirty="0" smtClean="0"/>
                        <a:t> GB/s</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0.1</a:t>
                      </a:r>
                      <a:r>
                        <a:rPr lang="en-US" sz="1600" baseline="0" dirty="0" smtClean="0"/>
                        <a:t> </a:t>
                      </a:r>
                      <a:r>
                        <a:rPr lang="en-US" sz="1600" dirty="0" smtClean="0"/>
                        <a:t>TB/sec</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1 TB/sec</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0.4</a:t>
                      </a:r>
                      <a:r>
                        <a:rPr lang="en-US" sz="1600" baseline="0" dirty="0" smtClean="0"/>
                        <a:t> </a:t>
                      </a:r>
                      <a:r>
                        <a:rPr lang="en-US" sz="1600" dirty="0" smtClean="0"/>
                        <a:t>TB/sec</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dirty="0" smtClean="0"/>
                        <a:t>4 TB/sec</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386453">
                <a:tc>
                  <a:txBody>
                    <a:bodyPr/>
                    <a:lstStyle/>
                    <a:p>
                      <a:r>
                        <a:rPr lang="en-US" sz="1600" dirty="0" smtClean="0"/>
                        <a:t>Node concurrency</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12</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O(100)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O(1,000)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O(1,000)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dirty="0" smtClean="0"/>
                        <a:t>O(10,000)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386453">
                <a:tc>
                  <a:txBody>
                    <a:bodyPr/>
                    <a:lstStyle/>
                    <a:p>
                      <a:r>
                        <a:rPr lang="en-US" sz="1600" dirty="0" smtClean="0"/>
                        <a:t>System size (nodes)</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18,700</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50,000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5,000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smtClean="0"/>
                        <a:t>1,000,000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c>
                  <a:txBody>
                    <a:bodyPr/>
                    <a:lstStyle/>
                    <a:p>
                      <a:pPr algn="ctr"/>
                      <a:r>
                        <a:rPr lang="en-US" sz="1600" dirty="0" smtClean="0"/>
                        <a:t>100,000</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tr>
              <a:tr h="386453">
                <a:tc>
                  <a:txBody>
                    <a:bodyPr/>
                    <a:lstStyle/>
                    <a:p>
                      <a:r>
                        <a:rPr lang="en-US" sz="1600" dirty="0" smtClean="0"/>
                        <a:t>Total</a:t>
                      </a:r>
                      <a:r>
                        <a:rPr lang="en-US" sz="1600" baseline="0" dirty="0" smtClean="0"/>
                        <a:t> Node </a:t>
                      </a:r>
                      <a:r>
                        <a:rPr lang="en-US" sz="1600" dirty="0" smtClean="0"/>
                        <a:t>Interconnect BW</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dirty="0" smtClean="0"/>
                        <a:t>1.5 GB/s</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r>
                        <a:rPr lang="en-US" sz="1600" dirty="0" smtClean="0"/>
                        <a:t>20 GB/sec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tc gridSpan="2">
                  <a:txBody>
                    <a:bodyPr/>
                    <a:lstStyle/>
                    <a:p>
                      <a:pPr algn="ctr"/>
                      <a:r>
                        <a:rPr lang="en-US" sz="1600" dirty="0" smtClean="0"/>
                        <a:t>200</a:t>
                      </a:r>
                      <a:r>
                        <a:rPr lang="en-US" sz="1600" baseline="0" dirty="0" smtClean="0"/>
                        <a:t> </a:t>
                      </a:r>
                      <a:r>
                        <a:rPr lang="en-US" sz="1600" dirty="0" smtClean="0"/>
                        <a:t>GB/sec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sz="1400" dirty="0" smtClean="0"/>
                    </a:p>
                  </a:txBody>
                  <a:tcPr>
                    <a:solidFill>
                      <a:srgbClr val="FFFF00"/>
                    </a:solidFill>
                  </a:tcPr>
                </a:tc>
              </a:tr>
              <a:tr h="386453">
                <a:tc>
                  <a:txBody>
                    <a:bodyPr/>
                    <a:lstStyle/>
                    <a:p>
                      <a:r>
                        <a:rPr lang="en-US" sz="1600" dirty="0" smtClean="0"/>
                        <a:t>MTTI</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a:txBody>
                    <a:bodyPr/>
                    <a:lstStyle/>
                    <a:p>
                      <a:pPr algn="ctr"/>
                      <a:r>
                        <a:rPr lang="en-US" sz="1400" dirty="0" smtClean="0"/>
                        <a:t>days</a:t>
                      </a:r>
                      <a:endParaRPr 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gridSpan="2">
                  <a:txBody>
                    <a:bodyPr/>
                    <a:lstStyle/>
                    <a:p>
                      <a:pPr algn="ctr"/>
                      <a:r>
                        <a:rPr lang="en-US" sz="1600" dirty="0" smtClean="0"/>
                        <a:t>O(1day)</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a:p>
                  </a:txBody>
                  <a:tcPr/>
                </a:tc>
                <a:tc gridSpan="2">
                  <a:txBody>
                    <a:bodyPr/>
                    <a:lstStyle/>
                    <a:p>
                      <a:pPr algn="ctr"/>
                      <a:r>
                        <a:rPr lang="en-US" sz="1600" dirty="0" smtClean="0"/>
                        <a:t>O(1 day)</a:t>
                      </a:r>
                      <a:endParaRPr lang="en-US" sz="16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80"/>
                    </a:solidFill>
                  </a:tcPr>
                </a:tc>
                <a:tc hMerge="1">
                  <a:txBody>
                    <a:bodyPr/>
                    <a:lstStyle/>
                    <a:p>
                      <a:endParaRPr lang="en-US" sz="1400" dirty="0"/>
                    </a:p>
                  </a:txBody>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txBox="1">
            <a:spLocks noChangeArrowheads="1"/>
          </p:cNvSpPr>
          <p:nvPr/>
        </p:nvSpPr>
        <p:spPr bwMode="auto">
          <a:xfrm>
            <a:off x="635000" y="1484313"/>
            <a:ext cx="7772400" cy="4141787"/>
          </a:xfrm>
          <a:prstGeom prst="rect">
            <a:avLst/>
          </a:prstGeom>
          <a:noFill/>
          <a:ln w="9525">
            <a:noFill/>
            <a:miter lim="800000"/>
            <a:headEnd/>
            <a:tailEnd/>
          </a:ln>
        </p:spPr>
        <p:txBody>
          <a:bodyPr/>
          <a:lstStyle/>
          <a:p>
            <a:pPr marL="292100" indent="-292100" eaLnBrk="1" hangingPunct="1">
              <a:spcBef>
                <a:spcPct val="20000"/>
              </a:spcBef>
              <a:spcAft>
                <a:spcPts val="1200"/>
              </a:spcAft>
              <a:buFont typeface="Arial" charset="0"/>
              <a:buChar char="•"/>
            </a:pPr>
            <a:r>
              <a:rPr lang="en-US">
                <a:latin typeface="Arial" charset="0"/>
              </a:rPr>
              <a:t>500x performance (peak)</a:t>
            </a:r>
          </a:p>
          <a:p>
            <a:pPr marL="292100" indent="-292100" eaLnBrk="1" hangingPunct="1">
              <a:spcBef>
                <a:spcPct val="20000"/>
              </a:spcBef>
              <a:spcAft>
                <a:spcPts val="1200"/>
              </a:spcAft>
              <a:buFont typeface="Arial" charset="0"/>
              <a:buChar char="•"/>
            </a:pPr>
            <a:r>
              <a:rPr lang="en-US">
                <a:latin typeface="Arial" charset="0"/>
              </a:rPr>
              <a:t>100x memory</a:t>
            </a:r>
          </a:p>
          <a:p>
            <a:pPr marL="292100" indent="-292100" eaLnBrk="1" hangingPunct="1">
              <a:spcBef>
                <a:spcPct val="20000"/>
              </a:spcBef>
              <a:spcAft>
                <a:spcPts val="1200"/>
              </a:spcAft>
              <a:buFont typeface="Arial" charset="0"/>
              <a:buChar char="•"/>
            </a:pPr>
            <a:r>
              <a:rPr lang="en-US">
                <a:latin typeface="Arial" charset="0"/>
              </a:rPr>
              <a:t>5000x concurrency</a:t>
            </a:r>
          </a:p>
          <a:p>
            <a:pPr marL="292100" indent="-292100" eaLnBrk="1" hangingPunct="1">
              <a:spcBef>
                <a:spcPct val="20000"/>
              </a:spcBef>
              <a:spcAft>
                <a:spcPts val="1200"/>
              </a:spcAft>
              <a:buFont typeface="Arial" charset="0"/>
              <a:buChar char="•"/>
            </a:pPr>
            <a:r>
              <a:rPr lang="en-US">
                <a:latin typeface="Arial" charset="0"/>
              </a:rPr>
              <a:t>3x power</a:t>
            </a:r>
          </a:p>
        </p:txBody>
      </p:sp>
      <p:sp>
        <p:nvSpPr>
          <p:cNvPr id="77827" name="Rectangle 2"/>
          <p:cNvSpPr txBox="1">
            <a:spLocks noChangeArrowheads="1"/>
          </p:cNvSpPr>
          <p:nvPr/>
        </p:nvSpPr>
        <p:spPr bwMode="auto">
          <a:xfrm>
            <a:off x="615950" y="80963"/>
            <a:ext cx="7658100" cy="863600"/>
          </a:xfrm>
          <a:prstGeom prst="rect">
            <a:avLst/>
          </a:prstGeom>
          <a:noFill/>
          <a:ln w="9525">
            <a:noFill/>
            <a:miter lim="800000"/>
            <a:headEnd/>
            <a:tailEnd/>
          </a:ln>
        </p:spPr>
        <p:txBody>
          <a:bodyPr anchor="ctr"/>
          <a:lstStyle/>
          <a:p>
            <a:pPr algn="ctr" eaLnBrk="1" hangingPunct="1"/>
            <a:r>
              <a:rPr lang="en-US" sz="3200">
                <a:latin typeface="Arial" charset="0"/>
              </a:rPr>
              <a:t>Comparison </a:t>
            </a:r>
          </a:p>
          <a:p>
            <a:pPr algn="ctr" eaLnBrk="1" hangingPunct="1"/>
            <a:r>
              <a:rPr lang="en-US" sz="3200">
                <a:latin typeface="Arial" charset="0"/>
              </a:rPr>
              <a:t>“2018” vs. Jaguar (2009) </a:t>
            </a:r>
          </a:p>
        </p:txBody>
      </p:sp>
      <p:grpSp>
        <p:nvGrpSpPr>
          <p:cNvPr id="2" name="Group 13"/>
          <p:cNvGrpSpPr>
            <a:grpSpLocks/>
          </p:cNvGrpSpPr>
          <p:nvPr/>
        </p:nvGrpSpPr>
        <p:grpSpPr bwMode="auto">
          <a:xfrm>
            <a:off x="4879975" y="1800225"/>
            <a:ext cx="4264025" cy="1408113"/>
            <a:chOff x="4880228" y="1799847"/>
            <a:chExt cx="4263772" cy="1409023"/>
          </a:xfrm>
        </p:grpSpPr>
        <p:sp>
          <p:nvSpPr>
            <p:cNvPr id="77833" name="TextBox 3"/>
            <p:cNvSpPr txBox="1">
              <a:spLocks noChangeArrowheads="1"/>
            </p:cNvSpPr>
            <p:nvPr/>
          </p:nvSpPr>
          <p:spPr bwMode="auto">
            <a:xfrm>
              <a:off x="6097769" y="2068308"/>
              <a:ext cx="3046231" cy="922933"/>
            </a:xfrm>
            <a:prstGeom prst="rect">
              <a:avLst/>
            </a:prstGeom>
            <a:noFill/>
            <a:ln w="9525">
              <a:noFill/>
              <a:miter lim="800000"/>
              <a:headEnd/>
              <a:tailEnd/>
            </a:ln>
          </p:spPr>
          <p:txBody>
            <a:bodyPr>
              <a:spAutoFit/>
            </a:bodyPr>
            <a:lstStyle/>
            <a:p>
              <a:r>
                <a:rPr lang="en-US" sz="1800">
                  <a:solidFill>
                    <a:srgbClr val="FF0000"/>
                  </a:solidFill>
                  <a:latin typeface="Arial" charset="0"/>
                </a:rPr>
                <a:t>All performance increase is based on more parallelism</a:t>
              </a:r>
            </a:p>
          </p:txBody>
        </p:sp>
        <p:cxnSp>
          <p:nvCxnSpPr>
            <p:cNvPr id="6" name="Straight Arrow Connector 5"/>
            <p:cNvCxnSpPr>
              <a:cxnSpLocks noChangeShapeType="1"/>
            </p:cNvCxnSpPr>
            <p:nvPr/>
          </p:nvCxnSpPr>
          <p:spPr bwMode="auto">
            <a:xfrm rot="10800000">
              <a:off x="5307241" y="1799847"/>
              <a:ext cx="725444" cy="401898"/>
            </a:xfrm>
            <a:prstGeom prst="straightConnector1">
              <a:avLst/>
            </a:prstGeom>
            <a:noFill/>
            <a:ln w="57150">
              <a:solidFill>
                <a:srgbClr val="FF0000"/>
              </a:solidFill>
              <a:round/>
              <a:headEnd/>
              <a:tailEnd type="arrow" w="med" len="med"/>
            </a:ln>
            <a:effectLst>
              <a:outerShdw dist="20000" dir="5400000" rotWithShape="0">
                <a:srgbClr val="808080">
                  <a:alpha val="37999"/>
                </a:srgbClr>
              </a:outerShdw>
            </a:effectLst>
          </p:spPr>
        </p:cxnSp>
        <p:cxnSp>
          <p:nvCxnSpPr>
            <p:cNvPr id="8" name="Straight Arrow Connector 7"/>
            <p:cNvCxnSpPr>
              <a:cxnSpLocks noChangeShapeType="1"/>
            </p:cNvCxnSpPr>
            <p:nvPr/>
          </p:nvCxnSpPr>
          <p:spPr bwMode="auto">
            <a:xfrm rot="10800000" flipV="1">
              <a:off x="4880228" y="2859394"/>
              <a:ext cx="1127058" cy="349476"/>
            </a:xfrm>
            <a:prstGeom prst="straightConnector1">
              <a:avLst/>
            </a:prstGeom>
            <a:noFill/>
            <a:ln w="57150">
              <a:solidFill>
                <a:srgbClr val="FF0000"/>
              </a:solidFill>
              <a:round/>
              <a:headEnd/>
              <a:tailEnd type="arrow" w="med" len="med"/>
            </a:ln>
            <a:effectLst>
              <a:outerShdw dist="20000" dir="5400000" rotWithShape="0">
                <a:srgbClr val="808080">
                  <a:alpha val="37999"/>
                </a:srgbClr>
              </a:outerShdw>
            </a:effectLst>
          </p:spPr>
        </p:cxnSp>
      </p:grpSp>
      <p:grpSp>
        <p:nvGrpSpPr>
          <p:cNvPr id="3" name="Group 12"/>
          <p:cNvGrpSpPr>
            <a:grpSpLocks/>
          </p:cNvGrpSpPr>
          <p:nvPr/>
        </p:nvGrpSpPr>
        <p:grpSpPr bwMode="auto">
          <a:xfrm>
            <a:off x="2990850" y="4041775"/>
            <a:ext cx="3527425" cy="854075"/>
            <a:chOff x="2990850" y="4042143"/>
            <a:chExt cx="3527425" cy="853931"/>
          </a:xfrm>
        </p:grpSpPr>
        <p:sp>
          <p:nvSpPr>
            <p:cNvPr id="77831" name="TextBox 8"/>
            <p:cNvSpPr txBox="1">
              <a:spLocks noChangeArrowheads="1"/>
            </p:cNvSpPr>
            <p:nvPr/>
          </p:nvSpPr>
          <p:spPr bwMode="auto">
            <a:xfrm>
              <a:off x="3797300" y="4188168"/>
              <a:ext cx="2720975" cy="707906"/>
            </a:xfrm>
            <a:prstGeom prst="rect">
              <a:avLst/>
            </a:prstGeom>
            <a:noFill/>
            <a:ln w="9525">
              <a:noFill/>
              <a:miter lim="800000"/>
              <a:headEnd/>
              <a:tailEnd/>
            </a:ln>
          </p:spPr>
          <p:txBody>
            <a:bodyPr>
              <a:spAutoFit/>
            </a:bodyPr>
            <a:lstStyle/>
            <a:p>
              <a:r>
                <a:rPr lang="en-US" sz="2000">
                  <a:solidFill>
                    <a:srgbClr val="008000"/>
                  </a:solidFill>
                  <a:latin typeface="Arial" charset="0"/>
                </a:rPr>
                <a:t>Keep operating cost about the “same”</a:t>
              </a:r>
            </a:p>
          </p:txBody>
        </p:sp>
        <p:cxnSp>
          <p:nvCxnSpPr>
            <p:cNvPr id="10" name="Straight Arrow Connector 9"/>
            <p:cNvCxnSpPr>
              <a:cxnSpLocks noChangeShapeType="1"/>
              <a:stCxn id="77831" idx="1"/>
            </p:cNvCxnSpPr>
            <p:nvPr/>
          </p:nvCxnSpPr>
          <p:spPr bwMode="auto">
            <a:xfrm rot="10800000">
              <a:off x="2990850" y="4042143"/>
              <a:ext cx="806450" cy="499979"/>
            </a:xfrm>
            <a:prstGeom prst="straightConnector1">
              <a:avLst/>
            </a:prstGeom>
            <a:noFill/>
            <a:ln w="57150">
              <a:solidFill>
                <a:srgbClr val="008000"/>
              </a:solidFill>
              <a:round/>
              <a:headEnd/>
              <a:tailEnd type="arrow" w="med" len="med"/>
            </a:ln>
            <a:effectLst>
              <a:outerShdw dist="20000" dir="5400000" rotWithShape="0">
                <a:srgbClr val="808080">
                  <a:alpha val="37999"/>
                </a:srgbClr>
              </a:outerShdw>
            </a:effectLst>
          </p:spPr>
        </p:cxnSp>
      </p:grpSp>
      <p:sp>
        <p:nvSpPr>
          <p:cNvPr id="12" name="TextBox 11"/>
          <p:cNvSpPr txBox="1">
            <a:spLocks noChangeArrowheads="1"/>
          </p:cNvSpPr>
          <p:nvPr/>
        </p:nvSpPr>
        <p:spPr bwMode="auto">
          <a:xfrm>
            <a:off x="736600" y="5121275"/>
            <a:ext cx="7620000" cy="830263"/>
          </a:xfrm>
          <a:prstGeom prst="rect">
            <a:avLst/>
          </a:prstGeom>
          <a:noFill/>
          <a:ln w="9525">
            <a:noFill/>
            <a:miter lim="800000"/>
            <a:headEnd/>
            <a:tailEnd/>
          </a:ln>
        </p:spPr>
        <p:txBody>
          <a:bodyPr>
            <a:spAutoFit/>
          </a:bodyPr>
          <a:lstStyle/>
          <a:p>
            <a:r>
              <a:rPr lang="en-US" sz="2400">
                <a:latin typeface="Arial" charset="0"/>
              </a:rPr>
              <a:t>Significantly different architecture and software environment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825500" y="80963"/>
            <a:ext cx="7556500" cy="863600"/>
          </a:xfrm>
        </p:spPr>
        <p:txBody>
          <a:bodyPr/>
          <a:lstStyle/>
          <a:p>
            <a:r>
              <a:rPr lang="en-US" smtClean="0">
                <a:ea typeface="ＭＳ Ｐゴシック" pitchFamily="96" charset="-128"/>
              </a:rPr>
              <a:t>DOE Exascale Technology Roadmap</a:t>
            </a:r>
          </a:p>
        </p:txBody>
      </p:sp>
      <p:sp>
        <p:nvSpPr>
          <p:cNvPr id="78851" name="TextBox 3"/>
          <p:cNvSpPr txBox="1">
            <a:spLocks noChangeArrowheads="1"/>
          </p:cNvSpPr>
          <p:nvPr/>
        </p:nvSpPr>
        <p:spPr bwMode="auto">
          <a:xfrm>
            <a:off x="749300" y="1181100"/>
            <a:ext cx="7226300" cy="5386388"/>
          </a:xfrm>
          <a:prstGeom prst="rect">
            <a:avLst/>
          </a:prstGeom>
          <a:noFill/>
          <a:ln w="9525">
            <a:noFill/>
            <a:miter lim="800000"/>
            <a:headEnd/>
            <a:tailEnd/>
          </a:ln>
        </p:spPr>
        <p:txBody>
          <a:bodyPr>
            <a:spAutoFit/>
          </a:bodyPr>
          <a:lstStyle/>
          <a:p>
            <a:r>
              <a:rPr lang="en-US">
                <a:latin typeface="Arial" charset="0"/>
              </a:rPr>
              <a:t>Key Observations from DOE Exascale Architecture and Technology Workshop, San Diego, Dec. 2009, </a:t>
            </a:r>
          </a:p>
          <a:p>
            <a:r>
              <a:rPr lang="en-US">
                <a:latin typeface="Arial" charset="0"/>
                <a:hlinkClick r:id="rId2"/>
              </a:rPr>
              <a:t>http://extremecomputing.labworks.org/hardware/index.stm</a:t>
            </a:r>
            <a:endParaRPr lang="en-US">
              <a:latin typeface="Arial" charset="0"/>
            </a:endParaRPr>
          </a:p>
          <a:p>
            <a:endParaRPr lang="en-US">
              <a:latin typeface="Arial" charset="0"/>
            </a:endParaRPr>
          </a:p>
          <a:p>
            <a:endParaRPr lang="en-US" sz="2400">
              <a:latin typeface="Arial" charset="0"/>
            </a:endParaRPr>
          </a:p>
          <a:p>
            <a:pPr>
              <a:buFont typeface="Arial" charset="0"/>
              <a:buChar char="•"/>
            </a:pPr>
            <a:endParaRPr lang="en-US" sz="2400">
              <a:latin typeface="Arial" charset="0"/>
            </a:endParaRPr>
          </a:p>
          <a:p>
            <a:pPr>
              <a:buFont typeface="Arial" charset="0"/>
              <a:buChar char="•"/>
            </a:pPr>
            <a:endParaRPr lang="en-US" sz="2400">
              <a:latin typeface="Arial" charset="0"/>
            </a:endParaRPr>
          </a:p>
          <a:p>
            <a:pPr>
              <a:buFont typeface="Arial" charset="0"/>
              <a:buChar char="•"/>
            </a:pPr>
            <a:endParaRPr lang="en-US" sz="2400">
              <a:latin typeface="Arial" charset="0"/>
            </a:endParaRPr>
          </a:p>
          <a:p>
            <a:pPr>
              <a:buFont typeface="Arial" charset="0"/>
              <a:buChar char="•"/>
            </a:pPr>
            <a:endParaRPr lang="en-US" sz="2400">
              <a:latin typeface="Arial" charset="0"/>
            </a:endParaRPr>
          </a:p>
          <a:p>
            <a:pPr>
              <a:buFont typeface="Arial" charset="0"/>
              <a:buChar char="•"/>
            </a:pPr>
            <a:endParaRPr lang="en-US">
              <a:latin typeface="Arial" charset="0"/>
            </a:endParaRPr>
          </a:p>
          <a:p>
            <a:pPr>
              <a:buFont typeface="Arial" charset="0"/>
              <a:buChar char="•"/>
            </a:pPr>
            <a:endParaRPr lang="en-US">
              <a:latin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914400" y="152400"/>
            <a:ext cx="7391400" cy="762000"/>
          </a:xfrm>
        </p:spPr>
        <p:txBody>
          <a:bodyPr/>
          <a:lstStyle/>
          <a:p>
            <a:r>
              <a:rPr lang="en-US" smtClean="0">
                <a:ea typeface="ＭＳ Ｐゴシック" pitchFamily="96" charset="-128"/>
              </a:rPr>
              <a:t>Where do we get 1000x performance improvement for 10x power?</a:t>
            </a:r>
          </a:p>
        </p:txBody>
      </p:sp>
      <p:sp>
        <p:nvSpPr>
          <p:cNvPr id="79875" name="Content Placeholder 2"/>
          <p:cNvSpPr>
            <a:spLocks noGrp="1"/>
          </p:cNvSpPr>
          <p:nvPr>
            <p:ph idx="1"/>
          </p:nvPr>
        </p:nvSpPr>
        <p:spPr>
          <a:xfrm>
            <a:off x="457200" y="1371600"/>
            <a:ext cx="8229600" cy="4754563"/>
          </a:xfrm>
        </p:spPr>
        <p:txBody>
          <a:bodyPr/>
          <a:lstStyle/>
          <a:p>
            <a:pPr marL="514350" indent="-514350">
              <a:buFontTx/>
              <a:buAutoNum type="arabicPeriod"/>
            </a:pPr>
            <a:r>
              <a:rPr lang="en-US" b="1" smtClean="0">
                <a:ea typeface="ＭＳ Ｐゴシック" pitchFamily="96" charset="-128"/>
              </a:rPr>
              <a:t>Processors</a:t>
            </a:r>
          </a:p>
          <a:p>
            <a:pPr marL="514350" indent="-514350">
              <a:buFontTx/>
              <a:buAutoNum type="arabicPeriod"/>
            </a:pPr>
            <a:r>
              <a:rPr lang="en-US" b="1" smtClean="0">
                <a:ea typeface="ＭＳ Ｐゴシック" pitchFamily="96" charset="-128"/>
              </a:rPr>
              <a:t>On-chip data movement</a:t>
            </a:r>
          </a:p>
          <a:p>
            <a:pPr marL="514350" indent="-514350">
              <a:buFontTx/>
              <a:buAutoNum type="arabicPeriod"/>
            </a:pPr>
            <a:r>
              <a:rPr lang="en-US" b="1" smtClean="0">
                <a:ea typeface="ＭＳ Ｐゴシック" pitchFamily="96" charset="-128"/>
              </a:rPr>
              <a:t>System-wide data movement</a:t>
            </a:r>
          </a:p>
          <a:p>
            <a:pPr marL="514350" indent="-514350">
              <a:buFontTx/>
              <a:buAutoNum type="arabicPeriod"/>
            </a:pPr>
            <a:r>
              <a:rPr lang="en-US" b="1" smtClean="0">
                <a:ea typeface="ＭＳ Ｐゴシック" pitchFamily="96" charset="-128"/>
              </a:rPr>
              <a:t>Memory Technology</a:t>
            </a:r>
          </a:p>
          <a:p>
            <a:pPr marL="514350" indent="-514350">
              <a:buFontTx/>
              <a:buAutoNum type="arabicPeriod"/>
            </a:pPr>
            <a:r>
              <a:rPr lang="en-US" b="1" smtClean="0">
                <a:ea typeface="ＭＳ Ｐゴシック" pitchFamily="96" charset="-128"/>
              </a:rPr>
              <a:t>Resilience Mechanisms</a:t>
            </a:r>
          </a:p>
        </p:txBody>
      </p:sp>
      <p:sp>
        <p:nvSpPr>
          <p:cNvPr id="79876" name="Slide Number Placeholder 3"/>
          <p:cNvSpPr>
            <a:spLocks noGrp="1"/>
          </p:cNvSpPr>
          <p:nvPr>
            <p:ph type="sldNum" sz="quarter" idx="11"/>
          </p:nvPr>
        </p:nvSpPr>
        <p:spPr>
          <a:xfrm>
            <a:off x="127000" y="6248400"/>
            <a:ext cx="1905000" cy="457200"/>
          </a:xfrm>
          <a:noFill/>
        </p:spPr>
        <p:txBody>
          <a:bodyPr/>
          <a:lstStyle/>
          <a:p>
            <a:pPr algn="l"/>
            <a:fld id="{02AB18F2-1C81-43D8-9377-B4EBEA8E2215}" type="slidenum">
              <a:rPr lang="en-US" sz="2800">
                <a:latin typeface="Times" pitchFamily="96" charset="0"/>
              </a:rPr>
              <a:pPr algn="l"/>
              <a:t>39</a:t>
            </a:fld>
            <a:endParaRPr lang="en-US" sz="2800">
              <a:latin typeface="Times" pitchFamily="9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aib\Pictures\Logos\Top500_Logo_4c.tiff"/>
          <p:cNvPicPr>
            <a:picLocks noChangeAspect="1" noChangeArrowheads="1"/>
          </p:cNvPicPr>
          <p:nvPr/>
        </p:nvPicPr>
        <p:blipFill>
          <a:blip r:embed="rId2" cstate="print"/>
          <a:srcRect/>
          <a:stretch>
            <a:fillRect/>
          </a:stretch>
        </p:blipFill>
        <p:spPr bwMode="auto">
          <a:xfrm>
            <a:off x="0" y="4706938"/>
            <a:ext cx="1876425" cy="925512"/>
          </a:xfrm>
          <a:prstGeom prst="rect">
            <a:avLst/>
          </a:prstGeom>
          <a:noFill/>
          <a:ln w="9525">
            <a:noFill/>
            <a:miter lim="800000"/>
            <a:headEnd/>
            <a:tailEnd/>
          </a:ln>
        </p:spPr>
      </p:pic>
      <p:pic>
        <p:nvPicPr>
          <p:cNvPr id="1026" name="Picture 2" descr="C:\Users\aib\Pictures\Image Library One\Computers\Cray XT5\Panoramic shots\Left Tall.jpg"/>
          <p:cNvPicPr>
            <a:picLocks noChangeAspect="1" noChangeArrowheads="1"/>
          </p:cNvPicPr>
          <p:nvPr/>
        </p:nvPicPr>
        <p:blipFill>
          <a:blip r:embed="rId3" cstate="email">
            <a:lum bright="10000"/>
          </a:blip>
          <a:srcRect/>
          <a:stretch>
            <a:fillRect/>
          </a:stretch>
        </p:blipFill>
        <p:spPr bwMode="auto">
          <a:xfrm>
            <a:off x="393700" y="973777"/>
            <a:ext cx="8331200" cy="39737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5300" name="Title 1"/>
          <p:cNvSpPr>
            <a:spLocks noGrp="1"/>
          </p:cNvSpPr>
          <p:nvPr>
            <p:ph type="title" idx="4294967295"/>
          </p:nvPr>
        </p:nvSpPr>
        <p:spPr>
          <a:xfrm>
            <a:off x="0" y="0"/>
            <a:ext cx="9175750" cy="968375"/>
          </a:xfrm>
        </p:spPr>
        <p:txBody>
          <a:bodyPr/>
          <a:lstStyle/>
          <a:p>
            <a:pPr eaLnBrk="1" hangingPunct="1"/>
            <a:r>
              <a:rPr lang="en-US" sz="2800" smtClean="0">
                <a:latin typeface="Arial Bold" pitchFamily="96" charset="0"/>
                <a:ea typeface="ＭＳ Ｐゴシック" pitchFamily="96" charset="-128"/>
                <a:cs typeface="Arial Bold" pitchFamily="96" charset="0"/>
              </a:rPr>
              <a:t>Jaguar:  World’s most powerful computer since 2009</a:t>
            </a:r>
            <a:br>
              <a:rPr lang="en-US" sz="2800" smtClean="0">
                <a:latin typeface="Arial Bold" pitchFamily="96" charset="0"/>
                <a:ea typeface="ＭＳ Ｐゴシック" pitchFamily="96" charset="-128"/>
                <a:cs typeface="Arial Bold" pitchFamily="96" charset="0"/>
              </a:rPr>
            </a:br>
            <a:endParaRPr lang="en-US" sz="2800" smtClean="0">
              <a:latin typeface="Arial Bold" pitchFamily="96" charset="0"/>
              <a:ea typeface="ＭＳ Ｐゴシック" pitchFamily="96" charset="-128"/>
              <a:cs typeface="Arial Bold" pitchFamily="96" charset="0"/>
            </a:endParaRPr>
          </a:p>
        </p:txBody>
      </p:sp>
      <p:graphicFrame>
        <p:nvGraphicFramePr>
          <p:cNvPr id="89114" name="Group 26"/>
          <p:cNvGraphicFramePr>
            <a:graphicFrameLocks noGrp="1"/>
          </p:cNvGraphicFramePr>
          <p:nvPr>
            <p:ph idx="4294967295"/>
          </p:nvPr>
        </p:nvGraphicFramePr>
        <p:xfrm>
          <a:off x="2382838" y="4021138"/>
          <a:ext cx="5156200" cy="1817690"/>
        </p:xfrm>
        <a:graphic>
          <a:graphicData uri="http://schemas.openxmlformats.org/drawingml/2006/table">
            <a:tbl>
              <a:tblPr/>
              <a:tblGrid>
                <a:gridCol w="3033712"/>
                <a:gridCol w="2122488"/>
              </a:tblGrid>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96" charset="0"/>
                          <a:ea typeface="ＭＳ Ｐゴシック" pitchFamily="96" charset="-128"/>
                          <a:cs typeface="Arial" charset="0"/>
                        </a:rPr>
                        <a:t>Peak performance</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233363"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96" charset="0"/>
                          <a:ea typeface="ＭＳ Ｐゴシック" pitchFamily="96" charset="-128"/>
                          <a:cs typeface="Arial" charset="0"/>
                        </a:rPr>
                        <a:t>2.332 PF</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System memory</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c>
                  <a:txBody>
                    <a:bodyPr/>
                    <a:lstStyle/>
                    <a:p>
                      <a:pPr marL="233363"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300 TB</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Disk space</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233363"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10 PB</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Processors</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c>
                  <a:txBody>
                    <a:bodyPr/>
                    <a:lstStyle/>
                    <a:p>
                      <a:pPr marL="233363"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224K</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Power</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233363"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6.95 MW</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bl>
          </a:graphicData>
        </a:graphic>
      </p:graphicFrame>
      <p:sp>
        <p:nvSpPr>
          <p:cNvPr id="55321" name="TextBox 5"/>
          <p:cNvSpPr txBox="1">
            <a:spLocks noChangeArrowheads="1"/>
          </p:cNvSpPr>
          <p:nvPr/>
        </p:nvSpPr>
        <p:spPr bwMode="auto">
          <a:xfrm>
            <a:off x="596900" y="5462588"/>
            <a:ext cx="1481138" cy="366712"/>
          </a:xfrm>
          <a:prstGeom prst="rect">
            <a:avLst/>
          </a:prstGeom>
          <a:noFill/>
          <a:ln w="9525">
            <a:noFill/>
            <a:miter lim="800000"/>
            <a:headEnd/>
            <a:tailEnd/>
          </a:ln>
        </p:spPr>
        <p:txBody>
          <a:bodyPr>
            <a:spAutoFit/>
          </a:bodyPr>
          <a:lstStyle/>
          <a:p>
            <a:r>
              <a:rPr lang="en-US" sz="1800">
                <a:solidFill>
                  <a:srgbClr val="000000"/>
                </a:solidFill>
                <a:latin typeface="Calibri" pitchFamily="96" charset="0"/>
              </a:rPr>
              <a:t>#1 Nov. 2009</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304800" y="1058863"/>
            <a:ext cx="8686800" cy="5257800"/>
          </a:xfrm>
        </p:spPr>
        <p:txBody>
          <a:bodyPr/>
          <a:lstStyle/>
          <a:p>
            <a:pPr>
              <a:lnSpc>
                <a:spcPct val="80000"/>
              </a:lnSpc>
            </a:pPr>
            <a:r>
              <a:rPr lang="en-US" sz="2400" b="1" smtClean="0">
                <a:ea typeface="ＭＳ Ｐゴシック" pitchFamily="96" charset="-128"/>
              </a:rPr>
              <a:t>Current Hardware/Lithography Constraints</a:t>
            </a:r>
          </a:p>
          <a:p>
            <a:pPr lvl="1">
              <a:lnSpc>
                <a:spcPct val="80000"/>
              </a:lnSpc>
            </a:pPr>
            <a:r>
              <a:rPr lang="en-US" sz="2000" smtClean="0">
                <a:ea typeface="ＭＳ Ｐゴシック" pitchFamily="96" charset="-128"/>
              </a:rPr>
              <a:t>Power limits leading edge chip designs</a:t>
            </a:r>
          </a:p>
          <a:p>
            <a:pPr lvl="2">
              <a:lnSpc>
                <a:spcPct val="80000"/>
              </a:lnSpc>
            </a:pPr>
            <a:r>
              <a:rPr lang="en-US" sz="1800" smtClean="0">
                <a:ea typeface="ＭＳ Ｐゴシック" pitchFamily="96" charset="-128"/>
              </a:rPr>
              <a:t>Intel Tejas Pentium 4 cancelled due to power issues</a:t>
            </a:r>
            <a:endParaRPr lang="en-US" sz="1200" smtClean="0">
              <a:ea typeface="ＭＳ Ｐゴシック" pitchFamily="96" charset="-128"/>
            </a:endParaRPr>
          </a:p>
          <a:p>
            <a:pPr lvl="1">
              <a:lnSpc>
                <a:spcPct val="80000"/>
              </a:lnSpc>
            </a:pPr>
            <a:r>
              <a:rPr lang="en-US" sz="2000" smtClean="0">
                <a:ea typeface="ＭＳ Ｐゴシック" pitchFamily="96" charset="-128"/>
              </a:rPr>
              <a:t>Yield on leading edge processes dropping dramatically</a:t>
            </a:r>
            <a:endParaRPr lang="en-US" sz="1600" smtClean="0">
              <a:ea typeface="ＭＳ Ｐゴシック" pitchFamily="96" charset="-128"/>
            </a:endParaRPr>
          </a:p>
          <a:p>
            <a:pPr lvl="2">
              <a:lnSpc>
                <a:spcPct val="80000"/>
              </a:lnSpc>
            </a:pPr>
            <a:r>
              <a:rPr lang="en-US" sz="1800" smtClean="0">
                <a:ea typeface="ＭＳ Ｐゴシック" pitchFamily="96" charset="-128"/>
              </a:rPr>
              <a:t>IBM quotes yields of 10 – 20% on 8-processor Cell</a:t>
            </a:r>
            <a:endParaRPr lang="en-US" sz="1200" smtClean="0">
              <a:ea typeface="ＭＳ Ｐゴシック" pitchFamily="96" charset="-128"/>
            </a:endParaRPr>
          </a:p>
          <a:p>
            <a:pPr lvl="1">
              <a:lnSpc>
                <a:spcPct val="80000"/>
              </a:lnSpc>
            </a:pPr>
            <a:r>
              <a:rPr lang="en-US" sz="2000" smtClean="0">
                <a:ea typeface="ＭＳ Ｐゴシック" pitchFamily="96" charset="-128"/>
              </a:rPr>
              <a:t>Design/validation leading edge chip is becoming unmanageable</a:t>
            </a:r>
            <a:endParaRPr lang="en-US" sz="1600" smtClean="0">
              <a:ea typeface="ＭＳ Ｐゴシック" pitchFamily="96" charset="-128"/>
            </a:endParaRPr>
          </a:p>
          <a:p>
            <a:pPr lvl="2">
              <a:lnSpc>
                <a:spcPct val="80000"/>
              </a:lnSpc>
            </a:pPr>
            <a:r>
              <a:rPr lang="en-US" sz="1800" smtClean="0">
                <a:ea typeface="ＭＳ Ｐゴシック" pitchFamily="96" charset="-128"/>
              </a:rPr>
              <a:t>Verification teams &gt; design teams on leading edge processors</a:t>
            </a:r>
          </a:p>
          <a:p>
            <a:pPr lvl="2">
              <a:lnSpc>
                <a:spcPct val="80000"/>
              </a:lnSpc>
            </a:pPr>
            <a:endParaRPr lang="en-US" b="1" smtClean="0">
              <a:ea typeface="ＭＳ Ｐゴシック" pitchFamily="96" charset="-128"/>
            </a:endParaRPr>
          </a:p>
          <a:p>
            <a:pPr>
              <a:lnSpc>
                <a:spcPct val="90000"/>
              </a:lnSpc>
            </a:pPr>
            <a:r>
              <a:rPr lang="en-US" sz="2400" b="1" smtClean="0">
                <a:ea typeface="ＭＳ Ｐゴシック" pitchFamily="96" charset="-128"/>
              </a:rPr>
              <a:t>Solution: Small Is Beautiful</a:t>
            </a:r>
          </a:p>
          <a:p>
            <a:pPr lvl="1">
              <a:lnSpc>
                <a:spcPct val="90000"/>
              </a:lnSpc>
            </a:pPr>
            <a:r>
              <a:rPr lang="en-US" sz="2000" smtClean="0">
                <a:ea typeface="ＭＳ Ｐゴシック" pitchFamily="96" charset="-128"/>
              </a:rPr>
              <a:t>Simpler (5- to 9-stage pipelined) CPU cores</a:t>
            </a:r>
          </a:p>
          <a:p>
            <a:pPr lvl="2">
              <a:lnSpc>
                <a:spcPct val="90000"/>
              </a:lnSpc>
            </a:pPr>
            <a:r>
              <a:rPr lang="en-US" sz="1800" smtClean="0">
                <a:ea typeface="ＭＳ Ｐゴシック" pitchFamily="96" charset="-128"/>
              </a:rPr>
              <a:t>Small cores not much slower than large cores</a:t>
            </a:r>
          </a:p>
          <a:p>
            <a:pPr lvl="1">
              <a:lnSpc>
                <a:spcPct val="90000"/>
              </a:lnSpc>
            </a:pPr>
            <a:r>
              <a:rPr lang="en-US" sz="2000" smtClean="0">
                <a:ea typeface="ＭＳ Ｐゴシック" pitchFamily="96" charset="-128"/>
              </a:rPr>
              <a:t>Parallel is energy efficient path to performance:CV</a:t>
            </a:r>
            <a:r>
              <a:rPr lang="en-US" sz="2000" baseline="30000" smtClean="0">
                <a:ea typeface="ＭＳ Ｐゴシック" pitchFamily="96" charset="-128"/>
              </a:rPr>
              <a:t>2</a:t>
            </a:r>
            <a:r>
              <a:rPr lang="en-US" sz="2000" smtClean="0">
                <a:ea typeface="ＭＳ Ｐゴシック" pitchFamily="96" charset="-128"/>
              </a:rPr>
              <a:t>F</a:t>
            </a:r>
          </a:p>
          <a:p>
            <a:pPr lvl="2">
              <a:lnSpc>
                <a:spcPct val="90000"/>
              </a:lnSpc>
            </a:pPr>
            <a:r>
              <a:rPr lang="en-US" sz="1800" smtClean="0">
                <a:ea typeface="ＭＳ Ｐゴシック" pitchFamily="96" charset="-128"/>
              </a:rPr>
              <a:t>Lower threshold and supply voltages lowers energy per op</a:t>
            </a:r>
          </a:p>
          <a:p>
            <a:pPr lvl="1">
              <a:lnSpc>
                <a:spcPct val="90000"/>
              </a:lnSpc>
            </a:pPr>
            <a:r>
              <a:rPr lang="en-US" sz="2000" smtClean="0">
                <a:ea typeface="ＭＳ Ｐゴシック" pitchFamily="96" charset="-128"/>
              </a:rPr>
              <a:t>Redundant processors can improve chip yield</a:t>
            </a:r>
          </a:p>
          <a:p>
            <a:pPr lvl="2">
              <a:lnSpc>
                <a:spcPct val="90000"/>
              </a:lnSpc>
            </a:pPr>
            <a:r>
              <a:rPr lang="en-US" sz="1800" smtClean="0">
                <a:ea typeface="ＭＳ Ｐゴシック" pitchFamily="96" charset="-128"/>
              </a:rPr>
              <a:t>Cisco Metro 188 CPUs + 4 spares; Sun Niagara sells 6 or 8 CPUs</a:t>
            </a:r>
          </a:p>
          <a:p>
            <a:pPr lvl="1">
              <a:lnSpc>
                <a:spcPct val="90000"/>
              </a:lnSpc>
            </a:pPr>
            <a:r>
              <a:rPr lang="en-US" sz="2000" smtClean="0">
                <a:ea typeface="ＭＳ Ｐゴシック" pitchFamily="96" charset="-128"/>
              </a:rPr>
              <a:t>Small, regular processing elements easier to verify</a:t>
            </a:r>
          </a:p>
        </p:txBody>
      </p:sp>
      <p:sp>
        <p:nvSpPr>
          <p:cNvPr id="80899" name="Rectangle 3"/>
          <p:cNvSpPr>
            <a:spLocks noGrp="1" noChangeArrowheads="1"/>
          </p:cNvSpPr>
          <p:nvPr>
            <p:ph type="title"/>
          </p:nvPr>
        </p:nvSpPr>
        <p:spPr>
          <a:xfrm>
            <a:off x="1901825" y="114300"/>
            <a:ext cx="7024688" cy="746125"/>
          </a:xfrm>
        </p:spPr>
        <p:txBody>
          <a:bodyPr/>
          <a:lstStyle/>
          <a:p>
            <a:r>
              <a:rPr lang="en-US" sz="2800" smtClean="0">
                <a:ea typeface="ＭＳ Ｐゴシック" pitchFamily="96" charset="-128"/>
              </a:rPr>
              <a:t>Processors: What are the problems?</a:t>
            </a:r>
            <a:r>
              <a:rPr lang="en-US" smtClean="0">
                <a:ea typeface="ＭＳ Ｐゴシック" pitchFamily="96" charset="-128"/>
              </a:rPr>
              <a:t/>
            </a:r>
            <a:br>
              <a:rPr lang="en-US" smtClean="0">
                <a:ea typeface="ＭＳ Ｐゴシック" pitchFamily="96" charset="-128"/>
              </a:rPr>
            </a:br>
            <a:r>
              <a:rPr lang="en-US" sz="2400" b="0" i="1" smtClean="0">
                <a:ea typeface="ＭＳ Ｐゴシック" pitchFamily="96" charset="-128"/>
              </a:rPr>
              <a:t>(Lessons from the Berkeley View)</a:t>
            </a:r>
            <a:endParaRPr lang="en-US" sz="3600" b="0" i="1" smtClean="0">
              <a:ea typeface="ＭＳ Ｐゴシック" pitchFamily="96" charset="-128"/>
            </a:endParaRPr>
          </a:p>
        </p:txBody>
      </p:sp>
      <p:sp>
        <p:nvSpPr>
          <p:cNvPr id="80900" name="Slide Number Placeholder 3"/>
          <p:cNvSpPr>
            <a:spLocks noGrp="1"/>
          </p:cNvSpPr>
          <p:nvPr>
            <p:ph type="sldNum" sz="quarter" idx="11"/>
          </p:nvPr>
        </p:nvSpPr>
        <p:spPr>
          <a:xfrm>
            <a:off x="127000" y="6248400"/>
            <a:ext cx="1905000" cy="457200"/>
          </a:xfrm>
          <a:noFill/>
        </p:spPr>
        <p:txBody>
          <a:bodyPr/>
          <a:lstStyle/>
          <a:p>
            <a:pPr algn="l"/>
            <a:fld id="{A11653EA-DD5C-4E16-82AB-C3E4C5B730C4}" type="slidenum">
              <a:rPr lang="en-US" sz="2800">
                <a:latin typeface="Arial" charset="0"/>
              </a:rPr>
              <a:pPr algn="l"/>
              <a:t>40</a:t>
            </a:fld>
            <a:endParaRPr lang="en-US" sz="2800">
              <a:latin typeface="Arial" charset="0"/>
            </a:endParaRP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1026"/>
          <p:cNvSpPr>
            <a:spLocks noGrp="1" noChangeArrowheads="1"/>
          </p:cNvSpPr>
          <p:nvPr>
            <p:ph type="title"/>
          </p:nvPr>
        </p:nvSpPr>
        <p:spPr>
          <a:xfrm>
            <a:off x="1828800" y="0"/>
            <a:ext cx="5889625" cy="822325"/>
          </a:xfrm>
        </p:spPr>
        <p:txBody>
          <a:bodyPr/>
          <a:lstStyle/>
          <a:p>
            <a:r>
              <a:rPr lang="en-US" smtClean="0">
                <a:ea typeface="ＭＳ Ｐゴシック" pitchFamily="96" charset="-128"/>
              </a:rPr>
              <a:t>Low-Power Design Principles</a:t>
            </a:r>
          </a:p>
        </p:txBody>
      </p:sp>
      <p:sp>
        <p:nvSpPr>
          <p:cNvPr id="81923" name="Rectangle 1027"/>
          <p:cNvSpPr>
            <a:spLocks noGrp="1" noChangeArrowheads="1"/>
          </p:cNvSpPr>
          <p:nvPr>
            <p:ph type="body" idx="1"/>
          </p:nvPr>
        </p:nvSpPr>
        <p:spPr>
          <a:xfrm>
            <a:off x="4014788" y="1192213"/>
            <a:ext cx="5129212" cy="4621212"/>
          </a:xfrm>
        </p:spPr>
        <p:txBody>
          <a:bodyPr/>
          <a:lstStyle/>
          <a:p>
            <a:pPr eaLnBrk="1" hangingPunct="1">
              <a:lnSpc>
                <a:spcPct val="80000"/>
              </a:lnSpc>
            </a:pPr>
            <a:r>
              <a:rPr lang="en-US" sz="2400" smtClean="0">
                <a:ea typeface="ＭＳ Ｐゴシック" pitchFamily="96" charset="-128"/>
              </a:rPr>
              <a:t>Cubic power improvement with lower clock rate due to V</a:t>
            </a:r>
            <a:r>
              <a:rPr lang="en-US" sz="2400" baseline="30000" smtClean="0">
                <a:ea typeface="ＭＳ Ｐゴシック" pitchFamily="96" charset="-128"/>
              </a:rPr>
              <a:t>2</a:t>
            </a:r>
            <a:r>
              <a:rPr lang="en-US" sz="2400" smtClean="0">
                <a:ea typeface="ＭＳ Ｐゴシック" pitchFamily="96" charset="-128"/>
              </a:rPr>
              <a:t>F</a:t>
            </a:r>
          </a:p>
          <a:p>
            <a:pPr eaLnBrk="1" hangingPunct="1">
              <a:lnSpc>
                <a:spcPct val="80000"/>
              </a:lnSpc>
              <a:buFontTx/>
              <a:buNone/>
            </a:pPr>
            <a:endParaRPr lang="en-US" sz="2400" smtClean="0">
              <a:ea typeface="ＭＳ Ｐゴシック" pitchFamily="96" charset="-128"/>
            </a:endParaRPr>
          </a:p>
          <a:p>
            <a:pPr eaLnBrk="1" hangingPunct="1">
              <a:lnSpc>
                <a:spcPct val="80000"/>
              </a:lnSpc>
              <a:buFontTx/>
              <a:buNone/>
            </a:pPr>
            <a:endParaRPr lang="en-US" sz="2400" smtClean="0">
              <a:ea typeface="ＭＳ Ｐゴシック" pitchFamily="96" charset="-128"/>
            </a:endParaRPr>
          </a:p>
          <a:p>
            <a:pPr eaLnBrk="1" hangingPunct="1">
              <a:lnSpc>
                <a:spcPct val="80000"/>
              </a:lnSpc>
            </a:pPr>
            <a:r>
              <a:rPr lang="en-US" sz="2400" smtClean="0">
                <a:ea typeface="ＭＳ Ｐゴシック" pitchFamily="96" charset="-128"/>
              </a:rPr>
              <a:t>Slower clock rates enable use of simpler cores</a:t>
            </a:r>
          </a:p>
          <a:p>
            <a:pPr eaLnBrk="1" hangingPunct="1">
              <a:lnSpc>
                <a:spcPct val="80000"/>
              </a:lnSpc>
            </a:pPr>
            <a:endParaRPr lang="en-US" sz="2400" smtClean="0">
              <a:ea typeface="ＭＳ Ｐゴシック" pitchFamily="96" charset="-128"/>
            </a:endParaRPr>
          </a:p>
          <a:p>
            <a:pPr eaLnBrk="1" hangingPunct="1">
              <a:lnSpc>
                <a:spcPct val="80000"/>
              </a:lnSpc>
            </a:pPr>
            <a:endParaRPr lang="en-US" sz="2400" smtClean="0">
              <a:ea typeface="ＭＳ Ｐゴシック" pitchFamily="96" charset="-128"/>
            </a:endParaRPr>
          </a:p>
          <a:p>
            <a:pPr eaLnBrk="1" hangingPunct="1">
              <a:lnSpc>
                <a:spcPct val="80000"/>
              </a:lnSpc>
            </a:pPr>
            <a:r>
              <a:rPr lang="en-US" sz="2400" smtClean="0">
                <a:ea typeface="ＭＳ Ｐゴシック" pitchFamily="96" charset="-128"/>
              </a:rPr>
              <a:t>Simpler cores use less area (lower leakage) and reduce cost</a:t>
            </a:r>
          </a:p>
          <a:p>
            <a:pPr eaLnBrk="1" hangingPunct="1">
              <a:lnSpc>
                <a:spcPct val="80000"/>
              </a:lnSpc>
            </a:pPr>
            <a:endParaRPr lang="en-US" sz="2400" smtClean="0">
              <a:ea typeface="ＭＳ Ｐゴシック" pitchFamily="96" charset="-128"/>
            </a:endParaRPr>
          </a:p>
          <a:p>
            <a:pPr eaLnBrk="1" hangingPunct="1">
              <a:lnSpc>
                <a:spcPct val="80000"/>
              </a:lnSpc>
            </a:pPr>
            <a:r>
              <a:rPr lang="en-US" sz="2400" smtClean="0">
                <a:ea typeface="ＭＳ Ｐゴシック" pitchFamily="96" charset="-128"/>
              </a:rPr>
              <a:t>Tailor design to application to </a:t>
            </a:r>
            <a:r>
              <a:rPr lang="en-US" sz="2400" smtClean="0">
                <a:solidFill>
                  <a:schemeClr val="hlink"/>
                </a:solidFill>
                <a:ea typeface="ＭＳ Ｐゴシック" pitchFamily="96" charset="-128"/>
              </a:rPr>
              <a:t>REDUCE WASTE</a:t>
            </a:r>
            <a:endParaRPr lang="en-US" sz="1600" smtClean="0">
              <a:solidFill>
                <a:schemeClr val="hlink"/>
              </a:solidFill>
              <a:ea typeface="ＭＳ Ｐゴシック" pitchFamily="96" charset="-128"/>
            </a:endParaRPr>
          </a:p>
        </p:txBody>
      </p:sp>
      <p:pic>
        <p:nvPicPr>
          <p:cNvPr id="81924" name="Picture 1028"/>
          <p:cNvPicPr>
            <a:picLocks noChangeAspect="1" noChangeArrowheads="1"/>
          </p:cNvPicPr>
          <p:nvPr/>
        </p:nvPicPr>
        <p:blipFill>
          <a:blip r:embed="rId2" cstate="print"/>
          <a:srcRect b="27547"/>
          <a:stretch>
            <a:fillRect/>
          </a:stretch>
        </p:blipFill>
        <p:spPr bwMode="auto">
          <a:xfrm>
            <a:off x="404813" y="1925638"/>
            <a:ext cx="3532187" cy="3657600"/>
          </a:xfrm>
          <a:prstGeom prst="rect">
            <a:avLst/>
          </a:prstGeom>
          <a:noFill/>
          <a:ln w="9525">
            <a:noFill/>
            <a:miter lim="800000"/>
            <a:headEnd/>
            <a:tailEnd/>
          </a:ln>
        </p:spPr>
      </p:pic>
      <p:sp>
        <p:nvSpPr>
          <p:cNvPr id="81925" name="Rectangle 1029"/>
          <p:cNvSpPr>
            <a:spLocks noChangeArrowheads="1"/>
          </p:cNvSpPr>
          <p:nvPr/>
        </p:nvSpPr>
        <p:spPr bwMode="auto">
          <a:xfrm>
            <a:off x="407988" y="1919288"/>
            <a:ext cx="1660525" cy="1585912"/>
          </a:xfrm>
          <a:prstGeom prst="rect">
            <a:avLst/>
          </a:prstGeom>
          <a:solidFill>
            <a:srgbClr val="CC99FF"/>
          </a:solidFill>
          <a:ln w="9525">
            <a:solidFill>
              <a:schemeClr val="tx1"/>
            </a:solidFill>
            <a:miter lim="800000"/>
            <a:headEnd/>
            <a:tailEnd/>
          </a:ln>
        </p:spPr>
        <p:txBody>
          <a:bodyPr wrap="none" anchor="ctr"/>
          <a:lstStyle/>
          <a:p>
            <a:pPr algn="ctr"/>
            <a:r>
              <a:rPr lang="en-US" sz="2400"/>
              <a:t>Intel Core2</a:t>
            </a:r>
          </a:p>
        </p:txBody>
      </p:sp>
      <p:sp>
        <p:nvSpPr>
          <p:cNvPr id="81926" name="Rectangle 1030"/>
          <p:cNvSpPr>
            <a:spLocks noChangeArrowheads="1"/>
          </p:cNvSpPr>
          <p:nvPr/>
        </p:nvSpPr>
        <p:spPr bwMode="auto">
          <a:xfrm>
            <a:off x="417513" y="1919288"/>
            <a:ext cx="342900" cy="354012"/>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81927" name="Rectangle 1031"/>
          <p:cNvSpPr>
            <a:spLocks noChangeArrowheads="1"/>
          </p:cNvSpPr>
          <p:nvPr/>
        </p:nvSpPr>
        <p:spPr bwMode="auto">
          <a:xfrm>
            <a:off x="407988" y="1919288"/>
            <a:ext cx="114300" cy="125412"/>
          </a:xfrm>
          <a:prstGeom prst="rect">
            <a:avLst/>
          </a:prstGeom>
          <a:solidFill>
            <a:srgbClr val="CCFFCC"/>
          </a:solidFill>
          <a:ln w="9525">
            <a:solidFill>
              <a:schemeClr val="tx1"/>
            </a:solidFill>
            <a:miter lim="800000"/>
            <a:headEnd/>
            <a:tailEnd/>
          </a:ln>
        </p:spPr>
        <p:txBody>
          <a:bodyPr wrap="none" anchor="ctr"/>
          <a:lstStyle/>
          <a:p>
            <a:endParaRPr lang="en-US"/>
          </a:p>
        </p:txBody>
      </p:sp>
      <p:sp>
        <p:nvSpPr>
          <p:cNvPr id="118792" name="AutoShape 1032"/>
          <p:cNvSpPr>
            <a:spLocks/>
          </p:cNvSpPr>
          <p:nvPr/>
        </p:nvSpPr>
        <p:spPr bwMode="auto">
          <a:xfrm>
            <a:off x="2192338" y="1519238"/>
            <a:ext cx="1257300" cy="346075"/>
          </a:xfrm>
          <a:prstGeom prst="borderCallout1">
            <a:avLst>
              <a:gd name="adj1" fmla="val 19356"/>
              <a:gd name="adj2" fmla="val -6060"/>
              <a:gd name="adj3" fmla="val 129032"/>
              <a:gd name="adj4" fmla="val -116162"/>
            </a:avLst>
          </a:prstGeom>
          <a:solidFill>
            <a:srgbClr val="FFFF99"/>
          </a:solidFill>
          <a:ln w="9525">
            <a:solidFill>
              <a:schemeClr val="tx1"/>
            </a:solidFill>
            <a:miter lim="800000"/>
            <a:headEnd/>
            <a:tailEnd/>
          </a:ln>
        </p:spPr>
        <p:txBody>
          <a:bodyPr>
            <a:spAutoFit/>
          </a:bodyPr>
          <a:lstStyle/>
          <a:p>
            <a:r>
              <a:rPr lang="en-US" sz="1600"/>
              <a:t>Intel Atom</a:t>
            </a:r>
            <a:endParaRPr lang="en-US" sz="2000"/>
          </a:p>
        </p:txBody>
      </p:sp>
      <p:sp>
        <p:nvSpPr>
          <p:cNvPr id="118793" name="AutoShape 1033"/>
          <p:cNvSpPr>
            <a:spLocks/>
          </p:cNvSpPr>
          <p:nvPr/>
        </p:nvSpPr>
        <p:spPr bwMode="auto">
          <a:xfrm>
            <a:off x="1255713" y="1146175"/>
            <a:ext cx="1636712" cy="346075"/>
          </a:xfrm>
          <a:prstGeom prst="borderCallout1">
            <a:avLst>
              <a:gd name="adj1" fmla="val 33028"/>
              <a:gd name="adj2" fmla="val -4657"/>
              <a:gd name="adj3" fmla="val 247708"/>
              <a:gd name="adj4" fmla="val -46556"/>
            </a:avLst>
          </a:prstGeom>
          <a:solidFill>
            <a:srgbClr val="CCFFCC"/>
          </a:solidFill>
          <a:ln w="9525">
            <a:solidFill>
              <a:schemeClr val="tx1"/>
            </a:solidFill>
            <a:miter lim="800000"/>
            <a:headEnd/>
            <a:tailEnd/>
          </a:ln>
        </p:spPr>
        <p:txBody>
          <a:bodyPr>
            <a:spAutoFit/>
          </a:bodyPr>
          <a:lstStyle/>
          <a:p>
            <a:r>
              <a:rPr lang="en-US" sz="1600"/>
              <a:t>Tensilica XTensa</a:t>
            </a:r>
          </a:p>
        </p:txBody>
      </p:sp>
      <p:sp>
        <p:nvSpPr>
          <p:cNvPr id="81930" name="Text Box 1034"/>
          <p:cNvSpPr txBox="1">
            <a:spLocks noChangeArrowheads="1"/>
          </p:cNvSpPr>
          <p:nvPr/>
        </p:nvSpPr>
        <p:spPr bwMode="auto">
          <a:xfrm>
            <a:off x="1662113" y="4033838"/>
            <a:ext cx="1192212" cy="457200"/>
          </a:xfrm>
          <a:prstGeom prst="rect">
            <a:avLst/>
          </a:prstGeom>
          <a:solidFill>
            <a:srgbClr val="99CCFF"/>
          </a:solidFill>
          <a:ln w="9525">
            <a:noFill/>
            <a:miter lim="800000"/>
            <a:headEnd/>
            <a:tailEnd/>
          </a:ln>
        </p:spPr>
        <p:txBody>
          <a:bodyPr wrap="none">
            <a:spAutoFit/>
          </a:bodyPr>
          <a:lstStyle/>
          <a:p>
            <a:r>
              <a:rPr lang="en-US" sz="2400"/>
              <a:t>Power 5</a:t>
            </a:r>
          </a:p>
        </p:txBody>
      </p:sp>
      <p:sp>
        <p:nvSpPr>
          <p:cNvPr id="81931" name="AutoShape 1035"/>
          <p:cNvSpPr>
            <a:spLocks noChangeArrowheads="1"/>
          </p:cNvSpPr>
          <p:nvPr/>
        </p:nvSpPr>
        <p:spPr bwMode="auto">
          <a:xfrm>
            <a:off x="5943600" y="1981200"/>
            <a:ext cx="681038" cy="588963"/>
          </a:xfrm>
          <a:prstGeom prst="downArrow">
            <a:avLst>
              <a:gd name="adj1" fmla="val 50000"/>
              <a:gd name="adj2" fmla="val 25000"/>
            </a:avLst>
          </a:prstGeom>
          <a:solidFill>
            <a:srgbClr val="FFFF00"/>
          </a:solidFill>
          <a:ln w="9525">
            <a:solidFill>
              <a:srgbClr val="000000"/>
            </a:solidFill>
            <a:miter lim="800000"/>
            <a:headEnd/>
            <a:tailEnd/>
          </a:ln>
        </p:spPr>
        <p:txBody>
          <a:bodyPr wrap="none" anchor="ctr"/>
          <a:lstStyle/>
          <a:p>
            <a:endParaRPr lang="en-US"/>
          </a:p>
        </p:txBody>
      </p:sp>
      <p:sp>
        <p:nvSpPr>
          <p:cNvPr id="81932" name="AutoShape 1036"/>
          <p:cNvSpPr>
            <a:spLocks noChangeArrowheads="1"/>
          </p:cNvSpPr>
          <p:nvPr/>
        </p:nvSpPr>
        <p:spPr bwMode="auto">
          <a:xfrm>
            <a:off x="5943600" y="3276600"/>
            <a:ext cx="681038" cy="609600"/>
          </a:xfrm>
          <a:prstGeom prst="downArrow">
            <a:avLst>
              <a:gd name="adj1" fmla="val 50000"/>
              <a:gd name="adj2" fmla="val 25000"/>
            </a:avLst>
          </a:prstGeom>
          <a:solidFill>
            <a:srgbClr val="FFFF00"/>
          </a:solidFill>
          <a:ln w="9525">
            <a:solidFill>
              <a:srgbClr val="000000"/>
            </a:solidFill>
            <a:miter lim="800000"/>
            <a:headEnd/>
            <a:tailEnd/>
          </a:ln>
        </p:spPr>
        <p:txBody>
          <a:bodyPr wrap="none" anchor="ctr"/>
          <a:lstStyle/>
          <a:p>
            <a:endParaRPr lang="en-US"/>
          </a:p>
        </p:txBody>
      </p:sp>
      <p:sp>
        <p:nvSpPr>
          <p:cNvPr id="81933" name="AutoShape 1037"/>
          <p:cNvSpPr>
            <a:spLocks noChangeArrowheads="1"/>
          </p:cNvSpPr>
          <p:nvPr/>
        </p:nvSpPr>
        <p:spPr bwMode="auto">
          <a:xfrm>
            <a:off x="5956300" y="4622800"/>
            <a:ext cx="681038" cy="431800"/>
          </a:xfrm>
          <a:prstGeom prst="downArrow">
            <a:avLst>
              <a:gd name="adj1" fmla="val 50000"/>
              <a:gd name="adj2" fmla="val 26514"/>
            </a:avLst>
          </a:prstGeom>
          <a:solidFill>
            <a:srgbClr val="FFFF00"/>
          </a:solidFill>
          <a:ln w="9525">
            <a:solidFill>
              <a:srgbClr val="000000"/>
            </a:solidFill>
            <a:miter lim="800000"/>
            <a:headEnd/>
            <a:tailEnd/>
          </a:ln>
        </p:spPr>
        <p:txBody>
          <a:bodyPr wrap="none" anchor="ctr"/>
          <a:lstStyle/>
          <a:p>
            <a:endParaRPr lang="en-US"/>
          </a:p>
        </p:txBody>
      </p:sp>
      <p:sp>
        <p:nvSpPr>
          <p:cNvPr id="81934" name="Text Box 1038"/>
          <p:cNvSpPr txBox="1">
            <a:spLocks noChangeArrowheads="1"/>
          </p:cNvSpPr>
          <p:nvPr/>
        </p:nvSpPr>
        <p:spPr bwMode="auto">
          <a:xfrm>
            <a:off x="774700" y="5568950"/>
            <a:ext cx="7458075" cy="830263"/>
          </a:xfrm>
          <a:prstGeom prst="rect">
            <a:avLst/>
          </a:prstGeom>
          <a:noFill/>
          <a:ln w="9525">
            <a:noFill/>
            <a:miter lim="800000"/>
            <a:headEnd/>
            <a:tailEnd/>
          </a:ln>
        </p:spPr>
        <p:txBody>
          <a:bodyPr anchor="ctr">
            <a:spAutoFit/>
          </a:bodyPr>
          <a:lstStyle/>
          <a:p>
            <a:r>
              <a:rPr lang="en-US" sz="2400"/>
              <a:t>This is how iPhones and MP3 players are designed to maximize battery life and minimize cost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879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87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2" grpId="0" animBg="1" autoUpdateAnimBg="0"/>
      <p:bldP spid="118793"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828800" y="0"/>
            <a:ext cx="5889625" cy="822325"/>
          </a:xfrm>
        </p:spPr>
        <p:txBody>
          <a:bodyPr/>
          <a:lstStyle/>
          <a:p>
            <a:r>
              <a:rPr lang="en-US" smtClean="0">
                <a:ea typeface="ＭＳ Ｐゴシック" pitchFamily="96" charset="-128"/>
              </a:rPr>
              <a:t>Low-Power Design Principles</a:t>
            </a:r>
          </a:p>
        </p:txBody>
      </p:sp>
      <p:sp>
        <p:nvSpPr>
          <p:cNvPr id="82947" name="Rectangle 3"/>
          <p:cNvSpPr>
            <a:spLocks noGrp="1" noChangeArrowheads="1"/>
          </p:cNvSpPr>
          <p:nvPr>
            <p:ph type="body" idx="1"/>
          </p:nvPr>
        </p:nvSpPr>
        <p:spPr>
          <a:xfrm>
            <a:off x="4006850" y="973138"/>
            <a:ext cx="5006975" cy="4846637"/>
          </a:xfrm>
        </p:spPr>
        <p:txBody>
          <a:bodyPr/>
          <a:lstStyle/>
          <a:p>
            <a:pPr>
              <a:lnSpc>
                <a:spcPct val="90000"/>
              </a:lnSpc>
            </a:pPr>
            <a:r>
              <a:rPr lang="en-US" sz="2000" smtClean="0">
                <a:ea typeface="ＭＳ Ｐゴシック" pitchFamily="96" charset="-128"/>
              </a:rPr>
              <a:t>Power5 (server) </a:t>
            </a:r>
          </a:p>
          <a:p>
            <a:pPr lvl="1">
              <a:lnSpc>
                <a:spcPct val="90000"/>
              </a:lnSpc>
            </a:pPr>
            <a:r>
              <a:rPr lang="en-US" sz="2000" smtClean="0">
                <a:ea typeface="ＭＳ Ｐゴシック" pitchFamily="96" charset="-128"/>
              </a:rPr>
              <a:t>120W@1900MHz</a:t>
            </a:r>
          </a:p>
          <a:p>
            <a:pPr lvl="1">
              <a:lnSpc>
                <a:spcPct val="90000"/>
              </a:lnSpc>
            </a:pPr>
            <a:r>
              <a:rPr lang="en-US" sz="2000" smtClean="0">
                <a:solidFill>
                  <a:srgbClr val="990033"/>
                </a:solidFill>
                <a:ea typeface="ＭＳ Ｐゴシック" pitchFamily="96" charset="-128"/>
              </a:rPr>
              <a:t>Baseline</a:t>
            </a:r>
            <a:endParaRPr lang="en-US" sz="1400" smtClean="0">
              <a:ea typeface="ＭＳ Ｐゴシック" pitchFamily="96" charset="-128"/>
            </a:endParaRPr>
          </a:p>
          <a:p>
            <a:pPr>
              <a:lnSpc>
                <a:spcPct val="90000"/>
              </a:lnSpc>
            </a:pPr>
            <a:r>
              <a:rPr lang="en-US" sz="2000" smtClean="0">
                <a:ea typeface="ＭＳ Ｐゴシック" pitchFamily="96" charset="-128"/>
              </a:rPr>
              <a:t>Intel Core2 sc (laptop) :</a:t>
            </a:r>
          </a:p>
          <a:p>
            <a:pPr lvl="1">
              <a:lnSpc>
                <a:spcPct val="90000"/>
              </a:lnSpc>
            </a:pPr>
            <a:r>
              <a:rPr lang="en-US" sz="2000" smtClean="0">
                <a:ea typeface="ＭＳ Ｐゴシック" pitchFamily="96" charset="-128"/>
              </a:rPr>
              <a:t>15W@1000MHz</a:t>
            </a:r>
          </a:p>
          <a:p>
            <a:pPr lvl="1">
              <a:lnSpc>
                <a:spcPct val="90000"/>
              </a:lnSpc>
            </a:pPr>
            <a:r>
              <a:rPr lang="en-US" sz="2000" i="1" smtClean="0">
                <a:solidFill>
                  <a:srgbClr val="990033"/>
                </a:solidFill>
                <a:ea typeface="ＭＳ Ｐゴシック" pitchFamily="96" charset="-128"/>
              </a:rPr>
              <a:t>4x more FLOPs/watt than baseline </a:t>
            </a:r>
            <a:endParaRPr lang="en-US" sz="1400" i="1" smtClean="0">
              <a:ea typeface="ＭＳ Ｐゴシック" pitchFamily="96" charset="-128"/>
            </a:endParaRPr>
          </a:p>
          <a:p>
            <a:pPr>
              <a:lnSpc>
                <a:spcPct val="90000"/>
              </a:lnSpc>
            </a:pPr>
            <a:r>
              <a:rPr lang="en-US" sz="2000" smtClean="0">
                <a:ea typeface="ＭＳ Ｐゴシック" pitchFamily="96" charset="-128"/>
              </a:rPr>
              <a:t>Intel Atom (handhelds)</a:t>
            </a:r>
          </a:p>
          <a:p>
            <a:pPr lvl="1">
              <a:lnSpc>
                <a:spcPct val="90000"/>
              </a:lnSpc>
            </a:pPr>
            <a:r>
              <a:rPr lang="en-US" sz="2000" smtClean="0">
                <a:ea typeface="ＭＳ Ｐゴシック" pitchFamily="96" charset="-128"/>
              </a:rPr>
              <a:t>0.625W@800MHz</a:t>
            </a:r>
          </a:p>
          <a:p>
            <a:pPr lvl="1">
              <a:lnSpc>
                <a:spcPct val="90000"/>
              </a:lnSpc>
            </a:pPr>
            <a:r>
              <a:rPr lang="en-US" sz="2000" smtClean="0">
                <a:solidFill>
                  <a:srgbClr val="990033"/>
                </a:solidFill>
                <a:ea typeface="ＭＳ Ｐゴシック" pitchFamily="96" charset="-128"/>
              </a:rPr>
              <a:t>80x more</a:t>
            </a:r>
            <a:endParaRPr lang="en-US" sz="1400" smtClean="0">
              <a:ea typeface="ＭＳ Ｐゴシック" pitchFamily="96" charset="-128"/>
            </a:endParaRPr>
          </a:p>
          <a:p>
            <a:pPr>
              <a:lnSpc>
                <a:spcPct val="90000"/>
              </a:lnSpc>
            </a:pPr>
            <a:r>
              <a:rPr lang="en-US" sz="2000" smtClean="0">
                <a:ea typeface="ＭＳ Ｐゴシック" pitchFamily="96" charset="-128"/>
              </a:rPr>
              <a:t>Tensilica XTensa DP </a:t>
            </a:r>
            <a:r>
              <a:rPr lang="en-US" sz="1800" smtClean="0">
                <a:ea typeface="ＭＳ Ｐゴシック" pitchFamily="96" charset="-128"/>
              </a:rPr>
              <a:t>(Moto Razor) : </a:t>
            </a:r>
            <a:endParaRPr lang="en-US" sz="2000" smtClean="0">
              <a:ea typeface="ＭＳ Ｐゴシック" pitchFamily="96" charset="-128"/>
            </a:endParaRPr>
          </a:p>
          <a:p>
            <a:pPr lvl="1">
              <a:lnSpc>
                <a:spcPct val="90000"/>
              </a:lnSpc>
            </a:pPr>
            <a:r>
              <a:rPr lang="en-US" sz="2000" smtClean="0">
                <a:ea typeface="ＭＳ Ｐゴシック" pitchFamily="96" charset="-128"/>
              </a:rPr>
              <a:t>0.09W@600MHz</a:t>
            </a:r>
          </a:p>
          <a:p>
            <a:pPr lvl="1">
              <a:lnSpc>
                <a:spcPct val="90000"/>
              </a:lnSpc>
            </a:pPr>
            <a:r>
              <a:rPr lang="en-US" sz="2000" smtClean="0">
                <a:solidFill>
                  <a:srgbClr val="990033"/>
                </a:solidFill>
                <a:ea typeface="ＭＳ Ｐゴシック" pitchFamily="96" charset="-128"/>
              </a:rPr>
              <a:t>400x more </a:t>
            </a:r>
            <a:r>
              <a:rPr lang="en-US" sz="2000" i="1" smtClean="0">
                <a:solidFill>
                  <a:srgbClr val="009D00"/>
                </a:solidFill>
                <a:ea typeface="ＭＳ Ｐゴシック" pitchFamily="96" charset="-128"/>
              </a:rPr>
              <a:t>(80x-120x sustained)</a:t>
            </a:r>
          </a:p>
        </p:txBody>
      </p:sp>
      <p:pic>
        <p:nvPicPr>
          <p:cNvPr id="82948" name="Picture 4"/>
          <p:cNvPicPr>
            <a:picLocks noChangeAspect="1" noChangeArrowheads="1"/>
          </p:cNvPicPr>
          <p:nvPr/>
        </p:nvPicPr>
        <p:blipFill>
          <a:blip r:embed="rId2" cstate="print"/>
          <a:srcRect b="27547"/>
          <a:stretch>
            <a:fillRect/>
          </a:stretch>
        </p:blipFill>
        <p:spPr bwMode="auto">
          <a:xfrm>
            <a:off x="404813" y="1925638"/>
            <a:ext cx="3532187" cy="3657600"/>
          </a:xfrm>
          <a:prstGeom prst="rect">
            <a:avLst/>
          </a:prstGeom>
          <a:noFill/>
          <a:ln w="9525">
            <a:noFill/>
            <a:miter lim="800000"/>
            <a:headEnd/>
            <a:tailEnd/>
          </a:ln>
        </p:spPr>
      </p:pic>
      <p:sp>
        <p:nvSpPr>
          <p:cNvPr id="82949" name="Rectangle 5"/>
          <p:cNvSpPr>
            <a:spLocks noChangeArrowheads="1"/>
          </p:cNvSpPr>
          <p:nvPr/>
        </p:nvSpPr>
        <p:spPr bwMode="auto">
          <a:xfrm>
            <a:off x="407988" y="1919288"/>
            <a:ext cx="1660525" cy="1585912"/>
          </a:xfrm>
          <a:prstGeom prst="rect">
            <a:avLst/>
          </a:prstGeom>
          <a:solidFill>
            <a:srgbClr val="CC99FF"/>
          </a:solidFill>
          <a:ln w="9525">
            <a:solidFill>
              <a:schemeClr val="tx1"/>
            </a:solidFill>
            <a:miter lim="800000"/>
            <a:headEnd/>
            <a:tailEnd/>
          </a:ln>
        </p:spPr>
        <p:txBody>
          <a:bodyPr wrap="none" anchor="ctr"/>
          <a:lstStyle/>
          <a:p>
            <a:pPr algn="ctr"/>
            <a:r>
              <a:rPr lang="en-US" sz="2400"/>
              <a:t>Intel Core2</a:t>
            </a:r>
          </a:p>
        </p:txBody>
      </p:sp>
      <p:sp>
        <p:nvSpPr>
          <p:cNvPr id="82950" name="Rectangle 6"/>
          <p:cNvSpPr>
            <a:spLocks noChangeArrowheads="1"/>
          </p:cNvSpPr>
          <p:nvPr/>
        </p:nvSpPr>
        <p:spPr bwMode="auto">
          <a:xfrm>
            <a:off x="417513" y="1919288"/>
            <a:ext cx="342900" cy="354012"/>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82951" name="Rectangle 7"/>
          <p:cNvSpPr>
            <a:spLocks noChangeArrowheads="1"/>
          </p:cNvSpPr>
          <p:nvPr/>
        </p:nvSpPr>
        <p:spPr bwMode="auto">
          <a:xfrm>
            <a:off x="407988" y="1919288"/>
            <a:ext cx="114300" cy="125412"/>
          </a:xfrm>
          <a:prstGeom prst="rect">
            <a:avLst/>
          </a:prstGeom>
          <a:solidFill>
            <a:srgbClr val="CCFFCC"/>
          </a:solidFill>
          <a:ln w="9525">
            <a:solidFill>
              <a:schemeClr val="tx1"/>
            </a:solidFill>
            <a:miter lim="800000"/>
            <a:headEnd/>
            <a:tailEnd/>
          </a:ln>
        </p:spPr>
        <p:txBody>
          <a:bodyPr wrap="none" anchor="ctr"/>
          <a:lstStyle/>
          <a:p>
            <a:endParaRPr lang="en-US"/>
          </a:p>
        </p:txBody>
      </p:sp>
      <p:sp>
        <p:nvSpPr>
          <p:cNvPr id="123912" name="AutoShape 8"/>
          <p:cNvSpPr>
            <a:spLocks/>
          </p:cNvSpPr>
          <p:nvPr/>
        </p:nvSpPr>
        <p:spPr bwMode="auto">
          <a:xfrm>
            <a:off x="2192338" y="1519238"/>
            <a:ext cx="1257300" cy="346075"/>
          </a:xfrm>
          <a:prstGeom prst="borderCallout1">
            <a:avLst>
              <a:gd name="adj1" fmla="val 19356"/>
              <a:gd name="adj2" fmla="val -6060"/>
              <a:gd name="adj3" fmla="val 129032"/>
              <a:gd name="adj4" fmla="val -116162"/>
            </a:avLst>
          </a:prstGeom>
          <a:solidFill>
            <a:srgbClr val="FFFF99"/>
          </a:solidFill>
          <a:ln w="9525">
            <a:solidFill>
              <a:schemeClr val="tx1"/>
            </a:solidFill>
            <a:miter lim="800000"/>
            <a:headEnd/>
            <a:tailEnd/>
          </a:ln>
        </p:spPr>
        <p:txBody>
          <a:bodyPr>
            <a:spAutoFit/>
          </a:bodyPr>
          <a:lstStyle/>
          <a:p>
            <a:r>
              <a:rPr lang="en-US" sz="1600"/>
              <a:t>Intel Atom</a:t>
            </a:r>
            <a:endParaRPr lang="en-US" sz="2000"/>
          </a:p>
        </p:txBody>
      </p:sp>
      <p:sp>
        <p:nvSpPr>
          <p:cNvPr id="123913" name="AutoShape 9"/>
          <p:cNvSpPr>
            <a:spLocks/>
          </p:cNvSpPr>
          <p:nvPr/>
        </p:nvSpPr>
        <p:spPr bwMode="auto">
          <a:xfrm>
            <a:off x="1255713" y="1146175"/>
            <a:ext cx="1636712" cy="346075"/>
          </a:xfrm>
          <a:prstGeom prst="borderCallout1">
            <a:avLst>
              <a:gd name="adj1" fmla="val 33028"/>
              <a:gd name="adj2" fmla="val -4657"/>
              <a:gd name="adj3" fmla="val 247708"/>
              <a:gd name="adj4" fmla="val -46556"/>
            </a:avLst>
          </a:prstGeom>
          <a:solidFill>
            <a:srgbClr val="CCFFCC"/>
          </a:solidFill>
          <a:ln w="9525">
            <a:solidFill>
              <a:schemeClr val="tx1"/>
            </a:solidFill>
            <a:miter lim="800000"/>
            <a:headEnd/>
            <a:tailEnd/>
          </a:ln>
        </p:spPr>
        <p:txBody>
          <a:bodyPr>
            <a:spAutoFit/>
          </a:bodyPr>
          <a:lstStyle/>
          <a:p>
            <a:r>
              <a:rPr lang="en-US" sz="1600"/>
              <a:t>Tensilica XTensa</a:t>
            </a:r>
          </a:p>
        </p:txBody>
      </p:sp>
      <p:sp>
        <p:nvSpPr>
          <p:cNvPr id="82954" name="Text Box 10"/>
          <p:cNvSpPr txBox="1">
            <a:spLocks noChangeArrowheads="1"/>
          </p:cNvSpPr>
          <p:nvPr/>
        </p:nvSpPr>
        <p:spPr bwMode="auto">
          <a:xfrm>
            <a:off x="1662113" y="4033838"/>
            <a:ext cx="1192212" cy="457200"/>
          </a:xfrm>
          <a:prstGeom prst="rect">
            <a:avLst/>
          </a:prstGeom>
          <a:solidFill>
            <a:srgbClr val="99CCFF"/>
          </a:solidFill>
          <a:ln w="9525">
            <a:noFill/>
            <a:miter lim="800000"/>
            <a:headEnd/>
            <a:tailEnd/>
          </a:ln>
        </p:spPr>
        <p:txBody>
          <a:bodyPr wrap="none">
            <a:spAutoFit/>
          </a:bodyPr>
          <a:lstStyle/>
          <a:p>
            <a:r>
              <a:rPr lang="en-US" sz="2400"/>
              <a:t>Power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391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239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2" grpId="0" animBg="1" autoUpdateAnimBg="0"/>
      <p:bldP spid="123913"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828800" y="0"/>
            <a:ext cx="7162800" cy="822325"/>
          </a:xfrm>
        </p:spPr>
        <p:txBody>
          <a:bodyPr/>
          <a:lstStyle/>
          <a:p>
            <a:r>
              <a:rPr lang="en-US" smtClean="0">
                <a:ea typeface="ＭＳ Ｐゴシック" pitchFamily="96" charset="-128"/>
              </a:rPr>
              <a:t>Low Power Design Principles</a:t>
            </a:r>
          </a:p>
        </p:txBody>
      </p:sp>
      <p:sp>
        <p:nvSpPr>
          <p:cNvPr id="83971" name="Rectangle 3"/>
          <p:cNvSpPr>
            <a:spLocks noGrp="1" noChangeArrowheads="1"/>
          </p:cNvSpPr>
          <p:nvPr>
            <p:ph type="body" idx="1"/>
          </p:nvPr>
        </p:nvSpPr>
        <p:spPr>
          <a:xfrm>
            <a:off x="4014788" y="946150"/>
            <a:ext cx="5006975" cy="4911725"/>
          </a:xfrm>
        </p:spPr>
        <p:txBody>
          <a:bodyPr/>
          <a:lstStyle/>
          <a:p>
            <a:pPr>
              <a:lnSpc>
                <a:spcPct val="90000"/>
              </a:lnSpc>
            </a:pPr>
            <a:r>
              <a:rPr lang="en-US" sz="2000" smtClean="0">
                <a:ea typeface="ＭＳ Ｐゴシック" pitchFamily="96" charset="-128"/>
              </a:rPr>
              <a:t>Power5 (server) </a:t>
            </a:r>
          </a:p>
          <a:p>
            <a:pPr lvl="1">
              <a:lnSpc>
                <a:spcPct val="90000"/>
              </a:lnSpc>
            </a:pPr>
            <a:r>
              <a:rPr lang="en-US" sz="2000" smtClean="0">
                <a:ea typeface="ＭＳ Ｐゴシック" pitchFamily="96" charset="-128"/>
              </a:rPr>
              <a:t>120W@1900MHz</a:t>
            </a:r>
          </a:p>
          <a:p>
            <a:pPr lvl="1">
              <a:lnSpc>
                <a:spcPct val="90000"/>
              </a:lnSpc>
            </a:pPr>
            <a:r>
              <a:rPr lang="en-US" sz="2000" smtClean="0">
                <a:solidFill>
                  <a:srgbClr val="990033"/>
                </a:solidFill>
                <a:ea typeface="ＭＳ Ｐゴシック" pitchFamily="96" charset="-128"/>
              </a:rPr>
              <a:t>Baseline</a:t>
            </a:r>
            <a:endParaRPr lang="en-US" sz="1400" smtClean="0">
              <a:ea typeface="ＭＳ Ｐゴシック" pitchFamily="96" charset="-128"/>
            </a:endParaRPr>
          </a:p>
          <a:p>
            <a:pPr>
              <a:lnSpc>
                <a:spcPct val="90000"/>
              </a:lnSpc>
            </a:pPr>
            <a:r>
              <a:rPr lang="en-US" sz="2000" smtClean="0">
                <a:ea typeface="ＭＳ Ｐゴシック" pitchFamily="96" charset="-128"/>
              </a:rPr>
              <a:t>Intel Core2 sc (laptop) :</a:t>
            </a:r>
          </a:p>
          <a:p>
            <a:pPr lvl="1">
              <a:lnSpc>
                <a:spcPct val="90000"/>
              </a:lnSpc>
            </a:pPr>
            <a:r>
              <a:rPr lang="en-US" sz="2000" smtClean="0">
                <a:ea typeface="ＭＳ Ｐゴシック" pitchFamily="96" charset="-128"/>
              </a:rPr>
              <a:t>15W@1000MHz</a:t>
            </a:r>
          </a:p>
          <a:p>
            <a:pPr lvl="1">
              <a:lnSpc>
                <a:spcPct val="90000"/>
              </a:lnSpc>
            </a:pPr>
            <a:r>
              <a:rPr lang="en-US" sz="2000" i="1" smtClean="0">
                <a:solidFill>
                  <a:srgbClr val="990033"/>
                </a:solidFill>
                <a:ea typeface="ＭＳ Ｐゴシック" pitchFamily="96" charset="-128"/>
              </a:rPr>
              <a:t>4x more FLOPs/watt than baseline</a:t>
            </a:r>
            <a:endParaRPr lang="en-US" sz="1400" i="1" smtClean="0">
              <a:ea typeface="ＭＳ Ｐゴシック" pitchFamily="96" charset="-128"/>
            </a:endParaRPr>
          </a:p>
          <a:p>
            <a:pPr>
              <a:lnSpc>
                <a:spcPct val="90000"/>
              </a:lnSpc>
            </a:pPr>
            <a:r>
              <a:rPr lang="en-US" sz="2000" smtClean="0">
                <a:ea typeface="ＭＳ Ｐゴシック" pitchFamily="96" charset="-128"/>
              </a:rPr>
              <a:t>Intel Atom (handhelds)</a:t>
            </a:r>
          </a:p>
          <a:p>
            <a:pPr lvl="1">
              <a:lnSpc>
                <a:spcPct val="90000"/>
              </a:lnSpc>
            </a:pPr>
            <a:r>
              <a:rPr lang="en-US" sz="2000" smtClean="0">
                <a:ea typeface="ＭＳ Ｐゴシック" pitchFamily="96" charset="-128"/>
              </a:rPr>
              <a:t>0.625W@800MHz</a:t>
            </a:r>
          </a:p>
          <a:p>
            <a:pPr lvl="1">
              <a:lnSpc>
                <a:spcPct val="90000"/>
              </a:lnSpc>
            </a:pPr>
            <a:r>
              <a:rPr lang="en-US" sz="2000" smtClean="0">
                <a:solidFill>
                  <a:srgbClr val="990033"/>
                </a:solidFill>
                <a:ea typeface="ＭＳ Ｐゴシック" pitchFamily="96" charset="-128"/>
              </a:rPr>
              <a:t>80x more</a:t>
            </a:r>
            <a:endParaRPr lang="en-US" sz="1400" smtClean="0">
              <a:ea typeface="ＭＳ Ｐゴシック" pitchFamily="96" charset="-128"/>
            </a:endParaRPr>
          </a:p>
          <a:p>
            <a:pPr>
              <a:lnSpc>
                <a:spcPct val="90000"/>
              </a:lnSpc>
            </a:pPr>
            <a:r>
              <a:rPr lang="en-US" sz="2000" smtClean="0">
                <a:ea typeface="ＭＳ Ｐゴシック" pitchFamily="96" charset="-128"/>
              </a:rPr>
              <a:t>Tensilica XTensa DP </a:t>
            </a:r>
            <a:r>
              <a:rPr lang="en-US" sz="1800" smtClean="0">
                <a:ea typeface="ＭＳ Ｐゴシック" pitchFamily="96" charset="-128"/>
              </a:rPr>
              <a:t>(Moto Razor) : </a:t>
            </a:r>
            <a:endParaRPr lang="en-US" sz="2000" smtClean="0">
              <a:ea typeface="ＭＳ Ｐゴシック" pitchFamily="96" charset="-128"/>
            </a:endParaRPr>
          </a:p>
          <a:p>
            <a:pPr lvl="1">
              <a:lnSpc>
                <a:spcPct val="90000"/>
              </a:lnSpc>
            </a:pPr>
            <a:r>
              <a:rPr lang="en-US" sz="2000" smtClean="0">
                <a:ea typeface="ＭＳ Ｐゴシック" pitchFamily="96" charset="-128"/>
              </a:rPr>
              <a:t>0.09W@600MHz</a:t>
            </a:r>
          </a:p>
          <a:p>
            <a:pPr lvl="1">
              <a:lnSpc>
                <a:spcPct val="90000"/>
              </a:lnSpc>
            </a:pPr>
            <a:r>
              <a:rPr lang="en-US" sz="2000" smtClean="0">
                <a:solidFill>
                  <a:srgbClr val="990033"/>
                </a:solidFill>
                <a:ea typeface="ＭＳ Ｐゴシック" pitchFamily="96" charset="-128"/>
              </a:rPr>
              <a:t>400x more </a:t>
            </a:r>
            <a:r>
              <a:rPr lang="en-US" sz="2000" smtClean="0">
                <a:solidFill>
                  <a:srgbClr val="008000"/>
                </a:solidFill>
                <a:ea typeface="ＭＳ Ｐゴシック" pitchFamily="96" charset="-128"/>
              </a:rPr>
              <a:t>(80x-100x sustained)</a:t>
            </a:r>
          </a:p>
        </p:txBody>
      </p:sp>
      <p:pic>
        <p:nvPicPr>
          <p:cNvPr id="83972" name="Picture 4"/>
          <p:cNvPicPr>
            <a:picLocks noChangeAspect="1" noChangeArrowheads="1"/>
          </p:cNvPicPr>
          <p:nvPr/>
        </p:nvPicPr>
        <p:blipFill>
          <a:blip r:embed="rId2" cstate="print"/>
          <a:srcRect b="27547"/>
          <a:stretch>
            <a:fillRect/>
          </a:stretch>
        </p:blipFill>
        <p:spPr bwMode="auto">
          <a:xfrm>
            <a:off x="404813" y="1925638"/>
            <a:ext cx="3532187" cy="3657600"/>
          </a:xfrm>
          <a:prstGeom prst="rect">
            <a:avLst/>
          </a:prstGeom>
          <a:noFill/>
          <a:ln w="9525">
            <a:noFill/>
            <a:miter lim="800000"/>
            <a:headEnd/>
            <a:tailEnd/>
          </a:ln>
        </p:spPr>
      </p:pic>
      <p:sp>
        <p:nvSpPr>
          <p:cNvPr id="83973" name="Rectangle 5"/>
          <p:cNvSpPr>
            <a:spLocks noChangeArrowheads="1"/>
          </p:cNvSpPr>
          <p:nvPr/>
        </p:nvSpPr>
        <p:spPr bwMode="auto">
          <a:xfrm>
            <a:off x="407988" y="1919288"/>
            <a:ext cx="1660525" cy="1585912"/>
          </a:xfrm>
          <a:prstGeom prst="rect">
            <a:avLst/>
          </a:prstGeom>
          <a:solidFill>
            <a:srgbClr val="CC99FF"/>
          </a:solidFill>
          <a:ln w="9525">
            <a:solidFill>
              <a:schemeClr val="tx1"/>
            </a:solidFill>
            <a:miter lim="800000"/>
            <a:headEnd/>
            <a:tailEnd/>
          </a:ln>
        </p:spPr>
        <p:txBody>
          <a:bodyPr wrap="none" anchor="ctr"/>
          <a:lstStyle/>
          <a:p>
            <a:pPr algn="ctr"/>
            <a:r>
              <a:rPr lang="en-US" sz="2400"/>
              <a:t>Intel Core2</a:t>
            </a:r>
          </a:p>
        </p:txBody>
      </p:sp>
      <p:sp>
        <p:nvSpPr>
          <p:cNvPr id="83974" name="Rectangle 6"/>
          <p:cNvSpPr>
            <a:spLocks noChangeArrowheads="1"/>
          </p:cNvSpPr>
          <p:nvPr/>
        </p:nvSpPr>
        <p:spPr bwMode="auto">
          <a:xfrm>
            <a:off x="417513" y="1919288"/>
            <a:ext cx="342900" cy="354012"/>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83975" name="Rectangle 7"/>
          <p:cNvSpPr>
            <a:spLocks noChangeArrowheads="1"/>
          </p:cNvSpPr>
          <p:nvPr/>
        </p:nvSpPr>
        <p:spPr bwMode="auto">
          <a:xfrm>
            <a:off x="407988" y="1919288"/>
            <a:ext cx="114300" cy="125412"/>
          </a:xfrm>
          <a:prstGeom prst="rect">
            <a:avLst/>
          </a:prstGeom>
          <a:solidFill>
            <a:srgbClr val="CCFFCC"/>
          </a:solidFill>
          <a:ln w="9525">
            <a:solidFill>
              <a:schemeClr val="tx1"/>
            </a:solidFill>
            <a:miter lim="800000"/>
            <a:headEnd/>
            <a:tailEnd/>
          </a:ln>
        </p:spPr>
        <p:txBody>
          <a:bodyPr wrap="none" anchor="ctr"/>
          <a:lstStyle/>
          <a:p>
            <a:endParaRPr lang="en-US"/>
          </a:p>
        </p:txBody>
      </p:sp>
      <p:sp>
        <p:nvSpPr>
          <p:cNvPr id="120840" name="AutoShape 8"/>
          <p:cNvSpPr>
            <a:spLocks/>
          </p:cNvSpPr>
          <p:nvPr/>
        </p:nvSpPr>
        <p:spPr bwMode="auto">
          <a:xfrm>
            <a:off x="1255713" y="1146175"/>
            <a:ext cx="1636712" cy="346075"/>
          </a:xfrm>
          <a:prstGeom prst="borderCallout1">
            <a:avLst>
              <a:gd name="adj1" fmla="val 33028"/>
              <a:gd name="adj2" fmla="val -4657"/>
              <a:gd name="adj3" fmla="val 247708"/>
              <a:gd name="adj4" fmla="val -46556"/>
            </a:avLst>
          </a:prstGeom>
          <a:solidFill>
            <a:srgbClr val="CCFFCC"/>
          </a:solidFill>
          <a:ln w="9525">
            <a:solidFill>
              <a:schemeClr val="tx1"/>
            </a:solidFill>
            <a:miter lim="800000"/>
            <a:headEnd/>
            <a:tailEnd/>
          </a:ln>
        </p:spPr>
        <p:txBody>
          <a:bodyPr>
            <a:spAutoFit/>
          </a:bodyPr>
          <a:lstStyle/>
          <a:p>
            <a:r>
              <a:rPr lang="en-US" sz="1600"/>
              <a:t>Tensilica XTensa</a:t>
            </a:r>
          </a:p>
        </p:txBody>
      </p:sp>
      <p:sp>
        <p:nvSpPr>
          <p:cNvPr id="83977" name="Text Box 9"/>
          <p:cNvSpPr txBox="1">
            <a:spLocks noChangeArrowheads="1"/>
          </p:cNvSpPr>
          <p:nvPr/>
        </p:nvSpPr>
        <p:spPr bwMode="auto">
          <a:xfrm>
            <a:off x="1662113" y="4033838"/>
            <a:ext cx="1192212" cy="457200"/>
          </a:xfrm>
          <a:prstGeom prst="rect">
            <a:avLst/>
          </a:prstGeom>
          <a:solidFill>
            <a:srgbClr val="99CCFF"/>
          </a:solidFill>
          <a:ln w="9525">
            <a:noFill/>
            <a:miter lim="800000"/>
            <a:headEnd/>
            <a:tailEnd/>
          </a:ln>
        </p:spPr>
        <p:txBody>
          <a:bodyPr wrap="none">
            <a:spAutoFit/>
          </a:bodyPr>
          <a:lstStyle/>
          <a:p>
            <a:r>
              <a:rPr lang="en-US" sz="2400"/>
              <a:t>Power 5</a:t>
            </a:r>
          </a:p>
        </p:txBody>
      </p:sp>
      <p:sp>
        <p:nvSpPr>
          <p:cNvPr id="83978" name="Text Box 10"/>
          <p:cNvSpPr txBox="1">
            <a:spLocks noChangeArrowheads="1"/>
          </p:cNvSpPr>
          <p:nvPr/>
        </p:nvSpPr>
        <p:spPr bwMode="auto">
          <a:xfrm>
            <a:off x="3987800" y="5137150"/>
            <a:ext cx="5289550" cy="1323975"/>
          </a:xfrm>
          <a:prstGeom prst="rect">
            <a:avLst/>
          </a:prstGeom>
          <a:noFill/>
          <a:ln w="9525">
            <a:noFill/>
            <a:miter lim="800000"/>
            <a:headEnd/>
            <a:tailEnd/>
          </a:ln>
        </p:spPr>
        <p:txBody>
          <a:bodyPr>
            <a:spAutoFit/>
          </a:bodyPr>
          <a:lstStyle/>
          <a:p>
            <a:r>
              <a:rPr lang="en-US" sz="2000">
                <a:solidFill>
                  <a:srgbClr val="000000"/>
                </a:solidFill>
              </a:rPr>
              <a:t>Even if each simple core is 1/4th as computationally efficient as complex core, you can fit hundreds of them on a single chip and still be 100x more power efficient.</a:t>
            </a:r>
          </a:p>
        </p:txBody>
      </p:sp>
      <p:sp>
        <p:nvSpPr>
          <p:cNvPr id="83979" name="Rectangle 11" descr="Large grid"/>
          <p:cNvSpPr>
            <a:spLocks noChangeArrowheads="1"/>
          </p:cNvSpPr>
          <p:nvPr/>
        </p:nvSpPr>
        <p:spPr bwMode="auto">
          <a:xfrm>
            <a:off x="395288" y="1916113"/>
            <a:ext cx="3532187" cy="3665537"/>
          </a:xfrm>
          <a:prstGeom prst="rect">
            <a:avLst/>
          </a:prstGeom>
          <a:pattFill prst="lgGrid">
            <a:fgClr>
              <a:schemeClr val="bg2"/>
            </a:fgClr>
            <a:bgClr>
              <a:srgbClr val="B1FFB2"/>
            </a:bgClr>
          </a:patt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08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0"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Title 1"/>
          <p:cNvSpPr>
            <a:spLocks noGrp="1"/>
          </p:cNvSpPr>
          <p:nvPr>
            <p:ph type="title"/>
          </p:nvPr>
        </p:nvSpPr>
        <p:spPr>
          <a:xfrm>
            <a:off x="1752600" y="274638"/>
            <a:ext cx="6934200" cy="868362"/>
          </a:xfrm>
        </p:spPr>
        <p:txBody>
          <a:bodyPr/>
          <a:lstStyle/>
          <a:p>
            <a:r>
              <a:rPr lang="en-US" smtClean="0">
                <a:ea typeface="ＭＳ Ｐゴシック" pitchFamily="96" charset="-128"/>
              </a:rPr>
              <a:t>Future of On-Chip Architecture</a:t>
            </a:r>
            <a:br>
              <a:rPr lang="en-US" smtClean="0">
                <a:ea typeface="ＭＳ Ｐゴシック" pitchFamily="96" charset="-128"/>
              </a:rPr>
            </a:br>
            <a:r>
              <a:rPr lang="en-US" b="0" i="1" smtClean="0">
                <a:ea typeface="ＭＳ Ｐゴシック" pitchFamily="96" charset="-128"/>
              </a:rPr>
              <a:t>(San Diego Meeting)</a:t>
            </a:r>
            <a:endParaRPr lang="en-US" smtClean="0">
              <a:ea typeface="ＭＳ Ｐゴシック" pitchFamily="96" charset="-128"/>
            </a:endParaRPr>
          </a:p>
        </p:txBody>
      </p:sp>
      <p:sp>
        <p:nvSpPr>
          <p:cNvPr id="84995" name="Content Placeholder 2"/>
          <p:cNvSpPr>
            <a:spLocks noGrp="1"/>
          </p:cNvSpPr>
          <p:nvPr>
            <p:ph idx="1"/>
          </p:nvPr>
        </p:nvSpPr>
        <p:spPr>
          <a:xfrm>
            <a:off x="4267200" y="1295400"/>
            <a:ext cx="4876800" cy="5257800"/>
          </a:xfrm>
        </p:spPr>
        <p:txBody>
          <a:bodyPr/>
          <a:lstStyle/>
          <a:p>
            <a:pPr>
              <a:lnSpc>
                <a:spcPct val="80000"/>
              </a:lnSpc>
            </a:pPr>
            <a:r>
              <a:rPr lang="en-US" sz="2200" smtClean="0">
                <a:ea typeface="ＭＳ Ｐゴシック" pitchFamily="96" charset="-128"/>
              </a:rPr>
              <a:t>~1000-10k simple cores /Chip</a:t>
            </a:r>
          </a:p>
          <a:p>
            <a:pPr lvl="1">
              <a:lnSpc>
                <a:spcPct val="80000"/>
              </a:lnSpc>
            </a:pPr>
            <a:r>
              <a:rPr lang="en-US" sz="2000" smtClean="0">
                <a:ea typeface="ＭＳ Ｐゴシック" pitchFamily="96" charset="-128"/>
              </a:rPr>
              <a:t>4-8 wide SIMD or VLIW bundles</a:t>
            </a:r>
          </a:p>
          <a:p>
            <a:pPr lvl="1">
              <a:lnSpc>
                <a:spcPct val="80000"/>
              </a:lnSpc>
            </a:pPr>
            <a:r>
              <a:rPr lang="en-US" sz="2000" smtClean="0">
                <a:ea typeface="ＭＳ Ｐゴシック" pitchFamily="96" charset="-128"/>
              </a:rPr>
              <a:t>Either 4 or 50+ HW threads</a:t>
            </a:r>
          </a:p>
          <a:p>
            <a:pPr>
              <a:lnSpc>
                <a:spcPct val="80000"/>
              </a:lnSpc>
            </a:pPr>
            <a:endParaRPr lang="en-US" sz="2200" smtClean="0">
              <a:ea typeface="ＭＳ Ｐゴシック" pitchFamily="96" charset="-128"/>
            </a:endParaRPr>
          </a:p>
          <a:p>
            <a:pPr>
              <a:lnSpc>
                <a:spcPct val="80000"/>
              </a:lnSpc>
            </a:pPr>
            <a:r>
              <a:rPr lang="en-US" sz="2200" smtClean="0">
                <a:ea typeface="ＭＳ Ｐゴシック" pitchFamily="96" charset="-128"/>
              </a:rPr>
              <a:t>On-chip communication Fabric</a:t>
            </a:r>
          </a:p>
          <a:p>
            <a:pPr lvl="1">
              <a:lnSpc>
                <a:spcPct val="80000"/>
              </a:lnSpc>
            </a:pPr>
            <a:r>
              <a:rPr lang="en-US" sz="2000" smtClean="0">
                <a:ea typeface="ＭＳ Ｐゴシック" pitchFamily="96" charset="-128"/>
              </a:rPr>
              <a:t>Low-degree topology for on-chip communication (torus or mesh)</a:t>
            </a:r>
          </a:p>
          <a:p>
            <a:pPr lvl="1">
              <a:lnSpc>
                <a:spcPct val="80000"/>
              </a:lnSpc>
            </a:pPr>
            <a:r>
              <a:rPr lang="en-US" sz="2000" i="1" smtClean="0">
                <a:ea typeface="ＭＳ Ｐゴシック" pitchFamily="96" charset="-128"/>
              </a:rPr>
              <a:t>Scale cache coherence?</a:t>
            </a:r>
          </a:p>
          <a:p>
            <a:pPr lvl="1">
              <a:lnSpc>
                <a:spcPct val="80000"/>
              </a:lnSpc>
            </a:pPr>
            <a:r>
              <a:rPr lang="en-US" sz="2000" smtClean="0">
                <a:ea typeface="ＭＳ Ｐゴシック" pitchFamily="96" charset="-128"/>
              </a:rPr>
              <a:t>Global (nonCC memory)</a:t>
            </a:r>
          </a:p>
          <a:p>
            <a:pPr lvl="1">
              <a:lnSpc>
                <a:spcPct val="80000"/>
              </a:lnSpc>
            </a:pPr>
            <a:r>
              <a:rPr lang="en-US" sz="2000" smtClean="0">
                <a:ea typeface="ＭＳ Ｐゴシック" pitchFamily="96" charset="-128"/>
              </a:rPr>
              <a:t>Shared register file (clusters)</a:t>
            </a:r>
          </a:p>
          <a:p>
            <a:pPr lvl="1">
              <a:lnSpc>
                <a:spcPct val="80000"/>
              </a:lnSpc>
            </a:pPr>
            <a:endParaRPr lang="en-US" sz="2000" smtClean="0">
              <a:ea typeface="ＭＳ Ｐゴシック" pitchFamily="96" charset="-128"/>
            </a:endParaRPr>
          </a:p>
          <a:p>
            <a:pPr>
              <a:lnSpc>
                <a:spcPct val="80000"/>
              </a:lnSpc>
            </a:pPr>
            <a:r>
              <a:rPr lang="en-US" sz="2200" smtClean="0">
                <a:ea typeface="ＭＳ Ｐゴシック" pitchFamily="96" charset="-128"/>
              </a:rPr>
              <a:t>Off-chip communication fabric</a:t>
            </a:r>
          </a:p>
          <a:p>
            <a:pPr lvl="1">
              <a:lnSpc>
                <a:spcPct val="80000"/>
              </a:lnSpc>
            </a:pPr>
            <a:r>
              <a:rPr lang="en-US" sz="2000" smtClean="0">
                <a:ea typeface="ＭＳ Ｐゴシック" pitchFamily="96" charset="-128"/>
              </a:rPr>
              <a:t>Integrated directly on an SoC</a:t>
            </a:r>
          </a:p>
          <a:p>
            <a:pPr lvl="1">
              <a:lnSpc>
                <a:spcPct val="80000"/>
              </a:lnSpc>
            </a:pPr>
            <a:r>
              <a:rPr lang="en-US" sz="2000" smtClean="0">
                <a:ea typeface="ＭＳ Ｐゴシック" pitchFamily="96" charset="-128"/>
              </a:rPr>
              <a:t>Reduced component counts</a:t>
            </a:r>
          </a:p>
          <a:p>
            <a:pPr lvl="1">
              <a:lnSpc>
                <a:spcPct val="80000"/>
              </a:lnSpc>
            </a:pPr>
            <a:r>
              <a:rPr lang="en-US" sz="2000" smtClean="0">
                <a:ea typeface="ＭＳ Ｐゴシック" pitchFamily="96" charset="-128"/>
              </a:rPr>
              <a:t>Coherent with TLB (no pinning)</a:t>
            </a:r>
          </a:p>
          <a:p>
            <a:pPr>
              <a:lnSpc>
                <a:spcPct val="80000"/>
              </a:lnSpc>
            </a:pPr>
            <a:endParaRPr lang="en-US" sz="2200" smtClean="0">
              <a:ea typeface="ＭＳ Ｐゴシック" pitchFamily="96" charset="-128"/>
            </a:endParaRPr>
          </a:p>
        </p:txBody>
      </p:sp>
      <p:sp>
        <p:nvSpPr>
          <p:cNvPr id="4" name="Rectangle 3"/>
          <p:cNvSpPr>
            <a:spLocks noChangeArrowheads="1"/>
          </p:cNvSpPr>
          <p:nvPr/>
        </p:nvSpPr>
        <p:spPr bwMode="auto">
          <a:xfrm>
            <a:off x="457200" y="1752600"/>
            <a:ext cx="2819400" cy="2819400"/>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5" name="Rounded Rectangle 4"/>
          <p:cNvSpPr>
            <a:spLocks noChangeArrowheads="1"/>
          </p:cNvSpPr>
          <p:nvPr/>
        </p:nvSpPr>
        <p:spPr bwMode="auto">
          <a:xfrm>
            <a:off x="609600" y="19812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6" name="Rounded Rectangle 5"/>
          <p:cNvSpPr>
            <a:spLocks noChangeArrowheads="1"/>
          </p:cNvSpPr>
          <p:nvPr/>
        </p:nvSpPr>
        <p:spPr bwMode="auto">
          <a:xfrm>
            <a:off x="1143000" y="19812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7" name="Rounded Rectangle 6"/>
          <p:cNvSpPr>
            <a:spLocks noChangeArrowheads="1"/>
          </p:cNvSpPr>
          <p:nvPr/>
        </p:nvSpPr>
        <p:spPr bwMode="auto">
          <a:xfrm>
            <a:off x="1676400" y="19812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8" name="Rounded Rectangle 7"/>
          <p:cNvSpPr>
            <a:spLocks noChangeArrowheads="1"/>
          </p:cNvSpPr>
          <p:nvPr/>
        </p:nvSpPr>
        <p:spPr bwMode="auto">
          <a:xfrm>
            <a:off x="2209800" y="19812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9" name="Rounded Rectangle 8"/>
          <p:cNvSpPr>
            <a:spLocks noChangeArrowheads="1"/>
          </p:cNvSpPr>
          <p:nvPr/>
        </p:nvSpPr>
        <p:spPr bwMode="auto">
          <a:xfrm>
            <a:off x="2743200" y="19812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0" name="Striped Right Arrow 9"/>
          <p:cNvSpPr>
            <a:spLocks noChangeArrowheads="1"/>
          </p:cNvSpPr>
          <p:nvPr/>
        </p:nvSpPr>
        <p:spPr bwMode="auto">
          <a:xfrm>
            <a:off x="3009900" y="2038350"/>
            <a:ext cx="609600" cy="228600"/>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1" name="Rounded Rectangle 10"/>
          <p:cNvSpPr>
            <a:spLocks noChangeArrowheads="1"/>
          </p:cNvSpPr>
          <p:nvPr/>
        </p:nvSpPr>
        <p:spPr bwMode="auto">
          <a:xfrm>
            <a:off x="571500" y="25146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2" name="Rounded Rectangle 11"/>
          <p:cNvSpPr>
            <a:spLocks noChangeArrowheads="1"/>
          </p:cNvSpPr>
          <p:nvPr/>
        </p:nvSpPr>
        <p:spPr bwMode="auto">
          <a:xfrm>
            <a:off x="1104900" y="25146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3" name="Rounded Rectangle 12"/>
          <p:cNvSpPr>
            <a:spLocks noChangeArrowheads="1"/>
          </p:cNvSpPr>
          <p:nvPr/>
        </p:nvSpPr>
        <p:spPr bwMode="auto">
          <a:xfrm>
            <a:off x="1638300" y="25146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4" name="Rounded Rectangle 13"/>
          <p:cNvSpPr>
            <a:spLocks noChangeArrowheads="1"/>
          </p:cNvSpPr>
          <p:nvPr/>
        </p:nvSpPr>
        <p:spPr bwMode="auto">
          <a:xfrm>
            <a:off x="2171700" y="25146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5" name="Rounded Rectangle 14"/>
          <p:cNvSpPr>
            <a:spLocks noChangeArrowheads="1"/>
          </p:cNvSpPr>
          <p:nvPr/>
        </p:nvSpPr>
        <p:spPr bwMode="auto">
          <a:xfrm>
            <a:off x="2705100" y="25146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6" name="Striped Right Arrow 15"/>
          <p:cNvSpPr>
            <a:spLocks noChangeArrowheads="1"/>
          </p:cNvSpPr>
          <p:nvPr/>
        </p:nvSpPr>
        <p:spPr bwMode="auto">
          <a:xfrm>
            <a:off x="2971800" y="2571750"/>
            <a:ext cx="609600" cy="228600"/>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7" name="Rounded Rectangle 16"/>
          <p:cNvSpPr>
            <a:spLocks noChangeArrowheads="1"/>
          </p:cNvSpPr>
          <p:nvPr/>
        </p:nvSpPr>
        <p:spPr bwMode="auto">
          <a:xfrm>
            <a:off x="571500" y="30480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8" name="Rounded Rectangle 17"/>
          <p:cNvSpPr>
            <a:spLocks noChangeArrowheads="1"/>
          </p:cNvSpPr>
          <p:nvPr/>
        </p:nvSpPr>
        <p:spPr bwMode="auto">
          <a:xfrm>
            <a:off x="1104900" y="30480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9" name="Rounded Rectangle 18"/>
          <p:cNvSpPr>
            <a:spLocks noChangeArrowheads="1"/>
          </p:cNvSpPr>
          <p:nvPr/>
        </p:nvSpPr>
        <p:spPr bwMode="auto">
          <a:xfrm>
            <a:off x="1638300" y="30480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0" name="Rounded Rectangle 19"/>
          <p:cNvSpPr>
            <a:spLocks noChangeArrowheads="1"/>
          </p:cNvSpPr>
          <p:nvPr/>
        </p:nvSpPr>
        <p:spPr bwMode="auto">
          <a:xfrm>
            <a:off x="2171700" y="30480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1" name="Rounded Rectangle 20"/>
          <p:cNvSpPr>
            <a:spLocks noChangeArrowheads="1"/>
          </p:cNvSpPr>
          <p:nvPr/>
        </p:nvSpPr>
        <p:spPr bwMode="auto">
          <a:xfrm>
            <a:off x="2705100" y="30480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2" name="Striped Right Arrow 21"/>
          <p:cNvSpPr>
            <a:spLocks noChangeArrowheads="1"/>
          </p:cNvSpPr>
          <p:nvPr/>
        </p:nvSpPr>
        <p:spPr bwMode="auto">
          <a:xfrm>
            <a:off x="2971800" y="3105150"/>
            <a:ext cx="609600" cy="228600"/>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3" name="Rounded Rectangle 22"/>
          <p:cNvSpPr>
            <a:spLocks noChangeArrowheads="1"/>
          </p:cNvSpPr>
          <p:nvPr/>
        </p:nvSpPr>
        <p:spPr bwMode="auto">
          <a:xfrm>
            <a:off x="571500" y="35814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4" name="Rounded Rectangle 23"/>
          <p:cNvSpPr>
            <a:spLocks noChangeArrowheads="1"/>
          </p:cNvSpPr>
          <p:nvPr/>
        </p:nvSpPr>
        <p:spPr bwMode="auto">
          <a:xfrm>
            <a:off x="1104900" y="35814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5" name="Rounded Rectangle 24"/>
          <p:cNvSpPr>
            <a:spLocks noChangeArrowheads="1"/>
          </p:cNvSpPr>
          <p:nvPr/>
        </p:nvSpPr>
        <p:spPr bwMode="auto">
          <a:xfrm>
            <a:off x="1638300" y="35814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6" name="Rounded Rectangle 25"/>
          <p:cNvSpPr>
            <a:spLocks noChangeArrowheads="1"/>
          </p:cNvSpPr>
          <p:nvPr/>
        </p:nvSpPr>
        <p:spPr bwMode="auto">
          <a:xfrm>
            <a:off x="2171700" y="35814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7" name="Rounded Rectangle 26"/>
          <p:cNvSpPr>
            <a:spLocks noChangeArrowheads="1"/>
          </p:cNvSpPr>
          <p:nvPr/>
        </p:nvSpPr>
        <p:spPr bwMode="auto">
          <a:xfrm>
            <a:off x="2705100" y="35814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8" name="Striped Right Arrow 27"/>
          <p:cNvSpPr>
            <a:spLocks noChangeArrowheads="1"/>
          </p:cNvSpPr>
          <p:nvPr/>
        </p:nvSpPr>
        <p:spPr bwMode="auto">
          <a:xfrm>
            <a:off x="2971800" y="3638550"/>
            <a:ext cx="609600" cy="228600"/>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9" name="Rounded Rectangle 28"/>
          <p:cNvSpPr>
            <a:spLocks noChangeArrowheads="1"/>
          </p:cNvSpPr>
          <p:nvPr/>
        </p:nvSpPr>
        <p:spPr bwMode="auto">
          <a:xfrm>
            <a:off x="571500" y="41148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0" name="Rounded Rectangle 29"/>
          <p:cNvSpPr>
            <a:spLocks noChangeArrowheads="1"/>
          </p:cNvSpPr>
          <p:nvPr/>
        </p:nvSpPr>
        <p:spPr bwMode="auto">
          <a:xfrm>
            <a:off x="1104900" y="41148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1" name="Rounded Rectangle 30"/>
          <p:cNvSpPr>
            <a:spLocks noChangeArrowheads="1"/>
          </p:cNvSpPr>
          <p:nvPr/>
        </p:nvSpPr>
        <p:spPr bwMode="auto">
          <a:xfrm>
            <a:off x="1638300" y="41148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2" name="Rounded Rectangle 31"/>
          <p:cNvSpPr>
            <a:spLocks noChangeArrowheads="1"/>
          </p:cNvSpPr>
          <p:nvPr/>
        </p:nvSpPr>
        <p:spPr bwMode="auto">
          <a:xfrm>
            <a:off x="2171700" y="41148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3" name="Rounded Rectangle 32"/>
          <p:cNvSpPr>
            <a:spLocks noChangeArrowheads="1"/>
          </p:cNvSpPr>
          <p:nvPr/>
        </p:nvSpPr>
        <p:spPr bwMode="auto">
          <a:xfrm>
            <a:off x="2705100" y="4114800"/>
            <a:ext cx="381000" cy="381000"/>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4" name="Striped Right Arrow 33"/>
          <p:cNvSpPr>
            <a:spLocks noChangeArrowheads="1"/>
          </p:cNvSpPr>
          <p:nvPr/>
        </p:nvSpPr>
        <p:spPr bwMode="auto">
          <a:xfrm>
            <a:off x="2971800" y="4171950"/>
            <a:ext cx="609600" cy="228600"/>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grpSp>
        <p:nvGrpSpPr>
          <p:cNvPr id="85027" name="Group 39"/>
          <p:cNvGrpSpPr>
            <a:grpSpLocks/>
          </p:cNvGrpSpPr>
          <p:nvPr/>
        </p:nvGrpSpPr>
        <p:grpSpPr bwMode="auto">
          <a:xfrm rot="5400000">
            <a:off x="1485900" y="3543300"/>
            <a:ext cx="647700" cy="2362200"/>
            <a:chOff x="1600200" y="4191000"/>
            <a:chExt cx="647700" cy="2362200"/>
          </a:xfrm>
        </p:grpSpPr>
        <p:sp>
          <p:nvSpPr>
            <p:cNvPr id="35" name="Striped Right Arrow 34"/>
            <p:cNvSpPr>
              <a:spLocks noChangeArrowheads="1"/>
            </p:cNvSpPr>
            <p:nvPr/>
          </p:nvSpPr>
          <p:spPr bwMode="auto">
            <a:xfrm>
              <a:off x="1638300" y="4191000"/>
              <a:ext cx="609600" cy="228600"/>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6" name="Striped Right Arrow 35"/>
            <p:cNvSpPr>
              <a:spLocks noChangeArrowheads="1"/>
            </p:cNvSpPr>
            <p:nvPr/>
          </p:nvSpPr>
          <p:spPr bwMode="auto">
            <a:xfrm>
              <a:off x="1600200" y="4724400"/>
              <a:ext cx="609600" cy="228600"/>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7" name="Striped Right Arrow 36"/>
            <p:cNvSpPr>
              <a:spLocks noChangeArrowheads="1"/>
            </p:cNvSpPr>
            <p:nvPr/>
          </p:nvSpPr>
          <p:spPr bwMode="auto">
            <a:xfrm>
              <a:off x="1600200" y="5257800"/>
              <a:ext cx="609600" cy="228600"/>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8" name="Striped Right Arrow 37"/>
            <p:cNvSpPr>
              <a:spLocks noChangeArrowheads="1"/>
            </p:cNvSpPr>
            <p:nvPr/>
          </p:nvSpPr>
          <p:spPr bwMode="auto">
            <a:xfrm>
              <a:off x="1600200" y="5791200"/>
              <a:ext cx="609600" cy="228600"/>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9" name="Striped Right Arrow 38"/>
            <p:cNvSpPr>
              <a:spLocks noChangeArrowheads="1"/>
            </p:cNvSpPr>
            <p:nvPr/>
          </p:nvSpPr>
          <p:spPr bwMode="auto">
            <a:xfrm>
              <a:off x="1600200" y="6324600"/>
              <a:ext cx="609600" cy="228600"/>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grpSp>
      <p:sp>
        <p:nvSpPr>
          <p:cNvPr id="85028" name="TextBox 40"/>
          <p:cNvSpPr txBox="1">
            <a:spLocks noChangeArrowheads="1"/>
          </p:cNvSpPr>
          <p:nvPr/>
        </p:nvSpPr>
        <p:spPr bwMode="auto">
          <a:xfrm>
            <a:off x="88900" y="5160963"/>
            <a:ext cx="3049588" cy="369887"/>
          </a:xfrm>
          <a:prstGeom prst="rect">
            <a:avLst/>
          </a:prstGeom>
          <a:noFill/>
          <a:ln w="9525">
            <a:noFill/>
            <a:miter lim="800000"/>
            <a:headEnd/>
            <a:tailEnd/>
          </a:ln>
        </p:spPr>
        <p:txBody>
          <a:bodyPr wrap="none">
            <a:spAutoFit/>
          </a:bodyPr>
          <a:lstStyle/>
          <a:p>
            <a:r>
              <a:rPr lang="en-US"/>
              <a:t>Scale-out for Planar geometry</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127125" y="0"/>
            <a:ext cx="7021513" cy="1143000"/>
          </a:xfrm>
        </p:spPr>
        <p:txBody>
          <a:bodyPr/>
          <a:lstStyle/>
          <a:p>
            <a:r>
              <a:rPr lang="en-US" smtClean="0">
                <a:ea typeface="ＭＳ Ｐゴシック" pitchFamily="96" charset="-128"/>
              </a:rPr>
              <a:t>Projected Parallelism for Exascale</a:t>
            </a:r>
          </a:p>
        </p:txBody>
      </p:sp>
      <p:grpSp>
        <p:nvGrpSpPr>
          <p:cNvPr id="86019" name="Group 8"/>
          <p:cNvGrpSpPr>
            <a:grpSpLocks/>
          </p:cNvGrpSpPr>
          <p:nvPr/>
        </p:nvGrpSpPr>
        <p:grpSpPr bwMode="auto">
          <a:xfrm>
            <a:off x="0" y="1066800"/>
            <a:ext cx="9144000" cy="4795838"/>
            <a:chOff x="4125078" y="2400302"/>
            <a:chExt cx="4801735" cy="2986001"/>
          </a:xfrm>
        </p:grpSpPr>
        <p:pic>
          <p:nvPicPr>
            <p:cNvPr id="86020" name="Picture 2" descr="exascale-concurrancy"/>
            <p:cNvPicPr>
              <a:picLocks noChangeAspect="1" noChangeArrowheads="1"/>
            </p:cNvPicPr>
            <p:nvPr/>
          </p:nvPicPr>
          <p:blipFill>
            <a:blip r:embed="rId3" cstate="print"/>
            <a:srcRect/>
            <a:stretch>
              <a:fillRect/>
            </a:stretch>
          </p:blipFill>
          <p:spPr bwMode="auto">
            <a:xfrm>
              <a:off x="4394202" y="2400302"/>
              <a:ext cx="4532611" cy="2762479"/>
            </a:xfrm>
            <a:prstGeom prst="rect">
              <a:avLst/>
            </a:prstGeom>
            <a:noFill/>
            <a:ln w="9525">
              <a:noFill/>
              <a:miter lim="800000"/>
              <a:headEnd/>
              <a:tailEnd/>
            </a:ln>
          </p:spPr>
        </p:pic>
        <p:sp>
          <p:nvSpPr>
            <p:cNvPr id="86021" name="TextBox 6"/>
            <p:cNvSpPr txBox="1">
              <a:spLocks noChangeArrowheads="1"/>
            </p:cNvSpPr>
            <p:nvPr/>
          </p:nvSpPr>
          <p:spPr bwMode="auto">
            <a:xfrm>
              <a:off x="4125078" y="5117980"/>
              <a:ext cx="4688873" cy="268323"/>
            </a:xfrm>
            <a:prstGeom prst="rect">
              <a:avLst/>
            </a:prstGeom>
            <a:noFill/>
            <a:ln w="9525">
              <a:noFill/>
              <a:miter lim="800000"/>
              <a:headEnd/>
              <a:tailEnd/>
            </a:ln>
          </p:spPr>
          <p:txBody>
            <a:bodyPr>
              <a:spAutoFit/>
            </a:bodyPr>
            <a:lstStyle/>
            <a:p>
              <a:pPr algn="ctr"/>
              <a:r>
                <a:rPr lang="en-GB" sz="1200">
                  <a:solidFill>
                    <a:srgbClr val="000000"/>
                  </a:solidFill>
                  <a:latin typeface="Arial" charset="0"/>
                </a:rPr>
                <a:t>How much parallelism must be handled by the program?</a:t>
              </a:r>
            </a:p>
            <a:p>
              <a:r>
                <a:rPr lang="en-GB" sz="1000">
                  <a:solidFill>
                    <a:srgbClr val="000000"/>
                  </a:solidFill>
                  <a:latin typeface="Arial" charset="0"/>
                </a:rPr>
                <a:t>From Peter Kogge (on behalf of Exascale Working Group), “Architectural </a:t>
              </a:r>
              <a:r>
                <a:rPr lang="en-GB" sz="1000" i="1">
                  <a:solidFill>
                    <a:srgbClr val="000000"/>
                  </a:solidFill>
                  <a:latin typeface="Arial" charset="0"/>
                </a:rPr>
                <a:t>Challenges</a:t>
              </a:r>
              <a:r>
                <a:rPr lang="en-GB" sz="1000">
                  <a:solidFill>
                    <a:srgbClr val="000000"/>
                  </a:solidFill>
                  <a:latin typeface="Arial" charset="0"/>
                </a:rPr>
                <a:t> at the </a:t>
              </a:r>
              <a:r>
                <a:rPr lang="en-GB" sz="1000" u="sng">
                  <a:latin typeface="Arial" charset="0"/>
                </a:rPr>
                <a:t>Exascale</a:t>
              </a:r>
              <a:r>
                <a:rPr lang="en-GB" sz="1000">
                  <a:solidFill>
                    <a:srgbClr val="000000"/>
                  </a:solidFill>
                  <a:latin typeface="Arial" charset="0"/>
                </a:rPr>
                <a:t> Frontier”, June 20, 2008</a:t>
              </a: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825500" y="80963"/>
            <a:ext cx="7213600" cy="863600"/>
          </a:xfrm>
        </p:spPr>
        <p:txBody>
          <a:bodyPr/>
          <a:lstStyle/>
          <a:p>
            <a:r>
              <a:rPr lang="en-US" sz="2800" smtClean="0">
                <a:ea typeface="ＭＳ Ｐゴシック" pitchFamily="96" charset="-128"/>
              </a:rPr>
              <a:t>Conclusion: Solving Logic Power Drives Move to Massive Parallelism</a:t>
            </a:r>
          </a:p>
        </p:txBody>
      </p:sp>
      <p:sp>
        <p:nvSpPr>
          <p:cNvPr id="87043" name="Content Placeholder 3"/>
          <p:cNvSpPr>
            <a:spLocks noGrp="1"/>
          </p:cNvSpPr>
          <p:nvPr>
            <p:ph sz="half" idx="1"/>
          </p:nvPr>
        </p:nvSpPr>
        <p:spPr>
          <a:xfrm>
            <a:off x="381000" y="1219200"/>
            <a:ext cx="4038600" cy="3352800"/>
          </a:xfrm>
        </p:spPr>
        <p:txBody>
          <a:bodyPr/>
          <a:lstStyle/>
          <a:p>
            <a:r>
              <a:rPr lang="en-US" sz="2400" smtClean="0">
                <a:ea typeface="ＭＳ Ｐゴシック" pitchFamily="96" charset="-128"/>
              </a:rPr>
              <a:t>Future HPC must move to simpler power-efficient core designs</a:t>
            </a:r>
          </a:p>
          <a:p>
            <a:pPr lvl="1"/>
            <a:r>
              <a:rPr lang="en-US" sz="2000" smtClean="0">
                <a:solidFill>
                  <a:srgbClr val="000000"/>
                </a:solidFill>
                <a:ea typeface="ＭＳ Ｐゴシック" pitchFamily="96" charset="-128"/>
              </a:rPr>
              <a:t>Embedded/consumer electronics technology is central to the future of HPC</a:t>
            </a:r>
          </a:p>
          <a:p>
            <a:pPr lvl="1"/>
            <a:r>
              <a:rPr lang="en-US" sz="2000" smtClean="0">
                <a:solidFill>
                  <a:srgbClr val="000000"/>
                </a:solidFill>
                <a:ea typeface="ＭＳ Ｐゴシック" pitchFamily="96" charset="-128"/>
              </a:rPr>
              <a:t>Convergence inevitable because it optimizes both cost and power efficiency</a:t>
            </a:r>
          </a:p>
          <a:p>
            <a:pPr lvl="1"/>
            <a:endParaRPr lang="en-US" sz="2000" smtClean="0">
              <a:ea typeface="ＭＳ Ｐゴシック" pitchFamily="96" charset="-128"/>
            </a:endParaRPr>
          </a:p>
          <a:p>
            <a:pPr lvl="1"/>
            <a:endParaRPr lang="en-US" sz="2000" smtClean="0">
              <a:ea typeface="ＭＳ Ｐゴシック" pitchFamily="96" charset="-128"/>
            </a:endParaRPr>
          </a:p>
        </p:txBody>
      </p:sp>
      <p:sp>
        <p:nvSpPr>
          <p:cNvPr id="87044" name="Content Placeholder 7"/>
          <p:cNvSpPr>
            <a:spLocks noGrp="1"/>
          </p:cNvSpPr>
          <p:nvPr>
            <p:ph sz="half" idx="2"/>
          </p:nvPr>
        </p:nvSpPr>
        <p:spPr>
          <a:xfrm>
            <a:off x="381000" y="4495800"/>
            <a:ext cx="8305800" cy="1706563"/>
          </a:xfrm>
        </p:spPr>
        <p:txBody>
          <a:bodyPr/>
          <a:lstStyle/>
          <a:p>
            <a:r>
              <a:rPr lang="en-US" sz="2400" smtClean="0">
                <a:ea typeface="ＭＳ Ｐゴシック" pitchFamily="96" charset="-128"/>
              </a:rPr>
              <a:t>Consequence is massive on-chip parallelism</a:t>
            </a:r>
          </a:p>
          <a:p>
            <a:pPr lvl="1"/>
            <a:r>
              <a:rPr lang="en-US" sz="2000" smtClean="0">
                <a:solidFill>
                  <a:srgbClr val="000000"/>
                </a:solidFill>
                <a:ea typeface="ＭＳ Ｐゴシック" pitchFamily="96" charset="-128"/>
              </a:rPr>
              <a:t>A thousand cores on a chip by 2018</a:t>
            </a:r>
          </a:p>
          <a:p>
            <a:pPr lvl="1"/>
            <a:r>
              <a:rPr lang="en-US" sz="2000" smtClean="0">
                <a:solidFill>
                  <a:srgbClr val="000000"/>
                </a:solidFill>
                <a:ea typeface="ＭＳ Ｐゴシック" pitchFamily="96" charset="-128"/>
              </a:rPr>
              <a:t>1 Million to 1 Billion-way System Level Parallelism</a:t>
            </a:r>
          </a:p>
          <a:p>
            <a:pPr lvl="1"/>
            <a:r>
              <a:rPr lang="en-US" sz="2000" i="1" smtClean="0">
                <a:solidFill>
                  <a:srgbClr val="000000"/>
                </a:solidFill>
                <a:ea typeface="ＭＳ Ｐゴシック" pitchFamily="96" charset="-128"/>
              </a:rPr>
              <a:t>Must express massive parallelism in algorithms and pmodels</a:t>
            </a:r>
          </a:p>
          <a:p>
            <a:pPr lvl="1"/>
            <a:r>
              <a:rPr lang="en-US" sz="2000" i="1" smtClean="0">
                <a:solidFill>
                  <a:srgbClr val="000000"/>
                </a:solidFill>
                <a:ea typeface="ＭＳ Ｐゴシック" pitchFamily="96" charset="-128"/>
              </a:rPr>
              <a:t>Must manage massive parallelism in system software</a:t>
            </a:r>
          </a:p>
          <a:p>
            <a:endParaRPr lang="en-US" smtClean="0">
              <a:solidFill>
                <a:srgbClr val="000000"/>
              </a:solidFill>
              <a:ea typeface="ＭＳ Ｐゴシック" pitchFamily="96" charset="-128"/>
            </a:endParaRPr>
          </a:p>
        </p:txBody>
      </p:sp>
      <p:sp>
        <p:nvSpPr>
          <p:cNvPr id="87045" name="Slide Number Placeholder 2"/>
          <p:cNvSpPr>
            <a:spLocks noGrp="1"/>
          </p:cNvSpPr>
          <p:nvPr>
            <p:ph type="sldNum" sz="quarter" idx="11"/>
          </p:nvPr>
        </p:nvSpPr>
        <p:spPr>
          <a:xfrm>
            <a:off x="127000" y="6248400"/>
            <a:ext cx="1905000" cy="457200"/>
          </a:xfrm>
          <a:noFill/>
        </p:spPr>
        <p:txBody>
          <a:bodyPr/>
          <a:lstStyle/>
          <a:p>
            <a:pPr algn="l"/>
            <a:fld id="{08F6EA71-C033-4D33-8579-719FF0FC241A}" type="slidenum">
              <a:rPr lang="en-US" sz="2800">
                <a:latin typeface="Times" pitchFamily="96" charset="0"/>
              </a:rPr>
              <a:pPr algn="l"/>
              <a:t>46</a:t>
            </a:fld>
            <a:endParaRPr lang="en-US" sz="2800">
              <a:latin typeface="Times" pitchFamily="96" charset="0"/>
            </a:endParaRPr>
          </a:p>
        </p:txBody>
      </p:sp>
      <p:grpSp>
        <p:nvGrpSpPr>
          <p:cNvPr id="87046" name="Group 8"/>
          <p:cNvGrpSpPr>
            <a:grpSpLocks/>
          </p:cNvGrpSpPr>
          <p:nvPr/>
        </p:nvGrpSpPr>
        <p:grpSpPr bwMode="auto">
          <a:xfrm>
            <a:off x="4038600" y="1143000"/>
            <a:ext cx="5257800" cy="3457575"/>
            <a:chOff x="4125078" y="2400302"/>
            <a:chExt cx="4801735" cy="3270776"/>
          </a:xfrm>
        </p:grpSpPr>
        <p:pic>
          <p:nvPicPr>
            <p:cNvPr id="87047" name="Picture 2" descr="exascale-concurrancy"/>
            <p:cNvPicPr>
              <a:picLocks noChangeAspect="1" noChangeArrowheads="1"/>
            </p:cNvPicPr>
            <p:nvPr/>
          </p:nvPicPr>
          <p:blipFill>
            <a:blip r:embed="rId2" cstate="print"/>
            <a:srcRect/>
            <a:stretch>
              <a:fillRect/>
            </a:stretch>
          </p:blipFill>
          <p:spPr bwMode="auto">
            <a:xfrm>
              <a:off x="4394202" y="2400302"/>
              <a:ext cx="4532611" cy="2762479"/>
            </a:xfrm>
            <a:prstGeom prst="rect">
              <a:avLst/>
            </a:prstGeom>
            <a:noFill/>
            <a:ln w="9525">
              <a:noFill/>
              <a:miter lim="800000"/>
              <a:headEnd/>
              <a:tailEnd/>
            </a:ln>
          </p:spPr>
        </p:pic>
        <p:sp>
          <p:nvSpPr>
            <p:cNvPr id="87048" name="TextBox 6"/>
            <p:cNvSpPr txBox="1">
              <a:spLocks noChangeArrowheads="1"/>
            </p:cNvSpPr>
            <p:nvPr/>
          </p:nvSpPr>
          <p:spPr bwMode="auto">
            <a:xfrm>
              <a:off x="4125078" y="5117980"/>
              <a:ext cx="4688873" cy="553098"/>
            </a:xfrm>
            <a:prstGeom prst="rect">
              <a:avLst/>
            </a:prstGeom>
            <a:noFill/>
            <a:ln w="9525">
              <a:noFill/>
              <a:miter lim="800000"/>
              <a:headEnd/>
              <a:tailEnd/>
            </a:ln>
          </p:spPr>
          <p:txBody>
            <a:bodyPr>
              <a:spAutoFit/>
            </a:bodyPr>
            <a:lstStyle/>
            <a:p>
              <a:pPr algn="ctr"/>
              <a:r>
                <a:rPr lang="en-GB" sz="1200">
                  <a:solidFill>
                    <a:srgbClr val="000000"/>
                  </a:solidFill>
                  <a:latin typeface="Arial" charset="0"/>
                </a:rPr>
                <a:t>How much parallelism must be handled by the program?</a:t>
              </a:r>
            </a:p>
            <a:p>
              <a:r>
                <a:rPr lang="en-GB" sz="1000">
                  <a:solidFill>
                    <a:srgbClr val="000000"/>
                  </a:solidFill>
                  <a:latin typeface="Arial" charset="0"/>
                </a:rPr>
                <a:t>From Peter Kogge (on behalf of Exascale Working Group), “Architectural </a:t>
              </a:r>
              <a:r>
                <a:rPr lang="en-GB" sz="1000" i="1">
                  <a:solidFill>
                    <a:srgbClr val="000000"/>
                  </a:solidFill>
                  <a:latin typeface="Arial" charset="0"/>
                </a:rPr>
                <a:t>Challenges</a:t>
              </a:r>
              <a:r>
                <a:rPr lang="en-GB" sz="1000">
                  <a:solidFill>
                    <a:srgbClr val="000000"/>
                  </a:solidFill>
                  <a:latin typeface="Arial" charset="0"/>
                </a:rPr>
                <a:t> at the </a:t>
              </a:r>
              <a:r>
                <a:rPr lang="en-GB" sz="1000" u="sng">
                  <a:latin typeface="Arial" charset="0"/>
                </a:rPr>
                <a:t>Exascale</a:t>
              </a:r>
              <a:r>
                <a:rPr lang="en-GB" sz="1000">
                  <a:solidFill>
                    <a:srgbClr val="000000"/>
                  </a:solidFill>
                  <a:latin typeface="Arial" charset="0"/>
                </a:rPr>
                <a:t> Frontier”, June 20, 2008</a:t>
              </a:r>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4"/>
          <p:cNvSpPr>
            <a:spLocks noGrp="1"/>
          </p:cNvSpPr>
          <p:nvPr>
            <p:ph type="ctrTitle"/>
          </p:nvPr>
        </p:nvSpPr>
        <p:spPr/>
        <p:txBody>
          <a:bodyPr/>
          <a:lstStyle/>
          <a:p>
            <a:r>
              <a:rPr lang="en-US" smtClean="0">
                <a:ea typeface="ＭＳ Ｐゴシック" pitchFamily="96" charset="-128"/>
              </a:rPr>
              <a:t>The Cost of Data Movement</a:t>
            </a:r>
          </a:p>
        </p:txBody>
      </p:sp>
      <p:sp>
        <p:nvSpPr>
          <p:cNvPr id="88067" name="Subtitle 5"/>
          <p:cNvSpPr>
            <a:spLocks noGrp="1"/>
          </p:cNvSpPr>
          <p:nvPr>
            <p:ph type="subTitle" idx="1"/>
          </p:nvPr>
        </p:nvSpPr>
        <p:spPr/>
        <p:txBody>
          <a:bodyPr/>
          <a:lstStyle/>
          <a:p>
            <a:r>
              <a:rPr lang="en-US" sz="2800" i="1" smtClean="0">
                <a:ea typeface="ＭＳ Ｐゴシック" pitchFamily="96" charset="-128"/>
              </a:rPr>
              <a:t>How do those cores talk to each other?</a:t>
            </a:r>
          </a:p>
        </p:txBody>
      </p:sp>
      <p:sp>
        <p:nvSpPr>
          <p:cNvPr id="88068" name="Slide Number Placeholder 3"/>
          <p:cNvSpPr>
            <a:spLocks noGrp="1"/>
          </p:cNvSpPr>
          <p:nvPr>
            <p:ph type="sldNum" sz="quarter" idx="11"/>
          </p:nvPr>
        </p:nvSpPr>
        <p:spPr>
          <a:xfrm>
            <a:off x="0" y="6477000"/>
            <a:ext cx="2133600" cy="304800"/>
          </a:xfrm>
          <a:noFill/>
        </p:spPr>
        <p:txBody>
          <a:bodyPr/>
          <a:lstStyle/>
          <a:p>
            <a:fld id="{D30BC157-481D-49BC-829D-394058AF6DDC}" type="slidenum">
              <a:rPr lang="en-US"/>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863600" y="152400"/>
            <a:ext cx="7086600" cy="762000"/>
          </a:xfrm>
        </p:spPr>
        <p:txBody>
          <a:bodyPr/>
          <a:lstStyle/>
          <a:p>
            <a:r>
              <a:rPr lang="en-US" smtClean="0">
                <a:ea typeface="ＭＳ Ｐゴシック" pitchFamily="96" charset="-128"/>
              </a:rPr>
              <a:t>The problem with Wires: </a:t>
            </a:r>
            <a:br>
              <a:rPr lang="en-US" smtClean="0">
                <a:ea typeface="ＭＳ Ｐゴシック" pitchFamily="96" charset="-128"/>
              </a:rPr>
            </a:br>
            <a:r>
              <a:rPr lang="en-US" sz="2400" b="0" i="1" smtClean="0">
                <a:ea typeface="ＭＳ Ｐゴシック" pitchFamily="96" charset="-128"/>
              </a:rPr>
              <a:t>Energy to move data proportional to distance</a:t>
            </a:r>
          </a:p>
        </p:txBody>
      </p:sp>
      <p:sp>
        <p:nvSpPr>
          <p:cNvPr id="89091" name="Content Placeholder 2"/>
          <p:cNvSpPr>
            <a:spLocks noGrp="1"/>
          </p:cNvSpPr>
          <p:nvPr>
            <p:ph idx="1"/>
          </p:nvPr>
        </p:nvSpPr>
        <p:spPr>
          <a:xfrm>
            <a:off x="228600" y="1219200"/>
            <a:ext cx="8534400" cy="4876800"/>
          </a:xfrm>
        </p:spPr>
        <p:txBody>
          <a:bodyPr/>
          <a:lstStyle/>
          <a:p>
            <a:r>
              <a:rPr lang="en-US" sz="2800" smtClean="0">
                <a:ea typeface="ＭＳ Ｐゴシック" pitchFamily="96" charset="-128"/>
              </a:rPr>
              <a:t>Cost to move a bit on copper wire:</a:t>
            </a:r>
          </a:p>
          <a:p>
            <a:pPr lvl="1"/>
            <a:r>
              <a:rPr lang="en-US" sz="2000" smtClean="0">
                <a:solidFill>
                  <a:srgbClr val="800000"/>
                </a:solidFill>
                <a:latin typeface="American Typewriter" pitchFamily="96" charset="0"/>
                <a:ea typeface="ＭＳ Ｐゴシック" pitchFamily="96" charset="-128"/>
              </a:rPr>
              <a:t>energy = bitrate * Length</a:t>
            </a:r>
            <a:r>
              <a:rPr lang="en-US" sz="2000" baseline="30000" smtClean="0">
                <a:solidFill>
                  <a:srgbClr val="800000"/>
                </a:solidFill>
                <a:latin typeface="American Typewriter" pitchFamily="96" charset="0"/>
                <a:ea typeface="ＭＳ Ｐゴシック" pitchFamily="96" charset="-128"/>
              </a:rPr>
              <a:t>2</a:t>
            </a:r>
            <a:r>
              <a:rPr lang="en-US" sz="2000" smtClean="0">
                <a:solidFill>
                  <a:srgbClr val="800000"/>
                </a:solidFill>
                <a:latin typeface="American Typewriter" pitchFamily="96" charset="0"/>
                <a:ea typeface="ＭＳ Ｐゴシック" pitchFamily="96" charset="-128"/>
              </a:rPr>
              <a:t> / cross-section area</a:t>
            </a:r>
            <a:endParaRPr lang="en-US" sz="2400" smtClean="0">
              <a:solidFill>
                <a:srgbClr val="800000"/>
              </a:solidFill>
              <a:ea typeface="ＭＳ Ｐゴシック" pitchFamily="96" charset="-128"/>
            </a:endParaRPr>
          </a:p>
          <a:p>
            <a:pPr lvl="1"/>
            <a:endParaRPr lang="en-US" sz="2000" smtClean="0">
              <a:ea typeface="ＭＳ Ｐゴシック" pitchFamily="96" charset="-128"/>
            </a:endParaRPr>
          </a:p>
          <a:p>
            <a:endParaRPr lang="en-US" sz="2000" smtClean="0">
              <a:ea typeface="ＭＳ Ｐゴシック" pitchFamily="96" charset="-128"/>
            </a:endParaRPr>
          </a:p>
          <a:p>
            <a:pPr>
              <a:buFontTx/>
              <a:buNone/>
            </a:pPr>
            <a:endParaRPr lang="en-US" sz="2000" smtClean="0">
              <a:ea typeface="ＭＳ Ｐゴシック" pitchFamily="96" charset="-128"/>
            </a:endParaRPr>
          </a:p>
          <a:p>
            <a:r>
              <a:rPr lang="en-US" sz="2400" smtClean="0">
                <a:ea typeface="ＭＳ Ｐゴシック" pitchFamily="96" charset="-128"/>
              </a:rPr>
              <a:t>Wire data capacity constant as feature size shrinks</a:t>
            </a:r>
          </a:p>
          <a:p>
            <a:r>
              <a:rPr lang="en-US" sz="2400" i="1" smtClean="0">
                <a:ea typeface="ＭＳ Ｐゴシック" pitchFamily="96" charset="-128"/>
              </a:rPr>
              <a:t>Cost to move bit proportional to distance</a:t>
            </a:r>
          </a:p>
          <a:p>
            <a:r>
              <a:rPr lang="en-US" sz="2400" i="1" smtClean="0">
                <a:ea typeface="ＭＳ Ｐゴシック" pitchFamily="96" charset="-128"/>
              </a:rPr>
              <a:t>~1TByte/sec max feasible off-chip BW (10GHz/pin)</a:t>
            </a:r>
          </a:p>
          <a:p>
            <a:r>
              <a:rPr lang="en-US" sz="2400" i="1" smtClean="0">
                <a:ea typeface="ＭＳ Ｐゴシック" pitchFamily="96" charset="-128"/>
              </a:rPr>
              <a:t>Photonics reduces distance-dependence of bandwidth</a:t>
            </a:r>
            <a:endParaRPr lang="en-US" sz="2800" i="1" smtClean="0">
              <a:ea typeface="ＭＳ Ｐゴシック" pitchFamily="96" charset="-128"/>
            </a:endParaRPr>
          </a:p>
          <a:p>
            <a:endParaRPr lang="en-US" sz="2800" smtClean="0">
              <a:ea typeface="ＭＳ Ｐゴシック" pitchFamily="96" charset="-128"/>
            </a:endParaRPr>
          </a:p>
        </p:txBody>
      </p:sp>
      <p:pic>
        <p:nvPicPr>
          <p:cNvPr id="89092" name="Picture 3"/>
          <p:cNvPicPr>
            <a:picLocks noChangeAspect="1"/>
          </p:cNvPicPr>
          <p:nvPr/>
        </p:nvPicPr>
        <p:blipFill>
          <a:blip r:embed="rId2" cstate="print"/>
          <a:srcRect/>
          <a:stretch>
            <a:fillRect/>
          </a:stretch>
        </p:blipFill>
        <p:spPr bwMode="auto">
          <a:xfrm>
            <a:off x="0" y="5486400"/>
            <a:ext cx="8775700" cy="647700"/>
          </a:xfrm>
          <a:prstGeom prst="rect">
            <a:avLst/>
          </a:prstGeom>
          <a:noFill/>
          <a:ln w="9525">
            <a:noFill/>
            <a:miter lim="800000"/>
            <a:headEnd/>
            <a:tailEnd/>
          </a:ln>
        </p:spPr>
      </p:pic>
      <p:sp>
        <p:nvSpPr>
          <p:cNvPr id="89093" name="TextBox 4"/>
          <p:cNvSpPr txBox="1">
            <a:spLocks noChangeArrowheads="1"/>
          </p:cNvSpPr>
          <p:nvPr/>
        </p:nvSpPr>
        <p:spPr bwMode="auto">
          <a:xfrm>
            <a:off x="4267200" y="4992688"/>
            <a:ext cx="4111625" cy="646112"/>
          </a:xfrm>
          <a:prstGeom prst="rect">
            <a:avLst/>
          </a:prstGeom>
          <a:noFill/>
          <a:ln w="9525">
            <a:noFill/>
            <a:miter lim="800000"/>
            <a:headEnd/>
            <a:tailEnd/>
          </a:ln>
        </p:spPr>
        <p:txBody>
          <a:bodyPr wrap="none">
            <a:spAutoFit/>
          </a:bodyPr>
          <a:lstStyle/>
          <a:p>
            <a:r>
              <a:rPr lang="en-US" sz="1800"/>
              <a:t>Copper requires to signal amplification</a:t>
            </a:r>
          </a:p>
          <a:p>
            <a:r>
              <a:rPr lang="en-US" sz="1800"/>
              <a:t>even for on-chip connections </a:t>
            </a:r>
          </a:p>
        </p:txBody>
      </p:sp>
      <p:sp>
        <p:nvSpPr>
          <p:cNvPr id="89094" name="TextBox 5"/>
          <p:cNvSpPr txBox="1">
            <a:spLocks noChangeArrowheads="1"/>
          </p:cNvSpPr>
          <p:nvPr/>
        </p:nvSpPr>
        <p:spPr bwMode="auto">
          <a:xfrm>
            <a:off x="228600" y="4992688"/>
            <a:ext cx="3276600" cy="646112"/>
          </a:xfrm>
          <a:prstGeom prst="rect">
            <a:avLst/>
          </a:prstGeom>
          <a:noFill/>
          <a:ln w="9525">
            <a:noFill/>
            <a:miter lim="800000"/>
            <a:headEnd/>
            <a:tailEnd/>
          </a:ln>
        </p:spPr>
        <p:txBody>
          <a:bodyPr>
            <a:spAutoFit/>
          </a:bodyPr>
          <a:lstStyle/>
          <a:p>
            <a:r>
              <a:rPr lang="en-US" sz="1800"/>
              <a:t>Photonics requires no redrive and passive switch little power</a:t>
            </a:r>
          </a:p>
        </p:txBody>
      </p:sp>
      <p:sp>
        <p:nvSpPr>
          <p:cNvPr id="12" name="Cube 11"/>
          <p:cNvSpPr>
            <a:spLocks noChangeArrowheads="1"/>
          </p:cNvSpPr>
          <p:nvPr/>
        </p:nvSpPr>
        <p:spPr bwMode="auto">
          <a:xfrm>
            <a:off x="1600200" y="2514600"/>
            <a:ext cx="4038600" cy="762000"/>
          </a:xfrm>
          <a:prstGeom prst="cube">
            <a:avLst>
              <a:gd name="adj" fmla="val 25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cxnSp>
        <p:nvCxnSpPr>
          <p:cNvPr id="16" name="Curved Connector 15"/>
          <p:cNvCxnSpPr>
            <a:cxnSpLocks noChangeShapeType="1"/>
          </p:cNvCxnSpPr>
          <p:nvPr/>
        </p:nvCxnSpPr>
        <p:spPr bwMode="auto">
          <a:xfrm rot="5400000">
            <a:off x="5410200" y="2362200"/>
            <a:ext cx="838200" cy="381000"/>
          </a:xfrm>
          <a:prstGeom prst="curvedConnector3">
            <a:avLst>
              <a:gd name="adj1" fmla="val 98486"/>
            </a:avLst>
          </a:prstGeom>
          <a:noFill/>
          <a:ln w="63500">
            <a:solidFill>
              <a:srgbClr val="FF0000"/>
            </a:solidFill>
            <a:round/>
            <a:headEnd type="stealth" w="med" len="med"/>
            <a:tailEnd type="stealth" w="med" len="med"/>
          </a:ln>
          <a:effectLst>
            <a:outerShdw dist="20000" dir="5400000" rotWithShape="0">
              <a:srgbClr val="808080">
                <a:alpha val="37999"/>
              </a:srgbClr>
            </a:outerShdw>
          </a:effectLst>
        </p:spPr>
      </p:cxnSp>
      <p:cxnSp>
        <p:nvCxnSpPr>
          <p:cNvPr id="21" name="Straight Arrow Connector 20"/>
          <p:cNvCxnSpPr>
            <a:cxnSpLocks noChangeShapeType="1"/>
            <a:endCxn id="12" idx="0"/>
          </p:cNvCxnSpPr>
          <p:nvPr/>
        </p:nvCxnSpPr>
        <p:spPr bwMode="auto">
          <a:xfrm rot="16200000" flipH="1">
            <a:off x="3457575" y="2257425"/>
            <a:ext cx="457200" cy="57150"/>
          </a:xfrm>
          <a:prstGeom prst="straightConnector1">
            <a:avLst/>
          </a:prstGeom>
          <a:noFill/>
          <a:ln w="63500">
            <a:solidFill>
              <a:srgbClr val="FF0000"/>
            </a:solidFill>
            <a:round/>
            <a:headEnd type="stealth" w="med" len="med"/>
            <a:tailEnd type="stealth" w="med" len="me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smtClean="0">
                <a:ea typeface="ＭＳ Ｐゴシック" pitchFamily="96" charset="-128"/>
              </a:rPr>
              <a:t>The Cost of Data Movement</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a:spLocks noChangeArrowheads="1"/>
          </p:cNvSpPr>
          <p:nvPr/>
        </p:nvSpPr>
        <p:spPr bwMode="auto">
          <a:xfrm>
            <a:off x="6019800" y="1981200"/>
            <a:ext cx="381000" cy="457200"/>
          </a:xfrm>
          <a:prstGeom prst="ellipse">
            <a:avLst/>
          </a:prstGeom>
          <a:noFill/>
          <a:ln w="63500">
            <a:solidFill>
              <a:schemeClr val="accent2"/>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7" name="Oval 6"/>
          <p:cNvSpPr>
            <a:spLocks noChangeArrowheads="1"/>
          </p:cNvSpPr>
          <p:nvPr/>
        </p:nvSpPr>
        <p:spPr bwMode="auto">
          <a:xfrm>
            <a:off x="5029200" y="2057400"/>
            <a:ext cx="381000" cy="457200"/>
          </a:xfrm>
          <a:prstGeom prst="ellipse">
            <a:avLst/>
          </a:prstGeom>
          <a:noFill/>
          <a:ln w="63500">
            <a:solidFill>
              <a:schemeClr val="accent2"/>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90118" name="TextBox 7"/>
          <p:cNvSpPr txBox="1">
            <a:spLocks noChangeArrowheads="1"/>
          </p:cNvSpPr>
          <p:nvPr/>
        </p:nvSpPr>
        <p:spPr bwMode="auto">
          <a:xfrm>
            <a:off x="5943600" y="1600200"/>
            <a:ext cx="571500" cy="369888"/>
          </a:xfrm>
          <a:prstGeom prst="rect">
            <a:avLst/>
          </a:prstGeom>
          <a:noFill/>
          <a:ln w="9525">
            <a:noFill/>
            <a:miter lim="800000"/>
            <a:headEnd/>
            <a:tailEnd/>
          </a:ln>
        </p:spPr>
        <p:txBody>
          <a:bodyPr wrap="none">
            <a:spAutoFit/>
          </a:bodyPr>
          <a:lstStyle/>
          <a:p>
            <a:r>
              <a:rPr lang="en-US"/>
              <a:t>MPI</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txBox="1">
            <a:spLocks noChangeArrowheads="1"/>
          </p:cNvSpPr>
          <p:nvPr/>
        </p:nvSpPr>
        <p:spPr bwMode="auto">
          <a:xfrm>
            <a:off x="288925" y="80963"/>
            <a:ext cx="7985125" cy="863600"/>
          </a:xfrm>
          <a:prstGeom prst="rect">
            <a:avLst/>
          </a:prstGeom>
          <a:noFill/>
          <a:ln w="9525">
            <a:noFill/>
            <a:miter lim="800000"/>
            <a:headEnd/>
            <a:tailEnd/>
          </a:ln>
        </p:spPr>
        <p:txBody>
          <a:bodyPr anchor="ctr"/>
          <a:lstStyle/>
          <a:p>
            <a:pPr algn="ctr" eaLnBrk="1" hangingPunct="1"/>
            <a:r>
              <a:rPr lang="en-US" sz="3200">
                <a:latin typeface="Arial" charset="0"/>
              </a:rPr>
              <a:t>ASCI Red: World’s Most Powerful Computer in 1999</a:t>
            </a:r>
          </a:p>
        </p:txBody>
      </p:sp>
      <p:pic>
        <p:nvPicPr>
          <p:cNvPr id="56323" name="Picture 2"/>
          <p:cNvPicPr>
            <a:picLocks noChangeAspect="1"/>
          </p:cNvPicPr>
          <p:nvPr/>
        </p:nvPicPr>
        <p:blipFill>
          <a:blip r:embed="rId2" cstate="print"/>
          <a:srcRect/>
          <a:stretch>
            <a:fillRect/>
          </a:stretch>
        </p:blipFill>
        <p:spPr bwMode="auto">
          <a:xfrm>
            <a:off x="223838" y="1179513"/>
            <a:ext cx="4729162" cy="3756025"/>
          </a:xfrm>
          <a:prstGeom prst="rect">
            <a:avLst/>
          </a:prstGeom>
          <a:noFill/>
          <a:ln w="9525">
            <a:noFill/>
            <a:miter lim="800000"/>
            <a:headEnd/>
            <a:tailEnd/>
          </a:ln>
        </p:spPr>
      </p:pic>
      <p:graphicFrame>
        <p:nvGraphicFramePr>
          <p:cNvPr id="5" name="Group 26"/>
          <p:cNvGraphicFramePr>
            <a:graphicFrameLocks noGrp="1"/>
          </p:cNvGraphicFramePr>
          <p:nvPr/>
        </p:nvGraphicFramePr>
        <p:xfrm>
          <a:off x="3652838" y="3681413"/>
          <a:ext cx="5122862" cy="2270125"/>
        </p:xfrm>
        <a:graphic>
          <a:graphicData uri="http://schemas.openxmlformats.org/drawingml/2006/table">
            <a:tbl>
              <a:tblPr/>
              <a:tblGrid>
                <a:gridCol w="3014662"/>
                <a:gridCol w="2108200"/>
              </a:tblGrid>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96" charset="0"/>
                          <a:ea typeface="ＭＳ Ｐゴシック" pitchFamily="96" charset="-128"/>
                          <a:cs typeface="Arial" charset="0"/>
                        </a:rPr>
                        <a:t>Peak performance</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233363"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Calibri" pitchFamily="96" charset="0"/>
                          <a:ea typeface="ＭＳ Ｐゴシック" pitchFamily="96" charset="-128"/>
                          <a:cs typeface="Arial" charset="0"/>
                        </a:rPr>
                        <a:t>3.154 TF</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System memory</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c>
                  <a:txBody>
                    <a:bodyPr/>
                    <a:lstStyle/>
                    <a:p>
                      <a:pPr marL="233363"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1.212 TB</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Disk space</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233363"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12.5 TB</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Processors</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c>
                  <a:txBody>
                    <a:bodyPr/>
                    <a:lstStyle/>
                    <a:p>
                      <a:pPr marL="233363"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9298</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D0E3EA"/>
                    </a:solidFill>
                  </a:tcPr>
                </a:tc>
              </a:tr>
              <a:tr h="454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Power</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c>
                  <a:txBody>
                    <a:bodyPr/>
                    <a:lstStyle/>
                    <a:p>
                      <a:pPr marL="233363"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Calibri" pitchFamily="96" charset="0"/>
                          <a:ea typeface="ＭＳ Ｐゴシック" pitchFamily="96" charset="-128"/>
                          <a:cs typeface="Arial" charset="0"/>
                        </a:rPr>
                        <a:t>850 kW</a:t>
                      </a:r>
                    </a:p>
                  </a:txBody>
                  <a:tcPr marL="83193" marR="83193" marT="41596" marB="41596" horzOverflow="overflow">
                    <a:lnL w="12700" cap="flat" cmpd="sng" algn="ctr">
                      <a:solidFill>
                        <a:srgbClr val="4BACC6"/>
                      </a:solidFill>
                      <a:prstDash val="solid"/>
                      <a:round/>
                      <a:headEnd type="none" w="med" len="med"/>
                      <a:tailEnd type="none" w="med" len="med"/>
                    </a:lnL>
                    <a:lnR w="12700" cap="flat" cmpd="sng" algn="ctr">
                      <a:solidFill>
                        <a:srgbClr val="4BACC6"/>
                      </a:solidFill>
                      <a:prstDash val="solid"/>
                      <a:round/>
                      <a:headEnd type="none" w="med" len="med"/>
                      <a:tailEnd type="none" w="med" len="med"/>
                    </a:lnR>
                    <a:lnT w="12700" cap="flat" cmpd="sng" algn="ctr">
                      <a:solidFill>
                        <a:srgbClr val="4BACC6"/>
                      </a:solidFill>
                      <a:prstDash val="solid"/>
                      <a:round/>
                      <a:headEnd type="none" w="med" len="med"/>
                      <a:tailEnd type="none" w="med" len="med"/>
                    </a:lnT>
                    <a:lnB w="12700" cap="flat" cmpd="sng" algn="ctr">
                      <a:solidFill>
                        <a:srgbClr val="4BACC6"/>
                      </a:solidFill>
                      <a:prstDash val="solid"/>
                      <a:round/>
                      <a:headEnd type="none" w="med" len="med"/>
                      <a:tailEnd type="none" w="med" len="med"/>
                    </a:lnB>
                    <a:lnTlToBr>
                      <a:noFill/>
                    </a:lnTlToBr>
                    <a:lnBlToTr>
                      <a:noFill/>
                    </a:lnBlToTr>
                    <a:solidFill>
                      <a:srgbClr val="E9F1F5"/>
                    </a:solidFill>
                  </a:tcPr>
                </a:tc>
              </a:tr>
            </a:tbl>
          </a:graphicData>
        </a:graphic>
      </p:graphicFrame>
      <p:pic>
        <p:nvPicPr>
          <p:cNvPr id="56344" name="Picture 2" descr="C:\Users\aib\Pictures\Logos\Top500_Logo_4c.tiff"/>
          <p:cNvPicPr>
            <a:picLocks noChangeAspect="1" noChangeArrowheads="1"/>
          </p:cNvPicPr>
          <p:nvPr/>
        </p:nvPicPr>
        <p:blipFill>
          <a:blip r:embed="rId3" cstate="print"/>
          <a:srcRect/>
          <a:stretch>
            <a:fillRect/>
          </a:stretch>
        </p:blipFill>
        <p:spPr bwMode="auto">
          <a:xfrm>
            <a:off x="6173788" y="1400175"/>
            <a:ext cx="1876425" cy="925513"/>
          </a:xfrm>
          <a:prstGeom prst="rect">
            <a:avLst/>
          </a:prstGeom>
          <a:noFill/>
          <a:ln w="9525">
            <a:noFill/>
            <a:miter lim="800000"/>
            <a:headEnd/>
            <a:tailEnd/>
          </a:ln>
        </p:spPr>
      </p:pic>
      <p:sp>
        <p:nvSpPr>
          <p:cNvPr id="56345" name="TextBox 5"/>
          <p:cNvSpPr txBox="1">
            <a:spLocks noChangeArrowheads="1"/>
          </p:cNvSpPr>
          <p:nvPr/>
        </p:nvSpPr>
        <p:spPr bwMode="auto">
          <a:xfrm>
            <a:off x="6462713" y="2439988"/>
            <a:ext cx="1474787" cy="368300"/>
          </a:xfrm>
          <a:prstGeom prst="rect">
            <a:avLst/>
          </a:prstGeom>
          <a:noFill/>
          <a:ln w="9525">
            <a:noFill/>
            <a:miter lim="800000"/>
            <a:headEnd/>
            <a:tailEnd/>
          </a:ln>
        </p:spPr>
        <p:txBody>
          <a:bodyPr>
            <a:spAutoFit/>
          </a:bodyPr>
          <a:lstStyle/>
          <a:p>
            <a:r>
              <a:rPr lang="en-US" sz="1800">
                <a:solidFill>
                  <a:srgbClr val="000000"/>
                </a:solidFill>
                <a:latin typeface="Calibri" pitchFamily="96" charset="0"/>
              </a:rPr>
              <a:t>#1 Nov. 1999</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smtClean="0">
                <a:ea typeface="ＭＳ Ｐゴシック" pitchFamily="96" charset="-128"/>
              </a:rPr>
              <a:t>The Cost of Data Movement</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a:spLocks noChangeArrowheads="1"/>
          </p:cNvSpPr>
          <p:nvPr/>
        </p:nvSpPr>
        <p:spPr bwMode="auto">
          <a:xfrm>
            <a:off x="6019800" y="1981200"/>
            <a:ext cx="381000" cy="457200"/>
          </a:xfrm>
          <a:prstGeom prst="ellipse">
            <a:avLst/>
          </a:prstGeom>
          <a:noFill/>
          <a:ln w="63500">
            <a:solidFill>
              <a:schemeClr val="accent2"/>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7" name="Oval 6"/>
          <p:cNvSpPr>
            <a:spLocks noChangeArrowheads="1"/>
          </p:cNvSpPr>
          <p:nvPr/>
        </p:nvSpPr>
        <p:spPr bwMode="auto">
          <a:xfrm>
            <a:off x="5029200" y="2057400"/>
            <a:ext cx="381000" cy="457200"/>
          </a:xfrm>
          <a:prstGeom prst="ellipse">
            <a:avLst/>
          </a:prstGeom>
          <a:noFill/>
          <a:ln w="63500">
            <a:solidFill>
              <a:schemeClr val="accent2"/>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91142" name="TextBox 7"/>
          <p:cNvSpPr txBox="1">
            <a:spLocks noChangeArrowheads="1"/>
          </p:cNvSpPr>
          <p:nvPr/>
        </p:nvSpPr>
        <p:spPr bwMode="auto">
          <a:xfrm>
            <a:off x="5943600" y="1600200"/>
            <a:ext cx="571500" cy="369888"/>
          </a:xfrm>
          <a:prstGeom prst="rect">
            <a:avLst/>
          </a:prstGeom>
          <a:noFill/>
          <a:ln w="9525">
            <a:noFill/>
            <a:miter lim="800000"/>
            <a:headEnd/>
            <a:tailEnd/>
          </a:ln>
        </p:spPr>
        <p:txBody>
          <a:bodyPr wrap="none">
            <a:spAutoFit/>
          </a:bodyPr>
          <a:lstStyle/>
          <a:p>
            <a:r>
              <a:rPr lang="en-US"/>
              <a:t>MPI</a:t>
            </a:r>
          </a:p>
        </p:txBody>
      </p:sp>
      <p:sp>
        <p:nvSpPr>
          <p:cNvPr id="9" name="Oval 8"/>
          <p:cNvSpPr>
            <a:spLocks noChangeArrowheads="1"/>
          </p:cNvSpPr>
          <p:nvPr/>
        </p:nvSpPr>
        <p:spPr bwMode="auto">
          <a:xfrm>
            <a:off x="4038600" y="3417888"/>
            <a:ext cx="381000" cy="457200"/>
          </a:xfrm>
          <a:prstGeom prst="ellipse">
            <a:avLst/>
          </a:prstGeom>
          <a:noFill/>
          <a:ln w="63500">
            <a:solidFill>
              <a:schemeClr val="accent2"/>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91144" name="TextBox 9"/>
          <p:cNvSpPr txBox="1">
            <a:spLocks noChangeArrowheads="1"/>
          </p:cNvSpPr>
          <p:nvPr/>
        </p:nvSpPr>
        <p:spPr bwMode="auto">
          <a:xfrm>
            <a:off x="3940175" y="3048000"/>
            <a:ext cx="631825" cy="369888"/>
          </a:xfrm>
          <a:prstGeom prst="rect">
            <a:avLst/>
          </a:prstGeom>
          <a:noFill/>
          <a:ln w="9525">
            <a:noFill/>
            <a:miter lim="800000"/>
            <a:headEnd/>
            <a:tailEnd/>
          </a:ln>
        </p:spPr>
        <p:txBody>
          <a:bodyPr wrap="none">
            <a:spAutoFit/>
          </a:bodyPr>
          <a:lstStyle/>
          <a:p>
            <a:r>
              <a:rPr lang="en-US"/>
              <a:t>CMP</a:t>
            </a:r>
          </a:p>
        </p:txBody>
      </p:sp>
      <p:cxnSp>
        <p:nvCxnSpPr>
          <p:cNvPr id="12" name="Straight Connector 11"/>
          <p:cNvCxnSpPr>
            <a:cxnSpLocks noChangeShapeType="1"/>
          </p:cNvCxnSpPr>
          <p:nvPr/>
        </p:nvCxnSpPr>
        <p:spPr bwMode="auto">
          <a:xfrm>
            <a:off x="990600" y="3276600"/>
            <a:ext cx="6781800" cy="1588"/>
          </a:xfrm>
          <a:prstGeom prst="line">
            <a:avLst/>
          </a:prstGeom>
          <a:noFill/>
          <a:ln w="25400">
            <a:solidFill>
              <a:srgbClr val="FF0000"/>
            </a:solidFill>
            <a:round/>
            <a:headEnd/>
            <a:tailEnd/>
          </a:ln>
          <a:effectLst>
            <a:outerShdw dist="20000" dir="5400000" rotWithShape="0">
              <a:srgbClr val="808080">
                <a:alpha val="37999"/>
              </a:srgbClr>
            </a:outerShdw>
          </a:effectLst>
        </p:spPr>
      </p:cxnSp>
      <p:sp>
        <p:nvSpPr>
          <p:cNvPr id="91146" name="TextBox 10"/>
          <p:cNvSpPr txBox="1">
            <a:spLocks noChangeArrowheads="1"/>
          </p:cNvSpPr>
          <p:nvPr/>
        </p:nvSpPr>
        <p:spPr bwMode="auto">
          <a:xfrm>
            <a:off x="6019800" y="2971800"/>
            <a:ext cx="1524000" cy="369888"/>
          </a:xfrm>
          <a:prstGeom prst="rect">
            <a:avLst/>
          </a:prstGeom>
          <a:noFill/>
          <a:ln w="9525">
            <a:noFill/>
            <a:miter lim="800000"/>
            <a:headEnd/>
            <a:tailEnd/>
          </a:ln>
        </p:spPr>
        <p:txBody>
          <a:bodyPr wrap="none">
            <a:spAutoFit/>
          </a:bodyPr>
          <a:lstStyle/>
          <a:p>
            <a:r>
              <a:rPr lang="en-US"/>
              <a:t>Cost of a FLOP</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1041400" y="152400"/>
            <a:ext cx="6934200" cy="762000"/>
          </a:xfrm>
        </p:spPr>
        <p:txBody>
          <a:bodyPr/>
          <a:lstStyle/>
          <a:p>
            <a:r>
              <a:rPr lang="en-US" sz="2900" smtClean="0">
                <a:ea typeface="ＭＳ Ｐゴシック" pitchFamily="96" charset="-128"/>
              </a:rPr>
              <a:t>The situation will not improve in 2018</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10" name="Oval 9"/>
          <p:cNvSpPr>
            <a:spLocks noChangeArrowheads="1"/>
          </p:cNvSpPr>
          <p:nvPr/>
        </p:nvSpPr>
        <p:spPr bwMode="auto">
          <a:xfrm>
            <a:off x="6019800" y="1981200"/>
            <a:ext cx="381000" cy="762000"/>
          </a:xfrm>
          <a:prstGeom prst="ellipse">
            <a:avLst/>
          </a:prstGeom>
          <a:noFill/>
          <a:ln w="63500">
            <a:solidFill>
              <a:schemeClr val="accent2"/>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1" name="Oval 10"/>
          <p:cNvSpPr>
            <a:spLocks noChangeArrowheads="1"/>
          </p:cNvSpPr>
          <p:nvPr/>
        </p:nvSpPr>
        <p:spPr bwMode="auto">
          <a:xfrm>
            <a:off x="5029200" y="2057400"/>
            <a:ext cx="381000" cy="838200"/>
          </a:xfrm>
          <a:prstGeom prst="ellipse">
            <a:avLst/>
          </a:prstGeom>
          <a:noFill/>
          <a:ln w="63500">
            <a:solidFill>
              <a:schemeClr val="accent2"/>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3" name="Oval 12"/>
          <p:cNvSpPr>
            <a:spLocks noChangeArrowheads="1"/>
          </p:cNvSpPr>
          <p:nvPr/>
        </p:nvSpPr>
        <p:spPr bwMode="auto">
          <a:xfrm>
            <a:off x="4191000" y="3405188"/>
            <a:ext cx="381000" cy="457200"/>
          </a:xfrm>
          <a:prstGeom prst="ellipse">
            <a:avLst/>
          </a:prstGeom>
          <a:noFill/>
          <a:ln w="63500">
            <a:solidFill>
              <a:schemeClr val="accent2"/>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92167" name="TextBox 13"/>
          <p:cNvSpPr txBox="1">
            <a:spLocks noChangeArrowheads="1"/>
          </p:cNvSpPr>
          <p:nvPr/>
        </p:nvSpPr>
        <p:spPr bwMode="auto">
          <a:xfrm>
            <a:off x="762000" y="1112838"/>
            <a:ext cx="7467600" cy="369887"/>
          </a:xfrm>
          <a:prstGeom prst="rect">
            <a:avLst/>
          </a:prstGeom>
          <a:noFill/>
          <a:ln w="9525">
            <a:noFill/>
            <a:miter lim="800000"/>
            <a:headEnd/>
            <a:tailEnd/>
          </a:ln>
        </p:spPr>
        <p:txBody>
          <a:bodyPr>
            <a:spAutoFit/>
          </a:bodyPr>
          <a:lstStyle/>
          <a:p>
            <a:r>
              <a:rPr lang="en-US" sz="1800" i="1">
                <a:solidFill>
                  <a:srgbClr val="008000"/>
                </a:solidFill>
              </a:rPr>
              <a:t>Energy Efficiency will require careful management of data locality</a:t>
            </a:r>
          </a:p>
        </p:txBody>
      </p:sp>
      <p:sp>
        <p:nvSpPr>
          <p:cNvPr id="92168" name="TextBox 15"/>
          <p:cNvSpPr txBox="1">
            <a:spLocks noChangeArrowheads="1"/>
          </p:cNvSpPr>
          <p:nvPr/>
        </p:nvSpPr>
        <p:spPr bwMode="auto">
          <a:xfrm>
            <a:off x="990600" y="5940425"/>
            <a:ext cx="7467600" cy="400050"/>
          </a:xfrm>
          <a:prstGeom prst="rect">
            <a:avLst/>
          </a:prstGeom>
          <a:noFill/>
          <a:ln w="9525">
            <a:noFill/>
            <a:miter lim="800000"/>
            <a:headEnd/>
            <a:tailEnd/>
          </a:ln>
        </p:spPr>
        <p:txBody>
          <a:bodyPr>
            <a:spAutoFit/>
          </a:bodyPr>
          <a:lstStyle/>
          <a:p>
            <a:r>
              <a:rPr lang="en-US" sz="2000" i="1">
                <a:solidFill>
                  <a:srgbClr val="800000"/>
                </a:solidFill>
              </a:rPr>
              <a:t>Important to know when you are on-chip and when data is off-chip!</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Title 4"/>
          <p:cNvSpPr>
            <a:spLocks noGrp="1"/>
          </p:cNvSpPr>
          <p:nvPr>
            <p:ph type="title"/>
          </p:nvPr>
        </p:nvSpPr>
        <p:spPr>
          <a:xfrm>
            <a:off x="457200" y="274638"/>
            <a:ext cx="8229600" cy="715962"/>
          </a:xfrm>
        </p:spPr>
        <p:txBody>
          <a:bodyPr/>
          <a:lstStyle/>
          <a:p>
            <a:r>
              <a:rPr lang="en-US" smtClean="0">
                <a:ea typeface="ＭＳ Ｐゴシック" pitchFamily="96" charset="-128"/>
              </a:rPr>
              <a:t>Locality Management is Key</a:t>
            </a:r>
          </a:p>
        </p:txBody>
      </p:sp>
      <p:sp>
        <p:nvSpPr>
          <p:cNvPr id="93187" name="Text Placeholder 5"/>
          <p:cNvSpPr>
            <a:spLocks noGrp="1"/>
          </p:cNvSpPr>
          <p:nvPr>
            <p:ph type="body" idx="1"/>
          </p:nvPr>
        </p:nvSpPr>
        <p:spPr>
          <a:xfrm>
            <a:off x="457200" y="1066800"/>
            <a:ext cx="4038600" cy="639763"/>
          </a:xfrm>
        </p:spPr>
        <p:txBody>
          <a:bodyPr/>
          <a:lstStyle/>
          <a:p>
            <a:r>
              <a:rPr lang="en-US" sz="2000" smtClean="0">
                <a:solidFill>
                  <a:srgbClr val="000000"/>
                </a:solidFill>
                <a:ea typeface="ＭＳ Ｐゴシック" pitchFamily="96" charset="-128"/>
              </a:rPr>
              <a:t>Vertical Locality Management</a:t>
            </a:r>
          </a:p>
        </p:txBody>
      </p:sp>
      <p:sp>
        <p:nvSpPr>
          <p:cNvPr id="93188" name="Text Placeholder 7"/>
          <p:cNvSpPr>
            <a:spLocks noGrp="1"/>
          </p:cNvSpPr>
          <p:nvPr>
            <p:ph type="body" sz="quarter" idx="3"/>
          </p:nvPr>
        </p:nvSpPr>
        <p:spPr>
          <a:xfrm>
            <a:off x="4645025" y="1036638"/>
            <a:ext cx="4270375" cy="639762"/>
          </a:xfrm>
        </p:spPr>
        <p:txBody>
          <a:bodyPr/>
          <a:lstStyle/>
          <a:p>
            <a:r>
              <a:rPr lang="en-US" sz="2000" smtClean="0">
                <a:solidFill>
                  <a:srgbClr val="000000"/>
                </a:solidFill>
                <a:ea typeface="ＭＳ Ｐゴシック" pitchFamily="96" charset="-128"/>
              </a:rPr>
              <a:t>Horizontal Locality Management</a:t>
            </a:r>
          </a:p>
        </p:txBody>
      </p:sp>
      <p:sp>
        <p:nvSpPr>
          <p:cNvPr id="93189" name="Slide Number Placeholder 3"/>
          <p:cNvSpPr>
            <a:spLocks noGrp="1"/>
          </p:cNvSpPr>
          <p:nvPr>
            <p:ph type="sldNum" sz="quarter" idx="11"/>
          </p:nvPr>
        </p:nvSpPr>
        <p:spPr>
          <a:xfrm>
            <a:off x="127000" y="6248400"/>
            <a:ext cx="1905000" cy="457200"/>
          </a:xfrm>
          <a:noFill/>
        </p:spPr>
        <p:txBody>
          <a:bodyPr/>
          <a:lstStyle/>
          <a:p>
            <a:pPr algn="l"/>
            <a:fld id="{096B89B3-A666-4D17-816F-CCFF1EB94A6C}" type="slidenum">
              <a:rPr lang="en-US" sz="2800">
                <a:latin typeface="Times" pitchFamily="96" charset="0"/>
              </a:rPr>
              <a:pPr algn="l"/>
              <a:t>52</a:t>
            </a:fld>
            <a:endParaRPr lang="en-US" sz="2800">
              <a:latin typeface="Times" pitchFamily="96" charset="0"/>
            </a:endParaRPr>
          </a:p>
        </p:txBody>
      </p:sp>
      <p:grpSp>
        <p:nvGrpSpPr>
          <p:cNvPr id="93190" name="Content Placeholder 9"/>
          <p:cNvGrpSpPr>
            <a:grpSpLocks noGrp="1"/>
          </p:cNvGrpSpPr>
          <p:nvPr>
            <p:ph sz="quarter" idx="4"/>
          </p:nvPr>
        </p:nvGrpSpPr>
        <p:grpSpPr bwMode="auto">
          <a:xfrm>
            <a:off x="4495800" y="1828800"/>
            <a:ext cx="4343400" cy="4297363"/>
            <a:chOff x="457200" y="1752600"/>
            <a:chExt cx="3124200" cy="3295650"/>
          </a:xfrm>
        </p:grpSpPr>
        <p:sp>
          <p:nvSpPr>
            <p:cNvPr id="11" name="Rectangle 10"/>
            <p:cNvSpPr>
              <a:spLocks noChangeArrowheads="1"/>
            </p:cNvSpPr>
            <p:nvPr/>
          </p:nvSpPr>
          <p:spPr bwMode="auto">
            <a:xfrm>
              <a:off x="457200" y="1752600"/>
              <a:ext cx="2819317" cy="2819625"/>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2" name="Rounded Rectangle 11"/>
            <p:cNvSpPr>
              <a:spLocks noChangeArrowheads="1"/>
            </p:cNvSpPr>
            <p:nvPr/>
          </p:nvSpPr>
          <p:spPr bwMode="auto">
            <a:xfrm>
              <a:off x="571389" y="1981481"/>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3" name="Rounded Rectangle 12"/>
            <p:cNvSpPr>
              <a:spLocks noChangeArrowheads="1"/>
            </p:cNvSpPr>
            <p:nvPr/>
          </p:nvSpPr>
          <p:spPr bwMode="auto">
            <a:xfrm>
              <a:off x="1104650" y="1981481"/>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4" name="Rounded Rectangle 13"/>
            <p:cNvSpPr>
              <a:spLocks noChangeArrowheads="1"/>
            </p:cNvSpPr>
            <p:nvPr/>
          </p:nvSpPr>
          <p:spPr bwMode="auto">
            <a:xfrm>
              <a:off x="1637910" y="1981481"/>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5" name="Rounded Rectangle 14"/>
            <p:cNvSpPr>
              <a:spLocks noChangeArrowheads="1"/>
            </p:cNvSpPr>
            <p:nvPr/>
          </p:nvSpPr>
          <p:spPr bwMode="auto">
            <a:xfrm>
              <a:off x="2171171" y="1981481"/>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6" name="Rounded Rectangle 15"/>
            <p:cNvSpPr>
              <a:spLocks noChangeArrowheads="1"/>
            </p:cNvSpPr>
            <p:nvPr/>
          </p:nvSpPr>
          <p:spPr bwMode="auto">
            <a:xfrm>
              <a:off x="2705574" y="1981481"/>
              <a:ext cx="380248"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7" name="Striped Right Arrow 16"/>
            <p:cNvSpPr>
              <a:spLocks noChangeArrowheads="1"/>
            </p:cNvSpPr>
            <p:nvPr/>
          </p:nvSpPr>
          <p:spPr bwMode="auto">
            <a:xfrm>
              <a:off x="2971633" y="2038702"/>
              <a:ext cx="609767" cy="227664"/>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8" name="Rounded Rectangle 17"/>
            <p:cNvSpPr>
              <a:spLocks noChangeArrowheads="1"/>
            </p:cNvSpPr>
            <p:nvPr/>
          </p:nvSpPr>
          <p:spPr bwMode="auto">
            <a:xfrm>
              <a:off x="571389" y="2514727"/>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19" name="Rounded Rectangle 18"/>
            <p:cNvSpPr>
              <a:spLocks noChangeArrowheads="1"/>
            </p:cNvSpPr>
            <p:nvPr/>
          </p:nvSpPr>
          <p:spPr bwMode="auto">
            <a:xfrm>
              <a:off x="1104650" y="2514727"/>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0" name="Rounded Rectangle 19"/>
            <p:cNvSpPr>
              <a:spLocks noChangeArrowheads="1"/>
            </p:cNvSpPr>
            <p:nvPr/>
          </p:nvSpPr>
          <p:spPr bwMode="auto">
            <a:xfrm>
              <a:off x="1637910" y="2514727"/>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1" name="Rounded Rectangle 20"/>
            <p:cNvSpPr>
              <a:spLocks noChangeArrowheads="1"/>
            </p:cNvSpPr>
            <p:nvPr/>
          </p:nvSpPr>
          <p:spPr bwMode="auto">
            <a:xfrm>
              <a:off x="2171171" y="2514727"/>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2" name="Rounded Rectangle 21"/>
            <p:cNvSpPr>
              <a:spLocks noChangeArrowheads="1"/>
            </p:cNvSpPr>
            <p:nvPr/>
          </p:nvSpPr>
          <p:spPr bwMode="auto">
            <a:xfrm>
              <a:off x="2705574" y="2514727"/>
              <a:ext cx="380248"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3" name="Striped Right Arrow 22"/>
            <p:cNvSpPr>
              <a:spLocks noChangeArrowheads="1"/>
            </p:cNvSpPr>
            <p:nvPr/>
          </p:nvSpPr>
          <p:spPr bwMode="auto">
            <a:xfrm>
              <a:off x="2971633" y="2571947"/>
              <a:ext cx="609767" cy="228881"/>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4" name="Rounded Rectangle 23"/>
            <p:cNvSpPr>
              <a:spLocks noChangeArrowheads="1"/>
            </p:cNvSpPr>
            <p:nvPr/>
          </p:nvSpPr>
          <p:spPr bwMode="auto">
            <a:xfrm>
              <a:off x="571389" y="3047972"/>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5" name="Rounded Rectangle 24"/>
            <p:cNvSpPr>
              <a:spLocks noChangeArrowheads="1"/>
            </p:cNvSpPr>
            <p:nvPr/>
          </p:nvSpPr>
          <p:spPr bwMode="auto">
            <a:xfrm>
              <a:off x="1104650" y="3047972"/>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6" name="Rounded Rectangle 25"/>
            <p:cNvSpPr>
              <a:spLocks noChangeArrowheads="1"/>
            </p:cNvSpPr>
            <p:nvPr/>
          </p:nvSpPr>
          <p:spPr bwMode="auto">
            <a:xfrm>
              <a:off x="1637910" y="3047972"/>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7" name="Rounded Rectangle 26"/>
            <p:cNvSpPr>
              <a:spLocks noChangeArrowheads="1"/>
            </p:cNvSpPr>
            <p:nvPr/>
          </p:nvSpPr>
          <p:spPr bwMode="auto">
            <a:xfrm>
              <a:off x="2171171" y="3047972"/>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8" name="Rounded Rectangle 27"/>
            <p:cNvSpPr>
              <a:spLocks noChangeArrowheads="1"/>
            </p:cNvSpPr>
            <p:nvPr/>
          </p:nvSpPr>
          <p:spPr bwMode="auto">
            <a:xfrm>
              <a:off x="2705574" y="3047972"/>
              <a:ext cx="380248"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29" name="Striped Right Arrow 28"/>
            <p:cNvSpPr>
              <a:spLocks noChangeArrowheads="1"/>
            </p:cNvSpPr>
            <p:nvPr/>
          </p:nvSpPr>
          <p:spPr bwMode="auto">
            <a:xfrm>
              <a:off x="2971633" y="3105192"/>
              <a:ext cx="609767" cy="228881"/>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0" name="Rounded Rectangle 29"/>
            <p:cNvSpPr>
              <a:spLocks noChangeArrowheads="1"/>
            </p:cNvSpPr>
            <p:nvPr/>
          </p:nvSpPr>
          <p:spPr bwMode="auto">
            <a:xfrm>
              <a:off x="571389" y="3581217"/>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1" name="Rounded Rectangle 30"/>
            <p:cNvSpPr>
              <a:spLocks noChangeArrowheads="1"/>
            </p:cNvSpPr>
            <p:nvPr/>
          </p:nvSpPr>
          <p:spPr bwMode="auto">
            <a:xfrm>
              <a:off x="1104650" y="3581217"/>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2" name="Rounded Rectangle 31"/>
            <p:cNvSpPr>
              <a:spLocks noChangeArrowheads="1"/>
            </p:cNvSpPr>
            <p:nvPr/>
          </p:nvSpPr>
          <p:spPr bwMode="auto">
            <a:xfrm>
              <a:off x="1637910" y="3581217"/>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3" name="Rounded Rectangle 32"/>
            <p:cNvSpPr>
              <a:spLocks noChangeArrowheads="1"/>
            </p:cNvSpPr>
            <p:nvPr/>
          </p:nvSpPr>
          <p:spPr bwMode="auto">
            <a:xfrm>
              <a:off x="2171171" y="3581217"/>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4" name="Rounded Rectangle 33"/>
            <p:cNvSpPr>
              <a:spLocks noChangeArrowheads="1"/>
            </p:cNvSpPr>
            <p:nvPr/>
          </p:nvSpPr>
          <p:spPr bwMode="auto">
            <a:xfrm>
              <a:off x="2705574" y="3581217"/>
              <a:ext cx="380248"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5" name="Striped Right Arrow 34"/>
            <p:cNvSpPr>
              <a:spLocks noChangeArrowheads="1"/>
            </p:cNvSpPr>
            <p:nvPr/>
          </p:nvSpPr>
          <p:spPr bwMode="auto">
            <a:xfrm>
              <a:off x="2971633" y="3638438"/>
              <a:ext cx="609767" cy="228881"/>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6" name="Rounded Rectangle 35"/>
            <p:cNvSpPr>
              <a:spLocks noChangeArrowheads="1"/>
            </p:cNvSpPr>
            <p:nvPr/>
          </p:nvSpPr>
          <p:spPr bwMode="auto">
            <a:xfrm>
              <a:off x="571389" y="4114462"/>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7" name="Rounded Rectangle 36"/>
            <p:cNvSpPr>
              <a:spLocks noChangeArrowheads="1"/>
            </p:cNvSpPr>
            <p:nvPr/>
          </p:nvSpPr>
          <p:spPr bwMode="auto">
            <a:xfrm>
              <a:off x="1104650" y="4114462"/>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8" name="Rounded Rectangle 37"/>
            <p:cNvSpPr>
              <a:spLocks noChangeArrowheads="1"/>
            </p:cNvSpPr>
            <p:nvPr/>
          </p:nvSpPr>
          <p:spPr bwMode="auto">
            <a:xfrm>
              <a:off x="1637910" y="4114462"/>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39" name="Rounded Rectangle 38"/>
            <p:cNvSpPr>
              <a:spLocks noChangeArrowheads="1"/>
            </p:cNvSpPr>
            <p:nvPr/>
          </p:nvSpPr>
          <p:spPr bwMode="auto">
            <a:xfrm>
              <a:off x="2171171" y="4114462"/>
              <a:ext cx="381390"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40" name="Rounded Rectangle 39"/>
            <p:cNvSpPr>
              <a:spLocks noChangeArrowheads="1"/>
            </p:cNvSpPr>
            <p:nvPr/>
          </p:nvSpPr>
          <p:spPr bwMode="auto">
            <a:xfrm>
              <a:off x="2705574" y="4114462"/>
              <a:ext cx="380248" cy="381064"/>
            </a:xfrm>
            <a:prstGeom prst="roundRect">
              <a:avLst>
                <a:gd name="adj" fmla="val 16667"/>
              </a:avLst>
            </a:prstGeom>
            <a:solidFill>
              <a:srgbClr val="800000"/>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41" name="Striped Right Arrow 40"/>
            <p:cNvSpPr>
              <a:spLocks noChangeArrowheads="1"/>
            </p:cNvSpPr>
            <p:nvPr/>
          </p:nvSpPr>
          <p:spPr bwMode="auto">
            <a:xfrm>
              <a:off x="2971633" y="4171683"/>
              <a:ext cx="609767" cy="228881"/>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grpSp>
          <p:nvGrpSpPr>
            <p:cNvPr id="93225" name="Group 39"/>
            <p:cNvGrpSpPr>
              <a:grpSpLocks/>
            </p:cNvGrpSpPr>
            <p:nvPr/>
          </p:nvGrpSpPr>
          <p:grpSpPr bwMode="auto">
            <a:xfrm rot="5400000">
              <a:off x="1485900" y="3543300"/>
              <a:ext cx="647700" cy="2362200"/>
              <a:chOff x="1600200" y="4191000"/>
              <a:chExt cx="647700" cy="2362200"/>
            </a:xfrm>
          </p:grpSpPr>
          <p:sp>
            <p:nvSpPr>
              <p:cNvPr id="47" name="Striped Right Arrow 34"/>
              <p:cNvSpPr>
                <a:spLocks noChangeArrowheads="1"/>
              </p:cNvSpPr>
              <p:nvPr/>
            </p:nvSpPr>
            <p:spPr bwMode="auto">
              <a:xfrm>
                <a:off x="1637955" y="4189663"/>
                <a:ext cx="609945" cy="228377"/>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48" name="Striped Right Arrow 47"/>
              <p:cNvSpPr>
                <a:spLocks noChangeArrowheads="1"/>
              </p:cNvSpPr>
              <p:nvPr/>
            </p:nvSpPr>
            <p:spPr bwMode="auto">
              <a:xfrm>
                <a:off x="1600214" y="4722924"/>
                <a:ext cx="609945" cy="228377"/>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49" name="Striped Right Arrow 48"/>
              <p:cNvSpPr>
                <a:spLocks noChangeArrowheads="1"/>
              </p:cNvSpPr>
              <p:nvPr/>
            </p:nvSpPr>
            <p:spPr bwMode="auto">
              <a:xfrm>
                <a:off x="1600214" y="5257326"/>
                <a:ext cx="609945" cy="229519"/>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50" name="Striped Right Arrow 49"/>
              <p:cNvSpPr>
                <a:spLocks noChangeArrowheads="1"/>
              </p:cNvSpPr>
              <p:nvPr/>
            </p:nvSpPr>
            <p:spPr bwMode="auto">
              <a:xfrm>
                <a:off x="1600214" y="5790587"/>
                <a:ext cx="609945" cy="228377"/>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51" name="Striped Right Arrow 50"/>
              <p:cNvSpPr>
                <a:spLocks noChangeArrowheads="1"/>
              </p:cNvSpPr>
              <p:nvPr/>
            </p:nvSpPr>
            <p:spPr bwMode="auto">
              <a:xfrm>
                <a:off x="1600214" y="6323848"/>
                <a:ext cx="609945" cy="228377"/>
              </a:xfrm>
              <a:custGeom>
                <a:avLst/>
                <a:gdLst>
                  <a:gd name="T0" fmla="*/ 495300 w 609600"/>
                  <a:gd name="T1" fmla="*/ 0 h 228600"/>
                  <a:gd name="T2" fmla="*/ 0 w 609600"/>
                  <a:gd name="T3" fmla="*/ 114300 h 228600"/>
                  <a:gd name="T4" fmla="*/ 495300 w 609600"/>
                  <a:gd name="T5" fmla="*/ 228600 h 228600"/>
                  <a:gd name="T6" fmla="*/ 609600 w 609600"/>
                  <a:gd name="T7" fmla="*/ 114300 h 228600"/>
                  <a:gd name="T8" fmla="*/ 3 60000 65536"/>
                  <a:gd name="T9" fmla="*/ 2 60000 65536"/>
                  <a:gd name="T10" fmla="*/ 1 60000 65536"/>
                  <a:gd name="T11" fmla="*/ 0 60000 65536"/>
                  <a:gd name="T12" fmla="*/ 35719 w 609600"/>
                  <a:gd name="T13" fmla="*/ 57150 h 228600"/>
                  <a:gd name="T14" fmla="*/ 552450 w 609600"/>
                  <a:gd name="T15" fmla="*/ 171450 h 228600"/>
                </a:gdLst>
                <a:ahLst/>
                <a:cxnLst>
                  <a:cxn ang="T8">
                    <a:pos x="T0" y="T1"/>
                  </a:cxn>
                  <a:cxn ang="T9">
                    <a:pos x="T2" y="T3"/>
                  </a:cxn>
                  <a:cxn ang="T10">
                    <a:pos x="T4" y="T5"/>
                  </a:cxn>
                  <a:cxn ang="T11">
                    <a:pos x="T6" y="T7"/>
                  </a:cxn>
                </a:cxnLst>
                <a:rect l="T12" t="T13" r="T14" b="T15"/>
                <a:pathLst>
                  <a:path w="609600" h="228600">
                    <a:moveTo>
                      <a:pt x="0" y="57150"/>
                    </a:moveTo>
                    <a:lnTo>
                      <a:pt x="7144" y="57150"/>
                    </a:lnTo>
                    <a:lnTo>
                      <a:pt x="7144" y="171450"/>
                    </a:lnTo>
                    <a:lnTo>
                      <a:pt x="0" y="171450"/>
                    </a:lnTo>
                    <a:close/>
                    <a:moveTo>
                      <a:pt x="14288" y="57150"/>
                    </a:moveTo>
                    <a:lnTo>
                      <a:pt x="28575" y="57150"/>
                    </a:lnTo>
                    <a:lnTo>
                      <a:pt x="28575" y="171450"/>
                    </a:lnTo>
                    <a:lnTo>
                      <a:pt x="14288" y="171450"/>
                    </a:lnTo>
                    <a:close/>
                    <a:moveTo>
                      <a:pt x="35719" y="57150"/>
                    </a:moveTo>
                    <a:lnTo>
                      <a:pt x="495300" y="57150"/>
                    </a:lnTo>
                    <a:lnTo>
                      <a:pt x="495300" y="0"/>
                    </a:lnTo>
                    <a:lnTo>
                      <a:pt x="609600" y="114300"/>
                    </a:lnTo>
                    <a:lnTo>
                      <a:pt x="495300" y="228600"/>
                    </a:lnTo>
                    <a:lnTo>
                      <a:pt x="495300" y="171450"/>
                    </a:lnTo>
                    <a:lnTo>
                      <a:pt x="35719" y="171450"/>
                    </a:lnTo>
                    <a:close/>
                  </a:path>
                </a:pathLst>
              </a:custGeom>
              <a:solidFill>
                <a:srgbClr val="FF6600"/>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grpSp>
        <p:sp>
          <p:nvSpPr>
            <p:cNvPr id="43" name="Rounded Rectangle 42"/>
            <p:cNvSpPr>
              <a:spLocks noChangeArrowheads="1"/>
            </p:cNvSpPr>
            <p:nvPr/>
          </p:nvSpPr>
          <p:spPr bwMode="auto">
            <a:xfrm>
              <a:off x="571389" y="1904782"/>
              <a:ext cx="952333" cy="1066490"/>
            </a:xfrm>
            <a:prstGeom prst="roundRect">
              <a:avLst>
                <a:gd name="adj" fmla="val 16667"/>
              </a:avLst>
            </a:prstGeom>
            <a:solidFill>
              <a:srgbClr val="FFFFFF">
                <a:alpha val="47058"/>
              </a:srgbClr>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44" name="Rounded Rectangle 43"/>
            <p:cNvSpPr>
              <a:spLocks noChangeArrowheads="1"/>
            </p:cNvSpPr>
            <p:nvPr/>
          </p:nvSpPr>
          <p:spPr bwMode="auto">
            <a:xfrm>
              <a:off x="1600228" y="1904782"/>
              <a:ext cx="952333" cy="1066490"/>
            </a:xfrm>
            <a:prstGeom prst="roundRect">
              <a:avLst>
                <a:gd name="adj" fmla="val 16667"/>
              </a:avLst>
            </a:prstGeom>
            <a:solidFill>
              <a:srgbClr val="FFFFFF">
                <a:alpha val="47058"/>
              </a:srgbClr>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45" name="Rounded Rectangle 44"/>
            <p:cNvSpPr>
              <a:spLocks noChangeArrowheads="1"/>
            </p:cNvSpPr>
            <p:nvPr/>
          </p:nvSpPr>
          <p:spPr bwMode="auto">
            <a:xfrm>
              <a:off x="1637910" y="2971272"/>
              <a:ext cx="952333" cy="1067707"/>
            </a:xfrm>
            <a:prstGeom prst="roundRect">
              <a:avLst>
                <a:gd name="adj" fmla="val 16667"/>
              </a:avLst>
            </a:prstGeom>
            <a:solidFill>
              <a:srgbClr val="FFFFFF">
                <a:alpha val="47058"/>
              </a:srgbClr>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
          <p:nvSpPr>
            <p:cNvPr id="46" name="Rounded Rectangle 45"/>
            <p:cNvSpPr>
              <a:spLocks noChangeArrowheads="1"/>
            </p:cNvSpPr>
            <p:nvPr/>
          </p:nvSpPr>
          <p:spPr bwMode="auto">
            <a:xfrm>
              <a:off x="571389" y="2971272"/>
              <a:ext cx="952333" cy="1067707"/>
            </a:xfrm>
            <a:prstGeom prst="roundRect">
              <a:avLst>
                <a:gd name="adj" fmla="val 16667"/>
              </a:avLst>
            </a:prstGeom>
            <a:solidFill>
              <a:srgbClr val="FFFFFF">
                <a:alpha val="47058"/>
              </a:srgbClr>
            </a:solidFill>
            <a:ln w="9525">
              <a:solidFill>
                <a:srgbClr val="B6DCDF"/>
              </a:solidFill>
              <a:round/>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grpSp>
      <p:sp>
        <p:nvSpPr>
          <p:cNvPr id="93191" name="Content Placeholder 52"/>
          <p:cNvSpPr>
            <a:spLocks noGrp="1"/>
          </p:cNvSpPr>
          <p:nvPr>
            <p:ph sz="half" idx="2"/>
          </p:nvPr>
        </p:nvSpPr>
        <p:spPr/>
        <p:txBody>
          <a:bodyPr/>
          <a:lstStyle/>
          <a:p>
            <a:endParaRPr lang="en-US" smtClean="0">
              <a:ea typeface="ＭＳ Ｐゴシック" pitchFamily="96" charset="-128"/>
            </a:endParaRPr>
          </a:p>
        </p:txBody>
      </p:sp>
      <p:pic>
        <p:nvPicPr>
          <p:cNvPr id="93192" name="Picture 53"/>
          <p:cNvPicPr>
            <a:picLocks noChangeAspect="1"/>
          </p:cNvPicPr>
          <p:nvPr/>
        </p:nvPicPr>
        <p:blipFill>
          <a:blip r:embed="rId2" cstate="print"/>
          <a:srcRect/>
          <a:stretch>
            <a:fillRect/>
          </a:stretch>
        </p:blipFill>
        <p:spPr bwMode="auto">
          <a:xfrm>
            <a:off x="762000" y="1828800"/>
            <a:ext cx="3670300" cy="3708400"/>
          </a:xfrm>
          <a:prstGeom prst="rect">
            <a:avLst/>
          </a:prstGeom>
          <a:noFill/>
          <a:ln w="9525">
            <a:noFill/>
            <a:miter lim="800000"/>
            <a:headEnd/>
            <a:tailEnd/>
          </a:ln>
        </p:spPr>
      </p:pic>
      <p:sp>
        <p:nvSpPr>
          <p:cNvPr id="93193" name="TextBox 51"/>
          <p:cNvSpPr txBox="1">
            <a:spLocks noChangeArrowheads="1"/>
          </p:cNvSpPr>
          <p:nvPr/>
        </p:nvSpPr>
        <p:spPr bwMode="auto">
          <a:xfrm rot="1759839">
            <a:off x="952500" y="5068888"/>
            <a:ext cx="1338263" cy="261937"/>
          </a:xfrm>
          <a:prstGeom prst="rect">
            <a:avLst/>
          </a:prstGeom>
          <a:noFill/>
          <a:ln w="9525">
            <a:noFill/>
            <a:miter lim="800000"/>
            <a:headEnd/>
            <a:tailEnd/>
          </a:ln>
        </p:spPr>
        <p:txBody>
          <a:bodyPr wrap="none">
            <a:spAutoFit/>
          </a:bodyPr>
          <a:lstStyle/>
          <a:p>
            <a:r>
              <a:rPr lang="en-US" sz="1100"/>
              <a:t>Sun Microsystems</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Title 4"/>
          <p:cNvSpPr>
            <a:spLocks noGrp="1"/>
          </p:cNvSpPr>
          <p:nvPr>
            <p:ph type="title"/>
          </p:nvPr>
        </p:nvSpPr>
        <p:spPr>
          <a:xfrm>
            <a:off x="457200" y="274638"/>
            <a:ext cx="8229600" cy="715962"/>
          </a:xfrm>
        </p:spPr>
        <p:txBody>
          <a:bodyPr/>
          <a:lstStyle/>
          <a:p>
            <a:r>
              <a:rPr lang="en-US" smtClean="0">
                <a:ea typeface="ＭＳ Ｐゴシック" pitchFamily="96" charset="-128"/>
              </a:rPr>
              <a:t>Locality Management is Key</a:t>
            </a:r>
          </a:p>
        </p:txBody>
      </p:sp>
      <p:sp>
        <p:nvSpPr>
          <p:cNvPr id="94211" name="Text Placeholder 5"/>
          <p:cNvSpPr>
            <a:spLocks noGrp="1"/>
          </p:cNvSpPr>
          <p:nvPr>
            <p:ph type="body" idx="1"/>
          </p:nvPr>
        </p:nvSpPr>
        <p:spPr>
          <a:xfrm>
            <a:off x="457200" y="1066800"/>
            <a:ext cx="4038600" cy="639763"/>
          </a:xfrm>
        </p:spPr>
        <p:txBody>
          <a:bodyPr/>
          <a:lstStyle/>
          <a:p>
            <a:r>
              <a:rPr lang="en-US" sz="2000" smtClean="0">
                <a:solidFill>
                  <a:srgbClr val="000000"/>
                </a:solidFill>
                <a:ea typeface="ＭＳ Ｐゴシック" pitchFamily="96" charset="-128"/>
              </a:rPr>
              <a:t>Vertical Locality Management</a:t>
            </a:r>
          </a:p>
        </p:txBody>
      </p:sp>
      <p:sp>
        <p:nvSpPr>
          <p:cNvPr id="94212" name="Content Placeholder 6"/>
          <p:cNvSpPr>
            <a:spLocks noGrp="1"/>
          </p:cNvSpPr>
          <p:nvPr>
            <p:ph sz="half" idx="2"/>
          </p:nvPr>
        </p:nvSpPr>
        <p:spPr>
          <a:xfrm>
            <a:off x="457200" y="1752600"/>
            <a:ext cx="4040188" cy="4373563"/>
          </a:xfrm>
        </p:spPr>
        <p:txBody>
          <a:bodyPr/>
          <a:lstStyle/>
          <a:p>
            <a:r>
              <a:rPr lang="en-US" sz="2000" smtClean="0">
                <a:ea typeface="ＭＳ Ｐゴシック" pitchFamily="96" charset="-128"/>
              </a:rPr>
              <a:t>Movement of data up and down cache hierarchy</a:t>
            </a:r>
          </a:p>
          <a:p>
            <a:pPr lvl="1"/>
            <a:r>
              <a:rPr lang="en-US" sz="1800" smtClean="0">
                <a:ea typeface="ＭＳ Ｐゴシック" pitchFamily="96" charset="-128"/>
              </a:rPr>
              <a:t>Cache virtualizes notion of on-chip off-chip</a:t>
            </a:r>
          </a:p>
          <a:p>
            <a:pPr lvl="1"/>
            <a:r>
              <a:rPr lang="en-US" sz="1800" smtClean="0">
                <a:ea typeface="ＭＳ Ｐゴシック" pitchFamily="96" charset="-128"/>
              </a:rPr>
              <a:t>Software managed memory (local store) is hard to program (cell)</a:t>
            </a:r>
          </a:p>
          <a:p>
            <a:r>
              <a:rPr lang="en-US" sz="2000" smtClean="0">
                <a:ea typeface="ＭＳ Ｐゴシック" pitchFamily="96" charset="-128"/>
              </a:rPr>
              <a:t>Virtual Local store</a:t>
            </a:r>
          </a:p>
          <a:p>
            <a:pPr lvl="1"/>
            <a:r>
              <a:rPr lang="en-US" sz="1800" smtClean="0">
                <a:ea typeface="ＭＳ Ｐゴシック" pitchFamily="96" charset="-128"/>
              </a:rPr>
              <a:t>Use conventional cache for portability</a:t>
            </a:r>
          </a:p>
          <a:p>
            <a:pPr lvl="1"/>
            <a:r>
              <a:rPr lang="en-US" sz="1800" smtClean="0">
                <a:ea typeface="ＭＳ Ｐゴシック" pitchFamily="96" charset="-128"/>
              </a:rPr>
              <a:t>Only use SW managed memory only for performance critical code </a:t>
            </a:r>
            <a:endParaRPr lang="en-US" sz="2200" smtClean="0">
              <a:ea typeface="ＭＳ Ｐゴシック" pitchFamily="96" charset="-128"/>
            </a:endParaRPr>
          </a:p>
          <a:p>
            <a:pPr lvl="1"/>
            <a:r>
              <a:rPr lang="en-US" sz="1800" smtClean="0">
                <a:ea typeface="ＭＳ Ｐゴシック" pitchFamily="96" charset="-128"/>
              </a:rPr>
              <a:t>Repartition as needed</a:t>
            </a:r>
            <a:endParaRPr lang="en-US" sz="1400" smtClean="0">
              <a:ea typeface="ＭＳ Ｐゴシック" pitchFamily="96" charset="-128"/>
            </a:endParaRPr>
          </a:p>
        </p:txBody>
      </p:sp>
      <p:sp>
        <p:nvSpPr>
          <p:cNvPr id="94213" name="Slide Number Placeholder 3"/>
          <p:cNvSpPr>
            <a:spLocks noGrp="1"/>
          </p:cNvSpPr>
          <p:nvPr>
            <p:ph type="sldNum" sz="quarter" idx="11"/>
          </p:nvPr>
        </p:nvSpPr>
        <p:spPr>
          <a:xfrm>
            <a:off x="127000" y="6248400"/>
            <a:ext cx="1905000" cy="457200"/>
          </a:xfrm>
          <a:noFill/>
        </p:spPr>
        <p:txBody>
          <a:bodyPr/>
          <a:lstStyle/>
          <a:p>
            <a:pPr algn="l"/>
            <a:fld id="{B3F3C814-F7A4-4A59-9460-3488920312A4}" type="slidenum">
              <a:rPr lang="en-US" sz="2800">
                <a:latin typeface="Times" pitchFamily="96" charset="0"/>
              </a:rPr>
              <a:pPr algn="l"/>
              <a:t>53</a:t>
            </a:fld>
            <a:endParaRPr lang="en-US" sz="2800">
              <a:latin typeface="Times" pitchFamily="96" charset="0"/>
            </a:endParaRPr>
          </a:p>
        </p:txBody>
      </p:sp>
      <p:pic>
        <p:nvPicPr>
          <p:cNvPr id="94214" name="Picture 5"/>
          <p:cNvPicPr>
            <a:picLocks noGrp="1" noChangeAspect="1" noChangeArrowheads="1"/>
          </p:cNvPicPr>
          <p:nvPr>
            <p:ph sz="quarter" idx="4"/>
          </p:nvPr>
        </p:nvPicPr>
        <p:blipFill>
          <a:blip r:embed="rId2" cstate="print"/>
          <a:srcRect l="6738" t="8865" r="62862" b="53897"/>
          <a:stretch>
            <a:fillRect/>
          </a:stretch>
        </p:blipFill>
        <p:spPr>
          <a:xfrm>
            <a:off x="4902200" y="1460500"/>
            <a:ext cx="2667000" cy="4308475"/>
          </a:xfrm>
        </p:spPr>
      </p:pic>
      <p:sp>
        <p:nvSpPr>
          <p:cNvPr id="94215" name="TextBox 10"/>
          <p:cNvSpPr txBox="1">
            <a:spLocks noChangeArrowheads="1"/>
          </p:cNvSpPr>
          <p:nvPr/>
        </p:nvSpPr>
        <p:spPr bwMode="auto">
          <a:xfrm>
            <a:off x="5486400" y="5105400"/>
            <a:ext cx="2609850" cy="369888"/>
          </a:xfrm>
          <a:prstGeom prst="rect">
            <a:avLst/>
          </a:prstGeom>
          <a:noFill/>
          <a:ln w="9525">
            <a:noFill/>
            <a:miter lim="800000"/>
            <a:headEnd/>
            <a:tailEnd/>
          </a:ln>
        </p:spPr>
        <p:txBody>
          <a:bodyPr wrap="none">
            <a:spAutoFit/>
          </a:bodyPr>
          <a:lstStyle/>
          <a:p>
            <a:r>
              <a:rPr lang="en-US"/>
              <a:t>On-chip Network Fabric</a:t>
            </a:r>
          </a:p>
        </p:txBody>
      </p:sp>
      <p:sp>
        <p:nvSpPr>
          <p:cNvPr id="12" name="Notched Right Arrow 11"/>
          <p:cNvSpPr>
            <a:spLocks noChangeArrowheads="1"/>
          </p:cNvSpPr>
          <p:nvPr/>
        </p:nvSpPr>
        <p:spPr bwMode="auto">
          <a:xfrm>
            <a:off x="7924800" y="5029200"/>
            <a:ext cx="914400" cy="609600"/>
          </a:xfrm>
          <a:prstGeom prst="notchedRight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2900" smtClean="0">
                <a:ea typeface="ＭＳ Ｐゴシック" pitchFamily="96" charset="-128"/>
              </a:rPr>
              <a:t>The Problem with Caches </a:t>
            </a:r>
            <a:br>
              <a:rPr lang="en-US" sz="2900" smtClean="0">
                <a:ea typeface="ＭＳ Ｐゴシック" pitchFamily="96" charset="-128"/>
              </a:rPr>
            </a:br>
            <a:r>
              <a:rPr lang="en-US" sz="2400" b="0" i="1" smtClean="0">
                <a:ea typeface="ＭＳ Ｐゴシック" pitchFamily="96" charset="-128"/>
              </a:rPr>
              <a:t>(why local-store will be increasingly prevalent)</a:t>
            </a:r>
            <a:endParaRPr lang="en-US" sz="2900" b="0" i="1" smtClean="0">
              <a:ea typeface="ＭＳ Ｐゴシック" pitchFamily="96" charset="-128"/>
            </a:endParaRPr>
          </a:p>
        </p:txBody>
      </p:sp>
      <p:sp>
        <p:nvSpPr>
          <p:cNvPr id="95235" name="Content Placeholder 2"/>
          <p:cNvSpPr>
            <a:spLocks noGrp="1"/>
          </p:cNvSpPr>
          <p:nvPr>
            <p:ph idx="1"/>
          </p:nvPr>
        </p:nvSpPr>
        <p:spPr>
          <a:xfrm>
            <a:off x="304800" y="1143000"/>
            <a:ext cx="8534400" cy="4983163"/>
          </a:xfrm>
        </p:spPr>
        <p:txBody>
          <a:bodyPr/>
          <a:lstStyle/>
          <a:p>
            <a:pPr>
              <a:lnSpc>
                <a:spcPct val="80000"/>
              </a:lnSpc>
            </a:pPr>
            <a:r>
              <a:rPr lang="en-US" sz="2000" b="1" smtClean="0">
                <a:ea typeface="ＭＳ Ｐゴシック" pitchFamily="96" charset="-128"/>
              </a:rPr>
              <a:t>Automatic cache virtualizes the notion of on-chip vs. off-chip memory</a:t>
            </a:r>
          </a:p>
          <a:p>
            <a:pPr lvl="1">
              <a:lnSpc>
                <a:spcPct val="80000"/>
              </a:lnSpc>
            </a:pPr>
            <a:r>
              <a:rPr lang="en-US" sz="1800" smtClean="0">
                <a:ea typeface="ＭＳ Ｐゴシック" pitchFamily="96" charset="-128"/>
              </a:rPr>
              <a:t>Makes on-chip memory indistinguishable from off-chip to pmodel</a:t>
            </a:r>
          </a:p>
          <a:p>
            <a:pPr lvl="1">
              <a:lnSpc>
                <a:spcPct val="80000"/>
              </a:lnSpc>
            </a:pPr>
            <a:r>
              <a:rPr lang="en-US" sz="1800" smtClean="0">
                <a:ea typeface="ＭＳ Ｐゴシック" pitchFamily="96" charset="-128"/>
              </a:rPr>
              <a:t>But energy cost is ~100x is data is off-chip</a:t>
            </a:r>
          </a:p>
          <a:p>
            <a:pPr lvl="1">
              <a:lnSpc>
                <a:spcPct val="80000"/>
              </a:lnSpc>
            </a:pPr>
            <a:r>
              <a:rPr lang="en-US" sz="1800" smtClean="0">
                <a:ea typeface="ＭＳ Ｐゴシック" pitchFamily="96" charset="-128"/>
              </a:rPr>
              <a:t>But if you have explicit on-chip memory, then what does that mean for cache-coherence?</a:t>
            </a:r>
          </a:p>
          <a:p>
            <a:pPr>
              <a:lnSpc>
                <a:spcPct val="80000"/>
              </a:lnSpc>
            </a:pPr>
            <a:endParaRPr lang="en-US" sz="2000" b="1" smtClean="0">
              <a:ea typeface="ＭＳ Ｐゴシック" pitchFamily="96" charset="-128"/>
            </a:endParaRPr>
          </a:p>
          <a:p>
            <a:pPr>
              <a:lnSpc>
                <a:spcPct val="80000"/>
              </a:lnSpc>
            </a:pPr>
            <a:r>
              <a:rPr lang="en-US" sz="2000" b="1" smtClean="0">
                <a:ea typeface="ＭＳ Ｐゴシック" pitchFamily="96" charset="-128"/>
              </a:rPr>
              <a:t>If you want performance, you really need to know the difference between on &amp; off chip</a:t>
            </a:r>
          </a:p>
          <a:p>
            <a:pPr lvl="1">
              <a:lnSpc>
                <a:spcPct val="80000"/>
              </a:lnSpc>
            </a:pPr>
            <a:r>
              <a:rPr lang="en-US" sz="1800" i="1" smtClean="0">
                <a:ea typeface="ＭＳ Ｐゴシック" pitchFamily="96" charset="-128"/>
              </a:rPr>
              <a:t>You can ignore it and be correct, but penalty is ~100x (reduces urgency from standpoint of applications)</a:t>
            </a:r>
          </a:p>
          <a:p>
            <a:pPr lvl="1">
              <a:lnSpc>
                <a:spcPct val="80000"/>
              </a:lnSpc>
              <a:buFontTx/>
              <a:buNone/>
            </a:pPr>
            <a:endParaRPr lang="en-US" sz="1800" smtClean="0">
              <a:ea typeface="ＭＳ Ｐゴシック" pitchFamily="96" charset="-128"/>
            </a:endParaRPr>
          </a:p>
          <a:p>
            <a:pPr>
              <a:lnSpc>
                <a:spcPct val="80000"/>
              </a:lnSpc>
              <a:buFontTx/>
              <a:buNone/>
            </a:pPr>
            <a:r>
              <a:rPr lang="en-US" sz="2000" i="1" smtClean="0">
                <a:solidFill>
                  <a:srgbClr val="FF0000"/>
                </a:solidFill>
                <a:ea typeface="ＭＳ Ｐゴシック" pitchFamily="96" charset="-128"/>
              </a:rPr>
              <a:t>This is why flat models for parallelism are </a:t>
            </a:r>
            <a:r>
              <a:rPr lang="en-US" sz="2000" i="1" u="sng" smtClean="0">
                <a:solidFill>
                  <a:srgbClr val="FF0000"/>
                </a:solidFill>
                <a:ea typeface="ＭＳ Ｐゴシック" pitchFamily="96" charset="-128"/>
              </a:rPr>
              <a:t>NOT </a:t>
            </a:r>
            <a:r>
              <a:rPr lang="en-US" sz="2000" i="1" smtClean="0">
                <a:solidFill>
                  <a:srgbClr val="FF0000"/>
                </a:solidFill>
                <a:ea typeface="ＭＳ Ｐゴシック" pitchFamily="96" charset="-128"/>
              </a:rPr>
              <a:t>in the solution space </a:t>
            </a:r>
          </a:p>
          <a:p>
            <a:pPr>
              <a:lnSpc>
                <a:spcPct val="80000"/>
              </a:lnSpc>
              <a:buFontTx/>
              <a:buNone/>
            </a:pPr>
            <a:endParaRPr lang="en-US" sz="2000" i="1" smtClean="0">
              <a:solidFill>
                <a:srgbClr val="FF0000"/>
              </a:solidFill>
              <a:ea typeface="ＭＳ Ｐゴシック" pitchFamily="96" charset="-128"/>
            </a:endParaRPr>
          </a:p>
          <a:p>
            <a:pPr>
              <a:lnSpc>
                <a:spcPct val="80000"/>
              </a:lnSpc>
              <a:buFontTx/>
              <a:buNone/>
            </a:pPr>
            <a:r>
              <a:rPr lang="en-US" sz="2000" i="1" smtClean="0">
                <a:solidFill>
                  <a:srgbClr val="FF0000"/>
                </a:solidFill>
                <a:ea typeface="ＭＳ Ｐゴシック" pitchFamily="96" charset="-128"/>
              </a:rPr>
              <a:t>If local store is in solution space, then what does it mean to have cache-coherence between local stores?</a:t>
            </a:r>
          </a:p>
          <a:p>
            <a:pPr lvl="1">
              <a:lnSpc>
                <a:spcPct val="80000"/>
              </a:lnSpc>
            </a:pPr>
            <a:endParaRPr lang="en-US" sz="1800" smtClean="0">
              <a:ea typeface="ＭＳ Ｐゴシック" pitchFamily="96" charset="-128"/>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Title 4"/>
          <p:cNvSpPr>
            <a:spLocks noGrp="1"/>
          </p:cNvSpPr>
          <p:nvPr>
            <p:ph type="title"/>
          </p:nvPr>
        </p:nvSpPr>
        <p:spPr>
          <a:xfrm>
            <a:off x="457200" y="274638"/>
            <a:ext cx="8229600" cy="715962"/>
          </a:xfrm>
        </p:spPr>
        <p:txBody>
          <a:bodyPr/>
          <a:lstStyle/>
          <a:p>
            <a:r>
              <a:rPr lang="en-US" smtClean="0">
                <a:ea typeface="ＭＳ Ｐゴシック" pitchFamily="96" charset="-128"/>
              </a:rPr>
              <a:t>Locality Management is Key</a:t>
            </a:r>
          </a:p>
        </p:txBody>
      </p:sp>
      <p:sp>
        <p:nvSpPr>
          <p:cNvPr id="96259" name="Text Placeholder 5"/>
          <p:cNvSpPr>
            <a:spLocks noGrp="1"/>
          </p:cNvSpPr>
          <p:nvPr>
            <p:ph type="body" idx="1"/>
          </p:nvPr>
        </p:nvSpPr>
        <p:spPr>
          <a:xfrm>
            <a:off x="457200" y="1066800"/>
            <a:ext cx="4038600" cy="639763"/>
          </a:xfrm>
        </p:spPr>
        <p:txBody>
          <a:bodyPr/>
          <a:lstStyle/>
          <a:p>
            <a:endParaRPr lang="en-US" sz="2000" smtClean="0">
              <a:solidFill>
                <a:srgbClr val="000000"/>
              </a:solidFill>
              <a:ea typeface="ＭＳ Ｐゴシック" pitchFamily="96" charset="-128"/>
            </a:endParaRPr>
          </a:p>
        </p:txBody>
      </p:sp>
      <p:sp>
        <p:nvSpPr>
          <p:cNvPr id="96260" name="Text Placeholder 7"/>
          <p:cNvSpPr>
            <a:spLocks noGrp="1"/>
          </p:cNvSpPr>
          <p:nvPr>
            <p:ph type="body" sz="quarter" idx="3"/>
          </p:nvPr>
        </p:nvSpPr>
        <p:spPr>
          <a:xfrm>
            <a:off x="4645025" y="1036638"/>
            <a:ext cx="4270375" cy="639762"/>
          </a:xfrm>
        </p:spPr>
        <p:txBody>
          <a:bodyPr/>
          <a:lstStyle/>
          <a:p>
            <a:r>
              <a:rPr lang="en-US" sz="2000" smtClean="0">
                <a:solidFill>
                  <a:srgbClr val="000000"/>
                </a:solidFill>
                <a:ea typeface="ＭＳ Ｐゴシック" pitchFamily="96" charset="-128"/>
              </a:rPr>
              <a:t>Horizontal Locality Management</a:t>
            </a:r>
          </a:p>
        </p:txBody>
      </p:sp>
      <p:sp>
        <p:nvSpPr>
          <p:cNvPr id="96261" name="Content Placeholder 8"/>
          <p:cNvSpPr>
            <a:spLocks noGrp="1"/>
          </p:cNvSpPr>
          <p:nvPr>
            <p:ph sz="quarter" idx="4"/>
          </p:nvPr>
        </p:nvSpPr>
        <p:spPr>
          <a:xfrm>
            <a:off x="4495800" y="1828800"/>
            <a:ext cx="4343400" cy="4297363"/>
          </a:xfrm>
        </p:spPr>
        <p:txBody>
          <a:bodyPr/>
          <a:lstStyle/>
          <a:p>
            <a:r>
              <a:rPr lang="en-US" sz="1800" smtClean="0">
                <a:ea typeface="ＭＳ Ｐゴシック" pitchFamily="96" charset="-128"/>
              </a:rPr>
              <a:t>Movement of data between processors</a:t>
            </a:r>
          </a:p>
          <a:p>
            <a:pPr lvl="1"/>
            <a:r>
              <a:rPr lang="en-US" sz="1600" smtClean="0">
                <a:ea typeface="ＭＳ Ｐゴシック" pitchFamily="96" charset="-128"/>
              </a:rPr>
              <a:t>10x lower latency and 10x higher bandwidth on-chip</a:t>
            </a:r>
          </a:p>
          <a:p>
            <a:pPr lvl="1"/>
            <a:r>
              <a:rPr lang="en-US" sz="1600" smtClean="0">
                <a:ea typeface="ＭＳ Ｐゴシック" pitchFamily="96" charset="-128"/>
              </a:rPr>
              <a:t>Need to minimize distance of horizontal data movement</a:t>
            </a:r>
          </a:p>
          <a:p>
            <a:r>
              <a:rPr lang="en-US" sz="1800" smtClean="0">
                <a:ea typeface="ＭＳ Ｐゴシック" pitchFamily="96" charset="-128"/>
              </a:rPr>
              <a:t>Encode Horizontal locality into memory address</a:t>
            </a:r>
          </a:p>
          <a:p>
            <a:pPr lvl="1"/>
            <a:r>
              <a:rPr lang="en-US" sz="1600" smtClean="0">
                <a:ea typeface="ＭＳ Ｐゴシック" pitchFamily="96" charset="-128"/>
              </a:rPr>
              <a:t>Hardware hierarchy where high-order bits encode cabinet and low-order bits encode chip-level distance</a:t>
            </a:r>
          </a:p>
          <a:p>
            <a:pPr lvl="1"/>
            <a:endParaRPr lang="en-US" sz="1200" smtClean="0">
              <a:ea typeface="ＭＳ Ｐゴシック" pitchFamily="96" charset="-128"/>
            </a:endParaRPr>
          </a:p>
        </p:txBody>
      </p:sp>
      <p:sp>
        <p:nvSpPr>
          <p:cNvPr id="96262" name="Slide Number Placeholder 3"/>
          <p:cNvSpPr>
            <a:spLocks noGrp="1"/>
          </p:cNvSpPr>
          <p:nvPr>
            <p:ph type="sldNum" sz="quarter" idx="11"/>
          </p:nvPr>
        </p:nvSpPr>
        <p:spPr>
          <a:xfrm>
            <a:off x="127000" y="6248400"/>
            <a:ext cx="1905000" cy="457200"/>
          </a:xfrm>
          <a:noFill/>
        </p:spPr>
        <p:txBody>
          <a:bodyPr/>
          <a:lstStyle/>
          <a:p>
            <a:pPr algn="l"/>
            <a:fld id="{BAB7C511-33F3-4A46-BA42-EBB61C3BED11}" type="slidenum">
              <a:rPr lang="en-US" sz="2800">
                <a:latin typeface="Times" pitchFamily="96" charset="0"/>
              </a:rPr>
              <a:pPr algn="l"/>
              <a:t>55</a:t>
            </a:fld>
            <a:endParaRPr lang="en-US" sz="2800">
              <a:latin typeface="Times" pitchFamily="96" charset="0"/>
            </a:endParaRPr>
          </a:p>
        </p:txBody>
      </p:sp>
      <p:sp>
        <p:nvSpPr>
          <p:cNvPr id="96263" name="Content Placeholder 12"/>
          <p:cNvSpPr>
            <a:spLocks noGrp="1"/>
          </p:cNvSpPr>
          <p:nvPr>
            <p:ph sz="half" idx="2"/>
          </p:nvPr>
        </p:nvSpPr>
        <p:spPr/>
        <p:txBody>
          <a:bodyPr/>
          <a:lstStyle/>
          <a:p>
            <a:endParaRPr lang="en-US" smtClean="0">
              <a:ea typeface="ＭＳ Ｐゴシック" pitchFamily="96" charset="-128"/>
            </a:endParaRPr>
          </a:p>
        </p:txBody>
      </p:sp>
      <p:pic>
        <p:nvPicPr>
          <p:cNvPr id="96264" name="Content Placeholder 11" descr="MemAddressing_v2.pdf"/>
          <p:cNvPicPr>
            <a:picLocks noChangeAspect="1"/>
          </p:cNvPicPr>
          <p:nvPr/>
        </p:nvPicPr>
        <p:blipFill>
          <a:blip r:embed="rId2" cstate="print"/>
          <a:srcRect l="3804" t="8598" r="31308" b="62476"/>
          <a:stretch>
            <a:fillRect/>
          </a:stretch>
        </p:blipFill>
        <p:spPr bwMode="auto">
          <a:xfrm>
            <a:off x="0" y="3276600"/>
            <a:ext cx="4486275" cy="2587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Title 4"/>
          <p:cNvSpPr>
            <a:spLocks noGrp="1"/>
          </p:cNvSpPr>
          <p:nvPr>
            <p:ph type="title"/>
          </p:nvPr>
        </p:nvSpPr>
        <p:spPr>
          <a:xfrm>
            <a:off x="457200" y="274638"/>
            <a:ext cx="8229600" cy="715962"/>
          </a:xfrm>
        </p:spPr>
        <p:txBody>
          <a:bodyPr/>
          <a:lstStyle/>
          <a:p>
            <a:r>
              <a:rPr lang="en-US" smtClean="0">
                <a:ea typeface="ＭＳ Ｐゴシック" pitchFamily="96" charset="-128"/>
              </a:rPr>
              <a:t>Locality Management is Key</a:t>
            </a:r>
          </a:p>
        </p:txBody>
      </p:sp>
      <p:sp>
        <p:nvSpPr>
          <p:cNvPr id="97283" name="Text Placeholder 5"/>
          <p:cNvSpPr>
            <a:spLocks noGrp="1"/>
          </p:cNvSpPr>
          <p:nvPr>
            <p:ph type="body" idx="1"/>
          </p:nvPr>
        </p:nvSpPr>
        <p:spPr>
          <a:xfrm>
            <a:off x="457200" y="1066800"/>
            <a:ext cx="4038600" cy="639763"/>
          </a:xfrm>
        </p:spPr>
        <p:txBody>
          <a:bodyPr/>
          <a:lstStyle/>
          <a:p>
            <a:endParaRPr lang="en-US" sz="2000" smtClean="0">
              <a:solidFill>
                <a:srgbClr val="000000"/>
              </a:solidFill>
              <a:ea typeface="ＭＳ Ｐゴシック" pitchFamily="96" charset="-128"/>
            </a:endParaRPr>
          </a:p>
        </p:txBody>
      </p:sp>
      <p:sp>
        <p:nvSpPr>
          <p:cNvPr id="97284" name="Text Placeholder 7"/>
          <p:cNvSpPr>
            <a:spLocks noGrp="1"/>
          </p:cNvSpPr>
          <p:nvPr>
            <p:ph type="body" sz="quarter" idx="3"/>
          </p:nvPr>
        </p:nvSpPr>
        <p:spPr>
          <a:xfrm>
            <a:off x="4645025" y="1036638"/>
            <a:ext cx="4270375" cy="639762"/>
          </a:xfrm>
        </p:spPr>
        <p:txBody>
          <a:bodyPr/>
          <a:lstStyle/>
          <a:p>
            <a:r>
              <a:rPr lang="en-US" sz="2000" smtClean="0">
                <a:solidFill>
                  <a:srgbClr val="000000"/>
                </a:solidFill>
                <a:ea typeface="ＭＳ Ｐゴシック" pitchFamily="96" charset="-128"/>
              </a:rPr>
              <a:t>Horizontal Locality Management</a:t>
            </a:r>
          </a:p>
        </p:txBody>
      </p:sp>
      <p:sp>
        <p:nvSpPr>
          <p:cNvPr id="97285" name="Content Placeholder 8"/>
          <p:cNvSpPr>
            <a:spLocks noGrp="1"/>
          </p:cNvSpPr>
          <p:nvPr>
            <p:ph sz="quarter" idx="4"/>
          </p:nvPr>
        </p:nvSpPr>
        <p:spPr>
          <a:xfrm>
            <a:off x="4495800" y="1828800"/>
            <a:ext cx="4343400" cy="4297363"/>
          </a:xfrm>
        </p:spPr>
        <p:txBody>
          <a:bodyPr/>
          <a:lstStyle/>
          <a:p>
            <a:r>
              <a:rPr lang="en-US" sz="1800" smtClean="0">
                <a:ea typeface="ＭＳ Ｐゴシック" pitchFamily="96" charset="-128"/>
              </a:rPr>
              <a:t>Movement of data between processors</a:t>
            </a:r>
          </a:p>
          <a:p>
            <a:pPr lvl="1"/>
            <a:r>
              <a:rPr lang="en-US" sz="1600" smtClean="0">
                <a:ea typeface="ＭＳ Ｐゴシック" pitchFamily="96" charset="-128"/>
              </a:rPr>
              <a:t>10x lower latency and 10x higher bandwidth on-chip</a:t>
            </a:r>
          </a:p>
          <a:p>
            <a:pPr lvl="1"/>
            <a:r>
              <a:rPr lang="en-US" sz="1600" smtClean="0">
                <a:ea typeface="ＭＳ Ｐゴシック" pitchFamily="96" charset="-128"/>
              </a:rPr>
              <a:t>Need to minimize distance of horizontal data movement</a:t>
            </a:r>
          </a:p>
          <a:p>
            <a:r>
              <a:rPr lang="en-US" sz="1800" smtClean="0">
                <a:ea typeface="ＭＳ Ｐゴシック" pitchFamily="96" charset="-128"/>
              </a:rPr>
              <a:t>Encode Horizontal locality into memory address</a:t>
            </a:r>
          </a:p>
          <a:p>
            <a:pPr lvl="1"/>
            <a:r>
              <a:rPr lang="en-US" sz="1600" smtClean="0">
                <a:ea typeface="ＭＳ Ｐゴシック" pitchFamily="96" charset="-128"/>
              </a:rPr>
              <a:t>Hardware hierarchy where high-order bits encode cabinet and low-order bits encode chip-level distance</a:t>
            </a:r>
          </a:p>
          <a:p>
            <a:r>
              <a:rPr lang="en-US" sz="1800" smtClean="0">
                <a:ea typeface="ＭＳ Ｐゴシック" pitchFamily="96" charset="-128"/>
              </a:rPr>
              <a:t>Map local-store into global address space</a:t>
            </a:r>
          </a:p>
          <a:p>
            <a:pPr lvl="1"/>
            <a:r>
              <a:rPr lang="en-US" sz="1600" smtClean="0">
                <a:ea typeface="ＭＳ Ｐゴシック" pitchFamily="96" charset="-128"/>
              </a:rPr>
              <a:t>Hierarchical Partitioned Global Address space</a:t>
            </a:r>
          </a:p>
          <a:p>
            <a:pPr lvl="1"/>
            <a:endParaRPr lang="en-US" sz="1200" smtClean="0">
              <a:ea typeface="ＭＳ Ｐゴシック" pitchFamily="96" charset="-128"/>
            </a:endParaRPr>
          </a:p>
        </p:txBody>
      </p:sp>
      <p:sp>
        <p:nvSpPr>
          <p:cNvPr id="97286" name="Slide Number Placeholder 3"/>
          <p:cNvSpPr>
            <a:spLocks noGrp="1"/>
          </p:cNvSpPr>
          <p:nvPr>
            <p:ph type="sldNum" sz="quarter" idx="11"/>
          </p:nvPr>
        </p:nvSpPr>
        <p:spPr>
          <a:xfrm>
            <a:off x="127000" y="6248400"/>
            <a:ext cx="1905000" cy="457200"/>
          </a:xfrm>
          <a:noFill/>
        </p:spPr>
        <p:txBody>
          <a:bodyPr/>
          <a:lstStyle/>
          <a:p>
            <a:pPr algn="l"/>
            <a:fld id="{4F4A69A4-9875-41E8-8756-5709CE89EFF5}" type="slidenum">
              <a:rPr lang="en-US" sz="2800">
                <a:latin typeface="Times" pitchFamily="96" charset="0"/>
              </a:rPr>
              <a:pPr algn="l"/>
              <a:t>56</a:t>
            </a:fld>
            <a:endParaRPr lang="en-US" sz="2800">
              <a:latin typeface="Times" pitchFamily="96" charset="0"/>
            </a:endParaRPr>
          </a:p>
        </p:txBody>
      </p:sp>
      <p:pic>
        <p:nvPicPr>
          <p:cNvPr id="97287" name="Picture 5"/>
          <p:cNvPicPr>
            <a:picLocks noGrp="1" noChangeAspect="1" noChangeArrowheads="1"/>
          </p:cNvPicPr>
          <p:nvPr>
            <p:ph sz="half" idx="2"/>
          </p:nvPr>
        </p:nvPicPr>
        <p:blipFill>
          <a:blip r:embed="rId2" cstate="print"/>
          <a:srcRect l="-10913" r="-10913"/>
          <a:stretch>
            <a:fillRect/>
          </a:stretch>
        </p:blipFill>
        <p:spPr>
          <a:xfrm>
            <a:off x="457200" y="1752600"/>
            <a:ext cx="4040188" cy="4373563"/>
          </a:xfrm>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4"/>
          <p:cNvSpPr>
            <a:spLocks noGrp="1"/>
          </p:cNvSpPr>
          <p:nvPr>
            <p:ph type="title"/>
          </p:nvPr>
        </p:nvSpPr>
        <p:spPr>
          <a:xfrm>
            <a:off x="457200" y="274638"/>
            <a:ext cx="8229600" cy="715962"/>
          </a:xfrm>
        </p:spPr>
        <p:txBody>
          <a:bodyPr/>
          <a:lstStyle/>
          <a:p>
            <a:r>
              <a:rPr lang="en-US" smtClean="0">
                <a:ea typeface="ＭＳ Ｐゴシック" pitchFamily="96" charset="-128"/>
              </a:rPr>
              <a:t>Locality Management is Key</a:t>
            </a:r>
          </a:p>
        </p:txBody>
      </p:sp>
      <p:sp>
        <p:nvSpPr>
          <p:cNvPr id="98307" name="Text Placeholder 5"/>
          <p:cNvSpPr>
            <a:spLocks noGrp="1"/>
          </p:cNvSpPr>
          <p:nvPr>
            <p:ph type="body" idx="1"/>
          </p:nvPr>
        </p:nvSpPr>
        <p:spPr>
          <a:xfrm>
            <a:off x="457200" y="1066800"/>
            <a:ext cx="4038600" cy="639763"/>
          </a:xfrm>
        </p:spPr>
        <p:txBody>
          <a:bodyPr/>
          <a:lstStyle/>
          <a:p>
            <a:r>
              <a:rPr lang="en-US" sz="2000" smtClean="0">
                <a:solidFill>
                  <a:srgbClr val="000000"/>
                </a:solidFill>
                <a:ea typeface="ＭＳ Ｐゴシック" pitchFamily="96" charset="-128"/>
              </a:rPr>
              <a:t>Vertical Locality Management</a:t>
            </a:r>
          </a:p>
        </p:txBody>
      </p:sp>
      <p:sp>
        <p:nvSpPr>
          <p:cNvPr id="98308" name="Content Placeholder 6"/>
          <p:cNvSpPr>
            <a:spLocks noGrp="1"/>
          </p:cNvSpPr>
          <p:nvPr>
            <p:ph sz="half" idx="2"/>
          </p:nvPr>
        </p:nvSpPr>
        <p:spPr>
          <a:xfrm>
            <a:off x="457200" y="1752600"/>
            <a:ext cx="4040188" cy="4373563"/>
          </a:xfrm>
        </p:spPr>
        <p:txBody>
          <a:bodyPr/>
          <a:lstStyle/>
          <a:p>
            <a:r>
              <a:rPr lang="en-US" sz="2000" smtClean="0">
                <a:ea typeface="ＭＳ Ｐゴシック" pitchFamily="96" charset="-128"/>
              </a:rPr>
              <a:t>Movement of data up and down cache hierarchy</a:t>
            </a:r>
          </a:p>
          <a:p>
            <a:pPr lvl="1"/>
            <a:r>
              <a:rPr lang="en-US" sz="1800" smtClean="0">
                <a:ea typeface="ＭＳ Ｐゴシック" pitchFamily="96" charset="-128"/>
              </a:rPr>
              <a:t>Cache virtualizes notion of on-chip off-chip</a:t>
            </a:r>
          </a:p>
          <a:p>
            <a:pPr lvl="1"/>
            <a:r>
              <a:rPr lang="en-US" sz="1800" smtClean="0">
                <a:ea typeface="ＭＳ Ｐゴシック" pitchFamily="96" charset="-128"/>
              </a:rPr>
              <a:t>Software managed memory (local store) is hard to program (cell)</a:t>
            </a:r>
          </a:p>
          <a:p>
            <a:r>
              <a:rPr lang="en-US" sz="2000" smtClean="0">
                <a:ea typeface="ＭＳ Ｐゴシック" pitchFamily="96" charset="-128"/>
              </a:rPr>
              <a:t>Virtual Local store</a:t>
            </a:r>
          </a:p>
          <a:p>
            <a:pPr lvl="1"/>
            <a:r>
              <a:rPr lang="en-US" sz="1800" smtClean="0">
                <a:ea typeface="ＭＳ Ｐゴシック" pitchFamily="96" charset="-128"/>
              </a:rPr>
              <a:t>Use conventional cache for portability</a:t>
            </a:r>
          </a:p>
          <a:p>
            <a:pPr lvl="1"/>
            <a:r>
              <a:rPr lang="en-US" sz="1800" smtClean="0">
                <a:ea typeface="ＭＳ Ｐゴシック" pitchFamily="96" charset="-128"/>
              </a:rPr>
              <a:t>Only use SW managed memory only for performance critical code </a:t>
            </a:r>
            <a:endParaRPr lang="en-US" sz="2200" smtClean="0">
              <a:ea typeface="ＭＳ Ｐゴシック" pitchFamily="96" charset="-128"/>
            </a:endParaRPr>
          </a:p>
          <a:p>
            <a:pPr lvl="1"/>
            <a:r>
              <a:rPr lang="en-US" sz="1800" smtClean="0">
                <a:ea typeface="ＭＳ Ｐゴシック" pitchFamily="96" charset="-128"/>
              </a:rPr>
              <a:t>Repartition as needed</a:t>
            </a:r>
            <a:endParaRPr lang="en-US" sz="1400" smtClean="0">
              <a:ea typeface="ＭＳ Ｐゴシック" pitchFamily="96" charset="-128"/>
            </a:endParaRPr>
          </a:p>
        </p:txBody>
      </p:sp>
      <p:sp>
        <p:nvSpPr>
          <p:cNvPr id="98309" name="Text Placeholder 7"/>
          <p:cNvSpPr>
            <a:spLocks noGrp="1"/>
          </p:cNvSpPr>
          <p:nvPr>
            <p:ph type="body" sz="quarter" idx="3"/>
          </p:nvPr>
        </p:nvSpPr>
        <p:spPr>
          <a:xfrm>
            <a:off x="4645025" y="1036638"/>
            <a:ext cx="4270375" cy="639762"/>
          </a:xfrm>
        </p:spPr>
        <p:txBody>
          <a:bodyPr/>
          <a:lstStyle/>
          <a:p>
            <a:r>
              <a:rPr lang="en-US" sz="2000" smtClean="0">
                <a:solidFill>
                  <a:srgbClr val="000000"/>
                </a:solidFill>
                <a:ea typeface="ＭＳ Ｐゴシック" pitchFamily="96" charset="-128"/>
              </a:rPr>
              <a:t>Horizontal Locality Management</a:t>
            </a:r>
          </a:p>
        </p:txBody>
      </p:sp>
      <p:sp>
        <p:nvSpPr>
          <p:cNvPr id="98310" name="Content Placeholder 8"/>
          <p:cNvSpPr>
            <a:spLocks noGrp="1"/>
          </p:cNvSpPr>
          <p:nvPr>
            <p:ph sz="quarter" idx="4"/>
          </p:nvPr>
        </p:nvSpPr>
        <p:spPr>
          <a:xfrm>
            <a:off x="4495800" y="1828800"/>
            <a:ext cx="4343400" cy="4297363"/>
          </a:xfrm>
        </p:spPr>
        <p:txBody>
          <a:bodyPr/>
          <a:lstStyle/>
          <a:p>
            <a:r>
              <a:rPr lang="en-US" sz="1800" smtClean="0">
                <a:ea typeface="ＭＳ Ｐゴシック" pitchFamily="96" charset="-128"/>
              </a:rPr>
              <a:t>Movement of data between processors</a:t>
            </a:r>
          </a:p>
          <a:p>
            <a:pPr lvl="1"/>
            <a:r>
              <a:rPr lang="en-US" sz="1600" smtClean="0">
                <a:ea typeface="ＭＳ Ｐゴシック" pitchFamily="96" charset="-128"/>
              </a:rPr>
              <a:t>10x lower latency and 10x higher bandwidth on-chip</a:t>
            </a:r>
          </a:p>
          <a:p>
            <a:pPr lvl="1"/>
            <a:r>
              <a:rPr lang="en-US" sz="1600" smtClean="0">
                <a:ea typeface="ＭＳ Ｐゴシック" pitchFamily="96" charset="-128"/>
              </a:rPr>
              <a:t>Need to minimize distance of horizontal data movement</a:t>
            </a:r>
          </a:p>
          <a:p>
            <a:r>
              <a:rPr lang="en-US" sz="1800" smtClean="0">
                <a:ea typeface="ＭＳ Ｐゴシック" pitchFamily="96" charset="-128"/>
              </a:rPr>
              <a:t>Encode Horizontal locality into memory address</a:t>
            </a:r>
          </a:p>
          <a:p>
            <a:pPr lvl="1"/>
            <a:r>
              <a:rPr lang="en-US" sz="1600" smtClean="0">
                <a:ea typeface="ＭＳ Ｐゴシック" pitchFamily="96" charset="-128"/>
              </a:rPr>
              <a:t>Hardware hierarchy where high-order bits encode cabinet and low-order bits encode chip-level distance</a:t>
            </a:r>
          </a:p>
          <a:p>
            <a:r>
              <a:rPr lang="en-US" sz="1800" smtClean="0">
                <a:ea typeface="ＭＳ Ｐゴシック" pitchFamily="96" charset="-128"/>
              </a:rPr>
              <a:t>Map local-store into global address space</a:t>
            </a:r>
          </a:p>
          <a:p>
            <a:pPr lvl="1"/>
            <a:r>
              <a:rPr lang="en-US" sz="1600" smtClean="0">
                <a:ea typeface="ＭＳ Ｐゴシック" pitchFamily="96" charset="-128"/>
              </a:rPr>
              <a:t>Hierarchical Partitioned Global Address space</a:t>
            </a:r>
          </a:p>
          <a:p>
            <a:pPr lvl="1"/>
            <a:endParaRPr lang="en-US" sz="1200" smtClean="0">
              <a:ea typeface="ＭＳ Ｐゴシック" pitchFamily="96" charset="-128"/>
            </a:endParaRPr>
          </a:p>
        </p:txBody>
      </p:sp>
      <p:sp>
        <p:nvSpPr>
          <p:cNvPr id="98311" name="Slide Number Placeholder 3"/>
          <p:cNvSpPr>
            <a:spLocks noGrp="1"/>
          </p:cNvSpPr>
          <p:nvPr>
            <p:ph type="sldNum" sz="quarter" idx="11"/>
          </p:nvPr>
        </p:nvSpPr>
        <p:spPr>
          <a:xfrm>
            <a:off x="127000" y="6248400"/>
            <a:ext cx="1905000" cy="457200"/>
          </a:xfrm>
          <a:noFill/>
        </p:spPr>
        <p:txBody>
          <a:bodyPr/>
          <a:lstStyle/>
          <a:p>
            <a:pPr algn="l"/>
            <a:fld id="{EE86C74F-C1F5-46DD-9C3F-F320EBDC53E4}" type="slidenum">
              <a:rPr lang="en-US" sz="2800">
                <a:latin typeface="Times" pitchFamily="96" charset="0"/>
              </a:rPr>
              <a:pPr algn="l"/>
              <a:t>57</a:t>
            </a:fld>
            <a:endParaRPr lang="en-US" sz="2800">
              <a:latin typeface="Times" pitchFamily="96"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4"/>
          <p:cNvSpPr>
            <a:spLocks noGrp="1"/>
          </p:cNvSpPr>
          <p:nvPr>
            <p:ph type="ctrTitle"/>
          </p:nvPr>
        </p:nvSpPr>
        <p:spPr/>
        <p:txBody>
          <a:bodyPr/>
          <a:lstStyle/>
          <a:p>
            <a:r>
              <a:rPr lang="en-US" smtClean="0">
                <a:ea typeface="ＭＳ Ｐゴシック" pitchFamily="96" charset="-128"/>
              </a:rPr>
              <a:t>Memory</a:t>
            </a:r>
          </a:p>
        </p:txBody>
      </p:sp>
      <p:sp>
        <p:nvSpPr>
          <p:cNvPr id="99331" name="Subtitle 5"/>
          <p:cNvSpPr>
            <a:spLocks noGrp="1"/>
          </p:cNvSpPr>
          <p:nvPr>
            <p:ph type="subTitle" idx="1"/>
          </p:nvPr>
        </p:nvSpPr>
        <p:spPr/>
        <p:txBody>
          <a:bodyPr/>
          <a:lstStyle/>
          <a:p>
            <a:endParaRPr lang="en-US" smtClean="0">
              <a:ea typeface="ＭＳ Ｐゴシック" pitchFamily="96" charset="-128"/>
            </a:endParaRPr>
          </a:p>
        </p:txBody>
      </p:sp>
      <p:sp>
        <p:nvSpPr>
          <p:cNvPr id="99332" name="Slide Number Placeholder 3"/>
          <p:cNvSpPr>
            <a:spLocks noGrp="1"/>
          </p:cNvSpPr>
          <p:nvPr>
            <p:ph type="sldNum" sz="quarter" idx="11"/>
          </p:nvPr>
        </p:nvSpPr>
        <p:spPr>
          <a:xfrm>
            <a:off x="0" y="6477000"/>
            <a:ext cx="2133600" cy="304800"/>
          </a:xfrm>
          <a:noFill/>
        </p:spPr>
        <p:txBody>
          <a:bodyPr/>
          <a:lstStyle/>
          <a:p>
            <a:fld id="{4FE18D7F-C51D-47C6-8092-A92FAE73018D}" type="slidenum">
              <a:rPr lang="en-US"/>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pPr eaLnBrk="1" hangingPunct="1">
              <a:defRPr/>
            </a:pPr>
            <a:r>
              <a:rPr lang="en-US" sz="2900" smtClean="0">
                <a:ea typeface="ＭＳ Ｐゴシック" pitchFamily="96" charset="-128"/>
              </a:rPr>
              <a:t>Projections of Memory Density Improvements</a:t>
            </a:r>
          </a:p>
        </p:txBody>
      </p:sp>
      <p:pic>
        <p:nvPicPr>
          <p:cNvPr id="100355" name="Picture 4"/>
          <p:cNvPicPr>
            <a:picLocks noChangeAspect="1" noChangeArrowheads="1"/>
          </p:cNvPicPr>
          <p:nvPr/>
        </p:nvPicPr>
        <p:blipFill>
          <a:blip r:embed="rId3" cstate="print"/>
          <a:srcRect l="31232" t="22372" r="1659"/>
          <a:stretch>
            <a:fillRect/>
          </a:stretch>
        </p:blipFill>
        <p:spPr bwMode="auto">
          <a:xfrm>
            <a:off x="4800600" y="2838450"/>
            <a:ext cx="4343400" cy="3270250"/>
          </a:xfrm>
          <a:prstGeom prst="rect">
            <a:avLst/>
          </a:prstGeom>
          <a:noFill/>
          <a:ln w="9525">
            <a:noFill/>
            <a:miter lim="800000"/>
            <a:headEnd/>
            <a:tailEnd/>
          </a:ln>
        </p:spPr>
      </p:pic>
      <p:sp>
        <p:nvSpPr>
          <p:cNvPr id="208901" name="Text Box 5"/>
          <p:cNvSpPr txBox="1">
            <a:spLocks noChangeArrowheads="1"/>
          </p:cNvSpPr>
          <p:nvPr/>
        </p:nvSpPr>
        <p:spPr bwMode="auto">
          <a:xfrm>
            <a:off x="331788" y="1085850"/>
            <a:ext cx="8478837" cy="52387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defRPr/>
            </a:pPr>
            <a:endParaRPr lang="en-US"/>
          </a:p>
        </p:txBody>
      </p:sp>
      <p:sp>
        <p:nvSpPr>
          <p:cNvPr id="208903" name="Text Box 7"/>
          <p:cNvSpPr txBox="1">
            <a:spLocks noChangeArrowheads="1"/>
          </p:cNvSpPr>
          <p:nvPr/>
        </p:nvSpPr>
        <p:spPr bwMode="auto">
          <a:xfrm>
            <a:off x="322263" y="1254125"/>
            <a:ext cx="8524875" cy="163195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spcBef>
                <a:spcPts val="600"/>
              </a:spcBef>
              <a:buFont typeface="Arial" charset="0"/>
              <a:buChar char="•"/>
              <a:defRPr/>
            </a:pPr>
            <a:r>
              <a:rPr lang="en-US" sz="1600">
                <a:latin typeface="Arial" charset="0"/>
              </a:rPr>
              <a:t>Memory density is doubling every three years; processor logic is every two</a:t>
            </a:r>
          </a:p>
          <a:p>
            <a:pPr lvl="1">
              <a:spcBef>
                <a:spcPts val="600"/>
              </a:spcBef>
              <a:buFont typeface="Arial" charset="0"/>
              <a:buChar char="•"/>
              <a:defRPr/>
            </a:pPr>
            <a:r>
              <a:rPr lang="en-US" sz="1600">
                <a:latin typeface="Arial" charset="0"/>
              </a:rPr>
              <a:t> Project 8Gigabit DIMMs in 2018</a:t>
            </a:r>
          </a:p>
          <a:p>
            <a:pPr lvl="1">
              <a:spcBef>
                <a:spcPts val="600"/>
              </a:spcBef>
              <a:buFont typeface="Arial" charset="0"/>
              <a:buChar char="•"/>
              <a:defRPr/>
            </a:pPr>
            <a:r>
              <a:rPr lang="en-US" sz="1600">
                <a:latin typeface="Arial" charset="0"/>
              </a:rPr>
              <a:t> 16Gigabit if technology acceleration (or higher cost for early release)</a:t>
            </a:r>
          </a:p>
          <a:p>
            <a:pPr>
              <a:spcBef>
                <a:spcPts val="600"/>
              </a:spcBef>
              <a:buFont typeface="Arial" charset="0"/>
              <a:buChar char="•"/>
              <a:defRPr/>
            </a:pPr>
            <a:r>
              <a:rPr lang="en-US" sz="1600">
                <a:latin typeface="Arial" charset="0"/>
              </a:rPr>
              <a:t>Storage costs (dollars/Mbyte) are dropping gradually compared to logic costs</a:t>
            </a:r>
          </a:p>
          <a:p>
            <a:pPr lvl="1">
              <a:spcBef>
                <a:spcPts val="600"/>
              </a:spcBef>
              <a:buFont typeface="Arial" charset="0"/>
              <a:buChar char="•"/>
              <a:defRPr/>
            </a:pPr>
            <a:r>
              <a:rPr lang="en-US" sz="1600">
                <a:latin typeface="Arial" charset="0"/>
              </a:rPr>
              <a:t>Industry assumption: $1.80/memory chip is median commodity cost</a:t>
            </a:r>
          </a:p>
        </p:txBody>
      </p:sp>
      <p:sp>
        <p:nvSpPr>
          <p:cNvPr id="100358" name="Text Box 4"/>
          <p:cNvSpPr txBox="1">
            <a:spLocks noChangeArrowheads="1"/>
          </p:cNvSpPr>
          <p:nvPr/>
        </p:nvSpPr>
        <p:spPr bwMode="auto">
          <a:xfrm>
            <a:off x="5703888" y="6223000"/>
            <a:ext cx="2057400" cy="274638"/>
          </a:xfrm>
          <a:prstGeom prst="rect">
            <a:avLst/>
          </a:prstGeom>
          <a:noFill/>
          <a:ln w="9525">
            <a:noFill/>
            <a:miter lim="800000"/>
            <a:headEnd/>
            <a:tailEnd/>
          </a:ln>
        </p:spPr>
        <p:txBody>
          <a:bodyPr>
            <a:spAutoFit/>
          </a:bodyPr>
          <a:lstStyle/>
          <a:p>
            <a:pPr>
              <a:spcBef>
                <a:spcPct val="50000"/>
              </a:spcBef>
            </a:pPr>
            <a:r>
              <a:rPr lang="en-US" sz="1200">
                <a:solidFill>
                  <a:srgbClr val="FF0000"/>
                </a:solidFill>
                <a:latin typeface="Arial" charset="0"/>
              </a:rPr>
              <a:t>Source: David Turek, IBM</a:t>
            </a:r>
          </a:p>
        </p:txBody>
      </p:sp>
      <p:pic>
        <p:nvPicPr>
          <p:cNvPr id="100359" name="Picture 4" descr="BOARDS"/>
          <p:cNvPicPr>
            <a:picLocks noChangeAspect="1" noChangeArrowheads="1"/>
          </p:cNvPicPr>
          <p:nvPr/>
        </p:nvPicPr>
        <p:blipFill>
          <a:blip r:embed="rId4" cstate="print"/>
          <a:srcRect/>
          <a:stretch>
            <a:fillRect/>
          </a:stretch>
        </p:blipFill>
        <p:spPr bwMode="auto">
          <a:xfrm>
            <a:off x="381000" y="3022600"/>
            <a:ext cx="4238625" cy="2921000"/>
          </a:xfrm>
          <a:prstGeom prst="rect">
            <a:avLst/>
          </a:prstGeom>
          <a:noFill/>
          <a:ln w="25400">
            <a:noFill/>
            <a:miter lim="800000"/>
            <a:headEnd/>
            <a:tailEnd/>
          </a:ln>
        </p:spPr>
      </p:pic>
      <p:sp>
        <p:nvSpPr>
          <p:cNvPr id="100360" name="TextBox 7"/>
          <p:cNvSpPr txBox="1">
            <a:spLocks noChangeArrowheads="1"/>
          </p:cNvSpPr>
          <p:nvPr/>
        </p:nvSpPr>
        <p:spPr bwMode="auto">
          <a:xfrm>
            <a:off x="5715000" y="2882900"/>
            <a:ext cx="2997200" cy="307975"/>
          </a:xfrm>
          <a:prstGeom prst="rect">
            <a:avLst/>
          </a:prstGeom>
          <a:noFill/>
          <a:ln w="9525">
            <a:noFill/>
            <a:miter lim="800000"/>
            <a:headEnd/>
            <a:tailEnd/>
          </a:ln>
        </p:spPr>
        <p:txBody>
          <a:bodyPr wrap="none">
            <a:spAutoFit/>
          </a:bodyPr>
          <a:lstStyle/>
          <a:p>
            <a:r>
              <a:rPr lang="en-US" sz="1400">
                <a:latin typeface="Arial" charset="0"/>
              </a:rPr>
              <a:t>Cost of Computation vs. Memory</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txBox="1">
            <a:spLocks noChangeArrowheads="1"/>
          </p:cNvSpPr>
          <p:nvPr/>
        </p:nvSpPr>
        <p:spPr bwMode="auto">
          <a:xfrm>
            <a:off x="615950" y="80963"/>
            <a:ext cx="7658100" cy="863600"/>
          </a:xfrm>
          <a:prstGeom prst="rect">
            <a:avLst/>
          </a:prstGeom>
          <a:noFill/>
          <a:ln w="9525">
            <a:noFill/>
            <a:miter lim="800000"/>
            <a:headEnd/>
            <a:tailEnd/>
          </a:ln>
        </p:spPr>
        <p:txBody>
          <a:bodyPr anchor="ctr"/>
          <a:lstStyle/>
          <a:p>
            <a:pPr algn="ctr" eaLnBrk="1" hangingPunct="1"/>
            <a:r>
              <a:rPr lang="en-US" sz="3200">
                <a:latin typeface="Arial" charset="0"/>
              </a:rPr>
              <a:t>Comparison </a:t>
            </a:r>
          </a:p>
          <a:p>
            <a:pPr algn="ctr" eaLnBrk="1" hangingPunct="1"/>
            <a:r>
              <a:rPr lang="en-US" sz="3200">
                <a:latin typeface="Arial" charset="0"/>
              </a:rPr>
              <a:t>Jaguar (2009) vs. ASCI Red (1999) </a:t>
            </a:r>
          </a:p>
        </p:txBody>
      </p:sp>
      <p:sp>
        <p:nvSpPr>
          <p:cNvPr id="57347" name="Rectangle 3"/>
          <p:cNvSpPr txBox="1">
            <a:spLocks noChangeArrowheads="1"/>
          </p:cNvSpPr>
          <p:nvPr/>
        </p:nvSpPr>
        <p:spPr bwMode="auto">
          <a:xfrm>
            <a:off x="685800" y="1536700"/>
            <a:ext cx="7772400" cy="4114800"/>
          </a:xfrm>
          <a:prstGeom prst="rect">
            <a:avLst/>
          </a:prstGeom>
          <a:noFill/>
          <a:ln w="9525">
            <a:noFill/>
            <a:miter lim="800000"/>
            <a:headEnd/>
            <a:tailEnd/>
          </a:ln>
        </p:spPr>
        <p:txBody>
          <a:bodyPr/>
          <a:lstStyle/>
          <a:p>
            <a:pPr marL="292100" indent="-292100" eaLnBrk="1" hangingPunct="1">
              <a:spcBef>
                <a:spcPct val="20000"/>
              </a:spcBef>
              <a:spcAft>
                <a:spcPts val="1200"/>
              </a:spcAft>
              <a:buFont typeface="Arial" charset="0"/>
              <a:buChar char="•"/>
            </a:pPr>
            <a:r>
              <a:rPr lang="en-US">
                <a:latin typeface="Arial" charset="0"/>
              </a:rPr>
              <a:t>739x performance (LINPACK)</a:t>
            </a:r>
          </a:p>
          <a:p>
            <a:pPr marL="292100" indent="-292100" eaLnBrk="1" hangingPunct="1">
              <a:spcBef>
                <a:spcPct val="20000"/>
              </a:spcBef>
              <a:spcAft>
                <a:spcPts val="1200"/>
              </a:spcAft>
              <a:buFont typeface="Arial" charset="0"/>
              <a:buChar char="•"/>
            </a:pPr>
            <a:r>
              <a:rPr lang="en-US">
                <a:latin typeface="Arial" charset="0"/>
              </a:rPr>
              <a:t>267x memory</a:t>
            </a:r>
          </a:p>
          <a:p>
            <a:pPr marL="292100" indent="-292100" eaLnBrk="1" hangingPunct="1">
              <a:spcBef>
                <a:spcPct val="20000"/>
              </a:spcBef>
              <a:spcAft>
                <a:spcPts val="1200"/>
              </a:spcAft>
              <a:buFont typeface="Arial" charset="0"/>
              <a:buChar char="•"/>
            </a:pPr>
            <a:r>
              <a:rPr lang="en-US">
                <a:latin typeface="Arial" charset="0"/>
              </a:rPr>
              <a:t>800x disk</a:t>
            </a:r>
          </a:p>
          <a:p>
            <a:pPr marL="292100" indent="-292100" eaLnBrk="1" hangingPunct="1">
              <a:spcBef>
                <a:spcPct val="20000"/>
              </a:spcBef>
              <a:spcAft>
                <a:spcPts val="1200"/>
              </a:spcAft>
              <a:buFont typeface="Arial" charset="0"/>
              <a:buChar char="•"/>
            </a:pPr>
            <a:r>
              <a:rPr lang="en-US">
                <a:latin typeface="Arial" charset="0"/>
              </a:rPr>
              <a:t>24x processors/cores</a:t>
            </a:r>
          </a:p>
          <a:p>
            <a:pPr marL="292100" indent="-292100" eaLnBrk="1" hangingPunct="1">
              <a:spcBef>
                <a:spcPct val="20000"/>
              </a:spcBef>
              <a:spcAft>
                <a:spcPts val="1200"/>
              </a:spcAft>
              <a:buFont typeface="Arial" charset="0"/>
              <a:buChar char="•"/>
            </a:pPr>
            <a:r>
              <a:rPr lang="en-US">
                <a:latin typeface="Arial" charset="0"/>
              </a:rPr>
              <a:t>8.2x power</a:t>
            </a:r>
          </a:p>
        </p:txBody>
      </p:sp>
      <p:grpSp>
        <p:nvGrpSpPr>
          <p:cNvPr id="2" name="Group 12"/>
          <p:cNvGrpSpPr>
            <a:grpSpLocks/>
          </p:cNvGrpSpPr>
          <p:nvPr/>
        </p:nvGrpSpPr>
        <p:grpSpPr bwMode="auto">
          <a:xfrm>
            <a:off x="4872038" y="1762125"/>
            <a:ext cx="4238625" cy="2138363"/>
            <a:chOff x="4872481" y="1762283"/>
            <a:chExt cx="4237513" cy="2138062"/>
          </a:xfrm>
        </p:grpSpPr>
        <p:sp>
          <p:nvSpPr>
            <p:cNvPr id="57353" name="TextBox 3"/>
            <p:cNvSpPr txBox="1">
              <a:spLocks noChangeArrowheads="1"/>
            </p:cNvSpPr>
            <p:nvPr/>
          </p:nvSpPr>
          <p:spPr bwMode="auto">
            <a:xfrm>
              <a:off x="6064380" y="2319418"/>
              <a:ext cx="3045614" cy="1199981"/>
            </a:xfrm>
            <a:prstGeom prst="rect">
              <a:avLst/>
            </a:prstGeom>
            <a:noFill/>
            <a:ln w="9525">
              <a:noFill/>
              <a:miter lim="800000"/>
              <a:headEnd/>
              <a:tailEnd/>
            </a:ln>
          </p:spPr>
          <p:txBody>
            <a:bodyPr>
              <a:spAutoFit/>
            </a:bodyPr>
            <a:lstStyle/>
            <a:p>
              <a:r>
                <a:rPr lang="en-US" sz="1800">
                  <a:solidFill>
                    <a:srgbClr val="FF0000"/>
                  </a:solidFill>
                  <a:latin typeface="Arial" charset="0"/>
                </a:rPr>
                <a:t>Parallelism and faster processors made about equal contributions to performance increase</a:t>
              </a:r>
            </a:p>
          </p:txBody>
        </p:sp>
        <p:cxnSp>
          <p:nvCxnSpPr>
            <p:cNvPr id="6" name="Straight Arrow Connector 5"/>
            <p:cNvCxnSpPr>
              <a:cxnSpLocks noChangeShapeType="1"/>
            </p:cNvCxnSpPr>
            <p:nvPr/>
          </p:nvCxnSpPr>
          <p:spPr bwMode="auto">
            <a:xfrm rot="10800000">
              <a:off x="6142148" y="1762283"/>
              <a:ext cx="725297" cy="401581"/>
            </a:xfrm>
            <a:prstGeom prst="straightConnector1">
              <a:avLst/>
            </a:prstGeom>
            <a:noFill/>
            <a:ln w="57150">
              <a:solidFill>
                <a:srgbClr val="FF0000"/>
              </a:solidFill>
              <a:round/>
              <a:headEnd/>
              <a:tailEnd type="arrow" w="med" len="med"/>
            </a:ln>
            <a:effectLst>
              <a:outerShdw dist="20000" dir="5400000" rotWithShape="0">
                <a:srgbClr val="808080">
                  <a:alpha val="37999"/>
                </a:srgbClr>
              </a:outerShdw>
            </a:effectLst>
          </p:spPr>
        </p:cxnSp>
        <p:cxnSp>
          <p:nvCxnSpPr>
            <p:cNvPr id="8" name="Straight Arrow Connector 7"/>
            <p:cNvCxnSpPr>
              <a:cxnSpLocks noChangeShapeType="1"/>
            </p:cNvCxnSpPr>
            <p:nvPr/>
          </p:nvCxnSpPr>
          <p:spPr bwMode="auto">
            <a:xfrm rot="10800000" flipV="1">
              <a:off x="4872481" y="3551144"/>
              <a:ext cx="1126829" cy="349201"/>
            </a:xfrm>
            <a:prstGeom prst="straightConnector1">
              <a:avLst/>
            </a:prstGeom>
            <a:noFill/>
            <a:ln w="57150">
              <a:solidFill>
                <a:srgbClr val="FF0000"/>
              </a:solidFill>
              <a:round/>
              <a:headEnd/>
              <a:tailEnd type="arrow" w="med" len="med"/>
            </a:ln>
            <a:effectLst>
              <a:outerShdw dist="20000" dir="5400000" rotWithShape="0">
                <a:srgbClr val="808080">
                  <a:alpha val="37999"/>
                </a:srgbClr>
              </a:outerShdw>
            </a:effectLst>
          </p:spPr>
        </p:cxnSp>
      </p:grpSp>
      <p:grpSp>
        <p:nvGrpSpPr>
          <p:cNvPr id="3" name="Group 13"/>
          <p:cNvGrpSpPr>
            <a:grpSpLocks/>
          </p:cNvGrpSpPr>
          <p:nvPr/>
        </p:nvGrpSpPr>
        <p:grpSpPr bwMode="auto">
          <a:xfrm>
            <a:off x="2990850" y="4557713"/>
            <a:ext cx="3527425" cy="854075"/>
            <a:chOff x="2990363" y="4558106"/>
            <a:chExt cx="3527876" cy="853517"/>
          </a:xfrm>
        </p:grpSpPr>
        <p:sp>
          <p:nvSpPr>
            <p:cNvPr id="57351" name="TextBox 8"/>
            <p:cNvSpPr txBox="1">
              <a:spLocks noChangeArrowheads="1"/>
            </p:cNvSpPr>
            <p:nvPr/>
          </p:nvSpPr>
          <p:spPr bwMode="auto">
            <a:xfrm>
              <a:off x="3796916" y="4704061"/>
              <a:ext cx="2721323" cy="707562"/>
            </a:xfrm>
            <a:prstGeom prst="rect">
              <a:avLst/>
            </a:prstGeom>
            <a:noFill/>
            <a:ln w="9525">
              <a:noFill/>
              <a:miter lim="800000"/>
              <a:headEnd/>
              <a:tailEnd/>
            </a:ln>
          </p:spPr>
          <p:txBody>
            <a:bodyPr>
              <a:spAutoFit/>
            </a:bodyPr>
            <a:lstStyle/>
            <a:p>
              <a:r>
                <a:rPr lang="en-US" sz="2000">
                  <a:solidFill>
                    <a:srgbClr val="008000"/>
                  </a:solidFill>
                  <a:latin typeface="Arial" charset="0"/>
                </a:rPr>
                <a:t>Significant increase in operations cost</a:t>
              </a:r>
            </a:p>
          </p:txBody>
        </p:sp>
        <p:cxnSp>
          <p:nvCxnSpPr>
            <p:cNvPr id="10" name="Straight Arrow Connector 9"/>
            <p:cNvCxnSpPr>
              <a:cxnSpLocks noChangeShapeType="1"/>
              <a:stCxn id="57351" idx="1"/>
            </p:cNvCxnSpPr>
            <p:nvPr/>
          </p:nvCxnSpPr>
          <p:spPr bwMode="auto">
            <a:xfrm rot="10800000">
              <a:off x="2990363" y="4558106"/>
              <a:ext cx="806553" cy="499735"/>
            </a:xfrm>
            <a:prstGeom prst="straightConnector1">
              <a:avLst/>
            </a:prstGeom>
            <a:noFill/>
            <a:ln w="57150">
              <a:solidFill>
                <a:srgbClr val="008000"/>
              </a:solidFill>
              <a:round/>
              <a:headEnd/>
              <a:tailEnd type="arrow" w="med" len="med"/>
            </a:ln>
            <a:effectLst>
              <a:outerShdw dist="20000" dir="5400000" rotWithShape="0">
                <a:srgbClr val="808080">
                  <a:alpha val="37999"/>
                </a:srgbClr>
              </a:outerShdw>
            </a:effectLst>
          </p:spPr>
        </p:cxnSp>
      </p:grpSp>
      <p:sp>
        <p:nvSpPr>
          <p:cNvPr id="12" name="TextBox 11"/>
          <p:cNvSpPr txBox="1">
            <a:spLocks noChangeArrowheads="1"/>
          </p:cNvSpPr>
          <p:nvPr/>
        </p:nvSpPr>
        <p:spPr bwMode="auto">
          <a:xfrm>
            <a:off x="736600" y="5435600"/>
            <a:ext cx="7620000" cy="830263"/>
          </a:xfrm>
          <a:prstGeom prst="rect">
            <a:avLst/>
          </a:prstGeom>
          <a:noFill/>
          <a:ln w="9525">
            <a:noFill/>
            <a:miter lim="800000"/>
            <a:headEnd/>
            <a:tailEnd/>
          </a:ln>
        </p:spPr>
        <p:txBody>
          <a:bodyPr>
            <a:spAutoFit/>
          </a:bodyPr>
          <a:lstStyle/>
          <a:p>
            <a:r>
              <a:rPr lang="en-US" sz="2400">
                <a:latin typeface="Arial" charset="0"/>
              </a:rPr>
              <a:t>Essentially the same architecture and software environment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7010400" cy="762000"/>
          </a:xfrm>
        </p:spPr>
        <p:txBody>
          <a:bodyPr>
            <a:normAutofit fontScale="90000"/>
          </a:bodyPr>
          <a:lstStyle/>
          <a:p>
            <a:pPr>
              <a:defRPr/>
            </a:pPr>
            <a:r>
              <a:rPr lang="en-US" sz="2900" smtClean="0">
                <a:ea typeface="ＭＳ Ｐゴシック" pitchFamily="96" charset="-128"/>
              </a:rPr>
              <a:t>Cost of Memory Capacity</a:t>
            </a:r>
            <a:br>
              <a:rPr lang="en-US" sz="2900" smtClean="0">
                <a:ea typeface="ＭＳ Ｐゴシック" pitchFamily="96" charset="-128"/>
              </a:rPr>
            </a:br>
            <a:r>
              <a:rPr lang="en-US" sz="2900" smtClean="0">
                <a:ea typeface="ＭＳ Ｐゴシック" pitchFamily="96" charset="-128"/>
              </a:rPr>
              <a:t>2 different potential Memory Densities</a:t>
            </a:r>
          </a:p>
        </p:txBody>
      </p:sp>
      <p:graphicFrame>
        <p:nvGraphicFramePr>
          <p:cNvPr id="4" name="Content Placeholder 3"/>
          <p:cNvGraphicFramePr>
            <a:graphicFrameLocks noGrp="1"/>
          </p:cNvGraphicFramePr>
          <p:nvPr>
            <p:ph idx="1"/>
          </p:nvPr>
        </p:nvGraphicFramePr>
        <p:xfrm>
          <a:off x="247650" y="1144591"/>
          <a:ext cx="8896350" cy="4926013"/>
        </p:xfrm>
        <a:graphic>
          <a:graphicData uri="http://schemas.openxmlformats.org/drawingml/2006/chart">
            <c:chart xmlns:c="http://schemas.openxmlformats.org/drawingml/2006/chart" xmlns:r="http://schemas.openxmlformats.org/officeDocument/2006/relationships" r:id="rId2"/>
          </a:graphicData>
        </a:graphic>
      </p:graphicFrame>
      <p:grpSp>
        <p:nvGrpSpPr>
          <p:cNvPr id="101380" name="Group 19"/>
          <p:cNvGrpSpPr>
            <a:grpSpLocks/>
          </p:cNvGrpSpPr>
          <p:nvPr/>
        </p:nvGrpSpPr>
        <p:grpSpPr bwMode="auto">
          <a:xfrm>
            <a:off x="2209800" y="2990850"/>
            <a:ext cx="5791200" cy="2298700"/>
            <a:chOff x="2209355" y="2990389"/>
            <a:chExt cx="5792090" cy="2299621"/>
          </a:xfrm>
        </p:grpSpPr>
        <p:sp>
          <p:nvSpPr>
            <p:cNvPr id="101382" name="Freeform 4"/>
            <p:cNvSpPr>
              <a:spLocks noChangeArrowheads="1"/>
            </p:cNvSpPr>
            <p:nvPr/>
          </p:nvSpPr>
          <p:spPr bwMode="auto">
            <a:xfrm>
              <a:off x="2273300" y="3594100"/>
              <a:ext cx="5664200" cy="1638300"/>
            </a:xfrm>
            <a:custGeom>
              <a:avLst/>
              <a:gdLst>
                <a:gd name="T0" fmla="*/ 0 w 5664200"/>
                <a:gd name="T1" fmla="*/ 1638300 h 1638300"/>
                <a:gd name="T2" fmla="*/ 1422400 w 5664200"/>
                <a:gd name="T3" fmla="*/ 1524000 h 1638300"/>
                <a:gd name="T4" fmla="*/ 2832100 w 5664200"/>
                <a:gd name="T5" fmla="*/ 1308100 h 1638300"/>
                <a:gd name="T6" fmla="*/ 4279900 w 5664200"/>
                <a:gd name="T7" fmla="*/ 889000 h 1638300"/>
                <a:gd name="T8" fmla="*/ 5664200 w 5664200"/>
                <a:gd name="T9" fmla="*/ 0 h 1638300"/>
                <a:gd name="T10" fmla="*/ 5664200 w 5664200"/>
                <a:gd name="T11" fmla="*/ 0 h 1638300"/>
                <a:gd name="T12" fmla="*/ 0 60000 65536"/>
                <a:gd name="T13" fmla="*/ 0 60000 65536"/>
                <a:gd name="T14" fmla="*/ 0 60000 65536"/>
                <a:gd name="T15" fmla="*/ 0 60000 65536"/>
                <a:gd name="T16" fmla="*/ 0 60000 65536"/>
                <a:gd name="T17" fmla="*/ 0 60000 65536"/>
                <a:gd name="T18" fmla="*/ 0 w 5664200"/>
                <a:gd name="T19" fmla="*/ 0 h 1638300"/>
                <a:gd name="T20" fmla="*/ 5664200 w 5664200"/>
                <a:gd name="T21" fmla="*/ 1638300 h 1638300"/>
              </a:gdLst>
              <a:ahLst/>
              <a:cxnLst>
                <a:cxn ang="T12">
                  <a:pos x="T0" y="T1"/>
                </a:cxn>
                <a:cxn ang="T13">
                  <a:pos x="T2" y="T3"/>
                </a:cxn>
                <a:cxn ang="T14">
                  <a:pos x="T4" y="T5"/>
                </a:cxn>
                <a:cxn ang="T15">
                  <a:pos x="T6" y="T7"/>
                </a:cxn>
                <a:cxn ang="T16">
                  <a:pos x="T8" y="T9"/>
                </a:cxn>
                <a:cxn ang="T17">
                  <a:pos x="T10" y="T11"/>
                </a:cxn>
              </a:cxnLst>
              <a:rect l="T18" t="T19" r="T20" b="T21"/>
              <a:pathLst>
                <a:path w="5664200" h="1638300">
                  <a:moveTo>
                    <a:pt x="0" y="1638300"/>
                  </a:moveTo>
                  <a:lnTo>
                    <a:pt x="1422400" y="1524000"/>
                  </a:lnTo>
                  <a:lnTo>
                    <a:pt x="2832100" y="1308100"/>
                  </a:lnTo>
                  <a:lnTo>
                    <a:pt x="4279900" y="889000"/>
                  </a:lnTo>
                  <a:lnTo>
                    <a:pt x="5664200" y="0"/>
                  </a:lnTo>
                </a:path>
              </a:pathLst>
            </a:custGeom>
            <a:noFill/>
            <a:ln w="28575">
              <a:solidFill>
                <a:schemeClr val="tx1"/>
              </a:solidFill>
              <a:round/>
              <a:headEnd/>
              <a:tailEnd/>
            </a:ln>
          </p:spPr>
          <p:txBody>
            <a:bodyPr wrap="none" anchor="ctr"/>
            <a:lstStyle/>
            <a:p>
              <a:endParaRPr lang="en-US"/>
            </a:p>
          </p:txBody>
        </p:sp>
        <p:cxnSp>
          <p:nvCxnSpPr>
            <p:cNvPr id="101383" name="Straight Connector 6"/>
            <p:cNvCxnSpPr>
              <a:cxnSpLocks noChangeShapeType="1"/>
            </p:cNvCxnSpPr>
            <p:nvPr/>
          </p:nvCxnSpPr>
          <p:spPr bwMode="auto">
            <a:xfrm>
              <a:off x="2578100" y="3046412"/>
              <a:ext cx="190500" cy="1588"/>
            </a:xfrm>
            <a:prstGeom prst="line">
              <a:avLst/>
            </a:prstGeom>
            <a:noFill/>
            <a:ln w="12700">
              <a:solidFill>
                <a:schemeClr val="tx1"/>
              </a:solidFill>
              <a:round/>
              <a:headEnd/>
              <a:tailEnd/>
            </a:ln>
          </p:spPr>
        </p:cxnSp>
        <p:sp>
          <p:nvSpPr>
            <p:cNvPr id="101384" name="Oval 12"/>
            <p:cNvSpPr>
              <a:spLocks noChangeAspect="1"/>
            </p:cNvSpPr>
            <p:nvPr/>
          </p:nvSpPr>
          <p:spPr bwMode="auto">
            <a:xfrm>
              <a:off x="6454330" y="4422314"/>
              <a:ext cx="127890" cy="115221"/>
            </a:xfrm>
            <a:prstGeom prst="ellipse">
              <a:avLst/>
            </a:prstGeom>
            <a:solidFill>
              <a:schemeClr val="tx1"/>
            </a:solidFill>
            <a:ln w="12700">
              <a:solidFill>
                <a:schemeClr val="tx1"/>
              </a:solidFill>
              <a:round/>
              <a:headEnd/>
              <a:tailEnd/>
            </a:ln>
          </p:spPr>
          <p:txBody>
            <a:bodyPr wrap="none" anchor="ctr"/>
            <a:lstStyle/>
            <a:p>
              <a:pPr algn="ctr"/>
              <a:endParaRPr lang="en-US" sz="1400" b="0">
                <a:latin typeface="Arial" charset="0"/>
              </a:endParaRPr>
            </a:p>
          </p:txBody>
        </p:sp>
        <p:sp>
          <p:nvSpPr>
            <p:cNvPr id="101385" name="Oval 13"/>
            <p:cNvSpPr>
              <a:spLocks noChangeAspect="1"/>
            </p:cNvSpPr>
            <p:nvPr/>
          </p:nvSpPr>
          <p:spPr bwMode="auto">
            <a:xfrm>
              <a:off x="2209355" y="5174789"/>
              <a:ext cx="127890" cy="115221"/>
            </a:xfrm>
            <a:prstGeom prst="ellipse">
              <a:avLst/>
            </a:prstGeom>
            <a:solidFill>
              <a:schemeClr val="tx1"/>
            </a:solidFill>
            <a:ln w="12700">
              <a:solidFill>
                <a:schemeClr val="tx1"/>
              </a:solidFill>
              <a:round/>
              <a:headEnd/>
              <a:tailEnd/>
            </a:ln>
          </p:spPr>
          <p:txBody>
            <a:bodyPr wrap="none" anchor="ctr"/>
            <a:lstStyle/>
            <a:p>
              <a:pPr algn="ctr"/>
              <a:endParaRPr lang="en-US" sz="1400" b="0">
                <a:latin typeface="Arial" charset="0"/>
              </a:endParaRPr>
            </a:p>
          </p:txBody>
        </p:sp>
        <p:sp>
          <p:nvSpPr>
            <p:cNvPr id="101386" name="Oval 14"/>
            <p:cNvSpPr>
              <a:spLocks noChangeAspect="1"/>
            </p:cNvSpPr>
            <p:nvPr/>
          </p:nvSpPr>
          <p:spPr bwMode="auto">
            <a:xfrm>
              <a:off x="3632200" y="5059568"/>
              <a:ext cx="127890" cy="115221"/>
            </a:xfrm>
            <a:prstGeom prst="ellipse">
              <a:avLst/>
            </a:prstGeom>
            <a:solidFill>
              <a:schemeClr val="tx1"/>
            </a:solidFill>
            <a:ln w="12700">
              <a:solidFill>
                <a:schemeClr val="tx1"/>
              </a:solidFill>
              <a:round/>
              <a:headEnd/>
              <a:tailEnd/>
            </a:ln>
          </p:spPr>
          <p:txBody>
            <a:bodyPr wrap="none" anchor="ctr"/>
            <a:lstStyle/>
            <a:p>
              <a:pPr algn="ctr"/>
              <a:endParaRPr lang="en-US" sz="1400" b="0">
                <a:latin typeface="Arial" charset="0"/>
              </a:endParaRPr>
            </a:p>
          </p:txBody>
        </p:sp>
        <p:sp>
          <p:nvSpPr>
            <p:cNvPr id="101387" name="Oval 15"/>
            <p:cNvSpPr>
              <a:spLocks noChangeAspect="1"/>
            </p:cNvSpPr>
            <p:nvPr/>
          </p:nvSpPr>
          <p:spPr bwMode="auto">
            <a:xfrm>
              <a:off x="5041900" y="4828714"/>
              <a:ext cx="127890" cy="115221"/>
            </a:xfrm>
            <a:prstGeom prst="ellipse">
              <a:avLst/>
            </a:prstGeom>
            <a:solidFill>
              <a:schemeClr val="tx1"/>
            </a:solidFill>
            <a:ln w="12700">
              <a:solidFill>
                <a:schemeClr val="tx1"/>
              </a:solidFill>
              <a:round/>
              <a:headEnd/>
              <a:tailEnd/>
            </a:ln>
          </p:spPr>
          <p:txBody>
            <a:bodyPr wrap="none" anchor="ctr"/>
            <a:lstStyle/>
            <a:p>
              <a:pPr algn="ctr"/>
              <a:endParaRPr lang="en-US" sz="1400" b="0">
                <a:latin typeface="Arial" charset="0"/>
              </a:endParaRPr>
            </a:p>
          </p:txBody>
        </p:sp>
        <p:sp>
          <p:nvSpPr>
            <p:cNvPr id="101388" name="Oval 17"/>
            <p:cNvSpPr>
              <a:spLocks noChangeAspect="1"/>
            </p:cNvSpPr>
            <p:nvPr/>
          </p:nvSpPr>
          <p:spPr bwMode="auto">
            <a:xfrm>
              <a:off x="7873555" y="3536489"/>
              <a:ext cx="127890" cy="115221"/>
            </a:xfrm>
            <a:prstGeom prst="ellipse">
              <a:avLst/>
            </a:prstGeom>
            <a:solidFill>
              <a:schemeClr val="tx1"/>
            </a:solidFill>
            <a:ln w="12700">
              <a:solidFill>
                <a:schemeClr val="tx1"/>
              </a:solidFill>
              <a:round/>
              <a:headEnd/>
              <a:tailEnd/>
            </a:ln>
          </p:spPr>
          <p:txBody>
            <a:bodyPr wrap="none" anchor="ctr"/>
            <a:lstStyle/>
            <a:p>
              <a:pPr algn="ctr"/>
              <a:endParaRPr lang="en-US" sz="1400" b="0">
                <a:latin typeface="Arial" charset="0"/>
              </a:endParaRPr>
            </a:p>
          </p:txBody>
        </p:sp>
        <p:sp>
          <p:nvSpPr>
            <p:cNvPr id="101389" name="Oval 18"/>
            <p:cNvSpPr>
              <a:spLocks noChangeAspect="1"/>
            </p:cNvSpPr>
            <p:nvPr/>
          </p:nvSpPr>
          <p:spPr bwMode="auto">
            <a:xfrm>
              <a:off x="2640710" y="2990389"/>
              <a:ext cx="127890" cy="115221"/>
            </a:xfrm>
            <a:prstGeom prst="ellipse">
              <a:avLst/>
            </a:prstGeom>
            <a:solidFill>
              <a:schemeClr val="tx1"/>
            </a:solidFill>
            <a:ln w="12700">
              <a:solidFill>
                <a:schemeClr val="tx1"/>
              </a:solidFill>
              <a:round/>
              <a:headEnd/>
              <a:tailEnd/>
            </a:ln>
          </p:spPr>
          <p:txBody>
            <a:bodyPr wrap="none" anchor="ctr"/>
            <a:lstStyle/>
            <a:p>
              <a:pPr algn="ctr"/>
              <a:endParaRPr lang="en-US" sz="1400" b="0">
                <a:latin typeface="Arial" charset="0"/>
              </a:endParaRPr>
            </a:p>
          </p:txBody>
        </p:sp>
      </p:grpSp>
      <p:sp>
        <p:nvSpPr>
          <p:cNvPr id="101381" name="TextBox 16"/>
          <p:cNvSpPr txBox="1">
            <a:spLocks noChangeArrowheads="1"/>
          </p:cNvSpPr>
          <p:nvPr/>
        </p:nvSpPr>
        <p:spPr bwMode="auto">
          <a:xfrm>
            <a:off x="1409700" y="5588000"/>
            <a:ext cx="6419850" cy="708025"/>
          </a:xfrm>
          <a:prstGeom prst="rect">
            <a:avLst/>
          </a:prstGeom>
          <a:noFill/>
          <a:ln w="9525">
            <a:noFill/>
            <a:miter lim="800000"/>
            <a:headEnd/>
            <a:tailEnd/>
          </a:ln>
        </p:spPr>
        <p:txBody>
          <a:bodyPr wrap="none">
            <a:spAutoFit/>
          </a:bodyPr>
          <a:lstStyle/>
          <a:p>
            <a:r>
              <a:rPr lang="en-US" sz="2000"/>
              <a:t>Forces us to strong scaling</a:t>
            </a:r>
          </a:p>
          <a:p>
            <a:r>
              <a:rPr lang="en-US" sz="2000"/>
              <a:t>Forces us to memory conservative communication (GAS)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6"/>
          <p:cNvSpPr>
            <a:spLocks noGrp="1"/>
          </p:cNvSpPr>
          <p:nvPr>
            <p:ph type="title"/>
          </p:nvPr>
        </p:nvSpPr>
        <p:spPr>
          <a:xfrm>
            <a:off x="1168400" y="152400"/>
            <a:ext cx="7010400" cy="762000"/>
          </a:xfrm>
        </p:spPr>
        <p:txBody>
          <a:bodyPr/>
          <a:lstStyle/>
          <a:p>
            <a:r>
              <a:rPr lang="en-US" sz="2800" smtClean="0">
                <a:ea typeface="ＭＳ Ｐゴシック" pitchFamily="96" charset="-128"/>
              </a:rPr>
              <a:t>Exascale Memory Power Consumption</a:t>
            </a:r>
            <a:r>
              <a:rPr lang="en-US" smtClean="0">
                <a:ea typeface="ＭＳ Ｐゴシック" pitchFamily="96" charset="-128"/>
              </a:rPr>
              <a:t/>
            </a:r>
            <a:br>
              <a:rPr lang="en-US" smtClean="0">
                <a:ea typeface="ＭＳ Ｐゴシック" pitchFamily="96" charset="-128"/>
              </a:rPr>
            </a:br>
            <a:r>
              <a:rPr lang="en-US" sz="2800" b="0" smtClean="0">
                <a:ea typeface="ＭＳ Ｐゴシック" pitchFamily="96" charset="-128"/>
              </a:rPr>
              <a:t>(San Diego Meeting)</a:t>
            </a:r>
            <a:endParaRPr lang="en-US" b="0" smtClean="0">
              <a:ea typeface="ＭＳ Ｐゴシック" pitchFamily="96" charset="-128"/>
            </a:endParaRPr>
          </a:p>
        </p:txBody>
      </p:sp>
      <p:sp>
        <p:nvSpPr>
          <p:cNvPr id="102403" name="Text Placeholder 7"/>
          <p:cNvSpPr>
            <a:spLocks noGrp="1"/>
          </p:cNvSpPr>
          <p:nvPr>
            <p:ph type="body" idx="4294967295"/>
          </p:nvPr>
        </p:nvSpPr>
        <p:spPr>
          <a:xfrm>
            <a:off x="0" y="1535113"/>
            <a:ext cx="4040188" cy="639762"/>
          </a:xfrm>
        </p:spPr>
        <p:txBody>
          <a:bodyPr/>
          <a:lstStyle/>
          <a:p>
            <a:pPr>
              <a:lnSpc>
                <a:spcPct val="80000"/>
              </a:lnSpc>
            </a:pPr>
            <a:r>
              <a:rPr lang="en-US" sz="1800" b="1" smtClean="0">
                <a:ea typeface="ＭＳ Ｐゴシック" pitchFamily="96" charset="-128"/>
              </a:rPr>
              <a:t>Power consumption with standard technology roadmap</a:t>
            </a:r>
          </a:p>
        </p:txBody>
      </p:sp>
      <p:sp>
        <p:nvSpPr>
          <p:cNvPr id="102404" name="Text Placeholder 9"/>
          <p:cNvSpPr>
            <a:spLocks noGrp="1"/>
          </p:cNvSpPr>
          <p:nvPr>
            <p:ph type="body" sz="quarter" idx="4294967295"/>
          </p:nvPr>
        </p:nvSpPr>
        <p:spPr>
          <a:xfrm>
            <a:off x="4330700" y="1509713"/>
            <a:ext cx="4559300" cy="639762"/>
          </a:xfrm>
        </p:spPr>
        <p:txBody>
          <a:bodyPr/>
          <a:lstStyle/>
          <a:p>
            <a:r>
              <a:rPr lang="en-US" sz="1800" b="1" smtClean="0">
                <a:ea typeface="ＭＳ Ｐゴシック" pitchFamily="96" charset="-128"/>
              </a:rPr>
              <a:t>Power consumption with investment in advanced memory technology</a:t>
            </a:r>
          </a:p>
        </p:txBody>
      </p:sp>
      <p:graphicFrame>
        <p:nvGraphicFramePr>
          <p:cNvPr id="12" name="Content Placeholder 11"/>
          <p:cNvGraphicFramePr>
            <a:graphicFrameLocks noGrp="1"/>
          </p:cNvGraphicFramePr>
          <p:nvPr>
            <p:ph sz="half" idx="4294967295"/>
          </p:nvPr>
        </p:nvGraphicFramePr>
        <p:xfrm>
          <a:off x="0" y="2174875"/>
          <a:ext cx="4040188" cy="30956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ontent Placeholder 12"/>
          <p:cNvGraphicFramePr>
            <a:graphicFrameLocks noGrp="1"/>
          </p:cNvGraphicFramePr>
          <p:nvPr>
            <p:ph sz="quarter" idx="4294967295"/>
          </p:nvPr>
        </p:nvGraphicFramePr>
        <p:xfrm>
          <a:off x="5324475" y="2390775"/>
          <a:ext cx="2867025" cy="3057525"/>
        </p:xfrm>
        <a:graphic>
          <a:graphicData uri="http://schemas.openxmlformats.org/drawingml/2006/chart">
            <c:chart xmlns:c="http://schemas.openxmlformats.org/drawingml/2006/chart" xmlns:r="http://schemas.openxmlformats.org/officeDocument/2006/relationships" r:id="rId3"/>
          </a:graphicData>
        </a:graphic>
      </p:graphicFrame>
      <p:sp>
        <p:nvSpPr>
          <p:cNvPr id="102407" name="TextBox 8"/>
          <p:cNvSpPr txBox="1">
            <a:spLocks noChangeArrowheads="1"/>
          </p:cNvSpPr>
          <p:nvPr/>
        </p:nvSpPr>
        <p:spPr bwMode="auto">
          <a:xfrm>
            <a:off x="5286375" y="5389563"/>
            <a:ext cx="2112963" cy="523875"/>
          </a:xfrm>
          <a:prstGeom prst="rect">
            <a:avLst/>
          </a:prstGeom>
          <a:noFill/>
          <a:ln w="9525">
            <a:noFill/>
            <a:miter lim="800000"/>
            <a:headEnd/>
            <a:tailEnd/>
          </a:ln>
        </p:spPr>
        <p:txBody>
          <a:bodyPr wrap="none">
            <a:spAutoFit/>
          </a:bodyPr>
          <a:lstStyle/>
          <a:p>
            <a:r>
              <a:rPr lang="en-US"/>
              <a:t>20 MW total</a:t>
            </a:r>
          </a:p>
        </p:txBody>
      </p:sp>
      <p:sp>
        <p:nvSpPr>
          <p:cNvPr id="102408" name="TextBox 10"/>
          <p:cNvSpPr txBox="1">
            <a:spLocks noChangeArrowheads="1"/>
          </p:cNvSpPr>
          <p:nvPr/>
        </p:nvSpPr>
        <p:spPr bwMode="auto">
          <a:xfrm>
            <a:off x="546100" y="5384800"/>
            <a:ext cx="2112963" cy="522288"/>
          </a:xfrm>
          <a:prstGeom prst="rect">
            <a:avLst/>
          </a:prstGeom>
          <a:noFill/>
          <a:ln w="9525">
            <a:noFill/>
            <a:miter lim="800000"/>
            <a:headEnd/>
            <a:tailEnd/>
          </a:ln>
        </p:spPr>
        <p:txBody>
          <a:bodyPr wrap="none">
            <a:spAutoFit/>
          </a:bodyPr>
          <a:lstStyle/>
          <a:p>
            <a:r>
              <a:rPr lang="en-US"/>
              <a:t>70 MW total</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152400"/>
            <a:ext cx="8229600" cy="1143000"/>
          </a:xfrm>
        </p:spPr>
        <p:txBody>
          <a:bodyPr/>
          <a:lstStyle/>
          <a:p>
            <a:r>
              <a:rPr lang="en-US" smtClean="0">
                <a:ea typeface="ＭＳ Ｐゴシック" pitchFamily="96" charset="-128"/>
              </a:rPr>
              <a:t>Memory Technology</a:t>
            </a:r>
            <a:br>
              <a:rPr lang="en-US" smtClean="0">
                <a:ea typeface="ＭＳ Ｐゴシック" pitchFamily="96" charset="-128"/>
              </a:rPr>
            </a:br>
            <a:r>
              <a:rPr lang="en-US" smtClean="0">
                <a:ea typeface="ＭＳ Ｐゴシック" pitchFamily="96" charset="-128"/>
              </a:rPr>
              <a:t>Bandwidth costs power</a:t>
            </a:r>
          </a:p>
        </p:txBody>
      </p:sp>
      <p:graphicFrame>
        <p:nvGraphicFramePr>
          <p:cNvPr id="5" name="Content Placeholder 4"/>
          <p:cNvGraphicFramePr>
            <a:graphicFrameLocks noGrp="1"/>
          </p:cNvGraphicFramePr>
          <p:nvPr>
            <p:ph idx="4294967295"/>
          </p:nvPr>
        </p:nvGraphicFramePr>
        <p:xfrm>
          <a:off x="0" y="1231900"/>
          <a:ext cx="8229600" cy="4894263"/>
        </p:xfrm>
        <a:graphic>
          <a:graphicData uri="http://schemas.openxmlformats.org/drawingml/2006/chart">
            <c:chart xmlns:c="http://schemas.openxmlformats.org/drawingml/2006/chart" xmlns:r="http://schemas.openxmlformats.org/officeDocument/2006/relationships" r:id="rId2"/>
          </a:graphicData>
        </a:graphic>
      </p:graphicFrame>
      <p:cxnSp>
        <p:nvCxnSpPr>
          <p:cNvPr id="103428" name="Straight Arrow Connector 7"/>
          <p:cNvCxnSpPr>
            <a:cxnSpLocks noChangeShapeType="1"/>
          </p:cNvCxnSpPr>
          <p:nvPr/>
        </p:nvCxnSpPr>
        <p:spPr bwMode="auto">
          <a:xfrm rot="5400000" flipH="1" flipV="1">
            <a:off x="952501" y="3422650"/>
            <a:ext cx="4049712" cy="1587"/>
          </a:xfrm>
          <a:prstGeom prst="straightConnector1">
            <a:avLst/>
          </a:prstGeom>
          <a:noFill/>
          <a:ln w="12700">
            <a:solidFill>
              <a:schemeClr val="tx1"/>
            </a:solidFill>
            <a:round/>
            <a:headEnd/>
            <a:tailEnd/>
          </a:ln>
        </p:spPr>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p:cNvPicPr>
          <p:nvPr/>
        </p:nvPicPr>
        <p:blipFill>
          <a:blip r:embed="rId2" cstate="print"/>
          <a:srcRect/>
          <a:stretch>
            <a:fillRect/>
          </a:stretch>
        </p:blipFill>
        <p:spPr bwMode="auto">
          <a:xfrm>
            <a:off x="114300" y="-44450"/>
            <a:ext cx="8915400" cy="69469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pPr>
              <a:defRPr/>
            </a:pPr>
            <a:r>
              <a:rPr lang="en-US" sz="2900" smtClean="0">
                <a:ea typeface="ＭＳ Ｐゴシック" pitchFamily="96" charset="-128"/>
              </a:rPr>
              <a:t>Limiting Memory Bandwidth Limits System Scope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smtClean="0">
                <a:latin typeface="Tahoma" pitchFamily="96" charset="0"/>
                <a:ea typeface="ＭＳ Ｐゴシック" pitchFamily="96" charset="-128"/>
                <a:cs typeface="Tahoma" pitchFamily="96" charset="0"/>
              </a:rPr>
              <a:t>1Gbit DDR3 Architecture</a:t>
            </a:r>
          </a:p>
        </p:txBody>
      </p:sp>
      <p:pic>
        <p:nvPicPr>
          <p:cNvPr id="111619" name="Picture 3"/>
          <p:cNvPicPr>
            <a:picLocks noChangeAspect="1" noChangeArrowheads="1"/>
          </p:cNvPicPr>
          <p:nvPr/>
        </p:nvPicPr>
        <p:blipFill>
          <a:blip r:embed="rId2" cstate="print"/>
          <a:srcRect/>
          <a:stretch>
            <a:fillRect/>
          </a:stretch>
        </p:blipFill>
        <p:spPr bwMode="auto">
          <a:xfrm>
            <a:off x="239713" y="1120775"/>
            <a:ext cx="8634412" cy="4630738"/>
          </a:xfrm>
          <a:prstGeom prst="rect">
            <a:avLst/>
          </a:prstGeom>
          <a:noFill/>
          <a:ln w="9525">
            <a:noFill/>
            <a:miter lim="800000"/>
            <a:headEnd/>
            <a:tailEnd/>
          </a:ln>
        </p:spPr>
      </p:pic>
      <p:sp>
        <p:nvSpPr>
          <p:cNvPr id="111621" name="Oval 5"/>
          <p:cNvSpPr>
            <a:spLocks noChangeArrowheads="1"/>
          </p:cNvSpPr>
          <p:nvPr/>
        </p:nvSpPr>
        <p:spPr bwMode="auto">
          <a:xfrm>
            <a:off x="3765550" y="3200400"/>
            <a:ext cx="1082675" cy="728663"/>
          </a:xfrm>
          <a:prstGeom prst="ellipse">
            <a:avLst/>
          </a:prstGeom>
          <a:noFill/>
          <a:ln w="57150">
            <a:solidFill>
              <a:srgbClr val="FF0000"/>
            </a:solidFill>
            <a:round/>
            <a:headEnd/>
            <a:tailEnd/>
          </a:ln>
        </p:spPr>
        <p:txBody>
          <a:bodyPr wrap="none" anchor="ctr"/>
          <a:lstStyle/>
          <a:p>
            <a:pPr algn="ctr"/>
            <a:r>
              <a:rPr lang="en-US">
                <a:solidFill>
                  <a:srgbClr val="FF0000"/>
                </a:solidFill>
              </a:rPr>
              <a:t>Overfetch</a:t>
            </a:r>
          </a:p>
        </p:txBody>
      </p:sp>
      <p:sp>
        <p:nvSpPr>
          <p:cNvPr id="105477" name="Text Box 11"/>
          <p:cNvSpPr txBox="1">
            <a:spLocks noChangeArrowheads="1"/>
          </p:cNvSpPr>
          <p:nvPr/>
        </p:nvSpPr>
        <p:spPr bwMode="auto">
          <a:xfrm>
            <a:off x="176213" y="6016625"/>
            <a:ext cx="4970462" cy="304800"/>
          </a:xfrm>
          <a:prstGeom prst="rect">
            <a:avLst/>
          </a:prstGeom>
          <a:noFill/>
          <a:ln w="9525">
            <a:noFill/>
            <a:miter lim="800000"/>
            <a:headEnd/>
            <a:tailEnd/>
          </a:ln>
        </p:spPr>
        <p:txBody>
          <a:bodyPr>
            <a:spAutoFit/>
          </a:bodyPr>
          <a:lstStyle/>
          <a:p>
            <a:pPr>
              <a:spcBef>
                <a:spcPct val="50000"/>
              </a:spcBef>
            </a:pPr>
            <a:r>
              <a:rPr lang="en-US" sz="1400"/>
              <a:t>Slide from Dean Klein (Micron Technology)</a:t>
            </a:r>
          </a:p>
        </p:txBody>
      </p:sp>
      <p:sp>
        <p:nvSpPr>
          <p:cNvPr id="6" name="Oval 5"/>
          <p:cNvSpPr>
            <a:spLocks noChangeArrowheads="1"/>
          </p:cNvSpPr>
          <p:nvPr/>
        </p:nvSpPr>
        <p:spPr bwMode="auto">
          <a:xfrm>
            <a:off x="7848600" y="2438400"/>
            <a:ext cx="1082675" cy="2590800"/>
          </a:xfrm>
          <a:prstGeom prst="ellipse">
            <a:avLst/>
          </a:prstGeom>
          <a:noFill/>
          <a:ln w="57150">
            <a:solidFill>
              <a:srgbClr val="FF0000"/>
            </a:solidFill>
            <a:round/>
            <a:headEnd/>
            <a:tailEnd/>
          </a:ln>
        </p:spPr>
        <p:txBody>
          <a:bodyPr wrap="none" anchor="ctr"/>
          <a:lstStyle/>
          <a:p>
            <a:pPr algn="ctr"/>
            <a:r>
              <a:rPr lang="en-US">
                <a:solidFill>
                  <a:srgbClr val="FF0000"/>
                </a:solidFill>
              </a:rPr>
              <a:t>DDR </a:t>
            </a:r>
          </a:p>
          <a:p>
            <a:pPr algn="ctr"/>
            <a:r>
              <a:rPr lang="en-US">
                <a:solidFill>
                  <a:srgbClr val="FF0000"/>
                </a:solidFill>
              </a:rPr>
              <a:t>I/O </a:t>
            </a:r>
          </a:p>
          <a:p>
            <a:pPr algn="ctr"/>
            <a:r>
              <a:rPr lang="en-US">
                <a:solidFill>
                  <a:srgbClr val="FF0000"/>
                </a:solidFill>
              </a:rPr>
              <a:t>Power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0"/>
                                  </p:stCondLst>
                                  <p:childTnLst>
                                    <p:set>
                                      <p:cBhvr rctx="PPT">
                                        <p:cTn id="6" dur="indefinite"/>
                                        <p:tgtEl>
                                          <p:spTgt spid="111619"/>
                                        </p:tgtEl>
                                        <p:attrNameLst>
                                          <p:attrName>style.opacity</p:attrName>
                                        </p:attrNameLst>
                                      </p:cBhvr>
                                      <p:to>
                                        <p:strVal val="0.25"/>
                                      </p:to>
                                    </p:set>
                                    <p:animEffect filter="image" prLst="opacity: 0.25">
                                      <p:cBhvr rctx="IE">
                                        <p:cTn id="7" dur="indefinite"/>
                                        <p:tgtEl>
                                          <p:spTgt spid="111619"/>
                                        </p:tgtEl>
                                      </p:cBhvr>
                                    </p:animEffect>
                                  </p:childTnLst>
                                </p:cTn>
                              </p:par>
                            </p:childTnLst>
                          </p:cTn>
                        </p:par>
                        <p:par>
                          <p:cTn id="8" fill="hold">
                            <p:stCondLst>
                              <p:cond delay="0"/>
                            </p:stCondLst>
                            <p:childTnLst>
                              <p:par>
                                <p:cTn id="9" presetID="10" presetClass="entr" presetSubtype="0" fill="hold" grpId="0" nodeType="afterEffect">
                                  <p:stCondLst>
                                    <p:cond delay="0"/>
                                  </p:stCondLst>
                                  <p:childTnLst>
                                    <p:set>
                                      <p:cBhvr>
                                        <p:cTn id="10" dur="1" fill="hold">
                                          <p:stCondLst>
                                            <p:cond delay="0"/>
                                          </p:stCondLst>
                                        </p:cTn>
                                        <p:tgtEl>
                                          <p:spTgt spid="111621"/>
                                        </p:tgtEl>
                                        <p:attrNameLst>
                                          <p:attrName>style.visibility</p:attrName>
                                        </p:attrNameLst>
                                      </p:cBhvr>
                                      <p:to>
                                        <p:strVal val="visible"/>
                                      </p:to>
                                    </p:set>
                                    <p:animEffect transition="in" filter="fade">
                                      <p:cBhvr>
                                        <p:cTn id="11" dur="2000"/>
                                        <p:tgtEl>
                                          <p:spTgt spid="11162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5" name="Rectangle 2"/>
          <p:cNvSpPr>
            <a:spLocks noGrp="1" noChangeArrowheads="1"/>
          </p:cNvSpPr>
          <p:nvPr>
            <p:ph type="title" idx="4294967295"/>
          </p:nvPr>
        </p:nvSpPr>
        <p:spPr>
          <a:xfrm>
            <a:off x="1981200" y="76200"/>
            <a:ext cx="6880225" cy="822325"/>
          </a:xfrm>
        </p:spPr>
        <p:txBody>
          <a:bodyPr lIns="90488" tIns="44450" rIns="90488" bIns="44450"/>
          <a:lstStyle/>
          <a:p>
            <a:r>
              <a:rPr lang="en-US" smtClean="0">
                <a:ea typeface="ＭＳ Ｐゴシック" pitchFamily="96" charset="-128"/>
              </a:rPr>
              <a:t>Optical Memory Interfaces</a:t>
            </a:r>
            <a:endParaRPr lang="en-US" sz="4400" i="1" smtClean="0">
              <a:ea typeface="ＭＳ Ｐゴシック" pitchFamily="96" charset="-128"/>
            </a:endParaRPr>
          </a:p>
        </p:txBody>
      </p:sp>
      <p:sp>
        <p:nvSpPr>
          <p:cNvPr id="13316" name="Rectangle 6"/>
          <p:cNvSpPr>
            <a:spLocks noGrp="1" noChangeArrowheads="1"/>
          </p:cNvSpPr>
          <p:nvPr>
            <p:ph type="body" idx="4294967295"/>
          </p:nvPr>
        </p:nvSpPr>
        <p:spPr>
          <a:xfrm>
            <a:off x="477838" y="1622425"/>
            <a:ext cx="7899400" cy="4235450"/>
          </a:xfrm>
        </p:spPr>
        <p:txBody>
          <a:bodyPr lIns="90488" tIns="44450" rIns="90488" bIns="44450"/>
          <a:lstStyle/>
          <a:p>
            <a:pPr marL="177800" indent="-177800">
              <a:lnSpc>
                <a:spcPct val="90000"/>
              </a:lnSpc>
            </a:pPr>
            <a:endParaRPr lang="en-US" sz="2800" smtClean="0">
              <a:ea typeface="ＭＳ Ｐゴシック" pitchFamily="96" charset="-128"/>
            </a:endParaRPr>
          </a:p>
          <a:p>
            <a:pPr marL="177800" indent="-177800">
              <a:lnSpc>
                <a:spcPct val="90000"/>
              </a:lnSpc>
            </a:pPr>
            <a:endParaRPr lang="en-US" sz="2800" smtClean="0">
              <a:ea typeface="ＭＳ Ｐゴシック" pitchFamily="96" charset="-128"/>
            </a:endParaRPr>
          </a:p>
        </p:txBody>
      </p:sp>
      <p:sp>
        <p:nvSpPr>
          <p:cNvPr id="13317" name="Rectangle 6"/>
          <p:cNvSpPr>
            <a:spLocks noChangeArrowheads="1"/>
          </p:cNvSpPr>
          <p:nvPr/>
        </p:nvSpPr>
        <p:spPr bwMode="auto">
          <a:xfrm>
            <a:off x="228600" y="1143000"/>
            <a:ext cx="5562600" cy="4800600"/>
          </a:xfrm>
          <a:prstGeom prst="rect">
            <a:avLst/>
          </a:prstGeom>
          <a:noFill/>
          <a:ln w="12700">
            <a:noFill/>
            <a:miter lim="800000"/>
            <a:headEnd/>
            <a:tailEnd/>
          </a:ln>
        </p:spPr>
        <p:txBody>
          <a:bodyPr lIns="90488" tIns="44450" rIns="90488" bIns="44450"/>
          <a:lstStyle/>
          <a:p>
            <a:pPr marL="177800" indent="-177800">
              <a:lnSpc>
                <a:spcPct val="90000"/>
              </a:lnSpc>
              <a:spcBef>
                <a:spcPct val="20000"/>
              </a:spcBef>
              <a:buFontTx/>
              <a:buChar char="•"/>
            </a:pPr>
            <a:r>
              <a:rPr lang="en-US" sz="2400">
                <a:solidFill>
                  <a:srgbClr val="000099"/>
                </a:solidFill>
              </a:rPr>
              <a:t>On chip:</a:t>
            </a:r>
          </a:p>
          <a:p>
            <a:pPr marL="523875" lvl="1" indent="-174625">
              <a:lnSpc>
                <a:spcPct val="90000"/>
              </a:lnSpc>
              <a:spcBef>
                <a:spcPct val="20000"/>
              </a:spcBef>
              <a:buFontTx/>
              <a:buChar char="–"/>
            </a:pPr>
            <a:r>
              <a:rPr lang="en-US">
                <a:solidFill>
                  <a:srgbClr val="000099"/>
                </a:solidFill>
              </a:rPr>
              <a:t> Optical interconnect enabled with Si photonic ring resonators</a:t>
            </a:r>
          </a:p>
          <a:p>
            <a:pPr marL="523875" lvl="1" indent="-174625">
              <a:lnSpc>
                <a:spcPct val="90000"/>
              </a:lnSpc>
              <a:spcBef>
                <a:spcPct val="20000"/>
              </a:spcBef>
              <a:buFontTx/>
              <a:buChar char="–"/>
            </a:pPr>
            <a:r>
              <a:rPr lang="en-US">
                <a:solidFill>
                  <a:srgbClr val="000099"/>
                </a:solidFill>
              </a:rPr>
              <a:t>Integrates with conventional CMOS</a:t>
            </a:r>
          </a:p>
          <a:p>
            <a:pPr marL="523875" lvl="1" indent="-174625">
              <a:lnSpc>
                <a:spcPct val="90000"/>
              </a:lnSpc>
              <a:spcBef>
                <a:spcPct val="20000"/>
              </a:spcBef>
              <a:buFontTx/>
              <a:buChar char="–"/>
            </a:pPr>
            <a:r>
              <a:rPr lang="en-US">
                <a:solidFill>
                  <a:srgbClr val="000099"/>
                </a:solidFill>
              </a:rPr>
              <a:t> Up to 27x power improvement</a:t>
            </a:r>
          </a:p>
          <a:p>
            <a:pPr marL="177800" indent="-177800">
              <a:lnSpc>
                <a:spcPct val="90000"/>
              </a:lnSpc>
              <a:spcBef>
                <a:spcPct val="20000"/>
              </a:spcBef>
              <a:buFontTx/>
              <a:buChar char="•"/>
            </a:pPr>
            <a:r>
              <a:rPr lang="en-US" sz="2000">
                <a:solidFill>
                  <a:srgbClr val="000099"/>
                </a:solidFill>
              </a:rPr>
              <a:t>Off Chip:</a:t>
            </a:r>
          </a:p>
          <a:p>
            <a:pPr marL="523875" lvl="1" indent="-174625">
              <a:lnSpc>
                <a:spcPct val="90000"/>
              </a:lnSpc>
              <a:spcBef>
                <a:spcPct val="20000"/>
              </a:spcBef>
              <a:buFontTx/>
              <a:buChar char="–"/>
            </a:pPr>
            <a:r>
              <a:rPr lang="en-US">
                <a:solidFill>
                  <a:srgbClr val="000099"/>
                </a:solidFill>
              </a:rPr>
              <a:t>DDR interface power hungry</a:t>
            </a:r>
          </a:p>
          <a:p>
            <a:pPr marL="854075" lvl="2" indent="-173038">
              <a:lnSpc>
                <a:spcPct val="90000"/>
              </a:lnSpc>
              <a:spcBef>
                <a:spcPct val="20000"/>
              </a:spcBef>
              <a:buFontTx/>
              <a:buChar char="•"/>
            </a:pPr>
            <a:r>
              <a:rPr lang="en-US" sz="1600">
                <a:solidFill>
                  <a:srgbClr val="000099"/>
                </a:solidFill>
              </a:rPr>
              <a:t> Cu line capacitance</a:t>
            </a:r>
          </a:p>
          <a:p>
            <a:pPr marL="854075" lvl="2" indent="-173038">
              <a:lnSpc>
                <a:spcPct val="90000"/>
              </a:lnSpc>
              <a:spcBef>
                <a:spcPct val="20000"/>
              </a:spcBef>
              <a:buFontTx/>
              <a:buChar char="•"/>
            </a:pPr>
            <a:r>
              <a:rPr lang="en-US" sz="1600">
                <a:solidFill>
                  <a:srgbClr val="000099"/>
                </a:solidFill>
              </a:rPr>
              <a:t> Large voltage swing</a:t>
            </a:r>
          </a:p>
          <a:p>
            <a:pPr marL="523875" lvl="1" indent="-174625">
              <a:lnSpc>
                <a:spcPct val="90000"/>
              </a:lnSpc>
              <a:spcBef>
                <a:spcPct val="20000"/>
              </a:spcBef>
              <a:buFontTx/>
              <a:buChar char="–"/>
            </a:pPr>
            <a:r>
              <a:rPr lang="en-US">
                <a:solidFill>
                  <a:srgbClr val="000099"/>
                </a:solidFill>
              </a:rPr>
              <a:t>Optical link much more efficient</a:t>
            </a:r>
          </a:p>
          <a:p>
            <a:pPr marL="854075" lvl="2" indent="-173038">
              <a:lnSpc>
                <a:spcPct val="90000"/>
              </a:lnSpc>
              <a:spcBef>
                <a:spcPct val="20000"/>
              </a:spcBef>
              <a:buFontTx/>
              <a:buChar char="•"/>
            </a:pPr>
            <a:r>
              <a:rPr lang="en-US" sz="1600">
                <a:solidFill>
                  <a:srgbClr val="000099"/>
                </a:solidFill>
              </a:rPr>
              <a:t> Very small voltage modulation required </a:t>
            </a:r>
          </a:p>
          <a:p>
            <a:pPr marL="854075" lvl="2" indent="-173038">
              <a:lnSpc>
                <a:spcPct val="90000"/>
              </a:lnSpc>
              <a:spcBef>
                <a:spcPct val="20000"/>
              </a:spcBef>
              <a:buFontTx/>
              <a:buChar char="•"/>
            </a:pPr>
            <a:r>
              <a:rPr lang="en-US" sz="1600">
                <a:solidFill>
                  <a:srgbClr val="000099"/>
                </a:solidFill>
              </a:rPr>
              <a:t> 50x reduction in interface power</a:t>
            </a:r>
          </a:p>
          <a:p>
            <a:pPr marL="177800" indent="-177800">
              <a:lnSpc>
                <a:spcPct val="90000"/>
              </a:lnSpc>
              <a:spcBef>
                <a:spcPct val="20000"/>
              </a:spcBef>
              <a:buFontTx/>
              <a:buChar char="•"/>
            </a:pPr>
            <a:r>
              <a:rPr lang="en-US" sz="2000">
                <a:solidFill>
                  <a:srgbClr val="000099"/>
                </a:solidFill>
              </a:rPr>
              <a:t>Unified optical fabric to reduce optical / electrical conversion</a:t>
            </a:r>
          </a:p>
          <a:p>
            <a:pPr marL="177800" indent="-177800">
              <a:lnSpc>
                <a:spcPct val="90000"/>
              </a:lnSpc>
              <a:spcBef>
                <a:spcPct val="20000"/>
              </a:spcBef>
              <a:buFontTx/>
              <a:buChar char="•"/>
            </a:pPr>
            <a:r>
              <a:rPr lang="en-US" sz="2000">
                <a:solidFill>
                  <a:srgbClr val="000099"/>
                </a:solidFill>
              </a:rPr>
              <a:t>Stacking to improve density</a:t>
            </a:r>
          </a:p>
          <a:p>
            <a:pPr marL="177800" indent="-177800">
              <a:lnSpc>
                <a:spcPct val="90000"/>
              </a:lnSpc>
              <a:spcBef>
                <a:spcPct val="20000"/>
              </a:spcBef>
              <a:buFontTx/>
              <a:buChar char="•"/>
            </a:pPr>
            <a:endParaRPr lang="en-US" sz="1600">
              <a:solidFill>
                <a:srgbClr val="000099"/>
              </a:solidFill>
            </a:endParaRPr>
          </a:p>
        </p:txBody>
      </p:sp>
      <p:graphicFrame>
        <p:nvGraphicFramePr>
          <p:cNvPr id="13314" name="Object 2"/>
          <p:cNvGraphicFramePr>
            <a:graphicFrameLocks noChangeAspect="1"/>
          </p:cNvGraphicFramePr>
          <p:nvPr/>
        </p:nvGraphicFramePr>
        <p:xfrm>
          <a:off x="5791200" y="3352800"/>
          <a:ext cx="3240088" cy="2813050"/>
        </p:xfrm>
        <a:graphic>
          <a:graphicData uri="http://schemas.openxmlformats.org/presentationml/2006/ole">
            <p:oleObj spid="_x0000_s13314" name="Document" r:id="rId4" imgW="3240024" imgH="2813304" progId="Word.Document.8">
              <p:embed/>
            </p:oleObj>
          </a:graphicData>
        </a:graphic>
      </p:graphicFrame>
      <p:sp>
        <p:nvSpPr>
          <p:cNvPr id="13318" name="Rectangle 6"/>
          <p:cNvSpPr>
            <a:spLocks noChangeArrowheads="1"/>
          </p:cNvSpPr>
          <p:nvPr/>
        </p:nvSpPr>
        <p:spPr bwMode="auto">
          <a:xfrm>
            <a:off x="4452938" y="6096000"/>
            <a:ext cx="4691062" cy="641350"/>
          </a:xfrm>
          <a:prstGeom prst="rect">
            <a:avLst/>
          </a:prstGeom>
          <a:solidFill>
            <a:schemeClr val="bg1"/>
          </a:solidFill>
          <a:ln w="9525">
            <a:noFill/>
            <a:miter lim="800000"/>
            <a:headEnd/>
            <a:tailEnd/>
          </a:ln>
        </p:spPr>
        <p:txBody>
          <a:bodyPr>
            <a:spAutoFit/>
          </a:bodyPr>
          <a:lstStyle/>
          <a:p>
            <a:pPr algn="ctr"/>
            <a:r>
              <a:rPr lang="en-US" sz="1800"/>
              <a:t>Wiring of a single channel DDR to the Memory controller (Intel)</a:t>
            </a:r>
          </a:p>
        </p:txBody>
      </p:sp>
      <p:pic>
        <p:nvPicPr>
          <p:cNvPr id="13319" name="Picture 8" descr="nocs1.pdf"/>
          <p:cNvPicPr>
            <a:picLocks noChangeAspect="1"/>
          </p:cNvPicPr>
          <p:nvPr/>
        </p:nvPicPr>
        <p:blipFill>
          <a:blip r:embed="rId5" cstate="print"/>
          <a:srcRect r="30878"/>
          <a:stretch>
            <a:fillRect/>
          </a:stretch>
        </p:blipFill>
        <p:spPr bwMode="auto">
          <a:xfrm>
            <a:off x="5907088" y="1173163"/>
            <a:ext cx="2932112" cy="2027237"/>
          </a:xfrm>
          <a:prstGeom prst="rect">
            <a:avLst/>
          </a:prstGeom>
          <a:noFill/>
          <a:ln w="9525">
            <a:solidFill>
              <a:srgbClr val="800000"/>
            </a:solid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title" idx="4294967295"/>
          </p:nvPr>
        </p:nvSpPr>
        <p:spPr>
          <a:xfrm>
            <a:off x="2263775" y="152400"/>
            <a:ext cx="6880225" cy="822325"/>
          </a:xfrm>
        </p:spPr>
        <p:txBody>
          <a:bodyPr lIns="90488" tIns="44450" rIns="90488" bIns="44450"/>
          <a:lstStyle/>
          <a:p>
            <a:r>
              <a:rPr lang="en-US" smtClean="0">
                <a:ea typeface="ＭＳ Ｐゴシック" pitchFamily="96" charset="-128"/>
              </a:rPr>
              <a:t>Looking Beyond DRAM</a:t>
            </a:r>
            <a:endParaRPr lang="en-US" i="1" smtClean="0">
              <a:ea typeface="ＭＳ Ｐゴシック" pitchFamily="96" charset="-128"/>
            </a:endParaRPr>
          </a:p>
        </p:txBody>
      </p:sp>
      <p:sp>
        <p:nvSpPr>
          <p:cNvPr id="106499" name="Rectangle 6"/>
          <p:cNvSpPr>
            <a:spLocks noGrp="1" noChangeArrowheads="1"/>
          </p:cNvSpPr>
          <p:nvPr>
            <p:ph type="body" idx="4294967295"/>
          </p:nvPr>
        </p:nvSpPr>
        <p:spPr>
          <a:xfrm>
            <a:off x="477838" y="1622425"/>
            <a:ext cx="7820025" cy="4235450"/>
          </a:xfrm>
        </p:spPr>
        <p:txBody>
          <a:bodyPr lIns="90488" tIns="44450" rIns="90488" bIns="44450"/>
          <a:lstStyle/>
          <a:p>
            <a:pPr marL="177800" indent="-177800">
              <a:lnSpc>
                <a:spcPct val="90000"/>
              </a:lnSpc>
            </a:pPr>
            <a:r>
              <a:rPr lang="en-US" sz="2000" smtClean="0">
                <a:ea typeface="ＭＳ Ｐゴシック" pitchFamily="96" charset="-128"/>
              </a:rPr>
              <a:t>Resistive Change RAM (ReRAM)</a:t>
            </a:r>
          </a:p>
          <a:p>
            <a:pPr marL="523875" lvl="1" indent="-174625">
              <a:lnSpc>
                <a:spcPct val="90000"/>
              </a:lnSpc>
            </a:pPr>
            <a:r>
              <a:rPr lang="en-US" sz="1800" smtClean="0">
                <a:ea typeface="ＭＳ Ｐゴシック" pitchFamily="96" charset="-128"/>
              </a:rPr>
              <a:t> Nonvolatile - no refresh required!</a:t>
            </a:r>
          </a:p>
          <a:p>
            <a:pPr marL="523875" lvl="1" indent="-174625">
              <a:lnSpc>
                <a:spcPct val="90000"/>
              </a:lnSpc>
            </a:pPr>
            <a:r>
              <a:rPr lang="en-US" sz="1800" smtClean="0">
                <a:ea typeface="ＭＳ Ｐゴシック" pitchFamily="96" charset="-128"/>
              </a:rPr>
              <a:t> No high-voltage requirement</a:t>
            </a:r>
          </a:p>
          <a:p>
            <a:pPr marL="523875" lvl="1" indent="-174625">
              <a:lnSpc>
                <a:spcPct val="90000"/>
              </a:lnSpc>
            </a:pPr>
            <a:r>
              <a:rPr lang="en-US" sz="1800" smtClean="0">
                <a:ea typeface="ＭＳ Ｐゴシック" pitchFamily="96" charset="-128"/>
              </a:rPr>
              <a:t> Less energy / write (compared to FLASH)</a:t>
            </a:r>
          </a:p>
          <a:p>
            <a:pPr marL="523875" lvl="1" indent="-174625">
              <a:lnSpc>
                <a:spcPct val="90000"/>
              </a:lnSpc>
            </a:pPr>
            <a:r>
              <a:rPr lang="en-US" sz="1800" smtClean="0">
                <a:ea typeface="ＭＳ Ｐゴシック" pitchFamily="96" charset="-128"/>
              </a:rPr>
              <a:t> More robust than FLASH</a:t>
            </a:r>
          </a:p>
          <a:p>
            <a:pPr marL="854075" lvl="2" indent="-173038">
              <a:lnSpc>
                <a:spcPct val="90000"/>
              </a:lnSpc>
            </a:pPr>
            <a:r>
              <a:rPr lang="en-US" sz="1600" smtClean="0">
                <a:ea typeface="ＭＳ Ｐゴシック" pitchFamily="96" charset="-128"/>
              </a:rPr>
              <a:t>More cycles to cell wear out</a:t>
            </a:r>
          </a:p>
          <a:p>
            <a:pPr marL="523875" lvl="1" indent="-174625">
              <a:lnSpc>
                <a:spcPct val="90000"/>
              </a:lnSpc>
            </a:pPr>
            <a:r>
              <a:rPr lang="en-US" sz="1800" smtClean="0">
                <a:ea typeface="ＭＳ Ｐゴシック" pitchFamily="96" charset="-128"/>
              </a:rPr>
              <a:t> Lower read energy than DRAM </a:t>
            </a:r>
          </a:p>
          <a:p>
            <a:pPr marL="854075" lvl="2" indent="-173038">
              <a:lnSpc>
                <a:spcPct val="90000"/>
              </a:lnSpc>
            </a:pPr>
            <a:r>
              <a:rPr lang="en-US" sz="1600" smtClean="0">
                <a:ea typeface="ＭＳ Ｐゴシック" pitchFamily="96" charset="-128"/>
              </a:rPr>
              <a:t>&lt; 1V read-out voltage</a:t>
            </a:r>
          </a:p>
          <a:p>
            <a:pPr marL="523875" lvl="1" indent="-174625">
              <a:lnSpc>
                <a:spcPct val="90000"/>
              </a:lnSpc>
            </a:pPr>
            <a:r>
              <a:rPr lang="en-US" sz="1800" smtClean="0">
                <a:ea typeface="ＭＳ Ｐゴシック" pitchFamily="96" charset="-128"/>
              </a:rPr>
              <a:t> Similar density to flash</a:t>
            </a:r>
          </a:p>
          <a:p>
            <a:pPr marL="854075" lvl="2" indent="-173038">
              <a:lnSpc>
                <a:spcPct val="90000"/>
              </a:lnSpc>
            </a:pPr>
            <a:r>
              <a:rPr lang="en-US" sz="1600" smtClean="0">
                <a:ea typeface="ＭＳ Ｐゴシック" pitchFamily="96" charset="-128"/>
              </a:rPr>
              <a:t>MLC capable</a:t>
            </a:r>
          </a:p>
          <a:p>
            <a:pPr marL="854075" lvl="2" indent="-173038">
              <a:lnSpc>
                <a:spcPct val="90000"/>
              </a:lnSpc>
            </a:pPr>
            <a:r>
              <a:rPr lang="en-US" sz="1600" smtClean="0">
                <a:ea typeface="ＭＳ Ｐゴシック" pitchFamily="96" charset="-128"/>
              </a:rPr>
              <a:t>2-4x DRAM</a:t>
            </a:r>
          </a:p>
          <a:p>
            <a:pPr marL="523875" lvl="1" indent="-174625">
              <a:lnSpc>
                <a:spcPct val="90000"/>
              </a:lnSpc>
            </a:pPr>
            <a:r>
              <a:rPr lang="en-US" sz="1800" smtClean="0">
                <a:ea typeface="ＭＳ Ｐゴシック" pitchFamily="96" charset="-128"/>
              </a:rPr>
              <a:t> Read / write speeds comparable (or better!) than DRAM</a:t>
            </a:r>
          </a:p>
          <a:p>
            <a:pPr marL="523875" lvl="1" indent="-174625">
              <a:lnSpc>
                <a:spcPct val="90000"/>
              </a:lnSpc>
            </a:pPr>
            <a:r>
              <a:rPr lang="en-US" sz="1800" smtClean="0">
                <a:ea typeface="ＭＳ Ｐゴシック" pitchFamily="96" charset="-128"/>
              </a:rPr>
              <a:t> Integrates very well with existing CMOS processes</a:t>
            </a:r>
          </a:p>
          <a:p>
            <a:pPr marL="523875" lvl="1" indent="-174625">
              <a:lnSpc>
                <a:spcPct val="90000"/>
              </a:lnSpc>
              <a:buFontTx/>
              <a:buNone/>
            </a:pPr>
            <a:endParaRPr lang="en-US" sz="1800" smtClean="0">
              <a:ea typeface="ＭＳ Ｐゴシック" pitchFamily="96" charset="-128"/>
            </a:endParaRPr>
          </a:p>
          <a:p>
            <a:pPr marL="523875" lvl="1" indent="-174625" algn="ctr">
              <a:lnSpc>
                <a:spcPct val="90000"/>
              </a:lnSpc>
              <a:buFontTx/>
              <a:buNone/>
            </a:pPr>
            <a:r>
              <a:rPr lang="en-US" sz="1800" i="1" smtClean="0">
                <a:ea typeface="ＭＳ Ｐゴシック" pitchFamily="96" charset="-128"/>
              </a:rPr>
              <a:t>Overall 10x reduction in power with a 4x increase in density</a:t>
            </a:r>
            <a:endParaRPr lang="en-US" sz="1800" smtClean="0">
              <a:ea typeface="ＭＳ Ｐゴシック" pitchFamily="96" charset="-128"/>
            </a:endParaRPr>
          </a:p>
          <a:p>
            <a:pPr marL="177800" indent="-177800">
              <a:lnSpc>
                <a:spcPct val="90000"/>
              </a:lnSpc>
            </a:pPr>
            <a:endParaRPr lang="en-US" sz="2000" smtClean="0">
              <a:ea typeface="ＭＳ Ｐゴシック" pitchFamily="96" charset="-128"/>
            </a:endParaRPr>
          </a:p>
        </p:txBody>
      </p:sp>
      <p:pic>
        <p:nvPicPr>
          <p:cNvPr id="106500" name="Picture 4"/>
          <p:cNvPicPr>
            <a:picLocks noChangeAspect="1" noChangeArrowheads="1"/>
          </p:cNvPicPr>
          <p:nvPr/>
        </p:nvPicPr>
        <p:blipFill>
          <a:blip r:embed="rId3" cstate="print"/>
          <a:srcRect/>
          <a:stretch>
            <a:fillRect/>
          </a:stretch>
        </p:blipFill>
        <p:spPr bwMode="auto">
          <a:xfrm>
            <a:off x="6172200" y="1527175"/>
            <a:ext cx="2209800" cy="1292225"/>
          </a:xfrm>
          <a:prstGeom prst="rect">
            <a:avLst/>
          </a:prstGeom>
          <a:noFill/>
          <a:ln w="9525">
            <a:noFill/>
            <a:miter lim="800000"/>
            <a:headEnd/>
            <a:tailEnd/>
          </a:ln>
        </p:spPr>
      </p:pic>
      <p:pic>
        <p:nvPicPr>
          <p:cNvPr id="106501" name="Picture 5"/>
          <p:cNvPicPr>
            <a:picLocks noChangeAspect="1" noChangeArrowheads="1"/>
          </p:cNvPicPr>
          <p:nvPr/>
        </p:nvPicPr>
        <p:blipFill>
          <a:blip r:embed="rId4" cstate="print"/>
          <a:srcRect/>
          <a:stretch>
            <a:fillRect/>
          </a:stretch>
        </p:blipFill>
        <p:spPr bwMode="auto">
          <a:xfrm>
            <a:off x="6248400" y="3179763"/>
            <a:ext cx="1828800" cy="935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smtClean="0">
                <a:ea typeface="ＭＳ Ｐゴシック" pitchFamily="96" charset="-128"/>
              </a:rPr>
              <a:t>Conclusions</a:t>
            </a:r>
          </a:p>
        </p:txBody>
      </p:sp>
      <p:sp>
        <p:nvSpPr>
          <p:cNvPr id="107523" name="Content Placeholder 3"/>
          <p:cNvSpPr>
            <a:spLocks noGrp="1"/>
          </p:cNvSpPr>
          <p:nvPr>
            <p:ph idx="1"/>
          </p:nvPr>
        </p:nvSpPr>
        <p:spPr>
          <a:xfrm>
            <a:off x="457200" y="1143000"/>
            <a:ext cx="8382000" cy="4983163"/>
          </a:xfrm>
        </p:spPr>
        <p:txBody>
          <a:bodyPr/>
          <a:lstStyle/>
          <a:p>
            <a:r>
              <a:rPr lang="en-US" sz="2800" smtClean="0">
                <a:ea typeface="ＭＳ Ｐゴシック" pitchFamily="96" charset="-128"/>
              </a:rPr>
              <a:t>Memory technology requires major reorganization </a:t>
            </a:r>
            <a:r>
              <a:rPr lang="en-US" sz="2800" i="1" smtClean="0">
                <a:ea typeface="ＭＳ Ｐゴシック" pitchFamily="96" charset="-128"/>
              </a:rPr>
              <a:t>(if domestic industry stays alive)</a:t>
            </a:r>
          </a:p>
          <a:p>
            <a:pPr lvl="1"/>
            <a:r>
              <a:rPr lang="en-US" sz="2400" smtClean="0">
                <a:ea typeface="ＭＳ Ｐゴシック" pitchFamily="96" charset="-128"/>
              </a:rPr>
              <a:t>More ranks/banks, Less over-fetch, new drivers</a:t>
            </a:r>
          </a:p>
          <a:p>
            <a:pPr lvl="1"/>
            <a:r>
              <a:rPr lang="en-US" sz="2400" smtClean="0">
                <a:ea typeface="ＭＳ Ｐゴシック" pitchFamily="96" charset="-128"/>
              </a:rPr>
              <a:t>Chip stacking or optical memory interfaces</a:t>
            </a:r>
          </a:p>
          <a:p>
            <a:pPr lvl="1"/>
            <a:r>
              <a:rPr lang="en-US" sz="2400" smtClean="0">
                <a:ea typeface="ＭＳ Ｐゴシック" pitchFamily="96" charset="-128"/>
              </a:rPr>
              <a:t>New nonvolatile memory technologies</a:t>
            </a:r>
          </a:p>
          <a:p>
            <a:pPr lvl="1"/>
            <a:endParaRPr lang="en-US" sz="2400" smtClean="0">
              <a:ea typeface="ＭＳ Ｐゴシック" pitchFamily="96" charset="-128"/>
            </a:endParaRPr>
          </a:p>
          <a:p>
            <a:r>
              <a:rPr lang="en-US" sz="2800" smtClean="0">
                <a:ea typeface="ＭＳ Ｐゴシック" pitchFamily="96" charset="-128"/>
              </a:rPr>
              <a:t>Failure to invest in memory technology means </a:t>
            </a:r>
          </a:p>
          <a:p>
            <a:pPr lvl="1"/>
            <a:r>
              <a:rPr lang="en-US" sz="2400" smtClean="0">
                <a:solidFill>
                  <a:srgbClr val="000000"/>
                </a:solidFill>
                <a:ea typeface="ＭＳ Ｐゴシック" pitchFamily="96" charset="-128"/>
              </a:rPr>
              <a:t>We will have to live with less memory (more emphasis on strong scaling)</a:t>
            </a:r>
          </a:p>
          <a:p>
            <a:pPr lvl="1"/>
            <a:r>
              <a:rPr lang="en-US" sz="2400" smtClean="0">
                <a:solidFill>
                  <a:srgbClr val="000000"/>
                </a:solidFill>
                <a:ea typeface="ＭＳ Ｐゴシック" pitchFamily="96" charset="-128"/>
              </a:rPr>
              <a:t>We will have lower memory bandwidth/computational performance (&lt; 0.01 bytes/flop)</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698500" y="80963"/>
            <a:ext cx="8026400" cy="863600"/>
          </a:xfrm>
        </p:spPr>
        <p:txBody>
          <a:bodyPr/>
          <a:lstStyle/>
          <a:p>
            <a:r>
              <a:rPr lang="en-US" smtClean="0">
                <a:ea typeface="ＭＳ Ｐゴシック" pitchFamily="96" charset="-128"/>
              </a:rPr>
              <a:t>Power Considerations Drive Future Architectures in the Exascale Era</a:t>
            </a:r>
          </a:p>
        </p:txBody>
      </p:sp>
      <p:sp>
        <p:nvSpPr>
          <p:cNvPr id="108547" name="Content Placeholder 2"/>
          <p:cNvSpPr>
            <a:spLocks noGrp="1"/>
          </p:cNvSpPr>
          <p:nvPr>
            <p:ph idx="1"/>
          </p:nvPr>
        </p:nvSpPr>
        <p:spPr/>
        <p:txBody>
          <a:bodyPr/>
          <a:lstStyle/>
          <a:p>
            <a:r>
              <a:rPr lang="en-US" b="1" smtClean="0">
                <a:ea typeface="ＭＳ Ｐゴシック" pitchFamily="96" charset="-128"/>
              </a:rPr>
              <a:t>Massive parallelism with low power processors</a:t>
            </a:r>
          </a:p>
          <a:p>
            <a:r>
              <a:rPr lang="en-US" b="1" smtClean="0">
                <a:ea typeface="ＭＳ Ｐゴシック" pitchFamily="96" charset="-128"/>
              </a:rPr>
              <a:t>Limited amount of memory, low memory/flop ratios (processing is free)</a:t>
            </a:r>
          </a:p>
          <a:p>
            <a:r>
              <a:rPr lang="en-US" b="1" smtClean="0">
                <a:ea typeface="ＭＳ Ｐゴシック" pitchFamily="96" charset="-128"/>
              </a:rPr>
              <a:t>Cost of data movement, locality is becoming more important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2338388" y="109538"/>
            <a:ext cx="6537325" cy="685800"/>
          </a:xfrm>
        </p:spPr>
        <p:txBody>
          <a:bodyPr/>
          <a:lstStyle/>
          <a:p>
            <a:r>
              <a:rPr smtClean="0"/>
              <a:t>What are critical exascale technology investments?</a:t>
            </a:r>
          </a:p>
        </p:txBody>
      </p:sp>
      <p:sp>
        <p:nvSpPr>
          <p:cNvPr id="109571" name="Content Placeholder 2"/>
          <p:cNvSpPr>
            <a:spLocks noGrp="1"/>
          </p:cNvSpPr>
          <p:nvPr>
            <p:ph idx="1"/>
          </p:nvPr>
        </p:nvSpPr>
        <p:spPr/>
        <p:txBody>
          <a:bodyPr/>
          <a:lstStyle/>
          <a:p>
            <a:r>
              <a:rPr lang="en-US" smtClean="0"/>
              <a:t>System power </a:t>
            </a:r>
            <a:r>
              <a:rPr lang="en-US" b="0" smtClean="0"/>
              <a:t>is a first class constraint on exascale system performance and effectiveness.</a:t>
            </a:r>
          </a:p>
          <a:p>
            <a:r>
              <a:rPr lang="en-US" b="0" smtClean="0"/>
              <a:t>M</a:t>
            </a:r>
            <a:r>
              <a:rPr lang="en-US" smtClean="0"/>
              <a:t>emory </a:t>
            </a:r>
            <a:r>
              <a:rPr lang="en-US" b="0" smtClean="0"/>
              <a:t>is an important component of meeting exascale power and applications goals.</a:t>
            </a:r>
          </a:p>
          <a:p>
            <a:r>
              <a:rPr lang="en-US" smtClean="0"/>
              <a:t>Programming model</a:t>
            </a:r>
            <a:r>
              <a:rPr lang="en-US" b="0" smtClean="0"/>
              <a:t>.  Early investment in several efforts to decide in 2013 on exascale programming model, allowing exemplar applications effective access to 2015 system for both mission and science.</a:t>
            </a:r>
          </a:p>
          <a:p>
            <a:r>
              <a:rPr lang="en-US" smtClean="0"/>
              <a:t>Investment in exascale processor design </a:t>
            </a:r>
            <a:r>
              <a:rPr lang="en-US" b="0" smtClean="0"/>
              <a:t>to achieve an exascale-like system in 2015.</a:t>
            </a:r>
          </a:p>
          <a:p>
            <a:r>
              <a:rPr lang="en-US" smtClean="0"/>
              <a:t>Operating System strategy for exascale </a:t>
            </a:r>
            <a:r>
              <a:rPr lang="en-US" b="0" smtClean="0"/>
              <a:t>is critical for node performance at scale and for efficient support of new programming models and run time systems.</a:t>
            </a:r>
          </a:p>
          <a:p>
            <a:r>
              <a:rPr lang="en-US" smtClean="0"/>
              <a:t>Reliability and resiliency are critical at this </a:t>
            </a:r>
            <a:r>
              <a:rPr lang="en-US" b="0" smtClean="0"/>
              <a:t>scale and require applications neutral movement of the file system (for check pointing, in particular) closer to the running apps.  </a:t>
            </a:r>
          </a:p>
          <a:p>
            <a:r>
              <a:rPr lang="en-US" i="1" smtClean="0"/>
              <a:t>HPC co-design strategy and implementation </a:t>
            </a:r>
            <a:r>
              <a:rPr lang="en-US" b="0" i="1" smtClean="0"/>
              <a:t>requires a set of a hierarchical performance models and simulators as well as commitment from apps, software and architecture communities.</a:t>
            </a:r>
          </a:p>
        </p:txBody>
      </p:sp>
      <p:sp>
        <p:nvSpPr>
          <p:cNvPr id="4" name="Slide Number Placeholder 3"/>
          <p:cNvSpPr>
            <a:spLocks noGrp="1"/>
          </p:cNvSpPr>
          <p:nvPr>
            <p:ph type="sldNum" sz="quarter" idx="11"/>
          </p:nvPr>
        </p:nvSpPr>
        <p:spPr/>
        <p:txBody>
          <a:bodyPr/>
          <a:lstStyle/>
          <a:p>
            <a:pPr>
              <a:defRPr/>
            </a:pPr>
            <a:fld id="{3F283FC1-D0AC-4869-A3CB-7EEE37B6BC85}" type="slidenum">
              <a:rPr lang="en-US"/>
              <a:pPr>
                <a:defRPr/>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mtClean="0">
                <a:ea typeface="ＭＳ Ｐゴシック" pitchFamily="96" charset="-128"/>
              </a:rPr>
              <a:t>Overview</a:t>
            </a:r>
          </a:p>
        </p:txBody>
      </p:sp>
      <p:sp>
        <p:nvSpPr>
          <p:cNvPr id="58371" name="Rectangle 3"/>
          <p:cNvSpPr>
            <a:spLocks noGrp="1" noChangeArrowheads="1"/>
          </p:cNvSpPr>
          <p:nvPr>
            <p:ph type="body" idx="1"/>
          </p:nvPr>
        </p:nvSpPr>
        <p:spPr>
          <a:xfrm>
            <a:off x="685800" y="1066800"/>
            <a:ext cx="7772400" cy="4151313"/>
          </a:xfrm>
        </p:spPr>
        <p:txBody>
          <a:bodyPr/>
          <a:lstStyle/>
          <a:p>
            <a:pPr marL="292100" indent="-292100" eaLnBrk="1" hangingPunct="1">
              <a:lnSpc>
                <a:spcPts val="3400"/>
              </a:lnSpc>
              <a:spcBef>
                <a:spcPts val="800"/>
              </a:spcBef>
              <a:spcAft>
                <a:spcPts val="1200"/>
              </a:spcAft>
              <a:buClr>
                <a:schemeClr val="tx1"/>
              </a:buClr>
            </a:pPr>
            <a:r>
              <a:rPr lang="en-US" sz="2800" b="1" smtClean="0">
                <a:ea typeface="ＭＳ Ｐゴシック" pitchFamily="96" charset="-128"/>
              </a:rPr>
              <a:t>From 1999 to 2009: evolution from Teraflops to Petaflops computing</a:t>
            </a:r>
          </a:p>
          <a:p>
            <a:pPr marL="292100" indent="-292100" eaLnBrk="1" hangingPunct="1">
              <a:lnSpc>
                <a:spcPts val="3400"/>
              </a:lnSpc>
              <a:spcBef>
                <a:spcPts val="800"/>
              </a:spcBef>
              <a:spcAft>
                <a:spcPts val="1200"/>
              </a:spcAft>
              <a:buClr>
                <a:schemeClr val="tx1"/>
              </a:buClr>
            </a:pPr>
            <a:r>
              <a:rPr lang="en-US" sz="2800" b="1" smtClean="0">
                <a:solidFill>
                  <a:srgbClr val="FF0000"/>
                </a:solidFill>
                <a:ea typeface="ＭＳ Ｐゴシック" pitchFamily="96" charset="-128"/>
              </a:rPr>
              <a:t>From 2010 to 2020: key technology changes towards Exaflops computing</a:t>
            </a:r>
          </a:p>
          <a:p>
            <a:pPr marL="292100" indent="-292100" eaLnBrk="1" hangingPunct="1">
              <a:lnSpc>
                <a:spcPts val="3400"/>
              </a:lnSpc>
              <a:spcBef>
                <a:spcPts val="800"/>
              </a:spcBef>
              <a:spcAft>
                <a:spcPts val="1200"/>
              </a:spcAft>
              <a:buClr>
                <a:schemeClr val="tx1"/>
              </a:buClr>
            </a:pPr>
            <a:r>
              <a:rPr lang="en-US" sz="2800" b="1" smtClean="0">
                <a:ea typeface="ＭＳ Ｐゴシック" pitchFamily="96" charset="-128"/>
              </a:rPr>
              <a:t>Impact on Computational Science</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ea typeface="ＭＳ Ｐゴシック" pitchFamily="96" charset="-128"/>
              </a:rPr>
              <a:t>Overview</a:t>
            </a:r>
          </a:p>
        </p:txBody>
      </p:sp>
      <p:sp>
        <p:nvSpPr>
          <p:cNvPr id="110595" name="Rectangle 3"/>
          <p:cNvSpPr>
            <a:spLocks noGrp="1" noChangeArrowheads="1"/>
          </p:cNvSpPr>
          <p:nvPr>
            <p:ph type="body" idx="1"/>
          </p:nvPr>
        </p:nvSpPr>
        <p:spPr>
          <a:xfrm>
            <a:off x="685800" y="1066800"/>
            <a:ext cx="7772400" cy="4151313"/>
          </a:xfrm>
        </p:spPr>
        <p:txBody>
          <a:bodyPr/>
          <a:lstStyle/>
          <a:p>
            <a:pPr marL="292100" indent="-292100" eaLnBrk="1" hangingPunct="1">
              <a:lnSpc>
                <a:spcPts val="3400"/>
              </a:lnSpc>
              <a:spcBef>
                <a:spcPts val="800"/>
              </a:spcBef>
              <a:spcAft>
                <a:spcPts val="1200"/>
              </a:spcAft>
              <a:buClr>
                <a:schemeClr val="tx1"/>
              </a:buClr>
            </a:pPr>
            <a:r>
              <a:rPr lang="en-US" sz="2800" b="1" smtClean="0">
                <a:ea typeface="ＭＳ Ｐゴシック" pitchFamily="96" charset="-128"/>
              </a:rPr>
              <a:t>From 1999 to 2009: evolution from Teraflops to Petaflops computing</a:t>
            </a:r>
          </a:p>
          <a:p>
            <a:pPr marL="292100" indent="-292100" eaLnBrk="1" hangingPunct="1">
              <a:lnSpc>
                <a:spcPts val="3400"/>
              </a:lnSpc>
              <a:spcBef>
                <a:spcPts val="800"/>
              </a:spcBef>
              <a:spcAft>
                <a:spcPts val="1200"/>
              </a:spcAft>
              <a:buClr>
                <a:schemeClr val="tx1"/>
              </a:buClr>
            </a:pPr>
            <a:r>
              <a:rPr lang="en-US" sz="2800" b="1" smtClean="0">
                <a:ea typeface="ＭＳ Ｐゴシック" pitchFamily="96" charset="-128"/>
              </a:rPr>
              <a:t>From 2010 to 2020: key technology changes towards Exaflops computing</a:t>
            </a:r>
          </a:p>
          <a:p>
            <a:pPr marL="292100" indent="-292100" eaLnBrk="1" hangingPunct="1">
              <a:lnSpc>
                <a:spcPts val="3400"/>
              </a:lnSpc>
              <a:spcBef>
                <a:spcPts val="800"/>
              </a:spcBef>
              <a:spcAft>
                <a:spcPts val="1200"/>
              </a:spcAft>
              <a:buClr>
                <a:schemeClr val="tx1"/>
              </a:buClr>
            </a:pPr>
            <a:r>
              <a:rPr lang="en-US" sz="2800" b="1" smtClean="0">
                <a:ea typeface="ＭＳ Ｐゴシック" pitchFamily="96" charset="-128"/>
              </a:rPr>
              <a:t>Impact on Computational Science</a:t>
            </a:r>
          </a:p>
          <a:p>
            <a:pPr marL="692150" lvl="1" indent="-292100" eaLnBrk="1" hangingPunct="1">
              <a:lnSpc>
                <a:spcPts val="3400"/>
              </a:lnSpc>
              <a:spcBef>
                <a:spcPts val="800"/>
              </a:spcBef>
              <a:spcAft>
                <a:spcPts val="1200"/>
              </a:spcAft>
              <a:buClr>
                <a:schemeClr val="tx1"/>
              </a:buClr>
            </a:pPr>
            <a:r>
              <a:rPr lang="en-US" sz="2400" b="1" smtClean="0">
                <a:ea typeface="ＭＳ Ｐゴシック" pitchFamily="96" charset="-128"/>
              </a:rPr>
              <a:t>Co-design</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17"/>
          <p:cNvGrpSpPr>
            <a:grpSpLocks/>
          </p:cNvGrpSpPr>
          <p:nvPr/>
        </p:nvGrpSpPr>
        <p:grpSpPr bwMode="auto">
          <a:xfrm>
            <a:off x="742950" y="1027113"/>
            <a:ext cx="7658100" cy="5768975"/>
            <a:chOff x="968983" y="273151"/>
            <a:chExt cx="7658068" cy="6250731"/>
          </a:xfrm>
        </p:grpSpPr>
        <p:pic>
          <p:nvPicPr>
            <p:cNvPr id="111627" name="Picture 14"/>
            <p:cNvPicPr>
              <a:picLocks noChangeAspect="1"/>
            </p:cNvPicPr>
            <p:nvPr/>
          </p:nvPicPr>
          <p:blipFill>
            <a:blip r:embed="rId3" cstate="print"/>
            <a:srcRect/>
            <a:stretch>
              <a:fillRect/>
            </a:stretch>
          </p:blipFill>
          <p:spPr bwMode="auto">
            <a:xfrm>
              <a:off x="968983" y="273151"/>
              <a:ext cx="7658068" cy="6250731"/>
            </a:xfrm>
            <a:prstGeom prst="rect">
              <a:avLst/>
            </a:prstGeom>
            <a:noFill/>
            <a:ln w="9525">
              <a:noFill/>
              <a:miter lim="800000"/>
              <a:headEnd/>
              <a:tailEnd/>
            </a:ln>
          </p:spPr>
        </p:pic>
        <p:cxnSp>
          <p:nvCxnSpPr>
            <p:cNvPr id="14" name="Straight Connector 13"/>
            <p:cNvCxnSpPr>
              <a:cxnSpLocks noChangeShapeType="1"/>
            </p:cNvCxnSpPr>
            <p:nvPr/>
          </p:nvCxnSpPr>
          <p:spPr bwMode="auto">
            <a:xfrm>
              <a:off x="1524606" y="4700609"/>
              <a:ext cx="6094388" cy="1720"/>
            </a:xfrm>
            <a:prstGeom prst="line">
              <a:avLst/>
            </a:prstGeom>
            <a:noFill/>
            <a:ln w="25400">
              <a:solidFill>
                <a:schemeClr val="accent1"/>
              </a:solidFill>
              <a:prstDash val="sysDash"/>
              <a:round/>
              <a:headEnd/>
              <a:tailEnd/>
            </a:ln>
            <a:effectLst>
              <a:outerShdw dist="20000" dir="5400000" rotWithShape="0">
                <a:srgbClr val="808080">
                  <a:alpha val="37999"/>
                </a:srgbClr>
              </a:outerShdw>
            </a:effectLst>
          </p:spPr>
        </p:cxnSp>
        <p:cxnSp>
          <p:nvCxnSpPr>
            <p:cNvPr id="19" name="Straight Connector 18"/>
            <p:cNvCxnSpPr>
              <a:cxnSpLocks noChangeShapeType="1"/>
            </p:cNvCxnSpPr>
            <p:nvPr/>
          </p:nvCxnSpPr>
          <p:spPr bwMode="auto">
            <a:xfrm rot="16200000" flipH="1">
              <a:off x="984329" y="1295047"/>
              <a:ext cx="4792112" cy="3711559"/>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23" name="Straight Connector 22"/>
            <p:cNvCxnSpPr>
              <a:cxnSpLocks noChangeShapeType="1"/>
            </p:cNvCxnSpPr>
            <p:nvPr/>
          </p:nvCxnSpPr>
          <p:spPr bwMode="auto">
            <a:xfrm>
              <a:off x="1524606" y="2529882"/>
              <a:ext cx="5524477" cy="3017001"/>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24" name="Straight Connector 23"/>
            <p:cNvCxnSpPr>
              <a:cxnSpLocks noChangeShapeType="1"/>
            </p:cNvCxnSpPr>
            <p:nvPr/>
          </p:nvCxnSpPr>
          <p:spPr bwMode="auto">
            <a:xfrm rot="5400000">
              <a:off x="862886" y="1416490"/>
              <a:ext cx="4792112" cy="3468674"/>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36" name="Freeform 35"/>
            <p:cNvSpPr>
              <a:spLocks noChangeArrowheads="1"/>
            </p:cNvSpPr>
            <p:nvPr/>
          </p:nvSpPr>
          <p:spPr bwMode="auto">
            <a:xfrm>
              <a:off x="2540601" y="3386476"/>
              <a:ext cx="1751006" cy="964958"/>
            </a:xfrm>
            <a:custGeom>
              <a:avLst/>
              <a:gdLst>
                <a:gd name="T0" fmla="*/ 0 w 1751794"/>
                <a:gd name="T1" fmla="*/ 760270 h 963551"/>
                <a:gd name="T2" fmla="*/ 233468 w 1751794"/>
                <a:gd name="T3" fmla="*/ 833373 h 963551"/>
                <a:gd name="T4" fmla="*/ 510710 w 1751794"/>
                <a:gd name="T5" fmla="*/ 891855 h 963551"/>
                <a:gd name="T6" fmla="*/ 758770 w 1751794"/>
                <a:gd name="T7" fmla="*/ 906476 h 963551"/>
                <a:gd name="T8" fmla="*/ 1006829 w 1751794"/>
                <a:gd name="T9" fmla="*/ 935716 h 963551"/>
                <a:gd name="T10" fmla="*/ 1225704 w 1751794"/>
                <a:gd name="T11" fmla="*/ 935716 h 963551"/>
                <a:gd name="T12" fmla="*/ 1473764 w 1751794"/>
                <a:gd name="T13" fmla="*/ 950338 h 963551"/>
                <a:gd name="T14" fmla="*/ 1751006 w 1751794"/>
                <a:gd name="T15" fmla="*/ 964958 h 963551"/>
                <a:gd name="T16" fmla="*/ 1371622 w 1751794"/>
                <a:gd name="T17" fmla="*/ 438618 h 963551"/>
                <a:gd name="T18" fmla="*/ 554485 w 1751794"/>
                <a:gd name="T19" fmla="*/ 0 h 963551"/>
                <a:gd name="T20" fmla="*/ 0 w 1751794"/>
                <a:gd name="T21" fmla="*/ 760270 h 9635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51794"/>
                <a:gd name="T34" fmla="*/ 0 h 963551"/>
                <a:gd name="T35" fmla="*/ 1751794 w 1751794"/>
                <a:gd name="T36" fmla="*/ 963551 h 9635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51794" h="963551">
                  <a:moveTo>
                    <a:pt x="0" y="759161"/>
                  </a:moveTo>
                  <a:lnTo>
                    <a:pt x="233573" y="832158"/>
                  </a:lnTo>
                  <a:lnTo>
                    <a:pt x="510940" y="890555"/>
                  </a:lnTo>
                  <a:lnTo>
                    <a:pt x="759111" y="905154"/>
                  </a:lnTo>
                  <a:lnTo>
                    <a:pt x="1007282" y="934352"/>
                  </a:lnTo>
                  <a:lnTo>
                    <a:pt x="1226256" y="934352"/>
                  </a:lnTo>
                  <a:cubicBezTo>
                    <a:pt x="1464686" y="949256"/>
                    <a:pt x="1381819" y="948952"/>
                    <a:pt x="1474427" y="948952"/>
                  </a:cubicBezTo>
                  <a:lnTo>
                    <a:pt x="1751794" y="963551"/>
                  </a:lnTo>
                  <a:lnTo>
                    <a:pt x="1372239" y="437978"/>
                  </a:lnTo>
                  <a:lnTo>
                    <a:pt x="554735" y="0"/>
                  </a:lnTo>
                  <a:lnTo>
                    <a:pt x="0" y="759161"/>
                  </a:lnTo>
                  <a:close/>
                </a:path>
              </a:pathLst>
            </a:custGeom>
            <a:solidFill>
              <a:srgbClr val="009D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2400">
                <a:solidFill>
                  <a:srgbClr val="FFFFFF"/>
                </a:solidFill>
                <a:latin typeface="Arial" charset="0"/>
              </a:endParaRPr>
            </a:p>
          </p:txBody>
        </p:sp>
        <p:sp>
          <p:nvSpPr>
            <p:cNvPr id="111633" name="TextBox 27"/>
            <p:cNvSpPr txBox="1">
              <a:spLocks noChangeArrowheads="1"/>
            </p:cNvSpPr>
            <p:nvPr/>
          </p:nvSpPr>
          <p:spPr bwMode="auto">
            <a:xfrm>
              <a:off x="2907402" y="3693667"/>
              <a:ext cx="983459" cy="900408"/>
            </a:xfrm>
            <a:prstGeom prst="rect">
              <a:avLst/>
            </a:prstGeom>
            <a:noFill/>
            <a:ln w="9525">
              <a:noFill/>
              <a:miter lim="800000"/>
              <a:headEnd/>
              <a:tailEnd/>
            </a:ln>
          </p:spPr>
          <p:txBody>
            <a:bodyPr>
              <a:spAutoFit/>
            </a:bodyPr>
            <a:lstStyle/>
            <a:p>
              <a:r>
                <a:rPr lang="en-US" sz="1600">
                  <a:solidFill>
                    <a:schemeClr val="bg1"/>
                  </a:solidFill>
                </a:rPr>
                <a:t>feasible</a:t>
              </a:r>
            </a:p>
            <a:p>
              <a:r>
                <a:rPr lang="en-US" sz="1600">
                  <a:solidFill>
                    <a:schemeClr val="bg1"/>
                  </a:solidFill>
                </a:rPr>
                <a:t>systems</a:t>
              </a:r>
            </a:p>
          </p:txBody>
        </p:sp>
      </p:grpSp>
      <p:sp>
        <p:nvSpPr>
          <p:cNvPr id="9" name="TextBox 8"/>
          <p:cNvSpPr txBox="1"/>
          <p:nvPr/>
        </p:nvSpPr>
        <p:spPr>
          <a:xfrm>
            <a:off x="604064" y="2929659"/>
            <a:ext cx="553998" cy="998681"/>
          </a:xfrm>
          <a:prstGeom prst="rect">
            <a:avLst/>
          </a:prstGeom>
          <a:noFill/>
        </p:spPr>
        <p:txBody>
          <a:bodyPr vert="vert270" wrap="none">
            <a:spAutoFit/>
          </a:bodyPr>
          <a:lstStyle/>
          <a:p>
            <a:pPr>
              <a:defRPr/>
            </a:pPr>
            <a:r>
              <a:rPr lang="en-US" sz="2400" dirty="0">
                <a:latin typeface="Times" pitchFamily="-111" charset="0"/>
                <a:ea typeface="+mn-ea"/>
              </a:rPr>
              <a:t>nodes</a:t>
            </a:r>
          </a:p>
        </p:txBody>
      </p:sp>
      <p:sp>
        <p:nvSpPr>
          <p:cNvPr id="111620" name="TextBox 9"/>
          <p:cNvSpPr txBox="1">
            <a:spLocks noChangeArrowheads="1"/>
          </p:cNvSpPr>
          <p:nvPr/>
        </p:nvSpPr>
        <p:spPr bwMode="auto">
          <a:xfrm>
            <a:off x="3846513" y="6129338"/>
            <a:ext cx="1390650" cy="461962"/>
          </a:xfrm>
          <a:prstGeom prst="rect">
            <a:avLst/>
          </a:prstGeom>
          <a:noFill/>
          <a:ln w="9525">
            <a:noFill/>
            <a:miter lim="800000"/>
            <a:headEnd/>
            <a:tailEnd/>
          </a:ln>
        </p:spPr>
        <p:txBody>
          <a:bodyPr wrap="none">
            <a:spAutoFit/>
          </a:bodyPr>
          <a:lstStyle/>
          <a:p>
            <a:r>
              <a:rPr lang="en-US" sz="2400"/>
              <a:t>memory</a:t>
            </a:r>
          </a:p>
        </p:txBody>
      </p:sp>
      <p:sp>
        <p:nvSpPr>
          <p:cNvPr id="111621" name="TextBox 16"/>
          <p:cNvSpPr>
            <a:spLocks noChangeArrowheads="1"/>
          </p:cNvSpPr>
          <p:nvPr/>
        </p:nvSpPr>
        <p:spPr bwMode="auto">
          <a:xfrm>
            <a:off x="6872288" y="2890838"/>
            <a:ext cx="2022475" cy="1327150"/>
          </a:xfrm>
          <a:prstGeom prst="wedgeRoundRectCallout">
            <a:avLst>
              <a:gd name="adj1" fmla="val -58185"/>
              <a:gd name="adj2" fmla="val 122130"/>
              <a:gd name="adj3" fmla="val 16667"/>
            </a:avLst>
          </a:prstGeom>
          <a:solidFill>
            <a:srgbClr val="66FFCC"/>
          </a:solidFill>
          <a:ln w="9525">
            <a:solidFill>
              <a:srgbClr val="000000"/>
            </a:solidFill>
            <a:miter lim="800000"/>
            <a:headEnd/>
            <a:tailEnd/>
          </a:ln>
        </p:spPr>
        <p:txBody>
          <a:bodyPr wrap="none">
            <a:spAutoFit/>
          </a:bodyPr>
          <a:lstStyle/>
          <a:p>
            <a:pPr algn="ctr"/>
            <a:r>
              <a:rPr lang="en-US" sz="2400"/>
              <a:t>Exascale</a:t>
            </a:r>
          </a:p>
          <a:p>
            <a:pPr algn="ctr"/>
            <a:r>
              <a:rPr lang="en-US" sz="2400"/>
              <a:t>Performance</a:t>
            </a:r>
          </a:p>
          <a:p>
            <a:pPr algn="ctr"/>
            <a:r>
              <a:rPr lang="en-US" sz="2400"/>
              <a:t>envelope</a:t>
            </a:r>
          </a:p>
        </p:txBody>
      </p:sp>
      <p:sp>
        <p:nvSpPr>
          <p:cNvPr id="111622" name="TextBox 21"/>
          <p:cNvSpPr>
            <a:spLocks noChangeArrowheads="1"/>
          </p:cNvSpPr>
          <p:nvPr/>
        </p:nvSpPr>
        <p:spPr bwMode="auto">
          <a:xfrm>
            <a:off x="2681288" y="1247775"/>
            <a:ext cx="1446212" cy="1327150"/>
          </a:xfrm>
          <a:prstGeom prst="wedgeRoundRectCallout">
            <a:avLst>
              <a:gd name="adj1" fmla="val -95870"/>
              <a:gd name="adj2" fmla="val 49417"/>
              <a:gd name="adj3" fmla="val 16667"/>
            </a:avLst>
          </a:prstGeom>
          <a:solidFill>
            <a:srgbClr val="66FFCC"/>
          </a:solidFill>
          <a:ln w="9525">
            <a:solidFill>
              <a:srgbClr val="000000"/>
            </a:solidFill>
            <a:miter lim="800000"/>
            <a:headEnd/>
            <a:tailEnd/>
          </a:ln>
        </p:spPr>
        <p:txBody>
          <a:bodyPr wrap="none">
            <a:spAutoFit/>
          </a:bodyPr>
          <a:lstStyle/>
          <a:p>
            <a:pPr algn="ctr"/>
            <a:r>
              <a:rPr lang="en-US" sz="2400"/>
              <a:t>20 MW</a:t>
            </a:r>
          </a:p>
          <a:p>
            <a:pPr algn="ctr"/>
            <a:r>
              <a:rPr lang="en-US" sz="2400"/>
              <a:t> power</a:t>
            </a:r>
          </a:p>
          <a:p>
            <a:pPr algn="ctr"/>
            <a:r>
              <a:rPr lang="en-US" sz="2400"/>
              <a:t>envelope</a:t>
            </a:r>
          </a:p>
        </p:txBody>
      </p:sp>
      <p:sp>
        <p:nvSpPr>
          <p:cNvPr id="111623" name="TextBox 25"/>
          <p:cNvSpPr>
            <a:spLocks noChangeArrowheads="1"/>
          </p:cNvSpPr>
          <p:nvPr/>
        </p:nvSpPr>
        <p:spPr bwMode="auto">
          <a:xfrm>
            <a:off x="5237163" y="2530475"/>
            <a:ext cx="1458912" cy="1395413"/>
          </a:xfrm>
          <a:prstGeom prst="wedgeRoundRectCallout">
            <a:avLst>
              <a:gd name="adj1" fmla="val -103491"/>
              <a:gd name="adj2" fmla="val 148394"/>
              <a:gd name="adj3" fmla="val 16667"/>
            </a:avLst>
          </a:prstGeom>
          <a:solidFill>
            <a:srgbClr val="66FFCC"/>
          </a:solidFill>
          <a:ln w="9525">
            <a:solidFill>
              <a:srgbClr val="000000"/>
            </a:solidFill>
            <a:miter lim="800000"/>
            <a:headEnd/>
            <a:tailEnd/>
          </a:ln>
        </p:spPr>
        <p:txBody>
          <a:bodyPr wrap="none">
            <a:spAutoFit/>
          </a:bodyPr>
          <a:lstStyle/>
          <a:p>
            <a:pPr algn="ctr"/>
            <a:r>
              <a:rPr lang="en-US"/>
              <a:t>$</a:t>
            </a:r>
            <a:r>
              <a:rPr lang="en-US" sz="2400"/>
              <a:t>200M</a:t>
            </a:r>
          </a:p>
          <a:p>
            <a:pPr algn="ctr"/>
            <a:r>
              <a:rPr lang="en-US" sz="2400"/>
              <a:t>cost</a:t>
            </a:r>
          </a:p>
          <a:p>
            <a:pPr algn="ctr"/>
            <a:r>
              <a:rPr lang="en-US" sz="2400"/>
              <a:t>envelope</a:t>
            </a:r>
          </a:p>
        </p:txBody>
      </p:sp>
      <p:sp>
        <p:nvSpPr>
          <p:cNvPr id="111624" name="TextBox 30"/>
          <p:cNvSpPr>
            <a:spLocks noChangeArrowheads="1"/>
          </p:cNvSpPr>
          <p:nvPr/>
        </p:nvSpPr>
        <p:spPr bwMode="auto">
          <a:xfrm>
            <a:off x="5751513" y="1296988"/>
            <a:ext cx="1600200" cy="919162"/>
          </a:xfrm>
          <a:prstGeom prst="wedgeRoundRectCallout">
            <a:avLst>
              <a:gd name="adj1" fmla="val -148120"/>
              <a:gd name="adj2" fmla="val 59894"/>
              <a:gd name="adj3" fmla="val 16667"/>
            </a:avLst>
          </a:prstGeom>
          <a:solidFill>
            <a:srgbClr val="66FFCC"/>
          </a:solidFill>
          <a:ln w="9525">
            <a:solidFill>
              <a:srgbClr val="000000"/>
            </a:solidFill>
            <a:miter lim="800000"/>
            <a:headEnd/>
            <a:tailEnd/>
          </a:ln>
        </p:spPr>
        <p:txBody>
          <a:bodyPr wrap="none">
            <a:spAutoFit/>
          </a:bodyPr>
          <a:lstStyle/>
          <a:p>
            <a:pPr algn="ctr"/>
            <a:r>
              <a:rPr lang="en-US" sz="2400"/>
              <a:t>bytes/core</a:t>
            </a:r>
          </a:p>
          <a:p>
            <a:pPr algn="ctr"/>
            <a:r>
              <a:rPr lang="en-US" sz="2400"/>
              <a:t>envelope</a:t>
            </a:r>
          </a:p>
        </p:txBody>
      </p:sp>
      <p:sp>
        <p:nvSpPr>
          <p:cNvPr id="111625" name="Title 24"/>
          <p:cNvSpPr>
            <a:spLocks noGrp="1"/>
          </p:cNvSpPr>
          <p:nvPr>
            <p:ph type="title"/>
          </p:nvPr>
        </p:nvSpPr>
        <p:spPr>
          <a:xfrm>
            <a:off x="2316163" y="109538"/>
            <a:ext cx="6559550" cy="685800"/>
          </a:xfrm>
        </p:spPr>
        <p:txBody>
          <a:bodyPr/>
          <a:lstStyle/>
          <a:p>
            <a:r>
              <a:rPr smtClean="0"/>
              <a:t>The trade space for exascale is very complex.</a:t>
            </a:r>
          </a:p>
        </p:txBody>
      </p:sp>
      <p:sp>
        <p:nvSpPr>
          <p:cNvPr id="18" name="Slide Number Placeholder 17"/>
          <p:cNvSpPr>
            <a:spLocks noGrp="1"/>
          </p:cNvSpPr>
          <p:nvPr>
            <p:ph type="sldNum" sz="quarter" idx="11"/>
          </p:nvPr>
        </p:nvSpPr>
        <p:spPr/>
        <p:txBody>
          <a:bodyPr/>
          <a:lstStyle/>
          <a:p>
            <a:pPr>
              <a:defRPr/>
            </a:pPr>
            <a:fld id="{02BEF393-269F-4C8D-BADD-B316C302D16C}" type="slidenum">
              <a:rPr lang="en-US"/>
              <a:pPr>
                <a:defRPr/>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2370138" y="0"/>
            <a:ext cx="6197600" cy="1028700"/>
          </a:xfrm>
        </p:spPr>
        <p:txBody>
          <a:bodyPr/>
          <a:lstStyle/>
          <a:p>
            <a:r>
              <a:rPr smtClean="0"/>
              <a:t>Co-design expands the feasible solution space to allow better solutions.</a:t>
            </a:r>
          </a:p>
        </p:txBody>
      </p:sp>
      <p:sp>
        <p:nvSpPr>
          <p:cNvPr id="3" name="TextBox 2"/>
          <p:cNvSpPr txBox="1">
            <a:spLocks noChangeArrowheads="1"/>
          </p:cNvSpPr>
          <p:nvPr/>
        </p:nvSpPr>
        <p:spPr bwMode="auto">
          <a:xfrm>
            <a:off x="3146425" y="1544638"/>
            <a:ext cx="2874963" cy="650875"/>
          </a:xfrm>
          <a:prstGeom prst="rect">
            <a:avLst/>
          </a:prstGeom>
          <a:solidFill>
            <a:srgbClr val="66FFCC"/>
          </a:solidFill>
          <a:ln w="9525">
            <a:solidFill>
              <a:schemeClr val="tx1"/>
            </a:solidFill>
            <a:miter lim="800000"/>
            <a:headEnd/>
            <a:tailEnd/>
          </a:ln>
          <a:effectLst>
            <a:outerShdw dist="38100" dir="2700000" rotWithShape="0">
              <a:srgbClr val="808080">
                <a:alpha val="42999"/>
              </a:srgbClr>
            </a:outerShdw>
          </a:effectLst>
        </p:spPr>
        <p:txBody>
          <a:bodyPr>
            <a:spAutoFit/>
          </a:bodyPr>
          <a:lstStyle/>
          <a:p>
            <a:pPr algn="ctr">
              <a:defRPr/>
            </a:pPr>
            <a:r>
              <a:rPr lang="en-US" sz="3600">
                <a:solidFill>
                  <a:srgbClr val="0000FF"/>
                </a:solidFill>
                <a:latin typeface="Arial" charset="0"/>
              </a:rPr>
              <a:t>Application</a:t>
            </a:r>
          </a:p>
        </p:txBody>
      </p:sp>
      <p:sp>
        <p:nvSpPr>
          <p:cNvPr id="4" name="TextBox 3"/>
          <p:cNvSpPr txBox="1">
            <a:spLocks noChangeArrowheads="1"/>
          </p:cNvSpPr>
          <p:nvPr/>
        </p:nvSpPr>
        <p:spPr bwMode="auto">
          <a:xfrm>
            <a:off x="3168650" y="4087813"/>
            <a:ext cx="2874963" cy="647700"/>
          </a:xfrm>
          <a:prstGeom prst="rect">
            <a:avLst/>
          </a:prstGeom>
          <a:solidFill>
            <a:srgbClr val="0000FF"/>
          </a:solidFill>
          <a:ln w="9525">
            <a:solidFill>
              <a:srgbClr val="000000"/>
            </a:solidFill>
            <a:miter lim="800000"/>
            <a:headEnd/>
            <a:tailEnd/>
          </a:ln>
          <a:effectLst>
            <a:outerShdw dist="38100" dir="2700000" rotWithShape="0">
              <a:srgbClr val="808080">
                <a:alpha val="42999"/>
              </a:srgbClr>
            </a:outerShdw>
          </a:effectLst>
        </p:spPr>
        <p:txBody>
          <a:bodyPr>
            <a:spAutoFit/>
          </a:bodyPr>
          <a:lstStyle/>
          <a:p>
            <a:pPr algn="ctr">
              <a:defRPr/>
            </a:pPr>
            <a:r>
              <a:rPr lang="en-US" sz="3600">
                <a:solidFill>
                  <a:srgbClr val="FFFF00"/>
                </a:solidFill>
                <a:latin typeface="Arial" charset="0"/>
              </a:rPr>
              <a:t>Technology</a:t>
            </a:r>
          </a:p>
        </p:txBody>
      </p:sp>
      <p:sp>
        <p:nvSpPr>
          <p:cNvPr id="112645" name="Curved Right Arrow 4"/>
          <p:cNvSpPr>
            <a:spLocks noChangeArrowheads="1"/>
          </p:cNvSpPr>
          <p:nvPr/>
        </p:nvSpPr>
        <p:spPr bwMode="auto">
          <a:xfrm>
            <a:off x="2039938" y="1757363"/>
            <a:ext cx="1117600" cy="2916237"/>
          </a:xfrm>
          <a:prstGeom prst="curvedRightArrow">
            <a:avLst>
              <a:gd name="adj1" fmla="val 24994"/>
              <a:gd name="adj2" fmla="val 50001"/>
              <a:gd name="adj3" fmla="val 25000"/>
            </a:avLst>
          </a:prstGeom>
          <a:gradFill rotWithShape="1">
            <a:gsLst>
              <a:gs pos="0">
                <a:srgbClr val="66FFCC"/>
              </a:gs>
              <a:gs pos="50000">
                <a:srgbClr val="FFFF00"/>
              </a:gs>
              <a:gs pos="100000">
                <a:srgbClr val="3366FF"/>
              </a:gs>
            </a:gsLst>
            <a:lin ang="5400000"/>
          </a:gradFill>
          <a:ln w="9525">
            <a:solidFill>
              <a:schemeClr val="tx1"/>
            </a:solidFill>
            <a:round/>
            <a:headEnd/>
            <a:tailEnd/>
          </a:ln>
        </p:spPr>
        <p:txBody>
          <a:bodyPr/>
          <a:lstStyle/>
          <a:p>
            <a:endParaRPr lang="en-US"/>
          </a:p>
        </p:txBody>
      </p:sp>
      <p:sp>
        <p:nvSpPr>
          <p:cNvPr id="112646" name="Curved Right Arrow 6"/>
          <p:cNvSpPr>
            <a:spLocks noChangeArrowheads="1"/>
          </p:cNvSpPr>
          <p:nvPr/>
        </p:nvSpPr>
        <p:spPr bwMode="auto">
          <a:xfrm flipH="1" flipV="1">
            <a:off x="6021388" y="1589088"/>
            <a:ext cx="1117600" cy="2916237"/>
          </a:xfrm>
          <a:prstGeom prst="curvedRightArrow">
            <a:avLst>
              <a:gd name="adj1" fmla="val 24994"/>
              <a:gd name="adj2" fmla="val 50001"/>
              <a:gd name="adj3" fmla="val 25000"/>
            </a:avLst>
          </a:prstGeom>
          <a:gradFill rotWithShape="1">
            <a:gsLst>
              <a:gs pos="0">
                <a:srgbClr val="66FFCC"/>
              </a:gs>
              <a:gs pos="50000">
                <a:srgbClr val="FFFF00"/>
              </a:gs>
              <a:gs pos="100000">
                <a:srgbClr val="3366FF"/>
              </a:gs>
            </a:gsLst>
            <a:lin ang="5400000"/>
          </a:gradFill>
          <a:ln w="9525">
            <a:solidFill>
              <a:schemeClr val="tx1"/>
            </a:solidFill>
            <a:round/>
            <a:headEnd/>
            <a:tailEnd/>
          </a:ln>
        </p:spPr>
        <p:txBody>
          <a:bodyPr/>
          <a:lstStyle/>
          <a:p>
            <a:endParaRPr lang="en-US"/>
          </a:p>
        </p:txBody>
      </p:sp>
      <p:sp>
        <p:nvSpPr>
          <p:cNvPr id="112647" name="TextBox 7"/>
          <p:cNvSpPr txBox="1">
            <a:spLocks noChangeArrowheads="1"/>
          </p:cNvSpPr>
          <p:nvPr/>
        </p:nvSpPr>
        <p:spPr bwMode="auto">
          <a:xfrm>
            <a:off x="3082925" y="2195513"/>
            <a:ext cx="1916113" cy="1201737"/>
          </a:xfrm>
          <a:prstGeom prst="rect">
            <a:avLst/>
          </a:prstGeom>
          <a:noFill/>
          <a:ln w="9525">
            <a:noFill/>
            <a:miter lim="800000"/>
            <a:headEnd/>
            <a:tailEnd/>
          </a:ln>
        </p:spPr>
        <p:txBody>
          <a:bodyPr wrap="none">
            <a:spAutoFit/>
          </a:bodyPr>
          <a:lstStyle/>
          <a:p>
            <a:pPr marL="287338" indent="-287338">
              <a:buSzPct val="80000"/>
              <a:buFont typeface="Lucida Grande" pitchFamily="96" charset="0"/>
              <a:buChar char="⬆"/>
            </a:pPr>
            <a:r>
              <a:rPr lang="en-US" sz="2400"/>
              <a:t>Model</a:t>
            </a:r>
          </a:p>
          <a:p>
            <a:pPr marL="287338" indent="-287338">
              <a:buSzPct val="80000"/>
              <a:buFont typeface="Lucida Grande" pitchFamily="96" charset="0"/>
              <a:buChar char="⬆"/>
            </a:pPr>
            <a:r>
              <a:rPr lang="en-US" sz="2400"/>
              <a:t>Algorithms</a:t>
            </a:r>
          </a:p>
          <a:p>
            <a:pPr marL="287338" indent="-287338">
              <a:buSzPct val="80000"/>
              <a:buFont typeface="Lucida Grande" pitchFamily="96" charset="0"/>
              <a:buChar char="⬆"/>
            </a:pPr>
            <a:r>
              <a:rPr lang="en-US" sz="2400"/>
              <a:t>Code</a:t>
            </a:r>
          </a:p>
        </p:txBody>
      </p:sp>
      <p:sp>
        <p:nvSpPr>
          <p:cNvPr id="25608" name="TextBox 7"/>
          <p:cNvSpPr txBox="1">
            <a:spLocks noChangeArrowheads="1"/>
          </p:cNvSpPr>
          <p:nvPr/>
        </p:nvSpPr>
        <p:spPr bwMode="auto">
          <a:xfrm>
            <a:off x="166688" y="4673600"/>
            <a:ext cx="2457450" cy="1816100"/>
          </a:xfrm>
          <a:prstGeom prst="rect">
            <a:avLst/>
          </a:prstGeom>
          <a:solidFill>
            <a:srgbClr val="FFFF00"/>
          </a:solidFill>
          <a:ln w="9525">
            <a:solidFill>
              <a:schemeClr val="tx1"/>
            </a:solidFill>
            <a:miter lim="800000"/>
            <a:headEnd/>
            <a:tailEnd/>
          </a:ln>
          <a:effectLst>
            <a:outerShdw dist="38100" dir="2700000" rotWithShape="0">
              <a:srgbClr val="808080"/>
            </a:outerShdw>
          </a:effectLst>
        </p:spPr>
        <p:txBody>
          <a:bodyPr>
            <a:spAutoFit/>
          </a:bodyPr>
          <a:lstStyle/>
          <a:p>
            <a:pPr>
              <a:defRPr/>
            </a:pPr>
            <a:r>
              <a:rPr lang="en-US" sz="1600" i="1"/>
              <a:t>Now, we must expand the co-design space to find better solutions:</a:t>
            </a:r>
          </a:p>
          <a:p>
            <a:pPr>
              <a:buFont typeface="Arial" charset="0"/>
              <a:buChar char="•"/>
              <a:defRPr/>
            </a:pPr>
            <a:r>
              <a:rPr lang="en-US" sz="1600" i="1"/>
              <a:t>new applications &amp; algorithms,</a:t>
            </a:r>
          </a:p>
          <a:p>
            <a:pPr>
              <a:buFont typeface="Arial" charset="0"/>
              <a:buChar char="•"/>
              <a:defRPr/>
            </a:pPr>
            <a:r>
              <a:rPr lang="en-US" sz="1600" i="1"/>
              <a:t>better technology and performance.</a:t>
            </a:r>
          </a:p>
        </p:txBody>
      </p:sp>
      <p:sp>
        <p:nvSpPr>
          <p:cNvPr id="112649" name="TextBox 7"/>
          <p:cNvSpPr txBox="1">
            <a:spLocks noChangeArrowheads="1"/>
          </p:cNvSpPr>
          <p:nvPr/>
        </p:nvSpPr>
        <p:spPr bwMode="auto">
          <a:xfrm>
            <a:off x="3092450" y="4873625"/>
            <a:ext cx="3122613" cy="1570038"/>
          </a:xfrm>
          <a:prstGeom prst="rect">
            <a:avLst/>
          </a:prstGeom>
          <a:noFill/>
          <a:ln w="9525">
            <a:noFill/>
            <a:miter lim="800000"/>
            <a:headEnd/>
            <a:tailEnd/>
          </a:ln>
        </p:spPr>
        <p:txBody>
          <a:bodyPr wrap="none">
            <a:spAutoFit/>
          </a:bodyPr>
          <a:lstStyle/>
          <a:p>
            <a:pPr marL="338138" indent="-322263">
              <a:buSzPct val="100000"/>
              <a:buFont typeface="Lucida Grande" pitchFamily="96" charset="0"/>
              <a:buChar char="⊕"/>
              <a:tabLst>
                <a:tab pos="287338" algn="l"/>
              </a:tabLst>
            </a:pPr>
            <a:r>
              <a:rPr lang="en-US" sz="2400"/>
              <a:t>architecture</a:t>
            </a:r>
          </a:p>
          <a:p>
            <a:pPr marL="338138" indent="-322263">
              <a:buSzPct val="100000"/>
              <a:buFont typeface="Lucida Grande" pitchFamily="96" charset="0"/>
              <a:buChar char="⊕"/>
              <a:tabLst>
                <a:tab pos="287338" algn="l"/>
              </a:tabLst>
            </a:pPr>
            <a:r>
              <a:rPr lang="en-US" sz="2400"/>
              <a:t>programming model</a:t>
            </a:r>
          </a:p>
          <a:p>
            <a:pPr marL="338138" indent="-322263">
              <a:buSzPct val="100000"/>
              <a:buFont typeface="Lucida Grande" pitchFamily="96" charset="0"/>
              <a:buChar char="⊕"/>
              <a:tabLst>
                <a:tab pos="287338" algn="l"/>
              </a:tabLst>
            </a:pPr>
            <a:r>
              <a:rPr lang="en-US" sz="2400"/>
              <a:t>resilience</a:t>
            </a:r>
          </a:p>
          <a:p>
            <a:pPr marL="338138" indent="-322263">
              <a:buSzPct val="100000"/>
              <a:buFont typeface="Lucida Grande" pitchFamily="96" charset="0"/>
              <a:buChar char="⊕"/>
              <a:tabLst>
                <a:tab pos="287338" algn="l"/>
              </a:tabLst>
            </a:pPr>
            <a:r>
              <a:rPr lang="en-US" sz="2400"/>
              <a:t>power</a:t>
            </a:r>
          </a:p>
        </p:txBody>
      </p:sp>
      <p:sp>
        <p:nvSpPr>
          <p:cNvPr id="112650" name="TextBox 10"/>
          <p:cNvSpPr txBox="1">
            <a:spLocks noChangeArrowheads="1"/>
          </p:cNvSpPr>
          <p:nvPr/>
        </p:nvSpPr>
        <p:spPr bwMode="auto">
          <a:xfrm>
            <a:off x="166688" y="1544638"/>
            <a:ext cx="1941512" cy="1323975"/>
          </a:xfrm>
          <a:prstGeom prst="rect">
            <a:avLst/>
          </a:prstGeom>
          <a:noFill/>
          <a:ln w="9525">
            <a:noFill/>
            <a:miter lim="800000"/>
            <a:headEnd/>
            <a:tailEnd/>
          </a:ln>
        </p:spPr>
        <p:txBody>
          <a:bodyPr>
            <a:spAutoFit/>
          </a:bodyPr>
          <a:lstStyle/>
          <a:p>
            <a:r>
              <a:rPr lang="en-US" sz="1600" u="sng"/>
              <a:t>Application driven:</a:t>
            </a:r>
          </a:p>
          <a:p>
            <a:r>
              <a:rPr lang="en-US" sz="1600"/>
              <a:t>Find the best technology to run this code.</a:t>
            </a:r>
          </a:p>
          <a:p>
            <a:r>
              <a:rPr lang="en-US" sz="1600" i="1"/>
              <a:t>Sub-optimal</a:t>
            </a:r>
          </a:p>
        </p:txBody>
      </p:sp>
      <p:sp>
        <p:nvSpPr>
          <p:cNvPr id="112651" name="TextBox 11"/>
          <p:cNvSpPr txBox="1">
            <a:spLocks noChangeArrowheads="1"/>
          </p:cNvSpPr>
          <p:nvPr/>
        </p:nvSpPr>
        <p:spPr bwMode="auto">
          <a:xfrm>
            <a:off x="6875463" y="4735513"/>
            <a:ext cx="2041525" cy="1076325"/>
          </a:xfrm>
          <a:prstGeom prst="rect">
            <a:avLst/>
          </a:prstGeom>
          <a:noFill/>
          <a:ln w="9525">
            <a:noFill/>
            <a:miter lim="800000"/>
            <a:headEnd/>
            <a:tailEnd/>
          </a:ln>
        </p:spPr>
        <p:txBody>
          <a:bodyPr>
            <a:spAutoFit/>
          </a:bodyPr>
          <a:lstStyle/>
          <a:p>
            <a:r>
              <a:rPr lang="en-US" sz="1600" u="sng"/>
              <a:t>Technology driven:</a:t>
            </a:r>
          </a:p>
          <a:p>
            <a:r>
              <a:rPr lang="en-US" sz="1600"/>
              <a:t>Fit your application to this technology.</a:t>
            </a:r>
          </a:p>
          <a:p>
            <a:r>
              <a:rPr lang="en-US" sz="1600" i="1"/>
              <a:t>Sub-optimal.</a:t>
            </a:r>
          </a:p>
        </p:txBody>
      </p:sp>
      <p:sp>
        <p:nvSpPr>
          <p:cNvPr id="13" name="Slide Number Placeholder 12"/>
          <p:cNvSpPr>
            <a:spLocks noGrp="1"/>
          </p:cNvSpPr>
          <p:nvPr>
            <p:ph type="sldNum" sz="quarter" idx="11"/>
          </p:nvPr>
        </p:nvSpPr>
        <p:spPr/>
        <p:txBody>
          <a:bodyPr/>
          <a:lstStyle/>
          <a:p>
            <a:pPr>
              <a:defRPr/>
            </a:pPr>
            <a:fld id="{E40EE058-532B-4CF6-B44F-01F0DA281AB0}" type="slidenum">
              <a:rPr lang="en-US"/>
              <a:pPr>
                <a:defRPr/>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2338388" y="109538"/>
            <a:ext cx="6537325" cy="685800"/>
          </a:xfrm>
        </p:spPr>
        <p:txBody>
          <a:bodyPr/>
          <a:lstStyle/>
          <a:p>
            <a:r>
              <a:rPr smtClean="0"/>
              <a:t>A first step toward co-design was the last exascale workshop.</a:t>
            </a:r>
          </a:p>
        </p:txBody>
      </p:sp>
      <p:sp>
        <p:nvSpPr>
          <p:cNvPr id="113667" name="Content Placeholder 7"/>
          <p:cNvSpPr>
            <a:spLocks noGrp="1"/>
          </p:cNvSpPr>
          <p:nvPr>
            <p:ph idx="1"/>
          </p:nvPr>
        </p:nvSpPr>
        <p:spPr>
          <a:xfrm>
            <a:off x="247650" y="1092200"/>
            <a:ext cx="3622675" cy="1328738"/>
          </a:xfrm>
        </p:spPr>
        <p:txBody>
          <a:bodyPr/>
          <a:lstStyle/>
          <a:p>
            <a:r>
              <a:rPr lang="en-US" sz="2000" smtClean="0"/>
              <a:t>The approach will be to engage experts in computational science, applied mathematics and CS with the goal of</a:t>
            </a:r>
          </a:p>
        </p:txBody>
      </p:sp>
      <p:pic>
        <p:nvPicPr>
          <p:cNvPr id="113668" name="Picture 6" descr="X-cutting workshop.tiff"/>
          <p:cNvPicPr>
            <a:picLocks noChangeAspect="1"/>
          </p:cNvPicPr>
          <p:nvPr/>
        </p:nvPicPr>
        <p:blipFill>
          <a:blip r:embed="rId2" cstate="print"/>
          <a:srcRect/>
          <a:stretch>
            <a:fillRect/>
          </a:stretch>
        </p:blipFill>
        <p:spPr bwMode="auto">
          <a:xfrm>
            <a:off x="3663950" y="1116013"/>
            <a:ext cx="5362575" cy="1304925"/>
          </a:xfrm>
          <a:prstGeom prst="rect">
            <a:avLst/>
          </a:prstGeom>
          <a:noFill/>
          <a:ln w="9525">
            <a:noFill/>
            <a:miter lim="800000"/>
            <a:headEnd/>
            <a:tailEnd/>
          </a:ln>
        </p:spPr>
      </p:pic>
      <p:sp>
        <p:nvSpPr>
          <p:cNvPr id="113669" name="TextBox 12"/>
          <p:cNvSpPr txBox="1">
            <a:spLocks noChangeArrowheads="1"/>
          </p:cNvSpPr>
          <p:nvPr/>
        </p:nvSpPr>
        <p:spPr bwMode="auto">
          <a:xfrm>
            <a:off x="534988" y="2725738"/>
            <a:ext cx="8340725" cy="3756025"/>
          </a:xfrm>
          <a:prstGeom prst="rect">
            <a:avLst/>
          </a:prstGeom>
          <a:noFill/>
          <a:ln w="9525">
            <a:noFill/>
            <a:miter lim="800000"/>
            <a:headEnd/>
            <a:tailEnd/>
          </a:ln>
        </p:spPr>
        <p:txBody>
          <a:bodyPr>
            <a:spAutoFit/>
          </a:bodyPr>
          <a:lstStyle/>
          <a:p>
            <a:pPr marL="236538" indent="-236538">
              <a:buFont typeface="Arial" charset="0"/>
              <a:buChar char="•"/>
            </a:pPr>
            <a:r>
              <a:rPr lang="en-US" sz="2000">
                <a:solidFill>
                  <a:srgbClr val="0235AD"/>
                </a:solidFill>
              </a:rPr>
              <a:t>Producing a first cut at the characteristics of systems that (a) could be fielded by 2018 and (b) would meet applications' needs</a:t>
            </a:r>
          </a:p>
          <a:p>
            <a:pPr marL="236538" indent="-236538">
              <a:buFont typeface="Arial" charset="0"/>
              <a:buChar char="•"/>
            </a:pPr>
            <a:r>
              <a:rPr lang="en-US" sz="2000">
                <a:solidFill>
                  <a:srgbClr val="0235AD"/>
                </a:solidFill>
              </a:rPr>
              <a:t>Outlining the R&amp;D needed for "co-design" of system architecture, system software and tools, programming frameworks, mathematical models and algorithms, and scientific application codes at the exascale, and</a:t>
            </a:r>
          </a:p>
          <a:p>
            <a:pPr marL="236538" indent="-236538">
              <a:buFont typeface="Arial" charset="0"/>
              <a:buChar char="•"/>
            </a:pPr>
            <a:r>
              <a:rPr lang="en-US" sz="2000">
                <a:solidFill>
                  <a:srgbClr val="0235AD"/>
                </a:solidFill>
              </a:rPr>
              <a:t>Exploring whether this anticipated phase change in technology (like parallel computing in 1990s) provides any opportunities for applications. That is, whether a requirement for revolutionary application design allows new methods, algorithms, and mathematical models to be brought to bear on mission and science questions.</a:t>
            </a:r>
          </a:p>
          <a:p>
            <a:pPr marL="236538" indent="-236538">
              <a:buFont typeface="Arial" charset="0"/>
              <a:buChar char="•"/>
            </a:pPr>
            <a:endParaRPr lang="en-US"/>
          </a:p>
        </p:txBody>
      </p:sp>
      <p:sp>
        <p:nvSpPr>
          <p:cNvPr id="6" name="Slide Number Placeholder 5"/>
          <p:cNvSpPr>
            <a:spLocks noGrp="1"/>
          </p:cNvSpPr>
          <p:nvPr>
            <p:ph type="sldNum" sz="quarter" idx="11"/>
          </p:nvPr>
        </p:nvSpPr>
        <p:spPr/>
        <p:txBody>
          <a:bodyPr/>
          <a:lstStyle/>
          <a:p>
            <a:pPr>
              <a:defRPr/>
            </a:pPr>
            <a:fld id="{0C9D3689-B5F1-4D5A-B73C-C1F273AEFA83}" type="slidenum">
              <a:rPr lang="en-US"/>
              <a:pPr>
                <a:defRPr/>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smtClean="0">
                <a:ea typeface="ＭＳ Ｐゴシック" pitchFamily="96" charset="-128"/>
              </a:rPr>
              <a:t>Summary of some priority research directions (PRD)</a:t>
            </a:r>
          </a:p>
        </p:txBody>
      </p:sp>
      <p:sp>
        <p:nvSpPr>
          <p:cNvPr id="114691" name="Content Placeholder 2"/>
          <p:cNvSpPr>
            <a:spLocks noGrp="1"/>
          </p:cNvSpPr>
          <p:nvPr>
            <p:ph idx="1"/>
          </p:nvPr>
        </p:nvSpPr>
        <p:spPr>
          <a:xfrm>
            <a:off x="685800" y="1252538"/>
            <a:ext cx="7772400" cy="4114800"/>
          </a:xfrm>
        </p:spPr>
        <p:txBody>
          <a:bodyPr/>
          <a:lstStyle/>
          <a:p>
            <a:endParaRPr lang="en-US" sz="2000" b="1" i="1" smtClean="0">
              <a:ea typeface="ＭＳ Ｐゴシック" pitchFamily="96" charset="-128"/>
            </a:endParaRPr>
          </a:p>
          <a:p>
            <a:pPr>
              <a:buFontTx/>
              <a:buNone/>
            </a:pPr>
            <a:r>
              <a:rPr lang="en-US" sz="2000" b="1" smtClean="0">
                <a:ea typeface="ＭＳ Ｐゴシック" pitchFamily="96" charset="-128"/>
              </a:rPr>
              <a:t>Black – Crosscutting workshop report</a:t>
            </a:r>
          </a:p>
          <a:p>
            <a:pPr>
              <a:buFontTx/>
              <a:buNone/>
            </a:pPr>
            <a:r>
              <a:rPr lang="en-US" sz="2000" b="1" smtClean="0">
                <a:solidFill>
                  <a:srgbClr val="008000"/>
                </a:solidFill>
                <a:ea typeface="ＭＳ Ｐゴシック" pitchFamily="96" charset="-128"/>
              </a:rPr>
              <a:t>Green – HDS interpretation</a:t>
            </a:r>
          </a:p>
          <a:p>
            <a:pPr>
              <a:buFontTx/>
              <a:buNone/>
            </a:pPr>
            <a:endParaRPr lang="en-US" sz="2000" b="1" smtClean="0">
              <a:solidFill>
                <a:srgbClr val="008000"/>
              </a:solidFill>
              <a:ea typeface="ＭＳ Ｐゴシック" pitchFamily="96" charset="-128"/>
            </a:endParaRPr>
          </a:p>
          <a:p>
            <a:r>
              <a:rPr lang="en-US" sz="2000" b="1" i="1" smtClean="0">
                <a:ea typeface="ＭＳ Ｐゴシック" pitchFamily="96" charset="-128"/>
              </a:rPr>
              <a:t>Investigate and develop new exascale programming paradigms to support ‘billion-way’ concurrency</a:t>
            </a:r>
          </a:p>
          <a:p>
            <a:pPr lvl="1"/>
            <a:r>
              <a:rPr lang="en-US" sz="1600" b="1" i="1" smtClean="0">
                <a:solidFill>
                  <a:srgbClr val="008000"/>
                </a:solidFill>
                <a:ea typeface="ＭＳ Ｐゴシック" pitchFamily="96" charset="-128"/>
              </a:rPr>
              <a:t>Think 10,000 times more parallel</a:t>
            </a:r>
          </a:p>
          <a:p>
            <a:pPr lvl="1"/>
            <a:r>
              <a:rPr lang="en-US" sz="1600" b="1" i="1" smtClean="0">
                <a:solidFill>
                  <a:srgbClr val="008000"/>
                </a:solidFill>
                <a:ea typeface="ＭＳ Ｐゴシック" pitchFamily="96" charset="-128"/>
              </a:rPr>
              <a:t>Expect MPI+X programming model</a:t>
            </a:r>
          </a:p>
          <a:p>
            <a:pPr lvl="1"/>
            <a:r>
              <a:rPr lang="en-US" sz="1600" b="1" i="1" smtClean="0">
                <a:solidFill>
                  <a:srgbClr val="008000"/>
                </a:solidFill>
                <a:ea typeface="ＭＳ Ｐゴシック" pitchFamily="96" charset="-128"/>
              </a:rPr>
              <a:t>Think of algorithms that can easily exploit the intra node parallelism, especially if CS researchers develop automatics tools for X</a:t>
            </a:r>
            <a:endParaRPr lang="en-US" sz="1600" smtClean="0">
              <a:solidFill>
                <a:srgbClr val="008000"/>
              </a:solidFill>
              <a:ea typeface="ＭＳ Ｐゴシック" pitchFamily="96" charset="-128"/>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804863" y="80963"/>
            <a:ext cx="7142162" cy="863600"/>
          </a:xfrm>
        </p:spPr>
        <p:txBody>
          <a:bodyPr/>
          <a:lstStyle/>
          <a:p>
            <a:r>
              <a:rPr lang="en-US" smtClean="0">
                <a:ea typeface="ＭＳ Ｐゴシック" pitchFamily="96" charset="-128"/>
              </a:rPr>
              <a:t>Summary of some priority research directions (PRD) -- cont.</a:t>
            </a:r>
          </a:p>
        </p:txBody>
      </p:sp>
      <p:sp>
        <p:nvSpPr>
          <p:cNvPr id="115715" name="Content Placeholder 2"/>
          <p:cNvSpPr>
            <a:spLocks noGrp="1"/>
          </p:cNvSpPr>
          <p:nvPr>
            <p:ph idx="1"/>
          </p:nvPr>
        </p:nvSpPr>
        <p:spPr>
          <a:xfrm>
            <a:off x="685800" y="1252538"/>
            <a:ext cx="7772400" cy="4114800"/>
          </a:xfrm>
        </p:spPr>
        <p:txBody>
          <a:bodyPr/>
          <a:lstStyle/>
          <a:p>
            <a:r>
              <a:rPr lang="en-US" sz="2000" b="1" i="1" smtClean="0">
                <a:ea typeface="ＭＳ Ｐゴシック" pitchFamily="96" charset="-128"/>
              </a:rPr>
              <a:t>Re-cast critical applied mathematics algorithms to reflect impact of anticipated macro architecture evolution, such as memory and communication constraints </a:t>
            </a:r>
          </a:p>
          <a:p>
            <a:pPr lvl="1"/>
            <a:r>
              <a:rPr lang="en-US" sz="1600" b="1" i="1" smtClean="0">
                <a:solidFill>
                  <a:srgbClr val="008000"/>
                </a:solidFill>
                <a:ea typeface="ＭＳ Ｐゴシック" pitchFamily="96" charset="-128"/>
              </a:rPr>
              <a:t>Live with less memory/thread and less bandwidth</a:t>
            </a:r>
          </a:p>
          <a:p>
            <a:r>
              <a:rPr lang="en-US" sz="2000" b="1" i="1" smtClean="0">
                <a:ea typeface="ＭＳ Ｐゴシック" pitchFamily="96" charset="-128"/>
              </a:rPr>
              <a:t>Develop new mathematical models and formulations that effectively exploit anticipated exascale hardware architectures</a:t>
            </a:r>
          </a:p>
          <a:p>
            <a:pPr lvl="1"/>
            <a:r>
              <a:rPr lang="en-US" sz="1600" b="1" i="1" smtClean="0">
                <a:solidFill>
                  <a:srgbClr val="008000"/>
                </a:solidFill>
                <a:ea typeface="ＭＳ Ｐゴシック" pitchFamily="96" charset="-128"/>
              </a:rPr>
              <a:t>Add more physics and not just more refinement </a:t>
            </a:r>
          </a:p>
          <a:p>
            <a:r>
              <a:rPr lang="en-US" sz="2000" b="1" i="1" smtClean="0">
                <a:ea typeface="ＭＳ Ｐゴシック" pitchFamily="96" charset="-128"/>
              </a:rPr>
              <a:t>Address numerical analysis questions associated with moving away from bulk-synchronous programs to multi-task approaches </a:t>
            </a:r>
          </a:p>
          <a:p>
            <a:pPr lvl="1"/>
            <a:r>
              <a:rPr lang="en-US" sz="1600" b="1" i="1" smtClean="0">
                <a:solidFill>
                  <a:srgbClr val="008000"/>
                </a:solidFill>
                <a:ea typeface="ＭＳ Ｐゴシック" pitchFamily="96" charset="-128"/>
              </a:rPr>
              <a:t>No more SPMD; think of mapping coarse grain data flow in frameworks</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90538" y="80963"/>
            <a:ext cx="8008937" cy="863600"/>
          </a:xfrm>
        </p:spPr>
        <p:txBody>
          <a:bodyPr/>
          <a:lstStyle/>
          <a:p>
            <a:r>
              <a:rPr lang="en-US" smtClean="0">
                <a:ea typeface="ＭＳ Ｐゴシック" pitchFamily="96" charset="-128"/>
              </a:rPr>
              <a:t>Summary of some priority research directions (PRD) – cont.</a:t>
            </a:r>
          </a:p>
        </p:txBody>
      </p:sp>
      <p:sp>
        <p:nvSpPr>
          <p:cNvPr id="116739" name="Content Placeholder 2"/>
          <p:cNvSpPr>
            <a:spLocks noGrp="1"/>
          </p:cNvSpPr>
          <p:nvPr>
            <p:ph idx="1"/>
          </p:nvPr>
        </p:nvSpPr>
        <p:spPr>
          <a:xfrm>
            <a:off x="685800" y="1477963"/>
            <a:ext cx="7772400" cy="4114800"/>
          </a:xfrm>
        </p:spPr>
        <p:txBody>
          <a:bodyPr/>
          <a:lstStyle/>
          <a:p>
            <a:r>
              <a:rPr lang="en-US" sz="2000" b="1" i="1" smtClean="0">
                <a:ea typeface="ＭＳ Ｐゴシック" pitchFamily="96" charset="-128"/>
              </a:rPr>
              <a:t>Adapt data analysis algorithms to exascale environments </a:t>
            </a:r>
          </a:p>
          <a:p>
            <a:r>
              <a:rPr lang="en-US" sz="2000" b="1" i="1" smtClean="0">
                <a:ea typeface="ＭＳ Ｐゴシック" pitchFamily="96" charset="-128"/>
              </a:rPr>
              <a:t>Extract essential elements of critical science applications as “mini-applications” that hardware and system software designers can use to understand computational requirements</a:t>
            </a:r>
          </a:p>
          <a:p>
            <a:r>
              <a:rPr lang="en-US" sz="2000" b="1" i="1" smtClean="0">
                <a:ea typeface="ＭＳ Ｐゴシック" pitchFamily="96" charset="-128"/>
              </a:rPr>
              <a:t>Develop tools to simulate emerging architectures for use in co-design </a:t>
            </a:r>
          </a:p>
          <a:p>
            <a:pPr lvl="1"/>
            <a:r>
              <a:rPr lang="en-US" sz="1600" b="1" i="1" smtClean="0">
                <a:solidFill>
                  <a:srgbClr val="008000"/>
                </a:solidFill>
                <a:ea typeface="ＭＳ Ｐゴシック" pitchFamily="96" charset="-128"/>
              </a:rPr>
              <a:t>Applied mathematicians/computer scientists should be ready to lead co-design teams</a:t>
            </a:r>
          </a:p>
          <a:p>
            <a:endParaRPr lang="en-US" smtClean="0">
              <a:ea typeface="ＭＳ Ｐゴシック" pitchFamily="96" charset="-128"/>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mtClean="0">
                <a:ea typeface="ＭＳ Ｐゴシック" pitchFamily="96" charset="-128"/>
              </a:rPr>
              <a:t>Summary</a:t>
            </a:r>
          </a:p>
        </p:txBody>
      </p:sp>
      <p:sp>
        <p:nvSpPr>
          <p:cNvPr id="117763" name="Rectangle 3"/>
          <p:cNvSpPr>
            <a:spLocks noGrp="1" noChangeArrowheads="1"/>
          </p:cNvSpPr>
          <p:nvPr>
            <p:ph type="body" idx="1"/>
          </p:nvPr>
        </p:nvSpPr>
        <p:spPr>
          <a:xfrm>
            <a:off x="520700" y="1206500"/>
            <a:ext cx="8153400" cy="4114800"/>
          </a:xfrm>
        </p:spPr>
        <p:txBody>
          <a:bodyPr/>
          <a:lstStyle/>
          <a:p>
            <a:pPr eaLnBrk="1" hangingPunct="1">
              <a:lnSpc>
                <a:spcPct val="90000"/>
              </a:lnSpc>
            </a:pPr>
            <a:r>
              <a:rPr lang="en-US" sz="2800" b="1" smtClean="0">
                <a:ea typeface="ＭＳ Ｐゴシック" pitchFamily="96" charset="-128"/>
              </a:rPr>
              <a:t>Major Challenges are ahead for extreme computing</a:t>
            </a:r>
          </a:p>
          <a:p>
            <a:pPr lvl="1" eaLnBrk="1" hangingPunct="1">
              <a:lnSpc>
                <a:spcPct val="90000"/>
              </a:lnSpc>
            </a:pPr>
            <a:r>
              <a:rPr lang="en-US" sz="2400" b="1" smtClean="0">
                <a:ea typeface="ＭＳ Ｐゴシック" pitchFamily="96" charset="-128"/>
              </a:rPr>
              <a:t>Power</a:t>
            </a:r>
          </a:p>
          <a:p>
            <a:pPr lvl="1" eaLnBrk="1" hangingPunct="1">
              <a:lnSpc>
                <a:spcPct val="90000"/>
              </a:lnSpc>
            </a:pPr>
            <a:r>
              <a:rPr lang="en-US" sz="2400" b="1" smtClean="0">
                <a:ea typeface="ＭＳ Ｐゴシック" pitchFamily="96" charset="-128"/>
              </a:rPr>
              <a:t>Parallelism  </a:t>
            </a:r>
          </a:p>
          <a:p>
            <a:pPr lvl="1" eaLnBrk="1" hangingPunct="1">
              <a:lnSpc>
                <a:spcPct val="90000"/>
              </a:lnSpc>
            </a:pPr>
            <a:r>
              <a:rPr lang="en-US" sz="2400" b="1" smtClean="0">
                <a:ea typeface="ＭＳ Ｐゴシック" pitchFamily="96" charset="-128"/>
              </a:rPr>
              <a:t>… and many others not discussed here</a:t>
            </a:r>
          </a:p>
          <a:p>
            <a:pPr eaLnBrk="1" hangingPunct="1">
              <a:lnSpc>
                <a:spcPct val="90000"/>
              </a:lnSpc>
              <a:spcBef>
                <a:spcPts val="1500"/>
              </a:spcBef>
            </a:pPr>
            <a:r>
              <a:rPr lang="en-US" sz="2800" b="1" smtClean="0">
                <a:ea typeface="ＭＳ Ｐゴシック" pitchFamily="96" charset="-128"/>
              </a:rPr>
              <a:t>We will need completely new approaches and technologies to reach the Exascale level</a:t>
            </a:r>
          </a:p>
          <a:p>
            <a:pPr eaLnBrk="1" hangingPunct="1">
              <a:lnSpc>
                <a:spcPct val="90000"/>
              </a:lnSpc>
              <a:spcBef>
                <a:spcPts val="1500"/>
              </a:spcBef>
            </a:pPr>
            <a:r>
              <a:rPr lang="en-US" sz="2800" b="1" smtClean="0">
                <a:ea typeface="ＭＳ Ｐゴシック" pitchFamily="96" charset="-128"/>
              </a:rPr>
              <a:t>This opens up many new opportunities for computer scientists, applied mathematicians, and computational scientists</a:t>
            </a:r>
          </a:p>
          <a:p>
            <a:pPr eaLnBrk="1" hangingPunct="1">
              <a:lnSpc>
                <a:spcPct val="90000"/>
              </a:lnSpc>
            </a:pPr>
            <a:endParaRPr lang="en-US" sz="2800" b="1" smtClean="0">
              <a:ea typeface="ＭＳ Ｐゴシック" pitchFamily="96" charset="-128"/>
            </a:endParaRPr>
          </a:p>
          <a:p>
            <a:pPr eaLnBrk="1" hangingPunct="1">
              <a:lnSpc>
                <a:spcPct val="90000"/>
              </a:lnSpc>
            </a:pPr>
            <a:endParaRPr lang="en-US" sz="2800" smtClean="0">
              <a:ea typeface="ＭＳ Ｐゴシック" pitchFamily="96" charset="-128"/>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741363" y="80963"/>
            <a:ext cx="7494587" cy="863600"/>
          </a:xfrm>
        </p:spPr>
        <p:txBody>
          <a:bodyPr/>
          <a:lstStyle/>
          <a:p>
            <a:r>
              <a:rPr lang="en-US" smtClean="0">
                <a:ea typeface="ＭＳ Ｐゴシック" pitchFamily="96" charset="-128"/>
              </a:rPr>
              <a:t>Shackleton’s Quote on Exascale</a:t>
            </a:r>
          </a:p>
        </p:txBody>
      </p:sp>
      <p:sp>
        <p:nvSpPr>
          <p:cNvPr id="118787" name="Content Placeholder 2"/>
          <p:cNvSpPr>
            <a:spLocks noGrp="1"/>
          </p:cNvSpPr>
          <p:nvPr>
            <p:ph idx="1"/>
          </p:nvPr>
        </p:nvSpPr>
        <p:spPr>
          <a:xfrm>
            <a:off x="660400" y="1658938"/>
            <a:ext cx="7772400" cy="3036887"/>
          </a:xfrm>
        </p:spPr>
        <p:txBody>
          <a:bodyPr/>
          <a:lstStyle/>
          <a:p>
            <a:pPr>
              <a:buFontTx/>
              <a:buNone/>
            </a:pPr>
            <a:endParaRPr lang="en-US" sz="2400" i="1" smtClean="0">
              <a:ea typeface="ＭＳ Ｐゴシック" pitchFamily="96" charset="-128"/>
            </a:endParaRPr>
          </a:p>
          <a:p>
            <a:pPr>
              <a:buFontTx/>
              <a:buNone/>
            </a:pPr>
            <a:endParaRPr lang="en-US" sz="2400" i="1" smtClean="0">
              <a:ea typeface="ＭＳ Ｐゴシック" pitchFamily="96" charset="-128"/>
            </a:endParaRPr>
          </a:p>
          <a:p>
            <a:pPr>
              <a:buFontTx/>
              <a:buNone/>
            </a:pPr>
            <a:endParaRPr lang="en-US" sz="2400" i="1" smtClean="0">
              <a:ea typeface="ＭＳ Ｐゴシック" pitchFamily="96" charset="-128"/>
            </a:endParaRPr>
          </a:p>
          <a:p>
            <a:pPr>
              <a:buFontTx/>
              <a:buNone/>
            </a:pPr>
            <a:r>
              <a:rPr lang="en-US" sz="2400" i="1" smtClean="0">
                <a:ea typeface="ＭＳ Ｐゴシック" pitchFamily="96" charset="-128"/>
              </a:rPr>
              <a:t>Ernest Shackleton</a:t>
            </a:r>
            <a:r>
              <a:rPr lang="en-US" sz="2400" smtClean="0">
                <a:ea typeface="ＭＳ Ｐゴシック" pitchFamily="96" charset="-128"/>
              </a:rPr>
              <a:t>’s 1907 ad in London’s Times, recruiting a crew to sail with him on his exploration of the South Pole</a:t>
            </a:r>
          </a:p>
        </p:txBody>
      </p:sp>
      <p:pic>
        <p:nvPicPr>
          <p:cNvPr id="118788" name="Picture 3"/>
          <p:cNvPicPr>
            <a:picLocks noChangeAspect="1"/>
          </p:cNvPicPr>
          <p:nvPr/>
        </p:nvPicPr>
        <p:blipFill>
          <a:blip r:embed="rId3" cstate="print"/>
          <a:srcRect/>
          <a:stretch>
            <a:fillRect/>
          </a:stretch>
        </p:blipFill>
        <p:spPr bwMode="auto">
          <a:xfrm>
            <a:off x="1058863" y="900113"/>
            <a:ext cx="1519237" cy="2025650"/>
          </a:xfrm>
          <a:prstGeom prst="rect">
            <a:avLst/>
          </a:prstGeom>
          <a:noFill/>
          <a:ln w="9525">
            <a:noFill/>
            <a:miter lim="800000"/>
            <a:headEnd/>
            <a:tailEnd/>
          </a:ln>
        </p:spPr>
      </p:pic>
      <p:pic>
        <p:nvPicPr>
          <p:cNvPr id="118789" name="Picture 4"/>
          <p:cNvPicPr>
            <a:picLocks noChangeAspect="1"/>
          </p:cNvPicPr>
          <p:nvPr/>
        </p:nvPicPr>
        <p:blipFill>
          <a:blip r:embed="rId4" cstate="print"/>
          <a:srcRect/>
          <a:stretch>
            <a:fillRect/>
          </a:stretch>
        </p:blipFill>
        <p:spPr bwMode="auto">
          <a:xfrm>
            <a:off x="3222625" y="995363"/>
            <a:ext cx="2457450" cy="1884362"/>
          </a:xfrm>
          <a:prstGeom prst="rect">
            <a:avLst/>
          </a:prstGeom>
          <a:noFill/>
          <a:ln w="9525">
            <a:noFill/>
            <a:miter lim="800000"/>
            <a:headEnd/>
            <a:tailEnd/>
          </a:ln>
        </p:spPr>
      </p:pic>
      <p:pic>
        <p:nvPicPr>
          <p:cNvPr id="118790" name="Picture 5"/>
          <p:cNvPicPr>
            <a:picLocks noChangeAspect="1"/>
          </p:cNvPicPr>
          <p:nvPr/>
        </p:nvPicPr>
        <p:blipFill>
          <a:blip r:embed="rId5" cstate="print"/>
          <a:srcRect/>
          <a:stretch>
            <a:fillRect/>
          </a:stretch>
        </p:blipFill>
        <p:spPr bwMode="auto">
          <a:xfrm>
            <a:off x="6148388" y="1023938"/>
            <a:ext cx="2455862" cy="1852612"/>
          </a:xfrm>
          <a:prstGeom prst="rect">
            <a:avLst/>
          </a:prstGeom>
          <a:noFill/>
          <a:ln w="9525">
            <a:noFill/>
            <a:miter lim="800000"/>
            <a:headEnd/>
            <a:tailEnd/>
          </a:ln>
        </p:spPr>
      </p:pic>
      <p:sp>
        <p:nvSpPr>
          <p:cNvPr id="8" name="TextBox 7"/>
          <p:cNvSpPr txBox="1">
            <a:spLocks noChangeArrowheads="1"/>
          </p:cNvSpPr>
          <p:nvPr/>
        </p:nvSpPr>
        <p:spPr bwMode="auto">
          <a:xfrm>
            <a:off x="635000" y="4276725"/>
            <a:ext cx="8385175" cy="2246313"/>
          </a:xfrm>
          <a:prstGeom prst="rect">
            <a:avLst/>
          </a:prstGeom>
          <a:noFill/>
          <a:ln w="9525">
            <a:noFill/>
            <a:miter lim="800000"/>
            <a:headEnd/>
            <a:tailEnd/>
          </a:ln>
        </p:spPr>
        <p:txBody>
          <a:bodyPr>
            <a:spAutoFit/>
          </a:bodyPr>
          <a:lstStyle/>
          <a:p>
            <a:r>
              <a:rPr lang="en-US" i="1"/>
              <a:t>“Wanted.  Men/women for hazardous architectures.  Low wages.  Bitter cold.  Long hours of software development.  Safe return doubtful.  Honor and recognition in the event of success.”</a:t>
            </a:r>
          </a:p>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type="title"/>
          </p:nvPr>
        </p:nvSpPr>
        <p:spPr>
          <a:xfrm>
            <a:off x="839788" y="34925"/>
            <a:ext cx="7153275" cy="863600"/>
          </a:xfrm>
        </p:spPr>
        <p:txBody>
          <a:bodyPr/>
          <a:lstStyle/>
          <a:p>
            <a:pPr eaLnBrk="1" hangingPunct="1"/>
            <a:r>
              <a:rPr lang="en-US" smtClean="0">
                <a:ea typeface="ＭＳ Ｐゴシック" pitchFamily="96" charset="-128"/>
              </a:rPr>
              <a:t>Traditional Sources of Performance Improvement are Flat-Lining (2004)</a:t>
            </a:r>
          </a:p>
        </p:txBody>
      </p:sp>
      <p:pic>
        <p:nvPicPr>
          <p:cNvPr id="59395" name="Picture 4"/>
          <p:cNvPicPr>
            <a:picLocks noChangeAspect="1" noChangeArrowheads="1"/>
          </p:cNvPicPr>
          <p:nvPr/>
        </p:nvPicPr>
        <p:blipFill>
          <a:blip r:embed="rId3" cstate="print"/>
          <a:srcRect/>
          <a:stretch>
            <a:fillRect/>
          </a:stretch>
        </p:blipFill>
        <p:spPr bwMode="auto">
          <a:xfrm>
            <a:off x="3857625" y="1025525"/>
            <a:ext cx="5256213" cy="5118100"/>
          </a:xfrm>
          <a:prstGeom prst="rect">
            <a:avLst/>
          </a:prstGeom>
          <a:noFill/>
          <a:ln w="9525">
            <a:noFill/>
            <a:miter lim="800000"/>
            <a:headEnd/>
            <a:tailEnd/>
          </a:ln>
        </p:spPr>
      </p:pic>
      <p:sp>
        <p:nvSpPr>
          <p:cNvPr id="59396" name="Rectangle 5"/>
          <p:cNvSpPr>
            <a:spLocks noChangeArrowheads="1"/>
          </p:cNvSpPr>
          <p:nvPr/>
        </p:nvSpPr>
        <p:spPr bwMode="auto">
          <a:xfrm>
            <a:off x="296863" y="990600"/>
            <a:ext cx="3732212" cy="4356100"/>
          </a:xfrm>
          <a:prstGeom prst="rect">
            <a:avLst/>
          </a:prstGeom>
          <a:noFill/>
          <a:ln w="9525">
            <a:noFill/>
            <a:miter lim="800000"/>
            <a:headEnd/>
            <a:tailEnd/>
          </a:ln>
        </p:spPr>
        <p:txBody>
          <a:bodyPr/>
          <a:lstStyle/>
          <a:p>
            <a:pPr marL="230188" indent="-230188" eaLnBrk="1" hangingPunct="1">
              <a:spcBef>
                <a:spcPct val="20000"/>
              </a:spcBef>
              <a:buFontTx/>
              <a:buChar char="•"/>
            </a:pPr>
            <a:r>
              <a:rPr lang="en-US" sz="2000">
                <a:latin typeface="Arial" charset="0"/>
              </a:rPr>
              <a:t>New Constraints</a:t>
            </a:r>
          </a:p>
          <a:p>
            <a:pPr marL="630238" lvl="1" indent="-285750" eaLnBrk="1" hangingPunct="1">
              <a:spcBef>
                <a:spcPct val="20000"/>
              </a:spcBef>
              <a:buFontTx/>
              <a:buChar char="–"/>
            </a:pPr>
            <a:r>
              <a:rPr lang="en-US" sz="1800">
                <a:latin typeface="Arial" charset="0"/>
              </a:rPr>
              <a:t>15 years of </a:t>
            </a:r>
            <a:r>
              <a:rPr lang="en-US" sz="1800" i="1">
                <a:latin typeface="Arial" charset="0"/>
              </a:rPr>
              <a:t>exponential</a:t>
            </a:r>
            <a:r>
              <a:rPr lang="en-US" sz="1800">
                <a:latin typeface="Arial" charset="0"/>
              </a:rPr>
              <a:t> clock rate growth has ended</a:t>
            </a:r>
          </a:p>
          <a:p>
            <a:pPr marL="630238" lvl="1" indent="-285750" eaLnBrk="1" hangingPunct="1">
              <a:buFontTx/>
              <a:buChar char="–"/>
            </a:pPr>
            <a:endParaRPr lang="en-US" sz="1800">
              <a:latin typeface="Arial" charset="0"/>
            </a:endParaRPr>
          </a:p>
          <a:p>
            <a:pPr marL="230188" indent="-230188" eaLnBrk="1" hangingPunct="1">
              <a:spcBef>
                <a:spcPct val="20000"/>
              </a:spcBef>
              <a:buFontTx/>
              <a:buChar char="•"/>
            </a:pPr>
            <a:r>
              <a:rPr lang="en-US" sz="2000">
                <a:latin typeface="Arial" charset="0"/>
              </a:rPr>
              <a:t>Moore’s Law reinterpreted:</a:t>
            </a:r>
            <a:endParaRPr lang="en-US" sz="2000" b="0">
              <a:latin typeface="Arial" charset="0"/>
            </a:endParaRPr>
          </a:p>
          <a:p>
            <a:pPr marL="630238" lvl="1" indent="-285750" eaLnBrk="1" hangingPunct="1">
              <a:spcBef>
                <a:spcPct val="20000"/>
              </a:spcBef>
              <a:buFontTx/>
              <a:buChar char="–"/>
            </a:pPr>
            <a:r>
              <a:rPr lang="en-US" sz="1800">
                <a:latin typeface="Arial" charset="0"/>
              </a:rPr>
              <a:t>How do we use all of those transistors to keep performance increasing at historical rates?</a:t>
            </a:r>
          </a:p>
          <a:p>
            <a:pPr marL="630238" lvl="1" indent="-285750" eaLnBrk="1" hangingPunct="1">
              <a:spcBef>
                <a:spcPct val="20000"/>
              </a:spcBef>
              <a:buFontTx/>
              <a:buChar char="–"/>
            </a:pPr>
            <a:r>
              <a:rPr lang="en-US" sz="1800">
                <a:latin typeface="Arial" charset="0"/>
              </a:rPr>
              <a:t>Industry Response: #cores per chip doubles every 18 months </a:t>
            </a:r>
            <a:r>
              <a:rPr lang="en-US" sz="1800" i="1">
                <a:latin typeface="Arial" charset="0"/>
              </a:rPr>
              <a:t>instead</a:t>
            </a:r>
            <a:r>
              <a:rPr lang="en-US" sz="1800">
                <a:latin typeface="Arial" charset="0"/>
              </a:rPr>
              <a:t> of clock frequency!</a:t>
            </a:r>
            <a:r>
              <a:rPr lang="en-US" sz="1800" b="0">
                <a:latin typeface="Arial" charset="0"/>
              </a:rPr>
              <a:t> </a:t>
            </a:r>
          </a:p>
          <a:p>
            <a:pPr marL="230188" indent="-230188" eaLnBrk="1" hangingPunct="1">
              <a:spcBef>
                <a:spcPct val="20000"/>
              </a:spcBef>
              <a:buFontTx/>
              <a:buChar char="•"/>
            </a:pPr>
            <a:endParaRPr lang="en-US" sz="2000" b="0">
              <a:latin typeface="Arial" charset="0"/>
            </a:endParaRPr>
          </a:p>
        </p:txBody>
      </p:sp>
      <p:grpSp>
        <p:nvGrpSpPr>
          <p:cNvPr id="59397" name="Group 8"/>
          <p:cNvGrpSpPr>
            <a:grpSpLocks/>
          </p:cNvGrpSpPr>
          <p:nvPr/>
        </p:nvGrpSpPr>
        <p:grpSpPr bwMode="auto">
          <a:xfrm>
            <a:off x="361950" y="5362575"/>
            <a:ext cx="3857625" cy="523875"/>
            <a:chOff x="228" y="3393"/>
            <a:chExt cx="2430" cy="330"/>
          </a:xfrm>
        </p:grpSpPr>
        <p:sp>
          <p:nvSpPr>
            <p:cNvPr id="59398" name="Rectangle 2"/>
            <p:cNvSpPr>
              <a:spLocks noChangeArrowheads="1"/>
            </p:cNvSpPr>
            <p:nvPr/>
          </p:nvSpPr>
          <p:spPr bwMode="auto">
            <a:xfrm>
              <a:off x="228" y="3432"/>
              <a:ext cx="2430" cy="29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9399" name="Text Box 6"/>
            <p:cNvSpPr txBox="1">
              <a:spLocks noChangeArrowheads="1"/>
            </p:cNvSpPr>
            <p:nvPr/>
          </p:nvSpPr>
          <p:spPr bwMode="auto">
            <a:xfrm>
              <a:off x="278" y="3393"/>
              <a:ext cx="2281" cy="330"/>
            </a:xfrm>
            <a:prstGeom prst="rect">
              <a:avLst/>
            </a:prstGeom>
            <a:noFill/>
            <a:ln w="9525">
              <a:noFill/>
              <a:miter lim="800000"/>
              <a:headEnd/>
              <a:tailEnd/>
            </a:ln>
          </p:spPr>
          <p:txBody>
            <a:bodyPr>
              <a:spAutoFit/>
            </a:bodyPr>
            <a:lstStyle/>
            <a:p>
              <a:pPr algn="ctr">
                <a:lnSpc>
                  <a:spcPts val="1700"/>
                </a:lnSpc>
              </a:pPr>
              <a:r>
                <a:rPr lang="en-US" sz="1400">
                  <a:solidFill>
                    <a:srgbClr val="A50510"/>
                  </a:solidFill>
                </a:rPr>
                <a:t>Figure courtesy of Kunle Olukotun, Lance Hammond, Herb Sutter, and Burton Smith</a:t>
              </a:r>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457200" y="152400"/>
            <a:ext cx="8229600" cy="966788"/>
          </a:xfrm>
        </p:spPr>
        <p:txBody>
          <a:bodyPr/>
          <a:lstStyle/>
          <a:p>
            <a:pPr eaLnBrk="1" hangingPunct="1"/>
            <a:r>
              <a:rPr lang="en-US" smtClean="0">
                <a:solidFill>
                  <a:srgbClr val="EB641B"/>
                </a:solidFill>
              </a:rPr>
              <a:t>Performance Development</a:t>
            </a:r>
          </a:p>
        </p:txBody>
      </p:sp>
      <p:graphicFrame>
        <p:nvGraphicFramePr>
          <p:cNvPr id="1026" name="Chart 6"/>
          <p:cNvGraphicFramePr>
            <a:graphicFrameLocks/>
          </p:cNvGraphicFramePr>
          <p:nvPr/>
        </p:nvGraphicFramePr>
        <p:xfrm>
          <a:off x="457200" y="1119188"/>
          <a:ext cx="8229600" cy="4900612"/>
        </p:xfrm>
        <a:graphic>
          <a:graphicData uri="http://schemas.openxmlformats.org/presentationml/2006/ole">
            <p:oleObj spid="_x0000_s1026" r:id="rId4" imgW="8228920" imgH="4900779" progId="Excel.Chart.8">
              <p:embed/>
            </p:oleObj>
          </a:graphicData>
        </a:graphic>
      </p:graphicFrame>
      <p:sp>
        <p:nvSpPr>
          <p:cNvPr id="1028" name="Text Box 24"/>
          <p:cNvSpPr txBox="1">
            <a:spLocks noChangeArrowheads="1"/>
          </p:cNvSpPr>
          <p:nvPr/>
        </p:nvSpPr>
        <p:spPr bwMode="auto">
          <a:xfrm>
            <a:off x="741363" y="4776788"/>
            <a:ext cx="1071562" cy="295275"/>
          </a:xfrm>
          <a:prstGeom prst="rect">
            <a:avLst/>
          </a:prstGeom>
          <a:noFill/>
          <a:ln w="1">
            <a:noFill/>
            <a:miter lim="800000"/>
            <a:headEnd/>
            <a:tailEnd/>
          </a:ln>
        </p:spPr>
        <p:txBody>
          <a:bodyPr wrap="none" lIns="27432" tIns="22860" rIns="0" bIns="0">
            <a:spAutoFit/>
          </a:bodyPr>
          <a:lstStyle/>
          <a:p>
            <a:r>
              <a:rPr lang="en-US" sz="1400">
                <a:solidFill>
                  <a:srgbClr val="000000"/>
                </a:solidFill>
                <a:latin typeface="Trebuchet MS" pitchFamily="96" charset="0"/>
              </a:rPr>
              <a:t>   1 Gflop/s</a:t>
            </a:r>
          </a:p>
        </p:txBody>
      </p:sp>
      <p:sp>
        <p:nvSpPr>
          <p:cNvPr id="1029" name="Text Box 25"/>
          <p:cNvSpPr txBox="1">
            <a:spLocks noChangeArrowheads="1"/>
          </p:cNvSpPr>
          <p:nvPr/>
        </p:nvSpPr>
        <p:spPr bwMode="auto">
          <a:xfrm>
            <a:off x="765175" y="3419475"/>
            <a:ext cx="1020763"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a:t>
            </a:r>
            <a:r>
              <a:rPr lang="en-US" sz="1300">
                <a:solidFill>
                  <a:srgbClr val="000000"/>
                </a:solidFill>
                <a:latin typeface="Trebuchet MS" pitchFamily="96" charset="0"/>
              </a:rPr>
              <a:t>1 Tflop/s</a:t>
            </a:r>
          </a:p>
        </p:txBody>
      </p:sp>
      <p:sp>
        <p:nvSpPr>
          <p:cNvPr id="1030" name="Text Box 26"/>
          <p:cNvSpPr txBox="1">
            <a:spLocks noChangeArrowheads="1"/>
          </p:cNvSpPr>
          <p:nvPr/>
        </p:nvSpPr>
        <p:spPr bwMode="auto">
          <a:xfrm>
            <a:off x="674688" y="5214938"/>
            <a:ext cx="1111250" cy="296862"/>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100 Mflop/s</a:t>
            </a:r>
          </a:p>
        </p:txBody>
      </p:sp>
      <p:sp>
        <p:nvSpPr>
          <p:cNvPr id="1031" name="Text Box 27"/>
          <p:cNvSpPr txBox="1">
            <a:spLocks noChangeArrowheads="1"/>
          </p:cNvSpPr>
          <p:nvPr/>
        </p:nvSpPr>
        <p:spPr bwMode="auto">
          <a:xfrm>
            <a:off x="769938" y="3919538"/>
            <a:ext cx="1047750"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100 Gflop/s</a:t>
            </a:r>
          </a:p>
        </p:txBody>
      </p:sp>
      <p:sp>
        <p:nvSpPr>
          <p:cNvPr id="1032" name="Text Box 28"/>
          <p:cNvSpPr txBox="1">
            <a:spLocks noChangeArrowheads="1"/>
          </p:cNvSpPr>
          <p:nvPr/>
        </p:nvSpPr>
        <p:spPr bwMode="auto">
          <a:xfrm>
            <a:off x="762000" y="2536825"/>
            <a:ext cx="996950" cy="234950"/>
          </a:xfrm>
          <a:prstGeom prst="rect">
            <a:avLst/>
          </a:prstGeom>
          <a:noFill/>
          <a:ln w="1">
            <a:noFill/>
            <a:miter lim="800000"/>
            <a:headEnd/>
            <a:tailEnd/>
          </a:ln>
        </p:spPr>
        <p:txBody>
          <a:bodyPr lIns="18288" tIns="22860" rIns="0" bIns="0">
            <a:spAutoFit/>
          </a:bodyPr>
          <a:lstStyle/>
          <a:p>
            <a:r>
              <a:rPr lang="en-US" sz="1300" b="0">
                <a:solidFill>
                  <a:srgbClr val="000000"/>
                </a:solidFill>
                <a:latin typeface="Trebuchet MS" pitchFamily="96" charset="0"/>
              </a:rPr>
              <a:t>100 Tflop/s</a:t>
            </a:r>
          </a:p>
        </p:txBody>
      </p:sp>
      <p:sp>
        <p:nvSpPr>
          <p:cNvPr id="1033" name="Text Box 29"/>
          <p:cNvSpPr txBox="1">
            <a:spLocks noChangeArrowheads="1"/>
          </p:cNvSpPr>
          <p:nvPr/>
        </p:nvSpPr>
        <p:spPr bwMode="auto">
          <a:xfrm>
            <a:off x="744538" y="4337050"/>
            <a:ext cx="1058862"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 Gflop/s</a:t>
            </a:r>
          </a:p>
        </p:txBody>
      </p:sp>
      <p:sp>
        <p:nvSpPr>
          <p:cNvPr id="1034" name="Text Box 30"/>
          <p:cNvSpPr txBox="1">
            <a:spLocks noChangeArrowheads="1"/>
          </p:cNvSpPr>
          <p:nvPr/>
        </p:nvSpPr>
        <p:spPr bwMode="auto">
          <a:xfrm>
            <a:off x="727075" y="2992438"/>
            <a:ext cx="1046163"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 Tflop/s</a:t>
            </a:r>
          </a:p>
        </p:txBody>
      </p:sp>
      <p:sp>
        <p:nvSpPr>
          <p:cNvPr id="1035" name="Text Box 31"/>
          <p:cNvSpPr txBox="1">
            <a:spLocks noChangeArrowheads="1"/>
          </p:cNvSpPr>
          <p:nvPr/>
        </p:nvSpPr>
        <p:spPr bwMode="auto">
          <a:xfrm>
            <a:off x="684213" y="2084388"/>
            <a:ext cx="1047750" cy="234950"/>
          </a:xfrm>
          <a:prstGeom prst="rect">
            <a:avLst/>
          </a:prstGeom>
          <a:noFill/>
          <a:ln w="1">
            <a:noFill/>
            <a:miter lim="800000"/>
            <a:headEnd/>
            <a:tailEnd/>
          </a:ln>
        </p:spPr>
        <p:txBody>
          <a:bodyPr lIns="18288" tIns="22860" rIns="0" bIns="0">
            <a:spAutoFit/>
          </a:bodyPr>
          <a:lstStyle/>
          <a:p>
            <a:r>
              <a:rPr lang="en-US" sz="1300" b="0">
                <a:solidFill>
                  <a:srgbClr val="000000"/>
                </a:solidFill>
                <a:latin typeface="Trebuchet MS" pitchFamily="96" charset="0"/>
              </a:rPr>
              <a:t>   </a:t>
            </a:r>
            <a:r>
              <a:rPr lang="en-US" sz="1300">
                <a:solidFill>
                  <a:srgbClr val="000000"/>
                </a:solidFill>
                <a:latin typeface="Trebuchet MS" pitchFamily="96" charset="0"/>
              </a:rPr>
              <a:t> 1 Pflop/s</a:t>
            </a:r>
          </a:p>
        </p:txBody>
      </p:sp>
      <p:sp>
        <p:nvSpPr>
          <p:cNvPr id="1036" name="Text Box 39"/>
          <p:cNvSpPr txBox="1">
            <a:spLocks noChangeArrowheads="1"/>
          </p:cNvSpPr>
          <p:nvPr/>
        </p:nvSpPr>
        <p:spPr bwMode="auto">
          <a:xfrm>
            <a:off x="723900" y="1184275"/>
            <a:ext cx="1035050"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100 Pflop/s</a:t>
            </a:r>
          </a:p>
        </p:txBody>
      </p:sp>
      <p:sp>
        <p:nvSpPr>
          <p:cNvPr id="1037" name="Text Box 40"/>
          <p:cNvSpPr txBox="1">
            <a:spLocks noChangeArrowheads="1"/>
          </p:cNvSpPr>
          <p:nvPr/>
        </p:nvSpPr>
        <p:spPr bwMode="auto">
          <a:xfrm>
            <a:off x="685800" y="1639888"/>
            <a:ext cx="1046163" cy="295275"/>
          </a:xfrm>
          <a:prstGeom prst="rect">
            <a:avLst/>
          </a:prstGeom>
          <a:noFill/>
          <a:ln w="1">
            <a:noFill/>
            <a:miter lim="800000"/>
            <a:headEnd/>
            <a:tailEnd/>
          </a:ln>
        </p:spPr>
        <p:txBody>
          <a:bodyPr wrap="none" lIns="18288" tIns="22860" rIns="0" bIns="0">
            <a:spAutoFit/>
          </a:bodyPr>
          <a:lstStyle/>
          <a:p>
            <a:r>
              <a:rPr lang="en-US" sz="1300" b="0">
                <a:solidFill>
                  <a:srgbClr val="000000"/>
                </a:solidFill>
                <a:latin typeface="Trebuchet MS" pitchFamily="96" charset="0"/>
              </a:rPr>
              <a:t>  10 Pflop/s</a:t>
            </a:r>
          </a:p>
        </p:txBody>
      </p:sp>
      <p:sp>
        <p:nvSpPr>
          <p:cNvPr id="18" name="Rounded Rectangular Callout 6"/>
          <p:cNvSpPr txBox="1">
            <a:spLocks noChangeArrowheads="1"/>
          </p:cNvSpPr>
          <p:nvPr/>
        </p:nvSpPr>
        <p:spPr bwMode="auto">
          <a:xfrm>
            <a:off x="1905000" y="4000500"/>
            <a:ext cx="1190625" cy="2286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0" bIns="0"/>
          <a:lstStyle/>
          <a:p>
            <a:pPr>
              <a:defRPr/>
            </a:pPr>
            <a:r>
              <a:rPr lang="en-US" sz="1400">
                <a:solidFill>
                  <a:srgbClr val="464646"/>
                </a:solidFill>
                <a:latin typeface="Calibri" pitchFamily="96" charset="0"/>
                <a:cs typeface="Calibri" pitchFamily="96" charset="0"/>
              </a:rPr>
              <a:t>59.7 GFlop/s</a:t>
            </a:r>
          </a:p>
        </p:txBody>
      </p:sp>
      <p:sp>
        <p:nvSpPr>
          <p:cNvPr id="19" name="Rounded Rectangular Callout 7"/>
          <p:cNvSpPr txBox="1">
            <a:spLocks noChangeArrowheads="1"/>
          </p:cNvSpPr>
          <p:nvPr/>
        </p:nvSpPr>
        <p:spPr bwMode="auto">
          <a:xfrm>
            <a:off x="1803400" y="4981575"/>
            <a:ext cx="1192213" cy="3048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27432" bIns="0"/>
          <a:lstStyle/>
          <a:p>
            <a:pPr algn="ctr">
              <a:defRPr/>
            </a:pPr>
            <a:r>
              <a:rPr lang="en-US" sz="1400">
                <a:solidFill>
                  <a:srgbClr val="000000"/>
                </a:solidFill>
                <a:latin typeface="Calibri" pitchFamily="96" charset="0"/>
                <a:cs typeface="Calibri" pitchFamily="96" charset="0"/>
              </a:rPr>
              <a:t>400 MFlop/s</a:t>
            </a:r>
          </a:p>
        </p:txBody>
      </p:sp>
      <p:sp>
        <p:nvSpPr>
          <p:cNvPr id="20" name="Rounded Rectangular Callout 8"/>
          <p:cNvSpPr txBox="1">
            <a:spLocks noChangeArrowheads="1"/>
          </p:cNvSpPr>
          <p:nvPr/>
        </p:nvSpPr>
        <p:spPr bwMode="auto">
          <a:xfrm>
            <a:off x="1857375" y="3429000"/>
            <a:ext cx="1038225" cy="276225"/>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27432" bIns="0"/>
          <a:lstStyle/>
          <a:p>
            <a:pPr algn="ctr">
              <a:defRPr/>
            </a:pPr>
            <a:r>
              <a:rPr lang="en-US" sz="1400">
                <a:solidFill>
                  <a:srgbClr val="464646"/>
                </a:solidFill>
                <a:latin typeface="Calibri" pitchFamily="96" charset="0"/>
                <a:cs typeface="Calibri" pitchFamily="96" charset="0"/>
              </a:rPr>
              <a:t>1.17 TFlop/s</a:t>
            </a:r>
          </a:p>
        </p:txBody>
      </p:sp>
      <p:sp>
        <p:nvSpPr>
          <p:cNvPr id="21" name="Rounded Rectangular Callout 1"/>
          <p:cNvSpPr txBox="1">
            <a:spLocks noChangeArrowheads="1"/>
          </p:cNvSpPr>
          <p:nvPr/>
        </p:nvSpPr>
        <p:spPr bwMode="auto">
          <a:xfrm>
            <a:off x="7993063" y="1768475"/>
            <a:ext cx="1268412" cy="30003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0" bIns="0"/>
          <a:lstStyle/>
          <a:p>
            <a:pPr>
              <a:defRPr/>
            </a:pPr>
            <a:r>
              <a:rPr lang="en-US" sz="1600">
                <a:solidFill>
                  <a:srgbClr val="464646"/>
                </a:solidFill>
                <a:latin typeface="Calibri" pitchFamily="96" charset="0"/>
                <a:cs typeface="Calibri" pitchFamily="96" charset="0"/>
              </a:rPr>
              <a:t>1.75 PFlop/s</a:t>
            </a:r>
          </a:p>
        </p:txBody>
      </p:sp>
      <p:sp>
        <p:nvSpPr>
          <p:cNvPr id="22" name="Rounded Rectangular Callout 2"/>
          <p:cNvSpPr txBox="1">
            <a:spLocks noChangeArrowheads="1"/>
          </p:cNvSpPr>
          <p:nvPr/>
        </p:nvSpPr>
        <p:spPr bwMode="auto">
          <a:xfrm>
            <a:off x="7875588" y="2571750"/>
            <a:ext cx="1263650" cy="350838"/>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27432" bIns="0"/>
          <a:lstStyle/>
          <a:p>
            <a:pPr algn="ctr">
              <a:defRPr/>
            </a:pPr>
            <a:r>
              <a:rPr lang="en-US" sz="1600">
                <a:solidFill>
                  <a:srgbClr val="000000"/>
                </a:solidFill>
                <a:latin typeface="Calibri" pitchFamily="96" charset="0"/>
                <a:cs typeface="Calibri" pitchFamily="96" charset="0"/>
              </a:rPr>
              <a:t>24.67 TFlop/s</a:t>
            </a:r>
          </a:p>
        </p:txBody>
      </p:sp>
      <p:sp>
        <p:nvSpPr>
          <p:cNvPr id="23" name="Rounded Rectangular Callout 5"/>
          <p:cNvSpPr txBox="1">
            <a:spLocks noChangeArrowheads="1"/>
          </p:cNvSpPr>
          <p:nvPr/>
        </p:nvSpPr>
        <p:spPr bwMode="auto">
          <a:xfrm>
            <a:off x="7948613" y="1074738"/>
            <a:ext cx="1263650" cy="31115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27432" tIns="22860" rIns="27432" bIns="0"/>
          <a:lstStyle/>
          <a:p>
            <a:pPr algn="ctr">
              <a:defRPr/>
            </a:pPr>
            <a:r>
              <a:rPr lang="en-US" sz="1600">
                <a:solidFill>
                  <a:srgbClr val="464646"/>
                </a:solidFill>
                <a:latin typeface="Calibri" pitchFamily="96" charset="0"/>
                <a:cs typeface="Calibri" pitchFamily="96" charset="0"/>
              </a:rPr>
              <a:t>32.4 PFlop/s</a:t>
            </a:r>
          </a:p>
        </p:txBody>
      </p:sp>
      <p:sp>
        <p:nvSpPr>
          <p:cNvPr id="1044" name="Rectangle 9"/>
          <p:cNvSpPr txBox="1">
            <a:spLocks noChangeArrowheads="1"/>
          </p:cNvSpPr>
          <p:nvPr/>
        </p:nvSpPr>
        <p:spPr bwMode="auto">
          <a:xfrm>
            <a:off x="4305300" y="2546350"/>
            <a:ext cx="533400" cy="304800"/>
          </a:xfrm>
          <a:prstGeom prst="rect">
            <a:avLst/>
          </a:prstGeom>
          <a:noFill/>
          <a:ln w="12700">
            <a:noFill/>
            <a:miter lim="800000"/>
            <a:headEnd/>
            <a:tailEnd/>
          </a:ln>
        </p:spPr>
        <p:txBody>
          <a:bodyPr lIns="36576" tIns="27432" rIns="0" bIns="0"/>
          <a:lstStyle/>
          <a:p>
            <a:r>
              <a:rPr lang="en-US" sz="1600">
                <a:solidFill>
                  <a:srgbClr val="333399"/>
                </a:solidFill>
                <a:latin typeface="Calibri" pitchFamily="96" charset="0"/>
                <a:cs typeface="Calibri" pitchFamily="96" charset="0"/>
              </a:rPr>
              <a:t>SUM</a:t>
            </a:r>
          </a:p>
        </p:txBody>
      </p:sp>
      <p:sp>
        <p:nvSpPr>
          <p:cNvPr id="1045" name="Rectangle 10"/>
          <p:cNvSpPr txBox="1">
            <a:spLocks noChangeArrowheads="1"/>
          </p:cNvSpPr>
          <p:nvPr/>
        </p:nvSpPr>
        <p:spPr bwMode="auto">
          <a:xfrm>
            <a:off x="4572000" y="3287713"/>
            <a:ext cx="533400" cy="304800"/>
          </a:xfrm>
          <a:prstGeom prst="rect">
            <a:avLst/>
          </a:prstGeom>
          <a:noFill/>
          <a:ln w="12700">
            <a:noFill/>
            <a:miter lim="800000"/>
            <a:headEnd/>
            <a:tailEnd/>
          </a:ln>
        </p:spPr>
        <p:txBody>
          <a:bodyPr lIns="36576" tIns="27432" rIns="0" bIns="0"/>
          <a:lstStyle/>
          <a:p>
            <a:r>
              <a:rPr lang="en-US" sz="1600">
                <a:solidFill>
                  <a:srgbClr val="993366"/>
                </a:solidFill>
                <a:latin typeface="Calibri" pitchFamily="96" charset="0"/>
                <a:cs typeface="Calibri" pitchFamily="96" charset="0"/>
              </a:rPr>
              <a:t>N=1</a:t>
            </a:r>
          </a:p>
        </p:txBody>
      </p:sp>
      <p:sp>
        <p:nvSpPr>
          <p:cNvPr id="1046" name="Rectangle 11"/>
          <p:cNvSpPr txBox="1">
            <a:spLocks noChangeArrowheads="1"/>
          </p:cNvSpPr>
          <p:nvPr/>
        </p:nvSpPr>
        <p:spPr bwMode="auto">
          <a:xfrm>
            <a:off x="4572000" y="4214813"/>
            <a:ext cx="663575" cy="242887"/>
          </a:xfrm>
          <a:prstGeom prst="rect">
            <a:avLst/>
          </a:prstGeom>
          <a:noFill/>
          <a:ln w="12700">
            <a:noFill/>
            <a:miter lim="800000"/>
            <a:headEnd/>
            <a:tailEnd/>
          </a:ln>
        </p:spPr>
        <p:txBody>
          <a:bodyPr lIns="36576" tIns="27432" rIns="0" bIns="0"/>
          <a:lstStyle/>
          <a:p>
            <a:r>
              <a:rPr lang="en-US" sz="1600">
                <a:solidFill>
                  <a:srgbClr val="969696"/>
                </a:solidFill>
                <a:latin typeface="Calibri" pitchFamily="96" charset="0"/>
                <a:cs typeface="Calibri" pitchFamily="96" charset="0"/>
              </a:rPr>
              <a:t>N=500</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op500">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Sequoia">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Sequoia">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Sequoi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equoi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equoi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equoi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equoi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equoi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equoi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op500">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3509</TotalTime>
  <Words>4372</Words>
  <Application>Microsoft Office PowerPoint</Application>
  <PresentationFormat>On-screen Show (4:3)</PresentationFormat>
  <Paragraphs>917</Paragraphs>
  <Slides>78</Slides>
  <Notes>37</Notes>
  <HiddenSlides>14</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4</vt:i4>
      </vt:variant>
      <vt:variant>
        <vt:lpstr>Slide Titles</vt:lpstr>
      </vt:variant>
      <vt:variant>
        <vt:i4>78</vt:i4>
      </vt:variant>
    </vt:vector>
  </HeadingPairs>
  <TitlesOfParts>
    <vt:vector size="100" baseType="lpstr">
      <vt:lpstr>Times</vt:lpstr>
      <vt:lpstr>ＭＳ Ｐゴシック</vt:lpstr>
      <vt:lpstr>Arial</vt:lpstr>
      <vt:lpstr>Calibri</vt:lpstr>
      <vt:lpstr>Helvetica</vt:lpstr>
      <vt:lpstr>Tahoma</vt:lpstr>
      <vt:lpstr>Verdana</vt:lpstr>
      <vt:lpstr>Arial Bold</vt:lpstr>
      <vt:lpstr>Trebuchet MS</vt:lpstr>
      <vt:lpstr>MetaBook-Roman</vt:lpstr>
      <vt:lpstr>Wingdings</vt:lpstr>
      <vt:lpstr>Arial Narrow</vt:lpstr>
      <vt:lpstr>American Typewriter</vt:lpstr>
      <vt:lpstr>Lucida Grande</vt:lpstr>
      <vt:lpstr>Blank</vt:lpstr>
      <vt:lpstr>1_top500</vt:lpstr>
      <vt:lpstr>2_Sequoia</vt:lpstr>
      <vt:lpstr>2_top500</vt:lpstr>
      <vt:lpstr>Excel.Chart.8</vt:lpstr>
      <vt:lpstr>Microsoft Excel Chart</vt:lpstr>
      <vt:lpstr>Acrobat Document</vt:lpstr>
      <vt:lpstr>Document</vt:lpstr>
      <vt:lpstr>Slide 1</vt:lpstr>
      <vt:lpstr>Key Message</vt:lpstr>
      <vt:lpstr>Overview</vt:lpstr>
      <vt:lpstr>Jaguar:  World’s most powerful computer since 2009 </vt:lpstr>
      <vt:lpstr>Slide 5</vt:lpstr>
      <vt:lpstr>Slide 6</vt:lpstr>
      <vt:lpstr>Overview</vt:lpstr>
      <vt:lpstr>Traditional Sources of Performance Improvement are Flat-Lining (2004)</vt:lpstr>
      <vt:lpstr>Performance Development</vt:lpstr>
      <vt:lpstr>Projected Performance Development</vt:lpstr>
      <vt:lpstr>Concurrency Levels</vt:lpstr>
      <vt:lpstr>Multicore comes in a wide variety</vt:lpstr>
      <vt:lpstr>What’s Next?</vt:lpstr>
      <vt:lpstr>Moore’s Law reinterpreted</vt:lpstr>
      <vt:lpstr>Countries / System Share</vt:lpstr>
      <vt:lpstr>Performance Development</vt:lpstr>
      <vt:lpstr>Annual Performance Increase of the TOP500</vt:lpstr>
      <vt:lpstr>Total Power Levels (kW) for TOP500 systems</vt:lpstr>
      <vt:lpstr>Power Efficiency (Mflops/Watt) for different  Processor Generations</vt:lpstr>
      <vt:lpstr>Power Efficiency (Mflops/Watt) related to Interconnects</vt:lpstr>
      <vt:lpstr>Power Consumption</vt:lpstr>
      <vt:lpstr>Power Efficiency</vt:lpstr>
      <vt:lpstr>Koomey’s Law</vt:lpstr>
      <vt:lpstr>Trend Analysis</vt:lpstr>
      <vt:lpstr>Roadrunner - A Likely Future Scenario</vt:lpstr>
      <vt:lpstr>Why MPI will persist</vt:lpstr>
      <vt:lpstr>What will be the “X” in MPI+X</vt:lpstr>
      <vt:lpstr>What’s Wrong with MPI Everywhere?</vt:lpstr>
      <vt:lpstr>Slide 29</vt:lpstr>
      <vt:lpstr>Slide 30</vt:lpstr>
      <vt:lpstr>… and the power costs will still be staggering</vt:lpstr>
      <vt:lpstr>A decadal DOE plan for providing exascale applications and technologies for DOE mission needs</vt:lpstr>
      <vt:lpstr>Process for identifying exascale applications and technology for DOE missions ensures broad community input</vt:lpstr>
      <vt:lpstr>DOE mission imperatives require simulation and analysis for policy and decision making</vt:lpstr>
      <vt:lpstr>Exascale simulation will enable fundamental advances in basic science.</vt:lpstr>
      <vt:lpstr>Potential System Architecture Targets</vt:lpstr>
      <vt:lpstr>Slide 37</vt:lpstr>
      <vt:lpstr>DOE Exascale Technology Roadmap</vt:lpstr>
      <vt:lpstr>Where do we get 1000x performance improvement for 10x power?</vt:lpstr>
      <vt:lpstr>Processors: What are the problems? (Lessons from the Berkeley View)</vt:lpstr>
      <vt:lpstr>Low-Power Design Principles</vt:lpstr>
      <vt:lpstr>Low-Power Design Principles</vt:lpstr>
      <vt:lpstr>Low Power Design Principles</vt:lpstr>
      <vt:lpstr>Future of On-Chip Architecture (San Diego Meeting)</vt:lpstr>
      <vt:lpstr>Projected Parallelism for Exascale</vt:lpstr>
      <vt:lpstr>Conclusion: Solving Logic Power Drives Move to Massive Parallelism</vt:lpstr>
      <vt:lpstr>The Cost of Data Movement</vt:lpstr>
      <vt:lpstr>The problem with Wires:  Energy to move data proportional to distance</vt:lpstr>
      <vt:lpstr>The Cost of Data Movement</vt:lpstr>
      <vt:lpstr>The Cost of Data Movement</vt:lpstr>
      <vt:lpstr>The situation will not improve in 2018</vt:lpstr>
      <vt:lpstr>Locality Management is Key</vt:lpstr>
      <vt:lpstr>Locality Management is Key</vt:lpstr>
      <vt:lpstr>The Problem with Caches  (why local-store will be increasingly prevalent)</vt:lpstr>
      <vt:lpstr>Locality Management is Key</vt:lpstr>
      <vt:lpstr>Locality Management is Key</vt:lpstr>
      <vt:lpstr>Locality Management is Key</vt:lpstr>
      <vt:lpstr>Memory</vt:lpstr>
      <vt:lpstr>Projections of Memory Density Improvements</vt:lpstr>
      <vt:lpstr>Cost of Memory Capacity 2 different potential Memory Densities</vt:lpstr>
      <vt:lpstr>Exascale Memory Power Consumption (San Diego Meeting)</vt:lpstr>
      <vt:lpstr>Memory Technology Bandwidth costs power</vt:lpstr>
      <vt:lpstr>Limiting Memory Bandwidth Limits System Scope</vt:lpstr>
      <vt:lpstr>1Gbit DDR3 Architecture</vt:lpstr>
      <vt:lpstr>Optical Memory Interfaces</vt:lpstr>
      <vt:lpstr>Looking Beyond DRAM</vt:lpstr>
      <vt:lpstr>Conclusions</vt:lpstr>
      <vt:lpstr>Power Considerations Drive Future Architectures in the Exascale Era</vt:lpstr>
      <vt:lpstr>What are critical exascale technology investments?</vt:lpstr>
      <vt:lpstr>Overview</vt:lpstr>
      <vt:lpstr>The trade space for exascale is very complex.</vt:lpstr>
      <vt:lpstr>Co-design expands the feasible solution space to allow better solutions.</vt:lpstr>
      <vt:lpstr>A first step toward co-design was the last exascale workshop.</vt:lpstr>
      <vt:lpstr>Summary of some priority research directions (PRD)</vt:lpstr>
      <vt:lpstr>Summary of some priority research directions (PRD) -- cont.</vt:lpstr>
      <vt:lpstr>Summary of some priority research directions (PRD) – cont.</vt:lpstr>
      <vt:lpstr>Summary</vt:lpstr>
      <vt:lpstr>Shackleton’s Quote on Exascale</vt:lpstr>
    </vt:vector>
  </TitlesOfParts>
  <Company>LBNL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Horst Simon</dc:creator>
  <cp:lastModifiedBy>hneeman</cp:lastModifiedBy>
  <cp:revision>112</cp:revision>
  <dcterms:created xsi:type="dcterms:W3CDTF">2010-10-04T02:51:05Z</dcterms:created>
  <dcterms:modified xsi:type="dcterms:W3CDTF">2010-10-08T14:01:40Z</dcterms:modified>
</cp:coreProperties>
</file>