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5" r:id="rId1"/>
    <p:sldMasterId id="2147483824" r:id="rId2"/>
  </p:sldMasterIdLst>
  <p:notesMasterIdLst>
    <p:notesMasterId r:id="rId17"/>
  </p:notesMasterIdLst>
  <p:handoutMasterIdLst>
    <p:handoutMasterId r:id="rId18"/>
  </p:handoutMasterIdLst>
  <p:sldIdLst>
    <p:sldId id="767" r:id="rId3"/>
    <p:sldId id="868" r:id="rId4"/>
    <p:sldId id="857" r:id="rId5"/>
    <p:sldId id="856" r:id="rId6"/>
    <p:sldId id="855" r:id="rId7"/>
    <p:sldId id="881" r:id="rId8"/>
    <p:sldId id="788" r:id="rId9"/>
    <p:sldId id="886" r:id="rId10"/>
    <p:sldId id="887" r:id="rId11"/>
    <p:sldId id="888" r:id="rId12"/>
    <p:sldId id="866" r:id="rId13"/>
    <p:sldId id="885" r:id="rId14"/>
    <p:sldId id="768" r:id="rId15"/>
    <p:sldId id="884" r:id="rId16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ECF1"/>
    <a:srgbClr val="D8DEF3"/>
    <a:srgbClr val="FFFFFF"/>
    <a:srgbClr val="EAEAEA"/>
    <a:srgbClr val="CCECFF"/>
    <a:srgbClr val="BADFEC"/>
    <a:srgbClr val="E8D1FF"/>
    <a:srgbClr val="33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68" autoAdjust="0"/>
    <p:restoredTop sz="90446" autoAdjust="0"/>
  </p:normalViewPr>
  <p:slideViewPr>
    <p:cSldViewPr snapToGrid="0">
      <p:cViewPr>
        <p:scale>
          <a:sx n="89" d="100"/>
          <a:sy n="89" d="100"/>
        </p:scale>
        <p:origin x="-72" y="600"/>
      </p:cViewPr>
      <p:guideLst>
        <p:guide orient="horz" pos="4033"/>
        <p:guide pos="360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-1668" y="-78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defTabSz="931863" eaLnBrk="0" hangingPunct="0">
              <a:spcBef>
                <a:spcPct val="5000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fld id="{223D2FDF-6428-444F-AC61-7F5C2C01A4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defTabSz="931863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defTabSz="931863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DBFA4C29-830F-4218-8669-D473EFA415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© 2010 Quantum Corporation. Company Confidential. Forward-looking information is based upon multiple assumptions and uncertainties, does not necessarily represent the company’s outlook and is for planning purposes only.</a:t>
            </a:r>
          </a:p>
        </p:txBody>
      </p:sp>
      <p:sp>
        <p:nvSpPr>
          <p:cNvPr id="2253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E56B98-CA80-42DE-B4C9-1DA5EBE1AB6F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253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FA2D0A-5847-4D71-87F2-EBC8CC7BDCAA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© 2010 Quantum Corporation. Company Confidential. Forward-looking information is based upon multiple assumptions and uncertainties, does not necessarily represent the company’s outlook and is for planning purposes only.</a:t>
            </a:r>
          </a:p>
        </p:txBody>
      </p:sp>
      <p:sp>
        <p:nvSpPr>
          <p:cNvPr id="3277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5E180E-CC10-4F4D-89BF-12AE3B8B4743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3277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81100" y="695325"/>
            <a:ext cx="4649788" cy="3487738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8013"/>
            <a:ext cx="5607050" cy="4183062"/>
          </a:xfrm>
          <a:noFill/>
          <a:ln/>
        </p:spPr>
        <p:txBody>
          <a:bodyPr lIns="91397" tIns="45698" rIns="91397" bIns="45698"/>
          <a:lstStyle/>
          <a:p>
            <a:pPr eaLnBrk="1" hangingPunct="1"/>
            <a:r>
              <a:rPr lang="en-US" smtClean="0"/>
              <a:t>There are several options to locally manage, protect, and cost-effectively store the data within the file system namespace.  We’ll go into each option in further detail, but they are:</a:t>
            </a:r>
          </a:p>
          <a:p>
            <a:pPr eaLnBrk="1" hangingPunct="1">
              <a:buFontTx/>
              <a:buChar char="•"/>
            </a:pPr>
            <a:r>
              <a:rPr lang="en-US" smtClean="0"/>
              <a:t>Deduplication, reducing the amount of duplicate data that bogs down your storage infrastructure</a:t>
            </a:r>
          </a:p>
          <a:p>
            <a:pPr eaLnBrk="1" hangingPunct="1">
              <a:buFontTx/>
              <a:buChar char="•"/>
            </a:pPr>
            <a:r>
              <a:rPr lang="en-US" smtClean="0"/>
              <a:t>Storage Tiering, transparently migrating data to a lower cost tier of disk storage</a:t>
            </a:r>
          </a:p>
          <a:p>
            <a:pPr eaLnBrk="1" hangingPunct="1">
              <a:buFontTx/>
              <a:buChar char="•"/>
            </a:pPr>
            <a:r>
              <a:rPr lang="en-US" smtClean="0"/>
              <a:t>Online or Active Archiving, transparently migrating to tape for maximum cost savings to long term archival platform</a:t>
            </a:r>
          </a:p>
          <a:p>
            <a:pPr eaLnBrk="1" hangingPunct="1">
              <a:buFontTx/>
              <a:buChar char="•"/>
            </a:pPr>
            <a:endParaRPr lang="en-US" smtClean="0"/>
          </a:p>
          <a:p>
            <a:pPr eaLnBrk="1" hangingPunct="1"/>
            <a:r>
              <a:rPr lang="en-US" smtClean="0"/>
              <a:t>In addition to these local management and data protection options, you can also protect or distribute data to remote office or facility, or data warehouse.  Those options include:</a:t>
            </a:r>
          </a:p>
          <a:p>
            <a:pPr eaLnBrk="1" hangingPunct="1">
              <a:buFontTx/>
              <a:buChar char="•"/>
            </a:pPr>
            <a:r>
              <a:rPr lang="en-US" smtClean="0"/>
              <a:t>Tape Vaulting, moving physical tapes out of the library and into a secure storage facility</a:t>
            </a:r>
          </a:p>
          <a:p>
            <a:pPr eaLnBrk="1" hangingPunct="1">
              <a:buFontTx/>
              <a:buChar char="•"/>
            </a:pPr>
            <a:r>
              <a:rPr lang="en-US" smtClean="0"/>
              <a:t>Replication, migrating data to a remove office or data center for data protection, consolidation, or distribution</a:t>
            </a:r>
          </a:p>
          <a:p>
            <a:pPr eaLnBrk="1" hangingPunct="1">
              <a:buFontTx/>
              <a:buChar char="•"/>
            </a:pPr>
            <a:endParaRPr lang="en-US" smtClean="0"/>
          </a:p>
          <a:p>
            <a:pPr eaLnBrk="1" hangingPunct="1"/>
            <a:r>
              <a:rPr lang="en-US" smtClean="0"/>
              <a:t>Let’s look at each of these advanced data management capabilities a little closer.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(move to next slide)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Don’t spend to much time on this slide as this isn’t a corporate presentation. Make two quick points:</a:t>
            </a:r>
          </a:p>
          <a:p>
            <a:pPr marL="228600" indent="-228600" eaLnBrk="1" hangingPunct="1">
              <a:buFont typeface="+mj-lt"/>
              <a:buAutoNum type="arabicPeriod"/>
              <a:defRPr/>
            </a:pPr>
            <a:r>
              <a:rPr lang="en-US" dirty="0" smtClean="0"/>
              <a:t>Quantum has a complete data management portfolio: software, disk and tape.</a:t>
            </a:r>
          </a:p>
          <a:p>
            <a:pPr marL="228600" indent="-228600" eaLnBrk="1" hangingPunct="1">
              <a:buFont typeface="+mj-lt"/>
              <a:buAutoNum type="arabicPeriod"/>
              <a:defRPr/>
            </a:pPr>
            <a:r>
              <a:rPr lang="en-US" dirty="0" smtClean="0"/>
              <a:t>Quantum is investing heavily in it’s portfolio. There is not a single product in the portfolio that hasn’t been significantly enhanced or isn’t a completely new product.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© 2010 Quantum Corporation. Company Confidential. Forward-looking information is based upon multiple assumptions and uncertainties, does not necessarily represent the company’s outlook and is for planning purposes only.</a:t>
            </a:r>
          </a:p>
        </p:txBody>
      </p:sp>
      <p:sp>
        <p:nvSpPr>
          <p:cNvPr id="2355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F99718-D04A-4CB7-9ED9-BBEF6E0F6A12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355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 txBox="1">
            <a:spLocks noGrp="1" noChangeArrowheads="1"/>
          </p:cNvSpPr>
          <p:nvPr/>
        </p:nvSpPr>
        <p:spPr bwMode="auto">
          <a:xfrm>
            <a:off x="0" y="8832850"/>
            <a:ext cx="38941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527" tIns="46263" rIns="92527" bIns="46263" anchor="b"/>
          <a:lstStyle/>
          <a:p>
            <a:pPr algn="l" defTabSz="925513" eaLnBrk="0" hangingPunct="0"/>
            <a:r>
              <a:rPr lang="en-US" sz="1200" b="0"/>
              <a:t>© 2007 Quantum Corporation Confidential</a:t>
            </a:r>
          </a:p>
        </p:txBody>
      </p:sp>
      <p:sp>
        <p:nvSpPr>
          <p:cNvPr id="24579" name="Rectangle 7"/>
          <p:cNvSpPr txBox="1">
            <a:spLocks noGrp="1" noChangeArrowheads="1"/>
          </p:cNvSpPr>
          <p:nvPr/>
        </p:nvSpPr>
        <p:spPr bwMode="auto">
          <a:xfrm>
            <a:off x="3971925" y="88328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527" tIns="46263" rIns="92527" bIns="46263" anchor="b"/>
          <a:lstStyle/>
          <a:p>
            <a:pPr algn="r" defTabSz="925513" eaLnBrk="0" hangingPunct="0"/>
            <a:fld id="{C4A2FF0A-9DE0-4950-856B-4FB166175614}" type="slidenum">
              <a:rPr lang="en-US" sz="1200" b="0"/>
              <a:pPr algn="r" defTabSz="925513" eaLnBrk="0" hangingPunct="0"/>
              <a:t>3</a:t>
            </a:fld>
            <a:endParaRPr lang="en-US" sz="1200" b="0"/>
          </a:p>
        </p:txBody>
      </p:sp>
      <p:sp>
        <p:nvSpPr>
          <p:cNvPr id="2458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8888" y="855663"/>
            <a:ext cx="4494212" cy="3370262"/>
          </a:xfrm>
          <a:ln/>
        </p:spPr>
      </p:sp>
      <p:sp>
        <p:nvSpPr>
          <p:cNvPr id="1034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8138" y="4338638"/>
            <a:ext cx="6407150" cy="4398962"/>
          </a:xfrm>
          <a:ln/>
        </p:spPr>
        <p:txBody>
          <a:bodyPr lIns="92527" tIns="46263" rIns="92527" bIns="46263"/>
          <a:lstStyle/>
          <a:p>
            <a:pPr eaLnBrk="1" hangingPunct="1">
              <a:defRPr/>
            </a:pPr>
            <a:r>
              <a:rPr lang="en-GB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This slide represents the 2 major </a:t>
            </a:r>
            <a:r>
              <a:rPr lang="en-GB" u="sng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Business Issues</a:t>
            </a:r>
            <a:r>
              <a:rPr lang="en-GB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that StorNext prospects will face.</a:t>
            </a:r>
          </a:p>
          <a:p>
            <a:pPr eaLnBrk="1" hangingPunct="1">
              <a:defRPr/>
            </a:pPr>
            <a:endParaRPr lang="en-GB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  <a:p>
            <a:pPr eaLnBrk="1" hangingPunct="1">
              <a:defRPr/>
            </a:pPr>
            <a:r>
              <a:rPr lang="en-US" dirty="0" smtClean="0"/>
              <a:t>Managing the rapid growth of Unstructured Data</a:t>
            </a:r>
          </a:p>
          <a:p>
            <a:pPr eaLnBrk="1" hangingPunct="1">
              <a:defRPr/>
            </a:pPr>
            <a:r>
              <a:rPr lang="en-GB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Unstructured-data is outpacing Email and Database-driven data and this trend is only predicted to continue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GB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IDC claims unstructured data is growing at CAGR of 62% compared with transactional-based data with a CAGR of 22%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GB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IDC claims that upwards of 70% of all unstructured data in the enterprise will be “archival data”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en-GB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  <a:p>
            <a:pPr eaLnBrk="1" hangingPunct="1">
              <a:buFont typeface="Arial" pitchFamily="34" charset="0"/>
              <a:buNone/>
              <a:defRPr/>
            </a:pPr>
            <a:r>
              <a:rPr lang="en-GB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Navigating through tumultuous waters of a demanding workflow….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lang="en-GB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Demanding Workflows required high-performance environments that enable fast file creation, dynamic file sharing, and intelligent storing so that projects can be completed on time and within budget.</a:t>
            </a:r>
            <a:endParaRPr lang="en-US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  <a:p>
            <a:pPr eaLnBrk="1" hangingPunct="1">
              <a:defRPr/>
            </a:pPr>
            <a:endParaRPr lang="en-GB" dirty="0" smtClean="0">
              <a:latin typeface="+mn-lt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This slide explains the </a:t>
            </a:r>
            <a:r>
              <a:rPr lang="en-US" u="sng" smtClean="0"/>
              <a:t>Problems Associated </a:t>
            </a:r>
            <a:r>
              <a:rPr lang="en-US" smtClean="0"/>
              <a:t>with Managing Unstructured Data Growth</a:t>
            </a:r>
          </a:p>
          <a:p>
            <a:endParaRPr lang="en-US" smtClean="0"/>
          </a:p>
          <a:p>
            <a:r>
              <a:rPr lang="en-US" smtClean="0"/>
              <a:t>Note that according to ESG, file data is the largest data type impacting data centers</a:t>
            </a:r>
          </a:p>
          <a:p>
            <a:pPr>
              <a:buFontTx/>
              <a:buChar char="•"/>
            </a:pPr>
            <a:r>
              <a:rPr lang="en-US" smtClean="0"/>
              <a:t>Over committing existing storage infrastructure</a:t>
            </a:r>
          </a:p>
          <a:p>
            <a:pPr>
              <a:buFontTx/>
              <a:buChar char="•"/>
            </a:pPr>
            <a:endParaRPr lang="en-US" smtClean="0"/>
          </a:p>
          <a:p>
            <a:pPr>
              <a:buFontTx/>
              <a:buChar char="•"/>
            </a:pPr>
            <a:r>
              <a:rPr lang="en-US" smtClean="0"/>
              <a:t>Consuming IT budget with expensive storage acquisitions</a:t>
            </a:r>
          </a:p>
          <a:p>
            <a:pPr lvl="1">
              <a:buFontTx/>
              <a:buChar char="•"/>
            </a:pPr>
            <a:endParaRPr lang="en-US" smtClean="0"/>
          </a:p>
          <a:p>
            <a:pPr>
              <a:buFontTx/>
              <a:buChar char="•"/>
            </a:pPr>
            <a:r>
              <a:rPr lang="en-US" smtClean="0"/>
              <a:t>Straining IT SLAs</a:t>
            </a:r>
          </a:p>
          <a:p>
            <a:pPr lvl="1">
              <a:buFontTx/>
              <a:buChar char="•"/>
            </a:pPr>
            <a:r>
              <a:rPr lang="en-US" smtClean="0"/>
              <a:t>Discovery</a:t>
            </a:r>
          </a:p>
          <a:p>
            <a:pPr lvl="1">
              <a:buFontTx/>
              <a:buChar char="•"/>
            </a:pPr>
            <a:r>
              <a:rPr lang="en-US" smtClean="0"/>
              <a:t>Underutilized IT investment</a:t>
            </a:r>
          </a:p>
          <a:p>
            <a:pPr lvl="1">
              <a:buFontTx/>
              <a:buChar char="•"/>
            </a:pPr>
            <a:endParaRPr lang="en-US" smtClean="0"/>
          </a:p>
          <a:p>
            <a:pPr>
              <a:buFontTx/>
              <a:buChar char="•"/>
            </a:pPr>
            <a:r>
              <a:rPr lang="en-US" smtClean="0"/>
              <a:t>Management nightmare</a:t>
            </a:r>
          </a:p>
          <a:p>
            <a:pPr lvl="1">
              <a:buFontTx/>
              <a:buChar char="•"/>
            </a:pPr>
            <a:r>
              <a:rPr lang="en-US" smtClean="0"/>
              <a:t>Storage silos</a:t>
            </a:r>
          </a:p>
          <a:p>
            <a:pPr lvl="1">
              <a:buFontTx/>
              <a:buChar char="•"/>
            </a:pPr>
            <a:r>
              <a:rPr lang="en-US" smtClean="0"/>
              <a:t>Moving, protecting, sharing data </a:t>
            </a:r>
          </a:p>
          <a:p>
            <a:pPr lvl="1">
              <a:buFontTx/>
              <a:buChar char="•"/>
            </a:pPr>
            <a:r>
              <a:rPr lang="en-US" smtClean="0"/>
              <a:t>Planning investment and growth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CAE5E8-083F-4DEF-A697-966B8C02FDFA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This slide explains the </a:t>
            </a:r>
            <a:r>
              <a:rPr lang="en-US" u="sng" smtClean="0"/>
              <a:t>Problems Associated </a:t>
            </a:r>
            <a:r>
              <a:rPr lang="en-US" smtClean="0"/>
              <a:t>with Demanding Workflows</a:t>
            </a:r>
          </a:p>
          <a:p>
            <a:endParaRPr lang="en-US" smtClean="0"/>
          </a:p>
          <a:p>
            <a:pPr>
              <a:buFontTx/>
              <a:buChar char="•"/>
            </a:pPr>
            <a:r>
              <a:rPr lang="en-US" smtClean="0"/>
              <a:t>Performance constraints</a:t>
            </a:r>
          </a:p>
          <a:p>
            <a:pPr lvl="1">
              <a:buFontTx/>
              <a:buChar char="•"/>
            </a:pPr>
            <a:r>
              <a:rPr lang="en-US" smtClean="0"/>
              <a:t>Underperforming IT infrastructure</a:t>
            </a:r>
          </a:p>
          <a:p>
            <a:pPr>
              <a:buFontTx/>
              <a:buChar char="•"/>
            </a:pPr>
            <a:r>
              <a:rPr lang="en-US" smtClean="0"/>
              <a:t>Sharing challenges across departments and globe</a:t>
            </a:r>
          </a:p>
          <a:p>
            <a:pPr lvl="1">
              <a:buFontTx/>
              <a:buChar char="•"/>
            </a:pPr>
            <a:r>
              <a:rPr lang="en-US" smtClean="0"/>
              <a:t>Inefficient copying and moving of data around the organization</a:t>
            </a:r>
          </a:p>
          <a:p>
            <a:pPr>
              <a:buFontTx/>
              <a:buChar char="•"/>
            </a:pPr>
            <a:r>
              <a:rPr lang="en-US" smtClean="0"/>
              <a:t>Application integration concerns to easily adopt best of breed technologies</a:t>
            </a:r>
          </a:p>
          <a:p>
            <a:pPr lvl="1">
              <a:buFontTx/>
              <a:buChar char="•"/>
            </a:pPr>
            <a:r>
              <a:rPr lang="en-US" smtClean="0"/>
              <a:t>Inability to take advantage of technology advancements can be detrimental to success, even jeopardizing survival</a:t>
            </a:r>
          </a:p>
          <a:p>
            <a:pPr>
              <a:buFontTx/>
              <a:buChar char="•"/>
            </a:pPr>
            <a:r>
              <a:rPr lang="en-US" smtClean="0"/>
              <a:t>Scalability limitations to grow with the business</a:t>
            </a:r>
          </a:p>
          <a:p>
            <a:pPr lvl="1">
              <a:buFontTx/>
              <a:buChar char="•"/>
            </a:pPr>
            <a:r>
              <a:rPr lang="en-US" smtClean="0"/>
              <a:t>Future-proof performance &amp; capacity growth</a:t>
            </a:r>
          </a:p>
          <a:p>
            <a:pPr lvl="1">
              <a:buFontTx/>
              <a:buChar char="•"/>
            </a:pPr>
            <a:r>
              <a:rPr lang="en-US" smtClean="0"/>
              <a:t>Store for reuse or Throw away</a:t>
            </a:r>
          </a:p>
          <a:p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601DCA-0E6F-4D9B-9997-663D98E8F3DF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AU" sz="1000" smtClean="0">
                <a:latin typeface="Calibri" pitchFamily="34" charset="0"/>
              </a:rPr>
              <a:t>This is a good introductory slide to give the customer an idea of who we are.  It’s relatively self explanatory, however a few points to really focus on;</a:t>
            </a:r>
          </a:p>
          <a:p>
            <a:endParaRPr lang="en-AU" sz="1000" smtClean="0">
              <a:latin typeface="Calibri" pitchFamily="34" charset="0"/>
            </a:endParaRPr>
          </a:p>
          <a:p>
            <a:pPr>
              <a:spcBef>
                <a:spcPts val="1225"/>
              </a:spcBef>
            </a:pPr>
            <a:r>
              <a:rPr lang="en-AU" sz="1000" smtClean="0">
                <a:latin typeface="Calibri" pitchFamily="34" charset="0"/>
              </a:rPr>
              <a:t>Bullet 1 - Backup, recovery and archive is all we do!  We don’t delve into other areas of infrastructure such as primary disk storage or backup software, allowing us to specialise in our field.</a:t>
            </a:r>
          </a:p>
          <a:p>
            <a:pPr>
              <a:spcBef>
                <a:spcPts val="1225"/>
              </a:spcBef>
            </a:pPr>
            <a:endParaRPr lang="en-AU" sz="1000" smtClean="0">
              <a:latin typeface="Calibri" pitchFamily="34" charset="0"/>
            </a:endParaRPr>
          </a:p>
          <a:p>
            <a:pPr>
              <a:spcBef>
                <a:spcPts val="1225"/>
              </a:spcBef>
            </a:pPr>
            <a:r>
              <a:rPr lang="en-AU" sz="1000" smtClean="0">
                <a:latin typeface="Calibri" pitchFamily="34" charset="0"/>
              </a:rPr>
              <a:t>Bullet 3 - Highlight the number of employees locally in Australia, in particular the Rocksoft guys based in Adelaide who develop our patented de-duplication software.  </a:t>
            </a:r>
          </a:p>
          <a:p>
            <a:pPr>
              <a:spcBef>
                <a:spcPts val="1225"/>
              </a:spcBef>
            </a:pPr>
            <a:endParaRPr lang="en-AU" sz="1000" smtClean="0">
              <a:latin typeface="Calibri" pitchFamily="34" charset="0"/>
            </a:endParaRPr>
          </a:p>
          <a:p>
            <a:pPr>
              <a:spcBef>
                <a:spcPts val="1225"/>
              </a:spcBef>
            </a:pPr>
            <a:r>
              <a:rPr lang="en-AU" sz="1000" smtClean="0">
                <a:latin typeface="Calibri" pitchFamily="34" charset="0"/>
              </a:rPr>
              <a:t>Bullet 6 – Make special mention of the reinvestment of 10% of our annual revenue back into R&amp;D, which is typically more than our competitors make in revenue annually.</a:t>
            </a:r>
          </a:p>
          <a:p>
            <a:endParaRPr lang="en-AU" sz="1000" smtClean="0">
              <a:latin typeface="Calibri" pitchFamily="34" charset="0"/>
            </a:endParaRPr>
          </a:p>
          <a:p>
            <a:endParaRPr lang="en-AU" sz="1000" smtClean="0">
              <a:latin typeface="Calibri" pitchFamily="34" charset="0"/>
            </a:endParaRPr>
          </a:p>
        </p:txBody>
      </p:sp>
      <p:sp>
        <p:nvSpPr>
          <p:cNvPr id="27652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© 2010 Quantum Corporation. Company Confidential. Forward-looking information is based upon multiple assumptions and uncertainties, does not necessarily represent the company’s outlook and is for planning purposes only.</a:t>
            </a:r>
          </a:p>
        </p:txBody>
      </p:sp>
      <p:sp>
        <p:nvSpPr>
          <p:cNvPr id="2765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D96E01-ED98-4B8A-8179-9690AD5C2F2B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78C2C8-9A2F-4B47-9AC6-B6C8D7D78D72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C13B73-01A6-4E5E-A607-00C974B6056B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777848-1C0F-4ABD-AC0D-82985ED5BF24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jpeg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85800" y="4824413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US" sz="2400" b="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46125" y="4686300"/>
            <a:ext cx="7864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endParaRPr lang="en-US" sz="2400" b="0" dirty="0"/>
          </a:p>
        </p:txBody>
      </p:sp>
      <p:graphicFrame>
        <p:nvGraphicFramePr>
          <p:cNvPr id="7" name="Object 12"/>
          <p:cNvGraphicFramePr>
            <a:graphicFrameLocks noChangeAspect="1"/>
          </p:cNvGraphicFramePr>
          <p:nvPr/>
        </p:nvGraphicFramePr>
        <p:xfrm>
          <a:off x="496888" y="6442075"/>
          <a:ext cx="1395412" cy="355600"/>
        </p:xfrm>
        <a:graphic>
          <a:graphicData uri="http://schemas.openxmlformats.org/presentationml/2006/ole">
            <p:oleObj spid="_x0000_s60418" name="Photo Editor Photo" r:id="rId4" imgW="5714286" imgH="1457143" progId="MSPhotoEd.3">
              <p:embed/>
            </p:oleObj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810000" y="1981200"/>
            <a:ext cx="5257800" cy="9906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656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838575" y="3276600"/>
            <a:ext cx="5257800" cy="762000"/>
          </a:xfrm>
        </p:spPr>
        <p:txBody>
          <a:bodyPr/>
          <a:lstStyle>
            <a:lvl1pPr marL="0" indent="0">
              <a:buFontTx/>
              <a:buNone/>
              <a:defRPr sz="2000" i="1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2010 Quantum Corporation. Company Confidential. Forward-looking information is based upon multiple assumptions and uncertainties, does not necessarily represent the company’s outlook and is for planning purposes only.</a:t>
            </a: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0"/>
            <a:ext cx="21336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0"/>
            <a:ext cx="62484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2010 Quantum Corporation. Company Confidential. Forward-looking information is based upon multiple assumptions and uncertainties, does not necessarily represent the company’s outlook and is for planning purposes only.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534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1529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295400"/>
            <a:ext cx="41529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2010 Quantum Corporation. Company Confidential. Forward-looking information is based upon multiple assumptions and uncertainties, does not necessarily represent the company’s outlook and is for planning purposes only.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Object 12"/>
          <p:cNvGraphicFramePr>
            <a:graphicFrameLocks noChangeAspect="1"/>
          </p:cNvGraphicFramePr>
          <p:nvPr/>
        </p:nvGraphicFramePr>
        <p:xfrm>
          <a:off x="496888" y="6442075"/>
          <a:ext cx="1395412" cy="355600"/>
        </p:xfrm>
        <a:graphic>
          <a:graphicData uri="http://schemas.openxmlformats.org/presentationml/2006/ole">
            <p:oleObj spid="_x0000_s61442" name="Photo Editor Photo" r:id="rId4" imgW="5714286" imgH="1457143" progId="MSPhotoEd.3">
              <p:embed/>
            </p:oleObj>
          </a:graphicData>
        </a:graphic>
      </p:graphicFrame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438400"/>
            <a:ext cx="8534400" cy="6858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3124200"/>
            <a:ext cx="8534400" cy="990600"/>
          </a:xfrm>
        </p:spPr>
        <p:txBody>
          <a:bodyPr/>
          <a:lstStyle>
            <a:lvl1pPr marL="0" indent="0">
              <a:buFontTx/>
              <a:buNone/>
              <a:defRPr sz="1600" b="1">
                <a:solidFill>
                  <a:srgbClr val="666666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2010 Quantum Corporation. Company Confidential. Forward-looking information is based upon multiple assumptions and uncertainties, does not necessarily represent the company’s outlook and is for planning purposes only.</a:t>
            </a: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E3EE7-2B1C-4461-BDF9-9E17B991BD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2010 Quantum Corporation. Company Confidential. Forward-looking information is based upon multiple assumptions and uncertainties, does not necessarily represent the company’s outlook and is for planning purposes only.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6A456-456B-45F7-ABCA-9700D237B90F}" type="slidenum">
              <a:rPr lang="en-US"/>
              <a:pPr>
                <a:defRPr/>
              </a:pPr>
              <a:t>‹#›</a:t>
            </a:fld>
            <a:endParaRPr lang="en-US" sz="1200" dirty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2010 Quantum Corporation. Company Confidential. Forward-looking information is based upon multiple assumptions and uncertainties, does not necessarily represent the company’s outlook and is for planning purposes only.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3BC4F-DB7A-4003-A3AD-C97F1A00D616}" type="slidenum">
              <a:rPr lang="en-US"/>
              <a:pPr>
                <a:defRPr/>
              </a:pPr>
              <a:t>‹#›</a:t>
            </a:fld>
            <a:endParaRPr lang="en-US" sz="1200" dirty="0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14400"/>
            <a:ext cx="42672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2672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2010 Quantum Corporation. Company Confidential. Forward-looking information is based upon multiple assumptions and uncertainties, does not necessarily represent the company’s outlook and is for planning purposes only.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C1F2C-AD37-4BDD-9406-F1FBF7E7B464}" type="slidenum">
              <a:rPr lang="en-US"/>
              <a:pPr>
                <a:defRPr/>
              </a:pPr>
              <a:t>‹#›</a:t>
            </a:fld>
            <a:endParaRPr lang="en-US" sz="1200" dirty="0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2010 Quantum Corporation. Company Confidential. Forward-looking information is based upon multiple assumptions and uncertainties, does not necessarily represent the company’s outlook and is for planning purposes only.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DCC9B-6560-49AC-A3D1-1DEA3072100D}" type="slidenum">
              <a:rPr lang="en-US"/>
              <a:pPr>
                <a:defRPr/>
              </a:pPr>
              <a:t>‹#›</a:t>
            </a:fld>
            <a:endParaRPr lang="en-US" sz="1200" dirty="0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2010 Quantum Corporation. Company Confidential. Forward-looking information is based upon multiple assumptions and uncertainties, does not necessarily represent the company’s outlook and is for planning purposes only.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C6CFC-CEC4-4BBE-9526-BF34A949465E}" type="slidenum">
              <a:rPr lang="en-US"/>
              <a:pPr>
                <a:defRPr/>
              </a:pPr>
              <a:t>‹#›</a:t>
            </a:fld>
            <a:endParaRPr lang="en-US" sz="1200" dirty="0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2010 Quantum Corporation. Company Confidential. Forward-looking information is based upon multiple assumptions and uncertainties, does not necessarily represent the company’s outlook and is for planning purposes only.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0191A-6ABA-40F3-9EAB-F06B98BD7E5B}" type="slidenum">
              <a:rPr lang="en-US"/>
              <a:pPr>
                <a:defRPr/>
              </a:pPr>
              <a:t>‹#›</a:t>
            </a:fld>
            <a:endParaRPr lang="en-US" sz="1200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2010 Quantum Corporation. Company Confidential. Forward-looking information is based upon multiple assumptions and uncertainties, does not necessarily represent the company’s outlook and is for planning purposes only.</a:t>
            </a:r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2010 Quantum Corporation. Company Confidential. Forward-looking information is based upon multiple assumptions and uncertainties, does not necessarily represent the company’s outlook and is for planning purposes only.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4CD60-18C5-4FFE-8080-916E9782B89B}" type="slidenum">
              <a:rPr lang="en-US"/>
              <a:pPr>
                <a:defRPr/>
              </a:pPr>
              <a:t>‹#›</a:t>
            </a:fld>
            <a:endParaRPr lang="en-US" sz="1200" dirty="0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2010 Quantum Corporation. Company Confidential. Forward-looking information is based upon multiple assumptions and uncertainties, does not necessarily represent the company’s outlook and is for planning purposes only.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B2623-A45E-4CCE-9A9D-AD3570A465A6}" type="slidenum">
              <a:rPr lang="en-US"/>
              <a:pPr>
                <a:defRPr/>
              </a:pPr>
              <a:t>‹#›</a:t>
            </a:fld>
            <a:endParaRPr lang="en-US" sz="1200" dirty="0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2010 Quantum Corporation. Company Confidential. Forward-looking information is based upon multiple assumptions and uncertainties, does not necessarily represent the company’s outlook and is for planning purposes only.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D7CEC-CD41-4F36-AF66-6A47A8251DA4}" type="slidenum">
              <a:rPr lang="en-US"/>
              <a:pPr>
                <a:defRPr/>
              </a:pPr>
              <a:t>‹#›</a:t>
            </a:fld>
            <a:endParaRPr lang="en-US" sz="1200" dirty="0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198438"/>
            <a:ext cx="2171700" cy="5973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98438"/>
            <a:ext cx="6362700" cy="5973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2010 Quantum Corporation. Company Confidential. Forward-looking information is based upon multiple assumptions and uncertainties, does not necessarily represent the company’s outlook and is for planning purposes only.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BD54E-42C3-49AE-BC84-AC2B6D0C1710}" type="slidenum">
              <a:rPr lang="en-US"/>
              <a:pPr>
                <a:defRPr/>
              </a:pPr>
              <a:t>‹#›</a:t>
            </a:fld>
            <a:endParaRPr lang="en-US" sz="1200" dirty="0"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98438"/>
            <a:ext cx="86868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9144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2010 Quantum Corporation. Company Confidential. Forward-looking information is based upon multiple assumptions and uncertainties, does not necessarily represent the company’s outlook and is for planning purposes only.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C70CD-6590-497C-9AF3-8DBACF01DD6B}" type="slidenum">
              <a:rPr lang="en-US"/>
              <a:pPr>
                <a:defRPr/>
              </a:pPr>
              <a:t>‹#›</a:t>
            </a:fld>
            <a:endParaRPr lang="en-US" sz="1200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2010 Quantum Corporation. Company Confidential. Forward-looking information is based upon multiple assumptions and uncertainties, does not necessarily represent the company’s outlook and is for planning purposes only.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1529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295400"/>
            <a:ext cx="41529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2010 Quantum Corporation. Company Confidential. Forward-looking information is based upon multiple assumptions and uncertainties, does not necessarily represent the company’s outlook and is for planning purposes only.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2010 Quantum Corporation. Company Confidential. Forward-looking information is based upon multiple assumptions and uncertainties, does not necessarily represent the company’s outlook and is for planning purposes only.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2010 Quantum Corporation. Company Confidential. Forward-looking information is based upon multiple assumptions and uncertainties, does not necessarily represent the company’s outlook and is for planning purposes only.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2010 Quantum Corporation. Company Confidential. Forward-looking information is based upon multiple assumptions and uncertainties, does not necessarily represent the company’s outlook and is for planning purposes only.</a:t>
            </a:r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2010 Quantum Corporation. Company Confidential. Forward-looking information is based upon multiple assumptions and uncertainties, does not necessarily represent the company’s outlook and is for planning purposes only.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2010 Quantum Corporation. Company Confidential. Forward-looking information is based upon multiple assumptions and uncertainties, does not necessarily represent the company’s outlook and is for planning purposes only.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oleObject" Target="../embeddings/oleObject3.bin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4.emf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vmlDrawing" Target="../drawings/vmlDrawing3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4579" name="Text Box 3"/>
          <p:cNvSpPr txBox="1">
            <a:spLocks noChangeArrowheads="1"/>
          </p:cNvSpPr>
          <p:nvPr/>
        </p:nvSpPr>
        <p:spPr bwMode="auto">
          <a:xfrm>
            <a:off x="685800" y="4824413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US" sz="2400" b="0" dirty="0"/>
          </a:p>
        </p:txBody>
      </p:sp>
      <p:sp>
        <p:nvSpPr>
          <p:cNvPr id="664580" name="Text Box 4"/>
          <p:cNvSpPr txBox="1">
            <a:spLocks noChangeArrowheads="1"/>
          </p:cNvSpPr>
          <p:nvPr/>
        </p:nvSpPr>
        <p:spPr bwMode="auto">
          <a:xfrm>
            <a:off x="746125" y="4686300"/>
            <a:ext cx="7864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endParaRPr lang="en-US" sz="2400" b="0" dirty="0"/>
          </a:p>
        </p:txBody>
      </p:sp>
      <p:sp>
        <p:nvSpPr>
          <p:cNvPr id="103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0"/>
            <a:ext cx="853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6458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44850" y="6400800"/>
            <a:ext cx="3832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64008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 b="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© 2010 Quantum Corporation. Company Confidential. Forward-looking information is based upon multiple assumptions and uncertainties, does not necessarily represent the company’s outlook and is for planning purposes only.</a:t>
            </a:r>
          </a:p>
        </p:txBody>
      </p:sp>
      <p:sp>
        <p:nvSpPr>
          <p:cNvPr id="1033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458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aphicFrame>
        <p:nvGraphicFramePr>
          <p:cNvPr id="1026" name="Object 12"/>
          <p:cNvGraphicFramePr>
            <a:graphicFrameLocks noChangeAspect="1"/>
          </p:cNvGraphicFramePr>
          <p:nvPr/>
        </p:nvGraphicFramePr>
        <p:xfrm>
          <a:off x="496888" y="6442075"/>
          <a:ext cx="1395412" cy="355600"/>
        </p:xfrm>
        <a:graphic>
          <a:graphicData uri="http://schemas.openxmlformats.org/presentationml/2006/ole">
            <p:oleObj spid="_x0000_s1026" name="Photo Editor Photo" r:id="rId16" imgW="5714286" imgH="1457143" progId="MSPhotoEd.3">
              <p:embed/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4435" r:id="rId1"/>
    <p:sldLayoutId id="2147484413" r:id="rId2"/>
    <p:sldLayoutId id="2147484414" r:id="rId3"/>
    <p:sldLayoutId id="2147484415" r:id="rId4"/>
    <p:sldLayoutId id="2147484416" r:id="rId5"/>
    <p:sldLayoutId id="2147484417" r:id="rId6"/>
    <p:sldLayoutId id="2147484418" r:id="rId7"/>
    <p:sldLayoutId id="2147484419" r:id="rId8"/>
    <p:sldLayoutId id="2147484420" r:id="rId9"/>
    <p:sldLayoutId id="2147484421" r:id="rId10"/>
    <p:sldLayoutId id="2147484422" r:id="rId11"/>
    <p:sldLayoutId id="2147484423" r:id="rId12"/>
  </p:sldLayoutIdLst>
  <p:transition>
    <p:fade/>
  </p:transition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425DA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425DA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425DA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425DA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425DA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425DA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425DA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425DA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425DA1"/>
          </a:solidFill>
          <a:latin typeface="Arial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1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5715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1"/>
        </a:buClr>
        <a:buChar char="•"/>
        <a:defRPr sz="2400">
          <a:solidFill>
            <a:srgbClr val="000000"/>
          </a:solidFill>
          <a:latin typeface="+mn-lt"/>
        </a:defRPr>
      </a:lvl2pPr>
      <a:lvl3pPr marL="9144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1"/>
        </a:buClr>
        <a:buChar char="•"/>
        <a:defRPr sz="2000">
          <a:solidFill>
            <a:srgbClr val="000000"/>
          </a:solidFill>
          <a:latin typeface="+mn-lt"/>
        </a:defRPr>
      </a:lvl3pPr>
      <a:lvl4pPr marL="12573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1"/>
        </a:buClr>
        <a:buChar char="–"/>
        <a:defRPr sz="1600">
          <a:solidFill>
            <a:srgbClr val="000000"/>
          </a:solidFill>
          <a:latin typeface="+mn-lt"/>
        </a:defRPr>
      </a:lvl4pPr>
      <a:lvl5pPr marL="165735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1"/>
        </a:buClr>
        <a:buChar char="»"/>
        <a:defRPr sz="1600">
          <a:solidFill>
            <a:srgbClr val="000000"/>
          </a:solidFill>
          <a:latin typeface="+mn-lt"/>
        </a:defRPr>
      </a:lvl5pPr>
      <a:lvl6pPr marL="2114550" indent="-228600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accent1"/>
        </a:buClr>
        <a:buChar char="»"/>
        <a:defRPr sz="1600">
          <a:solidFill>
            <a:srgbClr val="000000"/>
          </a:solidFill>
          <a:latin typeface="+mn-lt"/>
        </a:defRPr>
      </a:lvl6pPr>
      <a:lvl7pPr marL="2571750" indent="-228600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accent1"/>
        </a:buClr>
        <a:buChar char="»"/>
        <a:defRPr sz="1600">
          <a:solidFill>
            <a:srgbClr val="000000"/>
          </a:solidFill>
          <a:latin typeface="+mn-lt"/>
        </a:defRPr>
      </a:lvl7pPr>
      <a:lvl8pPr marL="3028950" indent="-228600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accent1"/>
        </a:buClr>
        <a:buChar char="»"/>
        <a:defRPr sz="1600">
          <a:solidFill>
            <a:srgbClr val="000000"/>
          </a:solidFill>
          <a:latin typeface="+mn-lt"/>
        </a:defRPr>
      </a:lvl8pPr>
      <a:lvl9pPr marL="3486150" indent="-228600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accent1"/>
        </a:buClr>
        <a:buChar char="»"/>
        <a:defRPr sz="16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8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98438"/>
            <a:ext cx="86868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Headline goes here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70338" y="6424613"/>
            <a:ext cx="3276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6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© 2010 Quantum Corporation. Company Confidential. Forward-looking information is based upon multiple assumptions and uncertainties, does not necessarily represent the company’s outlook and is for planning purposes only.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6430963"/>
            <a:ext cx="5334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BA00"/>
                </a:solidFill>
                <a:latin typeface="Arial" charset="0"/>
              </a:defRPr>
            </a:lvl1pPr>
          </a:lstStyle>
          <a:p>
            <a:pPr>
              <a:defRPr/>
            </a:pPr>
            <a:fld id="{2FC6D658-7F6A-4DAC-95FD-D4D587110682}" type="slidenum">
              <a:rPr lang="en-US"/>
              <a:pPr>
                <a:defRPr/>
              </a:pPr>
              <a:t>‹#›</a:t>
            </a:fld>
            <a:endParaRPr lang="en-US" sz="1200" dirty="0"/>
          </a:p>
        </p:txBody>
      </p:sp>
      <p:pic>
        <p:nvPicPr>
          <p:cNvPr id="3080" name="Picture 8" descr="Dotted_Line.png"/>
          <p:cNvPicPr preferRelativeResize="0">
            <a:picLocks/>
          </p:cNvPicPr>
          <p:nvPr/>
        </p:nvPicPr>
        <p:blipFill>
          <a:blip r:embed="rId16" cstate="print"/>
          <a:srcRect l="1334"/>
          <a:stretch>
            <a:fillRect/>
          </a:stretch>
        </p:blipFill>
        <p:spPr bwMode="auto">
          <a:xfrm>
            <a:off x="46038" y="762000"/>
            <a:ext cx="9021762" cy="10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14400"/>
            <a:ext cx="8686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First level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aphicFrame>
        <p:nvGraphicFramePr>
          <p:cNvPr id="3074" name="Object 12"/>
          <p:cNvGraphicFramePr>
            <a:graphicFrameLocks noChangeAspect="1"/>
          </p:cNvGraphicFramePr>
          <p:nvPr/>
        </p:nvGraphicFramePr>
        <p:xfrm>
          <a:off x="496888" y="6442075"/>
          <a:ext cx="1395412" cy="355600"/>
        </p:xfrm>
        <a:graphic>
          <a:graphicData uri="http://schemas.openxmlformats.org/presentationml/2006/ole">
            <p:oleObj spid="_x0000_s3074" name="Photo Editor Photo" r:id="rId17" imgW="5714286" imgH="1457143" progId="MSPhotoEd.3">
              <p:embed/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4436" r:id="rId1"/>
    <p:sldLayoutId id="2147484424" r:id="rId2"/>
    <p:sldLayoutId id="2147484425" r:id="rId3"/>
    <p:sldLayoutId id="2147484426" r:id="rId4"/>
    <p:sldLayoutId id="2147484427" r:id="rId5"/>
    <p:sldLayoutId id="2147484428" r:id="rId6"/>
    <p:sldLayoutId id="2147484429" r:id="rId7"/>
    <p:sldLayoutId id="2147484430" r:id="rId8"/>
    <p:sldLayoutId id="2147484431" r:id="rId9"/>
    <p:sldLayoutId id="2147484432" r:id="rId10"/>
    <p:sldLayoutId id="2147484433" r:id="rId11"/>
    <p:sldLayoutId id="2147484434" r:id="rId12"/>
  </p:sldLayoutIdLst>
  <p:transition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6AD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6AD6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6AD6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6AD6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6AD6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6AD6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6AD6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6AD6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6AD6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8"/>
        </a:buBlip>
        <a:defRPr sz="2400">
          <a:solidFill>
            <a:srgbClr val="21212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006AD6"/>
        </a:buClr>
        <a:buFont typeface="Arial" charset="0"/>
        <a:buChar char="–"/>
        <a:defRPr>
          <a:solidFill>
            <a:srgbClr val="212121"/>
          </a:solidFill>
          <a:latin typeface="+mn-lt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6AD6"/>
        </a:buClr>
        <a:buFont typeface="Wingdings" pitchFamily="2" charset="2"/>
        <a:buChar char="§"/>
        <a:defRPr sz="1600">
          <a:solidFill>
            <a:srgbClr val="212121"/>
          </a:solidFill>
          <a:latin typeface="+mn-lt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6AD6"/>
        </a:buClr>
        <a:buFont typeface="Arial" charset="0"/>
        <a:buChar char="–"/>
        <a:defRPr sz="1600">
          <a:solidFill>
            <a:srgbClr val="212121"/>
          </a:solidFill>
          <a:latin typeface="+mn-lt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6AD6"/>
        </a:buClr>
        <a:buFont typeface="Wingdings" pitchFamily="2" charset="2"/>
        <a:buChar char="§"/>
        <a:defRPr sz="1600">
          <a:solidFill>
            <a:srgbClr val="212121"/>
          </a:solidFill>
          <a:latin typeface="+mn-lt"/>
          <a:cs typeface="+mn-cs"/>
        </a:defRPr>
      </a:lvl5pPr>
      <a:lvl6pPr marL="25146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6AD6"/>
        </a:buClr>
        <a:buFont typeface="Wingdings" pitchFamily="2" charset="2"/>
        <a:buChar char="§"/>
        <a:defRPr sz="1600">
          <a:solidFill>
            <a:srgbClr val="212121"/>
          </a:solidFill>
          <a:latin typeface="+mn-lt"/>
          <a:cs typeface="+mn-cs"/>
        </a:defRPr>
      </a:lvl6pPr>
      <a:lvl7pPr marL="29718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6AD6"/>
        </a:buClr>
        <a:buFont typeface="Wingdings" pitchFamily="2" charset="2"/>
        <a:buChar char="§"/>
        <a:defRPr sz="1600">
          <a:solidFill>
            <a:srgbClr val="212121"/>
          </a:solidFill>
          <a:latin typeface="+mn-lt"/>
          <a:cs typeface="+mn-cs"/>
        </a:defRPr>
      </a:lvl7pPr>
      <a:lvl8pPr marL="3429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6AD6"/>
        </a:buClr>
        <a:buFont typeface="Wingdings" pitchFamily="2" charset="2"/>
        <a:buChar char="§"/>
        <a:defRPr sz="1600">
          <a:solidFill>
            <a:srgbClr val="212121"/>
          </a:solidFill>
          <a:latin typeface="+mn-lt"/>
          <a:cs typeface="+mn-cs"/>
        </a:defRPr>
      </a:lvl8pPr>
      <a:lvl9pPr marL="3886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6AD6"/>
        </a:buClr>
        <a:buFont typeface="Wingdings" pitchFamily="2" charset="2"/>
        <a:buChar char="§"/>
        <a:defRPr sz="1600">
          <a:solidFill>
            <a:srgbClr val="21212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4.png"/><Relationship Id="rId21" Type="http://schemas.openxmlformats.org/officeDocument/2006/relationships/image" Target="../media/image32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24" Type="http://schemas.openxmlformats.org/officeDocument/2006/relationships/image" Target="../media/image35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294167" y="2310809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48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Stornext</a:t>
            </a:r>
          </a:p>
        </p:txBody>
      </p:sp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280988" y="3962400"/>
            <a:ext cx="18161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666666"/>
                </a:solidFill>
              </a:rPr>
              <a:t>06 October, 2010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665965" y="3402013"/>
            <a:ext cx="6159500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90000"/>
              </a:lnSpc>
              <a:defRPr/>
            </a:pPr>
            <a:r>
              <a:rPr lang="en-US" sz="2000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Accelerate your business. Preserve your data.</a:t>
            </a:r>
          </a:p>
        </p:txBody>
      </p:sp>
      <p:sp>
        <p:nvSpPr>
          <p:cNvPr id="7174" name="Footer Placeholder 7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© 2010 Quantum Corporation. Company Confidential. Forward-looking information is based upon multiple assumptions and uncertainties, does not necessarily represent the company’s outlook and is for planning purposes only.</a:t>
            </a:r>
          </a:p>
        </p:txBody>
      </p:sp>
      <p:pic>
        <p:nvPicPr>
          <p:cNvPr id="7175" name="Picture 8" descr="G:\Sales&amp;Marketing\Isaac-BACKUPDrive_DoNotMoveOrDelete\FullBackups\Powerpoint\StorNext 4.0 diagrams\pngs\stornex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91275" y="2165350"/>
            <a:ext cx="904875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Long term technology refresh</a:t>
            </a:r>
          </a:p>
        </p:txBody>
      </p:sp>
      <p:sp>
        <p:nvSpPr>
          <p:cNvPr id="16387" name="Content Placeholder 10"/>
          <p:cNvSpPr>
            <a:spLocks noGrp="1"/>
          </p:cNvSpPr>
          <p:nvPr>
            <p:ph idx="1"/>
          </p:nvPr>
        </p:nvSpPr>
        <p:spPr>
          <a:xfrm>
            <a:off x="271463" y="1033463"/>
            <a:ext cx="6097587" cy="5257800"/>
          </a:xfrm>
        </p:spPr>
        <p:txBody>
          <a:bodyPr/>
          <a:lstStyle/>
          <a:p>
            <a:r>
              <a:rPr lang="en-US" smtClean="0"/>
              <a:t>Vendor lock-in</a:t>
            </a:r>
          </a:p>
          <a:p>
            <a:endParaRPr lang="en-US" smtClean="0"/>
          </a:p>
          <a:p>
            <a:r>
              <a:rPr lang="en-US" smtClean="0"/>
              <a:t>Ease of migration from one storage technology to another</a:t>
            </a:r>
          </a:p>
          <a:p>
            <a:endParaRPr lang="en-US" smtClean="0"/>
          </a:p>
          <a:p>
            <a:r>
              <a:rPr lang="en-US" smtClean="0"/>
              <a:t>Responding to regulatory or internal archival requirements</a:t>
            </a:r>
          </a:p>
          <a:p>
            <a:endParaRPr lang="en-US" smtClean="0"/>
          </a:p>
          <a:p>
            <a:r>
              <a:rPr lang="en-US" smtClean="0"/>
              <a:t>Difficulty in retiring old storage technology </a:t>
            </a:r>
          </a:p>
          <a:p>
            <a:pPr lvl="1"/>
            <a:r>
              <a:rPr lang="en-US" smtClean="0"/>
              <a:t>How to migrate 2PB off disk to new storage?</a:t>
            </a:r>
          </a:p>
          <a:p>
            <a:pPr lvl="2"/>
            <a:r>
              <a:rPr lang="en-US" smtClean="0"/>
              <a:t>Every 5-7 years</a:t>
            </a:r>
          </a:p>
        </p:txBody>
      </p:sp>
      <p:sp>
        <p:nvSpPr>
          <p:cNvPr id="1638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© 2010 Quantum Corporation. Company Confidential. Forward-looking information is based upon multiple assumptions and uncertainties, does not necessarily represent the company’s outlook and is for planning purposes only.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294167" y="2310809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48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The Stornext Solution</a:t>
            </a:r>
          </a:p>
        </p:txBody>
      </p:sp>
      <p:sp>
        <p:nvSpPr>
          <p:cNvPr id="17412" name="Text Box 7"/>
          <p:cNvSpPr txBox="1">
            <a:spLocks noChangeArrowheads="1"/>
          </p:cNvSpPr>
          <p:nvPr/>
        </p:nvSpPr>
        <p:spPr bwMode="auto">
          <a:xfrm>
            <a:off x="280988" y="3962400"/>
            <a:ext cx="18161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666666"/>
                </a:solidFill>
              </a:rPr>
              <a:t>06 October, 2010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665965" y="3402013"/>
            <a:ext cx="6159500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90000"/>
              </a:lnSpc>
              <a:defRPr/>
            </a:pPr>
            <a:r>
              <a:rPr lang="en-US" sz="2000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Accelerate your business. Preserve your data.</a:t>
            </a:r>
          </a:p>
        </p:txBody>
      </p:sp>
      <p:sp>
        <p:nvSpPr>
          <p:cNvPr id="17414" name="Footer Placeholder 7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© 2010 Quantum Corporation. Company Confidential. Forward-looking information is based upon multiple assumptions and uncertainties, does not necessarily represent the company’s outlook and is for planning purposes only.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28"/>
          <p:cNvGrpSpPr>
            <a:grpSpLocks/>
          </p:cNvGrpSpPr>
          <p:nvPr/>
        </p:nvGrpSpPr>
        <p:grpSpPr bwMode="auto">
          <a:xfrm>
            <a:off x="298450" y="1512888"/>
            <a:ext cx="3509963" cy="3814762"/>
            <a:chOff x="348694" y="1533525"/>
            <a:chExt cx="3509962" cy="3814763"/>
          </a:xfrm>
        </p:grpSpPr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348694" y="1957387"/>
              <a:ext cx="3509962" cy="3390901"/>
            </a:xfrm>
            <a:custGeom>
              <a:avLst/>
              <a:gdLst>
                <a:gd name="T0" fmla="*/ 1325674 w 3225165"/>
                <a:gd name="T1" fmla="*/ 362788 h 2994660"/>
                <a:gd name="T2" fmla="*/ 2390446 w 3225165"/>
                <a:gd name="T3" fmla="*/ 160302 h 2994660"/>
                <a:gd name="T4" fmla="*/ 2946672 w 3225165"/>
                <a:gd name="T5" fmla="*/ 1071491 h 2994660"/>
                <a:gd name="T6" fmla="*/ 3288355 w 3225165"/>
                <a:gd name="T7" fmla="*/ 1738011 h 2994660"/>
                <a:gd name="T8" fmla="*/ 2875160 w 3225165"/>
                <a:gd name="T9" fmla="*/ 2303285 h 2994660"/>
                <a:gd name="T10" fmla="*/ 2491096 w 3225165"/>
                <a:gd name="T11" fmla="*/ 2820749 h 2994660"/>
                <a:gd name="T12" fmla="*/ 1850114 w 3225165"/>
                <a:gd name="T13" fmla="*/ 2885435 h 2994660"/>
                <a:gd name="T14" fmla="*/ 801231 w 3225165"/>
                <a:gd name="T15" fmla="*/ 3163853 h 2994660"/>
                <a:gd name="T16" fmla="*/ 356248 w 3225165"/>
                <a:gd name="T17" fmla="*/ 2387653 h 2994660"/>
                <a:gd name="T18" fmla="*/ 94029 w 3225165"/>
                <a:gd name="T19" fmla="*/ 1974245 h 2994660"/>
                <a:gd name="T20" fmla="*/ 260896 w 3225165"/>
                <a:gd name="T21" fmla="*/ 1518651 h 2994660"/>
                <a:gd name="T22" fmla="*/ 340356 w 3225165"/>
                <a:gd name="T23" fmla="*/ 523090 h 2994660"/>
                <a:gd name="T24" fmla="*/ 1325674 w 3225165"/>
                <a:gd name="T25" fmla="*/ 362788 h 29946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225165"/>
                <a:gd name="T40" fmla="*/ 0 h 2994660"/>
                <a:gd name="T41" fmla="*/ 3225165 w 3225165"/>
                <a:gd name="T42" fmla="*/ 2994660 h 299466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225165" h="2994660">
                  <a:moveTo>
                    <a:pt x="1271270" y="327660"/>
                  </a:moveTo>
                  <a:cubicBezTo>
                    <a:pt x="1484630" y="204470"/>
                    <a:pt x="1827530" y="0"/>
                    <a:pt x="2292350" y="144780"/>
                  </a:cubicBezTo>
                  <a:cubicBezTo>
                    <a:pt x="2841625" y="353060"/>
                    <a:pt x="2865120" y="715010"/>
                    <a:pt x="2825750" y="967740"/>
                  </a:cubicBezTo>
                  <a:cubicBezTo>
                    <a:pt x="3003550" y="1069340"/>
                    <a:pt x="3225165" y="1263015"/>
                    <a:pt x="3153410" y="1569720"/>
                  </a:cubicBezTo>
                  <a:cubicBezTo>
                    <a:pt x="3097530" y="1809750"/>
                    <a:pt x="3026410" y="1932940"/>
                    <a:pt x="2757170" y="2080260"/>
                  </a:cubicBezTo>
                  <a:cubicBezTo>
                    <a:pt x="2712085" y="2228850"/>
                    <a:pt x="2574290" y="2469515"/>
                    <a:pt x="2388870" y="2547620"/>
                  </a:cubicBezTo>
                  <a:cubicBezTo>
                    <a:pt x="2228850" y="2616200"/>
                    <a:pt x="2089150" y="2659380"/>
                    <a:pt x="1774190" y="2606040"/>
                  </a:cubicBezTo>
                  <a:cubicBezTo>
                    <a:pt x="1530350" y="2804160"/>
                    <a:pt x="1233170" y="2994660"/>
                    <a:pt x="768350" y="2857500"/>
                  </a:cubicBezTo>
                  <a:cubicBezTo>
                    <a:pt x="473710" y="2738120"/>
                    <a:pt x="308610" y="2496820"/>
                    <a:pt x="341630" y="2156460"/>
                  </a:cubicBezTo>
                  <a:cubicBezTo>
                    <a:pt x="252095" y="2106295"/>
                    <a:pt x="82550" y="1946910"/>
                    <a:pt x="90170" y="1783080"/>
                  </a:cubicBezTo>
                  <a:cubicBezTo>
                    <a:pt x="97790" y="1597819"/>
                    <a:pt x="125095" y="1548130"/>
                    <a:pt x="250190" y="1371600"/>
                  </a:cubicBezTo>
                  <a:cubicBezTo>
                    <a:pt x="0" y="1145540"/>
                    <a:pt x="26670" y="753110"/>
                    <a:pt x="326390" y="472440"/>
                  </a:cubicBezTo>
                  <a:cubicBezTo>
                    <a:pt x="493395" y="323850"/>
                    <a:pt x="943610" y="222250"/>
                    <a:pt x="1271270" y="32766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pic>
          <p:nvPicPr>
            <p:cNvPr id="18495" name="Picture 9" descr="G:\Sales&amp;Marketing\Isaac-BACKUPDrive_DoNotMoveOrDelete\FullBackups\Powerpoint\StorNext 4.0 diagrams\pngs\ring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3147" y="2591438"/>
              <a:ext cx="2781540" cy="1991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8496" name="Group 76"/>
            <p:cNvGrpSpPr>
              <a:grpSpLocks/>
            </p:cNvGrpSpPr>
            <p:nvPr/>
          </p:nvGrpSpPr>
          <p:grpSpPr bwMode="auto">
            <a:xfrm>
              <a:off x="730566" y="2548019"/>
              <a:ext cx="552135" cy="797730"/>
              <a:chOff x="2943860" y="2653318"/>
              <a:chExt cx="423228" cy="671225"/>
            </a:xfrm>
          </p:grpSpPr>
          <p:pic>
            <p:nvPicPr>
              <p:cNvPr id="18527" name="Picture 16" descr="G:\Sales&amp;Marketing\Isaac-BACKUPDrive_DoNotMoveOrDelete\FullBackups\Powerpoint\StorNext 4.0 diagrams\pngs\server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088481" y="2653318"/>
                <a:ext cx="278607" cy="6063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528" name="Picture 19" descr="G:\Sales&amp;Marketing\Isaac-BACKUPDrive_DoNotMoveOrDelete\FullBackups\Powerpoint\StorNext 4.0 diagrams\pngs\windows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943860" y="3007360"/>
                <a:ext cx="317183" cy="3171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8497" name="Group 77"/>
            <p:cNvGrpSpPr>
              <a:grpSpLocks/>
            </p:cNvGrpSpPr>
            <p:nvPr/>
          </p:nvGrpSpPr>
          <p:grpSpPr bwMode="auto">
            <a:xfrm>
              <a:off x="2723168" y="2441175"/>
              <a:ext cx="550068" cy="795844"/>
              <a:chOff x="4176713" y="2551718"/>
              <a:chExt cx="422275" cy="669637"/>
            </a:xfrm>
          </p:grpSpPr>
          <p:pic>
            <p:nvPicPr>
              <p:cNvPr id="18525" name="Picture 16" descr="G:\Sales&amp;Marketing\Isaac-BACKUPDrive_DoNotMoveOrDelete\FullBackups\Powerpoint\StorNext 4.0 diagrams\pngs\server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320381" y="2551718"/>
                <a:ext cx="278607" cy="6063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526" name="Picture 14" descr="G:\Sales&amp;Marketing\Isaac-BACKUPDrive_DoNotMoveOrDelete\FullBackups\Powerpoint\StorNext 4.0 diagrams\pngs\linux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176713" y="2895600"/>
                <a:ext cx="325755" cy="3257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8498" name="Group 78"/>
            <p:cNvGrpSpPr>
              <a:grpSpLocks/>
            </p:cNvGrpSpPr>
            <p:nvPr/>
          </p:nvGrpSpPr>
          <p:grpSpPr bwMode="auto">
            <a:xfrm>
              <a:off x="807130" y="4114570"/>
              <a:ext cx="550067" cy="788302"/>
              <a:chOff x="2735580" y="3631218"/>
              <a:chExt cx="421958" cy="663605"/>
            </a:xfrm>
          </p:grpSpPr>
          <p:pic>
            <p:nvPicPr>
              <p:cNvPr id="18523" name="Picture 16" descr="G:\Sales&amp;Marketing\Isaac-BACKUPDrive_DoNotMoveOrDelete\FullBackups\Powerpoint\StorNext 4.0 diagrams\pngs\server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878931" y="3631218"/>
                <a:ext cx="278607" cy="6063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524" name="Picture 15" descr="G:\Sales&amp;Marketing\Isaac-BACKUPDrive_DoNotMoveOrDelete\FullBackups\Powerpoint\StorNext 4.0 diagrams\pngs\mac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735580" y="3977640"/>
                <a:ext cx="317183" cy="3171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8499" name="Group 79"/>
            <p:cNvGrpSpPr>
              <a:grpSpLocks/>
            </p:cNvGrpSpPr>
            <p:nvPr/>
          </p:nvGrpSpPr>
          <p:grpSpPr bwMode="auto">
            <a:xfrm>
              <a:off x="2721548" y="3800095"/>
              <a:ext cx="541795" cy="782644"/>
              <a:chOff x="4024312" y="3612168"/>
              <a:chExt cx="415926" cy="658842"/>
            </a:xfrm>
          </p:grpSpPr>
          <p:pic>
            <p:nvPicPr>
              <p:cNvPr id="18521" name="Picture 16" descr="G:\Sales&amp;Marketing\Isaac-BACKUPDrive_DoNotMoveOrDelete\FullBackups\Powerpoint\StorNext 4.0 diagrams\pngs\server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161631" y="3612168"/>
                <a:ext cx="278607" cy="6063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522" name="Picture 18" descr="G:\Sales&amp;Marketing\Isaac-BACKUPDrive_DoNotMoveOrDelete\FullBackups\Powerpoint\StorNext 4.0 diagrams\pngs\unix.pn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4024312" y="3962400"/>
                <a:ext cx="317183" cy="308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8500" name="TextBox 33"/>
            <p:cNvSpPr txBox="1">
              <a:spLocks noChangeArrowheads="1"/>
            </p:cNvSpPr>
            <p:nvPr/>
          </p:nvSpPr>
          <p:spPr bwMode="auto">
            <a:xfrm>
              <a:off x="1236576" y="2451191"/>
              <a:ext cx="1531664" cy="333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lnSpc>
                  <a:spcPts val="1300"/>
                </a:lnSpc>
              </a:pPr>
              <a:r>
                <a:rPr lang="en-US">
                  <a:solidFill>
                    <a:srgbClr val="074D80"/>
                  </a:solidFill>
                  <a:latin typeface="Arial Narrow" pitchFamily="34" charset="0"/>
                </a:rPr>
                <a:t>Storage Area Network</a:t>
              </a:r>
            </a:p>
            <a:p>
              <a:pPr>
                <a:lnSpc>
                  <a:spcPts val="1300"/>
                </a:lnSpc>
              </a:pPr>
              <a:r>
                <a:rPr lang="en-US">
                  <a:solidFill>
                    <a:srgbClr val="074D80"/>
                  </a:solidFill>
                  <a:latin typeface="Arial Narrow" pitchFamily="34" charset="0"/>
                </a:rPr>
                <a:t>(SAN)</a:t>
              </a:r>
            </a:p>
          </p:txBody>
        </p:sp>
        <p:sp>
          <p:nvSpPr>
            <p:cNvPr id="90" name="TextBox 33"/>
            <p:cNvSpPr txBox="1">
              <a:spLocks noChangeArrowheads="1"/>
            </p:cNvSpPr>
            <p:nvPr/>
          </p:nvSpPr>
          <p:spPr bwMode="auto">
            <a:xfrm>
              <a:off x="425178" y="1533525"/>
              <a:ext cx="3209351" cy="515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lnSpc>
                  <a:spcPts val="1300"/>
                </a:lnSpc>
                <a:defRPr/>
              </a:pPr>
              <a:r>
                <a:rPr lang="en-US" sz="2000" i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Arial Narrow" pitchFamily="34" charset="0"/>
                </a:rPr>
                <a:t>High-Performance Shared </a:t>
              </a:r>
            </a:p>
            <a:p>
              <a:pPr>
                <a:lnSpc>
                  <a:spcPts val="1300"/>
                </a:lnSpc>
                <a:defRPr/>
              </a:pPr>
              <a:endParaRPr lang="en-US" sz="2000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endParaRPr>
            </a:p>
            <a:p>
              <a:pPr>
                <a:lnSpc>
                  <a:spcPts val="1300"/>
                </a:lnSpc>
                <a:defRPr/>
              </a:pPr>
              <a:r>
                <a:rPr lang="en-US" sz="2000" i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Arial Narrow" pitchFamily="34" charset="0"/>
                </a:rPr>
                <a:t>Workflow</a:t>
              </a:r>
            </a:p>
          </p:txBody>
        </p:sp>
        <p:sp>
          <p:nvSpPr>
            <p:cNvPr id="18502" name="TextBox 33"/>
            <p:cNvSpPr txBox="1">
              <a:spLocks noChangeArrowheads="1"/>
            </p:cNvSpPr>
            <p:nvPr/>
          </p:nvSpPr>
          <p:spPr bwMode="auto">
            <a:xfrm>
              <a:off x="1236576" y="2451191"/>
              <a:ext cx="1531664" cy="333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lnSpc>
                  <a:spcPts val="1300"/>
                </a:lnSpc>
              </a:pPr>
              <a:r>
                <a:rPr lang="en-US">
                  <a:solidFill>
                    <a:srgbClr val="074D80"/>
                  </a:solidFill>
                  <a:latin typeface="Arial Narrow" pitchFamily="34" charset="0"/>
                </a:rPr>
                <a:t>Storage Area Network</a:t>
              </a:r>
            </a:p>
            <a:p>
              <a:pPr>
                <a:lnSpc>
                  <a:spcPts val="1300"/>
                </a:lnSpc>
              </a:pPr>
              <a:r>
                <a:rPr lang="en-US">
                  <a:solidFill>
                    <a:srgbClr val="074D80"/>
                  </a:solidFill>
                  <a:latin typeface="Arial Narrow" pitchFamily="34" charset="0"/>
                </a:rPr>
                <a:t>(SAN)</a:t>
              </a:r>
            </a:p>
          </p:txBody>
        </p:sp>
        <p:grpSp>
          <p:nvGrpSpPr>
            <p:cNvPr id="18503" name="Group 91"/>
            <p:cNvGrpSpPr>
              <a:grpSpLocks/>
            </p:cNvGrpSpPr>
            <p:nvPr/>
          </p:nvGrpSpPr>
          <p:grpSpPr bwMode="auto">
            <a:xfrm>
              <a:off x="1734447" y="3051958"/>
              <a:ext cx="650753" cy="989314"/>
              <a:chOff x="5048488" y="1821588"/>
              <a:chExt cx="1805035" cy="2730813"/>
            </a:xfrm>
          </p:grpSpPr>
          <p:pic>
            <p:nvPicPr>
              <p:cNvPr id="18504" name="Picture 95" descr="disk.png"/>
              <p:cNvPicPr>
                <a:picLocks noChangeAspect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5048488" y="1821588"/>
                <a:ext cx="1805035" cy="27308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505" name="Picture 8" descr="C:\Documents and Settings\mnguyen\Desktop\red_sphere.png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5903975" y="2359656"/>
                <a:ext cx="411480" cy="411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506" name="Picture 97" descr="BlueSphere.png"/>
              <p:cNvPicPr>
                <a:picLocks noChangeAspect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5430711" y="2359258"/>
                <a:ext cx="411878" cy="4118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507" name="Picture 98" descr="GoldSphere.png"/>
              <p:cNvPicPr>
                <a:picLocks noChangeAspect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5430711" y="2818180"/>
                <a:ext cx="411878" cy="4118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508" name="Picture 99" descr="GoldSphere.png"/>
              <p:cNvPicPr>
                <a:picLocks noChangeAspect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5430711" y="3736025"/>
                <a:ext cx="411878" cy="4118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509" name="Picture 100" descr="SilverSphere.png"/>
              <p:cNvPicPr>
                <a:picLocks noChangeAspect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5903975" y="2818180"/>
                <a:ext cx="411878" cy="4118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510" name="Picture 101" descr="SilverSphere.png"/>
              <p:cNvPicPr>
                <a:picLocks noChangeAspect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5903975" y="3277102"/>
                <a:ext cx="411878" cy="4118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511" name="Picture 102" descr="GoldSphere.png"/>
              <p:cNvPicPr>
                <a:picLocks noChangeAspect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5903975" y="3736025"/>
                <a:ext cx="411878" cy="4118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512" name="Picture 105" descr="GoldSphere.png"/>
              <p:cNvPicPr>
                <a:picLocks noChangeAspect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6096000" y="2971800"/>
                <a:ext cx="411878" cy="4118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513" name="Picture 106" descr="BlueSphere.png"/>
              <p:cNvPicPr>
                <a:picLocks noChangeAspect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6096000" y="2512878"/>
                <a:ext cx="411878" cy="4118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514" name="Picture 107" descr="BlueSphere.png"/>
              <p:cNvPicPr>
                <a:picLocks noChangeAspect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6096000" y="3889645"/>
                <a:ext cx="411878" cy="4118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515" name="Picture 108" descr="SilverSphere.png"/>
              <p:cNvPicPr>
                <a:picLocks noChangeAspect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5622736" y="2512878"/>
                <a:ext cx="411878" cy="4118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516" name="Picture 8" descr="C:\Documents and Settings\mnguyen\Desktop\red_sphere.png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5431109" y="3277500"/>
                <a:ext cx="411480" cy="411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517" name="Picture 110" descr="BlueSphere.png"/>
              <p:cNvPicPr>
                <a:picLocks noChangeAspect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5622736" y="2971800"/>
                <a:ext cx="411878" cy="4118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518" name="Picture 111" descr="SilverSphere.png"/>
              <p:cNvPicPr>
                <a:picLocks noChangeAspect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5622736" y="3430722"/>
                <a:ext cx="411878" cy="4118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519" name="Picture 112" descr="BlueSphere.png"/>
              <p:cNvPicPr>
                <a:picLocks noChangeAspect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5622736" y="3889645"/>
                <a:ext cx="411878" cy="4118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520" name="Picture 8" descr="C:\Documents and Settings\mnguyen\Desktop\red_sphere.png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6096398" y="3431120"/>
                <a:ext cx="411480" cy="411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32" name="Rounded Rectangle 131"/>
          <p:cNvSpPr/>
          <p:nvPr/>
        </p:nvSpPr>
        <p:spPr>
          <a:xfrm>
            <a:off x="4010025" y="1585913"/>
            <a:ext cx="1485900" cy="43529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8436" name="Rectangle 154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Workflow with Advanced Management</a:t>
            </a:r>
            <a:endParaRPr lang="en-US" sz="2400" smtClean="0">
              <a:solidFill>
                <a:schemeClr val="bg1"/>
              </a:solidFill>
            </a:endParaRPr>
          </a:p>
        </p:txBody>
      </p:sp>
      <p:pic>
        <p:nvPicPr>
          <p:cNvPr id="15370" name="Picture 21" descr="G:\Sales&amp;Marketing\Isaac-BACKUPDrive_DoNotMoveOrDelete\FullBackups\Powerpoint\StorNext 4.0 diagrams\pngs\MDC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719513" y="3279775"/>
            <a:ext cx="5937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108"/>
          <p:cNvGrpSpPr>
            <a:grpSpLocks/>
          </p:cNvGrpSpPr>
          <p:nvPr/>
        </p:nvGrpSpPr>
        <p:grpSpPr bwMode="auto">
          <a:xfrm>
            <a:off x="7432675" y="3933825"/>
            <a:ext cx="1504950" cy="1003300"/>
            <a:chOff x="7432675" y="3624861"/>
            <a:chExt cx="1504950" cy="1003300"/>
          </a:xfrm>
        </p:grpSpPr>
        <p:cxnSp>
          <p:nvCxnSpPr>
            <p:cNvPr id="15396" name="Straight Connector 101"/>
            <p:cNvCxnSpPr>
              <a:cxnSpLocks noChangeShapeType="1"/>
            </p:cNvCxnSpPr>
            <p:nvPr/>
          </p:nvCxnSpPr>
          <p:spPr bwMode="auto">
            <a:xfrm>
              <a:off x="7432675" y="4109049"/>
              <a:ext cx="1181100" cy="0"/>
            </a:xfrm>
            <a:prstGeom prst="line">
              <a:avLst/>
            </a:prstGeom>
            <a:noFill/>
            <a:ln w="158750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</p:cxnSp>
        <p:sp>
          <p:nvSpPr>
            <p:cNvPr id="76869" name="Rounded Rectangle 88"/>
            <p:cNvSpPr>
              <a:spLocks noChangeArrowheads="1"/>
            </p:cNvSpPr>
            <p:nvPr/>
          </p:nvSpPr>
          <p:spPr bwMode="auto">
            <a:xfrm>
              <a:off x="7943850" y="3624861"/>
              <a:ext cx="987425" cy="1003300"/>
            </a:xfrm>
            <a:prstGeom prst="roundRect">
              <a:avLst>
                <a:gd name="adj" fmla="val 6056"/>
              </a:avLst>
            </a:prstGeom>
            <a:solidFill>
              <a:schemeClr val="bg1">
                <a:lumMod val="75000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/>
            </a:p>
          </p:txBody>
        </p:sp>
        <p:sp>
          <p:nvSpPr>
            <p:cNvPr id="18491" name="TextBox 39"/>
            <p:cNvSpPr txBox="1">
              <a:spLocks noChangeArrowheads="1"/>
            </p:cNvSpPr>
            <p:nvPr/>
          </p:nvSpPr>
          <p:spPr bwMode="auto">
            <a:xfrm>
              <a:off x="7947025" y="3677249"/>
              <a:ext cx="990600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30000"/>
                </a:spcBef>
              </a:pPr>
              <a:r>
                <a:rPr lang="en-US" sz="900">
                  <a:solidFill>
                    <a:srgbClr val="074D80"/>
                  </a:solidFill>
                  <a:latin typeface="Arial Narrow" pitchFamily="34" charset="0"/>
                </a:rPr>
                <a:t>VAULT</a:t>
              </a:r>
            </a:p>
          </p:txBody>
        </p:sp>
        <p:cxnSp>
          <p:nvCxnSpPr>
            <p:cNvPr id="18492" name="Straight Connector 61"/>
            <p:cNvCxnSpPr>
              <a:cxnSpLocks noChangeShapeType="1"/>
            </p:cNvCxnSpPr>
            <p:nvPr/>
          </p:nvCxnSpPr>
          <p:spPr bwMode="auto">
            <a:xfrm>
              <a:off x="7442200" y="4118574"/>
              <a:ext cx="1181100" cy="0"/>
            </a:xfrm>
            <a:prstGeom prst="line">
              <a:avLst/>
            </a:prstGeom>
            <a:noFill/>
            <a:ln w="19050" algn="ctr">
              <a:solidFill>
                <a:srgbClr val="074D80"/>
              </a:solidFill>
              <a:prstDash val="sysDash"/>
              <a:round/>
              <a:headEnd/>
              <a:tailEnd/>
            </a:ln>
          </p:spPr>
        </p:cxnSp>
        <p:pic>
          <p:nvPicPr>
            <p:cNvPr id="18493" name="Picture 11" descr="G:\Sales&amp;Marketing\Isaac-BACKUPDrive_DoNotMoveOrDelete\FullBackups\Powerpoint\StorNext 4.0 diagrams\pngs\vault.pn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8221663" y="3972524"/>
              <a:ext cx="504825" cy="395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106"/>
          <p:cNvGrpSpPr>
            <a:grpSpLocks/>
          </p:cNvGrpSpPr>
          <p:nvPr/>
        </p:nvGrpSpPr>
        <p:grpSpPr bwMode="auto">
          <a:xfrm>
            <a:off x="6529388" y="3921125"/>
            <a:ext cx="990600" cy="1003300"/>
            <a:chOff x="6731000" y="5073650"/>
            <a:chExt cx="990600" cy="1003300"/>
          </a:xfrm>
        </p:grpSpPr>
        <p:sp>
          <p:nvSpPr>
            <p:cNvPr id="76870" name="Rounded Rectangle 87"/>
            <p:cNvSpPr>
              <a:spLocks noChangeArrowheads="1"/>
            </p:cNvSpPr>
            <p:nvPr/>
          </p:nvSpPr>
          <p:spPr bwMode="auto">
            <a:xfrm>
              <a:off x="6734175" y="5073650"/>
              <a:ext cx="987425" cy="1003300"/>
            </a:xfrm>
            <a:prstGeom prst="roundRect">
              <a:avLst>
                <a:gd name="adj" fmla="val 6056"/>
              </a:avLst>
            </a:prstGeom>
            <a:solidFill>
              <a:schemeClr val="bg1">
                <a:lumMod val="75000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/>
            </a:p>
          </p:txBody>
        </p:sp>
        <p:sp>
          <p:nvSpPr>
            <p:cNvPr id="18487" name="TextBox 38"/>
            <p:cNvSpPr txBox="1">
              <a:spLocks noChangeArrowheads="1"/>
            </p:cNvSpPr>
            <p:nvPr/>
          </p:nvSpPr>
          <p:spPr bwMode="auto">
            <a:xfrm>
              <a:off x="6731000" y="5090413"/>
              <a:ext cx="9906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30000"/>
                </a:spcBef>
              </a:pPr>
              <a:r>
                <a:rPr lang="en-US" sz="900">
                  <a:solidFill>
                    <a:srgbClr val="074D80"/>
                  </a:solidFill>
                  <a:latin typeface="Arial Narrow" pitchFamily="34" charset="0"/>
                </a:rPr>
                <a:t>TAPE  LIBRARY ARCHIVE</a:t>
              </a:r>
            </a:p>
          </p:txBody>
        </p:sp>
        <p:pic>
          <p:nvPicPr>
            <p:cNvPr id="18488" name="Picture 20" descr="G:\Sales&amp;Marketing\Isaac-BACKUPDrive_DoNotMoveOrDelete\FullBackups\Powerpoint\StorNext 4.0 diagrams\pngs\tape_library.png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6924675" y="5352100"/>
              <a:ext cx="608013" cy="71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440" name="Footer Placeholder 89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© 2010 Quantum Corporation. Company Confidential. Forward-looking information is based upon multiple assumptions and uncertainties, does not necessarily represent the company’s outlook and is for planning purposes only.</a:t>
            </a:r>
          </a:p>
        </p:txBody>
      </p:sp>
      <p:grpSp>
        <p:nvGrpSpPr>
          <p:cNvPr id="10" name="Group 102"/>
          <p:cNvGrpSpPr>
            <a:grpSpLocks/>
          </p:cNvGrpSpPr>
          <p:nvPr/>
        </p:nvGrpSpPr>
        <p:grpSpPr bwMode="auto">
          <a:xfrm>
            <a:off x="7954963" y="5183188"/>
            <a:ext cx="1000125" cy="1003300"/>
            <a:chOff x="6721475" y="2487613"/>
            <a:chExt cx="1000125" cy="1003300"/>
          </a:xfrm>
        </p:grpSpPr>
        <p:sp>
          <p:nvSpPr>
            <p:cNvPr id="105" name="Rounded Rectangle 35"/>
            <p:cNvSpPr>
              <a:spLocks noChangeArrowheads="1"/>
            </p:cNvSpPr>
            <p:nvPr/>
          </p:nvSpPr>
          <p:spPr bwMode="auto">
            <a:xfrm>
              <a:off x="6734175" y="2487613"/>
              <a:ext cx="987425" cy="1003300"/>
            </a:xfrm>
            <a:prstGeom prst="roundRect">
              <a:avLst>
                <a:gd name="adj" fmla="val 6056"/>
              </a:avLst>
            </a:prstGeom>
            <a:solidFill>
              <a:schemeClr val="bg1">
                <a:lumMod val="75000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6753225" y="2886075"/>
              <a:ext cx="942975" cy="171450"/>
            </a:xfrm>
            <a:custGeom>
              <a:avLst/>
              <a:gdLst>
                <a:gd name="connsiteX0" fmla="*/ 0 w 2257425"/>
                <a:gd name="connsiteY0" fmla="*/ 0 h 161925"/>
                <a:gd name="connsiteX1" fmla="*/ 1762125 w 2257425"/>
                <a:gd name="connsiteY1" fmla="*/ 0 h 161925"/>
                <a:gd name="connsiteX2" fmla="*/ 581025 w 2257425"/>
                <a:gd name="connsiteY2" fmla="*/ 161925 h 161925"/>
                <a:gd name="connsiteX3" fmla="*/ 2257425 w 2257425"/>
                <a:gd name="connsiteY3" fmla="*/ 15240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57425" h="161925">
                  <a:moveTo>
                    <a:pt x="0" y="0"/>
                  </a:moveTo>
                  <a:lnTo>
                    <a:pt x="1762125" y="0"/>
                  </a:lnTo>
                  <a:lnTo>
                    <a:pt x="581025" y="161925"/>
                  </a:lnTo>
                  <a:lnTo>
                    <a:pt x="2257425" y="152400"/>
                  </a:lnTo>
                </a:path>
              </a:pathLst>
            </a:custGeom>
            <a:ln w="44450"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>
                <a:defRPr/>
              </a:pPr>
              <a:endParaRPr lang="en-US" sz="1800" dirty="0"/>
            </a:p>
          </p:txBody>
        </p:sp>
        <p:pic>
          <p:nvPicPr>
            <p:cNvPr id="18484" name="Picture 8" descr="G:\Sales&amp;Marketing\Isaac-BACKUPDrive_DoNotMoveOrDelete\FullBackups\Powerpoint\StorNext 4.0 diagrams\pngs\stornext.png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7065963" y="3143250"/>
              <a:ext cx="29686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85" name="TextBox 37"/>
            <p:cNvSpPr txBox="1">
              <a:spLocks noChangeArrowheads="1"/>
            </p:cNvSpPr>
            <p:nvPr/>
          </p:nvSpPr>
          <p:spPr bwMode="auto">
            <a:xfrm>
              <a:off x="6721475" y="2547938"/>
              <a:ext cx="990600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30000"/>
                </a:spcBef>
              </a:pPr>
              <a:r>
                <a:rPr lang="en-US" sz="900">
                  <a:solidFill>
                    <a:srgbClr val="074D80"/>
                  </a:solidFill>
                  <a:latin typeface="Arial Narrow" pitchFamily="34" charset="0"/>
                </a:rPr>
                <a:t>REPLICATION</a:t>
              </a:r>
            </a:p>
          </p:txBody>
        </p:sp>
      </p:grpSp>
      <p:sp>
        <p:nvSpPr>
          <p:cNvPr id="121" name="Right Arrow 120"/>
          <p:cNvSpPr/>
          <p:nvPr/>
        </p:nvSpPr>
        <p:spPr>
          <a:xfrm>
            <a:off x="4772025" y="1797050"/>
            <a:ext cx="1554163" cy="257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2" name="Right Arrow 121"/>
          <p:cNvSpPr/>
          <p:nvPr/>
        </p:nvSpPr>
        <p:spPr>
          <a:xfrm>
            <a:off x="4784725" y="5514975"/>
            <a:ext cx="2925763" cy="257175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3" name="Right Arrow 122"/>
          <p:cNvSpPr/>
          <p:nvPr/>
        </p:nvSpPr>
        <p:spPr>
          <a:xfrm>
            <a:off x="4776788" y="3057525"/>
            <a:ext cx="1554162" cy="257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4" name="Right Arrow 123"/>
          <p:cNvSpPr/>
          <p:nvPr/>
        </p:nvSpPr>
        <p:spPr>
          <a:xfrm>
            <a:off x="4772025" y="4310063"/>
            <a:ext cx="1554163" cy="257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43" name="TextBox 33"/>
          <p:cNvSpPr txBox="1">
            <a:spLocks noChangeArrowheads="1"/>
          </p:cNvSpPr>
          <p:nvPr/>
        </p:nvSpPr>
        <p:spPr bwMode="auto">
          <a:xfrm>
            <a:off x="3867864" y="981964"/>
            <a:ext cx="1927286" cy="5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1300"/>
              </a:lnSpc>
              <a:defRPr/>
            </a:pPr>
            <a:r>
              <a:rPr lang="en-US" sz="1800" b="0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Policy-Based </a:t>
            </a:r>
          </a:p>
          <a:p>
            <a:pPr>
              <a:lnSpc>
                <a:spcPts val="1300"/>
              </a:lnSpc>
              <a:defRPr/>
            </a:pPr>
            <a:endParaRPr lang="en-US" sz="1800" b="0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Narrow" pitchFamily="34" charset="0"/>
            </a:endParaRPr>
          </a:p>
          <a:p>
            <a:pPr>
              <a:lnSpc>
                <a:spcPts val="1300"/>
              </a:lnSpc>
              <a:defRPr/>
            </a:pPr>
            <a:r>
              <a:rPr lang="en-US" sz="1800" b="0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Data Management</a:t>
            </a:r>
          </a:p>
        </p:txBody>
      </p:sp>
      <p:grpSp>
        <p:nvGrpSpPr>
          <p:cNvPr id="11" name="Group 105"/>
          <p:cNvGrpSpPr>
            <a:grpSpLocks/>
          </p:cNvGrpSpPr>
          <p:nvPr/>
        </p:nvGrpSpPr>
        <p:grpSpPr bwMode="auto">
          <a:xfrm>
            <a:off x="6543675" y="2668588"/>
            <a:ext cx="990600" cy="1003300"/>
            <a:chOff x="6721475" y="3773488"/>
            <a:chExt cx="990600" cy="1003300"/>
          </a:xfrm>
        </p:grpSpPr>
        <p:sp>
          <p:nvSpPr>
            <p:cNvPr id="76871" name="Rounded Rectangle 35"/>
            <p:cNvSpPr>
              <a:spLocks noChangeArrowheads="1"/>
            </p:cNvSpPr>
            <p:nvPr/>
          </p:nvSpPr>
          <p:spPr bwMode="auto">
            <a:xfrm>
              <a:off x="6724650" y="3773488"/>
              <a:ext cx="987425" cy="1003300"/>
            </a:xfrm>
            <a:prstGeom prst="roundRect">
              <a:avLst>
                <a:gd name="adj" fmla="val 6056"/>
              </a:avLst>
            </a:prstGeom>
            <a:solidFill>
              <a:schemeClr val="bg1">
                <a:lumMod val="75000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/>
            </a:p>
          </p:txBody>
        </p:sp>
        <p:sp>
          <p:nvSpPr>
            <p:cNvPr id="18463" name="TextBox 37"/>
            <p:cNvSpPr txBox="1">
              <a:spLocks noChangeArrowheads="1"/>
            </p:cNvSpPr>
            <p:nvPr/>
          </p:nvSpPr>
          <p:spPr bwMode="auto">
            <a:xfrm>
              <a:off x="6721475" y="3833813"/>
              <a:ext cx="990600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30000"/>
                </a:spcBef>
              </a:pPr>
              <a:r>
                <a:rPr lang="en-US" sz="900">
                  <a:solidFill>
                    <a:srgbClr val="074D80"/>
                  </a:solidFill>
                  <a:latin typeface="Arial Narrow" pitchFamily="34" charset="0"/>
                </a:rPr>
                <a:t>SECONDARY TIER</a:t>
              </a:r>
            </a:p>
          </p:txBody>
        </p:sp>
        <p:grpSp>
          <p:nvGrpSpPr>
            <p:cNvPr id="18464" name="Group 52"/>
            <p:cNvGrpSpPr>
              <a:grpSpLocks/>
            </p:cNvGrpSpPr>
            <p:nvPr/>
          </p:nvGrpSpPr>
          <p:grpSpPr bwMode="auto">
            <a:xfrm>
              <a:off x="6984629" y="3979162"/>
              <a:ext cx="466725" cy="676275"/>
              <a:chOff x="5048488" y="1821588"/>
              <a:chExt cx="1805035" cy="2730813"/>
            </a:xfrm>
          </p:grpSpPr>
          <p:pic>
            <p:nvPicPr>
              <p:cNvPr id="18465" name="Picture 53" descr="disk.png"/>
              <p:cNvPicPr>
                <a:picLocks noChangeAspect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5048488" y="1821588"/>
                <a:ext cx="1805035" cy="27308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66" name="Picture 8" descr="C:\Documents and Settings\mnguyen\Desktop\red_sphere.png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5903975" y="2359656"/>
                <a:ext cx="411480" cy="411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67" name="Picture 55" descr="BlueSphere.png"/>
              <p:cNvPicPr>
                <a:picLocks noChangeAspect="1"/>
              </p:cNvPicPr>
              <p:nvPr/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>
                <a:off x="5430711" y="2359258"/>
                <a:ext cx="411878" cy="4118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68" name="Picture 56" descr="GoldSphere.png"/>
              <p:cNvPicPr>
                <a:picLocks noChangeAspect="1"/>
              </p:cNvPicPr>
              <p:nvPr/>
            </p:nvPicPr>
            <p:blipFill>
              <a:blip r:embed="rId21" cstate="print"/>
              <a:srcRect/>
              <a:stretch>
                <a:fillRect/>
              </a:stretch>
            </p:blipFill>
            <p:spPr bwMode="auto">
              <a:xfrm>
                <a:off x="5430711" y="2818180"/>
                <a:ext cx="411878" cy="4118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69" name="Picture 57" descr="GoldSphere.png"/>
              <p:cNvPicPr>
                <a:picLocks noChangeAspect="1"/>
              </p:cNvPicPr>
              <p:nvPr/>
            </p:nvPicPr>
            <p:blipFill>
              <a:blip r:embed="rId21" cstate="print"/>
              <a:srcRect/>
              <a:stretch>
                <a:fillRect/>
              </a:stretch>
            </p:blipFill>
            <p:spPr bwMode="auto">
              <a:xfrm>
                <a:off x="5430711" y="3736025"/>
                <a:ext cx="411878" cy="4118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70" name="Picture 58" descr="SilverSphere.png"/>
              <p:cNvPicPr>
                <a:picLocks noChangeAspect="1"/>
              </p:cNvPicPr>
              <p:nvPr/>
            </p:nvPicPr>
            <p:blipFill>
              <a:blip r:embed="rId22" cstate="print"/>
              <a:srcRect/>
              <a:stretch>
                <a:fillRect/>
              </a:stretch>
            </p:blipFill>
            <p:spPr bwMode="auto">
              <a:xfrm>
                <a:off x="5903975" y="2818180"/>
                <a:ext cx="411878" cy="4118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71" name="Picture 59" descr="SilverSphere.png"/>
              <p:cNvPicPr>
                <a:picLocks noChangeAspect="1"/>
              </p:cNvPicPr>
              <p:nvPr/>
            </p:nvPicPr>
            <p:blipFill>
              <a:blip r:embed="rId22" cstate="print"/>
              <a:srcRect/>
              <a:stretch>
                <a:fillRect/>
              </a:stretch>
            </p:blipFill>
            <p:spPr bwMode="auto">
              <a:xfrm>
                <a:off x="5903975" y="3277102"/>
                <a:ext cx="411878" cy="4118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72" name="Picture 60" descr="GoldSphere.png"/>
              <p:cNvPicPr>
                <a:picLocks noChangeAspect="1"/>
              </p:cNvPicPr>
              <p:nvPr/>
            </p:nvPicPr>
            <p:blipFill>
              <a:blip r:embed="rId21" cstate="print"/>
              <a:srcRect/>
              <a:stretch>
                <a:fillRect/>
              </a:stretch>
            </p:blipFill>
            <p:spPr bwMode="auto">
              <a:xfrm>
                <a:off x="5903975" y="3736025"/>
                <a:ext cx="411878" cy="4118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73" name="Picture 61" descr="GoldSphere.png"/>
              <p:cNvPicPr>
                <a:picLocks noChangeAspect="1"/>
              </p:cNvPicPr>
              <p:nvPr/>
            </p:nvPicPr>
            <p:blipFill>
              <a:blip r:embed="rId21" cstate="print"/>
              <a:srcRect/>
              <a:stretch>
                <a:fillRect/>
              </a:stretch>
            </p:blipFill>
            <p:spPr bwMode="auto">
              <a:xfrm>
                <a:off x="6096000" y="2971800"/>
                <a:ext cx="411878" cy="4118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74" name="Picture 62" descr="BlueSphere.png"/>
              <p:cNvPicPr>
                <a:picLocks noChangeAspect="1"/>
              </p:cNvPicPr>
              <p:nvPr/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>
                <a:off x="6096000" y="2512878"/>
                <a:ext cx="411878" cy="4118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75" name="Picture 63" descr="BlueSphere.png"/>
              <p:cNvPicPr>
                <a:picLocks noChangeAspect="1"/>
              </p:cNvPicPr>
              <p:nvPr/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>
                <a:off x="6096000" y="3889645"/>
                <a:ext cx="411878" cy="4118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76" name="Picture 64" descr="SilverSphere.png"/>
              <p:cNvPicPr>
                <a:picLocks noChangeAspect="1"/>
              </p:cNvPicPr>
              <p:nvPr/>
            </p:nvPicPr>
            <p:blipFill>
              <a:blip r:embed="rId22" cstate="print"/>
              <a:srcRect/>
              <a:stretch>
                <a:fillRect/>
              </a:stretch>
            </p:blipFill>
            <p:spPr bwMode="auto">
              <a:xfrm>
                <a:off x="5622736" y="2512878"/>
                <a:ext cx="411878" cy="4118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77" name="Picture 8" descr="C:\Documents and Settings\mnguyen\Desktop\red_sphere.png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5431109" y="3277500"/>
                <a:ext cx="411480" cy="411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78" name="Picture 66" descr="BlueSphere.png"/>
              <p:cNvPicPr>
                <a:picLocks noChangeAspect="1"/>
              </p:cNvPicPr>
              <p:nvPr/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>
                <a:off x="5622736" y="2971800"/>
                <a:ext cx="411878" cy="4118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79" name="Picture 67" descr="SilverSphere.png"/>
              <p:cNvPicPr>
                <a:picLocks noChangeAspect="1"/>
              </p:cNvPicPr>
              <p:nvPr/>
            </p:nvPicPr>
            <p:blipFill>
              <a:blip r:embed="rId22" cstate="print"/>
              <a:srcRect/>
              <a:stretch>
                <a:fillRect/>
              </a:stretch>
            </p:blipFill>
            <p:spPr bwMode="auto">
              <a:xfrm>
                <a:off x="5622736" y="3430722"/>
                <a:ext cx="411878" cy="4118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80" name="Picture 68" descr="BlueSphere.png"/>
              <p:cNvPicPr>
                <a:picLocks noChangeAspect="1"/>
              </p:cNvPicPr>
              <p:nvPr/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>
                <a:off x="5622736" y="3889645"/>
                <a:ext cx="411878" cy="4118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81" name="Picture 8" descr="C:\Documents and Settings\mnguyen\Desktop\red_sphere.png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6096398" y="3431120"/>
                <a:ext cx="411480" cy="411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3" name="Group 101"/>
          <p:cNvGrpSpPr>
            <a:grpSpLocks/>
          </p:cNvGrpSpPr>
          <p:nvPr/>
        </p:nvGrpSpPr>
        <p:grpSpPr bwMode="auto">
          <a:xfrm>
            <a:off x="6532563" y="1455738"/>
            <a:ext cx="996950" cy="1003300"/>
            <a:chOff x="6734175" y="1230313"/>
            <a:chExt cx="996950" cy="1003300"/>
          </a:xfrm>
        </p:grpSpPr>
        <p:sp>
          <p:nvSpPr>
            <p:cNvPr id="93" name="Rounded Rectangle 35"/>
            <p:cNvSpPr>
              <a:spLocks noChangeArrowheads="1"/>
            </p:cNvSpPr>
            <p:nvPr/>
          </p:nvSpPr>
          <p:spPr bwMode="auto">
            <a:xfrm>
              <a:off x="6734175" y="1230313"/>
              <a:ext cx="987425" cy="1003300"/>
            </a:xfrm>
            <a:prstGeom prst="roundRect">
              <a:avLst>
                <a:gd name="adj" fmla="val 6056"/>
              </a:avLst>
            </a:prstGeom>
            <a:solidFill>
              <a:schemeClr val="bg1">
                <a:lumMod val="75000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/>
            </a:p>
          </p:txBody>
        </p:sp>
        <p:sp>
          <p:nvSpPr>
            <p:cNvPr id="18454" name="TextBox 37"/>
            <p:cNvSpPr txBox="1">
              <a:spLocks noChangeArrowheads="1"/>
            </p:cNvSpPr>
            <p:nvPr/>
          </p:nvSpPr>
          <p:spPr bwMode="auto">
            <a:xfrm>
              <a:off x="6740525" y="1281113"/>
              <a:ext cx="990600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30000"/>
                </a:spcBef>
              </a:pPr>
              <a:r>
                <a:rPr lang="en-US" sz="900">
                  <a:solidFill>
                    <a:srgbClr val="074D80"/>
                  </a:solidFill>
                  <a:latin typeface="Arial Narrow" pitchFamily="34" charset="0"/>
                </a:rPr>
                <a:t>DEDUPLICATION</a:t>
              </a:r>
            </a:p>
          </p:txBody>
        </p:sp>
        <p:grpSp>
          <p:nvGrpSpPr>
            <p:cNvPr id="18455" name="Group 96"/>
            <p:cNvGrpSpPr>
              <a:grpSpLocks/>
            </p:cNvGrpSpPr>
            <p:nvPr/>
          </p:nvGrpSpPr>
          <p:grpSpPr bwMode="auto">
            <a:xfrm>
              <a:off x="6892554" y="1468830"/>
              <a:ext cx="639763" cy="687388"/>
              <a:chOff x="6924675" y="3492727"/>
              <a:chExt cx="639763" cy="687387"/>
            </a:xfrm>
          </p:grpSpPr>
          <p:pic>
            <p:nvPicPr>
              <p:cNvPr id="18456" name="Picture 9" descr="dedupe-animationSeq-005"/>
              <p:cNvPicPr>
                <a:picLocks noChangeAspect="1" noChangeArrowheads="1" noCrop="1"/>
              </p:cNvPicPr>
              <p:nvPr/>
            </p:nvPicPr>
            <p:blipFill>
              <a:blip r:embed="rId23" cstate="print"/>
              <a:srcRect/>
              <a:stretch>
                <a:fillRect/>
              </a:stretch>
            </p:blipFill>
            <p:spPr bwMode="auto">
              <a:xfrm>
                <a:off x="6924675" y="3492727"/>
                <a:ext cx="639763" cy="6873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7" name="Oval 96"/>
              <p:cNvSpPr/>
              <p:nvPr/>
            </p:nvSpPr>
            <p:spPr>
              <a:xfrm>
                <a:off x="7186983" y="3860634"/>
                <a:ext cx="100013" cy="84137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3200" dirty="0"/>
              </a:p>
            </p:txBody>
          </p:sp>
          <p:pic>
            <p:nvPicPr>
              <p:cNvPr id="18458" name="Picture 8" descr="C:\Documents and Settings\mnguyen\Desktop\red_sphere.png"/>
              <p:cNvPicPr>
                <a:picLocks noChangeAspect="1" noChangeArrowheads="1"/>
              </p:cNvPicPr>
              <p:nvPr/>
            </p:nvPicPr>
            <p:blipFill>
              <a:blip r:embed="rId24" cstate="print"/>
              <a:srcRect/>
              <a:stretch>
                <a:fillRect/>
              </a:stretch>
            </p:blipFill>
            <p:spPr bwMode="auto">
              <a:xfrm flipV="1">
                <a:off x="7201565" y="3871298"/>
                <a:ext cx="70251" cy="672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59" name="Picture 8" descr="C:\Documents and Settings\mnguyen\Desktop\red_sphere.png"/>
              <p:cNvPicPr>
                <a:picLocks noChangeAspect="1" noChangeArrowheads="1"/>
              </p:cNvPicPr>
              <p:nvPr/>
            </p:nvPicPr>
            <p:blipFill>
              <a:blip r:embed="rId24" cstate="print"/>
              <a:srcRect/>
              <a:stretch>
                <a:fillRect/>
              </a:stretch>
            </p:blipFill>
            <p:spPr bwMode="auto">
              <a:xfrm flipV="1">
                <a:off x="7168228" y="3637935"/>
                <a:ext cx="70251" cy="672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60" name="Picture 8" descr="C:\Documents and Settings\mnguyen\Desktop\red_sphere.png"/>
              <p:cNvPicPr>
                <a:picLocks noChangeAspect="1" noChangeArrowheads="1"/>
              </p:cNvPicPr>
              <p:nvPr/>
            </p:nvPicPr>
            <p:blipFill>
              <a:blip r:embed="rId24" cstate="print"/>
              <a:srcRect/>
              <a:stretch>
                <a:fillRect/>
              </a:stretch>
            </p:blipFill>
            <p:spPr bwMode="auto">
              <a:xfrm flipV="1">
                <a:off x="7251571" y="3723661"/>
                <a:ext cx="70251" cy="672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61" name="Picture 8" descr="C:\Documents and Settings\mnguyen\Desktop\red_sphere.png"/>
              <p:cNvPicPr>
                <a:picLocks noChangeAspect="1" noChangeArrowheads="1"/>
              </p:cNvPicPr>
              <p:nvPr/>
            </p:nvPicPr>
            <p:blipFill>
              <a:blip r:embed="rId24" cstate="print"/>
              <a:srcRect/>
              <a:stretch>
                <a:fillRect/>
              </a:stretch>
            </p:blipFill>
            <p:spPr bwMode="auto">
              <a:xfrm flipV="1">
                <a:off x="7082502" y="3726042"/>
                <a:ext cx="70251" cy="672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10" name="TextBox 33"/>
          <p:cNvSpPr txBox="1">
            <a:spLocks noChangeArrowheads="1"/>
          </p:cNvSpPr>
          <p:nvPr/>
        </p:nvSpPr>
        <p:spPr bwMode="auto">
          <a:xfrm>
            <a:off x="6365181" y="1122488"/>
            <a:ext cx="1316174" cy="171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1300"/>
              </a:lnSpc>
              <a:defRPr/>
            </a:pPr>
            <a:r>
              <a:rPr lang="en-US" sz="1600" b="0" i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Local</a:t>
            </a:r>
          </a:p>
        </p:txBody>
      </p:sp>
      <p:sp>
        <p:nvSpPr>
          <p:cNvPr id="111" name="TextBox 33"/>
          <p:cNvSpPr txBox="1">
            <a:spLocks noChangeArrowheads="1"/>
          </p:cNvSpPr>
          <p:nvPr/>
        </p:nvSpPr>
        <p:spPr bwMode="auto">
          <a:xfrm>
            <a:off x="7730831" y="1120514"/>
            <a:ext cx="1361674" cy="171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1300"/>
              </a:lnSpc>
              <a:defRPr/>
            </a:pPr>
            <a:r>
              <a:rPr lang="en-US" sz="1600" b="0" i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Remote</a:t>
            </a:r>
          </a:p>
        </p:txBody>
      </p:sp>
      <p:sp>
        <p:nvSpPr>
          <p:cNvPr id="112" name="Right Arrow 111"/>
          <p:cNvSpPr/>
          <p:nvPr/>
        </p:nvSpPr>
        <p:spPr>
          <a:xfrm>
            <a:off x="6481763" y="4313238"/>
            <a:ext cx="1279525" cy="257175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127" name="Picture 26" descr="File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4244975" y="3421063"/>
            <a:ext cx="36671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3876E-7 C -0.01857 -0.07331 -0.03715 -0.14662 -0.0026 -0.18848 C 0.03195 -0.23034 0.1198 -0.24052 0.20782 -0.25069 " pathEditMode="relative" ptsTypes="aaA">
                                      <p:cBhvr>
                                        <p:cTn id="49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-2.39593E-6 C 0.01337 -0.02243 0.02674 -0.04463 0.06112 -0.0555 C 0.09549 -0.06637 0.15105 -0.06614 0.2066 -0.06591 " pathEditMode="relative" ptsTypes="aaA">
                                      <p:cBhvr>
                                        <p:cTn id="52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1.26735E-6 C -0.00433 0.0451 -0.00867 0.09019 0.02587 0.10893 C 0.06042 0.12766 0.13403 0.12003 0.20782 0.1124 " pathEditMode="relative" ptsTypes="aaA">
                                      <p:cBhvr>
                                        <p:cTn id="55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8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5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50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500"/>
                            </p:stCondLst>
                            <p:childTnLst>
                              <p:par>
                                <p:cTn id="9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-2.39593E-6 C -0.0092 0.04117 -0.01822 0.08233 0.01441 0.10199 C 0.04705 0.12165 0.13525 0.1161 0.19619 0.11748 C 0.25712 0.11887 0.31876 0.11471 0.38056 0.11055 " pathEditMode="relative" ptsTypes="aaaA">
                                      <p:cBhvr>
                                        <p:cTn id="91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500"/>
                            </p:stCondLst>
                            <p:childTnLst>
                              <p:par>
                                <p:cTn id="9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77521E-7 C -0.00833 0.06013 -0.01666 0.12026 -2.5E-6 0.1679 C 0.01667 0.21554 0.05087 0.26526 0.1 0.28538 C 0.14914 0.3055 0.25243 0.28908 0.2948 0.28885 C 0.33716 0.28862 0.34584 0.28608 0.35452 0.28376 " pathEditMode="relative" ptsTypes="aaaaA">
                                      <p:cBhvr>
                                        <p:cTn id="94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500"/>
                            </p:stCondLst>
                            <p:childTnLst>
                              <p:par>
                                <p:cTn id="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/>
      <p:bldP spid="121" grpId="0" animBg="1"/>
      <p:bldP spid="122" grpId="0" animBg="1"/>
      <p:bldP spid="123" grpId="0" animBg="1"/>
      <p:bldP spid="124" grpId="0" animBg="1"/>
      <p:bldP spid="1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73050" y="7938"/>
            <a:ext cx="8642350" cy="987425"/>
          </a:xfrm>
        </p:spPr>
        <p:txBody>
          <a:bodyPr/>
          <a:lstStyle/>
          <a:p>
            <a:r>
              <a:rPr lang="en-US" smtClean="0"/>
              <a:t>Quantum’s Comprehensive Portfolio</a:t>
            </a:r>
            <a:endParaRPr lang="en-US" sz="2400" smtClean="0"/>
          </a:p>
        </p:txBody>
      </p:sp>
      <p:sp>
        <p:nvSpPr>
          <p:cNvPr id="19459" name="Rounded Rectangle 4"/>
          <p:cNvSpPr>
            <a:spLocks noChangeArrowheads="1"/>
          </p:cNvSpPr>
          <p:nvPr/>
        </p:nvSpPr>
        <p:spPr bwMode="auto">
          <a:xfrm>
            <a:off x="203200" y="1697038"/>
            <a:ext cx="8737600" cy="4556125"/>
          </a:xfrm>
          <a:prstGeom prst="roundRect">
            <a:avLst>
              <a:gd name="adj" fmla="val 2403"/>
            </a:avLst>
          </a:prstGeom>
          <a:gradFill rotWithShape="0">
            <a:gsLst>
              <a:gs pos="0">
                <a:srgbClr val="425DA1"/>
              </a:gs>
              <a:gs pos="50000">
                <a:srgbClr val="C6D7E7"/>
              </a:gs>
              <a:gs pos="100000">
                <a:srgbClr val="C6D7E7"/>
              </a:gs>
            </a:gsLst>
            <a:lin ang="5400000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30000"/>
              </a:spcBef>
            </a:pPr>
            <a:endParaRPr lang="en-GB">
              <a:solidFill>
                <a:schemeClr val="accent1"/>
              </a:solidFill>
            </a:endParaRPr>
          </a:p>
        </p:txBody>
      </p:sp>
      <p:sp>
        <p:nvSpPr>
          <p:cNvPr id="19460" name="AutoShape 44"/>
          <p:cNvSpPr>
            <a:spLocks noChangeArrowheads="1"/>
          </p:cNvSpPr>
          <p:nvPr/>
        </p:nvSpPr>
        <p:spPr bwMode="auto">
          <a:xfrm>
            <a:off x="2544763" y="1766888"/>
            <a:ext cx="1766887" cy="1963737"/>
          </a:xfrm>
          <a:prstGeom prst="roundRect">
            <a:avLst>
              <a:gd name="adj" fmla="val 3130"/>
            </a:avLst>
          </a:prstGeom>
          <a:gradFill rotWithShape="0">
            <a:gsLst>
              <a:gs pos="0">
                <a:schemeClr val="bg1"/>
              </a:gs>
              <a:gs pos="100000">
                <a:srgbClr val="AFC3DF"/>
              </a:gs>
            </a:gsLst>
            <a:lin ang="5400000"/>
          </a:gradFill>
          <a:ln w="3175" algn="ctr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pPr eaLnBrk="0" hangingPunct="0">
              <a:spcBef>
                <a:spcPct val="30000"/>
              </a:spcBef>
            </a:pPr>
            <a:r>
              <a:rPr lang="en-US">
                <a:solidFill>
                  <a:schemeClr val="accent1"/>
                </a:solidFill>
              </a:rPr>
              <a:t>DXi-Series</a:t>
            </a:r>
          </a:p>
        </p:txBody>
      </p:sp>
      <p:sp>
        <p:nvSpPr>
          <p:cNvPr id="19461" name="AutoShape 44"/>
          <p:cNvSpPr>
            <a:spLocks noChangeArrowheads="1"/>
          </p:cNvSpPr>
          <p:nvPr/>
        </p:nvSpPr>
        <p:spPr bwMode="auto">
          <a:xfrm>
            <a:off x="4816475" y="1766888"/>
            <a:ext cx="1768475" cy="1963737"/>
          </a:xfrm>
          <a:prstGeom prst="roundRect">
            <a:avLst>
              <a:gd name="adj" fmla="val 3130"/>
            </a:avLst>
          </a:prstGeom>
          <a:gradFill rotWithShape="0">
            <a:gsLst>
              <a:gs pos="0">
                <a:schemeClr val="bg1"/>
              </a:gs>
              <a:gs pos="100000">
                <a:srgbClr val="AFC3DF"/>
              </a:gs>
            </a:gsLst>
            <a:lin ang="5400000"/>
          </a:gradFill>
          <a:ln w="3175" algn="ctr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pPr eaLnBrk="0" hangingPunct="0">
              <a:spcBef>
                <a:spcPct val="30000"/>
              </a:spcBef>
            </a:pPr>
            <a:r>
              <a:rPr lang="en-US">
                <a:solidFill>
                  <a:schemeClr val="accent1"/>
                </a:solidFill>
              </a:rPr>
              <a:t>Scalar Series</a:t>
            </a:r>
            <a:br>
              <a:rPr lang="en-US">
                <a:solidFill>
                  <a:schemeClr val="accent1"/>
                </a:solidFill>
              </a:rPr>
            </a:br>
            <a:r>
              <a:rPr lang="en-US">
                <a:solidFill>
                  <a:schemeClr val="accent1"/>
                </a:solidFill>
              </a:rPr>
              <a:t>w/iLayer</a:t>
            </a:r>
          </a:p>
        </p:txBody>
      </p:sp>
      <p:sp>
        <p:nvSpPr>
          <p:cNvPr id="19462" name="AutoShape 44"/>
          <p:cNvSpPr>
            <a:spLocks noChangeArrowheads="1"/>
          </p:cNvSpPr>
          <p:nvPr/>
        </p:nvSpPr>
        <p:spPr bwMode="auto">
          <a:xfrm>
            <a:off x="7088188" y="1766888"/>
            <a:ext cx="1768475" cy="1963737"/>
          </a:xfrm>
          <a:prstGeom prst="roundRect">
            <a:avLst>
              <a:gd name="adj" fmla="val 3130"/>
            </a:avLst>
          </a:prstGeom>
          <a:gradFill rotWithShape="0">
            <a:gsLst>
              <a:gs pos="0">
                <a:schemeClr val="bg1"/>
              </a:gs>
              <a:gs pos="100000">
                <a:srgbClr val="AFC3DF"/>
              </a:gs>
            </a:gsLst>
            <a:lin ang="5400000"/>
          </a:gradFill>
          <a:ln w="3175" algn="ctr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pPr eaLnBrk="0" hangingPunct="0">
              <a:spcBef>
                <a:spcPct val="30000"/>
              </a:spcBef>
            </a:pPr>
            <a:r>
              <a:rPr lang="en-US">
                <a:solidFill>
                  <a:schemeClr val="accent1"/>
                </a:solidFill>
              </a:rPr>
              <a:t>Vision Storage</a:t>
            </a:r>
          </a:p>
          <a:p>
            <a:pPr eaLnBrk="0" hangingPunct="0">
              <a:spcBef>
                <a:spcPct val="30000"/>
              </a:spcBef>
            </a:pPr>
            <a:r>
              <a:rPr lang="en-US">
                <a:solidFill>
                  <a:schemeClr val="accent1"/>
                </a:solidFill>
              </a:rPr>
              <a:t>Management Tools</a:t>
            </a:r>
          </a:p>
        </p:txBody>
      </p:sp>
      <p:sp>
        <p:nvSpPr>
          <p:cNvPr id="19463" name="AutoShape 44"/>
          <p:cNvSpPr>
            <a:spLocks noChangeArrowheads="1"/>
          </p:cNvSpPr>
          <p:nvPr/>
        </p:nvSpPr>
        <p:spPr bwMode="auto">
          <a:xfrm>
            <a:off x="273050" y="1766888"/>
            <a:ext cx="1766888" cy="1963737"/>
          </a:xfrm>
          <a:prstGeom prst="roundRect">
            <a:avLst>
              <a:gd name="adj" fmla="val 3130"/>
            </a:avLst>
          </a:prstGeom>
          <a:gradFill rotWithShape="0">
            <a:gsLst>
              <a:gs pos="0">
                <a:schemeClr val="bg1"/>
              </a:gs>
              <a:gs pos="100000">
                <a:srgbClr val="AFC3DF"/>
              </a:gs>
            </a:gsLst>
            <a:lin ang="5400000"/>
          </a:gradFill>
          <a:ln w="3175" algn="ctr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pPr eaLnBrk="0" hangingPunct="0">
              <a:spcBef>
                <a:spcPct val="30000"/>
              </a:spcBef>
            </a:pPr>
            <a:r>
              <a:rPr lang="en-US">
                <a:solidFill>
                  <a:schemeClr val="accent1"/>
                </a:solidFill>
              </a:rPr>
              <a:t>StorNext Software</a:t>
            </a:r>
          </a:p>
        </p:txBody>
      </p:sp>
      <p:grpSp>
        <p:nvGrpSpPr>
          <p:cNvPr id="19464" name="Group 105"/>
          <p:cNvGrpSpPr>
            <a:grpSpLocks/>
          </p:cNvGrpSpPr>
          <p:nvPr/>
        </p:nvGrpSpPr>
        <p:grpSpPr bwMode="auto">
          <a:xfrm>
            <a:off x="5287963" y="2274888"/>
            <a:ext cx="958850" cy="1760537"/>
            <a:chOff x="4054" y="797"/>
            <a:chExt cx="673" cy="1216"/>
          </a:xfrm>
        </p:grpSpPr>
        <p:pic>
          <p:nvPicPr>
            <p:cNvPr id="19510" name="Picture 106" descr="Scalari2000_Hero-updat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50" y="797"/>
              <a:ext cx="456" cy="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511" name="Picture 107" descr="Scalari500_14U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89" y="1466"/>
              <a:ext cx="338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512" name="Picture 108" descr="Scalari500_242U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02" y="1227"/>
              <a:ext cx="360" cy="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513" name="Picture 109" descr="s50front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054" y="1705"/>
              <a:ext cx="595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9465" name="Picture 110" descr="stornextBox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2775" y="2641600"/>
            <a:ext cx="1057275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111" descr="ManagementConsole_monito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18375" y="2362200"/>
            <a:ext cx="1500188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467" name="Group 113"/>
          <p:cNvGrpSpPr>
            <a:grpSpLocks/>
          </p:cNvGrpSpPr>
          <p:nvPr/>
        </p:nvGrpSpPr>
        <p:grpSpPr bwMode="auto">
          <a:xfrm>
            <a:off x="47625" y="3670300"/>
            <a:ext cx="9045575" cy="1201738"/>
            <a:chOff x="69" y="1999"/>
            <a:chExt cx="5629" cy="727"/>
          </a:xfrm>
        </p:grpSpPr>
        <p:grpSp>
          <p:nvGrpSpPr>
            <p:cNvPr id="19504" name="Group 31"/>
            <p:cNvGrpSpPr>
              <a:grpSpLocks/>
            </p:cNvGrpSpPr>
            <p:nvPr/>
          </p:nvGrpSpPr>
          <p:grpSpPr bwMode="auto">
            <a:xfrm>
              <a:off x="1450" y="2292"/>
              <a:ext cx="3172" cy="290"/>
              <a:chOff x="142" y="3581"/>
              <a:chExt cx="5435" cy="290"/>
            </a:xfrm>
          </p:grpSpPr>
          <p:sp>
            <p:nvSpPr>
              <p:cNvPr id="19508" name="AutoShape 32"/>
              <p:cNvSpPr>
                <a:spLocks noChangeArrowheads="1"/>
              </p:cNvSpPr>
              <p:nvPr/>
            </p:nvSpPr>
            <p:spPr bwMode="auto">
              <a:xfrm rot="10800000">
                <a:off x="142" y="3633"/>
                <a:ext cx="5435" cy="238"/>
              </a:xfrm>
              <a:prstGeom prst="roundRect">
                <a:avLst>
                  <a:gd name="adj" fmla="val 8412"/>
                </a:avLst>
              </a:prstGeom>
              <a:solidFill>
                <a:schemeClr val="accent1"/>
              </a:solidFill>
              <a:ln w="12700" algn="ctr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 rot="10800000" anchor="ctr">
                <a:spAutoFit/>
              </a:bodyPr>
              <a:lstStyle/>
              <a:p>
                <a:pPr eaLnBrk="0" hangingPunct="0">
                  <a:spcBef>
                    <a:spcPct val="30000"/>
                  </a:spcBef>
                </a:pPr>
                <a:endParaRPr lang="en-US"/>
              </a:p>
            </p:txBody>
          </p:sp>
          <p:sp>
            <p:nvSpPr>
              <p:cNvPr id="19509" name="AutoShape 33"/>
              <p:cNvSpPr>
                <a:spLocks noChangeArrowheads="1"/>
              </p:cNvSpPr>
              <p:nvPr/>
            </p:nvSpPr>
            <p:spPr bwMode="auto">
              <a:xfrm>
                <a:off x="144" y="3581"/>
                <a:ext cx="5433" cy="238"/>
              </a:xfrm>
              <a:prstGeom prst="roundRect">
                <a:avLst>
                  <a:gd name="adj" fmla="val 15384"/>
                </a:avLst>
              </a:prstGeom>
              <a:gradFill rotWithShape="1">
                <a:gsLst>
                  <a:gs pos="0">
                    <a:srgbClr val="B5B9C7"/>
                  </a:gs>
                  <a:gs pos="100000">
                    <a:schemeClr val="accent1"/>
                  </a:gs>
                </a:gsLst>
                <a:lin ang="5400000" scaled="1"/>
              </a:gradFill>
              <a:ln w="1905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>
                  <a:spcBef>
                    <a:spcPct val="30000"/>
                  </a:spcBef>
                </a:pPr>
                <a:endParaRPr lang="en-US"/>
              </a:p>
            </p:txBody>
          </p:sp>
        </p:grpSp>
        <p:pic>
          <p:nvPicPr>
            <p:cNvPr id="19505" name="Picture 35" descr="arrow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054" y="1999"/>
              <a:ext cx="1644" cy="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506" name="Picture 36" descr="arrow-left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9" y="1999"/>
              <a:ext cx="1644" cy="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507" name="Text Box 37"/>
            <p:cNvSpPr txBox="1">
              <a:spLocks noChangeArrowheads="1"/>
            </p:cNvSpPr>
            <p:nvPr/>
          </p:nvSpPr>
          <p:spPr bwMode="auto">
            <a:xfrm>
              <a:off x="1708" y="2352"/>
              <a:ext cx="2327" cy="185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30000"/>
                </a:spcBef>
              </a:pPr>
              <a:r>
                <a:rPr lang="en-US">
                  <a:solidFill>
                    <a:schemeClr val="bg1"/>
                  </a:solidFill>
                </a:rPr>
                <a:t>Professional Services &amp; Global Support</a:t>
              </a:r>
            </a:p>
          </p:txBody>
        </p:sp>
      </p:grpSp>
      <p:grpSp>
        <p:nvGrpSpPr>
          <p:cNvPr id="19468" name="Group 3"/>
          <p:cNvGrpSpPr>
            <a:grpSpLocks/>
          </p:cNvGrpSpPr>
          <p:nvPr/>
        </p:nvGrpSpPr>
        <p:grpSpPr bwMode="auto">
          <a:xfrm>
            <a:off x="322263" y="4976813"/>
            <a:ext cx="2068512" cy="319087"/>
            <a:chOff x="4445" y="2581"/>
            <a:chExt cx="1315" cy="201"/>
          </a:xfrm>
        </p:grpSpPr>
        <p:sp>
          <p:nvSpPr>
            <p:cNvPr id="6190" name="AutoShape 4"/>
            <p:cNvSpPr>
              <a:spLocks noChangeArrowheads="1"/>
            </p:cNvSpPr>
            <p:nvPr/>
          </p:nvSpPr>
          <p:spPr bwMode="auto">
            <a:xfrm>
              <a:off x="4445" y="2581"/>
              <a:ext cx="1310" cy="201"/>
            </a:xfrm>
            <a:prstGeom prst="roundRect">
              <a:avLst>
                <a:gd name="adj" fmla="val 7435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eaLnBrk="0" hangingPunct="0">
                <a:spcBef>
                  <a:spcPct val="30000"/>
                </a:spcBef>
                <a:defRPr/>
              </a:pPr>
              <a:endParaRPr lang="en-US" dirty="0"/>
            </a:p>
          </p:txBody>
        </p:sp>
        <p:sp>
          <p:nvSpPr>
            <p:cNvPr id="6191" name="Text Box 5"/>
            <p:cNvSpPr txBox="1">
              <a:spLocks noChangeArrowheads="1"/>
            </p:cNvSpPr>
            <p:nvPr/>
          </p:nvSpPr>
          <p:spPr bwMode="auto">
            <a:xfrm>
              <a:off x="4445" y="2587"/>
              <a:ext cx="1315" cy="194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eaLnBrk="0" hangingPunct="0">
                <a:spcBef>
                  <a:spcPct val="30000"/>
                </a:spcBef>
                <a:defRPr/>
              </a:pPr>
              <a:r>
                <a:rPr lang="en-US" dirty="0"/>
                <a:t>Shared File System</a:t>
              </a:r>
            </a:p>
          </p:txBody>
        </p:sp>
      </p:grpSp>
      <p:grpSp>
        <p:nvGrpSpPr>
          <p:cNvPr id="19469" name="Group 6"/>
          <p:cNvGrpSpPr>
            <a:grpSpLocks/>
          </p:cNvGrpSpPr>
          <p:nvPr/>
        </p:nvGrpSpPr>
        <p:grpSpPr bwMode="auto">
          <a:xfrm>
            <a:off x="2425700" y="4976813"/>
            <a:ext cx="1531938" cy="287337"/>
            <a:chOff x="1547" y="2899"/>
            <a:chExt cx="727" cy="181"/>
          </a:xfrm>
        </p:grpSpPr>
        <p:sp>
          <p:nvSpPr>
            <p:cNvPr id="19500" name="AutoShape 7"/>
            <p:cNvSpPr>
              <a:spLocks noChangeArrowheads="1"/>
            </p:cNvSpPr>
            <p:nvPr/>
          </p:nvSpPr>
          <p:spPr bwMode="auto">
            <a:xfrm>
              <a:off x="1547" y="2899"/>
              <a:ext cx="722" cy="181"/>
            </a:xfrm>
            <a:prstGeom prst="roundRect">
              <a:avLst>
                <a:gd name="adj" fmla="val 7435"/>
              </a:avLst>
            </a:prstGeom>
            <a:solidFill>
              <a:srgbClr val="5673BA"/>
            </a:solidFill>
            <a:ln w="12700" algn="ctr">
              <a:solidFill>
                <a:srgbClr val="EAEAEA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30000"/>
                </a:spcBef>
              </a:pPr>
              <a:endParaRPr lang="en-US" sz="1200"/>
            </a:p>
          </p:txBody>
        </p:sp>
        <p:sp>
          <p:nvSpPr>
            <p:cNvPr id="19501" name="Text Box 8"/>
            <p:cNvSpPr txBox="1">
              <a:spLocks noChangeArrowheads="1"/>
            </p:cNvSpPr>
            <p:nvPr/>
          </p:nvSpPr>
          <p:spPr bwMode="auto">
            <a:xfrm>
              <a:off x="1547" y="2905"/>
              <a:ext cx="727" cy="174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30000"/>
                </a:spcBef>
              </a:pPr>
              <a:r>
                <a:rPr lang="en-US" sz="1200">
                  <a:solidFill>
                    <a:schemeClr val="bg1"/>
                  </a:solidFill>
                </a:rPr>
                <a:t>VTL, NAS, iSCSI</a:t>
              </a:r>
            </a:p>
          </p:txBody>
        </p:sp>
      </p:grpSp>
      <p:grpSp>
        <p:nvGrpSpPr>
          <p:cNvPr id="19470" name="Group 9"/>
          <p:cNvGrpSpPr>
            <a:grpSpLocks/>
          </p:cNvGrpSpPr>
          <p:nvPr/>
        </p:nvGrpSpPr>
        <p:grpSpPr bwMode="auto">
          <a:xfrm>
            <a:off x="3535363" y="5405438"/>
            <a:ext cx="2132012" cy="287337"/>
            <a:chOff x="2498" y="3160"/>
            <a:chExt cx="830" cy="181"/>
          </a:xfrm>
        </p:grpSpPr>
        <p:sp>
          <p:nvSpPr>
            <p:cNvPr id="19498" name="AutoShape 10"/>
            <p:cNvSpPr>
              <a:spLocks noChangeArrowheads="1"/>
            </p:cNvSpPr>
            <p:nvPr/>
          </p:nvSpPr>
          <p:spPr bwMode="auto">
            <a:xfrm>
              <a:off x="2498" y="3160"/>
              <a:ext cx="830" cy="181"/>
            </a:xfrm>
            <a:prstGeom prst="roundRect">
              <a:avLst>
                <a:gd name="adj" fmla="val 7435"/>
              </a:avLst>
            </a:prstGeom>
            <a:solidFill>
              <a:srgbClr val="5673BA"/>
            </a:solidFill>
            <a:ln w="12700" algn="ctr">
              <a:solidFill>
                <a:srgbClr val="EAEAEA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30000"/>
                </a:spcBef>
              </a:pPr>
              <a:endParaRPr lang="en-US" sz="1200"/>
            </a:p>
          </p:txBody>
        </p:sp>
        <p:sp>
          <p:nvSpPr>
            <p:cNvPr id="19499" name="Text Box 11"/>
            <p:cNvSpPr txBox="1">
              <a:spLocks noChangeArrowheads="1"/>
            </p:cNvSpPr>
            <p:nvPr/>
          </p:nvSpPr>
          <p:spPr bwMode="auto">
            <a:xfrm>
              <a:off x="2498" y="3166"/>
              <a:ext cx="829" cy="174"/>
            </a:xfrm>
            <a:prstGeom prst="rect">
              <a:avLst/>
            </a:prstGeom>
            <a:solidFill>
              <a:srgbClr val="5673BA"/>
            </a:solidFill>
            <a:ln w="317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30000"/>
                </a:spcBef>
              </a:pPr>
              <a:r>
                <a:rPr lang="en-US" sz="1200">
                  <a:solidFill>
                    <a:srgbClr val="96C0E6"/>
                  </a:solidFill>
                </a:rPr>
                <a:t>Replication</a:t>
              </a:r>
            </a:p>
          </p:txBody>
        </p:sp>
      </p:grpSp>
      <p:sp>
        <p:nvSpPr>
          <p:cNvPr id="19471" name="AutoShape 12"/>
          <p:cNvSpPr>
            <a:spLocks noChangeArrowheads="1"/>
          </p:cNvSpPr>
          <p:nvPr/>
        </p:nvSpPr>
        <p:spPr bwMode="auto">
          <a:xfrm>
            <a:off x="322263" y="5827713"/>
            <a:ext cx="8631237" cy="288925"/>
          </a:xfrm>
          <a:prstGeom prst="roundRect">
            <a:avLst>
              <a:gd name="adj" fmla="val 7435"/>
            </a:avLst>
          </a:prstGeom>
          <a:solidFill>
            <a:srgbClr val="5673BA"/>
          </a:solidFill>
          <a:ln w="12700" algn="ctr">
            <a:solidFill>
              <a:srgbClr val="EAEAEA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spcBef>
                <a:spcPct val="30000"/>
              </a:spcBef>
            </a:pPr>
            <a:endParaRPr lang="en-US" sz="1200"/>
          </a:p>
        </p:txBody>
      </p:sp>
      <p:sp>
        <p:nvSpPr>
          <p:cNvPr id="19472" name="Text Box 13"/>
          <p:cNvSpPr txBox="1">
            <a:spLocks noChangeArrowheads="1"/>
          </p:cNvSpPr>
          <p:nvPr/>
        </p:nvSpPr>
        <p:spPr bwMode="auto">
          <a:xfrm>
            <a:off x="322263" y="5827713"/>
            <a:ext cx="2563812" cy="276225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30000"/>
              </a:spcBef>
            </a:pPr>
            <a:r>
              <a:rPr lang="en-US" sz="1200">
                <a:solidFill>
                  <a:srgbClr val="EAEAEA"/>
                </a:solidFill>
              </a:rPr>
              <a:t>Tiered Storage Policies</a:t>
            </a:r>
          </a:p>
        </p:txBody>
      </p:sp>
      <p:grpSp>
        <p:nvGrpSpPr>
          <p:cNvPr id="19473" name="Group 14"/>
          <p:cNvGrpSpPr>
            <a:grpSpLocks/>
          </p:cNvGrpSpPr>
          <p:nvPr/>
        </p:nvGrpSpPr>
        <p:grpSpPr bwMode="auto">
          <a:xfrm>
            <a:off x="322263" y="5403850"/>
            <a:ext cx="3200400" cy="287338"/>
            <a:chOff x="1056" y="3483"/>
            <a:chExt cx="1099" cy="181"/>
          </a:xfrm>
        </p:grpSpPr>
        <p:sp>
          <p:nvSpPr>
            <p:cNvPr id="19496" name="AutoShape 15"/>
            <p:cNvSpPr>
              <a:spLocks noChangeArrowheads="1"/>
            </p:cNvSpPr>
            <p:nvPr/>
          </p:nvSpPr>
          <p:spPr bwMode="auto">
            <a:xfrm>
              <a:off x="1056" y="3483"/>
              <a:ext cx="1094" cy="181"/>
            </a:xfrm>
            <a:prstGeom prst="roundRect">
              <a:avLst>
                <a:gd name="adj" fmla="val 7435"/>
              </a:avLst>
            </a:prstGeom>
            <a:solidFill>
              <a:srgbClr val="5673BA"/>
            </a:solidFill>
            <a:ln w="12700" algn="ctr">
              <a:solidFill>
                <a:srgbClr val="EAEAEA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30000"/>
                </a:spcBef>
              </a:pPr>
              <a:endParaRPr lang="en-US" sz="1200"/>
            </a:p>
          </p:txBody>
        </p:sp>
        <p:sp>
          <p:nvSpPr>
            <p:cNvPr id="19497" name="Text Box 16"/>
            <p:cNvSpPr txBox="1">
              <a:spLocks noChangeArrowheads="1"/>
            </p:cNvSpPr>
            <p:nvPr/>
          </p:nvSpPr>
          <p:spPr bwMode="auto">
            <a:xfrm>
              <a:off x="1056" y="3489"/>
              <a:ext cx="1099" cy="174"/>
            </a:xfrm>
            <a:prstGeom prst="rect">
              <a:avLst/>
            </a:prstGeom>
            <a:solidFill>
              <a:srgbClr val="5673BA"/>
            </a:solidFill>
            <a:ln w="317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30000"/>
                </a:spcBef>
              </a:pPr>
              <a:r>
                <a:rPr lang="en-US" sz="1200">
                  <a:solidFill>
                    <a:srgbClr val="96C0E6"/>
                  </a:solidFill>
                </a:rPr>
                <a:t>Data deduplication</a:t>
              </a:r>
            </a:p>
          </p:txBody>
        </p:sp>
      </p:grpSp>
      <p:grpSp>
        <p:nvGrpSpPr>
          <p:cNvPr id="19474" name="Group 17"/>
          <p:cNvGrpSpPr>
            <a:grpSpLocks/>
          </p:cNvGrpSpPr>
          <p:nvPr/>
        </p:nvGrpSpPr>
        <p:grpSpPr bwMode="auto">
          <a:xfrm>
            <a:off x="3978275" y="4976813"/>
            <a:ext cx="1241425" cy="287337"/>
            <a:chOff x="1547" y="2899"/>
            <a:chExt cx="727" cy="181"/>
          </a:xfrm>
        </p:grpSpPr>
        <p:sp>
          <p:nvSpPr>
            <p:cNvPr id="19494" name="AutoShape 18"/>
            <p:cNvSpPr>
              <a:spLocks noChangeArrowheads="1"/>
            </p:cNvSpPr>
            <p:nvPr/>
          </p:nvSpPr>
          <p:spPr bwMode="auto">
            <a:xfrm>
              <a:off x="1547" y="2899"/>
              <a:ext cx="722" cy="181"/>
            </a:xfrm>
            <a:prstGeom prst="roundRect">
              <a:avLst>
                <a:gd name="adj" fmla="val 7435"/>
              </a:avLst>
            </a:prstGeom>
            <a:solidFill>
              <a:srgbClr val="5673BA"/>
            </a:solidFill>
            <a:ln w="12700" algn="ctr">
              <a:solidFill>
                <a:srgbClr val="EAEAEA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30000"/>
                </a:spcBef>
              </a:pPr>
              <a:endParaRPr lang="en-US" sz="1200"/>
            </a:p>
          </p:txBody>
        </p:sp>
        <p:sp>
          <p:nvSpPr>
            <p:cNvPr id="19495" name="Text Box 19"/>
            <p:cNvSpPr txBox="1">
              <a:spLocks noChangeArrowheads="1"/>
            </p:cNvSpPr>
            <p:nvPr/>
          </p:nvSpPr>
          <p:spPr bwMode="auto">
            <a:xfrm>
              <a:off x="1547" y="2905"/>
              <a:ext cx="727" cy="174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30000"/>
                </a:spcBef>
              </a:pPr>
              <a:r>
                <a:rPr lang="en-US" sz="1200">
                  <a:solidFill>
                    <a:schemeClr val="bg1"/>
                  </a:solidFill>
                </a:rPr>
                <a:t>Disk</a:t>
              </a:r>
            </a:p>
          </p:txBody>
        </p:sp>
      </p:grpSp>
      <p:sp>
        <p:nvSpPr>
          <p:cNvPr id="19475" name="AutoShape 21"/>
          <p:cNvSpPr>
            <a:spLocks noChangeArrowheads="1"/>
          </p:cNvSpPr>
          <p:nvPr/>
        </p:nvSpPr>
        <p:spPr bwMode="auto">
          <a:xfrm>
            <a:off x="5243513" y="4946650"/>
            <a:ext cx="1262062" cy="287338"/>
          </a:xfrm>
          <a:prstGeom prst="roundRect">
            <a:avLst>
              <a:gd name="adj" fmla="val 7435"/>
            </a:avLst>
          </a:prstGeom>
          <a:noFill/>
          <a:ln w="31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30000"/>
              </a:spcBef>
            </a:pPr>
            <a:endParaRPr lang="en-US" sz="1200">
              <a:solidFill>
                <a:schemeClr val="bg1"/>
              </a:solidFill>
            </a:endParaRPr>
          </a:p>
        </p:txBody>
      </p:sp>
      <p:grpSp>
        <p:nvGrpSpPr>
          <p:cNvPr id="19476" name="Group 23"/>
          <p:cNvGrpSpPr>
            <a:grpSpLocks/>
          </p:cNvGrpSpPr>
          <p:nvPr/>
        </p:nvGrpSpPr>
        <p:grpSpPr bwMode="auto">
          <a:xfrm>
            <a:off x="6530975" y="4976813"/>
            <a:ext cx="2411413" cy="287337"/>
            <a:chOff x="4445" y="2581"/>
            <a:chExt cx="1315" cy="181"/>
          </a:xfrm>
        </p:grpSpPr>
        <p:sp>
          <p:nvSpPr>
            <p:cNvPr id="19492" name="AutoShape 24"/>
            <p:cNvSpPr>
              <a:spLocks noChangeArrowheads="1"/>
            </p:cNvSpPr>
            <p:nvPr/>
          </p:nvSpPr>
          <p:spPr bwMode="auto">
            <a:xfrm>
              <a:off x="4445" y="2581"/>
              <a:ext cx="1310" cy="181"/>
            </a:xfrm>
            <a:prstGeom prst="roundRect">
              <a:avLst>
                <a:gd name="adj" fmla="val 7435"/>
              </a:avLst>
            </a:prstGeom>
            <a:solidFill>
              <a:srgbClr val="5673BA"/>
            </a:solidFill>
            <a:ln w="12700" algn="ctr">
              <a:solidFill>
                <a:srgbClr val="EAEAEA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30000"/>
                </a:spcBef>
              </a:pPr>
              <a:endParaRPr lang="en-US" sz="1200"/>
            </a:p>
          </p:txBody>
        </p:sp>
        <p:sp>
          <p:nvSpPr>
            <p:cNvPr id="19493" name="Text Box 25"/>
            <p:cNvSpPr txBox="1">
              <a:spLocks noChangeArrowheads="1"/>
            </p:cNvSpPr>
            <p:nvPr/>
          </p:nvSpPr>
          <p:spPr bwMode="auto">
            <a:xfrm>
              <a:off x="4445" y="2587"/>
              <a:ext cx="1315" cy="174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30000"/>
                </a:spcBef>
              </a:pPr>
              <a:r>
                <a:rPr lang="en-US" sz="1200">
                  <a:solidFill>
                    <a:schemeClr val="bg1"/>
                  </a:solidFill>
                </a:rPr>
                <a:t>Key Management</a:t>
              </a:r>
            </a:p>
          </p:txBody>
        </p:sp>
      </p:grpSp>
      <p:sp>
        <p:nvSpPr>
          <p:cNvPr id="19477" name="Text Box 26"/>
          <p:cNvSpPr txBox="1">
            <a:spLocks noChangeArrowheads="1"/>
          </p:cNvSpPr>
          <p:nvPr/>
        </p:nvSpPr>
        <p:spPr bwMode="auto">
          <a:xfrm>
            <a:off x="3214688" y="5835650"/>
            <a:ext cx="2851150" cy="276225"/>
          </a:xfrm>
          <a:prstGeom prst="rect">
            <a:avLst/>
          </a:prstGeom>
          <a:solidFill>
            <a:srgbClr val="5673BA"/>
          </a:solidFill>
          <a:ln w="31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30000"/>
              </a:spcBef>
            </a:pPr>
            <a:r>
              <a:rPr lang="en-US" sz="1200">
                <a:solidFill>
                  <a:srgbClr val="EAEAEA"/>
                </a:solidFill>
              </a:rPr>
              <a:t>Proactive Diagnostics</a:t>
            </a:r>
          </a:p>
        </p:txBody>
      </p:sp>
      <p:grpSp>
        <p:nvGrpSpPr>
          <p:cNvPr id="19478" name="Group 27"/>
          <p:cNvGrpSpPr>
            <a:grpSpLocks/>
          </p:cNvGrpSpPr>
          <p:nvPr/>
        </p:nvGrpSpPr>
        <p:grpSpPr bwMode="auto">
          <a:xfrm>
            <a:off x="5699125" y="5405438"/>
            <a:ext cx="3243263" cy="287337"/>
            <a:chOff x="2498" y="3160"/>
            <a:chExt cx="830" cy="181"/>
          </a:xfrm>
        </p:grpSpPr>
        <p:sp>
          <p:nvSpPr>
            <p:cNvPr id="19490" name="AutoShape 28"/>
            <p:cNvSpPr>
              <a:spLocks noChangeArrowheads="1"/>
            </p:cNvSpPr>
            <p:nvPr/>
          </p:nvSpPr>
          <p:spPr bwMode="auto">
            <a:xfrm>
              <a:off x="2498" y="3160"/>
              <a:ext cx="830" cy="181"/>
            </a:xfrm>
            <a:prstGeom prst="roundRect">
              <a:avLst>
                <a:gd name="adj" fmla="val 7435"/>
              </a:avLst>
            </a:prstGeom>
            <a:solidFill>
              <a:srgbClr val="5673BA"/>
            </a:solidFill>
            <a:ln w="12700" algn="ctr">
              <a:solidFill>
                <a:srgbClr val="EAEAEA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30000"/>
                </a:spcBef>
              </a:pPr>
              <a:endParaRPr lang="en-US" sz="1200"/>
            </a:p>
          </p:txBody>
        </p:sp>
        <p:sp>
          <p:nvSpPr>
            <p:cNvPr id="19491" name="Text Box 29"/>
            <p:cNvSpPr txBox="1">
              <a:spLocks noChangeArrowheads="1"/>
            </p:cNvSpPr>
            <p:nvPr/>
          </p:nvSpPr>
          <p:spPr bwMode="auto">
            <a:xfrm>
              <a:off x="2498" y="3166"/>
              <a:ext cx="829" cy="174"/>
            </a:xfrm>
            <a:prstGeom prst="rect">
              <a:avLst/>
            </a:prstGeom>
            <a:solidFill>
              <a:srgbClr val="5673BA"/>
            </a:solidFill>
            <a:ln w="317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30000"/>
                </a:spcBef>
              </a:pPr>
              <a:r>
                <a:rPr lang="en-US" sz="1200">
                  <a:solidFill>
                    <a:srgbClr val="96C0E6"/>
                  </a:solidFill>
                </a:rPr>
                <a:t>Encryption</a:t>
              </a:r>
            </a:p>
          </p:txBody>
        </p:sp>
      </p:grpSp>
      <p:sp>
        <p:nvSpPr>
          <p:cNvPr id="19479" name="Text Box 30"/>
          <p:cNvSpPr txBox="1">
            <a:spLocks noChangeArrowheads="1"/>
          </p:cNvSpPr>
          <p:nvPr/>
        </p:nvSpPr>
        <p:spPr bwMode="auto">
          <a:xfrm>
            <a:off x="6091238" y="5835650"/>
            <a:ext cx="2851150" cy="276225"/>
          </a:xfrm>
          <a:prstGeom prst="rect">
            <a:avLst/>
          </a:prstGeom>
          <a:solidFill>
            <a:srgbClr val="5673BA"/>
          </a:solidFill>
          <a:ln w="31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30000"/>
              </a:spcBef>
            </a:pPr>
            <a:r>
              <a:rPr lang="en-US" sz="1200">
                <a:solidFill>
                  <a:srgbClr val="EAEAEA"/>
                </a:solidFill>
              </a:rPr>
              <a:t>Centralized Management</a:t>
            </a:r>
          </a:p>
        </p:txBody>
      </p:sp>
      <p:grpSp>
        <p:nvGrpSpPr>
          <p:cNvPr id="19480" name="Group 157"/>
          <p:cNvGrpSpPr>
            <a:grpSpLocks/>
          </p:cNvGrpSpPr>
          <p:nvPr/>
        </p:nvGrpSpPr>
        <p:grpSpPr bwMode="auto">
          <a:xfrm>
            <a:off x="2787650" y="2371725"/>
            <a:ext cx="1477963" cy="1801813"/>
            <a:chOff x="107" y="294"/>
            <a:chExt cx="3522" cy="4219"/>
          </a:xfrm>
        </p:grpSpPr>
        <p:pic>
          <p:nvPicPr>
            <p:cNvPr id="19486" name="Picture 4" descr="Quantum_DXi7500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07" y="294"/>
              <a:ext cx="1807" cy="4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87" name="Picture 154" descr="DXi7500_Express_front_PPT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541" y="2626"/>
              <a:ext cx="1835" cy="1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88" name="Picture 155" descr="DXi2500-D_Right-blur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80" y="3033"/>
              <a:ext cx="1852" cy="10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89" name="Picture 156" descr="quantum_DXi3500_leftFacing_lowreswTransForPPT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379" y="3136"/>
              <a:ext cx="2250" cy="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7" name="TextBox 56"/>
          <p:cNvSpPr txBox="1"/>
          <p:nvPr/>
        </p:nvSpPr>
        <p:spPr>
          <a:xfrm>
            <a:off x="242888" y="1017588"/>
            <a:ext cx="8704262" cy="4302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0" hangingPunct="0">
              <a:spcBef>
                <a:spcPct val="30000"/>
              </a:spcBef>
              <a:defRPr/>
            </a:pPr>
            <a:r>
              <a:rPr lang="en-US" sz="2200" dirty="0">
                <a:solidFill>
                  <a:schemeClr val="bg1"/>
                </a:solidFill>
              </a:rPr>
              <a:t>Quantum continues to invest and innovate across the portfolio</a:t>
            </a:r>
          </a:p>
        </p:txBody>
      </p:sp>
      <p:grpSp>
        <p:nvGrpSpPr>
          <p:cNvPr id="19482" name="Group 17"/>
          <p:cNvGrpSpPr>
            <a:grpSpLocks/>
          </p:cNvGrpSpPr>
          <p:nvPr/>
        </p:nvGrpSpPr>
        <p:grpSpPr bwMode="auto">
          <a:xfrm>
            <a:off x="5260975" y="4970463"/>
            <a:ext cx="1241425" cy="287337"/>
            <a:chOff x="1547" y="2899"/>
            <a:chExt cx="727" cy="181"/>
          </a:xfrm>
        </p:grpSpPr>
        <p:sp>
          <p:nvSpPr>
            <p:cNvPr id="19484" name="AutoShape 18"/>
            <p:cNvSpPr>
              <a:spLocks noChangeArrowheads="1"/>
            </p:cNvSpPr>
            <p:nvPr/>
          </p:nvSpPr>
          <p:spPr bwMode="auto">
            <a:xfrm>
              <a:off x="1547" y="2899"/>
              <a:ext cx="722" cy="181"/>
            </a:xfrm>
            <a:prstGeom prst="roundRect">
              <a:avLst>
                <a:gd name="adj" fmla="val 7435"/>
              </a:avLst>
            </a:prstGeom>
            <a:solidFill>
              <a:srgbClr val="5673BA"/>
            </a:solidFill>
            <a:ln w="12700" algn="ctr">
              <a:solidFill>
                <a:srgbClr val="EAEAEA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30000"/>
                </a:spcBef>
              </a:pPr>
              <a:endParaRPr lang="en-US" sz="1200"/>
            </a:p>
          </p:txBody>
        </p:sp>
        <p:sp>
          <p:nvSpPr>
            <p:cNvPr id="19485" name="Text Box 19"/>
            <p:cNvSpPr txBox="1">
              <a:spLocks noChangeArrowheads="1"/>
            </p:cNvSpPr>
            <p:nvPr/>
          </p:nvSpPr>
          <p:spPr bwMode="auto">
            <a:xfrm>
              <a:off x="1547" y="2905"/>
              <a:ext cx="727" cy="174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30000"/>
                </a:spcBef>
              </a:pPr>
              <a:r>
                <a:rPr lang="en-US" sz="1200">
                  <a:solidFill>
                    <a:schemeClr val="bg1"/>
                  </a:solidFill>
                </a:rPr>
                <a:t>Tape</a:t>
              </a:r>
            </a:p>
          </p:txBody>
        </p:sp>
      </p:grpSp>
      <p:sp>
        <p:nvSpPr>
          <p:cNvPr id="19483" name="Footer Placeholder 58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© 2010 Quantum Corporation. Company Confidential. Forward-looking information is based upon multiple assumptions and uncertainties, does not necessarily represent the company’s outlook and is for planning purposes only.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19" descr="SN4-cover-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2432050" y="3859213"/>
            <a:ext cx="6159500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>
              <a:lnSpc>
                <a:spcPct val="90000"/>
              </a:lnSpc>
              <a:defRPr/>
            </a:pPr>
            <a:r>
              <a:rPr lang="en-US" sz="2000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Accelerate your business. Preserve your data.</a:t>
            </a:r>
          </a:p>
        </p:txBody>
      </p:sp>
      <p:sp>
        <p:nvSpPr>
          <p:cNvPr id="20484" name="Rectangle 9"/>
          <p:cNvSpPr>
            <a:spLocks noChangeArrowheads="1"/>
          </p:cNvSpPr>
          <p:nvPr/>
        </p:nvSpPr>
        <p:spPr bwMode="auto">
          <a:xfrm>
            <a:off x="2312988" y="6254750"/>
            <a:ext cx="6823075" cy="55563"/>
          </a:xfrm>
          <a:prstGeom prst="rect">
            <a:avLst/>
          </a:prstGeom>
          <a:gradFill rotWithShape="0">
            <a:gsLst>
              <a:gs pos="0">
                <a:srgbClr val="96C0E6"/>
              </a:gs>
              <a:gs pos="100000">
                <a:schemeClr val="accent2"/>
              </a:gs>
            </a:gsLst>
            <a:lin ang="0" scaled="1"/>
          </a:gradFill>
          <a:ln w="15875" algn="ctr">
            <a:noFill/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Rectangle 10"/>
          <p:cNvSpPr>
            <a:spLocks noChangeArrowheads="1"/>
          </p:cNvSpPr>
          <p:nvPr/>
        </p:nvSpPr>
        <p:spPr bwMode="auto">
          <a:xfrm>
            <a:off x="0" y="6254750"/>
            <a:ext cx="2314575" cy="55563"/>
          </a:xfrm>
          <a:prstGeom prst="rect">
            <a:avLst/>
          </a:prstGeom>
          <a:solidFill>
            <a:srgbClr val="8DA9D2"/>
          </a:solidFill>
          <a:ln w="15875" algn="ctr">
            <a:noFill/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Line 11"/>
          <p:cNvSpPr>
            <a:spLocks noChangeShapeType="1"/>
          </p:cNvSpPr>
          <p:nvPr/>
        </p:nvSpPr>
        <p:spPr bwMode="auto">
          <a:xfrm>
            <a:off x="0" y="6256338"/>
            <a:ext cx="9136063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7" name="Line 12"/>
          <p:cNvSpPr>
            <a:spLocks noChangeShapeType="1"/>
          </p:cNvSpPr>
          <p:nvPr/>
        </p:nvSpPr>
        <p:spPr bwMode="auto">
          <a:xfrm>
            <a:off x="7938" y="6318250"/>
            <a:ext cx="9128125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488" name="Picture 40" descr="StorNext_solo_White_forPP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0700" y="2673350"/>
            <a:ext cx="3579813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24" descr="QTM_Logo_whi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3450" y="5640388"/>
            <a:ext cx="27686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0" name="Rectangle 7"/>
          <p:cNvSpPr>
            <a:spLocks noChangeArrowheads="1"/>
          </p:cNvSpPr>
          <p:nvPr/>
        </p:nvSpPr>
        <p:spPr bwMode="auto">
          <a:xfrm>
            <a:off x="2971800" y="4495800"/>
            <a:ext cx="5791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90000"/>
              </a:lnSpc>
            </a:pPr>
            <a:endParaRPr lang="en-US" sz="900"/>
          </a:p>
        </p:txBody>
      </p:sp>
      <p:sp>
        <p:nvSpPr>
          <p:cNvPr id="20491" name="Text Box 7"/>
          <p:cNvSpPr txBox="1">
            <a:spLocks noChangeArrowheads="1"/>
          </p:cNvSpPr>
          <p:nvPr/>
        </p:nvSpPr>
        <p:spPr bwMode="auto">
          <a:xfrm>
            <a:off x="198438" y="4976813"/>
            <a:ext cx="31908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600"/>
              <a:t>Steve Rovarino</a:t>
            </a:r>
          </a:p>
          <a:p>
            <a:pPr algn="l"/>
            <a:r>
              <a:rPr lang="en-US" sz="1600"/>
              <a:t>www.quantum.com/StorNext</a:t>
            </a:r>
          </a:p>
          <a:p>
            <a:pPr algn="l"/>
            <a:r>
              <a:rPr lang="en-US" sz="1600" u="sng"/>
              <a:t>Steve.rovarino@Quantum.com</a:t>
            </a:r>
          </a:p>
          <a:p>
            <a:pPr algn="l"/>
            <a:endParaRPr lang="en-US" sz="1600"/>
          </a:p>
        </p:txBody>
      </p:sp>
      <p:sp>
        <p:nvSpPr>
          <p:cNvPr id="20492" name="TextBox 11"/>
          <p:cNvSpPr txBox="1">
            <a:spLocks noChangeArrowheads="1"/>
          </p:cNvSpPr>
          <p:nvPr/>
        </p:nvSpPr>
        <p:spPr bwMode="auto">
          <a:xfrm>
            <a:off x="2398713" y="4524375"/>
            <a:ext cx="435768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www.Quantum.com</a:t>
            </a:r>
          </a:p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294167" y="2310809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48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Archival</a:t>
            </a:r>
          </a:p>
          <a:p>
            <a:pPr>
              <a:defRPr/>
            </a:pPr>
            <a:r>
              <a:rPr lang="en-US" sz="48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Business challenges</a:t>
            </a:r>
          </a:p>
        </p:txBody>
      </p:sp>
      <p:sp>
        <p:nvSpPr>
          <p:cNvPr id="8196" name="Footer Placeholder 7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© 2010 Quantum Corporation. Company Confidential. Forward-looking information is based upon multiple assumptions and uncertainties, does not necessarily represent the company’s outlook and is for planning purposes only.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mtClean="0"/>
              <a:t>Is Your Department...</a:t>
            </a:r>
            <a:endParaRPr lang="en-US" smtClean="0"/>
          </a:p>
        </p:txBody>
      </p:sp>
      <p:sp>
        <p:nvSpPr>
          <p:cNvPr id="9219" name="Footer Placeholder 10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© 2010 Quantum Corporation. Company Confidential. Forward-looking information is based upon multiple assumptions and uncertainties, does not necessarily represent the company’s outlook and is for planning purposes only.</a:t>
            </a:r>
          </a:p>
        </p:txBody>
      </p:sp>
      <p:grpSp>
        <p:nvGrpSpPr>
          <p:cNvPr id="9220" name="Group 13"/>
          <p:cNvGrpSpPr>
            <a:grpSpLocks/>
          </p:cNvGrpSpPr>
          <p:nvPr/>
        </p:nvGrpSpPr>
        <p:grpSpPr bwMode="auto">
          <a:xfrm>
            <a:off x="0" y="842963"/>
            <a:ext cx="9499600" cy="5462587"/>
            <a:chOff x="0" y="843150"/>
            <a:chExt cx="9500259" cy="5462647"/>
          </a:xfrm>
        </p:grpSpPr>
        <p:pic>
          <p:nvPicPr>
            <p:cNvPr id="9221" name="Picture 2" descr="tsunami wav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843150"/>
              <a:ext cx="9144000" cy="39426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12"/>
            <p:cNvSpPr/>
            <p:nvPr/>
          </p:nvSpPr>
          <p:spPr>
            <a:xfrm>
              <a:off x="0" y="4357914"/>
              <a:ext cx="9154160" cy="19478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9223" name="TextBox 10"/>
            <p:cNvSpPr txBox="1">
              <a:spLocks noChangeArrowheads="1"/>
            </p:cNvSpPr>
            <p:nvPr/>
          </p:nvSpPr>
          <p:spPr bwMode="auto">
            <a:xfrm>
              <a:off x="145127" y="4477015"/>
              <a:ext cx="934786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sz="3200" b="0"/>
                <a:t>Drowning in a sea of data?</a:t>
              </a:r>
            </a:p>
          </p:txBody>
        </p:sp>
        <p:sp>
          <p:nvSpPr>
            <p:cNvPr id="9224" name="TextBox 11"/>
            <p:cNvSpPr txBox="1">
              <a:spLocks noChangeArrowheads="1"/>
            </p:cNvSpPr>
            <p:nvPr/>
          </p:nvSpPr>
          <p:spPr bwMode="auto">
            <a:xfrm>
              <a:off x="152394" y="5144941"/>
              <a:ext cx="9347865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sz="3200" b="0"/>
                <a:t>Struggling to navigate through a demanding workflow?</a:t>
              </a:r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Unstructured FILE Data Growth</a:t>
            </a:r>
          </a:p>
        </p:txBody>
      </p:sp>
      <p:sp>
        <p:nvSpPr>
          <p:cNvPr id="10243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© 2010 Quantum Corporation. Company Confidential. Forward-looking information is based upon multiple assumptions and uncertainties, does not necessarily represent the company’s outlook and is for planning purposes only.</a:t>
            </a:r>
          </a:p>
        </p:txBody>
      </p:sp>
      <p:pic>
        <p:nvPicPr>
          <p:cNvPr id="1024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163" y="2173288"/>
            <a:ext cx="7769225" cy="4156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0245" name="Content Placeholder 3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3063875"/>
          </a:xfrm>
        </p:spPr>
        <p:txBody>
          <a:bodyPr/>
          <a:lstStyle/>
          <a:p>
            <a:r>
              <a:rPr lang="en-US" smtClean="0"/>
              <a:t>Over committing storage infrastructure &amp; budget</a:t>
            </a:r>
          </a:p>
          <a:p>
            <a:r>
              <a:rPr lang="en-US" smtClean="0"/>
              <a:t>Management nightmare</a:t>
            </a:r>
          </a:p>
          <a:p>
            <a:endParaRPr lang="en-US" smtClean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53988" y="2173288"/>
            <a:ext cx="8836025" cy="158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Demanding Workflows</a:t>
            </a:r>
          </a:p>
        </p:txBody>
      </p:sp>
      <p:sp>
        <p:nvSpPr>
          <p:cNvPr id="11267" name="Content Placeholder 3"/>
          <p:cNvSpPr>
            <a:spLocks noGrp="1"/>
          </p:cNvSpPr>
          <p:nvPr>
            <p:ph idx="1"/>
          </p:nvPr>
        </p:nvSpPr>
        <p:spPr>
          <a:xfrm>
            <a:off x="228600" y="1189038"/>
            <a:ext cx="4319588" cy="4746625"/>
          </a:xfrm>
        </p:spPr>
        <p:txBody>
          <a:bodyPr/>
          <a:lstStyle/>
          <a:p>
            <a:r>
              <a:rPr lang="en-US" smtClean="0"/>
              <a:t>Budget constraints</a:t>
            </a:r>
          </a:p>
          <a:p>
            <a:endParaRPr lang="en-US" smtClean="0"/>
          </a:p>
          <a:p>
            <a:r>
              <a:rPr lang="en-US" smtClean="0"/>
              <a:t>Long term data retention</a:t>
            </a:r>
          </a:p>
          <a:p>
            <a:endParaRPr lang="en-US" smtClean="0"/>
          </a:p>
          <a:p>
            <a:r>
              <a:rPr lang="en-US" smtClean="0"/>
              <a:t>Ballooning storage costs</a:t>
            </a:r>
          </a:p>
          <a:p>
            <a:endParaRPr lang="en-US" smtClean="0"/>
          </a:p>
          <a:p>
            <a:r>
              <a:rPr lang="en-US" smtClean="0"/>
              <a:t>Protection of data</a:t>
            </a:r>
          </a:p>
          <a:p>
            <a:endParaRPr lang="en-US" smtClean="0"/>
          </a:p>
          <a:p>
            <a:r>
              <a:rPr lang="en-US" smtClean="0"/>
              <a:t>It will only get worse – data will continue to grow !</a:t>
            </a:r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11268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© 2010 Quantum Corporation. Company Confidential. Forward-looking information is based upon multiple assumptions and uncertainties, does not necessarily represent the company’s outlook and is for planning purposes only.</a:t>
            </a:r>
          </a:p>
        </p:txBody>
      </p:sp>
      <p:pic>
        <p:nvPicPr>
          <p:cNvPr id="11269" name="Picture 7" descr="http://www2.cs.uh.edu/~jsteach/HPSL/webphotos/vc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1075" y="1582738"/>
            <a:ext cx="4333875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Customer Pain-Points:  Archiving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46088" y="982663"/>
            <a:ext cx="6632575" cy="4724400"/>
          </a:xfrm>
        </p:spPr>
        <p:txBody>
          <a:bodyPr/>
          <a:lstStyle/>
          <a:p>
            <a:r>
              <a:rPr lang="en-US" sz="2000" smtClean="0"/>
              <a:t>Data ownership – who owns what and their SLA?</a:t>
            </a:r>
          </a:p>
          <a:p>
            <a:endParaRPr lang="en-US" sz="2000" smtClean="0"/>
          </a:p>
          <a:p>
            <a:r>
              <a:rPr lang="en-US" sz="2000" smtClean="0"/>
              <a:t>Data retention – how long to keep it?</a:t>
            </a:r>
          </a:p>
          <a:p>
            <a:endParaRPr lang="en-US" sz="2000" smtClean="0"/>
          </a:p>
          <a:p>
            <a:r>
              <a:rPr lang="en-US" sz="2000" smtClean="0"/>
              <a:t>Compliance and regulations – what are my obligations?</a:t>
            </a:r>
          </a:p>
          <a:p>
            <a:endParaRPr lang="en-US" sz="2000" smtClean="0"/>
          </a:p>
          <a:p>
            <a:r>
              <a:rPr lang="en-US" sz="2000" smtClean="0"/>
              <a:t>Economical data storage – Storing important data without excessive cost - </a:t>
            </a:r>
            <a:r>
              <a:rPr lang="en-US" sz="1800" smtClean="0"/>
              <a:t>tangible and intangible</a:t>
            </a:r>
          </a:p>
          <a:p>
            <a:endParaRPr lang="en-US" sz="1800" smtClean="0"/>
          </a:p>
          <a:p>
            <a:r>
              <a:rPr lang="en-US" sz="2000" smtClean="0"/>
              <a:t>Data integrity and protection</a:t>
            </a:r>
          </a:p>
          <a:p>
            <a:endParaRPr lang="en-US" sz="2000" smtClean="0"/>
          </a:p>
          <a:p>
            <a:r>
              <a:rPr lang="en-US" sz="2000" smtClean="0"/>
              <a:t>Access from disparate teams - Cloud</a:t>
            </a:r>
          </a:p>
          <a:p>
            <a:pPr lvl="2"/>
            <a:endParaRPr lang="en-US" sz="1800" smtClean="0"/>
          </a:p>
          <a:p>
            <a:pPr lvl="1"/>
            <a:endParaRPr lang="en-US" sz="2000" smtClean="0"/>
          </a:p>
          <a:p>
            <a:pPr lvl="1"/>
            <a:endParaRPr lang="en-US" sz="1400" smtClean="0"/>
          </a:p>
        </p:txBody>
      </p:sp>
      <p:sp>
        <p:nvSpPr>
          <p:cNvPr id="1229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© 2010 Quantum Corporation. Company Confidential. Forward-looking information is based upon multiple assumptions and uncertainties, does not necessarily represent the company’s outlook and is for planning purposes only.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 l="61308"/>
          <a:stretch>
            <a:fillRect/>
          </a:stretch>
        </p:blipFill>
        <p:spPr bwMode="auto">
          <a:xfrm>
            <a:off x="7124700" y="1041399"/>
            <a:ext cx="2025650" cy="5238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http://blogs.sun.com/blades/resource/C48_Graphics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2050" y="1506538"/>
            <a:ext cx="3848100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Customer Pain Point: Massive Scalability</a:t>
            </a:r>
          </a:p>
        </p:txBody>
      </p:sp>
      <p:sp>
        <p:nvSpPr>
          <p:cNvPr id="13316" name="Content Placeholder 4"/>
          <p:cNvSpPr>
            <a:spLocks noGrp="1"/>
          </p:cNvSpPr>
          <p:nvPr>
            <p:ph idx="1"/>
          </p:nvPr>
        </p:nvSpPr>
        <p:spPr>
          <a:xfrm>
            <a:off x="228600" y="914400"/>
            <a:ext cx="4462463" cy="3182938"/>
          </a:xfrm>
        </p:spPr>
        <p:txBody>
          <a:bodyPr/>
          <a:lstStyle/>
          <a:p>
            <a:r>
              <a:rPr lang="en-US" smtClean="0"/>
              <a:t>Scalable architecture – unlimited storage capacity, no HW constraints</a:t>
            </a:r>
          </a:p>
          <a:p>
            <a:pPr lvl="1"/>
            <a:r>
              <a:rPr lang="en-US" smtClean="0"/>
              <a:t>Archives for years or decades?</a:t>
            </a:r>
          </a:p>
          <a:p>
            <a:endParaRPr lang="en-US" smtClean="0"/>
          </a:p>
          <a:p>
            <a:r>
              <a:rPr lang="en-US" smtClean="0"/>
              <a:t>Vendor agnostic – leverage new technologies and existing investment</a:t>
            </a:r>
          </a:p>
          <a:p>
            <a:endParaRPr lang="en-US" smtClean="0"/>
          </a:p>
          <a:p>
            <a:r>
              <a:rPr lang="en-US" smtClean="0"/>
              <a:t>Reducing technical refresh and or component replacement = very painful</a:t>
            </a:r>
          </a:p>
          <a:p>
            <a:endParaRPr lang="en-US" smtClean="0"/>
          </a:p>
          <a:p>
            <a:endParaRPr lang="en-US" smtClean="0"/>
          </a:p>
          <a:p>
            <a:pPr>
              <a:buFontTx/>
              <a:buNone/>
            </a:pPr>
            <a:endParaRPr lang="en-US" smtClean="0"/>
          </a:p>
          <a:p>
            <a:endParaRPr lang="en-US" smtClean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 bwMode="auto">
          <a:xfrm>
            <a:off x="225425" y="2978150"/>
            <a:ext cx="498157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defTabSz="457200" eaLnBrk="0" hangingPunct="0">
              <a:spcBef>
                <a:spcPct val="20000"/>
              </a:spcBef>
              <a:buSzPct val="75000"/>
              <a:buFontTx/>
              <a:buBlip>
                <a:blip r:embed="rId4"/>
              </a:buBlip>
              <a:defRPr/>
            </a:pPr>
            <a:endParaRPr lang="en-US" sz="2400" b="0" kern="0" dirty="0">
              <a:solidFill>
                <a:srgbClr val="212121"/>
              </a:solidFill>
              <a:latin typeface="+mn-lt"/>
            </a:endParaRPr>
          </a:p>
          <a:p>
            <a:pPr marL="342900" indent="-342900" algn="l" defTabSz="457200" eaLnBrk="0" hangingPunct="0">
              <a:spcBef>
                <a:spcPct val="20000"/>
              </a:spcBef>
              <a:buSzPct val="75000"/>
              <a:buFontTx/>
              <a:buBlip>
                <a:blip r:embed="rId4"/>
              </a:buBlip>
              <a:defRPr/>
            </a:pPr>
            <a:endParaRPr lang="en-US" sz="2400" b="0" kern="0" dirty="0">
              <a:solidFill>
                <a:srgbClr val="212121"/>
              </a:solidFill>
              <a:latin typeface="+mn-lt"/>
            </a:endParaRPr>
          </a:p>
          <a:p>
            <a:pPr marL="342900" indent="-342900" algn="l" defTabSz="457200" eaLnBrk="0" hangingPunct="0">
              <a:spcBef>
                <a:spcPct val="20000"/>
              </a:spcBef>
              <a:buSzPct val="75000"/>
              <a:buFontTx/>
              <a:buBlip>
                <a:blip r:embed="rId4"/>
              </a:buBlip>
              <a:defRPr/>
            </a:pPr>
            <a:endParaRPr lang="en-US" sz="2400" b="0" kern="0" dirty="0">
              <a:solidFill>
                <a:srgbClr val="212121"/>
              </a:solidFill>
              <a:latin typeface="+mn-lt"/>
            </a:endParaRPr>
          </a:p>
        </p:txBody>
      </p:sp>
      <p:sp>
        <p:nvSpPr>
          <p:cNvPr id="13318" name="Footer Placeholder 7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© 2010 Quantum Corporation. Company Confidential. Forward-looking information is based upon multiple assumptions and uncertainties, does not necessarily represent the company’s outlook and is for planning purposes only.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75"/>
          </a:xfrm>
        </p:spPr>
        <p:txBody>
          <a:bodyPr/>
          <a:lstStyle/>
          <a:p>
            <a:r>
              <a:rPr lang="en-US" smtClean="0"/>
              <a:t>Spinning verses Non-Spinning</a:t>
            </a:r>
          </a:p>
        </p:txBody>
      </p:sp>
      <p:sp>
        <p:nvSpPr>
          <p:cNvPr id="14339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Disk</a:t>
            </a:r>
          </a:p>
        </p:txBody>
      </p:sp>
      <p:sp>
        <p:nvSpPr>
          <p:cNvPr id="14340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mtClean="0"/>
              <a:t>Faster access time</a:t>
            </a:r>
          </a:p>
          <a:p>
            <a:r>
              <a:rPr lang="en-US" smtClean="0"/>
              <a:t>Comfort </a:t>
            </a:r>
          </a:p>
          <a:p>
            <a:pPr lvl="1"/>
            <a:r>
              <a:rPr lang="en-US" smtClean="0"/>
              <a:t>User are comfortable with disk interfaces and I/O</a:t>
            </a:r>
          </a:p>
          <a:p>
            <a:r>
              <a:rPr lang="en-US" smtClean="0"/>
              <a:t>Larger disks = ability to build large storage pools</a:t>
            </a:r>
          </a:p>
          <a:p>
            <a:endParaRPr lang="en-US" smtClean="0"/>
          </a:p>
        </p:txBody>
      </p:sp>
      <p:sp>
        <p:nvSpPr>
          <p:cNvPr id="14341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mtClean="0"/>
              <a:t>Tape</a:t>
            </a:r>
          </a:p>
        </p:txBody>
      </p:sp>
      <p:sp>
        <p:nvSpPr>
          <p:cNvPr id="14342" name="Content Placeholder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mtClean="0"/>
              <a:t>Slower access time</a:t>
            </a:r>
          </a:p>
          <a:p>
            <a:r>
              <a:rPr lang="en-US" smtClean="0"/>
              <a:t>Less comfort:</a:t>
            </a:r>
          </a:p>
          <a:p>
            <a:pPr lvl="1"/>
            <a:r>
              <a:rPr lang="en-US" smtClean="0"/>
              <a:t>Removable, requires automation and software</a:t>
            </a:r>
          </a:p>
          <a:p>
            <a:r>
              <a:rPr lang="en-US" smtClean="0"/>
              <a:t>LTO-5 and LTFS extending the archival range of tape</a:t>
            </a:r>
          </a:p>
        </p:txBody>
      </p:sp>
      <p:sp>
        <p:nvSpPr>
          <p:cNvPr id="1434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© 2010 Quantum Corporation. Company Confidential. Forward-looking information is based upon multiple assumptions and uncertainties, does not necessarily represent the company’s outlook and is for planning purposes only.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75"/>
          </a:xfrm>
        </p:spPr>
        <p:txBody>
          <a:bodyPr/>
          <a:lstStyle/>
          <a:p>
            <a:r>
              <a:rPr lang="en-US" smtClean="0"/>
              <a:t>Cooling and Power</a:t>
            </a:r>
          </a:p>
        </p:txBody>
      </p:sp>
      <p:sp>
        <p:nvSpPr>
          <p:cNvPr id="15363" name="Text Placeholder 4"/>
          <p:cNvSpPr>
            <a:spLocks noGrp="1"/>
          </p:cNvSpPr>
          <p:nvPr>
            <p:ph type="body" idx="1"/>
          </p:nvPr>
        </p:nvSpPr>
        <p:spPr>
          <a:xfrm>
            <a:off x="425450" y="1182688"/>
            <a:ext cx="4040188" cy="549275"/>
          </a:xfrm>
        </p:spPr>
        <p:txBody>
          <a:bodyPr/>
          <a:lstStyle/>
          <a:p>
            <a:r>
              <a:rPr lang="en-US" smtClean="0"/>
              <a:t>Cooling</a:t>
            </a:r>
          </a:p>
        </p:txBody>
      </p:sp>
      <p:sp>
        <p:nvSpPr>
          <p:cNvPr id="15364" name="Content Placeholder 5"/>
          <p:cNvSpPr>
            <a:spLocks noGrp="1"/>
          </p:cNvSpPr>
          <p:nvPr>
            <p:ph sz="half" idx="2"/>
          </p:nvPr>
        </p:nvSpPr>
        <p:spPr>
          <a:xfrm>
            <a:off x="446088" y="1806575"/>
            <a:ext cx="4040187" cy="3824288"/>
          </a:xfrm>
        </p:spPr>
        <p:txBody>
          <a:bodyPr/>
          <a:lstStyle/>
          <a:p>
            <a:r>
              <a:rPr lang="en-US" smtClean="0"/>
              <a:t>HVAC impacting data centers</a:t>
            </a:r>
          </a:p>
          <a:p>
            <a:r>
              <a:rPr lang="en-US" smtClean="0"/>
              <a:t>Faster and more processors consuming more cooling</a:t>
            </a:r>
          </a:p>
          <a:p>
            <a:r>
              <a:rPr lang="en-US" smtClean="0"/>
              <a:t>Larger Storage systems require more HVAC</a:t>
            </a:r>
          </a:p>
          <a:p>
            <a:pPr algn="ctr">
              <a:buFontTx/>
              <a:buNone/>
            </a:pPr>
            <a:r>
              <a:rPr lang="en-US" smtClean="0"/>
              <a:t>How to mange data growth without impacting HVAC capacity?</a:t>
            </a:r>
          </a:p>
        </p:txBody>
      </p:sp>
      <p:sp>
        <p:nvSpPr>
          <p:cNvPr id="15365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5" y="1227138"/>
            <a:ext cx="4041775" cy="569912"/>
          </a:xfrm>
        </p:spPr>
        <p:txBody>
          <a:bodyPr/>
          <a:lstStyle/>
          <a:p>
            <a:r>
              <a:rPr lang="en-US" smtClean="0"/>
              <a:t>Power</a:t>
            </a:r>
          </a:p>
        </p:txBody>
      </p:sp>
      <p:sp>
        <p:nvSpPr>
          <p:cNvPr id="15366" name="Content Placeholder 7"/>
          <p:cNvSpPr>
            <a:spLocks noGrp="1"/>
          </p:cNvSpPr>
          <p:nvPr>
            <p:ph sz="quarter" idx="4"/>
          </p:nvPr>
        </p:nvSpPr>
        <p:spPr>
          <a:xfrm>
            <a:off x="4559300" y="1774825"/>
            <a:ext cx="4041775" cy="3932238"/>
          </a:xfrm>
        </p:spPr>
        <p:txBody>
          <a:bodyPr/>
          <a:lstStyle/>
          <a:p>
            <a:r>
              <a:rPr lang="en-US" smtClean="0"/>
              <a:t>Large HPC systems consume loads of power</a:t>
            </a:r>
          </a:p>
          <a:p>
            <a:r>
              <a:rPr lang="en-US" smtClean="0"/>
              <a:t>Large disk storage systems consumes power with or without data I/O</a:t>
            </a:r>
          </a:p>
          <a:p>
            <a:endParaRPr lang="en-US" smtClean="0"/>
          </a:p>
          <a:p>
            <a:pPr algn="ctr">
              <a:buFontTx/>
              <a:buNone/>
            </a:pPr>
            <a:r>
              <a:rPr lang="en-US" smtClean="0"/>
              <a:t>Can reduction in utility costs decreased overall budgets?</a:t>
            </a:r>
          </a:p>
        </p:txBody>
      </p:sp>
      <p:sp>
        <p:nvSpPr>
          <p:cNvPr id="1536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© 2010 Quantum Corporation. Company Confidential. Forward-looking information is based upon multiple assumptions and uncertainties, does not necessarily represent the company’s outlook and is for planning purposes only.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QTemplate white final">
  <a:themeElements>
    <a:clrScheme name="">
      <a:dk1>
        <a:srgbClr val="000000"/>
      </a:dk1>
      <a:lt1>
        <a:srgbClr val="FFFFFF"/>
      </a:lt1>
      <a:dk2>
        <a:srgbClr val="FFBD00"/>
      </a:dk2>
      <a:lt2>
        <a:srgbClr val="808080"/>
      </a:lt2>
      <a:accent1>
        <a:srgbClr val="425DA1"/>
      </a:accent1>
      <a:accent2>
        <a:srgbClr val="FFBD00"/>
      </a:accent2>
      <a:accent3>
        <a:srgbClr val="FFFFFF"/>
      </a:accent3>
      <a:accent4>
        <a:srgbClr val="000000"/>
      </a:accent4>
      <a:accent5>
        <a:srgbClr val="B0B6CD"/>
      </a:accent5>
      <a:accent6>
        <a:srgbClr val="E7AB00"/>
      </a:accent6>
      <a:hlink>
        <a:srgbClr val="A0B7F2"/>
      </a:hlink>
      <a:folHlink>
        <a:srgbClr val="B2B2B2"/>
      </a:folHlink>
    </a:clrScheme>
    <a:fontScheme name="QTemplate white fin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QTemplate white final 1">
        <a:dk1>
          <a:srgbClr val="000000"/>
        </a:dk1>
        <a:lt1>
          <a:srgbClr val="425DA1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FFBD00"/>
        </a:accent2>
        <a:accent3>
          <a:srgbClr val="B0B6CD"/>
        </a:accent3>
        <a:accent4>
          <a:srgbClr val="000000"/>
        </a:accent4>
        <a:accent5>
          <a:srgbClr val="FFFFFF"/>
        </a:accent5>
        <a:accent6>
          <a:srgbClr val="E7AB00"/>
        </a:accent6>
        <a:hlink>
          <a:srgbClr val="A0B7F2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New Template for PowerPoint 2003 to test with 2007 02APR10 with update instructions">
  <a:themeElements>
    <a:clrScheme name="New Template for PowerPoint 2003 to test with 2007 02APR10 with update instructions 13">
      <a:dk1>
        <a:srgbClr val="000000"/>
      </a:dk1>
      <a:lt1>
        <a:srgbClr val="FFFFFF"/>
      </a:lt1>
      <a:dk2>
        <a:srgbClr val="006AD6"/>
      </a:dk2>
      <a:lt2>
        <a:srgbClr val="808080"/>
      </a:lt2>
      <a:accent1>
        <a:srgbClr val="41A2EF"/>
      </a:accent1>
      <a:accent2>
        <a:srgbClr val="FFA600"/>
      </a:accent2>
      <a:accent3>
        <a:srgbClr val="FFFFFF"/>
      </a:accent3>
      <a:accent4>
        <a:srgbClr val="000000"/>
      </a:accent4>
      <a:accent5>
        <a:srgbClr val="B0CEF6"/>
      </a:accent5>
      <a:accent6>
        <a:srgbClr val="E79600"/>
      </a:accent6>
      <a:hlink>
        <a:srgbClr val="666666"/>
      </a:hlink>
      <a:folHlink>
        <a:srgbClr val="999999"/>
      </a:folHlink>
    </a:clrScheme>
    <a:fontScheme name="New Template for PowerPoint 2003 to test with 2007 02APR10 with update instruction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w Template for PowerPoint 2003 to test with 2007 02APR10 with update instruc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Template for PowerPoint 2003 to test with 2007 02APR10 with update instruction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Template for PowerPoint 2003 to test with 2007 02APR10 with update instruction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Template for PowerPoint 2003 to test with 2007 02APR10 with update instruction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Template for PowerPoint 2003 to test with 2007 02APR10 with update instruction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Template for PowerPoint 2003 to test with 2007 02APR10 with update instruction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Template for PowerPoint 2003 to test with 2007 02APR10 with update instruction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Template for PowerPoint 2003 to test with 2007 02APR10 with update instruction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Template for PowerPoint 2003 to test with 2007 02APR10 with update instruction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Template for PowerPoint 2003 to test with 2007 02APR10 with update instruction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Template for PowerPoint 2003 to test with 2007 02APR10 with update instruction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Template for PowerPoint 2003 to test with 2007 02APR10 with update instruction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Template for PowerPoint 2003 to test with 2007 02APR10 with update instructions 13">
        <a:dk1>
          <a:srgbClr val="000000"/>
        </a:dk1>
        <a:lt1>
          <a:srgbClr val="FFFFFF"/>
        </a:lt1>
        <a:dk2>
          <a:srgbClr val="006AD6"/>
        </a:dk2>
        <a:lt2>
          <a:srgbClr val="808080"/>
        </a:lt2>
        <a:accent1>
          <a:srgbClr val="41A2EF"/>
        </a:accent1>
        <a:accent2>
          <a:srgbClr val="FFA600"/>
        </a:accent2>
        <a:accent3>
          <a:srgbClr val="FFFFFF"/>
        </a:accent3>
        <a:accent4>
          <a:srgbClr val="000000"/>
        </a:accent4>
        <a:accent5>
          <a:srgbClr val="B0CEF6"/>
        </a:accent5>
        <a:accent6>
          <a:srgbClr val="E79600"/>
        </a:accent6>
        <a:hlink>
          <a:srgbClr val="666666"/>
        </a:hlink>
        <a:folHlink>
          <a:srgbClr val="9999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27279</TotalTime>
  <Words>1593</Words>
  <Application>Microsoft Office PowerPoint</Application>
  <PresentationFormat>On-screen Show (4:3)</PresentationFormat>
  <Paragraphs>207</Paragraphs>
  <Slides>14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Times New Roman</vt:lpstr>
      <vt:lpstr>Wingdings</vt:lpstr>
      <vt:lpstr>Arial Narrow</vt:lpstr>
      <vt:lpstr>Calibri</vt:lpstr>
      <vt:lpstr>QTemplate white final</vt:lpstr>
      <vt:lpstr>New Template for PowerPoint 2003 to test with 2007 02APR10 with update instructions</vt:lpstr>
      <vt:lpstr>Microsoft Photo Editor 3.0 Photo</vt:lpstr>
      <vt:lpstr>Slide 1</vt:lpstr>
      <vt:lpstr>Slide 2</vt:lpstr>
      <vt:lpstr>Is Your Department...</vt:lpstr>
      <vt:lpstr>Unstructured FILE Data Growth</vt:lpstr>
      <vt:lpstr>Demanding Workflows</vt:lpstr>
      <vt:lpstr>Customer Pain-Points:  Archiving</vt:lpstr>
      <vt:lpstr>Customer Pain Point: Massive Scalability</vt:lpstr>
      <vt:lpstr>Spinning verses Non-Spinning</vt:lpstr>
      <vt:lpstr>Cooling and Power</vt:lpstr>
      <vt:lpstr>Long term technology refresh</vt:lpstr>
      <vt:lpstr>Slide 11</vt:lpstr>
      <vt:lpstr>Workflow with Advanced Management</vt:lpstr>
      <vt:lpstr>Quantum’s Comprehensive Portfolio</vt:lpstr>
      <vt:lpstr>Slide 14</vt:lpstr>
    </vt:vector>
  </TitlesOfParts>
  <Company>Quantum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StorNext High Performance Workflow And Intelligent Archiving</dc:title>
  <dc:creator>Speaker Name</dc:creator>
  <dc:description>Template design: Silver Fox Productions_x000d_
Graphic design: Polly Macomber_x000d_
Formatter: Kaylee McAvoy, Silver Fox Productions, Inc._x000d_
_x000d_
Date:_x000d_
Length:_x000d_
Location:</dc:description>
  <cp:lastModifiedBy>hneeman</cp:lastModifiedBy>
  <cp:revision>764</cp:revision>
  <dcterms:created xsi:type="dcterms:W3CDTF">2005-03-17T16:12:20Z</dcterms:created>
  <dcterms:modified xsi:type="dcterms:W3CDTF">2010-10-10T17:39:28Z</dcterms:modified>
</cp:coreProperties>
</file>