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xls" ContentType="application/vnd.ms-exce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7"/>
  </p:notesMasterIdLst>
  <p:handoutMasterIdLst>
    <p:handoutMasterId r:id="rId88"/>
  </p:handoutMasterIdLst>
  <p:sldIdLst>
    <p:sldId id="468" r:id="rId2"/>
    <p:sldId id="605" r:id="rId3"/>
    <p:sldId id="602" r:id="rId4"/>
    <p:sldId id="471" r:id="rId5"/>
    <p:sldId id="472" r:id="rId6"/>
    <p:sldId id="622" r:id="rId7"/>
    <p:sldId id="623" r:id="rId8"/>
    <p:sldId id="649" r:id="rId9"/>
    <p:sldId id="647" r:id="rId10"/>
    <p:sldId id="648" r:id="rId11"/>
    <p:sldId id="626" r:id="rId12"/>
    <p:sldId id="627" r:id="rId13"/>
    <p:sldId id="646" r:id="rId14"/>
    <p:sldId id="628" r:id="rId15"/>
    <p:sldId id="629" r:id="rId16"/>
    <p:sldId id="630" r:id="rId17"/>
    <p:sldId id="631" r:id="rId18"/>
    <p:sldId id="650" r:id="rId19"/>
    <p:sldId id="651" r:id="rId20"/>
    <p:sldId id="652" r:id="rId21"/>
    <p:sldId id="653" r:id="rId22"/>
    <p:sldId id="654" r:id="rId23"/>
    <p:sldId id="633" r:id="rId24"/>
    <p:sldId id="634" r:id="rId25"/>
    <p:sldId id="635" r:id="rId26"/>
    <p:sldId id="636" r:id="rId27"/>
    <p:sldId id="640" r:id="rId28"/>
    <p:sldId id="655" r:id="rId29"/>
    <p:sldId id="641" r:id="rId30"/>
    <p:sldId id="642" r:id="rId31"/>
    <p:sldId id="484" r:id="rId32"/>
    <p:sldId id="485" r:id="rId33"/>
    <p:sldId id="502" r:id="rId34"/>
    <p:sldId id="503" r:id="rId35"/>
    <p:sldId id="657" r:id="rId36"/>
    <p:sldId id="658" r:id="rId37"/>
    <p:sldId id="504" r:id="rId38"/>
    <p:sldId id="505" r:id="rId39"/>
    <p:sldId id="506" r:id="rId40"/>
    <p:sldId id="507" r:id="rId41"/>
    <p:sldId id="508" r:id="rId42"/>
    <p:sldId id="509" r:id="rId43"/>
    <p:sldId id="511" r:id="rId44"/>
    <p:sldId id="513" r:id="rId45"/>
    <p:sldId id="514" r:id="rId46"/>
    <p:sldId id="516" r:id="rId47"/>
    <p:sldId id="517" r:id="rId48"/>
    <p:sldId id="518" r:id="rId49"/>
    <p:sldId id="519" r:id="rId50"/>
    <p:sldId id="520" r:id="rId51"/>
    <p:sldId id="521" r:id="rId52"/>
    <p:sldId id="573" r:id="rId53"/>
    <p:sldId id="669" r:id="rId54"/>
    <p:sldId id="619" r:id="rId55"/>
    <p:sldId id="620" r:id="rId56"/>
    <p:sldId id="621" r:id="rId57"/>
    <p:sldId id="607" r:id="rId58"/>
    <p:sldId id="608" r:id="rId59"/>
    <p:sldId id="609" r:id="rId60"/>
    <p:sldId id="575" r:id="rId61"/>
    <p:sldId id="522" r:id="rId62"/>
    <p:sldId id="523" r:id="rId63"/>
    <p:sldId id="524" r:id="rId64"/>
    <p:sldId id="525" r:id="rId65"/>
    <p:sldId id="611" r:id="rId66"/>
    <p:sldId id="579" r:id="rId67"/>
    <p:sldId id="578" r:id="rId68"/>
    <p:sldId id="659" r:id="rId69"/>
    <p:sldId id="663" r:id="rId70"/>
    <p:sldId id="662" r:id="rId71"/>
    <p:sldId id="664" r:id="rId72"/>
    <p:sldId id="661" r:id="rId73"/>
    <p:sldId id="670" r:id="rId74"/>
    <p:sldId id="660" r:id="rId75"/>
    <p:sldId id="668" r:id="rId76"/>
    <p:sldId id="665" r:id="rId77"/>
    <p:sldId id="666" r:id="rId78"/>
    <p:sldId id="667" r:id="rId79"/>
    <p:sldId id="554" r:id="rId80"/>
    <p:sldId id="600" r:id="rId81"/>
    <p:sldId id="598" r:id="rId82"/>
    <p:sldId id="599" r:id="rId83"/>
    <p:sldId id="603" r:id="rId84"/>
    <p:sldId id="555" r:id="rId85"/>
    <p:sldId id="556" r:id="rId86"/>
  </p:sldIdLst>
  <p:sldSz cx="9144000" cy="6858000" type="screen4x3"/>
  <p:notesSz cx="6858000" cy="9144000"/>
  <p:custDataLst>
    <p:tags r:id="rId8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99"/>
    <a:srgbClr val="008000"/>
    <a:srgbClr val="FF00FF"/>
    <a:srgbClr val="FFCCFF"/>
    <a:srgbClr val="CC99FF"/>
    <a:srgbClr val="800080"/>
    <a:srgbClr val="CC66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p:scale>
          <a:sx n="75" d="100"/>
          <a:sy n="75" d="100"/>
        </p:scale>
        <p:origin x="-13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44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6229F1F-1264-4727-8D8F-70FA790BF26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EB9A724-9395-47EE-97E8-CC4487AD4D7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9394" name="Group 1026"/>
          <p:cNvGrpSpPr>
            <a:grpSpLocks/>
          </p:cNvGrpSpPr>
          <p:nvPr/>
        </p:nvGrpSpPr>
        <p:grpSpPr bwMode="auto">
          <a:xfrm>
            <a:off x="0" y="2438400"/>
            <a:ext cx="9009063" cy="1052513"/>
            <a:chOff x="0" y="1536"/>
            <a:chExt cx="5675" cy="663"/>
          </a:xfrm>
        </p:grpSpPr>
        <p:grpSp>
          <p:nvGrpSpPr>
            <p:cNvPr id="59395" name="Group 1027"/>
            <p:cNvGrpSpPr>
              <a:grpSpLocks/>
            </p:cNvGrpSpPr>
            <p:nvPr/>
          </p:nvGrpSpPr>
          <p:grpSpPr bwMode="auto">
            <a:xfrm>
              <a:off x="183" y="1604"/>
              <a:ext cx="448" cy="299"/>
              <a:chOff x="720" y="336"/>
              <a:chExt cx="624" cy="432"/>
            </a:xfrm>
          </p:grpSpPr>
          <p:sp>
            <p:nvSpPr>
              <p:cNvPr id="59396" name="Rectangle 1028"/>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59397" name="Rectangle 1029"/>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59398" name="Group 1030"/>
            <p:cNvGrpSpPr>
              <a:grpSpLocks/>
            </p:cNvGrpSpPr>
            <p:nvPr/>
          </p:nvGrpSpPr>
          <p:grpSpPr bwMode="auto">
            <a:xfrm>
              <a:off x="261" y="1870"/>
              <a:ext cx="465" cy="299"/>
              <a:chOff x="912" y="2640"/>
              <a:chExt cx="672" cy="432"/>
            </a:xfrm>
          </p:grpSpPr>
          <p:sp>
            <p:nvSpPr>
              <p:cNvPr id="59399" name="Rectangle 1031"/>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59400" name="Rectangle 1032"/>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59401" name="Rectangle 1033"/>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59402" name="Rectangle 1034"/>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n-US"/>
            </a:p>
          </p:txBody>
        </p:sp>
        <p:sp>
          <p:nvSpPr>
            <p:cNvPr id="59403" name="Rectangle 1035"/>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9406" name="Rectangle 1038"/>
          <p:cNvSpPr>
            <a:spLocks noGrp="1" noChangeArrowheads="1"/>
          </p:cNvSpPr>
          <p:nvPr>
            <p:ph type="dt" sz="half" idx="2"/>
          </p:nvPr>
        </p:nvSpPr>
        <p:spPr bwMode="auto">
          <a:xfrm>
            <a:off x="9906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a:defRPr sz="1400">
                <a:solidFill>
                  <a:schemeClr val="bg2"/>
                </a:solidFill>
                <a:latin typeface="Tahoma" pitchFamily="34" charset="0"/>
              </a:defRPr>
            </a:lvl1pPr>
          </a:lstStyle>
          <a:p>
            <a:endParaRPr lang="en-US"/>
          </a:p>
        </p:txBody>
      </p:sp>
      <p:sp>
        <p:nvSpPr>
          <p:cNvPr id="59407" name="Rectangle 1039"/>
          <p:cNvSpPr>
            <a:spLocks noGrp="1" noChangeArrowheads="1"/>
          </p:cNvSpPr>
          <p:nvPr>
            <p:ph type="ftr" sz="quarter" idx="3"/>
          </p:nvPr>
        </p:nvSpPr>
        <p:spPr>
          <a:xfrm>
            <a:off x="3429000" y="6248400"/>
            <a:ext cx="2895600" cy="457200"/>
          </a:xfrm>
        </p:spPr>
        <p:txBody>
          <a:bodyPr/>
          <a:lstStyle>
            <a:lvl1pPr>
              <a:defRPr>
                <a:solidFill>
                  <a:schemeClr val="bg2"/>
                </a:solidFill>
                <a:latin typeface="Tahoma" pitchFamily="34" charset="0"/>
              </a:defRPr>
            </a:lvl1pPr>
          </a:lstStyle>
          <a:p>
            <a:r>
              <a:rPr lang="en-US"/>
              <a:t>OU Supercomputing Center for Education &amp; Research</a:t>
            </a:r>
          </a:p>
        </p:txBody>
      </p:sp>
      <p:sp>
        <p:nvSpPr>
          <p:cNvPr id="59408" name="Rectangle 1040"/>
          <p:cNvSpPr>
            <a:spLocks noGrp="1" noChangeArrowheads="1"/>
          </p:cNvSpPr>
          <p:nvPr>
            <p:ph type="sldNum" sz="quarter" idx="4"/>
          </p:nvPr>
        </p:nvSpPr>
        <p:spPr>
          <a:xfrm>
            <a:off x="6858000" y="6248400"/>
            <a:ext cx="1905000" cy="457200"/>
          </a:xfrm>
        </p:spPr>
        <p:txBody>
          <a:bodyPr/>
          <a:lstStyle>
            <a:lvl1pPr>
              <a:defRPr>
                <a:solidFill>
                  <a:schemeClr val="bg2"/>
                </a:solidFill>
                <a:latin typeface="Tahoma" pitchFamily="34" charset="0"/>
              </a:defRPr>
            </a:lvl1pPr>
          </a:lstStyle>
          <a:p>
            <a:fld id="{2159C136-1731-4447-8D53-2A183E525DB4}"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lvl1pPr>
              <a:defRPr/>
            </a:lvl1pPr>
          </a:lstStyle>
          <a:p>
            <a:fld id="{7C1D7845-A30D-486F-8203-01A713D05B18}"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lvl1pPr>
              <a:defRPr/>
            </a:lvl1pPr>
          </a:lstStyle>
          <a:p>
            <a:fld id="{FD4907C8-3DAA-4100-88E9-4CFAB4CF58AD}"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429000" y="6172200"/>
            <a:ext cx="3944938" cy="457200"/>
          </a:xfrm>
        </p:spPr>
        <p:txBody>
          <a:bodyPr/>
          <a:lstStyle>
            <a:lvl1pPr>
              <a:defRPr/>
            </a:lvl1p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a:xfrm>
            <a:off x="7162800" y="6191250"/>
            <a:ext cx="1295400" cy="457200"/>
          </a:xfrm>
        </p:spPr>
        <p:txBody>
          <a:bodyPr/>
          <a:lstStyle>
            <a:lvl1pPr>
              <a:defRPr/>
            </a:lvl1pPr>
          </a:lstStyle>
          <a:p>
            <a:fld id="{AC46A42F-C612-487D-86E2-62235DEC453F}"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lvl1pPr>
              <a:defRPr/>
            </a:lvl1pPr>
          </a:lstStyle>
          <a:p>
            <a:fld id="{AF6A6519-C07D-4AAA-9C6E-86D05C1805BF}"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lvl1pPr>
              <a:defRPr/>
            </a:lvl1pPr>
          </a:lstStyle>
          <a:p>
            <a:fld id="{C39F8911-31F5-403A-9474-B24F1EABFCA7}"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p:txBody>
          <a:bodyPr/>
          <a:lstStyle>
            <a:lvl1pPr>
              <a:defRPr/>
            </a:lvl1pPr>
          </a:lstStyle>
          <a:p>
            <a:fld id="{9D7948FE-0011-4C3B-B2A5-1F8B658FC4DA}"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8" name="Slide Number Placeholder 7"/>
          <p:cNvSpPr>
            <a:spLocks noGrp="1"/>
          </p:cNvSpPr>
          <p:nvPr>
            <p:ph type="sldNum" sz="quarter" idx="11"/>
          </p:nvPr>
        </p:nvSpPr>
        <p:spPr/>
        <p:txBody>
          <a:bodyPr/>
          <a:lstStyle>
            <a:lvl1pPr>
              <a:defRPr/>
            </a:lvl1pPr>
          </a:lstStyle>
          <a:p>
            <a:fld id="{6DE80EA1-F662-4937-94B3-A0E5CB40AAF0}"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4" name="Slide Number Placeholder 3"/>
          <p:cNvSpPr>
            <a:spLocks noGrp="1"/>
          </p:cNvSpPr>
          <p:nvPr>
            <p:ph type="sldNum" sz="quarter" idx="11"/>
          </p:nvPr>
        </p:nvSpPr>
        <p:spPr/>
        <p:txBody>
          <a:bodyPr/>
          <a:lstStyle>
            <a:lvl1pPr>
              <a:defRPr/>
            </a:lvl1pPr>
          </a:lstStyle>
          <a:p>
            <a:fld id="{70DC31C6-11A7-4112-8E83-0E79C292263B}"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3" name="Slide Number Placeholder 2"/>
          <p:cNvSpPr>
            <a:spLocks noGrp="1"/>
          </p:cNvSpPr>
          <p:nvPr>
            <p:ph type="sldNum" sz="quarter" idx="11"/>
          </p:nvPr>
        </p:nvSpPr>
        <p:spPr/>
        <p:txBody>
          <a:bodyPr/>
          <a:lstStyle>
            <a:lvl1pPr>
              <a:defRPr/>
            </a:lvl1pPr>
          </a:lstStyle>
          <a:p>
            <a:fld id="{D06D1F17-AC15-4DD2-82DC-07EC61B9AC59}"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p:txBody>
          <a:bodyPr/>
          <a:lstStyle>
            <a:lvl1pPr>
              <a:defRPr/>
            </a:lvl1pPr>
          </a:lstStyle>
          <a:p>
            <a:fld id="{AA64EB08-3885-4E04-972B-DC93B93E042C}"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p:txBody>
          <a:bodyPr/>
          <a:lstStyle>
            <a:lvl1pPr>
              <a:defRPr/>
            </a:lvl1pPr>
          </a:lstStyle>
          <a:p>
            <a:fld id="{B941FED7-119A-43B7-9630-52D8DC5134DD}"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409" name="Group 41"/>
          <p:cNvGrpSpPr>
            <a:grpSpLocks/>
          </p:cNvGrpSpPr>
          <p:nvPr userDrawn="1"/>
        </p:nvGrpSpPr>
        <p:grpSpPr bwMode="auto">
          <a:xfrm>
            <a:off x="228600" y="6096000"/>
            <a:ext cx="2362200" cy="598488"/>
            <a:chOff x="384" y="3840"/>
            <a:chExt cx="1488" cy="377"/>
          </a:xfrm>
        </p:grpSpPr>
        <p:pic>
          <p:nvPicPr>
            <p:cNvPr id="58383" name="Picture 15" descr="ou201_logo"/>
            <p:cNvPicPr>
              <a:picLocks noChangeAspect="1" noChangeArrowheads="1"/>
            </p:cNvPicPr>
            <p:nvPr userDrawn="1"/>
          </p:nvPicPr>
          <p:blipFill>
            <a:blip r:embed="rId14" cstate="print"/>
            <a:srcRect/>
            <a:stretch>
              <a:fillRect/>
            </a:stretch>
          </p:blipFill>
          <p:spPr bwMode="auto">
            <a:xfrm>
              <a:off x="912" y="3870"/>
              <a:ext cx="248" cy="339"/>
            </a:xfrm>
            <a:prstGeom prst="rect">
              <a:avLst/>
            </a:prstGeom>
            <a:noFill/>
          </p:spPr>
        </p:pic>
        <p:pic>
          <p:nvPicPr>
            <p:cNvPr id="58403" name="Picture 35" descr="oscer_logo_crimson_20060918"/>
            <p:cNvPicPr>
              <a:picLocks noChangeAspect="1" noChangeArrowheads="1"/>
            </p:cNvPicPr>
            <p:nvPr userDrawn="1"/>
          </p:nvPicPr>
          <p:blipFill>
            <a:blip r:embed="rId15" cstate="print"/>
            <a:srcRect/>
            <a:stretch>
              <a:fillRect/>
            </a:stretch>
          </p:blipFill>
          <p:spPr bwMode="auto">
            <a:xfrm>
              <a:off x="384" y="3840"/>
              <a:ext cx="489" cy="345"/>
            </a:xfrm>
            <a:prstGeom prst="rect">
              <a:avLst/>
            </a:prstGeom>
            <a:noFill/>
          </p:spPr>
        </p:pic>
        <p:pic>
          <p:nvPicPr>
            <p:cNvPr id="58407" name="Picture 39" descr="ouit_logo_small"/>
            <p:cNvPicPr>
              <a:picLocks noChangeAspect="1" noChangeArrowheads="1"/>
            </p:cNvPicPr>
            <p:nvPr userDrawn="1"/>
          </p:nvPicPr>
          <p:blipFill>
            <a:blip r:embed="rId16" cstate="print"/>
            <a:srcRect/>
            <a:stretch>
              <a:fillRect/>
            </a:stretch>
          </p:blipFill>
          <p:spPr bwMode="auto">
            <a:xfrm>
              <a:off x="1152" y="3840"/>
              <a:ext cx="720" cy="377"/>
            </a:xfrm>
            <a:prstGeom prst="rect">
              <a:avLst/>
            </a:prstGeom>
            <a:noFill/>
          </p:spPr>
        </p:pic>
      </p:grpSp>
      <p:sp>
        <p:nvSpPr>
          <p:cNvPr id="58370" name="Rectangle 2"/>
          <p:cNvSpPr>
            <a:spLocks noChangeArrowheads="1"/>
          </p:cNvSpPr>
          <p:nvPr/>
        </p:nvSpPr>
        <p:spPr bwMode="ltGray">
          <a:xfrm>
            <a:off x="228600" y="533400"/>
            <a:ext cx="438150" cy="474663"/>
          </a:xfrm>
          <a:prstGeom prst="rect">
            <a:avLst/>
          </a:prstGeom>
          <a:solidFill>
            <a:schemeClr val="accent2"/>
          </a:solidFill>
          <a:ln w="9525">
            <a:noFill/>
            <a:miter lim="800000"/>
            <a:headEnd/>
            <a:tailEnd/>
          </a:ln>
          <a:effectLst/>
        </p:spPr>
        <p:txBody>
          <a:bodyPr wrap="none" anchor="ctr"/>
          <a:lstStyle/>
          <a:p>
            <a:endParaRPr kumimoji="1" lang="en-US" sz="2400">
              <a:latin typeface="Tahoma" pitchFamily="34" charset="0"/>
            </a:endParaRPr>
          </a:p>
        </p:txBody>
      </p:sp>
      <p:sp>
        <p:nvSpPr>
          <p:cNvPr id="58371" name="Rectangle 3"/>
          <p:cNvSpPr>
            <a:spLocks noChangeArrowheads="1"/>
          </p:cNvSpPr>
          <p:nvPr/>
        </p:nvSpPr>
        <p:spPr bwMode="ltGray">
          <a:xfrm>
            <a:off x="609600" y="53340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en-US" sz="2400">
              <a:latin typeface="Tahoma" pitchFamily="34" charset="0"/>
            </a:endParaRPr>
          </a:p>
        </p:txBody>
      </p:sp>
      <p:sp>
        <p:nvSpPr>
          <p:cNvPr id="58372" name="Rectangle 4"/>
          <p:cNvSpPr>
            <a:spLocks noChangeArrowheads="1"/>
          </p:cNvSpPr>
          <p:nvPr/>
        </p:nvSpPr>
        <p:spPr bwMode="ltGray">
          <a:xfrm>
            <a:off x="228600" y="990600"/>
            <a:ext cx="381000" cy="474663"/>
          </a:xfrm>
          <a:prstGeom prst="rect">
            <a:avLst/>
          </a:prstGeom>
          <a:solidFill>
            <a:schemeClr val="folHlink"/>
          </a:solidFill>
          <a:ln w="9525">
            <a:noFill/>
            <a:miter lim="800000"/>
            <a:headEnd/>
            <a:tailEnd/>
          </a:ln>
          <a:effectLst/>
        </p:spPr>
        <p:txBody>
          <a:bodyPr wrap="none" anchor="ctr"/>
          <a:lstStyle/>
          <a:p>
            <a:endParaRPr kumimoji="1" lang="en-US" sz="2400">
              <a:latin typeface="Tahoma" pitchFamily="34" charset="0"/>
            </a:endParaRPr>
          </a:p>
        </p:txBody>
      </p:sp>
      <p:sp>
        <p:nvSpPr>
          <p:cNvPr id="58373" name="Rectangle 5"/>
          <p:cNvSpPr>
            <a:spLocks noChangeArrowheads="1"/>
          </p:cNvSpPr>
          <p:nvPr/>
        </p:nvSpPr>
        <p:spPr bwMode="ltGray">
          <a:xfrm>
            <a:off x="533400" y="990600"/>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en-US" sz="2400">
              <a:latin typeface="Tahoma" pitchFamily="34" charset="0"/>
            </a:endParaRPr>
          </a:p>
        </p:txBody>
      </p:sp>
      <p:sp>
        <p:nvSpPr>
          <p:cNvPr id="58374" name="Rectangle 6"/>
          <p:cNvSpPr>
            <a:spLocks noChangeArrowheads="1"/>
          </p:cNvSpPr>
          <p:nvPr/>
        </p:nvSpPr>
        <p:spPr bwMode="ltGray">
          <a:xfrm>
            <a:off x="76200" y="8382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en-US" sz="2400">
              <a:latin typeface="Tahoma" pitchFamily="34" charset="0"/>
            </a:endParaRPr>
          </a:p>
        </p:txBody>
      </p:sp>
      <p:sp>
        <p:nvSpPr>
          <p:cNvPr id="58375" name="Rectangle 7"/>
          <p:cNvSpPr>
            <a:spLocks noChangeArrowheads="1"/>
          </p:cNvSpPr>
          <p:nvPr/>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endParaRPr kumimoji="1" lang="en-US" sz="2400">
              <a:latin typeface="Tahoma" pitchFamily="34" charset="0"/>
            </a:endParaRPr>
          </a:p>
        </p:txBody>
      </p:sp>
      <p:sp>
        <p:nvSpPr>
          <p:cNvPr id="58376" name="Rectangle 8"/>
          <p:cNvSpPr>
            <a:spLocks noChangeArrowheads="1"/>
          </p:cNvSpPr>
          <p:nvPr/>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n-US" sz="2400">
              <a:latin typeface="Tahoma" pitchFamily="34" charset="0"/>
            </a:endParaRPr>
          </a:p>
        </p:txBody>
      </p:sp>
      <p:sp>
        <p:nvSpPr>
          <p:cNvPr id="58377" name="Rectangle 9"/>
          <p:cNvSpPr>
            <a:spLocks noGrp="1" noChangeArrowheads="1"/>
          </p:cNvSpPr>
          <p:nvPr>
            <p:ph type="title"/>
          </p:nvPr>
        </p:nvSpPr>
        <p:spPr bwMode="auto">
          <a:xfrm>
            <a:off x="990600" y="457200"/>
            <a:ext cx="7793038" cy="6778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378" name="Rectangle 10"/>
          <p:cNvSpPr>
            <a:spLocks noGrp="1" noChangeArrowheads="1"/>
          </p:cNvSpPr>
          <p:nvPr>
            <p:ph type="body" idx="1"/>
          </p:nvPr>
        </p:nvSpPr>
        <p:spPr bwMode="auto">
          <a:xfrm>
            <a:off x="609600" y="1371600"/>
            <a:ext cx="7924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80" name="Rectangle 12"/>
          <p:cNvSpPr>
            <a:spLocks noGrp="1" noChangeArrowheads="1"/>
          </p:cNvSpPr>
          <p:nvPr>
            <p:ph type="ftr" sz="quarter" idx="3"/>
          </p:nvPr>
        </p:nvSpPr>
        <p:spPr bwMode="auto">
          <a:xfrm>
            <a:off x="3429000" y="6172200"/>
            <a:ext cx="394493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r>
              <a:rPr lang="en-US" dirty="0"/>
              <a:t>OSCER State of the Center Address</a:t>
            </a:r>
          </a:p>
          <a:p>
            <a:r>
              <a:rPr lang="en-US" dirty="0" smtClean="0"/>
              <a:t>Wednesday October 6 2010</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89DA6624-B4F7-4D07-9440-DC9410980D4B}" type="slidenum">
              <a:rPr lang="en-US"/>
              <a:pPr/>
              <a:t>‹#›</a:t>
            </a:fld>
            <a:endParaRPr lang="en-US"/>
          </a:p>
        </p:txBody>
      </p:sp>
      <p:pic>
        <p:nvPicPr>
          <p:cNvPr id="58413" name="Picture 45" descr="gpn_logo_pms_445_374"/>
          <p:cNvPicPr>
            <a:picLocks noChangeAspect="1" noChangeArrowheads="1"/>
          </p:cNvPicPr>
          <p:nvPr userDrawn="1"/>
        </p:nvPicPr>
        <p:blipFill>
          <a:blip r:embed="rId17" cstate="print"/>
          <a:srcRect/>
          <a:stretch>
            <a:fillRect/>
          </a:stretch>
        </p:blipFill>
        <p:spPr bwMode="auto">
          <a:xfrm>
            <a:off x="2590800" y="6248400"/>
            <a:ext cx="1320800" cy="306388"/>
          </a:xfrm>
          <a:prstGeom prst="rect">
            <a:avLst/>
          </a:prstGeom>
          <a:noFill/>
        </p:spPr>
      </p:pic>
      <p:pic>
        <p:nvPicPr>
          <p:cNvPr id="19" name="Picture 18" descr="okepscor_logo.jpg"/>
          <p:cNvPicPr>
            <a:picLocks noChangeAspect="1"/>
          </p:cNvPicPr>
          <p:nvPr userDrawn="1"/>
        </p:nvPicPr>
        <p:blipFill>
          <a:blip r:embed="rId18" cstate="print"/>
          <a:stretch>
            <a:fillRect/>
          </a:stretch>
        </p:blipFill>
        <p:spPr>
          <a:xfrm>
            <a:off x="6858000" y="6197600"/>
            <a:ext cx="1066800" cy="5334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hf hdr="0" dt="0"/>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Times New Roman" pitchFamily="18" charset="0"/>
        </a:defRPr>
      </a:lvl2pPr>
      <a:lvl3pPr algn="ctr" rtl="0" fontAlgn="base">
        <a:spcBef>
          <a:spcPct val="0"/>
        </a:spcBef>
        <a:spcAft>
          <a:spcPct val="0"/>
        </a:spcAft>
        <a:defRPr sz="4000" b="1">
          <a:solidFill>
            <a:schemeClr val="tx2"/>
          </a:solidFill>
          <a:latin typeface="Times New Roman" pitchFamily="18" charset="0"/>
        </a:defRPr>
      </a:lvl3pPr>
      <a:lvl4pPr algn="ctr" rtl="0" fontAlgn="base">
        <a:spcBef>
          <a:spcPct val="0"/>
        </a:spcBef>
        <a:spcAft>
          <a:spcPct val="0"/>
        </a:spcAft>
        <a:defRPr sz="4000" b="1">
          <a:solidFill>
            <a:schemeClr val="tx2"/>
          </a:solidFill>
          <a:latin typeface="Times New Roman" pitchFamily="18" charset="0"/>
        </a:defRPr>
      </a:lvl4pPr>
      <a:lvl5pPr algn="ctr" rtl="0" fontAlgn="base">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fontAlgn="base">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fontAlgn="base">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mailto:hneeman@ou.edu" TargetMode="Externa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rnet2.edu/"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12.jpeg"/></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3" Type="http://schemas.openxmlformats.org/officeDocument/2006/relationships/hyperlink" Target="http://www.oscer.ou.edu/education.php" TargetMode="Externa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image" Target="../media/image13.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oscer.ou.edu/papers_from_rounds.php" TargetMode="External"/><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oscer.ou.edu/" TargetMode="Externa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a:t>Henry Neeman, OSCER Director</a:t>
            </a:r>
          </a:p>
          <a:p>
            <a:pPr>
              <a:lnSpc>
                <a:spcPct val="70000"/>
              </a:lnSpc>
            </a:pPr>
            <a:r>
              <a:rPr lang="en-US" sz="2000" b="1">
                <a:latin typeface="Courier New" pitchFamily="49" charset="0"/>
                <a:hlinkClick r:id="rId3"/>
              </a:rPr>
              <a:t>hneeman@ou.edu</a:t>
            </a:r>
            <a:endParaRPr lang="en-US" sz="2000" b="1">
              <a:latin typeface="Courier New" pitchFamily="49" charset="0"/>
            </a:endParaRPr>
          </a:p>
          <a:p>
            <a:pPr>
              <a:lnSpc>
                <a:spcPct val="70000"/>
              </a:lnSpc>
            </a:pPr>
            <a:r>
              <a:rPr lang="en-US" sz="2000" b="1"/>
              <a:t>OU Supercomputing Center for Education &amp; Research</a:t>
            </a:r>
          </a:p>
          <a:p>
            <a:pPr>
              <a:lnSpc>
                <a:spcPct val="70000"/>
              </a:lnSpc>
            </a:pPr>
            <a:r>
              <a:rPr lang="en-US" sz="2000" b="1"/>
              <a:t>A Division of OU Information Technology</a:t>
            </a:r>
          </a:p>
        </p:txBody>
      </p:sp>
      <p:sp>
        <p:nvSpPr>
          <p:cNvPr id="768003" name="Text Box 3"/>
          <p:cNvSpPr txBox="1">
            <a:spLocks noChangeArrowheads="1"/>
          </p:cNvSpPr>
          <p:nvPr/>
        </p:nvSpPr>
        <p:spPr bwMode="auto">
          <a:xfrm>
            <a:off x="3125788" y="5764213"/>
            <a:ext cx="3011487" cy="701675"/>
          </a:xfrm>
          <a:prstGeom prst="rect">
            <a:avLst/>
          </a:prstGeom>
          <a:noFill/>
          <a:ln w="9525">
            <a:noFill/>
            <a:miter lim="800000"/>
            <a:headEnd/>
            <a:tailEnd/>
          </a:ln>
          <a:effectLst/>
        </p:spPr>
        <p:txBody>
          <a:bodyPr wrap="none">
            <a:spAutoFit/>
          </a:bodyPr>
          <a:lstStyle/>
          <a:p>
            <a:r>
              <a:rPr lang="en-US" sz="2000" dirty="0" smtClean="0"/>
              <a:t>Wednesday October 6 2010</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a:solidFill>
                  <a:srgbClr val="A50021"/>
                </a:solidFill>
                <a:latin typeface="Arial Black" pitchFamily="34" charset="0"/>
              </a:rPr>
              <a:t>OSCER:</a:t>
            </a:r>
            <a:br>
              <a:rPr lang="en-US" sz="5400">
                <a:solidFill>
                  <a:srgbClr val="A50021"/>
                </a:solidFill>
                <a:latin typeface="Arial Black" pitchFamily="34" charset="0"/>
              </a:rPr>
            </a:br>
            <a:r>
              <a:rPr lang="en-US" sz="540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4"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5"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6"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7" cstate="print"/>
          <a:srcRect/>
          <a:stretch>
            <a:fillRect/>
          </a:stretch>
        </p:blipFill>
        <p:spPr bwMode="auto">
          <a:xfrm>
            <a:off x="1676400" y="4953000"/>
            <a:ext cx="2768600" cy="641350"/>
          </a:xfrm>
          <a:prstGeom prst="rect">
            <a:avLst/>
          </a:prstGeom>
          <a:noFill/>
        </p:spPr>
      </p:pic>
      <p:pic>
        <p:nvPicPr>
          <p:cNvPr id="10" name="Picture 9" descr="okepscor_logo.jpg"/>
          <p:cNvPicPr>
            <a:picLocks noChangeAspect="1"/>
          </p:cNvPicPr>
          <p:nvPr/>
        </p:nvPicPr>
        <p:blipFill>
          <a:blip r:embed="rId8" cstate="print"/>
          <a:stretch>
            <a:fillRect/>
          </a:stretch>
        </p:blipFill>
        <p:spPr>
          <a:xfrm>
            <a:off x="5638800" y="4724400"/>
            <a:ext cx="1905000" cy="952500"/>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1" name="Slide Number Placeholder 5"/>
          <p:cNvSpPr>
            <a:spLocks noGrp="1"/>
          </p:cNvSpPr>
          <p:nvPr>
            <p:ph type="sldNum" sz="quarter" idx="11"/>
          </p:nvPr>
        </p:nvSpPr>
        <p:spPr/>
        <p:txBody>
          <a:bodyPr/>
          <a:lstStyle/>
          <a:p>
            <a:fld id="{7EBF105A-EAE6-489F-9E6E-B2D6A61838EF}" type="slidenum">
              <a:rPr lang="en-US"/>
              <a:pPr/>
              <a:t>10</a:t>
            </a:fld>
            <a:endParaRPr lang="en-US"/>
          </a:p>
        </p:txBody>
      </p:sp>
      <p:sp>
        <p:nvSpPr>
          <p:cNvPr id="862210" name="Rectangle 2"/>
          <p:cNvSpPr>
            <a:spLocks noGrp="1" noChangeArrowheads="1"/>
          </p:cNvSpPr>
          <p:nvPr>
            <p:ph type="title"/>
          </p:nvPr>
        </p:nvSpPr>
        <p:spPr/>
        <p:txBody>
          <a:bodyPr/>
          <a:lstStyle/>
          <a:p>
            <a:r>
              <a:rPr lang="en-US" sz="3600"/>
              <a:t>National Collaborators (22 states)</a:t>
            </a:r>
          </a:p>
        </p:txBody>
      </p:sp>
      <p:sp>
        <p:nvSpPr>
          <p:cNvPr id="862212" name="Rectangle 4"/>
          <p:cNvSpPr>
            <a:spLocks noGrp="1" noChangeArrowheads="1"/>
          </p:cNvSpPr>
          <p:nvPr>
            <p:ph type="body" sz="half" idx="1"/>
          </p:nvPr>
        </p:nvSpPr>
        <p:spPr>
          <a:xfrm>
            <a:off x="609600" y="1371600"/>
            <a:ext cx="3886200" cy="5105400"/>
          </a:xfrm>
        </p:spPr>
        <p:txBody>
          <a:bodyPr/>
          <a:lstStyle/>
          <a:p>
            <a:pPr>
              <a:lnSpc>
                <a:spcPct val="80000"/>
              </a:lnSpc>
              <a:buClr>
                <a:schemeClr val="tx1"/>
              </a:buClr>
              <a:buSzTx/>
              <a:buFont typeface="Wingdings" pitchFamily="2" charset="2"/>
              <a:buAutoNum type="arabicPeriod"/>
            </a:pPr>
            <a:r>
              <a:rPr lang="en-US" sz="1500" dirty="0"/>
              <a:t>California State Polytechnic </a:t>
            </a:r>
            <a:r>
              <a:rPr lang="en-US" sz="1500" dirty="0" smtClean="0"/>
              <a:t>U </a:t>
            </a:r>
            <a:r>
              <a:rPr lang="en-US" sz="1500" dirty="0"/>
              <a:t>Pomona (</a:t>
            </a:r>
            <a:r>
              <a:rPr lang="en-US" sz="1500" b="1" dirty="0">
                <a:solidFill>
                  <a:srgbClr val="008000"/>
                </a:solidFill>
              </a:rPr>
              <a:t>minority-serving</a:t>
            </a:r>
            <a:r>
              <a:rPr lang="en-US" sz="1500" dirty="0"/>
              <a:t>, </a:t>
            </a:r>
            <a:r>
              <a:rPr lang="en-US" sz="1500" b="1" dirty="0">
                <a:solidFill>
                  <a:schemeClr val="hlink"/>
                </a:solidFill>
              </a:rPr>
              <a:t>masters</a:t>
            </a:r>
            <a:r>
              <a:rPr lang="en-US" sz="1500" dirty="0"/>
              <a:t>)</a:t>
            </a:r>
          </a:p>
          <a:p>
            <a:pPr>
              <a:lnSpc>
                <a:spcPct val="70000"/>
              </a:lnSpc>
              <a:buClr>
                <a:schemeClr val="tx1"/>
              </a:buClr>
              <a:buSzTx/>
              <a:buFont typeface="Wingdings" pitchFamily="2" charset="2"/>
              <a:buAutoNum type="arabicPeriod"/>
            </a:pPr>
            <a:r>
              <a:rPr lang="en-US" sz="1500" dirty="0"/>
              <a:t>Colorado State </a:t>
            </a:r>
            <a:r>
              <a:rPr lang="en-US" sz="1500" dirty="0" smtClean="0"/>
              <a:t>U</a:t>
            </a:r>
            <a:endParaRPr lang="en-US" sz="1500" dirty="0"/>
          </a:p>
          <a:p>
            <a:pPr>
              <a:lnSpc>
                <a:spcPct val="70000"/>
              </a:lnSpc>
              <a:buClr>
                <a:schemeClr val="tx1"/>
              </a:buClr>
              <a:buSzTx/>
              <a:buFont typeface="Wingdings" pitchFamily="2" charset="2"/>
              <a:buAutoNum type="arabicPeriod"/>
            </a:pPr>
            <a:r>
              <a:rPr lang="en-US" sz="1500" dirty="0"/>
              <a:t>Contra Costa College (CA, </a:t>
            </a:r>
            <a:r>
              <a:rPr lang="en-US" sz="1500" b="1" dirty="0">
                <a:solidFill>
                  <a:srgbClr val="008000"/>
                </a:solidFill>
              </a:rPr>
              <a:t>minority-serving</a:t>
            </a:r>
            <a:r>
              <a:rPr lang="en-US" sz="1500" dirty="0"/>
              <a:t>, </a:t>
            </a:r>
            <a:r>
              <a:rPr lang="en-US" sz="1500" b="1" dirty="0">
                <a:solidFill>
                  <a:schemeClr val="hlink"/>
                </a:solidFill>
              </a:rPr>
              <a:t>2-year</a:t>
            </a:r>
            <a:r>
              <a:rPr lang="en-US" sz="1500" dirty="0"/>
              <a:t>)</a:t>
            </a:r>
          </a:p>
          <a:p>
            <a:pPr>
              <a:lnSpc>
                <a:spcPct val="70000"/>
              </a:lnSpc>
              <a:buClr>
                <a:schemeClr val="tx1"/>
              </a:buClr>
              <a:buSzTx/>
              <a:buFont typeface="Wingdings" pitchFamily="2" charset="2"/>
              <a:buAutoNum type="arabicPeriod"/>
            </a:pPr>
            <a:r>
              <a:rPr lang="en-US" sz="1500" dirty="0"/>
              <a:t>Delaware State </a:t>
            </a:r>
            <a:r>
              <a:rPr lang="en-US" sz="1500" dirty="0" smtClean="0"/>
              <a:t>U </a:t>
            </a:r>
            <a:r>
              <a:rPr lang="en-US" sz="1500" dirty="0"/>
              <a:t>(</a:t>
            </a:r>
            <a:r>
              <a:rPr lang="en-US" sz="1500" b="1" dirty="0">
                <a:solidFill>
                  <a:schemeClr val="folHlink"/>
                </a:solidFill>
              </a:rPr>
              <a:t>EPSCoR</a:t>
            </a:r>
            <a:r>
              <a:rPr lang="en-US" sz="1500" dirty="0"/>
              <a:t>, </a:t>
            </a:r>
            <a:r>
              <a:rPr lang="en-US" sz="1500" b="1" dirty="0">
                <a:solidFill>
                  <a:schemeClr val="hlink"/>
                </a:solidFill>
              </a:rPr>
              <a:t>masters</a:t>
            </a:r>
            <a:r>
              <a:rPr lang="en-US" sz="1500" dirty="0"/>
              <a:t>)</a:t>
            </a:r>
          </a:p>
          <a:p>
            <a:pPr>
              <a:lnSpc>
                <a:spcPct val="70000"/>
              </a:lnSpc>
              <a:buClr>
                <a:schemeClr val="tx1"/>
              </a:buClr>
              <a:buSzTx/>
              <a:buFont typeface="Wingdings" pitchFamily="2" charset="2"/>
              <a:buAutoNum type="arabicPeriod"/>
            </a:pPr>
            <a:r>
              <a:rPr lang="en-US" sz="1500" dirty="0"/>
              <a:t>Earlham College (IN, </a:t>
            </a:r>
            <a:r>
              <a:rPr lang="en-US" sz="1500" b="1" dirty="0">
                <a:solidFill>
                  <a:schemeClr val="hlink"/>
                </a:solidFill>
              </a:rPr>
              <a:t>bachelors</a:t>
            </a:r>
            <a:r>
              <a:rPr lang="en-US" sz="1500" dirty="0"/>
              <a:t>)</a:t>
            </a:r>
          </a:p>
          <a:p>
            <a:pPr>
              <a:lnSpc>
                <a:spcPct val="80000"/>
              </a:lnSpc>
              <a:buClr>
                <a:schemeClr val="tx1"/>
              </a:buClr>
              <a:buSzTx/>
              <a:buFont typeface="Wingdings" pitchFamily="2" charset="2"/>
              <a:buAutoNum type="arabicPeriod"/>
            </a:pPr>
            <a:r>
              <a:rPr lang="en-US" sz="1500" dirty="0"/>
              <a:t>Emporia State </a:t>
            </a:r>
            <a:r>
              <a:rPr lang="en-US" sz="1500" dirty="0" smtClean="0"/>
              <a:t>U </a:t>
            </a:r>
            <a:r>
              <a:rPr lang="en-US" sz="1500" dirty="0"/>
              <a:t>(KS, </a:t>
            </a:r>
            <a:r>
              <a:rPr lang="en-US" sz="1500" b="1" dirty="0">
                <a:solidFill>
                  <a:schemeClr val="folHlink"/>
                </a:solidFill>
              </a:rPr>
              <a:t>EPSCoR</a:t>
            </a:r>
            <a:r>
              <a:rPr lang="en-US" sz="1500" dirty="0"/>
              <a:t>, </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a:pPr>
            <a:r>
              <a:rPr lang="en-US" sz="1500" dirty="0"/>
              <a:t>Florida State </a:t>
            </a:r>
            <a:r>
              <a:rPr lang="en-US" sz="1500" dirty="0" smtClean="0"/>
              <a:t>U</a:t>
            </a:r>
            <a:endParaRPr lang="en-US" sz="1500" dirty="0"/>
          </a:p>
          <a:p>
            <a:pPr>
              <a:lnSpc>
                <a:spcPct val="80000"/>
              </a:lnSpc>
              <a:buClr>
                <a:schemeClr val="tx1"/>
              </a:buClr>
              <a:buSzTx/>
              <a:buFont typeface="Wingdings" pitchFamily="2" charset="2"/>
              <a:buAutoNum type="arabicPeriod"/>
            </a:pPr>
            <a:r>
              <a:rPr lang="en-US" sz="1500" dirty="0"/>
              <a:t>Georgia Institute of Technology</a:t>
            </a:r>
          </a:p>
          <a:p>
            <a:pPr>
              <a:lnSpc>
                <a:spcPct val="80000"/>
              </a:lnSpc>
              <a:buClr>
                <a:schemeClr val="tx1"/>
              </a:buClr>
              <a:buSzTx/>
              <a:buFont typeface="Wingdings" pitchFamily="2" charset="2"/>
              <a:buAutoNum type="arabicPeriod"/>
            </a:pPr>
            <a:r>
              <a:rPr lang="en-US" sz="1500" dirty="0"/>
              <a:t>Great Plains Network</a:t>
            </a:r>
          </a:p>
          <a:p>
            <a:pPr>
              <a:lnSpc>
                <a:spcPct val="80000"/>
              </a:lnSpc>
              <a:buClr>
                <a:schemeClr val="tx1"/>
              </a:buClr>
              <a:buSzTx/>
              <a:buFont typeface="Wingdings" pitchFamily="2" charset="2"/>
              <a:buAutoNum type="arabicPeriod"/>
            </a:pPr>
            <a:r>
              <a:rPr lang="en-US" sz="1500" dirty="0"/>
              <a:t>Harvard </a:t>
            </a:r>
            <a:r>
              <a:rPr lang="en-US" sz="1500" dirty="0" smtClean="0"/>
              <a:t>U (MA</a:t>
            </a:r>
            <a:r>
              <a:rPr lang="en-US" sz="1500" dirty="0"/>
              <a:t>)</a:t>
            </a:r>
          </a:p>
          <a:p>
            <a:pPr>
              <a:lnSpc>
                <a:spcPct val="80000"/>
              </a:lnSpc>
              <a:buClr>
                <a:schemeClr val="tx1"/>
              </a:buClr>
              <a:buSzTx/>
              <a:buFont typeface="Wingdings" pitchFamily="2" charset="2"/>
              <a:buAutoNum type="arabicPeriod"/>
            </a:pPr>
            <a:r>
              <a:rPr lang="en-US" sz="1500" dirty="0"/>
              <a:t>Indiana </a:t>
            </a:r>
            <a:r>
              <a:rPr lang="en-US" sz="1500" dirty="0" smtClean="0"/>
              <a:t>U</a:t>
            </a:r>
            <a:endParaRPr lang="en-US" sz="1500" dirty="0"/>
          </a:p>
          <a:p>
            <a:pPr>
              <a:lnSpc>
                <a:spcPct val="80000"/>
              </a:lnSpc>
              <a:buClr>
                <a:schemeClr val="tx1"/>
              </a:buClr>
              <a:buSzTx/>
              <a:buFont typeface="Wingdings" pitchFamily="2" charset="2"/>
              <a:buAutoNum type="arabicPeriod"/>
            </a:pPr>
            <a:r>
              <a:rPr lang="en-US" sz="1500" dirty="0"/>
              <a:t>Kansas State </a:t>
            </a:r>
            <a:r>
              <a:rPr lang="en-US" sz="1500" dirty="0" smtClean="0"/>
              <a:t>U </a:t>
            </a:r>
            <a:r>
              <a:rPr lang="en-US" sz="1500" dirty="0"/>
              <a:t>(</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a:pPr>
            <a:r>
              <a:rPr lang="en-US" sz="1500" dirty="0"/>
              <a:t>Kean </a:t>
            </a:r>
            <a:r>
              <a:rPr lang="en-US" sz="1500" dirty="0" smtClean="0"/>
              <a:t>U </a:t>
            </a:r>
            <a:r>
              <a:rPr lang="en-US" sz="1500" dirty="0"/>
              <a:t>(NJ)</a:t>
            </a:r>
          </a:p>
          <a:p>
            <a:pPr>
              <a:lnSpc>
                <a:spcPct val="80000"/>
              </a:lnSpc>
              <a:buClr>
                <a:schemeClr val="tx1"/>
              </a:buClr>
              <a:buSzTx/>
              <a:buFont typeface="Wingdings" pitchFamily="2" charset="2"/>
              <a:buAutoNum type="arabicPeriod"/>
            </a:pPr>
            <a:r>
              <a:rPr lang="en-US" sz="1500" dirty="0"/>
              <a:t>Longwood </a:t>
            </a:r>
            <a:r>
              <a:rPr lang="en-US" sz="1500" dirty="0" smtClean="0"/>
              <a:t>U </a:t>
            </a:r>
            <a:r>
              <a:rPr lang="en-US" sz="1500" dirty="0"/>
              <a:t>(VA, </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a:pPr>
            <a:r>
              <a:rPr lang="en-US" sz="1500" dirty="0"/>
              <a:t>Marshall </a:t>
            </a:r>
            <a:r>
              <a:rPr lang="en-US" sz="1500" dirty="0" smtClean="0"/>
              <a:t>U </a:t>
            </a:r>
            <a:r>
              <a:rPr lang="en-US" sz="1500" dirty="0"/>
              <a:t>(WV, </a:t>
            </a:r>
            <a:r>
              <a:rPr lang="en-US" sz="1500" b="1" dirty="0">
                <a:solidFill>
                  <a:schemeClr val="folHlink"/>
                </a:solidFill>
              </a:rPr>
              <a:t>EPSCoR</a:t>
            </a:r>
            <a:r>
              <a:rPr lang="en-US" sz="1500" dirty="0"/>
              <a:t>, </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a:pPr>
            <a:r>
              <a:rPr lang="en-US" sz="1500" dirty="0"/>
              <a:t>Navajo Technical College (NM, </a:t>
            </a:r>
            <a:r>
              <a:rPr lang="en-US" sz="1500" b="1" dirty="0">
                <a:solidFill>
                  <a:srgbClr val="008000"/>
                </a:solidFill>
              </a:rPr>
              <a:t>tribal</a:t>
            </a:r>
            <a:r>
              <a:rPr lang="en-US" sz="1500" dirty="0"/>
              <a:t>, </a:t>
            </a:r>
            <a:r>
              <a:rPr lang="en-US" sz="1500" b="1" dirty="0">
                <a:solidFill>
                  <a:schemeClr val="folHlink"/>
                </a:solidFill>
              </a:rPr>
              <a:t>EPSCoR</a:t>
            </a:r>
            <a:r>
              <a:rPr lang="en-US" sz="1500" dirty="0"/>
              <a:t>, </a:t>
            </a:r>
            <a:r>
              <a:rPr lang="en-US" sz="1500" b="1" dirty="0">
                <a:solidFill>
                  <a:schemeClr val="hlink"/>
                </a:solidFill>
              </a:rPr>
              <a:t>2-year</a:t>
            </a:r>
            <a:r>
              <a:rPr lang="en-US" sz="1500" dirty="0"/>
              <a:t>)</a:t>
            </a:r>
          </a:p>
        </p:txBody>
      </p:sp>
      <p:sp>
        <p:nvSpPr>
          <p:cNvPr id="862213" name="Rectangle 5"/>
          <p:cNvSpPr>
            <a:spLocks noGrp="1" noChangeArrowheads="1"/>
          </p:cNvSpPr>
          <p:nvPr>
            <p:ph type="body" sz="half" idx="2"/>
          </p:nvPr>
        </p:nvSpPr>
        <p:spPr>
          <a:xfrm>
            <a:off x="4648200" y="1371600"/>
            <a:ext cx="3886200" cy="5105400"/>
          </a:xfrm>
        </p:spPr>
        <p:txBody>
          <a:bodyPr/>
          <a:lstStyle/>
          <a:p>
            <a:pPr>
              <a:lnSpc>
                <a:spcPct val="80000"/>
              </a:lnSpc>
              <a:buClr>
                <a:schemeClr val="tx1"/>
              </a:buClr>
              <a:buSzTx/>
              <a:buFont typeface="Wingdings" pitchFamily="2" charset="2"/>
              <a:buAutoNum type="arabicPeriod" startAt="17"/>
            </a:pPr>
            <a:r>
              <a:rPr lang="en-US" sz="1500" dirty="0"/>
              <a:t>Purdue </a:t>
            </a:r>
            <a:r>
              <a:rPr lang="en-US" sz="1500" dirty="0" smtClean="0"/>
              <a:t>U </a:t>
            </a:r>
            <a:r>
              <a:rPr lang="en-US" sz="1500" dirty="0"/>
              <a:t>(IN)</a:t>
            </a:r>
          </a:p>
          <a:p>
            <a:pPr>
              <a:lnSpc>
                <a:spcPct val="80000"/>
              </a:lnSpc>
              <a:buClr>
                <a:schemeClr val="tx1"/>
              </a:buClr>
              <a:buSzTx/>
              <a:buFont typeface="Wingdings" pitchFamily="2" charset="2"/>
              <a:buAutoNum type="arabicPeriod" startAt="17"/>
            </a:pPr>
            <a:r>
              <a:rPr lang="en-US" sz="1500" dirty="0"/>
              <a:t>Riverside Community College (CA, </a:t>
            </a:r>
            <a:r>
              <a:rPr lang="en-US" sz="1500" b="1" dirty="0">
                <a:solidFill>
                  <a:schemeClr val="hlink"/>
                </a:solidFill>
              </a:rPr>
              <a:t>2-year</a:t>
            </a:r>
            <a:r>
              <a:rPr lang="en-US" sz="1500" dirty="0"/>
              <a:t>)</a:t>
            </a:r>
          </a:p>
          <a:p>
            <a:pPr>
              <a:lnSpc>
                <a:spcPct val="90000"/>
              </a:lnSpc>
              <a:buClr>
                <a:schemeClr val="tx1"/>
              </a:buClr>
              <a:buSzTx/>
              <a:buFont typeface="Wingdings" pitchFamily="2" charset="2"/>
              <a:buAutoNum type="arabicPeriod" startAt="17"/>
            </a:pPr>
            <a:r>
              <a:rPr lang="en-US" sz="1500" dirty="0"/>
              <a:t>St. Cloud State </a:t>
            </a:r>
            <a:r>
              <a:rPr lang="en-US" sz="1500" dirty="0" smtClean="0"/>
              <a:t>U </a:t>
            </a:r>
            <a:r>
              <a:rPr lang="en-US" sz="1500" dirty="0"/>
              <a:t>(MN, </a:t>
            </a:r>
            <a:r>
              <a:rPr lang="en-US" sz="1500" b="1" dirty="0">
                <a:solidFill>
                  <a:schemeClr val="hlink"/>
                </a:solidFill>
              </a:rPr>
              <a:t>masters</a:t>
            </a:r>
            <a:r>
              <a:rPr lang="en-US" sz="1500" dirty="0"/>
              <a:t>)</a:t>
            </a:r>
          </a:p>
          <a:p>
            <a:pPr>
              <a:lnSpc>
                <a:spcPct val="90000"/>
              </a:lnSpc>
              <a:buClr>
                <a:schemeClr val="tx1"/>
              </a:buClr>
              <a:buSzTx/>
              <a:buFont typeface="Wingdings" pitchFamily="2" charset="2"/>
              <a:buAutoNum type="arabicPeriod" startAt="17"/>
            </a:pPr>
            <a:r>
              <a:rPr lang="en-US" sz="1500" dirty="0"/>
              <a:t>Syracuse </a:t>
            </a:r>
            <a:r>
              <a:rPr lang="en-US" sz="1500" dirty="0" smtClean="0"/>
              <a:t>U </a:t>
            </a:r>
            <a:r>
              <a:rPr lang="en-US" sz="1500" dirty="0"/>
              <a:t>(NY)</a:t>
            </a:r>
          </a:p>
          <a:p>
            <a:pPr>
              <a:lnSpc>
                <a:spcPct val="90000"/>
              </a:lnSpc>
              <a:buClr>
                <a:schemeClr val="tx1"/>
              </a:buClr>
              <a:buSzTx/>
              <a:buFont typeface="Wingdings" pitchFamily="2" charset="2"/>
              <a:buAutoNum type="arabicPeriod" startAt="17"/>
            </a:pPr>
            <a:r>
              <a:rPr lang="en-US" sz="1500" dirty="0"/>
              <a:t>Texas A&amp;M </a:t>
            </a:r>
            <a:r>
              <a:rPr lang="en-US" sz="1500" dirty="0" smtClean="0"/>
              <a:t>U</a:t>
            </a:r>
            <a:endParaRPr lang="en-US" sz="1500" dirty="0"/>
          </a:p>
          <a:p>
            <a:pPr>
              <a:lnSpc>
                <a:spcPct val="90000"/>
              </a:lnSpc>
              <a:buClr>
                <a:schemeClr val="tx1"/>
              </a:buClr>
              <a:buSzTx/>
              <a:buFont typeface="Wingdings" pitchFamily="2" charset="2"/>
              <a:buAutoNum type="arabicPeriod" startAt="17"/>
            </a:pPr>
            <a:r>
              <a:rPr lang="en-US" sz="1500" dirty="0"/>
              <a:t>Texas A&amp;M </a:t>
            </a:r>
            <a:r>
              <a:rPr lang="en-US" sz="1500" dirty="0" smtClean="0"/>
              <a:t>U-Corpus </a:t>
            </a:r>
            <a:r>
              <a:rPr lang="en-US" sz="1500" dirty="0"/>
              <a:t>Christi (</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startAt="17"/>
            </a:pPr>
            <a:r>
              <a:rPr lang="en-US" sz="1500" dirty="0" smtClean="0"/>
              <a:t>U </a:t>
            </a:r>
            <a:r>
              <a:rPr lang="en-US" sz="1500" dirty="0"/>
              <a:t>Arkansas (</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smtClean="0"/>
              <a:t>U </a:t>
            </a:r>
            <a:r>
              <a:rPr lang="en-US" sz="1500" dirty="0"/>
              <a:t>Arkansas Little Rock (</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smtClean="0"/>
              <a:t>U California </a:t>
            </a:r>
            <a:r>
              <a:rPr lang="en-US" sz="1500" dirty="0"/>
              <a:t>Santa Barbara</a:t>
            </a:r>
          </a:p>
          <a:p>
            <a:pPr>
              <a:lnSpc>
                <a:spcPct val="80000"/>
              </a:lnSpc>
              <a:buClr>
                <a:schemeClr val="tx1"/>
              </a:buClr>
              <a:buSzTx/>
              <a:buFont typeface="Wingdings" pitchFamily="2" charset="2"/>
              <a:buAutoNum type="arabicPeriod" startAt="17"/>
            </a:pPr>
            <a:r>
              <a:rPr lang="en-US" sz="1500" dirty="0" smtClean="0"/>
              <a:t>U </a:t>
            </a:r>
            <a:r>
              <a:rPr lang="en-US" sz="1500" dirty="0"/>
              <a:t>Illinois at Urbana-Champaign</a:t>
            </a:r>
          </a:p>
          <a:p>
            <a:pPr>
              <a:lnSpc>
                <a:spcPct val="80000"/>
              </a:lnSpc>
              <a:buClr>
                <a:schemeClr val="tx1"/>
              </a:buClr>
              <a:buSzTx/>
              <a:buFont typeface="Wingdings" pitchFamily="2" charset="2"/>
              <a:buAutoNum type="arabicPeriod" startAt="17"/>
            </a:pPr>
            <a:r>
              <a:rPr lang="en-US" sz="1500" dirty="0" smtClean="0"/>
              <a:t>U </a:t>
            </a:r>
            <a:r>
              <a:rPr lang="en-US" sz="1500" dirty="0"/>
              <a:t>Kansas (</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smtClean="0"/>
              <a:t>U Nebraska-Lincoln </a:t>
            </a:r>
            <a:r>
              <a:rPr lang="en-US" sz="1500" dirty="0"/>
              <a:t>(</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smtClean="0"/>
              <a:t>U </a:t>
            </a:r>
            <a:r>
              <a:rPr lang="en-US" sz="1500" dirty="0"/>
              <a:t>North Dakota (</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smtClean="0"/>
              <a:t>U </a:t>
            </a:r>
            <a:r>
              <a:rPr lang="en-US" sz="1500" dirty="0"/>
              <a:t>Northern Iowa (</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startAt="17"/>
            </a:pPr>
            <a:r>
              <a:rPr lang="en-US" sz="1500" dirty="0" smtClean="0"/>
              <a:t>U </a:t>
            </a:r>
            <a:r>
              <a:rPr lang="en-US" sz="1500" dirty="0"/>
              <a:t>Utah (</a:t>
            </a:r>
            <a:r>
              <a:rPr lang="en-US" sz="1500" b="1" dirty="0">
                <a:solidFill>
                  <a:schemeClr val="folHlink"/>
                </a:solidFill>
              </a:rPr>
              <a:t>EPSCoR</a:t>
            </a:r>
            <a:r>
              <a:rPr lang="en-US" sz="1500" dirty="0"/>
              <a:t>)</a:t>
            </a:r>
          </a:p>
          <a:p>
            <a:pPr>
              <a:lnSpc>
                <a:spcPct val="80000"/>
              </a:lnSpc>
              <a:buClr>
                <a:schemeClr val="tx1"/>
              </a:buClr>
              <a:buSzTx/>
              <a:buFont typeface="Wingdings" pitchFamily="2" charset="2"/>
              <a:buAutoNum type="arabicPeriod" startAt="17"/>
            </a:pPr>
            <a:r>
              <a:rPr lang="en-US" sz="1500" dirty="0"/>
              <a:t>Widener </a:t>
            </a:r>
            <a:r>
              <a:rPr lang="en-US" sz="1500" dirty="0" smtClean="0"/>
              <a:t>U </a:t>
            </a:r>
            <a:r>
              <a:rPr lang="en-US" sz="1500" dirty="0"/>
              <a:t>(</a:t>
            </a:r>
            <a:r>
              <a:rPr lang="en-US" sz="1500" b="1" dirty="0">
                <a:solidFill>
                  <a:schemeClr val="hlink"/>
                </a:solidFill>
              </a:rPr>
              <a:t>masters</a:t>
            </a:r>
            <a:r>
              <a:rPr lang="en-US" sz="1500" dirty="0"/>
              <a:t>)</a:t>
            </a:r>
          </a:p>
          <a:p>
            <a:pPr>
              <a:lnSpc>
                <a:spcPct val="80000"/>
              </a:lnSpc>
              <a:buClr>
                <a:schemeClr val="tx1"/>
              </a:buClr>
              <a:buSzTx/>
              <a:buFont typeface="Wingdings" pitchFamily="2" charset="2"/>
              <a:buAutoNum type="arabicPeriod" startAt="17"/>
            </a:pPr>
            <a:r>
              <a:rPr lang="en-US" sz="1500" dirty="0"/>
              <a:t>Worcester Polytechnic Institute (MA)</a:t>
            </a:r>
          </a:p>
          <a:p>
            <a:pPr>
              <a:lnSpc>
                <a:spcPct val="60000"/>
              </a:lnSpc>
            </a:pPr>
            <a:r>
              <a:rPr lang="en-US" sz="1800" b="1" u="sng" dirty="0">
                <a:solidFill>
                  <a:srgbClr val="CC0099"/>
                </a:solidFill>
              </a:rPr>
              <a:t>YOU COULD BE HERE!</a:t>
            </a:r>
          </a:p>
        </p:txBody>
      </p:sp>
      <p:grpSp>
        <p:nvGrpSpPr>
          <p:cNvPr id="2" name="Group 6"/>
          <p:cNvGrpSpPr>
            <a:grpSpLocks/>
          </p:cNvGrpSpPr>
          <p:nvPr/>
        </p:nvGrpSpPr>
        <p:grpSpPr bwMode="auto">
          <a:xfrm>
            <a:off x="2895600" y="2895600"/>
            <a:ext cx="1668463" cy="403225"/>
            <a:chOff x="672" y="3543"/>
            <a:chExt cx="1051" cy="254"/>
          </a:xfrm>
        </p:grpSpPr>
        <p:sp>
          <p:nvSpPr>
            <p:cNvPr id="862215" name="Text Box 7"/>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62216" name="Text Box 8"/>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62217" name="Text Box 9"/>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62218" name="Text Box 10"/>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5603" name="Slide Number Placeholder 4"/>
          <p:cNvSpPr>
            <a:spLocks noGrp="1"/>
          </p:cNvSpPr>
          <p:nvPr>
            <p:ph type="sldNum" sz="quarter" idx="11"/>
          </p:nvPr>
        </p:nvSpPr>
        <p:spPr>
          <a:noFill/>
        </p:spPr>
        <p:txBody>
          <a:bodyPr/>
          <a:lstStyle/>
          <a:p>
            <a:fld id="{47C2434F-0165-4181-8F6F-02CC586B3B49}" type="slidenum">
              <a:rPr lang="en-US"/>
              <a:pPr/>
              <a:t>11</a:t>
            </a:fld>
            <a:endParaRPr lang="en-US"/>
          </a:p>
        </p:txBody>
      </p:sp>
      <p:sp>
        <p:nvSpPr>
          <p:cNvPr id="25604" name="Rectangle 2"/>
          <p:cNvSpPr>
            <a:spLocks noGrp="1" noChangeArrowheads="1"/>
          </p:cNvSpPr>
          <p:nvPr>
            <p:ph type="title"/>
          </p:nvPr>
        </p:nvSpPr>
        <p:spPr/>
        <p:txBody>
          <a:bodyPr/>
          <a:lstStyle/>
          <a:p>
            <a:pPr eaLnBrk="1" hangingPunct="1"/>
            <a:r>
              <a:rPr lang="en-US" smtClean="0"/>
              <a:t>Who Are the Users?</a:t>
            </a:r>
          </a:p>
        </p:txBody>
      </p:sp>
      <p:sp>
        <p:nvSpPr>
          <p:cNvPr id="25605" name="Rectangle 3"/>
          <p:cNvSpPr>
            <a:spLocks noGrp="1" noChangeArrowheads="1"/>
          </p:cNvSpPr>
          <p:nvPr>
            <p:ph type="body" idx="1"/>
          </p:nvPr>
        </p:nvSpPr>
        <p:spPr>
          <a:xfrm>
            <a:off x="533400" y="1295400"/>
            <a:ext cx="8077200" cy="5181600"/>
          </a:xfrm>
        </p:spPr>
        <p:txBody>
          <a:bodyPr/>
          <a:lstStyle/>
          <a:p>
            <a:pPr eaLnBrk="1" hangingPunct="1">
              <a:buFont typeface="Wingdings" pitchFamily="2" charset="2"/>
              <a:buNone/>
            </a:pPr>
            <a:r>
              <a:rPr lang="en-US" b="1" u="sng" dirty="0" smtClean="0">
                <a:solidFill>
                  <a:schemeClr val="tx2"/>
                </a:solidFill>
              </a:rPr>
              <a:t>Over 700 users</a:t>
            </a:r>
            <a:r>
              <a:rPr lang="en-US" dirty="0" smtClean="0">
                <a:solidFill>
                  <a:schemeClr val="tx2"/>
                </a:solidFill>
              </a:rPr>
              <a:t> </a:t>
            </a:r>
            <a:r>
              <a:rPr lang="en-US" dirty="0" smtClean="0"/>
              <a:t>so far, including:</a:t>
            </a:r>
          </a:p>
          <a:p>
            <a:pPr eaLnBrk="1" hangingPunct="1">
              <a:lnSpc>
                <a:spcPct val="90000"/>
              </a:lnSpc>
            </a:pPr>
            <a:r>
              <a:rPr lang="en-US" dirty="0" smtClean="0"/>
              <a:t>Roughly equal split between students vs faculty/staff (students are the bulk of the active users);</a:t>
            </a:r>
          </a:p>
          <a:p>
            <a:pPr eaLnBrk="1" hangingPunct="1">
              <a:lnSpc>
                <a:spcPct val="70000"/>
              </a:lnSpc>
            </a:pPr>
            <a:r>
              <a:rPr lang="en-US" dirty="0" smtClean="0"/>
              <a:t>many off campus users (roughly 20%);</a:t>
            </a:r>
          </a:p>
          <a:p>
            <a:pPr eaLnBrk="1" hangingPunct="1">
              <a:lnSpc>
                <a:spcPct val="80000"/>
              </a:lnSpc>
            </a:pPr>
            <a:r>
              <a:rPr lang="en-US" dirty="0" smtClean="0"/>
              <a:t>… more being added </a:t>
            </a:r>
            <a:r>
              <a:rPr lang="en-US" b="1" u="sng" dirty="0" smtClean="0">
                <a:solidFill>
                  <a:srgbClr val="CC0099"/>
                </a:solidFill>
              </a:rPr>
              <a:t>every month</a:t>
            </a:r>
            <a:r>
              <a:rPr lang="en-US" dirty="0" smtClean="0"/>
              <a:t>.</a:t>
            </a:r>
          </a:p>
          <a:p>
            <a:pPr eaLnBrk="1" hangingPunct="1">
              <a:lnSpc>
                <a:spcPct val="80000"/>
              </a:lnSpc>
              <a:buFont typeface="Wingdings" pitchFamily="2" charset="2"/>
              <a:buNone/>
            </a:pPr>
            <a:endParaRPr lang="en-US" dirty="0" smtClean="0"/>
          </a:p>
          <a:p>
            <a:pPr eaLnBrk="1" hangingPunct="1">
              <a:buFont typeface="Wingdings" pitchFamily="2" charset="2"/>
              <a:buNone/>
            </a:pPr>
            <a:r>
              <a:rPr lang="en-US" b="1" u="sng" dirty="0" smtClean="0">
                <a:solidFill>
                  <a:schemeClr val="tx2"/>
                </a:solidFill>
              </a:rPr>
              <a:t>Comparison</a:t>
            </a:r>
            <a:r>
              <a:rPr lang="en-US" dirty="0" smtClean="0"/>
              <a:t>: TeraGrid, consisting of 11 resource provide sites across the US, has ~5000 unique users.</a:t>
            </a:r>
          </a:p>
          <a:p>
            <a:pPr eaLnBrk="1" hangingPunct="1">
              <a:buFont typeface="Wingdings" pitchFamily="2" charset="2"/>
              <a:buNone/>
            </a:pPr>
            <a:endParaRPr lang="en-US" dirty="0" smtClean="0"/>
          </a:p>
          <a:p>
            <a:pPr eaLnBrk="1" hangingPunct="1">
              <a:buFont typeface="Wingdings" pitchFamily="2" charset="2"/>
              <a:buNone/>
            </a:pPr>
            <a:r>
              <a:rPr lang="en-US" b="1" u="sng" dirty="0" smtClean="0"/>
              <a:t>Fun Fact</a:t>
            </a:r>
            <a:r>
              <a:rPr lang="en-US" dirty="0" smtClean="0"/>
              <a:t>: Oklahoma’s HPC user density per 100,000 population is roughly 9 times as high as </a:t>
            </a:r>
            <a:r>
              <a:rPr lang="en-US" dirty="0" err="1" smtClean="0"/>
              <a:t>TeraGrid’s</a:t>
            </a:r>
            <a:r>
              <a:rPr lang="en-US" dirty="0" smtClean="0"/>
              <a:t>.</a:t>
            </a:r>
          </a:p>
        </p:txBody>
      </p:sp>
      <p:sp>
        <p:nvSpPr>
          <p:cNvPr id="2560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6627" name="Slide Number Placeholder 4"/>
          <p:cNvSpPr>
            <a:spLocks noGrp="1"/>
          </p:cNvSpPr>
          <p:nvPr>
            <p:ph type="sldNum" sz="quarter" idx="11"/>
          </p:nvPr>
        </p:nvSpPr>
        <p:spPr>
          <a:noFill/>
        </p:spPr>
        <p:txBody>
          <a:bodyPr/>
          <a:lstStyle/>
          <a:p>
            <a:fld id="{88FA874E-E7EC-4BE7-84D5-511A398D8986}" type="slidenum">
              <a:rPr lang="en-US"/>
              <a:pPr/>
              <a:t>12</a:t>
            </a:fld>
            <a:endParaRPr lang="en-US"/>
          </a:p>
        </p:txBody>
      </p:sp>
      <p:pic>
        <p:nvPicPr>
          <p:cNvPr id="26628" name="Picture 2" descr="caps_logo"/>
          <p:cNvPicPr>
            <a:picLocks noChangeAspect="1" noChangeArrowheads="1"/>
          </p:cNvPicPr>
          <p:nvPr/>
        </p:nvPicPr>
        <p:blipFill>
          <a:blip r:embed="rId4" cstate="print"/>
          <a:srcRect/>
          <a:stretch>
            <a:fillRect/>
          </a:stretch>
        </p:blipFill>
        <p:spPr bwMode="auto">
          <a:xfrm>
            <a:off x="7010400" y="1809750"/>
            <a:ext cx="1625600" cy="871538"/>
          </a:xfrm>
          <a:prstGeom prst="rect">
            <a:avLst/>
          </a:prstGeom>
          <a:noFill/>
          <a:ln w="9525">
            <a:noFill/>
            <a:miter lim="800000"/>
            <a:headEnd/>
            <a:tailEnd/>
          </a:ln>
        </p:spPr>
      </p:pic>
      <p:sp>
        <p:nvSpPr>
          <p:cNvPr id="26629" name="Rectangle 4"/>
          <p:cNvSpPr>
            <a:spLocks noGrp="1" noChangeArrowheads="1"/>
          </p:cNvSpPr>
          <p:nvPr>
            <p:ph type="body" idx="1"/>
          </p:nvPr>
        </p:nvSpPr>
        <p:spPr>
          <a:xfrm>
            <a:off x="609600" y="1371600"/>
            <a:ext cx="7523163" cy="4648200"/>
          </a:xfrm>
        </p:spPr>
        <p:txBody>
          <a:bodyPr/>
          <a:lstStyle/>
          <a:p>
            <a:pPr eaLnBrk="1" hangingPunct="1">
              <a:lnSpc>
                <a:spcPct val="110000"/>
              </a:lnSpc>
            </a:pPr>
            <a:r>
              <a:rPr lang="en-US" b="1" u="sng" dirty="0" smtClean="0"/>
              <a:t>Center for Analysis &amp; Prediction of Storms</a:t>
            </a:r>
            <a:r>
              <a:rPr lang="en-US" dirty="0" smtClean="0"/>
              <a:t>:          daily real time weather forecasting</a:t>
            </a:r>
          </a:p>
          <a:p>
            <a:pPr eaLnBrk="1" hangingPunct="1">
              <a:lnSpc>
                <a:spcPct val="110000"/>
              </a:lnSpc>
            </a:pPr>
            <a:r>
              <a:rPr lang="en-US" b="1" u="sng" dirty="0" smtClean="0"/>
              <a:t>Oklahoma Center for High Energy Physics</a:t>
            </a:r>
            <a:r>
              <a:rPr lang="en-US" dirty="0" smtClean="0"/>
              <a:t>: simulation and data analysis of banging tiny particles together at unbelievably high speeds</a:t>
            </a:r>
          </a:p>
          <a:p>
            <a:pPr eaLnBrk="1" hangingPunct="1">
              <a:lnSpc>
                <a:spcPct val="110000"/>
              </a:lnSpc>
            </a:pPr>
            <a:r>
              <a:rPr lang="en-US" b="1" u="sng" dirty="0" smtClean="0"/>
              <a:t>Chemical Engineering</a:t>
            </a:r>
            <a:r>
              <a:rPr lang="en-US" dirty="0" smtClean="0"/>
              <a:t>: lots and lots of molecular dynamics</a:t>
            </a:r>
          </a:p>
        </p:txBody>
      </p:sp>
      <p:sp>
        <p:nvSpPr>
          <p:cNvPr id="26630" name="Rectangle 5"/>
          <p:cNvSpPr>
            <a:spLocks noGrp="1" noChangeArrowheads="1"/>
          </p:cNvSpPr>
          <p:nvPr>
            <p:ph type="title"/>
          </p:nvPr>
        </p:nvSpPr>
        <p:spPr/>
        <p:txBody>
          <a:bodyPr/>
          <a:lstStyle/>
          <a:p>
            <a:pPr eaLnBrk="1" hangingPunct="1"/>
            <a:r>
              <a:rPr lang="en-US" smtClean="0"/>
              <a:t>Biggest Consumers</a:t>
            </a:r>
          </a:p>
        </p:txBody>
      </p:sp>
      <p:pic>
        <p:nvPicPr>
          <p:cNvPr id="26631" name="Picture 6" descr="ochep_logo"/>
          <p:cNvPicPr>
            <a:picLocks noChangeAspect="1" noChangeArrowheads="1"/>
          </p:cNvPicPr>
          <p:nvPr/>
        </p:nvPicPr>
        <p:blipFill>
          <a:blip r:embed="rId5" cstate="print"/>
          <a:srcRect/>
          <a:stretch>
            <a:fillRect/>
          </a:stretch>
        </p:blipFill>
        <p:spPr bwMode="auto">
          <a:xfrm>
            <a:off x="7581900" y="2971800"/>
            <a:ext cx="1301750" cy="804863"/>
          </a:xfrm>
          <a:prstGeom prst="rect">
            <a:avLst/>
          </a:prstGeom>
          <a:noFill/>
          <a:ln w="9525">
            <a:noFill/>
            <a:miter lim="800000"/>
            <a:headEnd/>
            <a:tailEnd/>
          </a:ln>
        </p:spPr>
      </p:pic>
      <p:sp>
        <p:nvSpPr>
          <p:cNvPr id="26632" name="Rectangle 7"/>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13</a:t>
            </a:fld>
            <a:endParaRPr lang="en-US"/>
          </a:p>
        </p:txBody>
      </p:sp>
      <p:sp>
        <p:nvSpPr>
          <p:cNvPr id="776194" name="Rectangle 2"/>
          <p:cNvSpPr>
            <a:spLocks noGrp="1" noChangeArrowheads="1"/>
          </p:cNvSpPr>
          <p:nvPr>
            <p:ph type="title"/>
          </p:nvPr>
        </p:nvSpPr>
        <p:spPr/>
        <p:txBody>
          <a:bodyPr/>
          <a:lstStyle/>
          <a:p>
            <a:r>
              <a:rPr lang="en-US" sz="3600"/>
              <a:t>Who? OSCER Personnel</a:t>
            </a:r>
          </a:p>
        </p:txBody>
      </p:sp>
      <p:sp>
        <p:nvSpPr>
          <p:cNvPr id="776195" name="Rectangle 3"/>
          <p:cNvSpPr>
            <a:spLocks noGrp="1" noChangeArrowheads="1"/>
          </p:cNvSpPr>
          <p:nvPr>
            <p:ph type="body" idx="1"/>
          </p:nvPr>
        </p:nvSpPr>
        <p:spPr>
          <a:xfrm>
            <a:off x="609600" y="1371600"/>
            <a:ext cx="8001000" cy="4648200"/>
          </a:xfrm>
        </p:spPr>
        <p:txBody>
          <a:bodyPr/>
          <a:lstStyle/>
          <a:p>
            <a:r>
              <a:rPr lang="en-US"/>
              <a:t>Director: Henry Neeman</a:t>
            </a:r>
          </a:p>
          <a:p>
            <a:r>
              <a:rPr lang="en-US"/>
              <a:t>Associate Director for Remote &amp; Heterogeneous Computing: Horst Severini</a:t>
            </a:r>
          </a:p>
          <a:p>
            <a:r>
              <a:rPr lang="en-US"/>
              <a:t>Manager of Operations: Brandon George</a:t>
            </a:r>
          </a:p>
          <a:p>
            <a:r>
              <a:rPr lang="en-US"/>
              <a:t>System Administrator: David Akin</a:t>
            </a:r>
          </a:p>
          <a:p>
            <a:r>
              <a:rPr lang="en-US"/>
              <a:t>System Administrator: Brett Zimmerman</a:t>
            </a:r>
            <a:endParaRPr lang="en-US" b="1" u="sng">
              <a:solidFill>
                <a:srgbClr val="CC0099"/>
              </a:solidFill>
            </a:endParaRPr>
          </a:p>
          <a:p>
            <a:r>
              <a:rPr lang="en-US"/>
              <a:t>HPC Application Software Specialist: Josh Alexander</a:t>
            </a:r>
          </a:p>
          <a:p>
            <a:r>
              <a:rPr lang="en-US"/>
              <a:t>A little bit of OU IT sysadmin Chris Franklin to run the Condor pool.</a:t>
            </a:r>
            <a:endParaRPr lang="en-US" u="sng"/>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7651" name="Slide Number Placeholder 4"/>
          <p:cNvSpPr>
            <a:spLocks noGrp="1"/>
          </p:cNvSpPr>
          <p:nvPr>
            <p:ph type="sldNum" sz="quarter" idx="11"/>
          </p:nvPr>
        </p:nvSpPr>
        <p:spPr>
          <a:noFill/>
        </p:spPr>
        <p:txBody>
          <a:bodyPr/>
          <a:lstStyle/>
          <a:p>
            <a:fld id="{AEF1432A-F4FE-4B33-83EB-1ED1E1CC3857}" type="slidenum">
              <a:rPr lang="en-US"/>
              <a:pPr/>
              <a:t>14</a:t>
            </a:fld>
            <a:endParaRPr lang="en-US"/>
          </a:p>
        </p:txBody>
      </p:sp>
      <p:sp>
        <p:nvSpPr>
          <p:cNvPr id="27652" name="Rectangle 2"/>
          <p:cNvSpPr>
            <a:spLocks noGrp="1" noChangeArrowheads="1"/>
          </p:cNvSpPr>
          <p:nvPr>
            <p:ph type="title"/>
          </p:nvPr>
        </p:nvSpPr>
        <p:spPr/>
        <p:txBody>
          <a:bodyPr/>
          <a:lstStyle/>
          <a:p>
            <a:pPr eaLnBrk="1" hangingPunct="1"/>
            <a:r>
              <a:rPr lang="en-US" smtClean="0"/>
              <a:t>Why OSCER?</a:t>
            </a:r>
          </a:p>
        </p:txBody>
      </p:sp>
      <p:sp>
        <p:nvSpPr>
          <p:cNvPr id="27653" name="Rectangle 3"/>
          <p:cNvSpPr>
            <a:spLocks noGrp="1" noChangeArrowheads="1"/>
          </p:cNvSpPr>
          <p:nvPr>
            <p:ph type="body" idx="1"/>
          </p:nvPr>
        </p:nvSpPr>
        <p:spPr>
          <a:xfrm>
            <a:off x="533400" y="1219200"/>
            <a:ext cx="8077200" cy="5029200"/>
          </a:xfrm>
        </p:spPr>
        <p:txBody>
          <a:bodyPr/>
          <a:lstStyle/>
          <a:p>
            <a:pPr eaLnBrk="1" hangingPunct="1">
              <a:lnSpc>
                <a:spcPct val="90000"/>
              </a:lnSpc>
            </a:pPr>
            <a:r>
              <a:rPr lang="en-US" dirty="0" smtClean="0"/>
              <a:t>Computational Science &amp; Engineering has become </a:t>
            </a:r>
            <a:r>
              <a:rPr lang="en-US" b="1" u="sng" dirty="0" smtClean="0">
                <a:solidFill>
                  <a:schemeClr val="folHlink"/>
                </a:solidFill>
              </a:rPr>
              <a:t>sophisticated enough</a:t>
            </a:r>
            <a:r>
              <a:rPr lang="en-US" dirty="0" smtClean="0"/>
              <a:t> to take its place alongside experimentation and theory.</a:t>
            </a:r>
          </a:p>
          <a:p>
            <a:pPr eaLnBrk="1" hangingPunct="1">
              <a:lnSpc>
                <a:spcPct val="90000"/>
              </a:lnSpc>
            </a:pPr>
            <a:r>
              <a:rPr lang="en-US" b="1" u="sng" dirty="0" smtClean="0">
                <a:solidFill>
                  <a:schemeClr val="folHlink"/>
                </a:solidFill>
              </a:rPr>
              <a:t>Most students</a:t>
            </a:r>
            <a:r>
              <a:rPr lang="en-US" dirty="0" smtClean="0"/>
              <a:t> – and most faculty and staff –                   </a:t>
            </a:r>
            <a:r>
              <a:rPr lang="en-US" b="1" u="sng" dirty="0" smtClean="0">
                <a:solidFill>
                  <a:schemeClr val="hlink"/>
                </a:solidFill>
              </a:rPr>
              <a:t>don’t learn much CSE</a:t>
            </a:r>
            <a:r>
              <a:rPr lang="en-US" dirty="0" smtClean="0"/>
              <a:t>, because CSE is seen as needing   too much computing background, and as needing HPC,         which is seen as very hard to learn.</a:t>
            </a:r>
          </a:p>
          <a:p>
            <a:pPr eaLnBrk="1" hangingPunct="1">
              <a:lnSpc>
                <a:spcPct val="90000"/>
              </a:lnSpc>
            </a:pPr>
            <a:r>
              <a:rPr lang="en-US" b="1" u="sng" dirty="0" smtClean="0">
                <a:solidFill>
                  <a:schemeClr val="hlink"/>
                </a:solidFill>
              </a:rPr>
              <a:t>HPC can be hard to learn</a:t>
            </a:r>
            <a:r>
              <a:rPr lang="en-US" dirty="0" smtClean="0"/>
              <a:t>: few materials for novices; most documents written for experts as reference guides.</a:t>
            </a:r>
          </a:p>
          <a:p>
            <a:pPr eaLnBrk="1" hangingPunct="1">
              <a:lnSpc>
                <a:spcPct val="80000"/>
              </a:lnSpc>
            </a:pPr>
            <a:r>
              <a:rPr lang="en-US" b="1" u="sng" dirty="0" smtClean="0">
                <a:solidFill>
                  <a:schemeClr val="folHlink"/>
                </a:solidFill>
              </a:rPr>
              <a:t>We need a new approach</a:t>
            </a:r>
            <a:r>
              <a:rPr lang="en-US" dirty="0" smtClean="0"/>
              <a:t>: HPC and CSE for computing novices – </a:t>
            </a:r>
            <a:r>
              <a:rPr lang="en-US" b="1" u="sng" dirty="0" smtClean="0">
                <a:solidFill>
                  <a:schemeClr val="folHlink"/>
                </a:solidFill>
              </a:rPr>
              <a:t>OSCER’s mandate!</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8675" name="Slide Number Placeholder 4"/>
          <p:cNvSpPr>
            <a:spLocks noGrp="1"/>
          </p:cNvSpPr>
          <p:nvPr>
            <p:ph type="sldNum" sz="quarter" idx="11"/>
          </p:nvPr>
        </p:nvSpPr>
        <p:spPr>
          <a:noFill/>
        </p:spPr>
        <p:txBody>
          <a:bodyPr/>
          <a:lstStyle/>
          <a:p>
            <a:fld id="{C88BFD7F-E75A-4880-9A87-76F8DFBE997B}" type="slidenum">
              <a:rPr lang="en-US"/>
              <a:pPr/>
              <a:t>15</a:t>
            </a:fld>
            <a:endParaRPr lang="en-US"/>
          </a:p>
        </p:txBody>
      </p:sp>
      <p:sp>
        <p:nvSpPr>
          <p:cNvPr id="28676" name="Rectangle 2"/>
          <p:cNvSpPr>
            <a:spLocks noGrp="1" noChangeArrowheads="1"/>
          </p:cNvSpPr>
          <p:nvPr>
            <p:ph type="title"/>
          </p:nvPr>
        </p:nvSpPr>
        <p:spPr/>
        <p:txBody>
          <a:bodyPr/>
          <a:lstStyle/>
          <a:p>
            <a:pPr eaLnBrk="1" hangingPunct="1"/>
            <a:r>
              <a:rPr lang="en-US" smtClean="0"/>
              <a:t>Why Bother Teaching Novices?</a:t>
            </a:r>
          </a:p>
        </p:txBody>
      </p:sp>
      <p:sp>
        <p:nvSpPr>
          <p:cNvPr id="28677" name="Rectangle 3"/>
          <p:cNvSpPr>
            <a:spLocks noGrp="1" noChangeArrowheads="1"/>
          </p:cNvSpPr>
          <p:nvPr>
            <p:ph type="body" idx="1"/>
          </p:nvPr>
        </p:nvSpPr>
        <p:spPr>
          <a:xfrm>
            <a:off x="533400" y="1295400"/>
            <a:ext cx="8077200" cy="5105400"/>
          </a:xfrm>
        </p:spPr>
        <p:txBody>
          <a:bodyPr/>
          <a:lstStyle/>
          <a:p>
            <a:pPr eaLnBrk="1" hangingPunct="1"/>
            <a:r>
              <a:rPr lang="en-US" smtClean="0"/>
              <a:t>Application scientists &amp; engineers typically know their applications very well, much better than a collaborating computer scientist ever would.</a:t>
            </a:r>
          </a:p>
          <a:p>
            <a:pPr eaLnBrk="1" hangingPunct="1"/>
            <a:r>
              <a:rPr lang="en-US" smtClean="0"/>
              <a:t>Commercial software lags far behind the research community.</a:t>
            </a:r>
          </a:p>
          <a:p>
            <a:pPr eaLnBrk="1" hangingPunct="1">
              <a:lnSpc>
                <a:spcPct val="90000"/>
              </a:lnSpc>
            </a:pPr>
            <a:r>
              <a:rPr lang="en-US" smtClean="0"/>
              <a:t>Many potential CSE users don’t need full time CSE and HPC staff, just some help.</a:t>
            </a:r>
          </a:p>
          <a:p>
            <a:pPr eaLnBrk="1" hangingPunct="1">
              <a:lnSpc>
                <a:spcPct val="80000"/>
              </a:lnSpc>
            </a:pPr>
            <a:r>
              <a:rPr lang="en-US" smtClean="0"/>
              <a:t>One HPC expert can help dozens of research groups.</a:t>
            </a:r>
          </a:p>
          <a:p>
            <a:pPr eaLnBrk="1" hangingPunct="1">
              <a:lnSpc>
                <a:spcPct val="90000"/>
              </a:lnSpc>
            </a:pPr>
            <a:r>
              <a:rPr lang="en-US" smtClean="0"/>
              <a:t>Today’s novices are tomorrow’s top researchers, especially because today’s top researchers will eventually retire.</a:t>
            </a:r>
          </a:p>
          <a:p>
            <a:pPr eaLnBrk="1" hangingPunct="1">
              <a:lnSpc>
                <a:spcPct val="80000"/>
              </a:lnSpc>
            </a:pPr>
            <a:endParaRPr lang="en-US" smtClean="0"/>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9699" name="Slide Number Placeholder 4"/>
          <p:cNvSpPr>
            <a:spLocks noGrp="1"/>
          </p:cNvSpPr>
          <p:nvPr>
            <p:ph type="sldNum" sz="quarter" idx="11"/>
          </p:nvPr>
        </p:nvSpPr>
        <p:spPr>
          <a:noFill/>
        </p:spPr>
        <p:txBody>
          <a:bodyPr/>
          <a:lstStyle/>
          <a:p>
            <a:fld id="{78BB7EB0-30F2-4D73-AB04-A442B2C9967A}" type="slidenum">
              <a:rPr lang="en-US"/>
              <a:pPr/>
              <a:t>16</a:t>
            </a:fld>
            <a:endParaRPr lang="en-US"/>
          </a:p>
        </p:txBody>
      </p:sp>
      <p:sp>
        <p:nvSpPr>
          <p:cNvPr id="29700" name="Rectangle 2"/>
          <p:cNvSpPr>
            <a:spLocks noGrp="1" noChangeArrowheads="1"/>
          </p:cNvSpPr>
          <p:nvPr>
            <p:ph type="title"/>
          </p:nvPr>
        </p:nvSpPr>
        <p:spPr/>
        <p:txBody>
          <a:bodyPr/>
          <a:lstStyle/>
          <a:p>
            <a:pPr eaLnBrk="1" hangingPunct="1"/>
            <a:r>
              <a:rPr lang="en-US" smtClean="0"/>
              <a:t>What Does OSCER Do? Teaching</a:t>
            </a:r>
          </a:p>
        </p:txBody>
      </p:sp>
      <p:pic>
        <p:nvPicPr>
          <p:cNvPr id="29701"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a:ln w="9525">
            <a:noFill/>
            <a:miter lim="800000"/>
            <a:headEnd/>
            <a:tailEnd/>
          </a:ln>
        </p:spPr>
      </p:pic>
      <p:sp>
        <p:nvSpPr>
          <p:cNvPr id="29702" name="Text Box 4"/>
          <p:cNvSpPr txBox="1">
            <a:spLocks noChangeArrowheads="1"/>
          </p:cNvSpPr>
          <p:nvPr/>
        </p:nvSpPr>
        <p:spPr bwMode="auto">
          <a:xfrm>
            <a:off x="457200" y="5521325"/>
            <a:ext cx="8153400" cy="585788"/>
          </a:xfrm>
          <a:prstGeom prst="rect">
            <a:avLst/>
          </a:prstGeom>
          <a:noFill/>
          <a:ln w="9525">
            <a:noFill/>
            <a:miter lim="800000"/>
            <a:headEnd/>
            <a:tailEnd/>
          </a:ln>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2970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0723" name="Slide Number Placeholder 4"/>
          <p:cNvSpPr>
            <a:spLocks noGrp="1"/>
          </p:cNvSpPr>
          <p:nvPr>
            <p:ph type="sldNum" sz="quarter" idx="11"/>
          </p:nvPr>
        </p:nvSpPr>
        <p:spPr>
          <a:noFill/>
        </p:spPr>
        <p:txBody>
          <a:bodyPr/>
          <a:lstStyle/>
          <a:p>
            <a:fld id="{BF3FE7F4-EB15-406F-881C-4DEEE0642425}" type="slidenum">
              <a:rPr lang="en-US"/>
              <a:pPr/>
              <a:t>17</a:t>
            </a:fld>
            <a:endParaRPr lang="en-US"/>
          </a:p>
        </p:txBody>
      </p:sp>
      <p:sp>
        <p:nvSpPr>
          <p:cNvPr id="30724" name="Rectangle 2"/>
          <p:cNvSpPr>
            <a:spLocks noGrp="1" noChangeArrowheads="1"/>
          </p:cNvSpPr>
          <p:nvPr>
            <p:ph type="title"/>
          </p:nvPr>
        </p:nvSpPr>
        <p:spPr/>
        <p:txBody>
          <a:bodyPr/>
          <a:lstStyle/>
          <a:p>
            <a:pPr eaLnBrk="1" hangingPunct="1"/>
            <a:r>
              <a:rPr lang="en-US" smtClean="0"/>
              <a:t>What Does OSCER Do? Rounds</a:t>
            </a:r>
          </a:p>
        </p:txBody>
      </p:sp>
      <p:pic>
        <p:nvPicPr>
          <p:cNvPr id="30725"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a:ln w="9525">
            <a:noFill/>
            <a:miter lim="800000"/>
            <a:headEnd/>
            <a:tailEnd/>
          </a:ln>
        </p:spPr>
      </p:pic>
      <p:sp>
        <p:nvSpPr>
          <p:cNvPr id="30726" name="Text Box 4"/>
          <p:cNvSpPr txBox="1">
            <a:spLocks noChangeArrowheads="1"/>
          </p:cNvSpPr>
          <p:nvPr/>
        </p:nvSpPr>
        <p:spPr bwMode="auto">
          <a:xfrm>
            <a:off x="2062163" y="5583238"/>
            <a:ext cx="5060950" cy="531812"/>
          </a:xfrm>
          <a:prstGeom prst="rect">
            <a:avLst/>
          </a:prstGeom>
          <a:noFill/>
          <a:ln w="9525">
            <a:noFill/>
            <a:miter lim="800000"/>
            <a:headEnd/>
            <a:tailEnd/>
          </a:ln>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30727"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ctrTitle"/>
          </p:nvPr>
        </p:nvSpPr>
        <p:spPr>
          <a:xfrm>
            <a:off x="685800" y="1828800"/>
            <a:ext cx="8153400" cy="1143000"/>
          </a:xfrm>
        </p:spPr>
        <p:txBody>
          <a:bodyPr/>
          <a:lstStyle/>
          <a:p>
            <a:r>
              <a:rPr lang="en-US" sz="5400"/>
              <a:t>OSCER Resources</a:t>
            </a:r>
            <a:br>
              <a:rPr lang="en-US" sz="5400"/>
            </a:br>
            <a:r>
              <a:rPr lang="en-US"/>
              <a:t>(and a little history)</a:t>
            </a:r>
          </a:p>
        </p:txBody>
      </p:sp>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4"/>
          <p:cNvSpPr>
            <a:spLocks noGrp="1"/>
          </p:cNvSpPr>
          <p:nvPr>
            <p:ph type="sldNum" sz="quarter" idx="11"/>
          </p:nvPr>
        </p:nvSpPr>
        <p:spPr/>
        <p:txBody>
          <a:bodyPr/>
          <a:lstStyle/>
          <a:p>
            <a:fld id="{8C4D3850-A8E4-48A2-BE61-CE0633CCAD00}" type="slidenum">
              <a:rPr lang="en-US"/>
              <a:pPr/>
              <a:t>19</a:t>
            </a:fld>
            <a:endParaRPr lang="en-US"/>
          </a:p>
        </p:txBody>
      </p:sp>
      <p:sp>
        <p:nvSpPr>
          <p:cNvPr id="787458" name="Rectangle 2"/>
          <p:cNvSpPr>
            <a:spLocks noGrp="1" noChangeArrowheads="1"/>
          </p:cNvSpPr>
          <p:nvPr>
            <p:ph type="title"/>
          </p:nvPr>
        </p:nvSpPr>
        <p:spPr/>
        <p:txBody>
          <a:bodyPr/>
          <a:lstStyle/>
          <a:p>
            <a:r>
              <a:rPr lang="en-US"/>
              <a:t>2002 OSCER Hardware</a:t>
            </a:r>
          </a:p>
        </p:txBody>
      </p:sp>
      <p:sp>
        <p:nvSpPr>
          <p:cNvPr id="787459" name="Rectangle 3"/>
          <p:cNvSpPr>
            <a:spLocks noGrp="1" noChangeArrowheads="1"/>
          </p:cNvSpPr>
          <p:nvPr>
            <p:ph type="body" idx="1"/>
          </p:nvPr>
        </p:nvSpPr>
        <p:spPr>
          <a:xfrm>
            <a:off x="457200" y="1371600"/>
            <a:ext cx="8229600" cy="4648200"/>
          </a:xfrm>
        </p:spPr>
        <p:txBody>
          <a:bodyPr/>
          <a:lstStyle/>
          <a:p>
            <a:pPr>
              <a:lnSpc>
                <a:spcPct val="90000"/>
              </a:lnSpc>
            </a:pPr>
            <a:r>
              <a:rPr lang="en-US" b="1" u="sng"/>
              <a:t>TOTAL:</a:t>
            </a:r>
            <a:r>
              <a:rPr lang="en-US" b="1"/>
              <a:t> </a:t>
            </a:r>
            <a:r>
              <a:rPr lang="en-US" b="1">
                <a:solidFill>
                  <a:schemeClr val="hlink"/>
                </a:solidFill>
              </a:rPr>
              <a:t>1220.8 GFLOPs*, 302 CPU cores, 302 GB RAM</a:t>
            </a:r>
            <a:r>
              <a:rPr lang="en-US" b="1"/>
              <a:t> </a:t>
            </a:r>
          </a:p>
          <a:p>
            <a:pPr>
              <a:lnSpc>
                <a:spcPct val="90000"/>
              </a:lnSpc>
            </a:pPr>
            <a:r>
              <a:rPr lang="en-US"/>
              <a:t>Aspen Systems Pentium4 Xeon 32-bit Linux Cluster (Boomer)</a:t>
            </a:r>
          </a:p>
          <a:p>
            <a:pPr lvl="1">
              <a:lnSpc>
                <a:spcPct val="90000"/>
              </a:lnSpc>
            </a:pPr>
            <a:r>
              <a:rPr lang="en-US"/>
              <a:t>270 Pentium4 Xeon CPUs, 270 GB RAM, 1080 GFLOPs</a:t>
            </a:r>
          </a:p>
          <a:p>
            <a:pPr>
              <a:lnSpc>
                <a:spcPct val="90000"/>
              </a:lnSpc>
            </a:pPr>
            <a:r>
              <a:rPr lang="en-US"/>
              <a:t>IBM Regatta p690 Symmetric Multiprocessor (Sooner)</a:t>
            </a:r>
          </a:p>
          <a:p>
            <a:pPr lvl="1">
              <a:lnSpc>
                <a:spcPct val="90000"/>
              </a:lnSpc>
            </a:pPr>
            <a:r>
              <a:rPr lang="en-US"/>
              <a:t>32 POWER4 CPUs, 32 GB RAM, 140.8 GFLOPs</a:t>
            </a:r>
          </a:p>
          <a:p>
            <a:pPr>
              <a:lnSpc>
                <a:spcPct val="90000"/>
              </a:lnSpc>
            </a:pPr>
            <a:r>
              <a:rPr lang="en-US"/>
              <a:t>IBM FAStT500 FiberChannel-1 Disk Server</a:t>
            </a:r>
          </a:p>
          <a:p>
            <a:pPr>
              <a:lnSpc>
                <a:spcPct val="90000"/>
              </a:lnSpc>
            </a:pPr>
            <a:r>
              <a:rPr lang="en-US"/>
              <a:t>Qualstar TLS-412300 Tape Library</a:t>
            </a:r>
          </a:p>
          <a:p>
            <a:pPr>
              <a:lnSpc>
                <a:spcPct val="90000"/>
              </a:lnSpc>
            </a:pPr>
            <a:r>
              <a:rPr lang="en-US"/>
              <a:t>Internet2</a:t>
            </a:r>
          </a:p>
          <a:p>
            <a:pPr>
              <a:lnSpc>
                <a:spcPct val="90000"/>
              </a:lnSpc>
              <a:buFont typeface="Wingdings" pitchFamily="2" charset="2"/>
              <a:buNone/>
            </a:pPr>
            <a:r>
              <a:rPr lang="en-US" sz="1800"/>
              <a:t>* GFLOPs: billions of calculations per second</a:t>
            </a:r>
          </a:p>
          <a:p>
            <a:pPr>
              <a:lnSpc>
                <a:spcPct val="90000"/>
              </a:lnSpc>
            </a:pPr>
            <a:endParaRPr lang="en-US" sz="1800" b="1">
              <a:solidFill>
                <a:srgbClr val="CC0099"/>
              </a:solidFill>
            </a:endParaRPr>
          </a:p>
        </p:txBody>
      </p:sp>
      <p:sp>
        <p:nvSpPr>
          <p:cNvPr id="787460"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2</a:t>
            </a:fld>
            <a:endParaRPr lang="en-US"/>
          </a:p>
        </p:txBody>
      </p:sp>
      <p:sp>
        <p:nvSpPr>
          <p:cNvPr id="924674" name="Rectangle 2"/>
          <p:cNvSpPr>
            <a:spLocks noGrp="1" noChangeArrowheads="1"/>
          </p:cNvSpPr>
          <p:nvPr>
            <p:ph type="title"/>
          </p:nvPr>
        </p:nvSpPr>
        <p:spPr/>
        <p:txBody>
          <a:bodyPr/>
          <a:lstStyle/>
          <a:p>
            <a:r>
              <a:rPr lang="en-US" sz="3600"/>
              <a:t>Preregistration Profile</a:t>
            </a:r>
          </a:p>
        </p:txBody>
      </p:sp>
      <p:sp>
        <p:nvSpPr>
          <p:cNvPr id="924675" name="Rectangle 3"/>
          <p:cNvSpPr>
            <a:spLocks noGrp="1" noChangeArrowheads="1"/>
          </p:cNvSpPr>
          <p:nvPr>
            <p:ph type="body" idx="1"/>
          </p:nvPr>
        </p:nvSpPr>
        <p:spPr/>
        <p:txBody>
          <a:bodyPr/>
          <a:lstStyle/>
          <a:p>
            <a:r>
              <a:rPr lang="en-US" dirty="0"/>
              <a:t>Organizations</a:t>
            </a:r>
          </a:p>
          <a:p>
            <a:pPr lvl="1">
              <a:lnSpc>
                <a:spcPct val="90000"/>
              </a:lnSpc>
            </a:pPr>
            <a:r>
              <a:rPr lang="en-US" b="1" u="sng" dirty="0"/>
              <a:t>Academic</a:t>
            </a:r>
            <a:r>
              <a:rPr lang="en-US" dirty="0"/>
              <a:t>: preregistered </a:t>
            </a:r>
            <a:r>
              <a:rPr lang="en-US" dirty="0" smtClean="0"/>
              <a:t>32 </a:t>
            </a:r>
            <a:r>
              <a:rPr lang="en-US" dirty="0"/>
              <a:t>institutions in </a:t>
            </a:r>
            <a:r>
              <a:rPr lang="en-US" dirty="0" smtClean="0"/>
              <a:t>7 states (AR,IL,IN,KS,LA,OK,TX)</a:t>
            </a:r>
            <a:endParaRPr lang="en-US" dirty="0"/>
          </a:p>
          <a:p>
            <a:pPr lvl="2"/>
            <a:r>
              <a:rPr lang="en-US" dirty="0"/>
              <a:t>Includes </a:t>
            </a:r>
            <a:r>
              <a:rPr lang="en-US" dirty="0" smtClean="0"/>
              <a:t>25 </a:t>
            </a:r>
            <a:r>
              <a:rPr lang="en-US" dirty="0"/>
              <a:t>institutions in </a:t>
            </a:r>
            <a:r>
              <a:rPr lang="en-US" dirty="0" smtClean="0"/>
              <a:t>4 </a:t>
            </a:r>
            <a:r>
              <a:rPr lang="en-US" dirty="0"/>
              <a:t>EPSCoR states </a:t>
            </a:r>
            <a:r>
              <a:rPr lang="en-US" dirty="0" smtClean="0"/>
              <a:t>(AR,KS,LA,OK)</a:t>
            </a:r>
            <a:endParaRPr lang="en-US" dirty="0"/>
          </a:p>
          <a:p>
            <a:pPr lvl="1">
              <a:lnSpc>
                <a:spcPct val="80000"/>
              </a:lnSpc>
            </a:pPr>
            <a:r>
              <a:rPr lang="en-US" b="1" u="sng" dirty="0"/>
              <a:t>Industry</a:t>
            </a:r>
            <a:r>
              <a:rPr lang="en-US" dirty="0"/>
              <a:t>: preregistered </a:t>
            </a:r>
            <a:r>
              <a:rPr lang="en-US" dirty="0" smtClean="0"/>
              <a:t>21 </a:t>
            </a:r>
            <a:r>
              <a:rPr lang="en-US" dirty="0"/>
              <a:t>firms</a:t>
            </a:r>
          </a:p>
          <a:p>
            <a:pPr lvl="1">
              <a:lnSpc>
                <a:spcPct val="80000"/>
              </a:lnSpc>
            </a:pPr>
            <a:r>
              <a:rPr lang="en-US" b="1" u="sng" dirty="0"/>
              <a:t>Government</a:t>
            </a:r>
            <a:r>
              <a:rPr lang="en-US" dirty="0"/>
              <a:t>: preregistered </a:t>
            </a:r>
            <a:r>
              <a:rPr lang="en-US" dirty="0" smtClean="0"/>
              <a:t>11 </a:t>
            </a:r>
            <a:r>
              <a:rPr lang="en-US" dirty="0"/>
              <a:t>agencies (federal, state, local)</a:t>
            </a:r>
          </a:p>
          <a:p>
            <a:pPr lvl="1">
              <a:lnSpc>
                <a:spcPct val="80000"/>
              </a:lnSpc>
            </a:pPr>
            <a:r>
              <a:rPr lang="en-US" b="1" u="sng" dirty="0"/>
              <a:t>Non-governmental</a:t>
            </a:r>
            <a:r>
              <a:rPr lang="en-US" dirty="0"/>
              <a:t>: preregistered </a:t>
            </a:r>
            <a:r>
              <a:rPr lang="en-US" dirty="0" smtClean="0"/>
              <a:t>6 </a:t>
            </a:r>
            <a:r>
              <a:rPr lang="en-US" dirty="0"/>
              <a:t>organizations</a:t>
            </a:r>
          </a:p>
          <a:p>
            <a:pPr>
              <a:lnSpc>
                <a:spcPct val="80000"/>
              </a:lnSpc>
            </a:pPr>
            <a:r>
              <a:rPr lang="en-US" dirty="0"/>
              <a:t>Demographics (preregistrations)</a:t>
            </a:r>
          </a:p>
          <a:p>
            <a:pPr lvl="1">
              <a:lnSpc>
                <a:spcPct val="80000"/>
              </a:lnSpc>
            </a:pPr>
            <a:r>
              <a:rPr lang="en-US" dirty="0"/>
              <a:t>4</a:t>
            </a:r>
            <a:r>
              <a:rPr lang="en-US" dirty="0" smtClean="0"/>
              <a:t>6</a:t>
            </a:r>
            <a:r>
              <a:rPr lang="en-US" dirty="0"/>
              <a:t>% OU, </a:t>
            </a:r>
            <a:r>
              <a:rPr lang="en-US" dirty="0" smtClean="0"/>
              <a:t>54</a:t>
            </a:r>
            <a:r>
              <a:rPr lang="en-US" dirty="0"/>
              <a:t>% non-OU</a:t>
            </a:r>
          </a:p>
          <a:p>
            <a:pPr lvl="1">
              <a:lnSpc>
                <a:spcPct val="80000"/>
              </a:lnSpc>
            </a:pPr>
            <a:r>
              <a:rPr lang="en-US" dirty="0" smtClean="0"/>
              <a:t>77% </a:t>
            </a:r>
            <a:r>
              <a:rPr lang="en-US" dirty="0"/>
              <a:t>Oklahoma, </a:t>
            </a:r>
            <a:r>
              <a:rPr lang="en-US" dirty="0" smtClean="0"/>
              <a:t>23% </a:t>
            </a:r>
            <a:r>
              <a:rPr lang="en-US" dirty="0"/>
              <a:t>non-Oklahoma</a:t>
            </a:r>
          </a:p>
          <a:p>
            <a:pPr lvl="1">
              <a:lnSpc>
                <a:spcPct val="80000"/>
              </a:lnSpc>
            </a:pPr>
            <a:r>
              <a:rPr lang="en-US" dirty="0" smtClean="0"/>
              <a:t>85% </a:t>
            </a:r>
            <a:r>
              <a:rPr lang="en-US" dirty="0"/>
              <a:t>from EPSCoR states, </a:t>
            </a:r>
            <a:r>
              <a:rPr lang="en-US" dirty="0" smtClean="0"/>
              <a:t>15% </a:t>
            </a:r>
            <a:r>
              <a:rPr lang="en-US" dirty="0"/>
              <a:t>non-EPSCoR</a:t>
            </a:r>
          </a:p>
          <a:p>
            <a:pPr lvl="1">
              <a:lnSpc>
                <a:spcPct val="70000"/>
              </a:lnSpc>
            </a:pPr>
            <a:r>
              <a:rPr lang="en-US" dirty="0"/>
              <a:t>81% academic, 19% non-academic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4"/>
          <p:cNvSpPr>
            <a:spLocks noGrp="1"/>
          </p:cNvSpPr>
          <p:nvPr>
            <p:ph type="sldNum" sz="quarter" idx="11"/>
          </p:nvPr>
        </p:nvSpPr>
        <p:spPr/>
        <p:txBody>
          <a:bodyPr/>
          <a:lstStyle/>
          <a:p>
            <a:fld id="{8B8570C2-7A02-4BE7-8342-7AE50D89AE81}" type="slidenum">
              <a:rPr lang="en-US"/>
              <a:pPr/>
              <a:t>20</a:t>
            </a:fld>
            <a:endParaRPr lang="en-US"/>
          </a:p>
        </p:txBody>
      </p:sp>
      <p:sp>
        <p:nvSpPr>
          <p:cNvPr id="788482" name="Rectangle 2"/>
          <p:cNvSpPr>
            <a:spLocks noGrp="1" noChangeArrowheads="1"/>
          </p:cNvSpPr>
          <p:nvPr>
            <p:ph type="title"/>
          </p:nvPr>
        </p:nvSpPr>
        <p:spPr/>
        <p:txBody>
          <a:bodyPr/>
          <a:lstStyle/>
          <a:p>
            <a:r>
              <a:rPr lang="en-US"/>
              <a:t>2005 OSCER Hardware</a:t>
            </a:r>
          </a:p>
        </p:txBody>
      </p:sp>
      <p:sp>
        <p:nvSpPr>
          <p:cNvPr id="788483" name="Rectangle 3"/>
          <p:cNvSpPr>
            <a:spLocks noGrp="1" noChangeArrowheads="1"/>
          </p:cNvSpPr>
          <p:nvPr>
            <p:ph type="body" idx="1"/>
          </p:nvPr>
        </p:nvSpPr>
        <p:spPr>
          <a:xfrm>
            <a:off x="533400" y="1371600"/>
            <a:ext cx="8153400" cy="4343400"/>
          </a:xfrm>
        </p:spPr>
        <p:txBody>
          <a:bodyPr/>
          <a:lstStyle/>
          <a:p>
            <a:r>
              <a:rPr lang="en-US" b="1" u="sng"/>
              <a:t>TOTAL:</a:t>
            </a:r>
            <a:r>
              <a:rPr lang="en-US" b="1">
                <a:solidFill>
                  <a:schemeClr val="hlink"/>
                </a:solidFill>
              </a:rPr>
              <a:t> 8009 GFLOPs*, 1288 CPU cores, 2504 GB RAM</a:t>
            </a:r>
          </a:p>
          <a:p>
            <a:pPr>
              <a:lnSpc>
                <a:spcPct val="80000"/>
              </a:lnSpc>
            </a:pPr>
            <a:r>
              <a:rPr lang="en-US"/>
              <a:t>Dell Pentium4 Xeon 64-bit Linux Cluster (Topdawg)</a:t>
            </a:r>
          </a:p>
          <a:p>
            <a:pPr lvl="1">
              <a:lnSpc>
                <a:spcPct val="80000"/>
              </a:lnSpc>
            </a:pPr>
            <a:r>
              <a:rPr lang="en-US"/>
              <a:t>1024 Pentium4 Xeon CPUs, 2176 GB RAM, 6553.6 GFLOPs</a:t>
            </a:r>
          </a:p>
          <a:p>
            <a:pPr>
              <a:lnSpc>
                <a:spcPct val="80000"/>
              </a:lnSpc>
            </a:pPr>
            <a:r>
              <a:rPr lang="en-US"/>
              <a:t>Aspen Systems Itanium2 cluster (Schooner)</a:t>
            </a:r>
          </a:p>
          <a:p>
            <a:pPr lvl="1">
              <a:lnSpc>
                <a:spcPct val="80000"/>
              </a:lnSpc>
            </a:pPr>
            <a:r>
              <a:rPr lang="en-US"/>
              <a:t>64 Itanium2 CPUs, 128 GB RAM, 256 GFLOPs</a:t>
            </a:r>
          </a:p>
          <a:p>
            <a:pPr>
              <a:lnSpc>
                <a:spcPct val="80000"/>
              </a:lnSpc>
            </a:pPr>
            <a:r>
              <a:rPr lang="en-US"/>
              <a:t>Condor Pool: 200 student lab PCs, 1200 GFLOPs</a:t>
            </a:r>
          </a:p>
          <a:p>
            <a:pPr>
              <a:lnSpc>
                <a:spcPct val="80000"/>
              </a:lnSpc>
            </a:pPr>
            <a:r>
              <a:rPr lang="en-US"/>
              <a:t>National Lambda Rail</a:t>
            </a:r>
            <a:r>
              <a:rPr lang="en-US">
                <a:solidFill>
                  <a:srgbClr val="CC0099"/>
                </a:solidFill>
              </a:rPr>
              <a:t> </a:t>
            </a:r>
            <a:r>
              <a:rPr lang="en-US"/>
              <a:t>(10 Gbps network), Internet2</a:t>
            </a:r>
          </a:p>
          <a:p>
            <a:pPr>
              <a:lnSpc>
                <a:spcPct val="80000"/>
              </a:lnSpc>
            </a:pPr>
            <a:r>
              <a:rPr lang="en-US"/>
              <a:t>Storage library: Qualstar (10 TB, AIT-3)</a:t>
            </a:r>
          </a:p>
          <a:p>
            <a:pPr>
              <a:buFont typeface="Wingdings" pitchFamily="2" charset="2"/>
              <a:buNone/>
            </a:pPr>
            <a:r>
              <a:rPr lang="en-US" sz="1800"/>
              <a:t>* GFLOPs: billions of calculations per second</a:t>
            </a:r>
          </a:p>
        </p:txBody>
      </p:sp>
      <p:sp>
        <p:nvSpPr>
          <p:cNvPr id="78848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4"/>
          <p:cNvSpPr>
            <a:spLocks noGrp="1"/>
          </p:cNvSpPr>
          <p:nvPr>
            <p:ph type="sldNum" sz="quarter" idx="11"/>
          </p:nvPr>
        </p:nvSpPr>
        <p:spPr/>
        <p:txBody>
          <a:bodyPr/>
          <a:lstStyle/>
          <a:p>
            <a:fld id="{C41A2501-3286-4ADC-AC63-4E42C2BFF2FC}" type="slidenum">
              <a:rPr lang="en-US"/>
              <a:pPr/>
              <a:t>21</a:t>
            </a:fld>
            <a:endParaRPr lang="en-US"/>
          </a:p>
        </p:txBody>
      </p:sp>
      <p:sp>
        <p:nvSpPr>
          <p:cNvPr id="888834" name="Rectangle 2"/>
          <p:cNvSpPr>
            <a:spLocks noGrp="1" noChangeArrowheads="1"/>
          </p:cNvSpPr>
          <p:nvPr>
            <p:ph type="title"/>
          </p:nvPr>
        </p:nvSpPr>
        <p:spPr/>
        <p:txBody>
          <a:bodyPr/>
          <a:lstStyle/>
          <a:p>
            <a:r>
              <a:rPr lang="en-US"/>
              <a:t>Current OSCER Hardware</a:t>
            </a:r>
          </a:p>
        </p:txBody>
      </p:sp>
      <p:sp>
        <p:nvSpPr>
          <p:cNvPr id="888835" name="Rectangle 3"/>
          <p:cNvSpPr>
            <a:spLocks noGrp="1" noChangeArrowheads="1"/>
          </p:cNvSpPr>
          <p:nvPr>
            <p:ph type="body" idx="1"/>
          </p:nvPr>
        </p:nvSpPr>
        <p:spPr>
          <a:xfrm>
            <a:off x="533400" y="1371600"/>
            <a:ext cx="8153400" cy="4648200"/>
          </a:xfrm>
        </p:spPr>
        <p:txBody>
          <a:bodyPr/>
          <a:lstStyle/>
          <a:p>
            <a:r>
              <a:rPr lang="en-US" b="1" u="sng" dirty="0"/>
              <a:t>TOTAL:</a:t>
            </a:r>
            <a:r>
              <a:rPr lang="en-US" b="1" dirty="0"/>
              <a:t> </a:t>
            </a:r>
            <a:r>
              <a:rPr lang="en-US" b="1" dirty="0">
                <a:solidFill>
                  <a:srgbClr val="008000"/>
                </a:solidFill>
              </a:rPr>
              <a:t>54,626.88 GFLOPs; 6304 cores; 12,390 GB RAM</a:t>
            </a:r>
          </a:p>
          <a:p>
            <a:r>
              <a:rPr lang="en-US" dirty="0"/>
              <a:t>Dell Xeon Quad Core Linux Cluster (Sooner)</a:t>
            </a:r>
          </a:p>
          <a:p>
            <a:pPr lvl="1"/>
            <a:r>
              <a:rPr lang="en-US" sz="2000" dirty="0"/>
              <a:t>531 Xeon 2.0 GHz </a:t>
            </a:r>
            <a:r>
              <a:rPr lang="en-US" sz="2000" dirty="0" err="1"/>
              <a:t>Harpertown</a:t>
            </a:r>
            <a:r>
              <a:rPr lang="en-US" sz="2000" dirty="0"/>
              <a:t> dual socket quad core, 16 GB RAM</a:t>
            </a:r>
          </a:p>
          <a:p>
            <a:pPr lvl="1"/>
            <a:r>
              <a:rPr lang="en-US" sz="2000" dirty="0"/>
              <a:t>3 Xeon 2.33 GHz </a:t>
            </a:r>
            <a:r>
              <a:rPr lang="en-US" sz="2000" dirty="0" err="1"/>
              <a:t>Clovertown</a:t>
            </a:r>
            <a:r>
              <a:rPr lang="en-US" sz="2000" dirty="0"/>
              <a:t> dual socket quad core, 16 GB RAM</a:t>
            </a:r>
          </a:p>
          <a:p>
            <a:pPr lvl="1"/>
            <a:r>
              <a:rPr lang="en-US" sz="2000" dirty="0"/>
              <a:t>2 Xeon 2.4 GHz quad socket quad core nodes, 128 GB RAM each</a:t>
            </a:r>
          </a:p>
          <a:p>
            <a:pPr lvl="1"/>
            <a:r>
              <a:rPr lang="en-US" sz="2000" dirty="0"/>
              <a:t>34,514.88 GFLOPs</a:t>
            </a:r>
          </a:p>
          <a:p>
            <a:pPr lvl="1">
              <a:lnSpc>
                <a:spcPct val="70000"/>
              </a:lnSpc>
            </a:pPr>
            <a:r>
              <a:rPr lang="en-US" sz="2000" dirty="0" smtClean="0"/>
              <a:t>24 </a:t>
            </a:r>
            <a:r>
              <a:rPr lang="en-US" sz="2000" dirty="0"/>
              <a:t>NVIDIA Tesla C1060 cards (933/78 GFLOPs each)</a:t>
            </a:r>
          </a:p>
          <a:p>
            <a:pPr>
              <a:lnSpc>
                <a:spcPct val="70000"/>
              </a:lnSpc>
            </a:pPr>
            <a:r>
              <a:rPr lang="en-US" dirty="0"/>
              <a:t>Condor Pool: 795 lab PCs, 20,112 GFLOPs, 3590 GB RAM</a:t>
            </a:r>
          </a:p>
          <a:p>
            <a:pPr lvl="1"/>
            <a:r>
              <a:rPr lang="en-US" sz="2000" dirty="0" smtClean="0"/>
              <a:t>205 </a:t>
            </a:r>
            <a:r>
              <a:rPr lang="en-US" sz="2000" dirty="0"/>
              <a:t>x Intel Core i7 quad 2.4 GHz with 6 GB RAM each</a:t>
            </a:r>
          </a:p>
          <a:p>
            <a:pPr lvl="1"/>
            <a:r>
              <a:rPr lang="en-US" sz="2000" dirty="0"/>
              <a:t>400 x Intel Core2 Duo 2.4 GHz with 4 GB RAM each</a:t>
            </a:r>
          </a:p>
          <a:p>
            <a:pPr lvl="1"/>
            <a:r>
              <a:rPr lang="en-US" sz="2000" dirty="0"/>
              <a:t>190 x Intel Core2 Duo 3.0 GHz with 4 GB RAM each</a:t>
            </a:r>
          </a:p>
          <a:p>
            <a:pPr>
              <a:lnSpc>
                <a:spcPct val="70000"/>
              </a:lnSpc>
            </a:pPr>
            <a:r>
              <a:rPr lang="en-US" dirty="0"/>
              <a:t>National Lambda Rail, Internet2</a:t>
            </a:r>
            <a:r>
              <a:rPr lang="en-US" dirty="0">
                <a:solidFill>
                  <a:srgbClr val="CC0099"/>
                </a:solidFill>
              </a:rPr>
              <a:t> </a:t>
            </a:r>
            <a:r>
              <a:rPr lang="en-US" dirty="0"/>
              <a:t>(10 </a:t>
            </a:r>
            <a:r>
              <a:rPr lang="en-US" dirty="0" err="1"/>
              <a:t>Gbps</a:t>
            </a:r>
            <a:r>
              <a:rPr lang="en-US" dirty="0"/>
              <a:t> networks)</a:t>
            </a:r>
          </a:p>
        </p:txBody>
      </p:sp>
      <p:sp>
        <p:nvSpPr>
          <p:cNvPr id="888836"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4"/>
          <p:cNvSpPr>
            <a:spLocks noGrp="1"/>
          </p:cNvSpPr>
          <p:nvPr>
            <p:ph type="sldNum" sz="quarter" idx="11"/>
          </p:nvPr>
        </p:nvSpPr>
        <p:spPr/>
        <p:txBody>
          <a:bodyPr/>
          <a:lstStyle/>
          <a:p>
            <a:fld id="{906A71B4-CDD0-4287-9D74-B030BD00CF95}" type="slidenum">
              <a:rPr lang="en-US"/>
              <a:pPr/>
              <a:t>22</a:t>
            </a:fld>
            <a:endParaRPr lang="en-US"/>
          </a:p>
        </p:txBody>
      </p:sp>
      <p:sp>
        <p:nvSpPr>
          <p:cNvPr id="889866" name="Rectangle 10"/>
          <p:cNvSpPr>
            <a:spLocks noGrp="1" noChangeArrowheads="1"/>
          </p:cNvSpPr>
          <p:nvPr>
            <p:ph type="title"/>
          </p:nvPr>
        </p:nvSpPr>
        <p:spPr/>
        <p:txBody>
          <a:bodyPr/>
          <a:lstStyle/>
          <a:p>
            <a:r>
              <a:rPr lang="en-US" sz="3600"/>
              <a:t>Improvement in OSCER Hardware</a:t>
            </a:r>
          </a:p>
        </p:txBody>
      </p:sp>
      <p:graphicFrame>
        <p:nvGraphicFramePr>
          <p:cNvPr id="889865" name="Object 9"/>
          <p:cNvGraphicFramePr>
            <a:graphicFrameLocks noChangeAspect="1"/>
          </p:cNvGraphicFramePr>
          <p:nvPr>
            <p:ph idx="1"/>
          </p:nvPr>
        </p:nvGraphicFramePr>
        <p:xfrm>
          <a:off x="530225" y="1146175"/>
          <a:ext cx="5976938" cy="4197350"/>
        </p:xfrm>
        <a:graphic>
          <a:graphicData uri="http://schemas.openxmlformats.org/presentationml/2006/ole">
            <p:oleObj spid="_x0000_s924674" name="Worksheet" r:id="rId3" imgW="8477402" imgH="5953074" progId="Excel.Sheet.8">
              <p:embed/>
            </p:oleObj>
          </a:graphicData>
        </a:graphic>
      </p:graphicFrame>
      <p:sp>
        <p:nvSpPr>
          <p:cNvPr id="889868" name="Text Box 12"/>
          <p:cNvSpPr txBox="1">
            <a:spLocks noChangeArrowheads="1"/>
          </p:cNvSpPr>
          <p:nvPr/>
        </p:nvSpPr>
        <p:spPr bwMode="auto">
          <a:xfrm>
            <a:off x="6858000" y="1676400"/>
            <a:ext cx="1828800" cy="2703513"/>
          </a:xfrm>
          <a:prstGeom prst="rect">
            <a:avLst/>
          </a:prstGeom>
          <a:noFill/>
          <a:ln w="9525">
            <a:noFill/>
            <a:miter lim="800000"/>
            <a:headEnd/>
            <a:tailEnd/>
          </a:ln>
          <a:effectLst/>
        </p:spPr>
        <p:txBody>
          <a:bodyPr>
            <a:spAutoFit/>
          </a:bodyPr>
          <a:lstStyle/>
          <a:p>
            <a:pPr algn="l">
              <a:spcBef>
                <a:spcPct val="50000"/>
              </a:spcBef>
            </a:pPr>
            <a:r>
              <a:rPr lang="en-US"/>
              <a:t>GFLOPs:      2008 = 39 </a:t>
            </a:r>
            <a:r>
              <a:rPr lang="en-US">
                <a:latin typeface="Arial" charset="0"/>
              </a:rPr>
              <a:t>x</a:t>
            </a:r>
            <a:r>
              <a:rPr lang="en-US"/>
              <a:t> 2002</a:t>
            </a:r>
          </a:p>
          <a:p>
            <a:pPr algn="l">
              <a:spcBef>
                <a:spcPct val="50000"/>
              </a:spcBef>
            </a:pPr>
            <a:r>
              <a:rPr lang="en-US"/>
              <a:t>RAM:           2008 = 29 </a:t>
            </a:r>
            <a:r>
              <a:rPr lang="en-US">
                <a:latin typeface="Arial" charset="0"/>
              </a:rPr>
              <a:t>x</a:t>
            </a:r>
            <a:r>
              <a:rPr lang="en-US"/>
              <a:t> 2002</a:t>
            </a:r>
          </a:p>
          <a:p>
            <a:pPr algn="l">
              <a:spcBef>
                <a:spcPct val="50000"/>
              </a:spcBef>
            </a:pPr>
            <a:r>
              <a:rPr lang="en-US"/>
              <a:t>CPU cores:   2008 = 19 </a:t>
            </a:r>
            <a:r>
              <a:rPr lang="en-US">
                <a:latin typeface="Arial" charset="0"/>
              </a:rPr>
              <a:t>x</a:t>
            </a:r>
            <a:r>
              <a:rPr lang="en-US"/>
              <a:t> 2002</a:t>
            </a:r>
          </a:p>
          <a:p>
            <a:pPr algn="l">
              <a:spcBef>
                <a:spcPct val="50000"/>
              </a:spcBef>
            </a:pPr>
            <a:r>
              <a:rPr lang="en-US"/>
              <a:t>Moore’s Law: 2008 = 16 </a:t>
            </a:r>
            <a:r>
              <a:rPr lang="en-US">
                <a:latin typeface="Arial" charset="0"/>
              </a:rPr>
              <a:t>x</a:t>
            </a:r>
            <a:r>
              <a:rPr lang="en-US"/>
              <a:t> 2002</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23</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smtClean="0"/>
              <a:t>All academic institutions in Oklahoma are eligible to sign up for free use of OU’s and OSU’s centrally-owned CI resources.</a:t>
            </a:r>
          </a:p>
          <a:p>
            <a:pPr eaLnBrk="1" hangingPunct="1"/>
            <a:r>
              <a:rPr lang="en-US" smtClean="0"/>
              <a:t>Other kinds of institutions (government, NGO, commercial) are eligible to use, though not necessarily for free.</a:t>
            </a:r>
          </a:p>
          <a:p>
            <a:pPr eaLnBrk="1" hangingPunct="1"/>
            <a:r>
              <a:rPr lang="en-US" smtClean="0"/>
              <a:t>Everyone can participate in our CI education initiative.</a:t>
            </a:r>
          </a:p>
          <a:p>
            <a:pPr eaLnBrk="1" hangingPunct="1"/>
            <a:r>
              <a:rPr lang="en-US" smtClean="0"/>
              <a:t>The Oklahoma Supercomputing Symposium, our annual conference, continues to be offered to all.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24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Font typeface="Wingdings" pitchFamily="2" charset="2"/>
              <a:buNone/>
            </a:pPr>
            <a:r>
              <a:rPr lang="en-US" dirty="0" smtClean="0"/>
              <a:t>1,076 Intel Xeon CPU chips/4288 cores</a:t>
            </a:r>
          </a:p>
          <a:p>
            <a:pPr eaLnBrk="1" hangingPunct="1">
              <a:lnSpc>
                <a:spcPct val="90000"/>
              </a:lnSpc>
            </a:pPr>
            <a:r>
              <a:rPr lang="en-US" sz="1600" dirty="0" smtClean="0"/>
              <a:t>528 dual socket/quad core </a:t>
            </a:r>
            <a:r>
              <a:rPr lang="en-US" sz="1600" dirty="0" err="1" smtClean="0"/>
              <a:t>Harpertown</a:t>
            </a:r>
            <a:r>
              <a:rPr lang="en-US" sz="1600" dirty="0" smtClean="0"/>
              <a:t> 2.0 GHz, 16 GB each</a:t>
            </a:r>
          </a:p>
          <a:p>
            <a:pPr eaLnBrk="1" hangingPunct="1">
              <a:lnSpc>
                <a:spcPct val="90000"/>
              </a:lnSpc>
            </a:pPr>
            <a:r>
              <a:rPr lang="en-US" sz="1600" dirty="0" smtClean="0"/>
              <a:t>3 dual socket/quad core </a:t>
            </a:r>
            <a:r>
              <a:rPr lang="en-US" sz="1600" dirty="0" err="1" smtClean="0"/>
              <a:t>Harpertown</a:t>
            </a:r>
            <a:r>
              <a:rPr lang="en-US" sz="1600" dirty="0" smtClean="0"/>
              <a:t> 2.66 GHz, 16 GB each</a:t>
            </a:r>
          </a:p>
          <a:p>
            <a:pPr eaLnBrk="1" hangingPunct="1">
              <a:lnSpc>
                <a:spcPct val="90000"/>
              </a:lnSpc>
            </a:pPr>
            <a:r>
              <a:rPr lang="en-US" sz="1600" dirty="0" smtClean="0"/>
              <a:t>3 dual socket/quad core </a:t>
            </a:r>
            <a:r>
              <a:rPr lang="en-US" sz="1600" dirty="0" err="1" smtClean="0"/>
              <a:t>Clovertown</a:t>
            </a:r>
            <a:r>
              <a:rPr lang="en-US" sz="1600" dirty="0" smtClean="0"/>
              <a:t> 2.33 GHz, 16 GB each</a:t>
            </a:r>
          </a:p>
          <a:p>
            <a:pPr eaLnBrk="1" hangingPunct="1">
              <a:lnSpc>
                <a:spcPct val="90000"/>
              </a:lnSpc>
            </a:pPr>
            <a:r>
              <a:rPr lang="en-US" sz="1600" dirty="0" smtClean="0"/>
              <a:t>2 x quad socket/quad core Tigerton, 2.4 GHz, 128 GB each</a:t>
            </a:r>
          </a:p>
          <a:p>
            <a:pPr eaLnBrk="1" hangingPunct="1">
              <a:lnSpc>
                <a:spcPct val="80000"/>
              </a:lnSpc>
              <a:buFont typeface="Wingdings" pitchFamily="2" charset="2"/>
              <a:buNone/>
            </a:pPr>
            <a:r>
              <a:rPr lang="en-US" dirty="0" smtClean="0"/>
              <a:t>8,800 GB RAM</a:t>
            </a:r>
          </a:p>
          <a:p>
            <a:pPr eaLnBrk="1" hangingPunct="1">
              <a:lnSpc>
                <a:spcPct val="70000"/>
              </a:lnSpc>
              <a:buFont typeface="Wingdings" pitchFamily="2" charset="2"/>
              <a:buNone/>
            </a:pPr>
            <a:r>
              <a:rPr lang="en-US" dirty="0" smtClean="0"/>
              <a:t>~130 TB globally accessible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80000"/>
              </a:lnSpc>
              <a:buFont typeface="Wingdings" pitchFamily="2" charset="2"/>
              <a:buNone/>
            </a:pPr>
            <a:r>
              <a:rPr lang="en-US" dirty="0" smtClean="0"/>
              <a:t>Force10 Networks Gigabit Ethernet</a:t>
            </a:r>
          </a:p>
          <a:p>
            <a:pPr eaLnBrk="1" hangingPunct="1">
              <a:lnSpc>
                <a:spcPct val="80000"/>
              </a:lnSpc>
              <a:buFont typeface="Wingdings" pitchFamily="2" charset="2"/>
              <a:buNone/>
            </a:pPr>
            <a:r>
              <a:rPr lang="en-US" dirty="0" smtClean="0"/>
              <a:t>Red Hat Enterprise Linux 5</a:t>
            </a:r>
          </a:p>
          <a:p>
            <a:pPr eaLnBrk="1" hangingPunct="1">
              <a:lnSpc>
                <a:spcPct val="70000"/>
              </a:lnSpc>
              <a:buFont typeface="Wingdings" pitchFamily="2" charset="2"/>
              <a:buNone/>
            </a:pPr>
            <a:r>
              <a:rPr lang="en-US" dirty="0" smtClean="0"/>
              <a:t>Peak speed: 34.5 TFLOPs*</a:t>
            </a:r>
          </a:p>
          <a:p>
            <a:pPr eaLnBrk="1" hangingPunct="1">
              <a:lnSpc>
                <a:spcPct val="70000"/>
              </a:lnSpc>
              <a:buFont typeface="Wingdings" pitchFamily="2" charset="2"/>
              <a:buNone/>
            </a:pPr>
            <a:r>
              <a:rPr lang="en-US" sz="2000" dirty="0" smtClean="0"/>
              <a:t>*TFLOPs: trillion calculations per second</a:t>
            </a:r>
          </a:p>
        </p:txBody>
      </p:sp>
      <p:sp>
        <p:nvSpPr>
          <p:cNvPr id="33797" name="Rectangle 3"/>
          <p:cNvSpPr>
            <a:spLocks noGrp="1" noChangeArrowheads="1"/>
          </p:cNvSpPr>
          <p:nvPr>
            <p:ph type="title"/>
          </p:nvPr>
        </p:nvSpPr>
        <p:spPr/>
        <p:txBody>
          <a:bodyPr/>
          <a:lstStyle/>
          <a:p>
            <a:pPr eaLnBrk="1" hangingPunct="1"/>
            <a:r>
              <a:rPr lang="en-US" smtClean="0"/>
              <a:t>Dell Intel Xeon Linux Cluster</a:t>
            </a:r>
          </a:p>
        </p:txBody>
      </p:sp>
      <p:sp>
        <p:nvSpPr>
          <p:cNvPr id="503812"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3799"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4819" name="Slide Number Placeholder 4"/>
          <p:cNvSpPr>
            <a:spLocks noGrp="1"/>
          </p:cNvSpPr>
          <p:nvPr>
            <p:ph type="sldNum" sz="quarter" idx="11"/>
          </p:nvPr>
        </p:nvSpPr>
        <p:spPr>
          <a:noFill/>
        </p:spPr>
        <p:txBody>
          <a:bodyPr/>
          <a:lstStyle/>
          <a:p>
            <a:fld id="{952D9300-87D3-429E-9C09-C536CBAD9FFF}" type="slidenum">
              <a:rPr lang="en-US"/>
              <a:pPr/>
              <a:t>25</a:t>
            </a:fld>
            <a:endParaRPr lang="en-US"/>
          </a:p>
        </p:txBody>
      </p:sp>
      <p:sp>
        <p:nvSpPr>
          <p:cNvPr id="34820"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DEBUTED NOVEMBER 2008 AT:</a:t>
            </a:r>
          </a:p>
          <a:p>
            <a:pPr eaLnBrk="1" hangingPunct="1">
              <a:buClr>
                <a:schemeClr val="folHlink"/>
              </a:buClr>
            </a:pPr>
            <a:r>
              <a:rPr lang="en-US" b="1" smtClean="0">
                <a:solidFill>
                  <a:srgbClr val="800080"/>
                </a:solidFill>
              </a:rPr>
              <a:t>#90 worldwide</a:t>
            </a:r>
          </a:p>
          <a:p>
            <a:pPr eaLnBrk="1" hangingPunct="1">
              <a:buClr>
                <a:schemeClr val="folHlink"/>
              </a:buClr>
            </a:pPr>
            <a:r>
              <a:rPr lang="en-US" b="1" smtClean="0">
                <a:solidFill>
                  <a:srgbClr val="800080"/>
                </a:solidFill>
              </a:rPr>
              <a:t>#47 in the US</a:t>
            </a:r>
          </a:p>
          <a:p>
            <a:pPr eaLnBrk="1" hangingPunct="1">
              <a:buClr>
                <a:schemeClr val="folHlink"/>
              </a:buClr>
            </a:pPr>
            <a:r>
              <a:rPr lang="en-US" b="1" smtClean="0">
                <a:solidFill>
                  <a:srgbClr val="800080"/>
                </a:solidFill>
              </a:rPr>
              <a:t>#14 among US academic</a:t>
            </a:r>
          </a:p>
          <a:p>
            <a:pPr eaLnBrk="1" hangingPunct="1">
              <a:lnSpc>
                <a:spcPct val="90000"/>
              </a:lnSpc>
              <a:buClr>
                <a:schemeClr val="folHlink"/>
              </a:buClr>
            </a:pPr>
            <a:r>
              <a:rPr lang="en-US" b="1" smtClean="0">
                <a:solidFill>
                  <a:srgbClr val="800080"/>
                </a:solidFill>
              </a:rPr>
              <a:t>#10 among US academic excluding TeraGrid</a:t>
            </a:r>
          </a:p>
          <a:p>
            <a:pPr eaLnBrk="1" hangingPunct="1">
              <a:buClr>
                <a:schemeClr val="folHlink"/>
              </a:buClr>
            </a:pPr>
            <a:r>
              <a:rPr lang="en-US" b="1" smtClean="0">
                <a:solidFill>
                  <a:srgbClr val="800080"/>
                </a:solidFill>
              </a:rPr>
              <a:t>#2 in the Big 12</a:t>
            </a:r>
          </a:p>
          <a:p>
            <a:pPr eaLnBrk="1" hangingPunct="1">
              <a:buClr>
                <a:schemeClr val="folHlink"/>
              </a:buClr>
            </a:pPr>
            <a:r>
              <a:rPr lang="en-US" b="1" smtClean="0">
                <a:solidFill>
                  <a:srgbClr val="800080"/>
                </a:solidFill>
              </a:rPr>
              <a:t>#1 in the Big 12                 excluding TeraGrid</a:t>
            </a:r>
          </a:p>
          <a:p>
            <a:pPr eaLnBrk="1" hangingPunct="1">
              <a:lnSpc>
                <a:spcPct val="90000"/>
              </a:lnSpc>
              <a:buFont typeface="Wingdings" pitchFamily="2" charset="2"/>
              <a:buNone/>
            </a:pPr>
            <a:endParaRPr lang="en-US" smtClean="0"/>
          </a:p>
        </p:txBody>
      </p:sp>
      <p:sp>
        <p:nvSpPr>
          <p:cNvPr id="34821" name="Rectangle 3"/>
          <p:cNvSpPr>
            <a:spLocks noGrp="1" noChangeArrowheads="1"/>
          </p:cNvSpPr>
          <p:nvPr>
            <p:ph type="title"/>
          </p:nvPr>
        </p:nvSpPr>
        <p:spPr/>
        <p:txBody>
          <a:bodyPr/>
          <a:lstStyle/>
          <a:p>
            <a:pPr eaLnBrk="1" hangingPunct="1"/>
            <a:r>
              <a:rPr lang="en-US" smtClean="0"/>
              <a:t>Dell Intel Xeon Linux Cluster</a:t>
            </a:r>
          </a:p>
        </p:txBody>
      </p:sp>
      <p:sp>
        <p:nvSpPr>
          <p:cNvPr id="504836"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4823"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4824"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5843" name="Slide Number Placeholder 4"/>
          <p:cNvSpPr>
            <a:spLocks noGrp="1"/>
          </p:cNvSpPr>
          <p:nvPr>
            <p:ph type="sldNum" sz="quarter" idx="11"/>
          </p:nvPr>
        </p:nvSpPr>
        <p:spPr>
          <a:noFill/>
        </p:spPr>
        <p:txBody>
          <a:bodyPr/>
          <a:lstStyle/>
          <a:p>
            <a:fld id="{A4521172-E86F-4BFD-9E69-21ACED33C9D9}" type="slidenum">
              <a:rPr lang="en-US"/>
              <a:pPr/>
              <a:t>26</a:t>
            </a:fld>
            <a:endParaRPr lang="en-US"/>
          </a:p>
        </p:txBody>
      </p:sp>
      <p:sp>
        <p:nvSpPr>
          <p:cNvPr id="35844" name="Rectangle 2"/>
          <p:cNvSpPr>
            <a:spLocks noGrp="1" noChangeArrowheads="1"/>
          </p:cNvSpPr>
          <p:nvPr>
            <p:ph type="body" idx="1"/>
          </p:nvPr>
        </p:nvSpPr>
        <p:spPr>
          <a:xfrm>
            <a:off x="457200" y="1371600"/>
            <a:ext cx="5029200" cy="4800600"/>
          </a:xfrm>
        </p:spPr>
        <p:txBody>
          <a:bodyPr/>
          <a:lstStyle/>
          <a:p>
            <a:pPr eaLnBrk="1" hangingPunct="1">
              <a:buClr>
                <a:schemeClr val="folHlink"/>
              </a:buClr>
              <a:buFont typeface="Wingdings" pitchFamily="2" charset="2"/>
              <a:buNone/>
            </a:pPr>
            <a:r>
              <a:rPr lang="en-US" b="1" smtClean="0">
                <a:solidFill>
                  <a:srgbClr val="800080"/>
                </a:solidFill>
              </a:rPr>
              <a:t>Purchased mid-July 2008</a:t>
            </a:r>
          </a:p>
          <a:p>
            <a:pPr eaLnBrk="1" hangingPunct="1">
              <a:buClr>
                <a:schemeClr val="folHlink"/>
              </a:buClr>
              <a:buFont typeface="Wingdings" pitchFamily="2" charset="2"/>
              <a:buNone/>
            </a:pPr>
            <a:r>
              <a:rPr lang="en-US" b="1" smtClean="0">
                <a:solidFill>
                  <a:srgbClr val="800080"/>
                </a:solidFill>
              </a:rPr>
              <a:t>First friendly user Aug 15 2008</a:t>
            </a:r>
          </a:p>
          <a:p>
            <a:pPr eaLnBrk="1" hangingPunct="1">
              <a:buClr>
                <a:schemeClr val="folHlink"/>
              </a:buClr>
              <a:buFont typeface="Wingdings" pitchFamily="2" charset="2"/>
              <a:buNone/>
            </a:pPr>
            <a:r>
              <a:rPr lang="en-US" b="1" smtClean="0">
                <a:solidFill>
                  <a:srgbClr val="800080"/>
                </a:solidFill>
              </a:rPr>
              <a:t>Full production Oct 3 2008</a:t>
            </a:r>
          </a:p>
          <a:p>
            <a:pPr eaLnBrk="1" hangingPunct="1">
              <a:buClr>
                <a:schemeClr val="folHlink"/>
              </a:buClr>
              <a:buFont typeface="Wingdings" pitchFamily="2" charset="2"/>
              <a:buNone/>
            </a:pPr>
            <a:endParaRPr lang="en-US" b="1" smtClean="0">
              <a:solidFill>
                <a:srgbClr val="800080"/>
              </a:solidFill>
            </a:endParaRPr>
          </a:p>
          <a:p>
            <a:pPr eaLnBrk="1" hangingPunct="1">
              <a:buClr>
                <a:schemeClr val="folHlink"/>
              </a:buClr>
              <a:buFont typeface="Wingdings" pitchFamily="2" charset="2"/>
              <a:buNone/>
            </a:pPr>
            <a:r>
              <a:rPr lang="en-US" b="1" smtClean="0">
                <a:solidFill>
                  <a:srgbClr val="800080"/>
                </a:solidFill>
              </a:rPr>
              <a:t>Christmas Day 2008: &gt;~75% of nodes and ~66% of cores were in use.</a:t>
            </a:r>
          </a:p>
          <a:p>
            <a:pPr eaLnBrk="1" hangingPunct="1">
              <a:lnSpc>
                <a:spcPct val="90000"/>
              </a:lnSpc>
              <a:buFont typeface="Wingdings" pitchFamily="2" charset="2"/>
              <a:buNone/>
            </a:pPr>
            <a:endParaRPr lang="en-US" smtClean="0"/>
          </a:p>
        </p:txBody>
      </p:sp>
      <p:sp>
        <p:nvSpPr>
          <p:cNvPr id="35845" name="Rectangle 3"/>
          <p:cNvSpPr>
            <a:spLocks noGrp="1" noChangeArrowheads="1"/>
          </p:cNvSpPr>
          <p:nvPr>
            <p:ph type="title"/>
          </p:nvPr>
        </p:nvSpPr>
        <p:spPr/>
        <p:txBody>
          <a:bodyPr/>
          <a:lstStyle/>
          <a:p>
            <a:pPr eaLnBrk="1" hangingPunct="1"/>
            <a:r>
              <a:rPr lang="en-US" smtClean="0"/>
              <a:t>Dell Intel Xeon Linux Cluster</a:t>
            </a:r>
          </a:p>
        </p:txBody>
      </p:sp>
      <p:sp>
        <p:nvSpPr>
          <p:cNvPr id="506884" name="Text Box 4"/>
          <p:cNvSpPr txBox="1">
            <a:spLocks noChangeArrowheads="1"/>
          </p:cNvSpPr>
          <p:nvPr/>
        </p:nvSpPr>
        <p:spPr bwMode="auto">
          <a:xfrm>
            <a:off x="5043488" y="5562600"/>
            <a:ext cx="3652837" cy="457200"/>
          </a:xfrm>
          <a:prstGeom prst="rect">
            <a:avLst/>
          </a:prstGeom>
          <a:noFill/>
          <a:ln w="9525">
            <a:noFill/>
            <a:miter lim="800000"/>
            <a:headEnd/>
            <a:tailEnd/>
          </a:ln>
          <a:effectLst/>
        </p:spPr>
        <p:txBody>
          <a:bodyPr wrap="none">
            <a:spAutoFit/>
          </a:bodyPr>
          <a:lstStyle/>
          <a:p>
            <a:pPr>
              <a:spcBef>
                <a:spcPct val="50000"/>
              </a:spcBef>
              <a:defRPr/>
            </a:pPr>
            <a:r>
              <a:rPr lang="en-US" sz="2400" b="1">
                <a:effectLst>
                  <a:outerShdw blurRad="38100" dist="38100" dir="2700000" algn="tl">
                    <a:srgbClr val="C0C0C0"/>
                  </a:outerShdw>
                </a:effectLst>
                <a:latin typeface="Courier New" pitchFamily="49" charset="0"/>
              </a:rPr>
              <a:t>sooner.oscer.ou.edu</a:t>
            </a:r>
          </a:p>
        </p:txBody>
      </p:sp>
      <p:pic>
        <p:nvPicPr>
          <p:cNvPr id="35847" name="Picture 5" descr="topdawg_20051004"/>
          <p:cNvPicPr>
            <a:picLocks noChangeAspect="1" noChangeArrowheads="1"/>
          </p:cNvPicPr>
          <p:nvPr/>
        </p:nvPicPr>
        <p:blipFill>
          <a:blip r:embed="rId4" cstate="print"/>
          <a:srcRect/>
          <a:stretch>
            <a:fillRect/>
          </a:stretch>
        </p:blipFill>
        <p:spPr bwMode="auto">
          <a:xfrm>
            <a:off x="5448300" y="1905000"/>
            <a:ext cx="2801938" cy="3733800"/>
          </a:xfrm>
          <a:prstGeom prst="rect">
            <a:avLst/>
          </a:prstGeom>
          <a:noFill/>
          <a:ln w="9525">
            <a:noFill/>
            <a:miter lim="800000"/>
            <a:headEnd/>
            <a:tailEnd/>
          </a:ln>
        </p:spPr>
      </p:pic>
      <p:sp>
        <p:nvSpPr>
          <p:cNvPr id="35848"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39939" name="Slide Number Placeholder 5"/>
          <p:cNvSpPr>
            <a:spLocks noGrp="1"/>
          </p:cNvSpPr>
          <p:nvPr>
            <p:ph type="sldNum" sz="quarter" idx="11"/>
          </p:nvPr>
        </p:nvSpPr>
        <p:spPr>
          <a:noFill/>
        </p:spPr>
        <p:txBody>
          <a:bodyPr/>
          <a:lstStyle/>
          <a:p>
            <a:fld id="{25C60050-767F-48AE-8A6B-788A79C77363}" type="slidenum">
              <a:rPr lang="en-US"/>
              <a:pPr/>
              <a:t>27</a:t>
            </a:fld>
            <a:endParaRPr lang="en-US" dirty="0"/>
          </a:p>
        </p:txBody>
      </p:sp>
      <p:sp>
        <p:nvSpPr>
          <p:cNvPr id="39940" name="Rectangle 2"/>
          <p:cNvSpPr>
            <a:spLocks noGrp="1" noChangeArrowheads="1"/>
          </p:cNvSpPr>
          <p:nvPr>
            <p:ph type="title"/>
          </p:nvPr>
        </p:nvSpPr>
        <p:spPr/>
        <p:txBody>
          <a:bodyPr/>
          <a:lstStyle/>
          <a:p>
            <a:pPr eaLnBrk="1" hangingPunct="1"/>
            <a:r>
              <a:rPr lang="en-US" smtClean="0"/>
              <a:t>Condor</a:t>
            </a:r>
            <a:r>
              <a:rPr lang="en-US" sz="3600" smtClean="0"/>
              <a:t> Pool</a:t>
            </a:r>
          </a:p>
        </p:txBody>
      </p:sp>
      <p:sp>
        <p:nvSpPr>
          <p:cNvPr id="39941" name="Rectangle 3"/>
          <p:cNvSpPr>
            <a:spLocks noGrp="1" noChangeArrowheads="1"/>
          </p:cNvSpPr>
          <p:nvPr>
            <p:ph type="body" sz="half" idx="1"/>
          </p:nvPr>
        </p:nvSpPr>
        <p:spPr>
          <a:xfrm>
            <a:off x="609600" y="1371600"/>
            <a:ext cx="7010400" cy="4876800"/>
          </a:xfrm>
        </p:spPr>
        <p:txBody>
          <a:bodyPr/>
          <a:lstStyle/>
          <a:p>
            <a:pPr eaLnBrk="1" hangingPunct="1">
              <a:lnSpc>
                <a:spcPct val="90000"/>
              </a:lnSpc>
              <a:buFont typeface="Wingdings" pitchFamily="2" charset="2"/>
              <a:buNone/>
            </a:pPr>
            <a:r>
              <a:rPr lang="en-US" dirty="0" smtClean="0"/>
              <a:t>Condor is a software technology that allows idle desktop PCs to be used for number crunching.</a:t>
            </a:r>
          </a:p>
          <a:p>
            <a:pPr eaLnBrk="1" hangingPunct="1">
              <a:lnSpc>
                <a:spcPct val="90000"/>
              </a:lnSpc>
              <a:buFont typeface="Wingdings" pitchFamily="2" charset="2"/>
              <a:buNone/>
            </a:pPr>
            <a:r>
              <a:rPr lang="en-US" dirty="0" smtClean="0"/>
              <a:t>OU IT has deployed a large Condor pool (795 desktop 	PCs in IT student labs all over campus).</a:t>
            </a:r>
          </a:p>
          <a:p>
            <a:pPr eaLnBrk="1" hangingPunct="1">
              <a:lnSpc>
                <a:spcPct val="90000"/>
              </a:lnSpc>
              <a:buFont typeface="Wingdings" pitchFamily="2" charset="2"/>
              <a:buNone/>
            </a:pPr>
            <a:r>
              <a:rPr lang="en-US" dirty="0" smtClean="0"/>
              <a:t>It provides a huge amount of additional computing power – more than was available in all of OSCER  in 2005.</a:t>
            </a:r>
          </a:p>
          <a:p>
            <a:pPr eaLnBrk="1" hangingPunct="1">
              <a:lnSpc>
                <a:spcPct val="70000"/>
              </a:lnSpc>
              <a:buFont typeface="Wingdings" pitchFamily="2" charset="2"/>
              <a:buNone/>
            </a:pPr>
            <a:r>
              <a:rPr lang="en-US" dirty="0" smtClean="0"/>
              <a:t>20+ TFLOPs peak compute speed.</a:t>
            </a:r>
          </a:p>
          <a:p>
            <a:pPr eaLnBrk="1" hangingPunct="1">
              <a:lnSpc>
                <a:spcPct val="70000"/>
              </a:lnSpc>
              <a:buFont typeface="Wingdings" pitchFamily="2" charset="2"/>
              <a:buNone/>
            </a:pPr>
            <a:r>
              <a:rPr lang="en-US" dirty="0" smtClean="0"/>
              <a:t>And, the cost is very </a:t>
            </a:r>
            <a:r>
              <a:rPr lang="en-US" dirty="0" err="1" smtClean="0"/>
              <a:t>very</a:t>
            </a:r>
            <a:r>
              <a:rPr lang="en-US" dirty="0" smtClean="0"/>
              <a:t> low – almost literally free.</a:t>
            </a:r>
          </a:p>
          <a:p>
            <a:pPr eaLnBrk="1" hangingPunct="1">
              <a:lnSpc>
                <a:spcPct val="90000"/>
              </a:lnSpc>
              <a:buFont typeface="Wingdings" pitchFamily="2" charset="2"/>
              <a:buNone/>
            </a:pPr>
            <a:r>
              <a:rPr lang="en-US" dirty="0" smtClean="0"/>
              <a:t>Also, we’ve been seeing empirically that Condor gets about 80% of each PC’s time.</a:t>
            </a:r>
          </a:p>
        </p:txBody>
      </p:sp>
      <p:pic>
        <p:nvPicPr>
          <p:cNvPr id="39942" name="Picture 4" descr="carson206_25pct_20060417"/>
          <p:cNvPicPr>
            <a:picLocks noGrp="1" noChangeAspect="1" noChangeArrowheads="1"/>
          </p:cNvPicPr>
          <p:nvPr>
            <p:ph sz="half" idx="2"/>
          </p:nvPr>
        </p:nvPicPr>
        <p:blipFill>
          <a:blip r:embed="rId4" cstate="print"/>
          <a:srcRect/>
          <a:stretch>
            <a:fillRect/>
          </a:stretch>
        </p:blipFill>
        <p:spPr>
          <a:xfrm>
            <a:off x="7467600" y="1600200"/>
            <a:ext cx="1200150" cy="1600200"/>
          </a:xfrm>
          <a:noFill/>
        </p:spPr>
      </p:pic>
      <p:sp>
        <p:nvSpPr>
          <p:cNvPr id="39943"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2"/>
          <p:cNvSpPr>
            <a:spLocks noGrp="1"/>
          </p:cNvSpPr>
          <p:nvPr>
            <p:ph type="sldNum" sz="quarter" idx="11"/>
          </p:nvPr>
        </p:nvSpPr>
        <p:spPr/>
        <p:txBody>
          <a:bodyPr/>
          <a:lstStyle/>
          <a:p>
            <a:fld id="{F2F28115-2E17-450C-AEDC-D5EB8C1C647E}" type="slidenum">
              <a:rPr lang="en-US"/>
              <a:pPr/>
              <a:t>28</a:t>
            </a:fld>
            <a:endParaRPr lang="en-US"/>
          </a:p>
        </p:txBody>
      </p:sp>
      <p:pic>
        <p:nvPicPr>
          <p:cNvPr id="937988" name="Picture 4" descr="Powerpoint images copy2"/>
          <p:cNvPicPr>
            <a:picLocks noChangeAspect="1" noChangeArrowheads="1"/>
          </p:cNvPicPr>
          <p:nvPr/>
        </p:nvPicPr>
        <p:blipFill>
          <a:blip r:embed="rId2" cstate="print"/>
          <a:srcRect/>
          <a:stretch>
            <a:fillRect/>
          </a:stretch>
        </p:blipFill>
        <p:spPr bwMode="auto">
          <a:xfrm>
            <a:off x="360363" y="690563"/>
            <a:ext cx="8388350" cy="6483350"/>
          </a:xfrm>
          <a:prstGeom prst="rect">
            <a:avLst/>
          </a:prstGeom>
          <a:noFill/>
          <a:ln w="9525">
            <a:noFill/>
            <a:miter lim="800000"/>
            <a:headEnd/>
            <a:tailEnd/>
          </a:ln>
        </p:spPr>
      </p:pic>
      <p:sp>
        <p:nvSpPr>
          <p:cNvPr id="937989" name="Rectangle 5"/>
          <p:cNvSpPr>
            <a:spLocks noChangeArrowheads="1"/>
          </p:cNvSpPr>
          <p:nvPr/>
        </p:nvSpPr>
        <p:spPr bwMode="auto">
          <a:xfrm>
            <a:off x="990600" y="457200"/>
            <a:ext cx="7793038" cy="677863"/>
          </a:xfrm>
          <a:prstGeom prst="rect">
            <a:avLst/>
          </a:prstGeom>
          <a:noFill/>
          <a:ln w="9525">
            <a:noFill/>
            <a:miter lim="800000"/>
            <a:headEnd/>
            <a:tailEnd/>
          </a:ln>
          <a:effectLst/>
        </p:spPr>
        <p:txBody>
          <a:bodyPr anchor="b"/>
          <a:lstStyle/>
          <a:p>
            <a:r>
              <a:rPr lang="en-US" sz="3600" b="1">
                <a:solidFill>
                  <a:schemeClr val="tx2"/>
                </a:solidFill>
              </a:rPr>
              <a:t>Condor Pool</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40963" name="Slide Number Placeholder 4"/>
          <p:cNvSpPr>
            <a:spLocks noGrp="1"/>
          </p:cNvSpPr>
          <p:nvPr>
            <p:ph type="sldNum" sz="quarter" idx="11"/>
          </p:nvPr>
        </p:nvSpPr>
        <p:spPr>
          <a:noFill/>
        </p:spPr>
        <p:txBody>
          <a:bodyPr/>
          <a:lstStyle/>
          <a:p>
            <a:fld id="{B1F8C34E-7980-427B-A86B-DBFCC7DF3371}" type="slidenum">
              <a:rPr lang="en-US"/>
              <a:pPr/>
              <a:t>29</a:t>
            </a:fld>
            <a:endParaRPr lang="en-US"/>
          </a:p>
        </p:txBody>
      </p:sp>
      <p:pic>
        <p:nvPicPr>
          <p:cNvPr id="40964" name="Picture 10" descr="nlr_services_map2"/>
          <p:cNvPicPr>
            <a:picLocks noChangeAspect="1" noChangeArrowheads="1"/>
          </p:cNvPicPr>
          <p:nvPr/>
        </p:nvPicPr>
        <p:blipFill>
          <a:blip r:embed="rId3" cstate="print"/>
          <a:srcRect/>
          <a:stretch>
            <a:fillRect/>
          </a:stretch>
        </p:blipFill>
        <p:spPr bwMode="auto">
          <a:xfrm>
            <a:off x="685800" y="1295400"/>
            <a:ext cx="8001000" cy="4506913"/>
          </a:xfrm>
          <a:prstGeom prst="rect">
            <a:avLst/>
          </a:prstGeom>
          <a:noFill/>
          <a:ln w="9525">
            <a:noFill/>
            <a:miter lim="800000"/>
            <a:headEnd/>
            <a:tailEnd/>
          </a:ln>
        </p:spPr>
      </p:pic>
      <p:sp>
        <p:nvSpPr>
          <p:cNvPr id="40965" name="Rectangle 6"/>
          <p:cNvSpPr>
            <a:spLocks noGrp="1" noChangeArrowheads="1"/>
          </p:cNvSpPr>
          <p:nvPr>
            <p:ph type="title"/>
          </p:nvPr>
        </p:nvSpPr>
        <p:spPr/>
        <p:txBody>
          <a:bodyPr/>
          <a:lstStyle/>
          <a:p>
            <a:pPr eaLnBrk="1" hangingPunct="1"/>
            <a:r>
              <a:rPr lang="en-US" smtClean="0"/>
              <a:t>National Lambda Rail</a:t>
            </a:r>
          </a:p>
        </p:txBody>
      </p:sp>
      <p:sp>
        <p:nvSpPr>
          <p:cNvPr id="40967" name="Oval 8"/>
          <p:cNvSpPr>
            <a:spLocks noChangeArrowheads="1"/>
          </p:cNvSpPr>
          <p:nvPr/>
        </p:nvSpPr>
        <p:spPr bwMode="auto">
          <a:xfrm>
            <a:off x="3962400" y="3690938"/>
            <a:ext cx="1524000" cy="685800"/>
          </a:xfrm>
          <a:prstGeom prst="ellipse">
            <a:avLst/>
          </a:prstGeom>
          <a:noFill/>
          <a:ln w="38100">
            <a:solidFill>
              <a:schemeClr val="tx1"/>
            </a:solid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8AF43911-355B-473D-8AD9-B752C7F37813}" type="slidenum">
              <a:rPr lang="en-US"/>
              <a:pPr/>
              <a:t>3</a:t>
            </a:fld>
            <a:endParaRPr lang="en-US"/>
          </a:p>
        </p:txBody>
      </p:sp>
      <p:sp>
        <p:nvSpPr>
          <p:cNvPr id="920578" name="Rectangle 2"/>
          <p:cNvSpPr>
            <a:spLocks noGrp="1" noChangeArrowheads="1"/>
          </p:cNvSpPr>
          <p:nvPr>
            <p:ph type="title"/>
          </p:nvPr>
        </p:nvSpPr>
        <p:spPr/>
        <p:txBody>
          <a:bodyPr/>
          <a:lstStyle/>
          <a:p>
            <a:r>
              <a:rPr lang="en-US" dirty="0" smtClean="0"/>
              <a:t>Some Accomplishments</a:t>
            </a:r>
            <a:endParaRPr lang="en-US" dirty="0"/>
          </a:p>
        </p:txBody>
      </p:sp>
      <p:sp>
        <p:nvSpPr>
          <p:cNvPr id="920579" name="Rectangle 3"/>
          <p:cNvSpPr>
            <a:spLocks noGrp="1" noChangeArrowheads="1"/>
          </p:cNvSpPr>
          <p:nvPr>
            <p:ph type="body" idx="1"/>
          </p:nvPr>
        </p:nvSpPr>
        <p:spPr/>
        <p:txBody>
          <a:bodyPr/>
          <a:lstStyle/>
          <a:p>
            <a:r>
              <a:rPr lang="en-US" dirty="0" smtClean="0"/>
              <a:t>NSF </a:t>
            </a:r>
            <a:r>
              <a:rPr lang="en-US" dirty="0"/>
              <a:t>EPSCoR </a:t>
            </a:r>
            <a:r>
              <a:rPr lang="en-US" dirty="0" smtClean="0"/>
              <a:t>C2, MRI grants</a:t>
            </a:r>
            <a:endParaRPr lang="en-US" dirty="0"/>
          </a:p>
          <a:p>
            <a:r>
              <a:rPr lang="en-US" dirty="0"/>
              <a:t>Over </a:t>
            </a:r>
            <a:r>
              <a:rPr lang="en-US" dirty="0" smtClean="0"/>
              <a:t>4 </a:t>
            </a:r>
            <a:r>
              <a:rPr lang="en-US" dirty="0"/>
              <a:t>million batch jobs run already on Sooner, the cluster that we deployed a year ago – </a:t>
            </a:r>
            <a:r>
              <a:rPr lang="en-US" dirty="0" smtClean="0"/>
              <a:t>over 3 times all </a:t>
            </a:r>
            <a:r>
              <a:rPr lang="en-US" dirty="0"/>
              <a:t>of the jobs on the previous cluster, </a:t>
            </a:r>
            <a:r>
              <a:rPr lang="en-US" dirty="0" err="1"/>
              <a:t>Topdawg</a:t>
            </a:r>
            <a:r>
              <a:rPr lang="en-US" dirty="0"/>
              <a:t>, over its entire lifetime</a:t>
            </a:r>
            <a:r>
              <a:rPr lang="en-US" dirty="0" smtClean="0"/>
              <a:t>!</a:t>
            </a:r>
          </a:p>
          <a:p>
            <a:r>
              <a:rPr lang="en-US" dirty="0" smtClean="0"/>
              <a:t>In Oklahoma, we’ve now given the “Supercomputing in Plain English” overview talk to 11 of 13 public universities, 7 private universities, 1 tribal college and 1 high school.</a:t>
            </a:r>
          </a:p>
          <a:p>
            <a:r>
              <a:rPr lang="en-US" dirty="0" smtClean="0"/>
              <a:t>Outside Oklahoma, we’ve given that talk to 9 universities in other states and one in another country.</a:t>
            </a:r>
          </a:p>
          <a:p>
            <a:r>
              <a:rPr lang="en-US" dirty="0" smtClean="0"/>
              <a:t>MATLAB on our cluster is now available to non-OU users.</a:t>
            </a:r>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41987" name="Slide Number Placeholder 4"/>
          <p:cNvSpPr>
            <a:spLocks noGrp="1"/>
          </p:cNvSpPr>
          <p:nvPr>
            <p:ph type="sldNum" sz="quarter" idx="11"/>
          </p:nvPr>
        </p:nvSpPr>
        <p:spPr>
          <a:noFill/>
        </p:spPr>
        <p:txBody>
          <a:bodyPr/>
          <a:lstStyle/>
          <a:p>
            <a:fld id="{D1F117B1-50D5-4B28-8F89-4AB3D1BD23B9}" type="slidenum">
              <a:rPr lang="en-US"/>
              <a:pPr/>
              <a:t>30</a:t>
            </a:fld>
            <a:endParaRPr lang="en-US"/>
          </a:p>
        </p:txBody>
      </p:sp>
      <p:pic>
        <p:nvPicPr>
          <p:cNvPr id="41988" name="Picture 2" descr="internet2_map_20081005"/>
          <p:cNvPicPr>
            <a:picLocks noChangeAspect="1" noChangeArrowheads="1"/>
          </p:cNvPicPr>
          <p:nvPr/>
        </p:nvPicPr>
        <p:blipFill>
          <a:blip r:embed="rId2" cstate="print"/>
          <a:srcRect/>
          <a:stretch>
            <a:fillRect/>
          </a:stretch>
        </p:blipFill>
        <p:spPr bwMode="auto">
          <a:xfrm>
            <a:off x="685800" y="1266825"/>
            <a:ext cx="7696200" cy="4735513"/>
          </a:xfrm>
          <a:prstGeom prst="rect">
            <a:avLst/>
          </a:prstGeom>
          <a:noFill/>
          <a:ln w="9525">
            <a:noFill/>
            <a:miter lim="800000"/>
            <a:headEnd/>
            <a:tailEnd/>
          </a:ln>
        </p:spPr>
      </p:pic>
      <p:sp>
        <p:nvSpPr>
          <p:cNvPr id="41989" name="Rectangle 3"/>
          <p:cNvSpPr>
            <a:spLocks noGrp="1" noChangeArrowheads="1"/>
          </p:cNvSpPr>
          <p:nvPr>
            <p:ph type="title"/>
          </p:nvPr>
        </p:nvSpPr>
        <p:spPr/>
        <p:txBody>
          <a:bodyPr/>
          <a:lstStyle/>
          <a:p>
            <a:pPr eaLnBrk="1" hangingPunct="1"/>
            <a:r>
              <a:rPr lang="en-US" sz="3600" smtClean="0"/>
              <a:t>Internet2</a:t>
            </a:r>
          </a:p>
        </p:txBody>
      </p:sp>
      <p:sp>
        <p:nvSpPr>
          <p:cNvPr id="41990" name="Text Box 4"/>
          <p:cNvSpPr txBox="1">
            <a:spLocks noChangeArrowheads="1"/>
          </p:cNvSpPr>
          <p:nvPr/>
        </p:nvSpPr>
        <p:spPr bwMode="auto">
          <a:xfrm>
            <a:off x="2667000" y="5791200"/>
            <a:ext cx="3581400" cy="274638"/>
          </a:xfrm>
          <a:prstGeom prst="rect">
            <a:avLst/>
          </a:prstGeom>
          <a:noFill/>
          <a:ln w="9525">
            <a:noFill/>
            <a:miter lim="800000"/>
            <a:headEnd/>
            <a:tailEnd/>
          </a:ln>
        </p:spPr>
        <p:txBody>
          <a:bodyPr>
            <a:spAutoFit/>
          </a:bodyPr>
          <a:lstStyle/>
          <a:p>
            <a:pPr>
              <a:spcBef>
                <a:spcPct val="50000"/>
              </a:spcBef>
            </a:pPr>
            <a:r>
              <a:rPr lang="en-US" sz="1200">
                <a:latin typeface="Courier New" pitchFamily="49" charset="0"/>
                <a:hlinkClick r:id="rId3"/>
              </a:rPr>
              <a:t>www.internet2.edu</a:t>
            </a:r>
            <a:endParaRPr lang="en-US" sz="1200">
              <a:latin typeface="Courier New" pitchFamily="49" charset="0"/>
            </a:endParaRPr>
          </a:p>
        </p:txBody>
      </p:sp>
      <p:sp>
        <p:nvSpPr>
          <p:cNvPr id="41991" name="Oval 5"/>
          <p:cNvSpPr>
            <a:spLocks noChangeArrowheads="1"/>
          </p:cNvSpPr>
          <p:nvPr/>
        </p:nvSpPr>
        <p:spPr bwMode="auto">
          <a:xfrm>
            <a:off x="3124200" y="4038600"/>
            <a:ext cx="1143000" cy="838200"/>
          </a:xfrm>
          <a:prstGeom prst="ellipse">
            <a:avLst/>
          </a:prstGeom>
          <a:noFill/>
          <a:ln w="38100">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ctrTitle"/>
          </p:nvPr>
        </p:nvSpPr>
        <p:spPr>
          <a:xfrm>
            <a:off x="685800" y="1371600"/>
            <a:ext cx="8153400" cy="1143000"/>
          </a:xfrm>
        </p:spPr>
        <p:txBody>
          <a:bodyPr/>
          <a:lstStyle/>
          <a:p>
            <a:r>
              <a:rPr lang="en-US" sz="6000"/>
              <a:t>What Does OSCER Do?</a:t>
            </a:r>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91E1F7F4-84A7-4760-A5E2-D8DC65304EFD}" type="slidenum">
              <a:rPr lang="en-US"/>
              <a:pPr/>
              <a:t>32</a:t>
            </a:fld>
            <a:endParaRPr lang="en-US"/>
          </a:p>
        </p:txBody>
      </p:sp>
      <p:sp>
        <p:nvSpPr>
          <p:cNvPr id="785410" name="Rectangle 2"/>
          <p:cNvSpPr>
            <a:spLocks noGrp="1" noChangeArrowheads="1"/>
          </p:cNvSpPr>
          <p:nvPr>
            <p:ph type="title"/>
          </p:nvPr>
        </p:nvSpPr>
        <p:spPr/>
        <p:txBody>
          <a:bodyPr/>
          <a:lstStyle/>
          <a:p>
            <a:r>
              <a:rPr lang="en-US"/>
              <a:t>What Does OSCER Do?</a:t>
            </a:r>
          </a:p>
        </p:txBody>
      </p:sp>
      <p:sp>
        <p:nvSpPr>
          <p:cNvPr id="785411" name="Rectangle 3"/>
          <p:cNvSpPr>
            <a:spLocks noGrp="1" noChangeArrowheads="1"/>
          </p:cNvSpPr>
          <p:nvPr>
            <p:ph type="body" idx="1"/>
          </p:nvPr>
        </p:nvSpPr>
        <p:spPr/>
        <p:txBody>
          <a:bodyPr/>
          <a:lstStyle/>
          <a:p>
            <a:r>
              <a:rPr lang="en-US" dirty="0"/>
              <a:t>Resources</a:t>
            </a:r>
          </a:p>
          <a:p>
            <a:r>
              <a:rPr lang="en-US" dirty="0"/>
              <a:t>Teaching</a:t>
            </a:r>
          </a:p>
          <a:p>
            <a:r>
              <a:rPr lang="en-US" dirty="0"/>
              <a:t>Research</a:t>
            </a:r>
          </a:p>
          <a:p>
            <a:r>
              <a:rPr lang="en-US" dirty="0" smtClean="0"/>
              <a:t>Dissemination</a:t>
            </a:r>
          </a:p>
          <a:p>
            <a:r>
              <a:rPr lang="en-US" dirty="0" smtClean="0"/>
              <a:t>Oklahoma Cyberinfrastructure Initiative</a:t>
            </a:r>
            <a:endParaRPr lang="en-US" dirty="0"/>
          </a:p>
          <a:p>
            <a:endParaRPr lang="en-US" b="1" u="sng" dirty="0">
              <a:solidFill>
                <a:srgbClr val="009900"/>
              </a:solidFill>
            </a:endParaRP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ChangeArrowheads="1"/>
          </p:cNvSpPr>
          <p:nvPr>
            <p:ph type="ctrTitle"/>
          </p:nvPr>
        </p:nvSpPr>
        <p:spPr>
          <a:xfrm>
            <a:off x="685800" y="1371600"/>
            <a:ext cx="8153400" cy="1143000"/>
          </a:xfrm>
        </p:spPr>
        <p:txBody>
          <a:bodyPr/>
          <a:lstStyle/>
          <a:p>
            <a:r>
              <a:rPr lang="en-US" sz="6000"/>
              <a:t>OSCER Teaching</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7" name="Slide Number Placeholder 4"/>
          <p:cNvSpPr>
            <a:spLocks noGrp="1"/>
          </p:cNvSpPr>
          <p:nvPr>
            <p:ph type="sldNum" sz="quarter" idx="11"/>
          </p:nvPr>
        </p:nvSpPr>
        <p:spPr/>
        <p:txBody>
          <a:bodyPr/>
          <a:lstStyle/>
          <a:p>
            <a:fld id="{0FE4535F-67E9-4B63-A730-83581E5113C6}" type="slidenum">
              <a:rPr lang="en-US"/>
              <a:pPr/>
              <a:t>34</a:t>
            </a:fld>
            <a:endParaRPr lang="en-US"/>
          </a:p>
        </p:txBody>
      </p:sp>
      <p:sp>
        <p:nvSpPr>
          <p:cNvPr id="803842" name="Rectangle 2"/>
          <p:cNvSpPr>
            <a:spLocks noGrp="1" noChangeArrowheads="1"/>
          </p:cNvSpPr>
          <p:nvPr>
            <p:ph type="title"/>
          </p:nvPr>
        </p:nvSpPr>
        <p:spPr/>
        <p:txBody>
          <a:bodyPr/>
          <a:lstStyle/>
          <a:p>
            <a:r>
              <a:rPr lang="en-US"/>
              <a:t>What Does OSCER Do? Teaching</a:t>
            </a:r>
          </a:p>
        </p:txBody>
      </p:sp>
      <p:pic>
        <p:nvPicPr>
          <p:cNvPr id="803843" name="Picture 3" descr="ncsi2004ou"/>
          <p:cNvPicPr>
            <a:picLocks noChangeAspect="1" noChangeArrowheads="1"/>
          </p:cNvPicPr>
          <p:nvPr/>
        </p:nvPicPr>
        <p:blipFill>
          <a:blip r:embed="rId4" cstate="print"/>
          <a:srcRect/>
          <a:stretch>
            <a:fillRect/>
          </a:stretch>
        </p:blipFill>
        <p:spPr bwMode="auto">
          <a:xfrm>
            <a:off x="1752600" y="1295400"/>
            <a:ext cx="5638800" cy="4229100"/>
          </a:xfrm>
          <a:prstGeom prst="rect">
            <a:avLst/>
          </a:prstGeom>
          <a:noFill/>
        </p:spPr>
      </p:pic>
      <p:sp>
        <p:nvSpPr>
          <p:cNvPr id="803844" name="Text Box 4"/>
          <p:cNvSpPr txBox="1">
            <a:spLocks noChangeArrowheads="1"/>
          </p:cNvSpPr>
          <p:nvPr/>
        </p:nvSpPr>
        <p:spPr bwMode="auto">
          <a:xfrm>
            <a:off x="457200" y="5521325"/>
            <a:ext cx="8153400" cy="585788"/>
          </a:xfrm>
          <a:prstGeom prst="rect">
            <a:avLst/>
          </a:prstGeom>
          <a:noFill/>
          <a:ln w="9525">
            <a:noFill/>
            <a:miter lim="800000"/>
            <a:headEnd/>
            <a:tailEnd/>
          </a:ln>
          <a:effectLst/>
        </p:spPr>
        <p:txBody>
          <a:bodyPr>
            <a:spAutoFit/>
          </a:bodyPr>
          <a:lstStyle/>
          <a:p>
            <a:r>
              <a:rPr lang="en-US"/>
              <a:t>Science and engineering faculty from all over America learn</a:t>
            </a:r>
          </a:p>
          <a:p>
            <a:pPr>
              <a:lnSpc>
                <a:spcPct val="80000"/>
              </a:lnSpc>
            </a:pPr>
            <a:r>
              <a:rPr lang="en-US"/>
              <a:t>supercomputing at OU by playing with a jigsaw puzzle (NCSI @ OU 2004).</a:t>
            </a:r>
          </a:p>
        </p:txBody>
      </p:sp>
      <p:sp>
        <p:nvSpPr>
          <p:cNvPr id="803845"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29" name="Slide Number Placeholder 4"/>
          <p:cNvSpPr>
            <a:spLocks noGrp="1"/>
          </p:cNvSpPr>
          <p:nvPr>
            <p:ph type="sldNum" sz="quarter" idx="11"/>
          </p:nvPr>
        </p:nvSpPr>
        <p:spPr/>
        <p:txBody>
          <a:bodyPr/>
          <a:lstStyle/>
          <a:p>
            <a:fld id="{DD9D1303-58EB-4C19-992B-479705B1032C}" type="slidenum">
              <a:rPr lang="en-US"/>
              <a:pPr/>
              <a:t>35</a:t>
            </a:fld>
            <a:endParaRPr lang="en-US"/>
          </a:p>
        </p:txBody>
      </p:sp>
      <p:sp>
        <p:nvSpPr>
          <p:cNvPr id="936962" name="Rectangle 2"/>
          <p:cNvSpPr>
            <a:spLocks noGrp="1" noChangeArrowheads="1"/>
          </p:cNvSpPr>
          <p:nvPr>
            <p:ph type="title"/>
          </p:nvPr>
        </p:nvSpPr>
        <p:spPr/>
        <p:txBody>
          <a:bodyPr/>
          <a:lstStyle/>
          <a:p>
            <a:r>
              <a:rPr lang="en-US" sz="3600"/>
              <a:t>SiPE Workshop Participants 2007</a:t>
            </a:r>
          </a:p>
        </p:txBody>
      </p:sp>
      <p:pic>
        <p:nvPicPr>
          <p:cNvPr id="936963" name="Picture 3" descr="usa_map"/>
          <p:cNvPicPr>
            <a:picLocks noChangeAspect="1" noChangeArrowheads="1"/>
          </p:cNvPicPr>
          <p:nvPr/>
        </p:nvPicPr>
        <p:blipFill>
          <a:blip r:embed="rId2" cstate="print"/>
          <a:srcRect/>
          <a:stretch>
            <a:fillRect/>
          </a:stretch>
        </p:blipFill>
        <p:spPr bwMode="auto">
          <a:xfrm>
            <a:off x="990600" y="1295400"/>
            <a:ext cx="7239000" cy="4849813"/>
          </a:xfrm>
          <a:prstGeom prst="rect">
            <a:avLst/>
          </a:prstGeom>
          <a:noFill/>
        </p:spPr>
      </p:pic>
      <p:sp>
        <p:nvSpPr>
          <p:cNvPr id="936964" name="AutoShape 4"/>
          <p:cNvSpPr>
            <a:spLocks noChangeArrowheads="1"/>
          </p:cNvSpPr>
          <p:nvPr/>
        </p:nvSpPr>
        <p:spPr bwMode="auto">
          <a:xfrm>
            <a:off x="4191000" y="3962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65" name="AutoShape 5"/>
          <p:cNvSpPr>
            <a:spLocks noChangeArrowheads="1"/>
          </p:cNvSpPr>
          <p:nvPr/>
        </p:nvSpPr>
        <p:spPr bwMode="auto">
          <a:xfrm>
            <a:off x="5029200" y="4191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66" name="AutoShape 6"/>
          <p:cNvSpPr>
            <a:spLocks noChangeArrowheads="1"/>
          </p:cNvSpPr>
          <p:nvPr/>
        </p:nvSpPr>
        <p:spPr bwMode="auto">
          <a:xfrm>
            <a:off x="4038600" y="3429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67" name="AutoShape 7"/>
          <p:cNvSpPr>
            <a:spLocks noChangeArrowheads="1"/>
          </p:cNvSpPr>
          <p:nvPr/>
        </p:nvSpPr>
        <p:spPr bwMode="auto">
          <a:xfrm>
            <a:off x="4343400" y="2971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68" name="AutoShape 8"/>
          <p:cNvSpPr>
            <a:spLocks noChangeArrowheads="1"/>
          </p:cNvSpPr>
          <p:nvPr/>
        </p:nvSpPr>
        <p:spPr bwMode="auto">
          <a:xfrm>
            <a:off x="3810000" y="1905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69" name="AutoShape 9"/>
          <p:cNvSpPr>
            <a:spLocks noChangeArrowheads="1"/>
          </p:cNvSpPr>
          <p:nvPr/>
        </p:nvSpPr>
        <p:spPr bwMode="auto">
          <a:xfrm>
            <a:off x="3962400" y="4343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0" name="AutoShape 10"/>
          <p:cNvSpPr>
            <a:spLocks noChangeArrowheads="1"/>
          </p:cNvSpPr>
          <p:nvPr/>
        </p:nvSpPr>
        <p:spPr bwMode="auto">
          <a:xfrm>
            <a:off x="4648200" y="2819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1" name="AutoShape 11"/>
          <p:cNvSpPr>
            <a:spLocks noChangeArrowheads="1"/>
          </p:cNvSpPr>
          <p:nvPr/>
        </p:nvSpPr>
        <p:spPr bwMode="auto">
          <a:xfrm>
            <a:off x="3505200" y="3505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2" name="AutoShape 12"/>
          <p:cNvSpPr>
            <a:spLocks noChangeArrowheads="1"/>
          </p:cNvSpPr>
          <p:nvPr/>
        </p:nvSpPr>
        <p:spPr bwMode="auto">
          <a:xfrm>
            <a:off x="3429000" y="3886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3" name="AutoShape 13"/>
          <p:cNvSpPr>
            <a:spLocks noChangeArrowheads="1"/>
          </p:cNvSpPr>
          <p:nvPr/>
        </p:nvSpPr>
        <p:spPr bwMode="auto">
          <a:xfrm>
            <a:off x="7086600" y="3124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4" name="AutoShape 14"/>
          <p:cNvSpPr>
            <a:spLocks noChangeArrowheads="1"/>
          </p:cNvSpPr>
          <p:nvPr/>
        </p:nvSpPr>
        <p:spPr bwMode="auto">
          <a:xfrm>
            <a:off x="6477000" y="4800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5" name="AutoShape 15"/>
          <p:cNvSpPr>
            <a:spLocks noChangeArrowheads="1"/>
          </p:cNvSpPr>
          <p:nvPr/>
        </p:nvSpPr>
        <p:spPr bwMode="auto">
          <a:xfrm>
            <a:off x="6400800" y="3962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6" name="AutoShape 16"/>
          <p:cNvSpPr>
            <a:spLocks noChangeArrowheads="1"/>
          </p:cNvSpPr>
          <p:nvPr/>
        </p:nvSpPr>
        <p:spPr bwMode="auto">
          <a:xfrm>
            <a:off x="6553200" y="3733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7" name="AutoShape 17"/>
          <p:cNvSpPr>
            <a:spLocks noChangeArrowheads="1"/>
          </p:cNvSpPr>
          <p:nvPr/>
        </p:nvSpPr>
        <p:spPr bwMode="auto">
          <a:xfrm>
            <a:off x="6629400" y="3505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8" name="AutoShape 18"/>
          <p:cNvSpPr>
            <a:spLocks noChangeArrowheads="1"/>
          </p:cNvSpPr>
          <p:nvPr/>
        </p:nvSpPr>
        <p:spPr bwMode="auto">
          <a:xfrm>
            <a:off x="7010400" y="2286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79" name="AutoShape 19"/>
          <p:cNvSpPr>
            <a:spLocks noChangeArrowheads="1"/>
          </p:cNvSpPr>
          <p:nvPr/>
        </p:nvSpPr>
        <p:spPr bwMode="auto">
          <a:xfrm>
            <a:off x="5791200" y="2438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0" name="AutoShape 20"/>
          <p:cNvSpPr>
            <a:spLocks noChangeArrowheads="1"/>
          </p:cNvSpPr>
          <p:nvPr/>
        </p:nvSpPr>
        <p:spPr bwMode="auto">
          <a:xfrm>
            <a:off x="5410200" y="2971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1" name="AutoShape 21"/>
          <p:cNvSpPr>
            <a:spLocks noChangeArrowheads="1"/>
          </p:cNvSpPr>
          <p:nvPr/>
        </p:nvSpPr>
        <p:spPr bwMode="auto">
          <a:xfrm>
            <a:off x="4648200" y="1981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2" name="Text Box 22"/>
          <p:cNvSpPr txBox="1">
            <a:spLocks noChangeArrowheads="1"/>
          </p:cNvSpPr>
          <p:nvPr/>
        </p:nvSpPr>
        <p:spPr bwMode="auto">
          <a:xfrm>
            <a:off x="7467600" y="5638800"/>
            <a:ext cx="685800" cy="3762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a:t>PR</a:t>
            </a:r>
          </a:p>
        </p:txBody>
      </p:sp>
      <p:sp>
        <p:nvSpPr>
          <p:cNvPr id="936983" name="AutoShape 23"/>
          <p:cNvSpPr>
            <a:spLocks noChangeArrowheads="1"/>
          </p:cNvSpPr>
          <p:nvPr/>
        </p:nvSpPr>
        <p:spPr bwMode="auto">
          <a:xfrm>
            <a:off x="7848600" y="5562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4" name="AutoShape 24"/>
          <p:cNvSpPr>
            <a:spLocks noChangeArrowheads="1"/>
          </p:cNvSpPr>
          <p:nvPr/>
        </p:nvSpPr>
        <p:spPr bwMode="auto">
          <a:xfrm>
            <a:off x="3733800" y="5638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5" name="AutoShape 25"/>
          <p:cNvSpPr>
            <a:spLocks noChangeArrowheads="1"/>
          </p:cNvSpPr>
          <p:nvPr/>
        </p:nvSpPr>
        <p:spPr bwMode="auto">
          <a:xfrm>
            <a:off x="2514600" y="5029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6" name="AutoShape 26"/>
          <p:cNvSpPr>
            <a:spLocks noChangeArrowheads="1"/>
          </p:cNvSpPr>
          <p:nvPr/>
        </p:nvSpPr>
        <p:spPr bwMode="auto">
          <a:xfrm>
            <a:off x="1676400" y="3733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36987" name="AutoShape 27"/>
          <p:cNvSpPr>
            <a:spLocks noChangeArrowheads="1"/>
          </p:cNvSpPr>
          <p:nvPr/>
        </p:nvSpPr>
        <p:spPr bwMode="auto">
          <a:xfrm>
            <a:off x="2057400" y="3276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42" name="Slide Number Placeholder 4"/>
          <p:cNvSpPr>
            <a:spLocks noGrp="1"/>
          </p:cNvSpPr>
          <p:nvPr>
            <p:ph type="sldNum" sz="quarter" idx="11"/>
          </p:nvPr>
        </p:nvSpPr>
        <p:spPr/>
        <p:txBody>
          <a:bodyPr/>
          <a:lstStyle/>
          <a:p>
            <a:fld id="{3D64309C-F995-4746-8867-A20B93068969}" type="slidenum">
              <a:rPr lang="en-US"/>
              <a:pPr/>
              <a:t>36</a:t>
            </a:fld>
            <a:endParaRPr lang="en-US"/>
          </a:p>
        </p:txBody>
      </p:sp>
      <p:sp>
        <p:nvSpPr>
          <p:cNvPr id="912386" name="Rectangle 2"/>
          <p:cNvSpPr>
            <a:spLocks noGrp="1" noChangeArrowheads="1"/>
          </p:cNvSpPr>
          <p:nvPr>
            <p:ph type="title"/>
          </p:nvPr>
        </p:nvSpPr>
        <p:spPr/>
        <p:txBody>
          <a:bodyPr/>
          <a:lstStyle/>
          <a:p>
            <a:r>
              <a:rPr lang="en-US" sz="3600"/>
              <a:t>SiPE Workshop Participants 2009</a:t>
            </a:r>
          </a:p>
        </p:txBody>
      </p:sp>
      <p:pic>
        <p:nvPicPr>
          <p:cNvPr id="912387" name="Picture 3" descr="usa_map"/>
          <p:cNvPicPr>
            <a:picLocks noChangeAspect="1" noChangeArrowheads="1"/>
          </p:cNvPicPr>
          <p:nvPr/>
        </p:nvPicPr>
        <p:blipFill>
          <a:blip r:embed="rId2" cstate="print"/>
          <a:srcRect/>
          <a:stretch>
            <a:fillRect/>
          </a:stretch>
        </p:blipFill>
        <p:spPr bwMode="auto">
          <a:xfrm>
            <a:off x="990600" y="1295400"/>
            <a:ext cx="7239000" cy="4849813"/>
          </a:xfrm>
          <a:prstGeom prst="rect">
            <a:avLst/>
          </a:prstGeom>
          <a:noFill/>
        </p:spPr>
      </p:pic>
      <p:sp>
        <p:nvSpPr>
          <p:cNvPr id="912388" name="AutoShape 4"/>
          <p:cNvSpPr>
            <a:spLocks noChangeArrowheads="1"/>
          </p:cNvSpPr>
          <p:nvPr/>
        </p:nvSpPr>
        <p:spPr bwMode="auto">
          <a:xfrm>
            <a:off x="4191000" y="3962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89" name="AutoShape 5"/>
          <p:cNvSpPr>
            <a:spLocks noChangeArrowheads="1"/>
          </p:cNvSpPr>
          <p:nvPr/>
        </p:nvSpPr>
        <p:spPr bwMode="auto">
          <a:xfrm>
            <a:off x="5156200" y="3860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0" name="AutoShape 6"/>
          <p:cNvSpPr>
            <a:spLocks noChangeArrowheads="1"/>
          </p:cNvSpPr>
          <p:nvPr/>
        </p:nvSpPr>
        <p:spPr bwMode="auto">
          <a:xfrm>
            <a:off x="3962400" y="3429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1" name="AutoShape 7"/>
          <p:cNvSpPr>
            <a:spLocks noChangeArrowheads="1"/>
          </p:cNvSpPr>
          <p:nvPr/>
        </p:nvSpPr>
        <p:spPr bwMode="auto">
          <a:xfrm>
            <a:off x="4394200" y="2971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2" name="AutoShape 8"/>
          <p:cNvSpPr>
            <a:spLocks noChangeArrowheads="1"/>
          </p:cNvSpPr>
          <p:nvPr/>
        </p:nvSpPr>
        <p:spPr bwMode="auto">
          <a:xfrm>
            <a:off x="3810000" y="1905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3" name="AutoShape 9"/>
          <p:cNvSpPr>
            <a:spLocks noChangeArrowheads="1"/>
          </p:cNvSpPr>
          <p:nvPr/>
        </p:nvSpPr>
        <p:spPr bwMode="auto">
          <a:xfrm>
            <a:off x="3962400" y="4343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4" name="AutoShape 10"/>
          <p:cNvSpPr>
            <a:spLocks noChangeArrowheads="1"/>
          </p:cNvSpPr>
          <p:nvPr/>
        </p:nvSpPr>
        <p:spPr bwMode="auto">
          <a:xfrm>
            <a:off x="4648200" y="2819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5" name="AutoShape 11"/>
          <p:cNvSpPr>
            <a:spLocks noChangeArrowheads="1"/>
          </p:cNvSpPr>
          <p:nvPr/>
        </p:nvSpPr>
        <p:spPr bwMode="auto">
          <a:xfrm>
            <a:off x="3505200" y="3505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6" name="AutoShape 12"/>
          <p:cNvSpPr>
            <a:spLocks noChangeArrowheads="1"/>
          </p:cNvSpPr>
          <p:nvPr/>
        </p:nvSpPr>
        <p:spPr bwMode="auto">
          <a:xfrm>
            <a:off x="3429000" y="3886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7" name="AutoShape 13"/>
          <p:cNvSpPr>
            <a:spLocks noChangeArrowheads="1"/>
          </p:cNvSpPr>
          <p:nvPr/>
        </p:nvSpPr>
        <p:spPr bwMode="auto">
          <a:xfrm>
            <a:off x="7086600" y="3200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8" name="AutoShape 14"/>
          <p:cNvSpPr>
            <a:spLocks noChangeArrowheads="1"/>
          </p:cNvSpPr>
          <p:nvPr/>
        </p:nvSpPr>
        <p:spPr bwMode="auto">
          <a:xfrm>
            <a:off x="6477000" y="4800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399" name="AutoShape 15"/>
          <p:cNvSpPr>
            <a:spLocks noChangeArrowheads="1"/>
          </p:cNvSpPr>
          <p:nvPr/>
        </p:nvSpPr>
        <p:spPr bwMode="auto">
          <a:xfrm>
            <a:off x="6400800" y="3962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0" name="AutoShape 16"/>
          <p:cNvSpPr>
            <a:spLocks noChangeArrowheads="1"/>
          </p:cNvSpPr>
          <p:nvPr/>
        </p:nvSpPr>
        <p:spPr bwMode="auto">
          <a:xfrm>
            <a:off x="6172200" y="3429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1" name="AutoShape 17"/>
          <p:cNvSpPr>
            <a:spLocks noChangeArrowheads="1"/>
          </p:cNvSpPr>
          <p:nvPr/>
        </p:nvSpPr>
        <p:spPr bwMode="auto">
          <a:xfrm>
            <a:off x="6629400" y="3505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2" name="AutoShape 18"/>
          <p:cNvSpPr>
            <a:spLocks noChangeArrowheads="1"/>
          </p:cNvSpPr>
          <p:nvPr/>
        </p:nvSpPr>
        <p:spPr bwMode="auto">
          <a:xfrm>
            <a:off x="7010400" y="2286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3" name="AutoShape 19"/>
          <p:cNvSpPr>
            <a:spLocks noChangeArrowheads="1"/>
          </p:cNvSpPr>
          <p:nvPr/>
        </p:nvSpPr>
        <p:spPr bwMode="auto">
          <a:xfrm>
            <a:off x="5791200" y="2438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4" name="AutoShape 20"/>
          <p:cNvSpPr>
            <a:spLocks noChangeArrowheads="1"/>
          </p:cNvSpPr>
          <p:nvPr/>
        </p:nvSpPr>
        <p:spPr bwMode="auto">
          <a:xfrm>
            <a:off x="5410200" y="2971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5" name="AutoShape 21"/>
          <p:cNvSpPr>
            <a:spLocks noChangeArrowheads="1"/>
          </p:cNvSpPr>
          <p:nvPr/>
        </p:nvSpPr>
        <p:spPr bwMode="auto">
          <a:xfrm>
            <a:off x="5029200" y="48260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6" name="Text Box 22"/>
          <p:cNvSpPr txBox="1">
            <a:spLocks noChangeArrowheads="1"/>
          </p:cNvSpPr>
          <p:nvPr/>
        </p:nvSpPr>
        <p:spPr bwMode="auto">
          <a:xfrm>
            <a:off x="7467600" y="5638800"/>
            <a:ext cx="685800" cy="376238"/>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a:t>PR</a:t>
            </a:r>
          </a:p>
        </p:txBody>
      </p:sp>
      <p:sp>
        <p:nvSpPr>
          <p:cNvPr id="912407" name="AutoShape 23"/>
          <p:cNvSpPr>
            <a:spLocks noChangeArrowheads="1"/>
          </p:cNvSpPr>
          <p:nvPr/>
        </p:nvSpPr>
        <p:spPr bwMode="auto">
          <a:xfrm>
            <a:off x="7848600" y="5562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8" name="AutoShape 24"/>
          <p:cNvSpPr>
            <a:spLocks noChangeArrowheads="1"/>
          </p:cNvSpPr>
          <p:nvPr/>
        </p:nvSpPr>
        <p:spPr bwMode="auto">
          <a:xfrm>
            <a:off x="3657600" y="5410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09" name="AutoShape 25"/>
          <p:cNvSpPr>
            <a:spLocks noChangeArrowheads="1"/>
          </p:cNvSpPr>
          <p:nvPr/>
        </p:nvSpPr>
        <p:spPr bwMode="auto">
          <a:xfrm>
            <a:off x="7010400" y="2819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0" name="AutoShape 26"/>
          <p:cNvSpPr>
            <a:spLocks noChangeArrowheads="1"/>
          </p:cNvSpPr>
          <p:nvPr/>
        </p:nvSpPr>
        <p:spPr bwMode="auto">
          <a:xfrm>
            <a:off x="1676400" y="3733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1" name="AutoShape 27"/>
          <p:cNvSpPr>
            <a:spLocks noChangeArrowheads="1"/>
          </p:cNvSpPr>
          <p:nvPr/>
        </p:nvSpPr>
        <p:spPr bwMode="auto">
          <a:xfrm>
            <a:off x="6477000" y="3124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2" name="AutoShape 28"/>
          <p:cNvSpPr>
            <a:spLocks noChangeArrowheads="1"/>
          </p:cNvSpPr>
          <p:nvPr/>
        </p:nvSpPr>
        <p:spPr bwMode="auto">
          <a:xfrm>
            <a:off x="7467600" y="2438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3" name="AutoShape 29"/>
          <p:cNvSpPr>
            <a:spLocks noChangeArrowheads="1"/>
          </p:cNvSpPr>
          <p:nvPr/>
        </p:nvSpPr>
        <p:spPr bwMode="auto">
          <a:xfrm>
            <a:off x="5791200" y="3276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4" name="AutoShape 30"/>
          <p:cNvSpPr>
            <a:spLocks noChangeArrowheads="1"/>
          </p:cNvSpPr>
          <p:nvPr/>
        </p:nvSpPr>
        <p:spPr bwMode="auto">
          <a:xfrm>
            <a:off x="5791200" y="41148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5" name="AutoShape 31"/>
          <p:cNvSpPr>
            <a:spLocks noChangeArrowheads="1"/>
          </p:cNvSpPr>
          <p:nvPr/>
        </p:nvSpPr>
        <p:spPr bwMode="auto">
          <a:xfrm>
            <a:off x="2438400" y="42672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6" name="AutoShape 32"/>
          <p:cNvSpPr>
            <a:spLocks noChangeArrowheads="1"/>
          </p:cNvSpPr>
          <p:nvPr/>
        </p:nvSpPr>
        <p:spPr bwMode="auto">
          <a:xfrm>
            <a:off x="4876800" y="32639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7" name="AutoShape 33"/>
          <p:cNvSpPr>
            <a:spLocks noChangeArrowheads="1"/>
          </p:cNvSpPr>
          <p:nvPr/>
        </p:nvSpPr>
        <p:spPr bwMode="auto">
          <a:xfrm>
            <a:off x="6096000" y="28956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8" name="AutoShape 34"/>
          <p:cNvSpPr>
            <a:spLocks noChangeArrowheads="1"/>
          </p:cNvSpPr>
          <p:nvPr/>
        </p:nvSpPr>
        <p:spPr bwMode="auto">
          <a:xfrm>
            <a:off x="3810000" y="23749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19" name="Text Box 35"/>
          <p:cNvSpPr txBox="1">
            <a:spLocks noChangeArrowheads="1"/>
          </p:cNvSpPr>
          <p:nvPr/>
        </p:nvSpPr>
        <p:spPr bwMode="auto">
          <a:xfrm>
            <a:off x="1143000" y="5638800"/>
            <a:ext cx="914400" cy="314325"/>
          </a:xfrm>
          <a:prstGeom prst="rect">
            <a:avLst/>
          </a:prstGeom>
          <a:solidFill>
            <a:srgbClr val="00FF00"/>
          </a:solidFill>
          <a:ln w="9525">
            <a:solidFill>
              <a:schemeClr val="tx1"/>
            </a:solidFill>
            <a:miter lim="800000"/>
            <a:headEnd/>
            <a:tailEnd/>
          </a:ln>
          <a:effectLst/>
        </p:spPr>
        <p:txBody>
          <a:bodyPr>
            <a:spAutoFit/>
          </a:bodyPr>
          <a:lstStyle/>
          <a:p>
            <a:pPr>
              <a:spcBef>
                <a:spcPct val="50000"/>
              </a:spcBef>
            </a:pPr>
            <a:r>
              <a:rPr lang="en-US" sz="1400"/>
              <a:t>Argentina</a:t>
            </a:r>
          </a:p>
        </p:txBody>
      </p:sp>
      <p:sp>
        <p:nvSpPr>
          <p:cNvPr id="912420" name="AutoShape 36"/>
          <p:cNvSpPr>
            <a:spLocks noChangeArrowheads="1"/>
          </p:cNvSpPr>
          <p:nvPr/>
        </p:nvSpPr>
        <p:spPr bwMode="auto">
          <a:xfrm>
            <a:off x="1600200" y="5486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21" name="Text Box 37"/>
          <p:cNvSpPr txBox="1">
            <a:spLocks noChangeArrowheads="1"/>
          </p:cNvSpPr>
          <p:nvPr/>
        </p:nvSpPr>
        <p:spPr bwMode="auto">
          <a:xfrm>
            <a:off x="762000" y="4267200"/>
            <a:ext cx="609600" cy="314325"/>
          </a:xfrm>
          <a:prstGeom prst="rect">
            <a:avLst/>
          </a:prstGeom>
          <a:solidFill>
            <a:srgbClr val="00FF00"/>
          </a:solidFill>
          <a:ln w="9525">
            <a:solidFill>
              <a:schemeClr val="tx1"/>
            </a:solidFill>
            <a:miter lim="800000"/>
            <a:headEnd/>
            <a:tailEnd/>
          </a:ln>
          <a:effectLst/>
        </p:spPr>
        <p:txBody>
          <a:bodyPr>
            <a:spAutoFit/>
          </a:bodyPr>
          <a:lstStyle/>
          <a:p>
            <a:pPr>
              <a:spcBef>
                <a:spcPct val="50000"/>
              </a:spcBef>
            </a:pPr>
            <a:r>
              <a:rPr lang="en-US" sz="1400"/>
              <a:t>India</a:t>
            </a:r>
          </a:p>
        </p:txBody>
      </p:sp>
      <p:sp>
        <p:nvSpPr>
          <p:cNvPr id="912422" name="AutoShape 38"/>
          <p:cNvSpPr>
            <a:spLocks noChangeArrowheads="1"/>
          </p:cNvSpPr>
          <p:nvPr/>
        </p:nvSpPr>
        <p:spPr bwMode="auto">
          <a:xfrm>
            <a:off x="1130300" y="40513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912423" name="Text Box 39"/>
          <p:cNvSpPr txBox="1">
            <a:spLocks noChangeArrowheads="1"/>
          </p:cNvSpPr>
          <p:nvPr/>
        </p:nvSpPr>
        <p:spPr bwMode="auto">
          <a:xfrm>
            <a:off x="7620000" y="4191000"/>
            <a:ext cx="1066800" cy="314325"/>
          </a:xfrm>
          <a:prstGeom prst="rect">
            <a:avLst/>
          </a:prstGeom>
          <a:solidFill>
            <a:srgbClr val="00FF00"/>
          </a:solidFill>
          <a:ln w="9525">
            <a:solidFill>
              <a:schemeClr val="tx1"/>
            </a:solidFill>
            <a:miter lim="800000"/>
            <a:headEnd/>
            <a:tailEnd/>
          </a:ln>
          <a:effectLst/>
        </p:spPr>
        <p:txBody>
          <a:bodyPr>
            <a:spAutoFit/>
          </a:bodyPr>
          <a:lstStyle/>
          <a:p>
            <a:pPr>
              <a:spcBef>
                <a:spcPct val="50000"/>
              </a:spcBef>
            </a:pPr>
            <a:r>
              <a:rPr lang="en-US" sz="1400"/>
              <a:t>Switzerland</a:t>
            </a:r>
          </a:p>
        </p:txBody>
      </p:sp>
      <p:sp>
        <p:nvSpPr>
          <p:cNvPr id="912424" name="AutoShape 40"/>
          <p:cNvSpPr>
            <a:spLocks noChangeArrowheads="1"/>
          </p:cNvSpPr>
          <p:nvPr/>
        </p:nvSpPr>
        <p:spPr bwMode="auto">
          <a:xfrm>
            <a:off x="7924800" y="3962400"/>
            <a:ext cx="381000" cy="30480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7" name="Slide Number Placeholder 4"/>
          <p:cNvSpPr>
            <a:spLocks noGrp="1"/>
          </p:cNvSpPr>
          <p:nvPr>
            <p:ph type="sldNum" sz="quarter" idx="11"/>
          </p:nvPr>
        </p:nvSpPr>
        <p:spPr/>
        <p:txBody>
          <a:bodyPr/>
          <a:lstStyle/>
          <a:p>
            <a:fld id="{10B633D6-6CE5-4D5D-BDE1-699BD7C365E4}" type="slidenum">
              <a:rPr lang="en-US"/>
              <a:pPr/>
              <a:t>37</a:t>
            </a:fld>
            <a:endParaRPr lang="en-US"/>
          </a:p>
        </p:txBody>
      </p:sp>
      <p:sp>
        <p:nvSpPr>
          <p:cNvPr id="804866" name="Rectangle 2"/>
          <p:cNvSpPr>
            <a:spLocks noGrp="1" noChangeArrowheads="1"/>
          </p:cNvSpPr>
          <p:nvPr>
            <p:ph type="title"/>
          </p:nvPr>
        </p:nvSpPr>
        <p:spPr/>
        <p:txBody>
          <a:bodyPr/>
          <a:lstStyle/>
          <a:p>
            <a:r>
              <a:rPr lang="en-US"/>
              <a:t>What Does OSCER Do? Rounds</a:t>
            </a:r>
          </a:p>
        </p:txBody>
      </p:sp>
      <p:pic>
        <p:nvPicPr>
          <p:cNvPr id="804867"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p:spPr>
      </p:pic>
      <p:sp>
        <p:nvSpPr>
          <p:cNvPr id="804868" name="Text Box 4"/>
          <p:cNvSpPr txBox="1">
            <a:spLocks noChangeArrowheads="1"/>
          </p:cNvSpPr>
          <p:nvPr/>
        </p:nvSpPr>
        <p:spPr bwMode="auto">
          <a:xfrm>
            <a:off x="2062163" y="5583238"/>
            <a:ext cx="5060950" cy="531812"/>
          </a:xfrm>
          <a:prstGeom prst="rect">
            <a:avLst/>
          </a:prstGeom>
          <a:noFill/>
          <a:ln w="9525">
            <a:noFill/>
            <a:miter lim="800000"/>
            <a:headEnd/>
            <a:tailEnd/>
          </a:ln>
          <a:effectLst/>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80486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3F0837D5-3CB2-42BA-946D-C7E4EFCCE2D3}" type="slidenum">
              <a:rPr lang="en-US"/>
              <a:pPr/>
              <a:t>38</a:t>
            </a:fld>
            <a:endParaRPr lang="en-US"/>
          </a:p>
        </p:txBody>
      </p:sp>
      <p:sp>
        <p:nvSpPr>
          <p:cNvPr id="805890" name="Rectangle 2"/>
          <p:cNvSpPr>
            <a:spLocks noGrp="1" noChangeArrowheads="1"/>
          </p:cNvSpPr>
          <p:nvPr>
            <p:ph type="title"/>
          </p:nvPr>
        </p:nvSpPr>
        <p:spPr/>
        <p:txBody>
          <a:bodyPr/>
          <a:lstStyle/>
          <a:p>
            <a:r>
              <a:rPr lang="en-US" sz="3600"/>
              <a:t>OSCER’s Education Strategy</a:t>
            </a:r>
          </a:p>
        </p:txBody>
      </p:sp>
      <p:sp>
        <p:nvSpPr>
          <p:cNvPr id="805891" name="Rectangle 3"/>
          <p:cNvSpPr>
            <a:spLocks noGrp="1" noChangeArrowheads="1"/>
          </p:cNvSpPr>
          <p:nvPr>
            <p:ph type="body" idx="1"/>
          </p:nvPr>
        </p:nvSpPr>
        <p:spPr/>
        <p:txBody>
          <a:bodyPr/>
          <a:lstStyle/>
          <a:p>
            <a:r>
              <a:rPr lang="en-US" dirty="0"/>
              <a:t>“Supercomputing in Plain English” workshops</a:t>
            </a:r>
          </a:p>
          <a:p>
            <a:r>
              <a:rPr lang="en-US" dirty="0"/>
              <a:t>Supercomputing tours (like last night)</a:t>
            </a:r>
          </a:p>
          <a:p>
            <a:r>
              <a:rPr lang="en-US" dirty="0" smtClean="0"/>
              <a:t>Rounds</a:t>
            </a:r>
            <a:endParaRPr lang="en-US" dirty="0"/>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6D7681A5-7C1E-4F17-AC2D-71655799989B}" type="slidenum">
              <a:rPr lang="en-US"/>
              <a:pPr/>
              <a:t>39</a:t>
            </a:fld>
            <a:endParaRPr lang="en-US"/>
          </a:p>
        </p:txBody>
      </p:sp>
      <p:sp>
        <p:nvSpPr>
          <p:cNvPr id="806914" name="Rectangle 2"/>
          <p:cNvSpPr>
            <a:spLocks noGrp="1" noChangeArrowheads="1"/>
          </p:cNvSpPr>
          <p:nvPr>
            <p:ph type="title"/>
          </p:nvPr>
        </p:nvSpPr>
        <p:spPr/>
        <p:txBody>
          <a:bodyPr/>
          <a:lstStyle/>
          <a:p>
            <a:r>
              <a:rPr lang="en-US"/>
              <a:t>Supercomputing in Plain English</a:t>
            </a:r>
          </a:p>
        </p:txBody>
      </p:sp>
      <p:sp>
        <p:nvSpPr>
          <p:cNvPr id="806915" name="Rectangle 3"/>
          <p:cNvSpPr>
            <a:spLocks noGrp="1" noChangeArrowheads="1"/>
          </p:cNvSpPr>
          <p:nvPr>
            <p:ph type="body" idx="1"/>
          </p:nvPr>
        </p:nvSpPr>
        <p:spPr>
          <a:xfrm>
            <a:off x="609600" y="1371600"/>
            <a:ext cx="7924800" cy="5029200"/>
          </a:xfrm>
        </p:spPr>
        <p:txBody>
          <a:bodyPr/>
          <a:lstStyle/>
          <a:p>
            <a:pPr>
              <a:lnSpc>
                <a:spcPct val="90000"/>
              </a:lnSpc>
              <a:buFont typeface="Wingdings" pitchFamily="2" charset="2"/>
              <a:buNone/>
            </a:pPr>
            <a:r>
              <a:rPr lang="en-US" b="1" u="sng">
                <a:solidFill>
                  <a:srgbClr val="008000"/>
                </a:solidFill>
              </a:rPr>
              <a:t>Supercomputing in Plain English</a:t>
            </a:r>
            <a:r>
              <a:rPr lang="en-US"/>
              <a:t> workshops target not only people who are sophisticated about computing, but especially students and researchers with strong science or engineering backgrounds but modest computing experience.</a:t>
            </a:r>
          </a:p>
          <a:p>
            <a:pPr>
              <a:lnSpc>
                <a:spcPct val="70000"/>
              </a:lnSpc>
              <a:buFont typeface="Wingdings" pitchFamily="2" charset="2"/>
              <a:buNone/>
            </a:pPr>
            <a:r>
              <a:rPr lang="en-US"/>
              <a:t>Prerequisite: 1 semester of Fortran, C, C++ or Java</a:t>
            </a:r>
          </a:p>
          <a:p>
            <a:pPr>
              <a:lnSpc>
                <a:spcPct val="90000"/>
              </a:lnSpc>
              <a:buFont typeface="Wingdings" pitchFamily="2" charset="2"/>
              <a:buNone/>
            </a:pPr>
            <a:r>
              <a:rPr lang="en-US"/>
              <a:t>Taught by analogy, storytelling and play, with minimal use of jargon, and assuming very little computing background.</a:t>
            </a:r>
          </a:p>
          <a:p>
            <a:pPr>
              <a:lnSpc>
                <a:spcPct val="90000"/>
              </a:lnSpc>
              <a:buFont typeface="Wingdings" pitchFamily="2" charset="2"/>
              <a:buNone/>
            </a:pPr>
            <a:r>
              <a:rPr lang="en-US"/>
              <a:t>Streaming video: </a:t>
            </a:r>
            <a:r>
              <a:rPr lang="en-US" sz="1800" b="1">
                <a:latin typeface="Courier New" pitchFamily="49" charset="0"/>
                <a:hlinkClick r:id="rId3"/>
              </a:rPr>
              <a:t>http://www.oscer.ou.edu/education.php</a:t>
            </a:r>
            <a:endParaRPr lang="en-US" sz="1800" b="1">
              <a:latin typeface="Courier New" pitchFamily="49" charset="0"/>
            </a:endParaRPr>
          </a:p>
          <a:p>
            <a:pPr>
              <a:lnSpc>
                <a:spcPct val="70000"/>
              </a:lnSpc>
              <a:buFont typeface="Wingdings" pitchFamily="2" charset="2"/>
              <a:buNone/>
            </a:pPr>
            <a:r>
              <a:rPr lang="en-US" sz="2000"/>
              <a:t>Registrations: over 800 from 2001 to 2009</a:t>
            </a:r>
          </a:p>
        </p:txBody>
      </p:sp>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4</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a:t>Who, What, Where, When, Why, How</a:t>
            </a:r>
          </a:p>
          <a:p>
            <a:r>
              <a:rPr lang="en-US"/>
              <a:t>What Does OSCER Do?</a:t>
            </a:r>
          </a:p>
          <a:p>
            <a:pPr lvl="1"/>
            <a:r>
              <a:rPr lang="en-US"/>
              <a:t>Resources</a:t>
            </a:r>
          </a:p>
          <a:p>
            <a:pPr lvl="1"/>
            <a:r>
              <a:rPr lang="en-US"/>
              <a:t>Education</a:t>
            </a:r>
          </a:p>
          <a:p>
            <a:pPr lvl="1"/>
            <a:r>
              <a:rPr lang="en-US"/>
              <a:t>Research</a:t>
            </a:r>
          </a:p>
          <a:p>
            <a:pPr lvl="1"/>
            <a:r>
              <a:rPr lang="en-US"/>
              <a:t>Dissemination</a:t>
            </a:r>
            <a:endParaRPr lang="en-US" b="1" u="sng">
              <a:solidFill>
                <a:srgbClr val="009900"/>
              </a:solidFill>
            </a:endParaRPr>
          </a:p>
          <a:p>
            <a:r>
              <a:rPr lang="en-US"/>
              <a:t>OSCER’s Future</a:t>
            </a:r>
          </a:p>
        </p:txBody>
      </p:sp>
    </p:spTree>
    <p:custDataLst>
      <p:tags r:id="rId1"/>
    </p:custData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EA20BEB7-9D34-4618-B52B-3B3FE1E0F7A8}" type="slidenum">
              <a:rPr lang="en-US"/>
              <a:pPr/>
              <a:t>40</a:t>
            </a:fld>
            <a:endParaRPr lang="en-US"/>
          </a:p>
        </p:txBody>
      </p:sp>
      <p:sp>
        <p:nvSpPr>
          <p:cNvPr id="807938" name="Rectangle 2"/>
          <p:cNvSpPr>
            <a:spLocks noGrp="1" noChangeArrowheads="1"/>
          </p:cNvSpPr>
          <p:nvPr>
            <p:ph type="title"/>
          </p:nvPr>
        </p:nvSpPr>
        <p:spPr/>
        <p:txBody>
          <a:bodyPr/>
          <a:lstStyle/>
          <a:p>
            <a:r>
              <a:rPr lang="en-US"/>
              <a:t>Workshop Topics</a:t>
            </a:r>
          </a:p>
        </p:txBody>
      </p:sp>
      <p:sp>
        <p:nvSpPr>
          <p:cNvPr id="807939" name="Rectangle 3"/>
          <p:cNvSpPr>
            <a:spLocks noGrp="1" noChangeArrowheads="1"/>
          </p:cNvSpPr>
          <p:nvPr>
            <p:ph type="body" idx="1"/>
          </p:nvPr>
        </p:nvSpPr>
        <p:spPr/>
        <p:txBody>
          <a:bodyPr/>
          <a:lstStyle/>
          <a:p>
            <a:r>
              <a:rPr lang="en-US" dirty="0"/>
              <a:t>Overview</a:t>
            </a:r>
          </a:p>
          <a:p>
            <a:pPr>
              <a:lnSpc>
                <a:spcPct val="80000"/>
              </a:lnSpc>
            </a:pPr>
            <a:r>
              <a:rPr lang="en-US" dirty="0"/>
              <a:t>The Storage Hierarchy</a:t>
            </a:r>
          </a:p>
          <a:p>
            <a:pPr>
              <a:lnSpc>
                <a:spcPct val="80000"/>
              </a:lnSpc>
            </a:pPr>
            <a:r>
              <a:rPr lang="en-US" dirty="0"/>
              <a:t>Instruction Level Parallelism</a:t>
            </a:r>
          </a:p>
          <a:p>
            <a:pPr>
              <a:lnSpc>
                <a:spcPct val="80000"/>
              </a:lnSpc>
            </a:pPr>
            <a:r>
              <a:rPr lang="en-US" dirty="0"/>
              <a:t>High Performance Compilers</a:t>
            </a:r>
          </a:p>
          <a:p>
            <a:pPr>
              <a:lnSpc>
                <a:spcPct val="80000"/>
              </a:lnSpc>
            </a:pPr>
            <a:r>
              <a:rPr lang="en-US" dirty="0"/>
              <a:t>Shared Memory Parallelism</a:t>
            </a:r>
          </a:p>
          <a:p>
            <a:pPr>
              <a:lnSpc>
                <a:spcPct val="70000"/>
              </a:lnSpc>
            </a:pPr>
            <a:r>
              <a:rPr lang="en-US" dirty="0"/>
              <a:t>Distributed Parallelism</a:t>
            </a:r>
          </a:p>
          <a:p>
            <a:pPr>
              <a:lnSpc>
                <a:spcPct val="70000"/>
              </a:lnSpc>
            </a:pPr>
            <a:r>
              <a:rPr lang="en-US" dirty="0" smtClean="0"/>
              <a:t>Applications </a:t>
            </a:r>
            <a:r>
              <a:rPr lang="en-US" dirty="0"/>
              <a:t>&amp; Types of Parallelism</a:t>
            </a:r>
          </a:p>
          <a:p>
            <a:pPr>
              <a:lnSpc>
                <a:spcPct val="70000"/>
              </a:lnSpc>
            </a:pPr>
            <a:r>
              <a:rPr lang="en-US" dirty="0" smtClean="0"/>
              <a:t>Multicore</a:t>
            </a:r>
            <a:endParaRPr lang="en-US" dirty="0"/>
          </a:p>
          <a:p>
            <a:pPr>
              <a:lnSpc>
                <a:spcPct val="80000"/>
              </a:lnSpc>
            </a:pPr>
            <a:r>
              <a:rPr lang="en-US" dirty="0"/>
              <a:t>High Throughput Computing</a:t>
            </a:r>
          </a:p>
          <a:p>
            <a:pPr>
              <a:lnSpc>
                <a:spcPct val="80000"/>
              </a:lnSpc>
            </a:pPr>
            <a:r>
              <a:rPr lang="en-US" dirty="0" smtClean="0"/>
              <a:t>GPGPU</a:t>
            </a:r>
            <a:r>
              <a:rPr lang="en-US" dirty="0"/>
              <a:t>: Number Crunching in Your Graphics Card</a:t>
            </a:r>
          </a:p>
          <a:p>
            <a:pPr>
              <a:lnSpc>
                <a:spcPct val="80000"/>
              </a:lnSpc>
            </a:pPr>
            <a:r>
              <a:rPr lang="en-US" dirty="0"/>
              <a:t>Grab Bag: Scientific Libraries, I/O libraries, Visualization</a:t>
            </a:r>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DE6527E3-B9B8-4914-8FBF-41A9B3AA7E64}" type="slidenum">
              <a:rPr lang="en-US"/>
              <a:pPr/>
              <a:t>41</a:t>
            </a:fld>
            <a:endParaRPr lang="en-US"/>
          </a:p>
        </p:txBody>
      </p:sp>
      <p:sp>
        <p:nvSpPr>
          <p:cNvPr id="808962" name="Rectangle 2"/>
          <p:cNvSpPr>
            <a:spLocks noGrp="1" noChangeArrowheads="1"/>
          </p:cNvSpPr>
          <p:nvPr>
            <p:ph type="title"/>
          </p:nvPr>
        </p:nvSpPr>
        <p:spPr/>
        <p:txBody>
          <a:bodyPr/>
          <a:lstStyle/>
          <a:p>
            <a:r>
              <a:rPr lang="en-US"/>
              <a:t>Teaching: Workshops</a:t>
            </a:r>
          </a:p>
        </p:txBody>
      </p:sp>
      <p:sp>
        <p:nvSpPr>
          <p:cNvPr id="808963" name="Rectangle 3"/>
          <p:cNvSpPr>
            <a:spLocks noGrp="1" noChangeArrowheads="1"/>
          </p:cNvSpPr>
          <p:nvPr>
            <p:ph type="body" idx="1"/>
          </p:nvPr>
        </p:nvSpPr>
        <p:spPr>
          <a:xfrm>
            <a:off x="533400" y="1219200"/>
            <a:ext cx="8077200" cy="4876800"/>
          </a:xfrm>
        </p:spPr>
        <p:txBody>
          <a:bodyPr/>
          <a:lstStyle/>
          <a:p>
            <a:pPr>
              <a:lnSpc>
                <a:spcPct val="90000"/>
              </a:lnSpc>
            </a:pPr>
            <a:r>
              <a:rPr lang="en-US" sz="1700" dirty="0"/>
              <a:t>Supercomputing in Plain </a:t>
            </a:r>
            <a:r>
              <a:rPr lang="en-US" sz="1700" dirty="0" smtClean="0"/>
              <a:t>English: 746 so far!</a:t>
            </a:r>
            <a:endParaRPr lang="en-US" sz="1700" dirty="0"/>
          </a:p>
          <a:p>
            <a:pPr lvl="1">
              <a:lnSpc>
                <a:spcPct val="90000"/>
              </a:lnSpc>
            </a:pPr>
            <a:r>
              <a:rPr lang="en-US" sz="1700" dirty="0"/>
              <a:t>Fall 2001: 87 registered, 40 – 60 attended each time</a:t>
            </a:r>
          </a:p>
          <a:p>
            <a:pPr lvl="1">
              <a:lnSpc>
                <a:spcPct val="90000"/>
              </a:lnSpc>
            </a:pPr>
            <a:r>
              <a:rPr lang="en-US" sz="1700" dirty="0"/>
              <a:t>Fall 2002: 66 registered, c. 30 – 60 attended each time</a:t>
            </a:r>
          </a:p>
          <a:p>
            <a:pPr lvl="1">
              <a:lnSpc>
                <a:spcPct val="90000"/>
              </a:lnSpc>
            </a:pPr>
            <a:r>
              <a:rPr lang="en-US" sz="1700" dirty="0"/>
              <a:t>Fall 2004: 47 registered, c. 30-40 attend each time</a:t>
            </a:r>
          </a:p>
          <a:p>
            <a:pPr lvl="1">
              <a:lnSpc>
                <a:spcPct val="90000"/>
              </a:lnSpc>
            </a:pPr>
            <a:r>
              <a:rPr lang="en-US" sz="1700" dirty="0"/>
              <a:t>Fall 2007: 41 @ OU, 80 at 28 other institutions</a:t>
            </a:r>
          </a:p>
          <a:p>
            <a:pPr lvl="1">
              <a:lnSpc>
                <a:spcPct val="90000"/>
              </a:lnSpc>
            </a:pPr>
            <a:r>
              <a:rPr lang="en-US" sz="1700" dirty="0"/>
              <a:t>Spring 2009: 65 @ OU, 360 at over 70 other institutions</a:t>
            </a:r>
          </a:p>
          <a:p>
            <a:pPr>
              <a:lnSpc>
                <a:spcPct val="70000"/>
              </a:lnSpc>
            </a:pPr>
            <a:r>
              <a:rPr lang="en-US" sz="1700" dirty="0"/>
              <a:t>NCSI Parallel &amp; Cluster Computing workshop  (summer 2004, summer </a:t>
            </a:r>
            <a:r>
              <a:rPr lang="en-US" sz="1700" dirty="0" smtClean="0"/>
              <a:t>2005)</a:t>
            </a:r>
            <a:endParaRPr lang="en-US" sz="1700" dirty="0"/>
          </a:p>
          <a:p>
            <a:pPr>
              <a:lnSpc>
                <a:spcPct val="70000"/>
              </a:lnSpc>
            </a:pPr>
            <a:r>
              <a:rPr lang="en-US" sz="1700" dirty="0"/>
              <a:t>Linux Clusters Institute workshop (June 2005, Feb 2007)</a:t>
            </a:r>
          </a:p>
          <a:p>
            <a:pPr>
              <a:lnSpc>
                <a:spcPct val="80000"/>
              </a:lnSpc>
            </a:pPr>
            <a:r>
              <a:rPr lang="en-US" sz="1700" dirty="0"/>
              <a:t>Co-taught at NCSI Parallel &amp; Cluster Computing workshop at Houston Community College (May 2006)</a:t>
            </a:r>
          </a:p>
          <a:p>
            <a:pPr>
              <a:lnSpc>
                <a:spcPct val="90000"/>
              </a:lnSpc>
            </a:pPr>
            <a:r>
              <a:rPr lang="en-US" sz="1700" dirty="0" smtClean="0"/>
              <a:t>SC08-09 </a:t>
            </a:r>
            <a:r>
              <a:rPr lang="en-US" sz="1700" dirty="0"/>
              <a:t>Education Program Parallel Programming &amp; Cluster Computing workshop Aug 2008, Aug 2009</a:t>
            </a:r>
          </a:p>
          <a:p>
            <a:pPr>
              <a:lnSpc>
                <a:spcPct val="90000"/>
              </a:lnSpc>
            </a:pPr>
            <a:r>
              <a:rPr lang="en-US" sz="1700" dirty="0"/>
              <a:t>SC08 Education Program Parallel Programming &amp; Cluster Computing daylong workshop at OK Supercomputing Symposium 2007, 2008, 2009 </a:t>
            </a:r>
            <a:endParaRPr lang="en-US" sz="1700" dirty="0" smtClean="0"/>
          </a:p>
          <a:p>
            <a:pPr>
              <a:lnSpc>
                <a:spcPct val="90000"/>
              </a:lnSpc>
            </a:pPr>
            <a:r>
              <a:rPr lang="en-US" sz="1700" b="1" dirty="0" smtClean="0">
                <a:solidFill>
                  <a:srgbClr val="CC0099"/>
                </a:solidFill>
              </a:rPr>
              <a:t>NEW! NCSI Intermediate Parallel &amp; Cluster Computing workshop  (summer 2010)</a:t>
            </a:r>
            <a:endParaRPr lang="en-US" sz="1700" b="1" dirty="0">
              <a:solidFill>
                <a:srgbClr val="CC0099"/>
              </a:solidFill>
            </a:endParaRPr>
          </a:p>
          <a:p>
            <a:pPr>
              <a:lnSpc>
                <a:spcPct val="70000"/>
              </a:lnSpc>
              <a:buFont typeface="Wingdings" pitchFamily="2" charset="2"/>
              <a:buNone/>
            </a:pPr>
            <a:r>
              <a:rPr lang="en-US" sz="1700" dirty="0"/>
              <a:t>… and more to come.</a:t>
            </a:r>
          </a:p>
          <a:p>
            <a:pPr>
              <a:lnSpc>
                <a:spcPct val="90000"/>
              </a:lnSpc>
              <a:buFont typeface="Wingdings" pitchFamily="2" charset="2"/>
              <a:buNone/>
            </a:pPr>
            <a:r>
              <a:rPr lang="en-US" sz="1700" b="1" dirty="0"/>
              <a:t>OU is the only institution in the world to host and co-instruct multiple workshops sponsored by each of NCSI, LCI and the SC education program.</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4017791F-9722-48D4-AC06-AF89EE3E92DE}" type="slidenum">
              <a:rPr lang="en-US"/>
              <a:pPr/>
              <a:t>42</a:t>
            </a:fld>
            <a:endParaRPr lang="en-US"/>
          </a:p>
        </p:txBody>
      </p:sp>
      <p:sp>
        <p:nvSpPr>
          <p:cNvPr id="809986" name="Rectangle 2"/>
          <p:cNvSpPr>
            <a:spLocks noGrp="1" noChangeArrowheads="1"/>
          </p:cNvSpPr>
          <p:nvPr>
            <p:ph type="title"/>
          </p:nvPr>
        </p:nvSpPr>
        <p:spPr/>
        <p:txBody>
          <a:bodyPr/>
          <a:lstStyle/>
          <a:p>
            <a:r>
              <a:rPr lang="en-US"/>
              <a:t>Teaching: Academic Coursework</a:t>
            </a:r>
          </a:p>
        </p:txBody>
      </p:sp>
      <p:sp>
        <p:nvSpPr>
          <p:cNvPr id="809987" name="Rectangle 3"/>
          <p:cNvSpPr>
            <a:spLocks noGrp="1" noChangeArrowheads="1"/>
          </p:cNvSpPr>
          <p:nvPr>
            <p:ph type="body" idx="1"/>
          </p:nvPr>
        </p:nvSpPr>
        <p:spPr>
          <a:xfrm>
            <a:off x="533400" y="1371600"/>
            <a:ext cx="8229600" cy="5181600"/>
          </a:xfrm>
        </p:spPr>
        <p:txBody>
          <a:bodyPr/>
          <a:lstStyle/>
          <a:p>
            <a:pPr>
              <a:lnSpc>
                <a:spcPct val="80000"/>
              </a:lnSpc>
            </a:pPr>
            <a:r>
              <a:rPr lang="en-US" sz="2000" dirty="0" smtClean="0"/>
              <a:t>CS: Empirical Methods (A. </a:t>
            </a:r>
            <a:r>
              <a:rPr lang="en-US" sz="2000" dirty="0" err="1" smtClean="0"/>
              <a:t>Fagg</a:t>
            </a:r>
            <a:r>
              <a:rPr lang="en-US" sz="2000" dirty="0" smtClean="0"/>
              <a:t>)</a:t>
            </a:r>
          </a:p>
          <a:p>
            <a:pPr>
              <a:lnSpc>
                <a:spcPct val="80000"/>
              </a:lnSpc>
            </a:pPr>
            <a:r>
              <a:rPr lang="en-US" sz="2000" dirty="0" smtClean="0"/>
              <a:t>CS</a:t>
            </a:r>
            <a:r>
              <a:rPr lang="en-US" sz="2000" dirty="0"/>
              <a:t>: Scientific Computing (S. </a:t>
            </a:r>
            <a:r>
              <a:rPr lang="en-US" sz="2000" dirty="0" err="1"/>
              <a:t>Lakshmivarahan</a:t>
            </a:r>
            <a:r>
              <a:rPr lang="en-US" sz="2000" dirty="0"/>
              <a:t>)</a:t>
            </a:r>
          </a:p>
          <a:p>
            <a:pPr>
              <a:lnSpc>
                <a:spcPct val="80000"/>
              </a:lnSpc>
            </a:pPr>
            <a:r>
              <a:rPr lang="en-US" sz="2000" dirty="0"/>
              <a:t>CS: Computer Networks &amp; Distributed Processing				 (S. </a:t>
            </a:r>
            <a:r>
              <a:rPr lang="en-US" sz="2000" dirty="0" err="1"/>
              <a:t>Lakshmivarahan</a:t>
            </a:r>
            <a:r>
              <a:rPr lang="en-US" sz="2000" dirty="0"/>
              <a:t>)</a:t>
            </a:r>
          </a:p>
          <a:p>
            <a:pPr>
              <a:lnSpc>
                <a:spcPct val="80000"/>
              </a:lnSpc>
            </a:pPr>
            <a:r>
              <a:rPr lang="en-US" sz="2000" dirty="0"/>
              <a:t>Meteorology: Computational Fluid Dynamics (M. </a:t>
            </a:r>
            <a:r>
              <a:rPr lang="en-US" sz="2000" dirty="0" err="1"/>
              <a:t>Xue</a:t>
            </a:r>
            <a:r>
              <a:rPr lang="en-US" sz="2000" dirty="0"/>
              <a:t>)</a:t>
            </a:r>
          </a:p>
          <a:p>
            <a:pPr>
              <a:lnSpc>
                <a:spcPct val="80000"/>
              </a:lnSpc>
            </a:pPr>
            <a:r>
              <a:rPr lang="en-US" sz="2000" dirty="0"/>
              <a:t>Chemistry: Molecular Modeling (R. Wheeler)</a:t>
            </a:r>
          </a:p>
          <a:p>
            <a:pPr>
              <a:lnSpc>
                <a:spcPct val="80000"/>
              </a:lnSpc>
            </a:pPr>
            <a:r>
              <a:rPr lang="en-US" sz="2000" dirty="0"/>
              <a:t>Electrical </a:t>
            </a:r>
            <a:r>
              <a:rPr lang="en-US" sz="2000" dirty="0" err="1"/>
              <a:t>Engr</a:t>
            </a:r>
            <a:r>
              <a:rPr lang="en-US" sz="2000" dirty="0"/>
              <a:t>: Computational Bioengineering (T. Ibrahim)</a:t>
            </a:r>
          </a:p>
          <a:p>
            <a:pPr>
              <a:lnSpc>
                <a:spcPct val="80000"/>
              </a:lnSpc>
            </a:pPr>
            <a:r>
              <a:rPr lang="en-US" sz="2000" dirty="0" err="1"/>
              <a:t>Chem</a:t>
            </a:r>
            <a:r>
              <a:rPr lang="en-US" sz="2000" dirty="0"/>
              <a:t> </a:t>
            </a:r>
            <a:r>
              <a:rPr lang="en-US" sz="2000" dirty="0" err="1"/>
              <a:t>Engr</a:t>
            </a:r>
            <a:r>
              <a:rPr lang="en-US" sz="2000" dirty="0"/>
              <a:t>: Nanotechnology &amp; HPC (L. Lee, G. Newman,   H. Neeman)</a:t>
            </a:r>
          </a:p>
          <a:p>
            <a:pPr>
              <a:lnSpc>
                <a:spcPct val="80000"/>
              </a:lnSpc>
            </a:pPr>
            <a:r>
              <a:rPr lang="en-US" sz="2000" dirty="0" smtClean="0"/>
              <a:t>Parallel </a:t>
            </a:r>
            <a:r>
              <a:rPr lang="en-US" sz="2000" dirty="0"/>
              <a:t>Computing course at Cameron </a:t>
            </a:r>
            <a:r>
              <a:rPr lang="en-US" sz="2000" dirty="0" smtClean="0"/>
              <a:t>U </a:t>
            </a:r>
            <a:r>
              <a:rPr lang="en-US" sz="2000" dirty="0"/>
              <a:t>(OK)</a:t>
            </a:r>
          </a:p>
          <a:p>
            <a:pPr>
              <a:lnSpc>
                <a:spcPct val="80000"/>
              </a:lnSpc>
            </a:pPr>
            <a:r>
              <a:rPr lang="en-US" sz="2000" dirty="0" smtClean="0"/>
              <a:t>Software </a:t>
            </a:r>
            <a:r>
              <a:rPr lang="en-US" sz="2000" dirty="0"/>
              <a:t>Engineering course at Oklahoma City </a:t>
            </a:r>
            <a:r>
              <a:rPr lang="en-US" sz="2000" dirty="0" smtClean="0"/>
              <a:t>U</a:t>
            </a:r>
          </a:p>
          <a:p>
            <a:pPr>
              <a:lnSpc>
                <a:spcPct val="80000"/>
              </a:lnSpc>
            </a:pPr>
            <a:r>
              <a:rPr lang="en-US" sz="2000" b="1" u="sng" dirty="0" smtClean="0">
                <a:solidFill>
                  <a:srgbClr val="CC0099"/>
                </a:solidFill>
              </a:rPr>
              <a:t>NEW</a:t>
            </a:r>
            <a:r>
              <a:rPr lang="en-US" sz="2000" b="1" dirty="0" smtClean="0">
                <a:solidFill>
                  <a:srgbClr val="CC0099"/>
                </a:solidFill>
              </a:rPr>
              <a:t>! Bioinformatics course at U Tulsa (OK)</a:t>
            </a:r>
          </a:p>
          <a:p>
            <a:pPr>
              <a:lnSpc>
                <a:spcPct val="80000"/>
              </a:lnSpc>
            </a:pPr>
            <a:r>
              <a:rPr lang="en-US" sz="2000" b="1" u="sng" dirty="0" smtClean="0">
                <a:solidFill>
                  <a:srgbClr val="CC0099"/>
                </a:solidFill>
              </a:rPr>
              <a:t>NEW</a:t>
            </a:r>
            <a:r>
              <a:rPr lang="en-US" sz="2000" b="1" dirty="0" smtClean="0">
                <a:solidFill>
                  <a:srgbClr val="CC0099"/>
                </a:solidFill>
              </a:rPr>
              <a:t>! Parallel Computing course at East Central U (OK)</a:t>
            </a:r>
          </a:p>
          <a:p>
            <a:pPr>
              <a:lnSpc>
                <a:spcPct val="80000"/>
              </a:lnSpc>
            </a:pPr>
            <a:r>
              <a:rPr lang="en-US" sz="2000" b="1" dirty="0" smtClean="0">
                <a:solidFill>
                  <a:srgbClr val="CC0099"/>
                </a:solidFill>
              </a:rPr>
              <a:t>PLANNED: Chemistry course at Northeastern State U (OK), Fall 2010</a:t>
            </a:r>
          </a:p>
          <a:p>
            <a:pPr>
              <a:lnSpc>
                <a:spcPct val="80000"/>
              </a:lnSpc>
            </a:pPr>
            <a:r>
              <a:rPr lang="en-US" sz="2000" b="1" dirty="0" smtClean="0">
                <a:solidFill>
                  <a:srgbClr val="CC0099"/>
                </a:solidFill>
              </a:rPr>
              <a:t>PLANNED: Chemistry course at Rogers State U (OK), Spring 2011</a:t>
            </a:r>
            <a:endParaRPr lang="en-US" sz="2000" b="1" dirty="0">
              <a:solidFill>
                <a:srgbClr val="CC0099"/>
              </a:solidFill>
            </a:endParaRP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43</a:t>
            </a:fld>
            <a:endParaRPr lang="en-US"/>
          </a:p>
        </p:txBody>
      </p:sp>
      <p:sp>
        <p:nvSpPr>
          <p:cNvPr id="812034" name="Rectangle 2"/>
          <p:cNvSpPr>
            <a:spLocks noGrp="1" noChangeArrowheads="1"/>
          </p:cNvSpPr>
          <p:nvPr>
            <p:ph type="title"/>
          </p:nvPr>
        </p:nvSpPr>
        <p:spPr/>
        <p:txBody>
          <a:bodyPr/>
          <a:lstStyle/>
          <a:p>
            <a:r>
              <a:rPr lang="en-US"/>
              <a:t>Teaching: Presentations &amp; Tours</a:t>
            </a:r>
          </a:p>
        </p:txBody>
      </p:sp>
      <p:sp>
        <p:nvSpPr>
          <p:cNvPr id="812035" name="Rectangle 3"/>
          <p:cNvSpPr>
            <a:spLocks noGrp="1" noChangeArrowheads="1"/>
          </p:cNvSpPr>
          <p:nvPr>
            <p:ph type="body" sz="half" idx="1"/>
          </p:nvPr>
        </p:nvSpPr>
        <p:spPr>
          <a:xfrm>
            <a:off x="457200" y="1270000"/>
            <a:ext cx="3962400" cy="4724400"/>
          </a:xfrm>
        </p:spPr>
        <p:txBody>
          <a:bodyPr/>
          <a:lstStyle/>
          <a:p>
            <a:pPr>
              <a:lnSpc>
                <a:spcPct val="70000"/>
              </a:lnSpc>
            </a:pPr>
            <a:r>
              <a:rPr lang="en-US" sz="1100" dirty="0"/>
              <a:t>Courses at OU</a:t>
            </a:r>
          </a:p>
          <a:p>
            <a:pPr lvl="1">
              <a:lnSpc>
                <a:spcPct val="80000"/>
              </a:lnSpc>
              <a:buClrTx/>
              <a:buSzPct val="100000"/>
              <a:buFont typeface="+mj-lt"/>
              <a:buAutoNum type="arabicPeriod"/>
            </a:pPr>
            <a:r>
              <a:rPr lang="en-US" sz="1100" dirty="0" err="1"/>
              <a:t>Chem</a:t>
            </a:r>
            <a:r>
              <a:rPr lang="en-US" sz="1100" dirty="0"/>
              <a:t> </a:t>
            </a:r>
            <a:r>
              <a:rPr lang="en-US" sz="1100" dirty="0" err="1"/>
              <a:t>Engr</a:t>
            </a:r>
            <a:r>
              <a:rPr lang="en-US" sz="1100" dirty="0"/>
              <a:t>: Industrial &amp; Environmental Transport Processes (D. </a:t>
            </a:r>
            <a:r>
              <a:rPr lang="en-US" sz="1100" dirty="0" err="1"/>
              <a:t>Papavassiliou</a:t>
            </a:r>
            <a:r>
              <a:rPr lang="en-US" sz="1100" dirty="0"/>
              <a:t>)</a:t>
            </a:r>
          </a:p>
          <a:p>
            <a:pPr lvl="1">
              <a:lnSpc>
                <a:spcPct val="80000"/>
              </a:lnSpc>
              <a:buClrTx/>
              <a:buSzPct val="100000"/>
              <a:buFont typeface="+mj-lt"/>
              <a:buAutoNum type="arabicPeriod"/>
            </a:pPr>
            <a:r>
              <a:rPr lang="en-US" sz="1100" dirty="0"/>
              <a:t>Engineering Numerical Methods (U. </a:t>
            </a:r>
            <a:r>
              <a:rPr lang="en-US" sz="1100" dirty="0" err="1"/>
              <a:t>Nollert</a:t>
            </a:r>
            <a:r>
              <a:rPr lang="en-US" sz="1100" dirty="0"/>
              <a:t>)</a:t>
            </a:r>
          </a:p>
          <a:p>
            <a:pPr lvl="1">
              <a:lnSpc>
                <a:spcPct val="80000"/>
              </a:lnSpc>
              <a:buClrTx/>
              <a:buSzPct val="100000"/>
              <a:buFont typeface="+mj-lt"/>
              <a:buAutoNum type="arabicPeriod"/>
            </a:pPr>
            <a:r>
              <a:rPr lang="en-US" sz="1100" dirty="0"/>
              <a:t>Math: Advanced Numerical Methods (R. </a:t>
            </a:r>
            <a:r>
              <a:rPr lang="en-US" sz="1100" dirty="0" err="1"/>
              <a:t>Landes</a:t>
            </a:r>
            <a:r>
              <a:rPr lang="en-US" sz="1100" dirty="0"/>
              <a:t>)</a:t>
            </a:r>
          </a:p>
          <a:p>
            <a:pPr lvl="1">
              <a:lnSpc>
                <a:spcPct val="80000"/>
              </a:lnSpc>
              <a:buClrTx/>
              <a:buSzPct val="100000"/>
              <a:buFont typeface="+mj-lt"/>
              <a:buAutoNum type="arabicPeriod"/>
            </a:pPr>
            <a:r>
              <a:rPr lang="en-US" sz="1100" dirty="0"/>
              <a:t>Electrical </a:t>
            </a:r>
            <a:r>
              <a:rPr lang="en-US" sz="1100" dirty="0" err="1"/>
              <a:t>Engr</a:t>
            </a:r>
            <a:r>
              <a:rPr lang="en-US" sz="1100" dirty="0"/>
              <a:t>: Computational Bioengineering (T. Ibrahim</a:t>
            </a:r>
            <a:r>
              <a:rPr lang="en-US" sz="1100" dirty="0" smtClean="0"/>
              <a:t>)</a:t>
            </a:r>
          </a:p>
          <a:p>
            <a:pPr>
              <a:lnSpc>
                <a:spcPct val="80000"/>
              </a:lnSpc>
            </a:pPr>
            <a:r>
              <a:rPr lang="en-US" sz="1100" dirty="0" smtClean="0"/>
              <a:t>Research </a:t>
            </a:r>
            <a:r>
              <a:rPr lang="en-US" sz="1100" dirty="0"/>
              <a:t>Experience for Undergraduates at OU</a:t>
            </a:r>
          </a:p>
          <a:p>
            <a:pPr lvl="1">
              <a:lnSpc>
                <a:spcPct val="80000"/>
              </a:lnSpc>
              <a:buClrTx/>
              <a:buSzPct val="100000"/>
              <a:buFont typeface="+mj-lt"/>
              <a:buAutoNum type="arabicPeriod"/>
            </a:pPr>
            <a:r>
              <a:rPr lang="en-US" sz="1100" dirty="0" err="1"/>
              <a:t>Ind</a:t>
            </a:r>
            <a:r>
              <a:rPr lang="en-US" sz="1100" dirty="0"/>
              <a:t> </a:t>
            </a:r>
            <a:r>
              <a:rPr lang="en-US" sz="1100" dirty="0" err="1"/>
              <a:t>Engr</a:t>
            </a:r>
            <a:r>
              <a:rPr lang="en-US" sz="1100" dirty="0"/>
              <a:t>: Metrology REU (T. Reed Rhoads)</a:t>
            </a:r>
          </a:p>
          <a:p>
            <a:pPr lvl="1">
              <a:lnSpc>
                <a:spcPct val="80000"/>
              </a:lnSpc>
              <a:buClrTx/>
              <a:buSzPct val="100000"/>
              <a:buFont typeface="+mj-lt"/>
              <a:buAutoNum type="arabicPeriod"/>
            </a:pPr>
            <a:r>
              <a:rPr lang="en-US" sz="1100" dirty="0" err="1"/>
              <a:t>Ind</a:t>
            </a:r>
            <a:r>
              <a:rPr lang="en-US" sz="1100" dirty="0"/>
              <a:t> </a:t>
            </a:r>
            <a:r>
              <a:rPr lang="en-US" sz="1100" dirty="0" err="1"/>
              <a:t>Engr</a:t>
            </a:r>
            <a:r>
              <a:rPr lang="en-US" sz="1100" dirty="0"/>
              <a:t>: Human Technology Interaction Center REU (R. </a:t>
            </a:r>
            <a:r>
              <a:rPr lang="en-US" sz="1100" dirty="0" err="1"/>
              <a:t>Shehab</a:t>
            </a:r>
            <a:r>
              <a:rPr lang="en-US" sz="1100" dirty="0"/>
              <a:t>)</a:t>
            </a:r>
          </a:p>
          <a:p>
            <a:pPr lvl="1">
              <a:lnSpc>
                <a:spcPct val="70000"/>
              </a:lnSpc>
              <a:buClrTx/>
              <a:buSzPct val="100000"/>
              <a:buFont typeface="+mj-lt"/>
              <a:buAutoNum type="arabicPeriod"/>
            </a:pPr>
            <a:r>
              <a:rPr lang="en-US" sz="1100" dirty="0"/>
              <a:t>Meteorology REU (D. </a:t>
            </a:r>
            <a:r>
              <a:rPr lang="en-US" sz="1100" dirty="0" err="1"/>
              <a:t>Zaras</a:t>
            </a:r>
            <a:r>
              <a:rPr lang="en-US" sz="1100" dirty="0"/>
              <a:t>)</a:t>
            </a:r>
          </a:p>
          <a:p>
            <a:pPr>
              <a:lnSpc>
                <a:spcPct val="80000"/>
              </a:lnSpc>
            </a:pPr>
            <a:r>
              <a:rPr lang="en-US" sz="1100" dirty="0"/>
              <a:t>External</a:t>
            </a:r>
          </a:p>
          <a:p>
            <a:pPr lvl="1">
              <a:lnSpc>
                <a:spcPct val="80000"/>
              </a:lnSpc>
              <a:buClrTx/>
              <a:buSzPct val="100000"/>
              <a:buFont typeface="+mj-lt"/>
              <a:buAutoNum type="arabicPeriod"/>
            </a:pPr>
            <a:r>
              <a:rPr lang="en-US" sz="1100" dirty="0"/>
              <a:t>American Society of Mechanical Engineers, OKC </a:t>
            </a:r>
            <a:r>
              <a:rPr lang="en-US" sz="1100" dirty="0" smtClean="0"/>
              <a:t>Chapter</a:t>
            </a:r>
          </a:p>
          <a:p>
            <a:pPr lvl="1">
              <a:lnSpc>
                <a:spcPct val="80000"/>
              </a:lnSpc>
              <a:buClrTx/>
              <a:buSzPct val="100000"/>
              <a:buFont typeface="+mj-lt"/>
              <a:buAutoNum type="arabicPeriod"/>
            </a:pPr>
            <a:r>
              <a:rPr lang="en-US" sz="1100" dirty="0" smtClean="0"/>
              <a:t>Association for Computing Machinery (ACM) Special Interest Group on Computer Science Education (SIGCSE) 2010</a:t>
            </a:r>
            <a:endParaRPr lang="en-US" sz="1100" dirty="0"/>
          </a:p>
          <a:p>
            <a:pPr lvl="1">
              <a:lnSpc>
                <a:spcPct val="70000"/>
              </a:lnSpc>
              <a:buClrTx/>
              <a:buSzPct val="100000"/>
              <a:buFont typeface="+mj-lt"/>
              <a:buAutoNum type="arabicPeriod"/>
            </a:pPr>
            <a:r>
              <a:rPr lang="en-US" sz="1100" dirty="0" smtClean="0"/>
              <a:t>Oklahoma </a:t>
            </a:r>
            <a:r>
              <a:rPr lang="en-US" sz="1100" dirty="0"/>
              <a:t>State Chamber of Commerce</a:t>
            </a:r>
          </a:p>
          <a:p>
            <a:pPr lvl="1">
              <a:lnSpc>
                <a:spcPct val="80000"/>
              </a:lnSpc>
              <a:buClrTx/>
              <a:buSzPct val="100000"/>
              <a:buFont typeface="+mj-lt"/>
              <a:buAutoNum type="arabicPeriod"/>
            </a:pPr>
            <a:r>
              <a:rPr lang="en-US" sz="1100" dirty="0" smtClean="0"/>
              <a:t>National </a:t>
            </a:r>
            <a:r>
              <a:rPr lang="en-US" sz="1100" dirty="0"/>
              <a:t>Educational Computing Conference 2006 (virtual tour via videoconference)</a:t>
            </a:r>
          </a:p>
          <a:p>
            <a:pPr lvl="1">
              <a:lnSpc>
                <a:spcPct val="70000"/>
              </a:lnSpc>
              <a:buClrTx/>
              <a:buSzPct val="100000"/>
              <a:buFont typeface="+mj-lt"/>
              <a:buAutoNum type="arabicPeriod"/>
            </a:pPr>
            <a:r>
              <a:rPr lang="en-US" sz="1100" dirty="0" smtClean="0"/>
              <a:t>Norman </a:t>
            </a:r>
            <a:r>
              <a:rPr lang="en-US" sz="1100" dirty="0"/>
              <a:t>(OK) Lions Club</a:t>
            </a:r>
          </a:p>
          <a:p>
            <a:pPr lvl="1">
              <a:lnSpc>
                <a:spcPct val="80000"/>
              </a:lnSpc>
              <a:buClrTx/>
              <a:buSzPct val="100000"/>
              <a:buFont typeface="+mj-lt"/>
              <a:buAutoNum type="arabicPeriod"/>
            </a:pPr>
            <a:r>
              <a:rPr lang="en-US" sz="1100" dirty="0" smtClean="0"/>
              <a:t>Society </a:t>
            </a:r>
            <a:r>
              <a:rPr lang="en-US" sz="1100" dirty="0"/>
              <a:t>for Information Technology &amp; Teacher Education conference </a:t>
            </a:r>
            <a:r>
              <a:rPr lang="en-US" sz="1100" dirty="0" smtClean="0"/>
              <a:t>2008, 2009, 2010</a:t>
            </a:r>
            <a:endParaRPr lang="en-US" sz="1100" dirty="0"/>
          </a:p>
          <a:p>
            <a:pPr lvl="1">
              <a:lnSpc>
                <a:spcPct val="80000"/>
              </a:lnSpc>
              <a:buClrTx/>
              <a:buSzPct val="100000"/>
              <a:buFont typeface="+mj-lt"/>
              <a:buAutoNum type="arabicPeriod"/>
            </a:pPr>
            <a:r>
              <a:rPr lang="en-US" sz="1100" dirty="0" smtClean="0"/>
              <a:t>Acxiom </a:t>
            </a:r>
            <a:r>
              <a:rPr lang="en-US" sz="1100" dirty="0"/>
              <a:t>Conference on Applied Research in Information Technology 2008</a:t>
            </a:r>
          </a:p>
          <a:p>
            <a:pPr lvl="1">
              <a:lnSpc>
                <a:spcPct val="70000"/>
              </a:lnSpc>
              <a:buClrTx/>
              <a:buSzPct val="100000"/>
              <a:buFont typeface="+mj-lt"/>
              <a:buAutoNum type="arabicPeriod"/>
            </a:pPr>
            <a:r>
              <a:rPr lang="en-US" sz="1100" dirty="0" smtClean="0"/>
              <a:t>Shawnee </a:t>
            </a:r>
            <a:r>
              <a:rPr lang="en-US" sz="1100" dirty="0"/>
              <a:t>(OK) Lions </a:t>
            </a:r>
            <a:r>
              <a:rPr lang="en-US" sz="1100" dirty="0" smtClean="0"/>
              <a:t>Club</a:t>
            </a:r>
          </a:p>
          <a:p>
            <a:pPr lvl="1">
              <a:lnSpc>
                <a:spcPct val="80000"/>
              </a:lnSpc>
              <a:buClrTx/>
              <a:buSzPct val="100000"/>
              <a:buFont typeface="+mj-lt"/>
              <a:buAutoNum type="arabicPeriod"/>
            </a:pPr>
            <a:r>
              <a:rPr lang="en-US" sz="1100" dirty="0" smtClean="0">
                <a:solidFill>
                  <a:srgbClr val="FF00FF"/>
                </a:solidFill>
              </a:rPr>
              <a:t> </a:t>
            </a:r>
            <a:r>
              <a:rPr lang="en-US" sz="1100" b="1" dirty="0" smtClean="0">
                <a:solidFill>
                  <a:srgbClr val="FF00FF"/>
                </a:solidFill>
              </a:rPr>
              <a:t>NEW! Oklahoma Louis Stokes Alliance for Minority Participation (@ OSU) 2010 </a:t>
            </a:r>
            <a:r>
              <a:rPr lang="en-US" sz="1100" b="1" dirty="0" smtClean="0"/>
              <a:t>(Keynote)</a:t>
            </a:r>
            <a:endParaRPr lang="en-US" sz="1100" b="1" dirty="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1100" dirty="0"/>
              <a:t>Other Universities</a:t>
            </a:r>
          </a:p>
          <a:p>
            <a:pPr lvl="1">
              <a:lnSpc>
                <a:spcPct val="60000"/>
              </a:lnSpc>
              <a:buClr>
                <a:schemeClr val="tx1"/>
              </a:buClr>
              <a:buSzTx/>
              <a:buFont typeface="Wingdings" pitchFamily="2" charset="2"/>
              <a:buAutoNum type="arabicPeriod"/>
            </a:pPr>
            <a:r>
              <a:rPr lang="en-US" sz="1100" dirty="0"/>
              <a:t> SUNY Binghamton (NY)</a:t>
            </a:r>
          </a:p>
          <a:p>
            <a:pPr lvl="1">
              <a:lnSpc>
                <a:spcPct val="70000"/>
              </a:lnSpc>
              <a:buClr>
                <a:schemeClr val="tx1"/>
              </a:buClr>
              <a:buSzTx/>
              <a:buFont typeface="Wingdings" pitchFamily="2" charset="2"/>
              <a:buAutoNum type="arabicPeriod"/>
            </a:pPr>
            <a:r>
              <a:rPr lang="en-US" sz="1100" dirty="0"/>
              <a:t> Bradley University (IL)</a:t>
            </a:r>
          </a:p>
          <a:p>
            <a:pPr lvl="1">
              <a:lnSpc>
                <a:spcPct val="60000"/>
              </a:lnSpc>
              <a:buClr>
                <a:schemeClr val="tx1"/>
              </a:buClr>
              <a:buSzTx/>
              <a:buFont typeface="Wingdings" pitchFamily="2" charset="2"/>
              <a:buAutoNum type="arabicPeriod"/>
            </a:pPr>
            <a:r>
              <a:rPr lang="en-US" sz="1100" dirty="0"/>
              <a:t> Cameron University (OK</a:t>
            </a:r>
            <a:r>
              <a:rPr lang="en-US" sz="1100" dirty="0" smtClean="0"/>
              <a:t>)</a:t>
            </a:r>
          </a:p>
          <a:p>
            <a:pPr lvl="1">
              <a:lnSpc>
                <a:spcPct val="60000"/>
              </a:lnSpc>
              <a:buClr>
                <a:schemeClr val="tx1"/>
              </a:buClr>
              <a:buSzTx/>
              <a:buFont typeface="Wingdings" pitchFamily="2" charset="2"/>
              <a:buAutoNum type="arabicPeriod"/>
            </a:pPr>
            <a:r>
              <a:rPr lang="en-US" sz="1100" dirty="0" smtClean="0"/>
              <a:t> </a:t>
            </a:r>
            <a:r>
              <a:rPr lang="en-US" sz="1100" b="1" dirty="0" smtClean="0">
                <a:solidFill>
                  <a:srgbClr val="FF00FF"/>
                </a:solidFill>
              </a:rPr>
              <a:t>NEW! The Citadel (SC)</a:t>
            </a:r>
          </a:p>
          <a:p>
            <a:pPr lvl="1">
              <a:lnSpc>
                <a:spcPct val="60000"/>
              </a:lnSpc>
              <a:buClr>
                <a:schemeClr val="tx1"/>
              </a:buClr>
              <a:buSzTx/>
              <a:buFont typeface="Wingdings" pitchFamily="2" charset="2"/>
              <a:buAutoNum type="arabicPeriod"/>
            </a:pPr>
            <a:r>
              <a:rPr lang="en-US" sz="1100" dirty="0" smtClean="0">
                <a:solidFill>
                  <a:srgbClr val="FF00FF"/>
                </a:solidFill>
              </a:rPr>
              <a:t> </a:t>
            </a:r>
            <a:r>
              <a:rPr lang="en-US" sz="1100" b="1" dirty="0" smtClean="0">
                <a:solidFill>
                  <a:srgbClr val="FF00FF"/>
                </a:solidFill>
              </a:rPr>
              <a:t>NEW! College of the Muscogee Nation (OK)</a:t>
            </a:r>
            <a:endParaRPr lang="en-US" sz="1100" b="1" dirty="0">
              <a:solidFill>
                <a:srgbClr val="FF00FF"/>
              </a:solidFill>
            </a:endParaRPr>
          </a:p>
          <a:p>
            <a:pPr lvl="1">
              <a:lnSpc>
                <a:spcPct val="60000"/>
              </a:lnSpc>
              <a:buClr>
                <a:schemeClr val="tx1"/>
              </a:buClr>
              <a:buSzTx/>
              <a:buFont typeface="Wingdings" pitchFamily="2" charset="2"/>
              <a:buAutoNum type="arabicPeriod"/>
            </a:pPr>
            <a:r>
              <a:rPr lang="en-US" sz="1100" dirty="0"/>
              <a:t> </a:t>
            </a:r>
            <a:r>
              <a:rPr lang="en-US" sz="1100" dirty="0" err="1"/>
              <a:t>DeVry</a:t>
            </a:r>
            <a:r>
              <a:rPr lang="en-US" sz="1100" dirty="0"/>
              <a:t> University (OK)</a:t>
            </a:r>
          </a:p>
          <a:p>
            <a:pPr lvl="1">
              <a:lnSpc>
                <a:spcPct val="60000"/>
              </a:lnSpc>
              <a:buClr>
                <a:schemeClr val="tx1"/>
              </a:buClr>
              <a:buSzTx/>
              <a:buFont typeface="Wingdings" pitchFamily="2" charset="2"/>
              <a:buAutoNum type="arabicPeriod"/>
            </a:pPr>
            <a:r>
              <a:rPr lang="en-US" sz="1100" dirty="0"/>
              <a:t> East Central University (OK</a:t>
            </a:r>
            <a:r>
              <a:rPr lang="en-US" sz="1100" dirty="0" smtClean="0"/>
              <a:t>)</a:t>
            </a:r>
            <a:endParaRPr lang="en-US" sz="1100" dirty="0"/>
          </a:p>
          <a:p>
            <a:pPr lvl="1">
              <a:lnSpc>
                <a:spcPct val="60000"/>
              </a:lnSpc>
              <a:buClr>
                <a:schemeClr val="tx1"/>
              </a:buClr>
              <a:buSzTx/>
              <a:buFont typeface="Wingdings" pitchFamily="2" charset="2"/>
              <a:buAutoNum type="arabicPeriod"/>
            </a:pPr>
            <a:r>
              <a:rPr lang="en-US" sz="1100" dirty="0"/>
              <a:t> El Bosque University </a:t>
            </a:r>
            <a:r>
              <a:rPr lang="en-US" sz="1100" dirty="0" smtClean="0"/>
              <a:t>(Bogota Colombia</a:t>
            </a:r>
            <a:r>
              <a:rPr lang="en-US" sz="1100" dirty="0"/>
              <a:t>)</a:t>
            </a:r>
          </a:p>
          <a:p>
            <a:pPr lvl="1">
              <a:lnSpc>
                <a:spcPct val="70000"/>
              </a:lnSpc>
              <a:buClr>
                <a:schemeClr val="tx1"/>
              </a:buClr>
              <a:buSzTx/>
              <a:buFont typeface="Wingdings" pitchFamily="2" charset="2"/>
              <a:buAutoNum type="arabicPeriod"/>
            </a:pPr>
            <a:r>
              <a:rPr lang="en-US" sz="1100" dirty="0"/>
              <a:t> Southwestern University (TX)</a:t>
            </a:r>
          </a:p>
          <a:p>
            <a:pPr lvl="1">
              <a:lnSpc>
                <a:spcPct val="70000"/>
              </a:lnSpc>
              <a:buClr>
                <a:schemeClr val="tx1"/>
              </a:buClr>
              <a:buSzTx/>
              <a:buFont typeface="Wingdings" pitchFamily="2" charset="2"/>
              <a:buAutoNum type="arabicPeriod"/>
            </a:pPr>
            <a:r>
              <a:rPr lang="en-US" sz="1100" dirty="0">
                <a:solidFill>
                  <a:srgbClr val="CC0099"/>
                </a:solidFill>
              </a:rPr>
              <a:t> </a:t>
            </a:r>
            <a:r>
              <a:rPr lang="en-US" sz="1100" dirty="0" smtClean="0"/>
              <a:t>Langston </a:t>
            </a:r>
            <a:r>
              <a:rPr lang="en-US" sz="1100" dirty="0"/>
              <a:t>University (OK)</a:t>
            </a:r>
          </a:p>
          <a:p>
            <a:pPr lvl="1">
              <a:lnSpc>
                <a:spcPct val="60000"/>
              </a:lnSpc>
              <a:buClr>
                <a:schemeClr val="tx1"/>
              </a:buClr>
              <a:buSzTx/>
              <a:buFont typeface="Wingdings" pitchFamily="2" charset="2"/>
              <a:buAutoNum type="arabicPeriod"/>
            </a:pPr>
            <a:r>
              <a:rPr lang="en-US" sz="1100" dirty="0"/>
              <a:t> Louisiana State University</a:t>
            </a:r>
          </a:p>
          <a:p>
            <a:pPr lvl="1">
              <a:lnSpc>
                <a:spcPct val="60000"/>
              </a:lnSpc>
              <a:buClr>
                <a:schemeClr val="tx1"/>
              </a:buClr>
              <a:buSzTx/>
              <a:buFont typeface="Wingdings" pitchFamily="2" charset="2"/>
              <a:buAutoNum type="arabicPeriod"/>
            </a:pPr>
            <a:r>
              <a:rPr lang="en-US" sz="1100" dirty="0"/>
              <a:t> Midwestern State University (TX)</a:t>
            </a:r>
          </a:p>
          <a:p>
            <a:pPr lvl="1">
              <a:lnSpc>
                <a:spcPct val="60000"/>
              </a:lnSpc>
              <a:buClr>
                <a:schemeClr val="tx1"/>
              </a:buClr>
              <a:buSzTx/>
              <a:buFont typeface="Wingdings" pitchFamily="2" charset="2"/>
              <a:buAutoNum type="arabicPeriod"/>
            </a:pPr>
            <a:r>
              <a:rPr lang="en-US" sz="1100" dirty="0"/>
              <a:t> </a:t>
            </a:r>
            <a:r>
              <a:rPr lang="en-US" sz="1100" dirty="0" smtClean="0"/>
              <a:t>Northeastern </a:t>
            </a:r>
            <a:r>
              <a:rPr lang="en-US" sz="1100" dirty="0"/>
              <a:t>Oklahoma State </a:t>
            </a:r>
            <a:r>
              <a:rPr lang="en-US" sz="1100" dirty="0" smtClean="0"/>
              <a:t>University</a:t>
            </a:r>
            <a:endParaRPr lang="en-US" sz="1100" dirty="0"/>
          </a:p>
          <a:p>
            <a:pPr lvl="1">
              <a:lnSpc>
                <a:spcPct val="70000"/>
              </a:lnSpc>
              <a:buClr>
                <a:schemeClr val="tx1"/>
              </a:buClr>
              <a:buSzTx/>
              <a:buFont typeface="Wingdings" pitchFamily="2" charset="2"/>
              <a:buAutoNum type="arabicPeriod"/>
            </a:pPr>
            <a:r>
              <a:rPr lang="en-US" sz="1100" dirty="0"/>
              <a:t> Northwestern Oklahoma State University</a:t>
            </a:r>
          </a:p>
          <a:p>
            <a:pPr lvl="1">
              <a:lnSpc>
                <a:spcPct val="60000"/>
              </a:lnSpc>
              <a:buClr>
                <a:schemeClr val="tx1"/>
              </a:buClr>
              <a:buSzTx/>
              <a:buFont typeface="Wingdings" pitchFamily="2" charset="2"/>
              <a:buAutoNum type="arabicPeriod"/>
            </a:pPr>
            <a:r>
              <a:rPr lang="en-US" sz="1100" dirty="0"/>
              <a:t> Oklahoma Baptist University</a:t>
            </a:r>
          </a:p>
          <a:p>
            <a:pPr lvl="1">
              <a:lnSpc>
                <a:spcPct val="60000"/>
              </a:lnSpc>
              <a:buClr>
                <a:schemeClr val="tx1"/>
              </a:buClr>
              <a:buSzTx/>
              <a:buFont typeface="Wingdings" pitchFamily="2" charset="2"/>
              <a:buAutoNum type="arabicPeriod"/>
            </a:pPr>
            <a:r>
              <a:rPr lang="en-US" sz="1100" dirty="0"/>
              <a:t> Oklahoma City University</a:t>
            </a:r>
          </a:p>
          <a:p>
            <a:pPr lvl="1">
              <a:lnSpc>
                <a:spcPct val="60000"/>
              </a:lnSpc>
              <a:buClr>
                <a:schemeClr val="tx1"/>
              </a:buClr>
              <a:buSzTx/>
              <a:buFont typeface="Wingdings" pitchFamily="2" charset="2"/>
              <a:buAutoNum type="arabicPeriod"/>
            </a:pPr>
            <a:r>
              <a:rPr lang="en-US" sz="1100" dirty="0"/>
              <a:t> </a:t>
            </a:r>
            <a:r>
              <a:rPr lang="en-US" sz="1100" dirty="0" smtClean="0"/>
              <a:t>Oklahoma </a:t>
            </a:r>
            <a:r>
              <a:rPr lang="en-US" sz="1100" dirty="0"/>
              <a:t>State </a:t>
            </a:r>
            <a:r>
              <a:rPr lang="en-US" sz="1100" dirty="0" smtClean="0"/>
              <a:t>University x 2</a:t>
            </a:r>
            <a:endParaRPr lang="en-US" sz="1100" dirty="0"/>
          </a:p>
          <a:p>
            <a:pPr lvl="1">
              <a:lnSpc>
                <a:spcPct val="60000"/>
              </a:lnSpc>
              <a:buClr>
                <a:schemeClr val="tx1"/>
              </a:buClr>
              <a:buSzTx/>
              <a:buFont typeface="Wingdings" pitchFamily="2" charset="2"/>
              <a:buAutoNum type="arabicPeriod"/>
            </a:pPr>
            <a:r>
              <a:rPr lang="en-US" sz="1100" dirty="0"/>
              <a:t> Oklahoma State University – OKC</a:t>
            </a:r>
          </a:p>
          <a:p>
            <a:pPr lvl="1">
              <a:lnSpc>
                <a:spcPct val="70000"/>
              </a:lnSpc>
              <a:buClr>
                <a:schemeClr val="tx1"/>
              </a:buClr>
              <a:buSzTx/>
              <a:buFont typeface="Wingdings" pitchFamily="2" charset="2"/>
              <a:buAutoNum type="arabicPeriod"/>
            </a:pPr>
            <a:r>
              <a:rPr lang="en-US" sz="1100" dirty="0"/>
              <a:t> </a:t>
            </a:r>
            <a:r>
              <a:rPr lang="en-US" sz="1100" dirty="0" smtClean="0"/>
              <a:t>Oral </a:t>
            </a:r>
            <a:r>
              <a:rPr lang="en-US" sz="1100" dirty="0"/>
              <a:t>Roberts University (OK</a:t>
            </a:r>
            <a:r>
              <a:rPr lang="en-US" sz="1100" dirty="0" smtClean="0"/>
              <a:t>) x 2</a:t>
            </a:r>
            <a:endParaRPr lang="en-US" sz="1100" dirty="0"/>
          </a:p>
          <a:p>
            <a:pPr lvl="1">
              <a:lnSpc>
                <a:spcPct val="60000"/>
              </a:lnSpc>
              <a:buClr>
                <a:schemeClr val="tx1"/>
              </a:buClr>
              <a:buSzTx/>
              <a:buFont typeface="Wingdings" pitchFamily="2" charset="2"/>
              <a:buAutoNum type="arabicPeriod"/>
            </a:pPr>
            <a:r>
              <a:rPr lang="en-US" sz="1100" dirty="0"/>
              <a:t> </a:t>
            </a:r>
            <a:r>
              <a:rPr lang="en-US" sz="1100" dirty="0" smtClean="0"/>
              <a:t>St</a:t>
            </a:r>
            <a:r>
              <a:rPr lang="en-US" sz="1100" dirty="0"/>
              <a:t>. Gregory’s University (OK</a:t>
            </a:r>
            <a:r>
              <a:rPr lang="en-US" sz="1100" dirty="0" smtClean="0"/>
              <a:t>) x 2</a:t>
            </a:r>
            <a:endParaRPr lang="en-US" sz="1100" dirty="0"/>
          </a:p>
          <a:p>
            <a:pPr lvl="1">
              <a:lnSpc>
                <a:spcPct val="70000"/>
              </a:lnSpc>
              <a:buClr>
                <a:schemeClr val="tx1"/>
              </a:buClr>
              <a:buSzTx/>
              <a:buFont typeface="Wingdings" pitchFamily="2" charset="2"/>
              <a:buAutoNum type="arabicPeriod"/>
            </a:pPr>
            <a:r>
              <a:rPr lang="en-US" sz="1100" dirty="0"/>
              <a:t> </a:t>
            </a:r>
            <a:r>
              <a:rPr lang="en-US" sz="1100" dirty="0" smtClean="0"/>
              <a:t>Southeastern </a:t>
            </a:r>
            <a:r>
              <a:rPr lang="en-US" sz="1100" dirty="0"/>
              <a:t>Oklahoma State </a:t>
            </a:r>
            <a:r>
              <a:rPr lang="en-US" sz="1100" dirty="0" smtClean="0"/>
              <a:t>University x 2</a:t>
            </a:r>
          </a:p>
          <a:p>
            <a:pPr lvl="1">
              <a:lnSpc>
                <a:spcPct val="70000"/>
              </a:lnSpc>
              <a:buClr>
                <a:schemeClr val="tx1"/>
              </a:buClr>
              <a:buSzTx/>
              <a:buFont typeface="Wingdings" pitchFamily="2" charset="2"/>
              <a:buAutoNum type="arabicPeriod"/>
            </a:pPr>
            <a:r>
              <a:rPr lang="en-US" sz="1100" dirty="0" smtClean="0">
                <a:solidFill>
                  <a:srgbClr val="FF00FF"/>
                </a:solidFill>
              </a:rPr>
              <a:t> </a:t>
            </a:r>
            <a:r>
              <a:rPr lang="en-US" sz="1100" b="1" dirty="0" smtClean="0">
                <a:solidFill>
                  <a:srgbClr val="FF00FF"/>
                </a:solidFill>
              </a:rPr>
              <a:t>NEW! Southern Nazarene University (OK)</a:t>
            </a:r>
            <a:endParaRPr lang="en-US" sz="1100" b="1" dirty="0">
              <a:solidFill>
                <a:srgbClr val="FF00FF"/>
              </a:solidFill>
            </a:endParaRPr>
          </a:p>
          <a:p>
            <a:pPr lvl="1">
              <a:lnSpc>
                <a:spcPct val="70000"/>
              </a:lnSpc>
              <a:buClr>
                <a:schemeClr val="tx1"/>
              </a:buClr>
              <a:buSzTx/>
              <a:buFont typeface="Wingdings" pitchFamily="2" charset="2"/>
              <a:buAutoNum type="arabicPeriod"/>
            </a:pPr>
            <a:r>
              <a:rPr lang="en-US" sz="1100" dirty="0"/>
              <a:t> </a:t>
            </a:r>
            <a:r>
              <a:rPr lang="en-US" sz="1100" dirty="0" smtClean="0"/>
              <a:t>Southwestern </a:t>
            </a:r>
            <a:r>
              <a:rPr lang="en-US" sz="1100" dirty="0"/>
              <a:t>Oklahoma State </a:t>
            </a:r>
            <a:r>
              <a:rPr lang="en-US" sz="1100" dirty="0" smtClean="0"/>
              <a:t>University x 2</a:t>
            </a:r>
            <a:endParaRPr lang="en-US" sz="1100" dirty="0"/>
          </a:p>
          <a:p>
            <a:pPr lvl="1">
              <a:lnSpc>
                <a:spcPct val="70000"/>
              </a:lnSpc>
              <a:buClr>
                <a:schemeClr val="tx1"/>
              </a:buClr>
              <a:buSzTx/>
              <a:buFont typeface="Wingdings" pitchFamily="2" charset="2"/>
              <a:buAutoNum type="arabicPeriod"/>
            </a:pPr>
            <a:r>
              <a:rPr lang="en-US" sz="1100" dirty="0">
                <a:solidFill>
                  <a:srgbClr val="CC0099"/>
                </a:solidFill>
              </a:rPr>
              <a:t> </a:t>
            </a:r>
            <a:r>
              <a:rPr lang="en-US" sz="1100" dirty="0"/>
              <a:t>Texas A&amp;M-Commerce</a:t>
            </a:r>
          </a:p>
          <a:p>
            <a:pPr lvl="1">
              <a:lnSpc>
                <a:spcPct val="70000"/>
              </a:lnSpc>
              <a:buClr>
                <a:schemeClr val="tx1"/>
              </a:buClr>
              <a:buSzTx/>
              <a:buFont typeface="Wingdings" pitchFamily="2" charset="2"/>
              <a:buAutoNum type="arabicPeriod"/>
            </a:pPr>
            <a:r>
              <a:rPr lang="en-US" sz="1100" dirty="0"/>
              <a:t> University of Arkansas Fayetteville</a:t>
            </a:r>
          </a:p>
          <a:p>
            <a:pPr lvl="1">
              <a:lnSpc>
                <a:spcPct val="70000"/>
              </a:lnSpc>
              <a:buClr>
                <a:schemeClr val="tx1"/>
              </a:buClr>
              <a:buSzTx/>
              <a:buFont typeface="Wingdings" pitchFamily="2" charset="2"/>
              <a:buAutoNum type="arabicPeriod"/>
            </a:pPr>
            <a:r>
              <a:rPr lang="en-US" sz="1100" dirty="0"/>
              <a:t> University of Arkansas at Little Rock</a:t>
            </a:r>
          </a:p>
          <a:p>
            <a:pPr lvl="1">
              <a:lnSpc>
                <a:spcPct val="60000"/>
              </a:lnSpc>
              <a:buClr>
                <a:schemeClr val="tx1"/>
              </a:buClr>
              <a:buSzTx/>
              <a:buFont typeface="Wingdings" pitchFamily="2" charset="2"/>
              <a:buAutoNum type="arabicPeriod"/>
            </a:pPr>
            <a:r>
              <a:rPr lang="en-US" sz="1100" dirty="0"/>
              <a:t> </a:t>
            </a:r>
            <a:r>
              <a:rPr lang="en-US" sz="1100" b="1" dirty="0" smtClean="0">
                <a:solidFill>
                  <a:srgbClr val="FF00FF"/>
                </a:solidFill>
              </a:rPr>
              <a:t>NEW! University </a:t>
            </a:r>
            <a:r>
              <a:rPr lang="en-US" sz="1100" b="1" dirty="0">
                <a:solidFill>
                  <a:srgbClr val="FF00FF"/>
                </a:solidFill>
              </a:rPr>
              <a:t>of Central </a:t>
            </a:r>
            <a:r>
              <a:rPr lang="en-US" sz="1100" b="1" dirty="0" smtClean="0">
                <a:solidFill>
                  <a:srgbClr val="FF00FF"/>
                </a:solidFill>
              </a:rPr>
              <a:t>Oklahoma</a:t>
            </a:r>
          </a:p>
          <a:p>
            <a:pPr lvl="1">
              <a:lnSpc>
                <a:spcPct val="60000"/>
              </a:lnSpc>
              <a:buClr>
                <a:schemeClr val="tx1"/>
              </a:buClr>
              <a:buSzTx/>
              <a:buFont typeface="Wingdings" pitchFamily="2" charset="2"/>
              <a:buAutoNum type="arabicPeriod"/>
            </a:pPr>
            <a:r>
              <a:rPr lang="en-US" sz="1100" dirty="0" smtClean="0">
                <a:solidFill>
                  <a:srgbClr val="FF00FF"/>
                </a:solidFill>
              </a:rPr>
              <a:t> </a:t>
            </a:r>
            <a:r>
              <a:rPr lang="en-US" sz="1100" b="1" dirty="0" smtClean="0">
                <a:solidFill>
                  <a:srgbClr val="FF00FF"/>
                </a:solidFill>
              </a:rPr>
              <a:t>NEW! University of Tulsa (OK)</a:t>
            </a:r>
            <a:endParaRPr lang="en-US" sz="1100" b="1" dirty="0">
              <a:solidFill>
                <a:srgbClr val="FF00FF"/>
              </a:solidFill>
            </a:endParaRPr>
          </a:p>
          <a:p>
            <a:pPr>
              <a:lnSpc>
                <a:spcPct val="80000"/>
              </a:lnSpc>
            </a:pPr>
            <a:r>
              <a:rPr lang="en-US" sz="1100" dirty="0"/>
              <a:t>High Schools and High School Programs</a:t>
            </a:r>
          </a:p>
          <a:p>
            <a:pPr lvl="1">
              <a:lnSpc>
                <a:spcPct val="70000"/>
              </a:lnSpc>
              <a:buClr>
                <a:schemeClr val="tx1"/>
              </a:buClr>
              <a:buSzTx/>
              <a:buFont typeface="Wingdings" pitchFamily="2" charset="2"/>
              <a:buAutoNum type="arabicPeriod"/>
            </a:pPr>
            <a:r>
              <a:rPr lang="en-US" sz="1100" dirty="0"/>
              <a:t>Oklahoma School of Science &amp; </a:t>
            </a:r>
            <a:r>
              <a:rPr lang="en-US" sz="1100" dirty="0" smtClean="0"/>
              <a:t>Mathematics x 2</a:t>
            </a:r>
            <a:endParaRPr lang="en-US" sz="1100" dirty="0"/>
          </a:p>
          <a:p>
            <a:pPr lvl="1">
              <a:lnSpc>
                <a:spcPct val="80000"/>
              </a:lnSpc>
              <a:buClr>
                <a:schemeClr val="tx1"/>
              </a:buClr>
              <a:buSzTx/>
              <a:buFont typeface="Wingdings" pitchFamily="2" charset="2"/>
              <a:buAutoNum type="arabicPeriod"/>
            </a:pPr>
            <a:r>
              <a:rPr lang="en-US" sz="1100" dirty="0"/>
              <a:t>Oklahoma Christian University’s Opportunity Bytes Summer Academy</a:t>
            </a:r>
          </a:p>
          <a:p>
            <a:pPr lvl="1">
              <a:lnSpc>
                <a:spcPct val="60000"/>
              </a:lnSpc>
              <a:buClr>
                <a:schemeClr val="tx1"/>
              </a:buClr>
              <a:buSzTx/>
              <a:buFont typeface="Wingdings" pitchFamily="2" charset="2"/>
              <a:buAutoNum type="arabicPeriod"/>
            </a:pPr>
            <a:r>
              <a:rPr lang="en-US" sz="1100" dirty="0"/>
              <a:t>Dept of Energy National Scholarship Finalists</a:t>
            </a:r>
          </a:p>
          <a:p>
            <a:pPr lvl="1">
              <a:lnSpc>
                <a:spcPct val="60000"/>
              </a:lnSpc>
              <a:buClr>
                <a:schemeClr val="tx1"/>
              </a:buClr>
              <a:buSzTx/>
              <a:buFont typeface="Wingdings" pitchFamily="2" charset="2"/>
              <a:buAutoNum type="arabicPeriod"/>
            </a:pPr>
            <a:r>
              <a:rPr lang="en-US" sz="1100" dirty="0"/>
              <a:t>Ardmore High School (OK)</a:t>
            </a:r>
          </a:p>
        </p:txBody>
      </p:sp>
      <p:grpSp>
        <p:nvGrpSpPr>
          <p:cNvPr id="812037" name="Group 5"/>
          <p:cNvGrpSpPr>
            <a:grpSpLocks/>
          </p:cNvGrpSpPr>
          <p:nvPr/>
        </p:nvGrpSpPr>
        <p:grpSpPr bwMode="auto">
          <a:xfrm>
            <a:off x="3048000" y="57150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7" name="Slide Number Placeholder 4"/>
          <p:cNvSpPr>
            <a:spLocks noGrp="1"/>
          </p:cNvSpPr>
          <p:nvPr>
            <p:ph type="sldNum" sz="quarter" idx="11"/>
          </p:nvPr>
        </p:nvSpPr>
        <p:spPr/>
        <p:txBody>
          <a:bodyPr/>
          <a:lstStyle/>
          <a:p>
            <a:fld id="{55E762E7-22C7-4BE2-B47E-CEC85EF2A253}" type="slidenum">
              <a:rPr lang="en-US"/>
              <a:pPr/>
              <a:t>44</a:t>
            </a:fld>
            <a:endParaRPr lang="en-US"/>
          </a:p>
        </p:txBody>
      </p:sp>
      <p:sp>
        <p:nvSpPr>
          <p:cNvPr id="814082" name="Rectangle 2"/>
          <p:cNvSpPr>
            <a:spLocks noGrp="1" noChangeArrowheads="1"/>
          </p:cNvSpPr>
          <p:nvPr>
            <p:ph type="title"/>
          </p:nvPr>
        </p:nvSpPr>
        <p:spPr/>
        <p:txBody>
          <a:bodyPr/>
          <a:lstStyle/>
          <a:p>
            <a:r>
              <a:rPr lang="en-US"/>
              <a:t>What Does OSCER Do? Rounds</a:t>
            </a:r>
          </a:p>
        </p:txBody>
      </p:sp>
      <p:pic>
        <p:nvPicPr>
          <p:cNvPr id="814083"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p:spPr>
      </p:pic>
      <p:sp>
        <p:nvSpPr>
          <p:cNvPr id="814084" name="Text Box 4"/>
          <p:cNvSpPr txBox="1">
            <a:spLocks noChangeArrowheads="1"/>
          </p:cNvSpPr>
          <p:nvPr/>
        </p:nvSpPr>
        <p:spPr bwMode="auto">
          <a:xfrm>
            <a:off x="2062163" y="5583238"/>
            <a:ext cx="5060950" cy="531812"/>
          </a:xfrm>
          <a:prstGeom prst="rect">
            <a:avLst/>
          </a:prstGeom>
          <a:noFill/>
          <a:ln w="9525">
            <a:noFill/>
            <a:miter lim="800000"/>
            <a:headEnd/>
            <a:tailEnd/>
          </a:ln>
          <a:effectLst/>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814085"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936A9BCC-A133-4775-8E1F-A2F92975E987}" type="slidenum">
              <a:rPr lang="en-US"/>
              <a:pPr/>
              <a:t>45</a:t>
            </a:fld>
            <a:endParaRPr lang="en-US"/>
          </a:p>
        </p:txBody>
      </p:sp>
      <p:sp>
        <p:nvSpPr>
          <p:cNvPr id="815106" name="Rectangle 2"/>
          <p:cNvSpPr>
            <a:spLocks noGrp="1" noChangeArrowheads="1"/>
          </p:cNvSpPr>
          <p:nvPr>
            <p:ph type="title"/>
          </p:nvPr>
        </p:nvSpPr>
        <p:spPr/>
        <p:txBody>
          <a:bodyPr/>
          <a:lstStyle/>
          <a:p>
            <a:r>
              <a:rPr lang="en-US"/>
              <a:t>Research &amp; Teaching: Rounds</a:t>
            </a:r>
          </a:p>
        </p:txBody>
      </p:sp>
      <p:sp>
        <p:nvSpPr>
          <p:cNvPr id="815107" name="Rectangle 3"/>
          <p:cNvSpPr>
            <a:spLocks noGrp="1" noChangeArrowheads="1"/>
          </p:cNvSpPr>
          <p:nvPr>
            <p:ph type="body" idx="1"/>
          </p:nvPr>
        </p:nvSpPr>
        <p:spPr/>
        <p:txBody>
          <a:bodyPr/>
          <a:lstStyle/>
          <a:p>
            <a:pPr>
              <a:buFont typeface="Wingdings" pitchFamily="2" charset="2"/>
              <a:buNone/>
            </a:pPr>
            <a:r>
              <a:rPr lang="en-US" b="1" i="1" u="sng" dirty="0">
                <a:solidFill>
                  <a:schemeClr val="tx2"/>
                </a:solidFill>
              </a:rPr>
              <a:t>Rounds</a:t>
            </a:r>
            <a:r>
              <a:rPr lang="en-US" dirty="0"/>
              <a:t>: interacting regularly with several research groups </a:t>
            </a:r>
          </a:p>
          <a:p>
            <a:r>
              <a:rPr lang="en-US" b="1" u="sng" dirty="0"/>
              <a:t>Brainstorm</a:t>
            </a:r>
            <a:r>
              <a:rPr lang="en-US" dirty="0"/>
              <a:t> ideas for applying supercomputing to the group’s research</a:t>
            </a:r>
          </a:p>
          <a:p>
            <a:r>
              <a:rPr lang="en-US" b="1" u="sng" dirty="0"/>
              <a:t>Code</a:t>
            </a:r>
            <a:r>
              <a:rPr lang="en-US" dirty="0"/>
              <a:t>: design, develop, debug, test, benchmark</a:t>
            </a:r>
          </a:p>
          <a:p>
            <a:r>
              <a:rPr lang="en-US" b="1" u="sng" dirty="0"/>
              <a:t>Learn</a:t>
            </a:r>
            <a:r>
              <a:rPr lang="en-US" dirty="0"/>
              <a:t> new computing environments</a:t>
            </a:r>
          </a:p>
          <a:p>
            <a:r>
              <a:rPr lang="en-US" b="1" u="sng" dirty="0"/>
              <a:t>Write</a:t>
            </a:r>
            <a:r>
              <a:rPr lang="en-US" dirty="0"/>
              <a:t> papers and posters</a:t>
            </a:r>
          </a:p>
          <a:p>
            <a:pPr>
              <a:buFont typeface="Wingdings" pitchFamily="2" charset="2"/>
              <a:buNone/>
            </a:pPr>
            <a:r>
              <a:rPr lang="en-US" dirty="0"/>
              <a:t>Has now evolved into </a:t>
            </a:r>
            <a:r>
              <a:rPr lang="en-US" b="1" u="sng" dirty="0">
                <a:solidFill>
                  <a:schemeClr val="tx2"/>
                </a:solidFill>
              </a:rPr>
              <a:t>supercomputing help sessions</a:t>
            </a:r>
            <a:r>
              <a:rPr lang="en-US" dirty="0"/>
              <a:t>, where many different groups work at the same time.</a:t>
            </a: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685800" y="1828800"/>
            <a:ext cx="8153400" cy="1143000"/>
          </a:xfrm>
        </p:spPr>
        <p:txBody>
          <a:bodyPr/>
          <a:lstStyle/>
          <a:p>
            <a:r>
              <a:rPr lang="en-US" sz="6000"/>
              <a:t>OSCER Research</a:t>
            </a: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8E71C18E-7EAA-49E5-93B3-24A65F89F2A4}" type="slidenum">
              <a:rPr lang="en-US"/>
              <a:pPr/>
              <a:t>47</a:t>
            </a:fld>
            <a:endParaRPr lang="en-US"/>
          </a:p>
        </p:txBody>
      </p:sp>
      <p:sp>
        <p:nvSpPr>
          <p:cNvPr id="818178" name="Rectangle 2"/>
          <p:cNvSpPr>
            <a:spLocks noGrp="1" noChangeArrowheads="1"/>
          </p:cNvSpPr>
          <p:nvPr>
            <p:ph type="title"/>
          </p:nvPr>
        </p:nvSpPr>
        <p:spPr/>
        <p:txBody>
          <a:bodyPr/>
          <a:lstStyle/>
          <a:p>
            <a:r>
              <a:rPr lang="en-US"/>
              <a:t>OSCER Research</a:t>
            </a:r>
          </a:p>
        </p:txBody>
      </p:sp>
      <p:sp>
        <p:nvSpPr>
          <p:cNvPr id="818179" name="Rectangle 3"/>
          <p:cNvSpPr>
            <a:spLocks noGrp="1" noChangeArrowheads="1"/>
          </p:cNvSpPr>
          <p:nvPr>
            <p:ph type="body" idx="1"/>
          </p:nvPr>
        </p:nvSpPr>
        <p:spPr/>
        <p:txBody>
          <a:bodyPr/>
          <a:lstStyle/>
          <a:p>
            <a:r>
              <a:rPr lang="en-US"/>
              <a:t>OSCER’s Approach</a:t>
            </a:r>
          </a:p>
          <a:p>
            <a:r>
              <a:rPr lang="en-US"/>
              <a:t>Rounds</a:t>
            </a:r>
          </a:p>
          <a:p>
            <a:r>
              <a:rPr lang="en-US"/>
              <a:t>Grants</a:t>
            </a:r>
          </a:p>
          <a:p>
            <a:r>
              <a:rPr lang="en-US"/>
              <a:t>Upcoming Initiatives</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7" name="Slide Number Placeholder 4"/>
          <p:cNvSpPr>
            <a:spLocks noGrp="1"/>
          </p:cNvSpPr>
          <p:nvPr>
            <p:ph type="sldNum" sz="quarter" idx="11"/>
          </p:nvPr>
        </p:nvSpPr>
        <p:spPr/>
        <p:txBody>
          <a:bodyPr/>
          <a:lstStyle/>
          <a:p>
            <a:fld id="{A982009C-1AD2-47EC-88FF-0DBA695B1289}" type="slidenum">
              <a:rPr lang="en-US"/>
              <a:pPr/>
              <a:t>48</a:t>
            </a:fld>
            <a:endParaRPr lang="en-US"/>
          </a:p>
        </p:txBody>
      </p:sp>
      <p:sp>
        <p:nvSpPr>
          <p:cNvPr id="819202" name="Rectangle 2"/>
          <p:cNvSpPr>
            <a:spLocks noGrp="1" noChangeArrowheads="1"/>
          </p:cNvSpPr>
          <p:nvPr>
            <p:ph type="title"/>
          </p:nvPr>
        </p:nvSpPr>
        <p:spPr/>
        <p:txBody>
          <a:bodyPr/>
          <a:lstStyle/>
          <a:p>
            <a:r>
              <a:rPr lang="en-US"/>
              <a:t>What Does OSCER Do? Rounds</a:t>
            </a:r>
          </a:p>
        </p:txBody>
      </p:sp>
      <p:pic>
        <p:nvPicPr>
          <p:cNvPr id="819203" name="Picture 3" descr="oscer_rounds_20020722"/>
          <p:cNvPicPr>
            <a:picLocks noChangeAspect="1" noChangeArrowheads="1"/>
          </p:cNvPicPr>
          <p:nvPr/>
        </p:nvPicPr>
        <p:blipFill>
          <a:blip r:embed="rId4" cstate="print"/>
          <a:srcRect/>
          <a:stretch>
            <a:fillRect/>
          </a:stretch>
        </p:blipFill>
        <p:spPr bwMode="auto">
          <a:xfrm>
            <a:off x="1143000" y="1266825"/>
            <a:ext cx="6400800" cy="4264025"/>
          </a:xfrm>
          <a:prstGeom prst="rect">
            <a:avLst/>
          </a:prstGeom>
          <a:noFill/>
        </p:spPr>
      </p:pic>
      <p:sp>
        <p:nvSpPr>
          <p:cNvPr id="819204" name="Text Box 4"/>
          <p:cNvSpPr txBox="1">
            <a:spLocks noChangeArrowheads="1"/>
          </p:cNvSpPr>
          <p:nvPr/>
        </p:nvSpPr>
        <p:spPr bwMode="auto">
          <a:xfrm>
            <a:off x="2062163" y="5583238"/>
            <a:ext cx="5060950" cy="531812"/>
          </a:xfrm>
          <a:prstGeom prst="rect">
            <a:avLst/>
          </a:prstGeom>
          <a:noFill/>
          <a:ln w="9525">
            <a:noFill/>
            <a:miter lim="800000"/>
            <a:headEnd/>
            <a:tailEnd/>
          </a:ln>
          <a:effectLst/>
        </p:spPr>
        <p:txBody>
          <a:bodyPr wrap="none">
            <a:spAutoFit/>
          </a:bodyPr>
          <a:lstStyle/>
          <a:p>
            <a:pPr>
              <a:lnSpc>
                <a:spcPct val="60000"/>
              </a:lnSpc>
            </a:pPr>
            <a:r>
              <a:rPr lang="en-US"/>
              <a:t>OU undergrads, grad students, staff and faculty learn</a:t>
            </a:r>
          </a:p>
          <a:p>
            <a:r>
              <a:rPr lang="en-US"/>
              <a:t>how to use supercomputing in their specific research.</a:t>
            </a:r>
          </a:p>
        </p:txBody>
      </p:sp>
      <p:sp>
        <p:nvSpPr>
          <p:cNvPr id="819205"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83BF535F-4AB6-4309-864E-F5BCF625CD24}" type="slidenum">
              <a:rPr lang="en-US"/>
              <a:pPr/>
              <a:t>49</a:t>
            </a:fld>
            <a:endParaRPr lang="en-US"/>
          </a:p>
        </p:txBody>
      </p:sp>
      <p:sp>
        <p:nvSpPr>
          <p:cNvPr id="820226" name="Rectangle 2"/>
          <p:cNvSpPr>
            <a:spLocks noGrp="1" noChangeArrowheads="1"/>
          </p:cNvSpPr>
          <p:nvPr>
            <p:ph type="title"/>
          </p:nvPr>
        </p:nvSpPr>
        <p:spPr/>
        <p:txBody>
          <a:bodyPr/>
          <a:lstStyle/>
          <a:p>
            <a:r>
              <a:rPr lang="en-US"/>
              <a:t>Research: OSCER’s Approach</a:t>
            </a:r>
          </a:p>
        </p:txBody>
      </p:sp>
      <p:sp>
        <p:nvSpPr>
          <p:cNvPr id="820227" name="Rectangle 3"/>
          <p:cNvSpPr>
            <a:spLocks noGrp="1" noChangeArrowheads="1"/>
          </p:cNvSpPr>
          <p:nvPr>
            <p:ph type="body" idx="1"/>
          </p:nvPr>
        </p:nvSpPr>
        <p:spPr/>
        <p:txBody>
          <a:bodyPr/>
          <a:lstStyle/>
          <a:p>
            <a:r>
              <a:rPr lang="en-US" b="1" u="sng" dirty="0">
                <a:solidFill>
                  <a:schemeClr val="hlink"/>
                </a:solidFill>
              </a:rPr>
              <a:t>Typically</a:t>
            </a:r>
            <a:r>
              <a:rPr lang="en-US" dirty="0"/>
              <a:t>, supercomputing centers provide resources and have in-house application groups, but </a:t>
            </a:r>
            <a:r>
              <a:rPr lang="en-US" b="1" u="sng" dirty="0">
                <a:solidFill>
                  <a:schemeClr val="hlink"/>
                </a:solidFill>
              </a:rPr>
              <a:t>most users are more or less on their own</a:t>
            </a:r>
            <a:r>
              <a:rPr lang="en-US" dirty="0"/>
              <a:t>.</a:t>
            </a:r>
          </a:p>
          <a:p>
            <a:r>
              <a:rPr lang="en-US" dirty="0"/>
              <a:t>OSCER’s </a:t>
            </a:r>
            <a:r>
              <a:rPr lang="en-US" dirty="0" smtClean="0"/>
              <a:t>approach: </a:t>
            </a:r>
            <a:r>
              <a:rPr lang="en-US" dirty="0"/>
              <a:t>we </a:t>
            </a:r>
            <a:r>
              <a:rPr lang="en-US" b="1" u="sng" dirty="0">
                <a:solidFill>
                  <a:schemeClr val="tx2"/>
                </a:solidFill>
              </a:rPr>
              <a:t>partner directly</a:t>
            </a:r>
            <a:r>
              <a:rPr lang="en-US" dirty="0">
                <a:solidFill>
                  <a:schemeClr val="tx2"/>
                </a:solidFill>
              </a:rPr>
              <a:t> </a:t>
            </a:r>
            <a:r>
              <a:rPr lang="en-US" dirty="0"/>
              <a:t>with research teams, providing supercomputing expertise to help their research move forward faster (</a:t>
            </a:r>
            <a:r>
              <a:rPr lang="en-US" b="1" u="sng" dirty="0">
                <a:solidFill>
                  <a:schemeClr val="folHlink"/>
                </a:solidFill>
              </a:rPr>
              <a:t>rounds</a:t>
            </a:r>
            <a:r>
              <a:rPr lang="en-US" dirty="0"/>
              <a:t>).</a:t>
            </a:r>
            <a:endParaRPr lang="en-US" dirty="0">
              <a:solidFill>
                <a:srgbClr val="009900"/>
              </a:solidFill>
            </a:endParaRPr>
          </a:p>
          <a:p>
            <a:r>
              <a:rPr lang="en-US" dirty="0"/>
              <a:t>This way, OSCER has a stake in each team’s success, and each team has a stake in OSCER’s success.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ctrTitle"/>
          </p:nvPr>
        </p:nvSpPr>
        <p:spPr/>
        <p:txBody>
          <a:bodyPr/>
          <a:lstStyle/>
          <a:p>
            <a:r>
              <a:rPr lang="en-US" sz="5400"/>
              <a:t>OSCER:</a:t>
            </a:r>
            <a:br>
              <a:rPr lang="en-US" sz="5400"/>
            </a:br>
            <a:r>
              <a:rPr lang="en-US" sz="5400"/>
              <a:t>Who, What, Where, When, Why, How</a:t>
            </a:r>
          </a:p>
        </p:txBody>
      </p:sp>
    </p:spTree>
    <p:custDataLst>
      <p:tags r:id="rId1"/>
    </p:custData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5EB3B831-6E3B-45DD-9AB5-F70D8EDFC622}" type="slidenum">
              <a:rPr lang="en-US"/>
              <a:pPr/>
              <a:t>50</a:t>
            </a:fld>
            <a:endParaRPr lang="en-US"/>
          </a:p>
        </p:txBody>
      </p:sp>
      <p:sp>
        <p:nvSpPr>
          <p:cNvPr id="821250" name="Rectangle 2"/>
          <p:cNvSpPr>
            <a:spLocks noGrp="1" noChangeArrowheads="1"/>
          </p:cNvSpPr>
          <p:nvPr>
            <p:ph type="title"/>
          </p:nvPr>
        </p:nvSpPr>
        <p:spPr/>
        <p:txBody>
          <a:bodyPr/>
          <a:lstStyle/>
          <a:p>
            <a:r>
              <a:rPr lang="en-US"/>
              <a:t>Research &amp; Teaching: Rounds</a:t>
            </a:r>
          </a:p>
        </p:txBody>
      </p:sp>
      <p:sp>
        <p:nvSpPr>
          <p:cNvPr id="821251" name="Rectangle 3"/>
          <p:cNvSpPr>
            <a:spLocks noGrp="1" noChangeArrowheads="1"/>
          </p:cNvSpPr>
          <p:nvPr>
            <p:ph type="body" idx="1"/>
          </p:nvPr>
        </p:nvSpPr>
        <p:spPr/>
        <p:txBody>
          <a:bodyPr/>
          <a:lstStyle/>
          <a:p>
            <a:pPr>
              <a:buFont typeface="Wingdings" pitchFamily="2" charset="2"/>
              <a:buNone/>
            </a:pPr>
            <a:r>
              <a:rPr lang="en-US" b="1" i="1" u="sng" dirty="0">
                <a:solidFill>
                  <a:schemeClr val="tx2"/>
                </a:solidFill>
              </a:rPr>
              <a:t>Rounds</a:t>
            </a:r>
            <a:r>
              <a:rPr lang="en-US" dirty="0"/>
              <a:t>: interacting regularly with several research groups </a:t>
            </a:r>
          </a:p>
          <a:p>
            <a:r>
              <a:rPr lang="en-US" b="1" u="sng" dirty="0"/>
              <a:t>Brainstorm</a:t>
            </a:r>
            <a:r>
              <a:rPr lang="en-US" dirty="0"/>
              <a:t> ideas for applying supercomputing to the group’s research</a:t>
            </a:r>
          </a:p>
          <a:p>
            <a:r>
              <a:rPr lang="en-US" b="1" u="sng" dirty="0"/>
              <a:t>Code</a:t>
            </a:r>
            <a:r>
              <a:rPr lang="en-US" dirty="0"/>
              <a:t>: design, develop, debug, test, benchmark</a:t>
            </a:r>
          </a:p>
          <a:p>
            <a:r>
              <a:rPr lang="en-US" b="1" u="sng" dirty="0"/>
              <a:t>Learn</a:t>
            </a:r>
            <a:r>
              <a:rPr lang="en-US" dirty="0"/>
              <a:t> new computing environments</a:t>
            </a:r>
          </a:p>
          <a:p>
            <a:r>
              <a:rPr lang="en-US" b="1" u="sng" dirty="0"/>
              <a:t>Write</a:t>
            </a:r>
            <a:r>
              <a:rPr lang="en-US" dirty="0"/>
              <a:t> papers and posters</a:t>
            </a:r>
          </a:p>
          <a:p>
            <a:pPr>
              <a:buFont typeface="Wingdings" pitchFamily="2" charset="2"/>
              <a:buNone/>
            </a:pPr>
            <a:r>
              <a:rPr lang="en-US" dirty="0"/>
              <a:t>Has now evolved into </a:t>
            </a:r>
            <a:r>
              <a:rPr lang="en-US" b="1" u="sng" dirty="0">
                <a:solidFill>
                  <a:schemeClr val="tx2"/>
                </a:solidFill>
              </a:rPr>
              <a:t>supercomputing help sessions</a:t>
            </a:r>
            <a:r>
              <a:rPr lang="en-US" dirty="0"/>
              <a:t>, where many different groups work at the same time.</a:t>
            </a: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DD81D03E-27E2-42C3-9FD8-F974B1618AF2}" type="slidenum">
              <a:rPr lang="en-US"/>
              <a:pPr/>
              <a:t>51</a:t>
            </a:fld>
            <a:endParaRPr lang="en-US"/>
          </a:p>
        </p:txBody>
      </p:sp>
      <p:sp>
        <p:nvSpPr>
          <p:cNvPr id="822274" name="Rectangle 2"/>
          <p:cNvSpPr>
            <a:spLocks noGrp="1" noChangeArrowheads="1"/>
          </p:cNvSpPr>
          <p:nvPr>
            <p:ph type="title"/>
          </p:nvPr>
        </p:nvSpPr>
        <p:spPr/>
        <p:txBody>
          <a:bodyPr/>
          <a:lstStyle/>
          <a:p>
            <a:r>
              <a:rPr lang="en-US"/>
              <a:t>Research: Grant Proposals</a:t>
            </a:r>
          </a:p>
        </p:txBody>
      </p:sp>
      <p:sp>
        <p:nvSpPr>
          <p:cNvPr id="822275" name="Rectangle 3"/>
          <p:cNvSpPr>
            <a:spLocks noGrp="1" noChangeArrowheads="1"/>
          </p:cNvSpPr>
          <p:nvPr>
            <p:ph type="body" idx="1"/>
          </p:nvPr>
        </p:nvSpPr>
        <p:spPr/>
        <p:txBody>
          <a:bodyPr/>
          <a:lstStyle/>
          <a:p>
            <a:pPr>
              <a:lnSpc>
                <a:spcPct val="90000"/>
              </a:lnSpc>
            </a:pPr>
            <a:r>
              <a:rPr lang="en-US"/>
              <a:t>OSCER provides text not only about resources but especially about education and research efforts (workshops, rounds, etc).</a:t>
            </a:r>
          </a:p>
          <a:p>
            <a:pPr>
              <a:lnSpc>
                <a:spcPct val="90000"/>
              </a:lnSpc>
            </a:pPr>
            <a:r>
              <a:rPr lang="en-US"/>
              <a:t>Faculty write in small amount of money for:</a:t>
            </a:r>
          </a:p>
          <a:p>
            <a:pPr lvl="1">
              <a:lnSpc>
                <a:spcPct val="90000"/>
              </a:lnSpc>
            </a:pPr>
            <a:r>
              <a:rPr lang="en-US"/>
              <a:t>funding of small pieces of OSCER personnel;</a:t>
            </a:r>
          </a:p>
          <a:p>
            <a:pPr lvl="1">
              <a:lnSpc>
                <a:spcPct val="90000"/>
              </a:lnSpc>
            </a:pPr>
            <a:r>
              <a:rPr lang="en-US"/>
              <a:t>storage (disk, tape);</a:t>
            </a:r>
          </a:p>
          <a:p>
            <a:pPr lvl="1">
              <a:lnSpc>
                <a:spcPct val="90000"/>
              </a:lnSpc>
            </a:pPr>
            <a:r>
              <a:rPr lang="en-US"/>
              <a:t>special purpose software.</a:t>
            </a:r>
          </a:p>
          <a:p>
            <a:pPr>
              <a:lnSpc>
                <a:spcPct val="90000"/>
              </a:lnSpc>
            </a:pPr>
            <a:r>
              <a:rPr lang="en-US"/>
              <a:t>In many cases, OSCER works with faculty on developing and preparing proposals.</a:t>
            </a:r>
          </a:p>
          <a:p>
            <a:pPr>
              <a:lnSpc>
                <a:spcPct val="90000"/>
              </a:lnSpc>
            </a:pPr>
            <a:r>
              <a:rPr lang="en-US"/>
              <a:t>OSCER has a </a:t>
            </a:r>
            <a:r>
              <a:rPr lang="en-US" b="1" u="sng"/>
              <a:t>line item</a:t>
            </a:r>
            <a:r>
              <a:rPr lang="en-US"/>
              <a:t> in the OU proposal web form that all new proposals have to fill out.</a:t>
            </a:r>
          </a:p>
          <a:p>
            <a:pPr>
              <a:lnSpc>
                <a:spcPct val="90000"/>
              </a:lnSpc>
            </a:pPr>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13C15546-7CCF-4F53-85A9-957035C2B08A}" type="slidenum">
              <a:rPr lang="en-US"/>
              <a:pPr/>
              <a:t>52</a:t>
            </a:fld>
            <a:endParaRPr lang="en-US"/>
          </a:p>
        </p:txBody>
      </p:sp>
      <p:sp>
        <p:nvSpPr>
          <p:cNvPr id="876546" name="Rectangle 2"/>
          <p:cNvSpPr>
            <a:spLocks noGrp="1" noChangeArrowheads="1"/>
          </p:cNvSpPr>
          <p:nvPr>
            <p:ph type="title"/>
          </p:nvPr>
        </p:nvSpPr>
        <p:spPr/>
        <p:txBody>
          <a:bodyPr/>
          <a:lstStyle/>
          <a:p>
            <a:r>
              <a:rPr lang="en-US" sz="3600" dirty="0"/>
              <a:t>Spring Storm Experiment </a:t>
            </a:r>
            <a:r>
              <a:rPr lang="en-US" sz="3600" dirty="0" smtClean="0"/>
              <a:t>2010</a:t>
            </a:r>
            <a:endParaRPr lang="en-US" sz="3600" dirty="0"/>
          </a:p>
        </p:txBody>
      </p:sp>
      <p:sp>
        <p:nvSpPr>
          <p:cNvPr id="876547" name="Rectangle 3"/>
          <p:cNvSpPr>
            <a:spLocks noGrp="1" noChangeArrowheads="1"/>
          </p:cNvSpPr>
          <p:nvPr>
            <p:ph type="body" idx="1"/>
          </p:nvPr>
        </p:nvSpPr>
        <p:spPr/>
        <p:txBody>
          <a:bodyPr/>
          <a:lstStyle/>
          <a:p>
            <a:pPr>
              <a:buFont typeface="Wingdings" pitchFamily="2" charset="2"/>
              <a:buNone/>
            </a:pPr>
            <a:r>
              <a:rPr lang="en-US" dirty="0"/>
              <a:t>As usual, OSCER played a major role in the Spring Storm Experiment, which involved the Center for Analysis &amp; Prediction of Storms, the NOAA Storm Prediction Center, </a:t>
            </a:r>
            <a:r>
              <a:rPr lang="en-US" dirty="0" smtClean="0"/>
              <a:t>Oak </a:t>
            </a:r>
            <a:r>
              <a:rPr lang="en-US" dirty="0"/>
              <a:t>Ridge National Laboratory, and others.</a:t>
            </a:r>
          </a:p>
          <a:p>
            <a:pPr>
              <a:buFont typeface="Wingdings" pitchFamily="2" charset="2"/>
              <a:buNone/>
            </a:pPr>
            <a:r>
              <a:rPr lang="en-US" dirty="0"/>
              <a:t>We were the primary HPC provider for the part of the project run by the Center for Collaborative Adaptive Sensing of the Atmosphere (CASA).</a:t>
            </a:r>
          </a:p>
          <a:p>
            <a:pPr>
              <a:buFont typeface="Wingdings" pitchFamily="2" charset="2"/>
              <a:buNone/>
            </a:pPr>
            <a:r>
              <a:rPr lang="en-US" dirty="0"/>
              <a:t>This project consumed </a:t>
            </a:r>
            <a:r>
              <a:rPr lang="en-US" dirty="0" smtClean="0"/>
              <a:t>20-60% </a:t>
            </a:r>
            <a:r>
              <a:rPr lang="en-US" dirty="0"/>
              <a:t>of </a:t>
            </a:r>
            <a:r>
              <a:rPr lang="en-US" dirty="0" smtClean="0"/>
              <a:t>Sooner every day </a:t>
            </a:r>
            <a:r>
              <a:rPr lang="en-US" dirty="0"/>
              <a:t>for 3 months.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Energy Physics</a:t>
            </a:r>
            <a:endParaRPr lang="en-US" dirty="0"/>
          </a:p>
        </p:txBody>
      </p:sp>
      <p:sp>
        <p:nvSpPr>
          <p:cNvPr id="3" name="Content Placeholder 2"/>
          <p:cNvSpPr>
            <a:spLocks noGrp="1"/>
          </p:cNvSpPr>
          <p:nvPr>
            <p:ph idx="1"/>
          </p:nvPr>
        </p:nvSpPr>
        <p:spPr/>
        <p:txBody>
          <a:bodyPr/>
          <a:lstStyle/>
          <a:p>
            <a:r>
              <a:rPr lang="en-US" u="sng" dirty="0" err="1" smtClean="0"/>
              <a:t>Dzero</a:t>
            </a:r>
            <a:r>
              <a:rPr lang="en-US" u="sng" dirty="0" smtClean="0"/>
              <a:t> project</a:t>
            </a:r>
            <a:r>
              <a:rPr lang="en-US" dirty="0" smtClean="0"/>
              <a:t>: #1 most productive US academic site, 2010</a:t>
            </a:r>
          </a:p>
          <a:p>
            <a:r>
              <a:rPr lang="en-US" u="sng" dirty="0" smtClean="0"/>
              <a:t>ATLAS project</a:t>
            </a:r>
            <a:r>
              <a:rPr lang="en-US" dirty="0" smtClean="0"/>
              <a:t>: #5 most productive US academic site, 2010</a:t>
            </a:r>
            <a:endParaRPr lang="en-US"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54</a:t>
            </a:fld>
            <a:endParaRPr lang="en-US"/>
          </a:p>
        </p:txBody>
      </p:sp>
      <p:sp>
        <p:nvSpPr>
          <p:cNvPr id="926722" name="Rectangle 2"/>
          <p:cNvSpPr>
            <a:spLocks noGrp="1" noChangeArrowheads="1"/>
          </p:cNvSpPr>
          <p:nvPr>
            <p:ph type="title"/>
          </p:nvPr>
        </p:nvSpPr>
        <p:spPr/>
        <p:txBody>
          <a:bodyPr/>
          <a:lstStyle/>
          <a:p>
            <a:r>
              <a:rPr lang="en-US"/>
              <a:t>External Research Grants</a:t>
            </a:r>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$3M ($2M OU)</a:t>
            </a:r>
          </a:p>
          <a:p>
            <a:pPr>
              <a:lnSpc>
                <a:spcPct val="80000"/>
              </a:lnSpc>
              <a:buClr>
                <a:schemeClr val="tx1"/>
              </a:buClr>
              <a:buSzTx/>
              <a:buFont typeface="Wingdings" pitchFamily="2" charset="2"/>
              <a:buAutoNum type="arabicPeriod"/>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 DOE, $2.8M</a:t>
            </a:r>
          </a:p>
          <a:p>
            <a:pPr>
              <a:lnSpc>
                <a:spcPct val="80000"/>
              </a:lnSpc>
              <a:buClr>
                <a:schemeClr val="tx1"/>
              </a:buClr>
              <a:buSzTx/>
              <a:buFont typeface="Wingdings" pitchFamily="2" charset="2"/>
              <a:buAutoNum type="arabicPeriod"/>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a:t>
            </a:r>
            <a:r>
              <a:rPr lang="en-US" sz="1250" dirty="0" err="1" smtClean="0"/>
              <a:t>Hadron</a:t>
            </a:r>
            <a:r>
              <a:rPr lang="en-US" sz="1250" dirty="0" smtClean="0"/>
              <a:t> Collider (LHC) (TASK A) 2010-2013 Renewal-Revision,” DOE, $1.52M</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7"/>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7"/>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7"/>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7"/>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7"/>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7"/>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7"/>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55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5"/>
            </a:pPr>
            <a:r>
              <a:rPr lang="en-US" sz="1250" dirty="0" smtClean="0"/>
              <a:t>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5"/>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5"/>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5"/>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$375K, NOAA</a:t>
            </a:r>
          </a:p>
          <a:p>
            <a:pPr>
              <a:lnSpc>
                <a:spcPct val="80000"/>
              </a:lnSpc>
              <a:buClr>
                <a:schemeClr val="tx1"/>
              </a:buClr>
              <a:buSzTx/>
              <a:buFont typeface="+mj-lt"/>
              <a:buAutoNum type="arabicPeriod" startAt="15"/>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$334K</a:t>
            </a:r>
          </a:p>
          <a:p>
            <a:pPr>
              <a:lnSpc>
                <a:spcPct val="80000"/>
              </a:lnSpc>
              <a:buClr>
                <a:schemeClr val="tx1"/>
              </a:buClr>
              <a:buSzTx/>
              <a:buFont typeface="+mj-lt"/>
              <a:buAutoNum type="arabicPeriod" startAt="15"/>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$322K</a:t>
            </a:r>
          </a:p>
          <a:p>
            <a:pPr>
              <a:lnSpc>
                <a:spcPct val="80000"/>
              </a:lnSpc>
              <a:buClr>
                <a:schemeClr val="tx1"/>
              </a:buClr>
              <a:buSzTx/>
              <a:buFont typeface="Wingdings" pitchFamily="2" charset="2"/>
              <a:buAutoNum type="arabicPeriod" startAt="15"/>
            </a:pPr>
            <a:endParaRPr lang="en-US" sz="1250" dirty="0" smtClean="0"/>
          </a:p>
          <a:p>
            <a:pPr>
              <a:lnSpc>
                <a:spcPct val="80000"/>
              </a:lnSpc>
              <a:buClr>
                <a:schemeClr val="tx1"/>
              </a:buClr>
              <a:buSzTx/>
              <a:buFont typeface="Wingdings" pitchFamily="2" charset="2"/>
              <a:buAutoNum type="arabicPeriod" startAt="15"/>
            </a:pPr>
            <a:endParaRPr lang="en-US" sz="1250" dirty="0" smtClean="0"/>
          </a:p>
          <a:p>
            <a:pPr>
              <a:lnSpc>
                <a:spcPct val="80000"/>
              </a:lnSpc>
              <a:buClr>
                <a:schemeClr val="tx1"/>
              </a:buClr>
              <a:buSzTx/>
              <a:buFont typeface="Wingdings" pitchFamily="2" charset="2"/>
              <a:buAutoNum type="arabicPeriod" startAt="15"/>
            </a:pPr>
            <a:endParaRPr lang="en-US" sz="1300" dirty="0" smtClean="0"/>
          </a:p>
          <a:p>
            <a:pPr>
              <a:lnSpc>
                <a:spcPct val="80000"/>
              </a:lnSpc>
              <a:buClr>
                <a:schemeClr val="tx1"/>
              </a:buClr>
              <a:buSzTx/>
              <a:buFont typeface="Wingdings" pitchFamily="2" charset="2"/>
              <a:buAutoNum type="arabicPeriod" startAt="15"/>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2"/>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22"/>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22"/>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22"/>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22"/>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22"/>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22"/>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22"/>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56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30"/>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30"/>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30"/>
            </a:pPr>
            <a:r>
              <a:rPr lang="en-US" sz="1250" dirty="0" smtClean="0"/>
              <a:t>A. McGovern, “Learning to guide search in large state spaces,” IBM DARPA, $95K</a:t>
            </a:r>
          </a:p>
          <a:p>
            <a:pPr>
              <a:lnSpc>
                <a:spcPct val="80000"/>
              </a:lnSpc>
              <a:buClr>
                <a:schemeClr val="tx1"/>
              </a:buClr>
              <a:buSzTx/>
              <a:buFont typeface="+mj-lt"/>
              <a:buAutoNum type="arabicPeriod" startAt="30"/>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30"/>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30"/>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30"/>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30"/>
            </a:pPr>
            <a:r>
              <a:rPr lang="en-US" sz="1250" dirty="0" smtClean="0"/>
              <a:t>J. Cruz, R. Todd, “Medium-Density Parity-Check Codes for Tape Systems,” INSIC, $36K</a:t>
            </a:r>
          </a:p>
          <a:p>
            <a:pPr>
              <a:lnSpc>
                <a:spcPct val="80000"/>
              </a:lnSpc>
              <a:buClr>
                <a:schemeClr val="tx1"/>
              </a:buClr>
              <a:buSzTx/>
              <a:buFont typeface="+mj-lt"/>
              <a:buAutoNum type="arabicPeriod" startAt="30"/>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30"/>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30"/>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30"/>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41"/>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41"/>
            </a:pPr>
            <a:r>
              <a:rPr lang="en-US" sz="1250" dirty="0" smtClean="0"/>
              <a:t>J. Cruz, R. Todd, “Signal Processing for Magnetic Recording Channels,” private company, $30K</a:t>
            </a:r>
          </a:p>
          <a:p>
            <a:pPr>
              <a:lnSpc>
                <a:spcPct val="80000"/>
              </a:lnSpc>
              <a:buClr>
                <a:schemeClr val="tx1"/>
              </a:buClr>
              <a:buSzTx/>
              <a:buFont typeface="+mj-lt"/>
              <a:buAutoNum type="arabicPeriod" startAt="41"/>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41"/>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41"/>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41"/>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57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47"/>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47"/>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47"/>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47"/>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47"/>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47"/>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47"/>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54"/>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54"/>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54"/>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54"/>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54"/>
            </a:pPr>
            <a:r>
              <a:rPr lang="en-US" sz="1250" dirty="0"/>
              <a:t>Y. Hong, “Improving NASA Global Hazard System and Implementing SERVIR-Africa,” NASA, $272K</a:t>
            </a:r>
          </a:p>
          <a:p>
            <a:pPr>
              <a:lnSpc>
                <a:spcPct val="80000"/>
              </a:lnSpc>
              <a:buClr>
                <a:schemeClr val="tx1"/>
              </a:buClr>
              <a:buSzTx/>
              <a:buFont typeface="+mj-lt"/>
              <a:buAutoNum type="arabicPeriod" startAt="54"/>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54"/>
            </a:pPr>
            <a:r>
              <a:rPr lang="en-US" sz="1250" dirty="0"/>
              <a:t>R. Adler (NASA), Y. Hong, “Global Hazard (Flood-Landslide) Decision-Support System,” NASA, $900K</a:t>
            </a:r>
          </a:p>
          <a:p>
            <a:pPr>
              <a:lnSpc>
                <a:spcPct val="80000"/>
              </a:lnSpc>
              <a:buClr>
                <a:schemeClr val="tx1"/>
              </a:buClr>
              <a:buSzTx/>
              <a:buFont typeface="+mj-lt"/>
              <a:buAutoNum type="arabicPeriod" startAt="54"/>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926727"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926732" name="Text Box 12"/>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58</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62"/>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62"/>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62"/>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62"/>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$454K; OK Board of Regents $100K</a:t>
            </a:r>
          </a:p>
          <a:p>
            <a:pPr>
              <a:lnSpc>
                <a:spcPct val="80000"/>
              </a:lnSpc>
              <a:buClr>
                <a:schemeClr val="tx1"/>
              </a:buClr>
              <a:buSzTx/>
              <a:buFont typeface="+mj-lt"/>
              <a:buAutoNum type="arabicPeriod" startAt="62"/>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67"/>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67"/>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67"/>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67"/>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67"/>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67"/>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67"/>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927756" name="Text Box 12"/>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927757"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59</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74"/>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74"/>
            </a:pPr>
            <a:r>
              <a:rPr lang="sv-SE" sz="1250" dirty="0"/>
              <a:t>D.S. Oliver, software, $16.7M</a:t>
            </a:r>
          </a:p>
          <a:p>
            <a:pPr>
              <a:lnSpc>
                <a:spcPct val="80000"/>
              </a:lnSpc>
              <a:buClr>
                <a:schemeClr val="tx1"/>
              </a:buClr>
              <a:buSzTx/>
              <a:buFont typeface="+mj-lt"/>
              <a:buAutoNum type="arabicPeriod" startAt="74"/>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74"/>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74"/>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74"/>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74"/>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74"/>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74"/>
            </a:pPr>
            <a:r>
              <a:rPr lang="en-US" sz="1250" dirty="0"/>
              <a:t>T. Conway, “E. coli Model Organism Resource,” UN-Purdue, ($685K OU)</a:t>
            </a:r>
          </a:p>
          <a:p>
            <a:pPr>
              <a:lnSpc>
                <a:spcPct val="90000"/>
              </a:lnSpc>
              <a:buClr>
                <a:schemeClr val="tx1"/>
              </a:buClr>
              <a:buSzTx/>
              <a:buFont typeface="+mj-lt"/>
              <a:buAutoNum type="arabicPeriod" startAt="74"/>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84"/>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84"/>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84"/>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84"/>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84"/>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84"/>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84"/>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928779" name="Text Box 11"/>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928780"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1507" name="Slide Number Placeholder 4"/>
          <p:cNvSpPr>
            <a:spLocks noGrp="1"/>
          </p:cNvSpPr>
          <p:nvPr>
            <p:ph type="sldNum" sz="quarter" idx="11"/>
          </p:nvPr>
        </p:nvSpPr>
        <p:spPr>
          <a:noFill/>
        </p:spPr>
        <p:txBody>
          <a:bodyPr/>
          <a:lstStyle/>
          <a:p>
            <a:fld id="{FD49FEFE-79DC-4A67-A93C-6EFFFF3E8858}" type="slidenum">
              <a:rPr lang="en-US"/>
              <a:pPr/>
              <a:t>6</a:t>
            </a:fld>
            <a:endParaRPr lang="en-US"/>
          </a:p>
        </p:txBody>
      </p:sp>
      <p:pic>
        <p:nvPicPr>
          <p:cNvPr id="21508" name="Picture 5" descr="ouit_logo_rgb"/>
          <p:cNvPicPr>
            <a:picLocks noChangeAspect="1" noChangeArrowheads="1"/>
          </p:cNvPicPr>
          <p:nvPr/>
        </p:nvPicPr>
        <p:blipFill>
          <a:blip r:embed="rId4" cstate="print"/>
          <a:srcRect/>
          <a:stretch>
            <a:fillRect/>
          </a:stretch>
        </p:blipFill>
        <p:spPr bwMode="auto">
          <a:xfrm>
            <a:off x="5943600" y="1828800"/>
            <a:ext cx="2667000" cy="1392238"/>
          </a:xfrm>
          <a:prstGeom prst="rect">
            <a:avLst/>
          </a:prstGeom>
          <a:noFill/>
          <a:ln w="9525">
            <a:noFill/>
            <a:miter lim="800000"/>
            <a:headEnd/>
            <a:tailEnd/>
          </a:ln>
        </p:spPr>
      </p:pic>
      <p:sp>
        <p:nvSpPr>
          <p:cNvPr id="21509" name="Rectangle 2"/>
          <p:cNvSpPr>
            <a:spLocks noGrp="1" noChangeArrowheads="1"/>
          </p:cNvSpPr>
          <p:nvPr>
            <p:ph type="title"/>
          </p:nvPr>
        </p:nvSpPr>
        <p:spPr/>
        <p:txBody>
          <a:bodyPr/>
          <a:lstStyle/>
          <a:p>
            <a:pPr eaLnBrk="1" hangingPunct="1"/>
            <a:r>
              <a:rPr lang="en-US" smtClean="0"/>
              <a:t>What is OSCER?</a:t>
            </a:r>
          </a:p>
        </p:txBody>
      </p:sp>
      <p:sp>
        <p:nvSpPr>
          <p:cNvPr id="21510" name="Rectangle 3"/>
          <p:cNvSpPr>
            <a:spLocks noGrp="1" noChangeArrowheads="1"/>
          </p:cNvSpPr>
          <p:nvPr>
            <p:ph type="body" idx="1"/>
          </p:nvPr>
        </p:nvSpPr>
        <p:spPr>
          <a:xfrm>
            <a:off x="609600" y="1219200"/>
            <a:ext cx="8001000" cy="4876800"/>
          </a:xfrm>
        </p:spPr>
        <p:txBody>
          <a:bodyPr/>
          <a:lstStyle/>
          <a:p>
            <a:pPr eaLnBrk="1" hangingPunct="1">
              <a:lnSpc>
                <a:spcPct val="90000"/>
              </a:lnSpc>
            </a:pPr>
            <a:r>
              <a:rPr lang="en-US" smtClean="0"/>
              <a:t>Multidisciplinary center</a:t>
            </a:r>
          </a:p>
          <a:p>
            <a:pPr eaLnBrk="1" hangingPunct="1">
              <a:lnSpc>
                <a:spcPct val="90000"/>
              </a:lnSpc>
            </a:pPr>
            <a:r>
              <a:rPr lang="en-US" smtClean="0"/>
              <a:t>Division of OU Information Technology</a:t>
            </a:r>
          </a:p>
          <a:p>
            <a:pPr eaLnBrk="1" hangingPunct="1">
              <a:lnSpc>
                <a:spcPct val="90000"/>
              </a:lnSpc>
            </a:pPr>
            <a:r>
              <a:rPr lang="en-US" smtClean="0"/>
              <a:t>Provides:</a:t>
            </a:r>
          </a:p>
          <a:p>
            <a:pPr lvl="1" eaLnBrk="1" hangingPunct="1">
              <a:lnSpc>
                <a:spcPct val="90000"/>
              </a:lnSpc>
            </a:pPr>
            <a:r>
              <a:rPr lang="en-US" smtClean="0"/>
              <a:t>Supercomputing </a:t>
            </a:r>
            <a:r>
              <a:rPr lang="en-US" b="1" u="sng" smtClean="0">
                <a:solidFill>
                  <a:schemeClr val="tx2"/>
                </a:solidFill>
              </a:rPr>
              <a:t>education</a:t>
            </a:r>
          </a:p>
          <a:p>
            <a:pPr lvl="1" eaLnBrk="1" hangingPunct="1">
              <a:lnSpc>
                <a:spcPct val="90000"/>
              </a:lnSpc>
            </a:pPr>
            <a:r>
              <a:rPr lang="en-US" smtClean="0"/>
              <a:t>Supercomputing </a:t>
            </a:r>
            <a:r>
              <a:rPr lang="en-US" b="1" u="sng" smtClean="0">
                <a:solidFill>
                  <a:schemeClr val="tx2"/>
                </a:solidFill>
              </a:rPr>
              <a:t>expertise</a:t>
            </a:r>
          </a:p>
          <a:p>
            <a:pPr lvl="1" eaLnBrk="1" hangingPunct="1">
              <a:lnSpc>
                <a:spcPct val="90000"/>
              </a:lnSpc>
            </a:pPr>
            <a:r>
              <a:rPr lang="en-US" smtClean="0"/>
              <a:t>Supercomputing </a:t>
            </a:r>
            <a:r>
              <a:rPr lang="en-US" b="1" u="sng" smtClean="0">
                <a:solidFill>
                  <a:schemeClr val="tx2"/>
                </a:solidFill>
              </a:rPr>
              <a:t>resources</a:t>
            </a:r>
            <a:r>
              <a:rPr lang="en-US" b="1" smtClean="0"/>
              <a:t>: </a:t>
            </a:r>
            <a:r>
              <a:rPr lang="en-US" smtClean="0"/>
              <a:t>hardware, storage, software</a:t>
            </a:r>
            <a:endParaRPr lang="en-US" b="1" smtClean="0"/>
          </a:p>
          <a:p>
            <a:pPr eaLnBrk="1" hangingPunct="1">
              <a:lnSpc>
                <a:spcPct val="80000"/>
              </a:lnSpc>
            </a:pPr>
            <a:r>
              <a:rPr lang="en-US" smtClean="0"/>
              <a:t>For:</a:t>
            </a:r>
          </a:p>
          <a:p>
            <a:pPr lvl="1" eaLnBrk="1" hangingPunct="1">
              <a:lnSpc>
                <a:spcPct val="80000"/>
              </a:lnSpc>
            </a:pPr>
            <a:r>
              <a:rPr lang="en-US" smtClean="0"/>
              <a:t>Undergrad students</a:t>
            </a:r>
          </a:p>
          <a:p>
            <a:pPr lvl="1" eaLnBrk="1" hangingPunct="1">
              <a:lnSpc>
                <a:spcPct val="80000"/>
              </a:lnSpc>
            </a:pPr>
            <a:r>
              <a:rPr lang="en-US" smtClean="0"/>
              <a:t>Grad students</a:t>
            </a:r>
          </a:p>
          <a:p>
            <a:pPr lvl="1" eaLnBrk="1" hangingPunct="1">
              <a:lnSpc>
                <a:spcPct val="80000"/>
              </a:lnSpc>
            </a:pPr>
            <a:r>
              <a:rPr lang="en-US" smtClean="0"/>
              <a:t>Staff</a:t>
            </a:r>
          </a:p>
          <a:p>
            <a:pPr lvl="1" eaLnBrk="1" hangingPunct="1">
              <a:lnSpc>
                <a:spcPct val="80000"/>
              </a:lnSpc>
            </a:pPr>
            <a:r>
              <a:rPr lang="en-US" smtClean="0"/>
              <a:t>Faculty</a:t>
            </a:r>
          </a:p>
          <a:p>
            <a:pPr lvl="1" eaLnBrk="1" hangingPunct="1">
              <a:lnSpc>
                <a:spcPct val="80000"/>
              </a:lnSpc>
            </a:pPr>
            <a:r>
              <a:rPr lang="en-US" smtClean="0"/>
              <a:t>Their collaborators (including </a:t>
            </a:r>
            <a:r>
              <a:rPr lang="en-US" b="1" u="sng" smtClean="0">
                <a:solidFill>
                  <a:srgbClr val="800080"/>
                </a:solidFill>
              </a:rPr>
              <a:t>off campus</a:t>
            </a:r>
            <a:r>
              <a:rPr lang="en-US" smtClean="0"/>
              <a:t>)</a:t>
            </a:r>
            <a:endParaRPr lang="en-US" b="1" smtClean="0"/>
          </a:p>
        </p:txBody>
      </p:sp>
      <p:sp>
        <p:nvSpPr>
          <p:cNvPr id="21511"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60</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91"/>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91"/>
            </a:pPr>
            <a:r>
              <a:rPr lang="en-US" sz="1250" dirty="0"/>
              <a:t>M. </a:t>
            </a:r>
            <a:r>
              <a:rPr lang="en-US" sz="1250" dirty="0" err="1"/>
              <a:t>Xue</a:t>
            </a:r>
            <a:r>
              <a:rPr lang="en-US" sz="1250" dirty="0"/>
              <a:t>, “Contribution to Model Development and Enhancement Research Team by the Center for Analysis and Prediction of Storms,” DOC-NOAA, $180,000</a:t>
            </a:r>
          </a:p>
          <a:p>
            <a:pPr marL="381000" indent="-381000">
              <a:lnSpc>
                <a:spcPct val="80000"/>
              </a:lnSpc>
              <a:buClr>
                <a:schemeClr val="tx1"/>
              </a:buClr>
              <a:buSzTx/>
              <a:buFont typeface="+mj-lt"/>
              <a:buAutoNum type="arabicPeriod" startAt="91"/>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91"/>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91"/>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91"/>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91"/>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98"/>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98"/>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98"/>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98"/>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98"/>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98"/>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98"/>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881676" name="Text Box 12"/>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881677"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61</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105"/>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105"/>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105"/>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105"/>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105"/>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105"/>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105"/>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105"/>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13"/>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113"/>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113"/>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113"/>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113"/>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113"/>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113"/>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823308" name="Text Box 12"/>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823309"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62</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120"/>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120"/>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120"/>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120"/>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120"/>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120"/>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120"/>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120"/>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28"/>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128"/>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128"/>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128"/>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128"/>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128"/>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128"/>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128"/>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824337" name="Text Box 17"/>
          <p:cNvSpPr txBox="1">
            <a:spLocks noChangeArrowheads="1"/>
          </p:cNvSpPr>
          <p:nvPr/>
        </p:nvSpPr>
        <p:spPr bwMode="auto">
          <a:xfrm>
            <a:off x="457200" y="5257800"/>
            <a:ext cx="8229600" cy="817563"/>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824338"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63</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136"/>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136"/>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136"/>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136"/>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136"/>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136"/>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136"/>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143"/>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143"/>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143"/>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143"/>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143"/>
            </a:pPr>
            <a:r>
              <a:rPr lang="en-US" sz="1250" dirty="0"/>
              <a:t>T. Ibrahim et al., “Micro-Neural Interface,” OCAST, $135K</a:t>
            </a:r>
          </a:p>
          <a:p>
            <a:pPr marL="381000" indent="-381000">
              <a:lnSpc>
                <a:spcPct val="80000"/>
              </a:lnSpc>
              <a:buClr>
                <a:schemeClr val="tx1"/>
              </a:buClr>
              <a:buSzTx/>
              <a:buFont typeface="+mj-lt"/>
              <a:buAutoNum type="arabicPeriod" startAt="143"/>
            </a:pPr>
            <a:r>
              <a:rPr lang="en-US" sz="1250" dirty="0"/>
              <a:t>J. Snow, “Langston University High Energy Physics,” $155K (LU)</a:t>
            </a:r>
          </a:p>
        </p:txBody>
      </p:sp>
      <p:sp>
        <p:nvSpPr>
          <p:cNvPr id="825355" name="Text Box 11"/>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825356"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64</a:t>
            </a:fld>
            <a:endParaRPr lang="en-US"/>
          </a:p>
        </p:txBody>
      </p:sp>
      <p:sp>
        <p:nvSpPr>
          <p:cNvPr id="826370" name="Rectangle 2"/>
          <p:cNvSpPr>
            <a:spLocks noGrp="1" noChangeArrowheads="1"/>
          </p:cNvSpPr>
          <p:nvPr>
            <p:ph type="title"/>
          </p:nvPr>
        </p:nvSpPr>
        <p:spPr/>
        <p:txBody>
          <a:bodyPr/>
          <a:lstStyle/>
          <a:p>
            <a:r>
              <a:rPr lang="en-US" sz="360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149"/>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149"/>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149"/>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149"/>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149"/>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149"/>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149"/>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155"/>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155"/>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155"/>
            </a:pPr>
            <a:r>
              <a:rPr lang="en-US" sz="1250" dirty="0"/>
              <a:t>D. Oliver, software license grant, $1.5M</a:t>
            </a:r>
          </a:p>
          <a:p>
            <a:pPr>
              <a:lnSpc>
                <a:spcPct val="80000"/>
              </a:lnSpc>
              <a:buClr>
                <a:schemeClr val="tx1"/>
              </a:buClr>
              <a:buSzTx/>
              <a:buFont typeface="+mj-lt"/>
              <a:buAutoNum type="arabicPeriod" startAt="155"/>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155"/>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155"/>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155"/>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155"/>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sp>
        <p:nvSpPr>
          <p:cNvPr id="826378" name="Text Box 10"/>
          <p:cNvSpPr txBox="1">
            <a:spLocks noChangeArrowheads="1"/>
          </p:cNvSpPr>
          <p:nvPr/>
        </p:nvSpPr>
        <p:spPr bwMode="auto">
          <a:xfrm>
            <a:off x="457200" y="5278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a:t>OSCER-RELATED FUNDING TO DATE:</a:t>
            </a:r>
          </a:p>
          <a:p>
            <a:pPr>
              <a:lnSpc>
                <a:spcPct val="50000"/>
              </a:lnSpc>
              <a:spcBef>
                <a:spcPct val="20000"/>
              </a:spcBef>
              <a:buClr>
                <a:schemeClr val="folHlink"/>
              </a:buClr>
              <a:buSzPct val="60000"/>
              <a:buFont typeface="Wingdings" pitchFamily="2" charset="2"/>
              <a:buNone/>
            </a:pPr>
            <a:r>
              <a:rPr lang="en-US" sz="3200" b="1" dirty="0" smtClean="0"/>
              <a:t>$186M total, $99M to OU</a:t>
            </a:r>
            <a:endParaRPr lang="en-US" sz="3200" dirty="0"/>
          </a:p>
        </p:txBody>
      </p:sp>
      <p:grpSp>
        <p:nvGrpSpPr>
          <p:cNvPr id="826380"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65</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2009): </a:t>
            </a:r>
            <a:r>
              <a:rPr lang="en-US" b="1" dirty="0" smtClean="0"/>
              <a:t>$186M total, $99M to OU</a:t>
            </a:r>
            <a:endParaRPr lang="en-US" b="1" dirty="0"/>
          </a:p>
          <a:p>
            <a:r>
              <a:rPr lang="en-US" dirty="0"/>
              <a:t>Funded projects: </a:t>
            </a:r>
            <a:r>
              <a:rPr lang="en-US" b="1" dirty="0" smtClean="0"/>
              <a:t>162</a:t>
            </a:r>
            <a:endParaRPr lang="en-US" b="1" dirty="0"/>
          </a:p>
          <a:p>
            <a:r>
              <a:rPr lang="en-US" b="1" dirty="0" smtClean="0"/>
              <a:t>102</a:t>
            </a:r>
            <a:r>
              <a:rPr lang="en-US" dirty="0" smtClean="0"/>
              <a:t> </a:t>
            </a:r>
            <a:r>
              <a:rPr lang="en-US" dirty="0"/>
              <a:t>OU faculty and staff in </a:t>
            </a:r>
            <a:r>
              <a:rPr lang="en-US" b="1" dirty="0" smtClean="0"/>
              <a:t>19</a:t>
            </a:r>
            <a:r>
              <a:rPr lang="en-US" dirty="0" smtClean="0"/>
              <a:t> </a:t>
            </a:r>
            <a:r>
              <a:rPr lang="en-US" dirty="0"/>
              <a:t>academic departments and     </a:t>
            </a:r>
            <a:r>
              <a:rPr lang="en-US" dirty="0" smtClean="0"/>
              <a:t>2 </a:t>
            </a:r>
            <a:r>
              <a:rPr lang="en-US" dirty="0"/>
              <a:t>other campus organizations (research centers etc)</a:t>
            </a:r>
          </a:p>
          <a:p>
            <a:r>
              <a:rPr lang="en-US" dirty="0" smtClean="0"/>
              <a:t>Comparison: Fiscal </a:t>
            </a:r>
            <a:r>
              <a:rPr lang="en-US" dirty="0"/>
              <a:t>Year </a:t>
            </a:r>
            <a:r>
              <a:rPr lang="en-US" dirty="0" smtClean="0"/>
              <a:t>2002-10 </a:t>
            </a:r>
            <a:r>
              <a:rPr lang="en-US" dirty="0"/>
              <a:t>(July 2001 – June </a:t>
            </a:r>
            <a:r>
              <a:rPr lang="en-US" dirty="0" smtClean="0"/>
              <a:t>2010): </a:t>
            </a:r>
            <a:r>
              <a:rPr lang="en-US" dirty="0"/>
              <a:t>OU Norman externally funded research expenditure: </a:t>
            </a:r>
            <a:r>
              <a:rPr lang="en-US" dirty="0" smtClean="0"/>
              <a:t>$611M</a:t>
            </a:r>
            <a:endParaRPr lang="en-US" dirty="0"/>
          </a:p>
          <a:p>
            <a:pPr>
              <a:buFont typeface="Wingdings" pitchFamily="2" charset="2"/>
              <a:buNone/>
            </a:pPr>
            <a:r>
              <a:rPr lang="en-US" dirty="0"/>
              <a:t>Since being founded in fall of 2001, OSCER has enabled research projects comprising more than                                 </a:t>
            </a:r>
            <a:r>
              <a:rPr lang="en-US" b="1" u="sng" dirty="0"/>
              <a:t>1 / 7 of OU Norman's total externally funded research </a:t>
            </a:r>
            <a:r>
              <a:rPr lang="en-US" b="1" u="sng" dirty="0" smtClean="0"/>
              <a:t>expenditure</a:t>
            </a:r>
            <a:r>
              <a:rPr lang="en-US" dirty="0" smtClean="0"/>
              <a:t>, with a </a:t>
            </a:r>
            <a:r>
              <a:rPr lang="en-US" b="1" u="sng" dirty="0" smtClean="0"/>
              <a:t>7-to-1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66</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a:t>
            </a:r>
            <a:r>
              <a:rPr lang="en-US" sz="3600" dirty="0"/>
              <a:t>OSCER</a:t>
            </a:r>
          </a:p>
        </p:txBody>
      </p:sp>
      <p:sp>
        <p:nvSpPr>
          <p:cNvPr id="886787" name="Rectangle 3"/>
          <p:cNvSpPr>
            <a:spLocks noGrp="1" noChangeArrowheads="1"/>
          </p:cNvSpPr>
          <p:nvPr>
            <p:ph type="body" sz="half" idx="1"/>
          </p:nvPr>
        </p:nvSpPr>
        <p:spPr>
          <a:xfrm>
            <a:off x="609600" y="1295400"/>
            <a:ext cx="3886200" cy="4648200"/>
          </a:xfrm>
        </p:spPr>
        <p:txBody>
          <a:bodyPr/>
          <a:lstStyle/>
          <a:p>
            <a:pPr>
              <a:lnSpc>
                <a:spcPct val="90000"/>
              </a:lnSpc>
            </a:pPr>
            <a:r>
              <a:rPr lang="en-US" sz="2000" b="1" u="sng" dirty="0" smtClean="0"/>
              <a:t>124</a:t>
            </a:r>
            <a:r>
              <a:rPr lang="en-US" sz="2000" dirty="0" smtClean="0"/>
              <a:t> </a:t>
            </a:r>
            <a:r>
              <a:rPr lang="en-US" sz="2000" dirty="0"/>
              <a:t>publications </a:t>
            </a:r>
            <a:r>
              <a:rPr lang="en-US" sz="2000" dirty="0" smtClean="0"/>
              <a:t>facilitated by </a:t>
            </a:r>
            <a:r>
              <a:rPr lang="en-US" sz="2000" dirty="0"/>
              <a:t>OSCER rounds/help sessions</a:t>
            </a:r>
          </a:p>
          <a:p>
            <a:pPr lvl="1">
              <a:lnSpc>
                <a:spcPct val="60000"/>
              </a:lnSpc>
            </a:pPr>
            <a:r>
              <a:rPr lang="en-US" sz="2000" b="1" u="sng" dirty="0" smtClean="0">
                <a:solidFill>
                  <a:srgbClr val="CC0099"/>
                </a:solidFill>
              </a:rPr>
              <a:t>2010: 9 papers</a:t>
            </a:r>
            <a:r>
              <a:rPr lang="en-US" sz="2000" dirty="0"/>
              <a:t> </a:t>
            </a:r>
            <a:r>
              <a:rPr lang="en-US" sz="2000" dirty="0" smtClean="0"/>
              <a:t>(so far)</a:t>
            </a:r>
            <a:endParaRPr lang="en-US" sz="2000" b="1" u="sng" dirty="0" smtClean="0">
              <a:solidFill>
                <a:srgbClr val="CC0099"/>
              </a:solidFill>
            </a:endParaRPr>
          </a:p>
          <a:p>
            <a:pPr lvl="1">
              <a:lnSpc>
                <a:spcPct val="60000"/>
              </a:lnSpc>
            </a:pPr>
            <a:r>
              <a:rPr lang="en-US" sz="2000" dirty="0" smtClean="0"/>
              <a:t>2009</a:t>
            </a:r>
            <a:r>
              <a:rPr lang="en-US" sz="2000" dirty="0"/>
              <a:t>: </a:t>
            </a:r>
            <a:r>
              <a:rPr lang="en-US" sz="2000" dirty="0" smtClean="0"/>
              <a:t>9 papers</a:t>
            </a:r>
            <a:endParaRPr lang="en-US" sz="2000" dirty="0"/>
          </a:p>
          <a:p>
            <a:pPr lvl="1">
              <a:lnSpc>
                <a:spcPct val="60000"/>
              </a:lnSpc>
            </a:pPr>
            <a:r>
              <a:rPr lang="en-US" sz="2000" dirty="0"/>
              <a:t>2008: </a:t>
            </a:r>
            <a:r>
              <a:rPr lang="en-US" sz="2000" dirty="0" smtClean="0"/>
              <a:t>19</a:t>
            </a:r>
            <a:endParaRPr lang="en-US" sz="2000" dirty="0"/>
          </a:p>
          <a:p>
            <a:pPr lvl="1">
              <a:lnSpc>
                <a:spcPct val="80000"/>
              </a:lnSpc>
            </a:pPr>
            <a:r>
              <a:rPr lang="en-US" sz="2000" dirty="0"/>
              <a:t>2007: </a:t>
            </a:r>
            <a:r>
              <a:rPr lang="en-US" sz="2000" dirty="0" smtClean="0"/>
              <a:t>12</a:t>
            </a:r>
            <a:endParaRPr lang="en-US" sz="2000" dirty="0"/>
          </a:p>
          <a:p>
            <a:pPr lvl="1">
              <a:lnSpc>
                <a:spcPct val="80000"/>
              </a:lnSpc>
            </a:pPr>
            <a:r>
              <a:rPr lang="en-US" sz="2000" dirty="0"/>
              <a:t>2006: </a:t>
            </a:r>
            <a:r>
              <a:rPr lang="en-US" sz="2000" dirty="0" smtClean="0"/>
              <a:t>29</a:t>
            </a:r>
            <a:endParaRPr lang="en-US" sz="2000" dirty="0"/>
          </a:p>
          <a:p>
            <a:pPr lvl="1">
              <a:lnSpc>
                <a:spcPct val="80000"/>
              </a:lnSpc>
            </a:pPr>
            <a:r>
              <a:rPr lang="en-US" sz="2000" dirty="0"/>
              <a:t>2005: </a:t>
            </a:r>
            <a:r>
              <a:rPr lang="en-US" sz="2000" dirty="0" smtClean="0"/>
              <a:t>18</a:t>
            </a:r>
            <a:endParaRPr lang="en-US" sz="2000" dirty="0"/>
          </a:p>
          <a:p>
            <a:pPr lvl="1">
              <a:lnSpc>
                <a:spcPct val="80000"/>
              </a:lnSpc>
            </a:pPr>
            <a:r>
              <a:rPr lang="en-US" sz="2000" dirty="0"/>
              <a:t>2004: 12</a:t>
            </a:r>
          </a:p>
          <a:p>
            <a:pPr lvl="1">
              <a:lnSpc>
                <a:spcPct val="70000"/>
              </a:lnSpc>
            </a:pPr>
            <a:r>
              <a:rPr lang="en-US" sz="2000" dirty="0"/>
              <a:t>2003:   5</a:t>
            </a:r>
          </a:p>
          <a:p>
            <a:pPr lvl="1">
              <a:lnSpc>
                <a:spcPct val="70000"/>
              </a:lnSpc>
            </a:pPr>
            <a:r>
              <a:rPr lang="en-US" sz="2000" dirty="0"/>
              <a:t>2002:   8</a:t>
            </a:r>
          </a:p>
          <a:p>
            <a:pPr lvl="1">
              <a:lnSpc>
                <a:spcPct val="70000"/>
              </a:lnSpc>
            </a:pPr>
            <a:r>
              <a:rPr lang="en-US" sz="2000" dirty="0"/>
              <a:t>2001:   3</a:t>
            </a:r>
            <a:endParaRPr lang="en-US" sz="1600" dirty="0"/>
          </a:p>
        </p:txBody>
      </p:sp>
      <p:sp>
        <p:nvSpPr>
          <p:cNvPr id="886788" name="Rectangle 4"/>
          <p:cNvSpPr>
            <a:spLocks noGrp="1" noChangeArrowheads="1"/>
          </p:cNvSpPr>
          <p:nvPr>
            <p:ph type="body" sz="half" idx="2"/>
          </p:nvPr>
        </p:nvSpPr>
        <p:spPr>
          <a:xfrm>
            <a:off x="4648200" y="1295400"/>
            <a:ext cx="3886200" cy="4648200"/>
          </a:xfrm>
        </p:spPr>
        <p:txBody>
          <a:bodyPr/>
          <a:lstStyle/>
          <a:p>
            <a:pPr>
              <a:lnSpc>
                <a:spcPct val="90000"/>
              </a:lnSpc>
            </a:pPr>
            <a:r>
              <a:rPr lang="en-US" sz="2000" b="1" u="sng" dirty="0" smtClean="0"/>
              <a:t>472</a:t>
            </a:r>
            <a:r>
              <a:rPr lang="en-US" sz="2000" dirty="0" smtClean="0"/>
              <a:t> </a:t>
            </a:r>
            <a:r>
              <a:rPr lang="en-US" sz="2000" dirty="0"/>
              <a:t>publications </a:t>
            </a:r>
            <a:r>
              <a:rPr lang="en-US" sz="2000" dirty="0" smtClean="0"/>
              <a:t>facilitated by </a:t>
            </a:r>
            <a:r>
              <a:rPr lang="en-US" sz="2000" dirty="0"/>
              <a:t>OSCER resources only</a:t>
            </a:r>
          </a:p>
          <a:p>
            <a:pPr lvl="1">
              <a:lnSpc>
                <a:spcPct val="90000"/>
              </a:lnSpc>
            </a:pPr>
            <a:r>
              <a:rPr lang="en-US" sz="2000" b="1" u="sng" dirty="0" smtClean="0">
                <a:solidFill>
                  <a:srgbClr val="CC0099"/>
                </a:solidFill>
              </a:rPr>
              <a:t>2010: 115 papers</a:t>
            </a:r>
            <a:r>
              <a:rPr lang="en-US" sz="2000" dirty="0" smtClean="0"/>
              <a:t> (so far)</a:t>
            </a:r>
            <a:endParaRPr lang="en-US" sz="2000" b="1" u="sng" dirty="0" smtClean="0">
              <a:solidFill>
                <a:srgbClr val="CC0099"/>
              </a:solidFill>
            </a:endParaRPr>
          </a:p>
          <a:p>
            <a:pPr lvl="1">
              <a:lnSpc>
                <a:spcPct val="90000"/>
              </a:lnSpc>
            </a:pPr>
            <a:r>
              <a:rPr lang="en-US" sz="2000" dirty="0" smtClean="0"/>
              <a:t>2009</a:t>
            </a:r>
            <a:r>
              <a:rPr lang="en-US" sz="2000" dirty="0"/>
              <a:t>: </a:t>
            </a:r>
            <a:r>
              <a:rPr lang="en-US" sz="2000" dirty="0" smtClean="0"/>
              <a:t>96 papers</a:t>
            </a:r>
            <a:endParaRPr lang="en-US" sz="2000" dirty="0"/>
          </a:p>
          <a:p>
            <a:pPr lvl="1">
              <a:lnSpc>
                <a:spcPct val="90000"/>
              </a:lnSpc>
            </a:pPr>
            <a:r>
              <a:rPr lang="en-US" sz="2000" dirty="0"/>
              <a:t>2008: </a:t>
            </a:r>
            <a:r>
              <a:rPr lang="en-US" sz="2000" dirty="0" smtClean="0"/>
              <a:t>81</a:t>
            </a:r>
            <a:endParaRPr lang="en-US" sz="2000" dirty="0"/>
          </a:p>
          <a:p>
            <a:pPr lvl="1">
              <a:lnSpc>
                <a:spcPct val="80000"/>
              </a:lnSpc>
            </a:pPr>
            <a:r>
              <a:rPr lang="en-US" sz="2000" dirty="0"/>
              <a:t>2007: </a:t>
            </a:r>
            <a:r>
              <a:rPr lang="en-US" sz="2000" dirty="0" smtClean="0"/>
              <a:t>60</a:t>
            </a:r>
            <a:endParaRPr lang="en-US" sz="2000" dirty="0"/>
          </a:p>
          <a:p>
            <a:pPr lvl="1">
              <a:lnSpc>
                <a:spcPct val="80000"/>
              </a:lnSpc>
            </a:pPr>
            <a:r>
              <a:rPr lang="en-US" sz="2000" dirty="0"/>
              <a:t>2006: </a:t>
            </a:r>
            <a:r>
              <a:rPr lang="en-US" sz="2000" dirty="0" smtClean="0"/>
              <a:t>56</a:t>
            </a:r>
            <a:endParaRPr lang="en-US" sz="2000" dirty="0"/>
          </a:p>
          <a:p>
            <a:pPr lvl="1">
              <a:lnSpc>
                <a:spcPct val="80000"/>
              </a:lnSpc>
            </a:pPr>
            <a:r>
              <a:rPr lang="en-US" sz="2000" dirty="0"/>
              <a:t>2005: </a:t>
            </a:r>
            <a:r>
              <a:rPr lang="en-US" sz="2000" dirty="0" smtClean="0"/>
              <a:t>45</a:t>
            </a:r>
            <a:endParaRPr lang="en-US" sz="2000" dirty="0"/>
          </a:p>
          <a:p>
            <a:pPr lvl="1">
              <a:lnSpc>
                <a:spcPct val="80000"/>
              </a:lnSpc>
            </a:pPr>
            <a:r>
              <a:rPr lang="en-US" sz="2000" dirty="0"/>
              <a:t>2004: </a:t>
            </a:r>
            <a:r>
              <a:rPr lang="en-US" sz="2000" dirty="0" smtClean="0"/>
              <a:t>15</a:t>
            </a:r>
            <a:endParaRPr lang="en-US" sz="2000" dirty="0"/>
          </a:p>
          <a:p>
            <a:pPr lvl="1">
              <a:lnSpc>
                <a:spcPct val="80000"/>
              </a:lnSpc>
            </a:pPr>
            <a:r>
              <a:rPr lang="en-US" sz="2000" dirty="0"/>
              <a:t>2003:   </a:t>
            </a:r>
            <a:r>
              <a:rPr lang="en-US" sz="2000" dirty="0" smtClean="0"/>
              <a:t>4</a:t>
            </a:r>
            <a:endParaRPr lang="en-US" sz="2000" dirty="0"/>
          </a:p>
          <a:p>
            <a:pPr>
              <a:lnSpc>
                <a:spcPct val="90000"/>
              </a:lnSpc>
              <a:buFont typeface="Wingdings" pitchFamily="2" charset="2"/>
              <a:buNone/>
            </a:pPr>
            <a:r>
              <a:rPr lang="en-US" sz="2000" dirty="0"/>
              <a:t>Includes:</a:t>
            </a:r>
          </a:p>
          <a:p>
            <a:pPr>
              <a:lnSpc>
                <a:spcPct val="90000"/>
              </a:lnSpc>
            </a:pPr>
            <a:r>
              <a:rPr lang="en-US" sz="2000" dirty="0"/>
              <a:t> </a:t>
            </a:r>
            <a:r>
              <a:rPr lang="en-US" sz="2000" dirty="0" smtClean="0"/>
              <a:t>20 </a:t>
            </a:r>
            <a:r>
              <a:rPr lang="en-US" sz="2000" dirty="0"/>
              <a:t>MS theses</a:t>
            </a:r>
          </a:p>
          <a:p>
            <a:pPr>
              <a:lnSpc>
                <a:spcPct val="90000"/>
              </a:lnSpc>
            </a:pPr>
            <a:r>
              <a:rPr lang="en-US" sz="2000" dirty="0"/>
              <a:t> </a:t>
            </a:r>
            <a:r>
              <a:rPr lang="en-US" sz="2000" dirty="0" smtClean="0"/>
              <a:t>19 </a:t>
            </a:r>
            <a:r>
              <a:rPr lang="en-US" sz="2000" dirty="0"/>
              <a:t>PhD dissertations</a:t>
            </a:r>
          </a:p>
        </p:txBody>
      </p:sp>
      <p:sp>
        <p:nvSpPr>
          <p:cNvPr id="886789" name="Text Box 5"/>
          <p:cNvSpPr txBox="1">
            <a:spLocks noChangeArrowheads="1"/>
          </p:cNvSpPr>
          <p:nvPr/>
        </p:nvSpPr>
        <p:spPr bwMode="auto">
          <a:xfrm>
            <a:off x="1066800" y="5457825"/>
            <a:ext cx="6553200" cy="638175"/>
          </a:xfrm>
          <a:prstGeom prst="rect">
            <a:avLst/>
          </a:prstGeom>
          <a:noFill/>
          <a:ln w="9525">
            <a:noFill/>
            <a:miter lim="800000"/>
            <a:headEnd/>
            <a:tailEnd/>
          </a:ln>
          <a:effectLst/>
        </p:spPr>
        <p:txBody>
          <a:bodyPr>
            <a:spAutoFit/>
          </a:bodyPr>
          <a:lstStyle/>
          <a:p>
            <a:pPr>
              <a:lnSpc>
                <a:spcPct val="70000"/>
              </a:lnSpc>
              <a:spcBef>
                <a:spcPct val="50000"/>
              </a:spcBef>
            </a:pPr>
            <a:r>
              <a:rPr lang="en-US" sz="2800" b="1" dirty="0" smtClean="0"/>
              <a:t>TOTAL SO FAR</a:t>
            </a:r>
            <a:r>
              <a:rPr lang="en-US" sz="2800" b="1" smtClean="0"/>
              <a:t>:  596 </a:t>
            </a:r>
            <a:r>
              <a:rPr lang="en-US" sz="2800" b="1" dirty="0"/>
              <a:t>publications</a:t>
            </a:r>
            <a:endParaRPr lang="en-US" sz="2800" b="1" u="sng" dirty="0">
              <a:solidFill>
                <a:srgbClr val="CC0099"/>
              </a:solidFill>
            </a:endParaRPr>
          </a:p>
          <a:p>
            <a:pPr>
              <a:lnSpc>
                <a:spcPct val="40000"/>
              </a:lnSpc>
              <a:spcBef>
                <a:spcPct val="50000"/>
              </a:spcBef>
            </a:pPr>
            <a:r>
              <a:rPr lang="en-US" dirty="0">
                <a:latin typeface="Courier New" pitchFamily="49" charset="0"/>
                <a:hlinkClick r:id="rId3"/>
              </a:rPr>
              <a:t>http://www.oscer.ou.edu/papers_from_rounds.php</a:t>
            </a:r>
            <a:endParaRPr lang="en-US" dirty="0">
              <a:latin typeface="Courier New" pitchFamily="49" charset="0"/>
            </a:endParaRPr>
          </a:p>
        </p:txBody>
      </p:sp>
      <p:sp>
        <p:nvSpPr>
          <p:cNvPr id="886790" name="Text Box 6"/>
          <p:cNvSpPr txBox="1">
            <a:spLocks noChangeArrowheads="1"/>
          </p:cNvSpPr>
          <p:nvPr/>
        </p:nvSpPr>
        <p:spPr bwMode="auto">
          <a:xfrm>
            <a:off x="609600" y="4648200"/>
            <a:ext cx="4191000" cy="825500"/>
          </a:xfrm>
          <a:prstGeom prst="rect">
            <a:avLst/>
          </a:prstGeom>
          <a:noFill/>
          <a:ln w="9525">
            <a:noFill/>
            <a:miter lim="800000"/>
            <a:headEnd/>
            <a:tailEnd/>
          </a:ln>
          <a:effectLst/>
        </p:spPr>
        <p:txBody>
          <a:bodyPr>
            <a:spAutoFit/>
          </a:bodyPr>
          <a:lstStyle/>
          <a:p>
            <a:pPr algn="l">
              <a:spcBef>
                <a:spcPct val="20000"/>
              </a:spcBef>
              <a:buClr>
                <a:srgbClr val="333399"/>
              </a:buClr>
              <a:buSzPct val="60000"/>
              <a:buFont typeface="Wingdings" pitchFamily="2" charset="2"/>
              <a:buNone/>
            </a:pPr>
            <a:r>
              <a:rPr lang="en-US" sz="1600" dirty="0"/>
              <a:t>These papers would have been impossible, or much more difficult, or would have taken much longer, without OSCER’s direct, hands-on help.</a:t>
            </a:r>
          </a:p>
        </p:txBody>
      </p:sp>
    </p:spTree>
    <p:custDataLst>
      <p:tags r:id="rId1"/>
    </p:custData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057137C5-9D23-4080-A644-E3DAC39D2925}" type="slidenum">
              <a:rPr lang="en-US"/>
              <a:pPr/>
              <a:t>67</a:t>
            </a:fld>
            <a:endParaRPr lang="en-US"/>
          </a:p>
        </p:txBody>
      </p:sp>
      <p:sp>
        <p:nvSpPr>
          <p:cNvPr id="885762" name="Rectangle 2"/>
          <p:cNvSpPr>
            <a:spLocks noGrp="1" noChangeArrowheads="1"/>
          </p:cNvSpPr>
          <p:nvPr>
            <p:ph type="title"/>
          </p:nvPr>
        </p:nvSpPr>
        <p:spPr/>
        <p:txBody>
          <a:bodyPr/>
          <a:lstStyle/>
          <a:p>
            <a:r>
              <a:rPr lang="en-US" sz="3600"/>
              <a:t>OK Cyberinfrastructure Initiative</a:t>
            </a:r>
          </a:p>
        </p:txBody>
      </p:sp>
      <p:sp>
        <p:nvSpPr>
          <p:cNvPr id="885763" name="Rectangle 3"/>
          <p:cNvSpPr>
            <a:spLocks noGrp="1" noChangeArrowheads="1"/>
          </p:cNvSpPr>
          <p:nvPr>
            <p:ph type="body" idx="1"/>
          </p:nvPr>
        </p:nvSpPr>
        <p:spPr/>
        <p:txBody>
          <a:bodyPr/>
          <a:lstStyle/>
          <a:p>
            <a:pPr>
              <a:lnSpc>
                <a:spcPct val="90000"/>
              </a:lnSpc>
            </a:pPr>
            <a:r>
              <a:rPr lang="en-US" dirty="0" smtClean="0"/>
              <a:t>Oklahoma </a:t>
            </a:r>
            <a:r>
              <a:rPr lang="en-US" dirty="0"/>
              <a:t>submitted an NSF EPSCoR Research Infrastructure Proposal in Jan 2008 ($15M).</a:t>
            </a:r>
          </a:p>
          <a:p>
            <a:pPr>
              <a:lnSpc>
                <a:spcPct val="90000"/>
              </a:lnSpc>
            </a:pPr>
            <a:r>
              <a:rPr lang="en-US" dirty="0"/>
              <a:t>Starting that year, all NSF EPSCoR RII “Track 1” proposals HAD TO include a statewide Cyberinfrastructure plan.</a:t>
            </a:r>
          </a:p>
          <a:p>
            <a:pPr>
              <a:lnSpc>
                <a:spcPct val="90000"/>
              </a:lnSpc>
            </a:pPr>
            <a:r>
              <a:rPr lang="en-US" dirty="0"/>
              <a:t>Oklahoma’s plan – the </a:t>
            </a:r>
            <a:r>
              <a:rPr lang="en-US" u="sng" dirty="0"/>
              <a:t>Oklahoma Cyberinfrastructure Initiative</a:t>
            </a:r>
            <a:r>
              <a:rPr lang="en-US" dirty="0"/>
              <a:t> (OCII) –  involves:</a:t>
            </a:r>
          </a:p>
          <a:p>
            <a:pPr lvl="1">
              <a:lnSpc>
                <a:spcPct val="90000"/>
              </a:lnSpc>
            </a:pPr>
            <a:r>
              <a:rPr lang="en-US" dirty="0"/>
              <a:t>all academic institutions in the state are eligible to sign up for free use of OU’s and OSU’s centrally-owned CI resources;</a:t>
            </a:r>
          </a:p>
          <a:p>
            <a:pPr lvl="1">
              <a:lnSpc>
                <a:spcPct val="90000"/>
              </a:lnSpc>
            </a:pPr>
            <a:r>
              <a:rPr lang="en-US" dirty="0"/>
              <a:t>other kinds of institutions (government, NGO, commercial) are eligible to use, though not necessarily for free.</a:t>
            </a:r>
          </a:p>
          <a:p>
            <a:pPr>
              <a:lnSpc>
                <a:spcPct val="80000"/>
              </a:lnSpc>
            </a:pPr>
            <a:r>
              <a:rPr lang="en-US" dirty="0"/>
              <a:t>To join: See Henry after this talk.</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GRANT! NSF EPSCoR C2</a:t>
            </a:r>
            <a:endParaRPr lang="en-US" dirty="0"/>
          </a:p>
        </p:txBody>
      </p:sp>
      <p:sp>
        <p:nvSpPr>
          <p:cNvPr id="3" name="Content Placeholder 2"/>
          <p:cNvSpPr>
            <a:spLocks noGrp="1"/>
          </p:cNvSpPr>
          <p:nvPr>
            <p:ph idx="1"/>
          </p:nvPr>
        </p:nvSpPr>
        <p:spPr/>
        <p:txBody>
          <a:bodyPr/>
          <a:lstStyle/>
          <a:p>
            <a:pPr>
              <a:buNone/>
            </a:pPr>
            <a:r>
              <a:rPr lang="en-US" dirty="0" smtClean="0"/>
              <a:t>Oklahoma has been awarded an NSF EPSCoR RII Intra- campus and Inter-campus Cyber Connectivity (C2) grant (PI Neeman), a collaboration among OU, </a:t>
            </a:r>
            <a:r>
              <a:rPr lang="en-US" dirty="0" err="1" smtClean="0"/>
              <a:t>OneNet</a:t>
            </a:r>
            <a:r>
              <a:rPr lang="en-US" dirty="0" smtClean="0"/>
              <a:t> and several other academic and nonprofit institutions, which will:</a:t>
            </a:r>
          </a:p>
          <a:p>
            <a:r>
              <a:rPr lang="en-US" dirty="0" smtClean="0"/>
              <a:t>upgrade the statewide ring from routed components to optical components, making it straightforward and affordable to provision dedicated “lambda” circuits within the state;</a:t>
            </a:r>
          </a:p>
          <a:p>
            <a:r>
              <a:rPr lang="en-US" dirty="0" smtClean="0"/>
              <a:t>upgrade several institutions’ connections;</a:t>
            </a:r>
          </a:p>
          <a:p>
            <a:r>
              <a:rPr lang="en-US" dirty="0" smtClean="0"/>
              <a:t>provide </a:t>
            </a:r>
            <a:r>
              <a:rPr lang="en-US" dirty="0" err="1" smtClean="0"/>
              <a:t>telepresence</a:t>
            </a:r>
            <a:r>
              <a:rPr lang="en-US" dirty="0" smtClean="0"/>
              <a:t> capability to institutions statewide;</a:t>
            </a:r>
          </a:p>
          <a:p>
            <a:r>
              <a:rPr lang="en-US" dirty="0" smtClean="0"/>
              <a:t>provide networking professionals to speak to data networks courses about what it’s like to do networking for a living.</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Optical Initiative</a:t>
            </a:r>
            <a:endParaRPr lang="en-US" dirty="0"/>
          </a:p>
        </p:txBody>
      </p:sp>
      <p:sp>
        <p:nvSpPr>
          <p:cNvPr id="3" name="Content Placeholder 2"/>
          <p:cNvSpPr>
            <a:spLocks noGrp="1"/>
          </p:cNvSpPr>
          <p:nvPr>
            <p:ph idx="1"/>
          </p:nvPr>
        </p:nvSpPr>
        <p:spPr/>
        <p:txBody>
          <a:bodyPr/>
          <a:lstStyle/>
          <a:p>
            <a:r>
              <a:rPr lang="en-US" dirty="0" smtClean="0"/>
              <a:t>Statewide ring goes from 3 sites (OU Norman as a sidebar) to 5 sites (OU Norman as co-equal).</a:t>
            </a:r>
          </a:p>
          <a:p>
            <a:r>
              <a:rPr lang="en-US" dirty="0" smtClean="0"/>
              <a:t>Replace routed </a:t>
            </a:r>
            <a:r>
              <a:rPr lang="en-US" dirty="0" err="1" smtClean="0"/>
              <a:t>mux</a:t>
            </a:r>
            <a:r>
              <a:rPr lang="en-US" dirty="0" smtClean="0"/>
              <a:t>/</a:t>
            </a:r>
            <a:r>
              <a:rPr lang="en-US" dirty="0" err="1" smtClean="0"/>
              <a:t>demuxes</a:t>
            </a:r>
            <a:r>
              <a:rPr lang="en-US" dirty="0" smtClean="0"/>
              <a:t> with Reconfigurable Optical Add Drop Modules, add 10 </a:t>
            </a:r>
            <a:r>
              <a:rPr lang="en-US" dirty="0" err="1" smtClean="0"/>
              <a:t>Gbps</a:t>
            </a:r>
            <a:r>
              <a:rPr lang="en-US" dirty="0" smtClean="0"/>
              <a:t> line cards, </a:t>
            </a:r>
            <a:r>
              <a:rPr lang="en-US" dirty="0" err="1" smtClean="0"/>
              <a:t>crossponders</a:t>
            </a:r>
            <a:r>
              <a:rPr lang="en-US" dirty="0" smtClean="0"/>
              <a:t>.</a:t>
            </a:r>
          </a:p>
          <a:p>
            <a:pPr>
              <a:buNone/>
            </a:pPr>
            <a:endParaRPr lang="en-US" sz="2000" b="1" i="1" dirty="0" smtClean="0"/>
          </a:p>
          <a:p>
            <a:pPr>
              <a:buNone/>
            </a:pPr>
            <a:r>
              <a:rPr lang="en-US" sz="2000" b="1" i="1" dirty="0" smtClean="0"/>
              <a:t>“OOI will transform Oklahoma’s existing research ring from a routed network to an optical network, leveraging existing infrastructure – chasses and fibers – while advancing optical switching components to a new level of technology, facilitating substantial improvement in reliability, robustness, availability and potentially bandwidth, as well as enabling the ability to provision dedicated lambdas straightforwardly and affordably.”</a:t>
            </a:r>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Wednesday October 6 2010</a:t>
            </a:r>
            <a:endParaRPr lang="en-US" dirty="0"/>
          </a:p>
        </p:txBody>
      </p:sp>
      <p:sp>
        <p:nvSpPr>
          <p:cNvPr id="22531" name="Slide Number Placeholder 5"/>
          <p:cNvSpPr>
            <a:spLocks noGrp="1"/>
          </p:cNvSpPr>
          <p:nvPr>
            <p:ph type="sldNum" sz="quarter" idx="11"/>
          </p:nvPr>
        </p:nvSpPr>
        <p:spPr>
          <a:noFill/>
        </p:spPr>
        <p:txBody>
          <a:bodyPr/>
          <a:lstStyle/>
          <a:p>
            <a:fld id="{917DEDBD-E9E7-4F5B-A3B3-DBDD5AC1740B}" type="slidenum">
              <a:rPr lang="en-US"/>
              <a:pPr/>
              <a:t>7</a:t>
            </a:fld>
            <a:endParaRPr lang="en-US"/>
          </a:p>
        </p:txBody>
      </p:sp>
      <p:sp>
        <p:nvSpPr>
          <p:cNvPr id="22532" name="Rectangle 2"/>
          <p:cNvSpPr>
            <a:spLocks noGrp="1" noChangeArrowheads="1"/>
          </p:cNvSpPr>
          <p:nvPr>
            <p:ph type="title"/>
          </p:nvPr>
        </p:nvSpPr>
        <p:spPr/>
        <p:txBody>
          <a:bodyPr/>
          <a:lstStyle/>
          <a:p>
            <a:pPr eaLnBrk="1" hangingPunct="1"/>
            <a:r>
              <a:rPr lang="en-US" smtClean="0"/>
              <a:t>Who is OSCER? Academic Depts</a:t>
            </a:r>
          </a:p>
        </p:txBody>
      </p:sp>
      <p:sp>
        <p:nvSpPr>
          <p:cNvPr id="22533" name="Rectangle 3"/>
          <p:cNvSpPr>
            <a:spLocks noGrp="1" noChangeArrowheads="1"/>
          </p:cNvSpPr>
          <p:nvPr>
            <p:ph type="body" sz="half" idx="1"/>
          </p:nvPr>
        </p:nvSpPr>
        <p:spPr>
          <a:xfrm>
            <a:off x="457200" y="1295400"/>
            <a:ext cx="4648200" cy="4495800"/>
          </a:xfrm>
        </p:spPr>
        <p:txBody>
          <a:bodyPr/>
          <a:lstStyle/>
          <a:p>
            <a:pPr eaLnBrk="1" hangingPunct="1">
              <a:lnSpc>
                <a:spcPct val="90000"/>
              </a:lnSpc>
            </a:pPr>
            <a:r>
              <a:rPr lang="en-US" sz="2000" smtClean="0"/>
              <a:t>Aerospace &amp; Mechanical Engr</a:t>
            </a:r>
          </a:p>
          <a:p>
            <a:pPr eaLnBrk="1" hangingPunct="1">
              <a:lnSpc>
                <a:spcPct val="80000"/>
              </a:lnSpc>
            </a:pPr>
            <a:r>
              <a:rPr lang="en-US" sz="2000" smtClean="0"/>
              <a:t>Anthropology</a:t>
            </a:r>
          </a:p>
          <a:p>
            <a:pPr eaLnBrk="1" hangingPunct="1">
              <a:lnSpc>
                <a:spcPct val="80000"/>
              </a:lnSpc>
            </a:pPr>
            <a:r>
              <a:rPr lang="en-US" sz="2000" smtClean="0"/>
              <a:t>Biochemistry &amp; Molecular Biology</a:t>
            </a:r>
          </a:p>
          <a:p>
            <a:pPr eaLnBrk="1" hangingPunct="1">
              <a:lnSpc>
                <a:spcPct val="70000"/>
              </a:lnSpc>
            </a:pPr>
            <a:r>
              <a:rPr lang="en-US" sz="2000" smtClean="0"/>
              <a:t>Biological Survey</a:t>
            </a:r>
          </a:p>
          <a:p>
            <a:pPr eaLnBrk="1" hangingPunct="1">
              <a:lnSpc>
                <a:spcPct val="80000"/>
              </a:lnSpc>
            </a:pPr>
            <a:r>
              <a:rPr lang="en-US" sz="2000" smtClean="0"/>
              <a:t>Botany &amp; Microbiology</a:t>
            </a:r>
          </a:p>
          <a:p>
            <a:pPr eaLnBrk="1" hangingPunct="1">
              <a:lnSpc>
                <a:spcPct val="80000"/>
              </a:lnSpc>
            </a:pPr>
            <a:r>
              <a:rPr lang="en-US" sz="2000" smtClean="0"/>
              <a:t>Chemical, Biological &amp; Materials Engr</a:t>
            </a:r>
          </a:p>
          <a:p>
            <a:pPr eaLnBrk="1" hangingPunct="1">
              <a:lnSpc>
                <a:spcPct val="80000"/>
              </a:lnSpc>
            </a:pPr>
            <a:r>
              <a:rPr lang="en-US" sz="2000" smtClean="0"/>
              <a:t>Chemistry &amp; Biochemistry</a:t>
            </a:r>
          </a:p>
          <a:p>
            <a:pPr eaLnBrk="1" hangingPunct="1">
              <a:lnSpc>
                <a:spcPct val="90000"/>
              </a:lnSpc>
            </a:pPr>
            <a:r>
              <a:rPr lang="en-US" sz="2000" smtClean="0"/>
              <a:t>Civil Engr &amp; Environmental Science</a:t>
            </a:r>
          </a:p>
          <a:p>
            <a:pPr eaLnBrk="1" hangingPunct="1">
              <a:lnSpc>
                <a:spcPct val="70000"/>
              </a:lnSpc>
            </a:pPr>
            <a:r>
              <a:rPr lang="en-US" sz="2000" smtClean="0"/>
              <a:t>Computer Science</a:t>
            </a:r>
          </a:p>
          <a:p>
            <a:pPr eaLnBrk="1" hangingPunct="1">
              <a:lnSpc>
                <a:spcPct val="70000"/>
              </a:lnSpc>
            </a:pPr>
            <a:r>
              <a:rPr lang="en-US" sz="2000" smtClean="0"/>
              <a:t>Economics</a:t>
            </a:r>
          </a:p>
          <a:p>
            <a:pPr eaLnBrk="1" hangingPunct="1">
              <a:lnSpc>
                <a:spcPct val="80000"/>
              </a:lnSpc>
            </a:pPr>
            <a:r>
              <a:rPr lang="en-US" sz="2000" smtClean="0"/>
              <a:t>Electrical &amp; Computer Engr</a:t>
            </a:r>
          </a:p>
          <a:p>
            <a:pPr eaLnBrk="1" hangingPunct="1">
              <a:lnSpc>
                <a:spcPct val="80000"/>
              </a:lnSpc>
            </a:pPr>
            <a:r>
              <a:rPr lang="en-US" sz="2000" smtClean="0"/>
              <a:t>Finance</a:t>
            </a:r>
          </a:p>
          <a:p>
            <a:pPr eaLnBrk="1" hangingPunct="1">
              <a:lnSpc>
                <a:spcPct val="80000"/>
              </a:lnSpc>
            </a:pPr>
            <a:r>
              <a:rPr lang="en-US" sz="2000" smtClean="0"/>
              <a:t>Health &amp; Sport Sciences</a:t>
            </a:r>
          </a:p>
        </p:txBody>
      </p:sp>
      <p:sp>
        <p:nvSpPr>
          <p:cNvPr id="22534" name="Rectangle 4"/>
          <p:cNvSpPr>
            <a:spLocks noGrp="1" noChangeArrowheads="1"/>
          </p:cNvSpPr>
          <p:nvPr>
            <p:ph type="body" sz="half" idx="2"/>
          </p:nvPr>
        </p:nvSpPr>
        <p:spPr>
          <a:xfrm>
            <a:off x="4953000" y="1295400"/>
            <a:ext cx="3733800" cy="4267200"/>
          </a:xfrm>
        </p:spPr>
        <p:txBody>
          <a:bodyPr/>
          <a:lstStyle/>
          <a:p>
            <a:pPr eaLnBrk="1" hangingPunct="1">
              <a:lnSpc>
                <a:spcPct val="90000"/>
              </a:lnSpc>
            </a:pPr>
            <a:r>
              <a:rPr lang="en-US" sz="2000" dirty="0" smtClean="0"/>
              <a:t>History of Science</a:t>
            </a:r>
          </a:p>
          <a:p>
            <a:pPr eaLnBrk="1" hangingPunct="1">
              <a:lnSpc>
                <a:spcPct val="90000"/>
              </a:lnSpc>
            </a:pPr>
            <a:r>
              <a:rPr lang="en-US" sz="2000" dirty="0" smtClean="0"/>
              <a:t>Industrial </a:t>
            </a:r>
            <a:r>
              <a:rPr lang="en-US" sz="2000" dirty="0" err="1" smtClean="0"/>
              <a:t>Engr</a:t>
            </a:r>
            <a:endParaRPr lang="en-US" sz="2000" dirty="0" smtClean="0"/>
          </a:p>
          <a:p>
            <a:pPr eaLnBrk="1" hangingPunct="1">
              <a:lnSpc>
                <a:spcPct val="70000"/>
              </a:lnSpc>
            </a:pPr>
            <a:r>
              <a:rPr lang="en-US" sz="2000" dirty="0" smtClean="0"/>
              <a:t>Geography</a:t>
            </a:r>
          </a:p>
          <a:p>
            <a:pPr eaLnBrk="1" hangingPunct="1">
              <a:lnSpc>
                <a:spcPct val="70000"/>
              </a:lnSpc>
            </a:pPr>
            <a:r>
              <a:rPr lang="en-US" sz="2000" dirty="0" smtClean="0"/>
              <a:t>Geology &amp; Geophysics</a:t>
            </a:r>
          </a:p>
          <a:p>
            <a:pPr eaLnBrk="1" hangingPunct="1">
              <a:lnSpc>
                <a:spcPct val="70000"/>
              </a:lnSpc>
            </a:pPr>
            <a:r>
              <a:rPr lang="en-US" sz="2000" dirty="0" smtClean="0"/>
              <a:t>Library &amp; Information Studies</a:t>
            </a:r>
          </a:p>
          <a:p>
            <a:pPr eaLnBrk="1" hangingPunct="1">
              <a:lnSpc>
                <a:spcPct val="90000"/>
              </a:lnSpc>
            </a:pPr>
            <a:r>
              <a:rPr lang="en-US" sz="2000" dirty="0" smtClean="0"/>
              <a:t>Mathematics</a:t>
            </a:r>
          </a:p>
          <a:p>
            <a:pPr eaLnBrk="1" hangingPunct="1">
              <a:lnSpc>
                <a:spcPct val="90000"/>
              </a:lnSpc>
            </a:pPr>
            <a:r>
              <a:rPr lang="en-US" sz="2000" dirty="0" smtClean="0"/>
              <a:t>Meteorology</a:t>
            </a:r>
          </a:p>
          <a:p>
            <a:pPr eaLnBrk="1" hangingPunct="1">
              <a:lnSpc>
                <a:spcPct val="90000"/>
              </a:lnSpc>
            </a:pPr>
            <a:r>
              <a:rPr lang="en-US" sz="2000" dirty="0" smtClean="0"/>
              <a:t>Petroleum &amp; Geological </a:t>
            </a:r>
            <a:r>
              <a:rPr lang="en-US" sz="2000" dirty="0" err="1" smtClean="0"/>
              <a:t>Engr</a:t>
            </a:r>
            <a:endParaRPr lang="en-US" sz="2000" dirty="0" smtClean="0"/>
          </a:p>
          <a:p>
            <a:pPr eaLnBrk="1" hangingPunct="1">
              <a:lnSpc>
                <a:spcPct val="70000"/>
              </a:lnSpc>
            </a:pPr>
            <a:r>
              <a:rPr lang="en-US" sz="2000" dirty="0" smtClean="0"/>
              <a:t>Physics &amp; Astronomy</a:t>
            </a:r>
          </a:p>
          <a:p>
            <a:pPr eaLnBrk="1" hangingPunct="1">
              <a:lnSpc>
                <a:spcPct val="90000"/>
              </a:lnSpc>
            </a:pPr>
            <a:r>
              <a:rPr lang="en-US" sz="2000" dirty="0" smtClean="0"/>
              <a:t>Psychology</a:t>
            </a:r>
          </a:p>
          <a:p>
            <a:pPr eaLnBrk="1" hangingPunct="1">
              <a:lnSpc>
                <a:spcPct val="90000"/>
              </a:lnSpc>
            </a:pPr>
            <a:r>
              <a:rPr lang="en-US" sz="2000" dirty="0" smtClean="0"/>
              <a:t>Radiological Sciences</a:t>
            </a:r>
          </a:p>
          <a:p>
            <a:pPr eaLnBrk="1" hangingPunct="1">
              <a:lnSpc>
                <a:spcPct val="70000"/>
              </a:lnSpc>
            </a:pPr>
            <a:r>
              <a:rPr lang="en-US" sz="2000" dirty="0" smtClean="0"/>
              <a:t>Surgery</a:t>
            </a:r>
          </a:p>
          <a:p>
            <a:pPr eaLnBrk="1" hangingPunct="1">
              <a:lnSpc>
                <a:spcPct val="90000"/>
              </a:lnSpc>
            </a:pPr>
            <a:r>
              <a:rPr lang="en-US" sz="2000" dirty="0" smtClean="0"/>
              <a:t>Zoology</a:t>
            </a:r>
          </a:p>
        </p:txBody>
      </p:sp>
      <p:sp>
        <p:nvSpPr>
          <p:cNvPr id="22535" name="Text Box 5"/>
          <p:cNvSpPr txBox="1">
            <a:spLocks noChangeArrowheads="1"/>
          </p:cNvSpPr>
          <p:nvPr/>
        </p:nvSpPr>
        <p:spPr bwMode="auto">
          <a:xfrm>
            <a:off x="533400" y="5262563"/>
            <a:ext cx="8153400" cy="915987"/>
          </a:xfrm>
          <a:prstGeom prst="rect">
            <a:avLst/>
          </a:prstGeom>
          <a:noFill/>
          <a:ln w="9525">
            <a:noFill/>
            <a:miter lim="800000"/>
            <a:headEnd/>
            <a:tailEnd/>
          </a:ln>
        </p:spPr>
        <p:txBody>
          <a:bodyPr>
            <a:spAutoFit/>
          </a:bodyPr>
          <a:lstStyle/>
          <a:p>
            <a:pPr algn="l">
              <a:lnSpc>
                <a:spcPct val="90000"/>
              </a:lnSpc>
            </a:pPr>
            <a:r>
              <a:rPr lang="en-US" sz="2000" b="1" u="sng" dirty="0">
                <a:solidFill>
                  <a:srgbClr val="008000"/>
                </a:solidFill>
              </a:rPr>
              <a:t>More than 150 faculty &amp; staff</a:t>
            </a:r>
            <a:r>
              <a:rPr lang="en-US" sz="2000" dirty="0"/>
              <a:t> in </a:t>
            </a:r>
            <a:r>
              <a:rPr lang="en-US" sz="2000" b="1" u="sng" dirty="0">
                <a:solidFill>
                  <a:srgbClr val="008000"/>
                </a:solidFill>
              </a:rPr>
              <a:t>26 </a:t>
            </a:r>
            <a:r>
              <a:rPr lang="en-US" sz="2000" b="1" u="sng" dirty="0" err="1">
                <a:solidFill>
                  <a:srgbClr val="008000"/>
                </a:solidFill>
              </a:rPr>
              <a:t>depts</a:t>
            </a:r>
            <a:r>
              <a:rPr lang="en-US" sz="2000" dirty="0"/>
              <a:t> in Colleges of Arts &amp; Sciences, Atmospheric &amp; Geographic Sciences, Business, Earth &amp; Energy, Engineering, and Medicine – with </a:t>
            </a:r>
            <a:r>
              <a:rPr lang="en-US" sz="2000" b="1" u="sng" dirty="0">
                <a:solidFill>
                  <a:srgbClr val="009900"/>
                </a:solidFill>
              </a:rPr>
              <a:t>more to come</a:t>
            </a:r>
            <a:r>
              <a:rPr lang="en-US" sz="2000" dirty="0"/>
              <a:t>!</a:t>
            </a:r>
          </a:p>
        </p:txBody>
      </p:sp>
      <p:sp>
        <p:nvSpPr>
          <p:cNvPr id="22536"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grpSp>
        <p:nvGrpSpPr>
          <p:cNvPr id="2" name="Group 7"/>
          <p:cNvGrpSpPr>
            <a:grpSpLocks/>
          </p:cNvGrpSpPr>
          <p:nvPr/>
        </p:nvGrpSpPr>
        <p:grpSpPr bwMode="auto">
          <a:xfrm>
            <a:off x="6705600" y="4800600"/>
            <a:ext cx="1668463" cy="403225"/>
            <a:chOff x="672" y="3543"/>
            <a:chExt cx="1051" cy="254"/>
          </a:xfrm>
        </p:grpSpPr>
        <p:sp>
          <p:nvSpPr>
            <p:cNvPr id="22538" name="Text Box 8"/>
            <p:cNvSpPr txBox="1">
              <a:spLocks noChangeArrowheads="1"/>
            </p:cNvSpPr>
            <p:nvPr/>
          </p:nvSpPr>
          <p:spPr bwMode="auto">
            <a:xfrm>
              <a:off x="672"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39" name="Text Box 9"/>
            <p:cNvSpPr txBox="1">
              <a:spLocks noChangeArrowheads="1"/>
            </p:cNvSpPr>
            <p:nvPr/>
          </p:nvSpPr>
          <p:spPr bwMode="auto">
            <a:xfrm rot="5400000">
              <a:off x="956" y="3547"/>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0" name="Text Box 10"/>
            <p:cNvSpPr txBox="1">
              <a:spLocks noChangeArrowheads="1"/>
            </p:cNvSpPr>
            <p:nvPr/>
          </p:nvSpPr>
          <p:spPr bwMode="auto">
            <a:xfrm rot="10800000">
              <a:off x="1248" y="3552"/>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sp>
          <p:nvSpPr>
            <p:cNvPr id="22541" name="Text Box 11"/>
            <p:cNvSpPr txBox="1">
              <a:spLocks noChangeArrowheads="1"/>
            </p:cNvSpPr>
            <p:nvPr/>
          </p:nvSpPr>
          <p:spPr bwMode="auto">
            <a:xfrm rot="-5400000">
              <a:off x="1488" y="3561"/>
              <a:ext cx="240" cy="231"/>
            </a:xfrm>
            <a:prstGeom prst="rect">
              <a:avLst/>
            </a:prstGeom>
            <a:noFill/>
            <a:ln w="9525">
              <a:noFill/>
              <a:miter lim="800000"/>
              <a:headEnd/>
              <a:tailEnd/>
            </a:ln>
          </p:spPr>
          <p:txBody>
            <a:bodyPr>
              <a:spAutoFit/>
            </a:bodyPr>
            <a:lstStyle/>
            <a:p>
              <a:pPr>
                <a:spcBef>
                  <a:spcPct val="50000"/>
                </a:spcBef>
              </a:pPr>
              <a:r>
                <a:rPr lang="en-US" b="1">
                  <a:latin typeface="Arial Black" pitchFamily="34" charset="0"/>
                </a:rPr>
                <a:t>E</a:t>
              </a:r>
            </a:p>
          </p:txBody>
        </p:sp>
      </p:grpSp>
    </p:spTree>
    <p:custDataLst>
      <p:tags r:id="rId1"/>
    </p:custData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Upgrades</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u="sng" dirty="0" smtClean="0"/>
              <a:t>OU</a:t>
            </a:r>
            <a:r>
              <a:rPr lang="en-US" dirty="0" smtClean="0"/>
              <a:t>: Upgrade Sooner’s connection to 10 </a:t>
            </a:r>
            <a:r>
              <a:rPr lang="en-US" dirty="0" err="1" smtClean="0"/>
              <a:t>Gbps</a:t>
            </a:r>
            <a:r>
              <a:rPr lang="en-US" dirty="0" smtClean="0"/>
              <a:t> (10X increase)</a:t>
            </a:r>
          </a:p>
          <a:p>
            <a:pPr>
              <a:spcBef>
                <a:spcPts val="0"/>
              </a:spcBef>
            </a:pPr>
            <a:r>
              <a:rPr lang="en-US" u="sng" dirty="0" smtClean="0"/>
              <a:t>OSU</a:t>
            </a:r>
            <a:r>
              <a:rPr lang="en-US" dirty="0" smtClean="0"/>
              <a:t>: Upgrade Pistol Pete’s connection to 10 </a:t>
            </a:r>
            <a:r>
              <a:rPr lang="en-US" dirty="0" err="1" smtClean="0"/>
              <a:t>Gbps</a:t>
            </a:r>
            <a:r>
              <a:rPr lang="en-US" dirty="0" smtClean="0"/>
              <a:t> (10X)</a:t>
            </a:r>
          </a:p>
          <a:p>
            <a:pPr>
              <a:spcBef>
                <a:spcPts val="0"/>
              </a:spcBef>
            </a:pPr>
            <a:r>
              <a:rPr lang="en-US" u="sng" dirty="0" smtClean="0"/>
              <a:t>U Tulsa</a:t>
            </a:r>
            <a:r>
              <a:rPr lang="en-US" dirty="0" smtClean="0"/>
              <a:t>: Upgrade research networking to 1 </a:t>
            </a:r>
            <a:r>
              <a:rPr lang="en-US" dirty="0" err="1" smtClean="0"/>
              <a:t>Gbps</a:t>
            </a:r>
            <a:r>
              <a:rPr lang="en-US" dirty="0" smtClean="0"/>
              <a:t> (5X)</a:t>
            </a:r>
          </a:p>
          <a:p>
            <a:pPr>
              <a:spcBef>
                <a:spcPts val="0"/>
              </a:spcBef>
            </a:pPr>
            <a:r>
              <a:rPr lang="en-US" u="sng" dirty="0" smtClean="0"/>
              <a:t>Langston U</a:t>
            </a:r>
            <a:r>
              <a:rPr lang="en-US" dirty="0" smtClean="0"/>
              <a:t>: Upgrade High Energy Physics cluster to        10 </a:t>
            </a:r>
            <a:r>
              <a:rPr lang="en-US" dirty="0" err="1" smtClean="0"/>
              <a:t>Gbps</a:t>
            </a:r>
            <a:r>
              <a:rPr lang="en-US" dirty="0" smtClean="0"/>
              <a:t> (100X)</a:t>
            </a:r>
          </a:p>
          <a:p>
            <a:pPr>
              <a:spcBef>
                <a:spcPts val="0"/>
              </a:spcBef>
            </a:pPr>
            <a:r>
              <a:rPr lang="en-US" u="sng" dirty="0" smtClean="0"/>
              <a:t>Samuel Roberts Noble Foundation</a:t>
            </a:r>
            <a:r>
              <a:rPr lang="en-US" dirty="0" smtClean="0"/>
              <a:t>: upgrade to 250 Mbps (5X)</a:t>
            </a:r>
          </a:p>
          <a:p>
            <a:pPr>
              <a:spcBef>
                <a:spcPts val="0"/>
              </a:spcBef>
            </a:pPr>
            <a:r>
              <a:rPr lang="en-US" u="sng" dirty="0" smtClean="0"/>
              <a:t>Rural </a:t>
            </a:r>
            <a:r>
              <a:rPr lang="en-US" u="sng" dirty="0" err="1" smtClean="0"/>
              <a:t>hubsites</a:t>
            </a:r>
            <a:r>
              <a:rPr lang="en-US" u="sng" dirty="0" smtClean="0"/>
              <a:t> </a:t>
            </a:r>
            <a:r>
              <a:rPr lang="en-US" dirty="0" smtClean="0"/>
              <a:t>inherit routed </a:t>
            </a:r>
            <a:r>
              <a:rPr lang="en-US" dirty="0" err="1" smtClean="0"/>
              <a:t>mux</a:t>
            </a:r>
            <a:r>
              <a:rPr lang="en-US" dirty="0" smtClean="0"/>
              <a:t>/</a:t>
            </a:r>
            <a:r>
              <a:rPr lang="en-US" dirty="0" err="1" smtClean="0"/>
              <a:t>demuxes</a:t>
            </a:r>
            <a:r>
              <a:rPr lang="en-US" dirty="0" smtClean="0"/>
              <a:t>, replacing elderly SONET components.</a:t>
            </a:r>
          </a:p>
          <a:p>
            <a:pPr lvl="1">
              <a:spcBef>
                <a:spcPts val="0"/>
              </a:spcBef>
            </a:pPr>
            <a:r>
              <a:rPr lang="en-US" dirty="0" smtClean="0"/>
              <a:t>Lawton: Cameron U, Comanche Nation College</a:t>
            </a:r>
          </a:p>
          <a:p>
            <a:pPr lvl="1">
              <a:spcBef>
                <a:spcPts val="0"/>
              </a:spcBef>
            </a:pPr>
            <a:r>
              <a:rPr lang="en-US" dirty="0" smtClean="0"/>
              <a:t>Chickasha: U Science &amp; Arts of Oklahoma</a:t>
            </a:r>
          </a:p>
          <a:p>
            <a:pPr lvl="1">
              <a:spcBef>
                <a:spcPts val="0"/>
              </a:spcBef>
            </a:pPr>
            <a:r>
              <a:rPr lang="en-US" dirty="0" smtClean="0"/>
              <a:t>Tonkawa: Northern Oklahoma College</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70</a:t>
            </a:fld>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Colleges</a:t>
            </a:r>
            <a:endParaRPr lang="en-US" dirty="0"/>
          </a:p>
        </p:txBody>
      </p:sp>
      <p:sp>
        <p:nvSpPr>
          <p:cNvPr id="3" name="Content Placeholder 2"/>
          <p:cNvSpPr>
            <a:spLocks noGrp="1"/>
          </p:cNvSpPr>
          <p:nvPr>
            <p:ph idx="1"/>
          </p:nvPr>
        </p:nvSpPr>
        <p:spPr/>
        <p:txBody>
          <a:bodyPr/>
          <a:lstStyle/>
          <a:p>
            <a:r>
              <a:rPr lang="en-US" dirty="0" smtClean="0"/>
              <a:t>We’re working with Tribal Colleges and Tribal-serving institutions that have very low connectivity, to help improve their capabilities.</a:t>
            </a:r>
          </a:p>
          <a:p>
            <a:r>
              <a:rPr lang="en-US" dirty="0" smtClean="0"/>
              <a:t>We visited College of the Muscogee last week and are working with them on a plan involving their beautiful new building.</a:t>
            </a:r>
          </a:p>
          <a:p>
            <a:r>
              <a:rPr lang="en-US" dirty="0" smtClean="0"/>
              <a:t>We have plans to finalize a date with Comanche Nation College soon.</a:t>
            </a:r>
          </a:p>
          <a:p>
            <a:r>
              <a:rPr lang="en-US" dirty="0" smtClean="0"/>
              <a:t>We’ve gotten in touch with Pawnee Nation College.</a:t>
            </a:r>
            <a:endParaRPr lang="en-US"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Networking Mentorship</a:t>
            </a:r>
            <a:endParaRPr lang="en-US" dirty="0"/>
          </a:p>
        </p:txBody>
      </p:sp>
      <p:sp>
        <p:nvSpPr>
          <p:cNvPr id="3" name="Content Placeholder 2"/>
          <p:cNvSpPr>
            <a:spLocks noGrp="1"/>
          </p:cNvSpPr>
          <p:nvPr>
            <p:ph idx="1"/>
          </p:nvPr>
        </p:nvSpPr>
        <p:spPr/>
        <p:txBody>
          <a:bodyPr/>
          <a:lstStyle/>
          <a:p>
            <a:pPr>
              <a:buNone/>
            </a:pPr>
            <a:r>
              <a:rPr lang="en-US" dirty="0" smtClean="0"/>
              <a:t>The Oklahoma Networking Mentorship Program is sending networking professionals to universities, colleges, career techs and even a high school statewide.</a:t>
            </a:r>
          </a:p>
          <a:p>
            <a:pPr>
              <a:buNone/>
            </a:pPr>
            <a:r>
              <a:rPr lang="en-US" dirty="0" smtClean="0"/>
              <a:t>These professionals will give talks on the practicalities of being a networking professional – what that career choice means day by day.</a:t>
            </a:r>
          </a:p>
          <a:p>
            <a:pPr>
              <a:buNone/>
            </a:pPr>
            <a:r>
              <a:rPr lang="en-US" dirty="0" smtClean="0"/>
              <a:t>We’ll also provide both live and virtual job shadowing opportunities – students can follow networking professionals around to see what their work looks like, either in person or via Twitter and </a:t>
            </a:r>
            <a:r>
              <a:rPr lang="en-US" dirty="0" err="1" smtClean="0"/>
              <a:t>Facebook</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Networking Mentorship</a:t>
            </a:r>
            <a:endParaRPr lang="en-US" dirty="0"/>
          </a:p>
        </p:txBody>
      </p:sp>
      <p:sp>
        <p:nvSpPr>
          <p:cNvPr id="3" name="Content Placeholder 2"/>
          <p:cNvSpPr>
            <a:spLocks noGrp="1"/>
          </p:cNvSpPr>
          <p:nvPr>
            <p:ph idx="1"/>
          </p:nvPr>
        </p:nvSpPr>
        <p:spPr>
          <a:xfrm>
            <a:off x="609600" y="1371600"/>
            <a:ext cx="5715000" cy="4648200"/>
          </a:xfrm>
        </p:spPr>
        <p:txBody>
          <a:bodyPr/>
          <a:lstStyle/>
          <a:p>
            <a:pPr>
              <a:buNone/>
            </a:pPr>
            <a:r>
              <a:rPr lang="en-US" dirty="0" smtClean="0"/>
              <a:t>Already signed up for Fall 2010:</a:t>
            </a:r>
          </a:p>
          <a:p>
            <a:pPr marL="457200" indent="-457200">
              <a:spcBef>
                <a:spcPts val="0"/>
              </a:spcBef>
              <a:buClrTx/>
              <a:buSzPct val="100000"/>
              <a:buFont typeface="+mj-lt"/>
              <a:buAutoNum type="arabicPeriod"/>
            </a:pPr>
            <a:r>
              <a:rPr lang="en-US" sz="2000" dirty="0" smtClean="0"/>
              <a:t>Cameron U (spring 2011)</a:t>
            </a:r>
          </a:p>
          <a:p>
            <a:pPr marL="457200" indent="-457200">
              <a:spcBef>
                <a:spcPts val="0"/>
              </a:spcBef>
              <a:buClrTx/>
              <a:buSzPct val="100000"/>
              <a:buFont typeface="+mj-lt"/>
              <a:buAutoNum type="arabicPeriod"/>
            </a:pPr>
            <a:r>
              <a:rPr lang="en-US" sz="2000" dirty="0" smtClean="0"/>
              <a:t>Eastern Oklahoma County Technology Center</a:t>
            </a:r>
          </a:p>
          <a:p>
            <a:pPr marL="457200" indent="-457200">
              <a:spcBef>
                <a:spcPts val="0"/>
              </a:spcBef>
              <a:buClrTx/>
              <a:buSzPct val="100000"/>
              <a:buFont typeface="+mj-lt"/>
              <a:buAutoNum type="arabicPeriod"/>
            </a:pPr>
            <a:r>
              <a:rPr lang="en-US" sz="2000" dirty="0" smtClean="0"/>
              <a:t>Eastern Oklahoma State College</a:t>
            </a:r>
          </a:p>
          <a:p>
            <a:pPr marL="457200" indent="-457200">
              <a:spcBef>
                <a:spcPts val="0"/>
              </a:spcBef>
              <a:buClrTx/>
              <a:buSzPct val="100000"/>
              <a:buFont typeface="+mj-lt"/>
              <a:buAutoNum type="arabicPeriod"/>
            </a:pPr>
            <a:r>
              <a:rPr lang="en-US" sz="2000" dirty="0" smtClean="0"/>
              <a:t>Gordon Cooper Technology Center</a:t>
            </a:r>
          </a:p>
          <a:p>
            <a:pPr marL="457200" indent="-457200">
              <a:spcBef>
                <a:spcPts val="0"/>
              </a:spcBef>
              <a:buClrTx/>
              <a:buSzPct val="100000"/>
              <a:buFont typeface="+mj-lt"/>
              <a:buAutoNum type="arabicPeriod"/>
            </a:pPr>
            <a:r>
              <a:rPr lang="en-US" sz="2000" dirty="0" smtClean="0"/>
              <a:t>Langston U</a:t>
            </a:r>
          </a:p>
          <a:p>
            <a:pPr marL="457200" indent="-457200">
              <a:spcBef>
                <a:spcPts val="0"/>
              </a:spcBef>
              <a:buClrTx/>
              <a:buSzPct val="100000"/>
              <a:buFont typeface="+mj-lt"/>
              <a:buAutoNum type="arabicPeriod"/>
            </a:pPr>
            <a:r>
              <a:rPr lang="en-US" sz="2000" dirty="0" smtClean="0"/>
              <a:t>Oklahoma Christian U</a:t>
            </a:r>
          </a:p>
          <a:p>
            <a:pPr marL="457200" indent="-457200">
              <a:spcBef>
                <a:spcPts val="0"/>
              </a:spcBef>
              <a:buClrTx/>
              <a:buSzPct val="100000"/>
              <a:buFont typeface="+mj-lt"/>
              <a:buAutoNum type="arabicPeriod"/>
            </a:pPr>
            <a:r>
              <a:rPr lang="en-US" sz="2000" dirty="0" smtClean="0"/>
              <a:t>Oklahoma City U</a:t>
            </a:r>
          </a:p>
          <a:p>
            <a:pPr marL="457200" indent="-457200">
              <a:spcBef>
                <a:spcPts val="0"/>
              </a:spcBef>
              <a:buClrTx/>
              <a:buSzPct val="100000"/>
              <a:buFont typeface="+mj-lt"/>
              <a:buAutoNum type="arabicPeriod"/>
            </a:pPr>
            <a:r>
              <a:rPr lang="en-US" sz="2000" dirty="0" smtClean="0"/>
              <a:t>Oklahoma Panhandle State U</a:t>
            </a:r>
          </a:p>
          <a:p>
            <a:pPr marL="457200" indent="-457200">
              <a:spcBef>
                <a:spcPts val="0"/>
              </a:spcBef>
              <a:buClrTx/>
              <a:buSzPct val="100000"/>
              <a:buFont typeface="+mj-lt"/>
              <a:buAutoNum type="arabicPeriod"/>
            </a:pPr>
            <a:r>
              <a:rPr lang="en-US" sz="2000" dirty="0" smtClean="0"/>
              <a:t>Oklahoma School of Science &amp; Mathematics</a:t>
            </a:r>
          </a:p>
          <a:p>
            <a:pPr marL="457200" indent="-457200">
              <a:spcBef>
                <a:spcPts val="0"/>
              </a:spcBef>
              <a:buClrTx/>
              <a:buSzPct val="100000"/>
              <a:buFont typeface="+mj-lt"/>
              <a:buAutoNum type="arabicPeriod"/>
            </a:pPr>
            <a:r>
              <a:rPr lang="en-US" sz="2000" dirty="0" smtClean="0"/>
              <a:t>Oklahoma State U</a:t>
            </a:r>
          </a:p>
          <a:p>
            <a:pPr marL="457200" indent="-457200">
              <a:spcBef>
                <a:spcPts val="0"/>
              </a:spcBef>
              <a:buClrTx/>
              <a:buSzPct val="100000"/>
              <a:buFont typeface="+mj-lt"/>
              <a:buAutoNum type="arabicPeriod"/>
            </a:pPr>
            <a:r>
              <a:rPr lang="en-US" sz="2000" dirty="0" smtClean="0"/>
              <a:t>Oklahoma State U-Oklahoma City</a:t>
            </a:r>
          </a:p>
          <a:p>
            <a:pPr marL="457200" indent="-457200">
              <a:spcBef>
                <a:spcPts val="0"/>
              </a:spcBef>
              <a:buClrTx/>
              <a:buSzPct val="100000"/>
              <a:buFont typeface="+mj-lt"/>
              <a:buAutoNum type="arabicPeriod"/>
            </a:pPr>
            <a:r>
              <a:rPr lang="en-US" sz="2000" dirty="0" smtClean="0"/>
              <a:t>U Central Oklahoma (spring 2011)</a:t>
            </a:r>
          </a:p>
          <a:p>
            <a:pPr marL="457200" indent="-457200">
              <a:spcBef>
                <a:spcPts val="0"/>
              </a:spcBef>
              <a:buClrTx/>
              <a:buSzPct val="100000"/>
              <a:buFont typeface="+mj-lt"/>
              <a:buAutoNum type="arabicPeriod"/>
            </a:pPr>
            <a:r>
              <a:rPr lang="en-US" sz="2000" dirty="0" smtClean="0"/>
              <a:t>OU Norman</a:t>
            </a:r>
          </a:p>
          <a:p>
            <a:pPr marL="457200" indent="-457200">
              <a:spcBef>
                <a:spcPts val="0"/>
              </a:spcBef>
              <a:buClrTx/>
              <a:buSzPct val="100000"/>
              <a:buFont typeface="+mj-lt"/>
              <a:buAutoNum type="arabicPeriod"/>
            </a:pPr>
            <a:r>
              <a:rPr lang="en-US" sz="2000" dirty="0" smtClean="0"/>
              <a:t>OU Tulsa</a:t>
            </a:r>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GRANT: Petascale Storage</a:t>
            </a:r>
            <a:endParaRPr lang="en-US" dirty="0"/>
          </a:p>
        </p:txBody>
      </p:sp>
      <p:sp>
        <p:nvSpPr>
          <p:cNvPr id="3" name="Content Placeholder 2"/>
          <p:cNvSpPr>
            <a:spLocks noGrp="1"/>
          </p:cNvSpPr>
          <p:nvPr>
            <p:ph idx="1"/>
          </p:nvPr>
        </p:nvSpPr>
        <p:spPr/>
        <p:txBody>
          <a:bodyPr/>
          <a:lstStyle/>
          <a:p>
            <a:pPr>
              <a:buNone/>
            </a:pPr>
            <a:r>
              <a:rPr lang="en-US" dirty="0" smtClean="0"/>
              <a:t>OU has been awarded an NSF Major Research Instrumentation (MRI) grant (PI Neeman).</a:t>
            </a:r>
          </a:p>
          <a:p>
            <a:pPr>
              <a:buNone/>
            </a:pPr>
            <a:r>
              <a:rPr lang="en-US" dirty="0" smtClean="0"/>
              <a:t>We’ll purchase and deploy a combined disk/tape bulk storage archive:</a:t>
            </a:r>
          </a:p>
          <a:p>
            <a:r>
              <a:rPr lang="en-US" dirty="0" smtClean="0"/>
              <a:t>the NSF budget will pay for the hardware, software and warranties/maintenance for 3 years;</a:t>
            </a:r>
          </a:p>
          <a:p>
            <a:r>
              <a:rPr lang="en-US" dirty="0" smtClean="0"/>
              <a:t>OU cost share and institutional commitment will pay for space, power, cooling and labor, as well as maintenance after the 3 year project period;</a:t>
            </a:r>
          </a:p>
          <a:p>
            <a:r>
              <a:rPr lang="en-US" dirty="0" smtClean="0"/>
              <a:t>individual users (e.g., faculty across Oklahoma) will pay for the media (disk drives and tape cartridges).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smtClean="0"/>
          </a:p>
          <a:p>
            <a:pPr>
              <a:defRPr/>
            </a:pPr>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PetaStore Strategy</a:t>
            </a:r>
            <a:endParaRPr lang="en-US" dirty="0"/>
          </a:p>
        </p:txBody>
      </p:sp>
      <p:sp>
        <p:nvSpPr>
          <p:cNvPr id="3" name="Content Placeholder 2"/>
          <p:cNvSpPr>
            <a:spLocks noGrp="1"/>
          </p:cNvSpPr>
          <p:nvPr>
            <p:ph idx="1"/>
          </p:nvPr>
        </p:nvSpPr>
        <p:spPr/>
        <p:txBody>
          <a:bodyPr/>
          <a:lstStyle/>
          <a:p>
            <a:r>
              <a:rPr lang="en-US" dirty="0" smtClean="0"/>
              <a:t>Many media slots, few media.</a:t>
            </a:r>
          </a:p>
          <a:p>
            <a:r>
              <a:rPr lang="en-US" dirty="0" smtClean="0"/>
              <a:t>Most of the media the grant purchases will be allocated to the research projects in the proposal.</a:t>
            </a:r>
          </a:p>
          <a:p>
            <a:r>
              <a:rPr lang="en-US" dirty="0" smtClean="0"/>
              <a:t>Slots are available on a first come first serve basis.</a:t>
            </a:r>
          </a:p>
          <a:p>
            <a:r>
              <a:rPr lang="en-US" dirty="0" smtClean="0"/>
              <a:t>Under the Oklahoma Cyberinfrastructure Initiative, this is also true for academic institutions statewide (and also many non-academic institutions).</a:t>
            </a:r>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Research Projects</a:t>
            </a:r>
            <a:endParaRPr lang="en-US" dirty="0"/>
          </a:p>
        </p:txBody>
      </p:sp>
      <p:sp>
        <p:nvSpPr>
          <p:cNvPr id="3" name="Content Placeholder 2"/>
          <p:cNvSpPr>
            <a:spLocks noGrp="1"/>
          </p:cNvSpPr>
          <p:nvPr>
            <p:ph idx="1"/>
          </p:nvPr>
        </p:nvSpPr>
        <p:spPr/>
        <p:txBody>
          <a:bodyPr/>
          <a:lstStyle/>
          <a:p>
            <a:pPr>
              <a:spcBef>
                <a:spcPts val="0"/>
              </a:spcBef>
            </a:pPr>
            <a:r>
              <a:rPr lang="en-US" sz="2100" b="1" u="sng" dirty="0" smtClean="0"/>
              <a:t>Numerical Prediction and Data Assimilation for Convection Storms, Tornadoes and Hurricanes</a:t>
            </a:r>
            <a:r>
              <a:rPr lang="en-US" sz="2100" dirty="0" smtClean="0"/>
              <a:t>: </a:t>
            </a:r>
            <a:r>
              <a:rPr lang="en-US" sz="2100" dirty="0" err="1" smtClean="0"/>
              <a:t>Xue</a:t>
            </a:r>
            <a:r>
              <a:rPr lang="en-US" sz="2100" dirty="0" smtClean="0"/>
              <a:t>, Meteorology and Center for Analysis &amp; Prediction of Storms (CAPS)</a:t>
            </a:r>
          </a:p>
          <a:p>
            <a:pPr>
              <a:spcBef>
                <a:spcPts val="0"/>
              </a:spcBef>
            </a:pPr>
            <a:r>
              <a:rPr lang="en-US" sz="2100" b="1" u="sng" dirty="0" smtClean="0"/>
              <a:t>ATLAS Tier 2 High Energy Physics</a:t>
            </a:r>
            <a:r>
              <a:rPr lang="en-US" sz="2100" dirty="0" smtClean="0"/>
              <a:t>: Strauss, </a:t>
            </a:r>
            <a:r>
              <a:rPr lang="en-US" sz="2100" dirty="0" err="1" smtClean="0"/>
              <a:t>Skubic</a:t>
            </a:r>
            <a:r>
              <a:rPr lang="en-US" sz="2100" dirty="0" smtClean="0"/>
              <a:t>, </a:t>
            </a:r>
            <a:r>
              <a:rPr lang="en-US" sz="2100" dirty="0" err="1" smtClean="0"/>
              <a:t>Severini</a:t>
            </a:r>
            <a:r>
              <a:rPr lang="en-US" sz="2100" dirty="0" smtClean="0"/>
              <a:t>, Physics &amp; Astronomy, Oklahoma Center for High Energy Physics</a:t>
            </a:r>
          </a:p>
          <a:p>
            <a:pPr>
              <a:spcBef>
                <a:spcPts val="0"/>
              </a:spcBef>
            </a:pPr>
            <a:r>
              <a:rPr lang="en-US" sz="2100" b="1" u="sng" dirty="0" smtClean="0"/>
              <a:t>Earth Observations for Biogeochemistry, Climate and Global Health</a:t>
            </a:r>
            <a:r>
              <a:rPr lang="en-US" sz="2100" dirty="0" smtClean="0"/>
              <a:t>: Xiao, Botany &amp; Microbiology, Center for Spatial Analysis</a:t>
            </a:r>
          </a:p>
          <a:p>
            <a:pPr>
              <a:spcBef>
                <a:spcPts val="0"/>
              </a:spcBef>
            </a:pPr>
            <a:r>
              <a:rPr lang="en-US" sz="2100" b="1" u="sng" dirty="0" smtClean="0"/>
              <a:t>Adaption of Robust Kernel Methods to Geosciences</a:t>
            </a:r>
            <a:r>
              <a:rPr lang="en-US" sz="2100" dirty="0" smtClean="0"/>
              <a:t>: </a:t>
            </a:r>
            <a:r>
              <a:rPr lang="en-US" sz="2100" dirty="0" err="1" smtClean="0"/>
              <a:t>Trafalis</a:t>
            </a:r>
            <a:r>
              <a:rPr lang="en-US" sz="2100" dirty="0" smtClean="0"/>
              <a:t>, Industrial </a:t>
            </a:r>
            <a:r>
              <a:rPr lang="en-US" sz="2100" dirty="0" err="1" smtClean="0"/>
              <a:t>Engr</a:t>
            </a:r>
            <a:r>
              <a:rPr lang="en-US" sz="2100" dirty="0" smtClean="0"/>
              <a:t>; Richman, Leslie, Meteorology</a:t>
            </a:r>
          </a:p>
          <a:p>
            <a:pPr>
              <a:spcBef>
                <a:spcPts val="0"/>
              </a:spcBef>
            </a:pPr>
            <a:r>
              <a:rPr lang="en-US" sz="2100" b="1" u="sng" dirty="0" smtClean="0"/>
              <a:t>3D Synthetic Spectroscopy of Astrophysical Objects</a:t>
            </a:r>
            <a:r>
              <a:rPr lang="en-US" sz="2100" dirty="0" smtClean="0"/>
              <a:t>: Baron, Physics &amp; Astronomy</a:t>
            </a:r>
          </a:p>
          <a:p>
            <a:pPr>
              <a:spcBef>
                <a:spcPts val="0"/>
              </a:spcBef>
            </a:pPr>
            <a:r>
              <a:rPr lang="en-US" sz="2100" b="1" u="sng" dirty="0" smtClean="0"/>
              <a:t>Credibility Assessment Research Initiative</a:t>
            </a:r>
            <a:r>
              <a:rPr lang="en-US" sz="2100" dirty="0" smtClean="0"/>
              <a:t>: Jensen, Management Information Systems, Center for Applied Social Research</a:t>
            </a:r>
            <a:endParaRPr lang="en-US" sz="2100"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 Research Projects (cont’d)</a:t>
            </a:r>
            <a:endParaRPr lang="en-US" dirty="0"/>
          </a:p>
        </p:txBody>
      </p:sp>
      <p:sp>
        <p:nvSpPr>
          <p:cNvPr id="3" name="Content Placeholder 2"/>
          <p:cNvSpPr>
            <a:spLocks noGrp="1"/>
          </p:cNvSpPr>
          <p:nvPr>
            <p:ph idx="1"/>
          </p:nvPr>
        </p:nvSpPr>
        <p:spPr/>
        <p:txBody>
          <a:bodyPr/>
          <a:lstStyle/>
          <a:p>
            <a:r>
              <a:rPr lang="en-US" sz="2100" b="1" u="sng" dirty="0" smtClean="0"/>
              <a:t>Developing Spatiotemporal Relational Models to Anticipate Tornado Formation</a:t>
            </a:r>
            <a:r>
              <a:rPr lang="en-US" sz="2100" dirty="0" smtClean="0"/>
              <a:t>: McGovern, Computer Science (CS), Interaction, Discovery, Exploration, Adaptation (IDEA) Lab</a:t>
            </a:r>
          </a:p>
          <a:p>
            <a:r>
              <a:rPr lang="en-US" sz="2100" b="1" u="sng" dirty="0" smtClean="0"/>
              <a:t>Coastal Hazards Modeling</a:t>
            </a:r>
            <a:r>
              <a:rPr lang="en-US" sz="2100" dirty="0" smtClean="0"/>
              <a:t>: </a:t>
            </a:r>
            <a:r>
              <a:rPr lang="en-US" sz="2100" dirty="0" err="1" smtClean="0"/>
              <a:t>Kolar</a:t>
            </a:r>
            <a:r>
              <a:rPr lang="en-US" sz="2100" dirty="0" smtClean="0"/>
              <a:t>, </a:t>
            </a:r>
            <a:r>
              <a:rPr lang="en-US" sz="2100" dirty="0" err="1" smtClean="0"/>
              <a:t>Dresback</a:t>
            </a:r>
            <a:r>
              <a:rPr lang="en-US" sz="2100" dirty="0" smtClean="0"/>
              <a:t>, Civil Engineering &amp; Environmental Science (CEES), Natural Hazards Center</a:t>
            </a:r>
          </a:p>
          <a:p>
            <a:pPr>
              <a:spcBef>
                <a:spcPts val="0"/>
              </a:spcBef>
            </a:pPr>
            <a:r>
              <a:rPr lang="en-US" sz="2100" b="1" u="sng" dirty="0" smtClean="0"/>
              <a:t>High Resolution </a:t>
            </a:r>
            <a:r>
              <a:rPr lang="en-US" sz="2100" b="1" u="sng" dirty="0" err="1" smtClean="0"/>
              <a:t>Polarimetric</a:t>
            </a:r>
            <a:r>
              <a:rPr lang="en-US" sz="2100" b="1" u="sng" dirty="0" smtClean="0"/>
              <a:t> Radar Studies Using OU-PRIME Radar</a:t>
            </a:r>
            <a:r>
              <a:rPr lang="en-US" sz="2100" dirty="0" smtClean="0"/>
              <a:t>: Palmer, Meteorology &amp; Atmospheric Radar Research Center</a:t>
            </a:r>
          </a:p>
          <a:p>
            <a:pPr>
              <a:spcBef>
                <a:spcPts val="0"/>
              </a:spcBef>
            </a:pPr>
            <a:r>
              <a:rPr lang="en-US" sz="2100" b="1" u="sng" dirty="0" smtClean="0"/>
              <a:t>Perceptual and cognitive capacity: Modeling Behavior and Neurophysiology</a:t>
            </a:r>
            <a:r>
              <a:rPr lang="en-US" sz="2100" dirty="0" smtClean="0"/>
              <a:t>: Wenger, Psychology</a:t>
            </a:r>
          </a:p>
          <a:p>
            <a:pPr>
              <a:spcBef>
                <a:spcPts val="0"/>
              </a:spcBef>
            </a:pPr>
            <a:r>
              <a:rPr lang="en-US" sz="2100" b="1" u="sng" dirty="0" smtClean="0"/>
              <a:t>Multiscale Transport in Micro- and </a:t>
            </a:r>
            <a:r>
              <a:rPr lang="en-US" sz="2100" b="1" u="sng" dirty="0" err="1" smtClean="0"/>
              <a:t>Nano</a:t>
            </a:r>
            <a:r>
              <a:rPr lang="en-US" sz="2100" b="1" u="sng" dirty="0" smtClean="0"/>
              <a:t>-structures</a:t>
            </a:r>
            <a:r>
              <a:rPr lang="en-US" sz="2100" dirty="0" smtClean="0"/>
              <a:t>: </a:t>
            </a:r>
            <a:r>
              <a:rPr lang="en-US" sz="2100" dirty="0" err="1" smtClean="0"/>
              <a:t>Papavassiliou</a:t>
            </a:r>
            <a:r>
              <a:rPr lang="en-US" sz="2100" dirty="0" smtClean="0"/>
              <a:t>, Chemical, Biological &amp; Materials </a:t>
            </a:r>
            <a:r>
              <a:rPr lang="en-US" sz="2100" dirty="0" err="1" smtClean="0"/>
              <a:t>Engr</a:t>
            </a:r>
            <a:r>
              <a:rPr lang="en-US" sz="2100" dirty="0" smtClean="0"/>
              <a:t> </a:t>
            </a:r>
          </a:p>
          <a:p>
            <a:pPr>
              <a:spcBef>
                <a:spcPts val="0"/>
              </a:spcBef>
            </a:pPr>
            <a:r>
              <a:rPr lang="en-US" sz="2100" b="1" u="sng" dirty="0" smtClean="0"/>
              <a:t>Electron Transfer Cofactors and Charge Transport</a:t>
            </a:r>
            <a:r>
              <a:rPr lang="en-US" sz="2100" dirty="0" smtClean="0"/>
              <a:t>: Wheeler, Chemistry &amp; Biochemistry</a:t>
            </a:r>
            <a:endParaRPr lang="en-US" sz="2100"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Data Management Plans</a:t>
            </a:r>
            <a:endParaRPr lang="en-US" dirty="0"/>
          </a:p>
        </p:txBody>
      </p:sp>
      <p:sp>
        <p:nvSpPr>
          <p:cNvPr id="3" name="Content Placeholder 2"/>
          <p:cNvSpPr>
            <a:spLocks noGrp="1"/>
          </p:cNvSpPr>
          <p:nvPr>
            <p:ph idx="1"/>
          </p:nvPr>
        </p:nvSpPr>
        <p:spPr/>
        <p:txBody>
          <a:bodyPr/>
          <a:lstStyle/>
          <a:p>
            <a:r>
              <a:rPr lang="en-US" dirty="0" smtClean="0"/>
              <a:t>Beginning mid-January 2011, </a:t>
            </a:r>
            <a:r>
              <a:rPr lang="en-US" b="1" u="sng" dirty="0" smtClean="0"/>
              <a:t>ALL</a:t>
            </a:r>
            <a:r>
              <a:rPr lang="en-US" dirty="0" smtClean="0"/>
              <a:t> proposals to the NSF </a:t>
            </a:r>
            <a:r>
              <a:rPr lang="en-US" b="1" u="sng" dirty="0" smtClean="0"/>
              <a:t>MUST</a:t>
            </a:r>
            <a:r>
              <a:rPr lang="en-US" dirty="0" smtClean="0"/>
              <a:t> have 2-page data management plans. (The plan could be an argument that no data management plan is needed).</a:t>
            </a:r>
          </a:p>
          <a:p>
            <a:r>
              <a:rPr lang="en-US" dirty="0" smtClean="0"/>
              <a:t>I’ll be meeting with the Asst VP for Research to work on both boilerplate text describing the Oklahoma PetaStore, as well as strategizing how to assist researchers in constructing plans for metadata, provenance, etc.</a:t>
            </a:r>
            <a:endParaRPr lang="en-US" dirty="0"/>
          </a:p>
        </p:txBody>
      </p:sp>
      <p:sp>
        <p:nvSpPr>
          <p:cNvPr id="4" name="Footer Placeholder 3"/>
          <p:cNvSpPr>
            <a:spLocks noGrp="1"/>
          </p:cNvSpPr>
          <p:nvPr>
            <p:ph type="ftr" sz="quarter" idx="10"/>
          </p:nvPr>
        </p:nvSpPr>
        <p:spPr/>
        <p:txBody>
          <a:bodyPr/>
          <a:lstStyle/>
          <a:p>
            <a:r>
              <a:rPr lang="en-US" smtClean="0"/>
              <a:t>OSCER State of the Center Address</a:t>
            </a:r>
          </a:p>
          <a:p>
            <a:r>
              <a:rPr lang="en-US" smtClean="0"/>
              <a:t>Wednesday October 6 2010</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CAE2359A-7C5E-4C18-B2CE-0F00CE30A40F}" type="slidenum">
              <a:rPr lang="en-US"/>
              <a:pPr/>
              <a:t>79</a:t>
            </a:fld>
            <a:endParaRPr lang="en-US"/>
          </a:p>
        </p:txBody>
      </p:sp>
      <p:sp>
        <p:nvSpPr>
          <p:cNvPr id="856066" name="Rectangle 2"/>
          <p:cNvSpPr>
            <a:spLocks noGrp="1" noChangeArrowheads="1"/>
          </p:cNvSpPr>
          <p:nvPr>
            <p:ph type="title"/>
          </p:nvPr>
        </p:nvSpPr>
        <p:spPr/>
        <p:txBody>
          <a:bodyPr/>
          <a:lstStyle/>
          <a:p>
            <a:r>
              <a:rPr lang="en-US" sz="3600"/>
              <a:t>What a Bargain!</a:t>
            </a:r>
          </a:p>
        </p:txBody>
      </p:sp>
      <p:sp>
        <p:nvSpPr>
          <p:cNvPr id="856067" name="Rectangle 3"/>
          <p:cNvSpPr>
            <a:spLocks noGrp="1" noChangeArrowheads="1"/>
          </p:cNvSpPr>
          <p:nvPr>
            <p:ph type="body" idx="1"/>
          </p:nvPr>
        </p:nvSpPr>
        <p:spPr>
          <a:xfrm>
            <a:off x="381000" y="1371600"/>
            <a:ext cx="8458200" cy="4648200"/>
          </a:xfrm>
        </p:spPr>
        <p:txBody>
          <a:bodyPr/>
          <a:lstStyle/>
          <a:p>
            <a:pPr>
              <a:buFont typeface="Wingdings" pitchFamily="2" charset="2"/>
              <a:buNone/>
            </a:pPr>
            <a:endParaRPr lang="en-US" dirty="0" smtClean="0"/>
          </a:p>
          <a:p>
            <a:pPr>
              <a:buFont typeface="Wingdings" pitchFamily="2" charset="2"/>
              <a:buNone/>
            </a:pPr>
            <a:r>
              <a:rPr lang="en-US" dirty="0" smtClean="0"/>
              <a:t>When </a:t>
            </a:r>
            <a:r>
              <a:rPr lang="en-US" dirty="0"/>
              <a:t>you hand in a completed </a:t>
            </a:r>
            <a:r>
              <a:rPr lang="en-US" b="1" u="sng" dirty="0">
                <a:solidFill>
                  <a:schemeClr val="tx2"/>
                </a:solidFill>
              </a:rPr>
              <a:t>EVALUATION FORM</a:t>
            </a:r>
            <a:r>
              <a:rPr lang="en-US" dirty="0"/>
              <a:t>, you’ll get a beautiful new </a:t>
            </a:r>
            <a:r>
              <a:rPr lang="en-US" dirty="0" smtClean="0"/>
              <a:t>Wednesday October 6 2010  </a:t>
            </a:r>
            <a:r>
              <a:rPr lang="en-US" u="sng" dirty="0" smtClean="0"/>
              <a:t>T-SHIRT</a:t>
            </a:r>
            <a:r>
              <a:rPr lang="en-US" dirty="0"/>
              <a:t>, </a:t>
            </a:r>
            <a:r>
              <a:rPr lang="en-US" b="1" u="sng" dirty="0">
                <a:solidFill>
                  <a:schemeClr val="tx2"/>
                </a:solidFill>
              </a:rPr>
              <a:t>FREE!</a:t>
            </a:r>
            <a:endParaRPr lang="en-US" dirty="0">
              <a:solidFill>
                <a:schemeClr val="tx2"/>
              </a:solidFill>
            </a:endParaRP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12" name="Slide Number Placeholder 5"/>
          <p:cNvSpPr>
            <a:spLocks noGrp="1"/>
          </p:cNvSpPr>
          <p:nvPr>
            <p:ph type="sldNum" sz="quarter" idx="11"/>
          </p:nvPr>
        </p:nvSpPr>
        <p:spPr/>
        <p:txBody>
          <a:bodyPr/>
          <a:lstStyle/>
          <a:p>
            <a:fld id="{73AFEB89-B0E5-43C7-961A-8BE61BFA35B4}" type="slidenum">
              <a:rPr lang="en-US"/>
              <a:pPr/>
              <a:t>8</a:t>
            </a:fld>
            <a:endParaRPr lang="en-US"/>
          </a:p>
        </p:txBody>
      </p:sp>
      <p:sp>
        <p:nvSpPr>
          <p:cNvPr id="775170" name="Rectangle 2"/>
          <p:cNvSpPr>
            <a:spLocks noGrp="1" noChangeArrowheads="1"/>
          </p:cNvSpPr>
          <p:nvPr>
            <p:ph type="title"/>
          </p:nvPr>
        </p:nvSpPr>
        <p:spPr/>
        <p:txBody>
          <a:bodyPr/>
          <a:lstStyle/>
          <a:p>
            <a:r>
              <a:rPr lang="en-US"/>
              <a:t>Who is OSCER? OU Groups</a:t>
            </a:r>
          </a:p>
        </p:txBody>
      </p:sp>
      <p:sp>
        <p:nvSpPr>
          <p:cNvPr id="775171" name="Rectangle 3"/>
          <p:cNvSpPr>
            <a:spLocks noGrp="1" noChangeArrowheads="1"/>
          </p:cNvSpPr>
          <p:nvPr>
            <p:ph type="body" sz="half" idx="1"/>
          </p:nvPr>
        </p:nvSpPr>
        <p:spPr>
          <a:xfrm>
            <a:off x="381000" y="1295400"/>
            <a:ext cx="4191000" cy="4648200"/>
          </a:xfrm>
        </p:spPr>
        <p:txBody>
          <a:bodyPr/>
          <a:lstStyle/>
          <a:p>
            <a:pPr marL="381000" indent="-381000">
              <a:buClr>
                <a:schemeClr val="tx1"/>
              </a:buClr>
              <a:buSzTx/>
              <a:buFont typeface="Wingdings" pitchFamily="2" charset="2"/>
              <a:buAutoNum type="arabicPeriod"/>
            </a:pPr>
            <a:r>
              <a:rPr lang="en-US" sz="1800"/>
              <a:t>Advanced Center for Genome Technology</a:t>
            </a:r>
          </a:p>
          <a:p>
            <a:pPr marL="381000" indent="-381000">
              <a:buClr>
                <a:schemeClr val="tx1"/>
              </a:buClr>
              <a:buSzTx/>
              <a:buFont typeface="Wingdings" pitchFamily="2" charset="2"/>
              <a:buAutoNum type="arabicPeriod"/>
            </a:pPr>
            <a:r>
              <a:rPr lang="en-US" sz="1800"/>
              <a:t>Center for Analysis &amp; Prediction of Storms</a:t>
            </a:r>
          </a:p>
          <a:p>
            <a:pPr marL="381000" indent="-381000">
              <a:buClr>
                <a:schemeClr val="tx1"/>
              </a:buClr>
              <a:buSzTx/>
              <a:buFont typeface="Wingdings" pitchFamily="2" charset="2"/>
              <a:buAutoNum type="arabicPeriod"/>
            </a:pPr>
            <a:r>
              <a:rPr lang="en-US" sz="1800"/>
              <a:t>Center for Aircraft &amp; Systems/Support Infrastructure</a:t>
            </a:r>
          </a:p>
          <a:p>
            <a:pPr marL="381000" indent="-381000">
              <a:buClr>
                <a:schemeClr val="tx1"/>
              </a:buClr>
              <a:buSzTx/>
              <a:buFont typeface="Wingdings" pitchFamily="2" charset="2"/>
              <a:buAutoNum type="arabicPeriod"/>
            </a:pPr>
            <a:r>
              <a:rPr lang="en-US" sz="1800"/>
              <a:t>Cooperative Institute for Mesoscale Meteorological Studies</a:t>
            </a:r>
          </a:p>
          <a:p>
            <a:pPr marL="381000" indent="-381000">
              <a:buClr>
                <a:schemeClr val="tx1"/>
              </a:buClr>
              <a:buSzTx/>
              <a:buFont typeface="Wingdings" pitchFamily="2" charset="2"/>
              <a:buAutoNum type="arabicPeriod"/>
            </a:pPr>
            <a:r>
              <a:rPr lang="en-US" sz="1800"/>
              <a:t>Center for Engineering Optimization</a:t>
            </a:r>
          </a:p>
          <a:p>
            <a:pPr marL="381000" indent="-381000">
              <a:buClr>
                <a:schemeClr val="tx1"/>
              </a:buClr>
              <a:buSzTx/>
              <a:buFont typeface="Wingdings" pitchFamily="2" charset="2"/>
              <a:buAutoNum type="arabicPeriod"/>
            </a:pPr>
            <a:r>
              <a:rPr lang="en-US" sz="1800"/>
              <a:t>Fears Structural Engineering Laboratory</a:t>
            </a:r>
          </a:p>
          <a:p>
            <a:pPr marL="381000" indent="-381000">
              <a:buClr>
                <a:schemeClr val="tx1"/>
              </a:buClr>
              <a:buSzTx/>
              <a:buFont typeface="Wingdings" pitchFamily="2" charset="2"/>
              <a:buAutoNum type="arabicPeriod"/>
            </a:pPr>
            <a:r>
              <a:rPr lang="en-US" sz="1800"/>
              <a:t>Human Technology Interaction Center</a:t>
            </a:r>
          </a:p>
          <a:p>
            <a:pPr marL="381000" indent="-381000">
              <a:buClr>
                <a:schemeClr val="tx1"/>
              </a:buClr>
              <a:buSzTx/>
              <a:buFont typeface="Wingdings" pitchFamily="2" charset="2"/>
              <a:buAutoNum type="arabicPeriod"/>
            </a:pPr>
            <a:r>
              <a:rPr lang="en-US" sz="1800"/>
              <a:t>Institute of Exploration &amp; Development Geosciences</a:t>
            </a:r>
          </a:p>
        </p:txBody>
      </p:sp>
      <p:sp>
        <p:nvSpPr>
          <p:cNvPr id="775172" name="Rectangle 4"/>
          <p:cNvSpPr>
            <a:spLocks noGrp="1" noChangeArrowheads="1"/>
          </p:cNvSpPr>
          <p:nvPr>
            <p:ph type="body" sz="half" idx="2"/>
          </p:nvPr>
        </p:nvSpPr>
        <p:spPr>
          <a:xfrm>
            <a:off x="4495800" y="1295400"/>
            <a:ext cx="4419600" cy="4953000"/>
          </a:xfrm>
        </p:spPr>
        <p:txBody>
          <a:bodyPr/>
          <a:lstStyle/>
          <a:p>
            <a:pPr marL="381000" indent="-381000">
              <a:buClr>
                <a:schemeClr val="tx1"/>
              </a:buClr>
              <a:buSzTx/>
              <a:buFont typeface="Wingdings" pitchFamily="2" charset="2"/>
              <a:buAutoNum type="arabicPeriod" startAt="9"/>
            </a:pPr>
            <a:r>
              <a:rPr lang="en-US" sz="1800"/>
              <a:t>Instructional Development Program</a:t>
            </a:r>
          </a:p>
          <a:p>
            <a:pPr marL="381000" indent="-381000">
              <a:lnSpc>
                <a:spcPct val="90000"/>
              </a:lnSpc>
              <a:buClr>
                <a:schemeClr val="tx1"/>
              </a:buClr>
              <a:buSzTx/>
              <a:buFont typeface="Wingdings" pitchFamily="2" charset="2"/>
              <a:buAutoNum type="arabicPeriod" startAt="9"/>
            </a:pPr>
            <a:r>
              <a:rPr lang="en-US" sz="1800"/>
              <a:t>Interaction, Discovery, Exploration, Adaptation Laboratory</a:t>
            </a:r>
          </a:p>
          <a:p>
            <a:pPr marL="381000" indent="-381000">
              <a:lnSpc>
                <a:spcPct val="70000"/>
              </a:lnSpc>
              <a:buClr>
                <a:schemeClr val="tx1"/>
              </a:buClr>
              <a:buSzTx/>
              <a:buFont typeface="Wingdings" pitchFamily="2" charset="2"/>
              <a:buAutoNum type="arabicPeriod" startAt="9"/>
            </a:pPr>
            <a:r>
              <a:rPr lang="en-US" sz="1800"/>
              <a:t>Microarray Core Facility</a:t>
            </a:r>
          </a:p>
          <a:p>
            <a:pPr marL="381000" indent="-381000">
              <a:buClr>
                <a:schemeClr val="tx1"/>
              </a:buClr>
              <a:buSzTx/>
              <a:buFont typeface="Wingdings" pitchFamily="2" charset="2"/>
              <a:buAutoNum type="arabicPeriod" startAt="9"/>
            </a:pPr>
            <a:r>
              <a:rPr lang="en-US" sz="1800"/>
              <a:t>OU Information Technology</a:t>
            </a:r>
          </a:p>
          <a:p>
            <a:pPr marL="381000" indent="-381000">
              <a:buClr>
                <a:schemeClr val="tx1"/>
              </a:buClr>
              <a:buSzTx/>
              <a:buFont typeface="Wingdings" pitchFamily="2" charset="2"/>
              <a:buAutoNum type="arabicPeriod" startAt="9"/>
            </a:pPr>
            <a:r>
              <a:rPr lang="en-US" sz="1800"/>
              <a:t>OU Office of the VP for Research</a:t>
            </a:r>
          </a:p>
          <a:p>
            <a:pPr marL="381000" indent="-381000">
              <a:buClr>
                <a:schemeClr val="tx1"/>
              </a:buClr>
              <a:buSzTx/>
              <a:buFont typeface="Wingdings" pitchFamily="2" charset="2"/>
              <a:buAutoNum type="arabicPeriod" startAt="9"/>
            </a:pPr>
            <a:r>
              <a:rPr lang="en-US" sz="1800"/>
              <a:t>Oklahoma Center for High Energy Physics</a:t>
            </a:r>
          </a:p>
          <a:p>
            <a:pPr marL="381000" indent="-381000">
              <a:buClr>
                <a:schemeClr val="tx1"/>
              </a:buClr>
              <a:buSzTx/>
              <a:buFont typeface="Wingdings" pitchFamily="2" charset="2"/>
              <a:buAutoNum type="arabicPeriod" startAt="9"/>
            </a:pPr>
            <a:r>
              <a:rPr lang="en-US" sz="1800"/>
              <a:t>Robotics, Evolution, Adaptation, and Learning Laboratory</a:t>
            </a:r>
          </a:p>
          <a:p>
            <a:pPr marL="381000" indent="-381000">
              <a:buClr>
                <a:schemeClr val="tx1"/>
              </a:buClr>
              <a:buSzTx/>
              <a:buFont typeface="Wingdings" pitchFamily="2" charset="2"/>
              <a:buAutoNum type="arabicPeriod" startAt="9"/>
            </a:pPr>
            <a:r>
              <a:rPr lang="en-US" sz="1800"/>
              <a:t>Sasaki Applied Meteorology Research Institute</a:t>
            </a:r>
          </a:p>
          <a:p>
            <a:pPr marL="381000" indent="-381000">
              <a:buClr>
                <a:schemeClr val="tx1"/>
              </a:buClr>
              <a:buSzTx/>
              <a:buFont typeface="Wingdings" pitchFamily="2" charset="2"/>
              <a:buAutoNum type="arabicPeriod" startAt="9"/>
            </a:pPr>
            <a:r>
              <a:rPr lang="en-US" sz="1800"/>
              <a:t>Symbiotic Computing Laboratory</a:t>
            </a:r>
          </a:p>
        </p:txBody>
      </p:sp>
      <p:grpSp>
        <p:nvGrpSpPr>
          <p:cNvPr id="2" name="Group 5"/>
          <p:cNvGrpSpPr>
            <a:grpSpLocks/>
          </p:cNvGrpSpPr>
          <p:nvPr/>
        </p:nvGrpSpPr>
        <p:grpSpPr bwMode="auto">
          <a:xfrm>
            <a:off x="3505200" y="5486400"/>
            <a:ext cx="1668463" cy="403225"/>
            <a:chOff x="672" y="3543"/>
            <a:chExt cx="1051" cy="254"/>
          </a:xfrm>
        </p:grpSpPr>
        <p:sp>
          <p:nvSpPr>
            <p:cNvPr id="775174"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775175"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775176"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775177"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775178"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80</a:t>
            </a:fld>
            <a:endParaRPr lang="en-US"/>
          </a:p>
        </p:txBody>
      </p:sp>
      <p:sp>
        <p:nvSpPr>
          <p:cNvPr id="918530" name="Rectangle 2"/>
          <p:cNvSpPr>
            <a:spLocks noGrp="1" noChangeArrowheads="1"/>
          </p:cNvSpPr>
          <p:nvPr>
            <p:ph type="title"/>
          </p:nvPr>
        </p:nvSpPr>
        <p:spPr/>
        <p:txBody>
          <a:bodyPr/>
          <a:lstStyle/>
          <a:p>
            <a:r>
              <a:rPr lang="en-US" sz="3600"/>
              <a:t>Thanks!</a:t>
            </a:r>
          </a:p>
        </p:txBody>
      </p:sp>
      <p:sp>
        <p:nvSpPr>
          <p:cNvPr id="918531" name="Rectangle 3"/>
          <p:cNvSpPr>
            <a:spLocks noGrp="1" noChangeArrowheads="1"/>
          </p:cNvSpPr>
          <p:nvPr>
            <p:ph type="body" idx="1"/>
          </p:nvPr>
        </p:nvSpPr>
        <p:spPr/>
        <p:txBody>
          <a:bodyPr/>
          <a:lstStyle/>
          <a:p>
            <a:r>
              <a:rPr lang="en-US" dirty="0"/>
              <a:t>Academic </a:t>
            </a:r>
            <a:r>
              <a:rPr lang="en-US" dirty="0" smtClean="0"/>
              <a:t>sponsors</a:t>
            </a:r>
          </a:p>
          <a:p>
            <a:pPr lvl="1"/>
            <a:r>
              <a:rPr lang="en-US" dirty="0" smtClean="0"/>
              <a:t>Oklahoma EPSCoR</a:t>
            </a:r>
          </a:p>
          <a:p>
            <a:pPr lvl="1"/>
            <a:r>
              <a:rPr lang="en-US" dirty="0" smtClean="0"/>
              <a:t>Great </a:t>
            </a:r>
            <a:r>
              <a:rPr lang="en-US" dirty="0"/>
              <a:t>Plains Network</a:t>
            </a:r>
          </a:p>
          <a:p>
            <a:r>
              <a:rPr lang="en-US" dirty="0"/>
              <a:t>Industry sponsors</a:t>
            </a:r>
          </a:p>
          <a:p>
            <a:pPr lvl="1"/>
            <a:r>
              <a:rPr lang="en-US" dirty="0"/>
              <a:t>Platinum: </a:t>
            </a:r>
            <a:r>
              <a:rPr lang="en-US" dirty="0" smtClean="0"/>
              <a:t>Intel</a:t>
            </a:r>
            <a:endParaRPr lang="en-US" dirty="0"/>
          </a:p>
          <a:p>
            <a:pPr lvl="1"/>
            <a:r>
              <a:rPr lang="en-US" dirty="0"/>
              <a:t>Gold: </a:t>
            </a:r>
            <a:r>
              <a:rPr lang="en-US" dirty="0" smtClean="0"/>
              <a:t> Cray, Dell, Hewlett Packard, IBM, </a:t>
            </a:r>
            <a:r>
              <a:rPr lang="en-US" dirty="0" err="1" smtClean="0"/>
              <a:t>Lumenate</a:t>
            </a:r>
            <a:r>
              <a:rPr lang="en-US" dirty="0" smtClean="0"/>
              <a:t>, </a:t>
            </a:r>
            <a:r>
              <a:rPr lang="en-US" dirty="0" err="1" smtClean="0"/>
              <a:t>Qlogic</a:t>
            </a:r>
            <a:r>
              <a:rPr lang="en-US" dirty="0" smtClean="0"/>
              <a:t>, Storage Assessments</a:t>
            </a:r>
            <a:endParaRPr lang="en-US" dirty="0"/>
          </a:p>
          <a:p>
            <a:pPr lvl="1"/>
            <a:r>
              <a:rPr lang="en-US" dirty="0"/>
              <a:t>Silver: </a:t>
            </a:r>
            <a:r>
              <a:rPr lang="en-US" dirty="0" smtClean="0"/>
              <a:t>Bright Computing, </a:t>
            </a:r>
            <a:r>
              <a:rPr lang="en-US" dirty="0" err="1" smtClean="0"/>
              <a:t>Mellanox</a:t>
            </a:r>
            <a:r>
              <a:rPr lang="en-US" dirty="0" smtClean="0"/>
              <a:t>, </a:t>
            </a:r>
            <a:r>
              <a:rPr lang="en-US" dirty="0" err="1" smtClean="0"/>
              <a:t>Panasas</a:t>
            </a:r>
            <a:endParaRPr lang="en-US" dirty="0"/>
          </a:p>
          <a:p>
            <a:pPr lvl="1"/>
            <a:r>
              <a:rPr lang="en-US" dirty="0"/>
              <a:t>Bronze: Advanced Clustering Technologies, </a:t>
            </a:r>
            <a:r>
              <a:rPr lang="en-US" dirty="0" smtClean="0"/>
              <a:t>Spectra Logic </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81</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pPr>
              <a:lnSpc>
                <a:spcPct val="80000"/>
              </a:lnSpc>
            </a:pPr>
            <a:r>
              <a:rPr lang="en-US" dirty="0"/>
              <a:t>OU IT</a:t>
            </a:r>
          </a:p>
          <a:p>
            <a:pPr lvl="1">
              <a:lnSpc>
                <a:spcPct val="70000"/>
              </a:lnSpc>
            </a:pPr>
            <a:r>
              <a:rPr lang="en-US" dirty="0"/>
              <a:t>OU CIO/VPIT Dennis Aebersold</a:t>
            </a:r>
          </a:p>
          <a:p>
            <a:pPr lvl="1">
              <a:lnSpc>
                <a:spcPct val="60000"/>
              </a:lnSpc>
            </a:pPr>
            <a:r>
              <a:rPr lang="en-US" dirty="0"/>
              <a:t>Associate VPIT Loretta Early</a:t>
            </a:r>
          </a:p>
          <a:p>
            <a:pPr lvl="1">
              <a:lnSpc>
                <a:spcPct val="70000"/>
              </a:lnSpc>
            </a:pPr>
            <a:r>
              <a:rPr lang="en-US" dirty="0"/>
              <a:t>Symposium coordinator Michelle </a:t>
            </a:r>
            <a:r>
              <a:rPr lang="en-US" dirty="0" err="1"/>
              <a:t>Wiginton</a:t>
            </a:r>
            <a:endParaRPr lang="en-US" dirty="0"/>
          </a:p>
          <a:p>
            <a:pPr lvl="1">
              <a:lnSpc>
                <a:spcPct val="70000"/>
              </a:lnSpc>
            </a:pPr>
            <a:r>
              <a:rPr lang="en-US" dirty="0"/>
              <a:t>Assistant to the CIO Pam </a:t>
            </a:r>
            <a:r>
              <a:rPr lang="en-US" dirty="0" err="1" smtClean="0"/>
              <a:t>Ketner</a:t>
            </a:r>
            <a:endParaRPr lang="en-US" dirty="0"/>
          </a:p>
          <a:p>
            <a:pPr lvl="1">
              <a:lnSpc>
                <a:spcPct val="90000"/>
              </a:lnSpc>
            </a:pPr>
            <a:r>
              <a:rPr lang="en-US" dirty="0"/>
              <a:t>OSCER Operations Team: Brandon George, Dave Akin, Brett Zimmerman, Josh </a:t>
            </a:r>
            <a:r>
              <a:rPr lang="en-US" dirty="0" smtClean="0"/>
              <a:t>Alexander</a:t>
            </a:r>
          </a:p>
          <a:p>
            <a:pPr lvl="1">
              <a:lnSpc>
                <a:spcPct val="90000"/>
              </a:lnSpc>
            </a:pPr>
            <a:r>
              <a:rPr lang="en-US" dirty="0" smtClean="0"/>
              <a:t>Videographer Kevin Blake</a:t>
            </a:r>
          </a:p>
          <a:p>
            <a:pPr lvl="1">
              <a:lnSpc>
                <a:spcPct val="70000"/>
              </a:lnSpc>
            </a:pPr>
            <a:r>
              <a:rPr lang="en-US" dirty="0" smtClean="0"/>
              <a:t>All </a:t>
            </a:r>
            <a:r>
              <a:rPr lang="en-US" dirty="0"/>
              <a:t>of the OU IT folks who helped put this together</a:t>
            </a:r>
          </a:p>
          <a:p>
            <a:pPr>
              <a:lnSpc>
                <a:spcPct val="70000"/>
              </a:lnSpc>
            </a:pPr>
            <a:r>
              <a:rPr lang="en-US" dirty="0"/>
              <a:t>CCE Forum</a:t>
            </a:r>
          </a:p>
          <a:p>
            <a:pPr lvl="1">
              <a:lnSpc>
                <a:spcPct val="70000"/>
              </a:lnSpc>
            </a:pPr>
            <a:r>
              <a:rPr lang="en-US" dirty="0"/>
              <a:t>Deb Corley</a:t>
            </a:r>
          </a:p>
          <a:p>
            <a:pPr lvl="1">
              <a:lnSpc>
                <a:spcPct val="70000"/>
              </a:lnSpc>
            </a:pPr>
            <a:r>
              <a:rPr lang="en-US" dirty="0"/>
              <a:t>The whole Forum crew who helped put this together</a:t>
            </a:r>
          </a:p>
          <a:p>
            <a:pPr>
              <a:lnSpc>
                <a:spcPct val="70000"/>
              </a:lnSpc>
            </a:pPr>
            <a:r>
              <a:rPr lang="en-US" dirty="0" smtClean="0"/>
              <a:t>Tutorial instructors: Charlie </a:t>
            </a:r>
            <a:r>
              <a:rPr lang="en-US" dirty="0"/>
              <a:t>Peck, Andrew Fitz </a:t>
            </a:r>
            <a:r>
              <a:rPr lang="en-US" dirty="0" smtClean="0"/>
              <a:t>Gibbon</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p:txBody>
          <a:bodyPr/>
          <a:lstStyle/>
          <a:p>
            <a:fld id="{AA8614A3-14AE-4F7B-BC86-C4BDC3A82A12}" type="slidenum">
              <a:rPr lang="en-US"/>
              <a:pPr/>
              <a:t>82</a:t>
            </a:fld>
            <a:endParaRPr lang="en-US"/>
          </a:p>
        </p:txBody>
      </p:sp>
      <p:sp>
        <p:nvSpPr>
          <p:cNvPr id="916482" name="Rectangle 2"/>
          <p:cNvSpPr>
            <a:spLocks noGrp="1" noChangeArrowheads="1"/>
          </p:cNvSpPr>
          <p:nvPr>
            <p:ph type="title"/>
          </p:nvPr>
        </p:nvSpPr>
        <p:spPr/>
        <p:txBody>
          <a:bodyPr/>
          <a:lstStyle/>
          <a:p>
            <a:r>
              <a:rPr lang="en-US" sz="3600"/>
              <a:t>Thanks!</a:t>
            </a:r>
          </a:p>
        </p:txBody>
      </p:sp>
      <p:sp>
        <p:nvSpPr>
          <p:cNvPr id="916483" name="Rectangle 3"/>
          <p:cNvSpPr>
            <a:spLocks noGrp="1" noChangeArrowheads="1"/>
          </p:cNvSpPr>
          <p:nvPr>
            <p:ph type="body" sz="half" idx="1"/>
          </p:nvPr>
        </p:nvSpPr>
        <p:spPr>
          <a:xfrm>
            <a:off x="609600" y="1371600"/>
            <a:ext cx="4114800" cy="4648200"/>
          </a:xfrm>
        </p:spPr>
        <p:txBody>
          <a:bodyPr/>
          <a:lstStyle/>
          <a:p>
            <a:pPr>
              <a:lnSpc>
                <a:spcPct val="80000"/>
              </a:lnSpc>
              <a:buClrTx/>
              <a:buSzPct val="100000"/>
              <a:buFont typeface="+mj-lt"/>
              <a:buAutoNum type="arabicPeriod"/>
            </a:pPr>
            <a:r>
              <a:rPr lang="en-US" sz="1800" dirty="0"/>
              <a:t>Keynote speaker: </a:t>
            </a:r>
            <a:r>
              <a:rPr lang="en-US" sz="1800" dirty="0" smtClean="0"/>
              <a:t>Horst Simon, LBL</a:t>
            </a:r>
            <a:endParaRPr lang="en-US" sz="1800" dirty="0"/>
          </a:p>
          <a:p>
            <a:pPr>
              <a:lnSpc>
                <a:spcPct val="80000"/>
              </a:lnSpc>
            </a:pPr>
            <a:r>
              <a:rPr lang="en-US" sz="1800" dirty="0"/>
              <a:t>Plenary </a:t>
            </a:r>
            <a:r>
              <a:rPr lang="en-US" sz="1800" dirty="0" smtClean="0"/>
              <a:t>Speakers</a:t>
            </a:r>
          </a:p>
          <a:p>
            <a:pPr marL="800100" lvl="1" indent="-342900">
              <a:lnSpc>
                <a:spcPct val="80000"/>
              </a:lnSpc>
              <a:buClrTx/>
              <a:buSzPct val="100000"/>
              <a:buFont typeface="+mj-lt"/>
              <a:buAutoNum type="arabicPeriod" startAt="2"/>
            </a:pPr>
            <a:r>
              <a:rPr lang="en-US" sz="1600" dirty="0" smtClean="0"/>
              <a:t>Jennifer M. </a:t>
            </a:r>
            <a:r>
              <a:rPr lang="en-US" sz="1600" dirty="0" err="1" smtClean="0"/>
              <a:t>Schopf</a:t>
            </a:r>
            <a:r>
              <a:rPr lang="en-US" sz="1600" dirty="0" smtClean="0"/>
              <a:t>, NSF</a:t>
            </a:r>
          </a:p>
          <a:p>
            <a:pPr marL="800100" lvl="1" indent="-342900">
              <a:lnSpc>
                <a:spcPct val="80000"/>
              </a:lnSpc>
              <a:buClrTx/>
              <a:buSzPct val="100000"/>
              <a:buFont typeface="+mj-lt"/>
              <a:buAutoNum type="arabicPeriod" startAt="2"/>
            </a:pPr>
            <a:r>
              <a:rPr lang="en-US" sz="1600" dirty="0" smtClean="0"/>
              <a:t>Jan E. </a:t>
            </a:r>
            <a:r>
              <a:rPr lang="en-US" sz="1600" dirty="0" err="1" smtClean="0"/>
              <a:t>Odegard</a:t>
            </a:r>
            <a:r>
              <a:rPr lang="en-US" sz="1600" dirty="0" smtClean="0"/>
              <a:t>, Rice U</a:t>
            </a:r>
          </a:p>
          <a:p>
            <a:pPr marL="800100" lvl="1" indent="-342900">
              <a:lnSpc>
                <a:spcPct val="80000"/>
              </a:lnSpc>
              <a:buClrTx/>
              <a:buSzPct val="100000"/>
              <a:buFont typeface="+mj-lt"/>
              <a:buAutoNum type="arabicPeriod" startAt="2"/>
            </a:pPr>
            <a:r>
              <a:rPr lang="en-US" sz="1600" dirty="0" smtClean="0"/>
              <a:t>Dan </a:t>
            </a:r>
            <a:r>
              <a:rPr lang="en-US" sz="1600" dirty="0" err="1" smtClean="0"/>
              <a:t>Stanzione</a:t>
            </a:r>
            <a:r>
              <a:rPr lang="en-US" sz="1600" dirty="0" smtClean="0"/>
              <a:t>, TACC</a:t>
            </a:r>
          </a:p>
          <a:p>
            <a:pPr marL="800100" lvl="1" indent="-342900">
              <a:lnSpc>
                <a:spcPct val="80000"/>
              </a:lnSpc>
              <a:buClrTx/>
              <a:buSzPct val="100000"/>
              <a:buFont typeface="+mj-lt"/>
              <a:buAutoNum type="arabicPeriod" startAt="2"/>
            </a:pPr>
            <a:r>
              <a:rPr lang="en-US" sz="1600" dirty="0" smtClean="0"/>
              <a:t>Stephen Wheat, Intel</a:t>
            </a:r>
          </a:p>
          <a:p>
            <a:pPr>
              <a:lnSpc>
                <a:spcPct val="80000"/>
              </a:lnSpc>
            </a:pPr>
            <a:r>
              <a:rPr lang="en-US" sz="1600" dirty="0" smtClean="0"/>
              <a:t>Breakout speakers</a:t>
            </a:r>
          </a:p>
          <a:p>
            <a:pPr marL="800100" lvl="1" indent="-342900">
              <a:lnSpc>
                <a:spcPct val="80000"/>
              </a:lnSpc>
              <a:buClrTx/>
              <a:buSzPct val="100000"/>
              <a:buFont typeface="+mj-lt"/>
              <a:buAutoNum type="arabicPeriod" startAt="6"/>
            </a:pPr>
            <a:r>
              <a:rPr lang="en-US" sz="1600" dirty="0" smtClean="0"/>
              <a:t>Amy </a:t>
            </a:r>
            <a:r>
              <a:rPr lang="en-US" sz="1600" dirty="0" err="1"/>
              <a:t>Apon</a:t>
            </a:r>
            <a:r>
              <a:rPr lang="en-US" sz="1600" dirty="0"/>
              <a:t>, University of Arkansas</a:t>
            </a:r>
          </a:p>
          <a:p>
            <a:pPr marL="800100" lvl="1" indent="-342900">
              <a:lnSpc>
                <a:spcPct val="80000"/>
              </a:lnSpc>
              <a:buClrTx/>
              <a:buSzPct val="100000"/>
              <a:buFont typeface="+mj-lt"/>
              <a:buAutoNum type="arabicPeriod" startAt="6"/>
            </a:pPr>
            <a:r>
              <a:rPr lang="en-US" sz="1600" dirty="0" smtClean="0"/>
              <a:t>Dana </a:t>
            </a:r>
            <a:r>
              <a:rPr lang="en-US" sz="1600" dirty="0"/>
              <a:t>Brunson, Oklahoma State University</a:t>
            </a:r>
          </a:p>
          <a:p>
            <a:pPr marL="800100" lvl="1" indent="-342900">
              <a:lnSpc>
                <a:spcPct val="80000"/>
              </a:lnSpc>
              <a:buClrTx/>
              <a:buSzPct val="100000"/>
              <a:buFont typeface="+mj-lt"/>
              <a:buAutoNum type="arabicPeriod" startAt="6"/>
            </a:pPr>
            <a:r>
              <a:rPr lang="en-US" sz="1600" dirty="0" smtClean="0"/>
              <a:t>Clay </a:t>
            </a:r>
            <a:r>
              <a:rPr lang="en-US" sz="1600" dirty="0" err="1" smtClean="0"/>
              <a:t>Carley</a:t>
            </a:r>
            <a:r>
              <a:rPr lang="en-US" sz="1600" dirty="0" smtClean="0"/>
              <a:t>, East Central U</a:t>
            </a:r>
          </a:p>
          <a:p>
            <a:pPr marL="800100" lvl="1" indent="-342900">
              <a:lnSpc>
                <a:spcPct val="80000"/>
              </a:lnSpc>
              <a:buClrTx/>
              <a:buSzPct val="100000"/>
              <a:buFont typeface="+mj-lt"/>
              <a:buAutoNum type="arabicPeriod" startAt="6"/>
            </a:pPr>
            <a:r>
              <a:rPr lang="en-US" sz="1600" dirty="0" smtClean="0"/>
              <a:t>Annette D. Colbert-Latham, Visage Productions Inc.</a:t>
            </a:r>
          </a:p>
          <a:p>
            <a:pPr marL="800100" lvl="1" indent="-342900">
              <a:lnSpc>
                <a:spcPct val="80000"/>
              </a:lnSpc>
              <a:buClrTx/>
              <a:buSzPct val="100000"/>
              <a:buFont typeface="+mj-lt"/>
              <a:buAutoNum type="arabicPeriod" startAt="6"/>
            </a:pPr>
            <a:r>
              <a:rPr lang="en-US" sz="1600" dirty="0" smtClean="0"/>
              <a:t>Dan Dawson, NOAA National Severe Storms Laboratory</a:t>
            </a:r>
          </a:p>
          <a:p>
            <a:pPr marL="800100" lvl="1" indent="-342900">
              <a:lnSpc>
                <a:spcPct val="80000"/>
              </a:lnSpc>
              <a:buClrTx/>
              <a:buSzPct val="100000"/>
              <a:buFont typeface="+mj-lt"/>
              <a:buAutoNum type="arabicPeriod" startAt="6"/>
            </a:pPr>
            <a:r>
              <a:rPr lang="en-US" sz="1600" dirty="0" smtClean="0"/>
              <a:t>Kendra </a:t>
            </a:r>
            <a:r>
              <a:rPr lang="en-US" sz="1600" dirty="0" err="1" smtClean="0"/>
              <a:t>Dresback</a:t>
            </a:r>
            <a:r>
              <a:rPr lang="en-US" sz="1600" dirty="0" smtClean="0"/>
              <a:t>, OU</a:t>
            </a:r>
          </a:p>
          <a:p>
            <a:pPr marL="800100" lvl="1" indent="-342900">
              <a:lnSpc>
                <a:spcPct val="80000"/>
              </a:lnSpc>
              <a:buClrTx/>
              <a:buSzPct val="100000"/>
              <a:buFont typeface="+mj-lt"/>
              <a:buAutoNum type="arabicPeriod" startAt="6"/>
            </a:pPr>
            <a:r>
              <a:rPr lang="en-US" sz="1600" dirty="0" smtClean="0"/>
              <a:t>Brent </a:t>
            </a:r>
            <a:r>
              <a:rPr lang="en-US" sz="1600" dirty="0" err="1" smtClean="0"/>
              <a:t>Eskridge</a:t>
            </a:r>
            <a:r>
              <a:rPr lang="en-US" sz="1600" dirty="0" smtClean="0"/>
              <a:t>, Southern Nazarene U</a:t>
            </a:r>
          </a:p>
          <a:p>
            <a:pPr marL="800100" lvl="1" indent="-342900">
              <a:lnSpc>
                <a:spcPct val="80000"/>
              </a:lnSpc>
              <a:buClrTx/>
              <a:buSzPct val="100000"/>
              <a:buFont typeface="+mj-lt"/>
              <a:buAutoNum type="arabicPeriod" startAt="6"/>
            </a:pPr>
            <a:r>
              <a:rPr lang="en-US" sz="1600" dirty="0" smtClean="0"/>
              <a:t>Greg Clifford, Cray Inc.</a:t>
            </a:r>
          </a:p>
          <a:p>
            <a:pPr marL="800100" lvl="1" indent="-342900">
              <a:lnSpc>
                <a:spcPct val="80000"/>
              </a:lnSpc>
              <a:buClrTx/>
              <a:buSzPct val="100000"/>
              <a:buFont typeface="+mj-lt"/>
              <a:buAutoNum type="arabicPeriod" startAt="6"/>
            </a:pPr>
            <a:r>
              <a:rPr lang="en-US" sz="1600" dirty="0" smtClean="0"/>
              <a:t>Dan </a:t>
            </a:r>
            <a:r>
              <a:rPr lang="en-US" sz="1600" dirty="0" err="1" smtClean="0"/>
              <a:t>Fraster</a:t>
            </a:r>
            <a:r>
              <a:rPr lang="en-US" sz="1600" dirty="0" smtClean="0"/>
              <a:t>, U Chicago</a:t>
            </a:r>
          </a:p>
        </p:txBody>
      </p:sp>
      <p:sp>
        <p:nvSpPr>
          <p:cNvPr id="916484" name="Rectangle 4"/>
          <p:cNvSpPr>
            <a:spLocks noGrp="1" noChangeArrowheads="1"/>
          </p:cNvSpPr>
          <p:nvPr>
            <p:ph type="body" sz="half" idx="2"/>
          </p:nvPr>
        </p:nvSpPr>
        <p:spPr>
          <a:xfrm>
            <a:off x="4648200" y="1371600"/>
            <a:ext cx="4038600" cy="4648200"/>
          </a:xfrm>
        </p:spPr>
        <p:txBody>
          <a:bodyPr/>
          <a:lstStyle/>
          <a:p>
            <a:pPr>
              <a:lnSpc>
                <a:spcPct val="80000"/>
              </a:lnSpc>
            </a:pPr>
            <a:r>
              <a:rPr lang="en-US" sz="1600" dirty="0"/>
              <a:t>Breakout speakers (continued)</a:t>
            </a:r>
          </a:p>
          <a:p>
            <a:pPr marL="800100" lvl="1" indent="-342900">
              <a:lnSpc>
                <a:spcPct val="80000"/>
              </a:lnSpc>
              <a:buClrTx/>
              <a:buSzPct val="100000"/>
              <a:buFont typeface="+mj-lt"/>
              <a:buAutoNum type="arabicPeriod" startAt="15"/>
            </a:pPr>
            <a:r>
              <a:rPr lang="en-US" sz="1600" dirty="0" smtClean="0"/>
              <a:t>Blake T. Gonzales, Dell Inc.</a:t>
            </a:r>
          </a:p>
          <a:p>
            <a:pPr marL="800100" lvl="1" indent="-342900">
              <a:lnSpc>
                <a:spcPct val="80000"/>
              </a:lnSpc>
              <a:buClrTx/>
              <a:buSzPct val="100000"/>
              <a:buFont typeface="+mj-lt"/>
              <a:buAutoNum type="arabicPeriod" startAt="15"/>
            </a:pPr>
            <a:r>
              <a:rPr lang="en-US" sz="1600" dirty="0" smtClean="0"/>
              <a:t>Roger Hall, U Arkansas Little Rock</a:t>
            </a:r>
            <a:endParaRPr lang="en-US" sz="1600" dirty="0"/>
          </a:p>
          <a:p>
            <a:pPr marL="800100" lvl="1" indent="-342900">
              <a:lnSpc>
                <a:spcPct val="80000"/>
              </a:lnSpc>
              <a:buClrTx/>
              <a:buSzPct val="100000"/>
              <a:buFont typeface="+mj-lt"/>
              <a:buAutoNum type="arabicPeriod" startAt="15"/>
            </a:pPr>
            <a:r>
              <a:rPr lang="en-US" sz="1600" dirty="0" smtClean="0"/>
              <a:t>Kevin </a:t>
            </a:r>
            <a:r>
              <a:rPr lang="en-US" sz="1600" dirty="0" err="1" smtClean="0"/>
              <a:t>Heisler</a:t>
            </a:r>
            <a:r>
              <a:rPr lang="en-US" sz="1600" dirty="0" smtClean="0"/>
              <a:t>, </a:t>
            </a:r>
            <a:r>
              <a:rPr lang="en-US" sz="1600" dirty="0" err="1" smtClean="0"/>
              <a:t>Qlogic</a:t>
            </a:r>
            <a:endParaRPr lang="en-US" sz="1600" dirty="0" smtClean="0"/>
          </a:p>
          <a:p>
            <a:pPr marL="800100" lvl="1" indent="-342900">
              <a:lnSpc>
                <a:spcPct val="80000"/>
              </a:lnSpc>
              <a:buClrTx/>
              <a:buSzPct val="100000"/>
              <a:buFont typeface="+mj-lt"/>
              <a:buAutoNum type="arabicPeriod" startAt="15"/>
            </a:pPr>
            <a:r>
              <a:rPr lang="en-US" sz="1600" dirty="0" err="1" smtClean="0"/>
              <a:t>Deepthi</a:t>
            </a:r>
            <a:r>
              <a:rPr lang="en-US" sz="1600" dirty="0" smtClean="0"/>
              <a:t> </a:t>
            </a:r>
            <a:r>
              <a:rPr lang="en-US" sz="1600" dirty="0" err="1" smtClean="0"/>
              <a:t>Konatham</a:t>
            </a:r>
            <a:r>
              <a:rPr lang="en-US" sz="1600" dirty="0" smtClean="0"/>
              <a:t>, OU</a:t>
            </a:r>
            <a:endParaRPr lang="en-US" sz="1600" dirty="0"/>
          </a:p>
          <a:p>
            <a:pPr marL="800100" lvl="1" indent="-342900">
              <a:lnSpc>
                <a:spcPct val="80000"/>
              </a:lnSpc>
              <a:buClrTx/>
              <a:buSzPct val="100000"/>
              <a:buFont typeface="+mj-lt"/>
              <a:buAutoNum type="arabicPeriod" startAt="15"/>
            </a:pPr>
            <a:r>
              <a:rPr lang="en-US" sz="1600" dirty="0" smtClean="0"/>
              <a:t>Allen </a:t>
            </a:r>
            <a:r>
              <a:rPr lang="en-US" sz="1600" dirty="0" err="1" smtClean="0"/>
              <a:t>LaBryer</a:t>
            </a:r>
            <a:r>
              <a:rPr lang="en-US" sz="1600" dirty="0" smtClean="0"/>
              <a:t>, OU</a:t>
            </a:r>
          </a:p>
          <a:p>
            <a:pPr marL="800100" lvl="1" indent="-342900">
              <a:lnSpc>
                <a:spcPct val="80000"/>
              </a:lnSpc>
              <a:buClrTx/>
              <a:buSzPct val="100000"/>
              <a:buFont typeface="+mj-lt"/>
              <a:buAutoNum type="arabicPeriod" startAt="15"/>
            </a:pPr>
            <a:r>
              <a:rPr lang="en-US" sz="1600" dirty="0" smtClean="0"/>
              <a:t>Evan </a:t>
            </a:r>
            <a:r>
              <a:rPr lang="en-US" sz="1600" dirty="0" err="1"/>
              <a:t>Lemley</a:t>
            </a:r>
            <a:r>
              <a:rPr lang="en-US" sz="1600" dirty="0"/>
              <a:t>, University of Central Oklahoma</a:t>
            </a:r>
          </a:p>
          <a:p>
            <a:pPr marL="800100" lvl="1" indent="-342900">
              <a:lnSpc>
                <a:spcPct val="80000"/>
              </a:lnSpc>
              <a:buClrTx/>
              <a:buSzPct val="100000"/>
              <a:buFont typeface="+mj-lt"/>
              <a:buAutoNum type="arabicPeriod" startAt="15"/>
            </a:pPr>
            <a:r>
              <a:rPr lang="en-US" sz="1600" dirty="0" smtClean="0"/>
              <a:t>Greg Monaco, Great Plains Network</a:t>
            </a:r>
            <a:endParaRPr lang="en-US" sz="1600" dirty="0"/>
          </a:p>
          <a:p>
            <a:pPr marL="800100" lvl="1" indent="-342900">
              <a:lnSpc>
                <a:spcPct val="80000"/>
              </a:lnSpc>
              <a:buClrTx/>
              <a:buSzPct val="100000"/>
              <a:buFont typeface="+mj-lt"/>
              <a:buAutoNum type="arabicPeriod" startAt="15"/>
            </a:pPr>
            <a:r>
              <a:rPr lang="en-US" sz="1600" dirty="0" smtClean="0"/>
              <a:t>Jeff </a:t>
            </a:r>
            <a:r>
              <a:rPr lang="en-US" sz="1600" dirty="0" err="1"/>
              <a:t>Pummill</a:t>
            </a:r>
            <a:r>
              <a:rPr lang="en-US" sz="1600" dirty="0"/>
              <a:t>, University of </a:t>
            </a:r>
            <a:r>
              <a:rPr lang="en-US" sz="1600" dirty="0" smtClean="0"/>
              <a:t>Arkansas</a:t>
            </a:r>
          </a:p>
          <a:p>
            <a:pPr marL="800100" lvl="1" indent="-342900">
              <a:lnSpc>
                <a:spcPct val="80000"/>
              </a:lnSpc>
              <a:buClrTx/>
              <a:buSzPct val="100000"/>
              <a:buFont typeface="+mj-lt"/>
              <a:buAutoNum type="arabicPeriod" startAt="15"/>
            </a:pPr>
            <a:r>
              <a:rPr lang="en-US" sz="1600" dirty="0" smtClean="0"/>
              <a:t>Steve </a:t>
            </a:r>
            <a:r>
              <a:rPr lang="en-US" sz="1600" dirty="0" err="1" smtClean="0"/>
              <a:t>Rovarino</a:t>
            </a:r>
            <a:r>
              <a:rPr lang="en-US" sz="1600" dirty="0" smtClean="0"/>
              <a:t>, Quantum Corp.</a:t>
            </a:r>
            <a:endParaRPr lang="en-US" sz="1600" dirty="0"/>
          </a:p>
          <a:p>
            <a:pPr marL="800100" lvl="1" indent="-342900">
              <a:lnSpc>
                <a:spcPct val="80000"/>
              </a:lnSpc>
              <a:buClrTx/>
              <a:buSzPct val="100000"/>
              <a:buFont typeface="+mj-lt"/>
              <a:buAutoNum type="arabicPeriod" startAt="15"/>
            </a:pPr>
            <a:r>
              <a:rPr lang="en-US" sz="1600" dirty="0" smtClean="0"/>
              <a:t>Larry Sells, Oklahoma City U</a:t>
            </a:r>
            <a:endParaRPr lang="en-US" sz="1600" dirty="0"/>
          </a:p>
          <a:p>
            <a:pPr marL="800100" lvl="1" indent="-342900">
              <a:lnSpc>
                <a:spcPct val="80000"/>
              </a:lnSpc>
              <a:buClrTx/>
              <a:buSzPct val="100000"/>
              <a:buFont typeface="+mj-lt"/>
              <a:buAutoNum type="arabicPeriod" startAt="15"/>
            </a:pPr>
            <a:r>
              <a:rPr lang="it-IT" sz="1600" dirty="0" smtClean="0"/>
              <a:t>Horst Severini, OU</a:t>
            </a:r>
          </a:p>
          <a:p>
            <a:pPr marL="800100" lvl="1" indent="-342900">
              <a:lnSpc>
                <a:spcPct val="80000"/>
              </a:lnSpc>
              <a:buClrTx/>
              <a:buSzPct val="100000"/>
              <a:buFont typeface="+mj-lt"/>
              <a:buAutoNum type="arabicPeriod" startAt="15"/>
            </a:pPr>
            <a:r>
              <a:rPr lang="it-IT" sz="1600" dirty="0" smtClean="0"/>
              <a:t>Wade Vinson, Hewlett Packard</a:t>
            </a:r>
          </a:p>
          <a:p>
            <a:pPr marL="800100" lvl="1" indent="-342900">
              <a:lnSpc>
                <a:spcPct val="80000"/>
              </a:lnSpc>
              <a:buClrTx/>
              <a:buSzPct val="100000"/>
              <a:buFont typeface="+mj-lt"/>
              <a:buAutoNum type="arabicPeriod" startAt="15"/>
            </a:pPr>
            <a:r>
              <a:rPr lang="it-IT" sz="1600" dirty="0" smtClean="0"/>
              <a:t>Kent Winchell, IBM</a:t>
            </a:r>
          </a:p>
          <a:p>
            <a:pPr marL="800100" lvl="1" indent="-342900">
              <a:lnSpc>
                <a:spcPct val="80000"/>
              </a:lnSpc>
              <a:buClrTx/>
              <a:buSzPct val="100000"/>
              <a:buFont typeface="+mj-lt"/>
              <a:buAutoNum type="arabicPeriod" startAt="15"/>
            </a:pPr>
            <a:r>
              <a:rPr lang="it-IT" sz="1600" dirty="0" smtClean="0"/>
              <a:t>Charlie Zhao, Cameron U</a:t>
            </a:r>
            <a:endParaRPr lang="en-US" sz="1600"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83</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9 </a:t>
            </a:r>
            <a:r>
              <a:rPr lang="en-US" dirty="0"/>
              <a:t>years</a:t>
            </a:r>
            <a:r>
              <a:rPr lang="en-US" dirty="0" smtClean="0"/>
              <a:t>.</a:t>
            </a:r>
          </a:p>
          <a:p>
            <a:endParaRPr lang="en-US" dirty="0" smtClean="0"/>
          </a:p>
          <a:p>
            <a:pPr>
              <a:buNone/>
            </a:pPr>
            <a:r>
              <a:rPr lang="en-US" b="1" u="sng" dirty="0" smtClean="0"/>
              <a:t>NEXT YEAR</a:t>
            </a:r>
            <a:r>
              <a:rPr lang="en-US" dirty="0" smtClean="0"/>
              <a:t>: Oklahoma Supercomputing Symposium 2011 will be Tue Oct 11 – Wed Oct 12 2011.</a:t>
            </a:r>
          </a:p>
          <a:p>
            <a:pPr>
              <a:buNone/>
            </a:pPr>
            <a:r>
              <a:rPr lang="en-US" dirty="0" smtClean="0"/>
              <a:t>Our tenth anniversary and our tenth Symposium – don’t miss it!</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84</a:t>
            </a:fld>
            <a:endParaRPr lang="en-US"/>
          </a:p>
        </p:txBody>
      </p:sp>
      <p:sp>
        <p:nvSpPr>
          <p:cNvPr id="857090" name="Rectangle 2"/>
          <p:cNvSpPr>
            <a:spLocks noGrp="1" noChangeArrowheads="1"/>
          </p:cNvSpPr>
          <p:nvPr>
            <p:ph type="title"/>
          </p:nvPr>
        </p:nvSpPr>
        <p:spPr/>
        <p:txBody>
          <a:bodyPr/>
          <a:lstStyle/>
          <a:p>
            <a:r>
              <a:rPr lang="en-US" sz="3600"/>
              <a:t>To Learn More About OSCER</a:t>
            </a:r>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a:latin typeface="Courier New" pitchFamily="49" charset="0"/>
            </a:endParaRPr>
          </a:p>
          <a:p>
            <a:pPr algn="ctr">
              <a:buFont typeface="Wingdings" pitchFamily="2" charset="2"/>
              <a:buNone/>
            </a:pPr>
            <a:r>
              <a:rPr lang="en-US" sz="3200" b="1">
                <a:latin typeface="Courier New" pitchFamily="49" charset="0"/>
                <a:hlinkClick r:id="rId3"/>
              </a:rPr>
              <a:t>http://www.oscer.ou.edu/</a:t>
            </a:r>
            <a:endParaRPr lang="en-US" sz="3200" b="1">
              <a:latin typeface="Courier New" pitchFamily="49" charset="0"/>
            </a:endParaRPr>
          </a:p>
          <a:p>
            <a:pPr algn="ctr">
              <a:buFont typeface="Wingdings" pitchFamily="2" charset="2"/>
              <a:buNone/>
            </a:pPr>
            <a:endParaRPr lang="en-US" sz="200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OSCER State of the Center Address</a:t>
            </a:r>
          </a:p>
          <a:p>
            <a:r>
              <a:rPr lang="en-US" dirty="0" smtClean="0"/>
              <a:t>Wednesday October 6 2010</a:t>
            </a:r>
            <a:endParaRPr lang="en-US" dirty="0"/>
          </a:p>
        </p:txBody>
      </p:sp>
      <p:sp>
        <p:nvSpPr>
          <p:cNvPr id="6" name="Slide Number Placeholder 5"/>
          <p:cNvSpPr>
            <a:spLocks noGrp="1"/>
          </p:cNvSpPr>
          <p:nvPr>
            <p:ph type="sldNum" sz="quarter" idx="11"/>
          </p:nvPr>
        </p:nvSpPr>
        <p:spPr/>
        <p:txBody>
          <a:bodyPr/>
          <a:lstStyle/>
          <a:p>
            <a:fld id="{17069B34-38BA-4DAC-B3A2-B0643FD5F421}" type="slidenum">
              <a:rPr lang="en-US"/>
              <a:pPr/>
              <a:t>9</a:t>
            </a:fld>
            <a:endParaRPr lang="en-US"/>
          </a:p>
        </p:txBody>
      </p:sp>
      <p:sp>
        <p:nvSpPr>
          <p:cNvPr id="929794" name="Rectangle 2"/>
          <p:cNvSpPr>
            <a:spLocks noGrp="1" noChangeArrowheads="1"/>
          </p:cNvSpPr>
          <p:nvPr>
            <p:ph type="title"/>
          </p:nvPr>
        </p:nvSpPr>
        <p:spPr/>
        <p:txBody>
          <a:bodyPr/>
          <a:lstStyle/>
          <a:p>
            <a:r>
              <a:rPr lang="en-US" sz="3600" dirty="0"/>
              <a:t>Oklahoma Collaborators</a:t>
            </a:r>
          </a:p>
        </p:txBody>
      </p:sp>
      <p:sp>
        <p:nvSpPr>
          <p:cNvPr id="929795" name="Rectangle 3"/>
          <p:cNvSpPr>
            <a:spLocks noGrp="1" noChangeArrowheads="1"/>
          </p:cNvSpPr>
          <p:nvPr>
            <p:ph type="body" sz="half" idx="1"/>
          </p:nvPr>
        </p:nvSpPr>
        <p:spPr>
          <a:xfrm>
            <a:off x="609600" y="1371600"/>
            <a:ext cx="4267200" cy="5105400"/>
          </a:xfrm>
        </p:spPr>
        <p:txBody>
          <a:bodyPr/>
          <a:lstStyle/>
          <a:p>
            <a:pPr marL="381000" indent="-381000">
              <a:lnSpc>
                <a:spcPct val="80000"/>
              </a:lnSpc>
              <a:buClr>
                <a:schemeClr val="tx1"/>
              </a:buClr>
              <a:buSzTx/>
              <a:buFont typeface="Wingdings" pitchFamily="2" charset="2"/>
              <a:buAutoNum type="arabicPeriod"/>
            </a:pPr>
            <a:r>
              <a:rPr lang="en-US" sz="1800" dirty="0"/>
              <a:t>Cameron </a:t>
            </a:r>
            <a:r>
              <a:rPr lang="en-US" sz="1800" dirty="0" smtClean="0"/>
              <a:t>U </a:t>
            </a:r>
            <a:r>
              <a:rPr lang="en-US" sz="1800" dirty="0"/>
              <a:t>(</a:t>
            </a:r>
            <a:r>
              <a:rPr lang="en-US" sz="1800" b="1" dirty="0">
                <a:solidFill>
                  <a:schemeClr val="hlink"/>
                </a:solidFill>
              </a:rPr>
              <a:t>masters)</a:t>
            </a:r>
            <a:endParaRPr lang="en-US" sz="1800" dirty="0"/>
          </a:p>
          <a:p>
            <a:pPr marL="381000" indent="-381000">
              <a:lnSpc>
                <a:spcPct val="80000"/>
              </a:lnSpc>
              <a:buClr>
                <a:schemeClr val="tx1"/>
              </a:buClr>
              <a:buSzTx/>
              <a:buFont typeface="Wingdings" pitchFamily="2" charset="2"/>
              <a:buAutoNum type="arabicPeriod"/>
            </a:pPr>
            <a:r>
              <a:rPr lang="en-US" sz="1800" dirty="0"/>
              <a:t>East Central </a:t>
            </a:r>
            <a:r>
              <a:rPr lang="en-US" sz="1800" dirty="0" smtClean="0"/>
              <a:t>U </a:t>
            </a:r>
            <a:r>
              <a:rPr lang="en-US" sz="1800" dirty="0"/>
              <a:t>(</a:t>
            </a:r>
            <a:r>
              <a:rPr lang="en-US" sz="1800" b="1" dirty="0">
                <a:solidFill>
                  <a:schemeClr val="hlink"/>
                </a:solidFill>
              </a:rPr>
              <a:t>masters</a:t>
            </a:r>
            <a:r>
              <a:rPr lang="en-US" sz="1800" dirty="0"/>
              <a:t>)</a:t>
            </a:r>
          </a:p>
          <a:p>
            <a:pPr marL="381000" indent="-381000">
              <a:lnSpc>
                <a:spcPct val="90000"/>
              </a:lnSpc>
              <a:buClr>
                <a:schemeClr val="tx1"/>
              </a:buClr>
              <a:buSzTx/>
              <a:buFont typeface="Wingdings" pitchFamily="2" charset="2"/>
              <a:buAutoNum type="arabicPeriod"/>
            </a:pPr>
            <a:r>
              <a:rPr lang="en-US" sz="1800" dirty="0"/>
              <a:t>Langston </a:t>
            </a:r>
            <a:r>
              <a:rPr lang="en-US" sz="1800" dirty="0" smtClean="0"/>
              <a:t>U </a:t>
            </a:r>
            <a:r>
              <a:rPr lang="en-US" sz="1800" dirty="0"/>
              <a:t>(</a:t>
            </a:r>
            <a:r>
              <a:rPr lang="en-US" sz="1800" b="1" dirty="0">
                <a:solidFill>
                  <a:srgbClr val="008000"/>
                </a:solidFill>
              </a:rPr>
              <a:t>minority-serving</a:t>
            </a:r>
            <a:r>
              <a:rPr lang="en-US" sz="1800" dirty="0"/>
              <a:t>, </a:t>
            </a:r>
            <a:r>
              <a:rPr lang="en-US" sz="1800" b="1" dirty="0">
                <a:solidFill>
                  <a:schemeClr val="hlink"/>
                </a:solidFill>
              </a:rPr>
              <a:t>masters</a:t>
            </a:r>
            <a:r>
              <a:rPr lang="en-US" sz="1800" dirty="0"/>
              <a:t>)</a:t>
            </a:r>
          </a:p>
          <a:p>
            <a:pPr marL="381000" indent="-381000">
              <a:lnSpc>
                <a:spcPct val="90000"/>
              </a:lnSpc>
              <a:buClr>
                <a:schemeClr val="tx1"/>
              </a:buClr>
              <a:buSzTx/>
              <a:buFont typeface="Wingdings" pitchFamily="2" charset="2"/>
              <a:buAutoNum type="arabicPeriod"/>
            </a:pPr>
            <a:r>
              <a:rPr lang="en-US" sz="1800" dirty="0"/>
              <a:t>NOAA National Severe Storms Laboratory</a:t>
            </a:r>
          </a:p>
          <a:p>
            <a:pPr marL="381000" indent="-381000">
              <a:lnSpc>
                <a:spcPct val="80000"/>
              </a:lnSpc>
              <a:buClr>
                <a:schemeClr val="tx1"/>
              </a:buClr>
              <a:buSzTx/>
              <a:buFont typeface="Wingdings" pitchFamily="2" charset="2"/>
              <a:buAutoNum type="arabicPeriod"/>
            </a:pPr>
            <a:r>
              <a:rPr lang="en-US" sz="1800" dirty="0"/>
              <a:t>NOAA Storm Prediction Center</a:t>
            </a:r>
          </a:p>
          <a:p>
            <a:pPr marL="381000" indent="-381000">
              <a:lnSpc>
                <a:spcPct val="90000"/>
              </a:lnSpc>
              <a:buClr>
                <a:schemeClr val="tx1"/>
              </a:buClr>
              <a:buSzTx/>
              <a:buFont typeface="Wingdings" pitchFamily="2" charset="2"/>
              <a:buAutoNum type="arabicPeriod"/>
            </a:pPr>
            <a:r>
              <a:rPr lang="en-US" sz="1800" dirty="0" smtClean="0"/>
              <a:t>Northeastern State U </a:t>
            </a:r>
            <a:r>
              <a:rPr lang="en-US" sz="1800" dirty="0" smtClean="0">
                <a:solidFill>
                  <a:srgbClr val="CC0099"/>
                </a:solidFill>
              </a:rPr>
              <a:t> </a:t>
            </a:r>
            <a:r>
              <a:rPr lang="en-US" sz="1800" dirty="0" smtClean="0"/>
              <a:t>(</a:t>
            </a:r>
            <a:r>
              <a:rPr lang="en-US" sz="1800" b="1" dirty="0">
                <a:solidFill>
                  <a:schemeClr val="hlink"/>
                </a:solidFill>
              </a:rPr>
              <a:t>masters)</a:t>
            </a:r>
            <a:endParaRPr lang="en-US" sz="1800" dirty="0"/>
          </a:p>
          <a:p>
            <a:pPr marL="381000" indent="-381000">
              <a:lnSpc>
                <a:spcPct val="90000"/>
              </a:lnSpc>
              <a:buClr>
                <a:schemeClr val="tx1"/>
              </a:buClr>
              <a:buSzTx/>
              <a:buFont typeface="Wingdings" pitchFamily="2" charset="2"/>
              <a:buAutoNum type="arabicPeriod"/>
            </a:pPr>
            <a:r>
              <a:rPr lang="en-US" sz="1800" dirty="0"/>
              <a:t>Oklahoma Baptist </a:t>
            </a:r>
            <a:r>
              <a:rPr lang="en-US" sz="1800" dirty="0" smtClean="0"/>
              <a:t>U </a:t>
            </a:r>
            <a:r>
              <a:rPr lang="en-US" sz="1800" dirty="0"/>
              <a:t>(</a:t>
            </a:r>
            <a:r>
              <a:rPr lang="en-US" sz="1800" b="1" dirty="0">
                <a:solidFill>
                  <a:schemeClr val="hlink"/>
                </a:solidFill>
              </a:rPr>
              <a:t>bachelors</a:t>
            </a:r>
            <a:r>
              <a:rPr lang="en-US" sz="1800" dirty="0"/>
              <a:t>)</a:t>
            </a:r>
          </a:p>
          <a:p>
            <a:pPr marL="381000" indent="-381000">
              <a:lnSpc>
                <a:spcPct val="90000"/>
              </a:lnSpc>
              <a:buClr>
                <a:schemeClr val="tx1"/>
              </a:buClr>
              <a:buSzTx/>
              <a:buFont typeface="Wingdings" pitchFamily="2" charset="2"/>
              <a:buAutoNum type="arabicPeriod"/>
            </a:pPr>
            <a:r>
              <a:rPr lang="en-US" sz="1800" dirty="0"/>
              <a:t>Oklahoma City </a:t>
            </a:r>
            <a:r>
              <a:rPr lang="en-US" sz="1800" dirty="0" smtClean="0"/>
              <a:t>U </a:t>
            </a:r>
            <a:r>
              <a:rPr lang="en-US" sz="1800" dirty="0"/>
              <a:t>(</a:t>
            </a:r>
            <a:r>
              <a:rPr lang="en-US" sz="1800" b="1" dirty="0">
                <a:solidFill>
                  <a:schemeClr val="hlink"/>
                </a:solidFill>
              </a:rPr>
              <a:t>masters</a:t>
            </a:r>
            <a:r>
              <a:rPr lang="en-US" sz="1800" dirty="0"/>
              <a:t>)</a:t>
            </a:r>
          </a:p>
          <a:p>
            <a:pPr marL="381000" indent="-381000">
              <a:lnSpc>
                <a:spcPct val="70000"/>
              </a:lnSpc>
              <a:buClr>
                <a:schemeClr val="tx1"/>
              </a:buClr>
              <a:buSzTx/>
              <a:buFont typeface="Wingdings" pitchFamily="2" charset="2"/>
              <a:buAutoNum type="arabicPeriod"/>
            </a:pPr>
            <a:r>
              <a:rPr lang="en-US" sz="1800" dirty="0"/>
              <a:t>Oklahoma </a:t>
            </a:r>
            <a:r>
              <a:rPr lang="en-US" sz="1800" dirty="0" err="1"/>
              <a:t>Climatological</a:t>
            </a:r>
            <a:r>
              <a:rPr lang="en-US" sz="1800" dirty="0"/>
              <a:t> Survey</a:t>
            </a:r>
          </a:p>
          <a:p>
            <a:pPr marL="381000" indent="-381000">
              <a:lnSpc>
                <a:spcPct val="90000"/>
              </a:lnSpc>
              <a:buClr>
                <a:schemeClr val="tx1"/>
              </a:buClr>
              <a:buSzTx/>
              <a:buFont typeface="Wingdings" pitchFamily="2" charset="2"/>
              <a:buAutoNum type="arabicPeriod"/>
            </a:pPr>
            <a:r>
              <a:rPr lang="en-US" sz="1800" dirty="0"/>
              <a:t>Oklahoma Medical Research </a:t>
            </a:r>
            <a:r>
              <a:rPr lang="en-US" sz="1800" dirty="0" smtClean="0"/>
              <a:t>Foundation</a:t>
            </a:r>
          </a:p>
          <a:p>
            <a:pPr marL="381000" indent="-381000">
              <a:lnSpc>
                <a:spcPct val="90000"/>
              </a:lnSpc>
              <a:buClr>
                <a:schemeClr val="tx1"/>
              </a:buClr>
              <a:buSzTx/>
              <a:buFont typeface="Wingdings" pitchFamily="2" charset="2"/>
              <a:buAutoNum type="arabicPeriod"/>
            </a:pPr>
            <a:r>
              <a:rPr lang="en-US" sz="1800" dirty="0" smtClean="0"/>
              <a:t> </a:t>
            </a:r>
            <a:r>
              <a:rPr lang="en-US" sz="1800" b="1" u="sng" dirty="0" smtClean="0">
                <a:solidFill>
                  <a:srgbClr val="CC0099"/>
                </a:solidFill>
              </a:rPr>
              <a:t>NEW! Oklahoma Panhandle State U</a:t>
            </a:r>
          </a:p>
          <a:p>
            <a:pPr marL="381000" indent="-381000">
              <a:lnSpc>
                <a:spcPct val="90000"/>
              </a:lnSpc>
              <a:buClr>
                <a:schemeClr val="tx1"/>
              </a:buClr>
              <a:buSzTx/>
              <a:buNone/>
            </a:pPr>
            <a:endParaRPr lang="en-US" sz="1800" dirty="0"/>
          </a:p>
        </p:txBody>
      </p:sp>
      <p:sp>
        <p:nvSpPr>
          <p:cNvPr id="929796" name="Rectangle 4"/>
          <p:cNvSpPr>
            <a:spLocks noGrp="1" noChangeArrowheads="1"/>
          </p:cNvSpPr>
          <p:nvPr>
            <p:ph type="body" sz="half" idx="2"/>
          </p:nvPr>
        </p:nvSpPr>
        <p:spPr>
          <a:xfrm>
            <a:off x="4648200" y="1371600"/>
            <a:ext cx="3886200" cy="4724400"/>
          </a:xfrm>
        </p:spPr>
        <p:txBody>
          <a:bodyPr/>
          <a:lstStyle/>
          <a:p>
            <a:pPr marL="381000" indent="-381000">
              <a:lnSpc>
                <a:spcPct val="90000"/>
              </a:lnSpc>
              <a:buClr>
                <a:schemeClr val="tx1"/>
              </a:buClr>
              <a:buSzTx/>
              <a:buFont typeface="+mj-lt"/>
              <a:buAutoNum type="arabicPeriod" startAt="12"/>
            </a:pPr>
            <a:r>
              <a:rPr lang="en-US" sz="1800" dirty="0" smtClean="0"/>
              <a:t>Oklahoma </a:t>
            </a:r>
            <a:r>
              <a:rPr lang="en-US" sz="1800" dirty="0"/>
              <a:t>School of Science &amp; Mathematics (</a:t>
            </a:r>
            <a:r>
              <a:rPr lang="en-US" sz="1800" b="1" dirty="0">
                <a:solidFill>
                  <a:schemeClr val="hlink"/>
                </a:solidFill>
              </a:rPr>
              <a:t>high school</a:t>
            </a:r>
            <a:r>
              <a:rPr lang="en-US" sz="1800" dirty="0"/>
              <a:t>)</a:t>
            </a:r>
          </a:p>
          <a:p>
            <a:pPr marL="381000" indent="-381000">
              <a:lnSpc>
                <a:spcPct val="80000"/>
              </a:lnSpc>
              <a:buClr>
                <a:schemeClr val="tx1"/>
              </a:buClr>
              <a:buSzTx/>
              <a:buFont typeface="+mj-lt"/>
              <a:buAutoNum type="arabicPeriod" startAt="12"/>
            </a:pPr>
            <a:r>
              <a:rPr lang="en-US" sz="1800" dirty="0"/>
              <a:t>Oklahoma State </a:t>
            </a:r>
            <a:r>
              <a:rPr lang="en-US" sz="1800" dirty="0" smtClean="0"/>
              <a:t>U (Stillwater)</a:t>
            </a:r>
            <a:endParaRPr lang="en-US" sz="1800" dirty="0"/>
          </a:p>
          <a:p>
            <a:pPr marL="381000" indent="-381000">
              <a:lnSpc>
                <a:spcPct val="80000"/>
              </a:lnSpc>
              <a:buClr>
                <a:schemeClr val="tx1"/>
              </a:buClr>
              <a:buSzTx/>
              <a:buFont typeface="+mj-lt"/>
              <a:buAutoNum type="arabicPeriod" startAt="12"/>
            </a:pPr>
            <a:r>
              <a:rPr lang="en-US" sz="1800" dirty="0" smtClean="0"/>
              <a:t>Rogers </a:t>
            </a:r>
            <a:r>
              <a:rPr lang="en-US" sz="1800" dirty="0"/>
              <a:t>State </a:t>
            </a:r>
            <a:r>
              <a:rPr lang="en-US" sz="1800" dirty="0" smtClean="0"/>
              <a:t>U </a:t>
            </a:r>
            <a:r>
              <a:rPr lang="en-US" sz="1800" dirty="0"/>
              <a:t>(</a:t>
            </a:r>
            <a:r>
              <a:rPr lang="en-US" sz="1800" b="1" dirty="0">
                <a:solidFill>
                  <a:schemeClr val="hlink"/>
                </a:solidFill>
              </a:rPr>
              <a:t>masters</a:t>
            </a:r>
            <a:r>
              <a:rPr lang="en-US" sz="1800" dirty="0"/>
              <a:t>)</a:t>
            </a:r>
          </a:p>
          <a:p>
            <a:pPr marL="381000" indent="-381000">
              <a:lnSpc>
                <a:spcPct val="90000"/>
              </a:lnSpc>
              <a:buClr>
                <a:schemeClr val="tx1"/>
              </a:buClr>
              <a:buSzTx/>
              <a:buFont typeface="+mj-lt"/>
              <a:buAutoNum type="arabicPeriod" startAt="12"/>
            </a:pPr>
            <a:r>
              <a:rPr lang="en-US" sz="1800" dirty="0"/>
              <a:t>St. Gregory’s </a:t>
            </a:r>
            <a:r>
              <a:rPr lang="en-US" sz="1800" dirty="0" smtClean="0"/>
              <a:t>U </a:t>
            </a:r>
            <a:r>
              <a:rPr lang="en-US" sz="1800" dirty="0"/>
              <a:t>(</a:t>
            </a:r>
            <a:r>
              <a:rPr lang="en-US" sz="1800" b="1" dirty="0">
                <a:solidFill>
                  <a:schemeClr val="hlink"/>
                </a:solidFill>
              </a:rPr>
              <a:t>bachelors</a:t>
            </a:r>
            <a:r>
              <a:rPr lang="en-US" sz="1800" dirty="0"/>
              <a:t>)</a:t>
            </a:r>
          </a:p>
          <a:p>
            <a:pPr marL="381000" indent="-381000">
              <a:lnSpc>
                <a:spcPct val="80000"/>
              </a:lnSpc>
              <a:buClr>
                <a:schemeClr val="tx1"/>
              </a:buClr>
              <a:buSzTx/>
              <a:buFont typeface="+mj-lt"/>
              <a:buAutoNum type="arabicPeriod" startAt="12"/>
            </a:pPr>
            <a:r>
              <a:rPr lang="en-US" sz="1800" dirty="0" smtClean="0"/>
              <a:t>Samuel </a:t>
            </a:r>
            <a:r>
              <a:rPr lang="en-US" sz="1800" dirty="0"/>
              <a:t>Roberts Noble Foundation</a:t>
            </a:r>
          </a:p>
          <a:p>
            <a:pPr marL="381000" indent="-381000">
              <a:lnSpc>
                <a:spcPct val="90000"/>
              </a:lnSpc>
              <a:buClr>
                <a:schemeClr val="tx1"/>
              </a:buClr>
              <a:buSzTx/>
              <a:buFont typeface="+mj-lt"/>
              <a:buAutoNum type="arabicPeriod" startAt="12"/>
            </a:pPr>
            <a:r>
              <a:rPr lang="en-US" sz="1800" dirty="0"/>
              <a:t>Southeastern Oklahoma State </a:t>
            </a:r>
            <a:r>
              <a:rPr lang="en-US" sz="1800" dirty="0" smtClean="0"/>
              <a:t>U </a:t>
            </a:r>
            <a:r>
              <a:rPr lang="en-US" sz="1800" dirty="0"/>
              <a:t>(</a:t>
            </a:r>
            <a:r>
              <a:rPr lang="en-US" sz="1800" b="1" dirty="0">
                <a:solidFill>
                  <a:schemeClr val="hlink"/>
                </a:solidFill>
              </a:rPr>
              <a:t>masters</a:t>
            </a:r>
            <a:r>
              <a:rPr lang="en-US" sz="1800" dirty="0" smtClean="0"/>
              <a:t>)</a:t>
            </a:r>
          </a:p>
          <a:p>
            <a:pPr marL="381000" indent="-381000">
              <a:lnSpc>
                <a:spcPct val="90000"/>
              </a:lnSpc>
              <a:buClr>
                <a:schemeClr val="tx1"/>
              </a:buClr>
              <a:buSzTx/>
              <a:buFont typeface="+mj-lt"/>
              <a:buAutoNum type="arabicPeriod" startAt="12"/>
            </a:pPr>
            <a:r>
              <a:rPr lang="en-US" sz="1800" dirty="0" smtClean="0"/>
              <a:t> </a:t>
            </a:r>
            <a:r>
              <a:rPr lang="en-US" sz="1800" b="1" u="sng" dirty="0" smtClean="0">
                <a:solidFill>
                  <a:srgbClr val="CC0099"/>
                </a:solidFill>
              </a:rPr>
              <a:t>NEW! Southern Nazarene U </a:t>
            </a:r>
            <a:r>
              <a:rPr lang="en-US" sz="1800" dirty="0" smtClean="0"/>
              <a:t>(</a:t>
            </a:r>
            <a:r>
              <a:rPr lang="en-US" sz="1800" b="1" dirty="0" smtClean="0">
                <a:solidFill>
                  <a:schemeClr val="hlink"/>
                </a:solidFill>
              </a:rPr>
              <a:t>masters</a:t>
            </a:r>
            <a:r>
              <a:rPr lang="en-US" sz="1800" dirty="0" smtClean="0"/>
              <a:t>)</a:t>
            </a:r>
            <a:endParaRPr lang="en-US" sz="1800" dirty="0"/>
          </a:p>
          <a:p>
            <a:pPr marL="381000" indent="-381000">
              <a:lnSpc>
                <a:spcPct val="90000"/>
              </a:lnSpc>
              <a:buClr>
                <a:schemeClr val="tx1"/>
              </a:buClr>
              <a:buSzTx/>
              <a:buFont typeface="+mj-lt"/>
              <a:buAutoNum type="arabicPeriod" startAt="12"/>
            </a:pPr>
            <a:r>
              <a:rPr lang="en-US" sz="1800" dirty="0"/>
              <a:t>Southwestern Oklahoma State </a:t>
            </a:r>
            <a:r>
              <a:rPr lang="en-US" sz="1800" dirty="0" smtClean="0"/>
              <a:t>U (</a:t>
            </a:r>
            <a:r>
              <a:rPr lang="en-US" sz="1800" b="1" dirty="0" smtClean="0">
                <a:solidFill>
                  <a:schemeClr val="hlink"/>
                </a:solidFill>
              </a:rPr>
              <a:t>masters</a:t>
            </a:r>
            <a:r>
              <a:rPr lang="en-US" sz="1800" dirty="0"/>
              <a:t>)</a:t>
            </a:r>
          </a:p>
          <a:p>
            <a:pPr marL="381000" indent="-381000">
              <a:lnSpc>
                <a:spcPct val="90000"/>
              </a:lnSpc>
              <a:buClr>
                <a:schemeClr val="tx1"/>
              </a:buClr>
              <a:buSzTx/>
              <a:buFont typeface="+mj-lt"/>
              <a:buAutoNum type="arabicPeriod" startAt="12"/>
            </a:pPr>
            <a:r>
              <a:rPr lang="en-US" sz="1800" dirty="0" smtClean="0"/>
              <a:t>U </a:t>
            </a:r>
            <a:r>
              <a:rPr lang="en-US" sz="1800" dirty="0"/>
              <a:t>Central Oklahoma (</a:t>
            </a:r>
            <a:r>
              <a:rPr lang="en-US" sz="1800" b="1" dirty="0">
                <a:solidFill>
                  <a:schemeClr val="hlink"/>
                </a:solidFill>
              </a:rPr>
              <a:t>masters</a:t>
            </a:r>
            <a:r>
              <a:rPr lang="en-US" sz="1800" dirty="0"/>
              <a:t>)</a:t>
            </a:r>
          </a:p>
          <a:p>
            <a:pPr marL="381000" indent="-381000">
              <a:lnSpc>
                <a:spcPct val="80000"/>
              </a:lnSpc>
              <a:buClr>
                <a:schemeClr val="tx1"/>
              </a:buClr>
              <a:buSzTx/>
              <a:buFont typeface="+mj-lt"/>
              <a:buAutoNum type="arabicPeriod" startAt="12"/>
            </a:pPr>
            <a:r>
              <a:rPr lang="en-US" sz="1800" dirty="0" smtClean="0"/>
              <a:t>U </a:t>
            </a:r>
            <a:r>
              <a:rPr lang="en-US" sz="1800" dirty="0"/>
              <a:t>Tulsa</a:t>
            </a:r>
          </a:p>
          <a:p>
            <a:pPr marL="381000" indent="-381000">
              <a:lnSpc>
                <a:spcPct val="90000"/>
              </a:lnSpc>
            </a:pPr>
            <a:r>
              <a:rPr lang="en-US" sz="1800" b="1" u="sng" dirty="0">
                <a:solidFill>
                  <a:srgbClr val="CC0099"/>
                </a:solidFill>
              </a:rPr>
              <a:t>YOU COULD BE HERE!</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2"/>
  <p:tag name="NBP" val="1"/>
  <p:tag name="CVB" val="12"/>
  <p:tag name="SPT" val="FALSE"/>
  <p:tag name="BSN" val="12"/>
  <p:tag name="LFXCI" val="0"/>
  <p:tag name="SVT" val="TRUE"/>
  <p:tag name="CII" val="12"/>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13"/>
  <p:tag name="NBP" val="1"/>
  <p:tag name="BSN" val="13"/>
  <p:tag name="SVT" val="TRUE"/>
  <p:tag name="CVB" val="13"/>
  <p:tag name="SPT" val="FALSE"/>
  <p:tag name="CII" val="13"/>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17.xml><?xml version="1.0" encoding="utf-8"?>
<p:tagLst xmlns:a="http://schemas.openxmlformats.org/drawingml/2006/main" xmlns:r="http://schemas.openxmlformats.org/officeDocument/2006/relationships" xmlns:p="http://schemas.openxmlformats.org/presentationml/2006/main">
  <p:tag name="SWI" val="14"/>
  <p:tag name="NBP" val="1"/>
  <p:tag name="CVB" val="14"/>
  <p:tag name="SPT" val="FALSE"/>
  <p:tag name="BSN" val="14"/>
  <p:tag name="LFXCI" val="0"/>
  <p:tag name="SVT" val="TRUE"/>
  <p:tag name="CII" val="14"/>
</p:tagLst>
</file>

<file path=ppt/tags/tag18.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19.xml><?xml version="1.0" encoding="utf-8"?>
<p:tagLst xmlns:a="http://schemas.openxmlformats.org/drawingml/2006/main" xmlns:r="http://schemas.openxmlformats.org/officeDocument/2006/relationships" xmlns:p="http://schemas.openxmlformats.org/presentationml/2006/main">
  <p:tag name="SWI" val="15"/>
  <p:tag name="NBP" val="1"/>
  <p:tag name="BSN" val="15"/>
  <p:tag name="SVT" val="TRUE"/>
  <p:tag name="CVB" val="15"/>
  <p:tag name="SPT" val="FALSE"/>
  <p:tag name="CII" val="15"/>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DUMMACSH" val="TRUE"/>
</p:tagLst>
</file>

<file path=ppt/tags/tag21.xml><?xml version="1.0" encoding="utf-8"?>
<p:tagLst xmlns:a="http://schemas.openxmlformats.org/drawingml/2006/main" xmlns:r="http://schemas.openxmlformats.org/officeDocument/2006/relationships" xmlns:p="http://schemas.openxmlformats.org/presentationml/2006/main">
  <p:tag name="SWI" val="16"/>
  <p:tag name="NBP" val="1"/>
  <p:tag name="BSN" val="16"/>
  <p:tag name="SVT" val="TRUE"/>
  <p:tag name="CVB" val="16"/>
  <p:tag name="SPT" val="FALSE"/>
  <p:tag name="CII" val="16"/>
</p:tagLst>
</file>

<file path=ppt/tags/tag22.xml><?xml version="1.0" encoding="utf-8"?>
<p:tagLst xmlns:a="http://schemas.openxmlformats.org/drawingml/2006/main" xmlns:r="http://schemas.openxmlformats.org/officeDocument/2006/relationships" xmlns:p="http://schemas.openxmlformats.org/presentationml/2006/main">
  <p:tag name="DUMMACSH" val="TRUE"/>
</p:tagLst>
</file>

<file path=ppt/tags/tag23.xml><?xml version="1.0" encoding="utf-8"?>
<p:tagLst xmlns:a="http://schemas.openxmlformats.org/drawingml/2006/main" xmlns:r="http://schemas.openxmlformats.org/officeDocument/2006/relationships" xmlns:p="http://schemas.openxmlformats.org/presentationml/2006/main">
  <p:tag name="SWI" val="38"/>
  <p:tag name="NBP" val="1"/>
  <p:tag name="CVB" val="38"/>
  <p:tag name="SPT" val="FALSE"/>
  <p:tag name="BSN" val="38"/>
  <p:tag name="LFXCI" val="0"/>
  <p:tag name="SVT" val="TRUE"/>
  <p:tag name="CII" val="38"/>
</p:tagLst>
</file>

<file path=ppt/tags/tag24.xml><?xml version="1.0" encoding="utf-8"?>
<p:tagLst xmlns:a="http://schemas.openxmlformats.org/drawingml/2006/main" xmlns:r="http://schemas.openxmlformats.org/officeDocument/2006/relationships" xmlns:p="http://schemas.openxmlformats.org/presentationml/2006/main">
  <p:tag name="SWI" val="17"/>
  <p:tag name="NBP" val="1"/>
  <p:tag name="CVB" val="17"/>
  <p:tag name="SPT" val="FALSE"/>
  <p:tag name="BSN" val="17"/>
  <p:tag name="LFXCI" val="0"/>
  <p:tag name="SVT" val="TRUE"/>
  <p:tag name="CII" val="17"/>
</p:tagLst>
</file>

<file path=ppt/tags/tag25.xml><?xml version="1.0" encoding="utf-8"?>
<p:tagLst xmlns:a="http://schemas.openxmlformats.org/drawingml/2006/main" xmlns:r="http://schemas.openxmlformats.org/officeDocument/2006/relationships" xmlns:p="http://schemas.openxmlformats.org/presentationml/2006/main">
  <p:tag name="DUMMACSH" val="TRUE"/>
</p:tagLst>
</file>

<file path=ppt/tags/tag26.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27.xml><?xml version="1.0" encoding="utf-8"?>
<p:tagLst xmlns:a="http://schemas.openxmlformats.org/drawingml/2006/main" xmlns:r="http://schemas.openxmlformats.org/officeDocument/2006/relationships" xmlns:p="http://schemas.openxmlformats.org/presentationml/2006/main">
  <p:tag name="DUMMACSH" val="TRUE"/>
</p:tagLst>
</file>

<file path=ppt/tags/tag28.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29.xml><?xml version="1.0" encoding="utf-8"?>
<p:tagLst xmlns:a="http://schemas.openxmlformats.org/drawingml/2006/main" xmlns:r="http://schemas.openxmlformats.org/officeDocument/2006/relationships" xmlns:p="http://schemas.openxmlformats.org/presentationml/2006/main">
  <p:tag name="DUMMACSH" val="TRUE"/>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31.xml><?xml version="1.0" encoding="utf-8"?>
<p:tagLst xmlns:a="http://schemas.openxmlformats.org/drawingml/2006/main" xmlns:r="http://schemas.openxmlformats.org/officeDocument/2006/relationships" xmlns:p="http://schemas.openxmlformats.org/presentationml/2006/main">
  <p:tag name="DUMMACSH" val="TRUE"/>
</p:tagLst>
</file>

<file path=ppt/tags/tag32.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33.xml><?xml version="1.0" encoding="utf-8"?>
<p:tagLst xmlns:a="http://schemas.openxmlformats.org/drawingml/2006/main" xmlns:r="http://schemas.openxmlformats.org/officeDocument/2006/relationships" xmlns:p="http://schemas.openxmlformats.org/presentationml/2006/main">
  <p:tag name="DUMMACSH" val="TRUE"/>
</p:tagLst>
</file>

<file path=ppt/tags/tag34.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35.xml><?xml version="1.0" encoding="utf-8"?>
<p:tagLst xmlns:a="http://schemas.openxmlformats.org/drawingml/2006/main" xmlns:r="http://schemas.openxmlformats.org/officeDocument/2006/relationships" xmlns:p="http://schemas.openxmlformats.org/presentationml/2006/main">
  <p:tag name="DUMMACSH" val="TRUE"/>
</p:tagLst>
</file>

<file path=ppt/tags/tag36.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37.xml><?xml version="1.0" encoding="utf-8"?>
<p:tagLst xmlns:a="http://schemas.openxmlformats.org/drawingml/2006/main" xmlns:r="http://schemas.openxmlformats.org/officeDocument/2006/relationships" xmlns:p="http://schemas.openxmlformats.org/presentationml/2006/main">
  <p:tag name="DUMMACSH" val="TRUE"/>
</p:tagLst>
</file>

<file path=ppt/tags/tag38.xml><?xml version="1.0" encoding="utf-8"?>
<p:tagLst xmlns:a="http://schemas.openxmlformats.org/drawingml/2006/main" xmlns:r="http://schemas.openxmlformats.org/officeDocument/2006/relationships" xmlns:p="http://schemas.openxmlformats.org/presentationml/2006/main">
  <p:tag name="SWI" val="23"/>
  <p:tag name="NBP" val="1"/>
  <p:tag name="CVB" val="23"/>
  <p:tag name="SPT" val="FALSE"/>
  <p:tag name="BSN" val="23"/>
  <p:tag name="LFXCI" val="0"/>
  <p:tag name="SVT" val="TRUE"/>
  <p:tag name="CII" val="23"/>
</p:tagLst>
</file>

<file path=ppt/tags/tag39.xml><?xml version="1.0" encoding="utf-8"?>
<p:tagLst xmlns:a="http://schemas.openxmlformats.org/drawingml/2006/main" xmlns:r="http://schemas.openxmlformats.org/officeDocument/2006/relationships" xmlns:p="http://schemas.openxmlformats.org/presentationml/2006/main">
  <p:tag name="SWI" val="16"/>
  <p:tag name="NBP" val="1"/>
  <p:tag name="CVB" val="16"/>
  <p:tag name="SPT" val="FALSE"/>
  <p:tag name="BSN" val="16"/>
  <p:tag name="LFXCI" val="0"/>
  <p:tag name="SVT" val="TRUE"/>
  <p:tag name="CII" val="16"/>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40.xml><?xml version="1.0" encoding="utf-8"?>
<p:tagLst xmlns:a="http://schemas.openxmlformats.org/drawingml/2006/main" xmlns:r="http://schemas.openxmlformats.org/officeDocument/2006/relationships" xmlns:p="http://schemas.openxmlformats.org/presentationml/2006/main">
  <p:tag name="SWI" val="17"/>
  <p:tag name="NBP" val="1"/>
  <p:tag name="CVB" val="17"/>
  <p:tag name="SPT" val="FALSE"/>
  <p:tag name="BSN" val="17"/>
  <p:tag name="LFXCI" val="0"/>
  <p:tag name="SVT" val="TRUE"/>
  <p:tag name="CII" val="17"/>
</p:tagLst>
</file>

<file path=ppt/tags/tag41.xml><?xml version="1.0" encoding="utf-8"?>
<p:tagLst xmlns:a="http://schemas.openxmlformats.org/drawingml/2006/main" xmlns:r="http://schemas.openxmlformats.org/officeDocument/2006/relationships" xmlns:p="http://schemas.openxmlformats.org/presentationml/2006/main">
  <p:tag name="SWI" val="18"/>
  <p:tag name="NBP" val="1"/>
  <p:tag name="CVB" val="18"/>
  <p:tag name="SPT" val="FALSE"/>
  <p:tag name="BSN" val="18"/>
  <p:tag name="LFXCI" val="0"/>
  <p:tag name="SVT" val="TRUE"/>
  <p:tag name="CII" val="18"/>
</p:tagLst>
</file>

<file path=ppt/tags/tag42.xml><?xml version="1.0" encoding="utf-8"?>
<p:tagLst xmlns:a="http://schemas.openxmlformats.org/drawingml/2006/main" xmlns:r="http://schemas.openxmlformats.org/officeDocument/2006/relationships" xmlns:p="http://schemas.openxmlformats.org/presentationml/2006/main">
  <p:tag name="SWI" val="15"/>
  <p:tag name="NBP" val="1"/>
  <p:tag name="CVB" val="15"/>
  <p:tag name="SPT" val="FALSE"/>
  <p:tag name="BSN" val="15"/>
  <p:tag name="LFXCI" val="0"/>
  <p:tag name="SVT" val="TRUE"/>
  <p:tag name="CII" val="15"/>
</p:tagLst>
</file>

<file path=ppt/tags/tag43.xml><?xml version="1.0" encoding="utf-8"?>
<p:tagLst xmlns:a="http://schemas.openxmlformats.org/drawingml/2006/main" xmlns:r="http://schemas.openxmlformats.org/officeDocument/2006/relationships" xmlns:p="http://schemas.openxmlformats.org/presentationml/2006/main">
  <p:tag name="DUMMACSH" val="TRUE"/>
</p:tagLst>
</file>

<file path=ppt/tags/tag44.xml><?xml version="1.0" encoding="utf-8"?>
<p:tagLst xmlns:a="http://schemas.openxmlformats.org/drawingml/2006/main" xmlns:r="http://schemas.openxmlformats.org/officeDocument/2006/relationships" xmlns:p="http://schemas.openxmlformats.org/presentationml/2006/main">
  <p:tag name="SWI" val="16"/>
  <p:tag name="NBP" val="1"/>
  <p:tag name="CVB" val="16"/>
  <p:tag name="SPT" val="FALSE"/>
  <p:tag name="BSN" val="16"/>
  <p:tag name="LFXCI" val="0"/>
  <p:tag name="SVT" val="TRUE"/>
  <p:tag name="CII" val="16"/>
</p:tagLst>
</file>

<file path=ppt/tags/tag45.xml><?xml version="1.0" encoding="utf-8"?>
<p:tagLst xmlns:a="http://schemas.openxmlformats.org/drawingml/2006/main" xmlns:r="http://schemas.openxmlformats.org/officeDocument/2006/relationships" xmlns:p="http://schemas.openxmlformats.org/presentationml/2006/main">
  <p:tag name="DUMMACSH" val="TRUE"/>
</p:tagLst>
</file>

<file path=ppt/tags/tag46.xml><?xml version="1.0" encoding="utf-8"?>
<p:tagLst xmlns:a="http://schemas.openxmlformats.org/drawingml/2006/main" xmlns:r="http://schemas.openxmlformats.org/officeDocument/2006/relationships" xmlns:p="http://schemas.openxmlformats.org/presentationml/2006/main">
  <p:tag name="SWI" val="117"/>
  <p:tag name="NBP" val="1"/>
  <p:tag name="CVB" val="117"/>
  <p:tag name="SPT" val="FALSE"/>
  <p:tag name="BSN" val="117"/>
  <p:tag name="LFXCI" val="0"/>
  <p:tag name="SVT" val="TRUE"/>
  <p:tag name="CII" val="117"/>
</p:tagLst>
</file>

<file path=ppt/tags/tag47.xml><?xml version="1.0" encoding="utf-8"?>
<p:tagLst xmlns:a="http://schemas.openxmlformats.org/drawingml/2006/main" xmlns:r="http://schemas.openxmlformats.org/officeDocument/2006/relationships" xmlns:p="http://schemas.openxmlformats.org/presentationml/2006/main">
  <p:tag name="SWI" val="20"/>
  <p:tag name="NBP" val="1"/>
  <p:tag name="CVB" val="20"/>
  <p:tag name="SPT" val="FALSE"/>
  <p:tag name="BSN" val="20"/>
  <p:tag name="LFXCI" val="0"/>
  <p:tag name="SVT" val="TRUE"/>
  <p:tag name="CII" val="20"/>
</p:tagLst>
</file>

<file path=ppt/tags/tag48.xml><?xml version="1.0" encoding="utf-8"?>
<p:tagLst xmlns:a="http://schemas.openxmlformats.org/drawingml/2006/main" xmlns:r="http://schemas.openxmlformats.org/officeDocument/2006/relationships" xmlns:p="http://schemas.openxmlformats.org/presentationml/2006/main">
  <p:tag name="SWI" val="21"/>
  <p:tag name="NBP" val="1"/>
  <p:tag name="CVB" val="21"/>
  <p:tag name="SPT" val="FALSE"/>
  <p:tag name="BSN" val="21"/>
  <p:tag name="LFXCI" val="0"/>
  <p:tag name="SVT" val="TRUE"/>
  <p:tag name="CII" val="21"/>
</p:tagLst>
</file>

<file path=ppt/tags/tag49.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5.xml><?xml version="1.0" encoding="utf-8"?>
<p:tagLst xmlns:a="http://schemas.openxmlformats.org/drawingml/2006/main" xmlns:r="http://schemas.openxmlformats.org/officeDocument/2006/relationships" xmlns:p="http://schemas.openxmlformats.org/presentationml/2006/main">
  <p:tag name="SWI" val="3"/>
  <p:tag name="NBP" val="1"/>
  <p:tag name="CVB" val="3"/>
  <p:tag name="SPT" val="FALSE"/>
  <p:tag name="BSN" val="3"/>
  <p:tag name="LFXCI" val="0"/>
  <p:tag name="SVT" val="TRUE"/>
  <p:tag name="CII" val="3"/>
</p:tagLst>
</file>

<file path=ppt/tags/tag50.xml><?xml version="1.0" encoding="utf-8"?>
<p:tagLst xmlns:a="http://schemas.openxmlformats.org/drawingml/2006/main" xmlns:r="http://schemas.openxmlformats.org/officeDocument/2006/relationships" xmlns:p="http://schemas.openxmlformats.org/presentationml/2006/main">
  <p:tag name="SWI" val="28"/>
  <p:tag name="NBP" val="1"/>
  <p:tag name="CVB" val="28"/>
  <p:tag name="SPT" val="FALSE"/>
  <p:tag name="BSN" val="28"/>
  <p:tag name="LFXCI" val="0"/>
  <p:tag name="SVT" val="TRUE"/>
  <p:tag name="CII" val="28"/>
</p:tagLst>
</file>

<file path=ppt/tags/tag51.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52.xml><?xml version="1.0" encoding="utf-8"?>
<p:tagLst xmlns:a="http://schemas.openxmlformats.org/drawingml/2006/main" xmlns:r="http://schemas.openxmlformats.org/officeDocument/2006/relationships" xmlns:p="http://schemas.openxmlformats.org/presentationml/2006/main">
  <p:tag name="SWI" val="16"/>
  <p:tag name="NBP" val="1"/>
  <p:tag name="CVB" val="16"/>
  <p:tag name="SPT" val="FALSE"/>
  <p:tag name="BSN" val="16"/>
  <p:tag name="LFXCI" val="0"/>
  <p:tag name="SVT" val="TRUE"/>
  <p:tag name="CII" val="16"/>
</p:tagLst>
</file>

<file path=ppt/tags/tag53.xml><?xml version="1.0" encoding="utf-8"?>
<p:tagLst xmlns:a="http://schemas.openxmlformats.org/drawingml/2006/main" xmlns:r="http://schemas.openxmlformats.org/officeDocument/2006/relationships" xmlns:p="http://schemas.openxmlformats.org/presentationml/2006/main">
  <p:tag name="DUMMACSH" val="TRUE"/>
</p:tagLst>
</file>

<file path=ppt/tags/tag54.xml><?xml version="1.0" encoding="utf-8"?>
<p:tagLst xmlns:a="http://schemas.openxmlformats.org/drawingml/2006/main" xmlns:r="http://schemas.openxmlformats.org/officeDocument/2006/relationships" xmlns:p="http://schemas.openxmlformats.org/presentationml/2006/main">
  <p:tag name="SWI" val="26"/>
  <p:tag name="NBP" val="1"/>
  <p:tag name="CVB" val="26"/>
  <p:tag name="SPT" val="FALSE"/>
  <p:tag name="BSN" val="26"/>
  <p:tag name="LFXCI" val="0"/>
  <p:tag name="SVT" val="TRUE"/>
  <p:tag name="CII" val="26"/>
</p:tagLst>
</file>

<file path=ppt/tags/tag55.xml><?xml version="1.0" encoding="utf-8"?>
<p:tagLst xmlns:a="http://schemas.openxmlformats.org/drawingml/2006/main" xmlns:r="http://schemas.openxmlformats.org/officeDocument/2006/relationships" xmlns:p="http://schemas.openxmlformats.org/presentationml/2006/main">
  <p:tag name="SWI" val="31"/>
  <p:tag name="NBP" val="1"/>
  <p:tag name="CVB" val="31"/>
  <p:tag name="SPT" val="FALSE"/>
  <p:tag name="BSN" val="31"/>
  <p:tag name="LFXCI" val="0"/>
  <p:tag name="SVT" val="TRUE"/>
  <p:tag name="CII" val="31"/>
</p:tagLst>
</file>

<file path=ppt/tags/tag56.xml><?xml version="1.0" encoding="utf-8"?>
<p:tagLst xmlns:a="http://schemas.openxmlformats.org/drawingml/2006/main" xmlns:r="http://schemas.openxmlformats.org/officeDocument/2006/relationships" xmlns:p="http://schemas.openxmlformats.org/presentationml/2006/main">
  <p:tag name="SWI" val="32"/>
  <p:tag name="NBP" val="1"/>
  <p:tag name="CVB" val="32"/>
  <p:tag name="SPT" val="FALSE"/>
  <p:tag name="BSN" val="32"/>
  <p:tag name="LFXCI" val="0"/>
  <p:tag name="SVT" val="TRUE"/>
  <p:tag name="CII" val="32"/>
</p:tagLst>
</file>

<file path=ppt/tags/tag57.xml><?xml version="1.0" encoding="utf-8"?>
<p:tagLst xmlns:a="http://schemas.openxmlformats.org/drawingml/2006/main" xmlns:r="http://schemas.openxmlformats.org/officeDocument/2006/relationships" xmlns:p="http://schemas.openxmlformats.org/presentationml/2006/main">
  <p:tag name="SWI" val="16"/>
  <p:tag name="NBP" val="1"/>
  <p:tag name="CVB" val="16"/>
  <p:tag name="SPT" val="FALSE"/>
  <p:tag name="BSN" val="16"/>
  <p:tag name="LFXCI" val="0"/>
  <p:tag name="SVT" val="TRUE"/>
  <p:tag name="CII" val="16"/>
</p:tagLst>
</file>

<file path=ppt/tags/tag58.xml><?xml version="1.0" encoding="utf-8"?>
<p:tagLst xmlns:a="http://schemas.openxmlformats.org/drawingml/2006/main" xmlns:r="http://schemas.openxmlformats.org/officeDocument/2006/relationships" xmlns:p="http://schemas.openxmlformats.org/presentationml/2006/main">
  <p:tag name="DUMMACSH" val="TRUE"/>
</p:tagLst>
</file>

<file path=ppt/tags/tag59.xml><?xml version="1.0" encoding="utf-8"?>
<p:tagLst xmlns:a="http://schemas.openxmlformats.org/drawingml/2006/main" xmlns:r="http://schemas.openxmlformats.org/officeDocument/2006/relationships" xmlns:p="http://schemas.openxmlformats.org/presentationml/2006/main">
  <p:tag name="SWI" val="33"/>
  <p:tag name="NBP" val="1"/>
  <p:tag name="CVB" val="33"/>
  <p:tag name="SPT" val="FALSE"/>
  <p:tag name="BSN" val="33"/>
  <p:tag name="LFXCI" val="0"/>
  <p:tag name="SVT" val="TRUE"/>
  <p:tag name="CII" val="33"/>
</p:tagLst>
</file>

<file path=ppt/tags/tag6.xml><?xml version="1.0" encoding="utf-8"?>
<p:tagLst xmlns:a="http://schemas.openxmlformats.org/drawingml/2006/main" xmlns:r="http://schemas.openxmlformats.org/officeDocument/2006/relationships" xmlns:p="http://schemas.openxmlformats.org/presentationml/2006/main">
  <p:tag name="SWI" val="10"/>
  <p:tag name="NBP" val="1"/>
  <p:tag name="BSN" val="10"/>
  <p:tag name="SVT" val="TRUE"/>
  <p:tag name="CVB" val="10"/>
  <p:tag name="SPT" val="FALSE"/>
  <p:tag name="CII" val="10"/>
</p:tagLst>
</file>

<file path=ppt/tags/tag60.xml><?xml version="1.0" encoding="utf-8"?>
<p:tagLst xmlns:a="http://schemas.openxmlformats.org/drawingml/2006/main" xmlns:r="http://schemas.openxmlformats.org/officeDocument/2006/relationships" xmlns:p="http://schemas.openxmlformats.org/presentationml/2006/main">
  <p:tag name="SWI" val="26"/>
  <p:tag name="NBP" val="1"/>
  <p:tag name="CVB" val="26"/>
  <p:tag name="SPT" val="FALSE"/>
  <p:tag name="BSN" val="26"/>
  <p:tag name="LFXCI" val="0"/>
  <p:tag name="SVT" val="TRUE"/>
  <p:tag name="CII" val="26"/>
</p:tagLst>
</file>

<file path=ppt/tags/tag61.xml><?xml version="1.0" encoding="utf-8"?>
<p:tagLst xmlns:a="http://schemas.openxmlformats.org/drawingml/2006/main" xmlns:r="http://schemas.openxmlformats.org/officeDocument/2006/relationships" xmlns:p="http://schemas.openxmlformats.org/presentationml/2006/main">
  <p:tag name="SWI" val="36"/>
  <p:tag name="NBP" val="1"/>
  <p:tag name="CVB" val="36"/>
  <p:tag name="SPT" val="FALSE"/>
  <p:tag name="BSN" val="36"/>
  <p:tag name="LFXCI" val="0"/>
  <p:tag name="SVT" val="TRUE"/>
  <p:tag name="CII" val="36"/>
</p:tagLst>
</file>

<file path=ppt/tags/tag6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6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71.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72.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73.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74.xml><?xml version="1.0" encoding="utf-8"?>
<p:tagLst xmlns:a="http://schemas.openxmlformats.org/drawingml/2006/main" xmlns:r="http://schemas.openxmlformats.org/officeDocument/2006/relationships" xmlns:p="http://schemas.openxmlformats.org/presentationml/2006/main">
  <p:tag name="SWI" val="118"/>
  <p:tag name="NBP" val="1"/>
  <p:tag name="CVB" val="118"/>
  <p:tag name="SPT" val="FALSE"/>
  <p:tag name="BSN" val="118"/>
  <p:tag name="LFXCI" val="0"/>
  <p:tag name="SVT" val="TRUE"/>
  <p:tag name="CII" val="118"/>
</p:tagLst>
</file>

<file path=ppt/tags/tag75.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76.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77.xml><?xml version="1.0" encoding="utf-8"?>
<p:tagLst xmlns:a="http://schemas.openxmlformats.org/drawingml/2006/main" xmlns:r="http://schemas.openxmlformats.org/officeDocument/2006/relationships" xmlns:p="http://schemas.openxmlformats.org/presentationml/2006/main">
  <p:tag name="DUMMACSH" val="TRUE"/>
</p:tagLst>
</file>

<file path=ppt/tags/tag8.xml><?xml version="1.0" encoding="utf-8"?>
<p:tagLst xmlns:a="http://schemas.openxmlformats.org/drawingml/2006/main" xmlns:r="http://schemas.openxmlformats.org/officeDocument/2006/relationships" xmlns:p="http://schemas.openxmlformats.org/presentationml/2006/main">
  <p:tag name="SWI" val="11"/>
  <p:tag name="NBP" val="1"/>
  <p:tag name="BSN" val="11"/>
  <p:tag name="SVT" val="TRUE"/>
  <p:tag name="CVB" val="11"/>
  <p:tag name="SPT" val="FALSE"/>
  <p:tag name="CII" val="11"/>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20034</TotalTime>
  <Words>10490</Words>
  <Application>Microsoft Office PowerPoint</Application>
  <PresentationFormat>On-screen Show (4:3)</PresentationFormat>
  <Paragraphs>1119</Paragraphs>
  <Slides>85</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87" baseType="lpstr">
      <vt:lpstr>Blends</vt:lpstr>
      <vt:lpstr>Worksheet</vt:lpstr>
      <vt:lpstr>OSCER: State of the Center</vt:lpstr>
      <vt:lpstr>Preregistration Profile</vt:lpstr>
      <vt:lpstr>Some Accomplishments</vt:lpstr>
      <vt:lpstr>Outline</vt:lpstr>
      <vt:lpstr>OSCER: Who, What, Where, When, Why, How</vt:lpstr>
      <vt:lpstr>What is OSCER?</vt:lpstr>
      <vt:lpstr>Who is OSCER? Academic Depts</vt:lpstr>
      <vt:lpstr>Who is OSCER? OU Groups</vt:lpstr>
      <vt:lpstr>Oklahoma Collaborators</vt:lpstr>
      <vt:lpstr>National Collaborators (22 states)</vt:lpstr>
      <vt:lpstr>Who Are the Users?</vt:lpstr>
      <vt:lpstr>Biggest Consumers</vt:lpstr>
      <vt:lpstr>Who? OSCER Personnel</vt:lpstr>
      <vt:lpstr>Why OSCER?</vt:lpstr>
      <vt:lpstr>Why Bother Teaching Novices?</vt:lpstr>
      <vt:lpstr>What Does OSCER Do? Teaching</vt:lpstr>
      <vt:lpstr>What Does OSCER Do? Rounds</vt:lpstr>
      <vt:lpstr>OSCER Resources (and a little history)</vt:lpstr>
      <vt:lpstr>2002 OSCER Hardware</vt:lpstr>
      <vt:lpstr>2005 OSCER Hardware</vt:lpstr>
      <vt:lpstr>Current OSCER Hardware</vt:lpstr>
      <vt:lpstr>Improvement in OSCER Hardware</vt:lpstr>
      <vt:lpstr>OK Cyberinfrastructure Initiative</vt:lpstr>
      <vt:lpstr>Dell Intel Xeon Linux Cluster</vt:lpstr>
      <vt:lpstr>Dell Intel Xeon Linux Cluster</vt:lpstr>
      <vt:lpstr>Dell Intel Xeon Linux Cluster</vt:lpstr>
      <vt:lpstr>Condor Pool</vt:lpstr>
      <vt:lpstr>Slide 28</vt:lpstr>
      <vt:lpstr>National Lambda Rail</vt:lpstr>
      <vt:lpstr>Internet2</vt:lpstr>
      <vt:lpstr>What Does OSCER Do?</vt:lpstr>
      <vt:lpstr>What Does OSCER Do?</vt:lpstr>
      <vt:lpstr>OSCER Teaching</vt:lpstr>
      <vt:lpstr>What Does OSCER Do? Teaching</vt:lpstr>
      <vt:lpstr>SiPE Workshop Participants 2007</vt:lpstr>
      <vt:lpstr>SiPE Workshop Participants 2009</vt:lpstr>
      <vt:lpstr>What Does OSCER Do? Rounds</vt:lpstr>
      <vt:lpstr>OSCER’s Education Strategy</vt:lpstr>
      <vt:lpstr>Supercomputing in Plain English</vt:lpstr>
      <vt:lpstr>Workshop Topics</vt:lpstr>
      <vt:lpstr>Teaching: Workshops</vt:lpstr>
      <vt:lpstr>Teaching: Academic Coursework</vt:lpstr>
      <vt:lpstr>Teaching: Presentations &amp; Tours</vt:lpstr>
      <vt:lpstr>What Does OSCER Do? Rounds</vt:lpstr>
      <vt:lpstr>Research &amp; Teaching: Rounds</vt:lpstr>
      <vt:lpstr>OSCER Research</vt:lpstr>
      <vt:lpstr>OSCER Research</vt:lpstr>
      <vt:lpstr>What Does OSCER Do? Rounds</vt:lpstr>
      <vt:lpstr>Research: OSCER’s Approach</vt:lpstr>
      <vt:lpstr>Research &amp; Teaching: Rounds</vt:lpstr>
      <vt:lpstr>Research: Grant Proposals</vt:lpstr>
      <vt:lpstr>Spring Storm Experiment 2010</vt:lpstr>
      <vt:lpstr>High Energy Physics</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OSCER</vt:lpstr>
      <vt:lpstr>OK Cyberinfrastructure Initiative</vt:lpstr>
      <vt:lpstr>NEW GRANT! NSF EPSCoR C2</vt:lpstr>
      <vt:lpstr>Oklahoma Optical Initiative</vt:lpstr>
      <vt:lpstr>Institutional Upgrades</vt:lpstr>
      <vt:lpstr>Tribal Colleges</vt:lpstr>
      <vt:lpstr>OK Networking Mentorship</vt:lpstr>
      <vt:lpstr>OK Networking Mentorship</vt:lpstr>
      <vt:lpstr>NEW GRANT: Petascale Storage</vt:lpstr>
      <vt:lpstr>OK PetaStore Strategy</vt:lpstr>
      <vt:lpstr>MRI Research Projects</vt:lpstr>
      <vt:lpstr>MRI Research Projects (cont’d)</vt:lpstr>
      <vt:lpstr>NSF Data Management Plans</vt:lpstr>
      <vt:lpstr>What a Bargain!</vt:lpstr>
      <vt:lpstr>Thanks!</vt:lpstr>
      <vt:lpstr>Thanks!</vt:lpstr>
      <vt:lpstr>Thanks!</vt:lpstr>
      <vt:lpstr>Thanks!</vt:lpstr>
      <vt:lpstr>To Learn More About OSCER</vt:lpstr>
      <vt:lpstr>Thanks for your attention!  Questions?</vt:lpstr>
    </vt:vector>
  </TitlesOfParts>
  <Company>University of Oklahoma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Shared Memory Parallel</dc:title>
  <dc:creator>Henry Neeman</dc:creator>
  <cp:lastModifiedBy>hneeman</cp:lastModifiedBy>
  <cp:revision>498</cp:revision>
  <cp:lastPrinted>1601-01-01T00:00:00Z</cp:lastPrinted>
  <dcterms:created xsi:type="dcterms:W3CDTF">2001-08-18T12:37:15Z</dcterms:created>
  <dcterms:modified xsi:type="dcterms:W3CDTF">2010-10-06T06:17:01Z</dcterms:modified>
</cp:coreProperties>
</file>