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7"/>
  </p:notesMasterIdLst>
  <p:sldIdLst>
    <p:sldId id="256" r:id="rId2"/>
    <p:sldId id="283" r:id="rId3"/>
    <p:sldId id="265" r:id="rId4"/>
    <p:sldId id="262" r:id="rId5"/>
    <p:sldId id="284" r:id="rId6"/>
    <p:sldId id="285" r:id="rId7"/>
    <p:sldId id="282" r:id="rId8"/>
    <p:sldId id="286" r:id="rId9"/>
    <p:sldId id="287" r:id="rId10"/>
    <p:sldId id="289" r:id="rId11"/>
    <p:sldId id="290" r:id="rId12"/>
    <p:sldId id="292" r:id="rId13"/>
    <p:sldId id="293" r:id="rId14"/>
    <p:sldId id="291" r:id="rId15"/>
    <p:sldId id="29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34563" autoAdjust="0"/>
    <p:restoredTop sz="86351" autoAdjust="0"/>
  </p:normalViewPr>
  <p:slideViewPr>
    <p:cSldViewPr>
      <p:cViewPr varScale="1">
        <p:scale>
          <a:sx n="52" d="100"/>
          <a:sy n="52" d="100"/>
        </p:scale>
        <p:origin x="-96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C280335-9DF1-4AA8-A455-CD4AE6976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3C212-80BC-4EE4-B91D-40277266EF04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Annual Conference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Unique combination of research and IT/network attendees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Plenary session speakers from I2, NSF,NIH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Good access to federal funding program officers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Workshops/seminars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Multi-state collaborations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Grant support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Web site/wiki for information sharing/knowledge transfer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A7B30-FB85-4C87-82F8-3B58079B9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2E09B-A00B-4F52-9245-845F70022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078FC-3B40-42B5-9E53-2AC4B5D05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E87008-D41C-447A-B71B-298993838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22B7D-A83B-4C67-9C0F-2DD6DA015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E107E-71AC-4205-9387-CED0D73E3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C8DEA-C548-4957-8FC3-0E16C7419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30065-EBAC-4901-9A00-C63B9BF26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ECAFF-D795-4038-840D-82B0DF82E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DD707-8457-44AD-B75D-A568041C7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86A4F-8C7C-44D1-BC81-48A8EBBCC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46B60-5E3E-4D8B-9AAA-EDC17D1E3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AF5341F4-50F4-44E2-A208-A06D6D91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06680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Regional Cyberinfrastructure Planning </a:t>
            </a:r>
            <a:endParaRPr lang="en-US" sz="4600" b="1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36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900" smtClean="0"/>
              <a:t>Great Plains Network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Greg Monaco, Ph.D.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Director for Research and Cyberinfrastructure Initiatives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greg@greatplains.net</a:t>
            </a:r>
          </a:p>
          <a:p>
            <a:pPr eaLnBrk="1" hangingPunct="1">
              <a:buFont typeface="Wingdings" pitchFamily="2" charset="2"/>
              <a:buNone/>
            </a:pPr>
            <a:endParaRPr lang="en-US" sz="3900" smtClean="0"/>
          </a:p>
          <a:p>
            <a:pPr eaLnBrk="1" hangingPunct="1">
              <a:buFont typeface="Wingdings" pitchFamily="2" charset="2"/>
              <a:buNone/>
            </a:pPr>
            <a:endParaRPr lang="en-US" sz="3900" smtClean="0"/>
          </a:p>
        </p:txBody>
      </p:sp>
      <p:pic>
        <p:nvPicPr>
          <p:cNvPr id="14339" name="Picture 6" descr="GPN (CMYK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820988"/>
            <a:ext cx="35052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Survey 1: Open-ended Responses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</a:t>
            </a:r>
          </a:p>
          <a:p>
            <a:pPr eaLnBrk="1" hangingPunct="1"/>
            <a:r>
              <a:rPr lang="en-US" smtClean="0"/>
              <a:t>Bandwidth</a:t>
            </a:r>
          </a:p>
          <a:p>
            <a:pPr eaLnBrk="1" hangingPunct="1"/>
            <a:r>
              <a:rPr lang="en-US" smtClean="0"/>
              <a:t>Specialized CI tools for research</a:t>
            </a:r>
          </a:p>
          <a:p>
            <a:pPr eaLnBrk="1" hangingPunct="1"/>
            <a:r>
              <a:rPr lang="en-US" smtClean="0"/>
              <a:t>Specialized software</a:t>
            </a:r>
          </a:p>
          <a:p>
            <a:pPr eaLnBrk="1" hangingPunct="1"/>
            <a:r>
              <a:rPr lang="en-US" smtClean="0"/>
              <a:t>Specialized hardware (e.g., visualization)</a:t>
            </a:r>
          </a:p>
          <a:p>
            <a:pPr eaLnBrk="1" hangingPunct="1"/>
            <a:r>
              <a:rPr lang="en-US" smtClean="0"/>
              <a:t>Shared Data Resources </a:t>
            </a:r>
          </a:p>
          <a:p>
            <a:pPr eaLnBrk="1" hangingPunct="1"/>
            <a:r>
              <a:rPr lang="en-US" smtClean="0"/>
              <a:t>Shared computational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Survey 2:  Highest Priority Services (1)</a:t>
            </a:r>
          </a:p>
        </p:txBody>
      </p:sp>
      <p:graphicFrame>
        <p:nvGraphicFramePr>
          <p:cNvPr id="42140" name="Group 156"/>
          <p:cNvGraphicFramePr>
            <a:graphicFrameLocks noGrp="1"/>
          </p:cNvGraphicFramePr>
          <p:nvPr>
            <p:ph idx="1"/>
          </p:nvPr>
        </p:nvGraphicFramePr>
        <p:xfrm>
          <a:off x="228600" y="1231900"/>
          <a:ext cx="8763000" cy="3931920"/>
        </p:xfrm>
        <a:graphic>
          <a:graphicData uri="http://schemas.openxmlformats.org/drawingml/2006/table">
            <a:tbl>
              <a:tblPr/>
              <a:tblGrid>
                <a:gridCol w="1743075"/>
                <a:gridCol w="7019925"/>
              </a:tblGrid>
              <a:tr h="1397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Service Group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Service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Computation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HPC facilities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for research, education and training at a regional level (2)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Assistance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 access and use HPC at other institutions in the region (22)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 storage services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 storage facilities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for research, education and training. (6)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way to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store and catalogue my datasets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(13)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way to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access and use storage resources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at institutions in the region. (20)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Networking services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bandwidth connectivity and related services to other universities and other research institutions in the US. (1)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bandwidth connectivity and related services to other universities and other research institutions outside the US. (19)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95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Survey 2:  High Priority Services (2)</a:t>
            </a:r>
          </a:p>
        </p:txBody>
      </p:sp>
      <p:graphicFrame>
        <p:nvGraphicFramePr>
          <p:cNvPr id="45120" name="Group 64"/>
          <p:cNvGraphicFramePr>
            <a:graphicFrameLocks noGrp="1"/>
          </p:cNvGraphicFramePr>
          <p:nvPr>
            <p:ph idx="1"/>
          </p:nvPr>
        </p:nvGraphicFramePr>
        <p:xfrm>
          <a:off x="152400" y="1193800"/>
          <a:ext cx="8839200" cy="4480560"/>
        </p:xfrm>
        <a:graphic>
          <a:graphicData uri="http://schemas.openxmlformats.org/drawingml/2006/table">
            <a:tbl>
              <a:tblPr/>
              <a:tblGrid>
                <a:gridCol w="1900238"/>
                <a:gridCol w="6938962"/>
              </a:tblGrid>
              <a:tr h="1397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Service Group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Service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Education &amp; training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Workshops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 learn about advanced tools for research. (3)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Online demonstrations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of emerging CI-related technologies. (15)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Workshops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 learn to develop and improve campus tools. (16)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Annual meeting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focusing on using advanced tools across the region. (21)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Communication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Monthly newsletter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on technical advances/uses across GPN and nationally (5)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Providing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regular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email, blog, twitter, etc.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communication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on the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latest developments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CI. (7)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Collaboration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Searchable database of opportunities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for collaboration. (11)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Assistance in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identifying potential research collaborators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(14)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Facilitate grant requests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across multiple campuses. (17)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Help to make contacts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with individuals with specific CI expertise (24)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Survey 2:  High Priority Services (3)</a:t>
            </a:r>
          </a:p>
        </p:txBody>
      </p:sp>
      <p:graphicFrame>
        <p:nvGraphicFramePr>
          <p:cNvPr id="47138" name="Group 34"/>
          <p:cNvGraphicFramePr>
            <a:graphicFrameLocks noGrp="1"/>
          </p:cNvGraphicFramePr>
          <p:nvPr>
            <p:ph idx="1"/>
          </p:nvPr>
        </p:nvGraphicFramePr>
        <p:xfrm>
          <a:off x="228600" y="1079500"/>
          <a:ext cx="8763000" cy="4480560"/>
        </p:xfrm>
        <a:graphic>
          <a:graphicData uri="http://schemas.openxmlformats.org/drawingml/2006/table">
            <a:tbl>
              <a:tblPr/>
              <a:tblGrid>
                <a:gridCol w="1703388"/>
                <a:gridCol w="7059612"/>
              </a:tblGrid>
              <a:tr h="1397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Service Group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Service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Help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Online searchable help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for CI tools. (4)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Centralized help desk model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of support for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locating and using regional and national CI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technology in your research. (12)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Expertise &amp; resource referral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Searchable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database of CI resources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available across my campus or organization. (8)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Searchable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database of CI expertise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(people, tools, applications, resources) in my field at the regional, national and international levels. (23)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Help in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identifying possible revenue streams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for my/my campus/my organization's CI efforts. (9)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Organizing and maintaining a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software licensing/purchasing collaborative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for GPN member institutions. (10)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Providing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collaborative tools that I can pick up and use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(e.g., Adobe Connect, wikis, blogs) (18)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r>
              <a:rPr lang="en-US" sz="3800" b="1" smtClean="0"/>
              <a:t>Next steps</a:t>
            </a:r>
            <a:endParaRPr lang="en-US" sz="38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Great Plains Network</a:t>
            </a:r>
          </a:p>
          <a:p>
            <a:pPr marL="742950" lvl="1" indent="-285750" eaLnBrk="1" hangingPunct="1"/>
            <a:r>
              <a:rPr lang="en-US" sz="3000" smtClean="0">
                <a:ea typeface="ＭＳ Ｐゴシック" pitchFamily="34" charset="-128"/>
              </a:rPr>
              <a:t>Executive Council (Board of Directors)</a:t>
            </a:r>
          </a:p>
          <a:p>
            <a:pPr marL="742950" lvl="1" indent="-285750" eaLnBrk="1" hangingPunct="1"/>
            <a:r>
              <a:rPr lang="en-US" sz="3000" smtClean="0">
                <a:ea typeface="ＭＳ Ｐゴシック" pitchFamily="34" charset="-128"/>
              </a:rPr>
              <a:t>Network Program Committee (responsible for managing issues related to networking)</a:t>
            </a:r>
          </a:p>
          <a:p>
            <a:pPr marL="742950" lvl="1" indent="-285750" eaLnBrk="1" hangingPunct="1"/>
            <a:r>
              <a:rPr lang="en-US" sz="3000" smtClean="0">
                <a:ea typeface="ＭＳ Ｐゴシック" pitchFamily="34" charset="-128"/>
              </a:rPr>
              <a:t>Create GPN CI Program Committee to manage  regional service development &amp; deployment</a:t>
            </a:r>
          </a:p>
          <a:p>
            <a:pPr eaLnBrk="1" hangingPunct="1"/>
            <a:endParaRPr lang="en-US" sz="3400" smtClean="0"/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0" y="39624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Thanks!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Greg Monaco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greg@greatplains.net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GPN Milestones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smtClean="0"/>
              <a:t>Initially, funded via EPSCoR award</a:t>
            </a:r>
          </a:p>
          <a:p>
            <a:r>
              <a:rPr lang="en-US" sz="2600" smtClean="0"/>
              <a:t>Formed by researchers</a:t>
            </a:r>
          </a:p>
          <a:p>
            <a:r>
              <a:rPr lang="en-US" sz="2600" smtClean="0"/>
              <a:t>First regional connector to Internet2</a:t>
            </a:r>
          </a:p>
          <a:p>
            <a:r>
              <a:rPr lang="en-US" sz="2600" smtClean="0"/>
              <a:t>First 2x10G connector to I2</a:t>
            </a:r>
          </a:p>
          <a:p>
            <a:r>
              <a:rPr lang="en-US" sz="2600" smtClean="0"/>
              <a:t>CPS</a:t>
            </a:r>
          </a:p>
          <a:p>
            <a:r>
              <a:rPr lang="en-US" sz="2600" smtClean="0"/>
              <a:t>Research/CI focus continues</a:t>
            </a:r>
          </a:p>
          <a:p>
            <a:pPr lvl="1"/>
            <a:r>
              <a:rPr lang="en-US" sz="2200" smtClean="0">
                <a:ea typeface="ＭＳ Ｐゴシック" pitchFamily="34" charset="-128"/>
              </a:rPr>
              <a:t>Annual Conference</a:t>
            </a:r>
          </a:p>
          <a:p>
            <a:pPr lvl="1"/>
            <a:r>
              <a:rPr lang="en-US" sz="2200" smtClean="0">
                <a:ea typeface="ＭＳ Ｐゴシック" pitchFamily="34" charset="-128"/>
              </a:rPr>
              <a:t>Communities of Interest (e.g., Collaborative CI)</a:t>
            </a:r>
          </a:p>
          <a:p>
            <a:pPr lvl="1"/>
            <a:r>
              <a:rPr lang="en-US" sz="2200" smtClean="0">
                <a:ea typeface="ＭＳ Ｐゴシック" pitchFamily="34" charset="-128"/>
              </a:rPr>
              <a:t>Workshops</a:t>
            </a:r>
          </a:p>
          <a:p>
            <a:pPr lvl="1"/>
            <a:r>
              <a:rPr lang="en-US" sz="2200" smtClean="0">
                <a:ea typeface="ＭＳ Ｐゴシック" pitchFamily="34" charset="-128"/>
              </a:rPr>
              <a:t>Facilitate collaborative research (GENI, Middleware)</a:t>
            </a:r>
          </a:p>
          <a:p>
            <a:endParaRPr lang="en-US" sz="26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GPN Network Map 111809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fld id="{85433580-3B98-594D-B60C-4ECD1A0DA4EE}" type="datetime1">
              <a:rPr lang="en-US"/>
              <a:pPr>
                <a:defRPr/>
              </a:pPr>
              <a:t>10/18/2010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B35908AE-EE0A-4C0F-8FEA-E4D9EC9D068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GPN Collaborative Framework</a:t>
            </a:r>
            <a:endParaRPr lang="en-US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388" name="Picture 4" descr="gpn lay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8153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Mission &amp; Strategic Directions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458200" cy="44196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smtClean="0">
                <a:ea typeface="굴림" pitchFamily="34" charset="-127"/>
              </a:rPr>
              <a:t>To support the research and education missions of our members through the use of advanced cyberinfrastructure.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400" b="1" smtClean="0">
              <a:solidFill>
                <a:srgbClr val="9999FF"/>
              </a:solidFill>
              <a:ea typeface="굴림" pitchFamily="34" charset="-127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b="1" smtClean="0">
                <a:solidFill>
                  <a:srgbClr val="9999FF"/>
                </a:solidFill>
                <a:ea typeface="굴림" pitchFamily="34" charset="-127"/>
              </a:rPr>
              <a:t>Strategic Direction 1: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b="1" smtClean="0">
                <a:ea typeface="굴림" pitchFamily="34" charset="-127"/>
              </a:rPr>
              <a:t>	Provide leadership in advanced networking at the regional and national level on behalf of the membership.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b="1" i="1" smtClean="0">
                <a:solidFill>
                  <a:schemeClr val="tx2"/>
                </a:solidFill>
                <a:ea typeface="굴림" pitchFamily="34" charset="-127"/>
              </a:rPr>
              <a:t>(Managed by a Network Program Committee)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400" b="1" smtClean="0">
              <a:ea typeface="굴림" pitchFamily="34" charset="-127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9999FF"/>
                </a:solidFill>
              </a:rPr>
              <a:t>Strategic Direction 2: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/>
              <a:t>	Actively support the development of and provide support to research and education initiatives among the membership that extend or use cyberinfrastructure in novel or unique ways.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79254A2-F817-40A5-BB6B-61CB1442BF98}" type="slidenum">
              <a:rPr lang="en-US" sz="1200">
                <a:latin typeface="+mj-lt"/>
                <a:cs typeface="+mn-cs"/>
              </a:rPr>
              <a:pPr algn="r">
                <a:defRPr/>
              </a:pPr>
              <a:t>5</a:t>
            </a:fld>
            <a:endParaRPr lang="en-US" sz="120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 Advisory Committee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900" smtClean="0"/>
              <a:t>Purpose:  To </a:t>
            </a:r>
            <a:r>
              <a:rPr lang="en-US" sz="1900" b="1" i="1" smtClean="0">
                <a:solidFill>
                  <a:schemeClr val="bg2"/>
                </a:solidFill>
              </a:rPr>
              <a:t>develop a plan to implement GPN goals</a:t>
            </a:r>
            <a:r>
              <a:rPr lang="en-US" sz="1900" smtClean="0"/>
              <a:t> in the area of CI</a:t>
            </a:r>
          </a:p>
          <a:p>
            <a:pPr>
              <a:lnSpc>
                <a:spcPct val="80000"/>
              </a:lnSpc>
            </a:pPr>
            <a:r>
              <a:rPr lang="en-US" sz="1900" smtClean="0"/>
              <a:t>Members: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Mike Abbiatti, AREON 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Gary Allen, University of Missouri System, MU, GPN Executive Council 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Guy Almes, Texas A &amp; M, 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James Deaton, ONENET &amp; GPN Executive Council 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Claude Garelik, SD Board of Regents &amp; GPN Executive Council Chair 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Del Johnson, SDSU &amp; GPN Representative Council 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Myron Lowe, UMN &amp; GPN Representative Council 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Rick McMullen, KU  (Chair)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Henry Neeman, OU 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James Rice, SDSU, SD EPSCoR Director 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Ron Roeber, UNL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Gordon Springer, MU 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itchFamily="34" charset="-128"/>
              </a:rPr>
              <a:t>David Swanson, UNL &amp; Holland Computing Center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 Planning Process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Two surveys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Survey 1 to assess perceived CI needs.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Survey 2 to identify CI service priorities that can be met on a regional basis.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Participation:  Faculty, staff &amp; graduate students at GPN member institutions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Survey 1:  Respondent Profile</a:t>
            </a:r>
          </a:p>
        </p:txBody>
      </p:sp>
      <p:graphicFrame>
        <p:nvGraphicFramePr>
          <p:cNvPr id="37891" name="Group 3"/>
          <p:cNvGraphicFramePr>
            <a:graphicFrameLocks noGrp="1"/>
          </p:cNvGraphicFramePr>
          <p:nvPr/>
        </p:nvGraphicFramePr>
        <p:xfrm>
          <a:off x="457200" y="1335088"/>
          <a:ext cx="8229600" cy="4752976"/>
        </p:xfrm>
        <a:graphic>
          <a:graphicData uri="http://schemas.openxmlformats.org/drawingml/2006/table">
            <a:tbl>
              <a:tblPr/>
              <a:tblGrid>
                <a:gridCol w="6743700"/>
                <a:gridCol w="1485900"/>
              </a:tblGrid>
              <a:tr h="33655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Grouped by Campus HPC Use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HPC Campus Users*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HPC Campus Aware*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HPC Campus Not Aware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Grouped by Regional/National HPC Use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HPC Regional/National Users*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HPC Regional/National Aware*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HPC Regional/National Not Aware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r>
              <a:rPr lang="en-US" sz="3800" smtClean="0"/>
              <a:t>Survey 1: High Priority Needs of CI-Knowledgeable Respondents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81200"/>
            <a:ext cx="8610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Inventory of CI resources available across my campus/organization.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Inventory of CI resources available regionally and nationally.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Searchable knowledgebase of CI expertise (people, tools, applications, resources) in my field. 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Opportunities for collaboration.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Help in identifying possible revenue streams for my/my campus/my organization's CI efforts.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Help in identifying cost containment/avoidance strategies for my/my campus/my organization's CI efforts.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345</TotalTime>
  <Words>873</Words>
  <Application>Microsoft Office PowerPoint</Application>
  <PresentationFormat>On-screen Show (4:3)</PresentationFormat>
  <Paragraphs>143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Garamond</vt:lpstr>
      <vt:lpstr>Wingdings</vt:lpstr>
      <vt:lpstr>ＭＳ Ｐゴシック</vt:lpstr>
      <vt:lpstr>굴림</vt:lpstr>
      <vt:lpstr>Times New Roman</vt:lpstr>
      <vt:lpstr>Edge</vt:lpstr>
      <vt:lpstr>Regional Cyberinfrastructure Planning </vt:lpstr>
      <vt:lpstr>GPN Milestones</vt:lpstr>
      <vt:lpstr>Slide 3</vt:lpstr>
      <vt:lpstr>Slide 4</vt:lpstr>
      <vt:lpstr>Mission &amp; Strategic Directions</vt:lpstr>
      <vt:lpstr>CI Advisory Committee</vt:lpstr>
      <vt:lpstr>CI Planning Process</vt:lpstr>
      <vt:lpstr>Survey 1:  Respondent Profile</vt:lpstr>
      <vt:lpstr>Survey 1: High Priority Needs of CI-Knowledgeable Respondents</vt:lpstr>
      <vt:lpstr>Survey 1: Open-ended Responses</vt:lpstr>
      <vt:lpstr>Survey 2:  Highest Priority Services (1)</vt:lpstr>
      <vt:lpstr>Survey 2:  High Priority Services (2)</vt:lpstr>
      <vt:lpstr>Survey 2:  High Priority Services (3)</vt:lpstr>
      <vt:lpstr>Next steps</vt:lpstr>
      <vt:lpstr>Thanks!</vt:lpstr>
    </vt:vector>
  </TitlesOfParts>
  <Company>Monaco &amp; Associates Incorporated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Trust Relationships</dc:title>
  <dc:creator>Owner</dc:creator>
  <cp:lastModifiedBy>hneeman</cp:lastModifiedBy>
  <cp:revision>36</cp:revision>
  <dcterms:created xsi:type="dcterms:W3CDTF">2010-07-26T21:16:38Z</dcterms:created>
  <dcterms:modified xsi:type="dcterms:W3CDTF">2010-10-18T15:06:38Z</dcterms:modified>
</cp:coreProperties>
</file>