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6"/>
  </p:notesMasterIdLst>
  <p:sldIdLst>
    <p:sldId id="361" r:id="rId2"/>
    <p:sldId id="363" r:id="rId3"/>
    <p:sldId id="372" r:id="rId4"/>
    <p:sldId id="373" r:id="rId5"/>
    <p:sldId id="467" r:id="rId6"/>
    <p:sldId id="468" r:id="rId7"/>
    <p:sldId id="374" r:id="rId8"/>
    <p:sldId id="421" r:id="rId9"/>
    <p:sldId id="423" r:id="rId10"/>
    <p:sldId id="411" r:id="rId11"/>
    <p:sldId id="395" r:id="rId12"/>
    <p:sldId id="462" r:id="rId13"/>
    <p:sldId id="424" r:id="rId14"/>
    <p:sldId id="419" r:id="rId15"/>
    <p:sldId id="420" r:id="rId16"/>
    <p:sldId id="426" r:id="rId17"/>
    <p:sldId id="427" r:id="rId18"/>
    <p:sldId id="425" r:id="rId19"/>
    <p:sldId id="469" r:id="rId20"/>
    <p:sldId id="434" r:id="rId21"/>
    <p:sldId id="435" r:id="rId22"/>
    <p:sldId id="464" r:id="rId23"/>
    <p:sldId id="402" r:id="rId24"/>
    <p:sldId id="455" r:id="rId25"/>
    <p:sldId id="412" r:id="rId26"/>
    <p:sldId id="405" r:id="rId27"/>
    <p:sldId id="394" r:id="rId28"/>
    <p:sldId id="406" r:id="rId29"/>
    <p:sldId id="407" r:id="rId30"/>
    <p:sldId id="436" r:id="rId31"/>
    <p:sldId id="369" r:id="rId32"/>
    <p:sldId id="390" r:id="rId33"/>
    <p:sldId id="375" r:id="rId34"/>
    <p:sldId id="463" r:id="rId35"/>
    <p:sldId id="460" r:id="rId36"/>
    <p:sldId id="457" r:id="rId37"/>
    <p:sldId id="437" r:id="rId38"/>
    <p:sldId id="449" r:id="rId39"/>
    <p:sldId id="432" r:id="rId40"/>
    <p:sldId id="458" r:id="rId41"/>
    <p:sldId id="429" r:id="rId42"/>
    <p:sldId id="383" r:id="rId43"/>
    <p:sldId id="393" r:id="rId44"/>
    <p:sldId id="447" r:id="rId45"/>
    <p:sldId id="446" r:id="rId46"/>
    <p:sldId id="442" r:id="rId47"/>
    <p:sldId id="443" r:id="rId48"/>
    <p:sldId id="440" r:id="rId49"/>
    <p:sldId id="441" r:id="rId50"/>
    <p:sldId id="444" r:id="rId51"/>
    <p:sldId id="433" r:id="rId52"/>
    <p:sldId id="439" r:id="rId53"/>
    <p:sldId id="430" r:id="rId54"/>
    <p:sldId id="396" r:id="rId55"/>
    <p:sldId id="400" r:id="rId56"/>
    <p:sldId id="397" r:id="rId57"/>
    <p:sldId id="401" r:id="rId58"/>
    <p:sldId id="461" r:id="rId59"/>
    <p:sldId id="459" r:id="rId60"/>
    <p:sldId id="381" r:id="rId61"/>
    <p:sldId id="377" r:id="rId62"/>
    <p:sldId id="378" r:id="rId63"/>
    <p:sldId id="448" r:id="rId64"/>
    <p:sldId id="466" r:id="rId65"/>
    <p:sldId id="379" r:id="rId66"/>
    <p:sldId id="391" r:id="rId67"/>
    <p:sldId id="465" r:id="rId68"/>
    <p:sldId id="382" r:id="rId69"/>
    <p:sldId id="380" r:id="rId70"/>
    <p:sldId id="454" r:id="rId71"/>
    <p:sldId id="453" r:id="rId72"/>
    <p:sldId id="386" r:id="rId73"/>
    <p:sldId id="445" r:id="rId74"/>
    <p:sldId id="452" r:id="rId75"/>
    <p:sldId id="438" r:id="rId76"/>
    <p:sldId id="471" r:id="rId77"/>
    <p:sldId id="389" r:id="rId78"/>
    <p:sldId id="450" r:id="rId79"/>
    <p:sldId id="470" r:id="rId80"/>
    <p:sldId id="451" r:id="rId81"/>
    <p:sldId id="416" r:id="rId82"/>
    <p:sldId id="417" r:id="rId83"/>
    <p:sldId id="415" r:id="rId84"/>
    <p:sldId id="388" r:id="rId85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FF0000"/>
    <a:srgbClr val="996600"/>
    <a:srgbClr val="FFFFCC"/>
    <a:srgbClr val="DDDDDD"/>
    <a:srgbClr val="E0002B"/>
    <a:srgbClr val="EC00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86000" autoAdjust="0"/>
  </p:normalViewPr>
  <p:slideViewPr>
    <p:cSldViewPr>
      <p:cViewPr>
        <p:scale>
          <a:sx n="75" d="100"/>
          <a:sy n="75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F07957AB-6AD1-47FB-B50A-2D71A094A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C293D-E4C6-4901-9559-4EB6740A70D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project Machine Image is like a Stem Cell. They can be copied and are differentiable.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568A6-6793-4431-A850-307EB3502DE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8B7D3-AED5-4DD3-9F83-F2A7A1DA044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Our First Cloud: It’s the Internet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C6E7B-8819-48B5-A390-44A9683D1FF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Cloud capabilities with IAAS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FB4D5-B7D3-42C3-A835-AF407AA93ED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B4467-A70E-466E-9984-3090DD1795F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Cloud capabilities with IAAS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6A799-930C-43E0-AC12-6D648DB9DF9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If you are considering getting into Cloud technology, remember that like any business Enterprise, there are three important things to remember: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3B4DB-D85D-4F70-9CE3-197B8E113FBF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665FE-3950-4DDC-8B66-4C8A14F2552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Privacy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D8058-E703-48A3-92E4-087B1F74D5A6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Service Level Agreement is the Terms of Service. Know what you are buying.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2568-BB8E-4282-AA4A-7A6A92F8E77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DANGER: Clouds are amorphous. You may see what you wish to see.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F980-3F0E-4066-96BE-EB5846DAB43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Clouds can do many things, but the edges of BINF applications are Web Services, primarily defined by GET, REST, and SOAP, and implemented over HTTP.</a:t>
            </a:r>
          </a:p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36FC3-5AF7-4F1B-BD9B-1CCE556AF58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Web Services haven’t quite fit together as well as the gear imagery.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0FAB2-8F3F-4D87-8CF1-67868DE4178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Many issues the seem as simple as spelling errors are actually as complex as failure, and many criticisms lead to additional technologies, including Directory Services for Web Services.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DED05-A806-4226-B042-931E2579A54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Directory Services provide …</a:t>
            </a:r>
          </a:p>
          <a:p>
            <a:r>
              <a:rPr lang="en-US" smtClean="0"/>
              <a:t>BioMoby …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A49E0-3698-481F-A842-FCBFD9B9D0FC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Data type issues …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8CB3A-4BF4-4B75-90B4-5F7787C7F1E9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Organize data type semantically and technically …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10987-B536-4B37-8DF6-C79D405FAA0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Ontology looks more like this than any normal org chart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8D7E4-06AE-4B1C-BF78-C16465AEE661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But now we have the tools to do …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90128-82B3-47B6-B647-49D4A1DD261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… Web Services that are programmatically discoverable with negotiable execution.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A9621-AB36-43A7-A8B1-C57E6B8B25C1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Web Services can Communicate with clients and Reason over semantic ontologies.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75D45-4203-4F4E-B76F-0960B9C9B793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Vendors generally see Cloud Computing as shiny and distinct, and completely bounded by the features of their product.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5AEC5-DB4E-405F-99DF-7D3CF734B4F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5BADA-26AB-438B-BC78-F87587687860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… and the tools to communicate with other services and reason over a data content ontology.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C97D5-7A8F-47B8-A10C-D2E8BD1A4970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Here comes Agent “Synergy” …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34106-3D7B-4F09-9E9B-22293B2CF9B6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Agents communicate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15949-5B9D-42F9-858B-F038F812640D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r>
              <a:rPr lang="en-US" smtClean="0"/>
              <a:t>We now have directory services for web services to locate other web services and negotiate their offerings ...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BC1AD-B7EA-4C53-8029-66438BCD2E7F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r>
              <a:rPr lang="en-US" smtClean="0"/>
              <a:t>We now have directory services for web services to locate other web services and negotiate their offerings ...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FE07A-A531-4250-A3F3-211EA5DCD1C6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Pick Two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7C78D-E3C1-4AF4-AAA4-0C4CA651D593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Ontology looks more like this than any normal org chart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0C6AD-91C9-43E1-B86C-82846B8EB94F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Hackers over STD message-sets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9C36A7-F252-4D59-A5A5-37B466097046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Web Services with Agent Design give us individual assistants, built from common tools, each becoming their own specialized tool.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B8531-5A54-4398-9850-CCC502B80DF6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Today’s Goal: Illuminate the edges to Define the system</a:t>
            </a:r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D50FC-3FD4-4693-8F5B-3C06EF81E5F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Cloud Computing allows us to create a “stem cell” system for projects that can reconfigured on-the-fly. (déjà vu)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68ECB-4814-47F8-9931-11F85C6D8DB2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Soar above the clouds!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582DD-E9BC-429C-86C7-ECBC5844046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4DCC2-82F9-49E8-ACD6-6C5331B7218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01477-B27D-4287-A779-7798096192D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0FACA-0983-4B68-8005-A988CE4C6E9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Pick Two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E57BF-0D96-47D8-9DEF-73C176E3202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16BE8-1B7B-4664-A8ED-60A3E8DD908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16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4F151-2CD3-49D5-B8A5-0F3B4B5B6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9C89-3973-45E4-9ABB-666A02892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428C-BFF0-4BC4-850A-105465BF5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60F7-031E-4870-B641-D64C11A9A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C5AC-9EDE-4F70-8AF0-A23769CF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BA278-C69A-474C-ACAB-19532CEA3F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F920-D77B-418A-AB38-AADC346AF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595D-A3B2-401E-93BB-7ADC503E5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0095-009A-44A3-86CA-A3417969B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B33C8-81D0-4B79-AE7D-1340E7962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BD08-CDD6-4060-836D-49AAE483A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50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7B54FDE-DF10-41F0-AAB6-A29E678AF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Cloud Computing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Roger Hall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MidSouth Bioinformatics Center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University of Arkansas at Little Rock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rahall2@ualr.edu</a:t>
            </a:r>
          </a:p>
        </p:txBody>
      </p:sp>
      <p:pic>
        <p:nvPicPr>
          <p:cNvPr id="4" name="Picture 3" descr="braz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98011">
            <a:off x="479425" y="1174750"/>
            <a:ext cx="2044700" cy="151923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20000" t="-5000" r="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527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400" dirty="0"/>
              <a:t>TIME</a:t>
            </a:r>
          </a:p>
          <a:p>
            <a:pPr algn="ctr">
              <a:defRPr/>
            </a:pPr>
            <a:r>
              <a:rPr lang="en-US" sz="12400" dirty="0"/>
              <a:t>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1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0" dirty="0"/>
              <a:t>LOUDCLOUD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ASPs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DCOM</a:t>
            </a:r>
          </a:p>
          <a:p>
            <a:pPr algn="ctr">
              <a:defRPr/>
            </a:pPr>
            <a:endParaRPr lang="en-US" sz="12800" dirty="0"/>
          </a:p>
          <a:p>
            <a:pPr algn="ctr">
              <a:defRPr/>
            </a:pPr>
            <a:r>
              <a:rPr lang="en-US" sz="12800" dirty="0"/>
              <a:t>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19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200" dirty="0"/>
              <a:t>AUTONOMIC</a:t>
            </a:r>
          </a:p>
          <a:p>
            <a:pPr algn="ctr">
              <a:defRPr/>
            </a:pPr>
            <a:r>
              <a:rPr lang="en-US" sz="11200" dirty="0"/>
              <a:t>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SAAS</a:t>
            </a:r>
          </a:p>
          <a:p>
            <a:pPr algn="ctr">
              <a:defRPr/>
            </a:pPr>
            <a:r>
              <a:rPr lang="en-US" sz="12800" dirty="0"/>
              <a:t>PAAS</a:t>
            </a:r>
            <a:endParaRPr lang="en-US" sz="12800" dirty="0"/>
          </a:p>
          <a:p>
            <a:pPr algn="ctr">
              <a:defRPr/>
            </a:pPr>
            <a:r>
              <a:rPr lang="en-US" sz="12800" dirty="0"/>
              <a:t>IAAS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P v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GOOD</a:t>
            </a:r>
          </a:p>
          <a:p>
            <a:pPr algn="ctr">
              <a:defRPr/>
            </a:pPr>
            <a:r>
              <a:rPr lang="en-US" sz="12800" dirty="0"/>
              <a:t>FAST</a:t>
            </a:r>
          </a:p>
          <a:p>
            <a:pPr algn="ctr">
              <a:defRPr/>
            </a:pPr>
            <a:r>
              <a:rPr lang="en-US" sz="12800" dirty="0"/>
              <a:t>CHEAP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MACHINE</a:t>
            </a:r>
          </a:p>
          <a:p>
            <a:pPr algn="ctr">
              <a:defRPr/>
            </a:pPr>
            <a:r>
              <a:rPr lang="en-US" sz="12800" dirty="0"/>
              <a:t>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14000" r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PEW</a:t>
            </a:r>
          </a:p>
          <a:p>
            <a:pPr algn="ctr">
              <a:defRPr/>
            </a:pPr>
            <a:r>
              <a:rPr lang="en-US" sz="12800" dirty="0"/>
              <a:t>PEW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OUT</a:t>
            </a:r>
          </a:p>
          <a:p>
            <a:pPr algn="ctr">
              <a:defRPr/>
            </a:pPr>
            <a:r>
              <a:rPr lang="en-US" sz="12800" dirty="0"/>
              <a:t>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5000" t="15000" r="5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LOCATION</a:t>
            </a:r>
          </a:p>
          <a:p>
            <a:pPr algn="ctr">
              <a:defRPr/>
            </a:pPr>
            <a:r>
              <a:rPr lang="en-US" sz="12800" dirty="0"/>
              <a:t>LOCATION</a:t>
            </a:r>
          </a:p>
          <a:p>
            <a:pPr algn="ctr">
              <a:defRPr/>
            </a:pPr>
            <a:r>
              <a:rPr lang="en-US" sz="12800" dirty="0"/>
              <a:t>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800" dirty="0"/>
          </a:p>
          <a:p>
            <a:pPr algn="ctr">
              <a:defRPr/>
            </a:pPr>
            <a:r>
              <a:rPr lang="en-US" sz="12800" dirty="0"/>
              <a:t>HPC</a:t>
            </a:r>
          </a:p>
          <a:p>
            <a:pPr algn="ctr">
              <a:defRPr/>
            </a:pPr>
            <a:endParaRPr lang="en-US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2238"/>
            <a:ext cx="9144000" cy="1274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/>
              <a:t>COMMUNICATE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59238"/>
            <a:ext cx="9144000" cy="1274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/>
              <a:t>REASON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15000" t="5000" r="1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800" dirty="0"/>
          </a:p>
          <a:p>
            <a:pPr algn="ctr">
              <a:defRPr/>
            </a:pPr>
            <a:r>
              <a:rPr lang="en-US" sz="12800" dirty="0"/>
              <a:t>FAST</a:t>
            </a:r>
          </a:p>
          <a:p>
            <a:pPr algn="ctr">
              <a:defRPr/>
            </a:pPr>
            <a:r>
              <a:rPr lang="en-US" sz="12800" dirty="0"/>
              <a:t>CHEAP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XMPP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IO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 cstate="print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800" dirty="0"/>
          </a:p>
          <a:p>
            <a:pPr algn="ctr">
              <a:defRPr/>
            </a:pPr>
            <a:r>
              <a:rPr lang="en-US" sz="12800" dirty="0"/>
              <a:t>HTC</a:t>
            </a:r>
          </a:p>
          <a:p>
            <a:pPr algn="ctr">
              <a:defRPr/>
            </a:pPr>
            <a:endParaRPr lang="en-US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2238"/>
            <a:ext cx="9144000" cy="1274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/>
              <a:t>COMMUNICATE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59238"/>
            <a:ext cx="9144000" cy="1274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dirty="0"/>
              <a:t>REASON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l="5000" t="5000" r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7550"/>
            <a:ext cx="9144000" cy="5607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SAAS</a:t>
            </a:r>
          </a:p>
          <a:p>
            <a:pPr algn="ctr">
              <a:defRPr/>
            </a:pPr>
            <a:r>
              <a:rPr lang="en-US" sz="12800" dirty="0"/>
              <a:t>PAAS</a:t>
            </a:r>
          </a:p>
          <a:p>
            <a:pPr algn="ctr">
              <a:defRPr/>
            </a:pPr>
            <a:r>
              <a:rPr lang="en-US" sz="12800" dirty="0"/>
              <a:t>IAAS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REACTIVE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66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PROACTIVE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194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200" dirty="0"/>
              <a:t>AUTONOMIC</a:t>
            </a:r>
          </a:p>
          <a:p>
            <a:pPr algn="ctr">
              <a:defRPr/>
            </a:pPr>
            <a:r>
              <a:rPr lang="en-US" sz="11200" dirty="0"/>
              <a:t>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MACHINE</a:t>
            </a:r>
          </a:p>
          <a:p>
            <a:pPr algn="ctr">
              <a:defRPr/>
            </a:pPr>
            <a:r>
              <a:rPr lang="en-US" sz="12800" dirty="0"/>
              <a:t>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3" cstate="print">
            <a:lum/>
          </a:blip>
          <a:srcRect/>
          <a:stretch>
            <a:fillRect t="-2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200" dirty="0"/>
              <a:t>GENEWEAVER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63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800" dirty="0"/>
              <a:t>MACHINE</a:t>
            </a:r>
          </a:p>
          <a:p>
            <a:pPr algn="ctr">
              <a:defRPr/>
            </a:pPr>
            <a:r>
              <a:rPr lang="en-US" sz="12800" dirty="0"/>
              <a:t>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347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200" dirty="0"/>
              <a:t>PROVENANCE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81000" marR="0" indent="-3810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13016</TotalTime>
  <Words>489</Words>
  <Application>Microsoft Office PowerPoint</Application>
  <PresentationFormat>On-screen Show (4:3)</PresentationFormat>
  <Paragraphs>135</Paragraphs>
  <Slides>84</Slides>
  <Notes>41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Tahoma</vt:lpstr>
      <vt:lpstr>Wingdings</vt:lpstr>
      <vt:lpstr>Arial</vt:lpstr>
      <vt:lpstr>Times New Roman</vt:lpstr>
      <vt:lpstr>Slit</vt:lpstr>
      <vt:lpstr>Cloud Computing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</vt:vector>
  </TitlesOfParts>
  <Company>Panurgy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 history</dc:title>
  <dc:creator>Roger Hall</dc:creator>
  <cp:lastModifiedBy>hneeman</cp:lastModifiedBy>
  <cp:revision>931</cp:revision>
  <dcterms:created xsi:type="dcterms:W3CDTF">2003-06-20T06:58:23Z</dcterms:created>
  <dcterms:modified xsi:type="dcterms:W3CDTF">2010-10-11T04:25:47Z</dcterms:modified>
</cp:coreProperties>
</file>