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28"/>
  </p:notesMasterIdLst>
  <p:handoutMasterIdLst>
    <p:handoutMasterId r:id="rId29"/>
  </p:handoutMasterIdLst>
  <p:sldIdLst>
    <p:sldId id="374" r:id="rId2"/>
    <p:sldId id="256" r:id="rId3"/>
    <p:sldId id="357" r:id="rId4"/>
    <p:sldId id="355" r:id="rId5"/>
    <p:sldId id="362" r:id="rId6"/>
    <p:sldId id="361" r:id="rId7"/>
    <p:sldId id="363" r:id="rId8"/>
    <p:sldId id="356" r:id="rId9"/>
    <p:sldId id="349" r:id="rId10"/>
    <p:sldId id="375" r:id="rId11"/>
    <p:sldId id="365" r:id="rId12"/>
    <p:sldId id="366" r:id="rId13"/>
    <p:sldId id="367" r:id="rId14"/>
    <p:sldId id="368" r:id="rId15"/>
    <p:sldId id="369" r:id="rId16"/>
    <p:sldId id="370" r:id="rId17"/>
    <p:sldId id="371" r:id="rId18"/>
    <p:sldId id="372" r:id="rId19"/>
    <p:sldId id="383" r:id="rId20"/>
    <p:sldId id="376" r:id="rId21"/>
    <p:sldId id="377" r:id="rId22"/>
    <p:sldId id="378" r:id="rId23"/>
    <p:sldId id="379" r:id="rId24"/>
    <p:sldId id="380" r:id="rId25"/>
    <p:sldId id="381" r:id="rId26"/>
    <p:sldId id="382" r:id="rId27"/>
  </p:sldIdLst>
  <p:sldSz cx="9144000" cy="6858000" type="screen4x3"/>
  <p:notesSz cx="6858000" cy="9067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3399"/>
    <a:srgbClr val="008080"/>
    <a:srgbClr val="336699"/>
    <a:srgbClr val="009999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>
        <p:scale>
          <a:sx n="75" d="100"/>
          <a:sy n="75" d="100"/>
        </p:scale>
        <p:origin x="-7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920" y="-108"/>
      </p:cViewPr>
      <p:guideLst>
        <p:guide orient="horz" pos="2856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993" tIns="45497" rIns="90993" bIns="45497" numCol="1" anchor="t" anchorCtr="0" compatLnSpc="1">
            <a:prstTxWarp prst="textNoShape">
              <a:avLst/>
            </a:prstTxWarp>
          </a:bodyPr>
          <a:lstStyle>
            <a:lvl1pPr defTabSz="910057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Larry Sells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993" tIns="45497" rIns="90993" bIns="45497" numCol="1" anchor="t" anchorCtr="0" compatLnSpc="1">
            <a:prstTxWarp prst="textNoShape">
              <a:avLst/>
            </a:prstTxWarp>
          </a:bodyPr>
          <a:lstStyle>
            <a:lvl1pPr algn="r" defTabSz="910057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818770A-9337-4DAF-936D-F6D2E563C7E0}" type="datetime1">
              <a:rPr lang="en-US"/>
              <a:pPr>
                <a:defRPr/>
              </a:pPr>
              <a:t>10/10/2010</a:t>
            </a:fld>
            <a:endParaRPr lang="en-US" dirty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3775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993" tIns="45497" rIns="90993" bIns="45497" numCol="1" anchor="b" anchorCtr="0" compatLnSpc="1">
            <a:prstTxWarp prst="textNoShape">
              <a:avLst/>
            </a:prstTxWarp>
          </a:bodyPr>
          <a:lstStyle>
            <a:lvl1pPr defTabSz="910057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13775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993" tIns="45497" rIns="90993" bIns="45497" numCol="1" anchor="b" anchorCtr="0" compatLnSpc="1">
            <a:prstTxWarp prst="textNoShape">
              <a:avLst/>
            </a:prstTxWarp>
          </a:bodyPr>
          <a:lstStyle>
            <a:lvl1pPr algn="r" defTabSz="910057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827EE24A-C2D9-4FDB-B4BB-6F483E4974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993" tIns="45497" rIns="90993" bIns="45497" numCol="1" anchor="t" anchorCtr="0" compatLnSpc="1">
            <a:prstTxWarp prst="textNoShape">
              <a:avLst/>
            </a:prstTxWarp>
          </a:bodyPr>
          <a:lstStyle>
            <a:lvl1pPr defTabSz="910057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9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63638" y="679450"/>
            <a:ext cx="4533900" cy="3400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06888"/>
            <a:ext cx="5029200" cy="408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993" tIns="45497" rIns="90993" bIns="454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993" tIns="45497" rIns="90993" bIns="45497" numCol="1" anchor="t" anchorCtr="0" compatLnSpc="1">
            <a:prstTxWarp prst="textNoShape">
              <a:avLst/>
            </a:prstTxWarp>
          </a:bodyPr>
          <a:lstStyle>
            <a:lvl1pPr algn="r" defTabSz="910057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0EF79E07-1A2E-4C76-9D5A-97F45B8B79EA}" type="datetime1">
              <a:rPr lang="en-US"/>
              <a:pPr>
                <a:defRPr/>
              </a:pPr>
              <a:t>10/10/2010</a:t>
            </a:fld>
            <a:endParaRPr lang="en-US" dirty="0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13775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993" tIns="45497" rIns="90993" bIns="45497" numCol="1" anchor="b" anchorCtr="0" compatLnSpc="1">
            <a:prstTxWarp prst="textNoShape">
              <a:avLst/>
            </a:prstTxWarp>
          </a:bodyPr>
          <a:lstStyle>
            <a:lvl1pPr defTabSz="910057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13775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993" tIns="45497" rIns="90993" bIns="45497" numCol="1" anchor="b" anchorCtr="0" compatLnSpc="1">
            <a:prstTxWarp prst="textNoShape">
              <a:avLst/>
            </a:prstTxWarp>
          </a:bodyPr>
          <a:lstStyle>
            <a:lvl1pPr algn="r" defTabSz="910057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7A84C69E-CDFE-4128-A178-CB9EB28BF5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1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defRPr/>
            </a:pPr>
            <a:fld id="{0D33B818-E421-4FEA-896B-C1787924A1D9}" type="datetime1">
              <a:rPr lang="en-US" smtClean="0">
                <a:latin typeface="Times New Roman" charset="0"/>
              </a:rPr>
              <a:pPr>
                <a:defRPr/>
              </a:pPr>
              <a:t>10/10/2010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2771" name="Rectangle 13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defRPr/>
            </a:pPr>
            <a:fld id="{E1C4B7CE-4405-4A46-9F00-DF259BB0BC88}" type="slidenum">
              <a:rPr lang="en-US" smtClean="0">
                <a:latin typeface="Times New Roman" charset="0"/>
              </a:rPr>
              <a:pPr>
                <a:defRPr/>
              </a:pPr>
              <a:t>1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2000" smtClean="0"/>
          </a:p>
          <a:p>
            <a:endParaRPr lang="en-US" sz="2000" smtClean="0"/>
          </a:p>
          <a:p>
            <a:r>
              <a:rPr lang="en-US" sz="2000" smtClean="0"/>
              <a:t> 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round/>
          </a:ln>
        </p:spPr>
        <p:txBody>
          <a:bodyPr/>
          <a:lstStyle/>
          <a:p>
            <a:pPr defTabSz="909638"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mtClean="0">
                <a:solidFill>
                  <a:srgbClr val="000000"/>
                </a:solidFill>
                <a:latin typeface="Times New Roman" charset="0"/>
                <a:cs typeface="DejaVu Sans" charset="0"/>
              </a:rPr>
              <a:t>09/22/10</a:t>
            </a:r>
          </a:p>
        </p:txBody>
      </p:sp>
      <p:sp>
        <p:nvSpPr>
          <p:cNvPr id="39939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round/>
          </a:ln>
        </p:spPr>
        <p:txBody>
          <a:bodyPr/>
          <a:lstStyle/>
          <a:p>
            <a:pPr defTabSz="909638"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27B48A64-D4B7-442B-B227-D61F328F7067}" type="slidenum">
              <a:rPr lang="en-US" smtClean="0">
                <a:solidFill>
                  <a:srgbClr val="000000"/>
                </a:solidFill>
                <a:latin typeface="Times New Roman" charset="0"/>
                <a:cs typeface="DejaVu Sans" charset="0"/>
              </a:rPr>
              <a:pPr defTabSz="909638">
                <a:buFont typeface="Times New Roman" charset="0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17</a:t>
            </a:fld>
            <a:endParaRPr lang="en-US" smtClean="0">
              <a:solidFill>
                <a:srgbClr val="000000"/>
              </a:solidFill>
              <a:latin typeface="Times New Roman" charset="0"/>
              <a:cs typeface="DejaVu Sans" charset="0"/>
            </a:endParaRPr>
          </a:p>
        </p:txBody>
      </p:sp>
      <p:sp>
        <p:nvSpPr>
          <p:cNvPr id="3994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3994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2068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round/>
          </a:ln>
        </p:spPr>
        <p:txBody>
          <a:bodyPr/>
          <a:lstStyle/>
          <a:p>
            <a:pPr defTabSz="909638"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mtClean="0">
                <a:solidFill>
                  <a:srgbClr val="000000"/>
                </a:solidFill>
                <a:latin typeface="Times New Roman" charset="0"/>
                <a:cs typeface="DejaVu Sans" charset="0"/>
              </a:rPr>
              <a:t>09/22/10</a:t>
            </a:r>
          </a:p>
        </p:txBody>
      </p:sp>
      <p:sp>
        <p:nvSpPr>
          <p:cNvPr id="40963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round/>
          </a:ln>
        </p:spPr>
        <p:txBody>
          <a:bodyPr/>
          <a:lstStyle/>
          <a:p>
            <a:pPr defTabSz="909638"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3A53C8F3-F7F4-4E6F-AC52-D156336CC944}" type="slidenum">
              <a:rPr lang="en-US" smtClean="0">
                <a:solidFill>
                  <a:srgbClr val="000000"/>
                </a:solidFill>
                <a:latin typeface="Times New Roman" charset="0"/>
                <a:cs typeface="DejaVu Sans" charset="0"/>
              </a:rPr>
              <a:pPr defTabSz="909638">
                <a:buFont typeface="Times New Roman" charset="0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18</a:t>
            </a:fld>
            <a:endParaRPr lang="en-US" smtClean="0">
              <a:solidFill>
                <a:srgbClr val="000000"/>
              </a:solidFill>
              <a:latin typeface="Times New Roman" charset="0"/>
              <a:cs typeface="DejaVu Sans" charset="0"/>
            </a:endParaRPr>
          </a:p>
        </p:txBody>
      </p:sp>
      <p:sp>
        <p:nvSpPr>
          <p:cNvPr id="40964" name="Text Box 1"/>
          <p:cNvSpPr txBox="1">
            <a:spLocks noChangeArrowheads="1"/>
          </p:cNvSpPr>
          <p:nvPr/>
        </p:nvSpPr>
        <p:spPr bwMode="auto">
          <a:xfrm>
            <a:off x="1163638" y="679450"/>
            <a:ext cx="4533900" cy="34004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4306888"/>
            <a:ext cx="5026025" cy="41687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1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defRPr/>
            </a:pPr>
            <a:fld id="{9F3DDCCB-6929-4FEE-BF22-1360F04E41E5}" type="datetime1">
              <a:rPr lang="en-US" smtClean="0">
                <a:latin typeface="Times New Roman" charset="0"/>
              </a:rPr>
              <a:pPr>
                <a:defRPr/>
              </a:pPr>
              <a:t>10/10/2010</a:t>
            </a:fld>
            <a:endParaRPr lang="en-US" smtClean="0">
              <a:latin typeface="Times New Roman" charset="0"/>
            </a:endParaRPr>
          </a:p>
        </p:txBody>
      </p:sp>
      <p:sp>
        <p:nvSpPr>
          <p:cNvPr id="45059" name="Rectangle 13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defRPr/>
            </a:pPr>
            <a:fld id="{BC84F128-8533-420A-8217-3DC8320B373C}" type="slidenum">
              <a:rPr lang="en-US" smtClean="0">
                <a:latin typeface="Times New Roman" charset="0"/>
              </a:rPr>
              <a:pPr>
                <a:defRPr/>
              </a:pPr>
              <a:t>19</a:t>
            </a:fld>
            <a:endParaRPr lang="en-US" smtClean="0">
              <a:latin typeface="Times New Roman" charset="0"/>
            </a:endParaRPr>
          </a:p>
        </p:txBody>
      </p:sp>
      <p:sp>
        <p:nvSpPr>
          <p:cNvPr id="41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2000" smtClean="0"/>
          </a:p>
          <a:p>
            <a:endParaRPr lang="en-US" sz="2000" smtClean="0"/>
          </a:p>
          <a:p>
            <a:r>
              <a:rPr lang="en-US" sz="2000" smtClean="0"/>
              <a:t>  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6084" name="Date Placeholder 3"/>
          <p:cNvSpPr>
            <a:spLocks noGrp="1"/>
          </p:cNvSpPr>
          <p:nvPr>
            <p:ph type="dt" sz="quarter" idx="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defRPr/>
            </a:pPr>
            <a:fld id="{E77E2058-3A90-4082-AFB1-13D3894C90B0}" type="datetime1">
              <a:rPr lang="en-US" smtClean="0">
                <a:latin typeface="Times New Roman" charset="0"/>
              </a:rPr>
              <a:pPr>
                <a:defRPr/>
              </a:pPr>
              <a:t>10/10/2010</a:t>
            </a:fld>
            <a:endParaRPr lang="en-US" smtClean="0">
              <a:latin typeface="Times New Roman" charset="0"/>
            </a:endParaRPr>
          </a:p>
        </p:txBody>
      </p:sp>
      <p:sp>
        <p:nvSpPr>
          <p:cNvPr id="46085" name="Slide Number Placeholder 4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defRPr/>
            </a:pPr>
            <a:fld id="{90D52243-EF2E-4C02-A026-6471AD04F579}" type="slidenum">
              <a:rPr lang="en-US" smtClean="0">
                <a:latin typeface="Times New Roman" charset="0"/>
              </a:rPr>
              <a:pPr>
                <a:defRPr/>
              </a:pPr>
              <a:t>20</a:t>
            </a:fld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1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defRPr/>
            </a:pPr>
            <a:fld id="{CD8E5C17-E848-4476-B0EF-8B5B7B471D22}" type="datetime1">
              <a:rPr lang="en-US" smtClean="0">
                <a:latin typeface="Times New Roman" charset="0"/>
              </a:rPr>
              <a:pPr>
                <a:defRPr/>
              </a:pPr>
              <a:t>10/10/2010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3795" name="Rectangle 13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defRPr/>
            </a:pPr>
            <a:fld id="{3F394CDB-BB55-45DC-BD4E-C2F33FF8C4F9}" type="slidenum">
              <a:rPr lang="en-US" smtClean="0">
                <a:latin typeface="Times New Roman" charset="0"/>
              </a:rPr>
              <a:pPr>
                <a:defRPr/>
              </a:pPr>
              <a:t>2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2000" smtClean="0"/>
          </a:p>
          <a:p>
            <a:endParaRPr lang="en-US" sz="2000" smtClean="0"/>
          </a:p>
          <a:p>
            <a:r>
              <a:rPr lang="en-US" sz="2000" smtClean="0"/>
              <a:t> 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defRPr/>
            </a:pPr>
            <a:fld id="{B5558948-E1E3-438D-9F10-0AFBDD8A258D}" type="datetime1">
              <a:rPr lang="en-US" smtClean="0">
                <a:latin typeface="Times New Roman" charset="0"/>
              </a:rPr>
              <a:pPr>
                <a:defRPr/>
              </a:pPr>
              <a:t>10/10/2010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4819" name="Rectangle 13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defTabSz="909638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defRPr/>
            </a:pPr>
            <a:fld id="{6A3ADD7D-835B-4E01-9FDF-893659F7611D}" type="slidenum">
              <a:rPr lang="en-US" smtClean="0">
                <a:latin typeface="Times New Roman" charset="0"/>
              </a:rPr>
              <a:pPr>
                <a:defRPr/>
              </a:pPr>
              <a:t>10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2000" smtClean="0"/>
          </a:p>
          <a:p>
            <a:endParaRPr lang="en-US" sz="2000" smtClean="0"/>
          </a:p>
          <a:p>
            <a:r>
              <a:rPr lang="en-US" sz="2000" smtClean="0"/>
              <a:t> 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round/>
          </a:ln>
        </p:spPr>
        <p:txBody>
          <a:bodyPr/>
          <a:lstStyle/>
          <a:p>
            <a:pPr defTabSz="909638"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mtClean="0">
                <a:solidFill>
                  <a:srgbClr val="000000"/>
                </a:solidFill>
                <a:latin typeface="Times New Roman" charset="0"/>
                <a:cs typeface="DejaVu Sans" charset="0"/>
              </a:rPr>
              <a:t>09/22/10</a:t>
            </a:r>
          </a:p>
        </p:txBody>
      </p:sp>
      <p:sp>
        <p:nvSpPr>
          <p:cNvPr id="33795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round/>
          </a:ln>
        </p:spPr>
        <p:txBody>
          <a:bodyPr/>
          <a:lstStyle/>
          <a:p>
            <a:pPr defTabSz="909638"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25F019F1-9459-4584-94B1-4D87DBB8F740}" type="slidenum">
              <a:rPr lang="en-US" smtClean="0">
                <a:solidFill>
                  <a:srgbClr val="000000"/>
                </a:solidFill>
                <a:latin typeface="Times New Roman" charset="0"/>
                <a:cs typeface="DejaVu Sans" charset="0"/>
              </a:rPr>
              <a:pPr defTabSz="909638">
                <a:buFont typeface="Times New Roman" charset="0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11</a:t>
            </a:fld>
            <a:endParaRPr lang="en-US" smtClean="0">
              <a:solidFill>
                <a:srgbClr val="000000"/>
              </a:solidFill>
              <a:latin typeface="Times New Roman" charset="0"/>
              <a:cs typeface="DejaVu Sans" charset="0"/>
            </a:endParaRPr>
          </a:p>
        </p:txBody>
      </p:sp>
      <p:sp>
        <p:nvSpPr>
          <p:cNvPr id="33796" name="Text Box 1"/>
          <p:cNvSpPr txBox="1">
            <a:spLocks noChangeArrowheads="1"/>
          </p:cNvSpPr>
          <p:nvPr/>
        </p:nvSpPr>
        <p:spPr bwMode="auto">
          <a:xfrm>
            <a:off x="1163638" y="679450"/>
            <a:ext cx="4533900" cy="34004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4306888"/>
            <a:ext cx="5026025" cy="41687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round/>
          </a:ln>
        </p:spPr>
        <p:txBody>
          <a:bodyPr/>
          <a:lstStyle/>
          <a:p>
            <a:pPr defTabSz="909638"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mtClean="0">
                <a:solidFill>
                  <a:srgbClr val="000000"/>
                </a:solidFill>
                <a:latin typeface="Times New Roman" charset="0"/>
                <a:cs typeface="DejaVu Sans" charset="0"/>
              </a:rPr>
              <a:t>09/22/10</a:t>
            </a:r>
          </a:p>
        </p:txBody>
      </p:sp>
      <p:sp>
        <p:nvSpPr>
          <p:cNvPr id="34819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round/>
          </a:ln>
        </p:spPr>
        <p:txBody>
          <a:bodyPr/>
          <a:lstStyle/>
          <a:p>
            <a:pPr defTabSz="909638"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19C88BA2-AF9B-4C29-BCC2-446B141C06DA}" type="slidenum">
              <a:rPr lang="en-US" smtClean="0">
                <a:solidFill>
                  <a:srgbClr val="000000"/>
                </a:solidFill>
                <a:latin typeface="Times New Roman" charset="0"/>
                <a:cs typeface="DejaVu Sans" charset="0"/>
              </a:rPr>
              <a:pPr defTabSz="909638">
                <a:buFont typeface="Times New Roman" charset="0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12</a:t>
            </a:fld>
            <a:endParaRPr lang="en-US" smtClean="0">
              <a:solidFill>
                <a:srgbClr val="000000"/>
              </a:solidFill>
              <a:latin typeface="Times New Roman" charset="0"/>
              <a:cs typeface="DejaVu Sans" charset="0"/>
            </a:endParaRPr>
          </a:p>
        </p:txBody>
      </p:sp>
      <p:sp>
        <p:nvSpPr>
          <p:cNvPr id="34820" name="Text Box 1"/>
          <p:cNvSpPr txBox="1">
            <a:spLocks noChangeArrowheads="1"/>
          </p:cNvSpPr>
          <p:nvPr/>
        </p:nvSpPr>
        <p:spPr bwMode="auto">
          <a:xfrm>
            <a:off x="1163638" y="679450"/>
            <a:ext cx="4533900" cy="34004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4306888"/>
            <a:ext cx="5026025" cy="41687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round/>
          </a:ln>
        </p:spPr>
        <p:txBody>
          <a:bodyPr/>
          <a:lstStyle/>
          <a:p>
            <a:pPr defTabSz="909638"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mtClean="0">
                <a:solidFill>
                  <a:srgbClr val="000000"/>
                </a:solidFill>
                <a:latin typeface="Times New Roman" charset="0"/>
                <a:cs typeface="DejaVu Sans" charset="0"/>
              </a:rPr>
              <a:t>09/22/10</a:t>
            </a:r>
          </a:p>
        </p:txBody>
      </p:sp>
      <p:sp>
        <p:nvSpPr>
          <p:cNvPr id="35843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round/>
          </a:ln>
        </p:spPr>
        <p:txBody>
          <a:bodyPr/>
          <a:lstStyle/>
          <a:p>
            <a:pPr defTabSz="909638"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361ABF71-057C-4B09-85F0-F59E75DE2075}" type="slidenum">
              <a:rPr lang="en-US" smtClean="0">
                <a:solidFill>
                  <a:srgbClr val="000000"/>
                </a:solidFill>
                <a:latin typeface="Times New Roman" charset="0"/>
                <a:cs typeface="DejaVu Sans" charset="0"/>
              </a:rPr>
              <a:pPr defTabSz="909638">
                <a:buFont typeface="Times New Roman" charset="0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13</a:t>
            </a:fld>
            <a:endParaRPr lang="en-US" smtClean="0">
              <a:solidFill>
                <a:srgbClr val="000000"/>
              </a:solidFill>
              <a:latin typeface="Times New Roman" charset="0"/>
              <a:cs typeface="DejaVu Sans" charset="0"/>
            </a:endParaRPr>
          </a:p>
        </p:txBody>
      </p:sp>
      <p:sp>
        <p:nvSpPr>
          <p:cNvPr id="35844" name="Text Box 1"/>
          <p:cNvSpPr txBox="1">
            <a:spLocks noChangeArrowheads="1"/>
          </p:cNvSpPr>
          <p:nvPr/>
        </p:nvSpPr>
        <p:spPr bwMode="auto">
          <a:xfrm>
            <a:off x="1163638" y="679450"/>
            <a:ext cx="4533900" cy="34004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4306888"/>
            <a:ext cx="5026025" cy="41687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round/>
          </a:ln>
        </p:spPr>
        <p:txBody>
          <a:bodyPr/>
          <a:lstStyle/>
          <a:p>
            <a:pPr defTabSz="909638"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mtClean="0">
                <a:solidFill>
                  <a:srgbClr val="000000"/>
                </a:solidFill>
                <a:latin typeface="Times New Roman" charset="0"/>
                <a:cs typeface="DejaVu Sans" charset="0"/>
              </a:rPr>
              <a:t>09/22/10</a:t>
            </a:r>
          </a:p>
        </p:txBody>
      </p:sp>
      <p:sp>
        <p:nvSpPr>
          <p:cNvPr id="36867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round/>
          </a:ln>
        </p:spPr>
        <p:txBody>
          <a:bodyPr/>
          <a:lstStyle/>
          <a:p>
            <a:pPr defTabSz="909638"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93597962-9051-4F1C-B7EE-9AE6A75F4ECE}" type="slidenum">
              <a:rPr lang="en-US" smtClean="0">
                <a:solidFill>
                  <a:srgbClr val="000000"/>
                </a:solidFill>
                <a:latin typeface="Times New Roman" charset="0"/>
                <a:cs typeface="DejaVu Sans" charset="0"/>
              </a:rPr>
              <a:pPr defTabSz="909638">
                <a:buFont typeface="Times New Roman" charset="0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14</a:t>
            </a:fld>
            <a:endParaRPr lang="en-US" smtClean="0">
              <a:solidFill>
                <a:srgbClr val="000000"/>
              </a:solidFill>
              <a:latin typeface="Times New Roman" charset="0"/>
              <a:cs typeface="DejaVu Sans" charset="0"/>
            </a:endParaRPr>
          </a:p>
        </p:txBody>
      </p:sp>
      <p:sp>
        <p:nvSpPr>
          <p:cNvPr id="36868" name="Text Box 1"/>
          <p:cNvSpPr txBox="1">
            <a:spLocks noChangeArrowheads="1"/>
          </p:cNvSpPr>
          <p:nvPr/>
        </p:nvSpPr>
        <p:spPr bwMode="auto">
          <a:xfrm>
            <a:off x="1163638" y="679450"/>
            <a:ext cx="4533900" cy="34004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4306888"/>
            <a:ext cx="5026025" cy="41687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round/>
          </a:ln>
        </p:spPr>
        <p:txBody>
          <a:bodyPr/>
          <a:lstStyle/>
          <a:p>
            <a:pPr defTabSz="909638"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mtClean="0">
                <a:solidFill>
                  <a:srgbClr val="000000"/>
                </a:solidFill>
                <a:latin typeface="Times New Roman" charset="0"/>
                <a:cs typeface="DejaVu Sans" charset="0"/>
              </a:rPr>
              <a:t>09/22/10</a:t>
            </a:r>
          </a:p>
        </p:txBody>
      </p:sp>
      <p:sp>
        <p:nvSpPr>
          <p:cNvPr id="37891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round/>
          </a:ln>
        </p:spPr>
        <p:txBody>
          <a:bodyPr/>
          <a:lstStyle/>
          <a:p>
            <a:pPr defTabSz="909638"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9F63BD87-0234-41ED-AA9B-398E34BABDB9}" type="slidenum">
              <a:rPr lang="en-US" smtClean="0">
                <a:solidFill>
                  <a:srgbClr val="000000"/>
                </a:solidFill>
                <a:latin typeface="Times New Roman" charset="0"/>
                <a:cs typeface="DejaVu Sans" charset="0"/>
              </a:rPr>
              <a:pPr defTabSz="909638">
                <a:buFont typeface="Times New Roman" charset="0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15</a:t>
            </a:fld>
            <a:endParaRPr lang="en-US" smtClean="0">
              <a:solidFill>
                <a:srgbClr val="000000"/>
              </a:solidFill>
              <a:latin typeface="Times New Roman" charset="0"/>
              <a:cs typeface="DejaVu Sans" charset="0"/>
            </a:endParaRPr>
          </a:p>
        </p:txBody>
      </p:sp>
      <p:sp>
        <p:nvSpPr>
          <p:cNvPr id="37892" name="Text Box 1"/>
          <p:cNvSpPr txBox="1">
            <a:spLocks noChangeArrowheads="1"/>
          </p:cNvSpPr>
          <p:nvPr/>
        </p:nvSpPr>
        <p:spPr bwMode="auto">
          <a:xfrm>
            <a:off x="1163638" y="679450"/>
            <a:ext cx="4533900" cy="34004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4306888"/>
            <a:ext cx="5026025" cy="41687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round/>
          </a:ln>
        </p:spPr>
        <p:txBody>
          <a:bodyPr/>
          <a:lstStyle/>
          <a:p>
            <a:pPr defTabSz="909638"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mtClean="0">
                <a:solidFill>
                  <a:srgbClr val="000000"/>
                </a:solidFill>
                <a:latin typeface="Times New Roman" charset="0"/>
                <a:cs typeface="DejaVu Sans" charset="0"/>
              </a:rPr>
              <a:t>09/22/10</a:t>
            </a:r>
          </a:p>
        </p:txBody>
      </p:sp>
      <p:sp>
        <p:nvSpPr>
          <p:cNvPr id="38915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round/>
          </a:ln>
        </p:spPr>
        <p:txBody>
          <a:bodyPr/>
          <a:lstStyle/>
          <a:p>
            <a:pPr defTabSz="909638"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4F5EF129-C7B7-4808-BC29-CB75AAFE6458}" type="slidenum">
              <a:rPr lang="en-US" smtClean="0">
                <a:solidFill>
                  <a:srgbClr val="000000"/>
                </a:solidFill>
                <a:latin typeface="Times New Roman" charset="0"/>
                <a:cs typeface="DejaVu Sans" charset="0"/>
              </a:rPr>
              <a:pPr defTabSz="909638">
                <a:buFont typeface="Times New Roman" charset="0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16</a:t>
            </a:fld>
            <a:endParaRPr lang="en-US" smtClean="0">
              <a:solidFill>
                <a:srgbClr val="000000"/>
              </a:solidFill>
              <a:latin typeface="Times New Roman" charset="0"/>
              <a:cs typeface="DejaVu Sans" charset="0"/>
            </a:endParaRPr>
          </a:p>
        </p:txBody>
      </p:sp>
      <p:sp>
        <p:nvSpPr>
          <p:cNvPr id="38916" name="Text Box 1"/>
          <p:cNvSpPr txBox="1">
            <a:spLocks noChangeArrowheads="1"/>
          </p:cNvSpPr>
          <p:nvPr/>
        </p:nvSpPr>
        <p:spPr bwMode="auto">
          <a:xfrm>
            <a:off x="1163638" y="679450"/>
            <a:ext cx="4533900" cy="34004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4306888"/>
            <a:ext cx="5026025" cy="41687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</p:grpSp>
      <p:sp>
        <p:nvSpPr>
          <p:cNvPr id="1863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63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871C6D3-4AA5-4CE0-9029-94634C75A9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9E38E-29F5-4188-B1F8-D93613D591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5550B-8795-40C0-982F-8707C285F7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0658C-076A-45BD-87A4-BC59B4B53A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4151313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C0250-0354-40E2-8481-6CBB6096FF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2688" y="4151313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70245-FA8D-4558-9C19-2CEAD3D0C1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DB0D9-E8D2-44F9-905E-9729D81832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5FBC9-D1C8-4237-B8B1-AC2BA4B45F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028F4-8DCC-437A-8FE8-39B5222CC4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8B6CF-5A86-4870-858B-D9CAB95402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970E1-780D-49D3-A75E-B8459658F2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DEDD2-0711-4ABA-BF9A-6240881283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35C40-DB14-4B26-BBF7-89600A9431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66C99-A298-45D5-A1CC-6867E58F8F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53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53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53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AD9D3201-A65D-41ED-8CAC-E855CB12EC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16" r:id="rId1"/>
    <p:sldLayoutId id="2147484503" r:id="rId2"/>
    <p:sldLayoutId id="2147484504" r:id="rId3"/>
    <p:sldLayoutId id="2147484505" r:id="rId4"/>
    <p:sldLayoutId id="2147484506" r:id="rId5"/>
    <p:sldLayoutId id="2147484507" r:id="rId6"/>
    <p:sldLayoutId id="2147484508" r:id="rId7"/>
    <p:sldLayoutId id="2147484509" r:id="rId8"/>
    <p:sldLayoutId id="2147484510" r:id="rId9"/>
    <p:sldLayoutId id="2147484511" r:id="rId10"/>
    <p:sldLayoutId id="2147484512" r:id="rId11"/>
    <p:sldLayoutId id="2147484513" r:id="rId12"/>
    <p:sldLayoutId id="2147484514" r:id="rId13"/>
    <p:sldLayoutId id="2147484515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2"/>
        <a:buChar char="n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defRPr/>
            </a:pPr>
            <a:fld id="{96158C81-5912-4381-B8C6-0904D7F70DD3}" type="slidenum">
              <a:rPr lang="en-US" smtClean="0">
                <a:solidFill>
                  <a:schemeClr val="bg2"/>
                </a:solidFill>
              </a:rPr>
              <a:pPr eaLnBrk="1" hangingPunct="1">
                <a:defRPr/>
              </a:pPr>
              <a:t>1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685800"/>
            <a:ext cx="7772400" cy="2362200"/>
          </a:xfrm>
        </p:spPr>
        <p:txBody>
          <a:bodyPr lIns="92075" tIns="46038" rIns="92075" bIns="46038"/>
          <a:lstStyle/>
          <a:p>
            <a:pPr algn="ctr" eaLnBrk="1" hangingPunct="1"/>
            <a:r>
              <a:rPr lang="en-US" sz="3200" b="1" smtClean="0">
                <a:solidFill>
                  <a:srgbClr val="003399"/>
                </a:solidFill>
              </a:rPr>
              <a:t/>
            </a:r>
            <a:br>
              <a:rPr lang="en-US" sz="3200" b="1" smtClean="0">
                <a:solidFill>
                  <a:srgbClr val="003399"/>
                </a:solidFill>
              </a:rPr>
            </a:br>
            <a:r>
              <a:rPr lang="en-US" sz="3200" smtClean="0"/>
              <a:t> </a:t>
            </a:r>
            <a:r>
              <a:rPr lang="en-US" b="1" smtClean="0"/>
              <a:t>Using</a:t>
            </a:r>
            <a:br>
              <a:rPr lang="en-US" b="1" smtClean="0"/>
            </a:br>
            <a:r>
              <a:rPr lang="en-US" b="1" smtClean="0"/>
              <a:t>Remote HPC Resources</a:t>
            </a:r>
            <a:br>
              <a:rPr lang="en-US" b="1" smtClean="0"/>
            </a:br>
            <a:r>
              <a:rPr lang="en-US" b="1" smtClean="0"/>
              <a:t>to Teach Local Courses</a:t>
            </a:r>
            <a:endParaRPr lang="en-US" sz="3200" b="1" smtClean="0">
              <a:solidFill>
                <a:srgbClr val="003399"/>
              </a:solidFill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24384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rgbClr val="FF0000"/>
                </a:solidFill>
              </a:rPr>
              <a:t>Oklahoma Supercomputing Symposium</a:t>
            </a:r>
          </a:p>
          <a:p>
            <a:pPr eaLnBrk="1" hangingPunct="1">
              <a:defRPr/>
            </a:pPr>
            <a:r>
              <a:rPr lang="en-US" sz="2400" b="1" dirty="0" smtClean="0">
                <a:solidFill>
                  <a:srgbClr val="FF0000"/>
                </a:solidFill>
              </a:rPr>
              <a:t>10/06/10</a:t>
            </a:r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r>
              <a:rPr lang="en-US" sz="2000" b="1" dirty="0" smtClean="0">
                <a:solidFill>
                  <a:srgbClr val="003399"/>
                </a:solidFill>
              </a:rPr>
              <a:t>Larry F. Sells, Oklahoma City University</a:t>
            </a:r>
          </a:p>
          <a:p>
            <a:pPr eaLnBrk="1" hangingPunct="1">
              <a:spcBef>
                <a:spcPts val="500"/>
              </a:spcBef>
              <a:buClrTx/>
              <a:buSzTx/>
              <a:defRPr/>
            </a:pPr>
            <a:r>
              <a:rPr lang="en-US" sz="2000" b="1" kern="1200" dirty="0">
                <a:solidFill>
                  <a:srgbClr val="003399"/>
                </a:solidFill>
              </a:rPr>
              <a:t>Clay B. </a:t>
            </a:r>
            <a:r>
              <a:rPr lang="en-US" sz="2000" b="1" kern="1200" dirty="0" err="1">
                <a:solidFill>
                  <a:srgbClr val="003399"/>
                </a:solidFill>
              </a:rPr>
              <a:t>Carley</a:t>
            </a:r>
            <a:r>
              <a:rPr lang="en-US" sz="2000" b="1" kern="1200" dirty="0">
                <a:solidFill>
                  <a:srgbClr val="003399"/>
                </a:solidFill>
              </a:rPr>
              <a:t> </a:t>
            </a:r>
            <a:r>
              <a:rPr lang="en-US" sz="2000" b="1" kern="1200" dirty="0" smtClean="0">
                <a:solidFill>
                  <a:srgbClr val="003399"/>
                </a:solidFill>
              </a:rPr>
              <a:t>III, East Central University</a:t>
            </a:r>
          </a:p>
          <a:p>
            <a:pPr eaLnBrk="1" hangingPunct="1">
              <a:spcBef>
                <a:spcPts val="500"/>
              </a:spcBef>
              <a:buClrTx/>
              <a:buSzTx/>
              <a:defRPr/>
            </a:pPr>
            <a:r>
              <a:rPr lang="en-US" sz="2000" b="1" dirty="0" smtClean="0">
                <a:solidFill>
                  <a:srgbClr val="003399"/>
                </a:solidFill>
              </a:rPr>
              <a:t>Chao (Charlie)</a:t>
            </a:r>
            <a:r>
              <a:rPr lang="en-US" sz="2000" dirty="0"/>
              <a:t> </a:t>
            </a:r>
            <a:r>
              <a:rPr lang="en-US" sz="2000" b="1" dirty="0" smtClean="0">
                <a:solidFill>
                  <a:srgbClr val="003399"/>
                </a:solidFill>
              </a:rPr>
              <a:t>Zhao, Cameron University</a:t>
            </a:r>
            <a:endParaRPr lang="en-US" sz="2000" b="1" kern="1200" dirty="0" smtClean="0">
              <a:solidFill>
                <a:srgbClr val="003399"/>
              </a:solidFill>
            </a:endParaRPr>
          </a:p>
          <a:p>
            <a:pPr eaLnBrk="1" hangingPunct="1">
              <a:spcBef>
                <a:spcPts val="500"/>
              </a:spcBef>
              <a:buClrTx/>
              <a:buSzTx/>
              <a:defRPr/>
            </a:pPr>
            <a:endParaRPr lang="en-US" sz="2000" b="1" kern="1200" dirty="0">
              <a:solidFill>
                <a:srgbClr val="003399"/>
              </a:solidFill>
            </a:endParaRPr>
          </a:p>
          <a:p>
            <a:pPr eaLnBrk="1" hangingPunct="1">
              <a:defRPr/>
            </a:pPr>
            <a:endParaRPr lang="en-US" sz="2000" b="1" dirty="0" smtClean="0">
              <a:solidFill>
                <a:srgbClr val="003399"/>
              </a:solidFill>
            </a:endParaRPr>
          </a:p>
          <a:p>
            <a:pPr eaLnBrk="1" hangingPunct="1">
              <a:defRPr/>
            </a:pPr>
            <a:endParaRPr lang="en-US" sz="2000" b="1" dirty="0" smtClean="0">
              <a:solidFill>
                <a:srgbClr val="003399"/>
              </a:solidFill>
            </a:endParaRPr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defRPr/>
            </a:pPr>
            <a:fld id="{6801679A-151B-4BA7-B5E4-7A166EDBF252}" type="slidenum">
              <a:rPr lang="en-US" smtClean="0">
                <a:solidFill>
                  <a:schemeClr val="bg2"/>
                </a:solidFill>
              </a:rPr>
              <a:pPr eaLnBrk="1" hangingPunct="1">
                <a:defRPr/>
              </a:pPr>
              <a:t>10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685800"/>
            <a:ext cx="7772400" cy="2362200"/>
          </a:xfrm>
        </p:spPr>
        <p:txBody>
          <a:bodyPr lIns="92075" tIns="46038" rIns="92075" bIns="46038"/>
          <a:lstStyle/>
          <a:p>
            <a:pPr algn="ctr" eaLnBrk="1" hangingPunct="1"/>
            <a:r>
              <a:rPr lang="en-US" sz="3600" b="1" smtClean="0">
                <a:solidFill>
                  <a:srgbClr val="003399"/>
                </a:solidFill>
              </a:rPr>
              <a:t>Sooner is Better</a:t>
            </a:r>
            <a:r>
              <a:rPr lang="en-US" sz="3200" b="1" smtClean="0">
                <a:solidFill>
                  <a:srgbClr val="003399"/>
                </a:solidFill>
              </a:rPr>
              <a:t/>
            </a:r>
            <a:br>
              <a:rPr lang="en-US" sz="3200" b="1" smtClean="0">
                <a:solidFill>
                  <a:srgbClr val="003399"/>
                </a:solidFill>
              </a:rPr>
            </a:br>
            <a:endParaRPr lang="en-US" sz="3200" b="1" smtClean="0">
              <a:solidFill>
                <a:srgbClr val="003399"/>
              </a:solidFill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2438400"/>
          </a:xfrm>
        </p:spPr>
        <p:txBody>
          <a:bodyPr lIns="92075" tIns="46038" rIns="92075" bIns="46038"/>
          <a:lstStyle/>
          <a:p>
            <a:pPr eaLnBrk="1" hangingPunct="1">
              <a:spcBef>
                <a:spcPts val="500"/>
              </a:spcBef>
              <a:buFont typeface="Wingdings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smtClean="0">
                <a:solidFill>
                  <a:srgbClr val="FF0000"/>
                </a:solidFill>
                <a:cs typeface="DejaVu Sans" charset="0"/>
              </a:rPr>
              <a:t>Clay B. Carley III</a:t>
            </a:r>
          </a:p>
          <a:p>
            <a:pPr eaLnBrk="1" hangingPunct="1">
              <a:spcBef>
                <a:spcPts val="500"/>
              </a:spcBef>
              <a:buFont typeface="Wingdings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smtClean="0">
                <a:solidFill>
                  <a:srgbClr val="FF0000"/>
                </a:solidFill>
                <a:cs typeface="DejaVu Sans" charset="0"/>
              </a:rPr>
              <a:t>Department of Computer Science</a:t>
            </a:r>
          </a:p>
          <a:p>
            <a:pPr eaLnBrk="1" hangingPunct="1">
              <a:spcBef>
                <a:spcPts val="500"/>
              </a:spcBef>
              <a:buFont typeface="Wingdings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smtClean="0">
                <a:solidFill>
                  <a:srgbClr val="FF0000"/>
                </a:solidFill>
                <a:cs typeface="DejaVu Sans" charset="0"/>
              </a:rPr>
              <a:t>East Central University</a:t>
            </a:r>
          </a:p>
          <a:p>
            <a:pPr eaLnBrk="1" hangingPunct="1">
              <a:buFont typeface="Wingdings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 smtClean="0"/>
          </a:p>
          <a:p>
            <a:pPr eaLnBrk="1" hangingPunct="1">
              <a:buFont typeface="Wingdings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/>
          </a:p>
          <a:p>
            <a:pPr eaLnBrk="1" hangingPunct="1">
              <a:buFont typeface="Wingdings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1150938" y="152400"/>
            <a:ext cx="7793037" cy="1462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ctr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4400">
                <a:solidFill>
                  <a:srgbClr val="333399"/>
                </a:solidFill>
                <a:cs typeface="DejaVu Sans" charset="0"/>
              </a:rPr>
              <a:t>Parallel Programming</a:t>
            </a:r>
            <a:br>
              <a:rPr lang="en-US" sz="4400">
                <a:solidFill>
                  <a:srgbClr val="333399"/>
                </a:solidFill>
                <a:cs typeface="DejaVu Sans" charset="0"/>
              </a:rPr>
            </a:br>
            <a:r>
              <a:rPr lang="en-US" sz="4400">
                <a:solidFill>
                  <a:srgbClr val="333399"/>
                </a:solidFill>
                <a:cs typeface="DejaVu Sans" charset="0"/>
              </a:rPr>
              <a:t>The Future	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990600" y="1981200"/>
            <a:ext cx="7772400" cy="3770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38138" indent="-338138" eaLnBrk="0" hangingPunct="0">
              <a:spcBef>
                <a:spcPts val="7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>
                <a:solidFill>
                  <a:srgbClr val="000000"/>
                </a:solidFill>
                <a:cs typeface="DejaVu Sans" charset="0"/>
              </a:rPr>
              <a:t>High Performance Computing</a:t>
            </a:r>
          </a:p>
          <a:p>
            <a:pPr marL="338138" indent="-338138" eaLnBrk="0" hangingPunct="0">
              <a:spcBef>
                <a:spcPts val="7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>
                <a:solidFill>
                  <a:srgbClr val="000000"/>
                </a:solidFill>
                <a:cs typeface="DejaVu Sans" charset="0"/>
              </a:rPr>
              <a:t>The Cloud</a:t>
            </a:r>
          </a:p>
          <a:p>
            <a:pPr marL="338138" indent="-338138" eaLnBrk="0" hangingPunct="0">
              <a:spcBef>
                <a:spcPts val="7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>
                <a:solidFill>
                  <a:srgbClr val="000000"/>
                </a:solidFill>
                <a:cs typeface="DejaVu Sans" charset="0"/>
              </a:rPr>
              <a:t>Multicore Architectures</a:t>
            </a:r>
          </a:p>
          <a:p>
            <a:pPr marL="338138" indent="-338138" eaLnBrk="0" hangingPunct="0">
              <a:spcBef>
                <a:spcPts val="700"/>
              </a:spcBef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endParaRPr lang="en-US" sz="2800">
              <a:solidFill>
                <a:srgbClr val="000000"/>
              </a:solidFill>
              <a:cs typeface="DejaVu Sans" charset="0"/>
            </a:endParaRPr>
          </a:p>
          <a:p>
            <a:pPr marL="338138" indent="-338138" eaLnBrk="0" hangingPunct="0">
              <a:spcBef>
                <a:spcPts val="700"/>
              </a:spcBef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>
                <a:solidFill>
                  <a:srgbClr val="000000"/>
                </a:solidFill>
                <a:cs typeface="DejaVu Sans" charset="0"/>
              </a:rPr>
              <a:t>Equals =&gt; more pressure on future graduates to understand parallel programming</a:t>
            </a: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10420402-9DA4-4A4C-9302-DF33F61889BA}" type="slidenum">
              <a:rPr lang="en-US" sz="1400">
                <a:solidFill>
                  <a:srgbClr val="000000"/>
                </a:solidFill>
                <a:cs typeface="DejaVu Sans" charset="0"/>
              </a:rPr>
              <a:pPr algn="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11</a:t>
            </a:fld>
            <a:endParaRPr lang="en-US" sz="1400">
              <a:solidFill>
                <a:srgbClr val="000000"/>
              </a:solidFill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ctr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400">
                <a:solidFill>
                  <a:srgbClr val="333399"/>
                </a:solidFill>
                <a:cs typeface="DejaVu Sans" charset="0"/>
              </a:rPr>
              <a:t>Parallel Programming Spring 2010 - Prerequisites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38138" indent="-338138" eaLnBrk="0" hangingPunct="0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>
                <a:solidFill>
                  <a:srgbClr val="000000"/>
                </a:solidFill>
                <a:cs typeface="DejaVu Sans" charset="0"/>
              </a:rPr>
              <a:t>Experience in C</a:t>
            </a:r>
          </a:p>
          <a:p>
            <a:pPr marL="338138" indent="-338138" eaLnBrk="0" hangingPunct="0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>
                <a:solidFill>
                  <a:srgbClr val="000000"/>
                </a:solidFill>
                <a:cs typeface="DejaVu Sans" charset="0"/>
              </a:rPr>
              <a:t>Linux (UNIX) experience</a:t>
            </a:r>
          </a:p>
          <a:p>
            <a:pPr marL="338138" indent="-338138" eaLnBrk="0" hangingPunct="0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>
                <a:solidFill>
                  <a:srgbClr val="000000"/>
                </a:solidFill>
                <a:cs typeface="DejaVu Sans" charset="0"/>
              </a:rPr>
              <a:t>No previous study of parallel programming, HPC (High Performance Computing) or MPI (Message Passing Interface) before</a:t>
            </a:r>
          </a:p>
          <a:p>
            <a:pPr marL="338138" indent="-338138" eaLnBrk="0" hangingPunct="0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>
                <a:solidFill>
                  <a:srgbClr val="000000"/>
                </a:solidFill>
                <a:cs typeface="DejaVu Sans" charset="0"/>
              </a:rPr>
              <a:t>No experience with batch processing</a:t>
            </a: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190B80B-ACD0-43A7-8C8E-ED1797504C9D}" type="slidenum">
              <a:rPr lang="en-US" sz="1400">
                <a:solidFill>
                  <a:srgbClr val="000000"/>
                </a:solidFill>
                <a:cs typeface="DejaVu Sans" charset="0"/>
              </a:rPr>
              <a:pPr algn="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12</a:t>
            </a:fld>
            <a:endParaRPr lang="en-US" sz="1400">
              <a:solidFill>
                <a:srgbClr val="000000"/>
              </a:solidFill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ctr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400">
                <a:solidFill>
                  <a:srgbClr val="333399"/>
                </a:solidFill>
                <a:cs typeface="DejaVu Sans" charset="0"/>
              </a:rPr>
              <a:t>Course Objectives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1182688" y="2057400"/>
            <a:ext cx="7772400" cy="4075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38138" indent="-338138" eaLnBrk="0" hangingPunct="0">
              <a:spcBef>
                <a:spcPts val="7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>
                <a:solidFill>
                  <a:srgbClr val="000000"/>
                </a:solidFill>
                <a:cs typeface="DejaVu Sans" charset="0"/>
              </a:rPr>
              <a:t>Engage students in a first course in parallel programming (“Parallel Programming with MPI,” Pacheco)</a:t>
            </a:r>
          </a:p>
          <a:p>
            <a:pPr marL="338138" indent="-338138" eaLnBrk="0" hangingPunct="0">
              <a:spcBef>
                <a:spcPts val="7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>
                <a:solidFill>
                  <a:srgbClr val="000000"/>
                </a:solidFill>
                <a:cs typeface="DejaVu Sans" charset="0"/>
              </a:rPr>
              <a:t>Help students work in a C, MPI, batch environment</a:t>
            </a:r>
          </a:p>
          <a:p>
            <a:pPr marL="338138" indent="-338138" eaLnBrk="0" hangingPunct="0">
              <a:spcBef>
                <a:spcPts val="7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>
                <a:solidFill>
                  <a:srgbClr val="000000"/>
                </a:solidFill>
                <a:cs typeface="DejaVu Sans" charset="0"/>
              </a:rPr>
              <a:t>Help students understand the different parallel computing architectures</a:t>
            </a: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75209C2-FB64-400E-81C1-09DDE703C640}" type="slidenum">
              <a:rPr lang="en-US" sz="1400">
                <a:solidFill>
                  <a:srgbClr val="000000"/>
                </a:solidFill>
                <a:cs typeface="DejaVu Sans" charset="0"/>
              </a:rPr>
              <a:pPr algn="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13</a:t>
            </a:fld>
            <a:endParaRPr lang="en-US" sz="1400">
              <a:solidFill>
                <a:srgbClr val="000000"/>
              </a:solidFill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ctr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4000">
                <a:solidFill>
                  <a:srgbClr val="333399"/>
                </a:solidFill>
                <a:cs typeface="Tahoma" charset="0"/>
              </a:rPr>
              <a:t>OSCER Resources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38138" indent="-338138" hangingPunct="0"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en-US" sz="2800" i="1" dirty="0">
                <a:solidFill>
                  <a:srgbClr val="000000"/>
                </a:solidFill>
                <a:latin typeface="+mn-lt"/>
                <a:cs typeface="DejaVu Sans" charset="0"/>
              </a:rPr>
              <a:t>Priming the Pump</a:t>
            </a:r>
            <a:r>
              <a:rPr lang="en-US" sz="2800" dirty="0">
                <a:solidFill>
                  <a:srgbClr val="000000"/>
                </a:solidFill>
                <a:latin typeface="+mn-lt"/>
                <a:cs typeface="DejaVu Sans" charset="0"/>
              </a:rPr>
              <a:t> with Dr. Henry Neeman's “Supercomputing in Plain English” slides</a:t>
            </a:r>
          </a:p>
          <a:p>
            <a:pPr marL="338138" indent="-338138" hangingPunct="0"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en-US" sz="2800" dirty="0">
                <a:solidFill>
                  <a:srgbClr val="000000"/>
                </a:solidFill>
                <a:latin typeface="+mn-lt"/>
                <a:cs typeface="DejaVu Sans" charset="0"/>
              </a:rPr>
              <a:t>Hardware and Memory Issues</a:t>
            </a:r>
          </a:p>
          <a:p>
            <a:pPr marL="338138" indent="-338138" eaLnBrk="0" hangingPunct="0"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en-US" sz="2800" dirty="0">
                <a:solidFill>
                  <a:srgbClr val="000000"/>
                </a:solidFill>
                <a:latin typeface="+mn-lt"/>
                <a:cs typeface="DejaVu Sans" charset="0"/>
              </a:rPr>
              <a:t>Workshop links</a:t>
            </a:r>
          </a:p>
          <a:p>
            <a:pPr marL="338138" indent="-338138" eaLnBrk="0" hangingPunct="0"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en-US" sz="2800" dirty="0">
                <a:solidFill>
                  <a:srgbClr val="000000"/>
                </a:solidFill>
                <a:latin typeface="+mn-lt"/>
                <a:cs typeface="DejaVu Sans" charset="0"/>
              </a:rPr>
              <a:t>MPI – examples are available in C and FORTRAN</a:t>
            </a: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4C480559-B6C3-4832-9B93-FF1BA7F5050A}" type="slidenum">
              <a:rPr lang="en-US" sz="1400">
                <a:solidFill>
                  <a:srgbClr val="000000"/>
                </a:solidFill>
                <a:cs typeface="DejaVu Sans" charset="0"/>
              </a:rPr>
              <a:pPr algn="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14</a:t>
            </a:fld>
            <a:endParaRPr lang="en-US" sz="1400">
              <a:solidFill>
                <a:srgbClr val="000000"/>
              </a:solidFill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ctr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400" i="1">
                <a:solidFill>
                  <a:srgbClr val="333399"/>
                </a:solidFill>
                <a:cs typeface="DejaVu Sans" charset="0"/>
              </a:rPr>
              <a:t>Priming the Pump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38138" indent="-338138" eaLnBrk="0" hangingPunct="0">
              <a:spcBef>
                <a:spcPts val="8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>
                <a:solidFill>
                  <a:srgbClr val="000000"/>
                </a:solidFill>
                <a:cs typeface="DejaVu Sans" charset="0"/>
              </a:rPr>
              <a:t>Starting from scratch</a:t>
            </a:r>
          </a:p>
          <a:p>
            <a:pPr marL="338138" indent="-338138" eaLnBrk="0" hangingPunct="0">
              <a:spcBef>
                <a:spcPts val="8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>
                <a:solidFill>
                  <a:srgbClr val="000000"/>
                </a:solidFill>
                <a:cs typeface="DejaVu Sans" charset="0"/>
              </a:rPr>
              <a:t>Getting an Instructor's account on Sooner</a:t>
            </a:r>
          </a:p>
          <a:p>
            <a:pPr marL="338138" indent="-338138" eaLnBrk="0" hangingPunct="0">
              <a:spcBef>
                <a:spcPts val="8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>
                <a:solidFill>
                  <a:srgbClr val="000000"/>
                </a:solidFill>
                <a:cs typeface="DejaVu Sans" charset="0"/>
              </a:rPr>
              <a:t>Online Resources</a:t>
            </a:r>
          </a:p>
          <a:p>
            <a:pPr marL="795338" lvl="1" indent="-338138" eaLnBrk="0" hangingPunct="0">
              <a:spcBef>
                <a:spcPts val="8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>
                <a:solidFill>
                  <a:srgbClr val="000000"/>
                </a:solidFill>
                <a:cs typeface="DejaVu Sans" charset="0"/>
              </a:rPr>
              <a:t>Workshops</a:t>
            </a:r>
          </a:p>
          <a:p>
            <a:pPr marL="795338" lvl="1" indent="-338138" eaLnBrk="0" hangingPunct="0">
              <a:spcBef>
                <a:spcPts val="8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>
                <a:solidFill>
                  <a:srgbClr val="000000"/>
                </a:solidFill>
                <a:cs typeface="DejaVu Sans" charset="0"/>
              </a:rPr>
              <a:t>PowerPoint Slides</a:t>
            </a:r>
          </a:p>
          <a:p>
            <a:pPr marL="795338" lvl="1" indent="-338138" eaLnBrk="0" hangingPunct="0">
              <a:spcBef>
                <a:spcPts val="8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>
                <a:solidFill>
                  <a:srgbClr val="000000"/>
                </a:solidFill>
                <a:cs typeface="DejaVu Sans" charset="0"/>
              </a:rPr>
              <a:t>Exercises and Code Examples</a:t>
            </a: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E4DD0A1C-149A-4D90-8400-3B6828185D96}" type="slidenum">
              <a:rPr lang="en-US" sz="1400">
                <a:solidFill>
                  <a:srgbClr val="000000"/>
                </a:solidFill>
                <a:cs typeface="DejaVu Sans" charset="0"/>
              </a:rPr>
              <a:pPr algn="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15</a:t>
            </a:fld>
            <a:endParaRPr lang="en-US" sz="1400">
              <a:solidFill>
                <a:srgbClr val="000000"/>
              </a:solidFill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7ACDD198-AAC0-48F4-A61C-12C63D9514BC}" type="slidenum">
              <a:rPr lang="en-US" sz="1400">
                <a:solidFill>
                  <a:srgbClr val="000000"/>
                </a:solidFill>
                <a:cs typeface="DejaVu Sans" charset="0"/>
              </a:rPr>
              <a:pPr algn="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16</a:t>
            </a:fld>
            <a:endParaRPr lang="en-US" sz="1400">
              <a:solidFill>
                <a:srgbClr val="000000"/>
              </a:solidFill>
              <a:cs typeface="DejaVu Sans" charset="0"/>
            </a:endParaRP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38138" indent="-338138">
              <a:lnSpc>
                <a:spcPct val="80000"/>
              </a:lnSpc>
              <a:spcBef>
                <a:spcPts val="45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b="1">
              <a:solidFill>
                <a:srgbClr val="000000"/>
              </a:solidFill>
              <a:cs typeface="DejaVu Sans" charset="0"/>
            </a:endParaRPr>
          </a:p>
          <a:p>
            <a:pPr marL="338138" indent="-338138">
              <a:lnSpc>
                <a:spcPct val="80000"/>
              </a:lnSpc>
              <a:spcBef>
                <a:spcPts val="600"/>
              </a:spcBef>
              <a:buClr>
                <a:srgbClr val="3333CC"/>
              </a:buClr>
              <a:buSzPct val="6000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>
                <a:solidFill>
                  <a:srgbClr val="000000"/>
                </a:solidFill>
                <a:cs typeface="DejaVu Sans" charset="0"/>
              </a:rPr>
              <a:t>Visit by Dr. Neeman and Josh Alexander</a:t>
            </a:r>
          </a:p>
          <a:p>
            <a:pPr marL="338138" indent="-338138">
              <a:lnSpc>
                <a:spcPct val="8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>
                <a:solidFill>
                  <a:srgbClr val="000000"/>
                </a:solidFill>
                <a:cs typeface="DejaVu Sans" charset="0"/>
              </a:rPr>
              <a:t>Connecting to Sooner for the first time</a:t>
            </a:r>
          </a:p>
          <a:p>
            <a:pPr marL="338138" indent="-338138">
              <a:lnSpc>
                <a:spcPct val="8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>
                <a:solidFill>
                  <a:srgbClr val="000000"/>
                </a:solidFill>
                <a:cs typeface="DejaVu Sans" charset="0"/>
              </a:rPr>
              <a:t>Guidance for first exercises</a:t>
            </a:r>
          </a:p>
          <a:p>
            <a:pPr marL="338138" indent="-338138">
              <a:lnSpc>
                <a:spcPct val="8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>
                <a:solidFill>
                  <a:srgbClr val="000000"/>
                </a:solidFill>
                <a:cs typeface="DejaVu Sans" charset="0"/>
              </a:rPr>
              <a:t>Q&amp;A about supercomputing and supercomputers</a:t>
            </a: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1150938" y="92075"/>
            <a:ext cx="7793037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ctr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400">
                <a:solidFill>
                  <a:srgbClr val="333399"/>
                </a:solidFill>
                <a:cs typeface="DejaVu Sans" charset="0"/>
              </a:rPr>
              <a:t>Course Kickoff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62050" y="6243638"/>
            <a:ext cx="1905000" cy="457200"/>
          </a:xfrm>
          <a:noFill/>
          <a:ln>
            <a:round/>
          </a:ln>
        </p:spPr>
        <p:txBody>
          <a:bodyPr/>
          <a:lstStyle/>
          <a:p>
            <a:pPr algn="l"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0B4D171C-9AB2-4D74-89B0-EF87ECEC4250}" type="slidenum">
              <a:rPr lang="en-US" smtClean="0">
                <a:solidFill>
                  <a:srgbClr val="000000"/>
                </a:solidFill>
                <a:latin typeface="Tahoma" charset="0"/>
                <a:cs typeface="DejaVu Sans" charset="0"/>
              </a:rPr>
              <a:pPr algn="l">
                <a:buFont typeface="Times New Roman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17</a:t>
            </a:fld>
            <a:endParaRPr lang="en-US" smtClean="0">
              <a:solidFill>
                <a:srgbClr val="000000"/>
              </a:solidFill>
              <a:latin typeface="Tahoma" charset="0"/>
              <a:cs typeface="DejaVu Sans" charset="0"/>
            </a:endParaRPr>
          </a:p>
        </p:txBody>
      </p:sp>
      <p:sp>
        <p:nvSpPr>
          <p:cNvPr id="19459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057400"/>
            <a:ext cx="5105400" cy="4343400"/>
          </a:xfrm>
        </p:spPr>
        <p:txBody>
          <a:bodyPr/>
          <a:lstStyle/>
          <a:p>
            <a:pPr marL="684213" indent="-682625">
              <a:lnSpc>
                <a:spcPct val="90000"/>
              </a:lnSpc>
              <a:spcBef>
                <a:spcPts val="600"/>
              </a:spcBef>
              <a:buClr>
                <a:srgbClr val="333399"/>
              </a:buClr>
              <a:buFont typeface="Wingdings" charset="2"/>
              <a:buChar char=""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smtClean="0"/>
              <a:t>1,072 Intel Xeon CPU chips/</a:t>
            </a:r>
            <a:r>
              <a:rPr lang="en-US" sz="2400" b="1" smtClean="0"/>
              <a:t>4288 cores</a:t>
            </a:r>
          </a:p>
          <a:p>
            <a:pPr marL="684213" indent="-682625">
              <a:lnSpc>
                <a:spcPct val="80000"/>
              </a:lnSpc>
              <a:spcBef>
                <a:spcPts val="600"/>
              </a:spcBef>
              <a:buClr>
                <a:srgbClr val="333399"/>
              </a:buClr>
              <a:buFont typeface="Wingdings" charset="2"/>
              <a:buChar char=""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smtClean="0"/>
              <a:t>8,768 GB RAM</a:t>
            </a:r>
          </a:p>
          <a:p>
            <a:pPr marL="684213" indent="-682625">
              <a:lnSpc>
                <a:spcPct val="70000"/>
              </a:lnSpc>
              <a:spcBef>
                <a:spcPts val="600"/>
              </a:spcBef>
              <a:buClr>
                <a:srgbClr val="333399"/>
              </a:buClr>
              <a:buFont typeface="Wingdings" charset="2"/>
              <a:buChar char=""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smtClean="0"/>
              <a:t>~105 TB globally accessible disk</a:t>
            </a:r>
          </a:p>
          <a:p>
            <a:pPr marL="684213" indent="-682625">
              <a:lnSpc>
                <a:spcPct val="70000"/>
              </a:lnSpc>
              <a:spcBef>
                <a:spcPts val="600"/>
              </a:spcBef>
              <a:buClr>
                <a:srgbClr val="333399"/>
              </a:buClr>
              <a:buFont typeface="Wingdings" charset="2"/>
              <a:buChar char=""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smtClean="0"/>
              <a:t>QLogic Infiniband</a:t>
            </a:r>
          </a:p>
          <a:p>
            <a:pPr marL="684213" indent="-682625">
              <a:lnSpc>
                <a:spcPct val="80000"/>
              </a:lnSpc>
              <a:spcBef>
                <a:spcPts val="600"/>
              </a:spcBef>
              <a:buClr>
                <a:srgbClr val="333399"/>
              </a:buClr>
              <a:buFont typeface="Wingdings" charset="2"/>
              <a:buChar char=""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smtClean="0"/>
              <a:t>Force10 Networks Gigabit Ethernet</a:t>
            </a:r>
          </a:p>
          <a:p>
            <a:pPr marL="684213" indent="-682625">
              <a:lnSpc>
                <a:spcPct val="80000"/>
              </a:lnSpc>
              <a:spcBef>
                <a:spcPts val="600"/>
              </a:spcBef>
              <a:buClr>
                <a:srgbClr val="333399"/>
              </a:buClr>
              <a:buFont typeface="Wingdings" charset="2"/>
              <a:buChar char=""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smtClean="0"/>
              <a:t>Red Hat Enterprise Linux 5</a:t>
            </a:r>
          </a:p>
          <a:p>
            <a:pPr marL="684213" indent="-682625">
              <a:lnSpc>
                <a:spcPct val="70000"/>
              </a:lnSpc>
              <a:spcBef>
                <a:spcPts val="600"/>
              </a:spcBef>
              <a:buClr>
                <a:srgbClr val="333399"/>
              </a:buClr>
              <a:buFont typeface="Wingdings" charset="2"/>
              <a:buChar char=""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smtClean="0"/>
              <a:t>Peak speed: 34.45 TFLOPs*</a:t>
            </a:r>
          </a:p>
          <a:p>
            <a:pPr marL="684213" indent="-682625">
              <a:lnSpc>
                <a:spcPct val="70000"/>
              </a:lnSpc>
              <a:spcBef>
                <a:spcPts val="500"/>
              </a:spcBef>
              <a:buClrTx/>
              <a:buSzTx/>
              <a:buFontTx/>
              <a:buNone/>
              <a:tabLst>
                <a:tab pos="684213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000" smtClean="0"/>
              <a:t>*TFLOPs: trillion calculations per second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369888"/>
            <a:ext cx="7793038" cy="763587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The Sooner Linux Cluster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5041900" y="5562600"/>
            <a:ext cx="36560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0" hangingPunct="0">
              <a:spcBef>
                <a:spcPts val="1500"/>
              </a:spcBef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+mn-cs"/>
              </a:rPr>
              <a:t>sooner.oscer.ou.edu</a:t>
            </a:r>
          </a:p>
        </p:txBody>
      </p:sp>
      <p:pic>
        <p:nvPicPr>
          <p:cNvPr id="1946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8300" y="1905000"/>
            <a:ext cx="2801938" cy="3733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9463" name="Rectangle 5"/>
          <p:cNvSpPr>
            <a:spLocks noChangeArrowheads="1"/>
          </p:cNvSpPr>
          <p:nvPr/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1150938" y="212725"/>
            <a:ext cx="7793037" cy="1157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ctr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400">
                <a:solidFill>
                  <a:srgbClr val="333399"/>
                </a:solidFill>
                <a:cs typeface="DejaVu Sans" charset="0"/>
              </a:rPr>
              <a:t>Sooner Benefits for Course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1182688" y="1600200"/>
            <a:ext cx="7772400" cy="4532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38138" indent="-338138" eaLnBrk="0" hangingPunct="0">
              <a:spcBef>
                <a:spcPts val="80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3200">
              <a:solidFill>
                <a:srgbClr val="000000"/>
              </a:solidFill>
              <a:cs typeface="DejaVu Sans" charset="0"/>
            </a:endParaRPr>
          </a:p>
          <a:p>
            <a:pPr marL="338138" indent="-338138" eaLnBrk="0" hangingPunct="0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>
                <a:solidFill>
                  <a:srgbClr val="000000"/>
                </a:solidFill>
                <a:cs typeface="DejaVu Sans" charset="0"/>
              </a:rPr>
              <a:t>“real supercomputer environment”</a:t>
            </a:r>
          </a:p>
          <a:p>
            <a:pPr marL="338138" indent="-338138" eaLnBrk="0" hangingPunct="0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>
                <a:solidFill>
                  <a:srgbClr val="000000"/>
                </a:solidFill>
                <a:cs typeface="DejaVu Sans" charset="0"/>
              </a:rPr>
              <a:t>Ability to explore different options to see what impact they have on performance</a:t>
            </a:r>
          </a:p>
          <a:p>
            <a:pPr marL="795338" lvl="1" indent="-338138" eaLnBrk="0" hangingPunct="0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>
                <a:solidFill>
                  <a:srgbClr val="000000"/>
                </a:solidFill>
                <a:cs typeface="DejaVu Sans" charset="0"/>
              </a:rPr>
              <a:t>Increasing/decreasing number of cores</a:t>
            </a:r>
          </a:p>
          <a:p>
            <a:pPr marL="795338" lvl="1" indent="-338138" eaLnBrk="0" hangingPunct="0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>
                <a:solidFill>
                  <a:srgbClr val="000000"/>
                </a:solidFill>
                <a:cs typeface="DejaVu Sans" charset="0"/>
              </a:rPr>
              <a:t>Increasing/decreasing number of processes</a:t>
            </a:r>
          </a:p>
          <a:p>
            <a:pPr marL="795338" lvl="1" indent="-338138" eaLnBrk="0" hangingPunct="0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>
                <a:solidFill>
                  <a:srgbClr val="000000"/>
                </a:solidFill>
                <a:cs typeface="DejaVu Sans" charset="0"/>
              </a:rPr>
              <a:t>Increasing/decreasing granularity of the problem</a:t>
            </a: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5881232-A9E1-46EB-B830-6E93929C4529}" type="slidenum">
              <a:rPr lang="en-US" sz="1400">
                <a:solidFill>
                  <a:srgbClr val="000000"/>
                </a:solidFill>
                <a:cs typeface="DejaVu Sans" charset="0"/>
              </a:rPr>
              <a:pPr algn="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18</a:t>
            </a:fld>
            <a:endParaRPr lang="en-US" sz="1400">
              <a:solidFill>
                <a:srgbClr val="000000"/>
              </a:solidFill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defRPr/>
            </a:pPr>
            <a:fld id="{88604CC5-BE0E-494F-97CD-D34A9DF7F532}" type="slidenum">
              <a:rPr lang="en-US" smtClean="0">
                <a:solidFill>
                  <a:schemeClr val="bg2"/>
                </a:solidFill>
              </a:rPr>
              <a:pPr eaLnBrk="1" hangingPunct="1">
                <a:defRPr/>
              </a:pPr>
              <a:t>19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914400"/>
            <a:ext cx="7772400" cy="2362200"/>
          </a:xfrm>
        </p:spPr>
        <p:txBody>
          <a:bodyPr lIns="92075" tIns="46038" rIns="92075" bIns="46038"/>
          <a:lstStyle/>
          <a:p>
            <a:pPr algn="ctr" eaLnBrk="1" hangingPunct="1"/>
            <a:r>
              <a:rPr lang="en-US" sz="3600" b="1" smtClean="0"/>
              <a:t>Methods for Teaching</a:t>
            </a:r>
            <a:br>
              <a:rPr lang="en-US" sz="3600" b="1" smtClean="0"/>
            </a:br>
            <a:r>
              <a:rPr lang="en-US" sz="3600" b="1" smtClean="0"/>
              <a:t>Some Basic Concepts of</a:t>
            </a:r>
            <a:br>
              <a:rPr lang="en-US" sz="3600" b="1" smtClean="0"/>
            </a:br>
            <a:r>
              <a:rPr lang="en-US" sz="3600" b="1" smtClean="0"/>
              <a:t>Parallel Computing </a:t>
            </a:r>
            <a:r>
              <a:rPr lang="en-US" sz="3600" smtClean="0"/>
              <a:t/>
            </a:r>
            <a:br>
              <a:rPr lang="en-US" sz="3600" smtClean="0"/>
            </a:br>
            <a:r>
              <a:rPr lang="en-US" sz="3600" b="1" smtClean="0"/>
              <a:t>to Undergraduate CS Students</a:t>
            </a:r>
            <a:br>
              <a:rPr lang="en-US" sz="3600" b="1" smtClean="0"/>
            </a:br>
            <a:r>
              <a:rPr lang="en-US" sz="3600" b="1" smtClean="0"/>
              <a:t>at Cameron University</a:t>
            </a:r>
            <a:endParaRPr lang="en-US" sz="3200" b="1" smtClean="0">
              <a:solidFill>
                <a:srgbClr val="003399"/>
              </a:solidFill>
            </a:endParaRP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2438400"/>
          </a:xfrm>
        </p:spPr>
        <p:txBody>
          <a:bodyPr lIns="92075" tIns="46038" rIns="92075" bIns="46038"/>
          <a:lstStyle/>
          <a:p>
            <a:pPr eaLnBrk="1" hangingPunct="1">
              <a:spcBef>
                <a:spcPts val="500"/>
              </a:spcBef>
              <a:buFont typeface="Wingdings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smtClean="0">
                <a:solidFill>
                  <a:srgbClr val="FF0000"/>
                </a:solidFill>
                <a:cs typeface="DejaVu Sans" charset="0"/>
              </a:rPr>
              <a:t>Chao Zhao</a:t>
            </a:r>
          </a:p>
          <a:p>
            <a:pPr eaLnBrk="1" hangingPunct="1">
              <a:spcBef>
                <a:spcPts val="500"/>
              </a:spcBef>
              <a:buFont typeface="Wingdings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smtClean="0">
                <a:solidFill>
                  <a:srgbClr val="FF0000"/>
                </a:solidFill>
                <a:cs typeface="DejaVu Sans" charset="0"/>
              </a:rPr>
              <a:t>Associate Professor</a:t>
            </a:r>
          </a:p>
          <a:p>
            <a:pPr eaLnBrk="1" hangingPunct="1">
              <a:spcBef>
                <a:spcPts val="500"/>
              </a:spcBef>
              <a:buFont typeface="Wingdings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smtClean="0">
                <a:solidFill>
                  <a:srgbClr val="FF0000"/>
                </a:solidFill>
                <a:cs typeface="DejaVu Sans" charset="0"/>
              </a:rPr>
              <a:t>Computing and Technology Department</a:t>
            </a:r>
          </a:p>
          <a:p>
            <a:pPr eaLnBrk="1" hangingPunct="1">
              <a:spcBef>
                <a:spcPts val="500"/>
              </a:spcBef>
              <a:buFont typeface="Wingdings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smtClean="0">
                <a:solidFill>
                  <a:srgbClr val="FF0000"/>
                </a:solidFill>
                <a:cs typeface="DejaVu Sans" charset="0"/>
              </a:rPr>
              <a:t>Cameron University</a:t>
            </a:r>
            <a:endParaRPr lang="en-US" sz="2000" smtClean="0"/>
          </a:p>
          <a:p>
            <a:pPr eaLnBrk="1" hangingPunct="1">
              <a:buFont typeface="Wingdings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/>
          </a:p>
          <a:p>
            <a:pPr eaLnBrk="1" hangingPunct="1">
              <a:buFont typeface="Wingdings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defRPr/>
            </a:pPr>
            <a:fld id="{39D7D0CF-9477-4C5C-86EE-191005E8169A}" type="slidenum">
              <a:rPr lang="en-US" smtClean="0">
                <a:solidFill>
                  <a:schemeClr val="bg2"/>
                </a:solidFill>
              </a:rPr>
              <a:pPr eaLnBrk="1" hangingPunct="1">
                <a:defRPr/>
              </a:pPr>
              <a:t>2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685800"/>
            <a:ext cx="7772400" cy="2362200"/>
          </a:xfrm>
        </p:spPr>
        <p:txBody>
          <a:bodyPr lIns="92075" tIns="46038" rIns="92075" bIns="46038"/>
          <a:lstStyle/>
          <a:p>
            <a:pPr algn="ctr" eaLnBrk="1" hangingPunct="1"/>
            <a:r>
              <a:rPr lang="en-US" sz="3600" b="1" smtClean="0">
                <a:solidFill>
                  <a:srgbClr val="003399"/>
                </a:solidFill>
              </a:rPr>
              <a:t>The Impact of OSCER</a:t>
            </a:r>
            <a:br>
              <a:rPr lang="en-US" sz="3600" b="1" smtClean="0">
                <a:solidFill>
                  <a:srgbClr val="003399"/>
                </a:solidFill>
              </a:rPr>
            </a:br>
            <a:r>
              <a:rPr lang="en-US" sz="3600" b="1" smtClean="0">
                <a:solidFill>
                  <a:srgbClr val="003399"/>
                </a:solidFill>
              </a:rPr>
              <a:t>on Software Engineering at Oklahoma City University</a:t>
            </a:r>
            <a:r>
              <a:rPr lang="en-US" sz="3200" b="1" smtClean="0">
                <a:solidFill>
                  <a:srgbClr val="003399"/>
                </a:solidFill>
              </a:rPr>
              <a:t/>
            </a:r>
            <a:br>
              <a:rPr lang="en-US" sz="3200" b="1" smtClean="0">
                <a:solidFill>
                  <a:srgbClr val="003399"/>
                </a:solidFill>
              </a:rPr>
            </a:br>
            <a:endParaRPr lang="en-US" sz="3200" b="1" smtClean="0">
              <a:solidFill>
                <a:srgbClr val="003399"/>
              </a:solidFill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2438400"/>
          </a:xfrm>
        </p:spPr>
        <p:txBody>
          <a:bodyPr lIns="92075" tIns="46038" rIns="92075" bIns="46038"/>
          <a:lstStyle/>
          <a:p>
            <a:pPr eaLnBrk="1" hangingPunct="1">
              <a:buFont typeface="Wingdings" charset="2"/>
              <a:buNone/>
            </a:pPr>
            <a:endParaRPr lang="en-US" sz="2000" smtClean="0"/>
          </a:p>
          <a:p>
            <a:pPr eaLnBrk="1" hangingPunct="1">
              <a:buFont typeface="Wingdings" charset="2"/>
              <a:buNone/>
            </a:pPr>
            <a:r>
              <a:rPr lang="en-US" sz="2000" b="1" smtClean="0">
                <a:solidFill>
                  <a:srgbClr val="003399"/>
                </a:solidFill>
              </a:rPr>
              <a:t>Larry F. Sells</a:t>
            </a:r>
          </a:p>
          <a:p>
            <a:pPr eaLnBrk="1" hangingPunct="1">
              <a:buFont typeface="Wingdings" charset="2"/>
              <a:buNone/>
            </a:pPr>
            <a:r>
              <a:rPr lang="en-US" sz="2000" b="1" smtClean="0">
                <a:solidFill>
                  <a:srgbClr val="003399"/>
                </a:solidFill>
              </a:rPr>
              <a:t>Department of Computer Science</a:t>
            </a:r>
          </a:p>
          <a:p>
            <a:pPr eaLnBrk="1" hangingPunct="1">
              <a:buFont typeface="Wingdings" charset="2"/>
              <a:buNone/>
            </a:pPr>
            <a:r>
              <a:rPr lang="en-US" sz="2000" b="1" smtClean="0">
                <a:solidFill>
                  <a:srgbClr val="003399"/>
                </a:solidFill>
              </a:rPr>
              <a:t>Oklahoma City University</a:t>
            </a:r>
          </a:p>
          <a:p>
            <a:pPr eaLnBrk="1" hangingPunct="1">
              <a:buFont typeface="Wingdings" charset="2"/>
              <a:buNone/>
            </a:pPr>
            <a:endParaRPr lang="en-US" sz="2000" smtClean="0"/>
          </a:p>
          <a:p>
            <a:pPr eaLnBrk="1" hangingPunct="1">
              <a:buFont typeface="Wingdings" charset="2"/>
              <a:buNone/>
            </a:pPr>
            <a:endParaRPr lang="en-US" smtClean="0"/>
          </a:p>
          <a:p>
            <a:pPr eaLnBrk="1" hangingPunct="1">
              <a:buFont typeface="Wingdings" charset="2"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Parallel Computing at Cameron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Cameron is a five year regional public university.</a:t>
            </a:r>
          </a:p>
          <a:p>
            <a:r>
              <a:rPr lang="en-US" smtClean="0"/>
              <a:t>BS in Computer Science is offered in Computing and Technology Department.</a:t>
            </a:r>
          </a:p>
          <a:p>
            <a:r>
              <a:rPr lang="en-US" smtClean="0"/>
              <a:t>CS 3813 Parallel Computing is a required course in CS curriculum (ACM 2000).</a:t>
            </a:r>
          </a:p>
          <a:p>
            <a:r>
              <a:rPr lang="en-US" smtClean="0"/>
              <a:t>MPI is used as message passing library.</a:t>
            </a:r>
          </a:p>
          <a:p>
            <a:r>
              <a:rPr lang="en-US" smtClean="0"/>
              <a:t>OSCER has been used as significant teaching resources.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defRPr/>
            </a:pPr>
            <a:fld id="{F8D9A251-10F5-4C5A-B1E6-037DA692A989}" type="slidenum">
              <a:rPr lang="en-US" smtClean="0"/>
              <a:pPr eaLnBrk="1" hangingPunct="1">
                <a:defRPr/>
              </a:pPr>
              <a:t>20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Instructor’s Training and Cooperation with OSCER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914400" y="2057400"/>
            <a:ext cx="7772400" cy="4075113"/>
          </a:xfrm>
        </p:spPr>
        <p:txBody>
          <a:bodyPr/>
          <a:lstStyle/>
          <a:p>
            <a:r>
              <a:rPr lang="en-US" smtClean="0"/>
              <a:t>OU HPC Summer Workshops (06, 07, 08, 09)</a:t>
            </a:r>
          </a:p>
          <a:p>
            <a:r>
              <a:rPr lang="en-US" smtClean="0"/>
              <a:t>Inviting supercomputing expert to deliver speech to students (Dr. Neeman: Basic Parallel concepts and Logics)</a:t>
            </a:r>
          </a:p>
          <a:p>
            <a:r>
              <a:rPr lang="en-US" smtClean="0"/>
              <a:t>Visiting OSCER Supercomputing Center</a:t>
            </a:r>
            <a:endParaRPr lang="en-US" smtClean="0">
              <a:solidFill>
                <a:srgbClr val="FF0000"/>
              </a:solidFill>
            </a:endParaRPr>
          </a:p>
          <a:p>
            <a:r>
              <a:rPr lang="en-US" smtClean="0"/>
              <a:t>Using OSCER’s supercomputer to run students’ parallel programs:</a:t>
            </a:r>
          </a:p>
          <a:p>
            <a:pPr lvl="1"/>
            <a:r>
              <a:rPr lang="en-US" sz="2400" smtClean="0"/>
              <a:t>Dr. Neeman and Josh </a:t>
            </a:r>
            <a:r>
              <a:rPr lang="en-US" sz="2400" smtClean="0">
                <a:solidFill>
                  <a:srgbClr val="000000"/>
                </a:solidFill>
                <a:cs typeface="DejaVu Sans" charset="0"/>
              </a:rPr>
              <a:t>Alexander </a:t>
            </a:r>
            <a:r>
              <a:rPr lang="en-US" sz="2400" smtClean="0"/>
              <a:t>campus visits</a:t>
            </a:r>
          </a:p>
          <a:p>
            <a:pPr lvl="1"/>
            <a:r>
              <a:rPr lang="en-US" sz="2400" smtClean="0"/>
              <a:t>Sooner account for each student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defRPr/>
            </a:pPr>
            <a:fld id="{4316A6F0-EB9E-4403-A7F3-46F6D86E9931}" type="slidenum">
              <a:rPr lang="en-US" smtClean="0"/>
              <a:pPr eaLnBrk="1" hangingPunct="1">
                <a:defRPr/>
              </a:pPr>
              <a:t>21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Why Parallel Computing?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n"/>
              <a:defRPr/>
            </a:pPr>
            <a:r>
              <a:rPr lang="en-US" dirty="0" smtClean="0"/>
              <a:t>Take advantage of multiple core machines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dirty="0" smtClean="0"/>
              <a:t>Parallel approach may improve computing efficiency:</a:t>
            </a:r>
          </a:p>
          <a:p>
            <a:pPr lvl="1">
              <a:buFont typeface="Wingdings" pitchFamily="2" charset="2"/>
              <a:buChar char="n"/>
              <a:defRPr/>
            </a:pPr>
            <a:r>
              <a:rPr lang="en-US" sz="2400" dirty="0" smtClean="0"/>
              <a:t>Sp</a:t>
            </a:r>
            <a:r>
              <a:rPr lang="en-US" sz="2400" baseline="-25000" dirty="0" smtClean="0"/>
              <a:t>(n)</a:t>
            </a:r>
            <a:r>
              <a:rPr lang="en-US" sz="2400" dirty="0" smtClean="0"/>
              <a:t> = Ts / </a:t>
            </a:r>
            <a:r>
              <a:rPr lang="en-US" sz="2400" dirty="0" err="1" smtClean="0"/>
              <a:t>Tp</a:t>
            </a:r>
            <a:endParaRPr lang="en-US" sz="2400" dirty="0" smtClean="0"/>
          </a:p>
          <a:p>
            <a:pPr lvl="1">
              <a:buFont typeface="Wingdings" pitchFamily="2" charset="2"/>
              <a:buChar char="n"/>
              <a:defRPr/>
            </a:pPr>
            <a:r>
              <a:rPr lang="en-US" sz="2400" dirty="0" err="1" smtClean="0">
                <a:ea typeface="+mn-ea"/>
                <a:cs typeface="+mn-cs"/>
              </a:rPr>
              <a:t>Ep</a:t>
            </a:r>
            <a:r>
              <a:rPr lang="en-US" sz="2400" dirty="0" smtClean="0">
                <a:ea typeface="+mn-ea"/>
                <a:cs typeface="+mn-cs"/>
              </a:rPr>
              <a:t> = Ts / (</a:t>
            </a:r>
            <a:r>
              <a:rPr lang="en-US" sz="2400" dirty="0" err="1" smtClean="0">
                <a:ea typeface="+mn-ea"/>
                <a:cs typeface="+mn-cs"/>
              </a:rPr>
              <a:t>Tp</a:t>
            </a:r>
            <a:r>
              <a:rPr lang="en-US" sz="2400" dirty="0" smtClean="0">
                <a:ea typeface="+mn-ea"/>
                <a:cs typeface="+mn-cs"/>
              </a:rPr>
              <a:t> ∙ n )  or</a:t>
            </a:r>
          </a:p>
          <a:p>
            <a:pPr lvl="1">
              <a:buFont typeface="Wingdings" pitchFamily="2" charset="2"/>
              <a:buChar char="n"/>
              <a:defRPr/>
            </a:pPr>
            <a:r>
              <a:rPr lang="en-US" sz="2400" dirty="0" err="1" smtClean="0">
                <a:ea typeface="+mn-ea"/>
                <a:cs typeface="+mn-cs"/>
              </a:rPr>
              <a:t>Ep</a:t>
            </a:r>
            <a:r>
              <a:rPr lang="en-US" sz="2400" dirty="0" smtClean="0">
                <a:ea typeface="+mn-ea"/>
                <a:cs typeface="+mn-cs"/>
              </a:rPr>
              <a:t> = Sp / n</a:t>
            </a:r>
            <a:endParaRPr lang="en-US" sz="2400" dirty="0" smtClean="0"/>
          </a:p>
          <a:p>
            <a:pPr>
              <a:buFont typeface="Wingdings" pitchFamily="2" charset="2"/>
              <a:buChar char="n"/>
              <a:defRPr/>
            </a:pPr>
            <a:r>
              <a:rPr lang="en-US" dirty="0" smtClean="0"/>
              <a:t>Solve some problems that CANNOT be solved by sequential approach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dirty="0" smtClean="0"/>
              <a:t>No speed limit in theory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defRPr/>
            </a:pPr>
            <a:fld id="{43B8749E-6343-426F-80A6-B4297A77EB92}" type="slidenum">
              <a:rPr lang="en-US" smtClean="0"/>
              <a:pPr eaLnBrk="1" hangingPunct="1">
                <a:defRPr/>
              </a:pPr>
              <a:t>22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Parallel Program Logical Structure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en-US" sz="2000" smtClean="0"/>
              <a:t>Main function</a:t>
            </a:r>
          </a:p>
          <a:p>
            <a:pPr>
              <a:buFont typeface="Wingdings" charset="2"/>
              <a:buNone/>
            </a:pPr>
            <a:r>
              <a:rPr lang="en-US" sz="2000" smtClean="0"/>
              <a:t>{</a:t>
            </a:r>
          </a:p>
          <a:p>
            <a:pPr>
              <a:buFont typeface="Wingdings" charset="2"/>
              <a:buNone/>
            </a:pPr>
            <a:r>
              <a:rPr lang="en-US" sz="2000" smtClean="0"/>
              <a:t>	common part (variables declaration and initialization);</a:t>
            </a:r>
          </a:p>
          <a:p>
            <a:pPr>
              <a:buFont typeface="Wingdings" charset="2"/>
              <a:buNone/>
            </a:pPr>
            <a:r>
              <a:rPr lang="en-US" sz="2000" smtClean="0"/>
              <a:t>	if ( myrank equal master)</a:t>
            </a:r>
          </a:p>
          <a:p>
            <a:pPr>
              <a:buFont typeface="Wingdings" charset="2"/>
              <a:buNone/>
            </a:pPr>
            <a:r>
              <a:rPr lang="en-US" sz="2000" smtClean="0"/>
              <a:t>	{</a:t>
            </a:r>
          </a:p>
          <a:p>
            <a:pPr>
              <a:buFont typeface="Wingdings" charset="2"/>
              <a:buNone/>
            </a:pPr>
            <a:r>
              <a:rPr lang="en-US" sz="2000" smtClean="0"/>
              <a:t>		code that will be executed by the master process;</a:t>
            </a:r>
          </a:p>
          <a:p>
            <a:pPr>
              <a:buFont typeface="Wingdings" charset="2"/>
              <a:buNone/>
            </a:pPr>
            <a:r>
              <a:rPr lang="en-US" sz="2000" smtClean="0"/>
              <a:t>	}</a:t>
            </a:r>
          </a:p>
          <a:p>
            <a:pPr>
              <a:buFont typeface="Wingdings" charset="2"/>
              <a:buNone/>
            </a:pPr>
            <a:r>
              <a:rPr lang="en-US" sz="2000" smtClean="0"/>
              <a:t>	else {</a:t>
            </a:r>
          </a:p>
          <a:p>
            <a:pPr>
              <a:buFont typeface="Wingdings" charset="2"/>
              <a:buNone/>
            </a:pPr>
            <a:r>
              <a:rPr lang="en-US" sz="2000" smtClean="0"/>
              <a:t>		code that will be executed by slave processes;</a:t>
            </a:r>
          </a:p>
          <a:p>
            <a:pPr>
              <a:buFont typeface="Wingdings" charset="2"/>
              <a:buNone/>
            </a:pPr>
            <a:r>
              <a:rPr lang="en-US" sz="2000" smtClean="0"/>
              <a:t>	}</a:t>
            </a:r>
          </a:p>
          <a:p>
            <a:pPr>
              <a:buFont typeface="Wingdings" charset="2"/>
              <a:buNone/>
            </a:pPr>
            <a:r>
              <a:rPr lang="en-US" sz="2000" smtClean="0"/>
              <a:t>	program termination part;</a:t>
            </a:r>
          </a:p>
          <a:p>
            <a:pPr>
              <a:buFont typeface="Wingdings" charset="2"/>
              <a:buNone/>
            </a:pPr>
            <a:r>
              <a:rPr lang="en-US" sz="2000" smtClean="0"/>
              <a:t>}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defRPr/>
            </a:pPr>
            <a:fld id="{C5EF8B7B-1835-4BB8-8D97-6308C3F0E790}" type="slidenum">
              <a:rPr lang="en-US" smtClean="0"/>
              <a:pPr eaLnBrk="1" hangingPunct="1">
                <a:defRPr/>
              </a:pPr>
              <a:t>23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Teaching Methods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1182688" y="1828800"/>
            <a:ext cx="7772400" cy="4495800"/>
          </a:xfrm>
        </p:spPr>
        <p:txBody>
          <a:bodyPr/>
          <a:lstStyle/>
          <a:p>
            <a:r>
              <a:rPr lang="en-US" sz="2000" smtClean="0"/>
              <a:t>Job Balance (Matrix Multiplication)</a:t>
            </a:r>
          </a:p>
          <a:p>
            <a:r>
              <a:rPr lang="en-US" sz="2000" smtClean="0"/>
              <a:t> A (m, n)  *  B (m’, n’) = C (n, m’)</a:t>
            </a:r>
          </a:p>
          <a:p>
            <a:pPr>
              <a:buFont typeface="Wingdings" charset="2"/>
              <a:buNone/>
            </a:pPr>
            <a:r>
              <a:rPr lang="en-US" sz="1600" b="1" smtClean="0"/>
              <a:t>Master process does the following in order</a:t>
            </a:r>
            <a:r>
              <a:rPr lang="en-US" sz="1600" smtClean="0"/>
              <a:t>:</a:t>
            </a:r>
          </a:p>
          <a:p>
            <a:r>
              <a:rPr lang="en-US" sz="1500" smtClean="0"/>
              <a:t>Broadcasting matrix B to all slave processes;</a:t>
            </a:r>
          </a:p>
          <a:p>
            <a:r>
              <a:rPr lang="en-US" sz="1500" smtClean="0"/>
              <a:t>Sending a row of matrix A to each process.  </a:t>
            </a:r>
          </a:p>
          <a:p>
            <a:r>
              <a:rPr lang="en-US" sz="1500" smtClean="0"/>
              <a:t>Receiving a row of matrix C from a slave process.</a:t>
            </a:r>
          </a:p>
          <a:p>
            <a:r>
              <a:rPr lang="en-US" sz="1500" smtClean="0"/>
              <a:t>Copying the received row into matrix C</a:t>
            </a:r>
          </a:p>
          <a:p>
            <a:r>
              <a:rPr lang="en-US" sz="1500" smtClean="0"/>
              <a:t>If the number of sent rows is less than the number of rows in matrix A, send a row to an idle process that completed its task.  Repeat C, D, and E until the job is done.</a:t>
            </a:r>
          </a:p>
          <a:p>
            <a:pPr>
              <a:buFont typeface="Wingdings" charset="2"/>
              <a:buNone/>
            </a:pPr>
            <a:r>
              <a:rPr lang="en-US" sz="1600" b="1" smtClean="0"/>
              <a:t>A Slave process does</a:t>
            </a:r>
            <a:r>
              <a:rPr lang="en-US" sz="1600" smtClean="0"/>
              <a:t>:</a:t>
            </a:r>
          </a:p>
          <a:p>
            <a:r>
              <a:rPr lang="en-US" sz="1500" smtClean="0"/>
              <a:t>Receiving matrix B;</a:t>
            </a:r>
          </a:p>
          <a:p>
            <a:r>
              <a:rPr lang="en-US" sz="1500" smtClean="0"/>
              <a:t>Receiving a row r of matrix A;</a:t>
            </a:r>
          </a:p>
          <a:p>
            <a:r>
              <a:rPr lang="en-US" sz="1500" smtClean="0"/>
              <a:t>Multiplying row r to matrix B to produce a row of matrix C</a:t>
            </a:r>
          </a:p>
          <a:p>
            <a:r>
              <a:rPr lang="en-US" sz="1500" smtClean="0"/>
              <a:t>Sending the resulted row back to the master process</a:t>
            </a:r>
          </a:p>
          <a:p>
            <a:r>
              <a:rPr lang="en-US" sz="1500" smtClean="0"/>
              <a:t>Repeating B, C, and D until the completion notice is received.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defRPr/>
            </a:pPr>
            <a:fld id="{BBEE3A5C-674C-45A9-9679-010A751D3809}" type="slidenum">
              <a:rPr lang="en-US" smtClean="0"/>
              <a:pPr eaLnBrk="1" hangingPunct="1">
                <a:defRPr/>
              </a:pPr>
              <a:t>24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793038" cy="1309688"/>
          </a:xfrm>
        </p:spPr>
        <p:txBody>
          <a:bodyPr/>
          <a:lstStyle/>
          <a:p>
            <a:pPr algn="ctr"/>
            <a:r>
              <a:rPr lang="en-US" smtClean="0"/>
              <a:t>Teaching Methods (continued)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Communicator Creation</a:t>
            </a:r>
          </a:p>
          <a:p>
            <a:r>
              <a:rPr lang="en-US" sz="2700" smtClean="0"/>
              <a:t>Monte Carlo method to compute </a:t>
            </a:r>
            <a:r>
              <a:rPr lang="en-US" sz="2700" smtClean="0">
                <a:latin typeface="Calibri" pitchFamily="34" charset="0"/>
                <a:ea typeface="Calibri" pitchFamily="34" charset="0"/>
                <a:cs typeface="Times New Roman" charset="0"/>
              </a:rPr>
              <a:t>π</a:t>
            </a:r>
            <a:endParaRPr lang="en-US" sz="2700" smtClean="0"/>
          </a:p>
          <a:p>
            <a:r>
              <a:rPr lang="en-US" sz="2700" smtClean="0"/>
              <a:t>Master process generates a set of random number repeatedly until it is noticed to terminated.</a:t>
            </a:r>
          </a:p>
          <a:p>
            <a:r>
              <a:rPr lang="en-US" sz="2700" smtClean="0"/>
              <a:t>Slave processes use the random numbers to generate points.</a:t>
            </a:r>
          </a:p>
          <a:p>
            <a:r>
              <a:rPr lang="en-US" sz="2700" smtClean="0"/>
              <a:t>Master process and slave process belong to different communicators.</a:t>
            </a:r>
            <a:endParaRPr lang="en-US" sz="200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defRPr/>
            </a:pPr>
            <a:fld id="{AC8B1D5C-7333-4414-881B-4641AA12A28E}" type="slidenum">
              <a:rPr lang="en-US" smtClean="0"/>
              <a:pPr eaLnBrk="1" hangingPunct="1">
                <a:defRPr/>
              </a:pPr>
              <a:t>25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838200" y="1981200"/>
            <a:ext cx="7772400" cy="4114800"/>
          </a:xfrm>
        </p:spPr>
        <p:txBody>
          <a:bodyPr/>
          <a:lstStyle/>
          <a:p>
            <a:r>
              <a:rPr lang="en-US" sz="2600" smtClean="0"/>
              <a:t>Instructor training is essential to offer a sound teaching to our students in parallel computing and Software Engineering.</a:t>
            </a:r>
          </a:p>
          <a:p>
            <a:r>
              <a:rPr lang="en-US" sz="2600" smtClean="0"/>
              <a:t>OSCER is a very useful resource that can be used to improve teaching and learning quality.</a:t>
            </a:r>
          </a:p>
          <a:p>
            <a:r>
              <a:rPr lang="en-US" sz="2600" smtClean="0"/>
              <a:t>Proper teaching methods provide instructors with a efficient way to deliver their teaching materials.</a:t>
            </a:r>
          </a:p>
          <a:p>
            <a:r>
              <a:rPr lang="en-US" sz="2600" smtClean="0"/>
              <a:t>HPC has much to offer to the CS curriculum.</a:t>
            </a:r>
          </a:p>
          <a:p>
            <a:r>
              <a:rPr lang="en-US" sz="2600" smtClean="0"/>
              <a:t>Thanks to OSCER and its excellent staff!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defRPr/>
            </a:pPr>
            <a:fld id="{4DA934F5-1F2F-4EC1-883E-A2CCDFC41921}" type="slidenum">
              <a:rPr lang="en-US" smtClean="0"/>
              <a:pPr eaLnBrk="1" hangingPunct="1">
                <a:defRPr/>
              </a:pPr>
              <a:t>26</a:t>
            </a:fld>
            <a:endParaRPr lang="en-US" smtClean="0"/>
          </a:p>
        </p:txBody>
      </p:sp>
      <p:sp>
        <p:nvSpPr>
          <p:cNvPr id="286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Conclusions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Software Engineering at OCU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Same instructor for many years</a:t>
            </a:r>
          </a:p>
          <a:p>
            <a:r>
              <a:rPr lang="en-US" smtClean="0"/>
              <a:t>SE concepts and team/project course </a:t>
            </a:r>
          </a:p>
          <a:p>
            <a:r>
              <a:rPr lang="en-US" smtClean="0"/>
              <a:t>The last 4 semesters project focus has been on MPI and OpenMP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defRPr/>
            </a:pPr>
            <a:fld id="{0A35610A-8E71-4C7A-9AC7-D1E3AC6A866F}" type="slidenum">
              <a:rPr lang="en-US" smtClean="0"/>
              <a:pPr eaLnBrk="1" hangingPunct="1"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Instructor’s Training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7888288" cy="4114800"/>
          </a:xfrm>
        </p:spPr>
        <p:txBody>
          <a:bodyPr/>
          <a:lstStyle/>
          <a:p>
            <a:r>
              <a:rPr lang="en-US" smtClean="0"/>
              <a:t>OU Supercomputing Center for Education and Research (OSCER) resources</a:t>
            </a:r>
          </a:p>
          <a:p>
            <a:r>
              <a:rPr lang="en-US" smtClean="0"/>
              <a:t>National Computational Science Institute (NCSI)/SC07-09 HPC summer Parallel Computing workshops 2005, 2007, 2009, 2010</a:t>
            </a:r>
          </a:p>
          <a:p>
            <a:r>
              <a:rPr lang="en-US" smtClean="0"/>
              <a:t>Importance of NCSI summer 2010 Intermediate Parallel Computing workshop in pulling many things together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defRPr/>
            </a:pPr>
            <a:fld id="{E5A32807-0FD6-401C-BCF0-C51A8882FF54}" type="slidenum">
              <a:rPr lang="en-US" smtClean="0"/>
              <a:pPr eaLnBrk="1" hangingPunct="1"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Course Objectives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7772400" cy="4075113"/>
          </a:xfrm>
        </p:spPr>
        <p:txBody>
          <a:bodyPr/>
          <a:lstStyle/>
          <a:p>
            <a:r>
              <a:rPr lang="en-US" smtClean="0"/>
              <a:t>Engage students in a first course in software engineering  (Roger Pressman text)</a:t>
            </a:r>
          </a:p>
          <a:p>
            <a:r>
              <a:rPr lang="en-US" smtClean="0"/>
              <a:t>Help students work in a UNIX, C, MPI environment</a:t>
            </a:r>
            <a:endParaRPr lang="en-US" smtClean="0">
              <a:solidFill>
                <a:srgbClr val="FF0000"/>
              </a:solidFill>
            </a:endParaRPr>
          </a:p>
          <a:p>
            <a:r>
              <a:rPr lang="en-US" smtClean="0"/>
              <a:t>Help student teams create MPI project code along with SE documentation (requirements, design, test plan, user manual, final source code, executables, and report)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defRPr/>
            </a:pPr>
            <a:fld id="{6A2E3360-4556-4385-8568-57ABDA7FDC16}" type="slidenum">
              <a:rPr lang="en-US" smtClean="0"/>
              <a:pPr eaLnBrk="1" hangingPunct="1"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Software Engineering Fall 2010 - Prerequisites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2 years experience in C, C++, or Java</a:t>
            </a:r>
          </a:p>
          <a:p>
            <a:r>
              <a:rPr lang="en-US" smtClean="0"/>
              <a:t>Knowledge of data structures</a:t>
            </a:r>
          </a:p>
          <a:p>
            <a:r>
              <a:rPr lang="en-US" smtClean="0"/>
              <a:t>Basic background in Linux (UNIX) helpful</a:t>
            </a:r>
          </a:p>
          <a:p>
            <a:r>
              <a:rPr lang="en-US" smtClean="0"/>
              <a:t>No previous study of parallel programming, HPC, or MPI</a:t>
            </a:r>
          </a:p>
          <a:p>
            <a:r>
              <a:rPr lang="en-US" smtClean="0"/>
              <a:t>No previous knowledge of cryptology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defRPr/>
            </a:pPr>
            <a:fld id="{69D63EB6-7B50-4E87-A0F1-1F643BE93D3A}" type="slidenum">
              <a:rPr lang="en-US" smtClean="0"/>
              <a:pPr eaLnBrk="1" hangingPunct="1"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Software Engineering Fall Project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Inspired by Simon Singh’s “Cipher Challenge”</a:t>
            </a:r>
          </a:p>
          <a:p>
            <a:r>
              <a:rPr lang="en-US" smtClean="0"/>
              <a:t>Ciphers include:  homophonic, Vigenere, Playfair, ADFGVX, DES, and RSA</a:t>
            </a:r>
          </a:p>
          <a:p>
            <a:r>
              <a:rPr lang="en-US" smtClean="0"/>
              <a:t>Goal is to decipher Singh’s ciphertexts using MPI and C or C++ and to develop appropriate SE documentation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defRPr/>
            </a:pPr>
            <a:fld id="{A3243F4E-5ADE-425A-9FD2-6B9DB5AE2E71}" type="slidenum">
              <a:rPr lang="en-US" smtClean="0"/>
              <a:pPr eaLnBrk="1" hangingPunct="1"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Dr. Henry Neeman, OSCER, and Sooner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OSCER operations team created Sooner accounts for SE students</a:t>
            </a:r>
          </a:p>
          <a:p>
            <a:r>
              <a:rPr lang="en-US" smtClean="0"/>
              <a:t>Henry Neeman and Josh Alexander came to OCU to do an introduction to Sooner lab</a:t>
            </a:r>
          </a:p>
          <a:p>
            <a:r>
              <a:rPr lang="en-US" smtClean="0"/>
              <a:t>Importance of Neeman’s 11 SiPE (Supercomputing in Plain English) presentations – especially #5 and #6</a:t>
            </a:r>
          </a:p>
          <a:p>
            <a:r>
              <a:rPr lang="en-US" smtClean="0"/>
              <a:t>We are working to set up an OU Sooner tour – gives gut understanding of a cluster.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defRPr/>
            </a:pPr>
            <a:fld id="{68941D65-FEAA-4696-9ABE-6DE182402A57}" type="slidenum">
              <a:rPr lang="en-US" smtClean="0"/>
              <a:pPr eaLnBrk="1" hangingPunct="1"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793038" cy="1309688"/>
          </a:xfrm>
        </p:spPr>
        <p:txBody>
          <a:bodyPr/>
          <a:lstStyle/>
          <a:p>
            <a:pPr algn="ctr"/>
            <a:r>
              <a:rPr lang="en-US" smtClean="0"/>
              <a:t>Relevant OSCER 2010 Workshop Ideas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Client/server, data parallelism, task parallelism, and pipeline parallel strategies</a:t>
            </a:r>
          </a:p>
          <a:p>
            <a:r>
              <a:rPr lang="en-US" smtClean="0"/>
              <a:t>Comparing MPI output on Sooner and Earlham cluster</a:t>
            </a:r>
          </a:p>
          <a:p>
            <a:r>
              <a:rPr lang="en-US" smtClean="0"/>
              <a:t>MPI debugging</a:t>
            </a:r>
          </a:p>
          <a:p>
            <a:r>
              <a:rPr lang="en-US" smtClean="0"/>
              <a:t>Introduction to CUDA</a:t>
            </a:r>
          </a:p>
          <a:p>
            <a:r>
              <a:rPr lang="en-US" smtClean="0"/>
              <a:t>Introduction to hybrid HPC – CUDA and MPI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defRPr/>
            </a:pPr>
            <a:fld id="{45366181-0051-464B-BD03-F7D2CAD0FC5C}" type="slidenum">
              <a:rPr lang="en-US" smtClean="0"/>
              <a:pPr eaLnBrk="1" hangingPunct="1"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4798</TotalTime>
  <Words>1178</Words>
  <Application>Microsoft Office PowerPoint</Application>
  <PresentationFormat>On-screen Show (4:3)</PresentationFormat>
  <Paragraphs>235</Paragraphs>
  <Slides>26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Tahoma</vt:lpstr>
      <vt:lpstr>Arial</vt:lpstr>
      <vt:lpstr>Wingdings</vt:lpstr>
      <vt:lpstr>Times New Roman</vt:lpstr>
      <vt:lpstr>DejaVu Sans</vt:lpstr>
      <vt:lpstr>Courier New</vt:lpstr>
      <vt:lpstr>Calibri</vt:lpstr>
      <vt:lpstr>Blends</vt:lpstr>
      <vt:lpstr>  Using Remote HPC Resources to Teach Local Courses</vt:lpstr>
      <vt:lpstr>The Impact of OSCER on Software Engineering at Oklahoma City University </vt:lpstr>
      <vt:lpstr>Software Engineering at OCU</vt:lpstr>
      <vt:lpstr>Instructor’s Training</vt:lpstr>
      <vt:lpstr>Course Objectives</vt:lpstr>
      <vt:lpstr>Software Engineering Fall 2010 - Prerequisites</vt:lpstr>
      <vt:lpstr>Software Engineering Fall Project</vt:lpstr>
      <vt:lpstr>Dr. Henry Neeman, OSCER, and Sooner</vt:lpstr>
      <vt:lpstr>Relevant OSCER 2010 Workshop Ideas</vt:lpstr>
      <vt:lpstr>Sooner is Better </vt:lpstr>
      <vt:lpstr>Slide 11</vt:lpstr>
      <vt:lpstr>Slide 12</vt:lpstr>
      <vt:lpstr>Slide 13</vt:lpstr>
      <vt:lpstr>Slide 14</vt:lpstr>
      <vt:lpstr>Slide 15</vt:lpstr>
      <vt:lpstr>Slide 16</vt:lpstr>
      <vt:lpstr>The Sooner Linux Cluster</vt:lpstr>
      <vt:lpstr>Slide 18</vt:lpstr>
      <vt:lpstr>Methods for Teaching Some Basic Concepts of Parallel Computing  to Undergraduate CS Students at Cameron University</vt:lpstr>
      <vt:lpstr>Parallel Computing at Cameron</vt:lpstr>
      <vt:lpstr>Instructor’s Training and Cooperation with OSCER</vt:lpstr>
      <vt:lpstr>Why Parallel Computing?</vt:lpstr>
      <vt:lpstr>Parallel Program Logical Structure</vt:lpstr>
      <vt:lpstr>Teaching Methods</vt:lpstr>
      <vt:lpstr>Teaching Methods (continued)</vt:lpstr>
      <vt:lpstr>Conclusions</vt:lpstr>
    </vt:vector>
  </TitlesOfParts>
  <Company>Oklahoma City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Cryptogram Problem</dc:title>
  <dc:creator>lsells</dc:creator>
  <cp:lastModifiedBy>hneeman</cp:lastModifiedBy>
  <cp:revision>716</cp:revision>
  <cp:lastPrinted>2000-03-09T13:44:12Z</cp:lastPrinted>
  <dcterms:created xsi:type="dcterms:W3CDTF">2000-03-02T16:25:22Z</dcterms:created>
  <dcterms:modified xsi:type="dcterms:W3CDTF">2010-10-10T21:10:13Z</dcterms:modified>
</cp:coreProperties>
</file>