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4428" r:id="rId1"/>
  </p:sldMasterIdLst>
  <p:notesMasterIdLst>
    <p:notesMasterId r:id="rId30"/>
  </p:notesMasterIdLst>
  <p:sldIdLst>
    <p:sldId id="256" r:id="rId2"/>
    <p:sldId id="320" r:id="rId3"/>
    <p:sldId id="304" r:id="rId4"/>
    <p:sldId id="295" r:id="rId5"/>
    <p:sldId id="267" r:id="rId6"/>
    <p:sldId id="299" r:id="rId7"/>
    <p:sldId id="302" r:id="rId8"/>
    <p:sldId id="324" r:id="rId9"/>
    <p:sldId id="329" r:id="rId10"/>
    <p:sldId id="298" r:id="rId11"/>
    <p:sldId id="306" r:id="rId12"/>
    <p:sldId id="305" r:id="rId13"/>
    <p:sldId id="303" r:id="rId14"/>
    <p:sldId id="301" r:id="rId15"/>
    <p:sldId id="308" r:id="rId16"/>
    <p:sldId id="269" r:id="rId17"/>
    <p:sldId id="264" r:id="rId18"/>
    <p:sldId id="310" r:id="rId19"/>
    <p:sldId id="311" r:id="rId20"/>
    <p:sldId id="325" r:id="rId21"/>
    <p:sldId id="322" r:id="rId22"/>
    <p:sldId id="321" r:id="rId23"/>
    <p:sldId id="312" r:id="rId24"/>
    <p:sldId id="323" r:id="rId25"/>
    <p:sldId id="327" r:id="rId26"/>
    <p:sldId id="313" r:id="rId27"/>
    <p:sldId id="330" r:id="rId28"/>
    <p:sldId id="31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205"/>
    <a:srgbClr val="FFFFFF"/>
    <a:srgbClr val="020B4A"/>
    <a:srgbClr val="0109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 autoAdjust="0"/>
    <p:restoredTop sz="94667" autoAdjust="0"/>
  </p:normalViewPr>
  <p:slideViewPr>
    <p:cSldViewPr>
      <p:cViewPr varScale="1">
        <p:scale>
          <a:sx n="69" d="100"/>
          <a:sy n="69" d="100"/>
        </p:scale>
        <p:origin x="-5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jayd.AD\AppData\Roaming\Microsoft\Excel\Book1%20(version%202).xlsb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apon\AppData\Roaming\Microsoft\Excel\Copy%20of%20Statisticsv2%20(version%201).xlsb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apon\Downloads\HPCImpact_Paper_ConsolidatedGraph_Figure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[Book1 (version 2).xlsb]Sheet2!PivotTable3</c:name>
    <c:fmtId val="-1"/>
  </c:pivotSource>
  <c:chart>
    <c:autoTitleDeleted val="0"/>
    <c:pivotFmts>
      <c:pivotFmt>
        <c:idx val="0"/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</c:pivotFmt>
      <c:pivotFmt>
        <c:idx val="8"/>
      </c:pivotFmt>
      <c:pivotFmt>
        <c:idx val="9"/>
      </c:pivotFmt>
      <c:pivotFmt>
        <c:idx val="10"/>
      </c:pivotFmt>
      <c:pivotFmt>
        <c:idx val="11"/>
      </c:pivotFmt>
      <c:pivotFmt>
        <c:idx val="12"/>
      </c:pivotFmt>
      <c:pivotFmt>
        <c:idx val="13"/>
      </c:pivotFmt>
      <c:pivotFmt>
        <c:idx val="14"/>
      </c:pivotFmt>
      <c:pivotFmt>
        <c:idx val="15"/>
      </c:pivotFmt>
      <c:pivotFmt>
        <c:idx val="16"/>
      </c:pivotFmt>
      <c:pivotFmt>
        <c:idx val="17"/>
      </c:pivotFmt>
      <c:pivotFmt>
        <c:idx val="18"/>
      </c:pivotFmt>
      <c:pivotFmt>
        <c:idx val="19"/>
      </c:pivotFmt>
      <c:pivotFmt>
        <c:idx val="20"/>
      </c:pivotFmt>
      <c:pivotFmt>
        <c:idx val="21"/>
      </c:pivotFmt>
      <c:pivotFmt>
        <c:idx val="22"/>
      </c:pivotFmt>
      <c:pivotFmt>
        <c:idx val="23"/>
      </c:pivotFmt>
      <c:pivotFmt>
        <c:idx val="24"/>
      </c:pivotFmt>
      <c:pivotFmt>
        <c:idx val="25"/>
      </c:pivotFmt>
      <c:pivotFmt>
        <c:idx val="26"/>
      </c:pivotFmt>
      <c:pivotFmt>
        <c:idx val="27"/>
      </c:pivotFmt>
      <c:pivotFmt>
        <c:idx val="28"/>
      </c:pivotFmt>
      <c:pivotFmt>
        <c:idx val="29"/>
      </c:pivotFmt>
      <c:pivotFmt>
        <c:idx val="30"/>
      </c:pivotFmt>
      <c:pivotFmt>
        <c:idx val="31"/>
      </c:pivotFmt>
      <c:pivotFmt>
        <c:idx val="32"/>
      </c:pivotFmt>
      <c:pivotFmt>
        <c:idx val="33"/>
      </c:pivotFmt>
      <c:pivotFmt>
        <c:idx val="34"/>
      </c:pivotFmt>
      <c:pivotFmt>
        <c:idx val="35"/>
      </c:pivotFmt>
      <c:pivotFmt>
        <c:idx val="36"/>
      </c:pivotFmt>
      <c:pivotFmt>
        <c:idx val="37"/>
      </c:pivotFmt>
      <c:pivotFmt>
        <c:idx val="38"/>
      </c:pivotFmt>
      <c:pivotFmt>
        <c:idx val="39"/>
      </c:pivotFmt>
      <c:pivotFmt>
        <c:idx val="40"/>
      </c:pivotFmt>
      <c:pivotFmt>
        <c:idx val="41"/>
      </c:pivotFmt>
      <c:pivotFmt>
        <c:idx val="42"/>
      </c:pivotFmt>
      <c:pivotFmt>
        <c:idx val="43"/>
      </c:pivotFmt>
      <c:pivotFmt>
        <c:idx val="44"/>
      </c:pivotFmt>
      <c:pivotFmt>
        <c:idx val="45"/>
      </c:pivotFmt>
      <c:pivotFmt>
        <c:idx val="46"/>
      </c:pivotFmt>
      <c:pivotFmt>
        <c:idx val="47"/>
      </c:pivotFmt>
      <c:pivotFmt>
        <c:idx val="48"/>
      </c:pivotFmt>
      <c:pivotFmt>
        <c:idx val="49"/>
      </c:pivotFmt>
      <c:pivotFmt>
        <c:idx val="50"/>
      </c:pivotFmt>
      <c:pivotFmt>
        <c:idx val="51"/>
      </c:pivotFmt>
      <c:pivotFmt>
        <c:idx val="52"/>
      </c:pivotFmt>
      <c:pivotFmt>
        <c:idx val="53"/>
      </c:pivotFmt>
      <c:pivotFmt>
        <c:idx val="54"/>
      </c:pivotFmt>
      <c:pivotFmt>
        <c:idx val="55"/>
      </c:pivotFmt>
      <c:pivotFmt>
        <c:idx val="56"/>
      </c:pivotFmt>
      <c:pivotFmt>
        <c:idx val="57"/>
      </c:pivotFmt>
      <c:pivotFmt>
        <c:idx val="58"/>
      </c:pivotFmt>
      <c:pivotFmt>
        <c:idx val="59"/>
      </c:pivotFmt>
      <c:pivotFmt>
        <c:idx val="60"/>
      </c:pivotFmt>
      <c:pivotFmt>
        <c:idx val="61"/>
      </c:pivotFmt>
      <c:pivotFmt>
        <c:idx val="62"/>
      </c:pivotFmt>
      <c:pivotFmt>
        <c:idx val="63"/>
      </c:pivotFmt>
      <c:pivotFmt>
        <c:idx val="64"/>
      </c:pivotFmt>
      <c:pivotFmt>
        <c:idx val="65"/>
      </c:pivotFmt>
      <c:pivotFmt>
        <c:idx val="66"/>
      </c:pivotFmt>
      <c:pivotFmt>
        <c:idx val="67"/>
      </c:pivotFmt>
      <c:pivotFmt>
        <c:idx val="68"/>
      </c:pivotFmt>
      <c:pivotFmt>
        <c:idx val="69"/>
      </c:pivotFmt>
      <c:pivotFmt>
        <c:idx val="70"/>
      </c:pivotFmt>
      <c:pivotFmt>
        <c:idx val="71"/>
      </c:pivotFmt>
      <c:pivotFmt>
        <c:idx val="72"/>
      </c:pivotFmt>
      <c:pivotFmt>
        <c:idx val="73"/>
      </c:pivotFmt>
      <c:pivotFmt>
        <c:idx val="74"/>
      </c:pivotFmt>
      <c:pivotFmt>
        <c:idx val="75"/>
      </c:pivotFmt>
      <c:pivotFmt>
        <c:idx val="76"/>
      </c:pivotFmt>
      <c:pivotFmt>
        <c:idx val="77"/>
      </c:pivotFmt>
      <c:pivotFmt>
        <c:idx val="78"/>
      </c:pivotFmt>
      <c:pivotFmt>
        <c:idx val="79"/>
      </c:pivotFmt>
      <c:pivotFmt>
        <c:idx val="80"/>
      </c:pivotFmt>
      <c:pivotFmt>
        <c:idx val="81"/>
      </c:pivotFmt>
      <c:pivotFmt>
        <c:idx val="82"/>
      </c:pivotFmt>
      <c:pivotFmt>
        <c:idx val="83"/>
      </c:pivotFmt>
      <c:pivotFmt>
        <c:idx val="84"/>
      </c:pivotFmt>
      <c:pivotFmt>
        <c:idx val="85"/>
      </c:pivotFmt>
      <c:pivotFmt>
        <c:idx val="86"/>
      </c:pivotFmt>
      <c:pivotFmt>
        <c:idx val="87"/>
      </c:pivotFmt>
      <c:pivotFmt>
        <c:idx val="88"/>
      </c:pivotFmt>
      <c:pivotFmt>
        <c:idx val="89"/>
      </c:pivotFmt>
      <c:pivotFmt>
        <c:idx val="90"/>
      </c:pivotFmt>
      <c:pivotFmt>
        <c:idx val="91"/>
      </c:pivotFmt>
      <c:pivotFmt>
        <c:idx val="92"/>
      </c:pivotFmt>
      <c:pivotFmt>
        <c:idx val="93"/>
      </c:pivotFmt>
      <c:pivotFmt>
        <c:idx val="94"/>
      </c:pivotFmt>
      <c:pivotFmt>
        <c:idx val="95"/>
      </c:pivotFmt>
      <c:pivotFmt>
        <c:idx val="96"/>
      </c:pivotFmt>
      <c:pivotFmt>
        <c:idx val="97"/>
      </c:pivotFmt>
      <c:pivotFmt>
        <c:idx val="98"/>
      </c:pivotFmt>
      <c:pivotFmt>
        <c:idx val="99"/>
      </c:pivotFmt>
      <c:pivotFmt>
        <c:idx val="100"/>
      </c:pivotFmt>
      <c:pivotFmt>
        <c:idx val="101"/>
      </c:pivotFmt>
      <c:pivotFmt>
        <c:idx val="102"/>
      </c:pivotFmt>
      <c:pivotFmt>
        <c:idx val="103"/>
      </c:pivotFmt>
      <c:pivotFmt>
        <c:idx val="104"/>
      </c:pivotFmt>
      <c:pivotFmt>
        <c:idx val="105"/>
      </c:pivotFmt>
      <c:pivotFmt>
        <c:idx val="106"/>
      </c:pivotFmt>
      <c:pivotFmt>
        <c:idx val="107"/>
      </c:pivotFmt>
      <c:pivotFmt>
        <c:idx val="108"/>
      </c:pivotFmt>
      <c:pivotFmt>
        <c:idx val="109"/>
      </c:pivotFmt>
      <c:pivotFmt>
        <c:idx val="110"/>
      </c:pivotFmt>
      <c:pivotFmt>
        <c:idx val="111"/>
      </c:pivotFmt>
      <c:pivotFmt>
        <c:idx val="112"/>
      </c:pivotFmt>
      <c:pivotFmt>
        <c:idx val="113"/>
      </c:pivotFmt>
      <c:pivotFmt>
        <c:idx val="114"/>
      </c:pivotFmt>
      <c:pivotFmt>
        <c:idx val="115"/>
      </c:pivotFmt>
      <c:pivotFmt>
        <c:idx val="116"/>
      </c:pivotFmt>
      <c:pivotFmt>
        <c:idx val="117"/>
      </c:pivotFmt>
      <c:pivotFmt>
        <c:idx val="118"/>
      </c:pivotFmt>
      <c:pivotFmt>
        <c:idx val="119"/>
      </c:pivotFmt>
      <c:pivotFmt>
        <c:idx val="120"/>
      </c:pivotFmt>
      <c:pivotFmt>
        <c:idx val="121"/>
      </c:pivotFmt>
      <c:pivotFmt>
        <c:idx val="122"/>
      </c:pivotFmt>
      <c:pivotFmt>
        <c:idx val="123"/>
      </c:pivotFmt>
      <c:pivotFmt>
        <c:idx val="124"/>
      </c:pivotFmt>
      <c:pivotFmt>
        <c:idx val="125"/>
      </c:pivotFmt>
      <c:pivotFmt>
        <c:idx val="126"/>
      </c:pivotFmt>
      <c:pivotFmt>
        <c:idx val="127"/>
      </c:pivotFmt>
      <c:pivotFmt>
        <c:idx val="128"/>
      </c:pivotFmt>
      <c:pivotFmt>
        <c:idx val="129"/>
      </c:pivotFmt>
      <c:pivotFmt>
        <c:idx val="130"/>
      </c:pivotFmt>
      <c:pivotFmt>
        <c:idx val="131"/>
      </c:pivotFmt>
      <c:pivotFmt>
        <c:idx val="132"/>
      </c:pivotFmt>
      <c:pivotFmt>
        <c:idx val="133"/>
      </c:pivotFmt>
      <c:pivotFmt>
        <c:idx val="134"/>
      </c:pivotFmt>
      <c:pivotFmt>
        <c:idx val="135"/>
      </c:pivotFmt>
      <c:pivotFmt>
        <c:idx val="136"/>
      </c:pivotFmt>
      <c:pivotFmt>
        <c:idx val="137"/>
      </c:pivotFmt>
      <c:pivotFmt>
        <c:idx val="138"/>
      </c:pivotFmt>
      <c:pivotFmt>
        <c:idx val="139"/>
      </c:pivotFmt>
      <c:pivotFmt>
        <c:idx val="140"/>
      </c:pivotFmt>
      <c:pivotFmt>
        <c:idx val="141"/>
      </c:pivotFmt>
      <c:pivotFmt>
        <c:idx val="142"/>
      </c:pivotFmt>
      <c:pivotFmt>
        <c:idx val="143"/>
      </c:pivotFmt>
      <c:pivotFmt>
        <c:idx val="144"/>
      </c:pivotFmt>
      <c:pivotFmt>
        <c:idx val="145"/>
      </c:pivotFmt>
      <c:pivotFmt>
        <c:idx val="146"/>
      </c:pivotFmt>
      <c:pivotFmt>
        <c:idx val="147"/>
      </c:pivotFmt>
      <c:pivotFmt>
        <c:idx val="148"/>
      </c:pivotFmt>
      <c:pivotFmt>
        <c:idx val="149"/>
      </c:pivotFmt>
      <c:pivotFmt>
        <c:idx val="150"/>
      </c:pivotFmt>
      <c:pivotFmt>
        <c:idx val="151"/>
      </c:pivotFmt>
      <c:pivotFmt>
        <c:idx val="152"/>
      </c:pivotFmt>
      <c:pivotFmt>
        <c:idx val="153"/>
      </c:pivotFmt>
      <c:pivotFmt>
        <c:idx val="154"/>
      </c:pivotFmt>
      <c:pivotFmt>
        <c:idx val="155"/>
      </c:pivotFmt>
      <c:pivotFmt>
        <c:idx val="156"/>
      </c:pivotFmt>
      <c:pivotFmt>
        <c:idx val="157"/>
      </c:pivotFmt>
      <c:pivotFmt>
        <c:idx val="158"/>
      </c:pivotFmt>
      <c:pivotFmt>
        <c:idx val="159"/>
      </c:pivotFmt>
      <c:pivotFmt>
        <c:idx val="160"/>
      </c:pivotFmt>
      <c:pivotFmt>
        <c:idx val="161"/>
      </c:pivotFmt>
      <c:pivotFmt>
        <c:idx val="162"/>
      </c:pivotFmt>
      <c:pivotFmt>
        <c:idx val="163"/>
      </c:pivotFmt>
      <c:pivotFmt>
        <c:idx val="164"/>
      </c:pivotFmt>
      <c:pivotFmt>
        <c:idx val="165"/>
      </c:pivotFmt>
      <c:pivotFmt>
        <c:idx val="166"/>
      </c:pivotFmt>
      <c:pivotFmt>
        <c:idx val="167"/>
      </c:pivotFmt>
      <c:pivotFmt>
        <c:idx val="168"/>
      </c:pivotFmt>
      <c:pivotFmt>
        <c:idx val="169"/>
      </c:pivotFmt>
      <c:pivotFmt>
        <c:idx val="170"/>
      </c:pivotFmt>
      <c:pivotFmt>
        <c:idx val="171"/>
      </c:pivotFmt>
      <c:pivotFmt>
        <c:idx val="172"/>
      </c:pivotFmt>
      <c:pivotFmt>
        <c:idx val="173"/>
      </c:pivotFmt>
      <c:pivotFmt>
        <c:idx val="174"/>
      </c:pivotFmt>
      <c:pivotFmt>
        <c:idx val="175"/>
      </c:pivotFmt>
      <c:pivotFmt>
        <c:idx val="176"/>
      </c:pivotFmt>
      <c:pivotFmt>
        <c:idx val="177"/>
      </c:pivotFmt>
      <c:pivotFmt>
        <c:idx val="178"/>
      </c:pivotFmt>
      <c:pivotFmt>
        <c:idx val="179"/>
      </c:pivotFmt>
      <c:pivotFmt>
        <c:idx val="180"/>
      </c:pivotFmt>
      <c:pivotFmt>
        <c:idx val="181"/>
      </c:pivotFmt>
      <c:pivotFmt>
        <c:idx val="182"/>
      </c:pivotFmt>
      <c:pivotFmt>
        <c:idx val="183"/>
      </c:pivotFmt>
      <c:pivotFmt>
        <c:idx val="184"/>
      </c:pivotFmt>
      <c:pivotFmt>
        <c:idx val="185"/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Sheet2!$B$1:$B$2</c:f>
              <c:strCache>
                <c:ptCount val="1"/>
                <c:pt idx="0">
                  <c:v>AlphaServer SC45, 1 GHz 2001, 3016, 4463, 6032, Alpha, Cluster, Quadrics</c:v>
                </c:pt>
              </c:strCache>
            </c:strRef>
          </c:tx>
          <c:cat>
            <c:strRef>
              <c:f>Sheet2!$A$3:$A$37</c:f>
              <c:strCache>
                <c:ptCount val="34"/>
                <c:pt idx="0">
                  <c:v>6/1/1993</c:v>
                </c:pt>
                <c:pt idx="1">
                  <c:v>11/1/1993</c:v>
                </c:pt>
                <c:pt idx="2">
                  <c:v>6/1/1994</c:v>
                </c:pt>
                <c:pt idx="3">
                  <c:v>11/1/1994</c:v>
                </c:pt>
                <c:pt idx="4">
                  <c:v>6/1/1995</c:v>
                </c:pt>
                <c:pt idx="5">
                  <c:v>11/1/1995</c:v>
                </c:pt>
                <c:pt idx="6">
                  <c:v>6/1/1996</c:v>
                </c:pt>
                <c:pt idx="7">
                  <c:v>11/1/1996</c:v>
                </c:pt>
                <c:pt idx="8">
                  <c:v>6/1/1997</c:v>
                </c:pt>
                <c:pt idx="9">
                  <c:v>11/1/1997</c:v>
                </c:pt>
                <c:pt idx="10">
                  <c:v>6/1/1998</c:v>
                </c:pt>
                <c:pt idx="11">
                  <c:v>11/1/1998</c:v>
                </c:pt>
                <c:pt idx="12">
                  <c:v>6/1/1999</c:v>
                </c:pt>
                <c:pt idx="13">
                  <c:v>11/1/1999</c:v>
                </c:pt>
                <c:pt idx="14">
                  <c:v>6/1/2000</c:v>
                </c:pt>
                <c:pt idx="15">
                  <c:v>11/1/2000</c:v>
                </c:pt>
                <c:pt idx="16">
                  <c:v>6/1/2001</c:v>
                </c:pt>
                <c:pt idx="17">
                  <c:v>11/1/2001</c:v>
                </c:pt>
                <c:pt idx="18">
                  <c:v>6/1/2002</c:v>
                </c:pt>
                <c:pt idx="19">
                  <c:v>11/1/2002</c:v>
                </c:pt>
                <c:pt idx="20">
                  <c:v>6/1/2003</c:v>
                </c:pt>
                <c:pt idx="21">
                  <c:v>11/1/2003</c:v>
                </c:pt>
                <c:pt idx="22">
                  <c:v>6/1/2004</c:v>
                </c:pt>
                <c:pt idx="23">
                  <c:v>11/1/2004</c:v>
                </c:pt>
                <c:pt idx="24">
                  <c:v>6/1/2005</c:v>
                </c:pt>
                <c:pt idx="25">
                  <c:v>11/1/2005</c:v>
                </c:pt>
                <c:pt idx="26">
                  <c:v>6/1/2006</c:v>
                </c:pt>
                <c:pt idx="27">
                  <c:v>11/1/2006</c:v>
                </c:pt>
                <c:pt idx="28">
                  <c:v>6/1/2007</c:v>
                </c:pt>
                <c:pt idx="29">
                  <c:v>11/1/2007</c:v>
                </c:pt>
                <c:pt idx="30">
                  <c:v>6/1/2008</c:v>
                </c:pt>
                <c:pt idx="31">
                  <c:v>11/1/2008</c:v>
                </c:pt>
                <c:pt idx="32">
                  <c:v>6/1/2009</c:v>
                </c:pt>
                <c:pt idx="33">
                  <c:v>11/1/2009</c:v>
                </c:pt>
              </c:strCache>
            </c:strRef>
          </c:cat>
          <c:val>
            <c:numRef>
              <c:f>Sheet2!$B$3:$B$37</c:f>
              <c:numCache>
                <c:formatCode>General</c:formatCode>
                <c:ptCount val="34"/>
                <c:pt idx="18">
                  <c:v>498</c:v>
                </c:pt>
                <c:pt idx="19">
                  <c:v>495</c:v>
                </c:pt>
                <c:pt idx="20">
                  <c:v>492</c:v>
                </c:pt>
                <c:pt idx="21">
                  <c:v>489</c:v>
                </c:pt>
                <c:pt idx="22">
                  <c:v>476</c:v>
                </c:pt>
                <c:pt idx="23">
                  <c:v>467</c:v>
                </c:pt>
                <c:pt idx="24">
                  <c:v>433</c:v>
                </c:pt>
                <c:pt idx="25">
                  <c:v>415</c:v>
                </c:pt>
                <c:pt idx="26">
                  <c:v>385</c:v>
                </c:pt>
                <c:pt idx="27">
                  <c:v>337</c:v>
                </c:pt>
                <c:pt idx="28">
                  <c:v>78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Sheet2!$C$1:$C$2</c:f>
              <c:strCache>
                <c:ptCount val="1"/>
                <c:pt idx="0">
                  <c:v>AlphaServer SC45, 1 GHz 2001, 3024, 4059, 6048, Alpha, Cluster, Quadrics</c:v>
                </c:pt>
              </c:strCache>
            </c:strRef>
          </c:tx>
          <c:cat>
            <c:strRef>
              <c:f>Sheet2!$A$3:$A$37</c:f>
              <c:strCache>
                <c:ptCount val="34"/>
                <c:pt idx="0">
                  <c:v>6/1/1993</c:v>
                </c:pt>
                <c:pt idx="1">
                  <c:v>11/1/1993</c:v>
                </c:pt>
                <c:pt idx="2">
                  <c:v>6/1/1994</c:v>
                </c:pt>
                <c:pt idx="3">
                  <c:v>11/1/1994</c:v>
                </c:pt>
                <c:pt idx="4">
                  <c:v>6/1/1995</c:v>
                </c:pt>
                <c:pt idx="5">
                  <c:v>11/1/1995</c:v>
                </c:pt>
                <c:pt idx="6">
                  <c:v>6/1/1996</c:v>
                </c:pt>
                <c:pt idx="7">
                  <c:v>11/1/1996</c:v>
                </c:pt>
                <c:pt idx="8">
                  <c:v>6/1/1997</c:v>
                </c:pt>
                <c:pt idx="9">
                  <c:v>11/1/1997</c:v>
                </c:pt>
                <c:pt idx="10">
                  <c:v>6/1/1998</c:v>
                </c:pt>
                <c:pt idx="11">
                  <c:v>11/1/1998</c:v>
                </c:pt>
                <c:pt idx="12">
                  <c:v>6/1/1999</c:v>
                </c:pt>
                <c:pt idx="13">
                  <c:v>11/1/1999</c:v>
                </c:pt>
                <c:pt idx="14">
                  <c:v>6/1/2000</c:v>
                </c:pt>
                <c:pt idx="15">
                  <c:v>11/1/2000</c:v>
                </c:pt>
                <c:pt idx="16">
                  <c:v>6/1/2001</c:v>
                </c:pt>
                <c:pt idx="17">
                  <c:v>11/1/2001</c:v>
                </c:pt>
                <c:pt idx="18">
                  <c:v>6/1/2002</c:v>
                </c:pt>
                <c:pt idx="19">
                  <c:v>11/1/2002</c:v>
                </c:pt>
                <c:pt idx="20">
                  <c:v>6/1/2003</c:v>
                </c:pt>
                <c:pt idx="21">
                  <c:v>11/1/2003</c:v>
                </c:pt>
                <c:pt idx="22">
                  <c:v>6/1/2004</c:v>
                </c:pt>
                <c:pt idx="23">
                  <c:v>11/1/2004</c:v>
                </c:pt>
                <c:pt idx="24">
                  <c:v>6/1/2005</c:v>
                </c:pt>
                <c:pt idx="25">
                  <c:v>11/1/2005</c:v>
                </c:pt>
                <c:pt idx="26">
                  <c:v>6/1/2006</c:v>
                </c:pt>
                <c:pt idx="27">
                  <c:v>11/1/2006</c:v>
                </c:pt>
                <c:pt idx="28">
                  <c:v>6/1/2007</c:v>
                </c:pt>
                <c:pt idx="29">
                  <c:v>11/1/2007</c:v>
                </c:pt>
                <c:pt idx="30">
                  <c:v>6/1/2008</c:v>
                </c:pt>
                <c:pt idx="31">
                  <c:v>11/1/2008</c:v>
                </c:pt>
                <c:pt idx="32">
                  <c:v>6/1/2009</c:v>
                </c:pt>
                <c:pt idx="33">
                  <c:v>11/1/2009</c:v>
                </c:pt>
              </c:strCache>
            </c:strRef>
          </c:cat>
          <c:val>
            <c:numRef>
              <c:f>Sheet2!$C$3:$C$37</c:f>
              <c:numCache>
                <c:formatCode>General</c:formatCode>
                <c:ptCount val="34"/>
                <c:pt idx="17">
                  <c:v>499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Sheet2!$D$1:$D$2</c:f>
              <c:strCache>
                <c:ptCount val="1"/>
                <c:pt idx="0">
                  <c:v>AVIDD-B+AVIDD-I - xSeries Cluster Xeon 2.4 GHz - Myrinet&amp;Force10 2003, 384, 1058, 1843, Intel IA-32 Pentium 4 Xeon, Cluster, Myrinet</c:v>
                </c:pt>
              </c:strCache>
            </c:strRef>
          </c:tx>
          <c:cat>
            <c:strRef>
              <c:f>Sheet2!$A$3:$A$37</c:f>
              <c:strCache>
                <c:ptCount val="34"/>
                <c:pt idx="0">
                  <c:v>6/1/1993</c:v>
                </c:pt>
                <c:pt idx="1">
                  <c:v>11/1/1993</c:v>
                </c:pt>
                <c:pt idx="2">
                  <c:v>6/1/1994</c:v>
                </c:pt>
                <c:pt idx="3">
                  <c:v>11/1/1994</c:v>
                </c:pt>
                <c:pt idx="4">
                  <c:v>6/1/1995</c:v>
                </c:pt>
                <c:pt idx="5">
                  <c:v>11/1/1995</c:v>
                </c:pt>
                <c:pt idx="6">
                  <c:v>6/1/1996</c:v>
                </c:pt>
                <c:pt idx="7">
                  <c:v>11/1/1996</c:v>
                </c:pt>
                <c:pt idx="8">
                  <c:v>6/1/1997</c:v>
                </c:pt>
                <c:pt idx="9">
                  <c:v>11/1/1997</c:v>
                </c:pt>
                <c:pt idx="10">
                  <c:v>6/1/1998</c:v>
                </c:pt>
                <c:pt idx="11">
                  <c:v>11/1/1998</c:v>
                </c:pt>
                <c:pt idx="12">
                  <c:v>6/1/1999</c:v>
                </c:pt>
                <c:pt idx="13">
                  <c:v>11/1/1999</c:v>
                </c:pt>
                <c:pt idx="14">
                  <c:v>6/1/2000</c:v>
                </c:pt>
                <c:pt idx="15">
                  <c:v>11/1/2000</c:v>
                </c:pt>
                <c:pt idx="16">
                  <c:v>6/1/2001</c:v>
                </c:pt>
                <c:pt idx="17">
                  <c:v>11/1/2001</c:v>
                </c:pt>
                <c:pt idx="18">
                  <c:v>6/1/2002</c:v>
                </c:pt>
                <c:pt idx="19">
                  <c:v>11/1/2002</c:v>
                </c:pt>
                <c:pt idx="20">
                  <c:v>6/1/2003</c:v>
                </c:pt>
                <c:pt idx="21">
                  <c:v>11/1/2003</c:v>
                </c:pt>
                <c:pt idx="22">
                  <c:v>6/1/2004</c:v>
                </c:pt>
                <c:pt idx="23">
                  <c:v>11/1/2004</c:v>
                </c:pt>
                <c:pt idx="24">
                  <c:v>6/1/2005</c:v>
                </c:pt>
                <c:pt idx="25">
                  <c:v>11/1/2005</c:v>
                </c:pt>
                <c:pt idx="26">
                  <c:v>6/1/2006</c:v>
                </c:pt>
                <c:pt idx="27">
                  <c:v>11/1/2006</c:v>
                </c:pt>
                <c:pt idx="28">
                  <c:v>6/1/2007</c:v>
                </c:pt>
                <c:pt idx="29">
                  <c:v>11/1/2007</c:v>
                </c:pt>
                <c:pt idx="30">
                  <c:v>6/1/2008</c:v>
                </c:pt>
                <c:pt idx="31">
                  <c:v>11/1/2008</c:v>
                </c:pt>
                <c:pt idx="32">
                  <c:v>6/1/2009</c:v>
                </c:pt>
                <c:pt idx="33">
                  <c:v>11/1/2009</c:v>
                </c:pt>
              </c:strCache>
            </c:strRef>
          </c:cat>
          <c:val>
            <c:numRef>
              <c:f>Sheet2!$D$3:$D$37</c:f>
              <c:numCache>
                <c:formatCode>General</c:formatCode>
                <c:ptCount val="34"/>
                <c:pt idx="20">
                  <c:v>451</c:v>
                </c:pt>
                <c:pt idx="21">
                  <c:v>387</c:v>
                </c:pt>
                <c:pt idx="22">
                  <c:v>283</c:v>
                </c:pt>
                <c:pt idx="23">
                  <c:v>158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Sheet2!$E$1:$E$2</c:f>
              <c:strCache>
                <c:ptCount val="1"/>
                <c:pt idx="0">
                  <c:v>BladeCenter JS21 Cluster, PPC 970, 2.5 GHz, Myrinet 2006, 2048, 15040, 20480, PowerPC 970, Cluster, Myrinet</c:v>
                </c:pt>
              </c:strCache>
            </c:strRef>
          </c:tx>
          <c:cat>
            <c:strRef>
              <c:f>Sheet2!$A$3:$A$37</c:f>
              <c:strCache>
                <c:ptCount val="34"/>
                <c:pt idx="0">
                  <c:v>6/1/1993</c:v>
                </c:pt>
                <c:pt idx="1">
                  <c:v>11/1/1993</c:v>
                </c:pt>
                <c:pt idx="2">
                  <c:v>6/1/1994</c:v>
                </c:pt>
                <c:pt idx="3">
                  <c:v>11/1/1994</c:v>
                </c:pt>
                <c:pt idx="4">
                  <c:v>6/1/1995</c:v>
                </c:pt>
                <c:pt idx="5">
                  <c:v>11/1/1995</c:v>
                </c:pt>
                <c:pt idx="6">
                  <c:v>6/1/1996</c:v>
                </c:pt>
                <c:pt idx="7">
                  <c:v>11/1/1996</c:v>
                </c:pt>
                <c:pt idx="8">
                  <c:v>6/1/1997</c:v>
                </c:pt>
                <c:pt idx="9">
                  <c:v>11/1/1997</c:v>
                </c:pt>
                <c:pt idx="10">
                  <c:v>6/1/1998</c:v>
                </c:pt>
                <c:pt idx="11">
                  <c:v>11/1/1998</c:v>
                </c:pt>
                <c:pt idx="12">
                  <c:v>6/1/1999</c:v>
                </c:pt>
                <c:pt idx="13">
                  <c:v>11/1/1999</c:v>
                </c:pt>
                <c:pt idx="14">
                  <c:v>6/1/2000</c:v>
                </c:pt>
                <c:pt idx="15">
                  <c:v>11/1/2000</c:v>
                </c:pt>
                <c:pt idx="16">
                  <c:v>6/1/2001</c:v>
                </c:pt>
                <c:pt idx="17">
                  <c:v>11/1/2001</c:v>
                </c:pt>
                <c:pt idx="18">
                  <c:v>6/1/2002</c:v>
                </c:pt>
                <c:pt idx="19">
                  <c:v>11/1/2002</c:v>
                </c:pt>
                <c:pt idx="20">
                  <c:v>6/1/2003</c:v>
                </c:pt>
                <c:pt idx="21">
                  <c:v>11/1/2003</c:v>
                </c:pt>
                <c:pt idx="22">
                  <c:v>6/1/2004</c:v>
                </c:pt>
                <c:pt idx="23">
                  <c:v>11/1/2004</c:v>
                </c:pt>
                <c:pt idx="24">
                  <c:v>6/1/2005</c:v>
                </c:pt>
                <c:pt idx="25">
                  <c:v>11/1/2005</c:v>
                </c:pt>
                <c:pt idx="26">
                  <c:v>6/1/2006</c:v>
                </c:pt>
                <c:pt idx="27">
                  <c:v>11/1/2006</c:v>
                </c:pt>
                <c:pt idx="28">
                  <c:v>6/1/2007</c:v>
                </c:pt>
                <c:pt idx="29">
                  <c:v>11/1/2007</c:v>
                </c:pt>
                <c:pt idx="30">
                  <c:v>6/1/2008</c:v>
                </c:pt>
                <c:pt idx="31">
                  <c:v>11/1/2008</c:v>
                </c:pt>
                <c:pt idx="32">
                  <c:v>6/1/2009</c:v>
                </c:pt>
                <c:pt idx="33">
                  <c:v>11/1/2009</c:v>
                </c:pt>
              </c:strCache>
            </c:strRef>
          </c:cat>
          <c:val>
            <c:numRef>
              <c:f>Sheet2!$E$3:$E$37</c:f>
              <c:numCache>
                <c:formatCode>General</c:formatCode>
                <c:ptCount val="34"/>
                <c:pt idx="26">
                  <c:v>478</c:v>
                </c:pt>
                <c:pt idx="27">
                  <c:v>470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Sheet2!$F$1:$F$2</c:f>
              <c:strCache>
                <c:ptCount val="1"/>
                <c:pt idx="0">
                  <c:v>BladeCenter JS21 Cluster, PPC 970, 2.5 GHz, Myrinet 2007, 3072, 21790, 30720, PowerPC 970, Cluster, Myrinet</c:v>
                </c:pt>
              </c:strCache>
            </c:strRef>
          </c:tx>
          <c:cat>
            <c:strRef>
              <c:f>Sheet2!$A$3:$A$37</c:f>
              <c:strCache>
                <c:ptCount val="34"/>
                <c:pt idx="0">
                  <c:v>6/1/1993</c:v>
                </c:pt>
                <c:pt idx="1">
                  <c:v>11/1/1993</c:v>
                </c:pt>
                <c:pt idx="2">
                  <c:v>6/1/1994</c:v>
                </c:pt>
                <c:pt idx="3">
                  <c:v>11/1/1994</c:v>
                </c:pt>
                <c:pt idx="4">
                  <c:v>6/1/1995</c:v>
                </c:pt>
                <c:pt idx="5">
                  <c:v>11/1/1995</c:v>
                </c:pt>
                <c:pt idx="6">
                  <c:v>6/1/1996</c:v>
                </c:pt>
                <c:pt idx="7">
                  <c:v>11/1/1996</c:v>
                </c:pt>
                <c:pt idx="8">
                  <c:v>6/1/1997</c:v>
                </c:pt>
                <c:pt idx="9">
                  <c:v>11/1/1997</c:v>
                </c:pt>
                <c:pt idx="10">
                  <c:v>6/1/1998</c:v>
                </c:pt>
                <c:pt idx="11">
                  <c:v>11/1/1998</c:v>
                </c:pt>
                <c:pt idx="12">
                  <c:v>6/1/1999</c:v>
                </c:pt>
                <c:pt idx="13">
                  <c:v>11/1/1999</c:v>
                </c:pt>
                <c:pt idx="14">
                  <c:v>6/1/2000</c:v>
                </c:pt>
                <c:pt idx="15">
                  <c:v>11/1/2000</c:v>
                </c:pt>
                <c:pt idx="16">
                  <c:v>6/1/2001</c:v>
                </c:pt>
                <c:pt idx="17">
                  <c:v>11/1/2001</c:v>
                </c:pt>
                <c:pt idx="18">
                  <c:v>6/1/2002</c:v>
                </c:pt>
                <c:pt idx="19">
                  <c:v>11/1/2002</c:v>
                </c:pt>
                <c:pt idx="20">
                  <c:v>6/1/2003</c:v>
                </c:pt>
                <c:pt idx="21">
                  <c:v>11/1/2003</c:v>
                </c:pt>
                <c:pt idx="22">
                  <c:v>6/1/2004</c:v>
                </c:pt>
                <c:pt idx="23">
                  <c:v>11/1/2004</c:v>
                </c:pt>
                <c:pt idx="24">
                  <c:v>6/1/2005</c:v>
                </c:pt>
                <c:pt idx="25">
                  <c:v>11/1/2005</c:v>
                </c:pt>
                <c:pt idx="26">
                  <c:v>6/1/2006</c:v>
                </c:pt>
                <c:pt idx="27">
                  <c:v>11/1/2006</c:v>
                </c:pt>
                <c:pt idx="28">
                  <c:v>6/1/2007</c:v>
                </c:pt>
                <c:pt idx="29">
                  <c:v>11/1/2007</c:v>
                </c:pt>
                <c:pt idx="30">
                  <c:v>6/1/2008</c:v>
                </c:pt>
                <c:pt idx="31">
                  <c:v>11/1/2008</c:v>
                </c:pt>
                <c:pt idx="32">
                  <c:v>6/1/2009</c:v>
                </c:pt>
                <c:pt idx="33">
                  <c:v>11/1/2009</c:v>
                </c:pt>
              </c:strCache>
            </c:strRef>
          </c:cat>
          <c:val>
            <c:numRef>
              <c:f>Sheet2!$F$3:$F$37</c:f>
              <c:numCache>
                <c:formatCode>General</c:formatCode>
                <c:ptCount val="34"/>
                <c:pt idx="28">
                  <c:v>471</c:v>
                </c:pt>
                <c:pt idx="29">
                  <c:v>459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Sheet2!$G$1:$G$2</c:f>
              <c:strCache>
                <c:ptCount val="1"/>
                <c:pt idx="0">
                  <c:v>CM-2/64k 1993, 2048, 5.2, 14, TMC CM2, SIMD, N/A</c:v>
                </c:pt>
              </c:strCache>
            </c:strRef>
          </c:tx>
          <c:cat>
            <c:strRef>
              <c:f>Sheet2!$A$3:$A$37</c:f>
              <c:strCache>
                <c:ptCount val="34"/>
                <c:pt idx="0">
                  <c:v>6/1/1993</c:v>
                </c:pt>
                <c:pt idx="1">
                  <c:v>11/1/1993</c:v>
                </c:pt>
                <c:pt idx="2">
                  <c:v>6/1/1994</c:v>
                </c:pt>
                <c:pt idx="3">
                  <c:v>11/1/1994</c:v>
                </c:pt>
                <c:pt idx="4">
                  <c:v>6/1/1995</c:v>
                </c:pt>
                <c:pt idx="5">
                  <c:v>11/1/1995</c:v>
                </c:pt>
                <c:pt idx="6">
                  <c:v>6/1/1996</c:v>
                </c:pt>
                <c:pt idx="7">
                  <c:v>11/1/1996</c:v>
                </c:pt>
                <c:pt idx="8">
                  <c:v>6/1/1997</c:v>
                </c:pt>
                <c:pt idx="9">
                  <c:v>11/1/1997</c:v>
                </c:pt>
                <c:pt idx="10">
                  <c:v>6/1/1998</c:v>
                </c:pt>
                <c:pt idx="11">
                  <c:v>11/1/1998</c:v>
                </c:pt>
                <c:pt idx="12">
                  <c:v>6/1/1999</c:v>
                </c:pt>
                <c:pt idx="13">
                  <c:v>11/1/1999</c:v>
                </c:pt>
                <c:pt idx="14">
                  <c:v>6/1/2000</c:v>
                </c:pt>
                <c:pt idx="15">
                  <c:v>11/1/2000</c:v>
                </c:pt>
                <c:pt idx="16">
                  <c:v>6/1/2001</c:v>
                </c:pt>
                <c:pt idx="17">
                  <c:v>11/1/2001</c:v>
                </c:pt>
                <c:pt idx="18">
                  <c:v>6/1/2002</c:v>
                </c:pt>
                <c:pt idx="19">
                  <c:v>11/1/2002</c:v>
                </c:pt>
                <c:pt idx="20">
                  <c:v>6/1/2003</c:v>
                </c:pt>
                <c:pt idx="21">
                  <c:v>11/1/2003</c:v>
                </c:pt>
                <c:pt idx="22">
                  <c:v>6/1/2004</c:v>
                </c:pt>
                <c:pt idx="23">
                  <c:v>11/1/2004</c:v>
                </c:pt>
                <c:pt idx="24">
                  <c:v>6/1/2005</c:v>
                </c:pt>
                <c:pt idx="25">
                  <c:v>11/1/2005</c:v>
                </c:pt>
                <c:pt idx="26">
                  <c:v>6/1/2006</c:v>
                </c:pt>
                <c:pt idx="27">
                  <c:v>11/1/2006</c:v>
                </c:pt>
                <c:pt idx="28">
                  <c:v>6/1/2007</c:v>
                </c:pt>
                <c:pt idx="29">
                  <c:v>11/1/2007</c:v>
                </c:pt>
                <c:pt idx="30">
                  <c:v>6/1/2008</c:v>
                </c:pt>
                <c:pt idx="31">
                  <c:v>11/1/2008</c:v>
                </c:pt>
                <c:pt idx="32">
                  <c:v>6/1/2009</c:v>
                </c:pt>
                <c:pt idx="33">
                  <c:v>11/1/2009</c:v>
                </c:pt>
              </c:strCache>
            </c:strRef>
          </c:cat>
          <c:val>
            <c:numRef>
              <c:f>Sheet2!$G$3:$G$37</c:f>
              <c:numCache>
                <c:formatCode>General</c:formatCode>
                <c:ptCount val="34"/>
                <c:pt idx="0">
                  <c:v>463</c:v>
                </c:pt>
                <c:pt idx="1">
                  <c:v>447</c:v>
                </c:pt>
                <c:pt idx="2">
                  <c:v>409</c:v>
                </c:pt>
                <c:pt idx="3">
                  <c:v>392</c:v>
                </c:pt>
                <c:pt idx="4">
                  <c:v>342</c:v>
                </c:pt>
                <c:pt idx="5">
                  <c:v>285</c:v>
                </c:pt>
                <c:pt idx="6">
                  <c:v>221</c:v>
                </c:pt>
                <c:pt idx="7">
                  <c:v>70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Sheet2!$H$1:$H$2</c:f>
              <c:strCache>
                <c:ptCount val="1"/>
                <c:pt idx="0">
                  <c:v>CM-5/128 1993, 128, 7.7, 16.38, SuperSPARC I, MPP, Hypercube, tree</c:v>
                </c:pt>
              </c:strCache>
            </c:strRef>
          </c:tx>
          <c:cat>
            <c:strRef>
              <c:f>Sheet2!$A$3:$A$37</c:f>
              <c:strCache>
                <c:ptCount val="34"/>
                <c:pt idx="0">
                  <c:v>6/1/1993</c:v>
                </c:pt>
                <c:pt idx="1">
                  <c:v>11/1/1993</c:v>
                </c:pt>
                <c:pt idx="2">
                  <c:v>6/1/1994</c:v>
                </c:pt>
                <c:pt idx="3">
                  <c:v>11/1/1994</c:v>
                </c:pt>
                <c:pt idx="4">
                  <c:v>6/1/1995</c:v>
                </c:pt>
                <c:pt idx="5">
                  <c:v>11/1/1995</c:v>
                </c:pt>
                <c:pt idx="6">
                  <c:v>6/1/1996</c:v>
                </c:pt>
                <c:pt idx="7">
                  <c:v>11/1/1996</c:v>
                </c:pt>
                <c:pt idx="8">
                  <c:v>6/1/1997</c:v>
                </c:pt>
                <c:pt idx="9">
                  <c:v>11/1/1997</c:v>
                </c:pt>
                <c:pt idx="10">
                  <c:v>6/1/1998</c:v>
                </c:pt>
                <c:pt idx="11">
                  <c:v>11/1/1998</c:v>
                </c:pt>
                <c:pt idx="12">
                  <c:v>6/1/1999</c:v>
                </c:pt>
                <c:pt idx="13">
                  <c:v>11/1/1999</c:v>
                </c:pt>
                <c:pt idx="14">
                  <c:v>6/1/2000</c:v>
                </c:pt>
                <c:pt idx="15">
                  <c:v>11/1/2000</c:v>
                </c:pt>
                <c:pt idx="16">
                  <c:v>6/1/2001</c:v>
                </c:pt>
                <c:pt idx="17">
                  <c:v>11/1/2001</c:v>
                </c:pt>
                <c:pt idx="18">
                  <c:v>6/1/2002</c:v>
                </c:pt>
                <c:pt idx="19">
                  <c:v>11/1/2002</c:v>
                </c:pt>
                <c:pt idx="20">
                  <c:v>6/1/2003</c:v>
                </c:pt>
                <c:pt idx="21">
                  <c:v>11/1/2003</c:v>
                </c:pt>
                <c:pt idx="22">
                  <c:v>6/1/2004</c:v>
                </c:pt>
                <c:pt idx="23">
                  <c:v>11/1/2004</c:v>
                </c:pt>
                <c:pt idx="24">
                  <c:v>6/1/2005</c:v>
                </c:pt>
                <c:pt idx="25">
                  <c:v>11/1/2005</c:v>
                </c:pt>
                <c:pt idx="26">
                  <c:v>6/1/2006</c:v>
                </c:pt>
                <c:pt idx="27">
                  <c:v>11/1/2006</c:v>
                </c:pt>
                <c:pt idx="28">
                  <c:v>6/1/2007</c:v>
                </c:pt>
                <c:pt idx="29">
                  <c:v>11/1/2007</c:v>
                </c:pt>
                <c:pt idx="30">
                  <c:v>6/1/2008</c:v>
                </c:pt>
                <c:pt idx="31">
                  <c:v>11/1/2008</c:v>
                </c:pt>
                <c:pt idx="32">
                  <c:v>6/1/2009</c:v>
                </c:pt>
                <c:pt idx="33">
                  <c:v>11/1/2009</c:v>
                </c:pt>
              </c:strCache>
            </c:strRef>
          </c:cat>
          <c:val>
            <c:numRef>
              <c:f>Sheet2!$H$3:$H$37</c:f>
              <c:numCache>
                <c:formatCode>General</c:formatCode>
                <c:ptCount val="34"/>
                <c:pt idx="0">
                  <c:v>475</c:v>
                </c:pt>
                <c:pt idx="1">
                  <c:v>463</c:v>
                </c:pt>
                <c:pt idx="2">
                  <c:v>434</c:v>
                </c:pt>
                <c:pt idx="3">
                  <c:v>422</c:v>
                </c:pt>
                <c:pt idx="4">
                  <c:v>393</c:v>
                </c:pt>
                <c:pt idx="5">
                  <c:v>361</c:v>
                </c:pt>
                <c:pt idx="6">
                  <c:v>322</c:v>
                </c:pt>
                <c:pt idx="7">
                  <c:v>249</c:v>
                </c:pt>
                <c:pt idx="8">
                  <c:v>6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Sheet2!$I$1:$I$2</c:f>
              <c:strCache>
                <c:ptCount val="1"/>
                <c:pt idx="0">
                  <c:v>Cray XT3, 2.4 GHz 2005, 2060, 7935.82, 9888, AMD x86_64 Opteron, MPP, XT3 Internal Interconnect</c:v>
                </c:pt>
              </c:strCache>
            </c:strRef>
          </c:tx>
          <c:cat>
            <c:strRef>
              <c:f>Sheet2!$A$3:$A$37</c:f>
              <c:strCache>
                <c:ptCount val="34"/>
                <c:pt idx="0">
                  <c:v>6/1/1993</c:v>
                </c:pt>
                <c:pt idx="1">
                  <c:v>11/1/1993</c:v>
                </c:pt>
                <c:pt idx="2">
                  <c:v>6/1/1994</c:v>
                </c:pt>
                <c:pt idx="3">
                  <c:v>11/1/1994</c:v>
                </c:pt>
                <c:pt idx="4">
                  <c:v>6/1/1995</c:v>
                </c:pt>
                <c:pt idx="5">
                  <c:v>11/1/1995</c:v>
                </c:pt>
                <c:pt idx="6">
                  <c:v>6/1/1996</c:v>
                </c:pt>
                <c:pt idx="7">
                  <c:v>11/1/1996</c:v>
                </c:pt>
                <c:pt idx="8">
                  <c:v>6/1/1997</c:v>
                </c:pt>
                <c:pt idx="9">
                  <c:v>11/1/1997</c:v>
                </c:pt>
                <c:pt idx="10">
                  <c:v>6/1/1998</c:v>
                </c:pt>
                <c:pt idx="11">
                  <c:v>11/1/1998</c:v>
                </c:pt>
                <c:pt idx="12">
                  <c:v>6/1/1999</c:v>
                </c:pt>
                <c:pt idx="13">
                  <c:v>11/1/1999</c:v>
                </c:pt>
                <c:pt idx="14">
                  <c:v>6/1/2000</c:v>
                </c:pt>
                <c:pt idx="15">
                  <c:v>11/1/2000</c:v>
                </c:pt>
                <c:pt idx="16">
                  <c:v>6/1/2001</c:v>
                </c:pt>
                <c:pt idx="17">
                  <c:v>11/1/2001</c:v>
                </c:pt>
                <c:pt idx="18">
                  <c:v>6/1/2002</c:v>
                </c:pt>
                <c:pt idx="19">
                  <c:v>11/1/2002</c:v>
                </c:pt>
                <c:pt idx="20">
                  <c:v>6/1/2003</c:v>
                </c:pt>
                <c:pt idx="21">
                  <c:v>11/1/2003</c:v>
                </c:pt>
                <c:pt idx="22">
                  <c:v>6/1/2004</c:v>
                </c:pt>
                <c:pt idx="23">
                  <c:v>11/1/2004</c:v>
                </c:pt>
                <c:pt idx="24">
                  <c:v>6/1/2005</c:v>
                </c:pt>
                <c:pt idx="25">
                  <c:v>11/1/2005</c:v>
                </c:pt>
                <c:pt idx="26">
                  <c:v>6/1/2006</c:v>
                </c:pt>
                <c:pt idx="27">
                  <c:v>11/1/2006</c:v>
                </c:pt>
                <c:pt idx="28">
                  <c:v>6/1/2007</c:v>
                </c:pt>
                <c:pt idx="29">
                  <c:v>11/1/2007</c:v>
                </c:pt>
                <c:pt idx="30">
                  <c:v>6/1/2008</c:v>
                </c:pt>
                <c:pt idx="31">
                  <c:v>11/1/2008</c:v>
                </c:pt>
                <c:pt idx="32">
                  <c:v>6/1/2009</c:v>
                </c:pt>
                <c:pt idx="33">
                  <c:v>11/1/2009</c:v>
                </c:pt>
              </c:strCache>
            </c:strRef>
          </c:cat>
          <c:val>
            <c:numRef>
              <c:f>Sheet2!$I$3:$I$37</c:f>
              <c:numCache>
                <c:formatCode>General</c:formatCode>
                <c:ptCount val="34"/>
                <c:pt idx="24">
                  <c:v>468</c:v>
                </c:pt>
                <c:pt idx="25">
                  <c:v>458</c:v>
                </c:pt>
                <c:pt idx="26">
                  <c:v>446</c:v>
                </c:pt>
                <c:pt idx="27">
                  <c:v>416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Sheet2!$J$1:$J$2</c:f>
              <c:strCache>
                <c:ptCount val="1"/>
                <c:pt idx="0">
                  <c:v>Cray XT3, 2.6 GHz dual Core 2006, 4136, 17000, 21507.2, AMD x86_64 Opteron Dual Core, MPP, XT3 Internal Interconnect</c:v>
                </c:pt>
              </c:strCache>
            </c:strRef>
          </c:tx>
          <c:cat>
            <c:strRef>
              <c:f>Sheet2!$A$3:$A$37</c:f>
              <c:strCache>
                <c:ptCount val="34"/>
                <c:pt idx="0">
                  <c:v>6/1/1993</c:v>
                </c:pt>
                <c:pt idx="1">
                  <c:v>11/1/1993</c:v>
                </c:pt>
                <c:pt idx="2">
                  <c:v>6/1/1994</c:v>
                </c:pt>
                <c:pt idx="3">
                  <c:v>11/1/1994</c:v>
                </c:pt>
                <c:pt idx="4">
                  <c:v>6/1/1995</c:v>
                </c:pt>
                <c:pt idx="5">
                  <c:v>11/1/1995</c:v>
                </c:pt>
                <c:pt idx="6">
                  <c:v>6/1/1996</c:v>
                </c:pt>
                <c:pt idx="7">
                  <c:v>11/1/1996</c:v>
                </c:pt>
                <c:pt idx="8">
                  <c:v>6/1/1997</c:v>
                </c:pt>
                <c:pt idx="9">
                  <c:v>11/1/1997</c:v>
                </c:pt>
                <c:pt idx="10">
                  <c:v>6/1/1998</c:v>
                </c:pt>
                <c:pt idx="11">
                  <c:v>11/1/1998</c:v>
                </c:pt>
                <c:pt idx="12">
                  <c:v>6/1/1999</c:v>
                </c:pt>
                <c:pt idx="13">
                  <c:v>11/1/1999</c:v>
                </c:pt>
                <c:pt idx="14">
                  <c:v>6/1/2000</c:v>
                </c:pt>
                <c:pt idx="15">
                  <c:v>11/1/2000</c:v>
                </c:pt>
                <c:pt idx="16">
                  <c:v>6/1/2001</c:v>
                </c:pt>
                <c:pt idx="17">
                  <c:v>11/1/2001</c:v>
                </c:pt>
                <c:pt idx="18">
                  <c:v>6/1/2002</c:v>
                </c:pt>
                <c:pt idx="19">
                  <c:v>11/1/2002</c:v>
                </c:pt>
                <c:pt idx="20">
                  <c:v>6/1/2003</c:v>
                </c:pt>
                <c:pt idx="21">
                  <c:v>11/1/2003</c:v>
                </c:pt>
                <c:pt idx="22">
                  <c:v>6/1/2004</c:v>
                </c:pt>
                <c:pt idx="23">
                  <c:v>11/1/2004</c:v>
                </c:pt>
                <c:pt idx="24">
                  <c:v>6/1/2005</c:v>
                </c:pt>
                <c:pt idx="25">
                  <c:v>11/1/2005</c:v>
                </c:pt>
                <c:pt idx="26">
                  <c:v>6/1/2006</c:v>
                </c:pt>
                <c:pt idx="27">
                  <c:v>11/1/2006</c:v>
                </c:pt>
                <c:pt idx="28">
                  <c:v>6/1/2007</c:v>
                </c:pt>
                <c:pt idx="29">
                  <c:v>11/1/2007</c:v>
                </c:pt>
                <c:pt idx="30">
                  <c:v>6/1/2008</c:v>
                </c:pt>
                <c:pt idx="31">
                  <c:v>11/1/2008</c:v>
                </c:pt>
                <c:pt idx="32">
                  <c:v>6/1/2009</c:v>
                </c:pt>
                <c:pt idx="33">
                  <c:v>11/1/2009</c:v>
                </c:pt>
              </c:strCache>
            </c:strRef>
          </c:cat>
          <c:val>
            <c:numRef>
              <c:f>Sheet2!$J$3:$J$37</c:f>
              <c:numCache>
                <c:formatCode>General</c:formatCode>
                <c:ptCount val="34"/>
                <c:pt idx="28">
                  <c:v>455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Sheet2!$K$1:$K$2</c:f>
              <c:strCache>
                <c:ptCount val="1"/>
                <c:pt idx="0">
                  <c:v>eServer Blue Gene Solution 2006, 6144, 13780, 17203.2, PowerPC 440, MPP, Proprietary</c:v>
                </c:pt>
              </c:strCache>
            </c:strRef>
          </c:tx>
          <c:cat>
            <c:strRef>
              <c:f>Sheet2!$A$3:$A$37</c:f>
              <c:strCache>
                <c:ptCount val="34"/>
                <c:pt idx="0">
                  <c:v>6/1/1993</c:v>
                </c:pt>
                <c:pt idx="1">
                  <c:v>11/1/1993</c:v>
                </c:pt>
                <c:pt idx="2">
                  <c:v>6/1/1994</c:v>
                </c:pt>
                <c:pt idx="3">
                  <c:v>11/1/1994</c:v>
                </c:pt>
                <c:pt idx="4">
                  <c:v>6/1/1995</c:v>
                </c:pt>
                <c:pt idx="5">
                  <c:v>11/1/1995</c:v>
                </c:pt>
                <c:pt idx="6">
                  <c:v>6/1/1996</c:v>
                </c:pt>
                <c:pt idx="7">
                  <c:v>11/1/1996</c:v>
                </c:pt>
                <c:pt idx="8">
                  <c:v>6/1/1997</c:v>
                </c:pt>
                <c:pt idx="9">
                  <c:v>11/1/1997</c:v>
                </c:pt>
                <c:pt idx="10">
                  <c:v>6/1/1998</c:v>
                </c:pt>
                <c:pt idx="11">
                  <c:v>11/1/1998</c:v>
                </c:pt>
                <c:pt idx="12">
                  <c:v>6/1/1999</c:v>
                </c:pt>
                <c:pt idx="13">
                  <c:v>11/1/1999</c:v>
                </c:pt>
                <c:pt idx="14">
                  <c:v>6/1/2000</c:v>
                </c:pt>
                <c:pt idx="15">
                  <c:v>11/1/2000</c:v>
                </c:pt>
                <c:pt idx="16">
                  <c:v>6/1/2001</c:v>
                </c:pt>
                <c:pt idx="17">
                  <c:v>11/1/2001</c:v>
                </c:pt>
                <c:pt idx="18">
                  <c:v>6/1/2002</c:v>
                </c:pt>
                <c:pt idx="19">
                  <c:v>11/1/2002</c:v>
                </c:pt>
                <c:pt idx="20">
                  <c:v>6/1/2003</c:v>
                </c:pt>
                <c:pt idx="21">
                  <c:v>11/1/2003</c:v>
                </c:pt>
                <c:pt idx="22">
                  <c:v>6/1/2004</c:v>
                </c:pt>
                <c:pt idx="23">
                  <c:v>11/1/2004</c:v>
                </c:pt>
                <c:pt idx="24">
                  <c:v>6/1/2005</c:v>
                </c:pt>
                <c:pt idx="25">
                  <c:v>11/1/2005</c:v>
                </c:pt>
                <c:pt idx="26">
                  <c:v>6/1/2006</c:v>
                </c:pt>
                <c:pt idx="27">
                  <c:v>11/1/2006</c:v>
                </c:pt>
                <c:pt idx="28">
                  <c:v>6/1/2007</c:v>
                </c:pt>
                <c:pt idx="29">
                  <c:v>11/1/2007</c:v>
                </c:pt>
                <c:pt idx="30">
                  <c:v>6/1/2008</c:v>
                </c:pt>
                <c:pt idx="31">
                  <c:v>11/1/2008</c:v>
                </c:pt>
                <c:pt idx="32">
                  <c:v>6/1/2009</c:v>
                </c:pt>
                <c:pt idx="33">
                  <c:v>11/1/2009</c:v>
                </c:pt>
              </c:strCache>
            </c:strRef>
          </c:cat>
          <c:val>
            <c:numRef>
              <c:f>Sheet2!$K$3:$K$37</c:f>
              <c:numCache>
                <c:formatCode>General</c:formatCode>
                <c:ptCount val="34"/>
                <c:pt idx="27">
                  <c:v>459</c:v>
                </c:pt>
                <c:pt idx="28">
                  <c:v>438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Sheet2!$L$1:$L$2</c:f>
              <c:strCache>
                <c:ptCount val="1"/>
                <c:pt idx="0">
                  <c:v>eServer pSeries 655/690 (1.5/1.7 Ghz Power4+) 2004, 1680, 5223, 10310, POWER4+, MPP, Federation</c:v>
                </c:pt>
              </c:strCache>
            </c:strRef>
          </c:tx>
          <c:cat>
            <c:strRef>
              <c:f>Sheet2!$A$3:$A$37</c:f>
              <c:strCache>
                <c:ptCount val="34"/>
                <c:pt idx="0">
                  <c:v>6/1/1993</c:v>
                </c:pt>
                <c:pt idx="1">
                  <c:v>11/1/1993</c:v>
                </c:pt>
                <c:pt idx="2">
                  <c:v>6/1/1994</c:v>
                </c:pt>
                <c:pt idx="3">
                  <c:v>11/1/1994</c:v>
                </c:pt>
                <c:pt idx="4">
                  <c:v>6/1/1995</c:v>
                </c:pt>
                <c:pt idx="5">
                  <c:v>11/1/1995</c:v>
                </c:pt>
                <c:pt idx="6">
                  <c:v>6/1/1996</c:v>
                </c:pt>
                <c:pt idx="7">
                  <c:v>11/1/1996</c:v>
                </c:pt>
                <c:pt idx="8">
                  <c:v>6/1/1997</c:v>
                </c:pt>
                <c:pt idx="9">
                  <c:v>11/1/1997</c:v>
                </c:pt>
                <c:pt idx="10">
                  <c:v>6/1/1998</c:v>
                </c:pt>
                <c:pt idx="11">
                  <c:v>11/1/1998</c:v>
                </c:pt>
                <c:pt idx="12">
                  <c:v>6/1/1999</c:v>
                </c:pt>
                <c:pt idx="13">
                  <c:v>11/1/1999</c:v>
                </c:pt>
                <c:pt idx="14">
                  <c:v>6/1/2000</c:v>
                </c:pt>
                <c:pt idx="15">
                  <c:v>11/1/2000</c:v>
                </c:pt>
                <c:pt idx="16">
                  <c:v>6/1/2001</c:v>
                </c:pt>
                <c:pt idx="17">
                  <c:v>11/1/2001</c:v>
                </c:pt>
                <c:pt idx="18">
                  <c:v>6/1/2002</c:v>
                </c:pt>
                <c:pt idx="19">
                  <c:v>11/1/2002</c:v>
                </c:pt>
                <c:pt idx="20">
                  <c:v>6/1/2003</c:v>
                </c:pt>
                <c:pt idx="21">
                  <c:v>11/1/2003</c:v>
                </c:pt>
                <c:pt idx="22">
                  <c:v>6/1/2004</c:v>
                </c:pt>
                <c:pt idx="23">
                  <c:v>11/1/2004</c:v>
                </c:pt>
                <c:pt idx="24">
                  <c:v>6/1/2005</c:v>
                </c:pt>
                <c:pt idx="25">
                  <c:v>11/1/2005</c:v>
                </c:pt>
                <c:pt idx="26">
                  <c:v>6/1/2006</c:v>
                </c:pt>
                <c:pt idx="27">
                  <c:v>11/1/2006</c:v>
                </c:pt>
                <c:pt idx="28">
                  <c:v>6/1/2007</c:v>
                </c:pt>
                <c:pt idx="29">
                  <c:v>11/1/2007</c:v>
                </c:pt>
                <c:pt idx="30">
                  <c:v>6/1/2008</c:v>
                </c:pt>
                <c:pt idx="31">
                  <c:v>11/1/2008</c:v>
                </c:pt>
                <c:pt idx="32">
                  <c:v>6/1/2009</c:v>
                </c:pt>
                <c:pt idx="33">
                  <c:v>11/1/2009</c:v>
                </c:pt>
              </c:strCache>
            </c:strRef>
          </c:cat>
          <c:val>
            <c:numRef>
              <c:f>Sheet2!$L$3:$L$37</c:f>
              <c:numCache>
                <c:formatCode>General</c:formatCode>
                <c:ptCount val="34"/>
                <c:pt idx="22">
                  <c:v>478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Sheet2!$M$1:$M$2</c:f>
              <c:strCache>
                <c:ptCount val="1"/>
                <c:pt idx="0">
                  <c:v>eServer pSeries 655/690 (1.5/1.7 Ghz Power4+) 2004, 1696, 6385, 10406, POWER4+, MPP, Federation</c:v>
                </c:pt>
              </c:strCache>
            </c:strRef>
          </c:tx>
          <c:cat>
            <c:strRef>
              <c:f>Sheet2!$A$3:$A$37</c:f>
              <c:strCache>
                <c:ptCount val="34"/>
                <c:pt idx="0">
                  <c:v>6/1/1993</c:v>
                </c:pt>
                <c:pt idx="1">
                  <c:v>11/1/1993</c:v>
                </c:pt>
                <c:pt idx="2">
                  <c:v>6/1/1994</c:v>
                </c:pt>
                <c:pt idx="3">
                  <c:v>11/1/1994</c:v>
                </c:pt>
                <c:pt idx="4">
                  <c:v>6/1/1995</c:v>
                </c:pt>
                <c:pt idx="5">
                  <c:v>11/1/1995</c:v>
                </c:pt>
                <c:pt idx="6">
                  <c:v>6/1/1996</c:v>
                </c:pt>
                <c:pt idx="7">
                  <c:v>11/1/1996</c:v>
                </c:pt>
                <c:pt idx="8">
                  <c:v>6/1/1997</c:v>
                </c:pt>
                <c:pt idx="9">
                  <c:v>11/1/1997</c:v>
                </c:pt>
                <c:pt idx="10">
                  <c:v>6/1/1998</c:v>
                </c:pt>
                <c:pt idx="11">
                  <c:v>11/1/1998</c:v>
                </c:pt>
                <c:pt idx="12">
                  <c:v>6/1/1999</c:v>
                </c:pt>
                <c:pt idx="13">
                  <c:v>11/1/1999</c:v>
                </c:pt>
                <c:pt idx="14">
                  <c:v>6/1/2000</c:v>
                </c:pt>
                <c:pt idx="15">
                  <c:v>11/1/2000</c:v>
                </c:pt>
                <c:pt idx="16">
                  <c:v>6/1/2001</c:v>
                </c:pt>
                <c:pt idx="17">
                  <c:v>11/1/2001</c:v>
                </c:pt>
                <c:pt idx="18">
                  <c:v>6/1/2002</c:v>
                </c:pt>
                <c:pt idx="19">
                  <c:v>11/1/2002</c:v>
                </c:pt>
                <c:pt idx="20">
                  <c:v>6/1/2003</c:v>
                </c:pt>
                <c:pt idx="21">
                  <c:v>11/1/2003</c:v>
                </c:pt>
                <c:pt idx="22">
                  <c:v>6/1/2004</c:v>
                </c:pt>
                <c:pt idx="23">
                  <c:v>11/1/2004</c:v>
                </c:pt>
                <c:pt idx="24">
                  <c:v>6/1/2005</c:v>
                </c:pt>
                <c:pt idx="25">
                  <c:v>11/1/2005</c:v>
                </c:pt>
                <c:pt idx="26">
                  <c:v>6/1/2006</c:v>
                </c:pt>
                <c:pt idx="27">
                  <c:v>11/1/2006</c:v>
                </c:pt>
                <c:pt idx="28">
                  <c:v>6/1/2007</c:v>
                </c:pt>
                <c:pt idx="29">
                  <c:v>11/1/2007</c:v>
                </c:pt>
                <c:pt idx="30">
                  <c:v>6/1/2008</c:v>
                </c:pt>
                <c:pt idx="31">
                  <c:v>11/1/2008</c:v>
                </c:pt>
                <c:pt idx="32">
                  <c:v>6/1/2009</c:v>
                </c:pt>
                <c:pt idx="33">
                  <c:v>11/1/2009</c:v>
                </c:pt>
              </c:strCache>
            </c:strRef>
          </c:cat>
          <c:val>
            <c:numRef>
              <c:f>Sheet2!$M$3:$M$37</c:f>
              <c:numCache>
                <c:formatCode>General</c:formatCode>
                <c:ptCount val="34"/>
                <c:pt idx="23">
                  <c:v>476</c:v>
                </c:pt>
                <c:pt idx="24">
                  <c:v>458</c:v>
                </c:pt>
              </c:numCache>
            </c:numRef>
          </c:val>
          <c:smooth val="0"/>
        </c:ser>
        <c:ser>
          <c:idx val="12"/>
          <c:order val="12"/>
          <c:tx>
            <c:strRef>
              <c:f>Sheet2!$N$1:$N$2</c:f>
              <c:strCache>
                <c:ptCount val="1"/>
                <c:pt idx="0">
                  <c:v>eServer pSeries 655/690 (1.5/1.7 GHz Power4+) 2005, 2464, 9121, 15628, POWER4+, MPP, Federation</c:v>
                </c:pt>
              </c:strCache>
            </c:strRef>
          </c:tx>
          <c:cat>
            <c:strRef>
              <c:f>Sheet2!$A$3:$A$37</c:f>
              <c:strCache>
                <c:ptCount val="34"/>
                <c:pt idx="0">
                  <c:v>6/1/1993</c:v>
                </c:pt>
                <c:pt idx="1">
                  <c:v>11/1/1993</c:v>
                </c:pt>
                <c:pt idx="2">
                  <c:v>6/1/1994</c:v>
                </c:pt>
                <c:pt idx="3">
                  <c:v>11/1/1994</c:v>
                </c:pt>
                <c:pt idx="4">
                  <c:v>6/1/1995</c:v>
                </c:pt>
                <c:pt idx="5">
                  <c:v>11/1/1995</c:v>
                </c:pt>
                <c:pt idx="6">
                  <c:v>6/1/1996</c:v>
                </c:pt>
                <c:pt idx="7">
                  <c:v>11/1/1996</c:v>
                </c:pt>
                <c:pt idx="8">
                  <c:v>6/1/1997</c:v>
                </c:pt>
                <c:pt idx="9">
                  <c:v>11/1/1997</c:v>
                </c:pt>
                <c:pt idx="10">
                  <c:v>6/1/1998</c:v>
                </c:pt>
                <c:pt idx="11">
                  <c:v>11/1/1998</c:v>
                </c:pt>
                <c:pt idx="12">
                  <c:v>6/1/1999</c:v>
                </c:pt>
                <c:pt idx="13">
                  <c:v>11/1/1999</c:v>
                </c:pt>
                <c:pt idx="14">
                  <c:v>6/1/2000</c:v>
                </c:pt>
                <c:pt idx="15">
                  <c:v>11/1/2000</c:v>
                </c:pt>
                <c:pt idx="16">
                  <c:v>6/1/2001</c:v>
                </c:pt>
                <c:pt idx="17">
                  <c:v>11/1/2001</c:v>
                </c:pt>
                <c:pt idx="18">
                  <c:v>6/1/2002</c:v>
                </c:pt>
                <c:pt idx="19">
                  <c:v>11/1/2002</c:v>
                </c:pt>
                <c:pt idx="20">
                  <c:v>6/1/2003</c:v>
                </c:pt>
                <c:pt idx="21">
                  <c:v>11/1/2003</c:v>
                </c:pt>
                <c:pt idx="22">
                  <c:v>6/1/2004</c:v>
                </c:pt>
                <c:pt idx="23">
                  <c:v>11/1/2004</c:v>
                </c:pt>
                <c:pt idx="24">
                  <c:v>6/1/2005</c:v>
                </c:pt>
                <c:pt idx="25">
                  <c:v>11/1/2005</c:v>
                </c:pt>
                <c:pt idx="26">
                  <c:v>6/1/2006</c:v>
                </c:pt>
                <c:pt idx="27">
                  <c:v>11/1/2006</c:v>
                </c:pt>
                <c:pt idx="28">
                  <c:v>6/1/2007</c:v>
                </c:pt>
                <c:pt idx="29">
                  <c:v>11/1/2007</c:v>
                </c:pt>
                <c:pt idx="30">
                  <c:v>6/1/2008</c:v>
                </c:pt>
                <c:pt idx="31">
                  <c:v>11/1/2008</c:v>
                </c:pt>
                <c:pt idx="32">
                  <c:v>6/1/2009</c:v>
                </c:pt>
                <c:pt idx="33">
                  <c:v>11/1/2009</c:v>
                </c:pt>
              </c:strCache>
            </c:strRef>
          </c:cat>
          <c:val>
            <c:numRef>
              <c:f>Sheet2!$N$3:$N$37</c:f>
              <c:numCache>
                <c:formatCode>General</c:formatCode>
                <c:ptCount val="34"/>
                <c:pt idx="25">
                  <c:v>466</c:v>
                </c:pt>
                <c:pt idx="26">
                  <c:v>457</c:v>
                </c:pt>
                <c:pt idx="27">
                  <c:v>433</c:v>
                </c:pt>
                <c:pt idx="28">
                  <c:v>399</c:v>
                </c:pt>
                <c:pt idx="29">
                  <c:v>307</c:v>
                </c:pt>
              </c:numCache>
            </c:numRef>
          </c:val>
          <c:smooth val="0"/>
        </c:ser>
        <c:ser>
          <c:idx val="13"/>
          <c:order val="13"/>
          <c:tx>
            <c:strRef>
              <c:f>Sheet2!$O$1:$O$2</c:f>
              <c:strCache>
                <c:ptCount val="1"/>
                <c:pt idx="0">
                  <c:v>P4 Xeon 1.8 GHz - Myrinet 2002, 1024, 2207, 3686.4, Intel IA-32 Pentium 4 Xeon, Cluster, Myrinet</c:v>
                </c:pt>
              </c:strCache>
            </c:strRef>
          </c:tx>
          <c:cat>
            <c:strRef>
              <c:f>Sheet2!$A$3:$A$37</c:f>
              <c:strCache>
                <c:ptCount val="34"/>
                <c:pt idx="0">
                  <c:v>6/1/1993</c:v>
                </c:pt>
                <c:pt idx="1">
                  <c:v>11/1/1993</c:v>
                </c:pt>
                <c:pt idx="2">
                  <c:v>6/1/1994</c:v>
                </c:pt>
                <c:pt idx="3">
                  <c:v>11/1/1994</c:v>
                </c:pt>
                <c:pt idx="4">
                  <c:v>6/1/1995</c:v>
                </c:pt>
                <c:pt idx="5">
                  <c:v>11/1/1995</c:v>
                </c:pt>
                <c:pt idx="6">
                  <c:v>6/1/1996</c:v>
                </c:pt>
                <c:pt idx="7">
                  <c:v>11/1/1996</c:v>
                </c:pt>
                <c:pt idx="8">
                  <c:v>6/1/1997</c:v>
                </c:pt>
                <c:pt idx="9">
                  <c:v>11/1/1997</c:v>
                </c:pt>
                <c:pt idx="10">
                  <c:v>6/1/1998</c:v>
                </c:pt>
                <c:pt idx="11">
                  <c:v>11/1/1998</c:v>
                </c:pt>
                <c:pt idx="12">
                  <c:v>6/1/1999</c:v>
                </c:pt>
                <c:pt idx="13">
                  <c:v>11/1/1999</c:v>
                </c:pt>
                <c:pt idx="14">
                  <c:v>6/1/2000</c:v>
                </c:pt>
                <c:pt idx="15">
                  <c:v>11/1/2000</c:v>
                </c:pt>
                <c:pt idx="16">
                  <c:v>6/1/2001</c:v>
                </c:pt>
                <c:pt idx="17">
                  <c:v>11/1/2001</c:v>
                </c:pt>
                <c:pt idx="18">
                  <c:v>6/1/2002</c:v>
                </c:pt>
                <c:pt idx="19">
                  <c:v>11/1/2002</c:v>
                </c:pt>
                <c:pt idx="20">
                  <c:v>6/1/2003</c:v>
                </c:pt>
                <c:pt idx="21">
                  <c:v>11/1/2003</c:v>
                </c:pt>
                <c:pt idx="22">
                  <c:v>6/1/2004</c:v>
                </c:pt>
                <c:pt idx="23">
                  <c:v>11/1/2004</c:v>
                </c:pt>
                <c:pt idx="24">
                  <c:v>6/1/2005</c:v>
                </c:pt>
                <c:pt idx="25">
                  <c:v>11/1/2005</c:v>
                </c:pt>
                <c:pt idx="26">
                  <c:v>6/1/2006</c:v>
                </c:pt>
                <c:pt idx="27">
                  <c:v>11/1/2006</c:v>
                </c:pt>
                <c:pt idx="28">
                  <c:v>6/1/2007</c:v>
                </c:pt>
                <c:pt idx="29">
                  <c:v>11/1/2007</c:v>
                </c:pt>
                <c:pt idx="30">
                  <c:v>6/1/2008</c:v>
                </c:pt>
                <c:pt idx="31">
                  <c:v>11/1/2008</c:v>
                </c:pt>
                <c:pt idx="32">
                  <c:v>6/1/2009</c:v>
                </c:pt>
                <c:pt idx="33">
                  <c:v>11/1/2009</c:v>
                </c:pt>
              </c:strCache>
            </c:strRef>
          </c:cat>
          <c:val>
            <c:numRef>
              <c:f>Sheet2!$O$3:$O$37</c:f>
              <c:numCache>
                <c:formatCode>General</c:formatCode>
                <c:ptCount val="34"/>
                <c:pt idx="19">
                  <c:v>484</c:v>
                </c:pt>
                <c:pt idx="20">
                  <c:v>482</c:v>
                </c:pt>
                <c:pt idx="21">
                  <c:v>471</c:v>
                </c:pt>
                <c:pt idx="22">
                  <c:v>436</c:v>
                </c:pt>
                <c:pt idx="23">
                  <c:v>417</c:v>
                </c:pt>
                <c:pt idx="24">
                  <c:v>354</c:v>
                </c:pt>
                <c:pt idx="25">
                  <c:v>214</c:v>
                </c:pt>
                <c:pt idx="26">
                  <c:v>50</c:v>
                </c:pt>
              </c:numCache>
            </c:numRef>
          </c:val>
          <c:smooth val="0"/>
        </c:ser>
        <c:ser>
          <c:idx val="14"/>
          <c:order val="14"/>
          <c:tx>
            <c:strRef>
              <c:f>Sheet2!$P$1:$P$2</c:f>
              <c:strCache>
                <c:ptCount val="1"/>
                <c:pt idx="0">
                  <c:v>Pentium4 Xeon, EM64T, Opteron, Opteron dual core, Cluster, Myrinet 2005, 2904, 10750, 17280, Intel IA-32 Pentium 4 Xeon, Cluster, Myrinet</c:v>
                </c:pt>
              </c:strCache>
            </c:strRef>
          </c:tx>
          <c:cat>
            <c:strRef>
              <c:f>Sheet2!$A$3:$A$37</c:f>
              <c:strCache>
                <c:ptCount val="34"/>
                <c:pt idx="0">
                  <c:v>6/1/1993</c:v>
                </c:pt>
                <c:pt idx="1">
                  <c:v>11/1/1993</c:v>
                </c:pt>
                <c:pt idx="2">
                  <c:v>6/1/1994</c:v>
                </c:pt>
                <c:pt idx="3">
                  <c:v>11/1/1994</c:v>
                </c:pt>
                <c:pt idx="4">
                  <c:v>6/1/1995</c:v>
                </c:pt>
                <c:pt idx="5">
                  <c:v>11/1/1995</c:v>
                </c:pt>
                <c:pt idx="6">
                  <c:v>6/1/1996</c:v>
                </c:pt>
                <c:pt idx="7">
                  <c:v>11/1/1996</c:v>
                </c:pt>
                <c:pt idx="8">
                  <c:v>6/1/1997</c:v>
                </c:pt>
                <c:pt idx="9">
                  <c:v>11/1/1997</c:v>
                </c:pt>
                <c:pt idx="10">
                  <c:v>6/1/1998</c:v>
                </c:pt>
                <c:pt idx="11">
                  <c:v>11/1/1998</c:v>
                </c:pt>
                <c:pt idx="12">
                  <c:v>6/1/1999</c:v>
                </c:pt>
                <c:pt idx="13">
                  <c:v>11/1/1999</c:v>
                </c:pt>
                <c:pt idx="14">
                  <c:v>6/1/2000</c:v>
                </c:pt>
                <c:pt idx="15">
                  <c:v>11/1/2000</c:v>
                </c:pt>
                <c:pt idx="16">
                  <c:v>6/1/2001</c:v>
                </c:pt>
                <c:pt idx="17">
                  <c:v>11/1/2001</c:v>
                </c:pt>
                <c:pt idx="18">
                  <c:v>6/1/2002</c:v>
                </c:pt>
                <c:pt idx="19">
                  <c:v>11/1/2002</c:v>
                </c:pt>
                <c:pt idx="20">
                  <c:v>6/1/2003</c:v>
                </c:pt>
                <c:pt idx="21">
                  <c:v>11/1/2003</c:v>
                </c:pt>
                <c:pt idx="22">
                  <c:v>6/1/2004</c:v>
                </c:pt>
                <c:pt idx="23">
                  <c:v>11/1/2004</c:v>
                </c:pt>
                <c:pt idx="24">
                  <c:v>6/1/2005</c:v>
                </c:pt>
                <c:pt idx="25">
                  <c:v>11/1/2005</c:v>
                </c:pt>
                <c:pt idx="26">
                  <c:v>6/1/2006</c:v>
                </c:pt>
                <c:pt idx="27">
                  <c:v>11/1/2006</c:v>
                </c:pt>
                <c:pt idx="28">
                  <c:v>6/1/2007</c:v>
                </c:pt>
                <c:pt idx="29">
                  <c:v>11/1/2007</c:v>
                </c:pt>
                <c:pt idx="30">
                  <c:v>6/1/2008</c:v>
                </c:pt>
                <c:pt idx="31">
                  <c:v>11/1/2008</c:v>
                </c:pt>
                <c:pt idx="32">
                  <c:v>6/1/2009</c:v>
                </c:pt>
                <c:pt idx="33">
                  <c:v>11/1/2009</c:v>
                </c:pt>
              </c:strCache>
            </c:strRef>
          </c:cat>
          <c:val>
            <c:numRef>
              <c:f>Sheet2!$P$3:$P$37</c:f>
              <c:numCache>
                <c:formatCode>General</c:formatCode>
                <c:ptCount val="34"/>
                <c:pt idx="25">
                  <c:v>477</c:v>
                </c:pt>
              </c:numCache>
            </c:numRef>
          </c:val>
          <c:smooth val="0"/>
        </c:ser>
        <c:ser>
          <c:idx val="15"/>
          <c:order val="15"/>
          <c:tx>
            <c:strRef>
              <c:f>Sheet2!$Q$1:$Q$2</c:f>
              <c:strCache>
                <c:ptCount val="1"/>
                <c:pt idx="0">
                  <c:v>Pentium4 Xeon, EM64T, Opteron, Opteron dual core, Cluster, Myrinet 2006, 5328, 13810, 21312, Intel IA-32 Pentium 4 Xeon, Cluster, Myrinet</c:v>
                </c:pt>
              </c:strCache>
            </c:strRef>
          </c:tx>
          <c:cat>
            <c:strRef>
              <c:f>Sheet2!$A$3:$A$37</c:f>
              <c:strCache>
                <c:ptCount val="34"/>
                <c:pt idx="0">
                  <c:v>6/1/1993</c:v>
                </c:pt>
                <c:pt idx="1">
                  <c:v>11/1/1993</c:v>
                </c:pt>
                <c:pt idx="2">
                  <c:v>6/1/1994</c:v>
                </c:pt>
                <c:pt idx="3">
                  <c:v>11/1/1994</c:v>
                </c:pt>
                <c:pt idx="4">
                  <c:v>6/1/1995</c:v>
                </c:pt>
                <c:pt idx="5">
                  <c:v>11/1/1995</c:v>
                </c:pt>
                <c:pt idx="6">
                  <c:v>6/1/1996</c:v>
                </c:pt>
                <c:pt idx="7">
                  <c:v>11/1/1996</c:v>
                </c:pt>
                <c:pt idx="8">
                  <c:v>6/1/1997</c:v>
                </c:pt>
                <c:pt idx="9">
                  <c:v>11/1/1997</c:v>
                </c:pt>
                <c:pt idx="10">
                  <c:v>6/1/1998</c:v>
                </c:pt>
                <c:pt idx="11">
                  <c:v>11/1/1998</c:v>
                </c:pt>
                <c:pt idx="12">
                  <c:v>6/1/1999</c:v>
                </c:pt>
                <c:pt idx="13">
                  <c:v>11/1/1999</c:v>
                </c:pt>
                <c:pt idx="14">
                  <c:v>6/1/2000</c:v>
                </c:pt>
                <c:pt idx="15">
                  <c:v>11/1/2000</c:v>
                </c:pt>
                <c:pt idx="16">
                  <c:v>6/1/2001</c:v>
                </c:pt>
                <c:pt idx="17">
                  <c:v>11/1/2001</c:v>
                </c:pt>
                <c:pt idx="18">
                  <c:v>6/1/2002</c:v>
                </c:pt>
                <c:pt idx="19">
                  <c:v>11/1/2002</c:v>
                </c:pt>
                <c:pt idx="20">
                  <c:v>6/1/2003</c:v>
                </c:pt>
                <c:pt idx="21">
                  <c:v>11/1/2003</c:v>
                </c:pt>
                <c:pt idx="22">
                  <c:v>6/1/2004</c:v>
                </c:pt>
                <c:pt idx="23">
                  <c:v>11/1/2004</c:v>
                </c:pt>
                <c:pt idx="24">
                  <c:v>6/1/2005</c:v>
                </c:pt>
                <c:pt idx="25">
                  <c:v>11/1/2005</c:v>
                </c:pt>
                <c:pt idx="26">
                  <c:v>6/1/2006</c:v>
                </c:pt>
                <c:pt idx="27">
                  <c:v>11/1/2006</c:v>
                </c:pt>
                <c:pt idx="28">
                  <c:v>6/1/2007</c:v>
                </c:pt>
                <c:pt idx="29">
                  <c:v>11/1/2007</c:v>
                </c:pt>
                <c:pt idx="30">
                  <c:v>6/1/2008</c:v>
                </c:pt>
                <c:pt idx="31">
                  <c:v>11/1/2008</c:v>
                </c:pt>
                <c:pt idx="32">
                  <c:v>6/1/2009</c:v>
                </c:pt>
                <c:pt idx="33">
                  <c:v>11/1/2009</c:v>
                </c:pt>
              </c:strCache>
            </c:strRef>
          </c:cat>
          <c:val>
            <c:numRef>
              <c:f>Sheet2!$Q$3:$Q$37</c:f>
              <c:numCache>
                <c:formatCode>General</c:formatCode>
                <c:ptCount val="34"/>
                <c:pt idx="26">
                  <c:v>475</c:v>
                </c:pt>
                <c:pt idx="27">
                  <c:v>460</c:v>
                </c:pt>
              </c:numCache>
            </c:numRef>
          </c:val>
          <c:smooth val="0"/>
        </c:ser>
        <c:ser>
          <c:idx val="16"/>
          <c:order val="16"/>
          <c:tx>
            <c:strRef>
              <c:f>Sheet2!$R$1:$R$2</c:f>
              <c:strCache>
                <c:ptCount val="1"/>
                <c:pt idx="0">
                  <c:v>PowerEdge 1750, Pentium4 Xeon 3.06 GHz, Myrinet 2003, 600, 2455, 3672, Intel IA-32 Pentium 4 Xeon, Cluster, Myrinet</c:v>
                </c:pt>
              </c:strCache>
            </c:strRef>
          </c:tx>
          <c:cat>
            <c:strRef>
              <c:f>Sheet2!$A$3:$A$37</c:f>
              <c:strCache>
                <c:ptCount val="34"/>
                <c:pt idx="0">
                  <c:v>6/1/1993</c:v>
                </c:pt>
                <c:pt idx="1">
                  <c:v>11/1/1993</c:v>
                </c:pt>
                <c:pt idx="2">
                  <c:v>6/1/1994</c:v>
                </c:pt>
                <c:pt idx="3">
                  <c:v>11/1/1994</c:v>
                </c:pt>
                <c:pt idx="4">
                  <c:v>6/1/1995</c:v>
                </c:pt>
                <c:pt idx="5">
                  <c:v>11/1/1995</c:v>
                </c:pt>
                <c:pt idx="6">
                  <c:v>6/1/1996</c:v>
                </c:pt>
                <c:pt idx="7">
                  <c:v>11/1/1996</c:v>
                </c:pt>
                <c:pt idx="8">
                  <c:v>6/1/1997</c:v>
                </c:pt>
                <c:pt idx="9">
                  <c:v>11/1/1997</c:v>
                </c:pt>
                <c:pt idx="10">
                  <c:v>6/1/1998</c:v>
                </c:pt>
                <c:pt idx="11">
                  <c:v>11/1/1998</c:v>
                </c:pt>
                <c:pt idx="12">
                  <c:v>6/1/1999</c:v>
                </c:pt>
                <c:pt idx="13">
                  <c:v>11/1/1999</c:v>
                </c:pt>
                <c:pt idx="14">
                  <c:v>6/1/2000</c:v>
                </c:pt>
                <c:pt idx="15">
                  <c:v>11/1/2000</c:v>
                </c:pt>
                <c:pt idx="16">
                  <c:v>6/1/2001</c:v>
                </c:pt>
                <c:pt idx="17">
                  <c:v>11/1/2001</c:v>
                </c:pt>
                <c:pt idx="18">
                  <c:v>6/1/2002</c:v>
                </c:pt>
                <c:pt idx="19">
                  <c:v>11/1/2002</c:v>
                </c:pt>
                <c:pt idx="20">
                  <c:v>6/1/2003</c:v>
                </c:pt>
                <c:pt idx="21">
                  <c:v>11/1/2003</c:v>
                </c:pt>
                <c:pt idx="22">
                  <c:v>6/1/2004</c:v>
                </c:pt>
                <c:pt idx="23">
                  <c:v>11/1/2004</c:v>
                </c:pt>
                <c:pt idx="24">
                  <c:v>6/1/2005</c:v>
                </c:pt>
                <c:pt idx="25">
                  <c:v>11/1/2005</c:v>
                </c:pt>
                <c:pt idx="26">
                  <c:v>6/1/2006</c:v>
                </c:pt>
                <c:pt idx="27">
                  <c:v>11/1/2006</c:v>
                </c:pt>
                <c:pt idx="28">
                  <c:v>6/1/2007</c:v>
                </c:pt>
                <c:pt idx="29">
                  <c:v>11/1/2007</c:v>
                </c:pt>
                <c:pt idx="30">
                  <c:v>6/1/2008</c:v>
                </c:pt>
                <c:pt idx="31">
                  <c:v>11/1/2008</c:v>
                </c:pt>
                <c:pt idx="32">
                  <c:v>6/1/2009</c:v>
                </c:pt>
                <c:pt idx="33">
                  <c:v>11/1/2009</c:v>
                </c:pt>
              </c:strCache>
            </c:strRef>
          </c:cat>
          <c:val>
            <c:numRef>
              <c:f>Sheet2!$R$3:$R$37</c:f>
              <c:numCache>
                <c:formatCode>General</c:formatCode>
                <c:ptCount val="34"/>
                <c:pt idx="21">
                  <c:v>475</c:v>
                </c:pt>
                <c:pt idx="22">
                  <c:v>443</c:v>
                </c:pt>
              </c:numCache>
            </c:numRef>
          </c:val>
          <c:smooth val="0"/>
        </c:ser>
        <c:ser>
          <c:idx val="17"/>
          <c:order val="17"/>
          <c:tx>
            <c:strRef>
              <c:f>Sheet2!$S$1:$S$2</c:f>
              <c:strCache>
                <c:ptCount val="1"/>
                <c:pt idx="0">
                  <c:v>PowerEdge 1750, Pentium4 Xeon 3.2/3.06 GHz, Myrinet 2004, 1024, 4152, 6338, Intel IA-32 Pentium 4 Xeon, Cluster, Myrinet</c:v>
                </c:pt>
              </c:strCache>
            </c:strRef>
          </c:tx>
          <c:cat>
            <c:strRef>
              <c:f>Sheet2!$A$3:$A$37</c:f>
              <c:strCache>
                <c:ptCount val="34"/>
                <c:pt idx="0">
                  <c:v>6/1/1993</c:v>
                </c:pt>
                <c:pt idx="1">
                  <c:v>11/1/1993</c:v>
                </c:pt>
                <c:pt idx="2">
                  <c:v>6/1/1994</c:v>
                </c:pt>
                <c:pt idx="3">
                  <c:v>11/1/1994</c:v>
                </c:pt>
                <c:pt idx="4">
                  <c:v>6/1/1995</c:v>
                </c:pt>
                <c:pt idx="5">
                  <c:v>11/1/1995</c:v>
                </c:pt>
                <c:pt idx="6">
                  <c:v>6/1/1996</c:v>
                </c:pt>
                <c:pt idx="7">
                  <c:v>11/1/1996</c:v>
                </c:pt>
                <c:pt idx="8">
                  <c:v>6/1/1997</c:v>
                </c:pt>
                <c:pt idx="9">
                  <c:v>11/1/1997</c:v>
                </c:pt>
                <c:pt idx="10">
                  <c:v>6/1/1998</c:v>
                </c:pt>
                <c:pt idx="11">
                  <c:v>11/1/1998</c:v>
                </c:pt>
                <c:pt idx="12">
                  <c:v>6/1/1999</c:v>
                </c:pt>
                <c:pt idx="13">
                  <c:v>11/1/1999</c:v>
                </c:pt>
                <c:pt idx="14">
                  <c:v>6/1/2000</c:v>
                </c:pt>
                <c:pt idx="15">
                  <c:v>11/1/2000</c:v>
                </c:pt>
                <c:pt idx="16">
                  <c:v>6/1/2001</c:v>
                </c:pt>
                <c:pt idx="17">
                  <c:v>11/1/2001</c:v>
                </c:pt>
                <c:pt idx="18">
                  <c:v>6/1/2002</c:v>
                </c:pt>
                <c:pt idx="19">
                  <c:v>11/1/2002</c:v>
                </c:pt>
                <c:pt idx="20">
                  <c:v>6/1/2003</c:v>
                </c:pt>
                <c:pt idx="21">
                  <c:v>11/1/2003</c:v>
                </c:pt>
                <c:pt idx="22">
                  <c:v>6/1/2004</c:v>
                </c:pt>
                <c:pt idx="23">
                  <c:v>11/1/2004</c:v>
                </c:pt>
                <c:pt idx="24">
                  <c:v>6/1/2005</c:v>
                </c:pt>
                <c:pt idx="25">
                  <c:v>11/1/2005</c:v>
                </c:pt>
                <c:pt idx="26">
                  <c:v>6/1/2006</c:v>
                </c:pt>
                <c:pt idx="27">
                  <c:v>11/1/2006</c:v>
                </c:pt>
                <c:pt idx="28">
                  <c:v>6/1/2007</c:v>
                </c:pt>
                <c:pt idx="29">
                  <c:v>11/1/2007</c:v>
                </c:pt>
                <c:pt idx="30">
                  <c:v>6/1/2008</c:v>
                </c:pt>
                <c:pt idx="31">
                  <c:v>11/1/2008</c:v>
                </c:pt>
                <c:pt idx="32">
                  <c:v>6/1/2009</c:v>
                </c:pt>
                <c:pt idx="33">
                  <c:v>11/1/2009</c:v>
                </c:pt>
              </c:strCache>
            </c:strRef>
          </c:cat>
          <c:val>
            <c:numRef>
              <c:f>Sheet2!$S$3:$S$37</c:f>
              <c:numCache>
                <c:formatCode>General</c:formatCode>
                <c:ptCount val="34"/>
                <c:pt idx="23">
                  <c:v>461</c:v>
                </c:pt>
                <c:pt idx="24">
                  <c:v>427</c:v>
                </c:pt>
                <c:pt idx="25">
                  <c:v>407</c:v>
                </c:pt>
                <c:pt idx="26">
                  <c:v>375</c:v>
                </c:pt>
              </c:numCache>
            </c:numRef>
          </c:val>
          <c:smooth val="0"/>
        </c:ser>
        <c:ser>
          <c:idx val="18"/>
          <c:order val="18"/>
          <c:tx>
            <c:strRef>
              <c:f>Sheet2!$T$1:$T$2</c:f>
              <c:strCache>
                <c:ptCount val="1"/>
                <c:pt idx="0">
                  <c:v>PowerEdge 1950, 2.33 GHz, Infiniband 2007, 5440, 34780, 50766.1, Intel EM64T Xeon 53xx (Clovertown), Cluster, Infiniband DDR</c:v>
                </c:pt>
              </c:strCache>
            </c:strRef>
          </c:tx>
          <c:cat>
            <c:strRef>
              <c:f>Sheet2!$A$3:$A$37</c:f>
              <c:strCache>
                <c:ptCount val="34"/>
                <c:pt idx="0">
                  <c:v>6/1/1993</c:v>
                </c:pt>
                <c:pt idx="1">
                  <c:v>11/1/1993</c:v>
                </c:pt>
                <c:pt idx="2">
                  <c:v>6/1/1994</c:v>
                </c:pt>
                <c:pt idx="3">
                  <c:v>11/1/1994</c:v>
                </c:pt>
                <c:pt idx="4">
                  <c:v>6/1/1995</c:v>
                </c:pt>
                <c:pt idx="5">
                  <c:v>11/1/1995</c:v>
                </c:pt>
                <c:pt idx="6">
                  <c:v>6/1/1996</c:v>
                </c:pt>
                <c:pt idx="7">
                  <c:v>11/1/1996</c:v>
                </c:pt>
                <c:pt idx="8">
                  <c:v>6/1/1997</c:v>
                </c:pt>
                <c:pt idx="9">
                  <c:v>11/1/1997</c:v>
                </c:pt>
                <c:pt idx="10">
                  <c:v>6/1/1998</c:v>
                </c:pt>
                <c:pt idx="11">
                  <c:v>11/1/1998</c:v>
                </c:pt>
                <c:pt idx="12">
                  <c:v>6/1/1999</c:v>
                </c:pt>
                <c:pt idx="13">
                  <c:v>11/1/1999</c:v>
                </c:pt>
                <c:pt idx="14">
                  <c:v>6/1/2000</c:v>
                </c:pt>
                <c:pt idx="15">
                  <c:v>11/1/2000</c:v>
                </c:pt>
                <c:pt idx="16">
                  <c:v>6/1/2001</c:v>
                </c:pt>
                <c:pt idx="17">
                  <c:v>11/1/2001</c:v>
                </c:pt>
                <c:pt idx="18">
                  <c:v>6/1/2002</c:v>
                </c:pt>
                <c:pt idx="19">
                  <c:v>11/1/2002</c:v>
                </c:pt>
                <c:pt idx="20">
                  <c:v>6/1/2003</c:v>
                </c:pt>
                <c:pt idx="21">
                  <c:v>11/1/2003</c:v>
                </c:pt>
                <c:pt idx="22">
                  <c:v>6/1/2004</c:v>
                </c:pt>
                <c:pt idx="23">
                  <c:v>11/1/2004</c:v>
                </c:pt>
                <c:pt idx="24">
                  <c:v>6/1/2005</c:v>
                </c:pt>
                <c:pt idx="25">
                  <c:v>11/1/2005</c:v>
                </c:pt>
                <c:pt idx="26">
                  <c:v>6/1/2006</c:v>
                </c:pt>
                <c:pt idx="27">
                  <c:v>11/1/2006</c:v>
                </c:pt>
                <c:pt idx="28">
                  <c:v>6/1/2007</c:v>
                </c:pt>
                <c:pt idx="29">
                  <c:v>11/1/2007</c:v>
                </c:pt>
                <c:pt idx="30">
                  <c:v>6/1/2008</c:v>
                </c:pt>
                <c:pt idx="31">
                  <c:v>11/1/2008</c:v>
                </c:pt>
                <c:pt idx="32">
                  <c:v>6/1/2009</c:v>
                </c:pt>
                <c:pt idx="33">
                  <c:v>11/1/2009</c:v>
                </c:pt>
              </c:strCache>
            </c:strRef>
          </c:cat>
          <c:val>
            <c:numRef>
              <c:f>Sheet2!$T$3:$T$37</c:f>
              <c:numCache>
                <c:formatCode>General</c:formatCode>
                <c:ptCount val="34"/>
                <c:pt idx="28">
                  <c:v>478</c:v>
                </c:pt>
                <c:pt idx="29">
                  <c:v>469</c:v>
                </c:pt>
              </c:numCache>
            </c:numRef>
          </c:val>
          <c:smooth val="0"/>
        </c:ser>
        <c:ser>
          <c:idx val="19"/>
          <c:order val="19"/>
          <c:tx>
            <c:strRef>
              <c:f>Sheet2!$U$1:$U$2</c:f>
              <c:strCache>
                <c:ptCount val="1"/>
                <c:pt idx="0">
                  <c:v>PowerEdge 1955, 2.66 GHz, GigEthernet 2006, 2520, 12510, 26812, Intel EM64T Xeon 51xx (Woodcrest), Cluster, Gigabit Ethernet</c:v>
                </c:pt>
              </c:strCache>
            </c:strRef>
          </c:tx>
          <c:cat>
            <c:strRef>
              <c:f>Sheet2!$A$3:$A$37</c:f>
              <c:strCache>
                <c:ptCount val="34"/>
                <c:pt idx="0">
                  <c:v>6/1/1993</c:v>
                </c:pt>
                <c:pt idx="1">
                  <c:v>11/1/1993</c:v>
                </c:pt>
                <c:pt idx="2">
                  <c:v>6/1/1994</c:v>
                </c:pt>
                <c:pt idx="3">
                  <c:v>11/1/1994</c:v>
                </c:pt>
                <c:pt idx="4">
                  <c:v>6/1/1995</c:v>
                </c:pt>
                <c:pt idx="5">
                  <c:v>11/1/1995</c:v>
                </c:pt>
                <c:pt idx="6">
                  <c:v>6/1/1996</c:v>
                </c:pt>
                <c:pt idx="7">
                  <c:v>11/1/1996</c:v>
                </c:pt>
                <c:pt idx="8">
                  <c:v>6/1/1997</c:v>
                </c:pt>
                <c:pt idx="9">
                  <c:v>11/1/1997</c:v>
                </c:pt>
                <c:pt idx="10">
                  <c:v>6/1/1998</c:v>
                </c:pt>
                <c:pt idx="11">
                  <c:v>11/1/1998</c:v>
                </c:pt>
                <c:pt idx="12">
                  <c:v>6/1/1999</c:v>
                </c:pt>
                <c:pt idx="13">
                  <c:v>11/1/1999</c:v>
                </c:pt>
                <c:pt idx="14">
                  <c:v>6/1/2000</c:v>
                </c:pt>
                <c:pt idx="15">
                  <c:v>11/1/2000</c:v>
                </c:pt>
                <c:pt idx="16">
                  <c:v>6/1/2001</c:v>
                </c:pt>
                <c:pt idx="17">
                  <c:v>11/1/2001</c:v>
                </c:pt>
                <c:pt idx="18">
                  <c:v>6/1/2002</c:v>
                </c:pt>
                <c:pt idx="19">
                  <c:v>11/1/2002</c:v>
                </c:pt>
                <c:pt idx="20">
                  <c:v>6/1/2003</c:v>
                </c:pt>
                <c:pt idx="21">
                  <c:v>11/1/2003</c:v>
                </c:pt>
                <c:pt idx="22">
                  <c:v>6/1/2004</c:v>
                </c:pt>
                <c:pt idx="23">
                  <c:v>11/1/2004</c:v>
                </c:pt>
                <c:pt idx="24">
                  <c:v>6/1/2005</c:v>
                </c:pt>
                <c:pt idx="25">
                  <c:v>11/1/2005</c:v>
                </c:pt>
                <c:pt idx="26">
                  <c:v>6/1/2006</c:v>
                </c:pt>
                <c:pt idx="27">
                  <c:v>11/1/2006</c:v>
                </c:pt>
                <c:pt idx="28">
                  <c:v>6/1/2007</c:v>
                </c:pt>
                <c:pt idx="29">
                  <c:v>11/1/2007</c:v>
                </c:pt>
                <c:pt idx="30">
                  <c:v>6/1/2008</c:v>
                </c:pt>
                <c:pt idx="31">
                  <c:v>11/1/2008</c:v>
                </c:pt>
                <c:pt idx="32">
                  <c:v>6/1/2009</c:v>
                </c:pt>
                <c:pt idx="33">
                  <c:v>11/1/2009</c:v>
                </c:pt>
              </c:strCache>
            </c:strRef>
          </c:cat>
          <c:val>
            <c:numRef>
              <c:f>Sheet2!$U$3:$U$37</c:f>
              <c:numCache>
                <c:formatCode>General</c:formatCode>
                <c:ptCount val="34"/>
                <c:pt idx="27">
                  <c:v>456</c:v>
                </c:pt>
                <c:pt idx="28">
                  <c:v>432</c:v>
                </c:pt>
                <c:pt idx="29">
                  <c:v>395</c:v>
                </c:pt>
              </c:numCache>
            </c:numRef>
          </c:val>
          <c:smooth val="0"/>
        </c:ser>
        <c:ser>
          <c:idx val="20"/>
          <c:order val="20"/>
          <c:tx>
            <c:strRef>
              <c:f>Sheet2!$V$1:$V$2</c:f>
              <c:strCache>
                <c:ptCount val="1"/>
                <c:pt idx="0">
                  <c:v>PowerEdge 1955, 2.66 GHz, Infiniband 2006, 5200, 41460, 55473.6, Intel EM64T Xeon 51xx (Woodcrest), Cluster, Infiniband</c:v>
                </c:pt>
              </c:strCache>
            </c:strRef>
          </c:tx>
          <c:cat>
            <c:strRef>
              <c:f>Sheet2!$A$3:$A$37</c:f>
              <c:strCache>
                <c:ptCount val="34"/>
                <c:pt idx="0">
                  <c:v>6/1/1993</c:v>
                </c:pt>
                <c:pt idx="1">
                  <c:v>11/1/1993</c:v>
                </c:pt>
                <c:pt idx="2">
                  <c:v>6/1/1994</c:v>
                </c:pt>
                <c:pt idx="3">
                  <c:v>11/1/1994</c:v>
                </c:pt>
                <c:pt idx="4">
                  <c:v>6/1/1995</c:v>
                </c:pt>
                <c:pt idx="5">
                  <c:v>11/1/1995</c:v>
                </c:pt>
                <c:pt idx="6">
                  <c:v>6/1/1996</c:v>
                </c:pt>
                <c:pt idx="7">
                  <c:v>11/1/1996</c:v>
                </c:pt>
                <c:pt idx="8">
                  <c:v>6/1/1997</c:v>
                </c:pt>
                <c:pt idx="9">
                  <c:v>11/1/1997</c:v>
                </c:pt>
                <c:pt idx="10">
                  <c:v>6/1/1998</c:v>
                </c:pt>
                <c:pt idx="11">
                  <c:v>11/1/1998</c:v>
                </c:pt>
                <c:pt idx="12">
                  <c:v>6/1/1999</c:v>
                </c:pt>
                <c:pt idx="13">
                  <c:v>11/1/1999</c:v>
                </c:pt>
                <c:pt idx="14">
                  <c:v>6/1/2000</c:v>
                </c:pt>
                <c:pt idx="15">
                  <c:v>11/1/2000</c:v>
                </c:pt>
                <c:pt idx="16">
                  <c:v>6/1/2001</c:v>
                </c:pt>
                <c:pt idx="17">
                  <c:v>11/1/2001</c:v>
                </c:pt>
                <c:pt idx="18">
                  <c:v>6/1/2002</c:v>
                </c:pt>
                <c:pt idx="19">
                  <c:v>11/1/2002</c:v>
                </c:pt>
                <c:pt idx="20">
                  <c:v>6/1/2003</c:v>
                </c:pt>
                <c:pt idx="21">
                  <c:v>11/1/2003</c:v>
                </c:pt>
                <c:pt idx="22">
                  <c:v>6/1/2004</c:v>
                </c:pt>
                <c:pt idx="23">
                  <c:v>11/1/2004</c:v>
                </c:pt>
                <c:pt idx="24">
                  <c:v>6/1/2005</c:v>
                </c:pt>
                <c:pt idx="25">
                  <c:v>11/1/2005</c:v>
                </c:pt>
                <c:pt idx="26">
                  <c:v>6/1/2006</c:v>
                </c:pt>
                <c:pt idx="27">
                  <c:v>11/1/2006</c:v>
                </c:pt>
                <c:pt idx="28">
                  <c:v>6/1/2007</c:v>
                </c:pt>
                <c:pt idx="29">
                  <c:v>11/1/2007</c:v>
                </c:pt>
                <c:pt idx="30">
                  <c:v>6/1/2008</c:v>
                </c:pt>
                <c:pt idx="31">
                  <c:v>11/1/2008</c:v>
                </c:pt>
                <c:pt idx="32">
                  <c:v>6/1/2009</c:v>
                </c:pt>
                <c:pt idx="33">
                  <c:v>11/1/2009</c:v>
                </c:pt>
              </c:strCache>
            </c:strRef>
          </c:cat>
          <c:val>
            <c:numRef>
              <c:f>Sheet2!$V$3:$V$37</c:f>
              <c:numCache>
                <c:formatCode>General</c:formatCode>
                <c:ptCount val="34"/>
                <c:pt idx="27">
                  <c:v>489</c:v>
                </c:pt>
              </c:numCache>
            </c:numRef>
          </c:val>
          <c:smooth val="0"/>
        </c:ser>
        <c:ser>
          <c:idx val="21"/>
          <c:order val="21"/>
          <c:tx>
            <c:strRef>
              <c:f>Sheet2!$W$1:$W$2</c:f>
              <c:strCache>
                <c:ptCount val="1"/>
                <c:pt idx="0">
                  <c:v>PowerEdge 1955, 2.66 GHz, Infiniband 2007, 5848, 46730, 62220, Intel EM64T Xeon 51xx (Woodcrest), Cluster, Infiniband</c:v>
                </c:pt>
              </c:strCache>
            </c:strRef>
          </c:tx>
          <c:cat>
            <c:strRef>
              <c:f>Sheet2!$A$3:$A$37</c:f>
              <c:strCache>
                <c:ptCount val="34"/>
                <c:pt idx="0">
                  <c:v>6/1/1993</c:v>
                </c:pt>
                <c:pt idx="1">
                  <c:v>11/1/1993</c:v>
                </c:pt>
                <c:pt idx="2">
                  <c:v>6/1/1994</c:v>
                </c:pt>
                <c:pt idx="3">
                  <c:v>11/1/1994</c:v>
                </c:pt>
                <c:pt idx="4">
                  <c:v>6/1/1995</c:v>
                </c:pt>
                <c:pt idx="5">
                  <c:v>11/1/1995</c:v>
                </c:pt>
                <c:pt idx="6">
                  <c:v>6/1/1996</c:v>
                </c:pt>
                <c:pt idx="7">
                  <c:v>11/1/1996</c:v>
                </c:pt>
                <c:pt idx="8">
                  <c:v>6/1/1997</c:v>
                </c:pt>
                <c:pt idx="9">
                  <c:v>11/1/1997</c:v>
                </c:pt>
                <c:pt idx="10">
                  <c:v>6/1/1998</c:v>
                </c:pt>
                <c:pt idx="11">
                  <c:v>11/1/1998</c:v>
                </c:pt>
                <c:pt idx="12">
                  <c:v>6/1/1999</c:v>
                </c:pt>
                <c:pt idx="13">
                  <c:v>11/1/1999</c:v>
                </c:pt>
                <c:pt idx="14">
                  <c:v>6/1/2000</c:v>
                </c:pt>
                <c:pt idx="15">
                  <c:v>11/1/2000</c:v>
                </c:pt>
                <c:pt idx="16">
                  <c:v>6/1/2001</c:v>
                </c:pt>
                <c:pt idx="17">
                  <c:v>11/1/2001</c:v>
                </c:pt>
                <c:pt idx="18">
                  <c:v>6/1/2002</c:v>
                </c:pt>
                <c:pt idx="19">
                  <c:v>11/1/2002</c:v>
                </c:pt>
                <c:pt idx="20">
                  <c:v>6/1/2003</c:v>
                </c:pt>
                <c:pt idx="21">
                  <c:v>11/1/2003</c:v>
                </c:pt>
                <c:pt idx="22">
                  <c:v>6/1/2004</c:v>
                </c:pt>
                <c:pt idx="23">
                  <c:v>11/1/2004</c:v>
                </c:pt>
                <c:pt idx="24">
                  <c:v>6/1/2005</c:v>
                </c:pt>
                <c:pt idx="25">
                  <c:v>11/1/2005</c:v>
                </c:pt>
                <c:pt idx="26">
                  <c:v>6/1/2006</c:v>
                </c:pt>
                <c:pt idx="27">
                  <c:v>11/1/2006</c:v>
                </c:pt>
                <c:pt idx="28">
                  <c:v>6/1/2007</c:v>
                </c:pt>
                <c:pt idx="29">
                  <c:v>11/1/2007</c:v>
                </c:pt>
                <c:pt idx="30">
                  <c:v>6/1/2008</c:v>
                </c:pt>
                <c:pt idx="31">
                  <c:v>11/1/2008</c:v>
                </c:pt>
                <c:pt idx="32">
                  <c:v>6/1/2009</c:v>
                </c:pt>
                <c:pt idx="33">
                  <c:v>11/1/2009</c:v>
                </c:pt>
              </c:strCache>
            </c:strRef>
          </c:cat>
          <c:val>
            <c:numRef>
              <c:f>Sheet2!$W$3:$W$37</c:f>
              <c:numCache>
                <c:formatCode>General</c:formatCode>
                <c:ptCount val="34"/>
                <c:pt idx="28">
                  <c:v>486</c:v>
                </c:pt>
                <c:pt idx="29">
                  <c:v>479</c:v>
                </c:pt>
                <c:pt idx="30">
                  <c:v>463</c:v>
                </c:pt>
                <c:pt idx="31">
                  <c:v>443</c:v>
                </c:pt>
                <c:pt idx="32">
                  <c:v>414</c:v>
                </c:pt>
                <c:pt idx="33">
                  <c:v>396</c:v>
                </c:pt>
              </c:numCache>
            </c:numRef>
          </c:val>
          <c:smooth val="0"/>
        </c:ser>
        <c:ser>
          <c:idx val="22"/>
          <c:order val="22"/>
          <c:tx>
            <c:strRef>
              <c:f>Sheet2!$X$1:$X$2</c:f>
              <c:strCache>
                <c:ptCount val="1"/>
                <c:pt idx="0">
                  <c:v>PowerEdge 1955, 3.0 GHz, Infiniband 2006, 5200, 42390, 62400, Intel EM64T Xeon 51xx (Woodcrest), Cluster, Infiniband</c:v>
                </c:pt>
              </c:strCache>
            </c:strRef>
          </c:tx>
          <c:cat>
            <c:strRef>
              <c:f>Sheet2!$A$3:$A$37</c:f>
              <c:strCache>
                <c:ptCount val="34"/>
                <c:pt idx="0">
                  <c:v>6/1/1993</c:v>
                </c:pt>
                <c:pt idx="1">
                  <c:v>11/1/1993</c:v>
                </c:pt>
                <c:pt idx="2">
                  <c:v>6/1/1994</c:v>
                </c:pt>
                <c:pt idx="3">
                  <c:v>11/1/1994</c:v>
                </c:pt>
                <c:pt idx="4">
                  <c:v>6/1/1995</c:v>
                </c:pt>
                <c:pt idx="5">
                  <c:v>11/1/1995</c:v>
                </c:pt>
                <c:pt idx="6">
                  <c:v>6/1/1996</c:v>
                </c:pt>
                <c:pt idx="7">
                  <c:v>11/1/1996</c:v>
                </c:pt>
                <c:pt idx="8">
                  <c:v>6/1/1997</c:v>
                </c:pt>
                <c:pt idx="9">
                  <c:v>11/1/1997</c:v>
                </c:pt>
                <c:pt idx="10">
                  <c:v>6/1/1998</c:v>
                </c:pt>
                <c:pt idx="11">
                  <c:v>11/1/1998</c:v>
                </c:pt>
                <c:pt idx="12">
                  <c:v>6/1/1999</c:v>
                </c:pt>
                <c:pt idx="13">
                  <c:v>11/1/1999</c:v>
                </c:pt>
                <c:pt idx="14">
                  <c:v>6/1/2000</c:v>
                </c:pt>
                <c:pt idx="15">
                  <c:v>11/1/2000</c:v>
                </c:pt>
                <c:pt idx="16">
                  <c:v>6/1/2001</c:v>
                </c:pt>
                <c:pt idx="17">
                  <c:v>11/1/2001</c:v>
                </c:pt>
                <c:pt idx="18">
                  <c:v>6/1/2002</c:v>
                </c:pt>
                <c:pt idx="19">
                  <c:v>11/1/2002</c:v>
                </c:pt>
                <c:pt idx="20">
                  <c:v>6/1/2003</c:v>
                </c:pt>
                <c:pt idx="21">
                  <c:v>11/1/2003</c:v>
                </c:pt>
                <c:pt idx="22">
                  <c:v>6/1/2004</c:v>
                </c:pt>
                <c:pt idx="23">
                  <c:v>11/1/2004</c:v>
                </c:pt>
                <c:pt idx="24">
                  <c:v>6/1/2005</c:v>
                </c:pt>
                <c:pt idx="25">
                  <c:v>11/1/2005</c:v>
                </c:pt>
                <c:pt idx="26">
                  <c:v>6/1/2006</c:v>
                </c:pt>
                <c:pt idx="27">
                  <c:v>11/1/2006</c:v>
                </c:pt>
                <c:pt idx="28">
                  <c:v>6/1/2007</c:v>
                </c:pt>
                <c:pt idx="29">
                  <c:v>11/1/2007</c:v>
                </c:pt>
                <c:pt idx="30">
                  <c:v>6/1/2008</c:v>
                </c:pt>
                <c:pt idx="31">
                  <c:v>11/1/2008</c:v>
                </c:pt>
                <c:pt idx="32">
                  <c:v>6/1/2009</c:v>
                </c:pt>
                <c:pt idx="33">
                  <c:v>11/1/2009</c:v>
                </c:pt>
              </c:strCache>
            </c:strRef>
          </c:cat>
          <c:val>
            <c:numRef>
              <c:f>Sheet2!$X$3:$X$37</c:f>
              <c:numCache>
                <c:formatCode>General</c:formatCode>
                <c:ptCount val="34"/>
                <c:pt idx="27">
                  <c:v>490</c:v>
                </c:pt>
                <c:pt idx="28">
                  <c:v>485</c:v>
                </c:pt>
                <c:pt idx="29">
                  <c:v>476</c:v>
                </c:pt>
                <c:pt idx="30">
                  <c:v>460</c:v>
                </c:pt>
                <c:pt idx="31">
                  <c:v>438</c:v>
                </c:pt>
                <c:pt idx="32">
                  <c:v>406</c:v>
                </c:pt>
                <c:pt idx="33">
                  <c:v>385</c:v>
                </c:pt>
              </c:numCache>
            </c:numRef>
          </c:val>
          <c:smooth val="0"/>
        </c:ser>
        <c:ser>
          <c:idx val="23"/>
          <c:order val="23"/>
          <c:tx>
            <c:strRef>
              <c:f>Sheet2!$Y$1:$Y$2</c:f>
              <c:strCache>
                <c:ptCount val="1"/>
                <c:pt idx="0">
                  <c:v>PowerEdge 2650 Cluster P4 Xeon 2.4 GHz - Myrinet 2002, 600, 2004, 2880, Intel IA-32 Pentium 4 Xeon, Cluster, Myrinet</c:v>
                </c:pt>
              </c:strCache>
            </c:strRef>
          </c:tx>
          <c:cat>
            <c:strRef>
              <c:f>Sheet2!$A$3:$A$37</c:f>
              <c:strCache>
                <c:ptCount val="34"/>
                <c:pt idx="0">
                  <c:v>6/1/1993</c:v>
                </c:pt>
                <c:pt idx="1">
                  <c:v>11/1/1993</c:v>
                </c:pt>
                <c:pt idx="2">
                  <c:v>6/1/1994</c:v>
                </c:pt>
                <c:pt idx="3">
                  <c:v>11/1/1994</c:v>
                </c:pt>
                <c:pt idx="4">
                  <c:v>6/1/1995</c:v>
                </c:pt>
                <c:pt idx="5">
                  <c:v>11/1/1995</c:v>
                </c:pt>
                <c:pt idx="6">
                  <c:v>6/1/1996</c:v>
                </c:pt>
                <c:pt idx="7">
                  <c:v>11/1/1996</c:v>
                </c:pt>
                <c:pt idx="8">
                  <c:v>6/1/1997</c:v>
                </c:pt>
                <c:pt idx="9">
                  <c:v>11/1/1997</c:v>
                </c:pt>
                <c:pt idx="10">
                  <c:v>6/1/1998</c:v>
                </c:pt>
                <c:pt idx="11">
                  <c:v>11/1/1998</c:v>
                </c:pt>
                <c:pt idx="12">
                  <c:v>6/1/1999</c:v>
                </c:pt>
                <c:pt idx="13">
                  <c:v>11/1/1999</c:v>
                </c:pt>
                <c:pt idx="14">
                  <c:v>6/1/2000</c:v>
                </c:pt>
                <c:pt idx="15">
                  <c:v>11/1/2000</c:v>
                </c:pt>
                <c:pt idx="16">
                  <c:v>6/1/2001</c:v>
                </c:pt>
                <c:pt idx="17">
                  <c:v>11/1/2001</c:v>
                </c:pt>
                <c:pt idx="18">
                  <c:v>6/1/2002</c:v>
                </c:pt>
                <c:pt idx="19">
                  <c:v>11/1/2002</c:v>
                </c:pt>
                <c:pt idx="20">
                  <c:v>6/1/2003</c:v>
                </c:pt>
                <c:pt idx="21">
                  <c:v>11/1/2003</c:v>
                </c:pt>
                <c:pt idx="22">
                  <c:v>6/1/2004</c:v>
                </c:pt>
                <c:pt idx="23">
                  <c:v>11/1/2004</c:v>
                </c:pt>
                <c:pt idx="24">
                  <c:v>6/1/2005</c:v>
                </c:pt>
                <c:pt idx="25">
                  <c:v>11/1/2005</c:v>
                </c:pt>
                <c:pt idx="26">
                  <c:v>6/1/2006</c:v>
                </c:pt>
                <c:pt idx="27">
                  <c:v>11/1/2006</c:v>
                </c:pt>
                <c:pt idx="28">
                  <c:v>6/1/2007</c:v>
                </c:pt>
                <c:pt idx="29">
                  <c:v>11/1/2007</c:v>
                </c:pt>
                <c:pt idx="30">
                  <c:v>6/1/2008</c:v>
                </c:pt>
                <c:pt idx="31">
                  <c:v>11/1/2008</c:v>
                </c:pt>
                <c:pt idx="32">
                  <c:v>6/1/2009</c:v>
                </c:pt>
                <c:pt idx="33">
                  <c:v>11/1/2009</c:v>
                </c:pt>
              </c:strCache>
            </c:strRef>
          </c:cat>
          <c:val>
            <c:numRef>
              <c:f>Sheet2!$Y$3:$Y$37</c:f>
              <c:numCache>
                <c:formatCode>General</c:formatCode>
                <c:ptCount val="34"/>
                <c:pt idx="19">
                  <c:v>479</c:v>
                </c:pt>
                <c:pt idx="20">
                  <c:v>476</c:v>
                </c:pt>
                <c:pt idx="21">
                  <c:v>463</c:v>
                </c:pt>
                <c:pt idx="22">
                  <c:v>406</c:v>
                </c:pt>
                <c:pt idx="23">
                  <c:v>377</c:v>
                </c:pt>
                <c:pt idx="24">
                  <c:v>293</c:v>
                </c:pt>
                <c:pt idx="25">
                  <c:v>139</c:v>
                </c:pt>
              </c:numCache>
            </c:numRef>
          </c:val>
          <c:smooth val="0"/>
        </c:ser>
        <c:ser>
          <c:idx val="24"/>
          <c:order val="24"/>
          <c:tx>
            <c:strRef>
              <c:f>Sheet2!$Z$1:$Z$2</c:f>
              <c:strCache>
                <c:ptCount val="1"/>
                <c:pt idx="0">
                  <c:v>PowerEdge 2650 Cluster P4 Xeon 2.4 GHz/MSWindows - GigE 2002, 384, 1068, 1843.2, Intel IA-32 Pentium 4 Xeon, Cluster, Gigabit Ethernet</c:v>
                </c:pt>
              </c:strCache>
            </c:strRef>
          </c:tx>
          <c:cat>
            <c:strRef>
              <c:f>Sheet2!$A$3:$A$37</c:f>
              <c:strCache>
                <c:ptCount val="34"/>
                <c:pt idx="0">
                  <c:v>6/1/1993</c:v>
                </c:pt>
                <c:pt idx="1">
                  <c:v>11/1/1993</c:v>
                </c:pt>
                <c:pt idx="2">
                  <c:v>6/1/1994</c:v>
                </c:pt>
                <c:pt idx="3">
                  <c:v>11/1/1994</c:v>
                </c:pt>
                <c:pt idx="4">
                  <c:v>6/1/1995</c:v>
                </c:pt>
                <c:pt idx="5">
                  <c:v>11/1/1995</c:v>
                </c:pt>
                <c:pt idx="6">
                  <c:v>6/1/1996</c:v>
                </c:pt>
                <c:pt idx="7">
                  <c:v>11/1/1996</c:v>
                </c:pt>
                <c:pt idx="8">
                  <c:v>6/1/1997</c:v>
                </c:pt>
                <c:pt idx="9">
                  <c:v>11/1/1997</c:v>
                </c:pt>
                <c:pt idx="10">
                  <c:v>6/1/1998</c:v>
                </c:pt>
                <c:pt idx="11">
                  <c:v>11/1/1998</c:v>
                </c:pt>
                <c:pt idx="12">
                  <c:v>6/1/1999</c:v>
                </c:pt>
                <c:pt idx="13">
                  <c:v>11/1/1999</c:v>
                </c:pt>
                <c:pt idx="14">
                  <c:v>6/1/2000</c:v>
                </c:pt>
                <c:pt idx="15">
                  <c:v>11/1/2000</c:v>
                </c:pt>
                <c:pt idx="16">
                  <c:v>6/1/2001</c:v>
                </c:pt>
                <c:pt idx="17">
                  <c:v>11/1/2001</c:v>
                </c:pt>
                <c:pt idx="18">
                  <c:v>6/1/2002</c:v>
                </c:pt>
                <c:pt idx="19">
                  <c:v>11/1/2002</c:v>
                </c:pt>
                <c:pt idx="20">
                  <c:v>6/1/2003</c:v>
                </c:pt>
                <c:pt idx="21">
                  <c:v>11/1/2003</c:v>
                </c:pt>
                <c:pt idx="22">
                  <c:v>6/1/2004</c:v>
                </c:pt>
                <c:pt idx="23">
                  <c:v>11/1/2004</c:v>
                </c:pt>
                <c:pt idx="24">
                  <c:v>6/1/2005</c:v>
                </c:pt>
                <c:pt idx="25">
                  <c:v>11/1/2005</c:v>
                </c:pt>
                <c:pt idx="26">
                  <c:v>6/1/2006</c:v>
                </c:pt>
                <c:pt idx="27">
                  <c:v>11/1/2006</c:v>
                </c:pt>
                <c:pt idx="28">
                  <c:v>6/1/2007</c:v>
                </c:pt>
                <c:pt idx="29">
                  <c:v>11/1/2007</c:v>
                </c:pt>
                <c:pt idx="30">
                  <c:v>6/1/2008</c:v>
                </c:pt>
                <c:pt idx="31">
                  <c:v>11/1/2008</c:v>
                </c:pt>
                <c:pt idx="32">
                  <c:v>6/1/2009</c:v>
                </c:pt>
                <c:pt idx="33">
                  <c:v>11/1/2009</c:v>
                </c:pt>
              </c:strCache>
            </c:strRef>
          </c:cat>
          <c:val>
            <c:numRef>
              <c:f>Sheet2!$Z$3:$Z$37</c:f>
              <c:numCache>
                <c:formatCode>General</c:formatCode>
                <c:ptCount val="34"/>
                <c:pt idx="20">
                  <c:v>452</c:v>
                </c:pt>
              </c:numCache>
            </c:numRef>
          </c:val>
          <c:smooth val="0"/>
        </c:ser>
        <c:ser>
          <c:idx val="25"/>
          <c:order val="25"/>
          <c:tx>
            <c:strRef>
              <c:f>Sheet2!$AA$1:$AA$2</c:f>
              <c:strCache>
                <c:ptCount val="1"/>
                <c:pt idx="0">
                  <c:v>pSeries 690 1.1GHz 2002, 512, 1170, 2253, POWER4, MPP, Colony</c:v>
                </c:pt>
              </c:strCache>
            </c:strRef>
          </c:tx>
          <c:cat>
            <c:strRef>
              <c:f>Sheet2!$A$3:$A$37</c:f>
              <c:strCache>
                <c:ptCount val="34"/>
                <c:pt idx="0">
                  <c:v>6/1/1993</c:v>
                </c:pt>
                <c:pt idx="1">
                  <c:v>11/1/1993</c:v>
                </c:pt>
                <c:pt idx="2">
                  <c:v>6/1/1994</c:v>
                </c:pt>
                <c:pt idx="3">
                  <c:v>11/1/1994</c:v>
                </c:pt>
                <c:pt idx="4">
                  <c:v>6/1/1995</c:v>
                </c:pt>
                <c:pt idx="5">
                  <c:v>11/1/1995</c:v>
                </c:pt>
                <c:pt idx="6">
                  <c:v>6/1/1996</c:v>
                </c:pt>
                <c:pt idx="7">
                  <c:v>11/1/1996</c:v>
                </c:pt>
                <c:pt idx="8">
                  <c:v>6/1/1997</c:v>
                </c:pt>
                <c:pt idx="9">
                  <c:v>11/1/1997</c:v>
                </c:pt>
                <c:pt idx="10">
                  <c:v>6/1/1998</c:v>
                </c:pt>
                <c:pt idx="11">
                  <c:v>11/1/1998</c:v>
                </c:pt>
                <c:pt idx="12">
                  <c:v>6/1/1999</c:v>
                </c:pt>
                <c:pt idx="13">
                  <c:v>11/1/1999</c:v>
                </c:pt>
                <c:pt idx="14">
                  <c:v>6/1/2000</c:v>
                </c:pt>
                <c:pt idx="15">
                  <c:v>11/1/2000</c:v>
                </c:pt>
                <c:pt idx="16">
                  <c:v>6/1/2001</c:v>
                </c:pt>
                <c:pt idx="17">
                  <c:v>11/1/2001</c:v>
                </c:pt>
                <c:pt idx="18">
                  <c:v>6/1/2002</c:v>
                </c:pt>
                <c:pt idx="19">
                  <c:v>11/1/2002</c:v>
                </c:pt>
                <c:pt idx="20">
                  <c:v>6/1/2003</c:v>
                </c:pt>
                <c:pt idx="21">
                  <c:v>11/1/2003</c:v>
                </c:pt>
                <c:pt idx="22">
                  <c:v>6/1/2004</c:v>
                </c:pt>
                <c:pt idx="23">
                  <c:v>11/1/2004</c:v>
                </c:pt>
                <c:pt idx="24">
                  <c:v>6/1/2005</c:v>
                </c:pt>
                <c:pt idx="25">
                  <c:v>11/1/2005</c:v>
                </c:pt>
                <c:pt idx="26">
                  <c:v>6/1/2006</c:v>
                </c:pt>
                <c:pt idx="27">
                  <c:v>11/1/2006</c:v>
                </c:pt>
                <c:pt idx="28">
                  <c:v>6/1/2007</c:v>
                </c:pt>
                <c:pt idx="29">
                  <c:v>11/1/2007</c:v>
                </c:pt>
                <c:pt idx="30">
                  <c:v>6/1/2008</c:v>
                </c:pt>
                <c:pt idx="31">
                  <c:v>11/1/2008</c:v>
                </c:pt>
                <c:pt idx="32">
                  <c:v>6/1/2009</c:v>
                </c:pt>
                <c:pt idx="33">
                  <c:v>11/1/2009</c:v>
                </c:pt>
              </c:strCache>
            </c:strRef>
          </c:cat>
          <c:val>
            <c:numRef>
              <c:f>Sheet2!$AA$3:$AA$37</c:f>
              <c:numCache>
                <c:formatCode>General</c:formatCode>
                <c:ptCount val="34"/>
                <c:pt idx="19">
                  <c:v>463</c:v>
                </c:pt>
                <c:pt idx="20">
                  <c:v>458</c:v>
                </c:pt>
                <c:pt idx="21">
                  <c:v>409</c:v>
                </c:pt>
                <c:pt idx="22">
                  <c:v>311</c:v>
                </c:pt>
                <c:pt idx="23">
                  <c:v>203</c:v>
                </c:pt>
                <c:pt idx="24">
                  <c:v>3</c:v>
                </c:pt>
              </c:numCache>
            </c:numRef>
          </c:val>
          <c:smooth val="0"/>
        </c:ser>
        <c:ser>
          <c:idx val="26"/>
          <c:order val="26"/>
          <c:tx>
            <c:strRef>
              <c:f>Sheet2!$AB$1:$AB$2</c:f>
              <c:strCache>
                <c:ptCount val="1"/>
                <c:pt idx="0">
                  <c:v>pSeries 690 1.1GHz GigEth 2002, 512, 826.5, 2253, POWER4, MPP, Gigabit Ethernet</c:v>
                </c:pt>
              </c:strCache>
            </c:strRef>
          </c:tx>
          <c:cat>
            <c:strRef>
              <c:f>Sheet2!$A$3:$A$37</c:f>
              <c:strCache>
                <c:ptCount val="34"/>
                <c:pt idx="0">
                  <c:v>6/1/1993</c:v>
                </c:pt>
                <c:pt idx="1">
                  <c:v>11/1/1993</c:v>
                </c:pt>
                <c:pt idx="2">
                  <c:v>6/1/1994</c:v>
                </c:pt>
                <c:pt idx="3">
                  <c:v>11/1/1994</c:v>
                </c:pt>
                <c:pt idx="4">
                  <c:v>6/1/1995</c:v>
                </c:pt>
                <c:pt idx="5">
                  <c:v>11/1/1995</c:v>
                </c:pt>
                <c:pt idx="6">
                  <c:v>6/1/1996</c:v>
                </c:pt>
                <c:pt idx="7">
                  <c:v>11/1/1996</c:v>
                </c:pt>
                <c:pt idx="8">
                  <c:v>6/1/1997</c:v>
                </c:pt>
                <c:pt idx="9">
                  <c:v>11/1/1997</c:v>
                </c:pt>
                <c:pt idx="10">
                  <c:v>6/1/1998</c:v>
                </c:pt>
                <c:pt idx="11">
                  <c:v>11/1/1998</c:v>
                </c:pt>
                <c:pt idx="12">
                  <c:v>6/1/1999</c:v>
                </c:pt>
                <c:pt idx="13">
                  <c:v>11/1/1999</c:v>
                </c:pt>
                <c:pt idx="14">
                  <c:v>6/1/2000</c:v>
                </c:pt>
                <c:pt idx="15">
                  <c:v>11/1/2000</c:v>
                </c:pt>
                <c:pt idx="16">
                  <c:v>6/1/2001</c:v>
                </c:pt>
                <c:pt idx="17">
                  <c:v>11/1/2001</c:v>
                </c:pt>
                <c:pt idx="18">
                  <c:v>6/1/2002</c:v>
                </c:pt>
                <c:pt idx="19">
                  <c:v>11/1/2002</c:v>
                </c:pt>
                <c:pt idx="20">
                  <c:v>6/1/2003</c:v>
                </c:pt>
                <c:pt idx="21">
                  <c:v>11/1/2003</c:v>
                </c:pt>
                <c:pt idx="22">
                  <c:v>6/1/2004</c:v>
                </c:pt>
                <c:pt idx="23">
                  <c:v>11/1/2004</c:v>
                </c:pt>
                <c:pt idx="24">
                  <c:v>6/1/2005</c:v>
                </c:pt>
                <c:pt idx="25">
                  <c:v>11/1/2005</c:v>
                </c:pt>
                <c:pt idx="26">
                  <c:v>6/1/2006</c:v>
                </c:pt>
                <c:pt idx="27">
                  <c:v>11/1/2006</c:v>
                </c:pt>
                <c:pt idx="28">
                  <c:v>6/1/2007</c:v>
                </c:pt>
                <c:pt idx="29">
                  <c:v>11/1/2007</c:v>
                </c:pt>
                <c:pt idx="30">
                  <c:v>6/1/2008</c:v>
                </c:pt>
                <c:pt idx="31">
                  <c:v>11/1/2008</c:v>
                </c:pt>
                <c:pt idx="32">
                  <c:v>6/1/2009</c:v>
                </c:pt>
                <c:pt idx="33">
                  <c:v>11/1/2009</c:v>
                </c:pt>
              </c:strCache>
            </c:strRef>
          </c:cat>
          <c:val>
            <c:numRef>
              <c:f>Sheet2!$AB$3:$AB$37</c:f>
              <c:numCache>
                <c:formatCode>General</c:formatCode>
                <c:ptCount val="34"/>
                <c:pt idx="18">
                  <c:v>467</c:v>
                </c:pt>
              </c:numCache>
            </c:numRef>
          </c:val>
          <c:smooth val="0"/>
        </c:ser>
        <c:ser>
          <c:idx val="27"/>
          <c:order val="27"/>
          <c:tx>
            <c:strRef>
              <c:f>Sheet2!$AC$1:$AC$2</c:f>
              <c:strCache>
                <c:ptCount val="1"/>
                <c:pt idx="0">
                  <c:v>SGI Altix XE 1300 Cluster Solutions, 2.66GHZ, Infiniband 2007, 2048, 17310, 21791, Intel EM64T Xeon 53xx (Clovertown), MPP, Infiniband DDR</c:v>
                </c:pt>
              </c:strCache>
            </c:strRef>
          </c:tx>
          <c:cat>
            <c:strRef>
              <c:f>Sheet2!$A$3:$A$37</c:f>
              <c:strCache>
                <c:ptCount val="34"/>
                <c:pt idx="0">
                  <c:v>6/1/1993</c:v>
                </c:pt>
                <c:pt idx="1">
                  <c:v>11/1/1993</c:v>
                </c:pt>
                <c:pt idx="2">
                  <c:v>6/1/1994</c:v>
                </c:pt>
                <c:pt idx="3">
                  <c:v>11/1/1994</c:v>
                </c:pt>
                <c:pt idx="4">
                  <c:v>6/1/1995</c:v>
                </c:pt>
                <c:pt idx="5">
                  <c:v>11/1/1995</c:v>
                </c:pt>
                <c:pt idx="6">
                  <c:v>6/1/1996</c:v>
                </c:pt>
                <c:pt idx="7">
                  <c:v>11/1/1996</c:v>
                </c:pt>
                <c:pt idx="8">
                  <c:v>6/1/1997</c:v>
                </c:pt>
                <c:pt idx="9">
                  <c:v>11/1/1997</c:v>
                </c:pt>
                <c:pt idx="10">
                  <c:v>6/1/1998</c:v>
                </c:pt>
                <c:pt idx="11">
                  <c:v>11/1/1998</c:v>
                </c:pt>
                <c:pt idx="12">
                  <c:v>6/1/1999</c:v>
                </c:pt>
                <c:pt idx="13">
                  <c:v>11/1/1999</c:v>
                </c:pt>
                <c:pt idx="14">
                  <c:v>6/1/2000</c:v>
                </c:pt>
                <c:pt idx="15">
                  <c:v>11/1/2000</c:v>
                </c:pt>
                <c:pt idx="16">
                  <c:v>6/1/2001</c:v>
                </c:pt>
                <c:pt idx="17">
                  <c:v>11/1/2001</c:v>
                </c:pt>
                <c:pt idx="18">
                  <c:v>6/1/2002</c:v>
                </c:pt>
                <c:pt idx="19">
                  <c:v>11/1/2002</c:v>
                </c:pt>
                <c:pt idx="20">
                  <c:v>6/1/2003</c:v>
                </c:pt>
                <c:pt idx="21">
                  <c:v>11/1/2003</c:v>
                </c:pt>
                <c:pt idx="22">
                  <c:v>6/1/2004</c:v>
                </c:pt>
                <c:pt idx="23">
                  <c:v>11/1/2004</c:v>
                </c:pt>
                <c:pt idx="24">
                  <c:v>6/1/2005</c:v>
                </c:pt>
                <c:pt idx="25">
                  <c:v>11/1/2005</c:v>
                </c:pt>
                <c:pt idx="26">
                  <c:v>6/1/2006</c:v>
                </c:pt>
                <c:pt idx="27">
                  <c:v>11/1/2006</c:v>
                </c:pt>
                <c:pt idx="28">
                  <c:v>6/1/2007</c:v>
                </c:pt>
                <c:pt idx="29">
                  <c:v>11/1/2007</c:v>
                </c:pt>
                <c:pt idx="30">
                  <c:v>6/1/2008</c:v>
                </c:pt>
                <c:pt idx="31">
                  <c:v>11/1/2008</c:v>
                </c:pt>
                <c:pt idx="32">
                  <c:v>6/1/2009</c:v>
                </c:pt>
                <c:pt idx="33">
                  <c:v>11/1/2009</c:v>
                </c:pt>
              </c:strCache>
            </c:strRef>
          </c:cat>
          <c:val>
            <c:numRef>
              <c:f>Sheet2!$AC$3:$AC$37</c:f>
              <c:numCache>
                <c:formatCode>General</c:formatCode>
                <c:ptCount val="34"/>
                <c:pt idx="28">
                  <c:v>456</c:v>
                </c:pt>
                <c:pt idx="29">
                  <c:v>439</c:v>
                </c:pt>
              </c:numCache>
            </c:numRef>
          </c:val>
          <c:smooth val="0"/>
        </c:ser>
        <c:ser>
          <c:idx val="28"/>
          <c:order val="28"/>
          <c:tx>
            <c:strRef>
              <c:f>Sheet2!$AD$1:$AD$2</c:f>
              <c:strCache>
                <c:ptCount val="1"/>
                <c:pt idx="0">
                  <c:v>SP P2SC 160 MHz 1998, 243, 106.1, 155.52, POWER2 SC, MPP, SP Switch</c:v>
                </c:pt>
              </c:strCache>
            </c:strRef>
          </c:tx>
          <c:cat>
            <c:strRef>
              <c:f>Sheet2!$A$3:$A$37</c:f>
              <c:strCache>
                <c:ptCount val="34"/>
                <c:pt idx="0">
                  <c:v>6/1/1993</c:v>
                </c:pt>
                <c:pt idx="1">
                  <c:v>11/1/1993</c:v>
                </c:pt>
                <c:pt idx="2">
                  <c:v>6/1/1994</c:v>
                </c:pt>
                <c:pt idx="3">
                  <c:v>11/1/1994</c:v>
                </c:pt>
                <c:pt idx="4">
                  <c:v>6/1/1995</c:v>
                </c:pt>
                <c:pt idx="5">
                  <c:v>11/1/1995</c:v>
                </c:pt>
                <c:pt idx="6">
                  <c:v>6/1/1996</c:v>
                </c:pt>
                <c:pt idx="7">
                  <c:v>11/1/1996</c:v>
                </c:pt>
                <c:pt idx="8">
                  <c:v>6/1/1997</c:v>
                </c:pt>
                <c:pt idx="9">
                  <c:v>11/1/1997</c:v>
                </c:pt>
                <c:pt idx="10">
                  <c:v>6/1/1998</c:v>
                </c:pt>
                <c:pt idx="11">
                  <c:v>11/1/1998</c:v>
                </c:pt>
                <c:pt idx="12">
                  <c:v>6/1/1999</c:v>
                </c:pt>
                <c:pt idx="13">
                  <c:v>11/1/1999</c:v>
                </c:pt>
                <c:pt idx="14">
                  <c:v>6/1/2000</c:v>
                </c:pt>
                <c:pt idx="15">
                  <c:v>11/1/2000</c:v>
                </c:pt>
                <c:pt idx="16">
                  <c:v>6/1/2001</c:v>
                </c:pt>
                <c:pt idx="17">
                  <c:v>11/1/2001</c:v>
                </c:pt>
                <c:pt idx="18">
                  <c:v>6/1/2002</c:v>
                </c:pt>
                <c:pt idx="19">
                  <c:v>11/1/2002</c:v>
                </c:pt>
                <c:pt idx="20">
                  <c:v>6/1/2003</c:v>
                </c:pt>
                <c:pt idx="21">
                  <c:v>11/1/2003</c:v>
                </c:pt>
                <c:pt idx="22">
                  <c:v>6/1/2004</c:v>
                </c:pt>
                <c:pt idx="23">
                  <c:v>11/1/2004</c:v>
                </c:pt>
                <c:pt idx="24">
                  <c:v>6/1/2005</c:v>
                </c:pt>
                <c:pt idx="25">
                  <c:v>11/1/2005</c:v>
                </c:pt>
                <c:pt idx="26">
                  <c:v>6/1/2006</c:v>
                </c:pt>
                <c:pt idx="27">
                  <c:v>11/1/2006</c:v>
                </c:pt>
                <c:pt idx="28">
                  <c:v>6/1/2007</c:v>
                </c:pt>
                <c:pt idx="29">
                  <c:v>11/1/2007</c:v>
                </c:pt>
                <c:pt idx="30">
                  <c:v>6/1/2008</c:v>
                </c:pt>
                <c:pt idx="31">
                  <c:v>11/1/2008</c:v>
                </c:pt>
                <c:pt idx="32">
                  <c:v>6/1/2009</c:v>
                </c:pt>
                <c:pt idx="33">
                  <c:v>11/1/2009</c:v>
                </c:pt>
              </c:strCache>
            </c:strRef>
          </c:cat>
          <c:val>
            <c:numRef>
              <c:f>Sheet2!$AD$3:$AD$37</c:f>
              <c:numCache>
                <c:formatCode>General</c:formatCode>
                <c:ptCount val="34"/>
                <c:pt idx="11">
                  <c:v>451</c:v>
                </c:pt>
                <c:pt idx="12">
                  <c:v>435</c:v>
                </c:pt>
                <c:pt idx="13">
                  <c:v>408</c:v>
                </c:pt>
                <c:pt idx="14">
                  <c:v>378</c:v>
                </c:pt>
                <c:pt idx="15">
                  <c:v>306</c:v>
                </c:pt>
              </c:numCache>
            </c:numRef>
          </c:val>
          <c:smooth val="0"/>
        </c:ser>
        <c:ser>
          <c:idx val="29"/>
          <c:order val="29"/>
          <c:tx>
            <c:strRef>
              <c:f>Sheet2!$AE$1:$AE$2</c:f>
              <c:strCache>
                <c:ptCount val="1"/>
                <c:pt idx="0">
                  <c:v>SP P2SC 160 MHz 1998, 243, 80.71, 155.52, POWER2 SC, MPP, SP Switch</c:v>
                </c:pt>
              </c:strCache>
            </c:strRef>
          </c:tx>
          <c:cat>
            <c:strRef>
              <c:f>Sheet2!$A$3:$A$37</c:f>
              <c:strCache>
                <c:ptCount val="34"/>
                <c:pt idx="0">
                  <c:v>6/1/1993</c:v>
                </c:pt>
                <c:pt idx="1">
                  <c:v>11/1/1993</c:v>
                </c:pt>
                <c:pt idx="2">
                  <c:v>6/1/1994</c:v>
                </c:pt>
                <c:pt idx="3">
                  <c:v>11/1/1994</c:v>
                </c:pt>
                <c:pt idx="4">
                  <c:v>6/1/1995</c:v>
                </c:pt>
                <c:pt idx="5">
                  <c:v>11/1/1995</c:v>
                </c:pt>
                <c:pt idx="6">
                  <c:v>6/1/1996</c:v>
                </c:pt>
                <c:pt idx="7">
                  <c:v>11/1/1996</c:v>
                </c:pt>
                <c:pt idx="8">
                  <c:v>6/1/1997</c:v>
                </c:pt>
                <c:pt idx="9">
                  <c:v>11/1/1997</c:v>
                </c:pt>
                <c:pt idx="10">
                  <c:v>6/1/1998</c:v>
                </c:pt>
                <c:pt idx="11">
                  <c:v>11/1/1998</c:v>
                </c:pt>
                <c:pt idx="12">
                  <c:v>6/1/1999</c:v>
                </c:pt>
                <c:pt idx="13">
                  <c:v>11/1/1999</c:v>
                </c:pt>
                <c:pt idx="14">
                  <c:v>6/1/2000</c:v>
                </c:pt>
                <c:pt idx="15">
                  <c:v>11/1/2000</c:v>
                </c:pt>
                <c:pt idx="16">
                  <c:v>6/1/2001</c:v>
                </c:pt>
                <c:pt idx="17">
                  <c:v>11/1/2001</c:v>
                </c:pt>
                <c:pt idx="18">
                  <c:v>6/1/2002</c:v>
                </c:pt>
                <c:pt idx="19">
                  <c:v>11/1/2002</c:v>
                </c:pt>
                <c:pt idx="20">
                  <c:v>6/1/2003</c:v>
                </c:pt>
                <c:pt idx="21">
                  <c:v>11/1/2003</c:v>
                </c:pt>
                <c:pt idx="22">
                  <c:v>6/1/2004</c:v>
                </c:pt>
                <c:pt idx="23">
                  <c:v>11/1/2004</c:v>
                </c:pt>
                <c:pt idx="24">
                  <c:v>6/1/2005</c:v>
                </c:pt>
                <c:pt idx="25">
                  <c:v>11/1/2005</c:v>
                </c:pt>
                <c:pt idx="26">
                  <c:v>6/1/2006</c:v>
                </c:pt>
                <c:pt idx="27">
                  <c:v>11/1/2006</c:v>
                </c:pt>
                <c:pt idx="28">
                  <c:v>6/1/2007</c:v>
                </c:pt>
                <c:pt idx="29">
                  <c:v>11/1/2007</c:v>
                </c:pt>
                <c:pt idx="30">
                  <c:v>6/1/2008</c:v>
                </c:pt>
                <c:pt idx="31">
                  <c:v>11/1/2008</c:v>
                </c:pt>
                <c:pt idx="32">
                  <c:v>6/1/2009</c:v>
                </c:pt>
                <c:pt idx="33">
                  <c:v>11/1/2009</c:v>
                </c:pt>
              </c:strCache>
            </c:strRef>
          </c:cat>
          <c:val>
            <c:numRef>
              <c:f>Sheet2!$AE$3:$AE$37</c:f>
              <c:numCache>
                <c:formatCode>General</c:formatCode>
                <c:ptCount val="34"/>
                <c:pt idx="10">
                  <c:v>451</c:v>
                </c:pt>
              </c:numCache>
            </c:numRef>
          </c:val>
          <c:smooth val="0"/>
        </c:ser>
        <c:ser>
          <c:idx val="30"/>
          <c:order val="30"/>
          <c:tx>
            <c:strRef>
              <c:f>Sheet2!$AF$1:$AF$2</c:f>
              <c:strCache>
                <c:ptCount val="1"/>
                <c:pt idx="0">
                  <c:v>SP Power3 222 MHz 1999, 1152, 613, 1023, POWER3, MPP, SP Switch</c:v>
                </c:pt>
              </c:strCache>
            </c:strRef>
          </c:tx>
          <c:cat>
            <c:strRef>
              <c:f>Sheet2!$A$3:$A$37</c:f>
              <c:strCache>
                <c:ptCount val="34"/>
                <c:pt idx="0">
                  <c:v>6/1/1993</c:v>
                </c:pt>
                <c:pt idx="1">
                  <c:v>11/1/1993</c:v>
                </c:pt>
                <c:pt idx="2">
                  <c:v>6/1/1994</c:v>
                </c:pt>
                <c:pt idx="3">
                  <c:v>11/1/1994</c:v>
                </c:pt>
                <c:pt idx="4">
                  <c:v>6/1/1995</c:v>
                </c:pt>
                <c:pt idx="5">
                  <c:v>11/1/1995</c:v>
                </c:pt>
                <c:pt idx="6">
                  <c:v>6/1/1996</c:v>
                </c:pt>
                <c:pt idx="7">
                  <c:v>11/1/1996</c:v>
                </c:pt>
                <c:pt idx="8">
                  <c:v>6/1/1997</c:v>
                </c:pt>
                <c:pt idx="9">
                  <c:v>11/1/1997</c:v>
                </c:pt>
                <c:pt idx="10">
                  <c:v>6/1/1998</c:v>
                </c:pt>
                <c:pt idx="11">
                  <c:v>11/1/1998</c:v>
                </c:pt>
                <c:pt idx="12">
                  <c:v>6/1/1999</c:v>
                </c:pt>
                <c:pt idx="13">
                  <c:v>11/1/1999</c:v>
                </c:pt>
                <c:pt idx="14">
                  <c:v>6/1/2000</c:v>
                </c:pt>
                <c:pt idx="15">
                  <c:v>11/1/2000</c:v>
                </c:pt>
                <c:pt idx="16">
                  <c:v>6/1/2001</c:v>
                </c:pt>
                <c:pt idx="17">
                  <c:v>11/1/2001</c:v>
                </c:pt>
                <c:pt idx="18">
                  <c:v>6/1/2002</c:v>
                </c:pt>
                <c:pt idx="19">
                  <c:v>11/1/2002</c:v>
                </c:pt>
                <c:pt idx="20">
                  <c:v>6/1/2003</c:v>
                </c:pt>
                <c:pt idx="21">
                  <c:v>11/1/2003</c:v>
                </c:pt>
                <c:pt idx="22">
                  <c:v>6/1/2004</c:v>
                </c:pt>
                <c:pt idx="23">
                  <c:v>11/1/2004</c:v>
                </c:pt>
                <c:pt idx="24">
                  <c:v>6/1/2005</c:v>
                </c:pt>
                <c:pt idx="25">
                  <c:v>11/1/2005</c:v>
                </c:pt>
                <c:pt idx="26">
                  <c:v>6/1/2006</c:v>
                </c:pt>
                <c:pt idx="27">
                  <c:v>11/1/2006</c:v>
                </c:pt>
                <c:pt idx="28">
                  <c:v>6/1/2007</c:v>
                </c:pt>
                <c:pt idx="29">
                  <c:v>11/1/2007</c:v>
                </c:pt>
                <c:pt idx="30">
                  <c:v>6/1/2008</c:v>
                </c:pt>
                <c:pt idx="31">
                  <c:v>11/1/2008</c:v>
                </c:pt>
                <c:pt idx="32">
                  <c:v>6/1/2009</c:v>
                </c:pt>
                <c:pt idx="33">
                  <c:v>11/1/2009</c:v>
                </c:pt>
              </c:strCache>
            </c:strRef>
          </c:cat>
          <c:val>
            <c:numRef>
              <c:f>Sheet2!$AF$3:$AF$37</c:f>
              <c:numCache>
                <c:formatCode>General</c:formatCode>
                <c:ptCount val="34"/>
                <c:pt idx="14">
                  <c:v>485</c:v>
                </c:pt>
              </c:numCache>
            </c:numRef>
          </c:val>
          <c:smooth val="0"/>
        </c:ser>
        <c:ser>
          <c:idx val="31"/>
          <c:order val="31"/>
          <c:tx>
            <c:strRef>
              <c:f>Sheet2!$AG$1:$AG$2</c:f>
              <c:strCache>
                <c:ptCount val="1"/>
                <c:pt idx="0">
                  <c:v>SP Power3 222 MHz 1999, 960, 558.1, 852.4, POWER3, MPP, SP Switch</c:v>
                </c:pt>
              </c:strCache>
            </c:strRef>
          </c:tx>
          <c:cat>
            <c:strRef>
              <c:f>Sheet2!$A$3:$A$37</c:f>
              <c:strCache>
                <c:ptCount val="34"/>
                <c:pt idx="0">
                  <c:v>6/1/1993</c:v>
                </c:pt>
                <c:pt idx="1">
                  <c:v>11/1/1993</c:v>
                </c:pt>
                <c:pt idx="2">
                  <c:v>6/1/1994</c:v>
                </c:pt>
                <c:pt idx="3">
                  <c:v>11/1/1994</c:v>
                </c:pt>
                <c:pt idx="4">
                  <c:v>6/1/1995</c:v>
                </c:pt>
                <c:pt idx="5">
                  <c:v>11/1/1995</c:v>
                </c:pt>
                <c:pt idx="6">
                  <c:v>6/1/1996</c:v>
                </c:pt>
                <c:pt idx="7">
                  <c:v>11/1/1996</c:v>
                </c:pt>
                <c:pt idx="8">
                  <c:v>6/1/1997</c:v>
                </c:pt>
                <c:pt idx="9">
                  <c:v>11/1/1997</c:v>
                </c:pt>
                <c:pt idx="10">
                  <c:v>6/1/1998</c:v>
                </c:pt>
                <c:pt idx="11">
                  <c:v>11/1/1998</c:v>
                </c:pt>
                <c:pt idx="12">
                  <c:v>6/1/1999</c:v>
                </c:pt>
                <c:pt idx="13">
                  <c:v>11/1/1999</c:v>
                </c:pt>
                <c:pt idx="14">
                  <c:v>6/1/2000</c:v>
                </c:pt>
                <c:pt idx="15">
                  <c:v>11/1/2000</c:v>
                </c:pt>
                <c:pt idx="16">
                  <c:v>6/1/2001</c:v>
                </c:pt>
                <c:pt idx="17">
                  <c:v>11/1/2001</c:v>
                </c:pt>
                <c:pt idx="18">
                  <c:v>6/1/2002</c:v>
                </c:pt>
                <c:pt idx="19">
                  <c:v>11/1/2002</c:v>
                </c:pt>
                <c:pt idx="20">
                  <c:v>6/1/2003</c:v>
                </c:pt>
                <c:pt idx="21">
                  <c:v>11/1/2003</c:v>
                </c:pt>
                <c:pt idx="22">
                  <c:v>6/1/2004</c:v>
                </c:pt>
                <c:pt idx="23">
                  <c:v>11/1/2004</c:v>
                </c:pt>
                <c:pt idx="24">
                  <c:v>6/1/2005</c:v>
                </c:pt>
                <c:pt idx="25">
                  <c:v>11/1/2005</c:v>
                </c:pt>
                <c:pt idx="26">
                  <c:v>6/1/2006</c:v>
                </c:pt>
                <c:pt idx="27">
                  <c:v>11/1/2006</c:v>
                </c:pt>
                <c:pt idx="28">
                  <c:v>6/1/2007</c:v>
                </c:pt>
                <c:pt idx="29">
                  <c:v>11/1/2007</c:v>
                </c:pt>
                <c:pt idx="30">
                  <c:v>6/1/2008</c:v>
                </c:pt>
                <c:pt idx="31">
                  <c:v>11/1/2008</c:v>
                </c:pt>
                <c:pt idx="32">
                  <c:v>6/1/2009</c:v>
                </c:pt>
                <c:pt idx="33">
                  <c:v>11/1/2009</c:v>
                </c:pt>
              </c:strCache>
            </c:strRef>
          </c:cat>
          <c:val>
            <c:numRef>
              <c:f>Sheet2!$AG$3:$AG$37</c:f>
              <c:numCache>
                <c:formatCode>General</c:formatCode>
                <c:ptCount val="34"/>
                <c:pt idx="13">
                  <c:v>491</c:v>
                </c:pt>
              </c:numCache>
            </c:numRef>
          </c:val>
          <c:smooth val="0"/>
        </c:ser>
        <c:ser>
          <c:idx val="32"/>
          <c:order val="32"/>
          <c:tx>
            <c:strRef>
              <c:f>Sheet2!$AH$1:$AH$2</c:f>
              <c:strCache>
                <c:ptCount val="1"/>
                <c:pt idx="0">
                  <c:v>SP Power3 375 MHz 16 way 2001, 812, 837, 1218, POWER3, MPP, SP Switch</c:v>
                </c:pt>
              </c:strCache>
            </c:strRef>
          </c:tx>
          <c:cat>
            <c:strRef>
              <c:f>Sheet2!$A$3:$A$37</c:f>
              <c:strCache>
                <c:ptCount val="34"/>
                <c:pt idx="0">
                  <c:v>6/1/1993</c:v>
                </c:pt>
                <c:pt idx="1">
                  <c:v>11/1/1993</c:v>
                </c:pt>
                <c:pt idx="2">
                  <c:v>6/1/1994</c:v>
                </c:pt>
                <c:pt idx="3">
                  <c:v>11/1/1994</c:v>
                </c:pt>
                <c:pt idx="4">
                  <c:v>6/1/1995</c:v>
                </c:pt>
                <c:pt idx="5">
                  <c:v>11/1/1995</c:v>
                </c:pt>
                <c:pt idx="6">
                  <c:v>6/1/1996</c:v>
                </c:pt>
                <c:pt idx="7">
                  <c:v>11/1/1996</c:v>
                </c:pt>
                <c:pt idx="8">
                  <c:v>6/1/1997</c:v>
                </c:pt>
                <c:pt idx="9">
                  <c:v>11/1/1997</c:v>
                </c:pt>
                <c:pt idx="10">
                  <c:v>6/1/1998</c:v>
                </c:pt>
                <c:pt idx="11">
                  <c:v>11/1/1998</c:v>
                </c:pt>
                <c:pt idx="12">
                  <c:v>6/1/1999</c:v>
                </c:pt>
                <c:pt idx="13">
                  <c:v>11/1/1999</c:v>
                </c:pt>
                <c:pt idx="14">
                  <c:v>6/1/2000</c:v>
                </c:pt>
                <c:pt idx="15">
                  <c:v>11/1/2000</c:v>
                </c:pt>
                <c:pt idx="16">
                  <c:v>6/1/2001</c:v>
                </c:pt>
                <c:pt idx="17">
                  <c:v>11/1/2001</c:v>
                </c:pt>
                <c:pt idx="18">
                  <c:v>6/1/2002</c:v>
                </c:pt>
                <c:pt idx="19">
                  <c:v>11/1/2002</c:v>
                </c:pt>
                <c:pt idx="20">
                  <c:v>6/1/2003</c:v>
                </c:pt>
                <c:pt idx="21">
                  <c:v>11/1/2003</c:v>
                </c:pt>
                <c:pt idx="22">
                  <c:v>6/1/2004</c:v>
                </c:pt>
                <c:pt idx="23">
                  <c:v>11/1/2004</c:v>
                </c:pt>
                <c:pt idx="24">
                  <c:v>6/1/2005</c:v>
                </c:pt>
                <c:pt idx="25">
                  <c:v>11/1/2005</c:v>
                </c:pt>
                <c:pt idx="26">
                  <c:v>6/1/2006</c:v>
                </c:pt>
                <c:pt idx="27">
                  <c:v>11/1/2006</c:v>
                </c:pt>
                <c:pt idx="28">
                  <c:v>6/1/2007</c:v>
                </c:pt>
                <c:pt idx="29">
                  <c:v>11/1/2007</c:v>
                </c:pt>
                <c:pt idx="30">
                  <c:v>6/1/2008</c:v>
                </c:pt>
                <c:pt idx="31">
                  <c:v>11/1/2008</c:v>
                </c:pt>
                <c:pt idx="32">
                  <c:v>6/1/2009</c:v>
                </c:pt>
                <c:pt idx="33">
                  <c:v>11/1/2009</c:v>
                </c:pt>
              </c:strCache>
            </c:strRef>
          </c:cat>
          <c:val>
            <c:numRef>
              <c:f>Sheet2!$AH$3:$AH$37</c:f>
              <c:numCache>
                <c:formatCode>General</c:formatCode>
                <c:ptCount val="34"/>
                <c:pt idx="16">
                  <c:v>483</c:v>
                </c:pt>
                <c:pt idx="17">
                  <c:v>478</c:v>
                </c:pt>
                <c:pt idx="18">
                  <c:v>470</c:v>
                </c:pt>
                <c:pt idx="19">
                  <c:v>439</c:v>
                </c:pt>
              </c:numCache>
            </c:numRef>
          </c:val>
          <c:smooth val="0"/>
        </c:ser>
        <c:ser>
          <c:idx val="33"/>
          <c:order val="33"/>
          <c:tx>
            <c:strRef>
              <c:f>Sheet2!$AI$1:$AI$2</c:f>
              <c:strCache>
                <c:ptCount val="1"/>
                <c:pt idx="0">
                  <c:v>SP Power3 375 MHz 2000, 322, 326, 483, POWER3, MPP, SP Switch</c:v>
                </c:pt>
              </c:strCache>
            </c:strRef>
          </c:tx>
          <c:cat>
            <c:strRef>
              <c:f>Sheet2!$A$3:$A$37</c:f>
              <c:strCache>
                <c:ptCount val="34"/>
                <c:pt idx="0">
                  <c:v>6/1/1993</c:v>
                </c:pt>
                <c:pt idx="1">
                  <c:v>11/1/1993</c:v>
                </c:pt>
                <c:pt idx="2">
                  <c:v>6/1/1994</c:v>
                </c:pt>
                <c:pt idx="3">
                  <c:v>11/1/1994</c:v>
                </c:pt>
                <c:pt idx="4">
                  <c:v>6/1/1995</c:v>
                </c:pt>
                <c:pt idx="5">
                  <c:v>11/1/1995</c:v>
                </c:pt>
                <c:pt idx="6">
                  <c:v>6/1/1996</c:v>
                </c:pt>
                <c:pt idx="7">
                  <c:v>11/1/1996</c:v>
                </c:pt>
                <c:pt idx="8">
                  <c:v>6/1/1997</c:v>
                </c:pt>
                <c:pt idx="9">
                  <c:v>11/1/1997</c:v>
                </c:pt>
                <c:pt idx="10">
                  <c:v>6/1/1998</c:v>
                </c:pt>
                <c:pt idx="11">
                  <c:v>11/1/1998</c:v>
                </c:pt>
                <c:pt idx="12">
                  <c:v>6/1/1999</c:v>
                </c:pt>
                <c:pt idx="13">
                  <c:v>11/1/1999</c:v>
                </c:pt>
                <c:pt idx="14">
                  <c:v>6/1/2000</c:v>
                </c:pt>
                <c:pt idx="15">
                  <c:v>11/1/2000</c:v>
                </c:pt>
                <c:pt idx="16">
                  <c:v>6/1/2001</c:v>
                </c:pt>
                <c:pt idx="17">
                  <c:v>11/1/2001</c:v>
                </c:pt>
                <c:pt idx="18">
                  <c:v>6/1/2002</c:v>
                </c:pt>
                <c:pt idx="19">
                  <c:v>11/1/2002</c:v>
                </c:pt>
                <c:pt idx="20">
                  <c:v>6/1/2003</c:v>
                </c:pt>
                <c:pt idx="21">
                  <c:v>11/1/2003</c:v>
                </c:pt>
                <c:pt idx="22">
                  <c:v>6/1/2004</c:v>
                </c:pt>
                <c:pt idx="23">
                  <c:v>11/1/2004</c:v>
                </c:pt>
                <c:pt idx="24">
                  <c:v>6/1/2005</c:v>
                </c:pt>
                <c:pt idx="25">
                  <c:v>11/1/2005</c:v>
                </c:pt>
                <c:pt idx="26">
                  <c:v>6/1/2006</c:v>
                </c:pt>
                <c:pt idx="27">
                  <c:v>11/1/2006</c:v>
                </c:pt>
                <c:pt idx="28">
                  <c:v>6/1/2007</c:v>
                </c:pt>
                <c:pt idx="29">
                  <c:v>11/1/2007</c:v>
                </c:pt>
                <c:pt idx="30">
                  <c:v>6/1/2008</c:v>
                </c:pt>
                <c:pt idx="31">
                  <c:v>11/1/2008</c:v>
                </c:pt>
                <c:pt idx="32">
                  <c:v>6/1/2009</c:v>
                </c:pt>
                <c:pt idx="33">
                  <c:v>11/1/2009</c:v>
                </c:pt>
              </c:strCache>
            </c:strRef>
          </c:cat>
          <c:val>
            <c:numRef>
              <c:f>Sheet2!$AI$3:$AI$37</c:f>
              <c:numCache>
                <c:formatCode>General</c:formatCode>
                <c:ptCount val="34"/>
                <c:pt idx="14">
                  <c:v>458</c:v>
                </c:pt>
              </c:numCache>
            </c:numRef>
          </c:val>
          <c:smooth val="0"/>
        </c:ser>
        <c:ser>
          <c:idx val="34"/>
          <c:order val="34"/>
          <c:tx>
            <c:strRef>
              <c:f>Sheet2!$AJ$1:$AJ$2</c:f>
              <c:strCache>
                <c:ptCount val="1"/>
                <c:pt idx="0">
                  <c:v>SP Power3 375 MHz 2001, 508, 534, 762, POWER3, MPP, SP Switch</c:v>
                </c:pt>
              </c:strCache>
            </c:strRef>
          </c:tx>
          <c:cat>
            <c:strRef>
              <c:f>Sheet2!$A$3:$A$37</c:f>
              <c:strCache>
                <c:ptCount val="34"/>
                <c:pt idx="0">
                  <c:v>6/1/1993</c:v>
                </c:pt>
                <c:pt idx="1">
                  <c:v>11/1/1993</c:v>
                </c:pt>
                <c:pt idx="2">
                  <c:v>6/1/1994</c:v>
                </c:pt>
                <c:pt idx="3">
                  <c:v>11/1/1994</c:v>
                </c:pt>
                <c:pt idx="4">
                  <c:v>6/1/1995</c:v>
                </c:pt>
                <c:pt idx="5">
                  <c:v>11/1/1995</c:v>
                </c:pt>
                <c:pt idx="6">
                  <c:v>6/1/1996</c:v>
                </c:pt>
                <c:pt idx="7">
                  <c:v>11/1/1996</c:v>
                </c:pt>
                <c:pt idx="8">
                  <c:v>6/1/1997</c:v>
                </c:pt>
                <c:pt idx="9">
                  <c:v>11/1/1997</c:v>
                </c:pt>
                <c:pt idx="10">
                  <c:v>6/1/1998</c:v>
                </c:pt>
                <c:pt idx="11">
                  <c:v>11/1/1998</c:v>
                </c:pt>
                <c:pt idx="12">
                  <c:v>6/1/1999</c:v>
                </c:pt>
                <c:pt idx="13">
                  <c:v>11/1/1999</c:v>
                </c:pt>
                <c:pt idx="14">
                  <c:v>6/1/2000</c:v>
                </c:pt>
                <c:pt idx="15">
                  <c:v>11/1/2000</c:v>
                </c:pt>
                <c:pt idx="16">
                  <c:v>6/1/2001</c:v>
                </c:pt>
                <c:pt idx="17">
                  <c:v>11/1/2001</c:v>
                </c:pt>
                <c:pt idx="18">
                  <c:v>6/1/2002</c:v>
                </c:pt>
                <c:pt idx="19">
                  <c:v>11/1/2002</c:v>
                </c:pt>
                <c:pt idx="20">
                  <c:v>6/1/2003</c:v>
                </c:pt>
                <c:pt idx="21">
                  <c:v>11/1/2003</c:v>
                </c:pt>
                <c:pt idx="22">
                  <c:v>6/1/2004</c:v>
                </c:pt>
                <c:pt idx="23">
                  <c:v>11/1/2004</c:v>
                </c:pt>
                <c:pt idx="24">
                  <c:v>6/1/2005</c:v>
                </c:pt>
                <c:pt idx="25">
                  <c:v>11/1/2005</c:v>
                </c:pt>
                <c:pt idx="26">
                  <c:v>6/1/2006</c:v>
                </c:pt>
                <c:pt idx="27">
                  <c:v>11/1/2006</c:v>
                </c:pt>
                <c:pt idx="28">
                  <c:v>6/1/2007</c:v>
                </c:pt>
                <c:pt idx="29">
                  <c:v>11/1/2007</c:v>
                </c:pt>
                <c:pt idx="30">
                  <c:v>6/1/2008</c:v>
                </c:pt>
                <c:pt idx="31">
                  <c:v>11/1/2008</c:v>
                </c:pt>
                <c:pt idx="32">
                  <c:v>6/1/2009</c:v>
                </c:pt>
                <c:pt idx="33">
                  <c:v>11/1/2009</c:v>
                </c:pt>
              </c:strCache>
            </c:strRef>
          </c:cat>
          <c:val>
            <c:numRef>
              <c:f>Sheet2!$AJ$3:$AJ$37</c:f>
              <c:numCache>
                <c:formatCode>General</c:formatCode>
                <c:ptCount val="34"/>
                <c:pt idx="17">
                  <c:v>451</c:v>
                </c:pt>
                <c:pt idx="18">
                  <c:v>423</c:v>
                </c:pt>
                <c:pt idx="19">
                  <c:v>390</c:v>
                </c:pt>
                <c:pt idx="20">
                  <c:v>333</c:v>
                </c:pt>
                <c:pt idx="21">
                  <c:v>201</c:v>
                </c:pt>
              </c:numCache>
            </c:numRef>
          </c:val>
          <c:smooth val="0"/>
        </c:ser>
        <c:ser>
          <c:idx val="35"/>
          <c:order val="35"/>
          <c:tx>
            <c:strRef>
              <c:f>Sheet2!$AK$1:$AK$2</c:f>
              <c:strCache>
                <c:ptCount val="1"/>
                <c:pt idx="0">
                  <c:v>SP Power3 375 MHz 8 way 2000, 1152, 929, 1728, POWER3, MPP, SP Switch</c:v>
                </c:pt>
              </c:strCache>
            </c:strRef>
          </c:tx>
          <c:cat>
            <c:strRef>
              <c:f>Sheet2!$A$3:$A$37</c:f>
              <c:strCache>
                <c:ptCount val="34"/>
                <c:pt idx="0">
                  <c:v>6/1/1993</c:v>
                </c:pt>
                <c:pt idx="1">
                  <c:v>11/1/1993</c:v>
                </c:pt>
                <c:pt idx="2">
                  <c:v>6/1/1994</c:v>
                </c:pt>
                <c:pt idx="3">
                  <c:v>11/1/1994</c:v>
                </c:pt>
                <c:pt idx="4">
                  <c:v>6/1/1995</c:v>
                </c:pt>
                <c:pt idx="5">
                  <c:v>11/1/1995</c:v>
                </c:pt>
                <c:pt idx="6">
                  <c:v>6/1/1996</c:v>
                </c:pt>
                <c:pt idx="7">
                  <c:v>11/1/1996</c:v>
                </c:pt>
                <c:pt idx="8">
                  <c:v>6/1/1997</c:v>
                </c:pt>
                <c:pt idx="9">
                  <c:v>11/1/1997</c:v>
                </c:pt>
                <c:pt idx="10">
                  <c:v>6/1/1998</c:v>
                </c:pt>
                <c:pt idx="11">
                  <c:v>11/1/1998</c:v>
                </c:pt>
                <c:pt idx="12">
                  <c:v>6/1/1999</c:v>
                </c:pt>
                <c:pt idx="13">
                  <c:v>11/1/1999</c:v>
                </c:pt>
                <c:pt idx="14">
                  <c:v>6/1/2000</c:v>
                </c:pt>
                <c:pt idx="15">
                  <c:v>11/1/2000</c:v>
                </c:pt>
                <c:pt idx="16">
                  <c:v>6/1/2001</c:v>
                </c:pt>
                <c:pt idx="17">
                  <c:v>11/1/2001</c:v>
                </c:pt>
                <c:pt idx="18">
                  <c:v>6/1/2002</c:v>
                </c:pt>
                <c:pt idx="19">
                  <c:v>11/1/2002</c:v>
                </c:pt>
                <c:pt idx="20">
                  <c:v>6/1/2003</c:v>
                </c:pt>
                <c:pt idx="21">
                  <c:v>11/1/2003</c:v>
                </c:pt>
                <c:pt idx="22">
                  <c:v>6/1/2004</c:v>
                </c:pt>
                <c:pt idx="23">
                  <c:v>11/1/2004</c:v>
                </c:pt>
                <c:pt idx="24">
                  <c:v>6/1/2005</c:v>
                </c:pt>
                <c:pt idx="25">
                  <c:v>11/1/2005</c:v>
                </c:pt>
                <c:pt idx="26">
                  <c:v>6/1/2006</c:v>
                </c:pt>
                <c:pt idx="27">
                  <c:v>11/1/2006</c:v>
                </c:pt>
                <c:pt idx="28">
                  <c:v>6/1/2007</c:v>
                </c:pt>
                <c:pt idx="29">
                  <c:v>11/1/2007</c:v>
                </c:pt>
                <c:pt idx="30">
                  <c:v>6/1/2008</c:v>
                </c:pt>
                <c:pt idx="31">
                  <c:v>11/1/2008</c:v>
                </c:pt>
                <c:pt idx="32">
                  <c:v>6/1/2009</c:v>
                </c:pt>
                <c:pt idx="33">
                  <c:v>11/1/2009</c:v>
                </c:pt>
              </c:strCache>
            </c:strRef>
          </c:cat>
          <c:val>
            <c:numRef>
              <c:f>Sheet2!$AK$3:$AK$37</c:f>
              <c:numCache>
                <c:formatCode>General</c:formatCode>
                <c:ptCount val="34"/>
                <c:pt idx="15">
                  <c:v>493</c:v>
                </c:pt>
                <c:pt idx="16">
                  <c:v>488</c:v>
                </c:pt>
                <c:pt idx="17">
                  <c:v>483</c:v>
                </c:pt>
                <c:pt idx="18">
                  <c:v>475</c:v>
                </c:pt>
                <c:pt idx="19">
                  <c:v>449</c:v>
                </c:pt>
                <c:pt idx="20">
                  <c:v>439</c:v>
                </c:pt>
                <c:pt idx="21">
                  <c:v>364</c:v>
                </c:pt>
                <c:pt idx="22">
                  <c:v>226</c:v>
                </c:pt>
              </c:numCache>
            </c:numRef>
          </c:val>
          <c:smooth val="0"/>
        </c:ser>
        <c:ser>
          <c:idx val="36"/>
          <c:order val="36"/>
          <c:tx>
            <c:strRef>
              <c:f>Sheet2!$AL$1:$AL$2</c:f>
              <c:strCache>
                <c:ptCount val="1"/>
                <c:pt idx="0">
                  <c:v>SP2/384 1994, 384, 66.3, 102.14, POWER2, MPP, N/A</c:v>
                </c:pt>
              </c:strCache>
            </c:strRef>
          </c:tx>
          <c:cat>
            <c:strRef>
              <c:f>Sheet2!$A$3:$A$37</c:f>
              <c:strCache>
                <c:ptCount val="34"/>
                <c:pt idx="0">
                  <c:v>6/1/1993</c:v>
                </c:pt>
                <c:pt idx="1">
                  <c:v>11/1/1993</c:v>
                </c:pt>
                <c:pt idx="2">
                  <c:v>6/1/1994</c:v>
                </c:pt>
                <c:pt idx="3">
                  <c:v>11/1/1994</c:v>
                </c:pt>
                <c:pt idx="4">
                  <c:v>6/1/1995</c:v>
                </c:pt>
                <c:pt idx="5">
                  <c:v>11/1/1995</c:v>
                </c:pt>
                <c:pt idx="6">
                  <c:v>6/1/1996</c:v>
                </c:pt>
                <c:pt idx="7">
                  <c:v>11/1/1996</c:v>
                </c:pt>
                <c:pt idx="8">
                  <c:v>6/1/1997</c:v>
                </c:pt>
                <c:pt idx="9">
                  <c:v>11/1/1997</c:v>
                </c:pt>
                <c:pt idx="10">
                  <c:v>6/1/1998</c:v>
                </c:pt>
                <c:pt idx="11">
                  <c:v>11/1/1998</c:v>
                </c:pt>
                <c:pt idx="12">
                  <c:v>6/1/1999</c:v>
                </c:pt>
                <c:pt idx="13">
                  <c:v>11/1/1999</c:v>
                </c:pt>
                <c:pt idx="14">
                  <c:v>6/1/2000</c:v>
                </c:pt>
                <c:pt idx="15">
                  <c:v>11/1/2000</c:v>
                </c:pt>
                <c:pt idx="16">
                  <c:v>6/1/2001</c:v>
                </c:pt>
                <c:pt idx="17">
                  <c:v>11/1/2001</c:v>
                </c:pt>
                <c:pt idx="18">
                  <c:v>6/1/2002</c:v>
                </c:pt>
                <c:pt idx="19">
                  <c:v>11/1/2002</c:v>
                </c:pt>
                <c:pt idx="20">
                  <c:v>6/1/2003</c:v>
                </c:pt>
                <c:pt idx="21">
                  <c:v>11/1/2003</c:v>
                </c:pt>
                <c:pt idx="22">
                  <c:v>6/1/2004</c:v>
                </c:pt>
                <c:pt idx="23">
                  <c:v>11/1/2004</c:v>
                </c:pt>
                <c:pt idx="24">
                  <c:v>6/1/2005</c:v>
                </c:pt>
                <c:pt idx="25">
                  <c:v>11/1/2005</c:v>
                </c:pt>
                <c:pt idx="26">
                  <c:v>6/1/2006</c:v>
                </c:pt>
                <c:pt idx="27">
                  <c:v>11/1/2006</c:v>
                </c:pt>
                <c:pt idx="28">
                  <c:v>6/1/2007</c:v>
                </c:pt>
                <c:pt idx="29">
                  <c:v>11/1/2007</c:v>
                </c:pt>
                <c:pt idx="30">
                  <c:v>6/1/2008</c:v>
                </c:pt>
                <c:pt idx="31">
                  <c:v>11/1/2008</c:v>
                </c:pt>
                <c:pt idx="32">
                  <c:v>6/1/2009</c:v>
                </c:pt>
                <c:pt idx="33">
                  <c:v>11/1/2009</c:v>
                </c:pt>
              </c:strCache>
            </c:strRef>
          </c:cat>
          <c:val>
            <c:numRef>
              <c:f>Sheet2!$AL$3:$AL$37</c:f>
              <c:numCache>
                <c:formatCode>General</c:formatCode>
                <c:ptCount val="34"/>
                <c:pt idx="5">
                  <c:v>493</c:v>
                </c:pt>
                <c:pt idx="6">
                  <c:v>489</c:v>
                </c:pt>
                <c:pt idx="7">
                  <c:v>485</c:v>
                </c:pt>
                <c:pt idx="8">
                  <c:v>466</c:v>
                </c:pt>
                <c:pt idx="9">
                  <c:v>456</c:v>
                </c:pt>
              </c:numCache>
            </c:numRef>
          </c:val>
          <c:smooth val="0"/>
        </c:ser>
        <c:ser>
          <c:idx val="37"/>
          <c:order val="37"/>
          <c:tx>
            <c:strRef>
              <c:f>Sheet2!$AM$1:$AM$2</c:f>
              <c:strCache>
                <c:ptCount val="1"/>
                <c:pt idx="0">
                  <c:v>SP2/400 1994, 400, 44.2, 106.4, POWER2, MPP, N/A</c:v>
                </c:pt>
              </c:strCache>
            </c:strRef>
          </c:tx>
          <c:cat>
            <c:strRef>
              <c:f>Sheet2!$A$3:$A$37</c:f>
              <c:strCache>
                <c:ptCount val="34"/>
                <c:pt idx="0">
                  <c:v>6/1/1993</c:v>
                </c:pt>
                <c:pt idx="1">
                  <c:v>11/1/1993</c:v>
                </c:pt>
                <c:pt idx="2">
                  <c:v>6/1/1994</c:v>
                </c:pt>
                <c:pt idx="3">
                  <c:v>11/1/1994</c:v>
                </c:pt>
                <c:pt idx="4">
                  <c:v>6/1/1995</c:v>
                </c:pt>
                <c:pt idx="5">
                  <c:v>11/1/1995</c:v>
                </c:pt>
                <c:pt idx="6">
                  <c:v>6/1/1996</c:v>
                </c:pt>
                <c:pt idx="7">
                  <c:v>11/1/1996</c:v>
                </c:pt>
                <c:pt idx="8">
                  <c:v>6/1/1997</c:v>
                </c:pt>
                <c:pt idx="9">
                  <c:v>11/1/1997</c:v>
                </c:pt>
                <c:pt idx="10">
                  <c:v>6/1/1998</c:v>
                </c:pt>
                <c:pt idx="11">
                  <c:v>11/1/1998</c:v>
                </c:pt>
                <c:pt idx="12">
                  <c:v>6/1/1999</c:v>
                </c:pt>
                <c:pt idx="13">
                  <c:v>11/1/1999</c:v>
                </c:pt>
                <c:pt idx="14">
                  <c:v>6/1/2000</c:v>
                </c:pt>
                <c:pt idx="15">
                  <c:v>11/1/2000</c:v>
                </c:pt>
                <c:pt idx="16">
                  <c:v>6/1/2001</c:v>
                </c:pt>
                <c:pt idx="17">
                  <c:v>11/1/2001</c:v>
                </c:pt>
                <c:pt idx="18">
                  <c:v>6/1/2002</c:v>
                </c:pt>
                <c:pt idx="19">
                  <c:v>11/1/2002</c:v>
                </c:pt>
                <c:pt idx="20">
                  <c:v>6/1/2003</c:v>
                </c:pt>
                <c:pt idx="21">
                  <c:v>11/1/2003</c:v>
                </c:pt>
                <c:pt idx="22">
                  <c:v>6/1/2004</c:v>
                </c:pt>
                <c:pt idx="23">
                  <c:v>11/1/2004</c:v>
                </c:pt>
                <c:pt idx="24">
                  <c:v>6/1/2005</c:v>
                </c:pt>
                <c:pt idx="25">
                  <c:v>11/1/2005</c:v>
                </c:pt>
                <c:pt idx="26">
                  <c:v>6/1/2006</c:v>
                </c:pt>
                <c:pt idx="27">
                  <c:v>11/1/2006</c:v>
                </c:pt>
                <c:pt idx="28">
                  <c:v>6/1/2007</c:v>
                </c:pt>
                <c:pt idx="29">
                  <c:v>11/1/2007</c:v>
                </c:pt>
                <c:pt idx="30">
                  <c:v>6/1/2008</c:v>
                </c:pt>
                <c:pt idx="31">
                  <c:v>11/1/2008</c:v>
                </c:pt>
                <c:pt idx="32">
                  <c:v>6/1/2009</c:v>
                </c:pt>
                <c:pt idx="33">
                  <c:v>11/1/2009</c:v>
                </c:pt>
              </c:strCache>
            </c:strRef>
          </c:cat>
          <c:val>
            <c:numRef>
              <c:f>Sheet2!$AM$3:$AM$37</c:f>
              <c:numCache>
                <c:formatCode>General</c:formatCode>
                <c:ptCount val="34"/>
                <c:pt idx="4">
                  <c:v>489</c:v>
                </c:pt>
              </c:numCache>
            </c:numRef>
          </c:val>
          <c:smooth val="0"/>
        </c:ser>
        <c:ser>
          <c:idx val="38"/>
          <c:order val="38"/>
          <c:tx>
            <c:strRef>
              <c:f>Sheet2!$AN$1:$AN$2</c:f>
              <c:strCache>
                <c:ptCount val="1"/>
                <c:pt idx="0">
                  <c:v>SP2/512 1994, 512, 44.2, 136.19, POWER2, MPP, N/A</c:v>
                </c:pt>
              </c:strCache>
            </c:strRef>
          </c:tx>
          <c:cat>
            <c:strRef>
              <c:f>Sheet2!$A$3:$A$37</c:f>
              <c:strCache>
                <c:ptCount val="34"/>
                <c:pt idx="0">
                  <c:v>6/1/1993</c:v>
                </c:pt>
                <c:pt idx="1">
                  <c:v>11/1/1993</c:v>
                </c:pt>
                <c:pt idx="2">
                  <c:v>6/1/1994</c:v>
                </c:pt>
                <c:pt idx="3">
                  <c:v>11/1/1994</c:v>
                </c:pt>
                <c:pt idx="4">
                  <c:v>6/1/1995</c:v>
                </c:pt>
                <c:pt idx="5">
                  <c:v>11/1/1995</c:v>
                </c:pt>
                <c:pt idx="6">
                  <c:v>6/1/1996</c:v>
                </c:pt>
                <c:pt idx="7">
                  <c:v>11/1/1996</c:v>
                </c:pt>
                <c:pt idx="8">
                  <c:v>6/1/1997</c:v>
                </c:pt>
                <c:pt idx="9">
                  <c:v>11/1/1997</c:v>
                </c:pt>
                <c:pt idx="10">
                  <c:v>6/1/1998</c:v>
                </c:pt>
                <c:pt idx="11">
                  <c:v>11/1/1998</c:v>
                </c:pt>
                <c:pt idx="12">
                  <c:v>6/1/1999</c:v>
                </c:pt>
                <c:pt idx="13">
                  <c:v>11/1/1999</c:v>
                </c:pt>
                <c:pt idx="14">
                  <c:v>6/1/2000</c:v>
                </c:pt>
                <c:pt idx="15">
                  <c:v>11/1/2000</c:v>
                </c:pt>
                <c:pt idx="16">
                  <c:v>6/1/2001</c:v>
                </c:pt>
                <c:pt idx="17">
                  <c:v>11/1/2001</c:v>
                </c:pt>
                <c:pt idx="18">
                  <c:v>6/1/2002</c:v>
                </c:pt>
                <c:pt idx="19">
                  <c:v>11/1/2002</c:v>
                </c:pt>
                <c:pt idx="20">
                  <c:v>6/1/2003</c:v>
                </c:pt>
                <c:pt idx="21">
                  <c:v>11/1/2003</c:v>
                </c:pt>
                <c:pt idx="22">
                  <c:v>6/1/2004</c:v>
                </c:pt>
                <c:pt idx="23">
                  <c:v>11/1/2004</c:v>
                </c:pt>
                <c:pt idx="24">
                  <c:v>6/1/2005</c:v>
                </c:pt>
                <c:pt idx="25">
                  <c:v>11/1/2005</c:v>
                </c:pt>
                <c:pt idx="26">
                  <c:v>6/1/2006</c:v>
                </c:pt>
                <c:pt idx="27">
                  <c:v>11/1/2006</c:v>
                </c:pt>
                <c:pt idx="28">
                  <c:v>6/1/2007</c:v>
                </c:pt>
                <c:pt idx="29">
                  <c:v>11/1/2007</c:v>
                </c:pt>
                <c:pt idx="30">
                  <c:v>6/1/2008</c:v>
                </c:pt>
                <c:pt idx="31">
                  <c:v>11/1/2008</c:v>
                </c:pt>
                <c:pt idx="32">
                  <c:v>6/1/2009</c:v>
                </c:pt>
                <c:pt idx="33">
                  <c:v>11/1/2009</c:v>
                </c:pt>
              </c:strCache>
            </c:strRef>
          </c:cat>
          <c:val>
            <c:numRef>
              <c:f>Sheet2!$AN$3:$AN$37</c:f>
              <c:numCache>
                <c:formatCode>General</c:formatCode>
                <c:ptCount val="34"/>
                <c:pt idx="4">
                  <c:v>490</c:v>
                </c:pt>
              </c:numCache>
            </c:numRef>
          </c:val>
          <c:smooth val="0"/>
        </c:ser>
        <c:ser>
          <c:idx val="39"/>
          <c:order val="39"/>
          <c:tx>
            <c:strRef>
              <c:f>Sheet2!$AO$1:$AO$2</c:f>
              <c:strCache>
                <c:ptCount val="1"/>
                <c:pt idx="0">
                  <c:v>SP2/512 1994, 512, 88.4, 136.19, POWER2, MPP, N/A</c:v>
                </c:pt>
              </c:strCache>
            </c:strRef>
          </c:tx>
          <c:cat>
            <c:strRef>
              <c:f>Sheet2!$A$3:$A$37</c:f>
              <c:strCache>
                <c:ptCount val="34"/>
                <c:pt idx="0">
                  <c:v>6/1/1993</c:v>
                </c:pt>
                <c:pt idx="1">
                  <c:v>11/1/1993</c:v>
                </c:pt>
                <c:pt idx="2">
                  <c:v>6/1/1994</c:v>
                </c:pt>
                <c:pt idx="3">
                  <c:v>11/1/1994</c:v>
                </c:pt>
                <c:pt idx="4">
                  <c:v>6/1/1995</c:v>
                </c:pt>
                <c:pt idx="5">
                  <c:v>11/1/1995</c:v>
                </c:pt>
                <c:pt idx="6">
                  <c:v>6/1/1996</c:v>
                </c:pt>
                <c:pt idx="7">
                  <c:v>11/1/1996</c:v>
                </c:pt>
                <c:pt idx="8">
                  <c:v>6/1/1997</c:v>
                </c:pt>
                <c:pt idx="9">
                  <c:v>11/1/1997</c:v>
                </c:pt>
                <c:pt idx="10">
                  <c:v>6/1/1998</c:v>
                </c:pt>
                <c:pt idx="11">
                  <c:v>11/1/1998</c:v>
                </c:pt>
                <c:pt idx="12">
                  <c:v>6/1/1999</c:v>
                </c:pt>
                <c:pt idx="13">
                  <c:v>11/1/1999</c:v>
                </c:pt>
                <c:pt idx="14">
                  <c:v>6/1/2000</c:v>
                </c:pt>
                <c:pt idx="15">
                  <c:v>11/1/2000</c:v>
                </c:pt>
                <c:pt idx="16">
                  <c:v>6/1/2001</c:v>
                </c:pt>
                <c:pt idx="17">
                  <c:v>11/1/2001</c:v>
                </c:pt>
                <c:pt idx="18">
                  <c:v>6/1/2002</c:v>
                </c:pt>
                <c:pt idx="19">
                  <c:v>11/1/2002</c:v>
                </c:pt>
                <c:pt idx="20">
                  <c:v>6/1/2003</c:v>
                </c:pt>
                <c:pt idx="21">
                  <c:v>11/1/2003</c:v>
                </c:pt>
                <c:pt idx="22">
                  <c:v>6/1/2004</c:v>
                </c:pt>
                <c:pt idx="23">
                  <c:v>11/1/2004</c:v>
                </c:pt>
                <c:pt idx="24">
                  <c:v>6/1/2005</c:v>
                </c:pt>
                <c:pt idx="25">
                  <c:v>11/1/2005</c:v>
                </c:pt>
                <c:pt idx="26">
                  <c:v>6/1/2006</c:v>
                </c:pt>
                <c:pt idx="27">
                  <c:v>11/1/2006</c:v>
                </c:pt>
                <c:pt idx="28">
                  <c:v>6/1/2007</c:v>
                </c:pt>
                <c:pt idx="29">
                  <c:v>11/1/2007</c:v>
                </c:pt>
                <c:pt idx="30">
                  <c:v>6/1/2008</c:v>
                </c:pt>
                <c:pt idx="31">
                  <c:v>11/1/2008</c:v>
                </c:pt>
                <c:pt idx="32">
                  <c:v>6/1/2009</c:v>
                </c:pt>
                <c:pt idx="33">
                  <c:v>11/1/2009</c:v>
                </c:pt>
              </c:strCache>
            </c:strRef>
          </c:cat>
          <c:val>
            <c:numRef>
              <c:f>Sheet2!$AO$3:$AO$37</c:f>
              <c:numCache>
                <c:formatCode>General</c:formatCode>
                <c:ptCount val="34"/>
                <c:pt idx="5">
                  <c:v>495</c:v>
                </c:pt>
                <c:pt idx="6">
                  <c:v>493</c:v>
                </c:pt>
                <c:pt idx="7">
                  <c:v>487</c:v>
                </c:pt>
                <c:pt idx="8">
                  <c:v>475</c:v>
                </c:pt>
              </c:numCache>
            </c:numRef>
          </c:val>
          <c:smooth val="0"/>
        </c:ser>
        <c:ser>
          <c:idx val="40"/>
          <c:order val="40"/>
          <c:tx>
            <c:strRef>
              <c:f>Sheet2!$AP$1:$AP$2</c:f>
              <c:strCache>
                <c:ptCount val="1"/>
                <c:pt idx="0">
                  <c:v>Sun Fire V60, IBM xServer,2.0-3.0 GHz, Myrinet 2004, 1444, 3150, 4851, Intel IA-32 Pentium 4 Xeon, Cluster, Myrinet</c:v>
                </c:pt>
              </c:strCache>
            </c:strRef>
          </c:tx>
          <c:cat>
            <c:strRef>
              <c:f>Sheet2!$A$3:$A$37</c:f>
              <c:strCache>
                <c:ptCount val="34"/>
                <c:pt idx="0">
                  <c:v>6/1/1993</c:v>
                </c:pt>
                <c:pt idx="1">
                  <c:v>11/1/1993</c:v>
                </c:pt>
                <c:pt idx="2">
                  <c:v>6/1/1994</c:v>
                </c:pt>
                <c:pt idx="3">
                  <c:v>11/1/1994</c:v>
                </c:pt>
                <c:pt idx="4">
                  <c:v>6/1/1995</c:v>
                </c:pt>
                <c:pt idx="5">
                  <c:v>11/1/1995</c:v>
                </c:pt>
                <c:pt idx="6">
                  <c:v>6/1/1996</c:v>
                </c:pt>
                <c:pt idx="7">
                  <c:v>11/1/1996</c:v>
                </c:pt>
                <c:pt idx="8">
                  <c:v>6/1/1997</c:v>
                </c:pt>
                <c:pt idx="9">
                  <c:v>11/1/1997</c:v>
                </c:pt>
                <c:pt idx="10">
                  <c:v>6/1/1998</c:v>
                </c:pt>
                <c:pt idx="11">
                  <c:v>11/1/1998</c:v>
                </c:pt>
                <c:pt idx="12">
                  <c:v>6/1/1999</c:v>
                </c:pt>
                <c:pt idx="13">
                  <c:v>11/1/1999</c:v>
                </c:pt>
                <c:pt idx="14">
                  <c:v>6/1/2000</c:v>
                </c:pt>
                <c:pt idx="15">
                  <c:v>11/1/2000</c:v>
                </c:pt>
                <c:pt idx="16">
                  <c:v>6/1/2001</c:v>
                </c:pt>
                <c:pt idx="17">
                  <c:v>11/1/2001</c:v>
                </c:pt>
                <c:pt idx="18">
                  <c:v>6/1/2002</c:v>
                </c:pt>
                <c:pt idx="19">
                  <c:v>11/1/2002</c:v>
                </c:pt>
                <c:pt idx="20">
                  <c:v>6/1/2003</c:v>
                </c:pt>
                <c:pt idx="21">
                  <c:v>11/1/2003</c:v>
                </c:pt>
                <c:pt idx="22">
                  <c:v>6/1/2004</c:v>
                </c:pt>
                <c:pt idx="23">
                  <c:v>11/1/2004</c:v>
                </c:pt>
                <c:pt idx="24">
                  <c:v>6/1/2005</c:v>
                </c:pt>
                <c:pt idx="25">
                  <c:v>11/1/2005</c:v>
                </c:pt>
                <c:pt idx="26">
                  <c:v>6/1/2006</c:v>
                </c:pt>
                <c:pt idx="27">
                  <c:v>11/1/2006</c:v>
                </c:pt>
                <c:pt idx="28">
                  <c:v>6/1/2007</c:v>
                </c:pt>
                <c:pt idx="29">
                  <c:v>11/1/2007</c:v>
                </c:pt>
                <c:pt idx="30">
                  <c:v>6/1/2008</c:v>
                </c:pt>
                <c:pt idx="31">
                  <c:v>11/1/2008</c:v>
                </c:pt>
                <c:pt idx="32">
                  <c:v>6/1/2009</c:v>
                </c:pt>
                <c:pt idx="33">
                  <c:v>11/1/2009</c:v>
                </c:pt>
              </c:strCache>
            </c:strRef>
          </c:cat>
          <c:val>
            <c:numRef>
              <c:f>Sheet2!$AP$3:$AP$37</c:f>
              <c:numCache>
                <c:formatCode>General</c:formatCode>
                <c:ptCount val="34"/>
                <c:pt idx="22">
                  <c:v>457</c:v>
                </c:pt>
              </c:numCache>
            </c:numRef>
          </c:val>
          <c:smooth val="0"/>
        </c:ser>
        <c:ser>
          <c:idx val="41"/>
          <c:order val="41"/>
          <c:tx>
            <c:strRef>
              <c:f>Sheet2!$AQ$1:$AQ$2</c:f>
              <c:strCache>
                <c:ptCount val="1"/>
                <c:pt idx="0">
                  <c:v>Sun Fire V60, IBM xServer,2.0-3.0 GHz, Myrinet 2004, 1920, 5510, 10752, Intel IA-32 Pentium 4 Xeon, Cluster, Myrinet</c:v>
                </c:pt>
              </c:strCache>
            </c:strRef>
          </c:tx>
          <c:cat>
            <c:strRef>
              <c:f>Sheet2!$A$3:$A$37</c:f>
              <c:strCache>
                <c:ptCount val="34"/>
                <c:pt idx="0">
                  <c:v>6/1/1993</c:v>
                </c:pt>
                <c:pt idx="1">
                  <c:v>11/1/1993</c:v>
                </c:pt>
                <c:pt idx="2">
                  <c:v>6/1/1994</c:v>
                </c:pt>
                <c:pt idx="3">
                  <c:v>11/1/1994</c:v>
                </c:pt>
                <c:pt idx="4">
                  <c:v>6/1/1995</c:v>
                </c:pt>
                <c:pt idx="5">
                  <c:v>11/1/1995</c:v>
                </c:pt>
                <c:pt idx="6">
                  <c:v>6/1/1996</c:v>
                </c:pt>
                <c:pt idx="7">
                  <c:v>11/1/1996</c:v>
                </c:pt>
                <c:pt idx="8">
                  <c:v>6/1/1997</c:v>
                </c:pt>
                <c:pt idx="9">
                  <c:v>11/1/1997</c:v>
                </c:pt>
                <c:pt idx="10">
                  <c:v>6/1/1998</c:v>
                </c:pt>
                <c:pt idx="11">
                  <c:v>11/1/1998</c:v>
                </c:pt>
                <c:pt idx="12">
                  <c:v>6/1/1999</c:v>
                </c:pt>
                <c:pt idx="13">
                  <c:v>11/1/1999</c:v>
                </c:pt>
                <c:pt idx="14">
                  <c:v>6/1/2000</c:v>
                </c:pt>
                <c:pt idx="15">
                  <c:v>11/1/2000</c:v>
                </c:pt>
                <c:pt idx="16">
                  <c:v>6/1/2001</c:v>
                </c:pt>
                <c:pt idx="17">
                  <c:v>11/1/2001</c:v>
                </c:pt>
                <c:pt idx="18">
                  <c:v>6/1/2002</c:v>
                </c:pt>
                <c:pt idx="19">
                  <c:v>11/1/2002</c:v>
                </c:pt>
                <c:pt idx="20">
                  <c:v>6/1/2003</c:v>
                </c:pt>
                <c:pt idx="21">
                  <c:v>11/1/2003</c:v>
                </c:pt>
                <c:pt idx="22">
                  <c:v>6/1/2004</c:v>
                </c:pt>
                <c:pt idx="23">
                  <c:v>11/1/2004</c:v>
                </c:pt>
                <c:pt idx="24">
                  <c:v>6/1/2005</c:v>
                </c:pt>
                <c:pt idx="25">
                  <c:v>11/1/2005</c:v>
                </c:pt>
                <c:pt idx="26">
                  <c:v>6/1/2006</c:v>
                </c:pt>
                <c:pt idx="27">
                  <c:v>11/1/2006</c:v>
                </c:pt>
                <c:pt idx="28">
                  <c:v>6/1/2007</c:v>
                </c:pt>
                <c:pt idx="29">
                  <c:v>11/1/2007</c:v>
                </c:pt>
                <c:pt idx="30">
                  <c:v>6/1/2008</c:v>
                </c:pt>
                <c:pt idx="31">
                  <c:v>11/1/2008</c:v>
                </c:pt>
                <c:pt idx="32">
                  <c:v>6/1/2009</c:v>
                </c:pt>
                <c:pt idx="33">
                  <c:v>11/1/2009</c:v>
                </c:pt>
              </c:strCache>
            </c:strRef>
          </c:cat>
          <c:val>
            <c:numRef>
              <c:f>Sheet2!$AQ$3:$AQ$37</c:f>
              <c:numCache>
                <c:formatCode>General</c:formatCode>
                <c:ptCount val="34"/>
                <c:pt idx="23">
                  <c:v>470</c:v>
                </c:pt>
              </c:numCache>
            </c:numRef>
          </c:val>
          <c:smooth val="0"/>
        </c:ser>
        <c:ser>
          <c:idx val="42"/>
          <c:order val="42"/>
          <c:tx>
            <c:strRef>
              <c:f>Sheet2!$AR$1:$AR$2</c:f>
              <c:strCache>
                <c:ptCount val="1"/>
                <c:pt idx="0">
                  <c:v>Sun Fire V60, IBM xServer,2.8-3.2 GHz, Myrinet 2005, 2640, 7291, 14784, Intel IA-32 Pentium 4 Xeon, Cluster, Myrinet</c:v>
                </c:pt>
              </c:strCache>
            </c:strRef>
          </c:tx>
          <c:cat>
            <c:strRef>
              <c:f>Sheet2!$A$3:$A$37</c:f>
              <c:strCache>
                <c:ptCount val="34"/>
                <c:pt idx="0">
                  <c:v>6/1/1993</c:v>
                </c:pt>
                <c:pt idx="1">
                  <c:v>11/1/1993</c:v>
                </c:pt>
                <c:pt idx="2">
                  <c:v>6/1/1994</c:v>
                </c:pt>
                <c:pt idx="3">
                  <c:v>11/1/1994</c:v>
                </c:pt>
                <c:pt idx="4">
                  <c:v>6/1/1995</c:v>
                </c:pt>
                <c:pt idx="5">
                  <c:v>11/1/1995</c:v>
                </c:pt>
                <c:pt idx="6">
                  <c:v>6/1/1996</c:v>
                </c:pt>
                <c:pt idx="7">
                  <c:v>11/1/1996</c:v>
                </c:pt>
                <c:pt idx="8">
                  <c:v>6/1/1997</c:v>
                </c:pt>
                <c:pt idx="9">
                  <c:v>11/1/1997</c:v>
                </c:pt>
                <c:pt idx="10">
                  <c:v>6/1/1998</c:v>
                </c:pt>
                <c:pt idx="11">
                  <c:v>11/1/1998</c:v>
                </c:pt>
                <c:pt idx="12">
                  <c:v>6/1/1999</c:v>
                </c:pt>
                <c:pt idx="13">
                  <c:v>11/1/1999</c:v>
                </c:pt>
                <c:pt idx="14">
                  <c:v>6/1/2000</c:v>
                </c:pt>
                <c:pt idx="15">
                  <c:v>11/1/2000</c:v>
                </c:pt>
                <c:pt idx="16">
                  <c:v>6/1/2001</c:v>
                </c:pt>
                <c:pt idx="17">
                  <c:v>11/1/2001</c:v>
                </c:pt>
                <c:pt idx="18">
                  <c:v>6/1/2002</c:v>
                </c:pt>
                <c:pt idx="19">
                  <c:v>11/1/2002</c:v>
                </c:pt>
                <c:pt idx="20">
                  <c:v>6/1/2003</c:v>
                </c:pt>
                <c:pt idx="21">
                  <c:v>11/1/2003</c:v>
                </c:pt>
                <c:pt idx="22">
                  <c:v>6/1/2004</c:v>
                </c:pt>
                <c:pt idx="23">
                  <c:v>11/1/2004</c:v>
                </c:pt>
                <c:pt idx="24">
                  <c:v>6/1/2005</c:v>
                </c:pt>
                <c:pt idx="25">
                  <c:v>11/1/2005</c:v>
                </c:pt>
                <c:pt idx="26">
                  <c:v>6/1/2006</c:v>
                </c:pt>
                <c:pt idx="27">
                  <c:v>11/1/2006</c:v>
                </c:pt>
                <c:pt idx="28">
                  <c:v>6/1/2007</c:v>
                </c:pt>
                <c:pt idx="29">
                  <c:v>11/1/2007</c:v>
                </c:pt>
                <c:pt idx="30">
                  <c:v>6/1/2008</c:v>
                </c:pt>
                <c:pt idx="31">
                  <c:v>11/1/2008</c:v>
                </c:pt>
                <c:pt idx="32">
                  <c:v>6/1/2009</c:v>
                </c:pt>
                <c:pt idx="33">
                  <c:v>11/1/2009</c:v>
                </c:pt>
              </c:strCache>
            </c:strRef>
          </c:cat>
          <c:val>
            <c:numRef>
              <c:f>Sheet2!$AR$3:$AR$37</c:f>
              <c:numCache>
                <c:formatCode>General</c:formatCode>
                <c:ptCount val="34"/>
                <c:pt idx="24">
                  <c:v>464</c:v>
                </c:pt>
              </c:numCache>
            </c:numRef>
          </c:val>
          <c:smooth val="0"/>
        </c:ser>
        <c:ser>
          <c:idx val="43"/>
          <c:order val="43"/>
          <c:tx>
            <c:strRef>
              <c:f>Sheet2!$AS$1:$AS$2</c:f>
              <c:strCache>
                <c:ptCount val="1"/>
                <c:pt idx="0">
                  <c:v>SunBlade x6420, Opteron QC 2.3 Ghz, Infiniband 2008, 62976, 433200, 579379, AMD x86_64 Opteron Quad Core, Cluster, Infiniband</c:v>
                </c:pt>
              </c:strCache>
            </c:strRef>
          </c:tx>
          <c:cat>
            <c:strRef>
              <c:f>Sheet2!$A$3:$A$37</c:f>
              <c:strCache>
                <c:ptCount val="34"/>
                <c:pt idx="0">
                  <c:v>6/1/1993</c:v>
                </c:pt>
                <c:pt idx="1">
                  <c:v>11/1/1993</c:v>
                </c:pt>
                <c:pt idx="2">
                  <c:v>6/1/1994</c:v>
                </c:pt>
                <c:pt idx="3">
                  <c:v>11/1/1994</c:v>
                </c:pt>
                <c:pt idx="4">
                  <c:v>6/1/1995</c:v>
                </c:pt>
                <c:pt idx="5">
                  <c:v>11/1/1995</c:v>
                </c:pt>
                <c:pt idx="6">
                  <c:v>6/1/1996</c:v>
                </c:pt>
                <c:pt idx="7">
                  <c:v>11/1/1996</c:v>
                </c:pt>
                <c:pt idx="8">
                  <c:v>6/1/1997</c:v>
                </c:pt>
                <c:pt idx="9">
                  <c:v>11/1/1997</c:v>
                </c:pt>
                <c:pt idx="10">
                  <c:v>6/1/1998</c:v>
                </c:pt>
                <c:pt idx="11">
                  <c:v>11/1/1998</c:v>
                </c:pt>
                <c:pt idx="12">
                  <c:v>6/1/1999</c:v>
                </c:pt>
                <c:pt idx="13">
                  <c:v>11/1/1999</c:v>
                </c:pt>
                <c:pt idx="14">
                  <c:v>6/1/2000</c:v>
                </c:pt>
                <c:pt idx="15">
                  <c:v>11/1/2000</c:v>
                </c:pt>
                <c:pt idx="16">
                  <c:v>6/1/2001</c:v>
                </c:pt>
                <c:pt idx="17">
                  <c:v>11/1/2001</c:v>
                </c:pt>
                <c:pt idx="18">
                  <c:v>6/1/2002</c:v>
                </c:pt>
                <c:pt idx="19">
                  <c:v>11/1/2002</c:v>
                </c:pt>
                <c:pt idx="20">
                  <c:v>6/1/2003</c:v>
                </c:pt>
                <c:pt idx="21">
                  <c:v>11/1/2003</c:v>
                </c:pt>
                <c:pt idx="22">
                  <c:v>6/1/2004</c:v>
                </c:pt>
                <c:pt idx="23">
                  <c:v>11/1/2004</c:v>
                </c:pt>
                <c:pt idx="24">
                  <c:v>6/1/2005</c:v>
                </c:pt>
                <c:pt idx="25">
                  <c:v>11/1/2005</c:v>
                </c:pt>
                <c:pt idx="26">
                  <c:v>6/1/2006</c:v>
                </c:pt>
                <c:pt idx="27">
                  <c:v>11/1/2006</c:v>
                </c:pt>
                <c:pt idx="28">
                  <c:v>6/1/2007</c:v>
                </c:pt>
                <c:pt idx="29">
                  <c:v>11/1/2007</c:v>
                </c:pt>
                <c:pt idx="30">
                  <c:v>6/1/2008</c:v>
                </c:pt>
                <c:pt idx="31">
                  <c:v>11/1/2008</c:v>
                </c:pt>
                <c:pt idx="32">
                  <c:v>6/1/2009</c:v>
                </c:pt>
                <c:pt idx="33">
                  <c:v>11/1/2009</c:v>
                </c:pt>
              </c:strCache>
            </c:strRef>
          </c:cat>
          <c:val>
            <c:numRef>
              <c:f>Sheet2!$AS$3:$AS$37</c:f>
              <c:numCache>
                <c:formatCode>General</c:formatCode>
                <c:ptCount val="34"/>
                <c:pt idx="31">
                  <c:v>495</c:v>
                </c:pt>
                <c:pt idx="32">
                  <c:v>493</c:v>
                </c:pt>
                <c:pt idx="33">
                  <c:v>492</c:v>
                </c:pt>
              </c:numCache>
            </c:numRef>
          </c:val>
          <c:smooth val="0"/>
        </c:ser>
        <c:ser>
          <c:idx val="44"/>
          <c:order val="44"/>
          <c:tx>
            <c:strRef>
              <c:f>Sheet2!$AT$1:$AT$2</c:f>
              <c:strCache>
                <c:ptCount val="1"/>
                <c:pt idx="0">
                  <c:v>SunBlade x6420, Opteron Quad 2Ghz, Infiniband 2008, 62976, 326000, 503808, AMD x86_64 Opteron Quad Core, Cluster, Infiniband</c:v>
                </c:pt>
              </c:strCache>
            </c:strRef>
          </c:tx>
          <c:cat>
            <c:strRef>
              <c:f>Sheet2!$A$3:$A$37</c:f>
              <c:strCache>
                <c:ptCount val="34"/>
                <c:pt idx="0">
                  <c:v>6/1/1993</c:v>
                </c:pt>
                <c:pt idx="1">
                  <c:v>11/1/1993</c:v>
                </c:pt>
                <c:pt idx="2">
                  <c:v>6/1/1994</c:v>
                </c:pt>
                <c:pt idx="3">
                  <c:v>11/1/1994</c:v>
                </c:pt>
                <c:pt idx="4">
                  <c:v>6/1/1995</c:v>
                </c:pt>
                <c:pt idx="5">
                  <c:v>11/1/1995</c:v>
                </c:pt>
                <c:pt idx="6">
                  <c:v>6/1/1996</c:v>
                </c:pt>
                <c:pt idx="7">
                  <c:v>11/1/1996</c:v>
                </c:pt>
                <c:pt idx="8">
                  <c:v>6/1/1997</c:v>
                </c:pt>
                <c:pt idx="9">
                  <c:v>11/1/1997</c:v>
                </c:pt>
                <c:pt idx="10">
                  <c:v>6/1/1998</c:v>
                </c:pt>
                <c:pt idx="11">
                  <c:v>11/1/1998</c:v>
                </c:pt>
                <c:pt idx="12">
                  <c:v>6/1/1999</c:v>
                </c:pt>
                <c:pt idx="13">
                  <c:v>11/1/1999</c:v>
                </c:pt>
                <c:pt idx="14">
                  <c:v>6/1/2000</c:v>
                </c:pt>
                <c:pt idx="15">
                  <c:v>11/1/2000</c:v>
                </c:pt>
                <c:pt idx="16">
                  <c:v>6/1/2001</c:v>
                </c:pt>
                <c:pt idx="17">
                  <c:v>11/1/2001</c:v>
                </c:pt>
                <c:pt idx="18">
                  <c:v>6/1/2002</c:v>
                </c:pt>
                <c:pt idx="19">
                  <c:v>11/1/2002</c:v>
                </c:pt>
                <c:pt idx="20">
                  <c:v>6/1/2003</c:v>
                </c:pt>
                <c:pt idx="21">
                  <c:v>11/1/2003</c:v>
                </c:pt>
                <c:pt idx="22">
                  <c:v>6/1/2004</c:v>
                </c:pt>
                <c:pt idx="23">
                  <c:v>11/1/2004</c:v>
                </c:pt>
                <c:pt idx="24">
                  <c:v>6/1/2005</c:v>
                </c:pt>
                <c:pt idx="25">
                  <c:v>11/1/2005</c:v>
                </c:pt>
                <c:pt idx="26">
                  <c:v>6/1/2006</c:v>
                </c:pt>
                <c:pt idx="27">
                  <c:v>11/1/2006</c:v>
                </c:pt>
                <c:pt idx="28">
                  <c:v>6/1/2007</c:v>
                </c:pt>
                <c:pt idx="29">
                  <c:v>11/1/2007</c:v>
                </c:pt>
                <c:pt idx="30">
                  <c:v>6/1/2008</c:v>
                </c:pt>
                <c:pt idx="31">
                  <c:v>11/1/2008</c:v>
                </c:pt>
                <c:pt idx="32">
                  <c:v>6/1/2009</c:v>
                </c:pt>
                <c:pt idx="33">
                  <c:v>11/1/2009</c:v>
                </c:pt>
              </c:strCache>
            </c:strRef>
          </c:cat>
          <c:val>
            <c:numRef>
              <c:f>Sheet2!$AT$3:$AT$37</c:f>
              <c:numCache>
                <c:formatCode>General</c:formatCode>
                <c:ptCount val="34"/>
                <c:pt idx="30">
                  <c:v>497</c:v>
                </c:pt>
              </c:numCache>
            </c:numRef>
          </c:val>
          <c:smooth val="0"/>
        </c:ser>
        <c:ser>
          <c:idx val="45"/>
          <c:order val="45"/>
          <c:tx>
            <c:strRef>
              <c:f>Sheet2!$AU$1:$AU$2</c:f>
              <c:strCache>
                <c:ptCount val="1"/>
                <c:pt idx="0">
                  <c:v>T3D MC128-2 1994, 128, 12.8, 19.2, Alpha EV4, MPP, 3-D Torus</c:v>
                </c:pt>
              </c:strCache>
            </c:strRef>
          </c:tx>
          <c:cat>
            <c:strRef>
              <c:f>Sheet2!$A$3:$A$37</c:f>
              <c:strCache>
                <c:ptCount val="34"/>
                <c:pt idx="0">
                  <c:v>6/1/1993</c:v>
                </c:pt>
                <c:pt idx="1">
                  <c:v>11/1/1993</c:v>
                </c:pt>
                <c:pt idx="2">
                  <c:v>6/1/1994</c:v>
                </c:pt>
                <c:pt idx="3">
                  <c:v>11/1/1994</c:v>
                </c:pt>
                <c:pt idx="4">
                  <c:v>6/1/1995</c:v>
                </c:pt>
                <c:pt idx="5">
                  <c:v>11/1/1995</c:v>
                </c:pt>
                <c:pt idx="6">
                  <c:v>6/1/1996</c:v>
                </c:pt>
                <c:pt idx="7">
                  <c:v>11/1/1996</c:v>
                </c:pt>
                <c:pt idx="8">
                  <c:v>6/1/1997</c:v>
                </c:pt>
                <c:pt idx="9">
                  <c:v>11/1/1997</c:v>
                </c:pt>
                <c:pt idx="10">
                  <c:v>6/1/1998</c:v>
                </c:pt>
                <c:pt idx="11">
                  <c:v>11/1/1998</c:v>
                </c:pt>
                <c:pt idx="12">
                  <c:v>6/1/1999</c:v>
                </c:pt>
                <c:pt idx="13">
                  <c:v>11/1/1999</c:v>
                </c:pt>
                <c:pt idx="14">
                  <c:v>6/1/2000</c:v>
                </c:pt>
                <c:pt idx="15">
                  <c:v>11/1/2000</c:v>
                </c:pt>
                <c:pt idx="16">
                  <c:v>6/1/2001</c:v>
                </c:pt>
                <c:pt idx="17">
                  <c:v>11/1/2001</c:v>
                </c:pt>
                <c:pt idx="18">
                  <c:v>6/1/2002</c:v>
                </c:pt>
                <c:pt idx="19">
                  <c:v>11/1/2002</c:v>
                </c:pt>
                <c:pt idx="20">
                  <c:v>6/1/2003</c:v>
                </c:pt>
                <c:pt idx="21">
                  <c:v>11/1/2003</c:v>
                </c:pt>
                <c:pt idx="22">
                  <c:v>6/1/2004</c:v>
                </c:pt>
                <c:pt idx="23">
                  <c:v>11/1/2004</c:v>
                </c:pt>
                <c:pt idx="24">
                  <c:v>6/1/2005</c:v>
                </c:pt>
                <c:pt idx="25">
                  <c:v>11/1/2005</c:v>
                </c:pt>
                <c:pt idx="26">
                  <c:v>6/1/2006</c:v>
                </c:pt>
                <c:pt idx="27">
                  <c:v>11/1/2006</c:v>
                </c:pt>
                <c:pt idx="28">
                  <c:v>6/1/2007</c:v>
                </c:pt>
                <c:pt idx="29">
                  <c:v>11/1/2007</c:v>
                </c:pt>
                <c:pt idx="30">
                  <c:v>6/1/2008</c:v>
                </c:pt>
                <c:pt idx="31">
                  <c:v>11/1/2008</c:v>
                </c:pt>
                <c:pt idx="32">
                  <c:v>6/1/2009</c:v>
                </c:pt>
                <c:pt idx="33">
                  <c:v>11/1/2009</c:v>
                </c:pt>
              </c:strCache>
            </c:strRef>
          </c:cat>
          <c:val>
            <c:numRef>
              <c:f>Sheet2!$AU$3:$AU$37</c:f>
              <c:numCache>
                <c:formatCode>General</c:formatCode>
                <c:ptCount val="34"/>
                <c:pt idx="3">
                  <c:v>448</c:v>
                </c:pt>
              </c:numCache>
            </c:numRef>
          </c:val>
          <c:smooth val="0"/>
        </c:ser>
        <c:ser>
          <c:idx val="46"/>
          <c:order val="46"/>
          <c:tx>
            <c:strRef>
              <c:f>Sheet2!$AV$1:$AV$2</c:f>
              <c:strCache>
                <c:ptCount val="1"/>
                <c:pt idx="0">
                  <c:v>T3D MC256-8 1994, 256, 21.4, 38.4, Alpha EV4, MPP, 3-D Torus</c:v>
                </c:pt>
              </c:strCache>
            </c:strRef>
          </c:tx>
          <c:cat>
            <c:strRef>
              <c:f>Sheet2!$A$3:$A$37</c:f>
              <c:strCache>
                <c:ptCount val="34"/>
                <c:pt idx="0">
                  <c:v>6/1/1993</c:v>
                </c:pt>
                <c:pt idx="1">
                  <c:v>11/1/1993</c:v>
                </c:pt>
                <c:pt idx="2">
                  <c:v>6/1/1994</c:v>
                </c:pt>
                <c:pt idx="3">
                  <c:v>11/1/1994</c:v>
                </c:pt>
                <c:pt idx="4">
                  <c:v>6/1/1995</c:v>
                </c:pt>
                <c:pt idx="5">
                  <c:v>11/1/1995</c:v>
                </c:pt>
                <c:pt idx="6">
                  <c:v>6/1/1996</c:v>
                </c:pt>
                <c:pt idx="7">
                  <c:v>11/1/1996</c:v>
                </c:pt>
                <c:pt idx="8">
                  <c:v>6/1/1997</c:v>
                </c:pt>
                <c:pt idx="9">
                  <c:v>11/1/1997</c:v>
                </c:pt>
                <c:pt idx="10">
                  <c:v>6/1/1998</c:v>
                </c:pt>
                <c:pt idx="11">
                  <c:v>11/1/1998</c:v>
                </c:pt>
                <c:pt idx="12">
                  <c:v>6/1/1999</c:v>
                </c:pt>
                <c:pt idx="13">
                  <c:v>11/1/1999</c:v>
                </c:pt>
                <c:pt idx="14">
                  <c:v>6/1/2000</c:v>
                </c:pt>
                <c:pt idx="15">
                  <c:v>11/1/2000</c:v>
                </c:pt>
                <c:pt idx="16">
                  <c:v>6/1/2001</c:v>
                </c:pt>
                <c:pt idx="17">
                  <c:v>11/1/2001</c:v>
                </c:pt>
                <c:pt idx="18">
                  <c:v>6/1/2002</c:v>
                </c:pt>
                <c:pt idx="19">
                  <c:v>11/1/2002</c:v>
                </c:pt>
                <c:pt idx="20">
                  <c:v>6/1/2003</c:v>
                </c:pt>
                <c:pt idx="21">
                  <c:v>11/1/2003</c:v>
                </c:pt>
                <c:pt idx="22">
                  <c:v>6/1/2004</c:v>
                </c:pt>
                <c:pt idx="23">
                  <c:v>11/1/2004</c:v>
                </c:pt>
                <c:pt idx="24">
                  <c:v>6/1/2005</c:v>
                </c:pt>
                <c:pt idx="25">
                  <c:v>11/1/2005</c:v>
                </c:pt>
                <c:pt idx="26">
                  <c:v>6/1/2006</c:v>
                </c:pt>
                <c:pt idx="27">
                  <c:v>11/1/2006</c:v>
                </c:pt>
                <c:pt idx="28">
                  <c:v>6/1/2007</c:v>
                </c:pt>
                <c:pt idx="29">
                  <c:v>11/1/2007</c:v>
                </c:pt>
                <c:pt idx="30">
                  <c:v>6/1/2008</c:v>
                </c:pt>
                <c:pt idx="31">
                  <c:v>11/1/2008</c:v>
                </c:pt>
                <c:pt idx="32">
                  <c:v>6/1/2009</c:v>
                </c:pt>
                <c:pt idx="33">
                  <c:v>11/1/2009</c:v>
                </c:pt>
              </c:strCache>
            </c:strRef>
          </c:cat>
          <c:val>
            <c:numRef>
              <c:f>Sheet2!$AV$3:$AV$37</c:f>
              <c:numCache>
                <c:formatCode>General</c:formatCode>
                <c:ptCount val="34"/>
                <c:pt idx="2">
                  <c:v>486</c:v>
                </c:pt>
              </c:numCache>
            </c:numRef>
          </c:val>
          <c:smooth val="0"/>
        </c:ser>
        <c:ser>
          <c:idx val="47"/>
          <c:order val="47"/>
          <c:tx>
            <c:strRef>
              <c:f>Sheet2!$AW$1:$AW$2</c:f>
              <c:strCache>
                <c:ptCount val="1"/>
                <c:pt idx="0">
                  <c:v>T3D MC256-8 1994, 256, 25.3, 38.4, Alpha EV4, MPP, 3-D Torus</c:v>
                </c:pt>
              </c:strCache>
            </c:strRef>
          </c:tx>
          <c:cat>
            <c:strRef>
              <c:f>Sheet2!$A$3:$A$37</c:f>
              <c:strCache>
                <c:ptCount val="34"/>
                <c:pt idx="0">
                  <c:v>6/1/1993</c:v>
                </c:pt>
                <c:pt idx="1">
                  <c:v>11/1/1993</c:v>
                </c:pt>
                <c:pt idx="2">
                  <c:v>6/1/1994</c:v>
                </c:pt>
                <c:pt idx="3">
                  <c:v>11/1/1994</c:v>
                </c:pt>
                <c:pt idx="4">
                  <c:v>6/1/1995</c:v>
                </c:pt>
                <c:pt idx="5">
                  <c:v>11/1/1995</c:v>
                </c:pt>
                <c:pt idx="6">
                  <c:v>6/1/1996</c:v>
                </c:pt>
                <c:pt idx="7">
                  <c:v>11/1/1996</c:v>
                </c:pt>
                <c:pt idx="8">
                  <c:v>6/1/1997</c:v>
                </c:pt>
                <c:pt idx="9">
                  <c:v>11/1/1997</c:v>
                </c:pt>
                <c:pt idx="10">
                  <c:v>6/1/1998</c:v>
                </c:pt>
                <c:pt idx="11">
                  <c:v>11/1/1998</c:v>
                </c:pt>
                <c:pt idx="12">
                  <c:v>6/1/1999</c:v>
                </c:pt>
                <c:pt idx="13">
                  <c:v>11/1/1999</c:v>
                </c:pt>
                <c:pt idx="14">
                  <c:v>6/1/2000</c:v>
                </c:pt>
                <c:pt idx="15">
                  <c:v>11/1/2000</c:v>
                </c:pt>
                <c:pt idx="16">
                  <c:v>6/1/2001</c:v>
                </c:pt>
                <c:pt idx="17">
                  <c:v>11/1/2001</c:v>
                </c:pt>
                <c:pt idx="18">
                  <c:v>6/1/2002</c:v>
                </c:pt>
                <c:pt idx="19">
                  <c:v>11/1/2002</c:v>
                </c:pt>
                <c:pt idx="20">
                  <c:v>6/1/2003</c:v>
                </c:pt>
                <c:pt idx="21">
                  <c:v>11/1/2003</c:v>
                </c:pt>
                <c:pt idx="22">
                  <c:v>6/1/2004</c:v>
                </c:pt>
                <c:pt idx="23">
                  <c:v>11/1/2004</c:v>
                </c:pt>
                <c:pt idx="24">
                  <c:v>6/1/2005</c:v>
                </c:pt>
                <c:pt idx="25">
                  <c:v>11/1/2005</c:v>
                </c:pt>
                <c:pt idx="26">
                  <c:v>6/1/2006</c:v>
                </c:pt>
                <c:pt idx="27">
                  <c:v>11/1/2006</c:v>
                </c:pt>
                <c:pt idx="28">
                  <c:v>6/1/2007</c:v>
                </c:pt>
                <c:pt idx="29">
                  <c:v>11/1/2007</c:v>
                </c:pt>
                <c:pt idx="30">
                  <c:v>6/1/2008</c:v>
                </c:pt>
                <c:pt idx="31">
                  <c:v>11/1/2008</c:v>
                </c:pt>
                <c:pt idx="32">
                  <c:v>6/1/2009</c:v>
                </c:pt>
                <c:pt idx="33">
                  <c:v>11/1/2009</c:v>
                </c:pt>
              </c:strCache>
            </c:strRef>
          </c:cat>
          <c:val>
            <c:numRef>
              <c:f>Sheet2!$AW$3:$AW$37</c:f>
              <c:numCache>
                <c:formatCode>General</c:formatCode>
                <c:ptCount val="34"/>
                <c:pt idx="3">
                  <c:v>488</c:v>
                </c:pt>
              </c:numCache>
            </c:numRef>
          </c:val>
          <c:smooth val="0"/>
        </c:ser>
        <c:ser>
          <c:idx val="48"/>
          <c:order val="48"/>
          <c:tx>
            <c:strRef>
              <c:f>Sheet2!$AX$1:$AX$2</c:f>
              <c:strCache>
                <c:ptCount val="1"/>
                <c:pt idx="0">
                  <c:v>T3D MC512-8 1994, 512, 50.8, 76.8, Alpha EV4, MPP, 3-D Torus</c:v>
                </c:pt>
              </c:strCache>
            </c:strRef>
          </c:tx>
          <c:cat>
            <c:strRef>
              <c:f>Sheet2!$A$3:$A$37</c:f>
              <c:strCache>
                <c:ptCount val="34"/>
                <c:pt idx="0">
                  <c:v>6/1/1993</c:v>
                </c:pt>
                <c:pt idx="1">
                  <c:v>11/1/1993</c:v>
                </c:pt>
                <c:pt idx="2">
                  <c:v>6/1/1994</c:v>
                </c:pt>
                <c:pt idx="3">
                  <c:v>11/1/1994</c:v>
                </c:pt>
                <c:pt idx="4">
                  <c:v>6/1/1995</c:v>
                </c:pt>
                <c:pt idx="5">
                  <c:v>11/1/1995</c:v>
                </c:pt>
                <c:pt idx="6">
                  <c:v>6/1/1996</c:v>
                </c:pt>
                <c:pt idx="7">
                  <c:v>11/1/1996</c:v>
                </c:pt>
                <c:pt idx="8">
                  <c:v>6/1/1997</c:v>
                </c:pt>
                <c:pt idx="9">
                  <c:v>11/1/1997</c:v>
                </c:pt>
                <c:pt idx="10">
                  <c:v>6/1/1998</c:v>
                </c:pt>
                <c:pt idx="11">
                  <c:v>11/1/1998</c:v>
                </c:pt>
                <c:pt idx="12">
                  <c:v>6/1/1999</c:v>
                </c:pt>
                <c:pt idx="13">
                  <c:v>11/1/1999</c:v>
                </c:pt>
                <c:pt idx="14">
                  <c:v>6/1/2000</c:v>
                </c:pt>
                <c:pt idx="15">
                  <c:v>11/1/2000</c:v>
                </c:pt>
                <c:pt idx="16">
                  <c:v>6/1/2001</c:v>
                </c:pt>
                <c:pt idx="17">
                  <c:v>11/1/2001</c:v>
                </c:pt>
                <c:pt idx="18">
                  <c:v>6/1/2002</c:v>
                </c:pt>
                <c:pt idx="19">
                  <c:v>11/1/2002</c:v>
                </c:pt>
                <c:pt idx="20">
                  <c:v>6/1/2003</c:v>
                </c:pt>
                <c:pt idx="21">
                  <c:v>11/1/2003</c:v>
                </c:pt>
                <c:pt idx="22">
                  <c:v>6/1/2004</c:v>
                </c:pt>
                <c:pt idx="23">
                  <c:v>11/1/2004</c:v>
                </c:pt>
                <c:pt idx="24">
                  <c:v>6/1/2005</c:v>
                </c:pt>
                <c:pt idx="25">
                  <c:v>11/1/2005</c:v>
                </c:pt>
                <c:pt idx="26">
                  <c:v>6/1/2006</c:v>
                </c:pt>
                <c:pt idx="27">
                  <c:v>11/1/2006</c:v>
                </c:pt>
                <c:pt idx="28">
                  <c:v>6/1/2007</c:v>
                </c:pt>
                <c:pt idx="29">
                  <c:v>11/1/2007</c:v>
                </c:pt>
                <c:pt idx="30">
                  <c:v>6/1/2008</c:v>
                </c:pt>
                <c:pt idx="31">
                  <c:v>11/1/2008</c:v>
                </c:pt>
                <c:pt idx="32">
                  <c:v>6/1/2009</c:v>
                </c:pt>
                <c:pt idx="33">
                  <c:v>11/1/2009</c:v>
                </c:pt>
              </c:strCache>
            </c:strRef>
          </c:cat>
          <c:val>
            <c:numRef>
              <c:f>Sheet2!$AX$3:$AX$37</c:f>
              <c:numCache>
                <c:formatCode>General</c:formatCode>
                <c:ptCount val="34"/>
                <c:pt idx="4">
                  <c:v>491</c:v>
                </c:pt>
                <c:pt idx="5">
                  <c:v>483</c:v>
                </c:pt>
                <c:pt idx="6">
                  <c:v>480</c:v>
                </c:pt>
                <c:pt idx="7">
                  <c:v>470</c:v>
                </c:pt>
                <c:pt idx="8">
                  <c:v>447</c:v>
                </c:pt>
                <c:pt idx="9">
                  <c:v>433</c:v>
                </c:pt>
                <c:pt idx="10">
                  <c:v>418</c:v>
                </c:pt>
                <c:pt idx="11">
                  <c:v>391</c:v>
                </c:pt>
                <c:pt idx="12">
                  <c:v>346</c:v>
                </c:pt>
                <c:pt idx="13">
                  <c:v>245</c:v>
                </c:pt>
              </c:numCache>
            </c:numRef>
          </c:val>
          <c:smooth val="0"/>
        </c:ser>
        <c:ser>
          <c:idx val="49"/>
          <c:order val="49"/>
          <c:tx>
            <c:strRef>
              <c:f>Sheet2!$AY$1:$AY$2</c:f>
              <c:strCache>
                <c:ptCount val="1"/>
                <c:pt idx="0">
                  <c:v>T3E 1996, 256, 112, 153.6, Alpha EV5, MPP, 3-D Torus</c:v>
                </c:pt>
              </c:strCache>
            </c:strRef>
          </c:tx>
          <c:cat>
            <c:strRef>
              <c:f>Sheet2!$A$3:$A$37</c:f>
              <c:strCache>
                <c:ptCount val="34"/>
                <c:pt idx="0">
                  <c:v>6/1/1993</c:v>
                </c:pt>
                <c:pt idx="1">
                  <c:v>11/1/1993</c:v>
                </c:pt>
                <c:pt idx="2">
                  <c:v>6/1/1994</c:v>
                </c:pt>
                <c:pt idx="3">
                  <c:v>11/1/1994</c:v>
                </c:pt>
                <c:pt idx="4">
                  <c:v>6/1/1995</c:v>
                </c:pt>
                <c:pt idx="5">
                  <c:v>11/1/1995</c:v>
                </c:pt>
                <c:pt idx="6">
                  <c:v>6/1/1996</c:v>
                </c:pt>
                <c:pt idx="7">
                  <c:v>11/1/1996</c:v>
                </c:pt>
                <c:pt idx="8">
                  <c:v>6/1/1997</c:v>
                </c:pt>
                <c:pt idx="9">
                  <c:v>11/1/1997</c:v>
                </c:pt>
                <c:pt idx="10">
                  <c:v>6/1/1998</c:v>
                </c:pt>
                <c:pt idx="11">
                  <c:v>11/1/1998</c:v>
                </c:pt>
                <c:pt idx="12">
                  <c:v>6/1/1999</c:v>
                </c:pt>
                <c:pt idx="13">
                  <c:v>11/1/1999</c:v>
                </c:pt>
                <c:pt idx="14">
                  <c:v>6/1/2000</c:v>
                </c:pt>
                <c:pt idx="15">
                  <c:v>11/1/2000</c:v>
                </c:pt>
                <c:pt idx="16">
                  <c:v>6/1/2001</c:v>
                </c:pt>
                <c:pt idx="17">
                  <c:v>11/1/2001</c:v>
                </c:pt>
                <c:pt idx="18">
                  <c:v>6/1/2002</c:v>
                </c:pt>
                <c:pt idx="19">
                  <c:v>11/1/2002</c:v>
                </c:pt>
                <c:pt idx="20">
                  <c:v>6/1/2003</c:v>
                </c:pt>
                <c:pt idx="21">
                  <c:v>11/1/2003</c:v>
                </c:pt>
                <c:pt idx="22">
                  <c:v>6/1/2004</c:v>
                </c:pt>
                <c:pt idx="23">
                  <c:v>11/1/2004</c:v>
                </c:pt>
                <c:pt idx="24">
                  <c:v>6/1/2005</c:v>
                </c:pt>
                <c:pt idx="25">
                  <c:v>11/1/2005</c:v>
                </c:pt>
                <c:pt idx="26">
                  <c:v>6/1/2006</c:v>
                </c:pt>
                <c:pt idx="27">
                  <c:v>11/1/2006</c:v>
                </c:pt>
                <c:pt idx="28">
                  <c:v>6/1/2007</c:v>
                </c:pt>
                <c:pt idx="29">
                  <c:v>11/1/2007</c:v>
                </c:pt>
                <c:pt idx="30">
                  <c:v>6/1/2008</c:v>
                </c:pt>
                <c:pt idx="31">
                  <c:v>11/1/2008</c:v>
                </c:pt>
                <c:pt idx="32">
                  <c:v>6/1/2009</c:v>
                </c:pt>
                <c:pt idx="33">
                  <c:v>11/1/2009</c:v>
                </c:pt>
              </c:strCache>
            </c:strRef>
          </c:cat>
          <c:val>
            <c:numRef>
              <c:f>Sheet2!$AY$3:$AY$37</c:f>
              <c:numCache>
                <c:formatCode>General</c:formatCode>
                <c:ptCount val="34"/>
                <c:pt idx="10">
                  <c:v>465</c:v>
                </c:pt>
              </c:numCache>
            </c:numRef>
          </c:val>
          <c:smooth val="0"/>
        </c:ser>
        <c:ser>
          <c:idx val="50"/>
          <c:order val="50"/>
          <c:tx>
            <c:strRef>
              <c:f>Sheet2!$AZ$1:$AZ$2</c:f>
              <c:strCache>
                <c:ptCount val="1"/>
                <c:pt idx="0">
                  <c:v>T3E 1996, 256, 93.2, 153.6, Alpha EV5, MPP, 3-D Torus</c:v>
                </c:pt>
              </c:strCache>
            </c:strRef>
          </c:tx>
          <c:cat>
            <c:strRef>
              <c:f>Sheet2!$A$3:$A$37</c:f>
              <c:strCache>
                <c:ptCount val="34"/>
                <c:pt idx="0">
                  <c:v>6/1/1993</c:v>
                </c:pt>
                <c:pt idx="1">
                  <c:v>11/1/1993</c:v>
                </c:pt>
                <c:pt idx="2">
                  <c:v>6/1/1994</c:v>
                </c:pt>
                <c:pt idx="3">
                  <c:v>11/1/1994</c:v>
                </c:pt>
                <c:pt idx="4">
                  <c:v>6/1/1995</c:v>
                </c:pt>
                <c:pt idx="5">
                  <c:v>11/1/1995</c:v>
                </c:pt>
                <c:pt idx="6">
                  <c:v>6/1/1996</c:v>
                </c:pt>
                <c:pt idx="7">
                  <c:v>11/1/1996</c:v>
                </c:pt>
                <c:pt idx="8">
                  <c:v>6/1/1997</c:v>
                </c:pt>
                <c:pt idx="9">
                  <c:v>11/1/1997</c:v>
                </c:pt>
                <c:pt idx="10">
                  <c:v>6/1/1998</c:v>
                </c:pt>
                <c:pt idx="11">
                  <c:v>11/1/1998</c:v>
                </c:pt>
                <c:pt idx="12">
                  <c:v>6/1/1999</c:v>
                </c:pt>
                <c:pt idx="13">
                  <c:v>11/1/1999</c:v>
                </c:pt>
                <c:pt idx="14">
                  <c:v>6/1/2000</c:v>
                </c:pt>
                <c:pt idx="15">
                  <c:v>11/1/2000</c:v>
                </c:pt>
                <c:pt idx="16">
                  <c:v>6/1/2001</c:v>
                </c:pt>
                <c:pt idx="17">
                  <c:v>11/1/2001</c:v>
                </c:pt>
                <c:pt idx="18">
                  <c:v>6/1/2002</c:v>
                </c:pt>
                <c:pt idx="19">
                  <c:v>11/1/2002</c:v>
                </c:pt>
                <c:pt idx="20">
                  <c:v>6/1/2003</c:v>
                </c:pt>
                <c:pt idx="21">
                  <c:v>11/1/2003</c:v>
                </c:pt>
                <c:pt idx="22">
                  <c:v>6/1/2004</c:v>
                </c:pt>
                <c:pt idx="23">
                  <c:v>11/1/2004</c:v>
                </c:pt>
                <c:pt idx="24">
                  <c:v>6/1/2005</c:v>
                </c:pt>
                <c:pt idx="25">
                  <c:v>11/1/2005</c:v>
                </c:pt>
                <c:pt idx="26">
                  <c:v>6/1/2006</c:v>
                </c:pt>
                <c:pt idx="27">
                  <c:v>11/1/2006</c:v>
                </c:pt>
                <c:pt idx="28">
                  <c:v>6/1/2007</c:v>
                </c:pt>
                <c:pt idx="29">
                  <c:v>11/1/2007</c:v>
                </c:pt>
                <c:pt idx="30">
                  <c:v>6/1/2008</c:v>
                </c:pt>
                <c:pt idx="31">
                  <c:v>11/1/2008</c:v>
                </c:pt>
                <c:pt idx="32">
                  <c:v>6/1/2009</c:v>
                </c:pt>
                <c:pt idx="33">
                  <c:v>11/1/2009</c:v>
                </c:pt>
              </c:strCache>
            </c:strRef>
          </c:cat>
          <c:val>
            <c:numRef>
              <c:f>Sheet2!$AZ$3:$AZ$37</c:f>
              <c:numCache>
                <c:formatCode>General</c:formatCode>
                <c:ptCount val="34"/>
                <c:pt idx="7">
                  <c:v>488</c:v>
                </c:pt>
                <c:pt idx="8">
                  <c:v>476</c:v>
                </c:pt>
              </c:numCache>
            </c:numRef>
          </c:val>
          <c:smooth val="0"/>
        </c:ser>
        <c:ser>
          <c:idx val="51"/>
          <c:order val="51"/>
          <c:tx>
            <c:strRef>
              <c:f>Sheet2!$BA$1:$BA$2</c:f>
              <c:strCache>
                <c:ptCount val="1"/>
                <c:pt idx="0">
                  <c:v>T3E 1996, 256, 98.5, 153.6, Alpha EV5, MPP, 3-D Torus</c:v>
                </c:pt>
              </c:strCache>
            </c:strRef>
          </c:tx>
          <c:cat>
            <c:strRef>
              <c:f>Sheet2!$A$3:$A$37</c:f>
              <c:strCache>
                <c:ptCount val="34"/>
                <c:pt idx="0">
                  <c:v>6/1/1993</c:v>
                </c:pt>
                <c:pt idx="1">
                  <c:v>11/1/1993</c:v>
                </c:pt>
                <c:pt idx="2">
                  <c:v>6/1/1994</c:v>
                </c:pt>
                <c:pt idx="3">
                  <c:v>11/1/1994</c:v>
                </c:pt>
                <c:pt idx="4">
                  <c:v>6/1/1995</c:v>
                </c:pt>
                <c:pt idx="5">
                  <c:v>11/1/1995</c:v>
                </c:pt>
                <c:pt idx="6">
                  <c:v>6/1/1996</c:v>
                </c:pt>
                <c:pt idx="7">
                  <c:v>11/1/1996</c:v>
                </c:pt>
                <c:pt idx="8">
                  <c:v>6/1/1997</c:v>
                </c:pt>
                <c:pt idx="9">
                  <c:v>11/1/1997</c:v>
                </c:pt>
                <c:pt idx="10">
                  <c:v>6/1/1998</c:v>
                </c:pt>
                <c:pt idx="11">
                  <c:v>11/1/1998</c:v>
                </c:pt>
                <c:pt idx="12">
                  <c:v>6/1/1999</c:v>
                </c:pt>
                <c:pt idx="13">
                  <c:v>11/1/1999</c:v>
                </c:pt>
                <c:pt idx="14">
                  <c:v>6/1/2000</c:v>
                </c:pt>
                <c:pt idx="15">
                  <c:v>11/1/2000</c:v>
                </c:pt>
                <c:pt idx="16">
                  <c:v>6/1/2001</c:v>
                </c:pt>
                <c:pt idx="17">
                  <c:v>11/1/2001</c:v>
                </c:pt>
                <c:pt idx="18">
                  <c:v>6/1/2002</c:v>
                </c:pt>
                <c:pt idx="19">
                  <c:v>11/1/2002</c:v>
                </c:pt>
                <c:pt idx="20">
                  <c:v>6/1/2003</c:v>
                </c:pt>
                <c:pt idx="21">
                  <c:v>11/1/2003</c:v>
                </c:pt>
                <c:pt idx="22">
                  <c:v>6/1/2004</c:v>
                </c:pt>
                <c:pt idx="23">
                  <c:v>11/1/2004</c:v>
                </c:pt>
                <c:pt idx="24">
                  <c:v>6/1/2005</c:v>
                </c:pt>
                <c:pt idx="25">
                  <c:v>11/1/2005</c:v>
                </c:pt>
                <c:pt idx="26">
                  <c:v>6/1/2006</c:v>
                </c:pt>
                <c:pt idx="27">
                  <c:v>11/1/2006</c:v>
                </c:pt>
                <c:pt idx="28">
                  <c:v>6/1/2007</c:v>
                </c:pt>
                <c:pt idx="29">
                  <c:v>11/1/2007</c:v>
                </c:pt>
                <c:pt idx="30">
                  <c:v>6/1/2008</c:v>
                </c:pt>
                <c:pt idx="31">
                  <c:v>11/1/2008</c:v>
                </c:pt>
                <c:pt idx="32">
                  <c:v>6/1/2009</c:v>
                </c:pt>
                <c:pt idx="33">
                  <c:v>11/1/2009</c:v>
                </c:pt>
              </c:strCache>
            </c:strRef>
          </c:cat>
          <c:val>
            <c:numRef>
              <c:f>Sheet2!$BA$3:$BA$37</c:f>
              <c:numCache>
                <c:formatCode>General</c:formatCode>
                <c:ptCount val="34"/>
                <c:pt idx="9">
                  <c:v>467</c:v>
                </c:pt>
              </c:numCache>
            </c:numRef>
          </c:val>
          <c:smooth val="0"/>
        </c:ser>
        <c:ser>
          <c:idx val="52"/>
          <c:order val="52"/>
          <c:tx>
            <c:strRef>
              <c:f>Sheet2!$BB$1:$BB$2</c:f>
              <c:strCache>
                <c:ptCount val="1"/>
                <c:pt idx="0">
                  <c:v>T3E 1996, 268, 117, 160.8, Alpha EV5, MPP, 3-D Torus</c:v>
                </c:pt>
              </c:strCache>
            </c:strRef>
          </c:tx>
          <c:cat>
            <c:strRef>
              <c:f>Sheet2!$A$3:$A$37</c:f>
              <c:strCache>
                <c:ptCount val="34"/>
                <c:pt idx="0">
                  <c:v>6/1/1993</c:v>
                </c:pt>
                <c:pt idx="1">
                  <c:v>11/1/1993</c:v>
                </c:pt>
                <c:pt idx="2">
                  <c:v>6/1/1994</c:v>
                </c:pt>
                <c:pt idx="3">
                  <c:v>11/1/1994</c:v>
                </c:pt>
                <c:pt idx="4">
                  <c:v>6/1/1995</c:v>
                </c:pt>
                <c:pt idx="5">
                  <c:v>11/1/1995</c:v>
                </c:pt>
                <c:pt idx="6">
                  <c:v>6/1/1996</c:v>
                </c:pt>
                <c:pt idx="7">
                  <c:v>11/1/1996</c:v>
                </c:pt>
                <c:pt idx="8">
                  <c:v>6/1/1997</c:v>
                </c:pt>
                <c:pt idx="9">
                  <c:v>11/1/1997</c:v>
                </c:pt>
                <c:pt idx="10">
                  <c:v>6/1/1998</c:v>
                </c:pt>
                <c:pt idx="11">
                  <c:v>11/1/1998</c:v>
                </c:pt>
                <c:pt idx="12">
                  <c:v>6/1/1999</c:v>
                </c:pt>
                <c:pt idx="13">
                  <c:v>11/1/1999</c:v>
                </c:pt>
                <c:pt idx="14">
                  <c:v>6/1/2000</c:v>
                </c:pt>
                <c:pt idx="15">
                  <c:v>11/1/2000</c:v>
                </c:pt>
                <c:pt idx="16">
                  <c:v>6/1/2001</c:v>
                </c:pt>
                <c:pt idx="17">
                  <c:v>11/1/2001</c:v>
                </c:pt>
                <c:pt idx="18">
                  <c:v>6/1/2002</c:v>
                </c:pt>
                <c:pt idx="19">
                  <c:v>11/1/2002</c:v>
                </c:pt>
                <c:pt idx="20">
                  <c:v>6/1/2003</c:v>
                </c:pt>
                <c:pt idx="21">
                  <c:v>11/1/2003</c:v>
                </c:pt>
                <c:pt idx="22">
                  <c:v>6/1/2004</c:v>
                </c:pt>
                <c:pt idx="23">
                  <c:v>11/1/2004</c:v>
                </c:pt>
                <c:pt idx="24">
                  <c:v>6/1/2005</c:v>
                </c:pt>
                <c:pt idx="25">
                  <c:v>11/1/2005</c:v>
                </c:pt>
                <c:pt idx="26">
                  <c:v>6/1/2006</c:v>
                </c:pt>
                <c:pt idx="27">
                  <c:v>11/1/2006</c:v>
                </c:pt>
                <c:pt idx="28">
                  <c:v>6/1/2007</c:v>
                </c:pt>
                <c:pt idx="29">
                  <c:v>11/1/2007</c:v>
                </c:pt>
                <c:pt idx="30">
                  <c:v>6/1/2008</c:v>
                </c:pt>
                <c:pt idx="31">
                  <c:v>11/1/2008</c:v>
                </c:pt>
                <c:pt idx="32">
                  <c:v>6/1/2009</c:v>
                </c:pt>
                <c:pt idx="33">
                  <c:v>11/1/2009</c:v>
                </c:pt>
              </c:strCache>
            </c:strRef>
          </c:cat>
          <c:val>
            <c:numRef>
              <c:f>Sheet2!$BB$3:$BB$37</c:f>
              <c:numCache>
                <c:formatCode>General</c:formatCode>
                <c:ptCount val="34"/>
                <c:pt idx="11">
                  <c:v>455</c:v>
                </c:pt>
                <c:pt idx="12">
                  <c:v>442</c:v>
                </c:pt>
                <c:pt idx="13">
                  <c:v>417</c:v>
                </c:pt>
                <c:pt idx="14">
                  <c:v>385</c:v>
                </c:pt>
                <c:pt idx="15">
                  <c:v>318</c:v>
                </c:pt>
                <c:pt idx="16">
                  <c:v>269</c:v>
                </c:pt>
                <c:pt idx="17">
                  <c:v>161</c:v>
                </c:pt>
              </c:numCache>
            </c:numRef>
          </c:val>
          <c:smooth val="0"/>
        </c:ser>
        <c:ser>
          <c:idx val="53"/>
          <c:order val="53"/>
          <c:tx>
            <c:strRef>
              <c:f>Sheet2!$BC$1:$BC$2</c:f>
              <c:strCache>
                <c:ptCount val="1"/>
                <c:pt idx="0">
                  <c:v>T3E 1996, 512, 176, 307.2, Alpha EV5, MPP, 3-D Torus</c:v>
                </c:pt>
              </c:strCache>
            </c:strRef>
          </c:tx>
          <c:cat>
            <c:strRef>
              <c:f>Sheet2!$A$3:$A$37</c:f>
              <c:strCache>
                <c:ptCount val="34"/>
                <c:pt idx="0">
                  <c:v>6/1/1993</c:v>
                </c:pt>
                <c:pt idx="1">
                  <c:v>11/1/1993</c:v>
                </c:pt>
                <c:pt idx="2">
                  <c:v>6/1/1994</c:v>
                </c:pt>
                <c:pt idx="3">
                  <c:v>11/1/1994</c:v>
                </c:pt>
                <c:pt idx="4">
                  <c:v>6/1/1995</c:v>
                </c:pt>
                <c:pt idx="5">
                  <c:v>11/1/1995</c:v>
                </c:pt>
                <c:pt idx="6">
                  <c:v>6/1/1996</c:v>
                </c:pt>
                <c:pt idx="7">
                  <c:v>11/1/1996</c:v>
                </c:pt>
                <c:pt idx="8">
                  <c:v>6/1/1997</c:v>
                </c:pt>
                <c:pt idx="9">
                  <c:v>11/1/1997</c:v>
                </c:pt>
                <c:pt idx="10">
                  <c:v>6/1/1998</c:v>
                </c:pt>
                <c:pt idx="11">
                  <c:v>11/1/1998</c:v>
                </c:pt>
                <c:pt idx="12">
                  <c:v>6/1/1999</c:v>
                </c:pt>
                <c:pt idx="13">
                  <c:v>11/1/1999</c:v>
                </c:pt>
                <c:pt idx="14">
                  <c:v>6/1/2000</c:v>
                </c:pt>
                <c:pt idx="15">
                  <c:v>11/1/2000</c:v>
                </c:pt>
                <c:pt idx="16">
                  <c:v>6/1/2001</c:v>
                </c:pt>
                <c:pt idx="17">
                  <c:v>11/1/2001</c:v>
                </c:pt>
                <c:pt idx="18">
                  <c:v>6/1/2002</c:v>
                </c:pt>
                <c:pt idx="19">
                  <c:v>11/1/2002</c:v>
                </c:pt>
                <c:pt idx="20">
                  <c:v>6/1/2003</c:v>
                </c:pt>
                <c:pt idx="21">
                  <c:v>11/1/2003</c:v>
                </c:pt>
                <c:pt idx="22">
                  <c:v>6/1/2004</c:v>
                </c:pt>
                <c:pt idx="23">
                  <c:v>11/1/2004</c:v>
                </c:pt>
                <c:pt idx="24">
                  <c:v>6/1/2005</c:v>
                </c:pt>
                <c:pt idx="25">
                  <c:v>11/1/2005</c:v>
                </c:pt>
                <c:pt idx="26">
                  <c:v>6/1/2006</c:v>
                </c:pt>
                <c:pt idx="27">
                  <c:v>11/1/2006</c:v>
                </c:pt>
                <c:pt idx="28">
                  <c:v>6/1/2007</c:v>
                </c:pt>
                <c:pt idx="29">
                  <c:v>11/1/2007</c:v>
                </c:pt>
                <c:pt idx="30">
                  <c:v>6/1/2008</c:v>
                </c:pt>
                <c:pt idx="31">
                  <c:v>11/1/2008</c:v>
                </c:pt>
                <c:pt idx="32">
                  <c:v>6/1/2009</c:v>
                </c:pt>
                <c:pt idx="33">
                  <c:v>11/1/2009</c:v>
                </c:pt>
              </c:strCache>
            </c:strRef>
          </c:cat>
          <c:val>
            <c:numRef>
              <c:f>Sheet2!$BC$3:$BC$37</c:f>
              <c:numCache>
                <c:formatCode>General</c:formatCode>
                <c:ptCount val="34"/>
                <c:pt idx="8">
                  <c:v>492</c:v>
                </c:pt>
              </c:numCache>
            </c:numRef>
          </c:val>
          <c:smooth val="0"/>
        </c:ser>
        <c:ser>
          <c:idx val="54"/>
          <c:order val="54"/>
          <c:tx>
            <c:strRef>
              <c:f>Sheet2!$BD$1:$BD$2</c:f>
              <c:strCache>
                <c:ptCount val="1"/>
                <c:pt idx="0">
                  <c:v>T3E 1996, 512, 196, 307.2, Alpha EV5, MPP, 3-D Torus</c:v>
                </c:pt>
              </c:strCache>
            </c:strRef>
          </c:tx>
          <c:cat>
            <c:strRef>
              <c:f>Sheet2!$A$3:$A$37</c:f>
              <c:strCache>
                <c:ptCount val="34"/>
                <c:pt idx="0">
                  <c:v>6/1/1993</c:v>
                </c:pt>
                <c:pt idx="1">
                  <c:v>11/1/1993</c:v>
                </c:pt>
                <c:pt idx="2">
                  <c:v>6/1/1994</c:v>
                </c:pt>
                <c:pt idx="3">
                  <c:v>11/1/1994</c:v>
                </c:pt>
                <c:pt idx="4">
                  <c:v>6/1/1995</c:v>
                </c:pt>
                <c:pt idx="5">
                  <c:v>11/1/1995</c:v>
                </c:pt>
                <c:pt idx="6">
                  <c:v>6/1/1996</c:v>
                </c:pt>
                <c:pt idx="7">
                  <c:v>11/1/1996</c:v>
                </c:pt>
                <c:pt idx="8">
                  <c:v>6/1/1997</c:v>
                </c:pt>
                <c:pt idx="9">
                  <c:v>11/1/1997</c:v>
                </c:pt>
                <c:pt idx="10">
                  <c:v>6/1/1998</c:v>
                </c:pt>
                <c:pt idx="11">
                  <c:v>11/1/1998</c:v>
                </c:pt>
                <c:pt idx="12">
                  <c:v>6/1/1999</c:v>
                </c:pt>
                <c:pt idx="13">
                  <c:v>11/1/1999</c:v>
                </c:pt>
                <c:pt idx="14">
                  <c:v>6/1/2000</c:v>
                </c:pt>
                <c:pt idx="15">
                  <c:v>11/1/2000</c:v>
                </c:pt>
                <c:pt idx="16">
                  <c:v>6/1/2001</c:v>
                </c:pt>
                <c:pt idx="17">
                  <c:v>11/1/2001</c:v>
                </c:pt>
                <c:pt idx="18">
                  <c:v>6/1/2002</c:v>
                </c:pt>
                <c:pt idx="19">
                  <c:v>11/1/2002</c:v>
                </c:pt>
                <c:pt idx="20">
                  <c:v>6/1/2003</c:v>
                </c:pt>
                <c:pt idx="21">
                  <c:v>11/1/2003</c:v>
                </c:pt>
                <c:pt idx="22">
                  <c:v>6/1/2004</c:v>
                </c:pt>
                <c:pt idx="23">
                  <c:v>11/1/2004</c:v>
                </c:pt>
                <c:pt idx="24">
                  <c:v>6/1/2005</c:v>
                </c:pt>
                <c:pt idx="25">
                  <c:v>11/1/2005</c:v>
                </c:pt>
                <c:pt idx="26">
                  <c:v>6/1/2006</c:v>
                </c:pt>
                <c:pt idx="27">
                  <c:v>11/1/2006</c:v>
                </c:pt>
                <c:pt idx="28">
                  <c:v>6/1/2007</c:v>
                </c:pt>
                <c:pt idx="29">
                  <c:v>11/1/2007</c:v>
                </c:pt>
                <c:pt idx="30">
                  <c:v>6/1/2008</c:v>
                </c:pt>
                <c:pt idx="31">
                  <c:v>11/1/2008</c:v>
                </c:pt>
                <c:pt idx="32">
                  <c:v>6/1/2009</c:v>
                </c:pt>
                <c:pt idx="33">
                  <c:v>11/1/2009</c:v>
                </c:pt>
              </c:strCache>
            </c:strRef>
          </c:cat>
          <c:val>
            <c:numRef>
              <c:f>Sheet2!$BD$3:$BD$37</c:f>
              <c:numCache>
                <c:formatCode>General</c:formatCode>
                <c:ptCount val="34"/>
                <c:pt idx="9">
                  <c:v>488</c:v>
                </c:pt>
              </c:numCache>
            </c:numRef>
          </c:val>
          <c:smooth val="0"/>
        </c:ser>
        <c:ser>
          <c:idx val="55"/>
          <c:order val="55"/>
          <c:tx>
            <c:strRef>
              <c:f>Sheet2!$BE$1:$BE$2</c:f>
              <c:strCache>
                <c:ptCount val="1"/>
                <c:pt idx="0">
                  <c:v>T3E 1996, 512, 222, 307.2, Alpha EV5, MPP, 3-D Torus</c:v>
                </c:pt>
              </c:strCache>
            </c:strRef>
          </c:tx>
          <c:cat>
            <c:strRef>
              <c:f>Sheet2!$A$3:$A$37</c:f>
              <c:strCache>
                <c:ptCount val="34"/>
                <c:pt idx="0">
                  <c:v>6/1/1993</c:v>
                </c:pt>
                <c:pt idx="1">
                  <c:v>11/1/1993</c:v>
                </c:pt>
                <c:pt idx="2">
                  <c:v>6/1/1994</c:v>
                </c:pt>
                <c:pt idx="3">
                  <c:v>11/1/1994</c:v>
                </c:pt>
                <c:pt idx="4">
                  <c:v>6/1/1995</c:v>
                </c:pt>
                <c:pt idx="5">
                  <c:v>11/1/1995</c:v>
                </c:pt>
                <c:pt idx="6">
                  <c:v>6/1/1996</c:v>
                </c:pt>
                <c:pt idx="7">
                  <c:v>11/1/1996</c:v>
                </c:pt>
                <c:pt idx="8">
                  <c:v>6/1/1997</c:v>
                </c:pt>
                <c:pt idx="9">
                  <c:v>11/1/1997</c:v>
                </c:pt>
                <c:pt idx="10">
                  <c:v>6/1/1998</c:v>
                </c:pt>
                <c:pt idx="11">
                  <c:v>11/1/1998</c:v>
                </c:pt>
                <c:pt idx="12">
                  <c:v>6/1/1999</c:v>
                </c:pt>
                <c:pt idx="13">
                  <c:v>11/1/1999</c:v>
                </c:pt>
                <c:pt idx="14">
                  <c:v>6/1/2000</c:v>
                </c:pt>
                <c:pt idx="15">
                  <c:v>11/1/2000</c:v>
                </c:pt>
                <c:pt idx="16">
                  <c:v>6/1/2001</c:v>
                </c:pt>
                <c:pt idx="17">
                  <c:v>11/1/2001</c:v>
                </c:pt>
                <c:pt idx="18">
                  <c:v>6/1/2002</c:v>
                </c:pt>
                <c:pt idx="19">
                  <c:v>11/1/2002</c:v>
                </c:pt>
                <c:pt idx="20">
                  <c:v>6/1/2003</c:v>
                </c:pt>
                <c:pt idx="21">
                  <c:v>11/1/2003</c:v>
                </c:pt>
                <c:pt idx="22">
                  <c:v>6/1/2004</c:v>
                </c:pt>
                <c:pt idx="23">
                  <c:v>11/1/2004</c:v>
                </c:pt>
                <c:pt idx="24">
                  <c:v>6/1/2005</c:v>
                </c:pt>
                <c:pt idx="25">
                  <c:v>11/1/2005</c:v>
                </c:pt>
                <c:pt idx="26">
                  <c:v>6/1/2006</c:v>
                </c:pt>
                <c:pt idx="27">
                  <c:v>11/1/2006</c:v>
                </c:pt>
                <c:pt idx="28">
                  <c:v>6/1/2007</c:v>
                </c:pt>
                <c:pt idx="29">
                  <c:v>11/1/2007</c:v>
                </c:pt>
                <c:pt idx="30">
                  <c:v>6/1/2008</c:v>
                </c:pt>
                <c:pt idx="31">
                  <c:v>11/1/2008</c:v>
                </c:pt>
                <c:pt idx="32">
                  <c:v>6/1/2009</c:v>
                </c:pt>
                <c:pt idx="33">
                  <c:v>11/1/2009</c:v>
                </c:pt>
              </c:strCache>
            </c:strRef>
          </c:cat>
          <c:val>
            <c:numRef>
              <c:f>Sheet2!$BE$3:$BE$37</c:f>
              <c:numCache>
                <c:formatCode>General</c:formatCode>
                <c:ptCount val="34"/>
                <c:pt idx="10">
                  <c:v>484</c:v>
                </c:pt>
              </c:numCache>
            </c:numRef>
          </c:val>
          <c:smooth val="0"/>
        </c:ser>
        <c:ser>
          <c:idx val="56"/>
          <c:order val="56"/>
          <c:tx>
            <c:strRef>
              <c:f>Sheet2!$BF$1:$BF$2</c:f>
              <c:strCache>
                <c:ptCount val="1"/>
                <c:pt idx="0">
                  <c:v>T3E900 1998, 540, 341, 486, Alpha EV5, MPP, 3-D Torus</c:v>
                </c:pt>
              </c:strCache>
            </c:strRef>
          </c:tx>
          <c:cat>
            <c:strRef>
              <c:f>Sheet2!$A$3:$A$37</c:f>
              <c:strCache>
                <c:ptCount val="34"/>
                <c:pt idx="0">
                  <c:v>6/1/1993</c:v>
                </c:pt>
                <c:pt idx="1">
                  <c:v>11/1/1993</c:v>
                </c:pt>
                <c:pt idx="2">
                  <c:v>6/1/1994</c:v>
                </c:pt>
                <c:pt idx="3">
                  <c:v>11/1/1994</c:v>
                </c:pt>
                <c:pt idx="4">
                  <c:v>6/1/1995</c:v>
                </c:pt>
                <c:pt idx="5">
                  <c:v>11/1/1995</c:v>
                </c:pt>
                <c:pt idx="6">
                  <c:v>6/1/1996</c:v>
                </c:pt>
                <c:pt idx="7">
                  <c:v>11/1/1996</c:v>
                </c:pt>
                <c:pt idx="8">
                  <c:v>6/1/1997</c:v>
                </c:pt>
                <c:pt idx="9">
                  <c:v>11/1/1997</c:v>
                </c:pt>
                <c:pt idx="10">
                  <c:v>6/1/1998</c:v>
                </c:pt>
                <c:pt idx="11">
                  <c:v>11/1/1998</c:v>
                </c:pt>
                <c:pt idx="12">
                  <c:v>6/1/1999</c:v>
                </c:pt>
                <c:pt idx="13">
                  <c:v>11/1/1999</c:v>
                </c:pt>
                <c:pt idx="14">
                  <c:v>6/1/2000</c:v>
                </c:pt>
                <c:pt idx="15">
                  <c:v>11/1/2000</c:v>
                </c:pt>
                <c:pt idx="16">
                  <c:v>6/1/2001</c:v>
                </c:pt>
                <c:pt idx="17">
                  <c:v>11/1/2001</c:v>
                </c:pt>
                <c:pt idx="18">
                  <c:v>6/1/2002</c:v>
                </c:pt>
                <c:pt idx="19">
                  <c:v>11/1/2002</c:v>
                </c:pt>
                <c:pt idx="20">
                  <c:v>6/1/2003</c:v>
                </c:pt>
                <c:pt idx="21">
                  <c:v>11/1/2003</c:v>
                </c:pt>
                <c:pt idx="22">
                  <c:v>6/1/2004</c:v>
                </c:pt>
                <c:pt idx="23">
                  <c:v>11/1/2004</c:v>
                </c:pt>
                <c:pt idx="24">
                  <c:v>6/1/2005</c:v>
                </c:pt>
                <c:pt idx="25">
                  <c:v>11/1/2005</c:v>
                </c:pt>
                <c:pt idx="26">
                  <c:v>6/1/2006</c:v>
                </c:pt>
                <c:pt idx="27">
                  <c:v>11/1/2006</c:v>
                </c:pt>
                <c:pt idx="28">
                  <c:v>6/1/2007</c:v>
                </c:pt>
                <c:pt idx="29">
                  <c:v>11/1/2007</c:v>
                </c:pt>
                <c:pt idx="30">
                  <c:v>6/1/2008</c:v>
                </c:pt>
                <c:pt idx="31">
                  <c:v>11/1/2008</c:v>
                </c:pt>
                <c:pt idx="32">
                  <c:v>6/1/2009</c:v>
                </c:pt>
                <c:pt idx="33">
                  <c:v>11/1/2009</c:v>
                </c:pt>
              </c:strCache>
            </c:strRef>
          </c:cat>
          <c:val>
            <c:numRef>
              <c:f>Sheet2!$BF$3:$BF$37</c:f>
              <c:numCache>
                <c:formatCode>General</c:formatCode>
                <c:ptCount val="34"/>
                <c:pt idx="11">
                  <c:v>484</c:v>
                </c:pt>
                <c:pt idx="12">
                  <c:v>478</c:v>
                </c:pt>
                <c:pt idx="13">
                  <c:v>473</c:v>
                </c:pt>
                <c:pt idx="14">
                  <c:v>461</c:v>
                </c:pt>
                <c:pt idx="15">
                  <c:v>449</c:v>
                </c:pt>
                <c:pt idx="16">
                  <c:v>434</c:v>
                </c:pt>
                <c:pt idx="17">
                  <c:v>416</c:v>
                </c:pt>
                <c:pt idx="18">
                  <c:v>365</c:v>
                </c:pt>
                <c:pt idx="19">
                  <c:v>320</c:v>
                </c:pt>
                <c:pt idx="20">
                  <c:v>143</c:v>
                </c:pt>
              </c:numCache>
            </c:numRef>
          </c:val>
          <c:smooth val="0"/>
        </c:ser>
        <c:ser>
          <c:idx val="57"/>
          <c:order val="57"/>
          <c:tx>
            <c:strRef>
              <c:f>Sheet2!$BG$1:$BG$2</c:f>
              <c:strCache>
                <c:ptCount val="1"/>
                <c:pt idx="0">
                  <c:v>T3E900 1999, 268, 169, 241.2, Alpha EV5, MPP, 3-D Torus</c:v>
                </c:pt>
              </c:strCache>
            </c:strRef>
          </c:tx>
          <c:cat>
            <c:strRef>
              <c:f>Sheet2!$A$3:$A$37</c:f>
              <c:strCache>
                <c:ptCount val="34"/>
                <c:pt idx="0">
                  <c:v>6/1/1993</c:v>
                </c:pt>
                <c:pt idx="1">
                  <c:v>11/1/1993</c:v>
                </c:pt>
                <c:pt idx="2">
                  <c:v>6/1/1994</c:v>
                </c:pt>
                <c:pt idx="3">
                  <c:v>11/1/1994</c:v>
                </c:pt>
                <c:pt idx="4">
                  <c:v>6/1/1995</c:v>
                </c:pt>
                <c:pt idx="5">
                  <c:v>11/1/1995</c:v>
                </c:pt>
                <c:pt idx="6">
                  <c:v>6/1/1996</c:v>
                </c:pt>
                <c:pt idx="7">
                  <c:v>11/1/1996</c:v>
                </c:pt>
                <c:pt idx="8">
                  <c:v>6/1/1997</c:v>
                </c:pt>
                <c:pt idx="9">
                  <c:v>11/1/1997</c:v>
                </c:pt>
                <c:pt idx="10">
                  <c:v>6/1/1998</c:v>
                </c:pt>
                <c:pt idx="11">
                  <c:v>11/1/1998</c:v>
                </c:pt>
                <c:pt idx="12">
                  <c:v>6/1/1999</c:v>
                </c:pt>
                <c:pt idx="13">
                  <c:v>11/1/1999</c:v>
                </c:pt>
                <c:pt idx="14">
                  <c:v>6/1/2000</c:v>
                </c:pt>
                <c:pt idx="15">
                  <c:v>11/1/2000</c:v>
                </c:pt>
                <c:pt idx="16">
                  <c:v>6/1/2001</c:v>
                </c:pt>
                <c:pt idx="17">
                  <c:v>11/1/2001</c:v>
                </c:pt>
                <c:pt idx="18">
                  <c:v>6/1/2002</c:v>
                </c:pt>
                <c:pt idx="19">
                  <c:v>11/1/2002</c:v>
                </c:pt>
                <c:pt idx="20">
                  <c:v>6/1/2003</c:v>
                </c:pt>
                <c:pt idx="21">
                  <c:v>11/1/2003</c:v>
                </c:pt>
                <c:pt idx="22">
                  <c:v>6/1/2004</c:v>
                </c:pt>
                <c:pt idx="23">
                  <c:v>11/1/2004</c:v>
                </c:pt>
                <c:pt idx="24">
                  <c:v>6/1/2005</c:v>
                </c:pt>
                <c:pt idx="25">
                  <c:v>11/1/2005</c:v>
                </c:pt>
                <c:pt idx="26">
                  <c:v>6/1/2006</c:v>
                </c:pt>
                <c:pt idx="27">
                  <c:v>11/1/2006</c:v>
                </c:pt>
                <c:pt idx="28">
                  <c:v>6/1/2007</c:v>
                </c:pt>
                <c:pt idx="29">
                  <c:v>11/1/2007</c:v>
                </c:pt>
                <c:pt idx="30">
                  <c:v>6/1/2008</c:v>
                </c:pt>
                <c:pt idx="31">
                  <c:v>11/1/2008</c:v>
                </c:pt>
                <c:pt idx="32">
                  <c:v>6/1/2009</c:v>
                </c:pt>
                <c:pt idx="33">
                  <c:v>11/1/2009</c:v>
                </c:pt>
              </c:strCache>
            </c:strRef>
          </c:cat>
          <c:val>
            <c:numRef>
              <c:f>Sheet2!$BG$3:$BG$37</c:f>
              <c:numCache>
                <c:formatCode>General</c:formatCode>
                <c:ptCount val="34"/>
                <c:pt idx="12">
                  <c:v>457</c:v>
                </c:pt>
                <c:pt idx="13">
                  <c:v>445</c:v>
                </c:pt>
                <c:pt idx="14">
                  <c:v>423</c:v>
                </c:pt>
                <c:pt idx="15">
                  <c:v>394</c:v>
                </c:pt>
                <c:pt idx="16">
                  <c:v>370</c:v>
                </c:pt>
                <c:pt idx="17">
                  <c:v>302</c:v>
                </c:pt>
                <c:pt idx="18">
                  <c:v>118</c:v>
                </c:pt>
              </c:numCache>
            </c:numRef>
          </c:val>
          <c:smooth val="0"/>
        </c:ser>
        <c:ser>
          <c:idx val="58"/>
          <c:order val="58"/>
          <c:tx>
            <c:strRef>
              <c:f>Sheet2!$BH$1:$BH$2</c:f>
              <c:strCache>
                <c:ptCount val="1"/>
                <c:pt idx="0">
                  <c:v>TeraGrid Cluster, Itanium 2 1.3 GHz, Myrinet 2004, 768, 3152, 3993, Intel IA-64 Itanium 2, Cluster, Myrinet</c:v>
                </c:pt>
              </c:strCache>
            </c:strRef>
          </c:tx>
          <c:cat>
            <c:strRef>
              <c:f>Sheet2!$A$3:$A$37</c:f>
              <c:strCache>
                <c:ptCount val="34"/>
                <c:pt idx="0">
                  <c:v>6/1/1993</c:v>
                </c:pt>
                <c:pt idx="1">
                  <c:v>11/1/1993</c:v>
                </c:pt>
                <c:pt idx="2">
                  <c:v>6/1/1994</c:v>
                </c:pt>
                <c:pt idx="3">
                  <c:v>11/1/1994</c:v>
                </c:pt>
                <c:pt idx="4">
                  <c:v>6/1/1995</c:v>
                </c:pt>
                <c:pt idx="5">
                  <c:v>11/1/1995</c:v>
                </c:pt>
                <c:pt idx="6">
                  <c:v>6/1/1996</c:v>
                </c:pt>
                <c:pt idx="7">
                  <c:v>11/1/1996</c:v>
                </c:pt>
                <c:pt idx="8">
                  <c:v>6/1/1997</c:v>
                </c:pt>
                <c:pt idx="9">
                  <c:v>11/1/1997</c:v>
                </c:pt>
                <c:pt idx="10">
                  <c:v>6/1/1998</c:v>
                </c:pt>
                <c:pt idx="11">
                  <c:v>11/1/1998</c:v>
                </c:pt>
                <c:pt idx="12">
                  <c:v>6/1/1999</c:v>
                </c:pt>
                <c:pt idx="13">
                  <c:v>11/1/1999</c:v>
                </c:pt>
                <c:pt idx="14">
                  <c:v>6/1/2000</c:v>
                </c:pt>
                <c:pt idx="15">
                  <c:v>11/1/2000</c:v>
                </c:pt>
                <c:pt idx="16">
                  <c:v>6/1/2001</c:v>
                </c:pt>
                <c:pt idx="17">
                  <c:v>11/1/2001</c:v>
                </c:pt>
                <c:pt idx="18">
                  <c:v>6/1/2002</c:v>
                </c:pt>
                <c:pt idx="19">
                  <c:v>11/1/2002</c:v>
                </c:pt>
                <c:pt idx="20">
                  <c:v>6/1/2003</c:v>
                </c:pt>
                <c:pt idx="21">
                  <c:v>11/1/2003</c:v>
                </c:pt>
                <c:pt idx="22">
                  <c:v>6/1/2004</c:v>
                </c:pt>
                <c:pt idx="23">
                  <c:v>11/1/2004</c:v>
                </c:pt>
                <c:pt idx="24">
                  <c:v>6/1/2005</c:v>
                </c:pt>
                <c:pt idx="25">
                  <c:v>11/1/2005</c:v>
                </c:pt>
                <c:pt idx="26">
                  <c:v>6/1/2006</c:v>
                </c:pt>
                <c:pt idx="27">
                  <c:v>11/1/2006</c:v>
                </c:pt>
                <c:pt idx="28">
                  <c:v>6/1/2007</c:v>
                </c:pt>
                <c:pt idx="29">
                  <c:v>11/1/2007</c:v>
                </c:pt>
                <c:pt idx="30">
                  <c:v>6/1/2008</c:v>
                </c:pt>
                <c:pt idx="31">
                  <c:v>11/1/2008</c:v>
                </c:pt>
                <c:pt idx="32">
                  <c:v>6/1/2009</c:v>
                </c:pt>
                <c:pt idx="33">
                  <c:v>11/1/2009</c:v>
                </c:pt>
              </c:strCache>
            </c:strRef>
          </c:cat>
          <c:val>
            <c:numRef>
              <c:f>Sheet2!$BH$3:$BH$37</c:f>
              <c:numCache>
                <c:formatCode>General</c:formatCode>
                <c:ptCount val="34"/>
                <c:pt idx="22">
                  <c:v>458</c:v>
                </c:pt>
                <c:pt idx="23">
                  <c:v>438</c:v>
                </c:pt>
                <c:pt idx="24">
                  <c:v>392</c:v>
                </c:pt>
                <c:pt idx="25">
                  <c:v>362</c:v>
                </c:pt>
                <c:pt idx="27">
                  <c:v>129</c:v>
                </c:pt>
              </c:numCache>
            </c:numRef>
          </c:val>
          <c:smooth val="0"/>
        </c:ser>
        <c:ser>
          <c:idx val="59"/>
          <c:order val="59"/>
          <c:tx>
            <c:strRef>
              <c:f>Sheet2!$BI$1:$BI$2</c:f>
              <c:strCache>
                <c:ptCount val="1"/>
                <c:pt idx="0">
                  <c:v>XP/S30 1993, 400, 11.9, 20, Intel i860 Intel 80860, MPP, 2-D mesh (torus)</c:v>
                </c:pt>
              </c:strCache>
            </c:strRef>
          </c:tx>
          <c:cat>
            <c:strRef>
              <c:f>Sheet2!$A$3:$A$37</c:f>
              <c:strCache>
                <c:ptCount val="34"/>
                <c:pt idx="0">
                  <c:v>6/1/1993</c:v>
                </c:pt>
                <c:pt idx="1">
                  <c:v>11/1/1993</c:v>
                </c:pt>
                <c:pt idx="2">
                  <c:v>6/1/1994</c:v>
                </c:pt>
                <c:pt idx="3">
                  <c:v>11/1/1994</c:v>
                </c:pt>
                <c:pt idx="4">
                  <c:v>6/1/1995</c:v>
                </c:pt>
                <c:pt idx="5">
                  <c:v>11/1/1995</c:v>
                </c:pt>
                <c:pt idx="6">
                  <c:v>6/1/1996</c:v>
                </c:pt>
                <c:pt idx="7">
                  <c:v>11/1/1996</c:v>
                </c:pt>
                <c:pt idx="8">
                  <c:v>6/1/1997</c:v>
                </c:pt>
                <c:pt idx="9">
                  <c:v>11/1/1997</c:v>
                </c:pt>
                <c:pt idx="10">
                  <c:v>6/1/1998</c:v>
                </c:pt>
                <c:pt idx="11">
                  <c:v>11/1/1998</c:v>
                </c:pt>
                <c:pt idx="12">
                  <c:v>6/1/1999</c:v>
                </c:pt>
                <c:pt idx="13">
                  <c:v>11/1/1999</c:v>
                </c:pt>
                <c:pt idx="14">
                  <c:v>6/1/2000</c:v>
                </c:pt>
                <c:pt idx="15">
                  <c:v>11/1/2000</c:v>
                </c:pt>
                <c:pt idx="16">
                  <c:v>6/1/2001</c:v>
                </c:pt>
                <c:pt idx="17">
                  <c:v>11/1/2001</c:v>
                </c:pt>
                <c:pt idx="18">
                  <c:v>6/1/2002</c:v>
                </c:pt>
                <c:pt idx="19">
                  <c:v>11/1/2002</c:v>
                </c:pt>
                <c:pt idx="20">
                  <c:v>6/1/2003</c:v>
                </c:pt>
                <c:pt idx="21">
                  <c:v>11/1/2003</c:v>
                </c:pt>
                <c:pt idx="22">
                  <c:v>6/1/2004</c:v>
                </c:pt>
                <c:pt idx="23">
                  <c:v>11/1/2004</c:v>
                </c:pt>
                <c:pt idx="24">
                  <c:v>6/1/2005</c:v>
                </c:pt>
                <c:pt idx="25">
                  <c:v>11/1/2005</c:v>
                </c:pt>
                <c:pt idx="26">
                  <c:v>6/1/2006</c:v>
                </c:pt>
                <c:pt idx="27">
                  <c:v>11/1/2006</c:v>
                </c:pt>
                <c:pt idx="28">
                  <c:v>6/1/2007</c:v>
                </c:pt>
                <c:pt idx="29">
                  <c:v>11/1/2007</c:v>
                </c:pt>
                <c:pt idx="30">
                  <c:v>6/1/2008</c:v>
                </c:pt>
                <c:pt idx="31">
                  <c:v>11/1/2008</c:v>
                </c:pt>
                <c:pt idx="32">
                  <c:v>6/1/2009</c:v>
                </c:pt>
                <c:pt idx="33">
                  <c:v>11/1/2009</c:v>
                </c:pt>
              </c:strCache>
            </c:strRef>
          </c:cat>
          <c:val>
            <c:numRef>
              <c:f>Sheet2!$BI$3:$BI$37</c:f>
              <c:numCache>
                <c:formatCode>General</c:formatCode>
                <c:ptCount val="34"/>
                <c:pt idx="1">
                  <c:v>473</c:v>
                </c:pt>
                <c:pt idx="2">
                  <c:v>456</c:v>
                </c:pt>
                <c:pt idx="3">
                  <c:v>441</c:v>
                </c:pt>
                <c:pt idx="4">
                  <c:v>415</c:v>
                </c:pt>
                <c:pt idx="5">
                  <c:v>398</c:v>
                </c:pt>
                <c:pt idx="6">
                  <c:v>367</c:v>
                </c:pt>
                <c:pt idx="7">
                  <c:v>322</c:v>
                </c:pt>
              </c:numCache>
            </c:numRef>
          </c:val>
          <c:smooth val="0"/>
        </c:ser>
        <c:ser>
          <c:idx val="60"/>
          <c:order val="60"/>
          <c:tx>
            <c:strRef>
              <c:f>Sheet2!$BJ$1:$BJ$2</c:f>
              <c:strCache>
                <c:ptCount val="1"/>
                <c:pt idx="0">
                  <c:v>Y-MP C916/16256 1992, 16, 13.7, 15.238, Cray, SMP, N/A</c:v>
                </c:pt>
              </c:strCache>
            </c:strRef>
          </c:tx>
          <c:cat>
            <c:strRef>
              <c:f>Sheet2!$A$3:$A$37</c:f>
              <c:strCache>
                <c:ptCount val="34"/>
                <c:pt idx="0">
                  <c:v>6/1/1993</c:v>
                </c:pt>
                <c:pt idx="1">
                  <c:v>11/1/1993</c:v>
                </c:pt>
                <c:pt idx="2">
                  <c:v>6/1/1994</c:v>
                </c:pt>
                <c:pt idx="3">
                  <c:v>11/1/1994</c:v>
                </c:pt>
                <c:pt idx="4">
                  <c:v>6/1/1995</c:v>
                </c:pt>
                <c:pt idx="5">
                  <c:v>11/1/1995</c:v>
                </c:pt>
                <c:pt idx="6">
                  <c:v>6/1/1996</c:v>
                </c:pt>
                <c:pt idx="7">
                  <c:v>11/1/1996</c:v>
                </c:pt>
                <c:pt idx="8">
                  <c:v>6/1/1997</c:v>
                </c:pt>
                <c:pt idx="9">
                  <c:v>11/1/1997</c:v>
                </c:pt>
                <c:pt idx="10">
                  <c:v>6/1/1998</c:v>
                </c:pt>
                <c:pt idx="11">
                  <c:v>11/1/1998</c:v>
                </c:pt>
                <c:pt idx="12">
                  <c:v>6/1/1999</c:v>
                </c:pt>
                <c:pt idx="13">
                  <c:v>11/1/1999</c:v>
                </c:pt>
                <c:pt idx="14">
                  <c:v>6/1/2000</c:v>
                </c:pt>
                <c:pt idx="15">
                  <c:v>11/1/2000</c:v>
                </c:pt>
                <c:pt idx="16">
                  <c:v>6/1/2001</c:v>
                </c:pt>
                <c:pt idx="17">
                  <c:v>11/1/2001</c:v>
                </c:pt>
                <c:pt idx="18">
                  <c:v>6/1/2002</c:v>
                </c:pt>
                <c:pt idx="19">
                  <c:v>11/1/2002</c:v>
                </c:pt>
                <c:pt idx="20">
                  <c:v>6/1/2003</c:v>
                </c:pt>
                <c:pt idx="21">
                  <c:v>11/1/2003</c:v>
                </c:pt>
                <c:pt idx="22">
                  <c:v>6/1/2004</c:v>
                </c:pt>
                <c:pt idx="23">
                  <c:v>11/1/2004</c:v>
                </c:pt>
                <c:pt idx="24">
                  <c:v>6/1/2005</c:v>
                </c:pt>
                <c:pt idx="25">
                  <c:v>11/1/2005</c:v>
                </c:pt>
                <c:pt idx="26">
                  <c:v>6/1/2006</c:v>
                </c:pt>
                <c:pt idx="27">
                  <c:v>11/1/2006</c:v>
                </c:pt>
                <c:pt idx="28">
                  <c:v>6/1/2007</c:v>
                </c:pt>
                <c:pt idx="29">
                  <c:v>11/1/2007</c:v>
                </c:pt>
                <c:pt idx="30">
                  <c:v>6/1/2008</c:v>
                </c:pt>
                <c:pt idx="31">
                  <c:v>11/1/2008</c:v>
                </c:pt>
                <c:pt idx="32">
                  <c:v>6/1/2009</c:v>
                </c:pt>
                <c:pt idx="33">
                  <c:v>11/1/2009</c:v>
                </c:pt>
              </c:strCache>
            </c:strRef>
          </c:cat>
          <c:val>
            <c:numRef>
              <c:f>Sheet2!$BJ$3:$BJ$37</c:f>
              <c:numCache>
                <c:formatCode>General</c:formatCode>
                <c:ptCount val="34"/>
                <c:pt idx="0">
                  <c:v>481</c:v>
                </c:pt>
                <c:pt idx="1">
                  <c:v>474</c:v>
                </c:pt>
              </c:numCache>
            </c:numRef>
          </c:val>
          <c:smooth val="0"/>
        </c:ser>
        <c:ser>
          <c:idx val="61"/>
          <c:order val="61"/>
          <c:tx>
            <c:strRef>
              <c:f>Sheet2!$BK$1:$BK$2</c:f>
              <c:strCache>
                <c:ptCount val="1"/>
                <c:pt idx="0">
                  <c:v>Y-MP C916/16512 1994, 16, 13.7, 15.238, Cray, SMP, N/A</c:v>
                </c:pt>
              </c:strCache>
            </c:strRef>
          </c:tx>
          <c:cat>
            <c:strRef>
              <c:f>Sheet2!$A$3:$A$37</c:f>
              <c:strCache>
                <c:ptCount val="34"/>
                <c:pt idx="0">
                  <c:v>6/1/1993</c:v>
                </c:pt>
                <c:pt idx="1">
                  <c:v>11/1/1993</c:v>
                </c:pt>
                <c:pt idx="2">
                  <c:v>6/1/1994</c:v>
                </c:pt>
                <c:pt idx="3">
                  <c:v>11/1/1994</c:v>
                </c:pt>
                <c:pt idx="4">
                  <c:v>6/1/1995</c:v>
                </c:pt>
                <c:pt idx="5">
                  <c:v>11/1/1995</c:v>
                </c:pt>
                <c:pt idx="6">
                  <c:v>6/1/1996</c:v>
                </c:pt>
                <c:pt idx="7">
                  <c:v>11/1/1996</c:v>
                </c:pt>
                <c:pt idx="8">
                  <c:v>6/1/1997</c:v>
                </c:pt>
                <c:pt idx="9">
                  <c:v>11/1/1997</c:v>
                </c:pt>
                <c:pt idx="10">
                  <c:v>6/1/1998</c:v>
                </c:pt>
                <c:pt idx="11">
                  <c:v>11/1/1998</c:v>
                </c:pt>
                <c:pt idx="12">
                  <c:v>6/1/1999</c:v>
                </c:pt>
                <c:pt idx="13">
                  <c:v>11/1/1999</c:v>
                </c:pt>
                <c:pt idx="14">
                  <c:v>6/1/2000</c:v>
                </c:pt>
                <c:pt idx="15">
                  <c:v>11/1/2000</c:v>
                </c:pt>
                <c:pt idx="16">
                  <c:v>6/1/2001</c:v>
                </c:pt>
                <c:pt idx="17">
                  <c:v>11/1/2001</c:v>
                </c:pt>
                <c:pt idx="18">
                  <c:v>6/1/2002</c:v>
                </c:pt>
                <c:pt idx="19">
                  <c:v>11/1/2002</c:v>
                </c:pt>
                <c:pt idx="20">
                  <c:v>6/1/2003</c:v>
                </c:pt>
                <c:pt idx="21">
                  <c:v>11/1/2003</c:v>
                </c:pt>
                <c:pt idx="22">
                  <c:v>6/1/2004</c:v>
                </c:pt>
                <c:pt idx="23">
                  <c:v>11/1/2004</c:v>
                </c:pt>
                <c:pt idx="24">
                  <c:v>6/1/2005</c:v>
                </c:pt>
                <c:pt idx="25">
                  <c:v>11/1/2005</c:v>
                </c:pt>
                <c:pt idx="26">
                  <c:v>6/1/2006</c:v>
                </c:pt>
                <c:pt idx="27">
                  <c:v>11/1/2006</c:v>
                </c:pt>
                <c:pt idx="28">
                  <c:v>6/1/2007</c:v>
                </c:pt>
                <c:pt idx="29">
                  <c:v>11/1/2007</c:v>
                </c:pt>
                <c:pt idx="30">
                  <c:v>6/1/2008</c:v>
                </c:pt>
                <c:pt idx="31">
                  <c:v>11/1/2008</c:v>
                </c:pt>
                <c:pt idx="32">
                  <c:v>6/1/2009</c:v>
                </c:pt>
                <c:pt idx="33">
                  <c:v>11/1/2009</c:v>
                </c:pt>
              </c:strCache>
            </c:strRef>
          </c:cat>
          <c:val>
            <c:numRef>
              <c:f>Sheet2!$BK$3:$BK$37</c:f>
              <c:numCache>
                <c:formatCode>General</c:formatCode>
                <c:ptCount val="34"/>
                <c:pt idx="2">
                  <c:v>458</c:v>
                </c:pt>
                <c:pt idx="3">
                  <c:v>458</c:v>
                </c:pt>
                <c:pt idx="4">
                  <c:v>432</c:v>
                </c:pt>
                <c:pt idx="5">
                  <c:v>419</c:v>
                </c:pt>
                <c:pt idx="6">
                  <c:v>395</c:v>
                </c:pt>
                <c:pt idx="7">
                  <c:v>357</c:v>
                </c:pt>
                <c:pt idx="8">
                  <c:v>284</c:v>
                </c:pt>
                <c:pt idx="9">
                  <c:v>183</c:v>
                </c:pt>
                <c:pt idx="10">
                  <c:v>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735232"/>
        <c:axId val="76736768"/>
      </c:lineChart>
      <c:catAx>
        <c:axId val="76735232"/>
        <c:scaling>
          <c:orientation val="minMax"/>
        </c:scaling>
        <c:delete val="0"/>
        <c:axPos val="b"/>
        <c:numFmt formatCode="[$-409]mmmm\-yy;@" sourceLinked="0"/>
        <c:majorTickMark val="out"/>
        <c:minorTickMark val="none"/>
        <c:tickLblPos val="nextTo"/>
        <c:crossAx val="76736768"/>
        <c:crosses val="autoZero"/>
        <c:auto val="1"/>
        <c:lblAlgn val="ctr"/>
        <c:lblOffset val="100"/>
        <c:noMultiLvlLbl val="0"/>
      </c:catAx>
      <c:valAx>
        <c:axId val="76736768"/>
        <c:scaling>
          <c:orientation val="minMax"/>
          <c:max val="5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67352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3200" dirty="0" err="1"/>
              <a:t>Tflops</a:t>
            </a:r>
            <a:r>
              <a:rPr lang="en-US" sz="3200" dirty="0"/>
              <a:t> versus</a:t>
            </a:r>
            <a:r>
              <a:rPr lang="en-US" sz="3200" baseline="0" dirty="0"/>
              <a:t> Core Hours Used</a:t>
            </a:r>
          </a:p>
          <a:p>
            <a:pPr>
              <a:defRPr/>
            </a:pPr>
            <a:r>
              <a:rPr lang="en-US" sz="2400" baseline="0" dirty="0"/>
              <a:t>Academic HPC Centers</a:t>
            </a:r>
            <a:endParaRPr lang="en-US" sz="2400" dirty="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Tflops</c:v>
          </c:tx>
          <c:spPr>
            <a:ln w="28575">
              <a:noFill/>
            </a:ln>
          </c:spPr>
          <c:xVal>
            <c:numRef>
              <c:f>Sheet1!$C$3:$C$42</c:f>
              <c:numCache>
                <c:formatCode>General</c:formatCode>
                <c:ptCount val="40"/>
                <c:pt idx="0">
                  <c:v>83.29</c:v>
                </c:pt>
                <c:pt idx="1">
                  <c:v>100.6</c:v>
                </c:pt>
                <c:pt idx="2">
                  <c:v>50</c:v>
                </c:pt>
                <c:pt idx="3">
                  <c:v>170</c:v>
                </c:pt>
                <c:pt idx="4">
                  <c:v>20</c:v>
                </c:pt>
                <c:pt idx="5">
                  <c:v>15</c:v>
                </c:pt>
                <c:pt idx="6">
                  <c:v>60</c:v>
                </c:pt>
                <c:pt idx="7">
                  <c:v>80</c:v>
                </c:pt>
                <c:pt idx="8">
                  <c:v>40</c:v>
                </c:pt>
                <c:pt idx="9">
                  <c:v>41</c:v>
                </c:pt>
                <c:pt idx="10">
                  <c:v>34.5</c:v>
                </c:pt>
                <c:pt idx="11">
                  <c:v>27</c:v>
                </c:pt>
                <c:pt idx="12">
                  <c:v>17.5</c:v>
                </c:pt>
                <c:pt idx="13">
                  <c:v>19</c:v>
                </c:pt>
                <c:pt idx="14">
                  <c:v>42</c:v>
                </c:pt>
                <c:pt idx="15">
                  <c:v>24</c:v>
                </c:pt>
                <c:pt idx="16">
                  <c:v>36.9</c:v>
                </c:pt>
                <c:pt idx="17">
                  <c:v>29</c:v>
                </c:pt>
                <c:pt idx="18">
                  <c:v>31</c:v>
                </c:pt>
                <c:pt idx="19">
                  <c:v>42</c:v>
                </c:pt>
                <c:pt idx="20">
                  <c:v>36</c:v>
                </c:pt>
                <c:pt idx="21">
                  <c:v>3.9</c:v>
                </c:pt>
                <c:pt idx="22">
                  <c:v>22.7</c:v>
                </c:pt>
                <c:pt idx="25">
                  <c:v>75</c:v>
                </c:pt>
                <c:pt idx="26">
                  <c:v>35</c:v>
                </c:pt>
                <c:pt idx="28">
                  <c:v>6.9</c:v>
                </c:pt>
                <c:pt idx="29">
                  <c:v>49</c:v>
                </c:pt>
                <c:pt idx="30">
                  <c:v>160</c:v>
                </c:pt>
                <c:pt idx="31">
                  <c:v>20</c:v>
                </c:pt>
                <c:pt idx="32">
                  <c:v>50</c:v>
                </c:pt>
                <c:pt idx="33">
                  <c:v>130</c:v>
                </c:pt>
                <c:pt idx="34">
                  <c:v>14.1</c:v>
                </c:pt>
                <c:pt idx="35">
                  <c:v>12.6</c:v>
                </c:pt>
                <c:pt idx="36">
                  <c:v>45</c:v>
                </c:pt>
                <c:pt idx="37">
                  <c:v>15.7</c:v>
                </c:pt>
                <c:pt idx="38">
                  <c:v>47.35</c:v>
                </c:pt>
                <c:pt idx="39">
                  <c:v>14.1</c:v>
                </c:pt>
              </c:numCache>
            </c:numRef>
          </c:xVal>
          <c:yVal>
            <c:numRef>
              <c:f>Sheet1!$D$3:$D$42</c:f>
              <c:numCache>
                <c:formatCode>#,##0</c:formatCode>
                <c:ptCount val="40"/>
                <c:pt idx="0">
                  <c:v>12321231</c:v>
                </c:pt>
                <c:pt idx="1">
                  <c:v>92800000</c:v>
                </c:pt>
                <c:pt idx="2">
                  <c:v>30000000</c:v>
                </c:pt>
                <c:pt idx="3">
                  <c:v>114776280</c:v>
                </c:pt>
                <c:pt idx="4">
                  <c:v>8767060</c:v>
                </c:pt>
                <c:pt idx="5">
                  <c:v>13000000</c:v>
                </c:pt>
                <c:pt idx="6">
                  <c:v>71000000</c:v>
                </c:pt>
                <c:pt idx="7">
                  <c:v>61000000</c:v>
                </c:pt>
                <c:pt idx="8">
                  <c:v>42000000</c:v>
                </c:pt>
                <c:pt idx="9">
                  <c:v>29700000</c:v>
                </c:pt>
                <c:pt idx="10">
                  <c:v>34500000</c:v>
                </c:pt>
                <c:pt idx="11">
                  <c:v>12400000</c:v>
                </c:pt>
                <c:pt idx="12">
                  <c:v>20200000</c:v>
                </c:pt>
                <c:pt idx="13">
                  <c:v>4450198</c:v>
                </c:pt>
                <c:pt idx="14">
                  <c:v>39000000</c:v>
                </c:pt>
                <c:pt idx="15">
                  <c:v>38900000</c:v>
                </c:pt>
                <c:pt idx="16">
                  <c:v>27551856</c:v>
                </c:pt>
                <c:pt idx="17">
                  <c:v>26700000</c:v>
                </c:pt>
                <c:pt idx="19">
                  <c:v>29000000</c:v>
                </c:pt>
                <c:pt idx="20">
                  <c:v>42600000</c:v>
                </c:pt>
                <c:pt idx="21" formatCode="#,##0.00">
                  <c:v>185879.4</c:v>
                </c:pt>
                <c:pt idx="22">
                  <c:v>0</c:v>
                </c:pt>
                <c:pt idx="25">
                  <c:v>106590000</c:v>
                </c:pt>
                <c:pt idx="26">
                  <c:v>8736000</c:v>
                </c:pt>
                <c:pt idx="28">
                  <c:v>2912931</c:v>
                </c:pt>
                <c:pt idx="29">
                  <c:v>34425958</c:v>
                </c:pt>
                <c:pt idx="30">
                  <c:v>92301120</c:v>
                </c:pt>
                <c:pt idx="31">
                  <c:v>12606720</c:v>
                </c:pt>
                <c:pt idx="32">
                  <c:v>40000000</c:v>
                </c:pt>
                <c:pt idx="33">
                  <c:v>108044640</c:v>
                </c:pt>
                <c:pt idx="34">
                  <c:v>26888736</c:v>
                </c:pt>
                <c:pt idx="35">
                  <c:v>6100000</c:v>
                </c:pt>
                <c:pt idx="36">
                  <c:v>50000000</c:v>
                </c:pt>
                <c:pt idx="37">
                  <c:v>1666000</c:v>
                </c:pt>
                <c:pt idx="38">
                  <c:v>41568198</c:v>
                </c:pt>
                <c:pt idx="39">
                  <c:v>3123200</c:v>
                </c:pt>
              </c:numCache>
            </c:numRef>
          </c:yVal>
          <c:smooth val="0"/>
        </c:ser>
        <c:ser>
          <c:idx val="1"/>
          <c:order val="1"/>
          <c:tx>
            <c:v>3GHz</c:v>
          </c:tx>
          <c:spPr>
            <a:ln w="34925"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Sheet1!$V$3:$V$152</c:f>
              <c:numCache>
                <c:formatCode>General</c:formatCode>
                <c:ptCount val="150"/>
                <c:pt idx="0">
                  <c:v>1.2</c:v>
                </c:pt>
                <c:pt idx="1">
                  <c:v>2.4</c:v>
                </c:pt>
                <c:pt idx="2">
                  <c:v>3.6</c:v>
                </c:pt>
                <c:pt idx="3">
                  <c:v>4.8</c:v>
                </c:pt>
                <c:pt idx="4">
                  <c:v>6</c:v>
                </c:pt>
                <c:pt idx="5">
                  <c:v>7.2</c:v>
                </c:pt>
                <c:pt idx="6">
                  <c:v>8.4</c:v>
                </c:pt>
                <c:pt idx="7">
                  <c:v>9.6</c:v>
                </c:pt>
                <c:pt idx="8">
                  <c:v>10.8</c:v>
                </c:pt>
                <c:pt idx="9">
                  <c:v>12</c:v>
                </c:pt>
                <c:pt idx="10">
                  <c:v>13.2</c:v>
                </c:pt>
                <c:pt idx="11">
                  <c:v>14.4</c:v>
                </c:pt>
                <c:pt idx="12">
                  <c:v>15.6</c:v>
                </c:pt>
                <c:pt idx="13">
                  <c:v>16.8</c:v>
                </c:pt>
                <c:pt idx="14">
                  <c:v>18</c:v>
                </c:pt>
                <c:pt idx="15">
                  <c:v>19.2</c:v>
                </c:pt>
                <c:pt idx="16">
                  <c:v>20.399999999999999</c:v>
                </c:pt>
                <c:pt idx="17">
                  <c:v>21.6</c:v>
                </c:pt>
                <c:pt idx="18">
                  <c:v>22.8</c:v>
                </c:pt>
                <c:pt idx="19">
                  <c:v>24</c:v>
                </c:pt>
                <c:pt idx="20">
                  <c:v>25.2</c:v>
                </c:pt>
                <c:pt idx="21">
                  <c:v>26.4</c:v>
                </c:pt>
                <c:pt idx="22">
                  <c:v>27.6</c:v>
                </c:pt>
                <c:pt idx="23">
                  <c:v>28.8</c:v>
                </c:pt>
                <c:pt idx="24">
                  <c:v>30</c:v>
                </c:pt>
                <c:pt idx="25">
                  <c:v>31.2</c:v>
                </c:pt>
                <c:pt idx="26">
                  <c:v>32.4</c:v>
                </c:pt>
                <c:pt idx="27">
                  <c:v>33.6</c:v>
                </c:pt>
                <c:pt idx="28">
                  <c:v>34.799999999999997</c:v>
                </c:pt>
                <c:pt idx="29">
                  <c:v>36</c:v>
                </c:pt>
                <c:pt idx="30">
                  <c:v>37.200000000000003</c:v>
                </c:pt>
                <c:pt idx="31">
                  <c:v>38.4</c:v>
                </c:pt>
                <c:pt idx="32">
                  <c:v>39.6</c:v>
                </c:pt>
                <c:pt idx="33">
                  <c:v>40.799999999999997</c:v>
                </c:pt>
                <c:pt idx="34">
                  <c:v>42</c:v>
                </c:pt>
                <c:pt idx="35">
                  <c:v>43.2</c:v>
                </c:pt>
                <c:pt idx="36">
                  <c:v>44.4</c:v>
                </c:pt>
                <c:pt idx="37">
                  <c:v>45.6</c:v>
                </c:pt>
                <c:pt idx="38">
                  <c:v>46.8</c:v>
                </c:pt>
                <c:pt idx="39">
                  <c:v>48</c:v>
                </c:pt>
                <c:pt idx="40">
                  <c:v>49.2</c:v>
                </c:pt>
                <c:pt idx="41">
                  <c:v>50.4</c:v>
                </c:pt>
                <c:pt idx="42">
                  <c:v>51.6</c:v>
                </c:pt>
                <c:pt idx="43">
                  <c:v>52.8</c:v>
                </c:pt>
                <c:pt idx="44">
                  <c:v>54</c:v>
                </c:pt>
                <c:pt idx="45">
                  <c:v>55.2</c:v>
                </c:pt>
                <c:pt idx="46">
                  <c:v>56.4</c:v>
                </c:pt>
                <c:pt idx="47">
                  <c:v>57.6</c:v>
                </c:pt>
                <c:pt idx="48">
                  <c:v>58.8</c:v>
                </c:pt>
                <c:pt idx="49">
                  <c:v>60</c:v>
                </c:pt>
                <c:pt idx="50">
                  <c:v>61.2</c:v>
                </c:pt>
                <c:pt idx="51">
                  <c:v>62.4</c:v>
                </c:pt>
                <c:pt idx="52">
                  <c:v>63.6</c:v>
                </c:pt>
                <c:pt idx="53">
                  <c:v>64.8</c:v>
                </c:pt>
                <c:pt idx="54">
                  <c:v>66</c:v>
                </c:pt>
                <c:pt idx="55">
                  <c:v>67.2</c:v>
                </c:pt>
                <c:pt idx="56">
                  <c:v>68.400000000000006</c:v>
                </c:pt>
                <c:pt idx="57">
                  <c:v>69.599999999999994</c:v>
                </c:pt>
                <c:pt idx="58">
                  <c:v>70.8</c:v>
                </c:pt>
                <c:pt idx="59">
                  <c:v>72</c:v>
                </c:pt>
                <c:pt idx="60">
                  <c:v>73.2</c:v>
                </c:pt>
                <c:pt idx="61">
                  <c:v>74.400000000000006</c:v>
                </c:pt>
                <c:pt idx="62">
                  <c:v>75.599999999999994</c:v>
                </c:pt>
                <c:pt idx="63">
                  <c:v>76.8</c:v>
                </c:pt>
                <c:pt idx="64">
                  <c:v>78</c:v>
                </c:pt>
                <c:pt idx="65">
                  <c:v>79.2</c:v>
                </c:pt>
                <c:pt idx="66">
                  <c:v>80.400000000000006</c:v>
                </c:pt>
                <c:pt idx="67">
                  <c:v>81.599999999999994</c:v>
                </c:pt>
                <c:pt idx="68">
                  <c:v>82.8</c:v>
                </c:pt>
                <c:pt idx="69">
                  <c:v>84</c:v>
                </c:pt>
                <c:pt idx="70">
                  <c:v>85.2</c:v>
                </c:pt>
                <c:pt idx="71">
                  <c:v>86.4</c:v>
                </c:pt>
                <c:pt idx="72">
                  <c:v>87.6</c:v>
                </c:pt>
                <c:pt idx="73">
                  <c:v>88.8</c:v>
                </c:pt>
                <c:pt idx="74">
                  <c:v>90</c:v>
                </c:pt>
                <c:pt idx="75">
                  <c:v>91.2</c:v>
                </c:pt>
                <c:pt idx="76">
                  <c:v>92.4</c:v>
                </c:pt>
                <c:pt idx="77">
                  <c:v>93.6</c:v>
                </c:pt>
                <c:pt idx="78">
                  <c:v>94.8</c:v>
                </c:pt>
                <c:pt idx="79">
                  <c:v>96</c:v>
                </c:pt>
                <c:pt idx="80">
                  <c:v>97.2</c:v>
                </c:pt>
                <c:pt idx="81">
                  <c:v>98.4</c:v>
                </c:pt>
                <c:pt idx="82">
                  <c:v>99.6</c:v>
                </c:pt>
                <c:pt idx="83">
                  <c:v>100.8</c:v>
                </c:pt>
                <c:pt idx="84">
                  <c:v>102</c:v>
                </c:pt>
                <c:pt idx="85">
                  <c:v>103.2</c:v>
                </c:pt>
                <c:pt idx="86">
                  <c:v>104.4</c:v>
                </c:pt>
                <c:pt idx="87">
                  <c:v>105.6</c:v>
                </c:pt>
                <c:pt idx="88">
                  <c:v>106.8</c:v>
                </c:pt>
                <c:pt idx="89">
                  <c:v>108</c:v>
                </c:pt>
                <c:pt idx="90">
                  <c:v>109.2</c:v>
                </c:pt>
                <c:pt idx="91">
                  <c:v>110.4</c:v>
                </c:pt>
                <c:pt idx="92">
                  <c:v>111.6</c:v>
                </c:pt>
                <c:pt idx="93">
                  <c:v>112.8</c:v>
                </c:pt>
                <c:pt idx="94">
                  <c:v>114</c:v>
                </c:pt>
                <c:pt idx="95">
                  <c:v>115.2</c:v>
                </c:pt>
                <c:pt idx="96">
                  <c:v>116.4</c:v>
                </c:pt>
                <c:pt idx="97">
                  <c:v>117.6</c:v>
                </c:pt>
                <c:pt idx="98">
                  <c:v>118.8</c:v>
                </c:pt>
                <c:pt idx="99">
                  <c:v>120</c:v>
                </c:pt>
                <c:pt idx="100">
                  <c:v>121.2</c:v>
                </c:pt>
                <c:pt idx="101">
                  <c:v>122.4</c:v>
                </c:pt>
                <c:pt idx="102">
                  <c:v>123.6</c:v>
                </c:pt>
                <c:pt idx="103">
                  <c:v>124.8</c:v>
                </c:pt>
                <c:pt idx="104">
                  <c:v>126</c:v>
                </c:pt>
                <c:pt idx="105">
                  <c:v>127.2</c:v>
                </c:pt>
                <c:pt idx="106">
                  <c:v>128.4</c:v>
                </c:pt>
                <c:pt idx="107">
                  <c:v>129.6</c:v>
                </c:pt>
                <c:pt idx="108">
                  <c:v>130.80000000000001</c:v>
                </c:pt>
                <c:pt idx="109">
                  <c:v>132</c:v>
                </c:pt>
                <c:pt idx="110">
                  <c:v>133.19999999999999</c:v>
                </c:pt>
                <c:pt idx="111">
                  <c:v>134.4</c:v>
                </c:pt>
                <c:pt idx="112">
                  <c:v>135.6</c:v>
                </c:pt>
                <c:pt idx="113">
                  <c:v>136.80000000000001</c:v>
                </c:pt>
                <c:pt idx="114">
                  <c:v>138</c:v>
                </c:pt>
                <c:pt idx="115">
                  <c:v>139.19999999999999</c:v>
                </c:pt>
                <c:pt idx="116">
                  <c:v>140.4</c:v>
                </c:pt>
                <c:pt idx="117">
                  <c:v>141.6</c:v>
                </c:pt>
                <c:pt idx="118">
                  <c:v>142.80000000000001</c:v>
                </c:pt>
                <c:pt idx="119">
                  <c:v>144</c:v>
                </c:pt>
                <c:pt idx="120">
                  <c:v>145.19999999999999</c:v>
                </c:pt>
                <c:pt idx="121">
                  <c:v>146.4</c:v>
                </c:pt>
                <c:pt idx="122">
                  <c:v>147.6</c:v>
                </c:pt>
                <c:pt idx="123">
                  <c:v>148.80000000000001</c:v>
                </c:pt>
                <c:pt idx="124">
                  <c:v>150</c:v>
                </c:pt>
                <c:pt idx="125">
                  <c:v>151.19999999999999</c:v>
                </c:pt>
                <c:pt idx="126">
                  <c:v>152.4</c:v>
                </c:pt>
                <c:pt idx="127">
                  <c:v>153.6</c:v>
                </c:pt>
                <c:pt idx="128">
                  <c:v>154.80000000000001</c:v>
                </c:pt>
                <c:pt idx="129">
                  <c:v>156</c:v>
                </c:pt>
                <c:pt idx="130">
                  <c:v>157.19999999999999</c:v>
                </c:pt>
                <c:pt idx="131">
                  <c:v>158.4</c:v>
                </c:pt>
                <c:pt idx="132">
                  <c:v>159.6</c:v>
                </c:pt>
                <c:pt idx="133">
                  <c:v>160.80000000000001</c:v>
                </c:pt>
                <c:pt idx="134">
                  <c:v>162</c:v>
                </c:pt>
                <c:pt idx="135">
                  <c:v>163.19999999999999</c:v>
                </c:pt>
                <c:pt idx="136">
                  <c:v>164.4</c:v>
                </c:pt>
                <c:pt idx="137">
                  <c:v>165.6</c:v>
                </c:pt>
                <c:pt idx="138">
                  <c:v>166.8</c:v>
                </c:pt>
                <c:pt idx="139">
                  <c:v>168</c:v>
                </c:pt>
                <c:pt idx="140">
                  <c:v>169.2</c:v>
                </c:pt>
                <c:pt idx="141">
                  <c:v>170.4</c:v>
                </c:pt>
                <c:pt idx="142">
                  <c:v>171.6</c:v>
                </c:pt>
                <c:pt idx="143">
                  <c:v>172.8</c:v>
                </c:pt>
                <c:pt idx="144">
                  <c:v>174</c:v>
                </c:pt>
                <c:pt idx="145">
                  <c:v>175.2</c:v>
                </c:pt>
                <c:pt idx="146">
                  <c:v>176.4</c:v>
                </c:pt>
                <c:pt idx="147">
                  <c:v>177.6</c:v>
                </c:pt>
                <c:pt idx="148">
                  <c:v>178.8</c:v>
                </c:pt>
                <c:pt idx="149">
                  <c:v>180</c:v>
                </c:pt>
              </c:numCache>
            </c:numRef>
          </c:xVal>
          <c:yVal>
            <c:numRef>
              <c:f>Sheet1!$W$3:$W$152</c:f>
              <c:numCache>
                <c:formatCode>_(* #,##0.00_);_(* \(#,##0.00\);_(* "-"??_);_(@_)</c:formatCode>
                <c:ptCount val="150"/>
                <c:pt idx="0">
                  <c:v>876000</c:v>
                </c:pt>
                <c:pt idx="1">
                  <c:v>1752000</c:v>
                </c:pt>
                <c:pt idx="2">
                  <c:v>2628000</c:v>
                </c:pt>
                <c:pt idx="3">
                  <c:v>3504000</c:v>
                </c:pt>
                <c:pt idx="4">
                  <c:v>4380000</c:v>
                </c:pt>
                <c:pt idx="5">
                  <c:v>5256000</c:v>
                </c:pt>
                <c:pt idx="6">
                  <c:v>6132000</c:v>
                </c:pt>
                <c:pt idx="7">
                  <c:v>7008000</c:v>
                </c:pt>
                <c:pt idx="8">
                  <c:v>7884000</c:v>
                </c:pt>
                <c:pt idx="9">
                  <c:v>8760000</c:v>
                </c:pt>
                <c:pt idx="10">
                  <c:v>9636000</c:v>
                </c:pt>
                <c:pt idx="11">
                  <c:v>10512000</c:v>
                </c:pt>
                <c:pt idx="12">
                  <c:v>11388000</c:v>
                </c:pt>
                <c:pt idx="13">
                  <c:v>12264000</c:v>
                </c:pt>
                <c:pt idx="14">
                  <c:v>13140000</c:v>
                </c:pt>
                <c:pt idx="15">
                  <c:v>14016000</c:v>
                </c:pt>
                <c:pt idx="16">
                  <c:v>14892000</c:v>
                </c:pt>
                <c:pt idx="17">
                  <c:v>15768000</c:v>
                </c:pt>
                <c:pt idx="18">
                  <c:v>16644000</c:v>
                </c:pt>
                <c:pt idx="19">
                  <c:v>17520000</c:v>
                </c:pt>
                <c:pt idx="20">
                  <c:v>18396000</c:v>
                </c:pt>
                <c:pt idx="21">
                  <c:v>19272000</c:v>
                </c:pt>
                <c:pt idx="22">
                  <c:v>20148000</c:v>
                </c:pt>
                <c:pt idx="23">
                  <c:v>21024000</c:v>
                </c:pt>
                <c:pt idx="24">
                  <c:v>21900000</c:v>
                </c:pt>
                <c:pt idx="25">
                  <c:v>22776000</c:v>
                </c:pt>
                <c:pt idx="26">
                  <c:v>23652000</c:v>
                </c:pt>
                <c:pt idx="27">
                  <c:v>24528000</c:v>
                </c:pt>
                <c:pt idx="28">
                  <c:v>25404000</c:v>
                </c:pt>
                <c:pt idx="29">
                  <c:v>26280000</c:v>
                </c:pt>
                <c:pt idx="30">
                  <c:v>27156000</c:v>
                </c:pt>
                <c:pt idx="31">
                  <c:v>28032000</c:v>
                </c:pt>
                <c:pt idx="32">
                  <c:v>28908000</c:v>
                </c:pt>
                <c:pt idx="33">
                  <c:v>29784000</c:v>
                </c:pt>
                <c:pt idx="34">
                  <c:v>30660000</c:v>
                </c:pt>
                <c:pt idx="35">
                  <c:v>31536000</c:v>
                </c:pt>
                <c:pt idx="36">
                  <c:v>32412000</c:v>
                </c:pt>
                <c:pt idx="37">
                  <c:v>33288000</c:v>
                </c:pt>
                <c:pt idx="38">
                  <c:v>34164000</c:v>
                </c:pt>
                <c:pt idx="39">
                  <c:v>35040000</c:v>
                </c:pt>
                <c:pt idx="40">
                  <c:v>35916000</c:v>
                </c:pt>
                <c:pt idx="41">
                  <c:v>36792000</c:v>
                </c:pt>
                <c:pt idx="42">
                  <c:v>37668000</c:v>
                </c:pt>
                <c:pt idx="43">
                  <c:v>38544000</c:v>
                </c:pt>
                <c:pt idx="44">
                  <c:v>39420000</c:v>
                </c:pt>
                <c:pt idx="45">
                  <c:v>40296000</c:v>
                </c:pt>
                <c:pt idx="46">
                  <c:v>41172000</c:v>
                </c:pt>
                <c:pt idx="47">
                  <c:v>42048000</c:v>
                </c:pt>
                <c:pt idx="48">
                  <c:v>42924000</c:v>
                </c:pt>
                <c:pt idx="49">
                  <c:v>43800000</c:v>
                </c:pt>
                <c:pt idx="50">
                  <c:v>44676000</c:v>
                </c:pt>
                <c:pt idx="51">
                  <c:v>45552000</c:v>
                </c:pt>
                <c:pt idx="52">
                  <c:v>46428000</c:v>
                </c:pt>
                <c:pt idx="53">
                  <c:v>47304000</c:v>
                </c:pt>
                <c:pt idx="54">
                  <c:v>48180000</c:v>
                </c:pt>
                <c:pt idx="55">
                  <c:v>49056000</c:v>
                </c:pt>
                <c:pt idx="56">
                  <c:v>49932000</c:v>
                </c:pt>
                <c:pt idx="57">
                  <c:v>50808000</c:v>
                </c:pt>
                <c:pt idx="58">
                  <c:v>51684000</c:v>
                </c:pt>
                <c:pt idx="59">
                  <c:v>52560000</c:v>
                </c:pt>
                <c:pt idx="60">
                  <c:v>53436000</c:v>
                </c:pt>
                <c:pt idx="61">
                  <c:v>54312000</c:v>
                </c:pt>
                <c:pt idx="62">
                  <c:v>55188000</c:v>
                </c:pt>
                <c:pt idx="63">
                  <c:v>56064000</c:v>
                </c:pt>
                <c:pt idx="64">
                  <c:v>56940000</c:v>
                </c:pt>
                <c:pt idx="65">
                  <c:v>57816000</c:v>
                </c:pt>
                <c:pt idx="66">
                  <c:v>58692000</c:v>
                </c:pt>
                <c:pt idx="67">
                  <c:v>59568000</c:v>
                </c:pt>
                <c:pt idx="68">
                  <c:v>60444000</c:v>
                </c:pt>
                <c:pt idx="69">
                  <c:v>61320000</c:v>
                </c:pt>
                <c:pt idx="70">
                  <c:v>62196000</c:v>
                </c:pt>
                <c:pt idx="71">
                  <c:v>63072000</c:v>
                </c:pt>
                <c:pt idx="72">
                  <c:v>63948000</c:v>
                </c:pt>
                <c:pt idx="73">
                  <c:v>64824000</c:v>
                </c:pt>
                <c:pt idx="74">
                  <c:v>65700000</c:v>
                </c:pt>
                <c:pt idx="75">
                  <c:v>66576000</c:v>
                </c:pt>
                <c:pt idx="76">
                  <c:v>67452000</c:v>
                </c:pt>
                <c:pt idx="77">
                  <c:v>68328000</c:v>
                </c:pt>
                <c:pt idx="78">
                  <c:v>69204000</c:v>
                </c:pt>
                <c:pt idx="79">
                  <c:v>70080000</c:v>
                </c:pt>
                <c:pt idx="80">
                  <c:v>70956000</c:v>
                </c:pt>
                <c:pt idx="81">
                  <c:v>71832000</c:v>
                </c:pt>
                <c:pt idx="82">
                  <c:v>72708000</c:v>
                </c:pt>
                <c:pt idx="83">
                  <c:v>73584000</c:v>
                </c:pt>
                <c:pt idx="84">
                  <c:v>74460000</c:v>
                </c:pt>
                <c:pt idx="85">
                  <c:v>75336000</c:v>
                </c:pt>
                <c:pt idx="86">
                  <c:v>76212000</c:v>
                </c:pt>
                <c:pt idx="87">
                  <c:v>77088000</c:v>
                </c:pt>
                <c:pt idx="88">
                  <c:v>77964000</c:v>
                </c:pt>
                <c:pt idx="89">
                  <c:v>78840000</c:v>
                </c:pt>
                <c:pt idx="90">
                  <c:v>79716000</c:v>
                </c:pt>
                <c:pt idx="91">
                  <c:v>80592000</c:v>
                </c:pt>
                <c:pt idx="92">
                  <c:v>81468000</c:v>
                </c:pt>
                <c:pt idx="93">
                  <c:v>82344000</c:v>
                </c:pt>
                <c:pt idx="94">
                  <c:v>83220000</c:v>
                </c:pt>
                <c:pt idx="95">
                  <c:v>84096000</c:v>
                </c:pt>
                <c:pt idx="96">
                  <c:v>84972000</c:v>
                </c:pt>
                <c:pt idx="97">
                  <c:v>85848000</c:v>
                </c:pt>
                <c:pt idx="98">
                  <c:v>86724000</c:v>
                </c:pt>
                <c:pt idx="99">
                  <c:v>87600000</c:v>
                </c:pt>
                <c:pt idx="100">
                  <c:v>88476000</c:v>
                </c:pt>
                <c:pt idx="101">
                  <c:v>89352000</c:v>
                </c:pt>
                <c:pt idx="102">
                  <c:v>90228000</c:v>
                </c:pt>
                <c:pt idx="103">
                  <c:v>91104000</c:v>
                </c:pt>
                <c:pt idx="104">
                  <c:v>91980000</c:v>
                </c:pt>
                <c:pt idx="105">
                  <c:v>92856000</c:v>
                </c:pt>
                <c:pt idx="106">
                  <c:v>93732000</c:v>
                </c:pt>
                <c:pt idx="107">
                  <c:v>94608000</c:v>
                </c:pt>
                <c:pt idx="108">
                  <c:v>95484000</c:v>
                </c:pt>
                <c:pt idx="109">
                  <c:v>96360000</c:v>
                </c:pt>
                <c:pt idx="110">
                  <c:v>97236000</c:v>
                </c:pt>
                <c:pt idx="111">
                  <c:v>98112000</c:v>
                </c:pt>
                <c:pt idx="112">
                  <c:v>98988000</c:v>
                </c:pt>
                <c:pt idx="113">
                  <c:v>99864000</c:v>
                </c:pt>
                <c:pt idx="114">
                  <c:v>100740000</c:v>
                </c:pt>
                <c:pt idx="115">
                  <c:v>101616000</c:v>
                </c:pt>
                <c:pt idx="116">
                  <c:v>102492000</c:v>
                </c:pt>
                <c:pt idx="117">
                  <c:v>103368000</c:v>
                </c:pt>
                <c:pt idx="118">
                  <c:v>104244000</c:v>
                </c:pt>
                <c:pt idx="119">
                  <c:v>105120000</c:v>
                </c:pt>
                <c:pt idx="120">
                  <c:v>105996000</c:v>
                </c:pt>
                <c:pt idx="121">
                  <c:v>106872000</c:v>
                </c:pt>
                <c:pt idx="122">
                  <c:v>107748000</c:v>
                </c:pt>
                <c:pt idx="123">
                  <c:v>108624000</c:v>
                </c:pt>
                <c:pt idx="124">
                  <c:v>109500000</c:v>
                </c:pt>
                <c:pt idx="125">
                  <c:v>110376000</c:v>
                </c:pt>
                <c:pt idx="126">
                  <c:v>111252000</c:v>
                </c:pt>
                <c:pt idx="127">
                  <c:v>112128000</c:v>
                </c:pt>
                <c:pt idx="128">
                  <c:v>113004000</c:v>
                </c:pt>
                <c:pt idx="129">
                  <c:v>113880000</c:v>
                </c:pt>
                <c:pt idx="130">
                  <c:v>114756000</c:v>
                </c:pt>
                <c:pt idx="131">
                  <c:v>115632000</c:v>
                </c:pt>
                <c:pt idx="132">
                  <c:v>116508000</c:v>
                </c:pt>
                <c:pt idx="133">
                  <c:v>117384000</c:v>
                </c:pt>
                <c:pt idx="134">
                  <c:v>118260000</c:v>
                </c:pt>
                <c:pt idx="135">
                  <c:v>119136000</c:v>
                </c:pt>
                <c:pt idx="136">
                  <c:v>120012000</c:v>
                </c:pt>
                <c:pt idx="137">
                  <c:v>120888000</c:v>
                </c:pt>
                <c:pt idx="138">
                  <c:v>121764000</c:v>
                </c:pt>
                <c:pt idx="139">
                  <c:v>122640000</c:v>
                </c:pt>
                <c:pt idx="140">
                  <c:v>123516000</c:v>
                </c:pt>
                <c:pt idx="141">
                  <c:v>124392000</c:v>
                </c:pt>
                <c:pt idx="142">
                  <c:v>125268000</c:v>
                </c:pt>
                <c:pt idx="143">
                  <c:v>126144000</c:v>
                </c:pt>
                <c:pt idx="144">
                  <c:v>127020000</c:v>
                </c:pt>
                <c:pt idx="145">
                  <c:v>127896000</c:v>
                </c:pt>
                <c:pt idx="146">
                  <c:v>128772000</c:v>
                </c:pt>
                <c:pt idx="147">
                  <c:v>129648000</c:v>
                </c:pt>
                <c:pt idx="148">
                  <c:v>130524000</c:v>
                </c:pt>
                <c:pt idx="149">
                  <c:v>131400000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752000"/>
        <c:axId val="76753920"/>
      </c:scatterChart>
      <c:valAx>
        <c:axId val="767520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2400" dirty="0" err="1"/>
                  <a:t>Tflops</a:t>
                </a:r>
                <a:endParaRPr lang="en-US" sz="24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6753920"/>
        <c:crosses val="autoZero"/>
        <c:crossBetween val="midCat"/>
      </c:valAx>
      <c:valAx>
        <c:axId val="767539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400" dirty="0"/>
                  <a:t>Core</a:t>
                </a:r>
                <a:r>
                  <a:rPr lang="en-US" sz="2400" baseline="0" dirty="0"/>
                  <a:t> Hours Used</a:t>
                </a:r>
                <a:endParaRPr lang="en-US" sz="2400" dirty="0"/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crossAx val="76752000"/>
        <c:crosses val="autoZero"/>
        <c:crossBetween val="midCat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2"/>
          <c:order val="2"/>
          <c:tx>
            <c:strRef>
              <c:f>'[HPCImpact_Paper_ConsolidatedGraph_Figure3.xlsx]Consolidated Graph Data'!$D$1</c:f>
              <c:strCache>
                <c:ptCount val="1"/>
                <c:pt idx="0">
                  <c:v>institutions as they appear cumulatively</c:v>
                </c:pt>
              </c:strCache>
            </c:strRef>
          </c:tx>
          <c:cat>
            <c:strRef>
              <c:f>'[HPCImpact_Paper_ConsolidatedGraph_Figure3.xlsx]Consolidated Graph Data'!$A$2:$A$35</c:f>
              <c:strCache>
                <c:ptCount val="34"/>
                <c:pt idx="0">
                  <c:v>June 1993</c:v>
                </c:pt>
                <c:pt idx="1">
                  <c:v>November 1993</c:v>
                </c:pt>
                <c:pt idx="2">
                  <c:v>June 1994</c:v>
                </c:pt>
                <c:pt idx="3">
                  <c:v>November 1994</c:v>
                </c:pt>
                <c:pt idx="4">
                  <c:v>June 1995</c:v>
                </c:pt>
                <c:pt idx="5">
                  <c:v>November 1995</c:v>
                </c:pt>
                <c:pt idx="6">
                  <c:v>June 1996</c:v>
                </c:pt>
                <c:pt idx="7">
                  <c:v>November 1996</c:v>
                </c:pt>
                <c:pt idx="8">
                  <c:v>June 1997</c:v>
                </c:pt>
                <c:pt idx="9">
                  <c:v>November 1997</c:v>
                </c:pt>
                <c:pt idx="10">
                  <c:v>June 1998</c:v>
                </c:pt>
                <c:pt idx="11">
                  <c:v>November 1998</c:v>
                </c:pt>
                <c:pt idx="12">
                  <c:v>June 1999</c:v>
                </c:pt>
                <c:pt idx="13">
                  <c:v>November 1999</c:v>
                </c:pt>
                <c:pt idx="14">
                  <c:v>June 2000</c:v>
                </c:pt>
                <c:pt idx="15">
                  <c:v>November 2000</c:v>
                </c:pt>
                <c:pt idx="16">
                  <c:v>June 2001</c:v>
                </c:pt>
                <c:pt idx="17">
                  <c:v>November 2001</c:v>
                </c:pt>
                <c:pt idx="18">
                  <c:v>June 2002</c:v>
                </c:pt>
                <c:pt idx="19">
                  <c:v>November 2002</c:v>
                </c:pt>
                <c:pt idx="20">
                  <c:v>June 2003</c:v>
                </c:pt>
                <c:pt idx="21">
                  <c:v>November 2003</c:v>
                </c:pt>
                <c:pt idx="22">
                  <c:v>June 2004</c:v>
                </c:pt>
                <c:pt idx="23">
                  <c:v>November 2004</c:v>
                </c:pt>
                <c:pt idx="24">
                  <c:v>June 2005</c:v>
                </c:pt>
                <c:pt idx="25">
                  <c:v>November 2005</c:v>
                </c:pt>
                <c:pt idx="26">
                  <c:v>June 2006</c:v>
                </c:pt>
                <c:pt idx="27">
                  <c:v>November 2006</c:v>
                </c:pt>
                <c:pt idx="28">
                  <c:v>June 2007</c:v>
                </c:pt>
                <c:pt idx="29">
                  <c:v>November 2007</c:v>
                </c:pt>
                <c:pt idx="30">
                  <c:v>June 2008</c:v>
                </c:pt>
                <c:pt idx="31">
                  <c:v>November 2008</c:v>
                </c:pt>
                <c:pt idx="32">
                  <c:v>June 2009</c:v>
                </c:pt>
                <c:pt idx="33">
                  <c:v>November 2009</c:v>
                </c:pt>
              </c:strCache>
            </c:strRef>
          </c:cat>
          <c:val>
            <c:numRef>
              <c:f>'[HPCImpact_Paper_ConsolidatedGraph_Figure3.xlsx]Consolidated Graph Data'!$D$2:$D$35</c:f>
              <c:numCache>
                <c:formatCode>General</c:formatCode>
                <c:ptCount val="34"/>
                <c:pt idx="0">
                  <c:v>40</c:v>
                </c:pt>
                <c:pt idx="1">
                  <c:v>43</c:v>
                </c:pt>
                <c:pt idx="2">
                  <c:v>51</c:v>
                </c:pt>
                <c:pt idx="3">
                  <c:v>54</c:v>
                </c:pt>
                <c:pt idx="4">
                  <c:v>57</c:v>
                </c:pt>
                <c:pt idx="5">
                  <c:v>64</c:v>
                </c:pt>
                <c:pt idx="6">
                  <c:v>67</c:v>
                </c:pt>
                <c:pt idx="7">
                  <c:v>69</c:v>
                </c:pt>
                <c:pt idx="8">
                  <c:v>71</c:v>
                </c:pt>
                <c:pt idx="9">
                  <c:v>71</c:v>
                </c:pt>
                <c:pt idx="10">
                  <c:v>72</c:v>
                </c:pt>
                <c:pt idx="11">
                  <c:v>73</c:v>
                </c:pt>
                <c:pt idx="12">
                  <c:v>75</c:v>
                </c:pt>
                <c:pt idx="13">
                  <c:v>77</c:v>
                </c:pt>
                <c:pt idx="14">
                  <c:v>78</c:v>
                </c:pt>
                <c:pt idx="15">
                  <c:v>79</c:v>
                </c:pt>
                <c:pt idx="16">
                  <c:v>81</c:v>
                </c:pt>
                <c:pt idx="17">
                  <c:v>81</c:v>
                </c:pt>
                <c:pt idx="18">
                  <c:v>85</c:v>
                </c:pt>
                <c:pt idx="19">
                  <c:v>86</c:v>
                </c:pt>
                <c:pt idx="20">
                  <c:v>88</c:v>
                </c:pt>
                <c:pt idx="21">
                  <c:v>91</c:v>
                </c:pt>
                <c:pt idx="22">
                  <c:v>91</c:v>
                </c:pt>
                <c:pt idx="23">
                  <c:v>92</c:v>
                </c:pt>
                <c:pt idx="24">
                  <c:v>96</c:v>
                </c:pt>
                <c:pt idx="25">
                  <c:v>96</c:v>
                </c:pt>
                <c:pt idx="26">
                  <c:v>96</c:v>
                </c:pt>
                <c:pt idx="27">
                  <c:v>96</c:v>
                </c:pt>
                <c:pt idx="28">
                  <c:v>96</c:v>
                </c:pt>
                <c:pt idx="29">
                  <c:v>97</c:v>
                </c:pt>
                <c:pt idx="30">
                  <c:v>99</c:v>
                </c:pt>
                <c:pt idx="31">
                  <c:v>100</c:v>
                </c:pt>
                <c:pt idx="32">
                  <c:v>100</c:v>
                </c:pt>
                <c:pt idx="33">
                  <c:v>101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774784"/>
        <c:axId val="76784768"/>
      </c:areaChart>
      <c:lineChart>
        <c:grouping val="standard"/>
        <c:varyColors val="0"/>
        <c:ser>
          <c:idx val="0"/>
          <c:order val="0"/>
          <c:tx>
            <c:strRef>
              <c:f>'[HPCImpact_Paper_ConsolidatedGraph_Figure3.xlsx]Consolidated Graph Data'!$B$1</c:f>
              <c:strCache>
                <c:ptCount val="1"/>
                <c:pt idx="0">
                  <c:v>no. of academic institutions</c:v>
                </c:pt>
              </c:strCache>
            </c:strRef>
          </c:tx>
          <c:spPr>
            <a:ln w="60325">
              <a:solidFill>
                <a:schemeClr val="bg1"/>
              </a:solidFill>
            </a:ln>
          </c:spPr>
          <c:marker>
            <c:spPr>
              <a:ln>
                <a:solidFill>
                  <a:schemeClr val="bg1"/>
                </a:solidFill>
              </a:ln>
            </c:spPr>
          </c:marker>
          <c:cat>
            <c:strRef>
              <c:f>'[HPCImpact_Paper_ConsolidatedGraph_Figure3.xlsx]Consolidated Graph Data'!$A$2:$A$35</c:f>
              <c:strCache>
                <c:ptCount val="34"/>
                <c:pt idx="0">
                  <c:v>June 1993</c:v>
                </c:pt>
                <c:pt idx="1">
                  <c:v>November 1993</c:v>
                </c:pt>
                <c:pt idx="2">
                  <c:v>June 1994</c:v>
                </c:pt>
                <c:pt idx="3">
                  <c:v>November 1994</c:v>
                </c:pt>
                <c:pt idx="4">
                  <c:v>June 1995</c:v>
                </c:pt>
                <c:pt idx="5">
                  <c:v>November 1995</c:v>
                </c:pt>
                <c:pt idx="6">
                  <c:v>June 1996</c:v>
                </c:pt>
                <c:pt idx="7">
                  <c:v>November 1996</c:v>
                </c:pt>
                <c:pt idx="8">
                  <c:v>June 1997</c:v>
                </c:pt>
                <c:pt idx="9">
                  <c:v>November 1997</c:v>
                </c:pt>
                <c:pt idx="10">
                  <c:v>June 1998</c:v>
                </c:pt>
                <c:pt idx="11">
                  <c:v>November 1998</c:v>
                </c:pt>
                <c:pt idx="12">
                  <c:v>June 1999</c:v>
                </c:pt>
                <c:pt idx="13">
                  <c:v>November 1999</c:v>
                </c:pt>
                <c:pt idx="14">
                  <c:v>June 2000</c:v>
                </c:pt>
                <c:pt idx="15">
                  <c:v>November 2000</c:v>
                </c:pt>
                <c:pt idx="16">
                  <c:v>June 2001</c:v>
                </c:pt>
                <c:pt idx="17">
                  <c:v>November 2001</c:v>
                </c:pt>
                <c:pt idx="18">
                  <c:v>June 2002</c:v>
                </c:pt>
                <c:pt idx="19">
                  <c:v>November 2002</c:v>
                </c:pt>
                <c:pt idx="20">
                  <c:v>June 2003</c:v>
                </c:pt>
                <c:pt idx="21">
                  <c:v>November 2003</c:v>
                </c:pt>
                <c:pt idx="22">
                  <c:v>June 2004</c:v>
                </c:pt>
                <c:pt idx="23">
                  <c:v>November 2004</c:v>
                </c:pt>
                <c:pt idx="24">
                  <c:v>June 2005</c:v>
                </c:pt>
                <c:pt idx="25">
                  <c:v>November 2005</c:v>
                </c:pt>
                <c:pt idx="26">
                  <c:v>June 2006</c:v>
                </c:pt>
                <c:pt idx="27">
                  <c:v>November 2006</c:v>
                </c:pt>
                <c:pt idx="28">
                  <c:v>June 2007</c:v>
                </c:pt>
                <c:pt idx="29">
                  <c:v>November 2007</c:v>
                </c:pt>
                <c:pt idx="30">
                  <c:v>June 2008</c:v>
                </c:pt>
                <c:pt idx="31">
                  <c:v>November 2008</c:v>
                </c:pt>
                <c:pt idx="32">
                  <c:v>June 2009</c:v>
                </c:pt>
                <c:pt idx="33">
                  <c:v>November 2009</c:v>
                </c:pt>
              </c:strCache>
            </c:strRef>
          </c:cat>
          <c:val>
            <c:numRef>
              <c:f>'[HPCImpact_Paper_ConsolidatedGraph_Figure3.xlsx]Consolidated Graph Data'!$B$2:$B$35</c:f>
              <c:numCache>
                <c:formatCode>General</c:formatCode>
                <c:ptCount val="34"/>
                <c:pt idx="0">
                  <c:v>40</c:v>
                </c:pt>
                <c:pt idx="1">
                  <c:v>42</c:v>
                </c:pt>
                <c:pt idx="2">
                  <c:v>43</c:v>
                </c:pt>
                <c:pt idx="3">
                  <c:v>42</c:v>
                </c:pt>
                <c:pt idx="4">
                  <c:v>33</c:v>
                </c:pt>
                <c:pt idx="5">
                  <c:v>42</c:v>
                </c:pt>
                <c:pt idx="6">
                  <c:v>36</c:v>
                </c:pt>
                <c:pt idx="7">
                  <c:v>31</c:v>
                </c:pt>
                <c:pt idx="8">
                  <c:v>21</c:v>
                </c:pt>
                <c:pt idx="9">
                  <c:v>21</c:v>
                </c:pt>
                <c:pt idx="10">
                  <c:v>21</c:v>
                </c:pt>
                <c:pt idx="11">
                  <c:v>24</c:v>
                </c:pt>
                <c:pt idx="12">
                  <c:v>19</c:v>
                </c:pt>
                <c:pt idx="13">
                  <c:v>20</c:v>
                </c:pt>
                <c:pt idx="14">
                  <c:v>18</c:v>
                </c:pt>
                <c:pt idx="15">
                  <c:v>21</c:v>
                </c:pt>
                <c:pt idx="16">
                  <c:v>21</c:v>
                </c:pt>
                <c:pt idx="17">
                  <c:v>19</c:v>
                </c:pt>
                <c:pt idx="18">
                  <c:v>22</c:v>
                </c:pt>
                <c:pt idx="19">
                  <c:v>26</c:v>
                </c:pt>
                <c:pt idx="20">
                  <c:v>34</c:v>
                </c:pt>
                <c:pt idx="21">
                  <c:v>32</c:v>
                </c:pt>
                <c:pt idx="22">
                  <c:v>29</c:v>
                </c:pt>
                <c:pt idx="23">
                  <c:v>30</c:v>
                </c:pt>
                <c:pt idx="24">
                  <c:v>28</c:v>
                </c:pt>
                <c:pt idx="25">
                  <c:v>23</c:v>
                </c:pt>
                <c:pt idx="26">
                  <c:v>33</c:v>
                </c:pt>
                <c:pt idx="27">
                  <c:v>29</c:v>
                </c:pt>
                <c:pt idx="28">
                  <c:v>30</c:v>
                </c:pt>
                <c:pt idx="29">
                  <c:v>29</c:v>
                </c:pt>
                <c:pt idx="30">
                  <c:v>27</c:v>
                </c:pt>
                <c:pt idx="31">
                  <c:v>32</c:v>
                </c:pt>
                <c:pt idx="32">
                  <c:v>24</c:v>
                </c:pt>
                <c:pt idx="33">
                  <c:v>25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'[HPCImpact_Paper_ConsolidatedGraph_Figure3.xlsx]Consolidated Graph Data'!$C$1</c:f>
              <c:strCache>
                <c:ptCount val="1"/>
                <c:pt idx="0">
                  <c:v>no. of machine entries</c:v>
                </c:pt>
              </c:strCache>
            </c:strRef>
          </c:tx>
          <c:cat>
            <c:strRef>
              <c:f>'[HPCImpact_Paper_ConsolidatedGraph_Figure3.xlsx]Consolidated Graph Data'!$A$2:$A$35</c:f>
              <c:strCache>
                <c:ptCount val="34"/>
                <c:pt idx="0">
                  <c:v>June 1993</c:v>
                </c:pt>
                <c:pt idx="1">
                  <c:v>November 1993</c:v>
                </c:pt>
                <c:pt idx="2">
                  <c:v>June 1994</c:v>
                </c:pt>
                <c:pt idx="3">
                  <c:v>November 1994</c:v>
                </c:pt>
                <c:pt idx="4">
                  <c:v>June 1995</c:v>
                </c:pt>
                <c:pt idx="5">
                  <c:v>November 1995</c:v>
                </c:pt>
                <c:pt idx="6">
                  <c:v>June 1996</c:v>
                </c:pt>
                <c:pt idx="7">
                  <c:v>November 1996</c:v>
                </c:pt>
                <c:pt idx="8">
                  <c:v>June 1997</c:v>
                </c:pt>
                <c:pt idx="9">
                  <c:v>November 1997</c:v>
                </c:pt>
                <c:pt idx="10">
                  <c:v>June 1998</c:v>
                </c:pt>
                <c:pt idx="11">
                  <c:v>November 1998</c:v>
                </c:pt>
                <c:pt idx="12">
                  <c:v>June 1999</c:v>
                </c:pt>
                <c:pt idx="13">
                  <c:v>November 1999</c:v>
                </c:pt>
                <c:pt idx="14">
                  <c:v>June 2000</c:v>
                </c:pt>
                <c:pt idx="15">
                  <c:v>November 2000</c:v>
                </c:pt>
                <c:pt idx="16">
                  <c:v>June 2001</c:v>
                </c:pt>
                <c:pt idx="17">
                  <c:v>November 2001</c:v>
                </c:pt>
                <c:pt idx="18">
                  <c:v>June 2002</c:v>
                </c:pt>
                <c:pt idx="19">
                  <c:v>November 2002</c:v>
                </c:pt>
                <c:pt idx="20">
                  <c:v>June 2003</c:v>
                </c:pt>
                <c:pt idx="21">
                  <c:v>November 2003</c:v>
                </c:pt>
                <c:pt idx="22">
                  <c:v>June 2004</c:v>
                </c:pt>
                <c:pt idx="23">
                  <c:v>November 2004</c:v>
                </c:pt>
                <c:pt idx="24">
                  <c:v>June 2005</c:v>
                </c:pt>
                <c:pt idx="25">
                  <c:v>November 2005</c:v>
                </c:pt>
                <c:pt idx="26">
                  <c:v>June 2006</c:v>
                </c:pt>
                <c:pt idx="27">
                  <c:v>November 2006</c:v>
                </c:pt>
                <c:pt idx="28">
                  <c:v>June 2007</c:v>
                </c:pt>
                <c:pt idx="29">
                  <c:v>November 2007</c:v>
                </c:pt>
                <c:pt idx="30">
                  <c:v>June 2008</c:v>
                </c:pt>
                <c:pt idx="31">
                  <c:v>November 2008</c:v>
                </c:pt>
                <c:pt idx="32">
                  <c:v>June 2009</c:v>
                </c:pt>
                <c:pt idx="33">
                  <c:v>November 2009</c:v>
                </c:pt>
              </c:strCache>
            </c:strRef>
          </c:cat>
          <c:val>
            <c:numRef>
              <c:f>'[HPCImpact_Paper_ConsolidatedGraph_Figure3.xlsx]Consolidated Graph Data'!$C$2:$C$35</c:f>
              <c:numCache>
                <c:formatCode>General</c:formatCode>
                <c:ptCount val="34"/>
                <c:pt idx="0">
                  <c:v>53</c:v>
                </c:pt>
                <c:pt idx="1">
                  <c:v>61</c:v>
                </c:pt>
                <c:pt idx="2">
                  <c:v>73</c:v>
                </c:pt>
                <c:pt idx="3">
                  <c:v>74</c:v>
                </c:pt>
                <c:pt idx="4">
                  <c:v>55</c:v>
                </c:pt>
                <c:pt idx="5">
                  <c:v>67</c:v>
                </c:pt>
                <c:pt idx="6">
                  <c:v>53</c:v>
                </c:pt>
                <c:pt idx="7">
                  <c:v>49</c:v>
                </c:pt>
                <c:pt idx="8">
                  <c:v>42</c:v>
                </c:pt>
                <c:pt idx="9">
                  <c:v>43</c:v>
                </c:pt>
                <c:pt idx="10">
                  <c:v>42</c:v>
                </c:pt>
                <c:pt idx="11">
                  <c:v>40</c:v>
                </c:pt>
                <c:pt idx="12">
                  <c:v>28</c:v>
                </c:pt>
                <c:pt idx="13">
                  <c:v>34</c:v>
                </c:pt>
                <c:pt idx="14">
                  <c:v>28</c:v>
                </c:pt>
                <c:pt idx="15">
                  <c:v>25</c:v>
                </c:pt>
                <c:pt idx="16">
                  <c:v>32</c:v>
                </c:pt>
                <c:pt idx="17">
                  <c:v>27</c:v>
                </c:pt>
                <c:pt idx="18">
                  <c:v>31</c:v>
                </c:pt>
                <c:pt idx="19">
                  <c:v>35</c:v>
                </c:pt>
                <c:pt idx="20">
                  <c:v>49</c:v>
                </c:pt>
                <c:pt idx="21">
                  <c:v>43</c:v>
                </c:pt>
                <c:pt idx="22">
                  <c:v>43</c:v>
                </c:pt>
                <c:pt idx="23">
                  <c:v>37</c:v>
                </c:pt>
                <c:pt idx="24">
                  <c:v>38</c:v>
                </c:pt>
                <c:pt idx="25">
                  <c:v>34</c:v>
                </c:pt>
                <c:pt idx="26">
                  <c:v>45</c:v>
                </c:pt>
                <c:pt idx="27">
                  <c:v>38</c:v>
                </c:pt>
                <c:pt idx="28">
                  <c:v>41</c:v>
                </c:pt>
                <c:pt idx="29">
                  <c:v>37</c:v>
                </c:pt>
                <c:pt idx="30">
                  <c:v>36</c:v>
                </c:pt>
                <c:pt idx="31">
                  <c:v>37</c:v>
                </c:pt>
                <c:pt idx="32">
                  <c:v>30</c:v>
                </c:pt>
                <c:pt idx="33">
                  <c:v>30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774784"/>
        <c:axId val="76784768"/>
      </c:lineChart>
      <c:catAx>
        <c:axId val="76774784"/>
        <c:scaling>
          <c:orientation val="minMax"/>
        </c:scaling>
        <c:delete val="0"/>
        <c:axPos val="b"/>
        <c:majorTickMark val="none"/>
        <c:minorTickMark val="none"/>
        <c:tickLblPos val="nextTo"/>
        <c:crossAx val="76784768"/>
        <c:crosses val="autoZero"/>
        <c:auto val="1"/>
        <c:lblAlgn val="ctr"/>
        <c:lblOffset val="100"/>
        <c:noMultiLvlLbl val="0"/>
      </c:catAx>
      <c:valAx>
        <c:axId val="76784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7677478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372DF7-A93F-4973-9078-682CEDD36CBD}" type="doc">
      <dgm:prSet loTypeId="urn:microsoft.com/office/officeart/2005/8/layout/architecture+Icon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B16916CC-996A-4B3F-A6E9-8EAB14AABA21}">
      <dgm:prSet phldrT="[Text]" custT="1"/>
      <dgm:spPr>
        <a:solidFill>
          <a:schemeClr val="accent1">
            <a:lumMod val="75000"/>
            <a:alpha val="36000"/>
          </a:schemeClr>
        </a:solidFill>
        <a:ln w="9525">
          <a:solidFill>
            <a:schemeClr val="tx1"/>
          </a:solidFill>
        </a:ln>
      </dgm:spPr>
      <dgm:t>
        <a:bodyPr/>
        <a:lstStyle/>
        <a:p>
          <a:r>
            <a:rPr lang="en-US" sz="3200" b="1" strike="noStrik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Cyberinfrastructure Ecosystem Foundation</a:t>
          </a:r>
          <a:endParaRPr lang="en-US" sz="3200" b="1" strike="noStrik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B34422-109F-426A-9593-B72F8551E694}" type="parTrans" cxnId="{DC848B3D-9D31-47CF-8C0D-B4BB59CBE38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9EFB8D2-E3D2-4E04-A8F9-4379BE41F401}" type="sibTrans" cxnId="{DC848B3D-9D31-47CF-8C0D-B4BB59CBE38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C10F64B-A07E-4FE6-BD91-B6C124D27950}">
      <dgm:prSet phldrT="[Text]" custT="1"/>
      <dgm:spPr>
        <a:solidFill>
          <a:schemeClr val="accent3">
            <a:lumMod val="75000"/>
            <a:alpha val="30000"/>
          </a:schemeClr>
        </a:solidFill>
        <a:ln w="9525">
          <a:solidFill>
            <a:schemeClr val="tx1"/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en-US" sz="3200" b="1" dirty="0" smtClean="0"/>
            <a:t>Computational and Data Driven Science</a:t>
          </a:r>
        </a:p>
      </dgm:t>
    </dgm:pt>
    <dgm:pt modelId="{3EBFFEEF-BA7A-4FC8-89C6-F000E9A7E6E5}" type="parTrans" cxnId="{F1DC1669-470E-4838-AF1A-28553D97CED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BAEE4F5-DDA2-4A86-A182-E07B7C5E9767}" type="sibTrans" cxnId="{F1DC1669-470E-4838-AF1A-28553D97CED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C592356-3367-49CD-8493-DA1EA3F76DC8}">
      <dgm:prSet phldrT="[Text]"/>
      <dgm:spPr>
        <a:solidFill>
          <a:schemeClr val="accent2">
            <a:lumMod val="75000"/>
            <a:alpha val="7000"/>
          </a:schemeClr>
        </a:solidFill>
        <a:ln w="9525">
          <a:solidFill>
            <a:schemeClr val="tx1"/>
          </a:solidFill>
        </a:ln>
      </dgm:spPr>
      <dgm:t>
        <a:bodyPr vert="vert270"/>
        <a:lstStyle/>
        <a:p>
          <a:r>
            <a:rPr lang="en-US" b="0" dirty="0" smtClean="0"/>
            <a:t>Nanotechnology</a:t>
          </a:r>
          <a:endParaRPr lang="en-US" b="0" dirty="0"/>
        </a:p>
      </dgm:t>
    </dgm:pt>
    <dgm:pt modelId="{A101E99F-DCE5-423A-9DF2-2EF97AF8EA13}" type="parTrans" cxnId="{0B78D882-EA97-404F-BD00-2261D9F3E28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F50865E-53B3-4B40-97AE-CCC9576D2535}" type="sibTrans" cxnId="{0B78D882-EA97-404F-BD00-2261D9F3E28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0FCDC13-5889-47C9-BD20-37B04DD9F3E9}">
      <dgm:prSet phldrT="[Text]"/>
      <dgm:spPr>
        <a:solidFill>
          <a:schemeClr val="accent2">
            <a:lumMod val="75000"/>
            <a:alpha val="7000"/>
          </a:schemeClr>
        </a:solidFill>
        <a:ln w="9525">
          <a:solidFill>
            <a:schemeClr val="tx1"/>
          </a:solidFill>
        </a:ln>
      </dgm:spPr>
      <dgm:t>
        <a:bodyPr vert="vert270"/>
        <a:lstStyle/>
        <a:p>
          <a:r>
            <a:rPr lang="en-US" b="0" dirty="0" smtClean="0"/>
            <a:t>High Energy Physics</a:t>
          </a:r>
          <a:endParaRPr lang="en-US" b="0" dirty="0"/>
        </a:p>
      </dgm:t>
    </dgm:pt>
    <dgm:pt modelId="{B554ECCF-A26C-489C-A366-1F5471E93DAE}" type="parTrans" cxnId="{BE8B75BB-C670-4F7E-A950-2338C733C69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33EBA9B-EA0F-418E-A4B3-14A1E1659946}" type="sibTrans" cxnId="{BE8B75BB-C670-4F7E-A950-2338C733C69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8D4DB28-045B-4940-B3DC-C90E529C7E73}">
      <dgm:prSet phldrT="[Text]"/>
      <dgm:spPr>
        <a:solidFill>
          <a:schemeClr val="accent2">
            <a:lumMod val="75000"/>
            <a:alpha val="7000"/>
          </a:schemeClr>
        </a:solidFill>
        <a:ln w="9525">
          <a:solidFill>
            <a:schemeClr val="tx1"/>
          </a:solidFill>
        </a:ln>
      </dgm:spPr>
      <dgm:t>
        <a:bodyPr vert="vert270"/>
        <a:lstStyle/>
        <a:p>
          <a:r>
            <a:rPr lang="en-US" b="0" dirty="0" smtClean="0"/>
            <a:t>Health Sciences</a:t>
          </a:r>
          <a:endParaRPr lang="en-US" b="0" dirty="0"/>
        </a:p>
      </dgm:t>
    </dgm:pt>
    <dgm:pt modelId="{FA58DD89-D57B-47F9-B387-37B558EB1930}" type="parTrans" cxnId="{00FAAD21-BE5F-47FB-880D-E3D71439529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233E803-9543-4385-ADAF-72B20D398587}" type="sibTrans" cxnId="{00FAAD21-BE5F-47FB-880D-E3D71439529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D1116E0-F821-4558-B71B-C1B96D2F7BDA}">
      <dgm:prSet phldrT="[Text]"/>
      <dgm:spPr>
        <a:solidFill>
          <a:schemeClr val="accent2">
            <a:lumMod val="75000"/>
            <a:alpha val="7000"/>
          </a:schemeClr>
        </a:solidFill>
        <a:ln w="9525">
          <a:solidFill>
            <a:schemeClr val="tx1"/>
          </a:solidFill>
        </a:ln>
      </dgm:spPr>
      <dgm:t>
        <a:bodyPr vert="vert270"/>
        <a:lstStyle/>
        <a:p>
          <a:r>
            <a:rPr lang="en-US" b="0" dirty="0" smtClean="0"/>
            <a:t>Global Climate Modeling</a:t>
          </a:r>
          <a:endParaRPr lang="en-US" b="0" dirty="0"/>
        </a:p>
      </dgm:t>
    </dgm:pt>
    <dgm:pt modelId="{D268FF7A-3F46-4565-AD11-2C97C7CA8E16}" type="parTrans" cxnId="{9230619A-2979-449D-B68E-FA869FCCA16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BA06FB1-E9F2-410C-9E81-1226488E4CDC}" type="sibTrans" cxnId="{9230619A-2979-449D-B68E-FA869FCCA16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B20160D-5AEC-4AC9-BF93-C0031A15EC91}">
      <dgm:prSet phldrT="[Text]" custT="1"/>
      <dgm:spPr>
        <a:solidFill>
          <a:schemeClr val="accent2">
            <a:lumMod val="75000"/>
            <a:alpha val="7000"/>
          </a:schemeClr>
        </a:solidFill>
        <a:ln w="9525">
          <a:solidFill>
            <a:schemeClr val="tx1"/>
          </a:solidFill>
        </a:ln>
      </dgm:spPr>
      <dgm:t>
        <a:bodyPr vert="vert270"/>
        <a:lstStyle/>
        <a:p>
          <a:r>
            <a:rPr lang="en-US" sz="4400" b="1" dirty="0" smtClean="0"/>
            <a:t>…</a:t>
          </a:r>
          <a:endParaRPr lang="en-US" sz="4400" b="1" dirty="0"/>
        </a:p>
      </dgm:t>
    </dgm:pt>
    <dgm:pt modelId="{3D0157C3-E6EA-425E-8558-8346F6A11B70}" type="parTrans" cxnId="{C554729D-36ED-4A1C-B529-CF62728C985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0904827-43B4-43DB-828A-E7D13DF221A6}" type="sibTrans" cxnId="{C554729D-36ED-4A1C-B529-CF62728C985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E72EFDC-15D3-4F13-BC15-AB59211040AF}" type="pres">
      <dgm:prSet presAssocID="{E6372DF7-A93F-4973-9078-682CEDD36CB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F532E0F-888B-4122-AAEF-8EC9E336D4C2}" type="pres">
      <dgm:prSet presAssocID="{B16916CC-996A-4B3F-A6E9-8EAB14AABA21}" presName="vertOne" presStyleCnt="0"/>
      <dgm:spPr/>
    </dgm:pt>
    <dgm:pt modelId="{DFD72DFE-B0C7-4A69-90D8-47B60A7BEE15}" type="pres">
      <dgm:prSet presAssocID="{B16916CC-996A-4B3F-A6E9-8EAB14AABA21}" presName="txOne" presStyleLbl="node0" presStyleIdx="0" presStyleCnt="1" custScaleY="357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4EE81B-8D08-4C96-BD82-3235AC7046EC}" type="pres">
      <dgm:prSet presAssocID="{B16916CC-996A-4B3F-A6E9-8EAB14AABA21}" presName="parTransOne" presStyleCnt="0"/>
      <dgm:spPr/>
    </dgm:pt>
    <dgm:pt modelId="{80F39EC4-5C9F-4E67-8186-7D964B66DDF7}" type="pres">
      <dgm:prSet presAssocID="{B16916CC-996A-4B3F-A6E9-8EAB14AABA21}" presName="horzOne" presStyleCnt="0"/>
      <dgm:spPr/>
    </dgm:pt>
    <dgm:pt modelId="{469A6C39-CDFA-4D57-B577-97C23BFC4946}" type="pres">
      <dgm:prSet presAssocID="{DC10F64B-A07E-4FE6-BD91-B6C124D27950}" presName="vertTwo" presStyleCnt="0"/>
      <dgm:spPr/>
    </dgm:pt>
    <dgm:pt modelId="{A380F88F-713B-4333-A66B-33434686B274}" type="pres">
      <dgm:prSet presAssocID="{DC10F64B-A07E-4FE6-BD91-B6C124D27950}" presName="txTwo" presStyleLbl="node2" presStyleIdx="0" presStyleCnt="1" custScaleY="489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C2ED4D-F28B-4435-872C-7BC37EB37791}" type="pres">
      <dgm:prSet presAssocID="{DC10F64B-A07E-4FE6-BD91-B6C124D27950}" presName="parTransTwo" presStyleCnt="0"/>
      <dgm:spPr/>
    </dgm:pt>
    <dgm:pt modelId="{4A2E2F5F-8984-4F8A-AD1B-2DE686E7AE42}" type="pres">
      <dgm:prSet presAssocID="{DC10F64B-A07E-4FE6-BD91-B6C124D27950}" presName="horzTwo" presStyleCnt="0"/>
      <dgm:spPr/>
    </dgm:pt>
    <dgm:pt modelId="{915A85EF-B293-4EF1-8E8E-386744137751}" type="pres">
      <dgm:prSet presAssocID="{9C592356-3367-49CD-8493-DA1EA3F76DC8}" presName="vertThree" presStyleCnt="0"/>
      <dgm:spPr/>
    </dgm:pt>
    <dgm:pt modelId="{F893F296-02B8-4BB4-8741-3025E100590A}" type="pres">
      <dgm:prSet presAssocID="{9C592356-3367-49CD-8493-DA1EA3F76DC8}" presName="txThre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8F4BC7-8A96-4F23-B92B-82088F02F46A}" type="pres">
      <dgm:prSet presAssocID="{9C592356-3367-49CD-8493-DA1EA3F76DC8}" presName="horzThree" presStyleCnt="0"/>
      <dgm:spPr/>
    </dgm:pt>
    <dgm:pt modelId="{EBD0D070-374F-43D0-BC6A-2A8E77BF32AB}" type="pres">
      <dgm:prSet presAssocID="{5F50865E-53B3-4B40-97AE-CCC9576D2535}" presName="sibSpaceThree" presStyleCnt="0"/>
      <dgm:spPr/>
    </dgm:pt>
    <dgm:pt modelId="{B978C3C1-5F66-4508-BCAE-22F5065B9EAA}" type="pres">
      <dgm:prSet presAssocID="{B0FCDC13-5889-47C9-BD20-37B04DD9F3E9}" presName="vertThree" presStyleCnt="0"/>
      <dgm:spPr/>
    </dgm:pt>
    <dgm:pt modelId="{2F63810F-09C6-4970-9419-6BC8AA4EEACD}" type="pres">
      <dgm:prSet presAssocID="{B0FCDC13-5889-47C9-BD20-37B04DD9F3E9}" presName="txThre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D798F5-9DC9-43D3-B6D9-5E24840544F9}" type="pres">
      <dgm:prSet presAssocID="{B0FCDC13-5889-47C9-BD20-37B04DD9F3E9}" presName="horzThree" presStyleCnt="0"/>
      <dgm:spPr/>
    </dgm:pt>
    <dgm:pt modelId="{F0082547-C6B4-4A93-9F97-CAFCE23D0EC4}" type="pres">
      <dgm:prSet presAssocID="{B33EBA9B-EA0F-418E-A4B3-14A1E1659946}" presName="sibSpaceThree" presStyleCnt="0"/>
      <dgm:spPr/>
    </dgm:pt>
    <dgm:pt modelId="{9E721523-48FF-4D82-98E3-63EF30FF87FD}" type="pres">
      <dgm:prSet presAssocID="{38D4DB28-045B-4940-B3DC-C90E529C7E73}" presName="vertThree" presStyleCnt="0"/>
      <dgm:spPr/>
    </dgm:pt>
    <dgm:pt modelId="{C2DC7906-167B-4AAC-B4DB-C45BD6F74CC7}" type="pres">
      <dgm:prSet presAssocID="{38D4DB28-045B-4940-B3DC-C90E529C7E73}" presName="txThre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EEA207-B509-4F8D-88F3-520B911C32AF}" type="pres">
      <dgm:prSet presAssocID="{38D4DB28-045B-4940-B3DC-C90E529C7E73}" presName="horzThree" presStyleCnt="0"/>
      <dgm:spPr/>
    </dgm:pt>
    <dgm:pt modelId="{DA377739-1EEF-43B8-BAFB-C3AB2F854399}" type="pres">
      <dgm:prSet presAssocID="{6233E803-9543-4385-ADAF-72B20D398587}" presName="sibSpaceThree" presStyleCnt="0"/>
      <dgm:spPr/>
    </dgm:pt>
    <dgm:pt modelId="{D7A449BB-58C2-46DF-8A58-DAED08F342BD}" type="pres">
      <dgm:prSet presAssocID="{4D1116E0-F821-4558-B71B-C1B96D2F7BDA}" presName="vertThree" presStyleCnt="0"/>
      <dgm:spPr/>
    </dgm:pt>
    <dgm:pt modelId="{13B58154-20CF-474F-A26B-9CB3B6F901A5}" type="pres">
      <dgm:prSet presAssocID="{4D1116E0-F821-4558-B71B-C1B96D2F7BDA}" presName="txThre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12D3D0-FD2F-4931-8670-C09DAB31CD0B}" type="pres">
      <dgm:prSet presAssocID="{4D1116E0-F821-4558-B71B-C1B96D2F7BDA}" presName="horzThree" presStyleCnt="0"/>
      <dgm:spPr/>
    </dgm:pt>
    <dgm:pt modelId="{BF50AE31-30F2-4093-9D60-69482C48648B}" type="pres">
      <dgm:prSet presAssocID="{4BA06FB1-E9F2-410C-9E81-1226488E4CDC}" presName="sibSpaceThree" presStyleCnt="0"/>
      <dgm:spPr/>
    </dgm:pt>
    <dgm:pt modelId="{6DABFB1A-3807-4CEC-A208-E3F558AF6BA2}" type="pres">
      <dgm:prSet presAssocID="{9B20160D-5AEC-4AC9-BF93-C0031A15EC91}" presName="vertThree" presStyleCnt="0"/>
      <dgm:spPr/>
    </dgm:pt>
    <dgm:pt modelId="{7563FE6B-8541-46A7-9961-4730EF01B7EC}" type="pres">
      <dgm:prSet presAssocID="{9B20160D-5AEC-4AC9-BF93-C0031A15EC91}" presName="txThre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B850F3-8141-46AE-985F-02AD435AA872}" type="pres">
      <dgm:prSet presAssocID="{9B20160D-5AEC-4AC9-BF93-C0031A15EC91}" presName="horzThree" presStyleCnt="0"/>
      <dgm:spPr/>
    </dgm:pt>
  </dgm:ptLst>
  <dgm:cxnLst>
    <dgm:cxn modelId="{AD5D9F52-C8F4-4E7C-87A7-BDC964E0A7A1}" type="presOf" srcId="{9C592356-3367-49CD-8493-DA1EA3F76DC8}" destId="{F893F296-02B8-4BB4-8741-3025E100590A}" srcOrd="0" destOrd="0" presId="urn:microsoft.com/office/officeart/2005/8/layout/architecture+Icon"/>
    <dgm:cxn modelId="{B0E6AC8E-4796-48E7-A213-BB691080D24B}" type="presOf" srcId="{E6372DF7-A93F-4973-9078-682CEDD36CBD}" destId="{BE72EFDC-15D3-4F13-BC15-AB59211040AF}" srcOrd="0" destOrd="0" presId="urn:microsoft.com/office/officeart/2005/8/layout/architecture+Icon"/>
    <dgm:cxn modelId="{DC848B3D-9D31-47CF-8C0D-B4BB59CBE387}" srcId="{E6372DF7-A93F-4973-9078-682CEDD36CBD}" destId="{B16916CC-996A-4B3F-A6E9-8EAB14AABA21}" srcOrd="0" destOrd="0" parTransId="{C8B34422-109F-426A-9593-B72F8551E694}" sibTransId="{69EFB8D2-E3D2-4E04-A8F9-4379BE41F401}"/>
    <dgm:cxn modelId="{C554729D-36ED-4A1C-B529-CF62728C9852}" srcId="{DC10F64B-A07E-4FE6-BD91-B6C124D27950}" destId="{9B20160D-5AEC-4AC9-BF93-C0031A15EC91}" srcOrd="4" destOrd="0" parTransId="{3D0157C3-E6EA-425E-8558-8346F6A11B70}" sibTransId="{E0904827-43B4-43DB-828A-E7D13DF221A6}"/>
    <dgm:cxn modelId="{00FAAD21-BE5F-47FB-880D-E3D71439529D}" srcId="{DC10F64B-A07E-4FE6-BD91-B6C124D27950}" destId="{38D4DB28-045B-4940-B3DC-C90E529C7E73}" srcOrd="2" destOrd="0" parTransId="{FA58DD89-D57B-47F9-B387-37B558EB1930}" sibTransId="{6233E803-9543-4385-ADAF-72B20D398587}"/>
    <dgm:cxn modelId="{25744452-A693-4641-9307-01D6285E1CB8}" type="presOf" srcId="{4D1116E0-F821-4558-B71B-C1B96D2F7BDA}" destId="{13B58154-20CF-474F-A26B-9CB3B6F901A5}" srcOrd="0" destOrd="0" presId="urn:microsoft.com/office/officeart/2005/8/layout/architecture+Icon"/>
    <dgm:cxn modelId="{608B97DD-A856-4D53-9BD1-E1387DD126E5}" type="presOf" srcId="{9B20160D-5AEC-4AC9-BF93-C0031A15EC91}" destId="{7563FE6B-8541-46A7-9961-4730EF01B7EC}" srcOrd="0" destOrd="0" presId="urn:microsoft.com/office/officeart/2005/8/layout/architecture+Icon"/>
    <dgm:cxn modelId="{F1DC1669-470E-4838-AF1A-28553D97CED2}" srcId="{B16916CC-996A-4B3F-A6E9-8EAB14AABA21}" destId="{DC10F64B-A07E-4FE6-BD91-B6C124D27950}" srcOrd="0" destOrd="0" parTransId="{3EBFFEEF-BA7A-4FC8-89C6-F000E9A7E6E5}" sibTransId="{3BAEE4F5-DDA2-4A86-A182-E07B7C5E9767}"/>
    <dgm:cxn modelId="{9230619A-2979-449D-B68E-FA869FCCA169}" srcId="{DC10F64B-A07E-4FE6-BD91-B6C124D27950}" destId="{4D1116E0-F821-4558-B71B-C1B96D2F7BDA}" srcOrd="3" destOrd="0" parTransId="{D268FF7A-3F46-4565-AD11-2C97C7CA8E16}" sibTransId="{4BA06FB1-E9F2-410C-9E81-1226488E4CDC}"/>
    <dgm:cxn modelId="{8EF34D1D-7A49-40CB-A095-675656F0BAFA}" type="presOf" srcId="{B16916CC-996A-4B3F-A6E9-8EAB14AABA21}" destId="{DFD72DFE-B0C7-4A69-90D8-47B60A7BEE15}" srcOrd="0" destOrd="0" presId="urn:microsoft.com/office/officeart/2005/8/layout/architecture+Icon"/>
    <dgm:cxn modelId="{BE8B75BB-C670-4F7E-A950-2338C733C69D}" srcId="{DC10F64B-A07E-4FE6-BD91-B6C124D27950}" destId="{B0FCDC13-5889-47C9-BD20-37B04DD9F3E9}" srcOrd="1" destOrd="0" parTransId="{B554ECCF-A26C-489C-A366-1F5471E93DAE}" sibTransId="{B33EBA9B-EA0F-418E-A4B3-14A1E1659946}"/>
    <dgm:cxn modelId="{1A4F83CC-B459-4E9B-BBC0-3D56AEA6A0B2}" type="presOf" srcId="{DC10F64B-A07E-4FE6-BD91-B6C124D27950}" destId="{A380F88F-713B-4333-A66B-33434686B274}" srcOrd="0" destOrd="0" presId="urn:microsoft.com/office/officeart/2005/8/layout/architecture+Icon"/>
    <dgm:cxn modelId="{BB788A9A-03C4-4629-A31D-9EDE0E38ABDB}" type="presOf" srcId="{B0FCDC13-5889-47C9-BD20-37B04DD9F3E9}" destId="{2F63810F-09C6-4970-9419-6BC8AA4EEACD}" srcOrd="0" destOrd="0" presId="urn:microsoft.com/office/officeart/2005/8/layout/architecture+Icon"/>
    <dgm:cxn modelId="{643DF8A8-FD77-4A06-9E07-E7E3512EDB7F}" type="presOf" srcId="{38D4DB28-045B-4940-B3DC-C90E529C7E73}" destId="{C2DC7906-167B-4AAC-B4DB-C45BD6F74CC7}" srcOrd="0" destOrd="0" presId="urn:microsoft.com/office/officeart/2005/8/layout/architecture+Icon"/>
    <dgm:cxn modelId="{0B78D882-EA97-404F-BD00-2261D9F3E28F}" srcId="{DC10F64B-A07E-4FE6-BD91-B6C124D27950}" destId="{9C592356-3367-49CD-8493-DA1EA3F76DC8}" srcOrd="0" destOrd="0" parTransId="{A101E99F-DCE5-423A-9DF2-2EF97AF8EA13}" sibTransId="{5F50865E-53B3-4B40-97AE-CCC9576D2535}"/>
    <dgm:cxn modelId="{C9BD5F11-2FDB-4B33-9A47-7223577E56C0}" type="presParOf" srcId="{BE72EFDC-15D3-4F13-BC15-AB59211040AF}" destId="{DF532E0F-888B-4122-AAEF-8EC9E336D4C2}" srcOrd="0" destOrd="0" presId="urn:microsoft.com/office/officeart/2005/8/layout/architecture+Icon"/>
    <dgm:cxn modelId="{4BA7F0D6-12B0-49E7-B7C4-800E384DCB93}" type="presParOf" srcId="{DF532E0F-888B-4122-AAEF-8EC9E336D4C2}" destId="{DFD72DFE-B0C7-4A69-90D8-47B60A7BEE15}" srcOrd="0" destOrd="0" presId="urn:microsoft.com/office/officeart/2005/8/layout/architecture+Icon"/>
    <dgm:cxn modelId="{02DA8CD3-CC2C-4632-8E21-2E4EBA51D58F}" type="presParOf" srcId="{DF532E0F-888B-4122-AAEF-8EC9E336D4C2}" destId="{C64EE81B-8D08-4C96-BD82-3235AC7046EC}" srcOrd="1" destOrd="0" presId="urn:microsoft.com/office/officeart/2005/8/layout/architecture+Icon"/>
    <dgm:cxn modelId="{C91847BC-D3AF-4230-8594-ED58A79EAFF9}" type="presParOf" srcId="{DF532E0F-888B-4122-AAEF-8EC9E336D4C2}" destId="{80F39EC4-5C9F-4E67-8186-7D964B66DDF7}" srcOrd="2" destOrd="0" presId="urn:microsoft.com/office/officeart/2005/8/layout/architecture+Icon"/>
    <dgm:cxn modelId="{E8094E08-7D11-4917-82FD-D9E6A1B2270E}" type="presParOf" srcId="{80F39EC4-5C9F-4E67-8186-7D964B66DDF7}" destId="{469A6C39-CDFA-4D57-B577-97C23BFC4946}" srcOrd="0" destOrd="0" presId="urn:microsoft.com/office/officeart/2005/8/layout/architecture+Icon"/>
    <dgm:cxn modelId="{5F7B0881-109E-470C-A1A0-543FAA751618}" type="presParOf" srcId="{469A6C39-CDFA-4D57-B577-97C23BFC4946}" destId="{A380F88F-713B-4333-A66B-33434686B274}" srcOrd="0" destOrd="0" presId="urn:microsoft.com/office/officeart/2005/8/layout/architecture+Icon"/>
    <dgm:cxn modelId="{06C4A914-4B37-4CAA-813E-E6EB70C98020}" type="presParOf" srcId="{469A6C39-CDFA-4D57-B577-97C23BFC4946}" destId="{C3C2ED4D-F28B-4435-872C-7BC37EB37791}" srcOrd="1" destOrd="0" presId="urn:microsoft.com/office/officeart/2005/8/layout/architecture+Icon"/>
    <dgm:cxn modelId="{47D08E0A-BEEE-443F-9F5C-5933EDE5B808}" type="presParOf" srcId="{469A6C39-CDFA-4D57-B577-97C23BFC4946}" destId="{4A2E2F5F-8984-4F8A-AD1B-2DE686E7AE42}" srcOrd="2" destOrd="0" presId="urn:microsoft.com/office/officeart/2005/8/layout/architecture+Icon"/>
    <dgm:cxn modelId="{92C26C1F-5849-40E8-A503-7823DE821DA3}" type="presParOf" srcId="{4A2E2F5F-8984-4F8A-AD1B-2DE686E7AE42}" destId="{915A85EF-B293-4EF1-8E8E-386744137751}" srcOrd="0" destOrd="0" presId="urn:microsoft.com/office/officeart/2005/8/layout/architecture+Icon"/>
    <dgm:cxn modelId="{59623F30-CD56-4B33-8629-6A869DDB9DBE}" type="presParOf" srcId="{915A85EF-B293-4EF1-8E8E-386744137751}" destId="{F893F296-02B8-4BB4-8741-3025E100590A}" srcOrd="0" destOrd="0" presId="urn:microsoft.com/office/officeart/2005/8/layout/architecture+Icon"/>
    <dgm:cxn modelId="{D2DB2C8D-5A78-4D81-9E43-1BBF08F80130}" type="presParOf" srcId="{915A85EF-B293-4EF1-8E8E-386744137751}" destId="{8A8F4BC7-8A96-4F23-B92B-82088F02F46A}" srcOrd="1" destOrd="0" presId="urn:microsoft.com/office/officeart/2005/8/layout/architecture+Icon"/>
    <dgm:cxn modelId="{54A1C8F2-AE8E-4D13-9A7C-406B8D60FF6F}" type="presParOf" srcId="{4A2E2F5F-8984-4F8A-AD1B-2DE686E7AE42}" destId="{EBD0D070-374F-43D0-BC6A-2A8E77BF32AB}" srcOrd="1" destOrd="0" presId="urn:microsoft.com/office/officeart/2005/8/layout/architecture+Icon"/>
    <dgm:cxn modelId="{0B644C27-944F-4F31-AD30-ECB21778809F}" type="presParOf" srcId="{4A2E2F5F-8984-4F8A-AD1B-2DE686E7AE42}" destId="{B978C3C1-5F66-4508-BCAE-22F5065B9EAA}" srcOrd="2" destOrd="0" presId="urn:microsoft.com/office/officeart/2005/8/layout/architecture+Icon"/>
    <dgm:cxn modelId="{27F50A6E-834A-4995-B36B-1A546F13095D}" type="presParOf" srcId="{B978C3C1-5F66-4508-BCAE-22F5065B9EAA}" destId="{2F63810F-09C6-4970-9419-6BC8AA4EEACD}" srcOrd="0" destOrd="0" presId="urn:microsoft.com/office/officeart/2005/8/layout/architecture+Icon"/>
    <dgm:cxn modelId="{92734E67-1F98-415B-B462-5E670584945C}" type="presParOf" srcId="{B978C3C1-5F66-4508-BCAE-22F5065B9EAA}" destId="{11D798F5-9DC9-43D3-B6D9-5E24840544F9}" srcOrd="1" destOrd="0" presId="urn:microsoft.com/office/officeart/2005/8/layout/architecture+Icon"/>
    <dgm:cxn modelId="{F9CAFA3F-830E-4191-BACE-C501269C7BB4}" type="presParOf" srcId="{4A2E2F5F-8984-4F8A-AD1B-2DE686E7AE42}" destId="{F0082547-C6B4-4A93-9F97-CAFCE23D0EC4}" srcOrd="3" destOrd="0" presId="urn:microsoft.com/office/officeart/2005/8/layout/architecture+Icon"/>
    <dgm:cxn modelId="{3490EAB1-D345-4D4D-9B23-AFBB5AA086F1}" type="presParOf" srcId="{4A2E2F5F-8984-4F8A-AD1B-2DE686E7AE42}" destId="{9E721523-48FF-4D82-98E3-63EF30FF87FD}" srcOrd="4" destOrd="0" presId="urn:microsoft.com/office/officeart/2005/8/layout/architecture+Icon"/>
    <dgm:cxn modelId="{62765E96-89BA-436E-B820-0D289B0557CE}" type="presParOf" srcId="{9E721523-48FF-4D82-98E3-63EF30FF87FD}" destId="{C2DC7906-167B-4AAC-B4DB-C45BD6F74CC7}" srcOrd="0" destOrd="0" presId="urn:microsoft.com/office/officeart/2005/8/layout/architecture+Icon"/>
    <dgm:cxn modelId="{5F835BEC-8FC1-4AEC-9C86-58BCFC03FF28}" type="presParOf" srcId="{9E721523-48FF-4D82-98E3-63EF30FF87FD}" destId="{EDEEA207-B509-4F8D-88F3-520B911C32AF}" srcOrd="1" destOrd="0" presId="urn:microsoft.com/office/officeart/2005/8/layout/architecture+Icon"/>
    <dgm:cxn modelId="{4D629C4F-6A2A-430E-878B-25A53B395EDA}" type="presParOf" srcId="{4A2E2F5F-8984-4F8A-AD1B-2DE686E7AE42}" destId="{DA377739-1EEF-43B8-BAFB-C3AB2F854399}" srcOrd="5" destOrd="0" presId="urn:microsoft.com/office/officeart/2005/8/layout/architecture+Icon"/>
    <dgm:cxn modelId="{D5902AD3-B68E-4819-9C31-7DFC6D75DEA3}" type="presParOf" srcId="{4A2E2F5F-8984-4F8A-AD1B-2DE686E7AE42}" destId="{D7A449BB-58C2-46DF-8A58-DAED08F342BD}" srcOrd="6" destOrd="0" presId="urn:microsoft.com/office/officeart/2005/8/layout/architecture+Icon"/>
    <dgm:cxn modelId="{EB151B3C-1F74-474D-A9A4-6EDFCC09D29D}" type="presParOf" srcId="{D7A449BB-58C2-46DF-8A58-DAED08F342BD}" destId="{13B58154-20CF-474F-A26B-9CB3B6F901A5}" srcOrd="0" destOrd="0" presId="urn:microsoft.com/office/officeart/2005/8/layout/architecture+Icon"/>
    <dgm:cxn modelId="{4E48B210-EE13-4F73-80E4-8E7CD612106C}" type="presParOf" srcId="{D7A449BB-58C2-46DF-8A58-DAED08F342BD}" destId="{8512D3D0-FD2F-4931-8670-C09DAB31CD0B}" srcOrd="1" destOrd="0" presId="urn:microsoft.com/office/officeart/2005/8/layout/architecture+Icon"/>
    <dgm:cxn modelId="{2D0389A4-73AC-433A-A022-03DCA4B05D2B}" type="presParOf" srcId="{4A2E2F5F-8984-4F8A-AD1B-2DE686E7AE42}" destId="{BF50AE31-30F2-4093-9D60-69482C48648B}" srcOrd="7" destOrd="0" presId="urn:microsoft.com/office/officeart/2005/8/layout/architecture+Icon"/>
    <dgm:cxn modelId="{38A91299-EC75-42D6-ACD9-75B20DA42A31}" type="presParOf" srcId="{4A2E2F5F-8984-4F8A-AD1B-2DE686E7AE42}" destId="{6DABFB1A-3807-4CEC-A208-E3F558AF6BA2}" srcOrd="8" destOrd="0" presId="urn:microsoft.com/office/officeart/2005/8/layout/architecture+Icon"/>
    <dgm:cxn modelId="{A218A33E-302C-4AEC-AF02-04E46ADDA878}" type="presParOf" srcId="{6DABFB1A-3807-4CEC-A208-E3F558AF6BA2}" destId="{7563FE6B-8541-46A7-9961-4730EF01B7EC}" srcOrd="0" destOrd="0" presId="urn:microsoft.com/office/officeart/2005/8/layout/architecture+Icon"/>
    <dgm:cxn modelId="{217D56EA-F1E0-4176-9763-DD16A471240B}" type="presParOf" srcId="{6DABFB1A-3807-4CEC-A208-E3F558AF6BA2}" destId="{79B850F3-8141-46AE-985F-02AD435AA872}" srcOrd="1" destOrd="0" presId="urn:microsoft.com/office/officeart/2005/8/layout/architecture+Icon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72DFE-B0C7-4A69-90D8-47B60A7BEE15}">
      <dsp:nvSpPr>
        <dsp:cNvPr id="0" name=""/>
        <dsp:cNvSpPr/>
      </dsp:nvSpPr>
      <dsp:spPr>
        <a:xfrm>
          <a:off x="3094" y="3962568"/>
          <a:ext cx="8604411" cy="837503"/>
        </a:xfrm>
        <a:prstGeom prst="roundRect">
          <a:avLst>
            <a:gd name="adj" fmla="val 10000"/>
          </a:avLst>
        </a:prstGeom>
        <a:solidFill>
          <a:schemeClr val="accent1">
            <a:lumMod val="75000"/>
            <a:alpha val="36000"/>
          </a:schemeClr>
        </a:solidFill>
        <a:ln w="9525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strike="noStrik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Cyberinfrastructure Ecosystem Foundation</a:t>
          </a:r>
          <a:endParaRPr lang="en-US" sz="3200" b="1" strike="noStrik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624" y="3987098"/>
        <a:ext cx="8555351" cy="788443"/>
      </dsp:txXfrm>
    </dsp:sp>
    <dsp:sp modelId="{A380F88F-713B-4333-A66B-33434686B274}">
      <dsp:nvSpPr>
        <dsp:cNvPr id="0" name=""/>
        <dsp:cNvSpPr/>
      </dsp:nvSpPr>
      <dsp:spPr>
        <a:xfrm>
          <a:off x="11493" y="2580017"/>
          <a:ext cx="8587613" cy="1147104"/>
        </a:xfrm>
        <a:prstGeom prst="roundRect">
          <a:avLst>
            <a:gd name="adj" fmla="val 10000"/>
          </a:avLst>
        </a:prstGeom>
        <a:solidFill>
          <a:schemeClr val="accent3">
            <a:lumMod val="75000"/>
            <a:alpha val="30000"/>
          </a:schemeClr>
        </a:solidFill>
        <a:ln w="9525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3200" b="1" kern="1200" dirty="0" smtClean="0"/>
            <a:t>Computational and Data Driven Science</a:t>
          </a:r>
        </a:p>
      </dsp:txBody>
      <dsp:txXfrm>
        <a:off x="45091" y="2613615"/>
        <a:ext cx="8520417" cy="1079908"/>
      </dsp:txXfrm>
    </dsp:sp>
    <dsp:sp modelId="{F893F296-02B8-4BB4-8741-3025E100590A}">
      <dsp:nvSpPr>
        <dsp:cNvPr id="0" name=""/>
        <dsp:cNvSpPr/>
      </dsp:nvSpPr>
      <dsp:spPr>
        <a:xfrm>
          <a:off x="11493" y="528"/>
          <a:ext cx="1661689" cy="2344042"/>
        </a:xfrm>
        <a:prstGeom prst="roundRect">
          <a:avLst>
            <a:gd name="adj" fmla="val 10000"/>
          </a:avLst>
        </a:prstGeom>
        <a:solidFill>
          <a:schemeClr val="accent2">
            <a:lumMod val="75000"/>
            <a:alpha val="7000"/>
          </a:schemeClr>
        </a:solidFill>
        <a:ln w="9525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270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dirty="0" smtClean="0"/>
            <a:t>Nanotechnology</a:t>
          </a:r>
          <a:endParaRPr lang="en-US" sz="2200" b="0" kern="1200" dirty="0"/>
        </a:p>
      </dsp:txBody>
      <dsp:txXfrm>
        <a:off x="60162" y="49197"/>
        <a:ext cx="1564351" cy="2246704"/>
      </dsp:txXfrm>
    </dsp:sp>
    <dsp:sp modelId="{2F63810F-09C6-4970-9419-6BC8AA4EEACD}">
      <dsp:nvSpPr>
        <dsp:cNvPr id="0" name=""/>
        <dsp:cNvSpPr/>
      </dsp:nvSpPr>
      <dsp:spPr>
        <a:xfrm>
          <a:off x="1742974" y="528"/>
          <a:ext cx="1661689" cy="2344042"/>
        </a:xfrm>
        <a:prstGeom prst="roundRect">
          <a:avLst>
            <a:gd name="adj" fmla="val 10000"/>
          </a:avLst>
        </a:prstGeom>
        <a:solidFill>
          <a:schemeClr val="accent2">
            <a:lumMod val="75000"/>
            <a:alpha val="7000"/>
          </a:schemeClr>
        </a:solidFill>
        <a:ln w="9525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270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dirty="0" smtClean="0"/>
            <a:t>High Energy Physics</a:t>
          </a:r>
          <a:endParaRPr lang="en-US" sz="2200" b="0" kern="1200" dirty="0"/>
        </a:p>
      </dsp:txBody>
      <dsp:txXfrm>
        <a:off x="1791643" y="49197"/>
        <a:ext cx="1564351" cy="2246704"/>
      </dsp:txXfrm>
    </dsp:sp>
    <dsp:sp modelId="{C2DC7906-167B-4AAC-B4DB-C45BD6F74CC7}">
      <dsp:nvSpPr>
        <dsp:cNvPr id="0" name=""/>
        <dsp:cNvSpPr/>
      </dsp:nvSpPr>
      <dsp:spPr>
        <a:xfrm>
          <a:off x="3474455" y="528"/>
          <a:ext cx="1661689" cy="2344042"/>
        </a:xfrm>
        <a:prstGeom prst="roundRect">
          <a:avLst>
            <a:gd name="adj" fmla="val 10000"/>
          </a:avLst>
        </a:prstGeom>
        <a:solidFill>
          <a:schemeClr val="accent2">
            <a:lumMod val="75000"/>
            <a:alpha val="7000"/>
          </a:schemeClr>
        </a:solidFill>
        <a:ln w="9525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270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dirty="0" smtClean="0"/>
            <a:t>Health Sciences</a:t>
          </a:r>
          <a:endParaRPr lang="en-US" sz="2200" b="0" kern="1200" dirty="0"/>
        </a:p>
      </dsp:txBody>
      <dsp:txXfrm>
        <a:off x="3523124" y="49197"/>
        <a:ext cx="1564351" cy="2246704"/>
      </dsp:txXfrm>
    </dsp:sp>
    <dsp:sp modelId="{13B58154-20CF-474F-A26B-9CB3B6F901A5}">
      <dsp:nvSpPr>
        <dsp:cNvPr id="0" name=""/>
        <dsp:cNvSpPr/>
      </dsp:nvSpPr>
      <dsp:spPr>
        <a:xfrm>
          <a:off x="5205935" y="528"/>
          <a:ext cx="1661689" cy="2344042"/>
        </a:xfrm>
        <a:prstGeom prst="roundRect">
          <a:avLst>
            <a:gd name="adj" fmla="val 10000"/>
          </a:avLst>
        </a:prstGeom>
        <a:solidFill>
          <a:schemeClr val="accent2">
            <a:lumMod val="75000"/>
            <a:alpha val="7000"/>
          </a:schemeClr>
        </a:solidFill>
        <a:ln w="9525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270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dirty="0" smtClean="0"/>
            <a:t>Global Climate Modeling</a:t>
          </a:r>
          <a:endParaRPr lang="en-US" sz="2200" b="0" kern="1200" dirty="0"/>
        </a:p>
      </dsp:txBody>
      <dsp:txXfrm>
        <a:off x="5254604" y="49197"/>
        <a:ext cx="1564351" cy="2246704"/>
      </dsp:txXfrm>
    </dsp:sp>
    <dsp:sp modelId="{7563FE6B-8541-46A7-9961-4730EF01B7EC}">
      <dsp:nvSpPr>
        <dsp:cNvPr id="0" name=""/>
        <dsp:cNvSpPr/>
      </dsp:nvSpPr>
      <dsp:spPr>
        <a:xfrm>
          <a:off x="6937416" y="528"/>
          <a:ext cx="1661689" cy="2344042"/>
        </a:xfrm>
        <a:prstGeom prst="roundRect">
          <a:avLst>
            <a:gd name="adj" fmla="val 10000"/>
          </a:avLst>
        </a:prstGeom>
        <a:solidFill>
          <a:schemeClr val="accent2">
            <a:lumMod val="75000"/>
            <a:alpha val="7000"/>
          </a:schemeClr>
        </a:solidFill>
        <a:ln w="9525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270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/>
            <a:t>…</a:t>
          </a:r>
          <a:endParaRPr lang="en-US" sz="4400" b="1" kern="1200" dirty="0"/>
        </a:p>
      </dsp:txBody>
      <dsp:txXfrm>
        <a:off x="6986085" y="49197"/>
        <a:ext cx="1564351" cy="22467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13D758-6881-4756-899C-92516D232AB7}" type="datetimeFigureOut">
              <a:rPr lang="en-US" smtClean="0"/>
              <a:t>10/7/2010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9EF34-E90B-4D59-8507-2201500A5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45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hope to convince you that this title is really</a:t>
            </a:r>
            <a:r>
              <a:rPr lang="en-US" baseline="0" dirty="0" smtClean="0"/>
              <a:t> true!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9EF34-E90B-4D59-8507-2201500A54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93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9EF34-E90B-4D59-8507-2201500A543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478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9EF34-E90B-4D59-8507-2201500A543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109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9EF34-E90B-4D59-8507-2201500A54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988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9EF34-E90B-4D59-8507-2201500A543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8322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9EF34-E90B-4D59-8507-2201500A543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8322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9EF34-E90B-4D59-8507-2201500A543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370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438AE6-ECB2-4598-848E-6AB4A1C10C16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mtClean="0">
              <a:latin typeface="Arial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438AE6-ECB2-4598-848E-6AB4A1C10C16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mtClean="0">
              <a:latin typeface="Arial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9EF34-E90B-4D59-8507-2201500A543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173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9EF34-E90B-4D59-8507-2201500A543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00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9EF34-E90B-4D59-8507-2201500A54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7667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9EF34-E90B-4D59-8507-2201500A543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4394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9EF34-E90B-4D59-8507-2201500A543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752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9EF34-E90B-4D59-8507-2201500A543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005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9EF34-E90B-4D59-8507-2201500A543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005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9EF34-E90B-4D59-8507-2201500A543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4021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9EF34-E90B-4D59-8507-2201500A543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4021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9EF34-E90B-4D59-8507-2201500A543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4569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9EF34-E90B-4D59-8507-2201500A543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7433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9EF34-E90B-4D59-8507-2201500A543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867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9EF34-E90B-4D59-8507-2201500A54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93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Great science</a:t>
            </a:r>
            <a:r>
              <a:rPr lang="en-US" baseline="0" dirty="0" smtClean="0"/>
              <a:t> is built on a great cyberinfrastructure foundation.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9EF34-E90B-4D59-8507-2201500A54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745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View from NSF OCI.</a:t>
            </a:r>
            <a:r>
              <a:rPr lang="en-US" baseline="0" dirty="0" smtClean="0"/>
              <a:t>  </a:t>
            </a:r>
            <a:r>
              <a:rPr lang="en-US" dirty="0" smtClean="0"/>
              <a:t>View from the eyes of the</a:t>
            </a:r>
            <a:r>
              <a:rPr lang="en-US" baseline="0" dirty="0" smtClean="0"/>
              <a:t> VPR.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9EF34-E90B-4D59-8507-2201500A54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90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9EF34-E90B-4D59-8507-2201500A54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95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9EF34-E90B-4D59-8507-2201500A54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90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9EF34-E90B-4D59-8507-2201500A54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90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9EF34-E90B-4D59-8507-2201500A54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68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CE92-3D3A-41FF-B4E6-C426D39398F6}" type="datetimeFigureOut">
              <a:rPr lang="en-US" smtClean="0"/>
              <a:t>10/7/2010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34C7CC-BC3C-4211-A55C-D9A12DD260C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CE92-3D3A-41FF-B4E6-C426D39398F6}" type="datetimeFigureOut">
              <a:rPr lang="en-US" smtClean="0"/>
              <a:t>10/7/2010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4C7CC-BC3C-4211-A55C-D9A12DD260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CE92-3D3A-41FF-B4E6-C426D39398F6}" type="datetimeFigureOut">
              <a:rPr lang="en-US" smtClean="0"/>
              <a:t>10/7/2010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4C7CC-BC3C-4211-A55C-D9A12DD260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990600"/>
          </a:xfrm>
        </p:spPr>
        <p:txBody>
          <a:bodyPr/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CE92-3D3A-41FF-B4E6-C426D39398F6}" type="datetimeFigureOut">
              <a:rPr lang="en-US" smtClean="0"/>
              <a:t>10/7/2010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4C7CC-BC3C-4211-A55C-D9A12DD260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CE92-3D3A-41FF-B4E6-C426D39398F6}" type="datetimeFigureOut">
              <a:rPr lang="en-US" smtClean="0"/>
              <a:t>10/7/2010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4C7CC-BC3C-4211-A55C-D9A12DD260C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CE92-3D3A-41FF-B4E6-C426D39398F6}" type="datetimeFigureOut">
              <a:rPr lang="en-US" smtClean="0"/>
              <a:t>10/7/2010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4C7CC-BC3C-4211-A55C-D9A12DD260C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CE92-3D3A-41FF-B4E6-C426D39398F6}" type="datetimeFigureOut">
              <a:rPr lang="en-US" smtClean="0"/>
              <a:t>10/7/2010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4C7CC-BC3C-4211-A55C-D9A12DD260C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CE92-3D3A-41FF-B4E6-C426D39398F6}" type="datetimeFigureOut">
              <a:rPr lang="en-US" smtClean="0"/>
              <a:t>10/7/2010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4C7CC-BC3C-4211-A55C-D9A12DD260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CE92-3D3A-41FF-B4E6-C426D39398F6}" type="datetimeFigureOut">
              <a:rPr lang="en-US" smtClean="0"/>
              <a:t>10/7/2010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4C7CC-BC3C-4211-A55C-D9A12DD260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CE92-3D3A-41FF-B4E6-C426D39398F6}" type="datetimeFigureOut">
              <a:rPr lang="en-US" smtClean="0"/>
              <a:t>10/7/2010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4C7CC-BC3C-4211-A55C-D9A12DD260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CE92-3D3A-41FF-B4E6-C426D39398F6}" type="datetimeFigureOut">
              <a:rPr lang="en-US" smtClean="0"/>
              <a:t>10/7/2010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4C7CC-BC3C-4211-A55C-D9A12DD260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7" descr="Curvy-Line-Thingy-2"/>
          <p:cNvPicPr preferRelativeResize="0">
            <a:picLocks noChangeArrowheads="1"/>
          </p:cNvPicPr>
          <p:nvPr userDrawn="1"/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Blur radius="11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18000" contrast="-1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295899" y="0"/>
            <a:ext cx="228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endPos="63000" dist="50800" dir="5400000" sy="-100000" algn="bl" rotWithShape="0"/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978CE92-3D3A-41FF-B4E6-C426D39398F6}" type="datetimeFigureOut">
              <a:rPr lang="en-US" smtClean="0"/>
              <a:t>10/7/2010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034C7CC-BC3C-4211-A55C-D9A12DD260C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9" r:id="rId1"/>
    <p:sldLayoutId id="2147484430" r:id="rId2"/>
    <p:sldLayoutId id="2147484431" r:id="rId3"/>
    <p:sldLayoutId id="2147484432" r:id="rId4"/>
    <p:sldLayoutId id="2147484433" r:id="rId5"/>
    <p:sldLayoutId id="2147484434" r:id="rId6"/>
    <p:sldLayoutId id="2147484435" r:id="rId7"/>
    <p:sldLayoutId id="2147484436" r:id="rId8"/>
    <p:sldLayoutId id="2147484437" r:id="rId9"/>
    <p:sldLayoutId id="2147484438" r:id="rId10"/>
    <p:sldLayoutId id="214748443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85000"/>
              <a:lumOff val="15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chemeClr val="tx1">
              <a:lumMod val="85000"/>
              <a:lumOff val="15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chemeClr val="tx1">
              <a:lumMod val="85000"/>
              <a:lumOff val="15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8675" y="5888574"/>
            <a:ext cx="9525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accent3"/>
                </a:solidFill>
              </a:rPr>
              <a:t>Investment in High Performance </a:t>
            </a:r>
            <a:r>
              <a:rPr lang="en-US" sz="4800" b="1" dirty="0" smtClean="0">
                <a:solidFill>
                  <a:schemeClr val="accent3"/>
                </a:solidFill>
              </a:rPr>
              <a:t>Computing</a:t>
            </a:r>
            <a:br>
              <a:rPr lang="en-US" sz="4800" b="1" dirty="0" smtClean="0">
                <a:solidFill>
                  <a:schemeClr val="accent3"/>
                </a:solidFill>
              </a:rPr>
            </a:br>
            <a:r>
              <a:rPr lang="en-US" sz="3200" b="1" dirty="0" smtClean="0">
                <a:solidFill>
                  <a:schemeClr val="accent3"/>
                </a:solidFill>
              </a:rPr>
              <a:t>A </a:t>
            </a:r>
            <a:r>
              <a:rPr lang="en-US" sz="3200" b="1" dirty="0">
                <a:solidFill>
                  <a:schemeClr val="accent3"/>
                </a:solidFill>
              </a:rPr>
              <a:t>Predictor of Research </a:t>
            </a:r>
            <a:r>
              <a:rPr lang="en-US" sz="3200" b="1" dirty="0" smtClean="0">
                <a:solidFill>
                  <a:schemeClr val="accent3"/>
                </a:solidFill>
              </a:rPr>
              <a:t>Competitiveness</a:t>
            </a:r>
            <a:br>
              <a:rPr lang="en-US" sz="3200" b="1" dirty="0" smtClean="0">
                <a:solidFill>
                  <a:schemeClr val="accent3"/>
                </a:solidFill>
              </a:rPr>
            </a:br>
            <a:r>
              <a:rPr lang="en-US" sz="3200" b="1" dirty="0" smtClean="0">
                <a:solidFill>
                  <a:schemeClr val="accent3"/>
                </a:solidFill>
              </a:rPr>
              <a:t>in </a:t>
            </a:r>
            <a:r>
              <a:rPr lang="en-US" sz="3200" b="1" dirty="0">
                <a:solidFill>
                  <a:schemeClr val="accent3"/>
                </a:solidFill>
              </a:rPr>
              <a:t>U.S. Academic </a:t>
            </a:r>
            <a:r>
              <a:rPr lang="en-US" sz="3200" b="1" dirty="0" smtClean="0">
                <a:solidFill>
                  <a:schemeClr val="accent3"/>
                </a:solidFill>
              </a:rPr>
              <a:t>Institutions</a:t>
            </a:r>
            <a:endParaRPr lang="en-US" sz="48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962400"/>
            <a:ext cx="7696200" cy="1752600"/>
          </a:xfrm>
        </p:spPr>
        <p:txBody>
          <a:bodyPr>
            <a:noAutofit/>
          </a:bodyPr>
          <a:lstStyle/>
          <a:p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Amy Apon, Ph.D.</a:t>
            </a:r>
          </a:p>
          <a:p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Director, Arkansas High Performance Computing Center</a:t>
            </a:r>
          </a:p>
          <a:p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Professor, 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CSCE, University 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of 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Arkansas</a:t>
            </a:r>
          </a:p>
          <a:p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Stan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</a:rPr>
              <a:t>Ahalt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, Ph.D.</a:t>
            </a:r>
          </a:p>
          <a:p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Director RENCI</a:t>
            </a:r>
          </a:p>
          <a:p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Professor, Computer Science, UNC-CH</a:t>
            </a:r>
          </a:p>
          <a:p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Work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supported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by the NSF through Grant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#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0946726</a:t>
            </a:r>
          </a:p>
          <a:p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University of Arkansas and RENCI/UNC-CH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9115978">
            <a:off x="5567272" y="3380915"/>
            <a:ext cx="33261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Really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97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ROI?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9637"/>
            <a:ext cx="8229600" cy="4525963"/>
          </a:xfrm>
        </p:spPr>
        <p:txBody>
          <a:bodyPr/>
          <a:lstStyle/>
          <a:p>
            <a:r>
              <a:rPr lang="en-US" dirty="0" smtClean="0"/>
              <a:t>Can I convince my VPR that the funds invested in HPC add value to the institution and create opportunity?</a:t>
            </a:r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What if this is not true?</a:t>
            </a:r>
          </a:p>
        </p:txBody>
      </p:sp>
    </p:spTree>
    <p:extLst>
      <p:ext uri="{BB962C8B-B14F-4D97-AF65-F5344CB8AC3E}">
        <p14:creationId xmlns:p14="http://schemas.microsoft.com/office/powerpoint/2010/main" val="332925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Hypothesis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Investment in high performance computing, as measured by entries on the Top 500 list, is a predictive factor in the research competitiveness of U.S. academic institutions.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We study </a:t>
            </a:r>
            <a:r>
              <a:rPr lang="en-US" dirty="0"/>
              <a:t>Carnegie Foundation institutions with “Very High” and “High” research activity – about 200 institutions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61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Acquisition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u="sng" dirty="0"/>
              <a:t>Independent variables</a:t>
            </a:r>
          </a:p>
          <a:p>
            <a:r>
              <a:rPr lang="en-US" sz="2800" dirty="0"/>
              <a:t>Top 500 List count and rank of entries</a:t>
            </a:r>
          </a:p>
          <a:p>
            <a:pPr lvl="1"/>
            <a:r>
              <a:rPr lang="en-US" dirty="0"/>
              <a:t>Mapped from “supercomputer site” to “institution”</a:t>
            </a:r>
          </a:p>
          <a:p>
            <a:pPr lvl="1"/>
            <a:r>
              <a:rPr lang="en-US" dirty="0"/>
              <a:t>We note that entries are voluntary – the absence of an entry does not mean that an institution does not have HPC</a:t>
            </a:r>
          </a:p>
          <a:p>
            <a:pPr marL="0" indent="0">
              <a:buNone/>
            </a:pPr>
            <a:endParaRPr lang="en-US" sz="2000" b="1" u="sng" dirty="0" smtClean="0"/>
          </a:p>
          <a:p>
            <a:pPr marL="0" indent="0">
              <a:buNone/>
            </a:pPr>
            <a:r>
              <a:rPr lang="en-US" sz="2000" b="1" u="sng" dirty="0" smtClean="0"/>
              <a:t>Dependent variables</a:t>
            </a:r>
            <a:endParaRPr lang="en-US" sz="2000" dirty="0" smtClean="0"/>
          </a:p>
          <a:p>
            <a:r>
              <a:rPr lang="en-US" sz="2800" dirty="0" smtClean="0"/>
              <a:t>NSF and other federal funding summary and award information</a:t>
            </a:r>
          </a:p>
          <a:p>
            <a:r>
              <a:rPr lang="en-US" sz="2800" dirty="0" smtClean="0"/>
              <a:t>Publication counts</a:t>
            </a:r>
          </a:p>
          <a:p>
            <a:r>
              <a:rPr lang="en-US" sz="2800" dirty="0" smtClean="0"/>
              <a:t>U.S. News and World Report rankings</a:t>
            </a:r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61131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Data from the Top 500 List</a:t>
            </a:r>
            <a:endParaRPr lang="en-US" sz="48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63657" y="6065223"/>
            <a:ext cx="89803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+mj-lt"/>
                <a:cs typeface="Times New Roman" pitchFamily="18" charset="0"/>
              </a:rPr>
              <a:t>An historical record without comparison of supercomputers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718"/>
            <a:ext cx="9144000" cy="47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09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Data from the Top 500 List</a:t>
            </a:r>
            <a:endParaRPr lang="en-US" sz="48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176896699"/>
              </p:ext>
            </p:extLst>
          </p:nvPr>
        </p:nvGraphicFramePr>
        <p:xfrm>
          <a:off x="304800" y="691939"/>
          <a:ext cx="8058150" cy="5769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39548" y="6322369"/>
            <a:ext cx="88649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About 100 U.S. institutions have appeared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on a Top 500 List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6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Analysis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</a:p>
          <a:p>
            <a:r>
              <a:rPr lang="en-US" dirty="0" smtClean="0"/>
              <a:t>Correlation analysis</a:t>
            </a:r>
          </a:p>
          <a:p>
            <a:r>
              <a:rPr lang="en-US" dirty="0" smtClean="0"/>
              <a:t>Regression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10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6425"/>
            <a:ext cx="8075612" cy="688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chemeClr val="accent3"/>
                </a:solidFill>
              </a:rPr>
              <a:t>Simple Example of ROI</a:t>
            </a:r>
          </a:p>
        </p:txBody>
      </p:sp>
      <p:sp>
        <p:nvSpPr>
          <p:cNvPr id="5127" name="Rectangle 3"/>
          <p:cNvSpPr>
            <a:spLocks noGrp="1" noChangeArrowheads="1"/>
          </p:cNvSpPr>
          <p:nvPr>
            <p:ph idx="1"/>
          </p:nvPr>
        </p:nvSpPr>
        <p:spPr>
          <a:xfrm>
            <a:off x="531813" y="1616075"/>
            <a:ext cx="7926387" cy="3184525"/>
          </a:xfrm>
        </p:spPr>
        <p:txBody>
          <a:bodyPr>
            <a:normAutofit/>
          </a:bodyPr>
          <a:lstStyle/>
          <a:p>
            <a:pPr eaLnBrk="1" hangingPunct="1">
              <a:spcBef>
                <a:spcPts val="600"/>
              </a:spcBef>
            </a:pPr>
            <a:r>
              <a:rPr lang="en-US" dirty="0" smtClean="0"/>
              <a:t>Evidence based on 2006 NSF funding</a:t>
            </a: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845833" y="2882127"/>
            <a:ext cx="7613955" cy="3518673"/>
          </a:xfrm>
          <a:prstGeom prst="rect">
            <a:avLst/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pic>
        <p:nvPicPr>
          <p:cNvPr id="5124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8309" y="3041773"/>
            <a:ext cx="3736441" cy="306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56842" y="3048000"/>
            <a:ext cx="3724349" cy="305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Text Box 7"/>
          <p:cNvSpPr txBox="1">
            <a:spLocks noChangeArrowheads="1"/>
          </p:cNvSpPr>
          <p:nvPr/>
        </p:nvSpPr>
        <p:spPr bwMode="auto">
          <a:xfrm>
            <a:off x="2012716" y="3566013"/>
            <a:ext cx="2402285" cy="453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b="1" dirty="0">
                <a:latin typeface="Constantia" pitchFamily="18" charset="0"/>
              </a:rPr>
              <a:t>Average NSF funding:  $30,354,000</a:t>
            </a:r>
            <a:endParaRPr lang="en-US" sz="2000" dirty="0">
              <a:latin typeface="Constantia" pitchFamily="18" charset="0"/>
            </a:endParaRPr>
          </a:p>
        </p:txBody>
      </p:sp>
      <p:sp>
        <p:nvSpPr>
          <p:cNvPr id="5129" name="Line 8"/>
          <p:cNvSpPr>
            <a:spLocks noChangeShapeType="1"/>
          </p:cNvSpPr>
          <p:nvPr/>
        </p:nvSpPr>
        <p:spPr bwMode="auto">
          <a:xfrm>
            <a:off x="1510895" y="5186200"/>
            <a:ext cx="3047194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0" name="Text Box 10"/>
          <p:cNvSpPr txBox="1">
            <a:spLocks noChangeAspect="1" noChangeArrowheads="1"/>
          </p:cNvSpPr>
          <p:nvPr/>
        </p:nvSpPr>
        <p:spPr bwMode="auto">
          <a:xfrm>
            <a:off x="5662496" y="3669567"/>
            <a:ext cx="2351903" cy="4530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b="1" dirty="0">
                <a:latin typeface="Constantia" pitchFamily="18" charset="0"/>
              </a:rPr>
              <a:t>Average NSF funding:  $7,781,000</a:t>
            </a: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5241290" y="5678081"/>
            <a:ext cx="3047194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672608" y="6075398"/>
            <a:ext cx="80003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Constantia" pitchFamily="18" charset="0"/>
              </a:rPr>
              <a:t>95 </a:t>
            </a:r>
            <a:r>
              <a:rPr lang="en-US" sz="1400" b="1" dirty="0">
                <a:solidFill>
                  <a:schemeClr val="bg1"/>
                </a:solidFill>
                <a:latin typeface="Constantia" pitchFamily="18" charset="0"/>
              </a:rPr>
              <a:t>of Top NSF-funded Universities with </a:t>
            </a:r>
            <a:r>
              <a:rPr lang="en-US" sz="1400" b="1" dirty="0" smtClean="0">
                <a:solidFill>
                  <a:schemeClr val="bg1"/>
                </a:solidFill>
                <a:latin typeface="Constantia" pitchFamily="18" charset="0"/>
              </a:rPr>
              <a:t>HPC  98 </a:t>
            </a:r>
            <a:r>
              <a:rPr lang="en-US" sz="1400" b="1" dirty="0">
                <a:solidFill>
                  <a:schemeClr val="bg1"/>
                </a:solidFill>
                <a:latin typeface="Constantia" pitchFamily="18" charset="0"/>
              </a:rPr>
              <a:t>of Top NSF-funded Universities </a:t>
            </a:r>
            <a:r>
              <a:rPr lang="en-US" sz="1400" b="1" dirty="0" smtClean="0">
                <a:solidFill>
                  <a:schemeClr val="bg1"/>
                </a:solidFill>
                <a:latin typeface="Constantia" pitchFamily="18" charset="0"/>
              </a:rPr>
              <a:t>w/out HPC</a:t>
            </a:r>
            <a:endParaRPr lang="en-US" sz="1400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97495" y="2495489"/>
            <a:ext cx="138390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With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HPC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70374" y="2495489"/>
            <a:ext cx="176862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Without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HPC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986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3"/>
          <p:cNvSpPr>
            <a:spLocks noGrp="1" noChangeArrowheads="1"/>
          </p:cNvSpPr>
          <p:nvPr>
            <p:ph idx="1"/>
          </p:nvPr>
        </p:nvSpPr>
        <p:spPr>
          <a:xfrm>
            <a:off x="608012" y="1768475"/>
            <a:ext cx="8313738" cy="3184525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M</a:t>
            </a:r>
            <a:r>
              <a:rPr lang="en-US" dirty="0" smtClean="0"/>
              <a:t>ore evidence, 1993-2009 NSF funding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971800"/>
            <a:ext cx="86995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6425"/>
            <a:ext cx="8075612" cy="688975"/>
          </a:xfrm>
        </p:spPr>
        <p:txBody>
          <a:bodyPr>
            <a:noAutofit/>
          </a:bodyPr>
          <a:lstStyle/>
          <a:p>
            <a:pPr eaLnBrk="1" hangingPunct="1"/>
            <a:r>
              <a:rPr lang="en-US" sz="4900" dirty="0" smtClean="0">
                <a:solidFill>
                  <a:schemeClr val="accent3"/>
                </a:solidFill>
              </a:rPr>
              <a:t>Longer Example of ROI</a:t>
            </a:r>
            <a:endParaRPr lang="en-US" sz="49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16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Correlation Analysis</a:t>
            </a:r>
            <a:endParaRPr lang="en-US" dirty="0">
              <a:solidFill>
                <a:schemeClr val="accent3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827719"/>
              </p:ext>
            </p:extLst>
          </p:nvPr>
        </p:nvGraphicFramePr>
        <p:xfrm>
          <a:off x="381000" y="1828800"/>
          <a:ext cx="8534399" cy="3489960"/>
        </p:xfrm>
        <a:graphic>
          <a:graphicData uri="http://schemas.openxmlformats.org/drawingml/2006/table">
            <a:tbl>
              <a:tblPr firstRow="1" firstCol="1" bandRow="1">
                <a:tableStyleId>{2A488322-F2BA-4B5B-9748-0D474271808F}</a:tableStyleId>
              </a:tblPr>
              <a:tblGrid>
                <a:gridCol w="1371600"/>
                <a:gridCol w="968477"/>
                <a:gridCol w="856959"/>
                <a:gridCol w="856959"/>
                <a:gridCol w="856959"/>
                <a:gridCol w="856959"/>
                <a:gridCol w="856959"/>
                <a:gridCol w="856959"/>
                <a:gridCol w="1052568"/>
              </a:tblGrid>
              <a:tr h="381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Counts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NSF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Pubs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All Fed</a:t>
                      </a:r>
                      <a:endParaRPr lang="en-US" sz="18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DOE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DOD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NIH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USNews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86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dRankSum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0.8198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0.6545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0.2643</a:t>
                      </a:r>
                      <a:endParaRPr lang="en-US" sz="1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0.2566</a:t>
                      </a:r>
                      <a:endParaRPr lang="en-US" sz="1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0.2339</a:t>
                      </a:r>
                      <a:endParaRPr lang="en-US" sz="1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0.1418</a:t>
                      </a:r>
                      <a:endParaRPr lang="en-US" sz="1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0.1194</a:t>
                      </a:r>
                      <a:endParaRPr lang="en-US" sz="1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-0.243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86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Counts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0.6746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0.4088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0.3601</a:t>
                      </a:r>
                      <a:endParaRPr lang="en-US" sz="1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0.3486</a:t>
                      </a:r>
                      <a:endParaRPr lang="en-US" sz="1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0.1931</a:t>
                      </a:r>
                      <a:endParaRPr lang="en-US" sz="1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0.2022</a:t>
                      </a:r>
                      <a:endParaRPr lang="en-US" sz="1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-0.339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86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NSF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0.7123</a:t>
                      </a:r>
                      <a:endParaRPr lang="en-US" sz="1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0.6542</a:t>
                      </a:r>
                      <a:endParaRPr lang="en-US" sz="1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0.5439</a:t>
                      </a:r>
                      <a:endParaRPr lang="en-US" sz="1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0.2685</a:t>
                      </a:r>
                      <a:endParaRPr lang="en-US" sz="1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0.4830</a:t>
                      </a:r>
                      <a:endParaRPr lang="en-US" sz="1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-0.540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86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Pubs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0.8665</a:t>
                      </a:r>
                      <a:endParaRPr lang="en-US" sz="1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0.4846</a:t>
                      </a:r>
                      <a:endParaRPr lang="en-US" sz="1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0.3960</a:t>
                      </a:r>
                      <a:endParaRPr lang="en-US" sz="1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0.8218</a:t>
                      </a:r>
                      <a:endParaRPr lang="en-US" sz="1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-0.588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86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All</a:t>
                      </a:r>
                      <a:r>
                        <a:rPr lang="en-US" sz="1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Fed 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0.4695</a:t>
                      </a:r>
                      <a:endParaRPr lang="en-US" sz="1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0.6836</a:t>
                      </a:r>
                      <a:endParaRPr lang="en-US" sz="1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0.9149</a:t>
                      </a:r>
                      <a:endParaRPr lang="en-US" sz="1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-0.543</a:t>
                      </a:r>
                      <a:endParaRPr lang="en-US" sz="1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86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DOE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0.1959</a:t>
                      </a:r>
                      <a:endParaRPr lang="en-US" sz="1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0.3763</a:t>
                      </a:r>
                      <a:endParaRPr lang="en-US" sz="1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-0.384</a:t>
                      </a:r>
                      <a:endParaRPr lang="en-US" sz="1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86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DOD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0.4691</a:t>
                      </a:r>
                      <a:endParaRPr lang="en-US" sz="1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-0.252</a:t>
                      </a:r>
                      <a:endParaRPr lang="en-US" sz="1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86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NIH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-0.500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034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Regression Analysis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Two </a:t>
            </a:r>
            <a:r>
              <a:rPr lang="en-US" sz="2400" dirty="0"/>
              <a:t>Stage Least Squares (2SLS) regression is used to analyze the research-related returns to investment in </a:t>
            </a:r>
            <a:r>
              <a:rPr lang="en-US" sz="2400" dirty="0" smtClean="0"/>
              <a:t>HPC</a:t>
            </a:r>
          </a:p>
          <a:p>
            <a:r>
              <a:rPr lang="en-US" sz="2400" dirty="0" smtClean="0"/>
              <a:t>We model two relationships 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600" b="1" u="sng" dirty="0" smtClean="0"/>
              <a:t>Model 1</a:t>
            </a:r>
            <a:r>
              <a:rPr lang="en-US" sz="2600" dirty="0" smtClean="0"/>
              <a:t>:  NSF Funding </a:t>
            </a:r>
            <a:r>
              <a:rPr lang="en-US" sz="2600" dirty="0"/>
              <a:t>as a function of contemporaneous and lagged </a:t>
            </a:r>
            <a:r>
              <a:rPr lang="en-US" sz="2600" dirty="0" smtClean="0"/>
              <a:t>Appearance (APP) </a:t>
            </a:r>
            <a:r>
              <a:rPr lang="en-US" sz="2600" dirty="0"/>
              <a:t>on the Top 500 List </a:t>
            </a:r>
            <a:r>
              <a:rPr lang="en-US" sz="2600" dirty="0" smtClean="0"/>
              <a:t>Count </a:t>
            </a:r>
            <a:r>
              <a:rPr lang="en-US" sz="2600" dirty="0"/>
              <a:t>and Publication </a:t>
            </a:r>
            <a:r>
              <a:rPr lang="en-US" sz="2600" dirty="0" smtClean="0"/>
              <a:t>Count (</a:t>
            </a:r>
            <a:r>
              <a:rPr lang="en-US" sz="2600" dirty="0" err="1" smtClean="0"/>
              <a:t>PuC</a:t>
            </a:r>
            <a:r>
              <a:rPr lang="en-US" sz="2600" dirty="0" smtClean="0"/>
              <a:t>),  </a:t>
            </a:r>
            <a:r>
              <a:rPr lang="en-US" sz="2600" dirty="0"/>
              <a:t>and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600" b="1" u="sng" dirty="0" smtClean="0"/>
              <a:t>Model 2</a:t>
            </a:r>
            <a:r>
              <a:rPr lang="en-US" sz="2600" dirty="0" smtClean="0"/>
              <a:t>:  Publication </a:t>
            </a:r>
            <a:r>
              <a:rPr lang="en-US" sz="2600" dirty="0"/>
              <a:t>Count </a:t>
            </a:r>
            <a:r>
              <a:rPr lang="en-US" sz="2600" dirty="0" smtClean="0"/>
              <a:t>(</a:t>
            </a:r>
            <a:r>
              <a:rPr lang="en-US" sz="2600" dirty="0" err="1" smtClean="0"/>
              <a:t>PuC</a:t>
            </a:r>
            <a:r>
              <a:rPr lang="en-US" sz="2600" dirty="0" smtClean="0"/>
              <a:t>) as </a:t>
            </a:r>
            <a:r>
              <a:rPr lang="en-US" sz="2600" dirty="0"/>
              <a:t>a function of contemporaneous and lagged Appearance on the Top 500 List </a:t>
            </a:r>
            <a:r>
              <a:rPr lang="en-US" sz="2600" dirty="0" smtClean="0"/>
              <a:t>Count (APP) </a:t>
            </a:r>
            <a:r>
              <a:rPr lang="en-US" sz="2600" dirty="0"/>
              <a:t>and NSF </a:t>
            </a:r>
            <a:r>
              <a:rPr lang="en-US" sz="2600" dirty="0" smtClean="0"/>
              <a:t>Funding</a:t>
            </a:r>
            <a:endParaRPr lang="en-US" sz="26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8667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Collaborators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4740762"/>
              </p:ext>
            </p:extLst>
          </p:nvPr>
        </p:nvGraphicFramePr>
        <p:xfrm>
          <a:off x="533399" y="2033071"/>
          <a:ext cx="8153401" cy="170072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486440"/>
                <a:gridCol w="1956044"/>
                <a:gridCol w="2027308"/>
                <a:gridCol w="1683609"/>
              </a:tblGrid>
              <a:tr h="17007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</a:rPr>
                        <a:t>Amy </a:t>
                      </a:r>
                      <a:r>
                        <a:rPr lang="en-US" sz="2000" b="0" dirty="0">
                          <a:effectLst/>
                        </a:rPr>
                        <a:t>Apon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University of Arkansas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 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</a:rPr>
                        <a:t>Stanley </a:t>
                      </a:r>
                      <a:r>
                        <a:rPr lang="en-US" sz="2000" b="0" dirty="0" err="1">
                          <a:effectLst/>
                        </a:rPr>
                        <a:t>Ahalt</a:t>
                      </a:r>
                      <a:endParaRPr lang="en-US" sz="2000" b="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RENCI, University of North Carolina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</a:rPr>
                        <a:t>Vijay </a:t>
                      </a:r>
                      <a:r>
                        <a:rPr lang="en-US" sz="2000" b="0" dirty="0" err="1">
                          <a:effectLst/>
                        </a:rPr>
                        <a:t>Dantuluri</a:t>
                      </a:r>
                      <a:endParaRPr lang="en-US" sz="2000" b="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RENCI, University of North </a:t>
                      </a:r>
                      <a:r>
                        <a:rPr lang="en-US" sz="2000" b="0" dirty="0" smtClean="0">
                          <a:effectLst/>
                        </a:rPr>
                        <a:t>Carolina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err="1" smtClean="0">
                          <a:effectLst/>
                        </a:rPr>
                        <a:t>Constantin</a:t>
                      </a:r>
                      <a:r>
                        <a:rPr lang="en-US" sz="2000" b="0" dirty="0" smtClean="0">
                          <a:effectLst/>
                        </a:rPr>
                        <a:t> </a:t>
                      </a:r>
                      <a:r>
                        <a:rPr lang="en-US" sz="2000" b="0" dirty="0" err="1">
                          <a:effectLst/>
                        </a:rPr>
                        <a:t>Gurdgiev</a:t>
                      </a:r>
                      <a:endParaRPr lang="en-US" sz="2000" b="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</a:rPr>
                        <a:t>IBM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139951"/>
              </p:ext>
            </p:extLst>
          </p:nvPr>
        </p:nvGraphicFramePr>
        <p:xfrm>
          <a:off x="1066800" y="3986729"/>
          <a:ext cx="7543798" cy="134727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232643"/>
                <a:gridCol w="2232643"/>
                <a:gridCol w="3078512"/>
              </a:tblGrid>
              <a:tr h="13472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Moez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Limayem</a:t>
                      </a:r>
                      <a:endParaRPr lang="en-US" sz="20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University of Arkansas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Linh</a:t>
                      </a:r>
                      <a:r>
                        <a:rPr lang="en-US" sz="2000" dirty="0">
                          <a:effectLst/>
                        </a:rPr>
                        <a:t> Ngo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University of Arkansas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Michael </a:t>
                      </a:r>
                      <a:r>
                        <a:rPr lang="en-US" sz="2000" dirty="0" err="1">
                          <a:effectLst/>
                        </a:rPr>
                        <a:t>Stealey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RENCI, University of North Carolina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061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Endogeneity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Funding allows an institution to acquire resources</a:t>
            </a:r>
          </a:p>
          <a:p>
            <a:r>
              <a:rPr lang="en-US" dirty="0" smtClean="0"/>
              <a:t>Resources are used to perform research, which leads to more funding</a:t>
            </a:r>
          </a:p>
          <a:p>
            <a:r>
              <a:rPr lang="en-US" dirty="0" smtClean="0"/>
              <a:t>Resources are also cited in the argument for research funding</a:t>
            </a:r>
          </a:p>
          <a:p>
            <a:r>
              <a:rPr lang="en-US" dirty="0" smtClean="0"/>
              <a:t>NSF funding </a:t>
            </a:r>
            <a:r>
              <a:rPr lang="en-US" dirty="0" err="1" smtClean="0"/>
              <a:t>begats</a:t>
            </a:r>
            <a:r>
              <a:rPr lang="en-US" dirty="0" smtClean="0"/>
              <a:t> HPC resources which </a:t>
            </a:r>
            <a:r>
              <a:rPr lang="en-US" dirty="0" err="1" smtClean="0"/>
              <a:t>begats</a:t>
            </a:r>
            <a:r>
              <a:rPr lang="en-US" dirty="0" smtClean="0"/>
              <a:t> NSF funding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23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Regression Analysis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3400"/>
          </a:xfrm>
        </p:spPr>
        <p:txBody>
          <a:bodyPr>
            <a:noAutofit/>
          </a:bodyPr>
          <a:lstStyle/>
          <a:p>
            <a:r>
              <a:rPr lang="en-US" sz="2400" dirty="0"/>
              <a:t>Original tests revealed significant problems with endogeneity of </a:t>
            </a:r>
            <a:r>
              <a:rPr lang="en-US" sz="2400" dirty="0" smtClean="0"/>
              <a:t>Publication Counts (</a:t>
            </a:r>
            <a:r>
              <a:rPr lang="en-US" sz="2400" dirty="0" err="1" smtClean="0"/>
              <a:t>PuC</a:t>
            </a:r>
            <a:r>
              <a:rPr lang="en-US" sz="2400" dirty="0" smtClean="0"/>
              <a:t>) and NSF Funding. </a:t>
            </a:r>
          </a:p>
          <a:p>
            <a:r>
              <a:rPr lang="en-US" sz="2400" dirty="0" smtClean="0"/>
              <a:t>To </a:t>
            </a:r>
            <a:r>
              <a:rPr lang="en-US" sz="2400" dirty="0"/>
              <a:t>correct for this, we deployed a 2SLS estimation method, with number of undergraduate Student Enrollments (SN) acting as an instrumental variable in the first stage regression for </a:t>
            </a:r>
            <a:r>
              <a:rPr lang="en-US" sz="2400" dirty="0" err="1"/>
              <a:t>PuC</a:t>
            </a:r>
            <a:r>
              <a:rPr lang="en-US" sz="2400" dirty="0"/>
              <a:t> </a:t>
            </a:r>
            <a:r>
              <a:rPr lang="en-US" sz="2400" dirty="0" smtClean="0"/>
              <a:t>(Model </a:t>
            </a:r>
            <a:r>
              <a:rPr lang="en-US" sz="2400" dirty="0"/>
              <a:t>1) and NSF </a:t>
            </a:r>
            <a:r>
              <a:rPr lang="en-US" sz="2400" dirty="0" smtClean="0"/>
              <a:t>(Model </a:t>
            </a:r>
            <a:r>
              <a:rPr lang="en-US" sz="2400" dirty="0"/>
              <a:t>2). </a:t>
            </a:r>
            <a:endParaRPr lang="en-US" sz="2400" dirty="0" smtClean="0"/>
          </a:p>
          <a:p>
            <a:r>
              <a:rPr lang="en-US" sz="2400" dirty="0" smtClean="0"/>
              <a:t>In </a:t>
            </a:r>
            <a:r>
              <a:rPr lang="en-US" sz="2400" dirty="0"/>
              <a:t>both cases, SN was found to be a suitable instrument for endogenous </a:t>
            </a:r>
            <a:r>
              <a:rPr lang="en-US" sz="2400" dirty="0" err="1"/>
              <a:t>regressors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7759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u="sng" dirty="0" smtClean="0"/>
              <a:t>A single HPC </a:t>
            </a:r>
            <a:r>
              <a:rPr lang="en-US" sz="3600" u="sng" dirty="0"/>
              <a:t>investment yields </a:t>
            </a:r>
            <a:r>
              <a:rPr lang="en-US" sz="3600" dirty="0" smtClean="0"/>
              <a:t>statistically </a:t>
            </a:r>
            <a:r>
              <a:rPr lang="en-US" sz="3600" dirty="0"/>
              <a:t>significant immediate returns in terms of </a:t>
            </a:r>
            <a:r>
              <a:rPr lang="en-US" sz="3600" u="sng" dirty="0"/>
              <a:t>new NSF funding </a:t>
            </a:r>
            <a:endParaRPr lang="en-US" sz="3600" dirty="0" smtClean="0"/>
          </a:p>
          <a:p>
            <a:r>
              <a:rPr lang="en-US" sz="3600" dirty="0"/>
              <a:t>An entry on a </a:t>
            </a:r>
            <a:r>
              <a:rPr lang="en-US" sz="3600" dirty="0" smtClean="0"/>
              <a:t>list results in an increase of </a:t>
            </a:r>
            <a:r>
              <a:rPr lang="en-US" sz="3600" dirty="0"/>
              <a:t>yearly NSF funding of $2.4M</a:t>
            </a:r>
          </a:p>
          <a:p>
            <a:pPr lvl="1"/>
            <a:r>
              <a:rPr lang="en-US" sz="2800" dirty="0" smtClean="0"/>
              <a:t>Confidence level 95%</a:t>
            </a:r>
          </a:p>
          <a:p>
            <a:pPr lvl="1"/>
            <a:r>
              <a:rPr lang="en-US" sz="2800" dirty="0" smtClean="0"/>
              <a:t>Confidence interval  $769K-$4M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5267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900" u="sng" dirty="0"/>
              <a:t>A single HPC investment yields </a:t>
            </a:r>
            <a:r>
              <a:rPr lang="en-US" sz="3900" dirty="0"/>
              <a:t>statistically significant immediate returns in terms of </a:t>
            </a:r>
            <a:r>
              <a:rPr lang="en-US" sz="3900" u="sng" dirty="0" smtClean="0"/>
              <a:t>increased </a:t>
            </a:r>
            <a:r>
              <a:rPr lang="en-US" sz="3900" u="sng" dirty="0"/>
              <a:t>academic publications</a:t>
            </a:r>
          </a:p>
          <a:p>
            <a:r>
              <a:rPr lang="en-US" sz="3900" dirty="0"/>
              <a:t>An entry </a:t>
            </a:r>
            <a:r>
              <a:rPr lang="en-US" sz="3900" dirty="0" smtClean="0"/>
              <a:t>results </a:t>
            </a:r>
            <a:r>
              <a:rPr lang="en-US" sz="3900" dirty="0"/>
              <a:t>in an increase </a:t>
            </a:r>
            <a:r>
              <a:rPr lang="en-US" sz="3900" dirty="0" smtClean="0"/>
              <a:t>in yearly publications </a:t>
            </a:r>
            <a:r>
              <a:rPr lang="en-US" sz="3900" dirty="0"/>
              <a:t>of </a:t>
            </a:r>
            <a:r>
              <a:rPr lang="en-US" sz="3900" dirty="0" smtClean="0"/>
              <a:t>60</a:t>
            </a:r>
          </a:p>
          <a:p>
            <a:pPr lvl="1"/>
            <a:r>
              <a:rPr lang="en-US" sz="2700" dirty="0" smtClean="0"/>
              <a:t>Confidence level 95%</a:t>
            </a:r>
          </a:p>
          <a:p>
            <a:pPr lvl="1"/>
            <a:r>
              <a:rPr lang="en-US" sz="2700" dirty="0" smtClean="0"/>
              <a:t>Confidence interval</a:t>
            </a:r>
            <a:r>
              <a:rPr lang="en-US" sz="2400" dirty="0" smtClean="0"/>
              <a:t> 19-100</a:t>
            </a:r>
          </a:p>
        </p:txBody>
      </p:sp>
    </p:spTree>
    <p:extLst>
      <p:ext uri="{BB962C8B-B14F-4D97-AF65-F5344CB8AC3E}">
        <p14:creationId xmlns:p14="http://schemas.microsoft.com/office/powerpoint/2010/main" val="109847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Analysis on the rank of the system shows that rank </a:t>
            </a:r>
            <a:r>
              <a:rPr lang="en-US" sz="3600" dirty="0"/>
              <a:t>has a </a:t>
            </a:r>
            <a:r>
              <a:rPr lang="en-US" sz="3600" dirty="0" smtClean="0"/>
              <a:t>positive impact to competiveness, but </a:t>
            </a:r>
            <a:r>
              <a:rPr lang="en-US" sz="3600" smtClean="0"/>
              <a:t>with </a:t>
            </a:r>
            <a:r>
              <a:rPr lang="en-US" sz="3600" smtClean="0"/>
              <a:t>reduced </a:t>
            </a:r>
            <a:r>
              <a:rPr lang="en-US" sz="3600" dirty="0" smtClean="0"/>
              <a:t>confidence.</a:t>
            </a:r>
          </a:p>
          <a:p>
            <a:r>
              <a:rPr lang="en-US" sz="3600" dirty="0" smtClean="0"/>
              <a:t>We have not studied returns to </a:t>
            </a:r>
            <a:r>
              <a:rPr lang="en-US" sz="3600" i="1" dirty="0" smtClean="0"/>
              <a:t>other</a:t>
            </a:r>
            <a:r>
              <a:rPr lang="en-US" sz="3600" dirty="0" smtClean="0"/>
              <a:t> institutions of investments by resource providers, or returns to overall U.S. competitiveness.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246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Fourth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sz="3600" dirty="0"/>
              <a:t>HPC investments suffer from fast depreciation over a 2 year horizon</a:t>
            </a:r>
          </a:p>
          <a:p>
            <a:r>
              <a:rPr lang="en-US" sz="3600" dirty="0">
                <a:solidFill>
                  <a:schemeClr val="tx2">
                    <a:lumMod val="50000"/>
                  </a:schemeClr>
                </a:solidFill>
              </a:rPr>
              <a:t>Consistent investments in HPC, even at modest levels, are strongly correlated to research competitiveness.</a:t>
            </a:r>
          </a:p>
          <a:p>
            <a:r>
              <a:rPr lang="en-US" sz="3600" dirty="0"/>
              <a:t>Inconsistent investments have a significantly less positive ROI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7277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Discussion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More study is needed to precisely determine the rate of depreciation of HPC </a:t>
            </a:r>
            <a:r>
              <a:rPr lang="en-US" dirty="0" smtClean="0"/>
              <a:t>investments</a:t>
            </a:r>
            <a:endParaRPr lang="en-US" dirty="0"/>
          </a:p>
          <a:p>
            <a:r>
              <a:rPr lang="en-US" dirty="0" smtClean="0"/>
              <a:t>The publication counts include all publications, not just those related to HPC</a:t>
            </a:r>
          </a:p>
          <a:p>
            <a:r>
              <a:rPr lang="en-US" dirty="0"/>
              <a:t>More study is needed regarding how use of national systems, such as </a:t>
            </a:r>
            <a:r>
              <a:rPr lang="en-US" dirty="0" err="1"/>
              <a:t>Teragrid</a:t>
            </a:r>
            <a:r>
              <a:rPr lang="en-US" dirty="0"/>
              <a:t>, may impact research competitiveness </a:t>
            </a:r>
          </a:p>
        </p:txBody>
      </p:sp>
    </p:spTree>
    <p:extLst>
      <p:ext uri="{BB962C8B-B14F-4D97-AF65-F5344CB8AC3E}">
        <p14:creationId xmlns:p14="http://schemas.microsoft.com/office/powerpoint/2010/main" val="345922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from </a:t>
            </a:r>
            <a:r>
              <a:rPr lang="en-US" dirty="0" err="1" smtClean="0"/>
              <a:t>Teragrid</a:t>
            </a:r>
            <a:r>
              <a:rPr lang="en-US" dirty="0" smtClean="0"/>
              <a:t> Usage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243311"/>
            <a:ext cx="9220200" cy="5614689"/>
          </a:xfrm>
        </p:spPr>
      </p:pic>
    </p:spTree>
    <p:extLst>
      <p:ext uri="{BB962C8B-B14F-4D97-AF65-F5344CB8AC3E}">
        <p14:creationId xmlns:p14="http://schemas.microsoft.com/office/powerpoint/2010/main" val="135240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057400"/>
            <a:ext cx="8229600" cy="9906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50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133600"/>
            <a:ext cx="6553200" cy="4648200"/>
          </a:xfrm>
        </p:spPr>
        <p:txBody>
          <a:bodyPr/>
          <a:lstStyle/>
          <a:p>
            <a:r>
              <a:rPr lang="en-US" dirty="0" smtClean="0"/>
              <a:t>Background and motivation</a:t>
            </a:r>
          </a:p>
          <a:p>
            <a:r>
              <a:rPr lang="en-US" smtClean="0"/>
              <a:t>Research hypothesis</a:t>
            </a:r>
            <a:endParaRPr lang="en-US" dirty="0" smtClean="0"/>
          </a:p>
          <a:p>
            <a:r>
              <a:rPr lang="en-US" dirty="0" smtClean="0"/>
              <a:t>Data acquisition</a:t>
            </a:r>
          </a:p>
          <a:p>
            <a:r>
              <a:rPr lang="en-US" dirty="0" smtClean="0"/>
              <a:t>Analysis and Results</a:t>
            </a:r>
          </a:p>
          <a:p>
            <a:r>
              <a:rPr lang="en-US" dirty="0"/>
              <a:t>D</a:t>
            </a:r>
            <a:r>
              <a:rPr lang="en-US" dirty="0" smtClean="0"/>
              <a:t>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10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Research and Computing</a:t>
            </a:r>
            <a:endParaRPr lang="en-US" sz="4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2766784"/>
              </p:ext>
            </p:extLst>
          </p:nvPr>
        </p:nvGraphicFramePr>
        <p:xfrm>
          <a:off x="228600" y="1600200"/>
          <a:ext cx="8610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28600" y="5559947"/>
            <a:ext cx="8610600" cy="840853"/>
            <a:chOff x="-203973" y="3955704"/>
            <a:chExt cx="8610600" cy="840853"/>
          </a:xfrm>
        </p:grpSpPr>
        <p:sp>
          <p:nvSpPr>
            <p:cNvPr id="6" name="Rounded Rectangle 5"/>
            <p:cNvSpPr/>
            <p:nvPr/>
          </p:nvSpPr>
          <p:spPr>
            <a:xfrm>
              <a:off x="-203973" y="3955704"/>
              <a:ext cx="8610600" cy="840853"/>
            </a:xfrm>
            <a:prstGeom prst="roundRect">
              <a:avLst>
                <a:gd name="adj" fmla="val 10000"/>
              </a:avLst>
            </a:prstGeom>
            <a:noFill/>
            <a:ln w="50800">
              <a:solidFill>
                <a:schemeClr val="accent5"/>
              </a:solidFill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27585" y="3982985"/>
              <a:ext cx="8174428" cy="7915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b="1" strike="noStrike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082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991599" cy="6706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742" y="6324600"/>
            <a:ext cx="15012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Credit:  NSF OCI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68285" y="1066800"/>
            <a:ext cx="134684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$</a:t>
            </a:r>
            <a:endParaRPr lang="en-US" sz="16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200" y="762000"/>
            <a:ext cx="100540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$</a:t>
            </a:r>
            <a:endParaRPr lang="en-US" sz="115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1800" y="1205345"/>
            <a:ext cx="115127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$</a:t>
            </a:r>
            <a:endParaRPr lang="en-US" sz="138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8285" y="3415146"/>
            <a:ext cx="80021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$</a:t>
            </a:r>
            <a:endParaRPr lang="en-US" sz="88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4631829"/>
            <a:ext cx="115127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$</a:t>
            </a:r>
            <a:endParaRPr lang="en-US" sz="138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3657600"/>
            <a:ext cx="1577676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$</a:t>
            </a:r>
            <a:endParaRPr lang="en-US" sz="199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84501" y="3081248"/>
            <a:ext cx="100540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$</a:t>
            </a:r>
            <a:endParaRPr lang="en-US" sz="115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0" y="2299485"/>
            <a:ext cx="100540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$</a:t>
            </a:r>
            <a:endParaRPr lang="en-US" sz="115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67200" y="2136323"/>
            <a:ext cx="1577676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$</a:t>
            </a:r>
            <a:endParaRPr lang="en-US" sz="199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28969" y="1720733"/>
            <a:ext cx="115127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$</a:t>
            </a:r>
            <a:endParaRPr lang="en-US" sz="138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09107" y="4012272"/>
            <a:ext cx="100540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$</a:t>
            </a:r>
            <a:endParaRPr lang="en-US" sz="115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00400" y="-304800"/>
            <a:ext cx="3481651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300" dirty="0" smtClean="0">
                <a:solidFill>
                  <a:srgbClr val="FF52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$</a:t>
            </a:r>
            <a:endParaRPr lang="en-US" sz="41300" dirty="0">
              <a:solidFill>
                <a:srgbClr val="FF52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53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apon\AppData\Local\Microsoft\Windows\Temporary Internet Files\Content.IE5\988HZ1EX\MC900304311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195" y="4038600"/>
            <a:ext cx="1558405" cy="263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90600"/>
          </a:xfrm>
        </p:spPr>
        <p:txBody>
          <a:bodyPr/>
          <a:lstStyle/>
          <a:p>
            <a:r>
              <a:rPr lang="en-US" sz="4800" dirty="0" smtClean="0"/>
              <a:t>Conversation with a Chancellor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1"/>
            <a:ext cx="7924800" cy="2590800"/>
          </a:xfrm>
        </p:spPr>
        <p:txBody>
          <a:bodyPr>
            <a:normAutofit/>
          </a:bodyPr>
          <a:lstStyle/>
          <a:p>
            <a:r>
              <a:rPr lang="en-US" dirty="0" smtClean="0"/>
              <a:t>HPC guys, “This is a great investment!  We think we can run the HPC center with only $1M/year in hardware and $1M/year in staffing.”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0" y="4343400"/>
            <a:ext cx="4876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Chancellor, “Which 20 faculty do you want me to fire?”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74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HPC</a:t>
            </a:r>
            <a:r>
              <a:rPr lang="en-US" dirty="0" smtClean="0"/>
              <a:t>: H</a:t>
            </a:r>
            <a:r>
              <a:rPr lang="en-US" dirty="0" smtClean="0">
                <a:solidFill>
                  <a:schemeClr val="accent3"/>
                </a:solidFill>
              </a:rPr>
              <a:t>igh </a:t>
            </a:r>
            <a:r>
              <a:rPr lang="en-US" dirty="0" err="1" smtClean="0">
                <a:solidFill>
                  <a:schemeClr val="accent3"/>
                </a:solidFill>
              </a:rPr>
              <a:t>re</a:t>
            </a:r>
            <a:r>
              <a:rPr lang="en-US" dirty="0" err="1" smtClean="0"/>
              <a:t>P</a:t>
            </a:r>
            <a:r>
              <a:rPr lang="en-US" dirty="0" err="1" smtClean="0">
                <a:solidFill>
                  <a:schemeClr val="accent3"/>
                </a:solidFill>
              </a:rPr>
              <a:t>eating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dirty="0" smtClean="0"/>
              <a:t>C</a:t>
            </a:r>
            <a:r>
              <a:rPr lang="en-US" dirty="0" smtClean="0">
                <a:solidFill>
                  <a:schemeClr val="accent3"/>
                </a:solidFill>
              </a:rPr>
              <a:t>ost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Computer equipment is usually treated as a capital expense, with costs for substantial clusters in the range of $1M+</a:t>
            </a:r>
          </a:p>
          <a:p>
            <a:r>
              <a:rPr lang="en-US" dirty="0" smtClean="0"/>
              <a:t>Warranties on these generally last 3 years, or 5 years at most, after which repairs become prohibitive</a:t>
            </a:r>
          </a:p>
          <a:p>
            <a:r>
              <a:rPr lang="en-US" dirty="0" smtClean="0"/>
              <a:t>Even without that, the pace of technology advances require refreshing every 3-5 years</a:t>
            </a:r>
          </a:p>
          <a:p>
            <a:r>
              <a:rPr lang="en-US" dirty="0" smtClean="0"/>
              <a:t>Staffing is a long term repeating cost!</a:t>
            </a:r>
            <a:endParaRPr lang="en-US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9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598964993"/>
              </p:ext>
            </p:extLst>
          </p:nvPr>
        </p:nvGraphicFramePr>
        <p:xfrm>
          <a:off x="381000" y="1143000"/>
          <a:ext cx="8534400" cy="5115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6288935"/>
            <a:ext cx="914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Ranks of Top 500 Computers and Appearances in Succeeding Lists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990600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HPC</a:t>
            </a:r>
            <a:r>
              <a:rPr lang="en-US" dirty="0" smtClean="0"/>
              <a:t>: H</a:t>
            </a:r>
            <a:r>
              <a:rPr lang="en-US" dirty="0" smtClean="0">
                <a:solidFill>
                  <a:schemeClr val="accent3"/>
                </a:solidFill>
              </a:rPr>
              <a:t>igh </a:t>
            </a:r>
            <a:r>
              <a:rPr lang="en-US" dirty="0" err="1" smtClean="0">
                <a:solidFill>
                  <a:schemeClr val="accent3"/>
                </a:solidFill>
              </a:rPr>
              <a:t>re</a:t>
            </a:r>
            <a:r>
              <a:rPr lang="en-US" dirty="0" err="1" smtClean="0"/>
              <a:t>P</a:t>
            </a:r>
            <a:r>
              <a:rPr lang="en-US" dirty="0" err="1" smtClean="0">
                <a:solidFill>
                  <a:schemeClr val="accent3"/>
                </a:solidFill>
              </a:rPr>
              <a:t>eating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dirty="0" smtClean="0"/>
              <a:t>C</a:t>
            </a:r>
            <a:r>
              <a:rPr lang="en-US" dirty="0" smtClean="0">
                <a:solidFill>
                  <a:schemeClr val="accent3"/>
                </a:solidFill>
              </a:rPr>
              <a:t>ost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86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Observations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1687364"/>
              </p:ext>
            </p:extLst>
          </p:nvPr>
        </p:nvGraphicFramePr>
        <p:xfrm>
          <a:off x="304800" y="1143000"/>
          <a:ext cx="8410575" cy="5329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4638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2764</TotalTime>
  <Words>1065</Words>
  <Application>Microsoft Office PowerPoint</Application>
  <PresentationFormat>On-screen Show (4:3)</PresentationFormat>
  <Paragraphs>259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Executive</vt:lpstr>
      <vt:lpstr>Investment in High Performance Computing A Predictor of Research Competitiveness in U.S. Academic Institutions</vt:lpstr>
      <vt:lpstr>Collaborators</vt:lpstr>
      <vt:lpstr>Research Study</vt:lpstr>
      <vt:lpstr>Research and Computing</vt:lpstr>
      <vt:lpstr>PowerPoint Presentation</vt:lpstr>
      <vt:lpstr>Conversation with a Chancellor</vt:lpstr>
      <vt:lpstr>HPC: High rePeating Cost</vt:lpstr>
      <vt:lpstr>HPC: High rePeating Cost</vt:lpstr>
      <vt:lpstr>Some Observations</vt:lpstr>
      <vt:lpstr>What is the ROI?</vt:lpstr>
      <vt:lpstr>Hypothesis</vt:lpstr>
      <vt:lpstr>Data Acquisition</vt:lpstr>
      <vt:lpstr>Data from the Top 500 List</vt:lpstr>
      <vt:lpstr>Data from the Top 500 List</vt:lpstr>
      <vt:lpstr>Analysis</vt:lpstr>
      <vt:lpstr>Simple Example of ROI</vt:lpstr>
      <vt:lpstr>Longer Example of ROI</vt:lpstr>
      <vt:lpstr>Correlation Analysis</vt:lpstr>
      <vt:lpstr>Regression Analysis</vt:lpstr>
      <vt:lpstr>Endogeneity</vt:lpstr>
      <vt:lpstr>Regression Analysis</vt:lpstr>
      <vt:lpstr>First Result</vt:lpstr>
      <vt:lpstr>Second Result</vt:lpstr>
      <vt:lpstr>Third Result</vt:lpstr>
      <vt:lpstr>Fourth Result</vt:lpstr>
      <vt:lpstr>Discussion</vt:lpstr>
      <vt:lpstr>Data from Teragrid Usage</vt:lpstr>
      <vt:lpstr>Questions?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and Computing A Strategic View</dc:title>
  <dc:creator>Amy Apon REFs</dc:creator>
  <cp:lastModifiedBy>Amy Apon</cp:lastModifiedBy>
  <cp:revision>128</cp:revision>
  <dcterms:created xsi:type="dcterms:W3CDTF">2010-09-06T03:11:27Z</dcterms:created>
  <dcterms:modified xsi:type="dcterms:W3CDTF">2010-10-07T17:29:17Z</dcterms:modified>
</cp:coreProperties>
</file>