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tags/tag104.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xls" ContentType="application/vnd.ms-excel"/>
  <Default Extension="wmf" ContentType="image/x-wmf"/>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75"/>
  </p:notesMasterIdLst>
  <p:handoutMasterIdLst>
    <p:handoutMasterId r:id="rId76"/>
  </p:handoutMasterIdLst>
  <p:sldIdLst>
    <p:sldId id="554" r:id="rId2"/>
    <p:sldId id="639" r:id="rId3"/>
    <p:sldId id="640" r:id="rId4"/>
    <p:sldId id="641" r:id="rId5"/>
    <p:sldId id="347" r:id="rId6"/>
    <p:sldId id="622" r:id="rId7"/>
    <p:sldId id="348" r:id="rId8"/>
    <p:sldId id="349" r:id="rId9"/>
    <p:sldId id="350" r:id="rId10"/>
    <p:sldId id="260" r:id="rId11"/>
    <p:sldId id="593" r:id="rId12"/>
    <p:sldId id="571" r:id="rId13"/>
    <p:sldId id="594" r:id="rId14"/>
    <p:sldId id="595" r:id="rId15"/>
    <p:sldId id="596" r:id="rId16"/>
    <p:sldId id="597" r:id="rId17"/>
    <p:sldId id="610" r:id="rId18"/>
    <p:sldId id="611" r:id="rId19"/>
    <p:sldId id="612" r:id="rId20"/>
    <p:sldId id="613" r:id="rId21"/>
    <p:sldId id="614" r:id="rId22"/>
    <p:sldId id="635" r:id="rId23"/>
    <p:sldId id="647" r:id="rId24"/>
    <p:sldId id="600" r:id="rId25"/>
    <p:sldId id="601" r:id="rId26"/>
    <p:sldId id="603" r:id="rId27"/>
    <p:sldId id="618" r:id="rId28"/>
    <p:sldId id="619" r:id="rId29"/>
    <p:sldId id="620" r:id="rId30"/>
    <p:sldId id="605" r:id="rId31"/>
    <p:sldId id="608" r:id="rId32"/>
    <p:sldId id="609" r:id="rId33"/>
    <p:sldId id="503" r:id="rId34"/>
    <p:sldId id="510" r:id="rId35"/>
    <p:sldId id="505" r:id="rId36"/>
    <p:sldId id="568" r:id="rId37"/>
    <p:sldId id="569" r:id="rId38"/>
    <p:sldId id="508" r:id="rId39"/>
    <p:sldId id="509" r:id="rId40"/>
    <p:sldId id="343" r:id="rId41"/>
    <p:sldId id="344" r:id="rId42"/>
    <p:sldId id="419" r:id="rId43"/>
    <p:sldId id="369" r:id="rId44"/>
    <p:sldId id="649" r:id="rId45"/>
    <p:sldId id="265" r:id="rId46"/>
    <p:sldId id="283" r:id="rId47"/>
    <p:sldId id="333" r:id="rId48"/>
    <p:sldId id="304" r:id="rId49"/>
    <p:sldId id="305" r:id="rId50"/>
    <p:sldId id="306" r:id="rId51"/>
    <p:sldId id="307" r:id="rId52"/>
    <p:sldId id="308" r:id="rId53"/>
    <p:sldId id="309" r:id="rId54"/>
    <p:sldId id="310" r:id="rId55"/>
    <p:sldId id="338" r:id="rId56"/>
    <p:sldId id="553" r:id="rId57"/>
    <p:sldId id="552" r:id="rId58"/>
    <p:sldId id="339" r:id="rId59"/>
    <p:sldId id="623" r:id="rId60"/>
    <p:sldId id="624" r:id="rId61"/>
    <p:sldId id="625" r:id="rId62"/>
    <p:sldId id="626" r:id="rId63"/>
    <p:sldId id="627" r:id="rId64"/>
    <p:sldId id="628" r:id="rId65"/>
    <p:sldId id="629" r:id="rId66"/>
    <p:sldId id="630" r:id="rId67"/>
    <p:sldId id="313" r:id="rId68"/>
    <p:sldId id="314" r:id="rId69"/>
    <p:sldId id="315" r:id="rId70"/>
    <p:sldId id="382" r:id="rId71"/>
    <p:sldId id="642" r:id="rId72"/>
    <p:sldId id="467" r:id="rId73"/>
    <p:sldId id="270" r:id="rId74"/>
  </p:sldIdLst>
  <p:sldSz cx="9144000" cy="6858000" type="screen4x3"/>
  <p:notesSz cx="6858000" cy="9144000"/>
  <p:custDataLst>
    <p:tags r:id="rId77"/>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FF"/>
    <a:srgbClr val="FFCCFF"/>
    <a:srgbClr val="CC99FF"/>
    <a:srgbClr val="800080"/>
    <a:srgbClr val="CC6600"/>
    <a:srgbClr val="008000"/>
    <a:srgbClr val="A50021"/>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76" d="100"/>
          <a:sy n="76" d="100"/>
        </p:scale>
        <p:origin x="-1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51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pic>
        <p:nvPicPr>
          <p:cNvPr id="6" name="Picture 1041" descr="ou201_logo"/>
          <p:cNvPicPr>
            <a:picLocks noChangeAspect="1" noChangeArrowheads="1"/>
          </p:cNvPicPr>
          <p:nvPr userDrawn="1"/>
        </p:nvPicPr>
        <p:blipFill>
          <a:blip r:embed="rId2" cstate="print"/>
          <a:srcRect/>
          <a:stretch>
            <a:fillRect/>
          </a:stretch>
        </p:blipFill>
        <p:spPr bwMode="auto">
          <a:xfrm>
            <a:off x="147638" y="2578100"/>
            <a:ext cx="474662" cy="687388"/>
          </a:xfrm>
          <a:prstGeom prst="rect">
            <a:avLst/>
          </a:prstGeom>
          <a:noFill/>
          <a:ln w="9525">
            <a:noFill/>
            <a:miter lim="800000"/>
            <a:headEnd/>
            <a:tailEnd/>
          </a:ln>
        </p:spPr>
      </p:pic>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&amp; Cluster: </a:t>
            </a:r>
            <a:r>
              <a:rPr lang="en-US" dirty="0"/>
              <a:t>Overview</a:t>
            </a:r>
          </a:p>
          <a:p>
            <a:pPr>
              <a:defRPr/>
            </a:pPr>
            <a:r>
              <a:rPr lang="en-US" dirty="0" smtClean="0"/>
              <a:t>Oklahoma Supercomputing Symposium 2010</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&amp; Cluster: </a:t>
            </a:r>
            <a:r>
              <a:rPr lang="en-US" dirty="0"/>
              <a:t>Overview</a:t>
            </a:r>
          </a:p>
          <a:p>
            <a:pPr>
              <a:defRPr/>
            </a:pPr>
            <a:r>
              <a:rPr lang="en-US" dirty="0" smtClean="0"/>
              <a:t>Oklahoma Supercomputing Symposium 2010</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&amp; Cluster: </a:t>
            </a:r>
            <a:r>
              <a:rPr lang="en-US" dirty="0"/>
              <a:t>Overview</a:t>
            </a:r>
          </a:p>
          <a:p>
            <a:pPr>
              <a:defRPr/>
            </a:pPr>
            <a:r>
              <a:rPr lang="en-US" dirty="0" smtClean="0"/>
              <a:t>Oklahoma Supercomputing Symposium 2010</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&amp; Cluster: </a:t>
            </a:r>
            <a:r>
              <a:rPr lang="en-US" dirty="0"/>
              <a:t>Overview</a:t>
            </a:r>
          </a:p>
          <a:p>
            <a:pPr>
              <a:defRPr/>
            </a:pPr>
            <a:r>
              <a:rPr lang="en-US" dirty="0" smtClean="0"/>
              <a:t>Oklahoma Supercomputing Symposium 2010</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Parallel &amp; Cluster: </a:t>
            </a:r>
            <a:r>
              <a:rPr lang="en-US" dirty="0"/>
              <a:t>Overview</a:t>
            </a:r>
          </a:p>
          <a:p>
            <a:pPr>
              <a:defRPr/>
            </a:pPr>
            <a:r>
              <a:rPr lang="en-US" dirty="0" smtClean="0"/>
              <a:t>Oklahoma Supercomputing Symposium 2010</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Parallel &amp; Cluster: </a:t>
            </a:r>
            <a:r>
              <a:rPr lang="en-US" dirty="0"/>
              <a:t>Overview</a:t>
            </a:r>
          </a:p>
          <a:p>
            <a:pPr>
              <a:defRPr/>
            </a:pPr>
            <a:r>
              <a:rPr lang="en-US" dirty="0" smtClean="0"/>
              <a:t>Oklahoma Supercomputing Symposium 2010</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Parallel &amp; Cluster: </a:t>
            </a:r>
            <a:r>
              <a:rPr lang="en-US" dirty="0"/>
              <a:t>Overview</a:t>
            </a:r>
          </a:p>
          <a:p>
            <a:pPr>
              <a:defRPr/>
            </a:pPr>
            <a:r>
              <a:rPr lang="en-US" dirty="0" smtClean="0"/>
              <a:t>Oklahoma Supercomputing Symposium 2010</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Parallel &amp; Cluster: </a:t>
            </a:r>
            <a:r>
              <a:rPr lang="en-US" dirty="0"/>
              <a:t>Overview</a:t>
            </a:r>
          </a:p>
          <a:p>
            <a:pPr>
              <a:defRPr/>
            </a:pPr>
            <a:r>
              <a:rPr lang="en-US" dirty="0" smtClean="0"/>
              <a:t>Oklahoma Supercomputing Symposium 2010</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Parallel &amp; Cluster: </a:t>
            </a:r>
            <a:r>
              <a:rPr lang="en-US" dirty="0"/>
              <a:t>Overview</a:t>
            </a:r>
          </a:p>
          <a:p>
            <a:pPr>
              <a:defRPr/>
            </a:pPr>
            <a:r>
              <a:rPr lang="en-US" dirty="0" smtClean="0"/>
              <a:t>Oklahoma Supercomputing Symposium 2010</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0"/>
          </p:nvPr>
        </p:nvSpPr>
        <p:spPr/>
        <p:txBody>
          <a:bodyPr/>
          <a:lstStyle>
            <a:lvl1pPr>
              <a:defRPr dirty="0" smtClean="0"/>
            </a:lvl1pPr>
          </a:lstStyle>
          <a:p>
            <a:pPr>
              <a:defRPr/>
            </a:pPr>
            <a:r>
              <a:rPr lang="en-US" dirty="0" smtClean="0"/>
              <a:t>Parallel &amp; Cluster: Overview</a:t>
            </a:r>
          </a:p>
          <a:p>
            <a:pPr>
              <a:defRPr/>
            </a:pPr>
            <a:r>
              <a:rPr lang="en-US" dirty="0" smtClean="0"/>
              <a:t>Oklahoma Supercomputing Symposium 2010</a:t>
            </a:r>
            <a:endParaRPr lang="en-US" dirty="0"/>
          </a:p>
        </p:txBody>
      </p:sp>
      <p:sp>
        <p:nvSpPr>
          <p:cNvPr id="6" name="Slide Number Placeholder 3"/>
          <p:cNvSpPr>
            <a:spLocks noGrp="1"/>
          </p:cNvSpPr>
          <p:nvPr>
            <p:ph type="sldNum" sz="quarter" idx="11"/>
          </p:nvPr>
        </p:nvSpPr>
        <p:spPr/>
        <p:txBody>
          <a:bodyPr/>
          <a:lstStyle>
            <a:lvl1pPr>
              <a:defRPr smtClean="0"/>
            </a:lvl1pPr>
          </a:lstStyle>
          <a:p>
            <a:pPr>
              <a:defRPr/>
            </a:pPr>
            <a:fld id="{81A5A790-6F19-4F0E-8844-552503E9D15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Parallel &amp; Cluster: </a:t>
            </a:r>
            <a:r>
              <a:rPr lang="en-US" dirty="0"/>
              <a:t>Overview</a:t>
            </a:r>
          </a:p>
          <a:p>
            <a:pPr>
              <a:defRPr/>
            </a:pPr>
            <a:r>
              <a:rPr lang="en-US" dirty="0" smtClean="0"/>
              <a:t>Oklahoma Supercomputing Symposium 2010</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&amp; Cluster: </a:t>
            </a:r>
            <a:r>
              <a:rPr lang="en-US" dirty="0"/>
              <a:t>Overview</a:t>
            </a:r>
          </a:p>
          <a:p>
            <a:pPr>
              <a:defRPr/>
            </a:pPr>
            <a:r>
              <a:rPr lang="en-US" dirty="0" smtClean="0"/>
              <a:t>Oklahoma Supercomputing Symposium 2010</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Parallel &amp; Cluster: </a:t>
            </a:r>
            <a:r>
              <a:rPr lang="en-US" dirty="0"/>
              <a:t>Overview</a:t>
            </a:r>
          </a:p>
          <a:p>
            <a:pPr>
              <a:defRPr/>
            </a:pPr>
            <a:r>
              <a:rPr lang="en-US" dirty="0" smtClean="0"/>
              <a:t>Oklahoma Supercomputing Symposium 2010</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Parallel &amp; Cluster: Overview</a:t>
            </a:r>
          </a:p>
          <a:p>
            <a:pPr>
              <a:defRPr/>
            </a:pPr>
            <a:r>
              <a:rPr lang="en-US" dirty="0" smtClean="0"/>
              <a:t>Oklahoma Supercomputing Symposium 2010</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grpSp>
        <p:nvGrpSpPr>
          <p:cNvPr id="3076" name="Group 41"/>
          <p:cNvGrpSpPr>
            <a:grpSpLocks/>
          </p:cNvGrpSpPr>
          <p:nvPr userDrawn="1"/>
        </p:nvGrpSpPr>
        <p:grpSpPr bwMode="auto">
          <a:xfrm>
            <a:off x="228600" y="6096000"/>
            <a:ext cx="2362200" cy="598488"/>
            <a:chOff x="384" y="3840"/>
            <a:chExt cx="1488" cy="377"/>
          </a:xfrm>
        </p:grpSpPr>
        <p:pic>
          <p:nvPicPr>
            <p:cNvPr id="3084" name="Picture 15" descr="ou201_logo"/>
            <p:cNvPicPr>
              <a:picLocks noChangeAspect="1" noChangeArrowheads="1"/>
            </p:cNvPicPr>
            <p:nvPr userDrawn="1"/>
          </p:nvPicPr>
          <p:blipFill>
            <a:blip r:embed="rId16" cstate="print"/>
            <a:srcRect/>
            <a:stretch>
              <a:fillRect/>
            </a:stretch>
          </p:blipFill>
          <p:spPr bwMode="auto">
            <a:xfrm>
              <a:off x="912" y="3870"/>
              <a:ext cx="248" cy="339"/>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384" y="3840"/>
              <a:ext cx="489" cy="345"/>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152" y="3840"/>
              <a:ext cx="720" cy="377"/>
            </a:xfrm>
            <a:prstGeom prst="rect">
              <a:avLst/>
            </a:prstGeom>
            <a:noFill/>
            <a:ln w="9525">
              <a:noFill/>
              <a:miter lim="800000"/>
              <a:headEnd/>
              <a:tailEnd/>
            </a:ln>
          </p:spPr>
        </p:pic>
      </p:grpSp>
      <p:sp>
        <p:nvSpPr>
          <p:cNvPr id="58375" name="Rectangle 7"/>
          <p:cNvSpPr>
            <a:spLocks noChangeArrowheads="1"/>
          </p:cNvSpPr>
          <p:nvPr/>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p:ph type="title"/>
          </p:nvPr>
        </p:nvSpPr>
        <p:spPr bwMode="auto">
          <a:xfrm>
            <a:off x="990600" y="457200"/>
            <a:ext cx="77930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3081" name="Picture 62" descr="ou201_logo"/>
          <p:cNvPicPr>
            <a:picLocks noChangeAspect="1" noChangeArrowheads="1"/>
          </p:cNvPicPr>
          <p:nvPr userDrawn="1"/>
        </p:nvPicPr>
        <p:blipFill>
          <a:blip r:embed="rId19" cstate="print"/>
          <a:srcRect/>
          <a:stretch>
            <a:fillRect/>
          </a:stretch>
        </p:blipFill>
        <p:spPr bwMode="auto">
          <a:xfrm>
            <a:off x="114300" y="508000"/>
            <a:ext cx="474663" cy="687388"/>
          </a:xfrm>
          <a:prstGeom prst="rect">
            <a:avLst/>
          </a:prstGeom>
          <a:noFill/>
          <a:ln w="9525">
            <a:noFill/>
            <a:miter lim="800000"/>
            <a:headEnd/>
            <a:tailEnd/>
          </a:ln>
        </p:spPr>
      </p:pic>
      <p:pic>
        <p:nvPicPr>
          <p:cNvPr id="17" name="Picture 16" descr="oksupercompsymp2010_tshirt_maponly_cropped_20101001.jpg"/>
          <p:cNvPicPr>
            <a:picLocks noChangeAspect="1"/>
          </p:cNvPicPr>
          <p:nvPr/>
        </p:nvPicPr>
        <p:blipFill>
          <a:blip r:embed="rId20" cstate="print">
            <a:lum contrast="78000"/>
          </a:blip>
          <a:stretch>
            <a:fillRect/>
          </a:stretch>
        </p:blipFill>
        <p:spPr>
          <a:xfrm>
            <a:off x="6297828" y="6096000"/>
            <a:ext cx="736600" cy="552450"/>
          </a:xfrm>
          <a:prstGeom prst="rect">
            <a:avLst/>
          </a:prstGeom>
          <a:noFill/>
          <a:ln>
            <a:noFill/>
          </a:ln>
        </p:spPr>
      </p:pic>
      <p:pic>
        <p:nvPicPr>
          <p:cNvPr id="14" name="Picture 13" descr="gpn_logo_cmykmorespace2_20071005.jpg"/>
          <p:cNvPicPr>
            <a:picLocks noChangeAspect="1"/>
          </p:cNvPicPr>
          <p:nvPr userDrawn="1"/>
        </p:nvPicPr>
        <p:blipFill>
          <a:blip r:embed="rId21" cstate="print"/>
          <a:stretch>
            <a:fillRect/>
          </a:stretch>
        </p:blipFill>
        <p:spPr>
          <a:xfrm>
            <a:off x="7239000" y="6477000"/>
            <a:ext cx="647178" cy="215726"/>
          </a:xfrm>
          <a:prstGeom prst="rect">
            <a:avLst/>
          </a:prstGeom>
        </p:spPr>
      </p:pic>
      <p:pic>
        <p:nvPicPr>
          <p:cNvPr id="15" name="Picture 14" descr="okepscor_logo.jpg"/>
          <p:cNvPicPr>
            <a:picLocks noChangeAspect="1"/>
          </p:cNvPicPr>
          <p:nvPr userDrawn="1"/>
        </p:nvPicPr>
        <p:blipFill>
          <a:blip r:embed="rId22" cstate="print"/>
          <a:stretch>
            <a:fillRect/>
          </a:stretch>
        </p:blipFill>
        <p:spPr>
          <a:xfrm>
            <a:off x="7162800" y="6120714"/>
            <a:ext cx="838200" cy="4191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9.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7.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2.xml.rels><?xml version="1.0" encoding="UTF-8" standalone="yes"?>
<Relationships xmlns="http://schemas.openxmlformats.org/package/2006/relationships"><Relationship Id="rId3" Type="http://schemas.openxmlformats.org/officeDocument/2006/relationships/hyperlink" Target="http://www.internet2.edu/"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tags" Target="../tags/tag5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hyperlink" Target="http://www.oscer.ou.edu/" TargetMode="Externa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35.wmf"/><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tags" Target="../tags/tag7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image" Target="../media/image36.wmf"/></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9.xml"/><Relationship Id="rId1" Type="http://schemas.openxmlformats.org/officeDocument/2006/relationships/tags" Target="../tags/tag7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1.xml"/><Relationship Id="rId1" Type="http://schemas.openxmlformats.org/officeDocument/2006/relationships/tags" Target="../tags/tag8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3.xml"/><Relationship Id="rId1" Type="http://schemas.openxmlformats.org/officeDocument/2006/relationships/tags" Target="../tags/tag8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5.xml"/><Relationship Id="rId1" Type="http://schemas.openxmlformats.org/officeDocument/2006/relationships/tags" Target="../tags/tag8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7.xml"/><Relationship Id="rId1" Type="http://schemas.openxmlformats.org/officeDocument/2006/relationships/tags" Target="../tags/tag86.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9.xml"/><Relationship Id="rId1" Type="http://schemas.openxmlformats.org/officeDocument/2006/relationships/tags" Target="../tags/tag88.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1.xml"/><Relationship Id="rId1" Type="http://schemas.openxmlformats.org/officeDocument/2006/relationships/tags" Target="../tags/tag90.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3.xml"/><Relationship Id="rId1" Type="http://schemas.openxmlformats.org/officeDocument/2006/relationships/tags" Target="../tags/tag9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tags" Target="../tags/tag100.xml"/></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s>
</file>

<file path=ppt/slides/_rels/slide61.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vmlDrawing" Target="../drawings/vmlDrawing2.vml"/><Relationship Id="rId5" Type="http://schemas.openxmlformats.org/officeDocument/2006/relationships/oleObject" Target="../embeddings/Microsoft_Office_Excel_97-2003_Worksheet2.xls"/><Relationship Id="rId4"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7.xml"/><Relationship Id="rId1" Type="http://schemas.openxmlformats.org/officeDocument/2006/relationships/tags" Target="../tags/tag106.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7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114.xml"/><Relationship Id="rId6" Type="http://schemas.openxmlformats.org/officeDocument/2006/relationships/image" Target="../media/image40.jpeg"/><Relationship Id="rId11" Type="http://schemas.openxmlformats.org/officeDocument/2006/relationships/image" Target="../media/image44.png"/><Relationship Id="rId5" Type="http://schemas.openxmlformats.org/officeDocument/2006/relationships/image" Target="../media/image39.jpeg"/><Relationship Id="rId10" Type="http://schemas.openxmlformats.org/officeDocument/2006/relationships/image" Target="../media/image43.jpeg"/><Relationship Id="rId4" Type="http://schemas.openxmlformats.org/officeDocument/2006/relationships/image" Target="../media/image38.jpeg"/><Relationship Id="rId9" Type="http://schemas.openxmlformats.org/officeDocument/2006/relationships/hyperlink" Target="http://symposium2010.oscer.ou.edu/" TargetMode="Externa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hyperlink" Target="http://www.oscer.ou.edu/"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cpu.rightmark.org/" TargetMode="External"/><Relationship Id="rId13" Type="http://schemas.openxmlformats.org/officeDocument/2006/relationships/hyperlink" Target="http://www.pricewatch.com/" TargetMode="External"/><Relationship Id="rId3" Type="http://schemas.openxmlformats.org/officeDocument/2006/relationships/slideLayout" Target="../slideLayouts/slideLayout6.xml"/><Relationship Id="rId7" Type="http://schemas.openxmlformats.org/officeDocument/2006/relationships/hyperlink" Target="http://www.vw.com/newbeetle/" TargetMode="External"/><Relationship Id="rId12" Type="http://schemas.openxmlformats.org/officeDocument/2006/relationships/hyperlink" Target="ftp://download.intel.com/design/Pentium4/manuals/24896606.pdf" TargetMode="Externa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hyperlink" Target="http://www.dell.com/" TargetMode="External"/><Relationship Id="rId11" Type="http://schemas.openxmlformats.org/officeDocument/2006/relationships/hyperlink" Target="http://www.samsung.com/Products/OpticalDiscDrive/SlimDrive/OpticalDiscDrive_SlimDrive_SN_S082D.asp?page=Specifications" TargetMode="External"/><Relationship Id="rId5" Type="http://schemas.openxmlformats.org/officeDocument/2006/relationships/hyperlink" Target="http://hneeman.oscer.ou.edu/hamr.html" TargetMode="External"/><Relationship Id="rId10" Type="http://schemas.openxmlformats.org/officeDocument/2006/relationships/hyperlink" Target="http://www.samsungssd.com/meetssd/techspecs" TargetMode="External"/><Relationship Id="rId4" Type="http://schemas.openxmlformats.org/officeDocument/2006/relationships/hyperlink" Target="http://www.caps.ou.edu/present/Jack%20Hayes%20FINAL.ppt" TargetMode="External"/><Relationship Id="rId9" Type="http://schemas.openxmlformats.org/officeDocument/2006/relationships/hyperlink" Target="ftp://download.intel.com/design/Pentium4/papers/24943801.pdf"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8.wmf"/><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okepscor_logo.jpg"/>
          <p:cNvPicPr>
            <a:picLocks noChangeAspect="1"/>
          </p:cNvPicPr>
          <p:nvPr/>
        </p:nvPicPr>
        <p:blipFill>
          <a:blip r:embed="rId4" cstate="print"/>
          <a:stretch>
            <a:fillRect/>
          </a:stretch>
        </p:blipFill>
        <p:spPr>
          <a:xfrm>
            <a:off x="381000" y="4495800"/>
            <a:ext cx="1905000" cy="952500"/>
          </a:xfrm>
          <a:prstGeom prst="rect">
            <a:avLst/>
          </a:prstGeom>
        </p:spPr>
      </p:pic>
      <p:sp>
        <p:nvSpPr>
          <p:cNvPr id="449540" name="Rectangle 4"/>
          <p:cNvSpPr>
            <a:spLocks noGrp="1" noChangeArrowheads="1"/>
          </p:cNvSpPr>
          <p:nvPr>
            <p:ph type="ctrTitle"/>
          </p:nvPr>
        </p:nvSpPr>
        <p:spPr>
          <a:xfrm>
            <a:off x="685800" y="838200"/>
            <a:ext cx="7924800" cy="2362200"/>
          </a:xfrm>
        </p:spPr>
        <p:txBody>
          <a:bodyPr/>
          <a:lstStyle/>
          <a:p>
            <a:pPr eaLnBrk="1" hangingPunct="1">
              <a:lnSpc>
                <a:spcPct val="90000"/>
              </a:lnSpc>
              <a:defRPr/>
            </a:pPr>
            <a:r>
              <a:rPr lang="en-US" sz="4400" dirty="0" smtClean="0">
                <a:effectLst>
                  <a:outerShdw blurRad="38100" dist="38100" dir="2700000" algn="tl">
                    <a:srgbClr val="C0C0C0"/>
                  </a:outerShdw>
                </a:effectLst>
                <a:latin typeface="Arial Black" pitchFamily="34" charset="0"/>
              </a:rPr>
              <a:t>Parallel Programming &amp; Cluster Computing</a:t>
            </a:r>
            <a:r>
              <a:rPr lang="en-US" sz="5400" dirty="0" smtClean="0">
                <a:effectLst>
                  <a:outerShdw blurRad="38100" dist="38100" dir="2700000" algn="tl">
                    <a:srgbClr val="C0C0C0"/>
                  </a:outerShdw>
                </a:effectLst>
                <a:latin typeface="Arial Black" pitchFamily="34" charset="0"/>
              </a:rPr>
              <a:t/>
            </a:r>
            <a:br>
              <a:rPr lang="en-US" sz="5400" dirty="0" smtClean="0">
                <a:effectLst>
                  <a:outerShdw blurRad="38100" dist="38100" dir="2700000" algn="tl">
                    <a:srgbClr val="C0C0C0"/>
                  </a:outerShdw>
                </a:effectLst>
                <a:latin typeface="Arial Black" pitchFamily="34" charset="0"/>
              </a:rPr>
            </a:br>
            <a:r>
              <a:rPr lang="en-US" dirty="0" smtClean="0">
                <a:solidFill>
                  <a:schemeClr val="tx1"/>
                </a:solidFill>
                <a:effectLst>
                  <a:outerShdw blurRad="38100" dist="38100" dir="2700000" algn="tl">
                    <a:srgbClr val="C0C0C0"/>
                  </a:outerShdw>
                </a:effectLst>
              </a:rPr>
              <a:t>Overview:</a:t>
            </a:r>
            <a:br>
              <a:rPr lang="en-US" dirty="0" smtClean="0">
                <a:solidFill>
                  <a:schemeClr val="tx1"/>
                </a:solidFill>
                <a:effectLst>
                  <a:outerShdw blurRad="38100" dist="38100" dir="2700000" algn="tl">
                    <a:srgbClr val="C0C0C0"/>
                  </a:outerShdw>
                </a:effectLst>
              </a:rPr>
            </a:br>
            <a:r>
              <a:rPr lang="en-US" dirty="0" smtClean="0">
                <a:solidFill>
                  <a:schemeClr val="tx1"/>
                </a:solidFill>
                <a:effectLst>
                  <a:outerShdw blurRad="38100" dist="38100" dir="2700000" algn="tl">
                    <a:srgbClr val="C0C0C0"/>
                  </a:outerShdw>
                </a:effectLst>
              </a:rPr>
              <a:t>What the Heck is Supercomputing?</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r>
              <a:rPr lang="en-US" sz="3600" b="1" dirty="0" smtClean="0"/>
              <a:t>Henry Neeman, Director</a:t>
            </a:r>
          </a:p>
          <a:p>
            <a:pPr eaLnBrk="1" hangingPunct="1">
              <a:lnSpc>
                <a:spcPct val="70000"/>
              </a:lnSpc>
            </a:pPr>
            <a:r>
              <a:rPr lang="en-US" b="1" dirty="0" smtClean="0"/>
              <a:t>OU Supercomputing Center for Education &amp; Research</a:t>
            </a:r>
          </a:p>
          <a:p>
            <a:pPr eaLnBrk="1" hangingPunct="1">
              <a:lnSpc>
                <a:spcPct val="70000"/>
              </a:lnSpc>
            </a:pPr>
            <a:r>
              <a:rPr lang="en-US" sz="2200" b="1" dirty="0" smtClean="0"/>
              <a:t>University of Oklahoma Information Technology</a:t>
            </a:r>
          </a:p>
          <a:p>
            <a:pPr eaLnBrk="1" hangingPunct="1">
              <a:lnSpc>
                <a:spcPct val="70000"/>
              </a:lnSpc>
            </a:pPr>
            <a:r>
              <a:rPr lang="en-US" sz="2000" b="1" dirty="0" smtClean="0"/>
              <a:t>Oklahoma Supercomputing Symposium, Tue Oct 5 2010</a:t>
            </a:r>
          </a:p>
        </p:txBody>
      </p:sp>
      <p:grpSp>
        <p:nvGrpSpPr>
          <p:cNvPr id="11269" name="Group 11"/>
          <p:cNvGrpSpPr>
            <a:grpSpLocks/>
          </p:cNvGrpSpPr>
          <p:nvPr/>
        </p:nvGrpSpPr>
        <p:grpSpPr bwMode="auto">
          <a:xfrm>
            <a:off x="2819400" y="5105400"/>
            <a:ext cx="5029200" cy="1354138"/>
            <a:chOff x="1824" y="3120"/>
            <a:chExt cx="3168" cy="853"/>
          </a:xfrm>
        </p:grpSpPr>
        <p:pic>
          <p:nvPicPr>
            <p:cNvPr id="11272" name="Picture 9" descr="ouit_logo_small"/>
            <p:cNvPicPr>
              <a:picLocks noChangeAspect="1" noChangeArrowheads="1"/>
            </p:cNvPicPr>
            <p:nvPr/>
          </p:nvPicPr>
          <p:blipFill>
            <a:blip r:embed="rId5"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6"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7"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4" name="Picture 13" descr="oksupercompsymp2010_tshirt_maponly_cropped_20101001.jpg"/>
          <p:cNvPicPr>
            <a:picLocks noChangeAspect="1"/>
          </p:cNvPicPr>
          <p:nvPr/>
        </p:nvPicPr>
        <p:blipFill>
          <a:blip r:embed="rId8" cstate="print">
            <a:lum contrast="78000"/>
          </a:blip>
          <a:stretch>
            <a:fillRect/>
          </a:stretch>
        </p:blipFill>
        <p:spPr>
          <a:xfrm>
            <a:off x="457200" y="5410200"/>
            <a:ext cx="1676400" cy="1257300"/>
          </a:xfrm>
          <a:prstGeom prst="rect">
            <a:avLst/>
          </a:prstGeom>
          <a:noFill/>
          <a:ln>
            <a:noFill/>
          </a:ln>
        </p:spPr>
      </p:pic>
      <p:pic>
        <p:nvPicPr>
          <p:cNvPr id="11" name="Picture 10" descr="gpn_logo_cmykmorespace2_20071005.jpg"/>
          <p:cNvPicPr>
            <a:picLocks noChangeAspect="1"/>
          </p:cNvPicPr>
          <p:nvPr/>
        </p:nvPicPr>
        <p:blipFill>
          <a:blip r:embed="rId9" cstate="print"/>
          <a:stretch>
            <a:fillRect/>
          </a:stretch>
        </p:blipFill>
        <p:spPr>
          <a:xfrm>
            <a:off x="6819378" y="4800600"/>
            <a:ext cx="2057400" cy="68580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19459" name="Slide Number Placeholder 4"/>
          <p:cNvSpPr>
            <a:spLocks noGrp="1"/>
          </p:cNvSpPr>
          <p:nvPr>
            <p:ph type="sldNum" sz="quarter" idx="11"/>
          </p:nvPr>
        </p:nvSpPr>
        <p:spPr>
          <a:noFill/>
        </p:spPr>
        <p:txBody>
          <a:bodyPr/>
          <a:lstStyle/>
          <a:p>
            <a:fld id="{87C3DA94-AD5B-49BB-997D-12D6A6E4482F}" type="slidenum">
              <a:rPr lang="en-US"/>
              <a:pPr/>
              <a:t>10</a:t>
            </a:fld>
            <a:endParaRPr lang="en-US"/>
          </a:p>
        </p:txBody>
      </p:sp>
      <p:sp>
        <p:nvSpPr>
          <p:cNvPr id="19460" name="Rectangle 2"/>
          <p:cNvSpPr>
            <a:spLocks noGrp="1" noChangeArrowheads="1"/>
          </p:cNvSpPr>
          <p:nvPr>
            <p:ph type="title"/>
          </p:nvPr>
        </p:nvSpPr>
        <p:spPr/>
        <p:txBody>
          <a:bodyPr/>
          <a:lstStyle/>
          <a:p>
            <a:pPr eaLnBrk="1" hangingPunct="1"/>
            <a:r>
              <a:rPr lang="en-US" smtClean="0"/>
              <a:t>Supercomputing Issues</a:t>
            </a:r>
          </a:p>
        </p:txBody>
      </p:sp>
      <p:sp>
        <p:nvSpPr>
          <p:cNvPr id="19461" name="Rectangle 3"/>
          <p:cNvSpPr>
            <a:spLocks noGrp="1" noChangeArrowheads="1"/>
          </p:cNvSpPr>
          <p:nvPr>
            <p:ph type="body" idx="1"/>
          </p:nvPr>
        </p:nvSpPr>
        <p:spPr>
          <a:xfrm>
            <a:off x="762000" y="1219200"/>
            <a:ext cx="7696200" cy="4724400"/>
          </a:xfrm>
        </p:spPr>
        <p:txBody>
          <a:bodyPr/>
          <a:lstStyle/>
          <a:p>
            <a:pPr eaLnBrk="1" hangingPunct="1"/>
            <a:r>
              <a:rPr lang="en-US" smtClean="0"/>
              <a:t>The tyranny of the </a:t>
            </a:r>
            <a:r>
              <a:rPr lang="en-US" b="1" i="1" u="sng" smtClean="0"/>
              <a:t>storage hierarchy</a:t>
            </a:r>
          </a:p>
          <a:p>
            <a:pPr eaLnBrk="1" hangingPunct="1">
              <a:lnSpc>
                <a:spcPct val="90000"/>
              </a:lnSpc>
            </a:pPr>
            <a:r>
              <a:rPr lang="en-US" b="1" i="1" u="sng" smtClean="0"/>
              <a:t>Parallelism</a:t>
            </a:r>
            <a:r>
              <a:rPr lang="en-US" smtClean="0"/>
              <a:t>: doing multiple things at the same time</a:t>
            </a:r>
            <a:endParaRPr lang="en-US" sz="2800" smtClean="0"/>
          </a:p>
        </p:txBody>
      </p:sp>
      <p:sp>
        <p:nvSpPr>
          <p:cNvPr id="19462"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990600" y="1219200"/>
            <a:ext cx="7772400" cy="1752600"/>
          </a:xfrm>
        </p:spPr>
        <p:txBody>
          <a:bodyPr/>
          <a:lstStyle/>
          <a:p>
            <a:pPr eaLnBrk="1" hangingPunct="1"/>
            <a:r>
              <a:rPr lang="en-US" sz="6000" smtClean="0"/>
              <a:t>OSCER</a:t>
            </a:r>
          </a:p>
        </p:txBody>
      </p:sp>
      <p:sp>
        <p:nvSpPr>
          <p:cNvPr id="20483"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21507" name="Slide Number Placeholder 4"/>
          <p:cNvSpPr>
            <a:spLocks noGrp="1"/>
          </p:cNvSpPr>
          <p:nvPr>
            <p:ph type="sldNum" sz="quarter" idx="11"/>
          </p:nvPr>
        </p:nvSpPr>
        <p:spPr>
          <a:noFill/>
        </p:spPr>
        <p:txBody>
          <a:bodyPr/>
          <a:lstStyle/>
          <a:p>
            <a:fld id="{FD49FEFE-79DC-4A67-A93C-6EFFFF3E8858}" type="slidenum">
              <a:rPr lang="en-US"/>
              <a:pPr/>
              <a:t>12</a:t>
            </a:fld>
            <a:endParaRPr lang="en-US"/>
          </a:p>
        </p:txBody>
      </p:sp>
      <p:pic>
        <p:nvPicPr>
          <p:cNvPr id="21508" name="Picture 5" descr="ouit_logo_rgb"/>
          <p:cNvPicPr>
            <a:picLocks noChangeAspect="1" noChangeArrowheads="1"/>
          </p:cNvPicPr>
          <p:nvPr/>
        </p:nvPicPr>
        <p:blipFill>
          <a:blip r:embed="rId4" cstate="print"/>
          <a:srcRect/>
          <a:stretch>
            <a:fillRect/>
          </a:stretch>
        </p:blipFill>
        <p:spPr bwMode="auto">
          <a:xfrm>
            <a:off x="5943600" y="1828800"/>
            <a:ext cx="2667000" cy="1392238"/>
          </a:xfrm>
          <a:prstGeom prst="rect">
            <a:avLst/>
          </a:prstGeom>
          <a:noFill/>
          <a:ln w="9525">
            <a:noFill/>
            <a:miter lim="800000"/>
            <a:headEnd/>
            <a:tailEnd/>
          </a:ln>
        </p:spPr>
      </p:pic>
      <p:sp>
        <p:nvSpPr>
          <p:cNvPr id="21509" name="Rectangle 2"/>
          <p:cNvSpPr>
            <a:spLocks noGrp="1" noChangeArrowheads="1"/>
          </p:cNvSpPr>
          <p:nvPr>
            <p:ph type="title"/>
          </p:nvPr>
        </p:nvSpPr>
        <p:spPr/>
        <p:txBody>
          <a:bodyPr/>
          <a:lstStyle/>
          <a:p>
            <a:pPr eaLnBrk="1" hangingPunct="1"/>
            <a:r>
              <a:rPr lang="en-US" smtClean="0"/>
              <a:t>What is OSCER?</a:t>
            </a:r>
          </a:p>
        </p:txBody>
      </p:sp>
      <p:sp>
        <p:nvSpPr>
          <p:cNvPr id="21510" name="Rectangle 3"/>
          <p:cNvSpPr>
            <a:spLocks noGrp="1" noChangeArrowheads="1"/>
          </p:cNvSpPr>
          <p:nvPr>
            <p:ph type="body" idx="1"/>
          </p:nvPr>
        </p:nvSpPr>
        <p:spPr>
          <a:xfrm>
            <a:off x="609600" y="1219200"/>
            <a:ext cx="8001000" cy="4876800"/>
          </a:xfrm>
        </p:spPr>
        <p:txBody>
          <a:bodyPr/>
          <a:lstStyle/>
          <a:p>
            <a:pPr eaLnBrk="1" hangingPunct="1">
              <a:lnSpc>
                <a:spcPct val="90000"/>
              </a:lnSpc>
            </a:pPr>
            <a:r>
              <a:rPr lang="en-US" smtClean="0"/>
              <a:t>Multidisciplinary center</a:t>
            </a:r>
          </a:p>
          <a:p>
            <a:pPr eaLnBrk="1" hangingPunct="1">
              <a:lnSpc>
                <a:spcPct val="90000"/>
              </a:lnSpc>
            </a:pPr>
            <a:r>
              <a:rPr lang="en-US" smtClean="0"/>
              <a:t>Division of OU Information Technology</a:t>
            </a:r>
          </a:p>
          <a:p>
            <a:pPr eaLnBrk="1" hangingPunct="1">
              <a:lnSpc>
                <a:spcPct val="90000"/>
              </a:lnSpc>
            </a:pPr>
            <a:r>
              <a:rPr lang="en-US" smtClean="0"/>
              <a:t>Provides:</a:t>
            </a:r>
          </a:p>
          <a:p>
            <a:pPr lvl="1" eaLnBrk="1" hangingPunct="1">
              <a:lnSpc>
                <a:spcPct val="90000"/>
              </a:lnSpc>
            </a:pPr>
            <a:r>
              <a:rPr lang="en-US" smtClean="0"/>
              <a:t>Supercomputing </a:t>
            </a:r>
            <a:r>
              <a:rPr lang="en-US" b="1" u="sng" smtClean="0">
                <a:solidFill>
                  <a:schemeClr val="tx2"/>
                </a:solidFill>
              </a:rPr>
              <a:t>education</a:t>
            </a:r>
          </a:p>
          <a:p>
            <a:pPr lvl="1" eaLnBrk="1" hangingPunct="1">
              <a:lnSpc>
                <a:spcPct val="90000"/>
              </a:lnSpc>
            </a:pPr>
            <a:r>
              <a:rPr lang="en-US" smtClean="0"/>
              <a:t>Supercomputing </a:t>
            </a:r>
            <a:r>
              <a:rPr lang="en-US" b="1" u="sng" smtClean="0">
                <a:solidFill>
                  <a:schemeClr val="tx2"/>
                </a:solidFill>
              </a:rPr>
              <a:t>expertise</a:t>
            </a:r>
          </a:p>
          <a:p>
            <a:pPr lvl="1" eaLnBrk="1" hangingPunct="1">
              <a:lnSpc>
                <a:spcPct val="90000"/>
              </a:lnSpc>
            </a:pPr>
            <a:r>
              <a:rPr lang="en-US" smtClean="0"/>
              <a:t>Supercomputing </a:t>
            </a:r>
            <a:r>
              <a:rPr lang="en-US" b="1" u="sng" smtClean="0">
                <a:solidFill>
                  <a:schemeClr val="tx2"/>
                </a:solidFill>
              </a:rPr>
              <a:t>resources</a:t>
            </a:r>
            <a:r>
              <a:rPr lang="en-US" b="1" smtClean="0"/>
              <a:t>: </a:t>
            </a:r>
            <a:r>
              <a:rPr lang="en-US" smtClean="0"/>
              <a:t>hardware, storage, software</a:t>
            </a:r>
            <a:endParaRPr lang="en-US" b="1" smtClean="0"/>
          </a:p>
          <a:p>
            <a:pPr eaLnBrk="1" hangingPunct="1">
              <a:lnSpc>
                <a:spcPct val="80000"/>
              </a:lnSpc>
            </a:pPr>
            <a:r>
              <a:rPr lang="en-US" smtClean="0"/>
              <a:t>For:</a:t>
            </a:r>
          </a:p>
          <a:p>
            <a:pPr lvl="1" eaLnBrk="1" hangingPunct="1">
              <a:lnSpc>
                <a:spcPct val="80000"/>
              </a:lnSpc>
            </a:pPr>
            <a:r>
              <a:rPr lang="en-US" smtClean="0"/>
              <a:t>Undergrad students</a:t>
            </a:r>
          </a:p>
          <a:p>
            <a:pPr lvl="1" eaLnBrk="1" hangingPunct="1">
              <a:lnSpc>
                <a:spcPct val="80000"/>
              </a:lnSpc>
            </a:pPr>
            <a:r>
              <a:rPr lang="en-US" smtClean="0"/>
              <a:t>Grad students</a:t>
            </a:r>
          </a:p>
          <a:p>
            <a:pPr lvl="1" eaLnBrk="1" hangingPunct="1">
              <a:lnSpc>
                <a:spcPct val="80000"/>
              </a:lnSpc>
            </a:pPr>
            <a:r>
              <a:rPr lang="en-US" smtClean="0"/>
              <a:t>Staff</a:t>
            </a:r>
          </a:p>
          <a:p>
            <a:pPr lvl="1" eaLnBrk="1" hangingPunct="1">
              <a:lnSpc>
                <a:spcPct val="80000"/>
              </a:lnSpc>
            </a:pPr>
            <a:r>
              <a:rPr lang="en-US" smtClean="0"/>
              <a:t>Faculty</a:t>
            </a:r>
          </a:p>
          <a:p>
            <a:pPr lvl="1" eaLnBrk="1" hangingPunct="1">
              <a:lnSpc>
                <a:spcPct val="80000"/>
              </a:lnSpc>
            </a:pPr>
            <a:r>
              <a:rPr lang="en-US" smtClean="0"/>
              <a:t>Their collaborators (including </a:t>
            </a:r>
            <a:r>
              <a:rPr lang="en-US" b="1" u="sng" smtClean="0">
                <a:solidFill>
                  <a:srgbClr val="800080"/>
                </a:solidFill>
              </a:rPr>
              <a:t>off campus</a:t>
            </a:r>
            <a:r>
              <a:rPr lang="en-US" smtClean="0"/>
              <a:t>)</a:t>
            </a:r>
            <a:endParaRPr lang="en-US" b="1" smtClean="0"/>
          </a:p>
        </p:txBody>
      </p:sp>
      <p:sp>
        <p:nvSpPr>
          <p:cNvPr id="21511"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22531" name="Slide Number Placeholder 5"/>
          <p:cNvSpPr>
            <a:spLocks noGrp="1"/>
          </p:cNvSpPr>
          <p:nvPr>
            <p:ph type="sldNum" sz="quarter" idx="11"/>
          </p:nvPr>
        </p:nvSpPr>
        <p:spPr>
          <a:noFill/>
        </p:spPr>
        <p:txBody>
          <a:bodyPr/>
          <a:lstStyle/>
          <a:p>
            <a:fld id="{917DEDBD-E9E7-4F5B-A3B3-DBDD5AC1740B}" type="slidenum">
              <a:rPr lang="en-US"/>
              <a:pPr/>
              <a:t>13</a:t>
            </a:fld>
            <a:endParaRPr lang="en-US"/>
          </a:p>
        </p:txBody>
      </p:sp>
      <p:sp>
        <p:nvSpPr>
          <p:cNvPr id="22532" name="Rectangle 2"/>
          <p:cNvSpPr>
            <a:spLocks noGrp="1" noChangeArrowheads="1"/>
          </p:cNvSpPr>
          <p:nvPr>
            <p:ph type="title"/>
          </p:nvPr>
        </p:nvSpPr>
        <p:spPr/>
        <p:txBody>
          <a:bodyPr/>
          <a:lstStyle/>
          <a:p>
            <a:pPr eaLnBrk="1" hangingPunct="1"/>
            <a:r>
              <a:rPr lang="en-US" smtClean="0"/>
              <a:t>Who is OSCER? Academic Depts</a:t>
            </a:r>
          </a:p>
        </p:txBody>
      </p:sp>
      <p:sp>
        <p:nvSpPr>
          <p:cNvPr id="22533" name="Rectangle 3"/>
          <p:cNvSpPr>
            <a:spLocks noGrp="1" noChangeArrowheads="1"/>
          </p:cNvSpPr>
          <p:nvPr>
            <p:ph type="body" sz="half" idx="1"/>
          </p:nvPr>
        </p:nvSpPr>
        <p:spPr>
          <a:xfrm>
            <a:off x="457200" y="1295400"/>
            <a:ext cx="4648200" cy="4495800"/>
          </a:xfrm>
        </p:spPr>
        <p:txBody>
          <a:bodyPr/>
          <a:lstStyle/>
          <a:p>
            <a:pPr eaLnBrk="1" hangingPunct="1">
              <a:lnSpc>
                <a:spcPct val="90000"/>
              </a:lnSpc>
            </a:pPr>
            <a:r>
              <a:rPr lang="en-US" sz="2000" smtClean="0"/>
              <a:t>Aerospace &amp; Mechanical Engr</a:t>
            </a:r>
          </a:p>
          <a:p>
            <a:pPr eaLnBrk="1" hangingPunct="1">
              <a:lnSpc>
                <a:spcPct val="80000"/>
              </a:lnSpc>
            </a:pPr>
            <a:r>
              <a:rPr lang="en-US" sz="2000" smtClean="0"/>
              <a:t>Anthropology</a:t>
            </a:r>
          </a:p>
          <a:p>
            <a:pPr eaLnBrk="1" hangingPunct="1">
              <a:lnSpc>
                <a:spcPct val="80000"/>
              </a:lnSpc>
            </a:pPr>
            <a:r>
              <a:rPr lang="en-US" sz="2000" smtClean="0"/>
              <a:t>Biochemistry &amp; Molecular Biology</a:t>
            </a:r>
          </a:p>
          <a:p>
            <a:pPr eaLnBrk="1" hangingPunct="1">
              <a:lnSpc>
                <a:spcPct val="70000"/>
              </a:lnSpc>
            </a:pPr>
            <a:r>
              <a:rPr lang="en-US" sz="2000" smtClean="0"/>
              <a:t>Biological Survey</a:t>
            </a:r>
          </a:p>
          <a:p>
            <a:pPr eaLnBrk="1" hangingPunct="1">
              <a:lnSpc>
                <a:spcPct val="80000"/>
              </a:lnSpc>
            </a:pPr>
            <a:r>
              <a:rPr lang="en-US" sz="2000" smtClean="0"/>
              <a:t>Botany &amp; Microbiology</a:t>
            </a:r>
          </a:p>
          <a:p>
            <a:pPr eaLnBrk="1" hangingPunct="1">
              <a:lnSpc>
                <a:spcPct val="80000"/>
              </a:lnSpc>
            </a:pPr>
            <a:r>
              <a:rPr lang="en-US" sz="2000" smtClean="0"/>
              <a:t>Chemical, Biological &amp; Materials Engr</a:t>
            </a:r>
          </a:p>
          <a:p>
            <a:pPr eaLnBrk="1" hangingPunct="1">
              <a:lnSpc>
                <a:spcPct val="80000"/>
              </a:lnSpc>
            </a:pPr>
            <a:r>
              <a:rPr lang="en-US" sz="2000" smtClean="0"/>
              <a:t>Chemistry &amp; Biochemistry</a:t>
            </a:r>
          </a:p>
          <a:p>
            <a:pPr eaLnBrk="1" hangingPunct="1">
              <a:lnSpc>
                <a:spcPct val="90000"/>
              </a:lnSpc>
            </a:pPr>
            <a:r>
              <a:rPr lang="en-US" sz="2000" smtClean="0"/>
              <a:t>Civil Engr &amp; Environmental Science</a:t>
            </a:r>
          </a:p>
          <a:p>
            <a:pPr eaLnBrk="1" hangingPunct="1">
              <a:lnSpc>
                <a:spcPct val="70000"/>
              </a:lnSpc>
            </a:pPr>
            <a:r>
              <a:rPr lang="en-US" sz="2000" smtClean="0"/>
              <a:t>Computer Science</a:t>
            </a:r>
          </a:p>
          <a:p>
            <a:pPr eaLnBrk="1" hangingPunct="1">
              <a:lnSpc>
                <a:spcPct val="70000"/>
              </a:lnSpc>
            </a:pPr>
            <a:r>
              <a:rPr lang="en-US" sz="2000" smtClean="0"/>
              <a:t>Economics</a:t>
            </a:r>
          </a:p>
          <a:p>
            <a:pPr eaLnBrk="1" hangingPunct="1">
              <a:lnSpc>
                <a:spcPct val="80000"/>
              </a:lnSpc>
            </a:pPr>
            <a:r>
              <a:rPr lang="en-US" sz="2000" smtClean="0"/>
              <a:t>Electrical &amp; Computer Engr</a:t>
            </a:r>
          </a:p>
          <a:p>
            <a:pPr eaLnBrk="1" hangingPunct="1">
              <a:lnSpc>
                <a:spcPct val="80000"/>
              </a:lnSpc>
            </a:pPr>
            <a:r>
              <a:rPr lang="en-US" sz="2000" smtClean="0"/>
              <a:t>Finance</a:t>
            </a:r>
          </a:p>
          <a:p>
            <a:pPr eaLnBrk="1" hangingPunct="1">
              <a:lnSpc>
                <a:spcPct val="80000"/>
              </a:lnSpc>
            </a:pPr>
            <a:r>
              <a:rPr lang="en-US" sz="2000" smtClean="0"/>
              <a:t>Health &amp; Sport Sciences</a:t>
            </a:r>
          </a:p>
        </p:txBody>
      </p:sp>
      <p:sp>
        <p:nvSpPr>
          <p:cNvPr id="22534" name="Rectangle 4"/>
          <p:cNvSpPr>
            <a:spLocks noGrp="1" noChangeArrowheads="1"/>
          </p:cNvSpPr>
          <p:nvPr>
            <p:ph type="body" sz="half" idx="2"/>
          </p:nvPr>
        </p:nvSpPr>
        <p:spPr>
          <a:xfrm>
            <a:off x="4953000" y="1295400"/>
            <a:ext cx="3733800" cy="4267200"/>
          </a:xfrm>
        </p:spPr>
        <p:txBody>
          <a:bodyPr/>
          <a:lstStyle/>
          <a:p>
            <a:pPr eaLnBrk="1" hangingPunct="1">
              <a:lnSpc>
                <a:spcPct val="90000"/>
              </a:lnSpc>
            </a:pPr>
            <a:r>
              <a:rPr lang="en-US" sz="2000" smtClean="0"/>
              <a:t>History of Science</a:t>
            </a:r>
          </a:p>
          <a:p>
            <a:pPr eaLnBrk="1" hangingPunct="1">
              <a:lnSpc>
                <a:spcPct val="90000"/>
              </a:lnSpc>
            </a:pPr>
            <a:r>
              <a:rPr lang="en-US" sz="2000" smtClean="0"/>
              <a:t>Industrial Engr</a:t>
            </a:r>
          </a:p>
          <a:p>
            <a:pPr eaLnBrk="1" hangingPunct="1">
              <a:lnSpc>
                <a:spcPct val="70000"/>
              </a:lnSpc>
            </a:pPr>
            <a:r>
              <a:rPr lang="en-US" sz="2000" smtClean="0"/>
              <a:t>Geography</a:t>
            </a:r>
          </a:p>
          <a:p>
            <a:pPr eaLnBrk="1" hangingPunct="1">
              <a:lnSpc>
                <a:spcPct val="70000"/>
              </a:lnSpc>
            </a:pPr>
            <a:r>
              <a:rPr lang="en-US" sz="2000" smtClean="0"/>
              <a:t>Geology &amp; Geophysics</a:t>
            </a:r>
          </a:p>
          <a:p>
            <a:pPr eaLnBrk="1" hangingPunct="1">
              <a:lnSpc>
                <a:spcPct val="70000"/>
              </a:lnSpc>
            </a:pPr>
            <a:r>
              <a:rPr lang="en-US" sz="2000" smtClean="0"/>
              <a:t>Library &amp; Information Studies</a:t>
            </a:r>
          </a:p>
          <a:p>
            <a:pPr eaLnBrk="1" hangingPunct="1">
              <a:lnSpc>
                <a:spcPct val="90000"/>
              </a:lnSpc>
            </a:pPr>
            <a:r>
              <a:rPr lang="en-US" sz="2000" smtClean="0"/>
              <a:t>Mathematics</a:t>
            </a:r>
          </a:p>
          <a:p>
            <a:pPr eaLnBrk="1" hangingPunct="1">
              <a:lnSpc>
                <a:spcPct val="90000"/>
              </a:lnSpc>
            </a:pPr>
            <a:r>
              <a:rPr lang="en-US" sz="2000" smtClean="0"/>
              <a:t>Meteorology</a:t>
            </a:r>
          </a:p>
          <a:p>
            <a:pPr eaLnBrk="1" hangingPunct="1">
              <a:lnSpc>
                <a:spcPct val="90000"/>
              </a:lnSpc>
            </a:pPr>
            <a:r>
              <a:rPr lang="en-US" sz="2000" smtClean="0"/>
              <a:t>Petroleum &amp; Geological Engr</a:t>
            </a:r>
          </a:p>
          <a:p>
            <a:pPr eaLnBrk="1" hangingPunct="1">
              <a:lnSpc>
                <a:spcPct val="70000"/>
              </a:lnSpc>
            </a:pPr>
            <a:r>
              <a:rPr lang="en-US" sz="2000" smtClean="0"/>
              <a:t>Physics &amp; Astronomy</a:t>
            </a:r>
          </a:p>
          <a:p>
            <a:pPr eaLnBrk="1" hangingPunct="1">
              <a:lnSpc>
                <a:spcPct val="90000"/>
              </a:lnSpc>
            </a:pPr>
            <a:r>
              <a:rPr lang="en-US" sz="2000" smtClean="0"/>
              <a:t>Psychology</a:t>
            </a:r>
          </a:p>
          <a:p>
            <a:pPr eaLnBrk="1" hangingPunct="1">
              <a:lnSpc>
                <a:spcPct val="90000"/>
              </a:lnSpc>
            </a:pPr>
            <a:r>
              <a:rPr lang="en-US" sz="2000" smtClean="0"/>
              <a:t>Radiological Sciences</a:t>
            </a:r>
          </a:p>
          <a:p>
            <a:pPr eaLnBrk="1" hangingPunct="1">
              <a:lnSpc>
                <a:spcPct val="70000"/>
              </a:lnSpc>
            </a:pPr>
            <a:r>
              <a:rPr lang="en-US" sz="2000" smtClean="0"/>
              <a:t>Surgery</a:t>
            </a:r>
          </a:p>
          <a:p>
            <a:pPr eaLnBrk="1" hangingPunct="1">
              <a:lnSpc>
                <a:spcPct val="90000"/>
              </a:lnSpc>
            </a:pPr>
            <a:r>
              <a:rPr lang="en-US" sz="2000" smtClean="0"/>
              <a:t>Zoology</a:t>
            </a:r>
          </a:p>
        </p:txBody>
      </p:sp>
      <p:sp>
        <p:nvSpPr>
          <p:cNvPr id="22535" name="Text Box 5"/>
          <p:cNvSpPr txBox="1">
            <a:spLocks noChangeArrowheads="1"/>
          </p:cNvSpPr>
          <p:nvPr/>
        </p:nvSpPr>
        <p:spPr bwMode="auto">
          <a:xfrm>
            <a:off x="533400" y="5262563"/>
            <a:ext cx="8153400" cy="915987"/>
          </a:xfrm>
          <a:prstGeom prst="rect">
            <a:avLst/>
          </a:prstGeom>
          <a:noFill/>
          <a:ln w="9525">
            <a:noFill/>
            <a:miter lim="800000"/>
            <a:headEnd/>
            <a:tailEnd/>
          </a:ln>
        </p:spPr>
        <p:txBody>
          <a:bodyPr>
            <a:spAutoFit/>
          </a:bodyPr>
          <a:lstStyle/>
          <a:p>
            <a:pPr algn="l">
              <a:lnSpc>
                <a:spcPct val="90000"/>
              </a:lnSpc>
            </a:pPr>
            <a:r>
              <a:rPr lang="en-US" sz="2000" b="1" u="sng">
                <a:solidFill>
                  <a:srgbClr val="008000"/>
                </a:solidFill>
              </a:rPr>
              <a:t>More than 150 faculty &amp; staff</a:t>
            </a:r>
            <a:r>
              <a:rPr lang="en-US" sz="2000"/>
              <a:t> in </a:t>
            </a:r>
            <a:r>
              <a:rPr lang="en-US" sz="2000" b="1" u="sng">
                <a:solidFill>
                  <a:srgbClr val="008000"/>
                </a:solidFill>
              </a:rPr>
              <a:t>26 depts</a:t>
            </a:r>
            <a:r>
              <a:rPr lang="en-US" sz="2000"/>
              <a:t> in Colleges of Arts &amp; Sciences, Atmospheric &amp; Geographic Sciences, Business, Earth &amp; Energy, Engineering, and Medicine – with </a:t>
            </a:r>
            <a:r>
              <a:rPr lang="en-US" sz="2000" b="1" u="sng">
                <a:solidFill>
                  <a:srgbClr val="009900"/>
                </a:solidFill>
              </a:rPr>
              <a:t>more to come</a:t>
            </a:r>
            <a:r>
              <a:rPr lang="en-US" sz="2000"/>
              <a:t>!</a:t>
            </a:r>
          </a:p>
        </p:txBody>
      </p:sp>
      <p:sp>
        <p:nvSpPr>
          <p:cNvPr id="22536"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grpSp>
        <p:nvGrpSpPr>
          <p:cNvPr id="22537" name="Group 7"/>
          <p:cNvGrpSpPr>
            <a:grpSpLocks/>
          </p:cNvGrpSpPr>
          <p:nvPr/>
        </p:nvGrpSpPr>
        <p:grpSpPr bwMode="auto">
          <a:xfrm>
            <a:off x="6705600" y="4800600"/>
            <a:ext cx="1668463" cy="403225"/>
            <a:chOff x="672" y="3543"/>
            <a:chExt cx="1051" cy="254"/>
          </a:xfrm>
        </p:grpSpPr>
        <p:sp>
          <p:nvSpPr>
            <p:cNvPr id="22538" name="Text Box 8"/>
            <p:cNvSpPr txBox="1">
              <a:spLocks noChangeArrowheads="1"/>
            </p:cNvSpPr>
            <p:nvPr/>
          </p:nvSpPr>
          <p:spPr bwMode="auto">
            <a:xfrm>
              <a:off x="672"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39" name="Text Box 9"/>
            <p:cNvSpPr txBox="1">
              <a:spLocks noChangeArrowheads="1"/>
            </p:cNvSpPr>
            <p:nvPr/>
          </p:nvSpPr>
          <p:spPr bwMode="auto">
            <a:xfrm rot="5400000">
              <a:off x="956" y="3547"/>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40" name="Text Box 10"/>
            <p:cNvSpPr txBox="1">
              <a:spLocks noChangeArrowheads="1"/>
            </p:cNvSpPr>
            <p:nvPr/>
          </p:nvSpPr>
          <p:spPr bwMode="auto">
            <a:xfrm rot="10800000">
              <a:off x="1248"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41" name="Text Box 11"/>
            <p:cNvSpPr txBox="1">
              <a:spLocks noChangeArrowheads="1"/>
            </p:cNvSpPr>
            <p:nvPr/>
          </p:nvSpPr>
          <p:spPr bwMode="auto">
            <a:xfrm rot="-5400000">
              <a:off x="1488" y="3561"/>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gr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23555" name="Slide Number Placeholder 5"/>
          <p:cNvSpPr>
            <a:spLocks noGrp="1"/>
          </p:cNvSpPr>
          <p:nvPr>
            <p:ph type="sldNum" sz="quarter" idx="11"/>
          </p:nvPr>
        </p:nvSpPr>
        <p:spPr>
          <a:noFill/>
        </p:spPr>
        <p:txBody>
          <a:bodyPr/>
          <a:lstStyle/>
          <a:p>
            <a:fld id="{32FA29D6-38E6-4663-8FA5-88CB2D92865A}" type="slidenum">
              <a:rPr lang="en-US"/>
              <a:pPr/>
              <a:t>14</a:t>
            </a:fld>
            <a:endParaRPr lang="en-US"/>
          </a:p>
        </p:txBody>
      </p:sp>
      <p:sp>
        <p:nvSpPr>
          <p:cNvPr id="23556" name="Rectangle 2"/>
          <p:cNvSpPr>
            <a:spLocks noGrp="1" noChangeArrowheads="1"/>
          </p:cNvSpPr>
          <p:nvPr>
            <p:ph type="title"/>
          </p:nvPr>
        </p:nvSpPr>
        <p:spPr/>
        <p:txBody>
          <a:bodyPr/>
          <a:lstStyle/>
          <a:p>
            <a:pPr eaLnBrk="1" hangingPunct="1"/>
            <a:r>
              <a:rPr lang="en-US" smtClean="0"/>
              <a:t>Who is OSCER? Groups</a:t>
            </a:r>
          </a:p>
        </p:txBody>
      </p:sp>
      <p:sp>
        <p:nvSpPr>
          <p:cNvPr id="23557" name="Rectangle 3"/>
          <p:cNvSpPr>
            <a:spLocks noGrp="1" noChangeArrowheads="1"/>
          </p:cNvSpPr>
          <p:nvPr>
            <p:ph type="body" sz="half" idx="1"/>
          </p:nvPr>
        </p:nvSpPr>
        <p:spPr>
          <a:xfrm>
            <a:off x="381000" y="1295400"/>
            <a:ext cx="4191000" cy="4648200"/>
          </a:xfrm>
        </p:spPr>
        <p:txBody>
          <a:bodyPr/>
          <a:lstStyle/>
          <a:p>
            <a:pPr eaLnBrk="1" hangingPunct="1"/>
            <a:r>
              <a:rPr lang="en-US" sz="1800" smtClean="0"/>
              <a:t>Advanced Center for Genome Technology</a:t>
            </a:r>
          </a:p>
          <a:p>
            <a:pPr eaLnBrk="1" hangingPunct="1"/>
            <a:r>
              <a:rPr lang="en-US" sz="1800" smtClean="0"/>
              <a:t>Center for Analysis &amp; Prediction of Storms</a:t>
            </a:r>
          </a:p>
          <a:p>
            <a:pPr eaLnBrk="1" hangingPunct="1"/>
            <a:r>
              <a:rPr lang="en-US" sz="1800" smtClean="0"/>
              <a:t>Center for Aircraft &amp; Systems/Support Infrastructure</a:t>
            </a:r>
          </a:p>
          <a:p>
            <a:pPr eaLnBrk="1" hangingPunct="1"/>
            <a:r>
              <a:rPr lang="en-US" sz="1800" smtClean="0"/>
              <a:t>Cooperative Institute for Mesoscale Meteorological Studies</a:t>
            </a:r>
          </a:p>
          <a:p>
            <a:pPr eaLnBrk="1" hangingPunct="1"/>
            <a:r>
              <a:rPr lang="en-US" sz="1800" smtClean="0"/>
              <a:t>Center for Engineering Optimization</a:t>
            </a:r>
          </a:p>
          <a:p>
            <a:pPr eaLnBrk="1" hangingPunct="1"/>
            <a:r>
              <a:rPr lang="en-US" sz="1800" smtClean="0"/>
              <a:t>Fears Structural Engineering Laboratory</a:t>
            </a:r>
          </a:p>
          <a:p>
            <a:pPr eaLnBrk="1" hangingPunct="1"/>
            <a:r>
              <a:rPr lang="en-US" sz="1800" smtClean="0"/>
              <a:t>Human Technology Interaction Center</a:t>
            </a:r>
          </a:p>
          <a:p>
            <a:pPr eaLnBrk="1" hangingPunct="1"/>
            <a:r>
              <a:rPr lang="en-US" sz="1800" smtClean="0"/>
              <a:t>Institute of Exploration &amp; Development Geosciences</a:t>
            </a:r>
          </a:p>
        </p:txBody>
      </p:sp>
      <p:sp>
        <p:nvSpPr>
          <p:cNvPr id="23558" name="Rectangle 4"/>
          <p:cNvSpPr>
            <a:spLocks noGrp="1" noChangeArrowheads="1"/>
          </p:cNvSpPr>
          <p:nvPr>
            <p:ph type="body" sz="half" idx="2"/>
          </p:nvPr>
        </p:nvSpPr>
        <p:spPr>
          <a:xfrm>
            <a:off x="4495800" y="1295400"/>
            <a:ext cx="4419600" cy="4953000"/>
          </a:xfrm>
        </p:spPr>
        <p:txBody>
          <a:bodyPr/>
          <a:lstStyle/>
          <a:p>
            <a:pPr eaLnBrk="1" hangingPunct="1"/>
            <a:r>
              <a:rPr lang="en-US" sz="1800" smtClean="0"/>
              <a:t>Instructional Development Program</a:t>
            </a:r>
          </a:p>
          <a:p>
            <a:pPr eaLnBrk="1" hangingPunct="1">
              <a:lnSpc>
                <a:spcPct val="90000"/>
              </a:lnSpc>
            </a:pPr>
            <a:r>
              <a:rPr lang="en-US" sz="1800" smtClean="0"/>
              <a:t>Interaction, Discovery, Exploration, Adaptation Laboratory</a:t>
            </a:r>
          </a:p>
          <a:p>
            <a:pPr eaLnBrk="1" hangingPunct="1">
              <a:lnSpc>
                <a:spcPct val="70000"/>
              </a:lnSpc>
            </a:pPr>
            <a:r>
              <a:rPr lang="en-US" sz="1800" smtClean="0"/>
              <a:t>Microarray Core Facility</a:t>
            </a:r>
          </a:p>
          <a:p>
            <a:pPr eaLnBrk="1" hangingPunct="1"/>
            <a:r>
              <a:rPr lang="en-US" sz="1800" smtClean="0"/>
              <a:t>OU Information Technology</a:t>
            </a:r>
          </a:p>
          <a:p>
            <a:pPr eaLnBrk="1" hangingPunct="1"/>
            <a:r>
              <a:rPr lang="en-US" sz="1800" smtClean="0"/>
              <a:t>OU Office of the VP for Research</a:t>
            </a:r>
          </a:p>
          <a:p>
            <a:pPr eaLnBrk="1" hangingPunct="1"/>
            <a:r>
              <a:rPr lang="en-US" sz="1800" smtClean="0"/>
              <a:t>Oklahoma Center for High Energy Physics</a:t>
            </a:r>
          </a:p>
          <a:p>
            <a:pPr eaLnBrk="1" hangingPunct="1"/>
            <a:r>
              <a:rPr lang="en-US" sz="1800" smtClean="0"/>
              <a:t>Robotics, Evolution, Adaptation, and Learning Laboratory</a:t>
            </a:r>
          </a:p>
          <a:p>
            <a:pPr eaLnBrk="1" hangingPunct="1"/>
            <a:r>
              <a:rPr lang="en-US" sz="1800" smtClean="0"/>
              <a:t>Sasaki Applied Meteorology Research Institute</a:t>
            </a:r>
          </a:p>
          <a:p>
            <a:pPr eaLnBrk="1" hangingPunct="1"/>
            <a:r>
              <a:rPr lang="en-US" sz="1800" smtClean="0"/>
              <a:t>Symbiotic Computing Laboratory</a:t>
            </a:r>
          </a:p>
        </p:txBody>
      </p:sp>
      <p:grpSp>
        <p:nvGrpSpPr>
          <p:cNvPr id="23559" name="Group 5"/>
          <p:cNvGrpSpPr>
            <a:grpSpLocks/>
          </p:cNvGrpSpPr>
          <p:nvPr/>
        </p:nvGrpSpPr>
        <p:grpSpPr bwMode="auto">
          <a:xfrm>
            <a:off x="3505200" y="5486400"/>
            <a:ext cx="1668463" cy="403225"/>
            <a:chOff x="672" y="3543"/>
            <a:chExt cx="1051" cy="254"/>
          </a:xfrm>
        </p:grpSpPr>
        <p:sp>
          <p:nvSpPr>
            <p:cNvPr id="23561" name="Text Box 6"/>
            <p:cNvSpPr txBox="1">
              <a:spLocks noChangeArrowheads="1"/>
            </p:cNvSpPr>
            <p:nvPr/>
          </p:nvSpPr>
          <p:spPr bwMode="auto">
            <a:xfrm>
              <a:off x="672"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3562" name="Text Box 7"/>
            <p:cNvSpPr txBox="1">
              <a:spLocks noChangeArrowheads="1"/>
            </p:cNvSpPr>
            <p:nvPr/>
          </p:nvSpPr>
          <p:spPr bwMode="auto">
            <a:xfrm rot="5400000">
              <a:off x="956" y="3547"/>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3563" name="Text Box 8"/>
            <p:cNvSpPr txBox="1">
              <a:spLocks noChangeArrowheads="1"/>
            </p:cNvSpPr>
            <p:nvPr/>
          </p:nvSpPr>
          <p:spPr bwMode="auto">
            <a:xfrm rot="10800000">
              <a:off x="1248"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3564" name="Text Box 9"/>
            <p:cNvSpPr txBox="1">
              <a:spLocks noChangeArrowheads="1"/>
            </p:cNvSpPr>
            <p:nvPr/>
          </p:nvSpPr>
          <p:spPr bwMode="auto">
            <a:xfrm rot="-5400000">
              <a:off x="1488" y="3561"/>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grpSp>
      <p:sp>
        <p:nvSpPr>
          <p:cNvPr id="23560"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24579" name="Slide Number Placeholder 5"/>
          <p:cNvSpPr>
            <a:spLocks noGrp="1"/>
          </p:cNvSpPr>
          <p:nvPr>
            <p:ph type="sldNum" sz="quarter" idx="11"/>
          </p:nvPr>
        </p:nvSpPr>
        <p:spPr>
          <a:noFill/>
        </p:spPr>
        <p:txBody>
          <a:bodyPr/>
          <a:lstStyle/>
          <a:p>
            <a:fld id="{EC6F4CAD-AA09-42D4-A004-53867C54C6B3}" type="slidenum">
              <a:rPr lang="en-US"/>
              <a:pPr/>
              <a:t>15</a:t>
            </a:fld>
            <a:endParaRPr lang="en-US"/>
          </a:p>
        </p:txBody>
      </p:sp>
      <p:sp>
        <p:nvSpPr>
          <p:cNvPr id="24580" name="Rectangle 2"/>
          <p:cNvSpPr>
            <a:spLocks noGrp="1" noChangeArrowheads="1"/>
          </p:cNvSpPr>
          <p:nvPr>
            <p:ph type="title"/>
          </p:nvPr>
        </p:nvSpPr>
        <p:spPr/>
        <p:txBody>
          <a:bodyPr/>
          <a:lstStyle/>
          <a:p>
            <a:pPr eaLnBrk="1" hangingPunct="1"/>
            <a:r>
              <a:rPr lang="en-US" sz="3600" dirty="0" smtClean="0"/>
              <a:t>Who? External Collaborators</a:t>
            </a:r>
          </a:p>
        </p:txBody>
      </p:sp>
      <p:sp>
        <p:nvSpPr>
          <p:cNvPr id="24581" name="Rectangle 3"/>
          <p:cNvSpPr>
            <a:spLocks noGrp="1" noChangeArrowheads="1"/>
          </p:cNvSpPr>
          <p:nvPr>
            <p:ph type="body" sz="half" idx="1"/>
          </p:nvPr>
        </p:nvSpPr>
        <p:spPr>
          <a:xfrm>
            <a:off x="609600" y="1371600"/>
            <a:ext cx="4191000" cy="5105400"/>
          </a:xfrm>
        </p:spPr>
        <p:txBody>
          <a:bodyPr/>
          <a:lstStyle/>
          <a:p>
            <a:pPr eaLnBrk="1" hangingPunct="1">
              <a:lnSpc>
                <a:spcPct val="80000"/>
              </a:lnSpc>
              <a:buFont typeface="Wingdings" pitchFamily="2" charset="2"/>
              <a:buAutoNum type="arabicPeriod"/>
            </a:pPr>
            <a:r>
              <a:rPr lang="en-US" sz="1300" dirty="0" smtClean="0"/>
              <a:t>California State Polytechnic University Pomona (</a:t>
            </a:r>
            <a:r>
              <a:rPr lang="en-US" sz="1300" b="1" dirty="0" smtClean="0">
                <a:solidFill>
                  <a:schemeClr val="hlink"/>
                </a:solidFill>
              </a:rPr>
              <a:t>masters</a:t>
            </a:r>
            <a:r>
              <a:rPr lang="en-US" sz="1300" dirty="0" smtClean="0"/>
              <a:t>)</a:t>
            </a:r>
          </a:p>
          <a:p>
            <a:pPr eaLnBrk="1" hangingPunct="1">
              <a:lnSpc>
                <a:spcPct val="70000"/>
              </a:lnSpc>
              <a:buFont typeface="Wingdings" pitchFamily="2" charset="2"/>
              <a:buAutoNum type="arabicPeriod"/>
            </a:pPr>
            <a:r>
              <a:rPr lang="en-US" sz="1300" dirty="0" smtClean="0"/>
              <a:t>Colorado State University</a:t>
            </a:r>
          </a:p>
          <a:p>
            <a:pPr eaLnBrk="1" hangingPunct="1">
              <a:lnSpc>
                <a:spcPct val="70000"/>
              </a:lnSpc>
              <a:buFont typeface="Wingdings" pitchFamily="2" charset="2"/>
              <a:buAutoNum type="arabicPeriod"/>
            </a:pPr>
            <a:r>
              <a:rPr lang="en-US" sz="1300" dirty="0" smtClean="0"/>
              <a:t>Contra Costa College (CA, </a:t>
            </a:r>
            <a:r>
              <a:rPr lang="en-US" sz="1300" b="1" dirty="0" smtClean="0">
                <a:solidFill>
                  <a:schemeClr val="hlink"/>
                </a:solidFill>
              </a:rPr>
              <a:t>2-year</a:t>
            </a:r>
            <a:r>
              <a:rPr lang="en-US" sz="1300" dirty="0" smtClean="0"/>
              <a:t>)</a:t>
            </a:r>
          </a:p>
          <a:p>
            <a:pPr eaLnBrk="1" hangingPunct="1">
              <a:lnSpc>
                <a:spcPct val="70000"/>
              </a:lnSpc>
              <a:buFont typeface="Wingdings" pitchFamily="2" charset="2"/>
              <a:buAutoNum type="arabicPeriod"/>
            </a:pPr>
            <a:r>
              <a:rPr lang="en-US" sz="1300" dirty="0" smtClean="0"/>
              <a:t>Delaware State University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70000"/>
              </a:lnSpc>
              <a:buFont typeface="Wingdings" pitchFamily="2" charset="2"/>
              <a:buAutoNum type="arabicPeriod"/>
            </a:pPr>
            <a:r>
              <a:rPr lang="en-US" sz="1300" dirty="0" smtClean="0"/>
              <a:t>Earlham College (IN, </a:t>
            </a:r>
            <a:r>
              <a:rPr lang="en-US" sz="1300" b="1" dirty="0" smtClean="0">
                <a:solidFill>
                  <a:schemeClr val="hlink"/>
                </a:solidFill>
              </a:rPr>
              <a:t>bachelors</a:t>
            </a:r>
            <a:r>
              <a:rPr lang="en-US" sz="1300" dirty="0" smtClean="0"/>
              <a:t>)</a:t>
            </a:r>
          </a:p>
          <a:p>
            <a:pPr eaLnBrk="1" hangingPunct="1">
              <a:lnSpc>
                <a:spcPct val="80000"/>
              </a:lnSpc>
              <a:buFont typeface="Wingdings" pitchFamily="2" charset="2"/>
              <a:buAutoNum type="arabicPeriod"/>
            </a:pPr>
            <a:r>
              <a:rPr lang="en-US" sz="1300" dirty="0" smtClean="0"/>
              <a:t>East Central University (OK,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Emporia State University (KS,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Great Plains Network</a:t>
            </a:r>
          </a:p>
          <a:p>
            <a:pPr eaLnBrk="1" hangingPunct="1">
              <a:lnSpc>
                <a:spcPct val="80000"/>
              </a:lnSpc>
              <a:buFont typeface="Wingdings" pitchFamily="2" charset="2"/>
              <a:buAutoNum type="arabicPeriod"/>
            </a:pPr>
            <a:r>
              <a:rPr lang="en-US" sz="1300" dirty="0" smtClean="0"/>
              <a:t>Harvard University (MA)</a:t>
            </a:r>
          </a:p>
          <a:p>
            <a:pPr eaLnBrk="1" hangingPunct="1">
              <a:lnSpc>
                <a:spcPct val="80000"/>
              </a:lnSpc>
              <a:buFont typeface="Wingdings" pitchFamily="2" charset="2"/>
              <a:buAutoNum type="arabicPeriod"/>
            </a:pPr>
            <a:r>
              <a:rPr lang="en-US" sz="1300" dirty="0" smtClean="0"/>
              <a:t>Kansas State University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a:pPr>
            <a:r>
              <a:rPr lang="en-US" sz="1300" dirty="0" smtClean="0"/>
              <a:t>Langston University (OK,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Longwood University (VA,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Marshall University (WV,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Navajo Technical College (NM, </a:t>
            </a:r>
            <a:r>
              <a:rPr lang="en-US" sz="1300" b="1" dirty="0" smtClean="0">
                <a:solidFill>
                  <a:schemeClr val="folHlink"/>
                </a:solidFill>
              </a:rPr>
              <a:t>EPSCoR</a:t>
            </a:r>
            <a:r>
              <a:rPr lang="en-US" sz="1300" dirty="0" smtClean="0"/>
              <a:t>, </a:t>
            </a:r>
            <a:r>
              <a:rPr lang="en-US" sz="1300" b="1" dirty="0" smtClean="0">
                <a:solidFill>
                  <a:schemeClr val="hlink"/>
                </a:solidFill>
              </a:rPr>
              <a:t>2-year</a:t>
            </a:r>
            <a:r>
              <a:rPr lang="en-US" sz="1300" dirty="0" smtClean="0"/>
              <a:t>)</a:t>
            </a:r>
          </a:p>
          <a:p>
            <a:pPr eaLnBrk="1" hangingPunct="1">
              <a:lnSpc>
                <a:spcPct val="80000"/>
              </a:lnSpc>
              <a:buFont typeface="Wingdings" pitchFamily="2" charset="2"/>
              <a:buAutoNum type="arabicPeriod"/>
            </a:pPr>
            <a:r>
              <a:rPr lang="en-US" sz="1300" dirty="0" smtClean="0"/>
              <a:t>NOAA National Severe Storms Laboratory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a:pPr>
            <a:r>
              <a:rPr lang="en-US" sz="1300" dirty="0" smtClean="0"/>
              <a:t>NOAA Storm Prediction Center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a:pPr>
            <a:r>
              <a:rPr lang="en-US" sz="1300" b="1" dirty="0" smtClean="0"/>
              <a:t>Oklahoma Baptist University </a:t>
            </a:r>
            <a:r>
              <a:rPr lang="en-US" sz="1300" dirty="0" smtClean="0"/>
              <a:t>(</a:t>
            </a:r>
            <a:r>
              <a:rPr lang="en-US" sz="1300" b="1" dirty="0" smtClean="0">
                <a:solidFill>
                  <a:schemeClr val="folHlink"/>
                </a:solidFill>
              </a:rPr>
              <a:t>EPSCoR</a:t>
            </a:r>
            <a:r>
              <a:rPr lang="en-US" sz="1300" dirty="0" smtClean="0"/>
              <a:t>, </a:t>
            </a:r>
            <a:r>
              <a:rPr lang="en-US" sz="1300" b="1" dirty="0" smtClean="0">
                <a:solidFill>
                  <a:schemeClr val="hlink"/>
                </a:solidFill>
              </a:rPr>
              <a:t>bachelors</a:t>
            </a:r>
            <a:r>
              <a:rPr lang="en-US" sz="1300" dirty="0" smtClean="0"/>
              <a:t>)</a:t>
            </a:r>
          </a:p>
          <a:p>
            <a:pPr eaLnBrk="1" hangingPunct="1">
              <a:lnSpc>
                <a:spcPct val="80000"/>
              </a:lnSpc>
              <a:buFont typeface="Wingdings" pitchFamily="2" charset="2"/>
              <a:buAutoNum type="arabicPeriod"/>
            </a:pPr>
            <a:r>
              <a:rPr lang="en-US" sz="1300" dirty="0" smtClean="0"/>
              <a:t>Oklahoma City University (</a:t>
            </a:r>
            <a:r>
              <a:rPr lang="en-US" sz="1300" b="1" dirty="0" smtClean="0">
                <a:solidFill>
                  <a:schemeClr val="folHlink"/>
                </a:solidFill>
              </a:rPr>
              <a:t>EPSCoR,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a:pPr>
            <a:r>
              <a:rPr lang="en-US" sz="1300" dirty="0" smtClean="0"/>
              <a:t>Oklahoma </a:t>
            </a:r>
            <a:r>
              <a:rPr lang="en-US" sz="1300" dirty="0" err="1" smtClean="0"/>
              <a:t>Climatological</a:t>
            </a:r>
            <a:r>
              <a:rPr lang="en-US" sz="1300" dirty="0" smtClean="0"/>
              <a:t> Survey (</a:t>
            </a:r>
            <a:r>
              <a:rPr lang="en-US" sz="1300" b="1" dirty="0" smtClean="0">
                <a:solidFill>
                  <a:schemeClr val="folHlink"/>
                </a:solidFill>
              </a:rPr>
              <a:t>EPSCoR)</a:t>
            </a:r>
          </a:p>
          <a:p>
            <a:pPr eaLnBrk="1" hangingPunct="1">
              <a:lnSpc>
                <a:spcPct val="80000"/>
              </a:lnSpc>
              <a:buFont typeface="Wingdings" pitchFamily="2" charset="2"/>
              <a:buAutoNum type="arabicPeriod"/>
            </a:pPr>
            <a:r>
              <a:rPr lang="en-US" sz="1300" dirty="0" smtClean="0"/>
              <a:t>Oklahoma Medical Research Foundation (</a:t>
            </a:r>
            <a:r>
              <a:rPr lang="en-US" sz="1300" b="1" dirty="0" smtClean="0">
                <a:solidFill>
                  <a:schemeClr val="folHlink"/>
                </a:solidFill>
              </a:rPr>
              <a:t>EPSCoR</a:t>
            </a:r>
            <a:r>
              <a:rPr lang="en-US" sz="1300" dirty="0" smtClean="0"/>
              <a:t>)</a:t>
            </a:r>
          </a:p>
        </p:txBody>
      </p:sp>
      <p:sp>
        <p:nvSpPr>
          <p:cNvPr id="24582" name="Rectangle 4"/>
          <p:cNvSpPr>
            <a:spLocks noGrp="1" noChangeArrowheads="1"/>
          </p:cNvSpPr>
          <p:nvPr>
            <p:ph type="body" sz="half" idx="2"/>
          </p:nvPr>
        </p:nvSpPr>
        <p:spPr>
          <a:xfrm>
            <a:off x="4724400" y="1371600"/>
            <a:ext cx="3886200" cy="4724400"/>
          </a:xfrm>
        </p:spPr>
        <p:txBody>
          <a:bodyPr/>
          <a:lstStyle/>
          <a:p>
            <a:pPr eaLnBrk="1" hangingPunct="1">
              <a:lnSpc>
                <a:spcPct val="80000"/>
              </a:lnSpc>
              <a:buFont typeface="Wingdings" pitchFamily="2" charset="2"/>
              <a:buAutoNum type="arabicPeriod" startAt="20"/>
            </a:pPr>
            <a:r>
              <a:rPr lang="en-US" sz="1300" dirty="0" smtClean="0"/>
              <a:t>Oklahoma School of Science &amp; Mathematics (</a:t>
            </a:r>
            <a:r>
              <a:rPr lang="en-US" sz="1300" b="1" dirty="0" smtClean="0">
                <a:solidFill>
                  <a:schemeClr val="tx2"/>
                </a:solidFill>
              </a:rPr>
              <a:t>EPSCoR</a:t>
            </a:r>
            <a:r>
              <a:rPr lang="en-US" sz="1300" dirty="0" smtClean="0"/>
              <a:t>, </a:t>
            </a:r>
            <a:r>
              <a:rPr lang="en-US" sz="1300" b="1" dirty="0" smtClean="0">
                <a:solidFill>
                  <a:schemeClr val="hlink"/>
                </a:solidFill>
              </a:rPr>
              <a:t>high school</a:t>
            </a:r>
            <a:r>
              <a:rPr lang="en-US" sz="1300" dirty="0" smtClean="0"/>
              <a:t>)</a:t>
            </a:r>
          </a:p>
          <a:p>
            <a:pPr eaLnBrk="1" hangingPunct="1">
              <a:lnSpc>
                <a:spcPct val="80000"/>
              </a:lnSpc>
              <a:buFont typeface="Wingdings" pitchFamily="2" charset="2"/>
              <a:buAutoNum type="arabicPeriod" startAt="20"/>
            </a:pPr>
            <a:r>
              <a:rPr lang="en-US" sz="1300" dirty="0" smtClean="0"/>
              <a:t>Oklahoma State University</a:t>
            </a:r>
            <a:r>
              <a:rPr lang="en-US" sz="1300" b="1" dirty="0" smtClean="0"/>
              <a:t> (</a:t>
            </a:r>
            <a:r>
              <a:rPr lang="en-US" sz="1300" b="1" dirty="0" smtClean="0">
                <a:solidFill>
                  <a:schemeClr val="folHlink"/>
                </a:solidFill>
              </a:rPr>
              <a:t>EPSCoR</a:t>
            </a:r>
            <a:r>
              <a:rPr lang="en-US" sz="1300" b="1" dirty="0" smtClean="0"/>
              <a:t>)</a:t>
            </a:r>
          </a:p>
          <a:p>
            <a:pPr eaLnBrk="1" hangingPunct="1">
              <a:lnSpc>
                <a:spcPct val="80000"/>
              </a:lnSpc>
              <a:buFont typeface="Wingdings" pitchFamily="2" charset="2"/>
              <a:buAutoNum type="arabicPeriod" startAt="20"/>
            </a:pPr>
            <a:r>
              <a:rPr lang="en-US" sz="1300" dirty="0" smtClean="0"/>
              <a:t>Purdue University (IN)</a:t>
            </a:r>
          </a:p>
          <a:p>
            <a:pPr eaLnBrk="1" hangingPunct="1">
              <a:lnSpc>
                <a:spcPct val="80000"/>
              </a:lnSpc>
              <a:buFont typeface="Wingdings" pitchFamily="2" charset="2"/>
              <a:buAutoNum type="arabicPeriod" startAt="20"/>
            </a:pPr>
            <a:r>
              <a:rPr lang="en-US" sz="1300" dirty="0" smtClean="0"/>
              <a:t>Riverside Community College (CA, </a:t>
            </a:r>
            <a:r>
              <a:rPr lang="en-US" sz="1300" b="1" dirty="0" smtClean="0">
                <a:solidFill>
                  <a:schemeClr val="hlink"/>
                </a:solidFill>
              </a:rPr>
              <a:t>2-year</a:t>
            </a:r>
            <a:r>
              <a:rPr lang="en-US" sz="1300" dirty="0" smtClean="0"/>
              <a:t>)</a:t>
            </a:r>
          </a:p>
          <a:p>
            <a:pPr eaLnBrk="1" hangingPunct="1">
              <a:lnSpc>
                <a:spcPct val="90000"/>
              </a:lnSpc>
              <a:buFont typeface="Wingdings" pitchFamily="2" charset="2"/>
              <a:buAutoNum type="arabicPeriod" startAt="20"/>
            </a:pPr>
            <a:r>
              <a:rPr lang="en-US" sz="1300" dirty="0" smtClean="0"/>
              <a:t>St. Cloud State University (MN,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startAt="20"/>
            </a:pPr>
            <a:r>
              <a:rPr lang="en-US" sz="1300" dirty="0" smtClean="0"/>
              <a:t>St. Gregory’s University (OK, </a:t>
            </a:r>
            <a:r>
              <a:rPr lang="en-US" sz="1300" b="1" dirty="0" smtClean="0">
                <a:solidFill>
                  <a:schemeClr val="folHlink"/>
                </a:solidFill>
              </a:rPr>
              <a:t>EPSCoR</a:t>
            </a:r>
            <a:r>
              <a:rPr lang="en-US" sz="1300" dirty="0" smtClean="0"/>
              <a:t>, </a:t>
            </a:r>
            <a:r>
              <a:rPr lang="en-US" sz="1300" b="1" dirty="0" smtClean="0">
                <a:solidFill>
                  <a:schemeClr val="hlink"/>
                </a:solidFill>
              </a:rPr>
              <a:t>bachelors</a:t>
            </a:r>
            <a:r>
              <a:rPr lang="en-US" sz="1300" dirty="0" smtClean="0"/>
              <a:t>)</a:t>
            </a:r>
          </a:p>
          <a:p>
            <a:pPr eaLnBrk="1" hangingPunct="1">
              <a:lnSpc>
                <a:spcPct val="90000"/>
              </a:lnSpc>
              <a:buFont typeface="Wingdings" pitchFamily="2" charset="2"/>
              <a:buAutoNum type="arabicPeriod" startAt="20"/>
            </a:pPr>
            <a:r>
              <a:rPr lang="en-US" sz="1300" dirty="0" smtClean="0"/>
              <a:t>Southwestern Oklahoma State University (</a:t>
            </a:r>
            <a:r>
              <a:rPr lang="en-US" sz="1300" b="1" dirty="0" smtClean="0">
                <a:solidFill>
                  <a:schemeClr val="folHlink"/>
                </a:solidFill>
              </a:rPr>
              <a:t>EPSCoR</a:t>
            </a:r>
            <a:r>
              <a:rPr lang="en-US" sz="1300" dirty="0" smtClean="0"/>
              <a:t>, </a:t>
            </a:r>
            <a:r>
              <a:rPr lang="en-US" sz="1300" b="1" dirty="0" smtClean="0">
                <a:solidFill>
                  <a:schemeClr val="hlink"/>
                </a:solidFill>
              </a:rPr>
              <a:t>masters</a:t>
            </a:r>
            <a:r>
              <a:rPr lang="en-US" sz="1300" dirty="0" smtClean="0"/>
              <a:t>)</a:t>
            </a:r>
          </a:p>
          <a:p>
            <a:pPr eaLnBrk="1" hangingPunct="1">
              <a:lnSpc>
                <a:spcPct val="90000"/>
              </a:lnSpc>
              <a:buFont typeface="Wingdings" pitchFamily="2" charset="2"/>
              <a:buAutoNum type="arabicPeriod" startAt="20"/>
            </a:pPr>
            <a:r>
              <a:rPr lang="en-US" sz="1300" dirty="0" smtClean="0"/>
              <a:t>Syracuse University (NY)</a:t>
            </a:r>
          </a:p>
          <a:p>
            <a:pPr eaLnBrk="1" hangingPunct="1">
              <a:lnSpc>
                <a:spcPct val="90000"/>
              </a:lnSpc>
              <a:buFont typeface="Wingdings" pitchFamily="2" charset="2"/>
              <a:buAutoNum type="arabicPeriod" startAt="20"/>
            </a:pPr>
            <a:r>
              <a:rPr lang="en-US" sz="1300" dirty="0" smtClean="0"/>
              <a:t>Texas A&amp;M University-Corpus Christi (</a:t>
            </a:r>
            <a:r>
              <a:rPr lang="en-US" sz="1300" b="1" dirty="0" smtClean="0">
                <a:solidFill>
                  <a:schemeClr val="hlink"/>
                </a:solidFill>
              </a:rPr>
              <a:t>masters</a:t>
            </a:r>
            <a:r>
              <a:rPr lang="en-US" sz="1300" dirty="0" smtClean="0"/>
              <a:t>)</a:t>
            </a:r>
          </a:p>
          <a:p>
            <a:pPr eaLnBrk="1" hangingPunct="1">
              <a:lnSpc>
                <a:spcPct val="80000"/>
              </a:lnSpc>
              <a:buFont typeface="Wingdings" pitchFamily="2" charset="2"/>
              <a:buAutoNum type="arabicPeriod" startAt="20"/>
            </a:pPr>
            <a:r>
              <a:rPr lang="en-US" sz="1300" dirty="0" smtClean="0"/>
              <a:t>University of Arkansas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Arkansas Little Rock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Central Oklahoma</a:t>
            </a:r>
            <a:r>
              <a:rPr lang="en-US" sz="1300" b="1" dirty="0" smtClean="0"/>
              <a:t> </a:t>
            </a:r>
            <a:r>
              <a:rPr lang="en-US" sz="1300" dirty="0" smtClean="0"/>
              <a:t>(</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Illinois at Urbana-Champaign</a:t>
            </a:r>
          </a:p>
          <a:p>
            <a:pPr eaLnBrk="1" hangingPunct="1">
              <a:lnSpc>
                <a:spcPct val="80000"/>
              </a:lnSpc>
              <a:buFont typeface="Wingdings" pitchFamily="2" charset="2"/>
              <a:buAutoNum type="arabicPeriod" startAt="20"/>
            </a:pPr>
            <a:r>
              <a:rPr lang="en-US" sz="1300" dirty="0" smtClean="0"/>
              <a:t>University of Kansas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Nebraska-Lincoln (</a:t>
            </a:r>
            <a:r>
              <a:rPr lang="en-US" sz="1300" b="1" dirty="0" smtClean="0">
                <a:solidFill>
                  <a:schemeClr val="folHlink"/>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North Dakota (</a:t>
            </a:r>
            <a:r>
              <a:rPr lang="en-US" sz="1300" b="1" dirty="0" smtClean="0">
                <a:solidFill>
                  <a:schemeClr val="tx2"/>
                </a:solidFill>
              </a:rPr>
              <a:t>EPSCoR</a:t>
            </a:r>
            <a:r>
              <a:rPr lang="en-US" sz="1300" dirty="0" smtClean="0"/>
              <a:t>)</a:t>
            </a:r>
          </a:p>
          <a:p>
            <a:pPr eaLnBrk="1" hangingPunct="1">
              <a:lnSpc>
                <a:spcPct val="80000"/>
              </a:lnSpc>
              <a:buFont typeface="Wingdings" pitchFamily="2" charset="2"/>
              <a:buAutoNum type="arabicPeriod" startAt="20"/>
            </a:pPr>
            <a:r>
              <a:rPr lang="en-US" sz="1300" dirty="0" smtClean="0"/>
              <a:t>University of Northern Iowa (</a:t>
            </a:r>
            <a:r>
              <a:rPr lang="en-US" sz="1300" b="1" dirty="0" smtClean="0">
                <a:solidFill>
                  <a:schemeClr val="hlink"/>
                </a:solidFill>
              </a:rPr>
              <a:t>masters</a:t>
            </a:r>
            <a:r>
              <a:rPr lang="en-US" sz="1300" dirty="0" smtClean="0"/>
              <a:t>)</a:t>
            </a:r>
            <a:endParaRPr lang="en-US" sz="1300" b="1" dirty="0" smtClean="0">
              <a:solidFill>
                <a:srgbClr val="CC0099"/>
              </a:solidFill>
            </a:endParaRPr>
          </a:p>
        </p:txBody>
      </p:sp>
      <p:grpSp>
        <p:nvGrpSpPr>
          <p:cNvPr id="24583" name="Group 5"/>
          <p:cNvGrpSpPr>
            <a:grpSpLocks/>
          </p:cNvGrpSpPr>
          <p:nvPr/>
        </p:nvGrpSpPr>
        <p:grpSpPr bwMode="auto">
          <a:xfrm>
            <a:off x="2895600" y="2881313"/>
            <a:ext cx="1668463" cy="403225"/>
            <a:chOff x="672" y="3543"/>
            <a:chExt cx="1051" cy="254"/>
          </a:xfrm>
        </p:grpSpPr>
        <p:sp>
          <p:nvSpPr>
            <p:cNvPr id="24584" name="Text Box 6"/>
            <p:cNvSpPr txBox="1">
              <a:spLocks noChangeArrowheads="1"/>
            </p:cNvSpPr>
            <p:nvPr/>
          </p:nvSpPr>
          <p:spPr bwMode="auto">
            <a:xfrm>
              <a:off x="672"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4585" name="Text Box 7"/>
            <p:cNvSpPr txBox="1">
              <a:spLocks noChangeArrowheads="1"/>
            </p:cNvSpPr>
            <p:nvPr/>
          </p:nvSpPr>
          <p:spPr bwMode="auto">
            <a:xfrm rot="5400000">
              <a:off x="956" y="3547"/>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4586" name="Text Box 8"/>
            <p:cNvSpPr txBox="1">
              <a:spLocks noChangeArrowheads="1"/>
            </p:cNvSpPr>
            <p:nvPr/>
          </p:nvSpPr>
          <p:spPr bwMode="auto">
            <a:xfrm rot="10800000">
              <a:off x="1248"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4587" name="Text Box 9"/>
            <p:cNvSpPr txBox="1">
              <a:spLocks noChangeArrowheads="1"/>
            </p:cNvSpPr>
            <p:nvPr/>
          </p:nvSpPr>
          <p:spPr bwMode="auto">
            <a:xfrm rot="-5400000">
              <a:off x="1488" y="3561"/>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25603" name="Slide Number Placeholder 4"/>
          <p:cNvSpPr>
            <a:spLocks noGrp="1"/>
          </p:cNvSpPr>
          <p:nvPr>
            <p:ph type="sldNum" sz="quarter" idx="11"/>
          </p:nvPr>
        </p:nvSpPr>
        <p:spPr>
          <a:noFill/>
        </p:spPr>
        <p:txBody>
          <a:bodyPr/>
          <a:lstStyle/>
          <a:p>
            <a:fld id="{47C2434F-0165-4181-8F6F-02CC586B3B49}" type="slidenum">
              <a:rPr lang="en-US"/>
              <a:pPr/>
              <a:t>16</a:t>
            </a:fld>
            <a:endParaRPr lang="en-US"/>
          </a:p>
        </p:txBody>
      </p:sp>
      <p:sp>
        <p:nvSpPr>
          <p:cNvPr id="25604" name="Rectangle 2"/>
          <p:cNvSpPr>
            <a:spLocks noGrp="1" noChangeArrowheads="1"/>
          </p:cNvSpPr>
          <p:nvPr>
            <p:ph type="title"/>
          </p:nvPr>
        </p:nvSpPr>
        <p:spPr/>
        <p:txBody>
          <a:bodyPr/>
          <a:lstStyle/>
          <a:p>
            <a:pPr eaLnBrk="1" hangingPunct="1"/>
            <a:r>
              <a:rPr lang="en-US" smtClean="0"/>
              <a:t>Who Are the Users?</a:t>
            </a:r>
          </a:p>
        </p:txBody>
      </p:sp>
      <p:sp>
        <p:nvSpPr>
          <p:cNvPr id="25605" name="Rectangle 3"/>
          <p:cNvSpPr>
            <a:spLocks noGrp="1" noChangeArrowheads="1"/>
          </p:cNvSpPr>
          <p:nvPr>
            <p:ph type="body" idx="1"/>
          </p:nvPr>
        </p:nvSpPr>
        <p:spPr>
          <a:xfrm>
            <a:off x="533400" y="1295400"/>
            <a:ext cx="8077200" cy="5181600"/>
          </a:xfrm>
        </p:spPr>
        <p:txBody>
          <a:bodyPr/>
          <a:lstStyle/>
          <a:p>
            <a:pPr eaLnBrk="1" hangingPunct="1">
              <a:buFont typeface="Wingdings" pitchFamily="2" charset="2"/>
              <a:buNone/>
            </a:pPr>
            <a:r>
              <a:rPr lang="en-US" b="1" u="sng" dirty="0" smtClean="0">
                <a:solidFill>
                  <a:srgbClr val="008000"/>
                </a:solidFill>
              </a:rPr>
              <a:t>Over 700 users</a:t>
            </a:r>
            <a:r>
              <a:rPr lang="en-US" dirty="0" smtClean="0"/>
              <a:t> so far, including:</a:t>
            </a:r>
          </a:p>
          <a:p>
            <a:pPr eaLnBrk="1" hangingPunct="1">
              <a:lnSpc>
                <a:spcPct val="90000"/>
              </a:lnSpc>
            </a:pPr>
            <a:r>
              <a:rPr lang="en-US" dirty="0" smtClean="0"/>
              <a:t>Roughly equal split between students vs faculty/staff (students are the bulk of the active users);</a:t>
            </a:r>
          </a:p>
          <a:p>
            <a:pPr eaLnBrk="1" hangingPunct="1">
              <a:lnSpc>
                <a:spcPct val="70000"/>
              </a:lnSpc>
            </a:pPr>
            <a:r>
              <a:rPr lang="en-US" dirty="0" smtClean="0"/>
              <a:t>many off campus users (roughly 20%);</a:t>
            </a:r>
          </a:p>
          <a:p>
            <a:pPr eaLnBrk="1" hangingPunct="1">
              <a:lnSpc>
                <a:spcPct val="80000"/>
              </a:lnSpc>
            </a:pPr>
            <a:r>
              <a:rPr lang="en-US" dirty="0" smtClean="0"/>
              <a:t>… more being added </a:t>
            </a:r>
            <a:r>
              <a:rPr lang="en-US" b="1" u="sng" dirty="0" smtClean="0">
                <a:solidFill>
                  <a:srgbClr val="CC0099"/>
                </a:solidFill>
              </a:rPr>
              <a:t>every month</a:t>
            </a:r>
            <a:r>
              <a:rPr lang="en-US" dirty="0" smtClean="0"/>
              <a:t>.</a:t>
            </a:r>
          </a:p>
          <a:p>
            <a:pPr eaLnBrk="1" hangingPunct="1">
              <a:lnSpc>
                <a:spcPct val="80000"/>
              </a:lnSpc>
              <a:buFont typeface="Wingdings" pitchFamily="2" charset="2"/>
              <a:buNone/>
            </a:pPr>
            <a:endParaRPr lang="en-US" dirty="0" smtClean="0"/>
          </a:p>
          <a:p>
            <a:pPr eaLnBrk="1" hangingPunct="1">
              <a:buFont typeface="Wingdings" pitchFamily="2" charset="2"/>
              <a:buNone/>
            </a:pPr>
            <a:r>
              <a:rPr lang="en-US" b="1" u="sng" dirty="0" smtClean="0">
                <a:solidFill>
                  <a:srgbClr val="008000"/>
                </a:solidFill>
              </a:rPr>
              <a:t>Comparison</a:t>
            </a:r>
            <a:r>
              <a:rPr lang="en-US" dirty="0" smtClean="0"/>
              <a:t>: TeraGrid, consisting of 11 resource provide sites across the US, has ~5000 unique users.</a:t>
            </a:r>
          </a:p>
        </p:txBody>
      </p:sp>
      <p:sp>
        <p:nvSpPr>
          <p:cNvPr id="25606"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26627" name="Slide Number Placeholder 4"/>
          <p:cNvSpPr>
            <a:spLocks noGrp="1"/>
          </p:cNvSpPr>
          <p:nvPr>
            <p:ph type="sldNum" sz="quarter" idx="11"/>
          </p:nvPr>
        </p:nvSpPr>
        <p:spPr>
          <a:noFill/>
        </p:spPr>
        <p:txBody>
          <a:bodyPr/>
          <a:lstStyle/>
          <a:p>
            <a:fld id="{88FA874E-E7EC-4BE7-84D5-511A398D8986}" type="slidenum">
              <a:rPr lang="en-US"/>
              <a:pPr/>
              <a:t>17</a:t>
            </a:fld>
            <a:endParaRPr lang="en-US"/>
          </a:p>
        </p:txBody>
      </p:sp>
      <p:pic>
        <p:nvPicPr>
          <p:cNvPr id="26628" name="Picture 2" descr="caps_logo"/>
          <p:cNvPicPr>
            <a:picLocks noChangeAspect="1" noChangeArrowheads="1"/>
          </p:cNvPicPr>
          <p:nvPr/>
        </p:nvPicPr>
        <p:blipFill>
          <a:blip r:embed="rId4" cstate="print"/>
          <a:srcRect/>
          <a:stretch>
            <a:fillRect/>
          </a:stretch>
        </p:blipFill>
        <p:spPr bwMode="auto">
          <a:xfrm>
            <a:off x="7010400" y="1809750"/>
            <a:ext cx="1625600" cy="871538"/>
          </a:xfrm>
          <a:prstGeom prst="rect">
            <a:avLst/>
          </a:prstGeom>
          <a:noFill/>
          <a:ln w="9525">
            <a:noFill/>
            <a:miter lim="800000"/>
            <a:headEnd/>
            <a:tailEnd/>
          </a:ln>
        </p:spPr>
      </p:pic>
      <p:sp>
        <p:nvSpPr>
          <p:cNvPr id="26629" name="Rectangle 4"/>
          <p:cNvSpPr>
            <a:spLocks noGrp="1" noChangeArrowheads="1"/>
          </p:cNvSpPr>
          <p:nvPr>
            <p:ph type="body" idx="1"/>
          </p:nvPr>
        </p:nvSpPr>
        <p:spPr>
          <a:xfrm>
            <a:off x="609600" y="1371600"/>
            <a:ext cx="7523163" cy="4648200"/>
          </a:xfrm>
        </p:spPr>
        <p:txBody>
          <a:bodyPr/>
          <a:lstStyle/>
          <a:p>
            <a:pPr eaLnBrk="1" hangingPunct="1">
              <a:lnSpc>
                <a:spcPct val="110000"/>
              </a:lnSpc>
            </a:pPr>
            <a:r>
              <a:rPr lang="en-US" b="1" u="sng" dirty="0" smtClean="0"/>
              <a:t>Center for Analysis &amp; Prediction of Storms</a:t>
            </a:r>
            <a:r>
              <a:rPr lang="en-US" dirty="0" smtClean="0"/>
              <a:t>:          daily real time weather forecasting</a:t>
            </a:r>
          </a:p>
          <a:p>
            <a:pPr eaLnBrk="1" hangingPunct="1">
              <a:lnSpc>
                <a:spcPct val="110000"/>
              </a:lnSpc>
            </a:pPr>
            <a:r>
              <a:rPr lang="en-US" b="1" u="sng" dirty="0" smtClean="0"/>
              <a:t>Oklahoma Center for High Energy Physics</a:t>
            </a:r>
            <a:r>
              <a:rPr lang="en-US" dirty="0" smtClean="0"/>
              <a:t>: simulation and data analysis of banging tiny particles together at unbelievably high speeds</a:t>
            </a:r>
          </a:p>
          <a:p>
            <a:pPr eaLnBrk="1" hangingPunct="1">
              <a:lnSpc>
                <a:spcPct val="110000"/>
              </a:lnSpc>
            </a:pPr>
            <a:r>
              <a:rPr lang="en-US" b="1" u="sng" dirty="0" smtClean="0"/>
              <a:t>Chemical Engineering</a:t>
            </a:r>
            <a:r>
              <a:rPr lang="en-US" dirty="0" smtClean="0"/>
              <a:t>: lots and lots of molecular dynamics</a:t>
            </a:r>
          </a:p>
        </p:txBody>
      </p:sp>
      <p:sp>
        <p:nvSpPr>
          <p:cNvPr id="26630" name="Rectangle 5"/>
          <p:cNvSpPr>
            <a:spLocks noGrp="1" noChangeArrowheads="1"/>
          </p:cNvSpPr>
          <p:nvPr>
            <p:ph type="title"/>
          </p:nvPr>
        </p:nvSpPr>
        <p:spPr/>
        <p:txBody>
          <a:bodyPr/>
          <a:lstStyle/>
          <a:p>
            <a:pPr eaLnBrk="1" hangingPunct="1"/>
            <a:r>
              <a:rPr lang="en-US" smtClean="0"/>
              <a:t>Biggest Consumers</a:t>
            </a:r>
          </a:p>
        </p:txBody>
      </p:sp>
      <p:pic>
        <p:nvPicPr>
          <p:cNvPr id="26631" name="Picture 6" descr="ochep_logo"/>
          <p:cNvPicPr>
            <a:picLocks noChangeAspect="1" noChangeArrowheads="1"/>
          </p:cNvPicPr>
          <p:nvPr/>
        </p:nvPicPr>
        <p:blipFill>
          <a:blip r:embed="rId5" cstate="print"/>
          <a:srcRect/>
          <a:stretch>
            <a:fillRect/>
          </a:stretch>
        </p:blipFill>
        <p:spPr bwMode="auto">
          <a:xfrm>
            <a:off x="7581900" y="2971800"/>
            <a:ext cx="1301750" cy="804863"/>
          </a:xfrm>
          <a:prstGeom prst="rect">
            <a:avLst/>
          </a:prstGeom>
          <a:noFill/>
          <a:ln w="9525">
            <a:noFill/>
            <a:miter lim="800000"/>
            <a:headEnd/>
            <a:tailEnd/>
          </a:ln>
        </p:spPr>
      </p:pic>
      <p:sp>
        <p:nvSpPr>
          <p:cNvPr id="26632" name="Rectangle 7"/>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27651" name="Slide Number Placeholder 4"/>
          <p:cNvSpPr>
            <a:spLocks noGrp="1"/>
          </p:cNvSpPr>
          <p:nvPr>
            <p:ph type="sldNum" sz="quarter" idx="11"/>
          </p:nvPr>
        </p:nvSpPr>
        <p:spPr>
          <a:noFill/>
        </p:spPr>
        <p:txBody>
          <a:bodyPr/>
          <a:lstStyle/>
          <a:p>
            <a:fld id="{AEF1432A-F4FE-4B33-83EB-1ED1E1CC3857}" type="slidenum">
              <a:rPr lang="en-US"/>
              <a:pPr/>
              <a:t>18</a:t>
            </a:fld>
            <a:endParaRPr lang="en-US"/>
          </a:p>
        </p:txBody>
      </p:sp>
      <p:sp>
        <p:nvSpPr>
          <p:cNvPr id="27652" name="Rectangle 2"/>
          <p:cNvSpPr>
            <a:spLocks noGrp="1" noChangeArrowheads="1"/>
          </p:cNvSpPr>
          <p:nvPr>
            <p:ph type="title"/>
          </p:nvPr>
        </p:nvSpPr>
        <p:spPr/>
        <p:txBody>
          <a:bodyPr/>
          <a:lstStyle/>
          <a:p>
            <a:pPr eaLnBrk="1" hangingPunct="1"/>
            <a:r>
              <a:rPr lang="en-US" smtClean="0"/>
              <a:t>Why OSCER?</a:t>
            </a:r>
          </a:p>
        </p:txBody>
      </p:sp>
      <p:sp>
        <p:nvSpPr>
          <p:cNvPr id="27653" name="Rectangle 3"/>
          <p:cNvSpPr>
            <a:spLocks noGrp="1" noChangeArrowheads="1"/>
          </p:cNvSpPr>
          <p:nvPr>
            <p:ph type="body" idx="1"/>
          </p:nvPr>
        </p:nvSpPr>
        <p:spPr>
          <a:xfrm>
            <a:off x="533400" y="1219200"/>
            <a:ext cx="8077200" cy="5029200"/>
          </a:xfrm>
        </p:spPr>
        <p:txBody>
          <a:bodyPr/>
          <a:lstStyle/>
          <a:p>
            <a:pPr eaLnBrk="1" hangingPunct="1">
              <a:lnSpc>
                <a:spcPct val="90000"/>
              </a:lnSpc>
            </a:pPr>
            <a:r>
              <a:rPr lang="en-US" dirty="0" smtClean="0"/>
              <a:t>Computational Science &amp; Engineering has become </a:t>
            </a:r>
            <a:r>
              <a:rPr lang="en-US" b="1" u="sng" dirty="0" smtClean="0">
                <a:solidFill>
                  <a:schemeClr val="folHlink"/>
                </a:solidFill>
              </a:rPr>
              <a:t>sophisticated enough</a:t>
            </a:r>
            <a:r>
              <a:rPr lang="en-US" dirty="0" smtClean="0"/>
              <a:t> to take its place alongside experimentation and theory.</a:t>
            </a:r>
          </a:p>
          <a:p>
            <a:pPr eaLnBrk="1" hangingPunct="1">
              <a:lnSpc>
                <a:spcPct val="90000"/>
              </a:lnSpc>
            </a:pPr>
            <a:r>
              <a:rPr lang="en-US" b="1" u="sng" dirty="0" smtClean="0">
                <a:solidFill>
                  <a:schemeClr val="folHlink"/>
                </a:solidFill>
              </a:rPr>
              <a:t>Most students</a:t>
            </a:r>
            <a:r>
              <a:rPr lang="en-US" dirty="0" smtClean="0"/>
              <a:t> – and most faculty and staff –                   </a:t>
            </a:r>
            <a:r>
              <a:rPr lang="en-US" b="1" u="sng" dirty="0" smtClean="0">
                <a:solidFill>
                  <a:schemeClr val="hlink"/>
                </a:solidFill>
              </a:rPr>
              <a:t>don’t learn much CSE</a:t>
            </a:r>
            <a:r>
              <a:rPr lang="en-US" dirty="0" smtClean="0"/>
              <a:t>, because CSE is seen as needing   too much computing background, and as needing HPC,         which is seen as very hard to learn.</a:t>
            </a:r>
          </a:p>
          <a:p>
            <a:pPr eaLnBrk="1" hangingPunct="1">
              <a:lnSpc>
                <a:spcPct val="90000"/>
              </a:lnSpc>
            </a:pPr>
            <a:r>
              <a:rPr lang="en-US" b="1" u="sng" dirty="0" smtClean="0">
                <a:solidFill>
                  <a:schemeClr val="hlink"/>
                </a:solidFill>
              </a:rPr>
              <a:t>HPC can be hard to learn</a:t>
            </a:r>
            <a:r>
              <a:rPr lang="en-US" dirty="0" smtClean="0"/>
              <a:t>: few materials for novices; most documents written for experts as reference guides.</a:t>
            </a:r>
          </a:p>
          <a:p>
            <a:pPr eaLnBrk="1" hangingPunct="1">
              <a:lnSpc>
                <a:spcPct val="80000"/>
              </a:lnSpc>
            </a:pPr>
            <a:r>
              <a:rPr lang="en-US" b="1" u="sng" dirty="0" smtClean="0">
                <a:solidFill>
                  <a:schemeClr val="folHlink"/>
                </a:solidFill>
              </a:rPr>
              <a:t>We need a new approach</a:t>
            </a:r>
            <a:r>
              <a:rPr lang="en-US" dirty="0" smtClean="0"/>
              <a:t>: HPC and CSE for computing novices – </a:t>
            </a:r>
            <a:r>
              <a:rPr lang="en-US" b="1" u="sng" dirty="0" smtClean="0">
                <a:solidFill>
                  <a:schemeClr val="folHlink"/>
                </a:solidFill>
              </a:rPr>
              <a:t>OSCER’s mandate!</a:t>
            </a: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28675" name="Slide Number Placeholder 4"/>
          <p:cNvSpPr>
            <a:spLocks noGrp="1"/>
          </p:cNvSpPr>
          <p:nvPr>
            <p:ph type="sldNum" sz="quarter" idx="11"/>
          </p:nvPr>
        </p:nvSpPr>
        <p:spPr>
          <a:noFill/>
        </p:spPr>
        <p:txBody>
          <a:bodyPr/>
          <a:lstStyle/>
          <a:p>
            <a:fld id="{C88BFD7F-E75A-4880-9A87-76F8DFBE997B}" type="slidenum">
              <a:rPr lang="en-US"/>
              <a:pPr/>
              <a:t>19</a:t>
            </a:fld>
            <a:endParaRPr lang="en-US"/>
          </a:p>
        </p:txBody>
      </p:sp>
      <p:sp>
        <p:nvSpPr>
          <p:cNvPr id="28676" name="Rectangle 2"/>
          <p:cNvSpPr>
            <a:spLocks noGrp="1" noChangeArrowheads="1"/>
          </p:cNvSpPr>
          <p:nvPr>
            <p:ph type="title"/>
          </p:nvPr>
        </p:nvSpPr>
        <p:spPr/>
        <p:txBody>
          <a:bodyPr/>
          <a:lstStyle/>
          <a:p>
            <a:pPr eaLnBrk="1" hangingPunct="1"/>
            <a:r>
              <a:rPr lang="en-US" smtClean="0"/>
              <a:t>Why Bother Teaching Novices?</a:t>
            </a:r>
          </a:p>
        </p:txBody>
      </p:sp>
      <p:sp>
        <p:nvSpPr>
          <p:cNvPr id="28677" name="Rectangle 3"/>
          <p:cNvSpPr>
            <a:spLocks noGrp="1" noChangeArrowheads="1"/>
          </p:cNvSpPr>
          <p:nvPr>
            <p:ph type="body" idx="1"/>
          </p:nvPr>
        </p:nvSpPr>
        <p:spPr>
          <a:xfrm>
            <a:off x="533400" y="1295400"/>
            <a:ext cx="8077200" cy="5105400"/>
          </a:xfrm>
        </p:spPr>
        <p:txBody>
          <a:bodyPr/>
          <a:lstStyle/>
          <a:p>
            <a:pPr eaLnBrk="1" hangingPunct="1"/>
            <a:r>
              <a:rPr lang="en-US" smtClean="0"/>
              <a:t>Application scientists &amp; engineers typically know their applications very well, much better than a collaborating computer scientist ever would.</a:t>
            </a:r>
          </a:p>
          <a:p>
            <a:pPr eaLnBrk="1" hangingPunct="1"/>
            <a:r>
              <a:rPr lang="en-US" smtClean="0"/>
              <a:t>Commercial software lags far behind the research community.</a:t>
            </a:r>
          </a:p>
          <a:p>
            <a:pPr eaLnBrk="1" hangingPunct="1">
              <a:lnSpc>
                <a:spcPct val="90000"/>
              </a:lnSpc>
            </a:pPr>
            <a:r>
              <a:rPr lang="en-US" smtClean="0"/>
              <a:t>Many potential CSE users don’t need full time CSE and HPC staff, just some help.</a:t>
            </a:r>
          </a:p>
          <a:p>
            <a:pPr eaLnBrk="1" hangingPunct="1">
              <a:lnSpc>
                <a:spcPct val="80000"/>
              </a:lnSpc>
            </a:pPr>
            <a:r>
              <a:rPr lang="en-US" smtClean="0"/>
              <a:t>One HPC expert can help dozens of research groups.</a:t>
            </a:r>
          </a:p>
          <a:p>
            <a:pPr eaLnBrk="1" hangingPunct="1">
              <a:lnSpc>
                <a:spcPct val="90000"/>
              </a:lnSpc>
            </a:pPr>
            <a:r>
              <a:rPr lang="en-US" smtClean="0"/>
              <a:t>Today’s novices are tomorrow’s top researchers, especially because today’s top researchers will eventually retire.</a:t>
            </a:r>
          </a:p>
          <a:p>
            <a:pPr eaLnBrk="1" hangingPunct="1">
              <a:lnSpc>
                <a:spcPct val="80000"/>
              </a:lnSpc>
            </a:pPr>
            <a:endParaRPr lang="en-US" smtClean="0"/>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3"/>
          <p:cNvSpPr>
            <a:spLocks noGrp="1"/>
          </p:cNvSpPr>
          <p:nvPr>
            <p:ph type="sldNum" sz="quarter" idx="11"/>
          </p:nvPr>
        </p:nvSpPr>
        <p:spPr>
          <a:noFill/>
        </p:spPr>
        <p:txBody>
          <a:bodyPr/>
          <a:lstStyle/>
          <a:p>
            <a:fld id="{864EE046-7575-449B-90D4-8AE42AC6FA10}" type="slidenum">
              <a:rPr lang="en-US"/>
              <a:pPr/>
              <a:t>2</a:t>
            </a:fld>
            <a:endParaRPr lang="en-US"/>
          </a:p>
        </p:txBody>
      </p:sp>
      <p:sp>
        <p:nvSpPr>
          <p:cNvPr id="12290" name="Footer Placeholder 2"/>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grpSp>
        <p:nvGrpSpPr>
          <p:cNvPr id="12292" name="Group 2"/>
          <p:cNvGrpSpPr>
            <a:grpSpLocks/>
          </p:cNvGrpSpPr>
          <p:nvPr/>
        </p:nvGrpSpPr>
        <p:grpSpPr bwMode="auto">
          <a:xfrm>
            <a:off x="609600" y="3810000"/>
            <a:ext cx="3505200" cy="2362200"/>
            <a:chOff x="2704" y="1776"/>
            <a:chExt cx="2912" cy="2208"/>
          </a:xfrm>
        </p:grpSpPr>
        <p:pic>
          <p:nvPicPr>
            <p:cNvPr id="12297" name="Picture 3" descr="oscer_rounds_20020722"/>
            <p:cNvPicPr>
              <a:picLocks noChangeAspect="1" noChangeArrowheads="1"/>
            </p:cNvPicPr>
            <p:nvPr/>
          </p:nvPicPr>
          <p:blipFill>
            <a:blip r:embed="rId3" cstate="print"/>
            <a:srcRect/>
            <a:stretch>
              <a:fillRect/>
            </a:stretch>
          </p:blipFill>
          <p:spPr bwMode="auto">
            <a:xfrm>
              <a:off x="2704" y="1980"/>
              <a:ext cx="2832" cy="1887"/>
            </a:xfrm>
            <a:prstGeom prst="rect">
              <a:avLst/>
            </a:prstGeom>
            <a:noFill/>
            <a:ln w="38100">
              <a:noFill/>
              <a:miter lim="800000"/>
              <a:headEnd/>
              <a:tailEnd/>
            </a:ln>
          </p:spPr>
        </p:pic>
        <p:sp>
          <p:nvSpPr>
            <p:cNvPr id="12298" name="Rectangle 4"/>
            <p:cNvSpPr>
              <a:spLocks noChangeArrowheads="1"/>
            </p:cNvSpPr>
            <p:nvPr/>
          </p:nvSpPr>
          <p:spPr bwMode="auto">
            <a:xfrm>
              <a:off x="5184" y="1776"/>
              <a:ext cx="432" cy="2208"/>
            </a:xfrm>
            <a:prstGeom prst="rect">
              <a:avLst/>
            </a:prstGeom>
            <a:solidFill>
              <a:schemeClr val="bg1"/>
            </a:solidFill>
            <a:ln w="9525">
              <a:noFill/>
              <a:miter lim="800000"/>
              <a:headEnd/>
              <a:tailEnd/>
            </a:ln>
          </p:spPr>
          <p:txBody>
            <a:bodyPr wrap="none" anchor="ctr"/>
            <a:lstStyle/>
            <a:p>
              <a:endParaRPr lang="en-US"/>
            </a:p>
          </p:txBody>
        </p:sp>
      </p:grpSp>
      <p:sp>
        <p:nvSpPr>
          <p:cNvPr id="12293" name="Rectangle 5"/>
          <p:cNvSpPr>
            <a:spLocks noGrp="1" noChangeArrowheads="1"/>
          </p:cNvSpPr>
          <p:nvPr>
            <p:ph type="title"/>
          </p:nvPr>
        </p:nvSpPr>
        <p:spPr/>
        <p:txBody>
          <a:bodyPr/>
          <a:lstStyle/>
          <a:p>
            <a:pPr eaLnBrk="1" hangingPunct="1"/>
            <a:r>
              <a:rPr lang="en-US" sz="3600" smtClean="0"/>
              <a:t>People</a:t>
            </a:r>
          </a:p>
        </p:txBody>
      </p:sp>
      <p:pic>
        <p:nvPicPr>
          <p:cNvPr id="12294" name="Picture 6" descr="ncsi2004ou"/>
          <p:cNvPicPr>
            <a:picLocks noChangeAspect="1" noChangeArrowheads="1"/>
          </p:cNvPicPr>
          <p:nvPr/>
        </p:nvPicPr>
        <p:blipFill>
          <a:blip r:embed="rId4" cstate="print"/>
          <a:srcRect/>
          <a:stretch>
            <a:fillRect/>
          </a:stretch>
        </p:blipFill>
        <p:spPr bwMode="auto">
          <a:xfrm>
            <a:off x="228600" y="1492250"/>
            <a:ext cx="3581400" cy="2686050"/>
          </a:xfrm>
          <a:prstGeom prst="rect">
            <a:avLst/>
          </a:prstGeom>
          <a:noFill/>
          <a:ln w="38100">
            <a:noFill/>
            <a:miter lim="800000"/>
            <a:headEnd/>
            <a:tailEnd/>
          </a:ln>
        </p:spPr>
      </p:pic>
      <p:pic>
        <p:nvPicPr>
          <p:cNvPr id="12295" name="Picture 7" descr="oksupercompsymp2005_crowdpix_20051004"/>
          <p:cNvPicPr>
            <a:picLocks noChangeAspect="1" noChangeArrowheads="1"/>
          </p:cNvPicPr>
          <p:nvPr/>
        </p:nvPicPr>
        <p:blipFill>
          <a:blip r:embed="rId5" cstate="print"/>
          <a:srcRect/>
          <a:stretch>
            <a:fillRect/>
          </a:stretch>
        </p:blipFill>
        <p:spPr bwMode="auto">
          <a:xfrm>
            <a:off x="3886200" y="3365500"/>
            <a:ext cx="3619500" cy="2714625"/>
          </a:xfrm>
          <a:prstGeom prst="rect">
            <a:avLst/>
          </a:prstGeom>
          <a:noFill/>
          <a:ln w="9525">
            <a:noFill/>
            <a:miter lim="800000"/>
            <a:headEnd/>
            <a:tailEnd/>
          </a:ln>
        </p:spPr>
      </p:pic>
      <p:pic>
        <p:nvPicPr>
          <p:cNvPr id="12296" name="Picture 8" descr="3picCRCDnanoFall03"/>
          <p:cNvPicPr>
            <a:picLocks noChangeAspect="1" noChangeArrowheads="1"/>
          </p:cNvPicPr>
          <p:nvPr/>
        </p:nvPicPr>
        <p:blipFill>
          <a:blip r:embed="rId6" cstate="print"/>
          <a:srcRect/>
          <a:stretch>
            <a:fillRect/>
          </a:stretch>
        </p:blipFill>
        <p:spPr bwMode="auto">
          <a:xfrm>
            <a:off x="5048250" y="1304925"/>
            <a:ext cx="3505200" cy="25146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29699" name="Slide Number Placeholder 4"/>
          <p:cNvSpPr>
            <a:spLocks noGrp="1"/>
          </p:cNvSpPr>
          <p:nvPr>
            <p:ph type="sldNum" sz="quarter" idx="11"/>
          </p:nvPr>
        </p:nvSpPr>
        <p:spPr>
          <a:noFill/>
        </p:spPr>
        <p:txBody>
          <a:bodyPr/>
          <a:lstStyle/>
          <a:p>
            <a:fld id="{78BB7EB0-30F2-4D73-AB04-A442B2C9967A}" type="slidenum">
              <a:rPr lang="en-US"/>
              <a:pPr/>
              <a:t>20</a:t>
            </a:fld>
            <a:endParaRPr lang="en-US"/>
          </a:p>
        </p:txBody>
      </p:sp>
      <p:sp>
        <p:nvSpPr>
          <p:cNvPr id="29700" name="Rectangle 2"/>
          <p:cNvSpPr>
            <a:spLocks noGrp="1" noChangeArrowheads="1"/>
          </p:cNvSpPr>
          <p:nvPr>
            <p:ph type="title"/>
          </p:nvPr>
        </p:nvSpPr>
        <p:spPr/>
        <p:txBody>
          <a:bodyPr/>
          <a:lstStyle/>
          <a:p>
            <a:pPr eaLnBrk="1" hangingPunct="1"/>
            <a:r>
              <a:rPr lang="en-US" smtClean="0"/>
              <a:t>What Does OSCER Do? Teaching</a:t>
            </a:r>
          </a:p>
        </p:txBody>
      </p:sp>
      <p:pic>
        <p:nvPicPr>
          <p:cNvPr id="29701" name="Picture 3" descr="ncsi2004ou"/>
          <p:cNvPicPr>
            <a:picLocks noChangeAspect="1" noChangeArrowheads="1"/>
          </p:cNvPicPr>
          <p:nvPr/>
        </p:nvPicPr>
        <p:blipFill>
          <a:blip r:embed="rId4" cstate="print"/>
          <a:srcRect/>
          <a:stretch>
            <a:fillRect/>
          </a:stretch>
        </p:blipFill>
        <p:spPr bwMode="auto">
          <a:xfrm>
            <a:off x="1752600" y="1295400"/>
            <a:ext cx="5638800" cy="4229100"/>
          </a:xfrm>
          <a:prstGeom prst="rect">
            <a:avLst/>
          </a:prstGeom>
          <a:noFill/>
          <a:ln w="9525">
            <a:noFill/>
            <a:miter lim="800000"/>
            <a:headEnd/>
            <a:tailEnd/>
          </a:ln>
        </p:spPr>
      </p:pic>
      <p:sp>
        <p:nvSpPr>
          <p:cNvPr id="29702" name="Text Box 4"/>
          <p:cNvSpPr txBox="1">
            <a:spLocks noChangeArrowheads="1"/>
          </p:cNvSpPr>
          <p:nvPr/>
        </p:nvSpPr>
        <p:spPr bwMode="auto">
          <a:xfrm>
            <a:off x="457200" y="5521325"/>
            <a:ext cx="8153400" cy="585788"/>
          </a:xfrm>
          <a:prstGeom prst="rect">
            <a:avLst/>
          </a:prstGeom>
          <a:noFill/>
          <a:ln w="9525">
            <a:noFill/>
            <a:miter lim="800000"/>
            <a:headEnd/>
            <a:tailEnd/>
          </a:ln>
        </p:spPr>
        <p:txBody>
          <a:bodyPr>
            <a:spAutoFit/>
          </a:bodyPr>
          <a:lstStyle/>
          <a:p>
            <a:r>
              <a:rPr lang="en-US"/>
              <a:t>Science and engineering faculty from all over America learn</a:t>
            </a:r>
          </a:p>
          <a:p>
            <a:pPr>
              <a:lnSpc>
                <a:spcPct val="80000"/>
              </a:lnSpc>
            </a:pPr>
            <a:r>
              <a:rPr lang="en-US"/>
              <a:t>supercomputing at OU by playing with a jigsaw puzzle (NCSI @ OU 2004).</a:t>
            </a:r>
          </a:p>
        </p:txBody>
      </p:sp>
      <p:sp>
        <p:nvSpPr>
          <p:cNvPr id="29703"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30723" name="Slide Number Placeholder 4"/>
          <p:cNvSpPr>
            <a:spLocks noGrp="1"/>
          </p:cNvSpPr>
          <p:nvPr>
            <p:ph type="sldNum" sz="quarter" idx="11"/>
          </p:nvPr>
        </p:nvSpPr>
        <p:spPr>
          <a:noFill/>
        </p:spPr>
        <p:txBody>
          <a:bodyPr/>
          <a:lstStyle/>
          <a:p>
            <a:fld id="{BF3FE7F4-EB15-406F-881C-4DEEE0642425}" type="slidenum">
              <a:rPr lang="en-US"/>
              <a:pPr/>
              <a:t>21</a:t>
            </a:fld>
            <a:endParaRPr lang="en-US"/>
          </a:p>
        </p:txBody>
      </p:sp>
      <p:sp>
        <p:nvSpPr>
          <p:cNvPr id="30724" name="Rectangle 2"/>
          <p:cNvSpPr>
            <a:spLocks noGrp="1" noChangeArrowheads="1"/>
          </p:cNvSpPr>
          <p:nvPr>
            <p:ph type="title"/>
          </p:nvPr>
        </p:nvSpPr>
        <p:spPr/>
        <p:txBody>
          <a:bodyPr/>
          <a:lstStyle/>
          <a:p>
            <a:pPr eaLnBrk="1" hangingPunct="1"/>
            <a:r>
              <a:rPr lang="en-US" smtClean="0"/>
              <a:t>What Does OSCER Do? Rounds</a:t>
            </a:r>
          </a:p>
        </p:txBody>
      </p:sp>
      <p:pic>
        <p:nvPicPr>
          <p:cNvPr id="30725" name="Picture 3" descr="oscer_rounds_20020722"/>
          <p:cNvPicPr>
            <a:picLocks noChangeAspect="1" noChangeArrowheads="1"/>
          </p:cNvPicPr>
          <p:nvPr/>
        </p:nvPicPr>
        <p:blipFill>
          <a:blip r:embed="rId4" cstate="print"/>
          <a:srcRect/>
          <a:stretch>
            <a:fillRect/>
          </a:stretch>
        </p:blipFill>
        <p:spPr bwMode="auto">
          <a:xfrm>
            <a:off x="1143000" y="1266825"/>
            <a:ext cx="6400800" cy="4264025"/>
          </a:xfrm>
          <a:prstGeom prst="rect">
            <a:avLst/>
          </a:prstGeom>
          <a:noFill/>
          <a:ln w="9525">
            <a:noFill/>
            <a:miter lim="800000"/>
            <a:headEnd/>
            <a:tailEnd/>
          </a:ln>
        </p:spPr>
      </p:pic>
      <p:sp>
        <p:nvSpPr>
          <p:cNvPr id="30726" name="Text Box 4"/>
          <p:cNvSpPr txBox="1">
            <a:spLocks noChangeArrowheads="1"/>
          </p:cNvSpPr>
          <p:nvPr/>
        </p:nvSpPr>
        <p:spPr bwMode="auto">
          <a:xfrm>
            <a:off x="2062163" y="5583238"/>
            <a:ext cx="5060950" cy="531812"/>
          </a:xfrm>
          <a:prstGeom prst="rect">
            <a:avLst/>
          </a:prstGeom>
          <a:noFill/>
          <a:ln w="9525">
            <a:noFill/>
            <a:miter lim="800000"/>
            <a:headEnd/>
            <a:tailEnd/>
          </a:ln>
        </p:spPr>
        <p:txBody>
          <a:bodyPr wrap="none">
            <a:spAutoFit/>
          </a:bodyPr>
          <a:lstStyle/>
          <a:p>
            <a:pPr>
              <a:lnSpc>
                <a:spcPct val="60000"/>
              </a:lnSpc>
            </a:pPr>
            <a:r>
              <a:rPr lang="en-US"/>
              <a:t>OU undergrads, grad students, staff and faculty learn</a:t>
            </a:r>
          </a:p>
          <a:p>
            <a:r>
              <a:rPr lang="en-US"/>
              <a:t>how to use supercomputing in their specific research.</a:t>
            </a:r>
          </a:p>
        </p:txBody>
      </p:sp>
      <p:sp>
        <p:nvSpPr>
          <p:cNvPr id="30727"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990600" y="1219200"/>
            <a:ext cx="7772400" cy="1752600"/>
          </a:xfrm>
        </p:spPr>
        <p:txBody>
          <a:bodyPr/>
          <a:lstStyle/>
          <a:p>
            <a:pPr eaLnBrk="1" hangingPunct="1"/>
            <a:r>
              <a:rPr lang="en-US" sz="6000" smtClean="0"/>
              <a:t>OSCER Resources</a:t>
            </a:r>
          </a:p>
        </p:txBody>
      </p:sp>
      <p:sp>
        <p:nvSpPr>
          <p:cNvPr id="32771"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31747" name="Slide Number Placeholder 4"/>
          <p:cNvSpPr>
            <a:spLocks noGrp="1"/>
          </p:cNvSpPr>
          <p:nvPr>
            <p:ph type="sldNum" sz="quarter" idx="11"/>
          </p:nvPr>
        </p:nvSpPr>
        <p:spPr>
          <a:noFill/>
        </p:spPr>
        <p:txBody>
          <a:bodyPr/>
          <a:lstStyle/>
          <a:p>
            <a:fld id="{32EDF3D5-3BB3-4321-AC0C-36011A1D37E3}" type="slidenum">
              <a:rPr lang="en-US"/>
              <a:pPr/>
              <a:t>23</a:t>
            </a:fld>
            <a:endParaRPr lang="en-US"/>
          </a:p>
        </p:txBody>
      </p:sp>
      <p:sp>
        <p:nvSpPr>
          <p:cNvPr id="31748" name="Rectangle 2"/>
          <p:cNvSpPr>
            <a:spLocks noGrp="1" noChangeArrowheads="1"/>
          </p:cNvSpPr>
          <p:nvPr>
            <p:ph type="title"/>
          </p:nvPr>
        </p:nvSpPr>
        <p:spPr/>
        <p:txBody>
          <a:bodyPr/>
          <a:lstStyle/>
          <a:p>
            <a:pPr eaLnBrk="1" hangingPunct="1"/>
            <a:r>
              <a:rPr lang="en-US" sz="3600" smtClean="0"/>
              <a:t>OK Cyberinfrastructure Initiative</a:t>
            </a:r>
          </a:p>
        </p:txBody>
      </p:sp>
      <p:sp>
        <p:nvSpPr>
          <p:cNvPr id="31749" name="Rectangle 3"/>
          <p:cNvSpPr>
            <a:spLocks noGrp="1" noChangeArrowheads="1"/>
          </p:cNvSpPr>
          <p:nvPr>
            <p:ph type="body" idx="1"/>
          </p:nvPr>
        </p:nvSpPr>
        <p:spPr/>
        <p:txBody>
          <a:bodyPr/>
          <a:lstStyle/>
          <a:p>
            <a:pPr eaLnBrk="1" hangingPunct="1"/>
            <a:r>
              <a:rPr lang="en-US" smtClean="0"/>
              <a:t>All academic institutions in Oklahoma are eligible to sign up for free use of OU’s and OSU’s centrally-owned CI resources.</a:t>
            </a:r>
          </a:p>
          <a:p>
            <a:pPr eaLnBrk="1" hangingPunct="1"/>
            <a:r>
              <a:rPr lang="en-US" smtClean="0"/>
              <a:t>Other kinds of institutions (government, NGO, commercial) are eligible to use, though not necessarily for free.</a:t>
            </a:r>
          </a:p>
          <a:p>
            <a:pPr eaLnBrk="1" hangingPunct="1"/>
            <a:r>
              <a:rPr lang="en-US" smtClean="0"/>
              <a:t>Everyone can participate in our CI education initiative.</a:t>
            </a:r>
          </a:p>
          <a:p>
            <a:pPr eaLnBrk="1" hangingPunct="1"/>
            <a:r>
              <a:rPr lang="en-US" smtClean="0"/>
              <a:t>The Oklahoma Supercomputing Symposium, our annual conference, continues to be offered to all.</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24</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Font typeface="Wingdings" pitchFamily="2" charset="2"/>
              <a:buNone/>
            </a:pPr>
            <a:r>
              <a:rPr lang="en-US" dirty="0" smtClean="0"/>
              <a:t>1,076 Intel Xeon CPU chips/4288 cores</a:t>
            </a:r>
          </a:p>
          <a:p>
            <a:pPr eaLnBrk="1" hangingPunct="1">
              <a:lnSpc>
                <a:spcPct val="90000"/>
              </a:lnSpc>
            </a:pPr>
            <a:r>
              <a:rPr lang="en-US" sz="1600" dirty="0" smtClean="0"/>
              <a:t>528 dual socket/quad core </a:t>
            </a:r>
            <a:r>
              <a:rPr lang="en-US" sz="1600" dirty="0" err="1" smtClean="0"/>
              <a:t>Harpertown</a:t>
            </a:r>
            <a:r>
              <a:rPr lang="en-US" sz="1600" dirty="0" smtClean="0"/>
              <a:t> 2.0 GHz, 16 GB each</a:t>
            </a:r>
          </a:p>
          <a:p>
            <a:pPr eaLnBrk="1" hangingPunct="1">
              <a:lnSpc>
                <a:spcPct val="90000"/>
              </a:lnSpc>
            </a:pPr>
            <a:r>
              <a:rPr lang="en-US" sz="1600" dirty="0" smtClean="0"/>
              <a:t>3 dual socket/quad core </a:t>
            </a:r>
            <a:r>
              <a:rPr lang="en-US" sz="1600" dirty="0" err="1" smtClean="0"/>
              <a:t>Harpertown</a:t>
            </a:r>
            <a:r>
              <a:rPr lang="en-US" sz="1600" dirty="0" smtClean="0"/>
              <a:t> 2.66 GHz, 16 GB each</a:t>
            </a:r>
          </a:p>
          <a:p>
            <a:pPr eaLnBrk="1" hangingPunct="1">
              <a:lnSpc>
                <a:spcPct val="90000"/>
              </a:lnSpc>
            </a:pPr>
            <a:r>
              <a:rPr lang="en-US" sz="1600" dirty="0" smtClean="0"/>
              <a:t>3 dual socket/quad core </a:t>
            </a:r>
            <a:r>
              <a:rPr lang="en-US" sz="1600" dirty="0" err="1" smtClean="0"/>
              <a:t>Clovertown</a:t>
            </a:r>
            <a:r>
              <a:rPr lang="en-US" sz="1600" dirty="0" smtClean="0"/>
              <a:t> 2.33 GHz, 16 GB each</a:t>
            </a:r>
          </a:p>
          <a:p>
            <a:pPr eaLnBrk="1" hangingPunct="1">
              <a:lnSpc>
                <a:spcPct val="90000"/>
              </a:lnSpc>
            </a:pPr>
            <a:r>
              <a:rPr lang="en-US" sz="1600" dirty="0" smtClean="0"/>
              <a:t>2 x quad socket/quad core Tigerton, 2.4 GHz, 128 GB each</a:t>
            </a:r>
          </a:p>
          <a:p>
            <a:pPr eaLnBrk="1" hangingPunct="1">
              <a:lnSpc>
                <a:spcPct val="80000"/>
              </a:lnSpc>
              <a:buFont typeface="Wingdings" pitchFamily="2" charset="2"/>
              <a:buNone/>
            </a:pPr>
            <a:r>
              <a:rPr lang="en-US" dirty="0" smtClean="0"/>
              <a:t>8,800 GB RAM</a:t>
            </a:r>
          </a:p>
          <a:p>
            <a:pPr eaLnBrk="1" hangingPunct="1">
              <a:lnSpc>
                <a:spcPct val="70000"/>
              </a:lnSpc>
              <a:buFont typeface="Wingdings" pitchFamily="2" charset="2"/>
              <a:buNone/>
            </a:pPr>
            <a:r>
              <a:rPr lang="en-US" dirty="0" smtClean="0"/>
              <a:t>~130 TB globally accessible disk</a:t>
            </a:r>
          </a:p>
          <a:p>
            <a:pPr eaLnBrk="1" hangingPunct="1">
              <a:lnSpc>
                <a:spcPct val="70000"/>
              </a:lnSpc>
              <a:buFont typeface="Wingdings" pitchFamily="2" charset="2"/>
              <a:buNone/>
            </a:pPr>
            <a:r>
              <a:rPr lang="en-US" dirty="0" err="1" smtClean="0"/>
              <a:t>QLogic</a:t>
            </a:r>
            <a:r>
              <a:rPr lang="en-US" dirty="0" smtClean="0"/>
              <a:t> </a:t>
            </a:r>
            <a:r>
              <a:rPr lang="en-US" dirty="0" err="1" smtClean="0"/>
              <a:t>Infiniband</a:t>
            </a:r>
            <a:endParaRPr lang="en-US" dirty="0" smtClean="0"/>
          </a:p>
          <a:p>
            <a:pPr eaLnBrk="1" hangingPunct="1">
              <a:lnSpc>
                <a:spcPct val="80000"/>
              </a:lnSpc>
              <a:buFont typeface="Wingdings" pitchFamily="2" charset="2"/>
              <a:buNone/>
            </a:pPr>
            <a:r>
              <a:rPr lang="en-US" dirty="0" smtClean="0"/>
              <a:t>Force10 Networks Gigabit Ethernet</a:t>
            </a:r>
          </a:p>
          <a:p>
            <a:pPr eaLnBrk="1" hangingPunct="1">
              <a:lnSpc>
                <a:spcPct val="80000"/>
              </a:lnSpc>
              <a:buFont typeface="Wingdings" pitchFamily="2" charset="2"/>
              <a:buNone/>
            </a:pPr>
            <a:r>
              <a:rPr lang="en-US" dirty="0" smtClean="0"/>
              <a:t>Red Hat Enterprise Linux 5</a:t>
            </a:r>
          </a:p>
          <a:p>
            <a:pPr eaLnBrk="1" hangingPunct="1">
              <a:lnSpc>
                <a:spcPct val="70000"/>
              </a:lnSpc>
              <a:buFont typeface="Wingdings" pitchFamily="2" charset="2"/>
              <a:buNone/>
            </a:pPr>
            <a:r>
              <a:rPr lang="en-US" dirty="0" smtClean="0"/>
              <a:t>Peak speed: 34.5 TFLOPs*</a:t>
            </a:r>
          </a:p>
          <a:p>
            <a:pPr eaLnBrk="1" hangingPunct="1">
              <a:lnSpc>
                <a:spcPct val="70000"/>
              </a:lnSpc>
              <a:buFont typeface="Wingdings" pitchFamily="2" charset="2"/>
              <a:buNone/>
            </a:pPr>
            <a:r>
              <a:rPr lang="en-US" sz="2000" dirty="0" smtClean="0"/>
              <a:t>*TFLOPs: trillion calculations per second</a:t>
            </a:r>
          </a:p>
        </p:txBody>
      </p:sp>
      <p:sp>
        <p:nvSpPr>
          <p:cNvPr id="33797" name="Rectangle 3"/>
          <p:cNvSpPr>
            <a:spLocks noGrp="1" noChangeArrowheads="1"/>
          </p:cNvSpPr>
          <p:nvPr>
            <p:ph type="title"/>
          </p:nvPr>
        </p:nvSpPr>
        <p:spPr/>
        <p:txBody>
          <a:bodyPr/>
          <a:lstStyle/>
          <a:p>
            <a:pPr eaLnBrk="1" hangingPunct="1"/>
            <a:r>
              <a:rPr lang="en-US" smtClean="0"/>
              <a:t>Dell Intel Xeon Linux Cluster</a:t>
            </a:r>
          </a:p>
        </p:txBody>
      </p:sp>
      <p:sp>
        <p:nvSpPr>
          <p:cNvPr id="503812" name="Text Box 4"/>
          <p:cNvSpPr txBox="1">
            <a:spLocks noChangeArrowheads="1"/>
          </p:cNvSpPr>
          <p:nvPr/>
        </p:nvSpPr>
        <p:spPr bwMode="auto">
          <a:xfrm>
            <a:off x="5043488" y="5562600"/>
            <a:ext cx="3652837" cy="457200"/>
          </a:xfrm>
          <a:prstGeom prst="rect">
            <a:avLst/>
          </a:prstGeom>
          <a:noFill/>
          <a:ln w="9525">
            <a:noFill/>
            <a:miter lim="800000"/>
            <a:headEnd/>
            <a:tailEnd/>
          </a:ln>
          <a:effectLst/>
        </p:spPr>
        <p:txBody>
          <a:bodyPr wrap="none">
            <a:spAutoFit/>
          </a:bodyPr>
          <a:lstStyle/>
          <a:p>
            <a:pPr>
              <a:spcBef>
                <a:spcPct val="50000"/>
              </a:spcBef>
              <a:defRPr/>
            </a:pPr>
            <a:r>
              <a:rPr lang="en-US" sz="2400" b="1">
                <a:effectLst>
                  <a:outerShdw blurRad="38100" dist="38100" dir="2700000" algn="tl">
                    <a:srgbClr val="C0C0C0"/>
                  </a:outerShdw>
                </a:effectLst>
                <a:latin typeface="Courier New" pitchFamily="49" charset="0"/>
              </a:rPr>
              <a:t>sooner.oscer.ou.edu</a:t>
            </a:r>
          </a:p>
        </p:txBody>
      </p:sp>
      <p:pic>
        <p:nvPicPr>
          <p:cNvPr id="33799" name="Picture 5" descr="topdawg_20051004"/>
          <p:cNvPicPr>
            <a:picLocks noChangeAspect="1" noChangeArrowheads="1"/>
          </p:cNvPicPr>
          <p:nvPr/>
        </p:nvPicPr>
        <p:blipFill>
          <a:blip r:embed="rId4" cstate="print"/>
          <a:srcRect/>
          <a:stretch>
            <a:fillRect/>
          </a:stretch>
        </p:blipFill>
        <p:spPr bwMode="auto">
          <a:xfrm>
            <a:off x="5448300" y="1905000"/>
            <a:ext cx="2801938" cy="3733800"/>
          </a:xfrm>
          <a:prstGeom prst="rect">
            <a:avLst/>
          </a:prstGeom>
          <a:noFill/>
          <a:ln w="9525">
            <a:noFill/>
            <a:miter lim="800000"/>
            <a:headEnd/>
            <a:tailEnd/>
          </a:ln>
        </p:spPr>
      </p:pic>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34819" name="Slide Number Placeholder 4"/>
          <p:cNvSpPr>
            <a:spLocks noGrp="1"/>
          </p:cNvSpPr>
          <p:nvPr>
            <p:ph type="sldNum" sz="quarter" idx="11"/>
          </p:nvPr>
        </p:nvSpPr>
        <p:spPr>
          <a:noFill/>
        </p:spPr>
        <p:txBody>
          <a:bodyPr/>
          <a:lstStyle/>
          <a:p>
            <a:fld id="{952D9300-87D3-429E-9C09-C536CBAD9FFF}" type="slidenum">
              <a:rPr lang="en-US"/>
              <a:pPr/>
              <a:t>25</a:t>
            </a:fld>
            <a:endParaRPr lang="en-US"/>
          </a:p>
        </p:txBody>
      </p:sp>
      <p:sp>
        <p:nvSpPr>
          <p:cNvPr id="34820" name="Rectangle 2"/>
          <p:cNvSpPr>
            <a:spLocks noGrp="1" noChangeArrowheads="1"/>
          </p:cNvSpPr>
          <p:nvPr>
            <p:ph type="body" idx="1"/>
          </p:nvPr>
        </p:nvSpPr>
        <p:spPr>
          <a:xfrm>
            <a:off x="457200" y="1371600"/>
            <a:ext cx="5029200" cy="4800600"/>
          </a:xfrm>
        </p:spPr>
        <p:txBody>
          <a:bodyPr/>
          <a:lstStyle/>
          <a:p>
            <a:pPr eaLnBrk="1" hangingPunct="1">
              <a:buClr>
                <a:schemeClr val="folHlink"/>
              </a:buClr>
              <a:buFont typeface="Wingdings" pitchFamily="2" charset="2"/>
              <a:buNone/>
            </a:pPr>
            <a:r>
              <a:rPr lang="en-US" b="1" smtClean="0">
                <a:solidFill>
                  <a:srgbClr val="800080"/>
                </a:solidFill>
              </a:rPr>
              <a:t>DEBUTED NOVEMBER 2008 AT:</a:t>
            </a:r>
          </a:p>
          <a:p>
            <a:pPr eaLnBrk="1" hangingPunct="1">
              <a:buClr>
                <a:schemeClr val="folHlink"/>
              </a:buClr>
            </a:pPr>
            <a:r>
              <a:rPr lang="en-US" b="1" smtClean="0">
                <a:solidFill>
                  <a:srgbClr val="800080"/>
                </a:solidFill>
              </a:rPr>
              <a:t>#90 worldwide</a:t>
            </a:r>
          </a:p>
          <a:p>
            <a:pPr eaLnBrk="1" hangingPunct="1">
              <a:buClr>
                <a:schemeClr val="folHlink"/>
              </a:buClr>
            </a:pPr>
            <a:r>
              <a:rPr lang="en-US" b="1" smtClean="0">
                <a:solidFill>
                  <a:srgbClr val="800080"/>
                </a:solidFill>
              </a:rPr>
              <a:t>#47 in the US</a:t>
            </a:r>
          </a:p>
          <a:p>
            <a:pPr eaLnBrk="1" hangingPunct="1">
              <a:buClr>
                <a:schemeClr val="folHlink"/>
              </a:buClr>
            </a:pPr>
            <a:r>
              <a:rPr lang="en-US" b="1" smtClean="0">
                <a:solidFill>
                  <a:srgbClr val="800080"/>
                </a:solidFill>
              </a:rPr>
              <a:t>#14 among US academic</a:t>
            </a:r>
          </a:p>
          <a:p>
            <a:pPr eaLnBrk="1" hangingPunct="1">
              <a:lnSpc>
                <a:spcPct val="90000"/>
              </a:lnSpc>
              <a:buClr>
                <a:schemeClr val="folHlink"/>
              </a:buClr>
            </a:pPr>
            <a:r>
              <a:rPr lang="en-US" b="1" smtClean="0">
                <a:solidFill>
                  <a:srgbClr val="800080"/>
                </a:solidFill>
              </a:rPr>
              <a:t>#10 among US academic excluding TeraGrid</a:t>
            </a:r>
          </a:p>
          <a:p>
            <a:pPr eaLnBrk="1" hangingPunct="1">
              <a:buClr>
                <a:schemeClr val="folHlink"/>
              </a:buClr>
            </a:pPr>
            <a:r>
              <a:rPr lang="en-US" b="1" smtClean="0">
                <a:solidFill>
                  <a:srgbClr val="800080"/>
                </a:solidFill>
              </a:rPr>
              <a:t>#2 in the Big 12</a:t>
            </a:r>
          </a:p>
          <a:p>
            <a:pPr eaLnBrk="1" hangingPunct="1">
              <a:buClr>
                <a:schemeClr val="folHlink"/>
              </a:buClr>
            </a:pPr>
            <a:r>
              <a:rPr lang="en-US" b="1" smtClean="0">
                <a:solidFill>
                  <a:srgbClr val="800080"/>
                </a:solidFill>
              </a:rPr>
              <a:t>#1 in the Big 12                 excluding TeraGrid</a:t>
            </a:r>
          </a:p>
          <a:p>
            <a:pPr eaLnBrk="1" hangingPunct="1">
              <a:lnSpc>
                <a:spcPct val="90000"/>
              </a:lnSpc>
              <a:buFont typeface="Wingdings" pitchFamily="2" charset="2"/>
              <a:buNone/>
            </a:pPr>
            <a:endParaRPr lang="en-US" smtClean="0"/>
          </a:p>
        </p:txBody>
      </p:sp>
      <p:sp>
        <p:nvSpPr>
          <p:cNvPr id="34821" name="Rectangle 3"/>
          <p:cNvSpPr>
            <a:spLocks noGrp="1" noChangeArrowheads="1"/>
          </p:cNvSpPr>
          <p:nvPr>
            <p:ph type="title"/>
          </p:nvPr>
        </p:nvSpPr>
        <p:spPr/>
        <p:txBody>
          <a:bodyPr/>
          <a:lstStyle/>
          <a:p>
            <a:pPr eaLnBrk="1" hangingPunct="1"/>
            <a:r>
              <a:rPr lang="en-US" smtClean="0"/>
              <a:t>Dell Intel Xeon Linux Cluster</a:t>
            </a:r>
          </a:p>
        </p:txBody>
      </p:sp>
      <p:sp>
        <p:nvSpPr>
          <p:cNvPr id="504836" name="Text Box 4"/>
          <p:cNvSpPr txBox="1">
            <a:spLocks noChangeArrowheads="1"/>
          </p:cNvSpPr>
          <p:nvPr/>
        </p:nvSpPr>
        <p:spPr bwMode="auto">
          <a:xfrm>
            <a:off x="5043488" y="5562600"/>
            <a:ext cx="3652837" cy="457200"/>
          </a:xfrm>
          <a:prstGeom prst="rect">
            <a:avLst/>
          </a:prstGeom>
          <a:noFill/>
          <a:ln w="9525">
            <a:noFill/>
            <a:miter lim="800000"/>
            <a:headEnd/>
            <a:tailEnd/>
          </a:ln>
          <a:effectLst/>
        </p:spPr>
        <p:txBody>
          <a:bodyPr wrap="none">
            <a:spAutoFit/>
          </a:bodyPr>
          <a:lstStyle/>
          <a:p>
            <a:pPr>
              <a:spcBef>
                <a:spcPct val="50000"/>
              </a:spcBef>
              <a:defRPr/>
            </a:pPr>
            <a:r>
              <a:rPr lang="en-US" sz="2400" b="1">
                <a:effectLst>
                  <a:outerShdw blurRad="38100" dist="38100" dir="2700000" algn="tl">
                    <a:srgbClr val="C0C0C0"/>
                  </a:outerShdw>
                </a:effectLst>
                <a:latin typeface="Courier New" pitchFamily="49" charset="0"/>
              </a:rPr>
              <a:t>sooner.oscer.ou.edu</a:t>
            </a:r>
          </a:p>
        </p:txBody>
      </p:sp>
      <p:pic>
        <p:nvPicPr>
          <p:cNvPr id="34823" name="Picture 5" descr="topdawg_20051004"/>
          <p:cNvPicPr>
            <a:picLocks noChangeAspect="1" noChangeArrowheads="1"/>
          </p:cNvPicPr>
          <p:nvPr/>
        </p:nvPicPr>
        <p:blipFill>
          <a:blip r:embed="rId4" cstate="print"/>
          <a:srcRect/>
          <a:stretch>
            <a:fillRect/>
          </a:stretch>
        </p:blipFill>
        <p:spPr bwMode="auto">
          <a:xfrm>
            <a:off x="5448300" y="1905000"/>
            <a:ext cx="2801938" cy="3733800"/>
          </a:xfrm>
          <a:prstGeom prst="rect">
            <a:avLst/>
          </a:prstGeom>
          <a:noFill/>
          <a:ln w="9525">
            <a:noFill/>
            <a:miter lim="800000"/>
            <a:headEnd/>
            <a:tailEnd/>
          </a:ln>
        </p:spPr>
      </p:pic>
      <p:sp>
        <p:nvSpPr>
          <p:cNvPr id="34824"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35843" name="Slide Number Placeholder 4"/>
          <p:cNvSpPr>
            <a:spLocks noGrp="1"/>
          </p:cNvSpPr>
          <p:nvPr>
            <p:ph type="sldNum" sz="quarter" idx="11"/>
          </p:nvPr>
        </p:nvSpPr>
        <p:spPr>
          <a:noFill/>
        </p:spPr>
        <p:txBody>
          <a:bodyPr/>
          <a:lstStyle/>
          <a:p>
            <a:fld id="{A4521172-E86F-4BFD-9E69-21ACED33C9D9}" type="slidenum">
              <a:rPr lang="en-US"/>
              <a:pPr/>
              <a:t>26</a:t>
            </a:fld>
            <a:endParaRPr lang="en-US"/>
          </a:p>
        </p:txBody>
      </p:sp>
      <p:sp>
        <p:nvSpPr>
          <p:cNvPr id="35844" name="Rectangle 2"/>
          <p:cNvSpPr>
            <a:spLocks noGrp="1" noChangeArrowheads="1"/>
          </p:cNvSpPr>
          <p:nvPr>
            <p:ph type="body" idx="1"/>
          </p:nvPr>
        </p:nvSpPr>
        <p:spPr>
          <a:xfrm>
            <a:off x="457200" y="1371600"/>
            <a:ext cx="5029200" cy="4800600"/>
          </a:xfrm>
        </p:spPr>
        <p:txBody>
          <a:bodyPr/>
          <a:lstStyle/>
          <a:p>
            <a:pPr eaLnBrk="1" hangingPunct="1">
              <a:buClr>
                <a:schemeClr val="folHlink"/>
              </a:buClr>
              <a:buFont typeface="Wingdings" pitchFamily="2" charset="2"/>
              <a:buNone/>
            </a:pPr>
            <a:r>
              <a:rPr lang="en-US" b="1" smtClean="0">
                <a:solidFill>
                  <a:srgbClr val="800080"/>
                </a:solidFill>
              </a:rPr>
              <a:t>Purchased mid-July 2008</a:t>
            </a:r>
          </a:p>
          <a:p>
            <a:pPr eaLnBrk="1" hangingPunct="1">
              <a:buClr>
                <a:schemeClr val="folHlink"/>
              </a:buClr>
              <a:buFont typeface="Wingdings" pitchFamily="2" charset="2"/>
              <a:buNone/>
            </a:pPr>
            <a:r>
              <a:rPr lang="en-US" b="1" smtClean="0">
                <a:solidFill>
                  <a:srgbClr val="800080"/>
                </a:solidFill>
              </a:rPr>
              <a:t>First friendly user Aug 15 2008</a:t>
            </a:r>
          </a:p>
          <a:p>
            <a:pPr eaLnBrk="1" hangingPunct="1">
              <a:buClr>
                <a:schemeClr val="folHlink"/>
              </a:buClr>
              <a:buFont typeface="Wingdings" pitchFamily="2" charset="2"/>
              <a:buNone/>
            </a:pPr>
            <a:r>
              <a:rPr lang="en-US" b="1" smtClean="0">
                <a:solidFill>
                  <a:srgbClr val="800080"/>
                </a:solidFill>
              </a:rPr>
              <a:t>Full production Oct 3 2008</a:t>
            </a:r>
          </a:p>
          <a:p>
            <a:pPr eaLnBrk="1" hangingPunct="1">
              <a:buClr>
                <a:schemeClr val="folHlink"/>
              </a:buClr>
              <a:buFont typeface="Wingdings" pitchFamily="2" charset="2"/>
              <a:buNone/>
            </a:pPr>
            <a:endParaRPr lang="en-US" b="1" smtClean="0">
              <a:solidFill>
                <a:srgbClr val="800080"/>
              </a:solidFill>
            </a:endParaRPr>
          </a:p>
          <a:p>
            <a:pPr eaLnBrk="1" hangingPunct="1">
              <a:buClr>
                <a:schemeClr val="folHlink"/>
              </a:buClr>
              <a:buFont typeface="Wingdings" pitchFamily="2" charset="2"/>
              <a:buNone/>
            </a:pPr>
            <a:r>
              <a:rPr lang="en-US" b="1" smtClean="0">
                <a:solidFill>
                  <a:srgbClr val="800080"/>
                </a:solidFill>
              </a:rPr>
              <a:t>Christmas Day 2008: &gt;~75% of nodes and ~66% of cores were in use.</a:t>
            </a:r>
          </a:p>
          <a:p>
            <a:pPr eaLnBrk="1" hangingPunct="1">
              <a:lnSpc>
                <a:spcPct val="90000"/>
              </a:lnSpc>
              <a:buFont typeface="Wingdings" pitchFamily="2" charset="2"/>
              <a:buNone/>
            </a:pPr>
            <a:endParaRPr lang="en-US" smtClean="0"/>
          </a:p>
        </p:txBody>
      </p:sp>
      <p:sp>
        <p:nvSpPr>
          <p:cNvPr id="35845" name="Rectangle 3"/>
          <p:cNvSpPr>
            <a:spLocks noGrp="1" noChangeArrowheads="1"/>
          </p:cNvSpPr>
          <p:nvPr>
            <p:ph type="title"/>
          </p:nvPr>
        </p:nvSpPr>
        <p:spPr/>
        <p:txBody>
          <a:bodyPr/>
          <a:lstStyle/>
          <a:p>
            <a:pPr eaLnBrk="1" hangingPunct="1"/>
            <a:r>
              <a:rPr lang="en-US" smtClean="0"/>
              <a:t>Dell Intel Xeon Linux Cluster</a:t>
            </a:r>
          </a:p>
        </p:txBody>
      </p:sp>
      <p:sp>
        <p:nvSpPr>
          <p:cNvPr id="506884" name="Text Box 4"/>
          <p:cNvSpPr txBox="1">
            <a:spLocks noChangeArrowheads="1"/>
          </p:cNvSpPr>
          <p:nvPr/>
        </p:nvSpPr>
        <p:spPr bwMode="auto">
          <a:xfrm>
            <a:off x="5043488" y="5562600"/>
            <a:ext cx="3652837" cy="457200"/>
          </a:xfrm>
          <a:prstGeom prst="rect">
            <a:avLst/>
          </a:prstGeom>
          <a:noFill/>
          <a:ln w="9525">
            <a:noFill/>
            <a:miter lim="800000"/>
            <a:headEnd/>
            <a:tailEnd/>
          </a:ln>
          <a:effectLst/>
        </p:spPr>
        <p:txBody>
          <a:bodyPr wrap="none">
            <a:spAutoFit/>
          </a:bodyPr>
          <a:lstStyle/>
          <a:p>
            <a:pPr>
              <a:spcBef>
                <a:spcPct val="50000"/>
              </a:spcBef>
              <a:defRPr/>
            </a:pPr>
            <a:r>
              <a:rPr lang="en-US" sz="2400" b="1">
                <a:effectLst>
                  <a:outerShdw blurRad="38100" dist="38100" dir="2700000" algn="tl">
                    <a:srgbClr val="C0C0C0"/>
                  </a:outerShdw>
                </a:effectLst>
                <a:latin typeface="Courier New" pitchFamily="49" charset="0"/>
              </a:rPr>
              <a:t>sooner.oscer.ou.edu</a:t>
            </a:r>
          </a:p>
        </p:txBody>
      </p:sp>
      <p:pic>
        <p:nvPicPr>
          <p:cNvPr id="35847" name="Picture 5" descr="topdawg_20051004"/>
          <p:cNvPicPr>
            <a:picLocks noChangeAspect="1" noChangeArrowheads="1"/>
          </p:cNvPicPr>
          <p:nvPr/>
        </p:nvPicPr>
        <p:blipFill>
          <a:blip r:embed="rId4" cstate="print"/>
          <a:srcRect/>
          <a:stretch>
            <a:fillRect/>
          </a:stretch>
        </p:blipFill>
        <p:spPr bwMode="auto">
          <a:xfrm>
            <a:off x="5448300" y="1905000"/>
            <a:ext cx="2801938" cy="3733800"/>
          </a:xfrm>
          <a:prstGeom prst="rect">
            <a:avLst/>
          </a:prstGeom>
          <a:noFill/>
          <a:ln w="9525">
            <a:noFill/>
            <a:miter lim="800000"/>
            <a:headEnd/>
            <a:tailEnd/>
          </a:ln>
        </p:spPr>
      </p:pic>
      <p:sp>
        <p:nvSpPr>
          <p:cNvPr id="35848"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36867" name="Slide Number Placeholder 4"/>
          <p:cNvSpPr>
            <a:spLocks noGrp="1"/>
          </p:cNvSpPr>
          <p:nvPr>
            <p:ph type="sldNum" sz="quarter" idx="11"/>
          </p:nvPr>
        </p:nvSpPr>
        <p:spPr>
          <a:noFill/>
        </p:spPr>
        <p:txBody>
          <a:bodyPr/>
          <a:lstStyle/>
          <a:p>
            <a:fld id="{E71F9149-01AE-4A4F-A81B-E1901E56968D}" type="slidenum">
              <a:rPr lang="en-US"/>
              <a:pPr/>
              <a:t>27</a:t>
            </a:fld>
            <a:endParaRPr lang="en-US"/>
          </a:p>
        </p:txBody>
      </p:sp>
      <p:sp>
        <p:nvSpPr>
          <p:cNvPr id="36868" name="Rectangle 2"/>
          <p:cNvSpPr>
            <a:spLocks noGrp="1" noChangeArrowheads="1"/>
          </p:cNvSpPr>
          <p:nvPr>
            <p:ph type="title"/>
          </p:nvPr>
        </p:nvSpPr>
        <p:spPr/>
        <p:txBody>
          <a:bodyPr/>
          <a:lstStyle/>
          <a:p>
            <a:pPr eaLnBrk="1" hangingPunct="1"/>
            <a:r>
              <a:rPr lang="en-US" smtClean="0"/>
              <a:t>What is a Cluster?</a:t>
            </a:r>
          </a:p>
        </p:txBody>
      </p:sp>
      <p:sp>
        <p:nvSpPr>
          <p:cNvPr id="36869" name="Rectangle 3"/>
          <p:cNvSpPr>
            <a:spLocks noGrp="1" noChangeArrowheads="1"/>
          </p:cNvSpPr>
          <p:nvPr>
            <p:ph type="body" idx="1"/>
          </p:nvPr>
        </p:nvSpPr>
        <p:spPr/>
        <p:txBody>
          <a:bodyPr/>
          <a:lstStyle/>
          <a:p>
            <a:pPr eaLnBrk="1" hangingPunct="1">
              <a:buFont typeface="Wingdings" pitchFamily="2" charset="2"/>
              <a:buNone/>
            </a:pPr>
            <a:r>
              <a:rPr lang="en-US" smtClean="0"/>
              <a:t>“… [W]hat a ship is … It's not just a keel and hull and a deck and sails. That's what a ship needs. But what a ship is ... is freedom.”</a:t>
            </a:r>
          </a:p>
          <a:p>
            <a:pPr eaLnBrk="1" hangingPunct="1">
              <a:buFont typeface="Wingdings" pitchFamily="2" charset="2"/>
              <a:buNone/>
            </a:pPr>
            <a:r>
              <a:rPr lang="en-US" smtClean="0"/>
              <a:t>					– Captain Jack Sparrow</a:t>
            </a:r>
          </a:p>
          <a:p>
            <a:pPr eaLnBrk="1" hangingPunct="1">
              <a:buFont typeface="Wingdings" pitchFamily="2" charset="2"/>
              <a:buNone/>
            </a:pPr>
            <a:r>
              <a:rPr lang="en-US" smtClean="0"/>
              <a:t>					   “Pirates of the Caribbean”</a:t>
            </a:r>
          </a:p>
        </p:txBody>
      </p:sp>
      <p:pic>
        <p:nvPicPr>
          <p:cNvPr id="36870" name="Picture 4" descr="capnjack"/>
          <p:cNvPicPr>
            <a:picLocks noChangeAspect="1" noChangeArrowheads="1"/>
          </p:cNvPicPr>
          <p:nvPr/>
        </p:nvPicPr>
        <p:blipFill>
          <a:blip r:embed="rId3" cstate="print"/>
          <a:srcRect/>
          <a:stretch>
            <a:fillRect/>
          </a:stretch>
        </p:blipFill>
        <p:spPr bwMode="auto">
          <a:xfrm>
            <a:off x="533400" y="3200400"/>
            <a:ext cx="4000500" cy="26638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37891" name="Slide Number Placeholder 4"/>
          <p:cNvSpPr>
            <a:spLocks noGrp="1"/>
          </p:cNvSpPr>
          <p:nvPr>
            <p:ph type="sldNum" sz="quarter" idx="11"/>
          </p:nvPr>
        </p:nvSpPr>
        <p:spPr>
          <a:noFill/>
        </p:spPr>
        <p:txBody>
          <a:bodyPr/>
          <a:lstStyle/>
          <a:p>
            <a:fld id="{37AD7288-0C15-4989-807D-FD7DD9E7F795}" type="slidenum">
              <a:rPr lang="en-US"/>
              <a:pPr/>
              <a:t>28</a:t>
            </a:fld>
            <a:endParaRPr lang="en-US"/>
          </a:p>
        </p:txBody>
      </p:sp>
      <p:sp>
        <p:nvSpPr>
          <p:cNvPr id="37892" name="Rectangle 2"/>
          <p:cNvSpPr>
            <a:spLocks noGrp="1" noChangeArrowheads="1"/>
          </p:cNvSpPr>
          <p:nvPr>
            <p:ph type="title"/>
          </p:nvPr>
        </p:nvSpPr>
        <p:spPr/>
        <p:txBody>
          <a:bodyPr/>
          <a:lstStyle/>
          <a:p>
            <a:pPr eaLnBrk="1" hangingPunct="1"/>
            <a:r>
              <a:rPr lang="en-US" smtClean="0"/>
              <a:t>What a Cluster is ….</a:t>
            </a:r>
          </a:p>
        </p:txBody>
      </p:sp>
      <p:sp>
        <p:nvSpPr>
          <p:cNvPr id="37893" name="Rectangle 3"/>
          <p:cNvSpPr>
            <a:spLocks noGrp="1" noChangeArrowheads="1"/>
          </p:cNvSpPr>
          <p:nvPr>
            <p:ph type="body" idx="1"/>
          </p:nvPr>
        </p:nvSpPr>
        <p:spPr/>
        <p:txBody>
          <a:bodyPr/>
          <a:lstStyle/>
          <a:p>
            <a:pPr eaLnBrk="1" hangingPunct="1">
              <a:buFont typeface="Wingdings" pitchFamily="2" charset="2"/>
              <a:buNone/>
            </a:pPr>
            <a:r>
              <a:rPr lang="en-US" smtClean="0"/>
              <a:t>A cluster </a:t>
            </a:r>
            <a:r>
              <a:rPr lang="en-US" b="1" u="sng" smtClean="0"/>
              <a:t>needs</a:t>
            </a:r>
            <a:r>
              <a:rPr lang="en-US" smtClean="0"/>
              <a:t> of a collection of small computers, called </a:t>
            </a:r>
            <a:r>
              <a:rPr lang="en-US" b="1" i="1" u="sng" smtClean="0"/>
              <a:t>nodes</a:t>
            </a:r>
            <a:r>
              <a:rPr lang="en-US" smtClean="0"/>
              <a:t>, hooked together by an </a:t>
            </a:r>
            <a:r>
              <a:rPr lang="en-US" b="1" i="1" u="sng" smtClean="0"/>
              <a:t>interconnection network</a:t>
            </a:r>
            <a:r>
              <a:rPr lang="en-US" smtClean="0"/>
              <a:t> (or </a:t>
            </a:r>
            <a:r>
              <a:rPr lang="en-US" b="1" i="1" u="sng" smtClean="0"/>
              <a:t>interconnect</a:t>
            </a:r>
            <a:r>
              <a:rPr lang="en-US" smtClean="0"/>
              <a:t> for short).</a:t>
            </a:r>
          </a:p>
          <a:p>
            <a:pPr eaLnBrk="1" hangingPunct="1">
              <a:buFont typeface="Wingdings" pitchFamily="2" charset="2"/>
              <a:buNone/>
            </a:pPr>
            <a:r>
              <a:rPr lang="en-US" smtClean="0"/>
              <a:t>It also </a:t>
            </a:r>
            <a:r>
              <a:rPr lang="en-US" b="1" u="sng" smtClean="0"/>
              <a:t>needs</a:t>
            </a:r>
            <a:r>
              <a:rPr lang="en-US" smtClean="0"/>
              <a:t> software that allows the nodes to communicate over the interconnect.</a:t>
            </a:r>
          </a:p>
          <a:p>
            <a:pPr eaLnBrk="1" hangingPunct="1">
              <a:buFont typeface="Wingdings" pitchFamily="2" charset="2"/>
              <a:buNone/>
            </a:pPr>
            <a:r>
              <a:rPr lang="en-US" smtClean="0"/>
              <a:t>But what a cluster </a:t>
            </a:r>
            <a:r>
              <a:rPr lang="en-US" b="1" u="sng" smtClean="0"/>
              <a:t>is</a:t>
            </a:r>
            <a:r>
              <a:rPr lang="en-US" smtClean="0"/>
              <a:t> … is all of these components working together as if they’re one big computer ... a </a:t>
            </a:r>
            <a:r>
              <a:rPr lang="en-US" b="1" u="sng" smtClean="0"/>
              <a:t>super</a:t>
            </a:r>
            <a:r>
              <a:rPr lang="en-US" smtClean="0"/>
              <a:t> computer.</a:t>
            </a: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38915" name="Slide Number Placeholder 3"/>
          <p:cNvSpPr>
            <a:spLocks noGrp="1"/>
          </p:cNvSpPr>
          <p:nvPr>
            <p:ph type="sldNum" sz="quarter" idx="11"/>
          </p:nvPr>
        </p:nvSpPr>
        <p:spPr>
          <a:noFill/>
        </p:spPr>
        <p:txBody>
          <a:bodyPr/>
          <a:lstStyle/>
          <a:p>
            <a:fld id="{18EECAA3-9744-42BD-A076-412AAE382076}" type="slidenum">
              <a:rPr lang="en-US"/>
              <a:pPr/>
              <a:t>29</a:t>
            </a:fld>
            <a:endParaRPr lang="en-US"/>
          </a:p>
        </p:txBody>
      </p:sp>
      <p:sp>
        <p:nvSpPr>
          <p:cNvPr id="38916" name="Rectangle 2"/>
          <p:cNvSpPr>
            <a:spLocks noGrp="1" noChangeArrowheads="1"/>
          </p:cNvSpPr>
          <p:nvPr>
            <p:ph type="title"/>
          </p:nvPr>
        </p:nvSpPr>
        <p:spPr/>
        <p:txBody>
          <a:bodyPr/>
          <a:lstStyle/>
          <a:p>
            <a:pPr eaLnBrk="1" hangingPunct="1"/>
            <a:r>
              <a:rPr lang="en-US" smtClean="0"/>
              <a:t>An Actual Cluster</a:t>
            </a:r>
          </a:p>
        </p:txBody>
      </p:sp>
      <p:pic>
        <p:nvPicPr>
          <p:cNvPr id="38917" name="Picture 3" descr="boomerback4"/>
          <p:cNvPicPr>
            <a:picLocks noChangeAspect="1" noChangeArrowheads="1"/>
          </p:cNvPicPr>
          <p:nvPr/>
        </p:nvPicPr>
        <p:blipFill>
          <a:blip r:embed="rId3" cstate="print"/>
          <a:srcRect/>
          <a:stretch>
            <a:fillRect/>
          </a:stretch>
        </p:blipFill>
        <p:spPr bwMode="auto">
          <a:xfrm>
            <a:off x="5029200" y="1371600"/>
            <a:ext cx="3086100" cy="4114800"/>
          </a:xfrm>
          <a:prstGeom prst="rect">
            <a:avLst/>
          </a:prstGeom>
          <a:noFill/>
          <a:ln w="9525">
            <a:noFill/>
            <a:miter lim="800000"/>
            <a:headEnd/>
            <a:tailEnd/>
          </a:ln>
        </p:spPr>
      </p:pic>
      <p:pic>
        <p:nvPicPr>
          <p:cNvPr id="38918" name="Picture 4" descr="boomerback1"/>
          <p:cNvPicPr>
            <a:picLocks noChangeAspect="1" noChangeArrowheads="1"/>
          </p:cNvPicPr>
          <p:nvPr/>
        </p:nvPicPr>
        <p:blipFill>
          <a:blip r:embed="rId4" cstate="print"/>
          <a:srcRect/>
          <a:stretch>
            <a:fillRect/>
          </a:stretch>
        </p:blipFill>
        <p:spPr bwMode="auto">
          <a:xfrm>
            <a:off x="1333500" y="1295400"/>
            <a:ext cx="3314700" cy="4419600"/>
          </a:xfrm>
          <a:prstGeom prst="rect">
            <a:avLst/>
          </a:prstGeom>
          <a:noFill/>
          <a:ln w="9525">
            <a:noFill/>
            <a:miter lim="800000"/>
            <a:headEnd/>
            <a:tailEnd/>
          </a:ln>
        </p:spPr>
      </p:pic>
      <p:sp>
        <p:nvSpPr>
          <p:cNvPr id="38919" name="Rectangle 5"/>
          <p:cNvSpPr>
            <a:spLocks noChangeArrowheads="1"/>
          </p:cNvSpPr>
          <p:nvPr/>
        </p:nvSpPr>
        <p:spPr bwMode="auto">
          <a:xfrm>
            <a:off x="4953000" y="5257800"/>
            <a:ext cx="3276600" cy="304800"/>
          </a:xfrm>
          <a:prstGeom prst="rect">
            <a:avLst/>
          </a:prstGeom>
          <a:solidFill>
            <a:srgbClr val="FFFFFF"/>
          </a:solidFill>
          <a:ln w="9525">
            <a:solidFill>
              <a:srgbClr val="FFFFFF"/>
            </a:solidFill>
            <a:miter lim="800000"/>
            <a:headEnd/>
            <a:tailEnd/>
          </a:ln>
        </p:spPr>
        <p:txBody>
          <a:bodyPr wrap="none" anchor="ctr"/>
          <a:lstStyle/>
          <a:p>
            <a:endParaRPr lang="en-US"/>
          </a:p>
        </p:txBody>
      </p:sp>
      <p:sp>
        <p:nvSpPr>
          <p:cNvPr id="38920" name="Text Box 6"/>
          <p:cNvSpPr txBox="1">
            <a:spLocks noChangeArrowheads="1"/>
          </p:cNvSpPr>
          <p:nvPr/>
        </p:nvSpPr>
        <p:spPr bwMode="auto">
          <a:xfrm>
            <a:off x="4953000" y="5410200"/>
            <a:ext cx="1428750" cy="366713"/>
          </a:xfrm>
          <a:prstGeom prst="rect">
            <a:avLst/>
          </a:prstGeom>
          <a:noFill/>
          <a:ln w="9525">
            <a:noFill/>
            <a:miter lim="800000"/>
            <a:headEnd/>
            <a:tailEnd/>
          </a:ln>
        </p:spPr>
        <p:txBody>
          <a:bodyPr wrap="none">
            <a:spAutoFit/>
          </a:bodyPr>
          <a:lstStyle/>
          <a:p>
            <a:pPr algn="l"/>
            <a:r>
              <a:rPr lang="en-US" b="1"/>
              <a:t>Interconnect</a:t>
            </a:r>
          </a:p>
        </p:txBody>
      </p:sp>
      <p:sp>
        <p:nvSpPr>
          <p:cNvPr id="38921" name="Line 7"/>
          <p:cNvSpPr>
            <a:spLocks noChangeShapeType="1"/>
          </p:cNvSpPr>
          <p:nvPr/>
        </p:nvSpPr>
        <p:spPr bwMode="auto">
          <a:xfrm flipH="1" flipV="1">
            <a:off x="1828800" y="3581400"/>
            <a:ext cx="3200400" cy="1828800"/>
          </a:xfrm>
          <a:prstGeom prst="line">
            <a:avLst/>
          </a:prstGeom>
          <a:noFill/>
          <a:ln w="38100">
            <a:solidFill>
              <a:schemeClr val="tx1"/>
            </a:solidFill>
            <a:miter lim="800000"/>
            <a:headEnd/>
            <a:tailEnd type="triangle" w="lg" len="lg"/>
          </a:ln>
        </p:spPr>
        <p:txBody>
          <a:bodyPr wrap="none"/>
          <a:lstStyle/>
          <a:p>
            <a:endParaRPr lang="en-US"/>
          </a:p>
        </p:txBody>
      </p:sp>
      <p:sp>
        <p:nvSpPr>
          <p:cNvPr id="38922" name="Line 8"/>
          <p:cNvSpPr>
            <a:spLocks noChangeShapeType="1"/>
          </p:cNvSpPr>
          <p:nvPr/>
        </p:nvSpPr>
        <p:spPr bwMode="auto">
          <a:xfrm flipV="1">
            <a:off x="5715000" y="4495800"/>
            <a:ext cx="152400" cy="990600"/>
          </a:xfrm>
          <a:prstGeom prst="line">
            <a:avLst/>
          </a:prstGeom>
          <a:noFill/>
          <a:ln w="38100">
            <a:solidFill>
              <a:schemeClr val="tx1"/>
            </a:solidFill>
            <a:miter lim="800000"/>
            <a:headEnd/>
            <a:tailEnd type="triangle" w="lg" len="lg"/>
          </a:ln>
        </p:spPr>
        <p:txBody>
          <a:bodyPr wrap="none"/>
          <a:lstStyle/>
          <a:p>
            <a:endParaRPr lang="en-US"/>
          </a:p>
        </p:txBody>
      </p:sp>
      <p:sp>
        <p:nvSpPr>
          <p:cNvPr id="38923" name="Text Box 9"/>
          <p:cNvSpPr txBox="1">
            <a:spLocks noChangeArrowheads="1"/>
          </p:cNvSpPr>
          <p:nvPr/>
        </p:nvSpPr>
        <p:spPr bwMode="auto">
          <a:xfrm>
            <a:off x="6705600" y="5562600"/>
            <a:ext cx="1219200" cy="366713"/>
          </a:xfrm>
          <a:prstGeom prst="rect">
            <a:avLst/>
          </a:prstGeom>
          <a:noFill/>
          <a:ln w="9525">
            <a:noFill/>
            <a:miter lim="800000"/>
            <a:headEnd/>
            <a:tailEnd/>
          </a:ln>
        </p:spPr>
        <p:txBody>
          <a:bodyPr>
            <a:spAutoFit/>
          </a:bodyPr>
          <a:lstStyle/>
          <a:p>
            <a:pPr>
              <a:spcBef>
                <a:spcPct val="50000"/>
              </a:spcBef>
            </a:pPr>
            <a:r>
              <a:rPr lang="en-US" b="1"/>
              <a:t>Nodes</a:t>
            </a:r>
          </a:p>
        </p:txBody>
      </p:sp>
      <p:sp>
        <p:nvSpPr>
          <p:cNvPr id="38924" name="Line 10"/>
          <p:cNvSpPr>
            <a:spLocks noChangeShapeType="1"/>
          </p:cNvSpPr>
          <p:nvPr/>
        </p:nvSpPr>
        <p:spPr bwMode="auto">
          <a:xfrm flipV="1">
            <a:off x="7239000" y="4495800"/>
            <a:ext cx="152400" cy="1066800"/>
          </a:xfrm>
          <a:prstGeom prst="line">
            <a:avLst/>
          </a:prstGeom>
          <a:noFill/>
          <a:ln w="38100">
            <a:solidFill>
              <a:schemeClr val="tx1"/>
            </a:solidFill>
            <a:miter lim="800000"/>
            <a:headEnd/>
            <a:tailEnd type="triangle" w="lg" len="lg"/>
          </a:ln>
        </p:spPr>
        <p:txBody>
          <a:bodyPr wrap="none"/>
          <a:lstStyle/>
          <a:p>
            <a:endParaRPr lang="en-US"/>
          </a:p>
        </p:txBody>
      </p:sp>
      <p:sp>
        <p:nvSpPr>
          <p:cNvPr id="38925" name="Line 11"/>
          <p:cNvSpPr>
            <a:spLocks noChangeShapeType="1"/>
          </p:cNvSpPr>
          <p:nvPr/>
        </p:nvSpPr>
        <p:spPr bwMode="auto">
          <a:xfrm flipH="1" flipV="1">
            <a:off x="2971800" y="4724400"/>
            <a:ext cx="2667000" cy="1447800"/>
          </a:xfrm>
          <a:prstGeom prst="line">
            <a:avLst/>
          </a:prstGeom>
          <a:noFill/>
          <a:ln w="38100">
            <a:solidFill>
              <a:schemeClr val="tx1"/>
            </a:solidFill>
            <a:miter lim="800000"/>
            <a:headEnd/>
            <a:tailEnd type="triangle" w="lg" len="lg"/>
          </a:ln>
        </p:spPr>
        <p:txBody>
          <a:bodyPr wrap="none"/>
          <a:lstStyle/>
          <a:p>
            <a:endParaRPr lang="en-US"/>
          </a:p>
        </p:txBody>
      </p:sp>
      <p:sp>
        <p:nvSpPr>
          <p:cNvPr id="38926" name="Line 12"/>
          <p:cNvSpPr>
            <a:spLocks noChangeShapeType="1"/>
          </p:cNvSpPr>
          <p:nvPr/>
        </p:nvSpPr>
        <p:spPr bwMode="auto">
          <a:xfrm flipV="1">
            <a:off x="5638800" y="5791200"/>
            <a:ext cx="1295400" cy="381000"/>
          </a:xfrm>
          <a:prstGeom prst="line">
            <a:avLst/>
          </a:prstGeom>
          <a:noFill/>
          <a:ln w="38100">
            <a:solidFill>
              <a:schemeClr val="tx1"/>
            </a:solidFill>
            <a:miter lim="800000"/>
            <a:headEnd/>
            <a:tailEnd/>
          </a:ln>
        </p:spPr>
        <p:txBody>
          <a:bodyPr wrap="none"/>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13315" name="Slide Number Placeholder 4"/>
          <p:cNvSpPr>
            <a:spLocks noGrp="1"/>
          </p:cNvSpPr>
          <p:nvPr>
            <p:ph type="sldNum" sz="quarter" idx="11"/>
          </p:nvPr>
        </p:nvSpPr>
        <p:spPr>
          <a:noFill/>
        </p:spPr>
        <p:txBody>
          <a:bodyPr/>
          <a:lstStyle/>
          <a:p>
            <a:fld id="{FC37ADDF-7EC2-4F6E-882B-11FD1F818009}" type="slidenum">
              <a:rPr lang="en-US"/>
              <a:pPr/>
              <a:t>3</a:t>
            </a:fld>
            <a:endParaRPr lang="en-US"/>
          </a:p>
        </p:txBody>
      </p:sp>
      <p:sp>
        <p:nvSpPr>
          <p:cNvPr id="13316" name="Rectangle 2"/>
          <p:cNvSpPr>
            <a:spLocks noGrp="1" noChangeArrowheads="1"/>
          </p:cNvSpPr>
          <p:nvPr>
            <p:ph type="title"/>
          </p:nvPr>
        </p:nvSpPr>
        <p:spPr/>
        <p:txBody>
          <a:bodyPr/>
          <a:lstStyle/>
          <a:p>
            <a:pPr eaLnBrk="1" hangingPunct="1"/>
            <a:r>
              <a:rPr lang="en-US" sz="3600" smtClean="0"/>
              <a:t>Things</a:t>
            </a:r>
          </a:p>
        </p:txBody>
      </p:sp>
      <p:pic>
        <p:nvPicPr>
          <p:cNvPr id="13317" name="Picture 5" descr="topdawg_20051004"/>
          <p:cNvPicPr>
            <a:picLocks noChangeAspect="1" noChangeArrowheads="1"/>
          </p:cNvPicPr>
          <p:nvPr/>
        </p:nvPicPr>
        <p:blipFill>
          <a:blip r:embed="rId3" cstate="print"/>
          <a:srcRect/>
          <a:stretch>
            <a:fillRect/>
          </a:stretch>
        </p:blipFill>
        <p:spPr bwMode="auto">
          <a:xfrm>
            <a:off x="762000" y="1295400"/>
            <a:ext cx="3581400" cy="4772025"/>
          </a:xfrm>
          <a:prstGeom prst="rect">
            <a:avLst/>
          </a:prstGeom>
          <a:noFill/>
          <a:ln w="9525">
            <a:noFill/>
            <a:miter lim="800000"/>
            <a:headEnd/>
            <a:tailEnd/>
          </a:ln>
        </p:spPr>
      </p:pic>
      <p:pic>
        <p:nvPicPr>
          <p:cNvPr id="13318" name="Picture 6" descr="carson206_25pct_20060417"/>
          <p:cNvPicPr>
            <a:picLocks noChangeAspect="1" noChangeArrowheads="1"/>
          </p:cNvPicPr>
          <p:nvPr/>
        </p:nvPicPr>
        <p:blipFill>
          <a:blip r:embed="rId4" cstate="print"/>
          <a:srcRect/>
          <a:stretch>
            <a:fillRect/>
          </a:stretch>
        </p:blipFill>
        <p:spPr bwMode="auto">
          <a:xfrm>
            <a:off x="4876800" y="2057400"/>
            <a:ext cx="2928938" cy="39020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39939" name="Slide Number Placeholder 5"/>
          <p:cNvSpPr>
            <a:spLocks noGrp="1"/>
          </p:cNvSpPr>
          <p:nvPr>
            <p:ph type="sldNum" sz="quarter" idx="11"/>
          </p:nvPr>
        </p:nvSpPr>
        <p:spPr>
          <a:noFill/>
        </p:spPr>
        <p:txBody>
          <a:bodyPr/>
          <a:lstStyle/>
          <a:p>
            <a:fld id="{25C60050-767F-48AE-8A6B-788A79C77363}" type="slidenum">
              <a:rPr lang="en-US"/>
              <a:pPr/>
              <a:t>30</a:t>
            </a:fld>
            <a:endParaRPr lang="en-US" dirty="0"/>
          </a:p>
        </p:txBody>
      </p:sp>
      <p:sp>
        <p:nvSpPr>
          <p:cNvPr id="39940" name="Rectangle 2"/>
          <p:cNvSpPr>
            <a:spLocks noGrp="1" noChangeArrowheads="1"/>
          </p:cNvSpPr>
          <p:nvPr>
            <p:ph type="title"/>
          </p:nvPr>
        </p:nvSpPr>
        <p:spPr/>
        <p:txBody>
          <a:bodyPr/>
          <a:lstStyle/>
          <a:p>
            <a:pPr eaLnBrk="1" hangingPunct="1"/>
            <a:r>
              <a:rPr lang="en-US" smtClean="0"/>
              <a:t>Condor</a:t>
            </a:r>
            <a:r>
              <a:rPr lang="en-US" sz="3600" smtClean="0"/>
              <a:t> Pool</a:t>
            </a:r>
          </a:p>
        </p:txBody>
      </p:sp>
      <p:sp>
        <p:nvSpPr>
          <p:cNvPr id="39941" name="Rectangle 3"/>
          <p:cNvSpPr>
            <a:spLocks noGrp="1" noChangeArrowheads="1"/>
          </p:cNvSpPr>
          <p:nvPr>
            <p:ph type="body" sz="half" idx="1"/>
          </p:nvPr>
        </p:nvSpPr>
        <p:spPr>
          <a:xfrm>
            <a:off x="609600" y="1371600"/>
            <a:ext cx="7010400" cy="4876800"/>
          </a:xfrm>
        </p:spPr>
        <p:txBody>
          <a:bodyPr/>
          <a:lstStyle/>
          <a:p>
            <a:pPr eaLnBrk="1" hangingPunct="1">
              <a:lnSpc>
                <a:spcPct val="90000"/>
              </a:lnSpc>
              <a:buFont typeface="Wingdings" pitchFamily="2" charset="2"/>
              <a:buNone/>
            </a:pPr>
            <a:r>
              <a:rPr lang="en-US" dirty="0" smtClean="0"/>
              <a:t>Condor is a software technology that allows idle desktop PCs to be used for number crunching.</a:t>
            </a:r>
          </a:p>
          <a:p>
            <a:pPr eaLnBrk="1" hangingPunct="1">
              <a:lnSpc>
                <a:spcPct val="90000"/>
              </a:lnSpc>
              <a:buFont typeface="Wingdings" pitchFamily="2" charset="2"/>
              <a:buNone/>
            </a:pPr>
            <a:r>
              <a:rPr lang="en-US" dirty="0" smtClean="0"/>
              <a:t>OU IT has deployed a large Condor pool (795 desktop 	PCs in IT student labs all over campus).</a:t>
            </a:r>
          </a:p>
          <a:p>
            <a:pPr eaLnBrk="1" hangingPunct="1">
              <a:lnSpc>
                <a:spcPct val="90000"/>
              </a:lnSpc>
              <a:buFont typeface="Wingdings" pitchFamily="2" charset="2"/>
              <a:buNone/>
            </a:pPr>
            <a:r>
              <a:rPr lang="en-US" dirty="0" smtClean="0"/>
              <a:t>It provides a huge amount of additional computing power – more than was available in all of OSCER  in 2005.</a:t>
            </a:r>
          </a:p>
          <a:p>
            <a:pPr eaLnBrk="1" hangingPunct="1">
              <a:lnSpc>
                <a:spcPct val="70000"/>
              </a:lnSpc>
              <a:buFont typeface="Wingdings" pitchFamily="2" charset="2"/>
              <a:buNone/>
            </a:pPr>
            <a:r>
              <a:rPr lang="en-US" dirty="0" smtClean="0"/>
              <a:t>20+ TFLOPs peak compute speed.</a:t>
            </a:r>
          </a:p>
          <a:p>
            <a:pPr eaLnBrk="1" hangingPunct="1">
              <a:lnSpc>
                <a:spcPct val="70000"/>
              </a:lnSpc>
              <a:buFont typeface="Wingdings" pitchFamily="2" charset="2"/>
              <a:buNone/>
            </a:pPr>
            <a:r>
              <a:rPr lang="en-US" dirty="0" smtClean="0"/>
              <a:t>And, the cost is very </a:t>
            </a:r>
            <a:r>
              <a:rPr lang="en-US" dirty="0" err="1" smtClean="0"/>
              <a:t>very</a:t>
            </a:r>
            <a:r>
              <a:rPr lang="en-US" dirty="0" smtClean="0"/>
              <a:t> low – almost literally free.</a:t>
            </a:r>
          </a:p>
          <a:p>
            <a:pPr eaLnBrk="1" hangingPunct="1">
              <a:lnSpc>
                <a:spcPct val="90000"/>
              </a:lnSpc>
              <a:buFont typeface="Wingdings" pitchFamily="2" charset="2"/>
              <a:buNone/>
            </a:pPr>
            <a:r>
              <a:rPr lang="en-US" dirty="0" smtClean="0"/>
              <a:t>Also, we’ve been seeing empirically that Condor gets about 80% of each PC’s time.</a:t>
            </a:r>
          </a:p>
        </p:txBody>
      </p:sp>
      <p:pic>
        <p:nvPicPr>
          <p:cNvPr id="39942" name="Picture 4" descr="carson206_25pct_20060417"/>
          <p:cNvPicPr>
            <a:picLocks noGrp="1" noChangeAspect="1" noChangeArrowheads="1"/>
          </p:cNvPicPr>
          <p:nvPr>
            <p:ph sz="half" idx="2"/>
          </p:nvPr>
        </p:nvPicPr>
        <p:blipFill>
          <a:blip r:embed="rId4" cstate="print"/>
          <a:srcRect/>
          <a:stretch>
            <a:fillRect/>
          </a:stretch>
        </p:blipFill>
        <p:spPr>
          <a:xfrm>
            <a:off x="7467600" y="1600200"/>
            <a:ext cx="1200150" cy="1600200"/>
          </a:xfrm>
          <a:noFill/>
        </p:spPr>
      </p:pic>
      <p:sp>
        <p:nvSpPr>
          <p:cNvPr id="39943"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40963" name="Slide Number Placeholder 4"/>
          <p:cNvSpPr>
            <a:spLocks noGrp="1"/>
          </p:cNvSpPr>
          <p:nvPr>
            <p:ph type="sldNum" sz="quarter" idx="11"/>
          </p:nvPr>
        </p:nvSpPr>
        <p:spPr>
          <a:noFill/>
        </p:spPr>
        <p:txBody>
          <a:bodyPr/>
          <a:lstStyle/>
          <a:p>
            <a:fld id="{B1F8C34E-7980-427B-A86B-DBFCC7DF3371}" type="slidenum">
              <a:rPr lang="en-US"/>
              <a:pPr/>
              <a:t>31</a:t>
            </a:fld>
            <a:endParaRPr lang="en-US"/>
          </a:p>
        </p:txBody>
      </p:sp>
      <p:pic>
        <p:nvPicPr>
          <p:cNvPr id="40964" name="Picture 10" descr="nlr_services_map2"/>
          <p:cNvPicPr>
            <a:picLocks noChangeAspect="1" noChangeArrowheads="1"/>
          </p:cNvPicPr>
          <p:nvPr/>
        </p:nvPicPr>
        <p:blipFill>
          <a:blip r:embed="rId3" cstate="print"/>
          <a:srcRect/>
          <a:stretch>
            <a:fillRect/>
          </a:stretch>
        </p:blipFill>
        <p:spPr bwMode="auto">
          <a:xfrm>
            <a:off x="685800" y="1295400"/>
            <a:ext cx="8001000" cy="4506913"/>
          </a:xfrm>
          <a:prstGeom prst="rect">
            <a:avLst/>
          </a:prstGeom>
          <a:noFill/>
          <a:ln w="9525">
            <a:noFill/>
            <a:miter lim="800000"/>
            <a:headEnd/>
            <a:tailEnd/>
          </a:ln>
        </p:spPr>
      </p:pic>
      <p:sp>
        <p:nvSpPr>
          <p:cNvPr id="40965" name="Rectangle 6"/>
          <p:cNvSpPr>
            <a:spLocks noGrp="1" noChangeArrowheads="1"/>
          </p:cNvSpPr>
          <p:nvPr>
            <p:ph type="title"/>
          </p:nvPr>
        </p:nvSpPr>
        <p:spPr/>
        <p:txBody>
          <a:bodyPr/>
          <a:lstStyle/>
          <a:p>
            <a:pPr eaLnBrk="1" hangingPunct="1"/>
            <a:r>
              <a:rPr lang="en-US" smtClean="0"/>
              <a:t>National Lambda Rail</a:t>
            </a:r>
          </a:p>
        </p:txBody>
      </p:sp>
      <p:sp>
        <p:nvSpPr>
          <p:cNvPr id="40967" name="Oval 8"/>
          <p:cNvSpPr>
            <a:spLocks noChangeArrowheads="1"/>
          </p:cNvSpPr>
          <p:nvPr/>
        </p:nvSpPr>
        <p:spPr bwMode="auto">
          <a:xfrm>
            <a:off x="3962400" y="3690938"/>
            <a:ext cx="1524000" cy="685800"/>
          </a:xfrm>
          <a:prstGeom prst="ellipse">
            <a:avLst/>
          </a:prstGeom>
          <a:noFill/>
          <a:ln w="38100">
            <a:solidFill>
              <a:schemeClr val="tx1"/>
            </a:solid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41987" name="Slide Number Placeholder 4"/>
          <p:cNvSpPr>
            <a:spLocks noGrp="1"/>
          </p:cNvSpPr>
          <p:nvPr>
            <p:ph type="sldNum" sz="quarter" idx="11"/>
          </p:nvPr>
        </p:nvSpPr>
        <p:spPr>
          <a:noFill/>
        </p:spPr>
        <p:txBody>
          <a:bodyPr/>
          <a:lstStyle/>
          <a:p>
            <a:fld id="{D1F117B1-50D5-4B28-8F89-4AB3D1BD23B9}" type="slidenum">
              <a:rPr lang="en-US"/>
              <a:pPr/>
              <a:t>32</a:t>
            </a:fld>
            <a:endParaRPr lang="en-US"/>
          </a:p>
        </p:txBody>
      </p:sp>
      <p:pic>
        <p:nvPicPr>
          <p:cNvPr id="41988" name="Picture 2" descr="internet2_map_20081005"/>
          <p:cNvPicPr>
            <a:picLocks noChangeAspect="1" noChangeArrowheads="1"/>
          </p:cNvPicPr>
          <p:nvPr/>
        </p:nvPicPr>
        <p:blipFill>
          <a:blip r:embed="rId2" cstate="print"/>
          <a:srcRect/>
          <a:stretch>
            <a:fillRect/>
          </a:stretch>
        </p:blipFill>
        <p:spPr bwMode="auto">
          <a:xfrm>
            <a:off x="685800" y="1266825"/>
            <a:ext cx="7696200" cy="4735513"/>
          </a:xfrm>
          <a:prstGeom prst="rect">
            <a:avLst/>
          </a:prstGeom>
          <a:noFill/>
          <a:ln w="9525">
            <a:noFill/>
            <a:miter lim="800000"/>
            <a:headEnd/>
            <a:tailEnd/>
          </a:ln>
        </p:spPr>
      </p:pic>
      <p:sp>
        <p:nvSpPr>
          <p:cNvPr id="41989" name="Rectangle 3"/>
          <p:cNvSpPr>
            <a:spLocks noGrp="1" noChangeArrowheads="1"/>
          </p:cNvSpPr>
          <p:nvPr>
            <p:ph type="title"/>
          </p:nvPr>
        </p:nvSpPr>
        <p:spPr/>
        <p:txBody>
          <a:bodyPr/>
          <a:lstStyle/>
          <a:p>
            <a:pPr eaLnBrk="1" hangingPunct="1"/>
            <a:r>
              <a:rPr lang="en-US" sz="3600" smtClean="0"/>
              <a:t>Internet2</a:t>
            </a:r>
          </a:p>
        </p:txBody>
      </p:sp>
      <p:sp>
        <p:nvSpPr>
          <p:cNvPr id="41990" name="Text Box 4"/>
          <p:cNvSpPr txBox="1">
            <a:spLocks noChangeArrowheads="1"/>
          </p:cNvSpPr>
          <p:nvPr/>
        </p:nvSpPr>
        <p:spPr bwMode="auto">
          <a:xfrm>
            <a:off x="2667000" y="5791200"/>
            <a:ext cx="3581400" cy="274638"/>
          </a:xfrm>
          <a:prstGeom prst="rect">
            <a:avLst/>
          </a:prstGeom>
          <a:noFill/>
          <a:ln w="9525">
            <a:noFill/>
            <a:miter lim="800000"/>
            <a:headEnd/>
            <a:tailEnd/>
          </a:ln>
        </p:spPr>
        <p:txBody>
          <a:bodyPr>
            <a:spAutoFit/>
          </a:bodyPr>
          <a:lstStyle/>
          <a:p>
            <a:pPr>
              <a:spcBef>
                <a:spcPct val="50000"/>
              </a:spcBef>
            </a:pPr>
            <a:r>
              <a:rPr lang="en-US" sz="1200">
                <a:latin typeface="Courier New" pitchFamily="49" charset="0"/>
                <a:hlinkClick r:id="rId3"/>
              </a:rPr>
              <a:t>www.internet2.edu</a:t>
            </a:r>
            <a:endParaRPr lang="en-US" sz="1200">
              <a:latin typeface="Courier New" pitchFamily="49" charset="0"/>
            </a:endParaRPr>
          </a:p>
        </p:txBody>
      </p:sp>
      <p:sp>
        <p:nvSpPr>
          <p:cNvPr id="41991" name="Oval 5"/>
          <p:cNvSpPr>
            <a:spLocks noChangeArrowheads="1"/>
          </p:cNvSpPr>
          <p:nvPr/>
        </p:nvSpPr>
        <p:spPr bwMode="auto">
          <a:xfrm>
            <a:off x="3124200" y="4038600"/>
            <a:ext cx="1143000" cy="838200"/>
          </a:xfrm>
          <a:prstGeom prst="ellipse">
            <a:avLst/>
          </a:prstGeom>
          <a:noFill/>
          <a:ln w="38100">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990600" y="1219200"/>
            <a:ext cx="7772400" cy="1752600"/>
          </a:xfrm>
        </p:spPr>
        <p:txBody>
          <a:bodyPr/>
          <a:lstStyle/>
          <a:p>
            <a:pPr eaLnBrk="1" hangingPunct="1"/>
            <a:r>
              <a:rPr lang="en-US" sz="6000" smtClean="0"/>
              <a:t>A Quick Primer</a:t>
            </a:r>
            <a:br>
              <a:rPr lang="en-US" sz="6000" smtClean="0"/>
            </a:br>
            <a:r>
              <a:rPr lang="en-US" sz="6000" smtClean="0"/>
              <a:t>on Hardware</a:t>
            </a:r>
          </a:p>
        </p:txBody>
      </p:sp>
      <p:sp>
        <p:nvSpPr>
          <p:cNvPr id="43011"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34</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45059" name="Slide Number Placeholder 4"/>
          <p:cNvSpPr>
            <a:spLocks noGrp="1"/>
          </p:cNvSpPr>
          <p:nvPr>
            <p:ph type="sldNum" sz="quarter" idx="11"/>
          </p:nvPr>
        </p:nvSpPr>
        <p:spPr>
          <a:noFill/>
        </p:spPr>
        <p:txBody>
          <a:bodyPr/>
          <a:lstStyle/>
          <a:p>
            <a:fld id="{B76CCE15-9400-4B50-A48A-DD0875BB1241}" type="slidenum">
              <a:rPr lang="en-US"/>
              <a:pPr/>
              <a:t>35</a:t>
            </a:fld>
            <a:endParaRPr lang="en-US"/>
          </a:p>
        </p:txBody>
      </p:sp>
      <p:sp>
        <p:nvSpPr>
          <p:cNvPr id="45060" name="Rectangle 2"/>
          <p:cNvSpPr>
            <a:spLocks noGrp="1" noChangeArrowheads="1"/>
          </p:cNvSpPr>
          <p:nvPr>
            <p:ph type="title"/>
          </p:nvPr>
        </p:nvSpPr>
        <p:spPr/>
        <p:txBody>
          <a:bodyPr/>
          <a:lstStyle/>
          <a:p>
            <a:pPr eaLnBrk="1" hangingPunct="1"/>
            <a:r>
              <a:rPr lang="en-US" smtClean="0"/>
              <a:t>Typical Computer Hardware</a:t>
            </a:r>
          </a:p>
        </p:txBody>
      </p:sp>
      <p:sp>
        <p:nvSpPr>
          <p:cNvPr id="45061" name="Rectangle 3"/>
          <p:cNvSpPr>
            <a:spLocks noGrp="1" noChangeArrowheads="1"/>
          </p:cNvSpPr>
          <p:nvPr>
            <p:ph type="body" idx="1"/>
          </p:nvPr>
        </p:nvSpPr>
        <p:spPr>
          <a:xfrm>
            <a:off x="990600" y="1371600"/>
            <a:ext cx="7772400" cy="5029200"/>
          </a:xfrm>
        </p:spPr>
        <p:txBody>
          <a:bodyPr/>
          <a:lstStyle/>
          <a:p>
            <a:pPr eaLnBrk="1" hangingPunct="1"/>
            <a:r>
              <a:rPr lang="en-US" smtClean="0"/>
              <a:t>Central Processing Unit </a:t>
            </a:r>
          </a:p>
          <a:p>
            <a:pPr eaLnBrk="1" hangingPunct="1"/>
            <a:r>
              <a:rPr lang="en-US" smtClean="0"/>
              <a:t>Primary storage </a:t>
            </a:r>
          </a:p>
          <a:p>
            <a:pPr eaLnBrk="1" hangingPunct="1"/>
            <a:r>
              <a:rPr lang="en-US" smtClean="0"/>
              <a:t>Secondary storage</a:t>
            </a:r>
          </a:p>
          <a:p>
            <a:pPr eaLnBrk="1" hangingPunct="1"/>
            <a:r>
              <a:rPr lang="en-US" smtClean="0"/>
              <a:t>Input devices</a:t>
            </a:r>
          </a:p>
          <a:p>
            <a:pPr eaLnBrk="1" hangingPunct="1"/>
            <a:r>
              <a:rPr lang="en-US" smtClean="0"/>
              <a:t>Output devices</a:t>
            </a:r>
          </a:p>
        </p:txBody>
      </p:sp>
      <p:sp>
        <p:nvSpPr>
          <p:cNvPr id="4506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46083" name="Slide Number Placeholder 4"/>
          <p:cNvSpPr>
            <a:spLocks noGrp="1"/>
          </p:cNvSpPr>
          <p:nvPr>
            <p:ph type="sldNum" sz="quarter" idx="11"/>
          </p:nvPr>
        </p:nvSpPr>
        <p:spPr>
          <a:noFill/>
        </p:spPr>
        <p:txBody>
          <a:bodyPr/>
          <a:lstStyle/>
          <a:p>
            <a:fld id="{B552DD6F-5BDF-4A49-9291-BF87CECE9597}" type="slidenum">
              <a:rPr lang="en-US"/>
              <a:pPr/>
              <a:t>36</a:t>
            </a:fld>
            <a:endParaRPr lang="en-US"/>
          </a:p>
        </p:txBody>
      </p:sp>
      <p:sp>
        <p:nvSpPr>
          <p:cNvPr id="46084" name="Rectangle 2"/>
          <p:cNvSpPr>
            <a:spLocks noGrp="1" noChangeArrowheads="1"/>
          </p:cNvSpPr>
          <p:nvPr>
            <p:ph type="title"/>
          </p:nvPr>
        </p:nvSpPr>
        <p:spPr/>
        <p:txBody>
          <a:bodyPr/>
          <a:lstStyle/>
          <a:p>
            <a:pPr eaLnBrk="1" hangingPunct="1"/>
            <a:r>
              <a:rPr lang="en-US" sz="3600" smtClean="0"/>
              <a:t>Central Processing Unit</a:t>
            </a:r>
          </a:p>
        </p:txBody>
      </p:sp>
      <p:sp>
        <p:nvSpPr>
          <p:cNvPr id="46085" name="Rectangle 3"/>
          <p:cNvSpPr>
            <a:spLocks noGrp="1" noChangeArrowheads="1"/>
          </p:cNvSpPr>
          <p:nvPr>
            <p:ph type="body" idx="1"/>
          </p:nvPr>
        </p:nvSpPr>
        <p:spPr/>
        <p:txBody>
          <a:bodyPr/>
          <a:lstStyle/>
          <a:p>
            <a:pPr eaLnBrk="1" hangingPunct="1">
              <a:buFont typeface="Wingdings" pitchFamily="2" charset="2"/>
              <a:buNone/>
            </a:pPr>
            <a:r>
              <a:rPr lang="en-US" smtClean="0"/>
              <a:t>Also called </a:t>
            </a:r>
            <a:r>
              <a:rPr lang="en-US" b="1" i="1" u="sng" smtClean="0"/>
              <a:t>CPU</a:t>
            </a:r>
            <a:r>
              <a:rPr lang="en-US" smtClean="0"/>
              <a:t> or </a:t>
            </a:r>
            <a:r>
              <a:rPr lang="en-US" b="1" i="1" u="sng" smtClean="0"/>
              <a:t>processor</a:t>
            </a:r>
            <a:r>
              <a:rPr lang="en-US" smtClean="0"/>
              <a:t>: the “brain”</a:t>
            </a:r>
          </a:p>
          <a:p>
            <a:pPr eaLnBrk="1" hangingPunct="1">
              <a:lnSpc>
                <a:spcPct val="60000"/>
              </a:lnSpc>
              <a:buFont typeface="Wingdings" pitchFamily="2" charset="2"/>
              <a:buNone/>
            </a:pPr>
            <a:endParaRPr lang="en-US" b="1" u="sng" smtClean="0"/>
          </a:p>
          <a:p>
            <a:pPr eaLnBrk="1" hangingPunct="1">
              <a:lnSpc>
                <a:spcPct val="60000"/>
              </a:lnSpc>
              <a:buFont typeface="Wingdings" pitchFamily="2" charset="2"/>
              <a:buNone/>
            </a:pPr>
            <a:r>
              <a:rPr lang="en-US" b="1" u="sng" smtClean="0"/>
              <a:t>Components</a:t>
            </a:r>
            <a:endParaRPr lang="en-US" smtClean="0"/>
          </a:p>
          <a:p>
            <a:pPr eaLnBrk="1" hangingPunct="1">
              <a:lnSpc>
                <a:spcPct val="80000"/>
              </a:lnSpc>
            </a:pPr>
            <a:r>
              <a:rPr lang="en-US" b="1" i="1" u="sng" smtClean="0"/>
              <a:t>Control Unit</a:t>
            </a:r>
            <a:r>
              <a:rPr lang="en-US" smtClean="0"/>
              <a:t>: figures out what to do next – for example, whether to load data from memory, or to add two values together, or to store data into memory, or to decide which of two possible actions to perform (</a:t>
            </a:r>
            <a:r>
              <a:rPr lang="en-US" b="1" i="1" u="sng" smtClean="0"/>
              <a:t>branching</a:t>
            </a:r>
            <a:r>
              <a:rPr lang="en-US" smtClean="0"/>
              <a:t>)</a:t>
            </a:r>
          </a:p>
          <a:p>
            <a:pPr eaLnBrk="1" hangingPunct="1"/>
            <a:r>
              <a:rPr lang="en-US" b="1" i="1" u="sng" smtClean="0"/>
              <a:t>Arithmetic/Logic Unit</a:t>
            </a:r>
            <a:r>
              <a:rPr lang="en-US" smtClean="0"/>
              <a:t>: performs calculations –                 for example, adding, multiplying, checking whether two values are equal</a:t>
            </a:r>
          </a:p>
          <a:p>
            <a:pPr eaLnBrk="1" hangingPunct="1"/>
            <a:r>
              <a:rPr lang="en-US" b="1" i="1" u="sng" smtClean="0"/>
              <a:t>Registers</a:t>
            </a:r>
            <a:r>
              <a:rPr lang="en-US" smtClean="0"/>
              <a:t>: where data reside that are </a:t>
            </a:r>
            <a:r>
              <a:rPr lang="en-US" b="1" u="sng" smtClean="0">
                <a:solidFill>
                  <a:schemeClr val="folHlink"/>
                </a:solidFill>
              </a:rPr>
              <a:t>being used right now</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47107" name="Slide Number Placeholder 4"/>
          <p:cNvSpPr>
            <a:spLocks noGrp="1"/>
          </p:cNvSpPr>
          <p:nvPr>
            <p:ph type="sldNum" sz="quarter" idx="11"/>
          </p:nvPr>
        </p:nvSpPr>
        <p:spPr>
          <a:noFill/>
        </p:spPr>
        <p:txBody>
          <a:bodyPr/>
          <a:lstStyle/>
          <a:p>
            <a:fld id="{0E8AD0F4-D761-4295-A3E2-9030CCD093E7}" type="slidenum">
              <a:rPr lang="en-US"/>
              <a:pPr/>
              <a:t>37</a:t>
            </a:fld>
            <a:endParaRPr lang="en-US"/>
          </a:p>
        </p:txBody>
      </p:sp>
      <p:sp>
        <p:nvSpPr>
          <p:cNvPr id="47108" name="Rectangle 2"/>
          <p:cNvSpPr>
            <a:spLocks noGrp="1" noChangeArrowheads="1"/>
          </p:cNvSpPr>
          <p:nvPr>
            <p:ph type="title"/>
          </p:nvPr>
        </p:nvSpPr>
        <p:spPr/>
        <p:txBody>
          <a:bodyPr/>
          <a:lstStyle/>
          <a:p>
            <a:pPr eaLnBrk="1" hangingPunct="1"/>
            <a:r>
              <a:rPr lang="en-US" sz="3600" smtClean="0"/>
              <a:t>Primary Storage</a:t>
            </a:r>
          </a:p>
        </p:txBody>
      </p:sp>
      <p:sp>
        <p:nvSpPr>
          <p:cNvPr id="47109" name="Rectangle 3"/>
          <p:cNvSpPr>
            <a:spLocks noGrp="1" noChangeArrowheads="1"/>
          </p:cNvSpPr>
          <p:nvPr>
            <p:ph type="body" idx="1"/>
          </p:nvPr>
        </p:nvSpPr>
        <p:spPr/>
        <p:txBody>
          <a:bodyPr/>
          <a:lstStyle/>
          <a:p>
            <a:pPr eaLnBrk="1" hangingPunct="1"/>
            <a:r>
              <a:rPr lang="en-US" b="1" i="1" u="sng" smtClean="0"/>
              <a:t>Main Memory</a:t>
            </a:r>
          </a:p>
          <a:p>
            <a:pPr lvl="1" eaLnBrk="1" hangingPunct="1"/>
            <a:r>
              <a:rPr lang="en-US" smtClean="0"/>
              <a:t>Also called </a:t>
            </a:r>
            <a:r>
              <a:rPr lang="en-US" b="1" i="1" u="sng" smtClean="0"/>
              <a:t>RAM</a:t>
            </a:r>
            <a:r>
              <a:rPr lang="en-US" smtClean="0"/>
              <a:t> (“Random Access Memory”)</a:t>
            </a:r>
          </a:p>
          <a:p>
            <a:pPr lvl="1" eaLnBrk="1" hangingPunct="1"/>
            <a:r>
              <a:rPr lang="en-US" smtClean="0"/>
              <a:t>Where data reside when they’re </a:t>
            </a:r>
            <a:r>
              <a:rPr lang="en-US" b="1" u="sng" smtClean="0">
                <a:solidFill>
                  <a:schemeClr val="folHlink"/>
                </a:solidFill>
              </a:rPr>
              <a:t>being used by a program that’s currently running</a:t>
            </a:r>
          </a:p>
          <a:p>
            <a:pPr eaLnBrk="1" hangingPunct="1"/>
            <a:r>
              <a:rPr lang="en-US" b="1" i="1" u="sng" smtClean="0"/>
              <a:t>Cache</a:t>
            </a:r>
          </a:p>
          <a:p>
            <a:pPr lvl="1" eaLnBrk="1" hangingPunct="1"/>
            <a:r>
              <a:rPr lang="en-US" smtClean="0"/>
              <a:t>Small area of much faster memory</a:t>
            </a:r>
          </a:p>
          <a:p>
            <a:pPr lvl="1" eaLnBrk="1" hangingPunct="1"/>
            <a:r>
              <a:rPr lang="en-US" smtClean="0"/>
              <a:t>Where data reside when they’re </a:t>
            </a:r>
            <a:r>
              <a:rPr lang="en-US" b="1" u="sng" smtClean="0">
                <a:solidFill>
                  <a:schemeClr val="folHlink"/>
                </a:solidFill>
              </a:rPr>
              <a:t>about to be used</a:t>
            </a:r>
            <a:r>
              <a:rPr lang="en-US" smtClean="0"/>
              <a:t> and/or  </a:t>
            </a:r>
            <a:r>
              <a:rPr lang="en-US" b="1" u="sng" smtClean="0">
                <a:solidFill>
                  <a:schemeClr val="folHlink"/>
                </a:solidFill>
              </a:rPr>
              <a:t>have been used recently</a:t>
            </a:r>
          </a:p>
          <a:p>
            <a:pPr eaLnBrk="1" hangingPunct="1"/>
            <a:r>
              <a:rPr lang="en-US" smtClean="0"/>
              <a:t>Primary storage is </a:t>
            </a:r>
            <a:r>
              <a:rPr lang="en-US" b="1" i="1" u="sng" smtClean="0">
                <a:solidFill>
                  <a:schemeClr val="folHlink"/>
                </a:solidFill>
              </a:rPr>
              <a:t>volatile</a:t>
            </a:r>
            <a:r>
              <a:rPr lang="en-US" smtClean="0"/>
              <a:t>:</a:t>
            </a:r>
            <a:r>
              <a:rPr lang="en-US" i="1" smtClean="0"/>
              <a:t> </a:t>
            </a:r>
            <a:r>
              <a:rPr lang="en-US" smtClean="0"/>
              <a:t>values in primary storage disappear when the power is turned off.</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48131" name="Slide Number Placeholder 4"/>
          <p:cNvSpPr>
            <a:spLocks noGrp="1"/>
          </p:cNvSpPr>
          <p:nvPr>
            <p:ph type="sldNum" sz="quarter" idx="11"/>
          </p:nvPr>
        </p:nvSpPr>
        <p:spPr>
          <a:noFill/>
        </p:spPr>
        <p:txBody>
          <a:bodyPr/>
          <a:lstStyle/>
          <a:p>
            <a:fld id="{03F0D85A-572E-49FF-9052-74C660B650B8}" type="slidenum">
              <a:rPr lang="en-US"/>
              <a:pPr/>
              <a:t>38</a:t>
            </a:fld>
            <a:endParaRPr lang="en-US"/>
          </a:p>
        </p:txBody>
      </p:sp>
      <p:sp>
        <p:nvSpPr>
          <p:cNvPr id="48132" name="Rectangle 2"/>
          <p:cNvSpPr>
            <a:spLocks noGrp="1" noChangeArrowheads="1"/>
          </p:cNvSpPr>
          <p:nvPr>
            <p:ph type="title"/>
          </p:nvPr>
        </p:nvSpPr>
        <p:spPr/>
        <p:txBody>
          <a:bodyPr/>
          <a:lstStyle/>
          <a:p>
            <a:pPr eaLnBrk="1" hangingPunct="1"/>
            <a:r>
              <a:rPr lang="en-US" sz="3600" smtClean="0"/>
              <a:t>Secondary Storage </a:t>
            </a:r>
          </a:p>
        </p:txBody>
      </p:sp>
      <p:sp>
        <p:nvSpPr>
          <p:cNvPr id="48133" name="Rectangle 3"/>
          <p:cNvSpPr>
            <a:spLocks noGrp="1" noChangeArrowheads="1"/>
          </p:cNvSpPr>
          <p:nvPr>
            <p:ph type="body" idx="1"/>
          </p:nvPr>
        </p:nvSpPr>
        <p:spPr>
          <a:xfrm>
            <a:off x="609600" y="1447800"/>
            <a:ext cx="7772400" cy="4953000"/>
          </a:xfrm>
        </p:spPr>
        <p:txBody>
          <a:bodyPr/>
          <a:lstStyle/>
          <a:p>
            <a:pPr eaLnBrk="1" hangingPunct="1"/>
            <a:r>
              <a:rPr lang="en-US" smtClean="0"/>
              <a:t>Where data and programs reside that are going to be used </a:t>
            </a:r>
            <a:r>
              <a:rPr lang="en-US" b="1" u="sng" smtClean="0">
                <a:solidFill>
                  <a:schemeClr val="folHlink"/>
                </a:solidFill>
              </a:rPr>
              <a:t>in the future</a:t>
            </a:r>
          </a:p>
          <a:p>
            <a:pPr eaLnBrk="1" hangingPunct="1"/>
            <a:r>
              <a:rPr lang="en-US" smtClean="0"/>
              <a:t>Secondary storage is </a:t>
            </a:r>
            <a:r>
              <a:rPr lang="en-US" b="1" i="1" u="sng" smtClean="0"/>
              <a:t>non-volatile</a:t>
            </a:r>
            <a:r>
              <a:rPr lang="en-US" smtClean="0"/>
              <a:t>: values </a:t>
            </a:r>
            <a:r>
              <a:rPr lang="en-US" b="1" u="sng" smtClean="0"/>
              <a:t>don’t</a:t>
            </a:r>
            <a:r>
              <a:rPr lang="en-US" smtClean="0"/>
              <a:t> disappear when power is turned off.</a:t>
            </a:r>
          </a:p>
          <a:p>
            <a:pPr eaLnBrk="1" hangingPunct="1"/>
            <a:r>
              <a:rPr lang="en-US" smtClean="0"/>
              <a:t>Examples: hard disk, CD, DVD, Blu-ray, magnetic tape, floppy disk</a:t>
            </a:r>
          </a:p>
          <a:p>
            <a:pPr eaLnBrk="1" hangingPunct="1"/>
            <a:r>
              <a:rPr lang="en-US" smtClean="0"/>
              <a:t>Many are </a:t>
            </a:r>
            <a:r>
              <a:rPr lang="en-US" b="1" i="1" u="sng" smtClean="0"/>
              <a:t>portable</a:t>
            </a:r>
            <a:r>
              <a:rPr lang="en-US" smtClean="0"/>
              <a:t>:  can pop out the CD/DVD/tape/floppy and take it with you</a:t>
            </a:r>
            <a:endParaRPr lang="en-US" i="1" smtClean="0"/>
          </a:p>
        </p:txBody>
      </p:sp>
      <p:sp>
        <p:nvSpPr>
          <p:cNvPr id="48134"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49155" name="Slide Number Placeholder 4"/>
          <p:cNvSpPr>
            <a:spLocks noGrp="1"/>
          </p:cNvSpPr>
          <p:nvPr>
            <p:ph type="sldNum" sz="quarter" idx="11"/>
          </p:nvPr>
        </p:nvSpPr>
        <p:spPr>
          <a:noFill/>
        </p:spPr>
        <p:txBody>
          <a:bodyPr/>
          <a:lstStyle/>
          <a:p>
            <a:fld id="{DAB9721D-7138-48C0-8224-995C5996EDD6}" type="slidenum">
              <a:rPr lang="en-US"/>
              <a:pPr/>
              <a:t>39</a:t>
            </a:fld>
            <a:endParaRPr lang="en-US"/>
          </a:p>
        </p:txBody>
      </p:sp>
      <p:sp>
        <p:nvSpPr>
          <p:cNvPr id="49156" name="Rectangle 2"/>
          <p:cNvSpPr>
            <a:spLocks noGrp="1" noChangeArrowheads="1"/>
          </p:cNvSpPr>
          <p:nvPr>
            <p:ph type="title"/>
          </p:nvPr>
        </p:nvSpPr>
        <p:spPr/>
        <p:txBody>
          <a:bodyPr/>
          <a:lstStyle/>
          <a:p>
            <a:pPr eaLnBrk="1" hangingPunct="1"/>
            <a:r>
              <a:rPr lang="en-US" sz="3600" smtClean="0"/>
              <a:t>Input/Output</a:t>
            </a:r>
          </a:p>
        </p:txBody>
      </p:sp>
      <p:sp>
        <p:nvSpPr>
          <p:cNvPr id="49157" name="Rectangle 3"/>
          <p:cNvSpPr>
            <a:spLocks noGrp="1" noChangeArrowheads="1"/>
          </p:cNvSpPr>
          <p:nvPr>
            <p:ph type="body" idx="1"/>
          </p:nvPr>
        </p:nvSpPr>
        <p:spPr>
          <a:xfrm>
            <a:off x="609600" y="1371600"/>
            <a:ext cx="7764463" cy="4648200"/>
          </a:xfrm>
        </p:spPr>
        <p:txBody>
          <a:bodyPr/>
          <a:lstStyle/>
          <a:p>
            <a:pPr eaLnBrk="1" hangingPunct="1"/>
            <a:r>
              <a:rPr lang="en-US" smtClean="0"/>
              <a:t>Input devices – for example, keyboard, mouse, touchpad, joystick, scanner</a:t>
            </a:r>
          </a:p>
          <a:p>
            <a:pPr eaLnBrk="1" hangingPunct="1"/>
            <a:r>
              <a:rPr lang="en-US" smtClean="0"/>
              <a:t>Output devices – for example, monitor, printer, speakers</a:t>
            </a:r>
          </a:p>
        </p:txBody>
      </p:sp>
      <p:sp>
        <p:nvSpPr>
          <p:cNvPr id="49158"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1433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990600" y="1219200"/>
            <a:ext cx="7772400" cy="1752600"/>
          </a:xfrm>
        </p:spPr>
        <p:txBody>
          <a:bodyPr/>
          <a:lstStyle/>
          <a:p>
            <a:pPr eaLnBrk="1" hangingPunct="1"/>
            <a:r>
              <a:rPr lang="en-US" sz="6000" smtClean="0"/>
              <a:t>The Tyranny of</a:t>
            </a:r>
            <a:br>
              <a:rPr lang="en-US" sz="6000" smtClean="0"/>
            </a:br>
            <a:r>
              <a:rPr lang="en-US" sz="6000" smtClean="0"/>
              <a:t>the Storage Hierarchy</a:t>
            </a:r>
          </a:p>
        </p:txBody>
      </p:sp>
      <p:sp>
        <p:nvSpPr>
          <p:cNvPr id="50179" name="Rectangle 3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41</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51209" name="Group 11"/>
          <p:cNvGrpSpPr>
            <a:grpSpLocks/>
          </p:cNvGrpSpPr>
          <p:nvPr/>
        </p:nvGrpSpPr>
        <p:grpSpPr bwMode="auto">
          <a:xfrm>
            <a:off x="685800" y="4362450"/>
            <a:ext cx="4156075" cy="1404938"/>
            <a:chOff x="240" y="2736"/>
            <a:chExt cx="2618" cy="885"/>
          </a:xfrm>
        </p:grpSpPr>
        <p:grpSp>
          <p:nvGrpSpPr>
            <p:cNvPr id="51212"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52227" name="Slide Number Placeholder 3"/>
          <p:cNvSpPr>
            <a:spLocks noGrp="1"/>
          </p:cNvSpPr>
          <p:nvPr>
            <p:ph type="sldNum" sz="quarter" idx="11"/>
          </p:nvPr>
        </p:nvSpPr>
        <p:spPr>
          <a:noFill/>
        </p:spPr>
        <p:txBody>
          <a:bodyPr/>
          <a:lstStyle/>
          <a:p>
            <a:fld id="{D7AA3632-22E7-4B86-8750-7FE83C560DAD}" type="slidenum">
              <a:rPr lang="en-US"/>
              <a:pPr/>
              <a:t>42</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2230"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869423" cy="461665"/>
          </a:xfrm>
          <a:prstGeom prst="rect">
            <a:avLst/>
          </a:prstGeom>
          <a:noFill/>
          <a:ln w="9525">
            <a:noFill/>
            <a:miter lim="800000"/>
            <a:headEnd/>
            <a:tailEnd/>
          </a:ln>
        </p:spPr>
        <p:txBody>
          <a:bodyPr wrap="none">
            <a:spAutoFit/>
          </a:bodyPr>
          <a:lstStyle/>
          <a:p>
            <a:pPr algn="l"/>
            <a:r>
              <a:rPr lang="en-US" sz="2400" dirty="0" smtClean="0"/>
              <a:t>307 </a:t>
            </a:r>
            <a:r>
              <a:rPr lang="en-US" sz="2400" dirty="0"/>
              <a:t>GB/sec</a:t>
            </a:r>
            <a:r>
              <a:rPr lang="en-US" sz="2400" baseline="30000" dirty="0"/>
              <a:t>[6]</a:t>
            </a:r>
          </a:p>
        </p:txBody>
      </p:sp>
      <p:sp>
        <p:nvSpPr>
          <p:cNvPr id="52234" name="Rectangle 50"/>
          <p:cNvSpPr>
            <a:spLocks noChangeArrowheads="1"/>
          </p:cNvSpPr>
          <p:nvPr/>
        </p:nvSpPr>
        <p:spPr bwMode="auto">
          <a:xfrm>
            <a:off x="5528080" y="3124200"/>
            <a:ext cx="2715808"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smtClean="0"/>
              <a:t>1.4%)</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7"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53251" name="Slide Number Placeholder 3"/>
          <p:cNvSpPr>
            <a:spLocks noGrp="1"/>
          </p:cNvSpPr>
          <p:nvPr>
            <p:ph type="sldNum" sz="quarter" idx="11"/>
          </p:nvPr>
        </p:nvSpPr>
        <p:spPr>
          <a:noFill/>
        </p:spPr>
        <p:txBody>
          <a:bodyPr/>
          <a:lstStyle/>
          <a:p>
            <a:fld id="{51CEF936-6AB2-47CA-BA47-1505430AD112}" type="slidenum">
              <a:rPr lang="en-US"/>
              <a:pPr/>
              <a:t>43</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3254"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53257"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5758912" y="3124200"/>
            <a:ext cx="2484976"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a:solidFill>
                  <a:schemeClr val="bg1"/>
                </a:solidFill>
              </a:rPr>
              <a:t>(1%)</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408032" cy="461665"/>
          </a:xfrm>
          <a:prstGeom prst="rect">
            <a:avLst/>
          </a:prstGeom>
          <a:noFill/>
          <a:ln w="9525">
            <a:noFill/>
            <a:miter lim="800000"/>
            <a:headEnd/>
            <a:tailEnd/>
          </a:ln>
        </p:spPr>
        <p:txBody>
          <a:bodyPr wrap="none">
            <a:spAutoFit/>
          </a:bodyPr>
          <a:lstStyle/>
          <a:p>
            <a:pPr algn="l"/>
            <a:r>
              <a:rPr lang="en-US" sz="2400" dirty="0" smtClean="0"/>
              <a:t>27 </a:t>
            </a:r>
            <a:r>
              <a:rPr lang="en-US" sz="2400" dirty="0"/>
              <a:t>GB/sec </a:t>
            </a:r>
            <a:r>
              <a:rPr lang="en-US" sz="2400" dirty="0" smtClean="0"/>
              <a:t>(9%)</a:t>
            </a:r>
            <a:r>
              <a:rPr lang="en-US" sz="2400" baseline="30000" dirty="0" smtClean="0"/>
              <a:t>[</a:t>
            </a:r>
            <a:r>
              <a:rPr lang="en-US" sz="2400" baseline="30000" dirty="0"/>
              <a:t>7]</a:t>
            </a:r>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5"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44</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cstate="print"/>
          <a:srcRect/>
          <a:stretch>
            <a:fillRect/>
          </a:stretch>
        </p:blipFill>
        <p:spPr bwMode="auto">
          <a:xfrm>
            <a:off x="8001000" y="5791200"/>
            <a:ext cx="642938" cy="642938"/>
          </a:xfrm>
          <a:prstGeom prst="rect">
            <a:avLst/>
          </a:prstGeom>
          <a:noFill/>
          <a:ln w="9525">
            <a:noFill/>
            <a:miter lim="800000"/>
            <a:headEnd/>
            <a:tailEnd/>
          </a:ln>
        </p:spPr>
      </p:pic>
      <p:sp>
        <p:nvSpPr>
          <p:cNvPr id="55298"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45</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nvPr>
        </p:nvGraphicFramePr>
        <p:xfrm>
          <a:off x="685800" y="1371600"/>
          <a:ext cx="7797800" cy="3815335"/>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Henry’s</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(1066MHz DDR3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DVD</a:t>
                      </a:r>
                      <a:r>
                        <a:rPr kumimoji="0" lang="en-US" sz="1400" b="0" i="0" u="sng"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314,573</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(12,800 MFLOP/s*)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27,276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4500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250      </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22             </a:t>
                      </a:r>
                      <a:r>
                        <a:rPr kumimoji="0" lang="en-US" sz="1400" b="0" i="0" u="none" strike="noStrike" cap="none" normalizeH="0" baseline="3000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304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$285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$0.03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$0.002</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$0.00005 </a:t>
                      </a:r>
                      <a:r>
                        <a:rPr kumimoji="0" lang="en-US" sz="1400" b="0" i="0" u="none" strike="noStrike" cap="none" normalizeH="0" baseline="3000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7789863" cy="825500"/>
          </a:xfrm>
          <a:prstGeom prst="rect">
            <a:avLst/>
          </a:prstGeom>
          <a:noFill/>
          <a:ln w="9525">
            <a:noFill/>
            <a:miter lim="800000"/>
            <a:headEnd/>
            <a:tailEnd/>
          </a:ln>
        </p:spPr>
        <p:txBody>
          <a:bodyPr wrap="none">
            <a:spAutoFit/>
          </a:bodyPr>
          <a:lstStyle/>
          <a:p>
            <a:pPr marL="457200" indent="-457200" algn="l"/>
            <a:r>
              <a:rPr lang="en-US" sz="1600"/>
              <a:t>*   </a:t>
            </a:r>
            <a:r>
              <a:rPr lang="en-US" sz="1600" u="sng"/>
              <a:t>MFLOP/s</a:t>
            </a:r>
            <a:r>
              <a:rPr lang="en-US" sz="1600"/>
              <a:t>: millions of floating point operations per second</a:t>
            </a:r>
          </a:p>
          <a:p>
            <a:pPr marL="457200" indent="-457200" algn="l"/>
            <a:r>
              <a:rPr lang="en-US" sz="1600"/>
              <a:t>** 8 32-bit integer registers, 8 80-bit floating point registers, 8 64-bit MMX integer registers,</a:t>
            </a:r>
          </a:p>
          <a:p>
            <a:pPr marL="457200" indent="-457200" algn="l"/>
            <a:r>
              <a:rPr lang="en-US" sz="1600"/>
              <a:t>     8 128-bit floating point XMM registers</a:t>
            </a:r>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762000" y="1981200"/>
            <a:ext cx="8001000" cy="990600"/>
          </a:xfrm>
        </p:spPr>
        <p:txBody>
          <a:bodyPr/>
          <a:lstStyle/>
          <a:p>
            <a:pPr eaLnBrk="1" hangingPunct="1"/>
            <a:r>
              <a:rPr lang="en-US" sz="6000" smtClean="0"/>
              <a:t>Parallelism</a:t>
            </a:r>
          </a:p>
        </p:txBody>
      </p:sp>
      <p:sp>
        <p:nvSpPr>
          <p:cNvPr id="56323" name="Rectangle 3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57347" name="Slide Number Placeholder 5"/>
          <p:cNvSpPr>
            <a:spLocks noGrp="1"/>
          </p:cNvSpPr>
          <p:nvPr>
            <p:ph type="sldNum" sz="quarter" idx="11"/>
          </p:nvPr>
        </p:nvSpPr>
        <p:spPr>
          <a:noFill/>
        </p:spPr>
        <p:txBody>
          <a:bodyPr/>
          <a:lstStyle/>
          <a:p>
            <a:fld id="{46E5D6A6-AC34-4349-8846-DD007C95543D}" type="slidenum">
              <a:rPr lang="en-US"/>
              <a:pPr/>
              <a:t>47</a:t>
            </a:fld>
            <a:endParaRPr lang="en-US"/>
          </a:p>
        </p:txBody>
      </p:sp>
      <p:sp>
        <p:nvSpPr>
          <p:cNvPr id="57348" name="Rectangle 2"/>
          <p:cNvSpPr>
            <a:spLocks noGrp="1" noChangeArrowheads="1"/>
          </p:cNvSpPr>
          <p:nvPr>
            <p:ph type="title"/>
          </p:nvPr>
        </p:nvSpPr>
        <p:spPr>
          <a:xfrm>
            <a:off x="152400" y="228600"/>
            <a:ext cx="8763000" cy="838200"/>
          </a:xfrm>
        </p:spPr>
        <p:txBody>
          <a:bodyPr/>
          <a:lstStyle/>
          <a:p>
            <a:pPr eaLnBrk="1" hangingPunct="1"/>
            <a:r>
              <a:rPr lang="en-US" smtClean="0"/>
              <a:t>Parallelism</a:t>
            </a:r>
          </a:p>
        </p:txBody>
      </p:sp>
      <p:pic>
        <p:nvPicPr>
          <p:cNvPr id="57349" name="Picture 3" descr="bd04955_"/>
          <p:cNvPicPr>
            <a:picLocks noChangeAspect="1" noChangeArrowheads="1"/>
          </p:cNvPicPr>
          <p:nvPr/>
        </p:nvPicPr>
        <p:blipFill>
          <a:blip r:embed="rId4" cstate="print"/>
          <a:srcRect/>
          <a:stretch>
            <a:fillRect/>
          </a:stretch>
        </p:blipFill>
        <p:spPr bwMode="auto">
          <a:xfrm>
            <a:off x="838200" y="3957638"/>
            <a:ext cx="3167063" cy="2136775"/>
          </a:xfrm>
          <a:prstGeom prst="rect">
            <a:avLst/>
          </a:prstGeom>
          <a:noFill/>
          <a:ln w="9525">
            <a:noFill/>
            <a:miter lim="800000"/>
            <a:headEnd/>
            <a:tailEnd/>
          </a:ln>
        </p:spPr>
      </p:pic>
      <p:pic>
        <p:nvPicPr>
          <p:cNvPr id="57350" name="Picture 4" descr="bd04955_"/>
          <p:cNvPicPr>
            <a:picLocks noChangeAspect="1" noChangeArrowheads="1"/>
          </p:cNvPicPr>
          <p:nvPr/>
        </p:nvPicPr>
        <p:blipFill>
          <a:blip r:embed="rId4" cstate="print"/>
          <a:srcRect/>
          <a:stretch>
            <a:fillRect/>
          </a:stretch>
        </p:blipFill>
        <p:spPr bwMode="auto">
          <a:xfrm>
            <a:off x="5791200" y="3124200"/>
            <a:ext cx="1143000" cy="771525"/>
          </a:xfrm>
          <a:prstGeom prst="rect">
            <a:avLst/>
          </a:prstGeom>
          <a:noFill/>
          <a:ln w="9525">
            <a:noFill/>
            <a:miter lim="800000"/>
            <a:headEnd/>
            <a:tailEnd/>
          </a:ln>
        </p:spPr>
      </p:pic>
      <p:pic>
        <p:nvPicPr>
          <p:cNvPr id="57351" name="Picture 5" descr="bd04955_"/>
          <p:cNvPicPr>
            <a:picLocks noChangeAspect="1" noChangeArrowheads="1"/>
          </p:cNvPicPr>
          <p:nvPr/>
        </p:nvPicPr>
        <p:blipFill>
          <a:blip r:embed="rId4" cstate="print"/>
          <a:srcRect/>
          <a:stretch>
            <a:fillRect/>
          </a:stretch>
        </p:blipFill>
        <p:spPr bwMode="auto">
          <a:xfrm>
            <a:off x="4495800" y="3124200"/>
            <a:ext cx="1143000" cy="771525"/>
          </a:xfrm>
          <a:prstGeom prst="rect">
            <a:avLst/>
          </a:prstGeom>
          <a:noFill/>
          <a:ln w="9525">
            <a:noFill/>
            <a:miter lim="800000"/>
            <a:headEnd/>
            <a:tailEnd/>
          </a:ln>
        </p:spPr>
      </p:pic>
      <p:pic>
        <p:nvPicPr>
          <p:cNvPr id="57352" name="Picture 6" descr="bd04955_"/>
          <p:cNvPicPr>
            <a:picLocks noChangeAspect="1" noChangeArrowheads="1"/>
          </p:cNvPicPr>
          <p:nvPr/>
        </p:nvPicPr>
        <p:blipFill>
          <a:blip r:embed="rId4" cstate="print"/>
          <a:srcRect/>
          <a:stretch>
            <a:fillRect/>
          </a:stretch>
        </p:blipFill>
        <p:spPr bwMode="auto">
          <a:xfrm>
            <a:off x="7010400" y="2286000"/>
            <a:ext cx="1143000" cy="771525"/>
          </a:xfrm>
          <a:prstGeom prst="rect">
            <a:avLst/>
          </a:prstGeom>
          <a:noFill/>
          <a:ln w="9525">
            <a:noFill/>
            <a:miter lim="800000"/>
            <a:headEnd/>
            <a:tailEnd/>
          </a:ln>
        </p:spPr>
      </p:pic>
      <p:pic>
        <p:nvPicPr>
          <p:cNvPr id="57353" name="Picture 7" descr="bd04955_"/>
          <p:cNvPicPr>
            <a:picLocks noChangeAspect="1" noChangeArrowheads="1"/>
          </p:cNvPicPr>
          <p:nvPr/>
        </p:nvPicPr>
        <p:blipFill>
          <a:blip r:embed="rId4" cstate="print"/>
          <a:srcRect/>
          <a:stretch>
            <a:fillRect/>
          </a:stretch>
        </p:blipFill>
        <p:spPr bwMode="auto">
          <a:xfrm>
            <a:off x="5791200" y="2286000"/>
            <a:ext cx="1143000" cy="771525"/>
          </a:xfrm>
          <a:prstGeom prst="rect">
            <a:avLst/>
          </a:prstGeom>
          <a:noFill/>
          <a:ln w="9525">
            <a:noFill/>
            <a:miter lim="800000"/>
            <a:headEnd/>
            <a:tailEnd/>
          </a:ln>
        </p:spPr>
      </p:pic>
      <p:pic>
        <p:nvPicPr>
          <p:cNvPr id="57354" name="Picture 8" descr="bd04955_"/>
          <p:cNvPicPr>
            <a:picLocks noChangeAspect="1" noChangeArrowheads="1"/>
          </p:cNvPicPr>
          <p:nvPr/>
        </p:nvPicPr>
        <p:blipFill>
          <a:blip r:embed="rId4" cstate="print"/>
          <a:srcRect/>
          <a:stretch>
            <a:fillRect/>
          </a:stretch>
        </p:blipFill>
        <p:spPr bwMode="auto">
          <a:xfrm>
            <a:off x="4419600" y="2286000"/>
            <a:ext cx="1143000" cy="771525"/>
          </a:xfrm>
          <a:prstGeom prst="rect">
            <a:avLst/>
          </a:prstGeom>
          <a:noFill/>
          <a:ln w="9525">
            <a:noFill/>
            <a:miter lim="800000"/>
            <a:headEnd/>
            <a:tailEnd/>
          </a:ln>
        </p:spPr>
      </p:pic>
      <p:pic>
        <p:nvPicPr>
          <p:cNvPr id="57355" name="Picture 9" descr="bd04955_"/>
          <p:cNvPicPr>
            <a:picLocks noChangeAspect="1" noChangeArrowheads="1"/>
          </p:cNvPicPr>
          <p:nvPr/>
        </p:nvPicPr>
        <p:blipFill>
          <a:blip r:embed="rId4" cstate="print"/>
          <a:srcRect/>
          <a:stretch>
            <a:fillRect/>
          </a:stretch>
        </p:blipFill>
        <p:spPr bwMode="auto">
          <a:xfrm>
            <a:off x="7010400" y="1371600"/>
            <a:ext cx="1143000" cy="771525"/>
          </a:xfrm>
          <a:prstGeom prst="rect">
            <a:avLst/>
          </a:prstGeom>
          <a:noFill/>
          <a:ln w="9525">
            <a:noFill/>
            <a:miter lim="800000"/>
            <a:headEnd/>
            <a:tailEnd/>
          </a:ln>
        </p:spPr>
      </p:pic>
      <p:pic>
        <p:nvPicPr>
          <p:cNvPr id="57356" name="Picture 10" descr="bd04955_"/>
          <p:cNvPicPr>
            <a:picLocks noChangeAspect="1" noChangeArrowheads="1"/>
          </p:cNvPicPr>
          <p:nvPr/>
        </p:nvPicPr>
        <p:blipFill>
          <a:blip r:embed="rId4" cstate="print"/>
          <a:srcRect/>
          <a:stretch>
            <a:fillRect/>
          </a:stretch>
        </p:blipFill>
        <p:spPr bwMode="auto">
          <a:xfrm>
            <a:off x="5791200" y="1371600"/>
            <a:ext cx="1143000" cy="771525"/>
          </a:xfrm>
          <a:prstGeom prst="rect">
            <a:avLst/>
          </a:prstGeom>
          <a:noFill/>
          <a:ln w="9525">
            <a:noFill/>
            <a:miter lim="800000"/>
            <a:headEnd/>
            <a:tailEnd/>
          </a:ln>
        </p:spPr>
      </p:pic>
      <p:pic>
        <p:nvPicPr>
          <p:cNvPr id="57357" name="Picture 11" descr="bd04955_"/>
          <p:cNvPicPr>
            <a:picLocks noChangeAspect="1" noChangeArrowheads="1"/>
          </p:cNvPicPr>
          <p:nvPr/>
        </p:nvPicPr>
        <p:blipFill>
          <a:blip r:embed="rId4" cstate="print"/>
          <a:srcRect/>
          <a:stretch>
            <a:fillRect/>
          </a:stretch>
        </p:blipFill>
        <p:spPr bwMode="auto">
          <a:xfrm>
            <a:off x="4495800" y="1371600"/>
            <a:ext cx="1143000" cy="771525"/>
          </a:xfrm>
          <a:prstGeom prst="rect">
            <a:avLst/>
          </a:prstGeom>
          <a:noFill/>
          <a:ln w="9525">
            <a:noFill/>
            <a:miter lim="800000"/>
            <a:headEnd/>
            <a:tailEnd/>
          </a:ln>
        </p:spPr>
      </p:pic>
      <p:pic>
        <p:nvPicPr>
          <p:cNvPr id="57358" name="Picture 12" descr="bd04955_"/>
          <p:cNvPicPr>
            <a:picLocks noChangeAspect="1" noChangeArrowheads="1"/>
          </p:cNvPicPr>
          <p:nvPr/>
        </p:nvPicPr>
        <p:blipFill>
          <a:blip r:embed="rId4" cstate="print"/>
          <a:srcRect/>
          <a:stretch>
            <a:fillRect/>
          </a:stretch>
        </p:blipFill>
        <p:spPr bwMode="auto">
          <a:xfrm>
            <a:off x="5791200" y="3962400"/>
            <a:ext cx="1143000" cy="771525"/>
          </a:xfrm>
          <a:prstGeom prst="rect">
            <a:avLst/>
          </a:prstGeom>
          <a:noFill/>
          <a:ln w="9525">
            <a:noFill/>
            <a:miter lim="800000"/>
            <a:headEnd/>
            <a:tailEnd/>
          </a:ln>
        </p:spPr>
      </p:pic>
      <p:pic>
        <p:nvPicPr>
          <p:cNvPr id="57359" name="Picture 13" descr="bd04955_"/>
          <p:cNvPicPr>
            <a:picLocks noChangeAspect="1" noChangeArrowheads="1"/>
          </p:cNvPicPr>
          <p:nvPr/>
        </p:nvPicPr>
        <p:blipFill>
          <a:blip r:embed="rId4" cstate="print"/>
          <a:srcRect/>
          <a:stretch>
            <a:fillRect/>
          </a:stretch>
        </p:blipFill>
        <p:spPr bwMode="auto">
          <a:xfrm>
            <a:off x="7010400" y="3962400"/>
            <a:ext cx="1143000" cy="771525"/>
          </a:xfrm>
          <a:prstGeom prst="rect">
            <a:avLst/>
          </a:prstGeom>
          <a:noFill/>
          <a:ln w="9525">
            <a:noFill/>
            <a:miter lim="800000"/>
            <a:headEnd/>
            <a:tailEnd/>
          </a:ln>
        </p:spPr>
      </p:pic>
      <p:pic>
        <p:nvPicPr>
          <p:cNvPr id="57360" name="Picture 14" descr="bd04955_"/>
          <p:cNvPicPr>
            <a:picLocks noChangeAspect="1" noChangeArrowheads="1"/>
          </p:cNvPicPr>
          <p:nvPr/>
        </p:nvPicPr>
        <p:blipFill>
          <a:blip r:embed="rId4" cstate="print"/>
          <a:srcRect/>
          <a:stretch>
            <a:fillRect/>
          </a:stretch>
        </p:blipFill>
        <p:spPr bwMode="auto">
          <a:xfrm>
            <a:off x="7010400" y="3124200"/>
            <a:ext cx="1143000" cy="771525"/>
          </a:xfrm>
          <a:prstGeom prst="rect">
            <a:avLst/>
          </a:prstGeom>
          <a:noFill/>
          <a:ln w="9525">
            <a:noFill/>
            <a:miter lim="800000"/>
            <a:headEnd/>
            <a:tailEnd/>
          </a:ln>
        </p:spPr>
      </p:pic>
      <p:pic>
        <p:nvPicPr>
          <p:cNvPr id="57361" name="Picture 15" descr="bd04955_"/>
          <p:cNvPicPr>
            <a:picLocks noChangeAspect="1" noChangeArrowheads="1"/>
          </p:cNvPicPr>
          <p:nvPr/>
        </p:nvPicPr>
        <p:blipFill>
          <a:blip r:embed="rId4" cstate="print"/>
          <a:srcRect/>
          <a:stretch>
            <a:fillRect/>
          </a:stretch>
        </p:blipFill>
        <p:spPr bwMode="auto">
          <a:xfrm>
            <a:off x="4495800" y="3962400"/>
            <a:ext cx="1143000" cy="771525"/>
          </a:xfrm>
          <a:prstGeom prst="rect">
            <a:avLst/>
          </a:prstGeom>
          <a:noFill/>
          <a:ln w="9525">
            <a:noFill/>
            <a:miter lim="800000"/>
            <a:headEnd/>
            <a:tailEnd/>
          </a:ln>
        </p:spPr>
      </p:pic>
      <p:pic>
        <p:nvPicPr>
          <p:cNvPr id="57362" name="Picture 16" descr="bd04955_"/>
          <p:cNvPicPr>
            <a:picLocks noChangeAspect="1" noChangeArrowheads="1"/>
          </p:cNvPicPr>
          <p:nvPr/>
        </p:nvPicPr>
        <p:blipFill>
          <a:blip r:embed="rId4" cstate="print"/>
          <a:srcRect/>
          <a:stretch>
            <a:fillRect/>
          </a:stretch>
        </p:blipFill>
        <p:spPr bwMode="auto">
          <a:xfrm>
            <a:off x="4495800" y="4876800"/>
            <a:ext cx="1143000" cy="771525"/>
          </a:xfrm>
          <a:prstGeom prst="rect">
            <a:avLst/>
          </a:prstGeom>
          <a:noFill/>
          <a:ln w="9525">
            <a:noFill/>
            <a:miter lim="800000"/>
            <a:headEnd/>
            <a:tailEnd/>
          </a:ln>
        </p:spPr>
      </p:pic>
      <p:pic>
        <p:nvPicPr>
          <p:cNvPr id="57363" name="Picture 17" descr="bd04955_"/>
          <p:cNvPicPr>
            <a:picLocks noChangeAspect="1" noChangeArrowheads="1"/>
          </p:cNvPicPr>
          <p:nvPr/>
        </p:nvPicPr>
        <p:blipFill>
          <a:blip r:embed="rId4" cstate="print"/>
          <a:srcRect/>
          <a:stretch>
            <a:fillRect/>
          </a:stretch>
        </p:blipFill>
        <p:spPr bwMode="auto">
          <a:xfrm>
            <a:off x="5791200" y="4876800"/>
            <a:ext cx="1143000" cy="771525"/>
          </a:xfrm>
          <a:prstGeom prst="rect">
            <a:avLst/>
          </a:prstGeom>
          <a:noFill/>
          <a:ln w="9525">
            <a:noFill/>
            <a:miter lim="800000"/>
            <a:headEnd/>
            <a:tailEnd/>
          </a:ln>
        </p:spPr>
      </p:pic>
      <p:pic>
        <p:nvPicPr>
          <p:cNvPr id="57364" name="Picture 18" descr="bd04955_"/>
          <p:cNvPicPr>
            <a:picLocks noChangeAspect="1" noChangeArrowheads="1"/>
          </p:cNvPicPr>
          <p:nvPr/>
        </p:nvPicPr>
        <p:blipFill>
          <a:blip r:embed="rId4" cstate="print"/>
          <a:srcRect/>
          <a:stretch>
            <a:fillRect/>
          </a:stretch>
        </p:blipFill>
        <p:spPr bwMode="auto">
          <a:xfrm>
            <a:off x="7010400" y="4876800"/>
            <a:ext cx="1143000" cy="771525"/>
          </a:xfrm>
          <a:prstGeom prst="rect">
            <a:avLst/>
          </a:prstGeom>
          <a:noFill/>
          <a:ln w="9525">
            <a:noFill/>
            <a:miter lim="800000"/>
            <a:headEnd/>
            <a:tailEnd/>
          </a:ln>
        </p:spPr>
      </p:pic>
      <p:sp>
        <p:nvSpPr>
          <p:cNvPr id="57365" name="Text Box 19"/>
          <p:cNvSpPr txBox="1">
            <a:spLocks noChangeArrowheads="1"/>
          </p:cNvSpPr>
          <p:nvPr/>
        </p:nvSpPr>
        <p:spPr bwMode="auto">
          <a:xfrm>
            <a:off x="1371600" y="3524250"/>
            <a:ext cx="1901825" cy="519113"/>
          </a:xfrm>
          <a:prstGeom prst="rect">
            <a:avLst/>
          </a:prstGeom>
          <a:noFill/>
          <a:ln w="9525">
            <a:noFill/>
            <a:miter lim="800000"/>
            <a:headEnd/>
            <a:tailEnd/>
          </a:ln>
        </p:spPr>
        <p:txBody>
          <a:bodyPr wrap="none">
            <a:spAutoFit/>
          </a:bodyPr>
          <a:lstStyle/>
          <a:p>
            <a:r>
              <a:rPr lang="en-US" sz="2800"/>
              <a:t>Less fish …</a:t>
            </a:r>
          </a:p>
        </p:txBody>
      </p:sp>
      <p:sp>
        <p:nvSpPr>
          <p:cNvPr id="57366" name="Text Box 20"/>
          <p:cNvSpPr txBox="1">
            <a:spLocks noChangeArrowheads="1"/>
          </p:cNvSpPr>
          <p:nvPr/>
        </p:nvSpPr>
        <p:spPr bwMode="auto">
          <a:xfrm>
            <a:off x="5562600" y="5562600"/>
            <a:ext cx="1695450" cy="519113"/>
          </a:xfrm>
          <a:prstGeom prst="rect">
            <a:avLst/>
          </a:prstGeom>
          <a:noFill/>
          <a:ln w="9525">
            <a:noFill/>
            <a:miter lim="800000"/>
            <a:headEnd/>
            <a:tailEnd/>
          </a:ln>
        </p:spPr>
        <p:txBody>
          <a:bodyPr wrap="none">
            <a:spAutoFit/>
          </a:bodyPr>
          <a:lstStyle/>
          <a:p>
            <a:r>
              <a:rPr lang="en-US" sz="2800"/>
              <a:t>More fish!</a:t>
            </a:r>
          </a:p>
        </p:txBody>
      </p:sp>
      <p:sp>
        <p:nvSpPr>
          <p:cNvPr id="57367" name="Text Box 21"/>
          <p:cNvSpPr txBox="1">
            <a:spLocks noChangeArrowheads="1"/>
          </p:cNvSpPr>
          <p:nvPr/>
        </p:nvSpPr>
        <p:spPr bwMode="auto">
          <a:xfrm>
            <a:off x="709613" y="1304925"/>
            <a:ext cx="3657600" cy="2227263"/>
          </a:xfrm>
          <a:prstGeom prst="rect">
            <a:avLst/>
          </a:prstGeom>
          <a:noFill/>
          <a:ln w="9525">
            <a:noFill/>
            <a:miter lim="800000"/>
            <a:headEnd/>
            <a:tailEnd/>
          </a:ln>
        </p:spPr>
        <p:txBody>
          <a:bodyPr>
            <a:spAutoFit/>
          </a:bodyPr>
          <a:lstStyle/>
          <a:p>
            <a:pPr algn="l"/>
            <a:r>
              <a:rPr lang="en-US" sz="2800" b="1" i="1" u="sng"/>
              <a:t>Parallelism</a:t>
            </a:r>
            <a:r>
              <a:rPr lang="en-US" sz="2800"/>
              <a:t> means doing multiple things at the same time: you can get more work done in the same time.</a:t>
            </a:r>
          </a:p>
        </p:txBody>
      </p:sp>
      <p:sp>
        <p:nvSpPr>
          <p:cNvPr id="57368" name="Rectangle 5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58371" name="Slide Number Placeholder 3"/>
          <p:cNvSpPr>
            <a:spLocks noGrp="1"/>
          </p:cNvSpPr>
          <p:nvPr>
            <p:ph type="sldNum" sz="quarter" idx="11"/>
          </p:nvPr>
        </p:nvSpPr>
        <p:spPr>
          <a:noFill/>
        </p:spPr>
        <p:txBody>
          <a:bodyPr/>
          <a:lstStyle/>
          <a:p>
            <a:fld id="{BF38EC93-4AE2-4AAB-9B6C-B6AB2A1D95DA}" type="slidenum">
              <a:rPr lang="en-US"/>
              <a:pPr/>
              <a:t>48</a:t>
            </a:fld>
            <a:endParaRPr lang="en-US"/>
          </a:p>
        </p:txBody>
      </p:sp>
      <p:sp>
        <p:nvSpPr>
          <p:cNvPr id="58372" name="Rectangle 2"/>
          <p:cNvSpPr>
            <a:spLocks noGrp="1" noChangeArrowheads="1"/>
          </p:cNvSpPr>
          <p:nvPr>
            <p:ph type="title"/>
          </p:nvPr>
        </p:nvSpPr>
        <p:spPr/>
        <p:txBody>
          <a:bodyPr/>
          <a:lstStyle/>
          <a:p>
            <a:pPr eaLnBrk="1" hangingPunct="1"/>
            <a:r>
              <a:rPr lang="en-US" smtClean="0"/>
              <a:t>The Jigsaw Puzzle Analogy</a:t>
            </a:r>
          </a:p>
        </p:txBody>
      </p:sp>
      <p:grpSp>
        <p:nvGrpSpPr>
          <p:cNvPr id="58373" name="Group 65"/>
          <p:cNvGrpSpPr>
            <a:grpSpLocks/>
          </p:cNvGrpSpPr>
          <p:nvPr/>
        </p:nvGrpSpPr>
        <p:grpSpPr bwMode="auto">
          <a:xfrm>
            <a:off x="533400" y="1295400"/>
            <a:ext cx="2819400" cy="2819400"/>
            <a:chOff x="480" y="864"/>
            <a:chExt cx="1776" cy="1776"/>
          </a:xfrm>
        </p:grpSpPr>
        <p:grpSp>
          <p:nvGrpSpPr>
            <p:cNvPr id="58435" name="Group 9"/>
            <p:cNvGrpSpPr>
              <a:grpSpLocks/>
            </p:cNvGrpSpPr>
            <p:nvPr/>
          </p:nvGrpSpPr>
          <p:grpSpPr bwMode="auto">
            <a:xfrm>
              <a:off x="864" y="1248"/>
              <a:ext cx="960" cy="960"/>
              <a:chOff x="1872" y="1920"/>
              <a:chExt cx="960" cy="960"/>
            </a:xfrm>
          </p:grpSpPr>
          <p:sp>
            <p:nvSpPr>
              <p:cNvPr id="58448" name="Rectangle 3"/>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49" name="Group 4"/>
              <p:cNvGrpSpPr>
                <a:grpSpLocks/>
              </p:cNvGrpSpPr>
              <p:nvPr/>
            </p:nvGrpSpPr>
            <p:grpSpPr bwMode="auto">
              <a:xfrm>
                <a:off x="2112" y="2112"/>
                <a:ext cx="456" cy="480"/>
                <a:chOff x="1824" y="633"/>
                <a:chExt cx="2834" cy="2849"/>
              </a:xfrm>
            </p:grpSpPr>
            <p:sp>
              <p:nvSpPr>
                <p:cNvPr id="58450"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51"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52"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53"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36" name="Group 40"/>
            <p:cNvGrpSpPr>
              <a:grpSpLocks/>
            </p:cNvGrpSpPr>
            <p:nvPr/>
          </p:nvGrpSpPr>
          <p:grpSpPr bwMode="auto">
            <a:xfrm>
              <a:off x="480" y="1584"/>
              <a:ext cx="336" cy="288"/>
              <a:chOff x="384" y="2496"/>
              <a:chExt cx="336" cy="288"/>
            </a:xfrm>
          </p:grpSpPr>
          <p:sp>
            <p:nvSpPr>
              <p:cNvPr id="58446" name="Oval 38"/>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47" name="AutoShape 39"/>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37" name="Group 55"/>
            <p:cNvGrpSpPr>
              <a:grpSpLocks/>
            </p:cNvGrpSpPr>
            <p:nvPr/>
          </p:nvGrpSpPr>
          <p:grpSpPr bwMode="auto">
            <a:xfrm>
              <a:off x="1920" y="1632"/>
              <a:ext cx="336" cy="288"/>
              <a:chOff x="1920" y="1632"/>
              <a:chExt cx="336" cy="288"/>
            </a:xfrm>
          </p:grpSpPr>
          <p:sp>
            <p:nvSpPr>
              <p:cNvPr id="58444" name="Oval 4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45" name="AutoShape 50"/>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38" name="Group 62"/>
            <p:cNvGrpSpPr>
              <a:grpSpLocks/>
            </p:cNvGrpSpPr>
            <p:nvPr/>
          </p:nvGrpSpPr>
          <p:grpSpPr bwMode="auto">
            <a:xfrm>
              <a:off x="1152" y="864"/>
              <a:ext cx="288" cy="336"/>
              <a:chOff x="816" y="2880"/>
              <a:chExt cx="288" cy="336"/>
            </a:xfrm>
          </p:grpSpPr>
          <p:sp>
            <p:nvSpPr>
              <p:cNvPr id="58442" name="Oval 59"/>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43" name="AutoShape 61"/>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39" name="Group 64"/>
            <p:cNvGrpSpPr>
              <a:grpSpLocks/>
            </p:cNvGrpSpPr>
            <p:nvPr/>
          </p:nvGrpSpPr>
          <p:grpSpPr bwMode="auto">
            <a:xfrm>
              <a:off x="1248" y="2304"/>
              <a:ext cx="288" cy="336"/>
              <a:chOff x="1584" y="2736"/>
              <a:chExt cx="288" cy="336"/>
            </a:xfrm>
          </p:grpSpPr>
          <p:sp>
            <p:nvSpPr>
              <p:cNvPr id="58440" name="Oval 53"/>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41" name="AutoShape 63"/>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4" name="Group 66"/>
          <p:cNvGrpSpPr>
            <a:grpSpLocks/>
          </p:cNvGrpSpPr>
          <p:nvPr/>
        </p:nvGrpSpPr>
        <p:grpSpPr bwMode="auto">
          <a:xfrm>
            <a:off x="4038600" y="1295400"/>
            <a:ext cx="2819400" cy="2819400"/>
            <a:chOff x="480" y="864"/>
            <a:chExt cx="1776" cy="1776"/>
          </a:xfrm>
        </p:grpSpPr>
        <p:grpSp>
          <p:nvGrpSpPr>
            <p:cNvPr id="58416" name="Group 67"/>
            <p:cNvGrpSpPr>
              <a:grpSpLocks/>
            </p:cNvGrpSpPr>
            <p:nvPr/>
          </p:nvGrpSpPr>
          <p:grpSpPr bwMode="auto">
            <a:xfrm>
              <a:off x="864" y="1248"/>
              <a:ext cx="960" cy="960"/>
              <a:chOff x="1872" y="1920"/>
              <a:chExt cx="960" cy="960"/>
            </a:xfrm>
          </p:grpSpPr>
          <p:sp>
            <p:nvSpPr>
              <p:cNvPr id="58429" name="Rectangle 6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30" name="Group 69"/>
              <p:cNvGrpSpPr>
                <a:grpSpLocks/>
              </p:cNvGrpSpPr>
              <p:nvPr/>
            </p:nvGrpSpPr>
            <p:grpSpPr bwMode="auto">
              <a:xfrm>
                <a:off x="2112" y="2112"/>
                <a:ext cx="456" cy="480"/>
                <a:chOff x="1824" y="633"/>
                <a:chExt cx="2834" cy="2849"/>
              </a:xfrm>
            </p:grpSpPr>
            <p:sp>
              <p:nvSpPr>
                <p:cNvPr id="5843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3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3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3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17" name="Group 74"/>
            <p:cNvGrpSpPr>
              <a:grpSpLocks/>
            </p:cNvGrpSpPr>
            <p:nvPr/>
          </p:nvGrpSpPr>
          <p:grpSpPr bwMode="auto">
            <a:xfrm>
              <a:off x="480" y="1584"/>
              <a:ext cx="336" cy="288"/>
              <a:chOff x="384" y="2496"/>
              <a:chExt cx="336" cy="288"/>
            </a:xfrm>
          </p:grpSpPr>
          <p:sp>
            <p:nvSpPr>
              <p:cNvPr id="58427" name="Oval 7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28" name="AutoShape 7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18" name="Group 77"/>
            <p:cNvGrpSpPr>
              <a:grpSpLocks/>
            </p:cNvGrpSpPr>
            <p:nvPr/>
          </p:nvGrpSpPr>
          <p:grpSpPr bwMode="auto">
            <a:xfrm>
              <a:off x="1920" y="1632"/>
              <a:ext cx="336" cy="288"/>
              <a:chOff x="1920" y="1632"/>
              <a:chExt cx="336" cy="288"/>
            </a:xfrm>
          </p:grpSpPr>
          <p:sp>
            <p:nvSpPr>
              <p:cNvPr id="58425" name="Oval 7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26" name="AutoShape 7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19" name="Group 80"/>
            <p:cNvGrpSpPr>
              <a:grpSpLocks/>
            </p:cNvGrpSpPr>
            <p:nvPr/>
          </p:nvGrpSpPr>
          <p:grpSpPr bwMode="auto">
            <a:xfrm>
              <a:off x="1152" y="864"/>
              <a:ext cx="288" cy="336"/>
              <a:chOff x="816" y="2880"/>
              <a:chExt cx="288" cy="336"/>
            </a:xfrm>
          </p:grpSpPr>
          <p:sp>
            <p:nvSpPr>
              <p:cNvPr id="58423" name="Oval 8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24" name="AutoShape 8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20" name="Group 83"/>
            <p:cNvGrpSpPr>
              <a:grpSpLocks/>
            </p:cNvGrpSpPr>
            <p:nvPr/>
          </p:nvGrpSpPr>
          <p:grpSpPr bwMode="auto">
            <a:xfrm>
              <a:off x="1248" y="2304"/>
              <a:ext cx="288" cy="336"/>
              <a:chOff x="1584" y="2736"/>
              <a:chExt cx="288" cy="336"/>
            </a:xfrm>
          </p:grpSpPr>
          <p:sp>
            <p:nvSpPr>
              <p:cNvPr id="58421" name="Oval 8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22" name="AutoShape 8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5" name="Group 86"/>
          <p:cNvGrpSpPr>
            <a:grpSpLocks/>
          </p:cNvGrpSpPr>
          <p:nvPr/>
        </p:nvGrpSpPr>
        <p:grpSpPr bwMode="auto">
          <a:xfrm>
            <a:off x="2209800" y="3352800"/>
            <a:ext cx="2819400" cy="2819400"/>
            <a:chOff x="480" y="864"/>
            <a:chExt cx="1776" cy="1776"/>
          </a:xfrm>
        </p:grpSpPr>
        <p:grpSp>
          <p:nvGrpSpPr>
            <p:cNvPr id="58397" name="Group 87"/>
            <p:cNvGrpSpPr>
              <a:grpSpLocks/>
            </p:cNvGrpSpPr>
            <p:nvPr/>
          </p:nvGrpSpPr>
          <p:grpSpPr bwMode="auto">
            <a:xfrm>
              <a:off x="864" y="1248"/>
              <a:ext cx="960" cy="960"/>
              <a:chOff x="1872" y="1920"/>
              <a:chExt cx="960" cy="960"/>
            </a:xfrm>
          </p:grpSpPr>
          <p:sp>
            <p:nvSpPr>
              <p:cNvPr id="58410" name="Rectangle 8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11" name="Group 89"/>
              <p:cNvGrpSpPr>
                <a:grpSpLocks/>
              </p:cNvGrpSpPr>
              <p:nvPr/>
            </p:nvGrpSpPr>
            <p:grpSpPr bwMode="auto">
              <a:xfrm>
                <a:off x="2112" y="2112"/>
                <a:ext cx="456" cy="480"/>
                <a:chOff x="1824" y="633"/>
                <a:chExt cx="2834" cy="2849"/>
              </a:xfrm>
            </p:grpSpPr>
            <p:sp>
              <p:nvSpPr>
                <p:cNvPr id="5841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1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1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1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98" name="Group 94"/>
            <p:cNvGrpSpPr>
              <a:grpSpLocks/>
            </p:cNvGrpSpPr>
            <p:nvPr/>
          </p:nvGrpSpPr>
          <p:grpSpPr bwMode="auto">
            <a:xfrm>
              <a:off x="480" y="1584"/>
              <a:ext cx="336" cy="288"/>
              <a:chOff x="384" y="2496"/>
              <a:chExt cx="336" cy="288"/>
            </a:xfrm>
          </p:grpSpPr>
          <p:sp>
            <p:nvSpPr>
              <p:cNvPr id="58408" name="Oval 9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09" name="AutoShape 9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99" name="Group 97"/>
            <p:cNvGrpSpPr>
              <a:grpSpLocks/>
            </p:cNvGrpSpPr>
            <p:nvPr/>
          </p:nvGrpSpPr>
          <p:grpSpPr bwMode="auto">
            <a:xfrm>
              <a:off x="1920" y="1632"/>
              <a:ext cx="336" cy="288"/>
              <a:chOff x="1920" y="1632"/>
              <a:chExt cx="336" cy="288"/>
            </a:xfrm>
          </p:grpSpPr>
          <p:sp>
            <p:nvSpPr>
              <p:cNvPr id="58406" name="Oval 9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07" name="AutoShape 9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00" name="Group 100"/>
            <p:cNvGrpSpPr>
              <a:grpSpLocks/>
            </p:cNvGrpSpPr>
            <p:nvPr/>
          </p:nvGrpSpPr>
          <p:grpSpPr bwMode="auto">
            <a:xfrm>
              <a:off x="1152" y="864"/>
              <a:ext cx="288" cy="336"/>
              <a:chOff x="816" y="2880"/>
              <a:chExt cx="288" cy="336"/>
            </a:xfrm>
          </p:grpSpPr>
          <p:sp>
            <p:nvSpPr>
              <p:cNvPr id="58404" name="Oval 10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05" name="AutoShape 10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01" name="Group 103"/>
            <p:cNvGrpSpPr>
              <a:grpSpLocks/>
            </p:cNvGrpSpPr>
            <p:nvPr/>
          </p:nvGrpSpPr>
          <p:grpSpPr bwMode="auto">
            <a:xfrm>
              <a:off x="1248" y="2304"/>
              <a:ext cx="288" cy="336"/>
              <a:chOff x="1584" y="2736"/>
              <a:chExt cx="288" cy="336"/>
            </a:xfrm>
          </p:grpSpPr>
          <p:sp>
            <p:nvSpPr>
              <p:cNvPr id="58402" name="Oval 10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03" name="AutoShape 10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6" name="Group 106"/>
          <p:cNvGrpSpPr>
            <a:grpSpLocks/>
          </p:cNvGrpSpPr>
          <p:nvPr/>
        </p:nvGrpSpPr>
        <p:grpSpPr bwMode="auto">
          <a:xfrm>
            <a:off x="5410200" y="3200400"/>
            <a:ext cx="2819400" cy="2819400"/>
            <a:chOff x="480" y="864"/>
            <a:chExt cx="1776" cy="1776"/>
          </a:xfrm>
        </p:grpSpPr>
        <p:grpSp>
          <p:nvGrpSpPr>
            <p:cNvPr id="58378" name="Group 107"/>
            <p:cNvGrpSpPr>
              <a:grpSpLocks/>
            </p:cNvGrpSpPr>
            <p:nvPr/>
          </p:nvGrpSpPr>
          <p:grpSpPr bwMode="auto">
            <a:xfrm>
              <a:off x="864" y="1248"/>
              <a:ext cx="960" cy="960"/>
              <a:chOff x="1872" y="1920"/>
              <a:chExt cx="960" cy="960"/>
            </a:xfrm>
          </p:grpSpPr>
          <p:sp>
            <p:nvSpPr>
              <p:cNvPr id="58391" name="Rectangle 10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392" name="Group 109"/>
              <p:cNvGrpSpPr>
                <a:grpSpLocks/>
              </p:cNvGrpSpPr>
              <p:nvPr/>
            </p:nvGrpSpPr>
            <p:grpSpPr bwMode="auto">
              <a:xfrm>
                <a:off x="2112" y="2112"/>
                <a:ext cx="456" cy="480"/>
                <a:chOff x="1824" y="633"/>
                <a:chExt cx="2834" cy="2849"/>
              </a:xfrm>
            </p:grpSpPr>
            <p:sp>
              <p:nvSpPr>
                <p:cNvPr id="5839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39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39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39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79" name="Group 114"/>
            <p:cNvGrpSpPr>
              <a:grpSpLocks/>
            </p:cNvGrpSpPr>
            <p:nvPr/>
          </p:nvGrpSpPr>
          <p:grpSpPr bwMode="auto">
            <a:xfrm>
              <a:off x="480" y="1584"/>
              <a:ext cx="336" cy="288"/>
              <a:chOff x="384" y="2496"/>
              <a:chExt cx="336" cy="288"/>
            </a:xfrm>
          </p:grpSpPr>
          <p:sp>
            <p:nvSpPr>
              <p:cNvPr id="58389" name="Oval 11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390" name="AutoShape 11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80" name="Group 117"/>
            <p:cNvGrpSpPr>
              <a:grpSpLocks/>
            </p:cNvGrpSpPr>
            <p:nvPr/>
          </p:nvGrpSpPr>
          <p:grpSpPr bwMode="auto">
            <a:xfrm>
              <a:off x="1920" y="1632"/>
              <a:ext cx="336" cy="288"/>
              <a:chOff x="1920" y="1632"/>
              <a:chExt cx="336" cy="288"/>
            </a:xfrm>
          </p:grpSpPr>
          <p:sp>
            <p:nvSpPr>
              <p:cNvPr id="58387" name="Oval 11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388" name="AutoShape 11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381" name="Group 120"/>
            <p:cNvGrpSpPr>
              <a:grpSpLocks/>
            </p:cNvGrpSpPr>
            <p:nvPr/>
          </p:nvGrpSpPr>
          <p:grpSpPr bwMode="auto">
            <a:xfrm>
              <a:off x="1152" y="864"/>
              <a:ext cx="288" cy="336"/>
              <a:chOff x="816" y="2880"/>
              <a:chExt cx="288" cy="336"/>
            </a:xfrm>
          </p:grpSpPr>
          <p:sp>
            <p:nvSpPr>
              <p:cNvPr id="58385" name="Oval 12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386" name="AutoShape 12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382" name="Group 123"/>
            <p:cNvGrpSpPr>
              <a:grpSpLocks/>
            </p:cNvGrpSpPr>
            <p:nvPr/>
          </p:nvGrpSpPr>
          <p:grpSpPr bwMode="auto">
            <a:xfrm>
              <a:off x="1248" y="2304"/>
              <a:ext cx="288" cy="336"/>
              <a:chOff x="1584" y="2736"/>
              <a:chExt cx="288" cy="336"/>
            </a:xfrm>
          </p:grpSpPr>
          <p:sp>
            <p:nvSpPr>
              <p:cNvPr id="58383" name="Oval 12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384" name="AutoShape 12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58377" name="Rectangle 15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2"/>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59395" name="Slide Number Placeholder 3"/>
          <p:cNvSpPr>
            <a:spLocks noGrp="1"/>
          </p:cNvSpPr>
          <p:nvPr>
            <p:ph type="sldNum" sz="quarter" idx="11"/>
          </p:nvPr>
        </p:nvSpPr>
        <p:spPr>
          <a:noFill/>
        </p:spPr>
        <p:txBody>
          <a:bodyPr/>
          <a:lstStyle/>
          <a:p>
            <a:fld id="{67A885EB-0D5C-4583-84AF-C796BC8B1466}" type="slidenum">
              <a:rPr lang="en-US"/>
              <a:pPr/>
              <a:t>49</a:t>
            </a:fld>
            <a:endParaRPr lang="en-US"/>
          </a:p>
        </p:txBody>
      </p:sp>
      <p:sp>
        <p:nvSpPr>
          <p:cNvPr id="59396" name="Rectangle 2"/>
          <p:cNvSpPr>
            <a:spLocks noGrp="1" noChangeArrowheads="1"/>
          </p:cNvSpPr>
          <p:nvPr>
            <p:ph type="title"/>
          </p:nvPr>
        </p:nvSpPr>
        <p:spPr/>
        <p:txBody>
          <a:bodyPr/>
          <a:lstStyle/>
          <a:p>
            <a:pPr eaLnBrk="1" hangingPunct="1"/>
            <a:r>
              <a:rPr lang="en-US" smtClean="0"/>
              <a:t>Serial Computing</a:t>
            </a:r>
          </a:p>
        </p:txBody>
      </p:sp>
      <p:grpSp>
        <p:nvGrpSpPr>
          <p:cNvPr id="59397" name="Group 4"/>
          <p:cNvGrpSpPr>
            <a:grpSpLocks/>
          </p:cNvGrpSpPr>
          <p:nvPr/>
        </p:nvGrpSpPr>
        <p:grpSpPr bwMode="auto">
          <a:xfrm>
            <a:off x="1143000" y="1981200"/>
            <a:ext cx="1524000" cy="1524000"/>
            <a:chOff x="1872" y="1920"/>
            <a:chExt cx="960" cy="960"/>
          </a:xfrm>
        </p:grpSpPr>
        <p:sp>
          <p:nvSpPr>
            <p:cNvPr id="59403"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9404" name="Group 6"/>
            <p:cNvGrpSpPr>
              <a:grpSpLocks/>
            </p:cNvGrpSpPr>
            <p:nvPr/>
          </p:nvGrpSpPr>
          <p:grpSpPr bwMode="auto">
            <a:xfrm>
              <a:off x="2112" y="2112"/>
              <a:ext cx="456" cy="480"/>
              <a:chOff x="1824" y="633"/>
              <a:chExt cx="2834" cy="2849"/>
            </a:xfrm>
          </p:grpSpPr>
          <p:sp>
            <p:nvSpPr>
              <p:cNvPr id="5940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940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940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940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9398" name="Group 11"/>
          <p:cNvGrpSpPr>
            <a:grpSpLocks/>
          </p:cNvGrpSpPr>
          <p:nvPr/>
        </p:nvGrpSpPr>
        <p:grpSpPr bwMode="auto">
          <a:xfrm>
            <a:off x="533400" y="2514600"/>
            <a:ext cx="533400" cy="457200"/>
            <a:chOff x="384" y="2496"/>
            <a:chExt cx="336" cy="288"/>
          </a:xfrm>
        </p:grpSpPr>
        <p:sp>
          <p:nvSpPr>
            <p:cNvPr id="59401"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9402"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sp>
        <p:nvSpPr>
          <p:cNvPr id="59399" name="Text Box 83"/>
          <p:cNvSpPr txBox="1">
            <a:spLocks noChangeArrowheads="1"/>
          </p:cNvSpPr>
          <p:nvPr/>
        </p:nvSpPr>
        <p:spPr bwMode="auto">
          <a:xfrm>
            <a:off x="3124200" y="1371600"/>
            <a:ext cx="5065713" cy="2574925"/>
          </a:xfrm>
          <a:prstGeom prst="rect">
            <a:avLst/>
          </a:prstGeom>
          <a:noFill/>
          <a:ln w="9525">
            <a:noFill/>
            <a:miter lim="800000"/>
            <a:headEnd/>
            <a:tailEnd/>
          </a:ln>
        </p:spPr>
        <p:txBody>
          <a:bodyPr wrap="none">
            <a:spAutoFit/>
          </a:bodyPr>
          <a:lstStyle/>
          <a:p>
            <a:pPr algn="l">
              <a:lnSpc>
                <a:spcPct val="90000"/>
              </a:lnSpc>
            </a:pPr>
            <a:r>
              <a:rPr lang="en-US" sz="2400"/>
              <a:t>Suppose you want to do a jigsaw puzzle</a:t>
            </a:r>
          </a:p>
          <a:p>
            <a:pPr algn="l"/>
            <a:r>
              <a:rPr lang="en-US" sz="2400"/>
              <a:t>that has, say, a thousand pieces.</a:t>
            </a:r>
          </a:p>
          <a:p>
            <a:pPr algn="l"/>
            <a:endParaRPr lang="en-US" sz="2400"/>
          </a:p>
          <a:p>
            <a:pPr algn="l">
              <a:lnSpc>
                <a:spcPct val="90000"/>
              </a:lnSpc>
            </a:pPr>
            <a:r>
              <a:rPr lang="en-US" sz="2400"/>
              <a:t>We can imagine that it’ll take you a</a:t>
            </a:r>
          </a:p>
          <a:p>
            <a:pPr algn="l"/>
            <a:r>
              <a:rPr lang="en-US" sz="2400"/>
              <a:t>certain amount of time.  Let’s say</a:t>
            </a:r>
          </a:p>
          <a:p>
            <a:pPr algn="l"/>
            <a:r>
              <a:rPr lang="en-US" sz="2400"/>
              <a:t>that you can put the puzzle together in</a:t>
            </a:r>
          </a:p>
          <a:p>
            <a:pPr algn="l"/>
            <a:r>
              <a:rPr lang="en-US" sz="2400"/>
              <a:t>an hour.</a:t>
            </a:r>
          </a:p>
        </p:txBody>
      </p:sp>
      <p:sp>
        <p:nvSpPr>
          <p:cNvPr id="59400"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15363" name="Slide Number Placeholder 4"/>
          <p:cNvSpPr>
            <a:spLocks noGrp="1"/>
          </p:cNvSpPr>
          <p:nvPr>
            <p:ph type="sldNum" sz="quarter" idx="11"/>
          </p:nvPr>
        </p:nvSpPr>
        <p:spPr>
          <a:noFill/>
        </p:spPr>
        <p:txBody>
          <a:bodyPr/>
          <a:lstStyle/>
          <a:p>
            <a:fld id="{AC12BC63-871F-4FE1-B85F-508FF7319C40}" type="slidenum">
              <a:rPr lang="en-US"/>
              <a:pPr/>
              <a:t>5</a:t>
            </a:fld>
            <a:endParaRPr lang="en-US"/>
          </a:p>
        </p:txBody>
      </p:sp>
      <p:sp>
        <p:nvSpPr>
          <p:cNvPr id="15364" name="Rectangle 2"/>
          <p:cNvSpPr>
            <a:spLocks noGrp="1" noChangeArrowheads="1"/>
          </p:cNvSpPr>
          <p:nvPr>
            <p:ph type="title"/>
          </p:nvPr>
        </p:nvSpPr>
        <p:spPr/>
        <p:txBody>
          <a:bodyPr/>
          <a:lstStyle/>
          <a:p>
            <a:pPr eaLnBrk="1" hangingPunct="1"/>
            <a:r>
              <a:rPr lang="en-US" smtClean="0"/>
              <a:t>What is Supercomputing?</a:t>
            </a:r>
          </a:p>
        </p:txBody>
      </p:sp>
      <p:sp>
        <p:nvSpPr>
          <p:cNvPr id="15365" name="Rectangle 3"/>
          <p:cNvSpPr>
            <a:spLocks noGrp="1" noChangeArrowheads="1"/>
          </p:cNvSpPr>
          <p:nvPr>
            <p:ph type="body" idx="1"/>
          </p:nvPr>
        </p:nvSpPr>
        <p:spPr>
          <a:xfrm>
            <a:off x="762000" y="1219200"/>
            <a:ext cx="7772400" cy="4876800"/>
          </a:xfrm>
        </p:spPr>
        <p:txBody>
          <a:bodyPr/>
          <a:lstStyle/>
          <a:p>
            <a:pPr eaLnBrk="1" hangingPunct="1">
              <a:buFont typeface="Wingdings" pitchFamily="2" charset="2"/>
              <a:buNone/>
            </a:pPr>
            <a:r>
              <a:rPr lang="en-US" b="1" i="1" u="sng" smtClean="0">
                <a:solidFill>
                  <a:srgbClr val="008000"/>
                </a:solidFill>
              </a:rPr>
              <a:t>Supercomputing</a:t>
            </a:r>
            <a:r>
              <a:rPr lang="en-US" smtClean="0"/>
              <a:t> is the </a:t>
            </a:r>
            <a:r>
              <a:rPr lang="en-US" b="1" u="sng" smtClean="0"/>
              <a:t>biggest, fastest computing</a:t>
            </a:r>
            <a:r>
              <a:rPr lang="en-US" smtClean="0"/>
              <a:t>          </a:t>
            </a:r>
            <a:r>
              <a:rPr lang="en-US" b="1" u="sng" smtClean="0"/>
              <a:t>right this minute</a:t>
            </a:r>
            <a:r>
              <a:rPr lang="en-US" smtClean="0"/>
              <a:t>.</a:t>
            </a:r>
          </a:p>
          <a:p>
            <a:pPr eaLnBrk="1" hangingPunct="1">
              <a:lnSpc>
                <a:spcPct val="90000"/>
              </a:lnSpc>
              <a:buFont typeface="Wingdings" pitchFamily="2" charset="2"/>
              <a:buNone/>
            </a:pPr>
            <a:r>
              <a:rPr lang="en-US" smtClean="0"/>
              <a:t>Likewise, a </a:t>
            </a:r>
            <a:r>
              <a:rPr lang="en-US" b="1" i="1" u="sng" smtClean="0">
                <a:solidFill>
                  <a:srgbClr val="008000"/>
                </a:solidFill>
              </a:rPr>
              <a:t>supercomputer</a:t>
            </a:r>
            <a:r>
              <a:rPr lang="en-US" i="1" smtClean="0"/>
              <a:t> </a:t>
            </a:r>
            <a:r>
              <a:rPr lang="en-US" smtClean="0"/>
              <a:t>is one of the biggest, fastest computers right this minute.</a:t>
            </a:r>
          </a:p>
          <a:p>
            <a:pPr eaLnBrk="1" hangingPunct="1">
              <a:lnSpc>
                <a:spcPct val="80000"/>
              </a:lnSpc>
              <a:buFont typeface="Wingdings" pitchFamily="2" charset="2"/>
              <a:buNone/>
            </a:pPr>
            <a:r>
              <a:rPr lang="en-US" smtClean="0"/>
              <a:t>So, the definition of supercomputing is </a:t>
            </a:r>
            <a:r>
              <a:rPr lang="en-US" b="1" u="sng" smtClean="0"/>
              <a:t>constantly changing</a:t>
            </a:r>
            <a:r>
              <a:rPr lang="en-US" smtClean="0"/>
              <a:t>.</a:t>
            </a:r>
          </a:p>
          <a:p>
            <a:pPr eaLnBrk="1" hangingPunct="1">
              <a:lnSpc>
                <a:spcPct val="90000"/>
              </a:lnSpc>
              <a:buFont typeface="Wingdings" pitchFamily="2" charset="2"/>
              <a:buNone/>
            </a:pPr>
            <a:r>
              <a:rPr lang="en-US" b="1" u="sng" smtClean="0"/>
              <a:t>Rule of Thumb</a:t>
            </a:r>
            <a:r>
              <a:rPr lang="en-US" smtClean="0"/>
              <a:t>:  A supercomputer is typically                      at least 100 times as powerful as a PC.</a:t>
            </a:r>
          </a:p>
          <a:p>
            <a:pPr eaLnBrk="1" hangingPunct="1">
              <a:buFont typeface="Wingdings" pitchFamily="2" charset="2"/>
              <a:buNone/>
            </a:pPr>
            <a:r>
              <a:rPr lang="en-US" b="1" u="sng" smtClean="0"/>
              <a:t>Jargon</a:t>
            </a:r>
            <a:r>
              <a:rPr lang="en-US" smtClean="0"/>
              <a:t>: Supercomputing is also known as                        </a:t>
            </a:r>
            <a:r>
              <a:rPr lang="en-US" b="1" i="1" u="sng" smtClean="0">
                <a:solidFill>
                  <a:srgbClr val="008000"/>
                </a:solidFill>
              </a:rPr>
              <a:t>High Performance Computing</a:t>
            </a:r>
            <a:r>
              <a:rPr lang="en-US" smtClean="0">
                <a:solidFill>
                  <a:srgbClr val="008000"/>
                </a:solidFill>
              </a:rPr>
              <a:t> </a:t>
            </a:r>
            <a:r>
              <a:rPr lang="en-US" b="1" smtClean="0">
                <a:solidFill>
                  <a:srgbClr val="008000"/>
                </a:solidFill>
              </a:rPr>
              <a:t>(HPC) </a:t>
            </a:r>
            <a:r>
              <a:rPr lang="en-US" smtClean="0"/>
              <a:t>or</a:t>
            </a:r>
            <a:r>
              <a:rPr lang="en-US" b="1" smtClean="0">
                <a:solidFill>
                  <a:srgbClr val="008000"/>
                </a:solidFill>
              </a:rPr>
              <a:t>                      </a:t>
            </a:r>
            <a:r>
              <a:rPr lang="en-US" b="1" i="1" u="sng" smtClean="0">
                <a:solidFill>
                  <a:srgbClr val="008000"/>
                </a:solidFill>
              </a:rPr>
              <a:t>High End Computing</a:t>
            </a:r>
            <a:r>
              <a:rPr lang="en-US" b="1" smtClean="0">
                <a:solidFill>
                  <a:srgbClr val="008000"/>
                </a:solidFill>
              </a:rPr>
              <a:t> (HEC</a:t>
            </a:r>
            <a:r>
              <a:rPr lang="en-US" smtClean="0">
                <a:solidFill>
                  <a:srgbClr val="008000"/>
                </a:solidFill>
              </a:rPr>
              <a:t>) </a:t>
            </a:r>
            <a:r>
              <a:rPr lang="en-US" smtClean="0"/>
              <a:t>or         </a:t>
            </a:r>
            <a:r>
              <a:rPr lang="en-US" smtClean="0">
                <a:solidFill>
                  <a:srgbClr val="008000"/>
                </a:solidFill>
              </a:rPr>
              <a:t> </a:t>
            </a:r>
            <a:r>
              <a:rPr lang="en-US" b="1" i="1" u="sng" smtClean="0">
                <a:solidFill>
                  <a:srgbClr val="008000"/>
                </a:solidFill>
              </a:rPr>
              <a:t>Cyberinfrastructure</a:t>
            </a:r>
            <a:r>
              <a:rPr lang="en-US" smtClean="0">
                <a:solidFill>
                  <a:srgbClr val="008000"/>
                </a:solidFill>
              </a:rPr>
              <a:t> </a:t>
            </a:r>
            <a:r>
              <a:rPr lang="en-US" b="1" smtClean="0">
                <a:solidFill>
                  <a:srgbClr val="008000"/>
                </a:solidFill>
              </a:rPr>
              <a:t>(CI).</a:t>
            </a:r>
          </a:p>
        </p:txBody>
      </p:sp>
      <p:sp>
        <p:nvSpPr>
          <p:cNvPr id="15366"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2"/>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60419" name="Slide Number Placeholder 3"/>
          <p:cNvSpPr>
            <a:spLocks noGrp="1"/>
          </p:cNvSpPr>
          <p:nvPr>
            <p:ph type="sldNum" sz="quarter" idx="11"/>
          </p:nvPr>
        </p:nvSpPr>
        <p:spPr>
          <a:noFill/>
        </p:spPr>
        <p:txBody>
          <a:bodyPr/>
          <a:lstStyle/>
          <a:p>
            <a:fld id="{6791286B-82BC-4759-B67D-169F6CEAB3FB}" type="slidenum">
              <a:rPr lang="en-US"/>
              <a:pPr/>
              <a:t>50</a:t>
            </a:fld>
            <a:endParaRPr lang="en-US"/>
          </a:p>
        </p:txBody>
      </p:sp>
      <p:sp>
        <p:nvSpPr>
          <p:cNvPr id="60420" name="Rectangle 2"/>
          <p:cNvSpPr>
            <a:spLocks noGrp="1" noChangeArrowheads="1"/>
          </p:cNvSpPr>
          <p:nvPr>
            <p:ph type="title"/>
          </p:nvPr>
        </p:nvSpPr>
        <p:spPr/>
        <p:txBody>
          <a:bodyPr/>
          <a:lstStyle/>
          <a:p>
            <a:pPr eaLnBrk="1" hangingPunct="1"/>
            <a:r>
              <a:rPr lang="en-US" smtClean="0"/>
              <a:t>Shared Memory Parallelism</a:t>
            </a:r>
          </a:p>
        </p:txBody>
      </p:sp>
      <p:grpSp>
        <p:nvGrpSpPr>
          <p:cNvPr id="60421" name="Group 4"/>
          <p:cNvGrpSpPr>
            <a:grpSpLocks/>
          </p:cNvGrpSpPr>
          <p:nvPr/>
        </p:nvGrpSpPr>
        <p:grpSpPr bwMode="auto">
          <a:xfrm>
            <a:off x="1143000" y="1981200"/>
            <a:ext cx="1524000" cy="1524000"/>
            <a:chOff x="1872" y="1920"/>
            <a:chExt cx="960" cy="960"/>
          </a:xfrm>
        </p:grpSpPr>
        <p:sp>
          <p:nvSpPr>
            <p:cNvPr id="60430"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0431" name="Group 6"/>
            <p:cNvGrpSpPr>
              <a:grpSpLocks/>
            </p:cNvGrpSpPr>
            <p:nvPr/>
          </p:nvGrpSpPr>
          <p:grpSpPr bwMode="auto">
            <a:xfrm>
              <a:off x="2112" y="2112"/>
              <a:ext cx="456" cy="480"/>
              <a:chOff x="1824" y="633"/>
              <a:chExt cx="2834" cy="2849"/>
            </a:xfrm>
          </p:grpSpPr>
          <p:sp>
            <p:nvSpPr>
              <p:cNvPr id="6043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043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043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043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0422" name="Group 11"/>
          <p:cNvGrpSpPr>
            <a:grpSpLocks/>
          </p:cNvGrpSpPr>
          <p:nvPr/>
        </p:nvGrpSpPr>
        <p:grpSpPr bwMode="auto">
          <a:xfrm>
            <a:off x="533400" y="2514600"/>
            <a:ext cx="533400" cy="457200"/>
            <a:chOff x="384" y="2496"/>
            <a:chExt cx="336" cy="288"/>
          </a:xfrm>
        </p:grpSpPr>
        <p:sp>
          <p:nvSpPr>
            <p:cNvPr id="60428"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0429"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0423" name="Group 14"/>
          <p:cNvGrpSpPr>
            <a:grpSpLocks/>
          </p:cNvGrpSpPr>
          <p:nvPr/>
        </p:nvGrpSpPr>
        <p:grpSpPr bwMode="auto">
          <a:xfrm>
            <a:off x="2819400" y="2590800"/>
            <a:ext cx="533400" cy="457200"/>
            <a:chOff x="1920" y="1632"/>
            <a:chExt cx="336" cy="288"/>
          </a:xfrm>
        </p:grpSpPr>
        <p:sp>
          <p:nvSpPr>
            <p:cNvPr id="60426"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0427"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0424" name="Text Box 83"/>
          <p:cNvSpPr txBox="1">
            <a:spLocks noChangeArrowheads="1"/>
          </p:cNvSpPr>
          <p:nvPr/>
        </p:nvSpPr>
        <p:spPr bwMode="auto">
          <a:xfrm>
            <a:off x="3429000" y="1295400"/>
            <a:ext cx="5029200" cy="4364038"/>
          </a:xfrm>
          <a:prstGeom prst="rect">
            <a:avLst/>
          </a:prstGeom>
          <a:noFill/>
          <a:ln w="9525">
            <a:noFill/>
            <a:miter lim="800000"/>
            <a:headEnd/>
            <a:tailEnd/>
          </a:ln>
        </p:spPr>
        <p:txBody>
          <a:bodyPr>
            <a:spAutoFit/>
          </a:bodyPr>
          <a:lstStyle/>
          <a:p>
            <a:pPr algn="l">
              <a:lnSpc>
                <a:spcPct val="90000"/>
              </a:lnSpc>
            </a:pPr>
            <a:r>
              <a:rPr lang="en-US" sz="2400"/>
              <a:t>If Scott sits across the table from you, then he can work on his half of the puzzle and you can work on yours.  Once in a while, you’ll both reach into the pile of pieces at the same time (you’ll </a:t>
            </a:r>
            <a:r>
              <a:rPr lang="en-US" sz="2400" b="1" i="1" u="sng"/>
              <a:t>contend</a:t>
            </a:r>
            <a:r>
              <a:rPr lang="en-US" sz="2400"/>
              <a:t> for the same resource), which will cause a little bit of slowdown. And from time to time you’ll have to work together (</a:t>
            </a:r>
            <a:r>
              <a:rPr lang="en-US" sz="2400" b="1" i="1" u="sng"/>
              <a:t>communicate</a:t>
            </a:r>
            <a:r>
              <a:rPr lang="en-US" sz="2400"/>
              <a:t>) at the interface between his half and yours. The speedup will be nearly 2-to-1: y’all might take 35 minutes instead of 30.</a:t>
            </a:r>
          </a:p>
        </p:txBody>
      </p:sp>
      <p:sp>
        <p:nvSpPr>
          <p:cNvPr id="60425"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61443" name="Slide Number Placeholder 3"/>
          <p:cNvSpPr>
            <a:spLocks noGrp="1"/>
          </p:cNvSpPr>
          <p:nvPr>
            <p:ph type="sldNum" sz="quarter" idx="11"/>
          </p:nvPr>
        </p:nvSpPr>
        <p:spPr>
          <a:noFill/>
        </p:spPr>
        <p:txBody>
          <a:bodyPr/>
          <a:lstStyle/>
          <a:p>
            <a:fld id="{6A5FB04A-0CAA-4356-9416-C3E210E9F8A2}" type="slidenum">
              <a:rPr lang="en-US"/>
              <a:pPr/>
              <a:t>51</a:t>
            </a:fld>
            <a:endParaRPr lang="en-US"/>
          </a:p>
        </p:txBody>
      </p:sp>
      <p:sp>
        <p:nvSpPr>
          <p:cNvPr id="61444" name="Rectangle 2"/>
          <p:cNvSpPr>
            <a:spLocks noGrp="1" noChangeArrowheads="1"/>
          </p:cNvSpPr>
          <p:nvPr>
            <p:ph type="title"/>
          </p:nvPr>
        </p:nvSpPr>
        <p:spPr/>
        <p:txBody>
          <a:bodyPr/>
          <a:lstStyle/>
          <a:p>
            <a:pPr eaLnBrk="1" hangingPunct="1"/>
            <a:r>
              <a:rPr lang="en-US" smtClean="0"/>
              <a:t>The More the Merrier?</a:t>
            </a:r>
          </a:p>
        </p:txBody>
      </p:sp>
      <p:grpSp>
        <p:nvGrpSpPr>
          <p:cNvPr id="61445" name="Group 4"/>
          <p:cNvGrpSpPr>
            <a:grpSpLocks/>
          </p:cNvGrpSpPr>
          <p:nvPr/>
        </p:nvGrpSpPr>
        <p:grpSpPr bwMode="auto">
          <a:xfrm>
            <a:off x="1143000" y="1981200"/>
            <a:ext cx="1524000" cy="1524000"/>
            <a:chOff x="1872" y="1920"/>
            <a:chExt cx="960" cy="960"/>
          </a:xfrm>
        </p:grpSpPr>
        <p:sp>
          <p:nvSpPr>
            <p:cNvPr id="6145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1460" name="Group 6"/>
            <p:cNvGrpSpPr>
              <a:grpSpLocks/>
            </p:cNvGrpSpPr>
            <p:nvPr/>
          </p:nvGrpSpPr>
          <p:grpSpPr bwMode="auto">
            <a:xfrm>
              <a:off x="2112" y="2112"/>
              <a:ext cx="456" cy="480"/>
              <a:chOff x="1824" y="633"/>
              <a:chExt cx="2834" cy="2849"/>
            </a:xfrm>
          </p:grpSpPr>
          <p:sp>
            <p:nvSpPr>
              <p:cNvPr id="6146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146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146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146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1446" name="Group 11"/>
          <p:cNvGrpSpPr>
            <a:grpSpLocks/>
          </p:cNvGrpSpPr>
          <p:nvPr/>
        </p:nvGrpSpPr>
        <p:grpSpPr bwMode="auto">
          <a:xfrm>
            <a:off x="533400" y="2514600"/>
            <a:ext cx="533400" cy="457200"/>
            <a:chOff x="384" y="2496"/>
            <a:chExt cx="336" cy="288"/>
          </a:xfrm>
        </p:grpSpPr>
        <p:sp>
          <p:nvSpPr>
            <p:cNvPr id="6145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145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1447" name="Group 14"/>
          <p:cNvGrpSpPr>
            <a:grpSpLocks/>
          </p:cNvGrpSpPr>
          <p:nvPr/>
        </p:nvGrpSpPr>
        <p:grpSpPr bwMode="auto">
          <a:xfrm>
            <a:off x="2819400" y="2590800"/>
            <a:ext cx="533400" cy="457200"/>
            <a:chOff x="1920" y="1632"/>
            <a:chExt cx="336" cy="288"/>
          </a:xfrm>
        </p:grpSpPr>
        <p:sp>
          <p:nvSpPr>
            <p:cNvPr id="61455"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1456"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1448" name="Group 17"/>
          <p:cNvGrpSpPr>
            <a:grpSpLocks/>
          </p:cNvGrpSpPr>
          <p:nvPr/>
        </p:nvGrpSpPr>
        <p:grpSpPr bwMode="auto">
          <a:xfrm>
            <a:off x="1600200" y="1371600"/>
            <a:ext cx="457200" cy="533400"/>
            <a:chOff x="816" y="2880"/>
            <a:chExt cx="288" cy="336"/>
          </a:xfrm>
        </p:grpSpPr>
        <p:sp>
          <p:nvSpPr>
            <p:cNvPr id="61453"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1454"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sp>
        <p:nvSpPr>
          <p:cNvPr id="61449" name="Oval 21"/>
          <p:cNvSpPr>
            <a:spLocks noChangeArrowheads="1"/>
          </p:cNvSpPr>
          <p:nvPr/>
        </p:nvSpPr>
        <p:spPr bwMode="auto">
          <a:xfrm>
            <a:off x="1752600" y="3733800"/>
            <a:ext cx="457200" cy="457200"/>
          </a:xfrm>
          <a:prstGeom prst="ellipse">
            <a:avLst/>
          </a:prstGeom>
          <a:solidFill>
            <a:srgbClr val="800080"/>
          </a:solidFill>
          <a:ln w="9525">
            <a:noFill/>
            <a:miter lim="800000"/>
            <a:headEnd/>
            <a:tailEnd/>
          </a:ln>
        </p:spPr>
        <p:txBody>
          <a:bodyPr wrap="none" anchor="ctr"/>
          <a:lstStyle/>
          <a:p>
            <a:endParaRPr lang="en-US"/>
          </a:p>
        </p:txBody>
      </p:sp>
      <p:sp>
        <p:nvSpPr>
          <p:cNvPr id="61450" name="AutoShape 22"/>
          <p:cNvSpPr>
            <a:spLocks noChangeArrowheads="1"/>
          </p:cNvSpPr>
          <p:nvPr/>
        </p:nvSpPr>
        <p:spPr bwMode="auto">
          <a:xfrm>
            <a:off x="1905000" y="3657600"/>
            <a:ext cx="76200" cy="76200"/>
          </a:xfrm>
          <a:prstGeom prst="triangle">
            <a:avLst>
              <a:gd name="adj" fmla="val 50000"/>
            </a:avLst>
          </a:prstGeom>
          <a:solidFill>
            <a:srgbClr val="800080"/>
          </a:solidFill>
          <a:ln w="9525">
            <a:noFill/>
            <a:miter lim="800000"/>
            <a:headEnd/>
            <a:tailEnd/>
          </a:ln>
        </p:spPr>
        <p:txBody>
          <a:bodyPr wrap="none" anchor="ctr"/>
          <a:lstStyle/>
          <a:p>
            <a:endParaRPr lang="en-US"/>
          </a:p>
        </p:txBody>
      </p:sp>
      <p:sp>
        <p:nvSpPr>
          <p:cNvPr id="61451" name="Text Box 83"/>
          <p:cNvSpPr txBox="1">
            <a:spLocks noChangeArrowheads="1"/>
          </p:cNvSpPr>
          <p:nvPr/>
        </p:nvSpPr>
        <p:spPr bwMode="auto">
          <a:xfrm>
            <a:off x="3489325" y="1252538"/>
            <a:ext cx="4892675" cy="4035425"/>
          </a:xfrm>
          <a:prstGeom prst="rect">
            <a:avLst/>
          </a:prstGeom>
          <a:noFill/>
          <a:ln w="9525">
            <a:noFill/>
            <a:miter lim="800000"/>
            <a:headEnd/>
            <a:tailEnd/>
          </a:ln>
        </p:spPr>
        <p:txBody>
          <a:bodyPr>
            <a:spAutoFit/>
          </a:bodyPr>
          <a:lstStyle/>
          <a:p>
            <a:pPr algn="l">
              <a:lnSpc>
                <a:spcPct val="90000"/>
              </a:lnSpc>
            </a:pPr>
            <a:r>
              <a:rPr lang="en-US" sz="2400"/>
              <a:t>Now let’s put Paul and Charlie on the other two sides of the table. Each of you can work on a part of the puzzle, but there’ll be a lot more contention for the shared resource (the pile of puzzle pieces) and a lot more communication at the interfaces. So y’all will get noticeably less than a   4-to-1 speedup, but you’ll still have an improvement, maybe something like 3-to-1: the four of you can get it done in 20 minutes instead of an hour.</a:t>
            </a:r>
          </a:p>
        </p:txBody>
      </p:sp>
      <p:sp>
        <p:nvSpPr>
          <p:cNvPr id="61452"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62467" name="Slide Number Placeholder 3"/>
          <p:cNvSpPr>
            <a:spLocks noGrp="1"/>
          </p:cNvSpPr>
          <p:nvPr>
            <p:ph type="sldNum" sz="quarter" idx="11"/>
          </p:nvPr>
        </p:nvSpPr>
        <p:spPr>
          <a:noFill/>
        </p:spPr>
        <p:txBody>
          <a:bodyPr/>
          <a:lstStyle/>
          <a:p>
            <a:fld id="{A29A9269-D5DB-45A8-9AF1-B548BC3DC375}" type="slidenum">
              <a:rPr lang="en-US"/>
              <a:pPr/>
              <a:t>52</a:t>
            </a:fld>
            <a:endParaRPr lang="en-US"/>
          </a:p>
        </p:txBody>
      </p:sp>
      <p:sp>
        <p:nvSpPr>
          <p:cNvPr id="62468" name="Rectangle 2"/>
          <p:cNvSpPr>
            <a:spLocks noGrp="1" noChangeArrowheads="1"/>
          </p:cNvSpPr>
          <p:nvPr>
            <p:ph type="title"/>
          </p:nvPr>
        </p:nvSpPr>
        <p:spPr/>
        <p:txBody>
          <a:bodyPr/>
          <a:lstStyle/>
          <a:p>
            <a:pPr eaLnBrk="1" hangingPunct="1"/>
            <a:r>
              <a:rPr lang="en-US" smtClean="0"/>
              <a:t>Diminishing Returns</a:t>
            </a:r>
          </a:p>
        </p:txBody>
      </p:sp>
      <p:grpSp>
        <p:nvGrpSpPr>
          <p:cNvPr id="62469" name="Group 4"/>
          <p:cNvGrpSpPr>
            <a:grpSpLocks/>
          </p:cNvGrpSpPr>
          <p:nvPr/>
        </p:nvGrpSpPr>
        <p:grpSpPr bwMode="auto">
          <a:xfrm>
            <a:off x="1143000" y="1981200"/>
            <a:ext cx="1524000" cy="1524000"/>
            <a:chOff x="1872" y="1920"/>
            <a:chExt cx="960" cy="960"/>
          </a:xfrm>
        </p:grpSpPr>
        <p:sp>
          <p:nvSpPr>
            <p:cNvPr id="62496"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2497" name="Group 6"/>
            <p:cNvGrpSpPr>
              <a:grpSpLocks/>
            </p:cNvGrpSpPr>
            <p:nvPr/>
          </p:nvGrpSpPr>
          <p:grpSpPr bwMode="auto">
            <a:xfrm>
              <a:off x="2112" y="2112"/>
              <a:ext cx="456" cy="480"/>
              <a:chOff x="1824" y="633"/>
              <a:chExt cx="2834" cy="2849"/>
            </a:xfrm>
          </p:grpSpPr>
          <p:sp>
            <p:nvSpPr>
              <p:cNvPr id="62498"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2499"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2500"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2501"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2470" name="Group 11"/>
          <p:cNvGrpSpPr>
            <a:grpSpLocks/>
          </p:cNvGrpSpPr>
          <p:nvPr/>
        </p:nvGrpSpPr>
        <p:grpSpPr bwMode="auto">
          <a:xfrm>
            <a:off x="533400" y="2514600"/>
            <a:ext cx="533400" cy="457200"/>
            <a:chOff x="384" y="2496"/>
            <a:chExt cx="336" cy="288"/>
          </a:xfrm>
        </p:grpSpPr>
        <p:sp>
          <p:nvSpPr>
            <p:cNvPr id="62494"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2495"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2471" name="Group 14"/>
          <p:cNvGrpSpPr>
            <a:grpSpLocks/>
          </p:cNvGrpSpPr>
          <p:nvPr/>
        </p:nvGrpSpPr>
        <p:grpSpPr bwMode="auto">
          <a:xfrm>
            <a:off x="2819400" y="2590800"/>
            <a:ext cx="533400" cy="457200"/>
            <a:chOff x="1920" y="1632"/>
            <a:chExt cx="336" cy="288"/>
          </a:xfrm>
        </p:grpSpPr>
        <p:sp>
          <p:nvSpPr>
            <p:cNvPr id="62492"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2493"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2472" name="Group 17"/>
          <p:cNvGrpSpPr>
            <a:grpSpLocks/>
          </p:cNvGrpSpPr>
          <p:nvPr/>
        </p:nvGrpSpPr>
        <p:grpSpPr bwMode="auto">
          <a:xfrm>
            <a:off x="1600200" y="1371600"/>
            <a:ext cx="457200" cy="533400"/>
            <a:chOff x="816" y="2880"/>
            <a:chExt cx="288" cy="336"/>
          </a:xfrm>
        </p:grpSpPr>
        <p:sp>
          <p:nvSpPr>
            <p:cNvPr id="62490"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2491"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62473" name="Group 83"/>
          <p:cNvGrpSpPr>
            <a:grpSpLocks/>
          </p:cNvGrpSpPr>
          <p:nvPr/>
        </p:nvGrpSpPr>
        <p:grpSpPr bwMode="auto">
          <a:xfrm>
            <a:off x="1752600" y="3657600"/>
            <a:ext cx="457200" cy="533400"/>
            <a:chOff x="1104" y="2304"/>
            <a:chExt cx="288" cy="336"/>
          </a:xfrm>
        </p:grpSpPr>
        <p:sp>
          <p:nvSpPr>
            <p:cNvPr id="62488" name="Oval 21"/>
            <p:cNvSpPr>
              <a:spLocks noChangeArrowheads="1"/>
            </p:cNvSpPr>
            <p:nvPr/>
          </p:nvSpPr>
          <p:spPr bwMode="auto">
            <a:xfrm>
              <a:off x="1104" y="2352"/>
              <a:ext cx="288" cy="288"/>
            </a:xfrm>
            <a:prstGeom prst="ellipse">
              <a:avLst/>
            </a:prstGeom>
            <a:solidFill>
              <a:srgbClr val="800080"/>
            </a:solidFill>
            <a:ln w="9525">
              <a:noFill/>
              <a:miter lim="800000"/>
              <a:headEnd/>
              <a:tailEnd/>
            </a:ln>
          </p:spPr>
          <p:txBody>
            <a:bodyPr wrap="none" anchor="ctr"/>
            <a:lstStyle/>
            <a:p>
              <a:endParaRPr lang="en-US"/>
            </a:p>
          </p:txBody>
        </p:sp>
        <p:sp>
          <p:nvSpPr>
            <p:cNvPr id="62489" name="AutoShape 22"/>
            <p:cNvSpPr>
              <a:spLocks noChangeArrowheads="1"/>
            </p:cNvSpPr>
            <p:nvPr/>
          </p:nvSpPr>
          <p:spPr bwMode="auto">
            <a:xfrm>
              <a:off x="1200" y="2304"/>
              <a:ext cx="48" cy="48"/>
            </a:xfrm>
            <a:prstGeom prst="triangle">
              <a:avLst>
                <a:gd name="adj" fmla="val 50000"/>
              </a:avLst>
            </a:prstGeom>
            <a:solidFill>
              <a:srgbClr val="800080"/>
            </a:solidFill>
            <a:ln w="9525">
              <a:noFill/>
              <a:miter lim="800000"/>
              <a:headEnd/>
              <a:tailEnd/>
            </a:ln>
          </p:spPr>
          <p:txBody>
            <a:bodyPr wrap="none" anchor="ctr"/>
            <a:lstStyle/>
            <a:p>
              <a:endParaRPr lang="en-US"/>
            </a:p>
          </p:txBody>
        </p:sp>
      </p:grpSp>
      <p:grpSp>
        <p:nvGrpSpPr>
          <p:cNvPr id="62474" name="Group 88"/>
          <p:cNvGrpSpPr>
            <a:grpSpLocks/>
          </p:cNvGrpSpPr>
          <p:nvPr/>
        </p:nvGrpSpPr>
        <p:grpSpPr bwMode="auto">
          <a:xfrm>
            <a:off x="2743200" y="1524000"/>
            <a:ext cx="457200" cy="457200"/>
            <a:chOff x="576" y="3264"/>
            <a:chExt cx="288" cy="288"/>
          </a:xfrm>
        </p:grpSpPr>
        <p:sp>
          <p:nvSpPr>
            <p:cNvPr id="62486" name="Oval 85"/>
            <p:cNvSpPr>
              <a:spLocks noChangeArrowheads="1"/>
            </p:cNvSpPr>
            <p:nvPr/>
          </p:nvSpPr>
          <p:spPr bwMode="auto">
            <a:xfrm>
              <a:off x="576" y="3264"/>
              <a:ext cx="288" cy="288"/>
            </a:xfrm>
            <a:prstGeom prst="ellipse">
              <a:avLst/>
            </a:prstGeom>
            <a:solidFill>
              <a:srgbClr val="FF33CC"/>
            </a:solidFill>
            <a:ln w="9525">
              <a:noFill/>
              <a:miter lim="800000"/>
              <a:headEnd/>
              <a:tailEnd/>
            </a:ln>
          </p:spPr>
          <p:txBody>
            <a:bodyPr wrap="none" anchor="ctr"/>
            <a:lstStyle/>
            <a:p>
              <a:endParaRPr lang="en-US"/>
            </a:p>
          </p:txBody>
        </p:sp>
        <p:sp>
          <p:nvSpPr>
            <p:cNvPr id="62487" name="AutoShape 87"/>
            <p:cNvSpPr>
              <a:spLocks noChangeArrowheads="1"/>
            </p:cNvSpPr>
            <p:nvPr/>
          </p:nvSpPr>
          <p:spPr bwMode="auto">
            <a:xfrm>
              <a:off x="576" y="3456"/>
              <a:ext cx="48" cy="48"/>
            </a:xfrm>
            <a:prstGeom prst="rtTriangle">
              <a:avLst/>
            </a:prstGeom>
            <a:solidFill>
              <a:srgbClr val="FF33CC"/>
            </a:solidFill>
            <a:ln w="9525">
              <a:noFill/>
              <a:miter lim="800000"/>
              <a:headEnd/>
              <a:tailEnd/>
            </a:ln>
          </p:spPr>
          <p:txBody>
            <a:bodyPr wrap="none" anchor="ctr"/>
            <a:lstStyle/>
            <a:p>
              <a:endParaRPr lang="en-US"/>
            </a:p>
          </p:txBody>
        </p:sp>
      </p:grpSp>
      <p:grpSp>
        <p:nvGrpSpPr>
          <p:cNvPr id="62475" name="Group 98"/>
          <p:cNvGrpSpPr>
            <a:grpSpLocks/>
          </p:cNvGrpSpPr>
          <p:nvPr/>
        </p:nvGrpSpPr>
        <p:grpSpPr bwMode="auto">
          <a:xfrm>
            <a:off x="609600" y="1524000"/>
            <a:ext cx="457200" cy="457200"/>
            <a:chOff x="1200" y="3168"/>
            <a:chExt cx="288" cy="288"/>
          </a:xfrm>
        </p:grpSpPr>
        <p:sp>
          <p:nvSpPr>
            <p:cNvPr id="62484" name="Oval 90"/>
            <p:cNvSpPr>
              <a:spLocks noChangeArrowheads="1"/>
            </p:cNvSpPr>
            <p:nvPr/>
          </p:nvSpPr>
          <p:spPr bwMode="auto">
            <a:xfrm>
              <a:off x="1200" y="3168"/>
              <a:ext cx="288" cy="288"/>
            </a:xfrm>
            <a:prstGeom prst="ellipse">
              <a:avLst/>
            </a:prstGeom>
            <a:solidFill>
              <a:srgbClr val="33CCFF"/>
            </a:solidFill>
            <a:ln w="9525">
              <a:noFill/>
              <a:miter lim="800000"/>
              <a:headEnd/>
              <a:tailEnd/>
            </a:ln>
          </p:spPr>
          <p:txBody>
            <a:bodyPr wrap="none" anchor="ctr"/>
            <a:lstStyle/>
            <a:p>
              <a:endParaRPr lang="en-US"/>
            </a:p>
          </p:txBody>
        </p:sp>
        <p:sp>
          <p:nvSpPr>
            <p:cNvPr id="62485" name="AutoShape 97"/>
            <p:cNvSpPr>
              <a:spLocks noChangeArrowheads="1"/>
            </p:cNvSpPr>
            <p:nvPr/>
          </p:nvSpPr>
          <p:spPr bwMode="auto">
            <a:xfrm>
              <a:off x="1440" y="3408"/>
              <a:ext cx="48" cy="48"/>
            </a:xfrm>
            <a:prstGeom prst="lightningBolt">
              <a:avLst/>
            </a:prstGeom>
            <a:solidFill>
              <a:schemeClr val="accent1"/>
            </a:solidFill>
            <a:ln w="9525">
              <a:noFill/>
              <a:miter lim="800000"/>
              <a:headEnd/>
              <a:tailEnd/>
            </a:ln>
          </p:spPr>
          <p:txBody>
            <a:bodyPr wrap="none" anchor="ctr"/>
            <a:lstStyle/>
            <a:p>
              <a:endParaRPr lang="en-US"/>
            </a:p>
          </p:txBody>
        </p:sp>
      </p:grpSp>
      <p:grpSp>
        <p:nvGrpSpPr>
          <p:cNvPr id="62476" name="Group 100"/>
          <p:cNvGrpSpPr>
            <a:grpSpLocks/>
          </p:cNvGrpSpPr>
          <p:nvPr/>
        </p:nvGrpSpPr>
        <p:grpSpPr bwMode="auto">
          <a:xfrm>
            <a:off x="609600" y="3581400"/>
            <a:ext cx="457200" cy="457200"/>
            <a:chOff x="1392" y="3648"/>
            <a:chExt cx="288" cy="288"/>
          </a:xfrm>
        </p:grpSpPr>
        <p:sp>
          <p:nvSpPr>
            <p:cNvPr id="62482" name="Oval 96"/>
            <p:cNvSpPr>
              <a:spLocks noChangeArrowheads="1"/>
            </p:cNvSpPr>
            <p:nvPr/>
          </p:nvSpPr>
          <p:spPr bwMode="auto">
            <a:xfrm>
              <a:off x="1392" y="3648"/>
              <a:ext cx="288" cy="288"/>
            </a:xfrm>
            <a:prstGeom prst="ellipse">
              <a:avLst/>
            </a:prstGeom>
            <a:solidFill>
              <a:srgbClr val="CC99FF"/>
            </a:solidFill>
            <a:ln w="9525">
              <a:noFill/>
              <a:miter lim="800000"/>
              <a:headEnd/>
              <a:tailEnd/>
            </a:ln>
          </p:spPr>
          <p:txBody>
            <a:bodyPr wrap="none" anchor="ctr"/>
            <a:lstStyle/>
            <a:p>
              <a:endParaRPr lang="en-US"/>
            </a:p>
          </p:txBody>
        </p:sp>
        <p:sp>
          <p:nvSpPr>
            <p:cNvPr id="62483" name="AutoShape 99"/>
            <p:cNvSpPr>
              <a:spLocks noChangeArrowheads="1"/>
            </p:cNvSpPr>
            <p:nvPr/>
          </p:nvSpPr>
          <p:spPr bwMode="auto">
            <a:xfrm>
              <a:off x="1632" y="3648"/>
              <a:ext cx="48" cy="48"/>
            </a:xfrm>
            <a:prstGeom prst="diamond">
              <a:avLst/>
            </a:prstGeom>
            <a:solidFill>
              <a:srgbClr val="CC99FF"/>
            </a:solidFill>
            <a:ln w="9525">
              <a:noFill/>
              <a:miter lim="800000"/>
              <a:headEnd/>
              <a:tailEnd/>
            </a:ln>
          </p:spPr>
          <p:txBody>
            <a:bodyPr wrap="none" anchor="ctr"/>
            <a:lstStyle/>
            <a:p>
              <a:endParaRPr lang="en-US"/>
            </a:p>
          </p:txBody>
        </p:sp>
      </p:grpSp>
      <p:grpSp>
        <p:nvGrpSpPr>
          <p:cNvPr id="62477" name="Group 102"/>
          <p:cNvGrpSpPr>
            <a:grpSpLocks/>
          </p:cNvGrpSpPr>
          <p:nvPr/>
        </p:nvGrpSpPr>
        <p:grpSpPr bwMode="auto">
          <a:xfrm>
            <a:off x="2667000" y="3581400"/>
            <a:ext cx="457200" cy="533400"/>
            <a:chOff x="2208" y="3360"/>
            <a:chExt cx="288" cy="336"/>
          </a:xfrm>
        </p:grpSpPr>
        <p:sp>
          <p:nvSpPr>
            <p:cNvPr id="62480" name="Oval 95"/>
            <p:cNvSpPr>
              <a:spLocks noChangeArrowheads="1"/>
            </p:cNvSpPr>
            <p:nvPr/>
          </p:nvSpPr>
          <p:spPr bwMode="auto">
            <a:xfrm>
              <a:off x="2208" y="3408"/>
              <a:ext cx="288" cy="288"/>
            </a:xfrm>
            <a:prstGeom prst="ellipse">
              <a:avLst/>
            </a:prstGeom>
            <a:solidFill>
              <a:schemeClr val="accent2"/>
            </a:solidFill>
            <a:ln w="9525">
              <a:noFill/>
              <a:miter lim="800000"/>
              <a:headEnd/>
              <a:tailEnd/>
            </a:ln>
          </p:spPr>
          <p:txBody>
            <a:bodyPr wrap="none" anchor="ctr"/>
            <a:lstStyle/>
            <a:p>
              <a:endParaRPr lang="en-US"/>
            </a:p>
          </p:txBody>
        </p:sp>
        <p:sp>
          <p:nvSpPr>
            <p:cNvPr id="62481" name="AutoShape 101"/>
            <p:cNvSpPr>
              <a:spLocks noChangeArrowheads="1"/>
            </p:cNvSpPr>
            <p:nvPr/>
          </p:nvSpPr>
          <p:spPr bwMode="auto">
            <a:xfrm>
              <a:off x="2256" y="3360"/>
              <a:ext cx="48" cy="48"/>
            </a:xfrm>
            <a:prstGeom prst="diamond">
              <a:avLst/>
            </a:prstGeom>
            <a:solidFill>
              <a:schemeClr val="accent2"/>
            </a:solidFill>
            <a:ln w="9525">
              <a:noFill/>
              <a:miter lim="800000"/>
              <a:headEnd/>
              <a:tailEnd/>
            </a:ln>
          </p:spPr>
          <p:txBody>
            <a:bodyPr wrap="none" anchor="ctr"/>
            <a:lstStyle/>
            <a:p>
              <a:endParaRPr lang="en-US"/>
            </a:p>
          </p:txBody>
        </p:sp>
      </p:grpSp>
      <p:sp>
        <p:nvSpPr>
          <p:cNvPr id="62478" name="Text Box 103"/>
          <p:cNvSpPr txBox="1">
            <a:spLocks noChangeArrowheads="1"/>
          </p:cNvSpPr>
          <p:nvPr/>
        </p:nvSpPr>
        <p:spPr bwMode="auto">
          <a:xfrm>
            <a:off x="3489325" y="1252538"/>
            <a:ext cx="4892675" cy="4327525"/>
          </a:xfrm>
          <a:prstGeom prst="rect">
            <a:avLst/>
          </a:prstGeom>
          <a:noFill/>
          <a:ln w="9525">
            <a:noFill/>
            <a:miter lim="800000"/>
            <a:headEnd/>
            <a:tailEnd/>
          </a:ln>
        </p:spPr>
        <p:txBody>
          <a:bodyPr>
            <a:spAutoFit/>
          </a:bodyPr>
          <a:lstStyle/>
          <a:p>
            <a:pPr algn="l">
              <a:lnSpc>
                <a:spcPct val="90000"/>
              </a:lnSpc>
            </a:pPr>
            <a:r>
              <a:rPr lang="en-US" sz="2400"/>
              <a:t>If we now put Dave and Tom and Horst and Brandon on the corners of the table, there’s going to be a whole lot of contention for the shared resource, and a lot of communication at the many interfaces. So the speedup y’all get will be much less than we’d like; you’ll be lucky to get 5-to-1.</a:t>
            </a:r>
          </a:p>
          <a:p>
            <a:pPr algn="l">
              <a:lnSpc>
                <a:spcPct val="80000"/>
              </a:lnSpc>
            </a:pPr>
            <a:endParaRPr lang="en-US" sz="2400"/>
          </a:p>
          <a:p>
            <a:pPr algn="l">
              <a:lnSpc>
                <a:spcPct val="90000"/>
              </a:lnSpc>
            </a:pPr>
            <a:r>
              <a:rPr lang="en-US" sz="2400"/>
              <a:t>So we can see that adding more and more workers onto a shared resource is eventually going to have a diminishing return.</a:t>
            </a:r>
          </a:p>
        </p:txBody>
      </p:sp>
      <p:sp>
        <p:nvSpPr>
          <p:cNvPr id="62479" name="Rectangle 1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2"/>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63491" name="Slide Number Placeholder 3"/>
          <p:cNvSpPr>
            <a:spLocks noGrp="1"/>
          </p:cNvSpPr>
          <p:nvPr>
            <p:ph type="sldNum" sz="quarter" idx="11"/>
          </p:nvPr>
        </p:nvSpPr>
        <p:spPr>
          <a:noFill/>
        </p:spPr>
        <p:txBody>
          <a:bodyPr/>
          <a:lstStyle/>
          <a:p>
            <a:fld id="{1B0A0F06-3CAD-4415-BC43-E2C8B7FEBFDB}" type="slidenum">
              <a:rPr lang="en-US"/>
              <a:pPr/>
              <a:t>53</a:t>
            </a:fld>
            <a:endParaRPr lang="en-US"/>
          </a:p>
        </p:txBody>
      </p:sp>
      <p:sp>
        <p:nvSpPr>
          <p:cNvPr id="63492" name="Rectangle 2"/>
          <p:cNvSpPr>
            <a:spLocks noGrp="1" noChangeArrowheads="1"/>
          </p:cNvSpPr>
          <p:nvPr>
            <p:ph type="title"/>
          </p:nvPr>
        </p:nvSpPr>
        <p:spPr/>
        <p:txBody>
          <a:bodyPr/>
          <a:lstStyle/>
          <a:p>
            <a:pPr eaLnBrk="1" hangingPunct="1"/>
            <a:r>
              <a:rPr lang="en-US" smtClean="0"/>
              <a:t>Distributed Parallelism</a:t>
            </a:r>
          </a:p>
        </p:txBody>
      </p:sp>
      <p:grpSp>
        <p:nvGrpSpPr>
          <p:cNvPr id="63493" name="Group 4"/>
          <p:cNvGrpSpPr>
            <a:grpSpLocks/>
          </p:cNvGrpSpPr>
          <p:nvPr/>
        </p:nvGrpSpPr>
        <p:grpSpPr bwMode="auto">
          <a:xfrm>
            <a:off x="1143000" y="1371600"/>
            <a:ext cx="1524000" cy="1524000"/>
            <a:chOff x="1872" y="1920"/>
            <a:chExt cx="960" cy="960"/>
          </a:xfrm>
        </p:grpSpPr>
        <p:sp>
          <p:nvSpPr>
            <p:cNvPr id="6350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10" name="Group 6"/>
            <p:cNvGrpSpPr>
              <a:grpSpLocks/>
            </p:cNvGrpSpPr>
            <p:nvPr/>
          </p:nvGrpSpPr>
          <p:grpSpPr bwMode="auto">
            <a:xfrm>
              <a:off x="2112" y="2112"/>
              <a:ext cx="456" cy="480"/>
              <a:chOff x="1824" y="633"/>
              <a:chExt cx="2834" cy="2849"/>
            </a:xfrm>
          </p:grpSpPr>
          <p:sp>
            <p:nvSpPr>
              <p:cNvPr id="6351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1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1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1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4" name="Group 11"/>
          <p:cNvGrpSpPr>
            <a:grpSpLocks/>
          </p:cNvGrpSpPr>
          <p:nvPr/>
        </p:nvGrpSpPr>
        <p:grpSpPr bwMode="auto">
          <a:xfrm>
            <a:off x="533400" y="1905000"/>
            <a:ext cx="533400" cy="457200"/>
            <a:chOff x="384" y="2496"/>
            <a:chExt cx="336" cy="288"/>
          </a:xfrm>
        </p:grpSpPr>
        <p:sp>
          <p:nvSpPr>
            <p:cNvPr id="6350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350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3495" name="Group 24"/>
          <p:cNvGrpSpPr>
            <a:grpSpLocks/>
          </p:cNvGrpSpPr>
          <p:nvPr/>
        </p:nvGrpSpPr>
        <p:grpSpPr bwMode="auto">
          <a:xfrm>
            <a:off x="4648200" y="1371600"/>
            <a:ext cx="1524000" cy="1524000"/>
            <a:chOff x="1872" y="1920"/>
            <a:chExt cx="960" cy="960"/>
          </a:xfrm>
        </p:grpSpPr>
        <p:sp>
          <p:nvSpPr>
            <p:cNvPr id="63501"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02" name="Group 26"/>
            <p:cNvGrpSpPr>
              <a:grpSpLocks/>
            </p:cNvGrpSpPr>
            <p:nvPr/>
          </p:nvGrpSpPr>
          <p:grpSpPr bwMode="auto">
            <a:xfrm>
              <a:off x="2112" y="2112"/>
              <a:ext cx="456" cy="480"/>
              <a:chOff x="1824" y="633"/>
              <a:chExt cx="2834" cy="2849"/>
            </a:xfrm>
          </p:grpSpPr>
          <p:sp>
            <p:nvSpPr>
              <p:cNvPr id="6350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0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0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0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6" name="Group 34"/>
          <p:cNvGrpSpPr>
            <a:grpSpLocks/>
          </p:cNvGrpSpPr>
          <p:nvPr/>
        </p:nvGrpSpPr>
        <p:grpSpPr bwMode="auto">
          <a:xfrm>
            <a:off x="6324600" y="1981200"/>
            <a:ext cx="533400" cy="457200"/>
            <a:chOff x="1920" y="1632"/>
            <a:chExt cx="336" cy="288"/>
          </a:xfrm>
        </p:grpSpPr>
        <p:sp>
          <p:nvSpPr>
            <p:cNvPr id="63499"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3500"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3497" name="Text Box 83"/>
          <p:cNvSpPr txBox="1">
            <a:spLocks noChangeArrowheads="1"/>
          </p:cNvSpPr>
          <p:nvPr/>
        </p:nvSpPr>
        <p:spPr bwMode="auto">
          <a:xfrm>
            <a:off x="533400" y="2971800"/>
            <a:ext cx="7924800" cy="3049588"/>
          </a:xfrm>
          <a:prstGeom prst="rect">
            <a:avLst/>
          </a:prstGeom>
          <a:noFill/>
          <a:ln w="9525">
            <a:noFill/>
            <a:miter lim="800000"/>
            <a:headEnd/>
            <a:tailEnd/>
          </a:ln>
        </p:spPr>
        <p:txBody>
          <a:bodyPr>
            <a:spAutoFit/>
          </a:bodyPr>
          <a:lstStyle/>
          <a:p>
            <a:pPr algn="l">
              <a:lnSpc>
                <a:spcPct val="90000"/>
              </a:lnSpc>
            </a:pPr>
            <a:r>
              <a:rPr lang="en-US" sz="2400"/>
              <a:t>Now let’s try something a little different. Let’s set up two tables, and let’s put you at one of them and Scott at the other.  Let’s put half of the puzzle pieces on your table and the other half of the pieces on Scott’s. Now y’all can work completely independently, without any contention for a shared resource.  </a:t>
            </a:r>
            <a:r>
              <a:rPr lang="en-US" sz="2400" b="1" u="sng"/>
              <a:t>BUT</a:t>
            </a:r>
            <a:r>
              <a:rPr lang="en-US" sz="2400"/>
              <a:t>, the cost per communication is </a:t>
            </a:r>
            <a:r>
              <a:rPr lang="en-US" sz="2400" b="1" u="sng"/>
              <a:t>MUCH</a:t>
            </a:r>
            <a:r>
              <a:rPr lang="en-US" sz="2400"/>
              <a:t> higher (you have to scootch your tables together), and you need the ability to split up (</a:t>
            </a:r>
            <a:r>
              <a:rPr lang="en-US" sz="2400" b="1" i="1" u="sng"/>
              <a:t>decompose</a:t>
            </a:r>
            <a:r>
              <a:rPr lang="en-US" sz="2400"/>
              <a:t>) the puzzle pieces reasonably evenly, which may be tricky to do for some puzzles.</a:t>
            </a:r>
          </a:p>
        </p:txBody>
      </p:sp>
      <p:sp>
        <p:nvSpPr>
          <p:cNvPr id="63498"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2"/>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64515" name="Slide Number Placeholder 3"/>
          <p:cNvSpPr>
            <a:spLocks noGrp="1"/>
          </p:cNvSpPr>
          <p:nvPr>
            <p:ph type="sldNum" sz="quarter" idx="11"/>
          </p:nvPr>
        </p:nvSpPr>
        <p:spPr>
          <a:noFill/>
        </p:spPr>
        <p:txBody>
          <a:bodyPr/>
          <a:lstStyle/>
          <a:p>
            <a:fld id="{2C2ADB72-4A90-4D65-A2E8-EEBA8B3C82F9}" type="slidenum">
              <a:rPr lang="en-US"/>
              <a:pPr/>
              <a:t>54</a:t>
            </a:fld>
            <a:endParaRPr lang="en-US"/>
          </a:p>
        </p:txBody>
      </p:sp>
      <p:sp>
        <p:nvSpPr>
          <p:cNvPr id="64516" name="Rectangle 2"/>
          <p:cNvSpPr>
            <a:spLocks noGrp="1" noChangeArrowheads="1"/>
          </p:cNvSpPr>
          <p:nvPr>
            <p:ph type="title"/>
          </p:nvPr>
        </p:nvSpPr>
        <p:spPr/>
        <p:txBody>
          <a:bodyPr/>
          <a:lstStyle/>
          <a:p>
            <a:pPr eaLnBrk="1" hangingPunct="1"/>
            <a:r>
              <a:rPr lang="en-US" smtClean="0"/>
              <a:t>More Distributed Processors</a:t>
            </a:r>
          </a:p>
        </p:txBody>
      </p:sp>
      <p:grpSp>
        <p:nvGrpSpPr>
          <p:cNvPr id="64517" name="Group 83"/>
          <p:cNvGrpSpPr>
            <a:grpSpLocks/>
          </p:cNvGrpSpPr>
          <p:nvPr/>
        </p:nvGrpSpPr>
        <p:grpSpPr bwMode="auto">
          <a:xfrm>
            <a:off x="914400" y="1371600"/>
            <a:ext cx="1524000" cy="2133600"/>
            <a:chOff x="720" y="864"/>
            <a:chExt cx="960" cy="1344"/>
          </a:xfrm>
        </p:grpSpPr>
        <p:grpSp>
          <p:nvGrpSpPr>
            <p:cNvPr id="64553" name="Group 4"/>
            <p:cNvGrpSpPr>
              <a:grpSpLocks/>
            </p:cNvGrpSpPr>
            <p:nvPr/>
          </p:nvGrpSpPr>
          <p:grpSpPr bwMode="auto">
            <a:xfrm>
              <a:off x="720" y="1248"/>
              <a:ext cx="960" cy="960"/>
              <a:chOff x="1872" y="1920"/>
              <a:chExt cx="960" cy="960"/>
            </a:xfrm>
          </p:grpSpPr>
          <p:sp>
            <p:nvSpPr>
              <p:cNvPr id="64557"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58" name="Group 6"/>
              <p:cNvGrpSpPr>
                <a:grpSpLocks/>
              </p:cNvGrpSpPr>
              <p:nvPr/>
            </p:nvGrpSpPr>
            <p:grpSpPr bwMode="auto">
              <a:xfrm>
                <a:off x="2112" y="2112"/>
                <a:ext cx="456" cy="480"/>
                <a:chOff x="1824" y="633"/>
                <a:chExt cx="2834" cy="2849"/>
              </a:xfrm>
            </p:grpSpPr>
            <p:sp>
              <p:nvSpPr>
                <p:cNvPr id="6455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6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6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6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54" name="Group 17"/>
            <p:cNvGrpSpPr>
              <a:grpSpLocks/>
            </p:cNvGrpSpPr>
            <p:nvPr/>
          </p:nvGrpSpPr>
          <p:grpSpPr bwMode="auto">
            <a:xfrm>
              <a:off x="1008" y="864"/>
              <a:ext cx="288" cy="336"/>
              <a:chOff x="816" y="2880"/>
              <a:chExt cx="288" cy="336"/>
            </a:xfrm>
          </p:grpSpPr>
          <p:sp>
            <p:nvSpPr>
              <p:cNvPr id="64555"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4556"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grpSp>
        <p:nvGrpSpPr>
          <p:cNvPr id="64518" name="Group 85"/>
          <p:cNvGrpSpPr>
            <a:grpSpLocks/>
          </p:cNvGrpSpPr>
          <p:nvPr/>
        </p:nvGrpSpPr>
        <p:grpSpPr bwMode="auto">
          <a:xfrm>
            <a:off x="3200400" y="1981200"/>
            <a:ext cx="2209800" cy="1524000"/>
            <a:chOff x="2928" y="1248"/>
            <a:chExt cx="1392" cy="960"/>
          </a:xfrm>
        </p:grpSpPr>
        <p:grpSp>
          <p:nvGrpSpPr>
            <p:cNvPr id="64543" name="Group 24"/>
            <p:cNvGrpSpPr>
              <a:grpSpLocks/>
            </p:cNvGrpSpPr>
            <p:nvPr/>
          </p:nvGrpSpPr>
          <p:grpSpPr bwMode="auto">
            <a:xfrm>
              <a:off x="2928" y="1248"/>
              <a:ext cx="960" cy="960"/>
              <a:chOff x="1872" y="1920"/>
              <a:chExt cx="960" cy="960"/>
            </a:xfrm>
          </p:grpSpPr>
          <p:sp>
            <p:nvSpPr>
              <p:cNvPr id="64547"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48" name="Group 26"/>
              <p:cNvGrpSpPr>
                <a:grpSpLocks/>
              </p:cNvGrpSpPr>
              <p:nvPr/>
            </p:nvGrpSpPr>
            <p:grpSpPr bwMode="auto">
              <a:xfrm>
                <a:off x="2112" y="2112"/>
                <a:ext cx="456" cy="480"/>
                <a:chOff x="1824" y="633"/>
                <a:chExt cx="2834" cy="2849"/>
              </a:xfrm>
            </p:grpSpPr>
            <p:sp>
              <p:nvSpPr>
                <p:cNvPr id="6454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5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5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5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44" name="Group 34"/>
            <p:cNvGrpSpPr>
              <a:grpSpLocks/>
            </p:cNvGrpSpPr>
            <p:nvPr/>
          </p:nvGrpSpPr>
          <p:grpSpPr bwMode="auto">
            <a:xfrm>
              <a:off x="3984" y="1632"/>
              <a:ext cx="336" cy="288"/>
              <a:chOff x="1920" y="1632"/>
              <a:chExt cx="336" cy="288"/>
            </a:xfrm>
          </p:grpSpPr>
          <p:sp>
            <p:nvSpPr>
              <p:cNvPr id="64545"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4546"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grpSp>
        <p:nvGrpSpPr>
          <p:cNvPr id="64519" name="Group 84"/>
          <p:cNvGrpSpPr>
            <a:grpSpLocks/>
          </p:cNvGrpSpPr>
          <p:nvPr/>
        </p:nvGrpSpPr>
        <p:grpSpPr bwMode="auto">
          <a:xfrm>
            <a:off x="304800" y="3995738"/>
            <a:ext cx="2133600" cy="1524000"/>
            <a:chOff x="1248" y="2688"/>
            <a:chExt cx="1344" cy="960"/>
          </a:xfrm>
        </p:grpSpPr>
        <p:grpSp>
          <p:nvGrpSpPr>
            <p:cNvPr id="64533" name="Group 44"/>
            <p:cNvGrpSpPr>
              <a:grpSpLocks/>
            </p:cNvGrpSpPr>
            <p:nvPr/>
          </p:nvGrpSpPr>
          <p:grpSpPr bwMode="auto">
            <a:xfrm>
              <a:off x="1632" y="2688"/>
              <a:ext cx="960" cy="960"/>
              <a:chOff x="1872" y="1920"/>
              <a:chExt cx="960" cy="960"/>
            </a:xfrm>
          </p:grpSpPr>
          <p:sp>
            <p:nvSpPr>
              <p:cNvPr id="64537" name="Rectangle 4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38" name="Group 46"/>
              <p:cNvGrpSpPr>
                <a:grpSpLocks/>
              </p:cNvGrpSpPr>
              <p:nvPr/>
            </p:nvGrpSpPr>
            <p:grpSpPr bwMode="auto">
              <a:xfrm>
                <a:off x="2112" y="2112"/>
                <a:ext cx="456" cy="480"/>
                <a:chOff x="1824" y="633"/>
                <a:chExt cx="2834" cy="2849"/>
              </a:xfrm>
            </p:grpSpPr>
            <p:sp>
              <p:nvSpPr>
                <p:cNvPr id="6453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4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4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4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34" name="Group 51"/>
            <p:cNvGrpSpPr>
              <a:grpSpLocks/>
            </p:cNvGrpSpPr>
            <p:nvPr/>
          </p:nvGrpSpPr>
          <p:grpSpPr bwMode="auto">
            <a:xfrm>
              <a:off x="1248" y="3024"/>
              <a:ext cx="336" cy="288"/>
              <a:chOff x="384" y="2496"/>
              <a:chExt cx="336" cy="288"/>
            </a:xfrm>
          </p:grpSpPr>
          <p:sp>
            <p:nvSpPr>
              <p:cNvPr id="64535" name="Oval 5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4536" name="AutoShape 5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grpSp>
        <p:nvGrpSpPr>
          <p:cNvPr id="64520" name="Group 86"/>
          <p:cNvGrpSpPr>
            <a:grpSpLocks/>
          </p:cNvGrpSpPr>
          <p:nvPr/>
        </p:nvGrpSpPr>
        <p:grpSpPr bwMode="auto">
          <a:xfrm>
            <a:off x="3219450" y="3981450"/>
            <a:ext cx="1524000" cy="2209800"/>
            <a:chOff x="3792" y="2688"/>
            <a:chExt cx="960" cy="1392"/>
          </a:xfrm>
        </p:grpSpPr>
        <p:grpSp>
          <p:nvGrpSpPr>
            <p:cNvPr id="64523" name="Group 64"/>
            <p:cNvGrpSpPr>
              <a:grpSpLocks/>
            </p:cNvGrpSpPr>
            <p:nvPr/>
          </p:nvGrpSpPr>
          <p:grpSpPr bwMode="auto">
            <a:xfrm>
              <a:off x="3792" y="2688"/>
              <a:ext cx="960" cy="960"/>
              <a:chOff x="1872" y="1920"/>
              <a:chExt cx="960" cy="960"/>
            </a:xfrm>
          </p:grpSpPr>
          <p:sp>
            <p:nvSpPr>
              <p:cNvPr id="64527" name="Rectangle 6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28" name="Group 66"/>
              <p:cNvGrpSpPr>
                <a:grpSpLocks/>
              </p:cNvGrpSpPr>
              <p:nvPr/>
            </p:nvGrpSpPr>
            <p:grpSpPr bwMode="auto">
              <a:xfrm>
                <a:off x="2112" y="2112"/>
                <a:ext cx="456" cy="480"/>
                <a:chOff x="1824" y="633"/>
                <a:chExt cx="2834" cy="2849"/>
              </a:xfrm>
            </p:grpSpPr>
            <p:sp>
              <p:nvSpPr>
                <p:cNvPr id="6452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3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3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3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24" name="Group 80"/>
            <p:cNvGrpSpPr>
              <a:grpSpLocks/>
            </p:cNvGrpSpPr>
            <p:nvPr/>
          </p:nvGrpSpPr>
          <p:grpSpPr bwMode="auto">
            <a:xfrm>
              <a:off x="4176" y="3744"/>
              <a:ext cx="288" cy="336"/>
              <a:chOff x="1584" y="2736"/>
              <a:chExt cx="288" cy="336"/>
            </a:xfrm>
          </p:grpSpPr>
          <p:sp>
            <p:nvSpPr>
              <p:cNvPr id="64525" name="Oval 81"/>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64526" name="AutoShape 82"/>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64521" name="Text Box 87"/>
          <p:cNvSpPr txBox="1">
            <a:spLocks noChangeArrowheads="1"/>
          </p:cNvSpPr>
          <p:nvPr/>
        </p:nvSpPr>
        <p:spPr bwMode="auto">
          <a:xfrm>
            <a:off x="5410200" y="1219200"/>
            <a:ext cx="3200400" cy="4364038"/>
          </a:xfrm>
          <a:prstGeom prst="rect">
            <a:avLst/>
          </a:prstGeom>
          <a:noFill/>
          <a:ln w="9525">
            <a:noFill/>
            <a:miter lim="800000"/>
            <a:headEnd/>
            <a:tailEnd/>
          </a:ln>
        </p:spPr>
        <p:txBody>
          <a:bodyPr>
            <a:spAutoFit/>
          </a:bodyPr>
          <a:lstStyle/>
          <a:p>
            <a:pPr algn="l">
              <a:lnSpc>
                <a:spcPct val="90000"/>
              </a:lnSpc>
            </a:pPr>
            <a:r>
              <a:rPr lang="en-US" sz="2400"/>
              <a:t>It’s a lot easier to add more processors in distributed parallelism.  But, you always have to be aware of the need to decompose the problem and to communicate among the processors.  Also, as you add more processors, it may be harder to </a:t>
            </a:r>
            <a:r>
              <a:rPr lang="en-US" sz="2400" b="1" i="1" u="sng"/>
              <a:t>load balance</a:t>
            </a:r>
            <a:r>
              <a:rPr lang="en-US" sz="2400"/>
              <a:t> the amount of work that each processor gets.</a:t>
            </a:r>
          </a:p>
        </p:txBody>
      </p:sp>
      <p:sp>
        <p:nvSpPr>
          <p:cNvPr id="64522" name="Rectangle 12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2"/>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65539" name="Slide Number Placeholder 3"/>
          <p:cNvSpPr>
            <a:spLocks noGrp="1"/>
          </p:cNvSpPr>
          <p:nvPr>
            <p:ph type="sldNum" sz="quarter" idx="11"/>
          </p:nvPr>
        </p:nvSpPr>
        <p:spPr>
          <a:noFill/>
        </p:spPr>
        <p:txBody>
          <a:bodyPr/>
          <a:lstStyle/>
          <a:p>
            <a:fld id="{28E0374A-B879-491D-9946-5DC3D26B99A1}" type="slidenum">
              <a:rPr lang="en-US"/>
              <a:pPr/>
              <a:t>55</a:t>
            </a:fld>
            <a:endParaRPr lang="en-US"/>
          </a:p>
        </p:txBody>
      </p:sp>
      <p:sp>
        <p:nvSpPr>
          <p:cNvPr id="65540" name="Rectangle 2"/>
          <p:cNvSpPr>
            <a:spLocks noGrp="1" noChangeArrowheads="1"/>
          </p:cNvSpPr>
          <p:nvPr>
            <p:ph type="title"/>
          </p:nvPr>
        </p:nvSpPr>
        <p:spPr/>
        <p:txBody>
          <a:bodyPr/>
          <a:lstStyle/>
          <a:p>
            <a:pPr eaLnBrk="1" hangingPunct="1"/>
            <a:r>
              <a:rPr lang="en-US" smtClean="0"/>
              <a:t>Load Balancing</a:t>
            </a:r>
          </a:p>
        </p:txBody>
      </p:sp>
      <p:grpSp>
        <p:nvGrpSpPr>
          <p:cNvPr id="65541" name="Group 3"/>
          <p:cNvGrpSpPr>
            <a:grpSpLocks/>
          </p:cNvGrpSpPr>
          <p:nvPr/>
        </p:nvGrpSpPr>
        <p:grpSpPr bwMode="auto">
          <a:xfrm>
            <a:off x="1143000" y="1371600"/>
            <a:ext cx="1524000" cy="1524000"/>
            <a:chOff x="1872" y="1920"/>
            <a:chExt cx="960" cy="960"/>
          </a:xfrm>
        </p:grpSpPr>
        <p:sp>
          <p:nvSpPr>
            <p:cNvPr id="65561" name="Rectangle 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62" name="Group 5"/>
            <p:cNvGrpSpPr>
              <a:grpSpLocks/>
            </p:cNvGrpSpPr>
            <p:nvPr/>
          </p:nvGrpSpPr>
          <p:grpSpPr bwMode="auto">
            <a:xfrm>
              <a:off x="2112" y="2112"/>
              <a:ext cx="456" cy="480"/>
              <a:chOff x="1824" y="633"/>
              <a:chExt cx="2834" cy="2849"/>
            </a:xfrm>
          </p:grpSpPr>
          <p:sp>
            <p:nvSpPr>
              <p:cNvPr id="6556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6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6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6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2" name="Group 10"/>
          <p:cNvGrpSpPr>
            <a:grpSpLocks/>
          </p:cNvGrpSpPr>
          <p:nvPr/>
        </p:nvGrpSpPr>
        <p:grpSpPr bwMode="auto">
          <a:xfrm>
            <a:off x="533400" y="1905000"/>
            <a:ext cx="533400" cy="457200"/>
            <a:chOff x="384" y="2496"/>
            <a:chExt cx="336" cy="288"/>
          </a:xfrm>
        </p:grpSpPr>
        <p:sp>
          <p:nvSpPr>
            <p:cNvPr id="65559" name="Oval 11"/>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5560" name="AutoShape 12"/>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5543" name="Group 13"/>
          <p:cNvGrpSpPr>
            <a:grpSpLocks/>
          </p:cNvGrpSpPr>
          <p:nvPr/>
        </p:nvGrpSpPr>
        <p:grpSpPr bwMode="auto">
          <a:xfrm>
            <a:off x="4648200" y="1371600"/>
            <a:ext cx="1524000" cy="1524000"/>
            <a:chOff x="1872" y="1920"/>
            <a:chExt cx="960" cy="960"/>
          </a:xfrm>
        </p:grpSpPr>
        <p:sp>
          <p:nvSpPr>
            <p:cNvPr id="65553" name="Rectangle 1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54" name="Group 15"/>
            <p:cNvGrpSpPr>
              <a:grpSpLocks/>
            </p:cNvGrpSpPr>
            <p:nvPr/>
          </p:nvGrpSpPr>
          <p:grpSpPr bwMode="auto">
            <a:xfrm>
              <a:off x="2112" y="2112"/>
              <a:ext cx="456" cy="480"/>
              <a:chOff x="1824" y="633"/>
              <a:chExt cx="2834" cy="2849"/>
            </a:xfrm>
          </p:grpSpPr>
          <p:sp>
            <p:nvSpPr>
              <p:cNvPr id="6555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5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5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5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4" name="Group 20"/>
          <p:cNvGrpSpPr>
            <a:grpSpLocks/>
          </p:cNvGrpSpPr>
          <p:nvPr/>
        </p:nvGrpSpPr>
        <p:grpSpPr bwMode="auto">
          <a:xfrm>
            <a:off x="6324600" y="1981200"/>
            <a:ext cx="533400" cy="457200"/>
            <a:chOff x="1920" y="1632"/>
            <a:chExt cx="336" cy="288"/>
          </a:xfrm>
        </p:grpSpPr>
        <p:sp>
          <p:nvSpPr>
            <p:cNvPr id="65551" name="Oval 21"/>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5552" name="AutoShape 22"/>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5545" name="Rectangle 23"/>
          <p:cNvSpPr>
            <a:spLocks noChangeArrowheads="1"/>
          </p:cNvSpPr>
          <p:nvPr/>
        </p:nvSpPr>
        <p:spPr bwMode="auto">
          <a:xfrm>
            <a:off x="2743200" y="1371600"/>
            <a:ext cx="1828800" cy="9144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65546" name="Rectangle 24"/>
          <p:cNvSpPr>
            <a:spLocks noChangeArrowheads="1"/>
          </p:cNvSpPr>
          <p:nvPr/>
        </p:nvSpPr>
        <p:spPr bwMode="auto">
          <a:xfrm>
            <a:off x="2743200" y="2286000"/>
            <a:ext cx="1828800" cy="9144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5547" name="Text Box 25"/>
          <p:cNvSpPr txBox="1">
            <a:spLocks noChangeArrowheads="1"/>
          </p:cNvSpPr>
          <p:nvPr/>
        </p:nvSpPr>
        <p:spPr bwMode="auto">
          <a:xfrm>
            <a:off x="609600" y="3233738"/>
            <a:ext cx="7696200" cy="2830512"/>
          </a:xfrm>
          <a:prstGeom prst="rect">
            <a:avLst/>
          </a:prstGeom>
          <a:noFill/>
          <a:ln w="9525">
            <a:noFill/>
            <a:miter lim="800000"/>
            <a:headEnd/>
            <a:tailEnd/>
          </a:ln>
        </p:spPr>
        <p:txBody>
          <a:bodyPr>
            <a:spAutoFit/>
          </a:bodyPr>
          <a:lstStyle/>
          <a:p>
            <a:pPr algn="l"/>
            <a:r>
              <a:rPr lang="en-US" sz="2400" b="1" i="1" u="sng"/>
              <a:t>Load balancing</a:t>
            </a:r>
            <a:r>
              <a:rPr lang="en-US" sz="2400"/>
              <a:t> means ensuring that everyone completes their workload at roughly the same time.</a:t>
            </a:r>
          </a:p>
          <a:p>
            <a:pPr algn="l">
              <a:lnSpc>
                <a:spcPct val="50000"/>
              </a:lnSpc>
            </a:pPr>
            <a:endParaRPr lang="en-US" sz="2400"/>
          </a:p>
          <a:p>
            <a:pPr algn="l"/>
            <a:r>
              <a:rPr lang="en-US" sz="2400"/>
              <a:t>For example, if the jigsaw puzzle is half grass and half sky, then you can do the grass and Scott can do the sky, and then y’all only have to communicate at the horizon – and the amount of work that each of you does on your own is roughly equal. So you’ll get pretty good speedup.</a:t>
            </a:r>
          </a:p>
        </p:txBody>
      </p:sp>
      <p:sp>
        <p:nvSpPr>
          <p:cNvPr id="65548" name="AutoShape 26"/>
          <p:cNvSpPr>
            <a:spLocks noChangeArrowheads="1"/>
          </p:cNvSpPr>
          <p:nvPr/>
        </p:nvSpPr>
        <p:spPr bwMode="auto">
          <a:xfrm>
            <a:off x="2362200" y="2514600"/>
            <a:ext cx="1066800" cy="228600"/>
          </a:xfrm>
          <a:prstGeom prst="lef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49" name="AutoShape 27"/>
          <p:cNvSpPr>
            <a:spLocks noChangeArrowheads="1"/>
          </p:cNvSpPr>
          <p:nvPr/>
        </p:nvSpPr>
        <p:spPr bwMode="auto">
          <a:xfrm>
            <a:off x="3962400" y="1905000"/>
            <a:ext cx="1066800" cy="228600"/>
          </a:xfrm>
          <a:prstGeom prst="righ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50" name="Rectangle 60"/>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66563" name="Slide Number Placeholder 4"/>
          <p:cNvSpPr>
            <a:spLocks noGrp="1"/>
          </p:cNvSpPr>
          <p:nvPr>
            <p:ph type="sldNum" sz="quarter" idx="11"/>
          </p:nvPr>
        </p:nvSpPr>
        <p:spPr>
          <a:noFill/>
        </p:spPr>
        <p:txBody>
          <a:bodyPr/>
          <a:lstStyle/>
          <a:p>
            <a:fld id="{F4487929-6EF2-4AE8-AFED-ED1066A7870C}" type="slidenum">
              <a:rPr lang="en-US"/>
              <a:pPr/>
              <a:t>56</a:t>
            </a:fld>
            <a:endParaRPr lang="en-US"/>
          </a:p>
        </p:txBody>
      </p:sp>
      <p:sp>
        <p:nvSpPr>
          <p:cNvPr id="66564" name="Rectangle 2"/>
          <p:cNvSpPr>
            <a:spLocks noGrp="1" noChangeArrowheads="1"/>
          </p:cNvSpPr>
          <p:nvPr>
            <p:ph type="title"/>
          </p:nvPr>
        </p:nvSpPr>
        <p:spPr/>
        <p:txBody>
          <a:bodyPr/>
          <a:lstStyle/>
          <a:p>
            <a:pPr eaLnBrk="1" hangingPunct="1"/>
            <a:r>
              <a:rPr lang="en-US" smtClean="0"/>
              <a:t>Load Balancing</a:t>
            </a:r>
          </a:p>
        </p:txBody>
      </p:sp>
      <p:sp>
        <p:nvSpPr>
          <p:cNvPr id="66565"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66"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6567"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6568"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6569"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0"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1"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2"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6573"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4"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5"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6"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7"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8"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9"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0"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1"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2"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3"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4"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5"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6"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7"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8"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9"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0"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1"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2"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6593"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67587" name="Slide Number Placeholder 4"/>
          <p:cNvSpPr>
            <a:spLocks noGrp="1"/>
          </p:cNvSpPr>
          <p:nvPr>
            <p:ph type="sldNum" sz="quarter" idx="11"/>
          </p:nvPr>
        </p:nvSpPr>
        <p:spPr>
          <a:noFill/>
        </p:spPr>
        <p:txBody>
          <a:bodyPr/>
          <a:lstStyle/>
          <a:p>
            <a:fld id="{E3E35ED8-8851-406A-96B4-75991BCA8EE4}" type="slidenum">
              <a:rPr lang="en-US"/>
              <a:pPr/>
              <a:t>57</a:t>
            </a:fld>
            <a:endParaRPr lang="en-US"/>
          </a:p>
        </p:txBody>
      </p:sp>
      <p:sp>
        <p:nvSpPr>
          <p:cNvPr id="67588" name="Rectangle 2"/>
          <p:cNvSpPr>
            <a:spLocks noGrp="1" noChangeArrowheads="1"/>
          </p:cNvSpPr>
          <p:nvPr>
            <p:ph type="title"/>
          </p:nvPr>
        </p:nvSpPr>
        <p:spPr/>
        <p:txBody>
          <a:bodyPr/>
          <a:lstStyle/>
          <a:p>
            <a:pPr eaLnBrk="1" hangingPunct="1"/>
            <a:r>
              <a:rPr lang="en-US" smtClean="0"/>
              <a:t>Load Balancing</a:t>
            </a:r>
          </a:p>
        </p:txBody>
      </p:sp>
      <p:sp>
        <p:nvSpPr>
          <p:cNvPr id="67589"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0"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7591"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7592"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7593"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4"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5"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6"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7597"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8"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9"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0"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1"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2"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3"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4"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5"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6"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7"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8"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9"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0"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1"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2"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3"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4"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5"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6"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7617"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446496" name="Text Box 32"/>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68611" name="Slide Number Placeholder 4"/>
          <p:cNvSpPr>
            <a:spLocks noGrp="1"/>
          </p:cNvSpPr>
          <p:nvPr>
            <p:ph type="sldNum" sz="quarter" idx="11"/>
          </p:nvPr>
        </p:nvSpPr>
        <p:spPr>
          <a:noFill/>
        </p:spPr>
        <p:txBody>
          <a:bodyPr/>
          <a:lstStyle/>
          <a:p>
            <a:fld id="{15C30DB3-288B-45AB-BCF4-CF49981AB08E}" type="slidenum">
              <a:rPr lang="en-US"/>
              <a:pPr/>
              <a:t>58</a:t>
            </a:fld>
            <a:endParaRPr lang="en-US"/>
          </a:p>
        </p:txBody>
      </p:sp>
      <p:sp>
        <p:nvSpPr>
          <p:cNvPr id="68612" name="Rectangle 2"/>
          <p:cNvSpPr>
            <a:spLocks noGrp="1" noChangeArrowheads="1"/>
          </p:cNvSpPr>
          <p:nvPr>
            <p:ph type="title"/>
          </p:nvPr>
        </p:nvSpPr>
        <p:spPr/>
        <p:txBody>
          <a:bodyPr/>
          <a:lstStyle/>
          <a:p>
            <a:pPr eaLnBrk="1" hangingPunct="1"/>
            <a:r>
              <a:rPr lang="en-US" smtClean="0"/>
              <a:t>Load Balancing</a:t>
            </a:r>
          </a:p>
        </p:txBody>
      </p:sp>
      <p:sp>
        <p:nvSpPr>
          <p:cNvPr id="68613"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4"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8615"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8616"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8617"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8"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9"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0"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8621"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2"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3"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4"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5"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6"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7"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8"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9"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0"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1"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2"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3"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4"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5"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6"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7"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8"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9"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40"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8641" name="Rectangle 6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46496" name="Text Box 64"/>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
        <p:nvSpPr>
          <p:cNvPr id="146497" name="Text Box 65"/>
          <p:cNvSpPr txBox="1">
            <a:spLocks noChangeArrowheads="1"/>
          </p:cNvSpPr>
          <p:nvPr/>
        </p:nvSpPr>
        <p:spPr bwMode="auto">
          <a:xfrm rot="18900000">
            <a:off x="4251325" y="2478088"/>
            <a:ext cx="4056063"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HARD</a:t>
            </a:r>
          </a:p>
        </p:txBody>
      </p:sp>
    </p:spTree>
    <p:custDataLst>
      <p:tags r:id="rId1"/>
    </p:custData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990600" y="2209800"/>
            <a:ext cx="7772400" cy="1143000"/>
          </a:xfrm>
        </p:spPr>
        <p:txBody>
          <a:bodyPr/>
          <a:lstStyle/>
          <a:p>
            <a:pPr eaLnBrk="1" hangingPunct="1"/>
            <a:r>
              <a:rPr lang="en-US" sz="6000" smtClean="0"/>
              <a:t>Moore’s Law</a:t>
            </a:r>
          </a:p>
        </p:txBody>
      </p:sp>
      <p:sp>
        <p:nvSpPr>
          <p:cNvPr id="69635"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1028" name="Slide Number Placeholder 3"/>
          <p:cNvSpPr>
            <a:spLocks noGrp="1"/>
          </p:cNvSpPr>
          <p:nvPr>
            <p:ph type="sldNum" sz="quarter" idx="11"/>
          </p:nvPr>
        </p:nvSpPr>
        <p:spPr>
          <a:noFill/>
        </p:spPr>
        <p:txBody>
          <a:bodyPr/>
          <a:lstStyle/>
          <a:p>
            <a:fld id="{9D849B7B-1D0D-42A9-96B0-F989368E42D5}" type="slidenum">
              <a:rPr lang="en-US"/>
              <a:pPr/>
              <a:t>6</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graphicFrame>
        <p:nvGraphicFramePr>
          <p:cNvPr id="1026" name="Object 3"/>
          <p:cNvGraphicFramePr>
            <a:graphicFrameLocks noChangeAspect="1"/>
          </p:cNvGraphicFramePr>
          <p:nvPr/>
        </p:nvGraphicFramePr>
        <p:xfrm>
          <a:off x="984250" y="1027113"/>
          <a:ext cx="7104063" cy="4937125"/>
        </p:xfrm>
        <a:graphic>
          <a:graphicData uri="http://schemas.openxmlformats.org/presentationml/2006/ole">
            <p:oleObj spid="_x0000_s1026" name="Worksheet" r:id="rId5" imgW="8591702" imgH="5972328" progId="Excel.Sheet.8">
              <p:embed/>
            </p:oleObj>
          </a:graphicData>
        </a:graphic>
      </p:graphicFrame>
      <p:sp>
        <p:nvSpPr>
          <p:cNvPr id="1030" name="Line 4"/>
          <p:cNvSpPr>
            <a:spLocks noChangeShapeType="1"/>
          </p:cNvSpPr>
          <p:nvPr/>
        </p:nvSpPr>
        <p:spPr bwMode="auto">
          <a:xfrm flipV="1">
            <a:off x="2590800" y="2895600"/>
            <a:ext cx="4114800" cy="1371600"/>
          </a:xfrm>
          <a:prstGeom prst="line">
            <a:avLst/>
          </a:prstGeom>
          <a:noFill/>
          <a:ln w="9525">
            <a:solidFill>
              <a:srgbClr val="FF00FF"/>
            </a:solidFill>
            <a:miter lim="800000"/>
            <a:headEnd/>
            <a:tailEnd/>
          </a:ln>
        </p:spPr>
        <p:txBody>
          <a:bodyPr wrap="none"/>
          <a:lstStyle/>
          <a:p>
            <a:endParaRPr lang="en-US"/>
          </a:p>
        </p:txBody>
      </p:sp>
      <p:sp>
        <p:nvSpPr>
          <p:cNvPr id="1031" name="Text Box 5"/>
          <p:cNvSpPr txBox="1">
            <a:spLocks noChangeArrowheads="1"/>
          </p:cNvSpPr>
          <p:nvPr/>
        </p:nvSpPr>
        <p:spPr bwMode="auto">
          <a:xfrm>
            <a:off x="6934200" y="3962400"/>
            <a:ext cx="1828800" cy="1081088"/>
          </a:xfrm>
          <a:prstGeom prst="rect">
            <a:avLst/>
          </a:prstGeom>
          <a:noFill/>
          <a:ln w="9525">
            <a:noFill/>
            <a:miter lim="800000"/>
            <a:headEnd/>
            <a:tailEnd/>
          </a:ln>
        </p:spPr>
        <p:txBody>
          <a:bodyPr>
            <a:spAutoFit/>
          </a:bodyPr>
          <a:lstStyle/>
          <a:p>
            <a:pPr>
              <a:spcBef>
                <a:spcPct val="50000"/>
              </a:spcBef>
            </a:pPr>
            <a:r>
              <a:rPr lang="en-US" b="1" i="1" u="sng"/>
              <a:t>GFLOPs</a:t>
            </a:r>
            <a:r>
              <a:rPr lang="en-US"/>
              <a:t>:</a:t>
            </a:r>
          </a:p>
          <a:p>
            <a:pPr>
              <a:lnSpc>
                <a:spcPct val="70000"/>
              </a:lnSpc>
              <a:spcBef>
                <a:spcPct val="50000"/>
              </a:spcBef>
            </a:pPr>
            <a:r>
              <a:rPr lang="en-US"/>
              <a:t>billions of calculations per second</a:t>
            </a:r>
          </a:p>
        </p:txBody>
      </p:sp>
      <p:sp>
        <p:nvSpPr>
          <p:cNvPr id="1032"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2"/>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70659" name="Slide Number Placeholder 4"/>
          <p:cNvSpPr>
            <a:spLocks noGrp="1"/>
          </p:cNvSpPr>
          <p:nvPr>
            <p:ph type="sldNum" sz="quarter" idx="11"/>
          </p:nvPr>
        </p:nvSpPr>
        <p:spPr>
          <a:noFill/>
        </p:spPr>
        <p:txBody>
          <a:bodyPr/>
          <a:lstStyle/>
          <a:p>
            <a:fld id="{35B4D883-CB6F-429C-9500-BDBEE143D645}" type="slidenum">
              <a:rPr lang="en-US"/>
              <a:pPr/>
              <a:t>60</a:t>
            </a:fld>
            <a:endParaRPr lang="en-US"/>
          </a:p>
        </p:txBody>
      </p:sp>
      <p:sp>
        <p:nvSpPr>
          <p:cNvPr id="70660" name="Rectangle 2"/>
          <p:cNvSpPr>
            <a:spLocks noGrp="1" noChangeArrowheads="1"/>
          </p:cNvSpPr>
          <p:nvPr>
            <p:ph type="title"/>
          </p:nvPr>
        </p:nvSpPr>
        <p:spPr/>
        <p:txBody>
          <a:bodyPr/>
          <a:lstStyle/>
          <a:p>
            <a:pPr eaLnBrk="1" hangingPunct="1"/>
            <a:r>
              <a:rPr lang="en-US" smtClean="0"/>
              <a:t>Moore’s Law</a:t>
            </a:r>
          </a:p>
        </p:txBody>
      </p:sp>
      <p:sp>
        <p:nvSpPr>
          <p:cNvPr id="70661" name="Rectangle 3"/>
          <p:cNvSpPr>
            <a:spLocks noGrp="1" noChangeArrowheads="1"/>
          </p:cNvSpPr>
          <p:nvPr>
            <p:ph type="body" idx="1"/>
          </p:nvPr>
        </p:nvSpPr>
        <p:spPr/>
        <p:txBody>
          <a:bodyPr/>
          <a:lstStyle/>
          <a:p>
            <a:pPr eaLnBrk="1" hangingPunct="1">
              <a:buFont typeface="Wingdings" pitchFamily="2" charset="2"/>
              <a:buNone/>
            </a:pPr>
            <a:r>
              <a:rPr lang="en-US" smtClean="0"/>
              <a:t>In 1965, Gordon Moore was an engineer at Fairchild Semiconductor.</a:t>
            </a:r>
          </a:p>
          <a:p>
            <a:pPr eaLnBrk="1" hangingPunct="1">
              <a:buFont typeface="Wingdings" pitchFamily="2" charset="2"/>
              <a:buNone/>
            </a:pPr>
            <a:r>
              <a:rPr lang="en-US" smtClean="0"/>
              <a:t>He noticed that the number of transistors that could be squeezed onto a chip was doubling about every 18 months.</a:t>
            </a:r>
          </a:p>
          <a:p>
            <a:pPr eaLnBrk="1" hangingPunct="1">
              <a:buFont typeface="Wingdings" pitchFamily="2" charset="2"/>
              <a:buNone/>
            </a:pPr>
            <a:r>
              <a:rPr lang="en-US" smtClean="0"/>
              <a:t>It turns out that computer speed is roughly proportional to the number of transistors per unit area.</a:t>
            </a:r>
          </a:p>
          <a:p>
            <a:pPr eaLnBrk="1" hangingPunct="1">
              <a:buFont typeface="Wingdings" pitchFamily="2" charset="2"/>
              <a:buNone/>
            </a:pPr>
            <a:r>
              <a:rPr lang="en-US" smtClean="0"/>
              <a:t>Moore wrote a paper about this concept, which became known as </a:t>
            </a:r>
            <a:r>
              <a:rPr lang="en-US" b="1" i="1" u="sng" smtClean="0"/>
              <a:t>“Moore’s Law.”</a:t>
            </a:r>
            <a:r>
              <a:rPr lang="en-US" smtClean="0"/>
              <a:t> </a:t>
            </a:r>
          </a:p>
        </p:txBody>
      </p:sp>
      <p:sp>
        <p:nvSpPr>
          <p:cNvPr id="7066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2"/>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2052" name="Slide Number Placeholder 3"/>
          <p:cNvSpPr>
            <a:spLocks noGrp="1"/>
          </p:cNvSpPr>
          <p:nvPr>
            <p:ph type="sldNum" sz="quarter" idx="11"/>
          </p:nvPr>
        </p:nvSpPr>
        <p:spPr>
          <a:noFill/>
        </p:spPr>
        <p:txBody>
          <a:bodyPr/>
          <a:lstStyle/>
          <a:p>
            <a:fld id="{C693CFB9-FD36-4CC9-B938-E45A5523C657}" type="slidenum">
              <a:rPr lang="en-US"/>
              <a:pPr/>
              <a:t>61</a:t>
            </a:fld>
            <a:endParaRPr lang="en-US"/>
          </a:p>
        </p:txBody>
      </p:sp>
      <p:sp>
        <p:nvSpPr>
          <p:cNvPr id="2053" name="Rectangle 2"/>
          <p:cNvSpPr>
            <a:spLocks noGrp="1" noChangeArrowheads="1"/>
          </p:cNvSpPr>
          <p:nvPr>
            <p:ph type="title"/>
          </p:nvPr>
        </p:nvSpPr>
        <p:spPr/>
        <p:txBody>
          <a:bodyPr/>
          <a:lstStyle/>
          <a:p>
            <a:pPr eaLnBrk="1" hangingPunct="1"/>
            <a:r>
              <a:rPr lang="en-US" smtClean="0"/>
              <a:t>Fastest Supercomputer vs. Moore</a:t>
            </a:r>
          </a:p>
        </p:txBody>
      </p:sp>
      <p:graphicFrame>
        <p:nvGraphicFramePr>
          <p:cNvPr id="2050" name="Object 3"/>
          <p:cNvGraphicFramePr>
            <a:graphicFrameLocks noChangeAspect="1"/>
          </p:cNvGraphicFramePr>
          <p:nvPr/>
        </p:nvGraphicFramePr>
        <p:xfrm>
          <a:off x="984250" y="1027113"/>
          <a:ext cx="7104063" cy="4937125"/>
        </p:xfrm>
        <a:graphic>
          <a:graphicData uri="http://schemas.openxmlformats.org/presentationml/2006/ole">
            <p:oleObj spid="_x0000_s2050" name="Worksheet" r:id="rId5" imgW="8591702" imgH="5972328" progId="Excel.Sheet.8">
              <p:embed/>
            </p:oleObj>
          </a:graphicData>
        </a:graphic>
      </p:graphicFrame>
      <p:sp>
        <p:nvSpPr>
          <p:cNvPr id="2054" name="Line 4"/>
          <p:cNvSpPr>
            <a:spLocks noChangeShapeType="1"/>
          </p:cNvSpPr>
          <p:nvPr/>
        </p:nvSpPr>
        <p:spPr bwMode="auto">
          <a:xfrm flipV="1">
            <a:off x="2590800" y="2895600"/>
            <a:ext cx="4114800" cy="1371600"/>
          </a:xfrm>
          <a:prstGeom prst="line">
            <a:avLst/>
          </a:prstGeom>
          <a:noFill/>
          <a:ln w="9525">
            <a:solidFill>
              <a:srgbClr val="FF00FF"/>
            </a:solidFill>
            <a:miter lim="800000"/>
            <a:headEnd/>
            <a:tailEnd/>
          </a:ln>
        </p:spPr>
        <p:txBody>
          <a:bodyPr wrap="none"/>
          <a:lstStyle/>
          <a:p>
            <a:endParaRPr lang="en-US"/>
          </a:p>
        </p:txBody>
      </p:sp>
      <p:sp>
        <p:nvSpPr>
          <p:cNvPr id="2055" name="Text Box 5"/>
          <p:cNvSpPr txBox="1">
            <a:spLocks noChangeArrowheads="1"/>
          </p:cNvSpPr>
          <p:nvPr/>
        </p:nvSpPr>
        <p:spPr bwMode="auto">
          <a:xfrm>
            <a:off x="6934200" y="3962400"/>
            <a:ext cx="1828800" cy="1081088"/>
          </a:xfrm>
          <a:prstGeom prst="rect">
            <a:avLst/>
          </a:prstGeom>
          <a:noFill/>
          <a:ln w="9525">
            <a:noFill/>
            <a:miter lim="800000"/>
            <a:headEnd/>
            <a:tailEnd/>
          </a:ln>
        </p:spPr>
        <p:txBody>
          <a:bodyPr>
            <a:spAutoFit/>
          </a:bodyPr>
          <a:lstStyle/>
          <a:p>
            <a:pPr>
              <a:spcBef>
                <a:spcPct val="50000"/>
              </a:spcBef>
            </a:pPr>
            <a:r>
              <a:rPr lang="en-US" b="1" i="1" u="sng"/>
              <a:t>GFLOPs</a:t>
            </a:r>
            <a:r>
              <a:rPr lang="en-US"/>
              <a:t>:</a:t>
            </a:r>
          </a:p>
          <a:p>
            <a:pPr>
              <a:lnSpc>
                <a:spcPct val="70000"/>
              </a:lnSpc>
              <a:spcBef>
                <a:spcPct val="50000"/>
              </a:spcBef>
            </a:pPr>
            <a:r>
              <a:rPr lang="en-US"/>
              <a:t>billions of calculations per second</a:t>
            </a:r>
          </a:p>
        </p:txBody>
      </p:sp>
      <p:sp>
        <p:nvSpPr>
          <p:cNvPr id="2056"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2"/>
    </p:custData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71683" name="Slide Number Placeholder 4"/>
          <p:cNvSpPr>
            <a:spLocks noGrp="1"/>
          </p:cNvSpPr>
          <p:nvPr>
            <p:ph type="sldNum" sz="quarter" idx="11"/>
          </p:nvPr>
        </p:nvSpPr>
        <p:spPr>
          <a:noFill/>
        </p:spPr>
        <p:txBody>
          <a:bodyPr/>
          <a:lstStyle/>
          <a:p>
            <a:fld id="{3BF2A0F2-CE29-4E9F-A5F7-10863C43F173}" type="slidenum">
              <a:rPr lang="en-US"/>
              <a:pPr/>
              <a:t>62</a:t>
            </a:fld>
            <a:endParaRPr lang="en-US"/>
          </a:p>
        </p:txBody>
      </p:sp>
      <p:sp>
        <p:nvSpPr>
          <p:cNvPr id="71684" name="Rectangle 2"/>
          <p:cNvSpPr>
            <a:spLocks noGrp="1" noChangeArrowheads="1"/>
          </p:cNvSpPr>
          <p:nvPr>
            <p:ph type="title"/>
          </p:nvPr>
        </p:nvSpPr>
        <p:spPr/>
        <p:txBody>
          <a:bodyPr/>
          <a:lstStyle/>
          <a:p>
            <a:pPr eaLnBrk="1" hangingPunct="1"/>
            <a:r>
              <a:rPr lang="en-US" sz="3600" smtClean="0"/>
              <a:t>Moore’s Law in Practice</a:t>
            </a:r>
          </a:p>
        </p:txBody>
      </p:sp>
      <p:sp>
        <p:nvSpPr>
          <p:cNvPr id="71685"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1686"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1687"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1688"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1689"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1690" name="Text Box 8"/>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72707" name="Slide Number Placeholder 4"/>
          <p:cNvSpPr>
            <a:spLocks noGrp="1"/>
          </p:cNvSpPr>
          <p:nvPr>
            <p:ph type="sldNum" sz="quarter" idx="11"/>
          </p:nvPr>
        </p:nvSpPr>
        <p:spPr>
          <a:noFill/>
        </p:spPr>
        <p:txBody>
          <a:bodyPr/>
          <a:lstStyle/>
          <a:p>
            <a:fld id="{A1B33CA8-74D9-4F72-B7ED-BFFEA6B834B7}" type="slidenum">
              <a:rPr lang="en-US"/>
              <a:pPr/>
              <a:t>63</a:t>
            </a:fld>
            <a:endParaRPr lang="en-US"/>
          </a:p>
        </p:txBody>
      </p:sp>
      <p:sp>
        <p:nvSpPr>
          <p:cNvPr id="72708" name="Rectangle 2"/>
          <p:cNvSpPr>
            <a:spLocks noGrp="1" noChangeArrowheads="1"/>
          </p:cNvSpPr>
          <p:nvPr>
            <p:ph type="title"/>
          </p:nvPr>
        </p:nvSpPr>
        <p:spPr/>
        <p:txBody>
          <a:bodyPr/>
          <a:lstStyle/>
          <a:p>
            <a:pPr eaLnBrk="1" hangingPunct="1"/>
            <a:r>
              <a:rPr lang="en-US" sz="3600" smtClean="0"/>
              <a:t>Moore’s Law in Practice</a:t>
            </a:r>
          </a:p>
        </p:txBody>
      </p:sp>
      <p:sp>
        <p:nvSpPr>
          <p:cNvPr id="72709"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2710"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2711"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2712"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2713"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2714"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2715" name="Text Box 9"/>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2716" name="Text Box 10"/>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73731" name="Slide Number Placeholder 4"/>
          <p:cNvSpPr>
            <a:spLocks noGrp="1"/>
          </p:cNvSpPr>
          <p:nvPr>
            <p:ph type="sldNum" sz="quarter" idx="11"/>
          </p:nvPr>
        </p:nvSpPr>
        <p:spPr>
          <a:noFill/>
        </p:spPr>
        <p:txBody>
          <a:bodyPr/>
          <a:lstStyle/>
          <a:p>
            <a:fld id="{85426D7A-135E-490F-B79C-D47C8A433771}" type="slidenum">
              <a:rPr lang="en-US"/>
              <a:pPr/>
              <a:t>64</a:t>
            </a:fld>
            <a:endParaRPr lang="en-US"/>
          </a:p>
        </p:txBody>
      </p:sp>
      <p:sp>
        <p:nvSpPr>
          <p:cNvPr id="73732" name="Rectangle 2"/>
          <p:cNvSpPr>
            <a:spLocks noGrp="1" noChangeArrowheads="1"/>
          </p:cNvSpPr>
          <p:nvPr>
            <p:ph type="title"/>
          </p:nvPr>
        </p:nvSpPr>
        <p:spPr/>
        <p:txBody>
          <a:bodyPr/>
          <a:lstStyle/>
          <a:p>
            <a:pPr eaLnBrk="1" hangingPunct="1"/>
            <a:r>
              <a:rPr lang="en-US" sz="3600" smtClean="0"/>
              <a:t>Moore’s Law in Practice</a:t>
            </a:r>
          </a:p>
        </p:txBody>
      </p:sp>
      <p:sp>
        <p:nvSpPr>
          <p:cNvPr id="73733"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3734"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3735"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3736"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3737"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3738"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3739"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3740" name="Text Box 10"/>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3741" name="Text Box 11"/>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3742" name="Text Box 12"/>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74755" name="Slide Number Placeholder 4"/>
          <p:cNvSpPr>
            <a:spLocks noGrp="1"/>
          </p:cNvSpPr>
          <p:nvPr>
            <p:ph type="sldNum" sz="quarter" idx="11"/>
          </p:nvPr>
        </p:nvSpPr>
        <p:spPr>
          <a:noFill/>
        </p:spPr>
        <p:txBody>
          <a:bodyPr/>
          <a:lstStyle/>
          <a:p>
            <a:fld id="{51F1932A-7E29-4282-A543-6F5232D72EF4}" type="slidenum">
              <a:rPr lang="en-US"/>
              <a:pPr/>
              <a:t>65</a:t>
            </a:fld>
            <a:endParaRPr lang="en-US"/>
          </a:p>
        </p:txBody>
      </p:sp>
      <p:sp>
        <p:nvSpPr>
          <p:cNvPr id="74756" name="Rectangle 2"/>
          <p:cNvSpPr>
            <a:spLocks noGrp="1" noChangeArrowheads="1"/>
          </p:cNvSpPr>
          <p:nvPr>
            <p:ph type="title"/>
          </p:nvPr>
        </p:nvSpPr>
        <p:spPr/>
        <p:txBody>
          <a:bodyPr/>
          <a:lstStyle/>
          <a:p>
            <a:pPr eaLnBrk="1" hangingPunct="1"/>
            <a:r>
              <a:rPr lang="en-US" sz="3600" smtClean="0"/>
              <a:t>Moore’s Law in Practice</a:t>
            </a:r>
          </a:p>
        </p:txBody>
      </p:sp>
      <p:sp>
        <p:nvSpPr>
          <p:cNvPr id="74757"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4758"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4759"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4760" name="Text Box 6"/>
          <p:cNvSpPr txBox="1">
            <a:spLocks noChangeArrowheads="1"/>
          </p:cNvSpPr>
          <p:nvPr/>
        </p:nvSpPr>
        <p:spPr bwMode="auto">
          <a:xfrm rot="-5400000">
            <a:off x="277019" y="2924969"/>
            <a:ext cx="1295400" cy="779462"/>
          </a:xfrm>
          <a:prstGeom prst="rect">
            <a:avLst/>
          </a:prstGeom>
          <a:noFill/>
          <a:ln w="9525">
            <a:noFill/>
            <a:miter lim="800000"/>
            <a:headEnd/>
            <a:tailEnd/>
          </a:ln>
        </p:spPr>
        <p:txBody>
          <a:bodyPr>
            <a:spAutoFit/>
          </a:bodyPr>
          <a:lstStyle/>
          <a:p>
            <a:pPr>
              <a:spcBef>
                <a:spcPct val="50000"/>
              </a:spcBef>
            </a:pPr>
            <a:r>
              <a:rPr lang="en-US"/>
              <a:t>log(Speed)</a:t>
            </a:r>
          </a:p>
          <a:p>
            <a:pPr>
              <a:spcBef>
                <a:spcPct val="50000"/>
              </a:spcBef>
            </a:pPr>
            <a:endParaRPr lang="en-US"/>
          </a:p>
        </p:txBody>
      </p:sp>
      <p:sp>
        <p:nvSpPr>
          <p:cNvPr id="74761"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4762"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4763"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4764"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4765" name="Text Box 11"/>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4766" name="Text Box 12"/>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4767" name="Text Box 13"/>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4768" name="Text Box 14"/>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75779" name="Slide Number Placeholder 4"/>
          <p:cNvSpPr>
            <a:spLocks noGrp="1"/>
          </p:cNvSpPr>
          <p:nvPr>
            <p:ph type="sldNum" sz="quarter" idx="11"/>
          </p:nvPr>
        </p:nvSpPr>
        <p:spPr>
          <a:noFill/>
        </p:spPr>
        <p:txBody>
          <a:bodyPr/>
          <a:lstStyle/>
          <a:p>
            <a:fld id="{AD468E06-BF16-4195-A489-F96380B60EC9}" type="slidenum">
              <a:rPr lang="en-US"/>
              <a:pPr/>
              <a:t>66</a:t>
            </a:fld>
            <a:endParaRPr lang="en-US"/>
          </a:p>
        </p:txBody>
      </p:sp>
      <p:sp>
        <p:nvSpPr>
          <p:cNvPr id="75780" name="Rectangle 2"/>
          <p:cNvSpPr>
            <a:spLocks noGrp="1" noChangeArrowheads="1"/>
          </p:cNvSpPr>
          <p:nvPr>
            <p:ph type="title"/>
          </p:nvPr>
        </p:nvSpPr>
        <p:spPr/>
        <p:txBody>
          <a:bodyPr/>
          <a:lstStyle/>
          <a:p>
            <a:pPr eaLnBrk="1" hangingPunct="1"/>
            <a:r>
              <a:rPr lang="en-US" sz="3600" smtClean="0"/>
              <a:t>Moore’s Law in Practice</a:t>
            </a:r>
          </a:p>
        </p:txBody>
      </p:sp>
      <p:sp>
        <p:nvSpPr>
          <p:cNvPr id="75781"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5782"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5783"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5784" name="Text Box 6"/>
          <p:cNvSpPr txBox="1">
            <a:spLocks noChangeArrowheads="1"/>
          </p:cNvSpPr>
          <p:nvPr/>
        </p:nvSpPr>
        <p:spPr bwMode="auto">
          <a:xfrm rot="-5400000">
            <a:off x="70644" y="3131344"/>
            <a:ext cx="1295400" cy="366712"/>
          </a:xfrm>
          <a:prstGeom prst="rect">
            <a:avLst/>
          </a:prstGeom>
          <a:noFill/>
          <a:ln w="9525">
            <a:noFill/>
            <a:miter lim="800000"/>
            <a:headEnd/>
            <a:tailEnd/>
          </a:ln>
        </p:spPr>
        <p:txBody>
          <a:bodyPr>
            <a:spAutoFit/>
          </a:bodyPr>
          <a:lstStyle/>
          <a:p>
            <a:pPr>
              <a:spcBef>
                <a:spcPct val="50000"/>
              </a:spcBef>
            </a:pPr>
            <a:r>
              <a:rPr lang="en-US"/>
              <a:t>log(Speed)</a:t>
            </a:r>
          </a:p>
        </p:txBody>
      </p:sp>
      <p:sp>
        <p:nvSpPr>
          <p:cNvPr id="7578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578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578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578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578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p:spPr>
        <p:txBody>
          <a:bodyPr wrap="none"/>
          <a:lstStyle/>
          <a:p>
            <a:endParaRPr lang="en-US"/>
          </a:p>
        </p:txBody>
      </p:sp>
      <p:sp>
        <p:nvSpPr>
          <p:cNvPr id="75790" name="Text Box 12"/>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5791" name="Text Box 13"/>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5792" name="Text Box 14"/>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5793" name="Text Box 15"/>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
        <p:nvSpPr>
          <p:cNvPr id="75794" name="Text Box 16"/>
          <p:cNvSpPr txBox="1">
            <a:spLocks noChangeArrowheads="1"/>
          </p:cNvSpPr>
          <p:nvPr/>
        </p:nvSpPr>
        <p:spPr bwMode="auto">
          <a:xfrm rot="-300000">
            <a:off x="5562600" y="4800600"/>
            <a:ext cx="1143000" cy="336550"/>
          </a:xfrm>
          <a:prstGeom prst="rect">
            <a:avLst/>
          </a:prstGeom>
          <a:noFill/>
          <a:ln w="9525">
            <a:noFill/>
            <a:miter lim="800000"/>
            <a:headEnd/>
            <a:tailEnd/>
          </a:ln>
        </p:spPr>
        <p:txBody>
          <a:bodyPr>
            <a:spAutoFit/>
          </a:bodyPr>
          <a:lstStyle/>
          <a:p>
            <a:pPr>
              <a:spcBef>
                <a:spcPct val="50000"/>
              </a:spcBef>
            </a:pPr>
            <a:r>
              <a:rPr lang="en-US" sz="1600"/>
              <a:t>Software</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762000" y="1981200"/>
            <a:ext cx="8001000" cy="990600"/>
          </a:xfrm>
        </p:spPr>
        <p:txBody>
          <a:bodyPr/>
          <a:lstStyle/>
          <a:p>
            <a:pPr eaLnBrk="1" hangingPunct="1"/>
            <a:r>
              <a:rPr lang="en-US" sz="6000" smtClean="0"/>
              <a:t>Why Bother?</a:t>
            </a:r>
          </a:p>
        </p:txBody>
      </p:sp>
      <p:sp>
        <p:nvSpPr>
          <p:cNvPr id="76803"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77827" name="Slide Number Placeholder 4"/>
          <p:cNvSpPr>
            <a:spLocks noGrp="1"/>
          </p:cNvSpPr>
          <p:nvPr>
            <p:ph type="sldNum" sz="quarter" idx="11"/>
          </p:nvPr>
        </p:nvSpPr>
        <p:spPr>
          <a:noFill/>
        </p:spPr>
        <p:txBody>
          <a:bodyPr/>
          <a:lstStyle/>
          <a:p>
            <a:fld id="{BE20F28C-B83B-4F41-8328-AB100E9A6019}" type="slidenum">
              <a:rPr lang="en-US"/>
              <a:pPr/>
              <a:t>68</a:t>
            </a:fld>
            <a:endParaRPr lang="en-US"/>
          </a:p>
        </p:txBody>
      </p:sp>
      <p:sp>
        <p:nvSpPr>
          <p:cNvPr id="77828" name="Rectangle 2"/>
          <p:cNvSpPr>
            <a:spLocks noGrp="1" noChangeArrowheads="1"/>
          </p:cNvSpPr>
          <p:nvPr>
            <p:ph type="title"/>
          </p:nvPr>
        </p:nvSpPr>
        <p:spPr/>
        <p:txBody>
          <a:bodyPr/>
          <a:lstStyle/>
          <a:p>
            <a:pPr eaLnBrk="1" hangingPunct="1"/>
            <a:r>
              <a:rPr lang="en-US" smtClean="0"/>
              <a:t>Why Bother with HPC at All?</a:t>
            </a:r>
          </a:p>
        </p:txBody>
      </p:sp>
      <p:sp>
        <p:nvSpPr>
          <p:cNvPr id="77829" name="Rectangle 3"/>
          <p:cNvSpPr>
            <a:spLocks noGrp="1" noChangeArrowheads="1"/>
          </p:cNvSpPr>
          <p:nvPr>
            <p:ph type="body" idx="1"/>
          </p:nvPr>
        </p:nvSpPr>
        <p:spPr>
          <a:xfrm>
            <a:off x="838200" y="1295400"/>
            <a:ext cx="7543800" cy="4876800"/>
          </a:xfrm>
        </p:spPr>
        <p:txBody>
          <a:bodyPr/>
          <a:lstStyle/>
          <a:p>
            <a:pPr eaLnBrk="1" hangingPunct="1">
              <a:buFont typeface="Wingdings" pitchFamily="2" charset="2"/>
              <a:buNone/>
            </a:pPr>
            <a:r>
              <a:rPr lang="en-US" smtClean="0"/>
              <a:t>It’s clear that making effective use of HPC takes quite a bit of effort, both learning how and developing software.</a:t>
            </a:r>
          </a:p>
          <a:p>
            <a:pPr eaLnBrk="1" hangingPunct="1">
              <a:buFont typeface="Wingdings" pitchFamily="2" charset="2"/>
              <a:buNone/>
            </a:pPr>
            <a:r>
              <a:rPr lang="en-US" smtClean="0"/>
              <a:t>That seems like a lot of trouble to go to just to get your code to run faster.</a:t>
            </a:r>
          </a:p>
          <a:p>
            <a:pPr eaLnBrk="1" hangingPunct="1">
              <a:buFont typeface="Wingdings" pitchFamily="2" charset="2"/>
              <a:buNone/>
            </a:pPr>
            <a:r>
              <a:rPr lang="en-US" smtClean="0"/>
              <a:t>It’s nice to have a code that used to take a day, now run in an hour.  But if you can afford to wait a day, what’s the point of HPC?</a:t>
            </a:r>
          </a:p>
          <a:p>
            <a:pPr eaLnBrk="1" hangingPunct="1">
              <a:buFont typeface="Wingdings" pitchFamily="2" charset="2"/>
              <a:buNone/>
            </a:pPr>
            <a:r>
              <a:rPr lang="en-US" smtClean="0"/>
              <a:t>Why go to all that trouble just to get your code to run faster?</a:t>
            </a:r>
          </a:p>
        </p:txBody>
      </p:sp>
      <p:sp>
        <p:nvSpPr>
          <p:cNvPr id="77830"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78851" name="Slide Number Placeholder 4"/>
          <p:cNvSpPr>
            <a:spLocks noGrp="1"/>
          </p:cNvSpPr>
          <p:nvPr>
            <p:ph type="sldNum" sz="quarter" idx="11"/>
          </p:nvPr>
        </p:nvSpPr>
        <p:spPr>
          <a:noFill/>
        </p:spPr>
        <p:txBody>
          <a:bodyPr/>
          <a:lstStyle/>
          <a:p>
            <a:fld id="{D1B481D8-EB9C-4B42-A319-4C6A97BA1113}" type="slidenum">
              <a:rPr lang="en-US"/>
              <a:pPr/>
              <a:t>69</a:t>
            </a:fld>
            <a:endParaRPr lang="en-US"/>
          </a:p>
        </p:txBody>
      </p:sp>
      <p:sp>
        <p:nvSpPr>
          <p:cNvPr id="78852" name="Rectangle 2"/>
          <p:cNvSpPr>
            <a:spLocks noGrp="1" noChangeArrowheads="1"/>
          </p:cNvSpPr>
          <p:nvPr>
            <p:ph type="title"/>
          </p:nvPr>
        </p:nvSpPr>
        <p:spPr/>
        <p:txBody>
          <a:bodyPr/>
          <a:lstStyle/>
          <a:p>
            <a:pPr eaLnBrk="1" hangingPunct="1"/>
            <a:r>
              <a:rPr lang="en-US" smtClean="0"/>
              <a:t>Why HPC is Worth the Bother</a:t>
            </a:r>
          </a:p>
        </p:txBody>
      </p:sp>
      <p:sp>
        <p:nvSpPr>
          <p:cNvPr id="78853" name="Rectangle 3"/>
          <p:cNvSpPr>
            <a:spLocks noGrp="1" noChangeArrowheads="1"/>
          </p:cNvSpPr>
          <p:nvPr>
            <p:ph type="body" idx="1"/>
          </p:nvPr>
        </p:nvSpPr>
        <p:spPr>
          <a:xfrm>
            <a:off x="762000" y="1371600"/>
            <a:ext cx="7543800" cy="4648200"/>
          </a:xfrm>
        </p:spPr>
        <p:txBody>
          <a:bodyPr/>
          <a:lstStyle/>
          <a:p>
            <a:pPr eaLnBrk="1" hangingPunct="1"/>
            <a:r>
              <a:rPr lang="en-US" smtClean="0"/>
              <a:t>What HPC gives you that you won’t get elsewhere is the ability to do </a:t>
            </a:r>
            <a:r>
              <a:rPr lang="en-US" b="1" u="sng" smtClean="0">
                <a:solidFill>
                  <a:schemeClr val="folHlink"/>
                </a:solidFill>
              </a:rPr>
              <a:t>bigger, better, more exciting science</a:t>
            </a:r>
            <a:r>
              <a:rPr lang="en-US" smtClean="0"/>
              <a:t>. If your code can run faster, that means that you can tackle much bigger problems in the same amount of time that you used to need for smaller problems.</a:t>
            </a:r>
          </a:p>
          <a:p>
            <a:pPr eaLnBrk="1" hangingPunct="1"/>
            <a:r>
              <a:rPr lang="en-US" smtClean="0"/>
              <a:t>HPC is important not only for its own sake, but also because what happens in HPC today will be on your desktop in about 10 to 15 years: it puts you </a:t>
            </a:r>
            <a:r>
              <a:rPr lang="en-US" b="1" u="sng" smtClean="0">
                <a:solidFill>
                  <a:schemeClr val="folHlink"/>
                </a:solidFill>
              </a:rPr>
              <a:t>ahead of the curve</a:t>
            </a:r>
            <a:r>
              <a:rPr lang="en-US" smtClean="0"/>
              <a:t>.</a:t>
            </a:r>
          </a:p>
        </p:txBody>
      </p:sp>
      <p:sp>
        <p:nvSpPr>
          <p:cNvPr id="78854"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16387" name="Slide Number Placeholder 4"/>
          <p:cNvSpPr>
            <a:spLocks noGrp="1"/>
          </p:cNvSpPr>
          <p:nvPr>
            <p:ph type="sldNum" sz="quarter" idx="11"/>
          </p:nvPr>
        </p:nvSpPr>
        <p:spPr>
          <a:noFill/>
        </p:spPr>
        <p:txBody>
          <a:bodyPr/>
          <a:lstStyle/>
          <a:p>
            <a:fld id="{95953FF5-2905-489D-AD30-C4407F6A8606}" type="slidenum">
              <a:rPr lang="en-US"/>
              <a:pPr/>
              <a:t>7</a:t>
            </a:fld>
            <a:endParaRPr lang="en-US"/>
          </a:p>
        </p:txBody>
      </p:sp>
      <p:sp>
        <p:nvSpPr>
          <p:cNvPr id="16388" name="Rectangle 2"/>
          <p:cNvSpPr>
            <a:spLocks noGrp="1" noChangeArrowheads="1"/>
          </p:cNvSpPr>
          <p:nvPr>
            <p:ph type="title"/>
          </p:nvPr>
        </p:nvSpPr>
        <p:spPr/>
        <p:txBody>
          <a:bodyPr/>
          <a:lstStyle/>
          <a:p>
            <a:pPr eaLnBrk="1" hangingPunct="1"/>
            <a:r>
              <a:rPr lang="en-US" smtClean="0"/>
              <a:t>What is Supercomputing About?</a:t>
            </a:r>
          </a:p>
        </p:txBody>
      </p:sp>
      <p:sp>
        <p:nvSpPr>
          <p:cNvPr id="16389" name="Text Box 4"/>
          <p:cNvSpPr txBox="1">
            <a:spLocks noChangeArrowheads="1"/>
          </p:cNvSpPr>
          <p:nvPr/>
        </p:nvSpPr>
        <p:spPr bwMode="auto">
          <a:xfrm>
            <a:off x="212725" y="2166938"/>
            <a:ext cx="1235075" cy="457200"/>
          </a:xfrm>
          <a:prstGeom prst="rect">
            <a:avLst/>
          </a:prstGeom>
          <a:noFill/>
          <a:ln w="9525">
            <a:noFill/>
            <a:miter lim="800000"/>
            <a:headEnd/>
            <a:tailEnd/>
          </a:ln>
        </p:spPr>
        <p:txBody>
          <a:bodyPr>
            <a:spAutoFit/>
          </a:bodyPr>
          <a:lstStyle/>
          <a:p>
            <a:pPr algn="l"/>
            <a:endParaRPr lang="en-US" sz="2400">
              <a:latin typeface="Tahoma" pitchFamily="34" charset="0"/>
            </a:endParaRPr>
          </a:p>
        </p:txBody>
      </p:sp>
      <p:sp>
        <p:nvSpPr>
          <p:cNvPr id="16390" name="Text Box 5"/>
          <p:cNvSpPr txBox="1">
            <a:spLocks noChangeArrowheads="1"/>
          </p:cNvSpPr>
          <p:nvPr/>
        </p:nvSpPr>
        <p:spPr bwMode="auto">
          <a:xfrm>
            <a:off x="2209800" y="1600200"/>
            <a:ext cx="1981200" cy="1006475"/>
          </a:xfrm>
          <a:prstGeom prst="rect">
            <a:avLst/>
          </a:prstGeom>
          <a:noFill/>
          <a:ln w="9525">
            <a:noFill/>
            <a:miter lim="800000"/>
            <a:headEnd/>
            <a:tailEnd/>
          </a:ln>
        </p:spPr>
        <p:txBody>
          <a:bodyPr>
            <a:spAutoFit/>
          </a:bodyPr>
          <a:lstStyle/>
          <a:p>
            <a:pPr>
              <a:spcBef>
                <a:spcPct val="50000"/>
              </a:spcBef>
            </a:pPr>
            <a:r>
              <a:rPr lang="en-US" sz="6000" b="1">
                <a:solidFill>
                  <a:schemeClr val="folHlink"/>
                </a:solidFill>
              </a:rPr>
              <a:t>Size</a:t>
            </a:r>
          </a:p>
        </p:txBody>
      </p:sp>
      <p:sp>
        <p:nvSpPr>
          <p:cNvPr id="16391" name="Text Box 6"/>
          <p:cNvSpPr txBox="1">
            <a:spLocks noChangeArrowheads="1"/>
          </p:cNvSpPr>
          <p:nvPr/>
        </p:nvSpPr>
        <p:spPr bwMode="auto">
          <a:xfrm>
            <a:off x="5486400" y="1600200"/>
            <a:ext cx="2209800" cy="1006475"/>
          </a:xfrm>
          <a:prstGeom prst="rect">
            <a:avLst/>
          </a:prstGeom>
          <a:noFill/>
          <a:ln w="9525">
            <a:noFill/>
            <a:miter lim="800000"/>
            <a:headEnd/>
            <a:tailEnd/>
          </a:ln>
        </p:spPr>
        <p:txBody>
          <a:bodyPr>
            <a:spAutoFit/>
          </a:bodyPr>
          <a:lstStyle/>
          <a:p>
            <a:pPr>
              <a:spcBef>
                <a:spcPct val="50000"/>
              </a:spcBef>
            </a:pPr>
            <a:r>
              <a:rPr lang="en-US" sz="6000" b="1">
                <a:solidFill>
                  <a:schemeClr val="folHlink"/>
                </a:solidFill>
              </a:rPr>
              <a:t>Speed</a:t>
            </a:r>
          </a:p>
        </p:txBody>
      </p:sp>
      <p:sp>
        <p:nvSpPr>
          <p:cNvPr id="16392" name="Rectangle 4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6393" name="Picture 48" descr="MCj03561490000[1]"/>
          <p:cNvPicPr>
            <a:picLocks noChangeAspect="1" noChangeArrowheads="1"/>
          </p:cNvPicPr>
          <p:nvPr/>
        </p:nvPicPr>
        <p:blipFill>
          <a:blip r:embed="rId4" cstate="print"/>
          <a:srcRect/>
          <a:stretch>
            <a:fillRect/>
          </a:stretch>
        </p:blipFill>
        <p:spPr bwMode="auto">
          <a:xfrm>
            <a:off x="5105400" y="3962400"/>
            <a:ext cx="3048000" cy="1073150"/>
          </a:xfrm>
          <a:prstGeom prst="rect">
            <a:avLst/>
          </a:prstGeom>
          <a:noFill/>
          <a:ln w="9525">
            <a:noFill/>
            <a:miter lim="800000"/>
            <a:headEnd/>
            <a:tailEnd/>
          </a:ln>
        </p:spPr>
      </p:pic>
      <p:pic>
        <p:nvPicPr>
          <p:cNvPr id="16394" name="Picture 58" descr="MCAN04303_0000[1]"/>
          <p:cNvPicPr>
            <a:picLocks noChangeAspect="1" noChangeArrowheads="1"/>
          </p:cNvPicPr>
          <p:nvPr/>
        </p:nvPicPr>
        <p:blipFill>
          <a:blip r:embed="rId5" cstate="print"/>
          <a:srcRect/>
          <a:stretch>
            <a:fillRect/>
          </a:stretch>
        </p:blipFill>
        <p:spPr bwMode="auto">
          <a:xfrm>
            <a:off x="914400" y="2438400"/>
            <a:ext cx="3876675" cy="2884488"/>
          </a:xfrm>
          <a:prstGeom prst="rect">
            <a:avLst/>
          </a:prstGeom>
          <a:noFill/>
          <a:ln w="9525">
            <a:noFill/>
            <a:miter lim="800000"/>
            <a:headEnd/>
            <a:tailEnd/>
          </a:ln>
        </p:spPr>
      </p:pic>
      <p:pic>
        <p:nvPicPr>
          <p:cNvPr id="16395" name="Picture 60" descr="MCj02871590000[1]"/>
          <p:cNvPicPr>
            <a:picLocks noChangeAspect="1" noChangeArrowheads="1"/>
          </p:cNvPicPr>
          <p:nvPr/>
        </p:nvPicPr>
        <p:blipFill>
          <a:blip r:embed="rId6" cstate="print"/>
          <a:srcRect/>
          <a:stretch>
            <a:fillRect/>
          </a:stretch>
        </p:blipFill>
        <p:spPr bwMode="auto">
          <a:xfrm>
            <a:off x="4800600" y="5334000"/>
            <a:ext cx="898525" cy="623888"/>
          </a:xfrm>
          <a:prstGeom prst="rect">
            <a:avLst/>
          </a:prstGeom>
          <a:noFill/>
          <a:ln w="9525">
            <a:noFill/>
            <a:miter lim="800000"/>
            <a:headEnd/>
            <a:tailEnd/>
          </a:ln>
        </p:spPr>
      </p:pic>
      <p:sp>
        <p:nvSpPr>
          <p:cNvPr id="16396" name="Text Box 61"/>
          <p:cNvSpPr txBox="1">
            <a:spLocks noChangeArrowheads="1"/>
          </p:cNvSpPr>
          <p:nvPr/>
        </p:nvSpPr>
        <p:spPr bwMode="auto">
          <a:xfrm>
            <a:off x="5540375" y="5530850"/>
            <a:ext cx="1371600" cy="457200"/>
          </a:xfrm>
          <a:prstGeom prst="rect">
            <a:avLst/>
          </a:prstGeom>
          <a:noFill/>
          <a:ln w="9525">
            <a:noFill/>
            <a:miter lim="800000"/>
            <a:headEnd/>
            <a:tailEnd/>
          </a:ln>
        </p:spPr>
        <p:txBody>
          <a:bodyPr>
            <a:spAutoFit/>
          </a:bodyPr>
          <a:lstStyle/>
          <a:p>
            <a:pPr>
              <a:spcBef>
                <a:spcPct val="50000"/>
              </a:spcBef>
            </a:pPr>
            <a:r>
              <a:rPr lang="en-US" sz="2400" b="1">
                <a:solidFill>
                  <a:schemeClr val="folHlink"/>
                </a:solidFill>
              </a:rPr>
              <a:t>Laptop</a:t>
            </a:r>
          </a:p>
        </p:txBody>
      </p:sp>
    </p:spTree>
    <p:custDataLst>
      <p:tags r:id="rId1"/>
    </p:custData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79875" name="Slide Number Placeholder 4"/>
          <p:cNvSpPr>
            <a:spLocks noGrp="1"/>
          </p:cNvSpPr>
          <p:nvPr>
            <p:ph type="sldNum" sz="quarter" idx="11"/>
          </p:nvPr>
        </p:nvSpPr>
        <p:spPr>
          <a:noFill/>
        </p:spPr>
        <p:txBody>
          <a:bodyPr/>
          <a:lstStyle/>
          <a:p>
            <a:fld id="{046D8DC2-57B4-4CF4-A3B8-3437CF6CE08E}" type="slidenum">
              <a:rPr lang="en-US"/>
              <a:pPr/>
              <a:t>70</a:t>
            </a:fld>
            <a:endParaRPr lang="en-US"/>
          </a:p>
        </p:txBody>
      </p:sp>
      <p:sp>
        <p:nvSpPr>
          <p:cNvPr id="79876" name="Rectangle 2"/>
          <p:cNvSpPr>
            <a:spLocks noGrp="1" noChangeArrowheads="1"/>
          </p:cNvSpPr>
          <p:nvPr>
            <p:ph type="title"/>
          </p:nvPr>
        </p:nvSpPr>
        <p:spPr/>
        <p:txBody>
          <a:bodyPr/>
          <a:lstStyle/>
          <a:p>
            <a:pPr eaLnBrk="1" hangingPunct="1"/>
            <a:r>
              <a:rPr lang="en-US" smtClean="0"/>
              <a:t>The Future is Now</a:t>
            </a:r>
          </a:p>
        </p:txBody>
      </p:sp>
      <p:sp>
        <p:nvSpPr>
          <p:cNvPr id="79877" name="Rectangle 3"/>
          <p:cNvSpPr>
            <a:spLocks noGrp="1" noChangeArrowheads="1"/>
          </p:cNvSpPr>
          <p:nvPr>
            <p:ph type="body" idx="1"/>
          </p:nvPr>
        </p:nvSpPr>
        <p:spPr/>
        <p:txBody>
          <a:bodyPr/>
          <a:lstStyle/>
          <a:p>
            <a:pPr eaLnBrk="1" hangingPunct="1">
              <a:buFont typeface="Wingdings" pitchFamily="2" charset="2"/>
              <a:buNone/>
            </a:pPr>
            <a:r>
              <a:rPr lang="en-US" smtClean="0"/>
              <a:t>Historically, this has always been true:</a:t>
            </a:r>
          </a:p>
          <a:p>
            <a:pPr eaLnBrk="1" hangingPunct="1">
              <a:buFont typeface="Wingdings" pitchFamily="2" charset="2"/>
              <a:buNone/>
            </a:pPr>
            <a:r>
              <a:rPr lang="en-US" smtClean="0"/>
              <a:t>	</a:t>
            </a:r>
            <a:r>
              <a:rPr lang="en-US" b="1" smtClean="0">
                <a:solidFill>
                  <a:schemeClr val="folHlink"/>
                </a:solidFill>
              </a:rPr>
              <a:t>Whatever happens in supercomputing today will be on your desktop in 10 – 15 years.</a:t>
            </a:r>
          </a:p>
          <a:p>
            <a:pPr eaLnBrk="1" hangingPunct="1">
              <a:buFont typeface="Wingdings" pitchFamily="2" charset="2"/>
              <a:buNone/>
            </a:pPr>
            <a:r>
              <a:rPr lang="en-US" smtClean="0"/>
              <a:t>So, if you have experience with supercomputing, you’ll be ahead of the curve when things get to the desktop.</a:t>
            </a:r>
          </a:p>
        </p:txBody>
      </p:sp>
      <p:sp>
        <p:nvSpPr>
          <p:cNvPr id="79878"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23" name="Slide Number Placeholder 4"/>
          <p:cNvSpPr>
            <a:spLocks noGrp="1"/>
          </p:cNvSpPr>
          <p:nvPr>
            <p:ph type="sldNum" sz="quarter" idx="11"/>
          </p:nvPr>
        </p:nvSpPr>
        <p:spPr/>
        <p:txBody>
          <a:bodyPr/>
          <a:lstStyle/>
          <a:p>
            <a:fld id="{D4C6B874-FE2D-40EE-A33E-EB158CDD195A}" type="slidenum">
              <a:rPr lang="en-US"/>
              <a:pPr/>
              <a:t>71</a:t>
            </a:fld>
            <a:endParaRPr lang="en-US"/>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3"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2010</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4"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5"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6"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7"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8"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26" name="Group 25"/>
          <p:cNvGrpSpPr/>
          <p:nvPr/>
        </p:nvGrpSpPr>
        <p:grpSpPr>
          <a:xfrm>
            <a:off x="3733800" y="4800600"/>
            <a:ext cx="4876800" cy="987963"/>
            <a:chOff x="3276600" y="4572001"/>
            <a:chExt cx="4876800" cy="987963"/>
          </a:xfrm>
        </p:grpSpPr>
        <p:sp>
          <p:nvSpPr>
            <p:cNvPr id="553999" name="Text Box 15"/>
            <p:cNvSpPr txBox="1">
              <a:spLocks noChangeArrowheads="1"/>
            </p:cNvSpPr>
            <p:nvPr/>
          </p:nvSpPr>
          <p:spPr bwMode="auto">
            <a:xfrm>
              <a:off x="3581400" y="4572001"/>
              <a:ext cx="42672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400" b="1" dirty="0"/>
                <a:t>FREE! Wed Oct </a:t>
              </a:r>
              <a:r>
                <a:rPr lang="en-US" sz="2400" b="1" dirty="0" smtClean="0"/>
                <a:t>6 2010 </a:t>
              </a:r>
              <a:r>
                <a:rPr lang="en-US" sz="2400" b="1" dirty="0"/>
                <a:t>@ OU</a:t>
              </a:r>
            </a:p>
            <a:p>
              <a:pPr>
                <a:lnSpc>
                  <a:spcPct val="30000"/>
                </a:lnSpc>
                <a:spcBef>
                  <a:spcPct val="50000"/>
                </a:spcBef>
              </a:pPr>
              <a:r>
                <a:rPr lang="en-US" dirty="0">
                  <a:solidFill>
                    <a:schemeClr val="bg1"/>
                  </a:solidFill>
                </a:rPr>
                <a:t>Over 235 </a:t>
              </a:r>
              <a:r>
                <a:rPr lang="en-US" dirty="0" err="1" smtClean="0">
                  <a:solidFill>
                    <a:schemeClr val="bg1"/>
                  </a:solidFill>
                </a:rPr>
                <a:t>registratons</a:t>
              </a:r>
              <a:r>
                <a:rPr lang="en-US" dirty="0" smtClean="0">
                  <a:solidFill>
                    <a:schemeClr val="bg1"/>
                  </a:solidFill>
                </a:rPr>
                <a:t>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276600" y="4800600"/>
              <a:ext cx="4876800" cy="304800"/>
            </a:xfrm>
            <a:prstGeom prst="rect">
              <a:avLst/>
            </a:prstGeom>
            <a:noFill/>
            <a:ln w="9525">
              <a:noFill/>
              <a:miter lim="800000"/>
              <a:headEnd/>
              <a:tailEnd/>
            </a:ln>
            <a:effectLst/>
          </p:spPr>
          <p:txBody>
            <a:bodyPr>
              <a:spAutoFit/>
            </a:bodyPr>
            <a:lstStyle/>
            <a:p>
              <a:pPr>
                <a:spcBef>
                  <a:spcPct val="50000"/>
                </a:spcBef>
              </a:pPr>
              <a:r>
                <a:rPr lang="en-US" sz="1400" b="1" dirty="0" smtClean="0">
                  <a:solidFill>
                    <a:schemeClr val="hlink"/>
                  </a:solidFill>
                  <a:latin typeface="Courier New" pitchFamily="49" charset="0"/>
                  <a:hlinkClick r:id="rId9"/>
                </a:rPr>
                <a:t>http://symposium2010.oscer.ou.edu/</a:t>
              </a:r>
              <a:endParaRPr lang="en-US" sz="1400" b="1" dirty="0">
                <a:solidFill>
                  <a:schemeClr val="hlink"/>
                </a:solidFill>
                <a:latin typeface="Courier New" pitchFamily="49" charset="0"/>
              </a:endParaRPr>
            </a:p>
          </p:txBody>
        </p:sp>
      </p:grpSp>
      <p:pic>
        <p:nvPicPr>
          <p:cNvPr id="554006" name="Picture 22" descr="post_douglass"/>
          <p:cNvPicPr>
            <a:picLocks noChangeAspect="1" noChangeArrowheads="1"/>
          </p:cNvPicPr>
          <p:nvPr/>
        </p:nvPicPr>
        <p:blipFill>
          <a:blip r:embed="rId10"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1" cstate="print"/>
          <a:srcRect/>
          <a:stretch>
            <a:fillRect/>
          </a:stretch>
        </p:blipFill>
        <p:spPr bwMode="auto">
          <a:xfrm>
            <a:off x="1709650" y="3724100"/>
            <a:ext cx="1845470" cy="2362201"/>
          </a:xfrm>
          <a:prstGeom prst="rect">
            <a:avLst/>
          </a:prstGeom>
          <a:noFill/>
          <a:ln w="9525">
            <a:noFill/>
            <a:miter lim="800000"/>
            <a:headEnd/>
            <a:tailEnd/>
          </a:ln>
        </p:spPr>
      </p:pic>
      <p:sp>
        <p:nvSpPr>
          <p:cNvPr id="25" name="TextBox 24"/>
          <p:cNvSpPr txBox="1"/>
          <p:nvPr/>
        </p:nvSpPr>
        <p:spPr>
          <a:xfrm>
            <a:off x="3548150" y="3893403"/>
            <a:ext cx="5029200" cy="830997"/>
          </a:xfrm>
          <a:prstGeom prst="rect">
            <a:avLst/>
          </a:prstGeom>
          <a:noFill/>
        </p:spPr>
        <p:txBody>
          <a:bodyPr wrap="square" rtlCol="0">
            <a:spAutoFit/>
          </a:bodyPr>
          <a:lstStyle/>
          <a:p>
            <a:pPr algn="l"/>
            <a:r>
              <a:rPr lang="en-US" sz="1600" b="1" dirty="0" smtClean="0"/>
              <a:t>2010 Keynote</a:t>
            </a:r>
          </a:p>
          <a:p>
            <a:pPr algn="l"/>
            <a:r>
              <a:rPr lang="en-US" sz="1600" b="1" dirty="0" smtClean="0"/>
              <a:t>Horst Simon, Director</a:t>
            </a:r>
          </a:p>
          <a:p>
            <a:pPr algn="l"/>
            <a:r>
              <a:rPr lang="en-US" sz="1600" b="1" dirty="0" smtClean="0"/>
              <a:t>National Energy Research Scientific Computing Center</a:t>
            </a:r>
            <a:endParaRPr lang="en-US" sz="1600" b="1" dirty="0"/>
          </a:p>
        </p:txBody>
      </p:sp>
    </p:spTree>
    <p:custDataLst>
      <p:tags r:id="rId1"/>
    </p:custData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2"/>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81923" name="Slide Number Placeholder 3"/>
          <p:cNvSpPr>
            <a:spLocks noGrp="1"/>
          </p:cNvSpPr>
          <p:nvPr>
            <p:ph type="sldNum" sz="quarter" idx="11"/>
          </p:nvPr>
        </p:nvSpPr>
        <p:spPr>
          <a:noFill/>
        </p:spPr>
        <p:txBody>
          <a:bodyPr/>
          <a:lstStyle/>
          <a:p>
            <a:fld id="{DCFE83A2-09DD-4AED-9FE3-5BAA4EFDA3CF}" type="slidenum">
              <a:rPr lang="en-US"/>
              <a:pPr/>
              <a:t>73</a:t>
            </a:fld>
            <a:endParaRPr lang="en-US"/>
          </a:p>
        </p:txBody>
      </p:sp>
      <p:sp>
        <p:nvSpPr>
          <p:cNvPr id="81924" name="Rectangle 2"/>
          <p:cNvSpPr>
            <a:spLocks noGrp="1" noChangeArrowheads="1"/>
          </p:cNvSpPr>
          <p:nvPr>
            <p:ph type="title"/>
          </p:nvPr>
        </p:nvSpPr>
        <p:spPr/>
        <p:txBody>
          <a:bodyPr/>
          <a:lstStyle/>
          <a:p>
            <a:pPr eaLnBrk="1" hangingPunct="1"/>
            <a:r>
              <a:rPr lang="en-US" smtClean="0"/>
              <a:t>References</a:t>
            </a:r>
          </a:p>
        </p:txBody>
      </p:sp>
      <p:sp>
        <p:nvSpPr>
          <p:cNvPr id="81925" name="Text Box 3"/>
          <p:cNvSpPr txBox="1">
            <a:spLocks noChangeArrowheads="1"/>
          </p:cNvSpPr>
          <p:nvPr/>
        </p:nvSpPr>
        <p:spPr bwMode="auto">
          <a:xfrm>
            <a:off x="533400" y="1219200"/>
            <a:ext cx="8001000" cy="3631763"/>
          </a:xfrm>
          <a:prstGeom prst="rect">
            <a:avLst/>
          </a:prstGeom>
          <a:noFill/>
          <a:ln w="9525">
            <a:noFill/>
            <a:miter lim="800000"/>
            <a:headEnd/>
            <a:tailEnd/>
          </a:ln>
        </p:spPr>
        <p:txBody>
          <a:bodyPr>
            <a:spAutoFit/>
          </a:bodyPr>
          <a:lstStyle/>
          <a:p>
            <a:pPr algn="l"/>
            <a:r>
              <a:rPr lang="en-US" sz="1400" dirty="0"/>
              <a:t>[1] Image by Greg Bryan, Columbia U.</a:t>
            </a:r>
          </a:p>
          <a:p>
            <a:pPr algn="l"/>
            <a:r>
              <a:rPr lang="en-US" sz="1400" dirty="0"/>
              <a:t>[2] “</a:t>
            </a:r>
            <a:r>
              <a:rPr lang="en-US" sz="1400" dirty="0">
                <a:hlinkClick r:id="rId4"/>
              </a:rPr>
              <a:t>Update on the Collaborative Radar Acquisition Field Test (CRAFT): Planning for the Next Steps</a:t>
            </a:r>
            <a:r>
              <a:rPr lang="en-US" sz="1400" dirty="0"/>
              <a:t>.”</a:t>
            </a:r>
          </a:p>
          <a:p>
            <a:pPr algn="l"/>
            <a:r>
              <a:rPr lang="en-US" sz="1400" dirty="0">
                <a:latin typeface="Rockwell Extra Bold" pitchFamily="18" charset="0"/>
              </a:rPr>
              <a:t>      </a:t>
            </a:r>
            <a:r>
              <a:rPr lang="en-US" sz="1400" dirty="0"/>
              <a:t>Presented to NWS Headquarters August 30 2001.</a:t>
            </a:r>
          </a:p>
          <a:p>
            <a:pPr algn="l"/>
            <a:r>
              <a:rPr lang="en-US" sz="1400" dirty="0"/>
              <a:t>[3] See</a:t>
            </a:r>
            <a:r>
              <a:rPr lang="en-US" sz="1400" dirty="0">
                <a:solidFill>
                  <a:srgbClr val="003366"/>
                </a:solidFill>
                <a:latin typeface="Tahoma" pitchFamily="34" charset="0"/>
              </a:rPr>
              <a:t> </a:t>
            </a:r>
            <a:r>
              <a:rPr lang="en-US" sz="1400" dirty="0">
                <a:solidFill>
                  <a:srgbClr val="003366"/>
                </a:solidFill>
                <a:latin typeface="Courier New" pitchFamily="49" charset="0"/>
                <a:hlinkClick r:id="rId5"/>
              </a:rPr>
              <a:t>http://hneeman.oscer.ou.edu/hamr.html</a:t>
            </a:r>
            <a:r>
              <a:rPr lang="en-US" sz="1400" dirty="0">
                <a:solidFill>
                  <a:srgbClr val="003366"/>
                </a:solidFill>
                <a:latin typeface="Tahoma" pitchFamily="34" charset="0"/>
              </a:rPr>
              <a:t> </a:t>
            </a:r>
            <a:r>
              <a:rPr lang="en-US" sz="1400" dirty="0"/>
              <a:t>for details.</a:t>
            </a:r>
          </a:p>
          <a:p>
            <a:pPr algn="l"/>
            <a:r>
              <a:rPr lang="en-US" sz="1400" dirty="0"/>
              <a:t>[4]</a:t>
            </a:r>
            <a:r>
              <a:rPr lang="en-US" sz="1400" dirty="0">
                <a:latin typeface="Courier New" pitchFamily="49" charset="0"/>
              </a:rPr>
              <a:t> </a:t>
            </a:r>
            <a:r>
              <a:rPr lang="en-US" sz="1400" dirty="0">
                <a:latin typeface="Courier New" pitchFamily="49" charset="0"/>
                <a:hlinkClick r:id="rId6"/>
              </a:rPr>
              <a:t>http://www.dell.com/</a:t>
            </a:r>
            <a:endParaRPr lang="en-US" sz="1400" dirty="0">
              <a:latin typeface="Courier New" pitchFamily="49" charset="0"/>
            </a:endParaRPr>
          </a:p>
          <a:p>
            <a:pPr algn="l"/>
            <a:r>
              <a:rPr lang="en-US" sz="1400" dirty="0"/>
              <a:t>[5]</a:t>
            </a:r>
            <a:r>
              <a:rPr lang="en-US" sz="1400" dirty="0">
                <a:latin typeface="Rockwell Extra Bold" pitchFamily="18" charset="0"/>
              </a:rPr>
              <a:t>  </a:t>
            </a:r>
            <a:r>
              <a:rPr lang="en-US" sz="1400" dirty="0">
                <a:latin typeface="Courier New" pitchFamily="49" charset="0"/>
                <a:hlinkClick r:id="rId7"/>
              </a:rPr>
              <a:t>http://www.vw.com/newbeetle/</a:t>
            </a:r>
            <a:endParaRPr lang="en-US" sz="1400" dirty="0">
              <a:latin typeface="Courier New" pitchFamily="49" charset="0"/>
            </a:endParaRPr>
          </a:p>
          <a:p>
            <a:pPr algn="l"/>
            <a:r>
              <a:rPr lang="en-US" sz="1400" dirty="0"/>
              <a:t>[6]  Richard Gerber, The Software Optimization Cookbook: High-performance Recipes for the Intel Architecture. Intel Press, 2002, pp. 161-168.</a:t>
            </a:r>
          </a:p>
          <a:p>
            <a:pPr algn="l"/>
            <a:r>
              <a:rPr lang="en-US" sz="1400" dirty="0"/>
              <a:t>[7]</a:t>
            </a:r>
            <a:r>
              <a:rPr lang="en-US" sz="1400" dirty="0">
                <a:latin typeface="Rockwell Extra Bold" pitchFamily="18" charset="0"/>
              </a:rPr>
              <a:t> </a:t>
            </a:r>
            <a:r>
              <a:rPr lang="en-US" sz="1400" dirty="0" err="1"/>
              <a:t>RightMark</a:t>
            </a:r>
            <a:r>
              <a:rPr lang="en-US" sz="1400" dirty="0"/>
              <a:t> Memory Analyzer. </a:t>
            </a:r>
            <a:r>
              <a:rPr lang="en-US" sz="1400" dirty="0">
                <a:latin typeface="Courier New" pitchFamily="49" charset="0"/>
                <a:hlinkClick r:id="rId8"/>
              </a:rPr>
              <a:t>http://cpu.rightmark.org/</a:t>
            </a:r>
            <a:endParaRPr lang="en-US" sz="1400" dirty="0">
              <a:latin typeface="Courier New" pitchFamily="49" charset="0"/>
            </a:endParaRPr>
          </a:p>
          <a:p>
            <a:pPr algn="l"/>
            <a:r>
              <a:rPr lang="en-US" sz="1400" dirty="0"/>
              <a:t>[8]</a:t>
            </a:r>
            <a:r>
              <a:rPr lang="en-US" sz="1400" dirty="0">
                <a:latin typeface="Rockwell Extra Bold" pitchFamily="18" charset="0"/>
              </a:rPr>
              <a:t>  </a:t>
            </a:r>
            <a:r>
              <a:rPr lang="en-US" sz="1400" dirty="0">
                <a:latin typeface="Courier New" pitchFamily="49" charset="0"/>
                <a:hlinkClick r:id="rId9"/>
              </a:rPr>
              <a:t>ftp://download.intel.com/design/Pentium4/papers/24943801.pdf</a:t>
            </a:r>
            <a:endParaRPr lang="en-US" sz="1400" dirty="0">
              <a:latin typeface="Courier New" pitchFamily="49" charset="0"/>
            </a:endParaRPr>
          </a:p>
          <a:p>
            <a:pPr algn="l"/>
            <a:r>
              <a:rPr lang="en-US" sz="1400" dirty="0"/>
              <a:t>[9</a:t>
            </a:r>
            <a:r>
              <a:rPr lang="en-US" sz="1400" dirty="0" smtClean="0"/>
              <a:t>]  </a:t>
            </a:r>
            <a:r>
              <a:rPr lang="en-US" sz="1400" dirty="0" smtClean="0">
                <a:latin typeface="Courier New" pitchFamily="49" charset="0"/>
                <a:cs typeface="Courier New" pitchFamily="49" charset="0"/>
                <a:hlinkClick r:id="rId10"/>
              </a:rPr>
              <a:t>http://www.samsungssd.com/meetssd/techspecs</a:t>
            </a:r>
            <a:endParaRPr lang="en-US" sz="1200" dirty="0">
              <a:latin typeface="Courier New" pitchFamily="49" charset="0"/>
              <a:cs typeface="Courier New" pitchFamily="49" charset="0"/>
            </a:endParaRPr>
          </a:p>
          <a:p>
            <a:pPr algn="l"/>
            <a:r>
              <a:rPr lang="en-US" sz="1400" dirty="0"/>
              <a:t>[10]</a:t>
            </a:r>
            <a:r>
              <a:rPr lang="en-US" sz="1400" dirty="0">
                <a:latin typeface="Rockwell Extra Bold" pitchFamily="18" charset="0"/>
              </a:rPr>
              <a:t> </a:t>
            </a:r>
            <a:r>
              <a:rPr lang="en-US" sz="800" dirty="0">
                <a:latin typeface="Courier New" pitchFamily="49" charset="0"/>
                <a:hlinkClick r:id="rId11"/>
              </a:rPr>
              <a:t>http://www.samsung.com/Products/OpticalDiscDrive/SlimDrive/OpticalDiscDrive_SlimDrive_SN_S082D.asp?page=Specifications</a:t>
            </a:r>
            <a:endParaRPr lang="en-US" sz="800" dirty="0">
              <a:latin typeface="Courier New" pitchFamily="49" charset="0"/>
            </a:endParaRPr>
          </a:p>
          <a:p>
            <a:pPr algn="l"/>
            <a:r>
              <a:rPr lang="en-US" sz="1400" dirty="0"/>
              <a:t>[11]</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2"/>
              </a:rPr>
              <a:t>ftp://download.intel.com/design/Pentium4/manuals/24896606.pdf</a:t>
            </a:r>
            <a:endParaRPr lang="en-US" sz="1400" dirty="0">
              <a:solidFill>
                <a:srgbClr val="003366"/>
              </a:solidFill>
              <a:latin typeface="Courier New" pitchFamily="49" charset="0"/>
            </a:endParaRPr>
          </a:p>
          <a:p>
            <a:pPr algn="l"/>
            <a:r>
              <a:rPr lang="en-US" sz="1400" dirty="0">
                <a:solidFill>
                  <a:srgbClr val="003366"/>
                </a:solidFill>
              </a:rPr>
              <a:t>[</a:t>
            </a:r>
            <a:r>
              <a:rPr lang="en-US" sz="1400" dirty="0"/>
              <a:t>12]</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3"/>
              </a:rPr>
              <a:t>http://www.pricewatch.com/</a:t>
            </a:r>
            <a:endParaRPr lang="en-US" sz="1400" dirty="0">
              <a:latin typeface="Courier New" pitchFamily="49" charset="0"/>
            </a:endParaRPr>
          </a:p>
          <a:p>
            <a:pPr algn="l"/>
            <a:endParaRPr lang="en-US" sz="1400" dirty="0"/>
          </a:p>
          <a:p>
            <a:pPr algn="l"/>
            <a:endParaRPr lang="en-US" sz="2000" dirty="0">
              <a:solidFill>
                <a:srgbClr val="003366"/>
              </a:solidFill>
            </a:endParaRPr>
          </a:p>
        </p:txBody>
      </p:sp>
      <p:sp>
        <p:nvSpPr>
          <p:cNvPr id="81926"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17411" name="Slide Number Placeholder 4"/>
          <p:cNvSpPr>
            <a:spLocks noGrp="1"/>
          </p:cNvSpPr>
          <p:nvPr>
            <p:ph type="sldNum" sz="quarter" idx="11"/>
          </p:nvPr>
        </p:nvSpPr>
        <p:spPr>
          <a:noFill/>
        </p:spPr>
        <p:txBody>
          <a:bodyPr/>
          <a:lstStyle/>
          <a:p>
            <a:fld id="{203449D9-F8FA-488E-B5E4-B431970DEBBF}" type="slidenum">
              <a:rPr lang="en-US"/>
              <a:pPr/>
              <a:t>8</a:t>
            </a:fld>
            <a:endParaRPr lang="en-US"/>
          </a:p>
        </p:txBody>
      </p:sp>
      <p:sp>
        <p:nvSpPr>
          <p:cNvPr id="17412" name="Rectangle 2"/>
          <p:cNvSpPr>
            <a:spLocks noGrp="1" noChangeArrowheads="1"/>
          </p:cNvSpPr>
          <p:nvPr>
            <p:ph type="title"/>
          </p:nvPr>
        </p:nvSpPr>
        <p:spPr/>
        <p:txBody>
          <a:bodyPr/>
          <a:lstStyle/>
          <a:p>
            <a:pPr eaLnBrk="1" hangingPunct="1"/>
            <a:r>
              <a:rPr lang="en-US" smtClean="0"/>
              <a:t>What is Supercomputing About?</a:t>
            </a:r>
          </a:p>
        </p:txBody>
      </p:sp>
      <p:sp>
        <p:nvSpPr>
          <p:cNvPr id="17413" name="Rectangle 3"/>
          <p:cNvSpPr>
            <a:spLocks noGrp="1" noChangeArrowheads="1"/>
          </p:cNvSpPr>
          <p:nvPr>
            <p:ph type="body" idx="1"/>
          </p:nvPr>
        </p:nvSpPr>
        <p:spPr/>
        <p:txBody>
          <a:bodyPr/>
          <a:lstStyle/>
          <a:p>
            <a:pPr eaLnBrk="1" hangingPunct="1"/>
            <a:r>
              <a:rPr lang="en-US" b="1" u="sng" smtClean="0">
                <a:solidFill>
                  <a:schemeClr val="folHlink"/>
                </a:solidFill>
              </a:rPr>
              <a:t>Size</a:t>
            </a:r>
            <a:r>
              <a:rPr lang="en-US" smtClean="0">
                <a:solidFill>
                  <a:schemeClr val="folHlink"/>
                </a:solidFill>
              </a:rPr>
              <a:t>:</a:t>
            </a:r>
            <a:r>
              <a:rPr lang="en-US" smtClean="0"/>
              <a:t> Many problems that are interesting to scientists and engineers </a:t>
            </a:r>
            <a:r>
              <a:rPr lang="en-US" b="1" u="sng" smtClean="0">
                <a:solidFill>
                  <a:schemeClr val="hlink"/>
                </a:solidFill>
              </a:rPr>
              <a:t>can’t fit on a PC</a:t>
            </a:r>
            <a:r>
              <a:rPr lang="en-US" smtClean="0"/>
              <a:t> – usually because they need more than a few GB of RAM, or more than a few 100 GB of disk.</a:t>
            </a:r>
          </a:p>
          <a:p>
            <a:pPr eaLnBrk="1" hangingPunct="1">
              <a:buFont typeface="Wingdings" pitchFamily="2" charset="2"/>
              <a:buNone/>
            </a:pPr>
            <a:endParaRPr lang="en-US" b="1" u="sng" smtClean="0">
              <a:solidFill>
                <a:schemeClr val="folHlink"/>
              </a:solidFill>
            </a:endParaRPr>
          </a:p>
          <a:p>
            <a:pPr eaLnBrk="1" hangingPunct="1"/>
            <a:r>
              <a:rPr lang="en-US" b="1" u="sng" smtClean="0">
                <a:solidFill>
                  <a:schemeClr val="folHlink"/>
                </a:solidFill>
              </a:rPr>
              <a:t>Speed</a:t>
            </a:r>
            <a:r>
              <a:rPr lang="en-US" smtClean="0">
                <a:solidFill>
                  <a:schemeClr val="folHlink"/>
                </a:solidFill>
              </a:rPr>
              <a:t>:</a:t>
            </a:r>
            <a:r>
              <a:rPr lang="en-US" smtClean="0"/>
              <a:t> Many problems that are interesting to scientists and engineers would take a very very long time to run on a PC: months or even years. But a problem that would take           </a:t>
            </a:r>
            <a:r>
              <a:rPr lang="en-US" b="1" u="sng" smtClean="0">
                <a:solidFill>
                  <a:schemeClr val="hlink"/>
                </a:solidFill>
              </a:rPr>
              <a:t>a month on a PC</a:t>
            </a:r>
            <a:r>
              <a:rPr lang="en-US" smtClean="0"/>
              <a:t> might take only </a:t>
            </a:r>
            <a:r>
              <a:rPr lang="en-US" b="1" u="sng" smtClean="0">
                <a:solidFill>
                  <a:srgbClr val="008000"/>
                </a:solidFill>
              </a:rPr>
              <a:t>a few hours on a supercomputer</a:t>
            </a:r>
            <a:r>
              <a:rPr lang="en-US" smtClean="0"/>
              <a:t>.</a:t>
            </a:r>
          </a:p>
        </p:txBody>
      </p:sp>
      <p:sp>
        <p:nvSpPr>
          <p:cNvPr id="17414"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7415" name="Picture 37" descr="MCAN04303_0000[1]"/>
          <p:cNvPicPr>
            <a:picLocks noChangeAspect="1" noChangeArrowheads="1"/>
          </p:cNvPicPr>
          <p:nvPr/>
        </p:nvPicPr>
        <p:blipFill>
          <a:blip r:embed="rId4" cstate="print"/>
          <a:srcRect/>
          <a:stretch>
            <a:fillRect/>
          </a:stretch>
        </p:blipFill>
        <p:spPr bwMode="auto">
          <a:xfrm>
            <a:off x="2057400" y="2514600"/>
            <a:ext cx="1143000" cy="850900"/>
          </a:xfrm>
          <a:prstGeom prst="rect">
            <a:avLst/>
          </a:prstGeom>
          <a:noFill/>
          <a:ln w="9525">
            <a:noFill/>
            <a:miter lim="800000"/>
            <a:headEnd/>
            <a:tailEnd/>
          </a:ln>
        </p:spPr>
      </p:pic>
      <p:pic>
        <p:nvPicPr>
          <p:cNvPr id="17416" name="Picture 38" descr="MCj03561490000[1]"/>
          <p:cNvPicPr>
            <a:picLocks noChangeAspect="1" noChangeArrowheads="1"/>
          </p:cNvPicPr>
          <p:nvPr/>
        </p:nvPicPr>
        <p:blipFill>
          <a:blip r:embed="rId5" cstate="print"/>
          <a:srcRect/>
          <a:stretch>
            <a:fillRect/>
          </a:stretch>
        </p:blipFill>
        <p:spPr bwMode="auto">
          <a:xfrm>
            <a:off x="3429000" y="5029200"/>
            <a:ext cx="1143000" cy="4032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dirty="0" smtClean="0"/>
              <a:t>Parallel &amp; Cluster: </a:t>
            </a:r>
            <a:r>
              <a:rPr lang="en-US" dirty="0"/>
              <a:t>Overview</a:t>
            </a:r>
          </a:p>
          <a:p>
            <a:r>
              <a:rPr lang="en-US" dirty="0" smtClean="0"/>
              <a:t>Oklahoma Supercomputing Symposium 2010</a:t>
            </a:r>
            <a:endParaRPr lang="en-US" dirty="0"/>
          </a:p>
        </p:txBody>
      </p:sp>
      <p:sp>
        <p:nvSpPr>
          <p:cNvPr id="18435" name="Slide Number Placeholder 4"/>
          <p:cNvSpPr>
            <a:spLocks noGrp="1"/>
          </p:cNvSpPr>
          <p:nvPr>
            <p:ph type="sldNum" sz="quarter" idx="11"/>
          </p:nvPr>
        </p:nvSpPr>
        <p:spPr>
          <a:noFill/>
        </p:spPr>
        <p:txBody>
          <a:bodyPr/>
          <a:lstStyle/>
          <a:p>
            <a:fld id="{F56BADAF-9DBF-4423-B142-E31542A9DD18}" type="slidenum">
              <a:rPr lang="en-US"/>
              <a:pPr/>
              <a:t>9</a:t>
            </a:fld>
            <a:endParaRPr lang="en-US"/>
          </a:p>
        </p:txBody>
      </p:sp>
      <p:sp>
        <p:nvSpPr>
          <p:cNvPr id="18436" name="Rectangle 2"/>
          <p:cNvSpPr>
            <a:spLocks noGrp="1" noChangeArrowheads="1"/>
          </p:cNvSpPr>
          <p:nvPr>
            <p:ph type="title"/>
          </p:nvPr>
        </p:nvSpPr>
        <p:spPr/>
        <p:txBody>
          <a:bodyPr/>
          <a:lstStyle/>
          <a:p>
            <a:pPr eaLnBrk="1" hangingPunct="1"/>
            <a:r>
              <a:rPr lang="en-US" smtClean="0"/>
              <a:t>What Is HPC Used For?</a:t>
            </a:r>
          </a:p>
        </p:txBody>
      </p:sp>
      <p:sp>
        <p:nvSpPr>
          <p:cNvPr id="18437" name="Rectangle 3"/>
          <p:cNvSpPr>
            <a:spLocks noGrp="1" noChangeArrowheads="1"/>
          </p:cNvSpPr>
          <p:nvPr>
            <p:ph type="body" idx="1"/>
          </p:nvPr>
        </p:nvSpPr>
        <p:spPr>
          <a:xfrm>
            <a:off x="609600" y="1295400"/>
            <a:ext cx="7924800" cy="4876800"/>
          </a:xfrm>
        </p:spPr>
        <p:txBody>
          <a:bodyPr/>
          <a:lstStyle/>
          <a:p>
            <a:pPr eaLnBrk="1" hangingPunct="1"/>
            <a:r>
              <a:rPr lang="en-US" b="1" i="1" u="sng" smtClean="0">
                <a:solidFill>
                  <a:schemeClr val="tx2"/>
                </a:solidFill>
              </a:rPr>
              <a:t>Simulation</a:t>
            </a:r>
            <a:r>
              <a:rPr lang="en-US" smtClean="0"/>
              <a:t> of physical phenomena, such as</a:t>
            </a:r>
          </a:p>
          <a:p>
            <a:pPr lvl="1" eaLnBrk="1" hangingPunct="1">
              <a:lnSpc>
                <a:spcPct val="70000"/>
              </a:lnSpc>
            </a:pPr>
            <a:r>
              <a:rPr lang="en-US" smtClean="0"/>
              <a:t>Weather forecasting</a:t>
            </a:r>
          </a:p>
          <a:p>
            <a:pPr lvl="1" eaLnBrk="1" hangingPunct="1">
              <a:lnSpc>
                <a:spcPct val="70000"/>
              </a:lnSpc>
            </a:pPr>
            <a:r>
              <a:rPr lang="en-US" smtClean="0"/>
              <a:t>Galaxy formation</a:t>
            </a:r>
          </a:p>
          <a:p>
            <a:pPr lvl="1" eaLnBrk="1" hangingPunct="1">
              <a:lnSpc>
                <a:spcPct val="80000"/>
              </a:lnSpc>
            </a:pPr>
            <a:r>
              <a:rPr lang="en-US" smtClean="0"/>
              <a:t>Oil reservoir management</a:t>
            </a:r>
          </a:p>
          <a:p>
            <a:pPr eaLnBrk="1" hangingPunct="1">
              <a:lnSpc>
                <a:spcPct val="90000"/>
              </a:lnSpc>
            </a:pPr>
            <a:r>
              <a:rPr lang="en-US" b="1" i="1" u="sng" smtClean="0">
                <a:solidFill>
                  <a:schemeClr val="tx2"/>
                </a:solidFill>
              </a:rPr>
              <a:t>Data mining</a:t>
            </a:r>
            <a:r>
              <a:rPr lang="en-US" smtClean="0"/>
              <a:t>: finding </a:t>
            </a:r>
            <a:r>
              <a:rPr lang="en-US" b="1" u="sng" smtClean="0">
                <a:solidFill>
                  <a:srgbClr val="008000"/>
                </a:solidFill>
              </a:rPr>
              <a:t>needles</a:t>
            </a:r>
            <a:r>
              <a:rPr lang="en-US" smtClean="0"/>
              <a:t>                                              of information in a </a:t>
            </a:r>
            <a:r>
              <a:rPr lang="en-US" b="1" u="sng" smtClean="0">
                <a:solidFill>
                  <a:schemeClr val="hlink"/>
                </a:solidFill>
              </a:rPr>
              <a:t>haystack</a:t>
            </a:r>
            <a:r>
              <a:rPr lang="en-US" smtClean="0"/>
              <a:t> of data,</a:t>
            </a:r>
          </a:p>
          <a:p>
            <a:pPr eaLnBrk="1" hangingPunct="1">
              <a:lnSpc>
                <a:spcPct val="70000"/>
              </a:lnSpc>
              <a:buFont typeface="Wingdings" pitchFamily="2" charset="2"/>
              <a:buNone/>
            </a:pPr>
            <a:r>
              <a:rPr lang="en-US" smtClean="0"/>
              <a:t>    such as</a:t>
            </a:r>
          </a:p>
          <a:p>
            <a:pPr lvl="1" eaLnBrk="1" hangingPunct="1">
              <a:lnSpc>
                <a:spcPct val="80000"/>
              </a:lnSpc>
            </a:pPr>
            <a:r>
              <a:rPr lang="en-US" smtClean="0"/>
              <a:t>Gene sequencing</a:t>
            </a:r>
          </a:p>
          <a:p>
            <a:pPr lvl="1" eaLnBrk="1" hangingPunct="1">
              <a:lnSpc>
                <a:spcPct val="70000"/>
              </a:lnSpc>
            </a:pPr>
            <a:r>
              <a:rPr lang="en-US" smtClean="0"/>
              <a:t>Signal processing</a:t>
            </a:r>
          </a:p>
          <a:p>
            <a:pPr lvl="1" eaLnBrk="1" hangingPunct="1">
              <a:lnSpc>
                <a:spcPct val="80000"/>
              </a:lnSpc>
            </a:pPr>
            <a:r>
              <a:rPr lang="en-US" smtClean="0"/>
              <a:t>Detecting storms that might produce                             tornados</a:t>
            </a:r>
          </a:p>
          <a:p>
            <a:pPr eaLnBrk="1" hangingPunct="1">
              <a:lnSpc>
                <a:spcPct val="80000"/>
              </a:lnSpc>
            </a:pPr>
            <a:r>
              <a:rPr lang="en-US" b="1" i="1" u="sng" smtClean="0">
                <a:solidFill>
                  <a:schemeClr val="tx2"/>
                </a:solidFill>
              </a:rPr>
              <a:t>Visualization</a:t>
            </a:r>
            <a:r>
              <a:rPr lang="en-US" smtClean="0"/>
              <a:t>: turning a vast sea of </a:t>
            </a:r>
            <a:r>
              <a:rPr lang="en-US" b="1" u="sng" smtClean="0">
                <a:solidFill>
                  <a:schemeClr val="hlink"/>
                </a:solidFill>
              </a:rPr>
              <a:t>data</a:t>
            </a:r>
            <a:r>
              <a:rPr lang="en-US" smtClean="0"/>
              <a:t> into            </a:t>
            </a:r>
            <a:r>
              <a:rPr lang="en-US" b="1" u="sng" smtClean="0">
                <a:solidFill>
                  <a:srgbClr val="008000"/>
                </a:solidFill>
              </a:rPr>
              <a:t>pictures</a:t>
            </a:r>
            <a:r>
              <a:rPr lang="en-US" smtClean="0"/>
              <a:t> that a scientist can understand</a:t>
            </a:r>
          </a:p>
        </p:txBody>
      </p:sp>
      <p:grpSp>
        <p:nvGrpSpPr>
          <p:cNvPr id="18438" name="Group 4"/>
          <p:cNvGrpSpPr>
            <a:grpSpLocks/>
          </p:cNvGrpSpPr>
          <p:nvPr/>
        </p:nvGrpSpPr>
        <p:grpSpPr bwMode="auto">
          <a:xfrm>
            <a:off x="6019800" y="1752600"/>
            <a:ext cx="2590800" cy="2667000"/>
            <a:chOff x="262" y="1008"/>
            <a:chExt cx="2496" cy="2315"/>
          </a:xfrm>
        </p:grpSpPr>
        <p:pic>
          <p:nvPicPr>
            <p:cNvPr id="18445" name="Picture 5"/>
            <p:cNvPicPr>
              <a:picLocks noChangeAspect="1" noChangeArrowheads="1"/>
            </p:cNvPicPr>
            <p:nvPr/>
          </p:nvPicPr>
          <p:blipFill>
            <a:blip r:embed="rId4" cstate="print">
              <a:lum bright="-36000" contrast="54000"/>
            </a:blip>
            <a:srcRect/>
            <a:stretch>
              <a:fillRect/>
            </a:stretch>
          </p:blipFill>
          <p:spPr bwMode="auto">
            <a:xfrm>
              <a:off x="262" y="1008"/>
              <a:ext cx="2496" cy="2315"/>
            </a:xfrm>
            <a:prstGeom prst="rect">
              <a:avLst/>
            </a:prstGeom>
            <a:noFill/>
            <a:ln w="9525">
              <a:noFill/>
              <a:miter lim="800000"/>
              <a:headEnd/>
              <a:tailEnd/>
            </a:ln>
          </p:spPr>
        </p:pic>
        <p:grpSp>
          <p:nvGrpSpPr>
            <p:cNvPr id="18446" name="Group 6"/>
            <p:cNvGrpSpPr>
              <a:grpSpLocks/>
            </p:cNvGrpSpPr>
            <p:nvPr/>
          </p:nvGrpSpPr>
          <p:grpSpPr bwMode="auto">
            <a:xfrm>
              <a:off x="470" y="1824"/>
              <a:ext cx="1952" cy="1303"/>
              <a:chOff x="496" y="1488"/>
              <a:chExt cx="1952" cy="1303"/>
            </a:xfrm>
          </p:grpSpPr>
          <p:sp>
            <p:nvSpPr>
              <p:cNvPr id="18447" name="Rectangle 7"/>
              <p:cNvSpPr>
                <a:spLocks noChangeArrowheads="1"/>
              </p:cNvSpPr>
              <p:nvPr/>
            </p:nvSpPr>
            <p:spPr bwMode="auto">
              <a:xfrm>
                <a:off x="1440" y="1488"/>
                <a:ext cx="1008" cy="768"/>
              </a:xfrm>
              <a:prstGeom prst="rect">
                <a:avLst/>
              </a:prstGeom>
              <a:noFill/>
              <a:ln w="38100">
                <a:solidFill>
                  <a:srgbClr val="000000"/>
                </a:solidFill>
                <a:miter lim="800000"/>
                <a:headEnd/>
                <a:tailEnd/>
              </a:ln>
            </p:spPr>
            <p:txBody>
              <a:bodyPr wrap="none" anchor="ctr"/>
              <a:lstStyle/>
              <a:p>
                <a:endParaRPr lang="en-US"/>
              </a:p>
            </p:txBody>
          </p:sp>
          <p:sp>
            <p:nvSpPr>
              <p:cNvPr id="18448" name="Rectangle 8"/>
              <p:cNvSpPr>
                <a:spLocks noChangeArrowheads="1"/>
              </p:cNvSpPr>
              <p:nvPr/>
            </p:nvSpPr>
            <p:spPr bwMode="auto">
              <a:xfrm>
                <a:off x="496" y="1919"/>
                <a:ext cx="1016" cy="634"/>
              </a:xfrm>
              <a:prstGeom prst="rect">
                <a:avLst/>
              </a:prstGeom>
              <a:solidFill>
                <a:srgbClr val="FFFFFF"/>
              </a:solidFill>
              <a:ln w="9525">
                <a:noFill/>
                <a:miter lim="800000"/>
                <a:headEnd/>
                <a:tailEnd/>
              </a:ln>
            </p:spPr>
            <p:txBody>
              <a:bodyPr wrap="none">
                <a:spAutoFit/>
              </a:bodyPr>
              <a:lstStyle/>
              <a:p>
                <a:pPr eaLnBrk="0" hangingPunct="0"/>
                <a:r>
                  <a:rPr lang="en-US" sz="1400" b="1">
                    <a:solidFill>
                      <a:srgbClr val="FF0000"/>
                    </a:solidFill>
                  </a:rPr>
                  <a:t>Moore, OK</a:t>
                </a:r>
              </a:p>
              <a:p>
                <a:pPr eaLnBrk="0" hangingPunct="0"/>
                <a:r>
                  <a:rPr lang="en-US" sz="1400" b="1">
                    <a:solidFill>
                      <a:srgbClr val="FF0000"/>
                    </a:solidFill>
                  </a:rPr>
                  <a:t>Tornadic</a:t>
                </a:r>
              </a:p>
              <a:p>
                <a:pPr eaLnBrk="0" hangingPunct="0"/>
                <a:r>
                  <a:rPr lang="en-US" sz="1400" b="1">
                    <a:solidFill>
                      <a:srgbClr val="FF0000"/>
                    </a:solidFill>
                  </a:rPr>
                  <a:t>Storm</a:t>
                </a:r>
                <a:endParaRPr lang="en-US" sz="2000" b="1">
                  <a:solidFill>
                    <a:srgbClr val="FFFFFF"/>
                  </a:solidFill>
                </a:endParaRPr>
              </a:p>
            </p:txBody>
          </p:sp>
          <p:sp>
            <p:nvSpPr>
              <p:cNvPr id="18449" name="Line 9"/>
              <p:cNvSpPr>
                <a:spLocks noChangeShapeType="1"/>
              </p:cNvSpPr>
              <p:nvPr/>
            </p:nvSpPr>
            <p:spPr bwMode="auto">
              <a:xfrm flipH="1">
                <a:off x="1344" y="1728"/>
                <a:ext cx="384" cy="288"/>
              </a:xfrm>
              <a:prstGeom prst="line">
                <a:avLst/>
              </a:prstGeom>
              <a:noFill/>
              <a:ln w="76200">
                <a:solidFill>
                  <a:srgbClr val="FF0000"/>
                </a:solidFill>
                <a:round/>
                <a:headEnd type="triangle" w="med" len="med"/>
                <a:tailEnd/>
              </a:ln>
            </p:spPr>
            <p:txBody>
              <a:bodyPr wrap="none" anchor="ctr"/>
              <a:lstStyle/>
              <a:p>
                <a:endParaRPr lang="en-US"/>
              </a:p>
            </p:txBody>
          </p:sp>
          <p:sp>
            <p:nvSpPr>
              <p:cNvPr id="18450" name="Rectangle 10"/>
              <p:cNvSpPr>
                <a:spLocks noChangeArrowheads="1"/>
              </p:cNvSpPr>
              <p:nvPr/>
            </p:nvSpPr>
            <p:spPr bwMode="auto">
              <a:xfrm>
                <a:off x="1421" y="2447"/>
                <a:ext cx="239" cy="344"/>
              </a:xfrm>
              <a:prstGeom prst="rect">
                <a:avLst/>
              </a:prstGeom>
              <a:solidFill>
                <a:srgbClr val="FFFFFF"/>
              </a:solidFill>
              <a:ln w="9525">
                <a:noFill/>
                <a:miter lim="800000"/>
                <a:headEnd/>
                <a:tailEnd/>
              </a:ln>
            </p:spPr>
            <p:txBody>
              <a:bodyPr wrap="none">
                <a:spAutoFit/>
              </a:bodyPr>
              <a:lstStyle/>
              <a:p>
                <a:pPr eaLnBrk="0" hangingPunct="0"/>
                <a:r>
                  <a:rPr lang="en-US" sz="2000" b="1">
                    <a:solidFill>
                      <a:srgbClr val="000000"/>
                    </a:solidFill>
                  </a:rPr>
                  <a:t> </a:t>
                </a:r>
              </a:p>
            </p:txBody>
          </p:sp>
        </p:grpSp>
      </p:grpSp>
      <p:sp>
        <p:nvSpPr>
          <p:cNvPr id="18439" name="Text Box 11"/>
          <p:cNvSpPr txBox="1">
            <a:spLocks noChangeArrowheads="1"/>
          </p:cNvSpPr>
          <p:nvPr/>
        </p:nvSpPr>
        <p:spPr bwMode="auto">
          <a:xfrm>
            <a:off x="6705600" y="4267200"/>
            <a:ext cx="1328738" cy="336550"/>
          </a:xfrm>
          <a:prstGeom prst="rect">
            <a:avLst/>
          </a:prstGeom>
          <a:noFill/>
          <a:ln w="9525">
            <a:noFill/>
            <a:miter lim="800000"/>
            <a:headEnd/>
            <a:tailEnd/>
          </a:ln>
        </p:spPr>
        <p:txBody>
          <a:bodyPr wrap="none">
            <a:spAutoFit/>
          </a:bodyPr>
          <a:lstStyle/>
          <a:p>
            <a:r>
              <a:rPr lang="en-US" sz="1600"/>
              <a:t>May 3 1999</a:t>
            </a:r>
            <a:r>
              <a:rPr lang="en-US" sz="1600" baseline="30000"/>
              <a:t>[2]</a:t>
            </a:r>
          </a:p>
        </p:txBody>
      </p:sp>
      <p:pic>
        <p:nvPicPr>
          <p:cNvPr id="18440" name="Picture 12" descr="comet73_e_front"/>
          <p:cNvPicPr>
            <a:picLocks noChangeAspect="1" noChangeArrowheads="1"/>
          </p:cNvPicPr>
          <p:nvPr/>
        </p:nvPicPr>
        <p:blipFill>
          <a:blip r:embed="rId5" cstate="print"/>
          <a:srcRect/>
          <a:stretch>
            <a:fillRect/>
          </a:stretch>
        </p:blipFill>
        <p:spPr bwMode="auto">
          <a:xfrm>
            <a:off x="7543800" y="4605338"/>
            <a:ext cx="1371600" cy="1365250"/>
          </a:xfrm>
          <a:prstGeom prst="rect">
            <a:avLst/>
          </a:prstGeom>
          <a:noFill/>
          <a:ln w="9525">
            <a:noFill/>
            <a:miter lim="800000"/>
            <a:headEnd/>
            <a:tailEnd/>
          </a:ln>
        </p:spPr>
      </p:pic>
      <p:sp>
        <p:nvSpPr>
          <p:cNvPr id="18441" name="Text Box 13"/>
          <p:cNvSpPr txBox="1">
            <a:spLocks noChangeArrowheads="1"/>
          </p:cNvSpPr>
          <p:nvPr/>
        </p:nvSpPr>
        <p:spPr bwMode="auto">
          <a:xfrm>
            <a:off x="7086600" y="5638800"/>
            <a:ext cx="377825" cy="290513"/>
          </a:xfrm>
          <a:prstGeom prst="rect">
            <a:avLst/>
          </a:prstGeom>
          <a:noFill/>
          <a:ln w="9525">
            <a:noFill/>
            <a:miter lim="800000"/>
            <a:headEnd/>
            <a:tailEnd/>
          </a:ln>
        </p:spPr>
        <p:txBody>
          <a:bodyPr wrap="none">
            <a:spAutoFit/>
          </a:bodyPr>
          <a:lstStyle/>
          <a:p>
            <a:r>
              <a:rPr lang="en-US" sz="2000" baseline="30000"/>
              <a:t>[3]</a:t>
            </a:r>
          </a:p>
        </p:txBody>
      </p:sp>
      <p:sp>
        <p:nvSpPr>
          <p:cNvPr id="18442" name="Text Box 14"/>
          <p:cNvSpPr txBox="1">
            <a:spLocks noChangeArrowheads="1"/>
          </p:cNvSpPr>
          <p:nvPr/>
        </p:nvSpPr>
        <p:spPr bwMode="auto">
          <a:xfrm>
            <a:off x="4343400" y="1981200"/>
            <a:ext cx="377825" cy="290513"/>
          </a:xfrm>
          <a:prstGeom prst="rect">
            <a:avLst/>
          </a:prstGeom>
          <a:noFill/>
          <a:ln w="9525">
            <a:noFill/>
            <a:miter lim="800000"/>
            <a:headEnd/>
            <a:tailEnd/>
          </a:ln>
        </p:spPr>
        <p:txBody>
          <a:bodyPr wrap="none">
            <a:spAutoFit/>
          </a:bodyPr>
          <a:lstStyle/>
          <a:p>
            <a:r>
              <a:rPr lang="en-US" sz="2000" baseline="30000"/>
              <a:t>[1]</a:t>
            </a:r>
          </a:p>
        </p:txBody>
      </p:sp>
      <p:pic>
        <p:nvPicPr>
          <p:cNvPr id="18443" name="Picture 15" descr="gbryan_gas_temp"/>
          <p:cNvPicPr>
            <a:picLocks noChangeAspect="1" noChangeArrowheads="1"/>
          </p:cNvPicPr>
          <p:nvPr/>
        </p:nvPicPr>
        <p:blipFill>
          <a:blip r:embed="rId6" cstate="print">
            <a:lum bright="30000" contrast="30000"/>
          </a:blip>
          <a:srcRect/>
          <a:stretch>
            <a:fillRect/>
          </a:stretch>
        </p:blipFill>
        <p:spPr bwMode="auto">
          <a:xfrm>
            <a:off x="4652963" y="1681163"/>
            <a:ext cx="1447800" cy="1085850"/>
          </a:xfrm>
          <a:prstGeom prst="rect">
            <a:avLst/>
          </a:prstGeom>
          <a:noFill/>
          <a:ln w="9525">
            <a:noFill/>
            <a:miter lim="800000"/>
            <a:headEnd/>
            <a:tailEnd/>
          </a:ln>
        </p:spPr>
      </p:pic>
      <p:sp>
        <p:nvSpPr>
          <p:cNvPr id="18444" name="Rectangle 4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100.xml><?xml version="1.0" encoding="utf-8"?>
<p:tagLst xmlns:a="http://schemas.openxmlformats.org/drawingml/2006/main" xmlns:r="http://schemas.openxmlformats.org/officeDocument/2006/relationships" xmlns:p="http://schemas.openxmlformats.org/presentationml/2006/main">
  <p:tag name="SWI" val="53"/>
  <p:tag name="NBP" val="1"/>
  <p:tag name="BSN" val="53"/>
  <p:tag name="SVT" val="TRUE"/>
  <p:tag name="CVB" val="53"/>
  <p:tag name="SPT" val="FALSE"/>
  <p:tag name="CII" val="53"/>
</p:tagLst>
</file>

<file path=ppt/tags/tag101.xml><?xml version="1.0" encoding="utf-8"?>
<p:tagLst xmlns:a="http://schemas.openxmlformats.org/drawingml/2006/main" xmlns:r="http://schemas.openxmlformats.org/officeDocument/2006/relationships" xmlns:p="http://schemas.openxmlformats.org/presentationml/2006/main">
  <p:tag name="DUMMACSH" val="TRUE"/>
</p:tagLst>
</file>

<file path=ppt/tags/tag102.xml><?xml version="1.0" encoding="utf-8"?>
<p:tagLst xmlns:a="http://schemas.openxmlformats.org/drawingml/2006/main" xmlns:r="http://schemas.openxmlformats.org/officeDocument/2006/relationships" xmlns:p="http://schemas.openxmlformats.org/presentationml/2006/main">
  <p:tag name="SWI" val="54"/>
  <p:tag name="NBP" val="1"/>
  <p:tag name="BSN" val="54"/>
  <p:tag name="SVT" val="TRUE"/>
  <p:tag name="CVB" val="54"/>
  <p:tag name="SPT" val="FALSE"/>
  <p:tag name="CII" val="54"/>
</p:tagLst>
</file>

<file path=ppt/tags/tag103.xml><?xml version="1.0" encoding="utf-8"?>
<p:tagLst xmlns:a="http://schemas.openxmlformats.org/drawingml/2006/main" xmlns:r="http://schemas.openxmlformats.org/officeDocument/2006/relationships" xmlns:p="http://schemas.openxmlformats.org/presentationml/2006/main">
  <p:tag name="DUMMACSH" val="TRUE"/>
</p:tagLst>
</file>

<file path=ppt/tags/tag104.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105.xml><?xml version="1.0" encoding="utf-8"?>
<p:tagLst xmlns:a="http://schemas.openxmlformats.org/drawingml/2006/main" xmlns:r="http://schemas.openxmlformats.org/officeDocument/2006/relationships" xmlns:p="http://schemas.openxmlformats.org/presentationml/2006/main">
  <p:tag name="DUMMACSH" val="TRUE"/>
</p:tagLst>
</file>

<file path=ppt/tags/tag106.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107.xml><?xml version="1.0" encoding="utf-8"?>
<p:tagLst xmlns:a="http://schemas.openxmlformats.org/drawingml/2006/main" xmlns:r="http://schemas.openxmlformats.org/officeDocument/2006/relationships" xmlns:p="http://schemas.openxmlformats.org/presentationml/2006/main">
  <p:tag name="DUMMACSH" val="TRUE"/>
</p:tagLst>
</file>

<file path=ppt/tags/tag108.xml><?xml version="1.0" encoding="utf-8"?>
<p:tagLst xmlns:a="http://schemas.openxmlformats.org/drawingml/2006/main" xmlns:r="http://schemas.openxmlformats.org/officeDocument/2006/relationships" xmlns:p="http://schemas.openxmlformats.org/presentationml/2006/main">
  <p:tag name="SWI" val="57"/>
  <p:tag name="NBP" val="1"/>
  <p:tag name="BSN" val="57"/>
  <p:tag name="SVT" val="TRUE"/>
  <p:tag name="CVB" val="57"/>
  <p:tag name="SPT" val="FALSE"/>
  <p:tag name="CII" val="57"/>
</p:tagLst>
</file>

<file path=ppt/tags/tag109.xml><?xml version="1.0" encoding="utf-8"?>
<p:tagLst xmlns:a="http://schemas.openxmlformats.org/drawingml/2006/main" xmlns:r="http://schemas.openxmlformats.org/officeDocument/2006/relationships" xmlns:p="http://schemas.openxmlformats.org/presentationml/2006/main">
  <p:tag name="DUMMACSH" val="TRUE"/>
</p:tagLst>
</file>

<file path=ppt/tags/tag11.xml><?xml version="1.0" encoding="utf-8"?>
<p:tagLst xmlns:a="http://schemas.openxmlformats.org/drawingml/2006/main" xmlns:r="http://schemas.openxmlformats.org/officeDocument/2006/relationships" xmlns:p="http://schemas.openxmlformats.org/presentationml/2006/main">
  <p:tag name="DUMMACSH" val="TRUE"/>
</p:tagLst>
</file>

<file path=ppt/tags/tag110.xml><?xml version="1.0" encoding="utf-8"?>
<p:tagLst xmlns:a="http://schemas.openxmlformats.org/drawingml/2006/main" xmlns:r="http://schemas.openxmlformats.org/officeDocument/2006/relationships" xmlns:p="http://schemas.openxmlformats.org/presentationml/2006/main">
  <p:tag name="SWI" val="58"/>
  <p:tag name="NBP" val="1"/>
  <p:tag name="BSN" val="58"/>
  <p:tag name="SVT" val="TRUE"/>
  <p:tag name="CVB" val="58"/>
  <p:tag name="SPT" val="FALSE"/>
  <p:tag name="CII" val="58"/>
</p:tagLst>
</file>

<file path=ppt/tags/tag111.xml><?xml version="1.0" encoding="utf-8"?>
<p:tagLst xmlns:a="http://schemas.openxmlformats.org/drawingml/2006/main" xmlns:r="http://schemas.openxmlformats.org/officeDocument/2006/relationships" xmlns:p="http://schemas.openxmlformats.org/presentationml/2006/main">
  <p:tag name="DUMMACSH" val="TRUE"/>
</p:tagLst>
</file>

<file path=ppt/tags/tag112.xml><?xml version="1.0" encoding="utf-8"?>
<p:tagLst xmlns:a="http://schemas.openxmlformats.org/drawingml/2006/main" xmlns:r="http://schemas.openxmlformats.org/officeDocument/2006/relationships" xmlns:p="http://schemas.openxmlformats.org/presentationml/2006/main">
  <p:tag name="SWI" val="59"/>
  <p:tag name="NBP" val="1"/>
  <p:tag name="BSN" val="59"/>
  <p:tag name="SVT" val="TRUE"/>
  <p:tag name="CVB" val="59"/>
  <p:tag name="SPT" val="FALSE"/>
  <p:tag name="CII" val="59"/>
</p:tagLst>
</file>

<file path=ppt/tags/tag113.xml><?xml version="1.0" encoding="utf-8"?>
<p:tagLst xmlns:a="http://schemas.openxmlformats.org/drawingml/2006/main" xmlns:r="http://schemas.openxmlformats.org/officeDocument/2006/relationships" xmlns:p="http://schemas.openxmlformats.org/presentationml/2006/main">
  <p:tag name="DUMMACSH" val="TRUE"/>
</p:tagLst>
</file>

<file path=ppt/tags/tag114.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115.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116.xml><?xml version="1.0" encoding="utf-8"?>
<p:tagLst xmlns:a="http://schemas.openxmlformats.org/drawingml/2006/main" xmlns:r="http://schemas.openxmlformats.org/officeDocument/2006/relationships" xmlns:p="http://schemas.openxmlformats.org/presentationml/2006/main">
  <p:tag name="DUMMACSH" val="TRUE"/>
</p:tagLst>
</file>

<file path=ppt/tags/tag117.xml><?xml version="1.0" encoding="utf-8"?>
<p:tagLst xmlns:a="http://schemas.openxmlformats.org/drawingml/2006/main" xmlns:r="http://schemas.openxmlformats.org/officeDocument/2006/relationships" xmlns:p="http://schemas.openxmlformats.org/presentationml/2006/main">
  <p:tag name="SWI" val="60"/>
  <p:tag name="NBP" val="1"/>
  <p:tag name="BSN" val="60"/>
  <p:tag name="SVT" val="TRUE"/>
  <p:tag name="CVB" val="60"/>
  <p:tag name="SPT" val="FALSE"/>
  <p:tag name="CII" val="60"/>
</p:tagLst>
</file>

<file path=ppt/tags/tag118.xml><?xml version="1.0" encoding="utf-8"?>
<p:tagLst xmlns:a="http://schemas.openxmlformats.org/drawingml/2006/main" xmlns:r="http://schemas.openxmlformats.org/officeDocument/2006/relationships" xmlns:p="http://schemas.openxmlformats.org/presentationml/2006/main">
  <p:tag name="DUMMACSH" val="TRUE"/>
</p:tagLst>
</file>

<file path=ppt/tags/tag12.xml><?xml version="1.0" encoding="utf-8"?>
<p:tagLst xmlns:a="http://schemas.openxmlformats.org/drawingml/2006/main" xmlns:r="http://schemas.openxmlformats.org/officeDocument/2006/relationships" xmlns:p="http://schemas.openxmlformats.org/presentationml/2006/main">
  <p:tag name="SWI" val="4"/>
  <p:tag name="NBP" val="1"/>
  <p:tag name="BSN" val="4"/>
  <p:tag name="SVT" val="TRUE"/>
  <p:tag name="CVB" val="4"/>
  <p:tag name="SPT" val="FALSE"/>
  <p:tag name="CII" val="4"/>
</p:tagLst>
</file>

<file path=ppt/tags/tag13.xml><?xml version="1.0" encoding="utf-8"?>
<p:tagLst xmlns:a="http://schemas.openxmlformats.org/drawingml/2006/main" xmlns:r="http://schemas.openxmlformats.org/officeDocument/2006/relationships" xmlns:p="http://schemas.openxmlformats.org/presentationml/2006/main">
  <p:tag name="DUMMACSH" val="TRUE"/>
</p:tagLst>
</file>

<file path=ppt/tags/tag14.xml><?xml version="1.0" encoding="utf-8"?>
<p:tagLst xmlns:a="http://schemas.openxmlformats.org/drawingml/2006/main" xmlns:r="http://schemas.openxmlformats.org/officeDocument/2006/relationships" xmlns:p="http://schemas.openxmlformats.org/presentationml/2006/main">
  <p:tag name="SWI" val="5"/>
  <p:tag name="NBP" val="1"/>
  <p:tag name="BSN" val="5"/>
  <p:tag name="SVT" val="TRUE"/>
  <p:tag name="CVB" val="5"/>
  <p:tag name="SPT" val="FALSE"/>
  <p:tag name="CII" val="5"/>
</p:tagLst>
</file>

<file path=ppt/tags/tag15.xml><?xml version="1.0" encoding="utf-8"?>
<p:tagLst xmlns:a="http://schemas.openxmlformats.org/drawingml/2006/main" xmlns:r="http://schemas.openxmlformats.org/officeDocument/2006/relationships" xmlns:p="http://schemas.openxmlformats.org/presentationml/2006/main">
  <p:tag name="DUMMACSH" val="TRUE"/>
</p:tagLst>
</file>

<file path=ppt/tags/tag16.xml><?xml version="1.0" encoding="utf-8"?>
<p:tagLst xmlns:a="http://schemas.openxmlformats.org/drawingml/2006/main" xmlns:r="http://schemas.openxmlformats.org/officeDocument/2006/relationships" xmlns:p="http://schemas.openxmlformats.org/presentationml/2006/main">
  <p:tag name="SWI" val="6"/>
  <p:tag name="NBP" val="1"/>
  <p:tag name="BSN" val="6"/>
  <p:tag name="SVT" val="TRUE"/>
  <p:tag name="CVB" val="6"/>
  <p:tag name="SPT" val="FALSE"/>
  <p:tag name="CII" val="6"/>
</p:tagLst>
</file>

<file path=ppt/tags/tag17.xml><?xml version="1.0" encoding="utf-8"?>
<p:tagLst xmlns:a="http://schemas.openxmlformats.org/drawingml/2006/main" xmlns:r="http://schemas.openxmlformats.org/officeDocument/2006/relationships" xmlns:p="http://schemas.openxmlformats.org/presentationml/2006/main">
  <p:tag name="DUMMACSH" val="TRUE"/>
</p:tagLst>
</file>

<file path=ppt/tags/tag18.xml><?xml version="1.0" encoding="utf-8"?>
<p:tagLst xmlns:a="http://schemas.openxmlformats.org/drawingml/2006/main" xmlns:r="http://schemas.openxmlformats.org/officeDocument/2006/relationships" xmlns:p="http://schemas.openxmlformats.org/presentationml/2006/main">
  <p:tag name="SWI" val="27"/>
  <p:tag name="NBP" val="1"/>
  <p:tag name="BSN" val="27"/>
  <p:tag name="SVT" val="TRUE"/>
  <p:tag name="CVB" val="27"/>
  <p:tag name="SPT" val="FALSE"/>
  <p:tag name="CII" val="27"/>
</p:tagLst>
</file>

<file path=ppt/tags/tag19.xml><?xml version="1.0" encoding="utf-8"?>
<p:tagLst xmlns:a="http://schemas.openxmlformats.org/drawingml/2006/main" xmlns:r="http://schemas.openxmlformats.org/officeDocument/2006/relationships" xmlns:p="http://schemas.openxmlformats.org/presentationml/2006/main">
  <p:tag name="DUMMACSH" val="TRUE"/>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21.xml><?xml version="1.0" encoding="utf-8"?>
<p:tagLst xmlns:a="http://schemas.openxmlformats.org/drawingml/2006/main" xmlns:r="http://schemas.openxmlformats.org/officeDocument/2006/relationships" xmlns:p="http://schemas.openxmlformats.org/presentationml/2006/main">
  <p:tag name="DUMMACSH" val="TRUE"/>
</p:tagLst>
</file>

<file path=ppt/tags/tag22.xml><?xml version="1.0" encoding="utf-8"?>
<p:tagLst xmlns:a="http://schemas.openxmlformats.org/drawingml/2006/main" xmlns:r="http://schemas.openxmlformats.org/officeDocument/2006/relationships" xmlns:p="http://schemas.openxmlformats.org/presentationml/2006/main">
  <p:tag name="SWI" val="10"/>
  <p:tag name="NBP" val="1"/>
  <p:tag name="BSN" val="10"/>
  <p:tag name="SVT" val="TRUE"/>
  <p:tag name="CVB" val="10"/>
  <p:tag name="SPT" val="FALSE"/>
  <p:tag name="CII" val="10"/>
</p:tagLst>
</file>

<file path=ppt/tags/tag23.xml><?xml version="1.0" encoding="utf-8"?>
<p:tagLst xmlns:a="http://schemas.openxmlformats.org/drawingml/2006/main" xmlns:r="http://schemas.openxmlformats.org/officeDocument/2006/relationships" xmlns:p="http://schemas.openxmlformats.org/presentationml/2006/main">
  <p:tag name="DUMMACSH" val="TRUE"/>
</p:tagLst>
</file>

<file path=ppt/tags/tag24.xml><?xml version="1.0" encoding="utf-8"?>
<p:tagLst xmlns:a="http://schemas.openxmlformats.org/drawingml/2006/main" xmlns:r="http://schemas.openxmlformats.org/officeDocument/2006/relationships" xmlns:p="http://schemas.openxmlformats.org/presentationml/2006/main">
  <p:tag name="SWI" val="11"/>
  <p:tag name="NBP" val="1"/>
  <p:tag name="BSN" val="11"/>
  <p:tag name="SVT" val="TRUE"/>
  <p:tag name="CVB" val="11"/>
  <p:tag name="SPT" val="FALSE"/>
  <p:tag name="CII" val="11"/>
</p:tagLst>
</file>

<file path=ppt/tags/tag25.xml><?xml version="1.0" encoding="utf-8"?>
<p:tagLst xmlns:a="http://schemas.openxmlformats.org/drawingml/2006/main" xmlns:r="http://schemas.openxmlformats.org/officeDocument/2006/relationships" xmlns:p="http://schemas.openxmlformats.org/presentationml/2006/main">
  <p:tag name="DUMMACSH" val="TRUE"/>
</p:tagLst>
</file>

<file path=ppt/tags/tag26.xml><?xml version="1.0" encoding="utf-8"?>
<p:tagLst xmlns:a="http://schemas.openxmlformats.org/drawingml/2006/main" xmlns:r="http://schemas.openxmlformats.org/officeDocument/2006/relationships" xmlns:p="http://schemas.openxmlformats.org/presentationml/2006/main">
  <p:tag name="SWI" val="12"/>
  <p:tag name="NBP" val="1"/>
  <p:tag name="CVB" val="12"/>
  <p:tag name="SPT" val="FALSE"/>
  <p:tag name="BSN" val="12"/>
  <p:tag name="LFXCI" val="0"/>
  <p:tag name="SVT" val="TRUE"/>
  <p:tag name="CII" val="12"/>
</p:tagLst>
</file>

<file path=ppt/tags/tag27.xml><?xml version="1.0" encoding="utf-8"?>
<p:tagLst xmlns:a="http://schemas.openxmlformats.org/drawingml/2006/main" xmlns:r="http://schemas.openxmlformats.org/officeDocument/2006/relationships" xmlns:p="http://schemas.openxmlformats.org/presentationml/2006/main">
  <p:tag name="DUMMACSH" val="TRUE"/>
</p:tagLst>
</file>

<file path=ppt/tags/tag28.xml><?xml version="1.0" encoding="utf-8"?>
<p:tagLst xmlns:a="http://schemas.openxmlformats.org/drawingml/2006/main" xmlns:r="http://schemas.openxmlformats.org/officeDocument/2006/relationships" xmlns:p="http://schemas.openxmlformats.org/presentationml/2006/main">
  <p:tag name="SWI" val="14"/>
  <p:tag name="NBP" val="1"/>
  <p:tag name="CVB" val="14"/>
  <p:tag name="SPT" val="FALSE"/>
  <p:tag name="BSN" val="14"/>
  <p:tag name="LFXCI" val="0"/>
  <p:tag name="SVT" val="TRUE"/>
  <p:tag name="CII" val="14"/>
</p:tagLst>
</file>

<file path=ppt/tags/tag29.xml><?xml version="1.0" encoding="utf-8"?>
<p:tagLst xmlns:a="http://schemas.openxmlformats.org/drawingml/2006/main" xmlns:r="http://schemas.openxmlformats.org/officeDocument/2006/relationships" xmlns:p="http://schemas.openxmlformats.org/presentationml/2006/main">
  <p:tag name="DUMMACSH" val="TRUE"/>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13"/>
  <p:tag name="NBP" val="1"/>
  <p:tag name="BSN" val="13"/>
  <p:tag name="SVT" val="TRUE"/>
  <p:tag name="CVB" val="13"/>
  <p:tag name="SPT" val="FALSE"/>
  <p:tag name="CII" val="13"/>
</p:tagLst>
</file>

<file path=ppt/tags/tag31.xml><?xml version="1.0" encoding="utf-8"?>
<p:tagLst xmlns:a="http://schemas.openxmlformats.org/drawingml/2006/main" xmlns:r="http://schemas.openxmlformats.org/officeDocument/2006/relationships" xmlns:p="http://schemas.openxmlformats.org/presentationml/2006/main">
  <p:tag name="DUMMACSH" val="TRUE"/>
</p:tagLst>
</file>

<file path=ppt/tags/tag32.xml><?xml version="1.0" encoding="utf-8"?>
<p:tagLst xmlns:a="http://schemas.openxmlformats.org/drawingml/2006/main" xmlns:r="http://schemas.openxmlformats.org/officeDocument/2006/relationships" xmlns:p="http://schemas.openxmlformats.org/presentationml/2006/main">
  <p:tag name="SWI" val="14"/>
  <p:tag name="NBP" val="1"/>
  <p:tag name="CVB" val="14"/>
  <p:tag name="SPT" val="FALSE"/>
  <p:tag name="BSN" val="14"/>
  <p:tag name="LFXCI" val="0"/>
  <p:tag name="SVT" val="TRUE"/>
  <p:tag name="CII" val="14"/>
</p:tagLst>
</file>

<file path=ppt/tags/tag33.xml><?xml version="1.0" encoding="utf-8"?>
<p:tagLst xmlns:a="http://schemas.openxmlformats.org/drawingml/2006/main" xmlns:r="http://schemas.openxmlformats.org/officeDocument/2006/relationships" xmlns:p="http://schemas.openxmlformats.org/presentationml/2006/main">
  <p:tag name="SWI" val="15"/>
  <p:tag name="NBP" val="1"/>
  <p:tag name="CVB" val="15"/>
  <p:tag name="SPT" val="FALSE"/>
  <p:tag name="BSN" val="15"/>
  <p:tag name="LFXCI" val="0"/>
  <p:tag name="SVT" val="TRUE"/>
  <p:tag name="CII" val="15"/>
</p:tagLst>
</file>

<file path=ppt/tags/tag34.xml><?xml version="1.0" encoding="utf-8"?>
<p:tagLst xmlns:a="http://schemas.openxmlformats.org/drawingml/2006/main" xmlns:r="http://schemas.openxmlformats.org/officeDocument/2006/relationships" xmlns:p="http://schemas.openxmlformats.org/presentationml/2006/main">
  <p:tag name="SWI" val="15"/>
  <p:tag name="NBP" val="1"/>
  <p:tag name="BSN" val="15"/>
  <p:tag name="SVT" val="TRUE"/>
  <p:tag name="CVB" val="15"/>
  <p:tag name="SPT" val="FALSE"/>
  <p:tag name="CII" val="15"/>
</p:tagLst>
</file>

<file path=ppt/tags/tag35.xml><?xml version="1.0" encoding="utf-8"?>
<p:tagLst xmlns:a="http://schemas.openxmlformats.org/drawingml/2006/main" xmlns:r="http://schemas.openxmlformats.org/officeDocument/2006/relationships" xmlns:p="http://schemas.openxmlformats.org/presentationml/2006/main">
  <p:tag name="DUMMACSH" val="TRUE"/>
</p:tagLst>
</file>

<file path=ppt/tags/tag36.xml><?xml version="1.0" encoding="utf-8"?>
<p:tagLst xmlns:a="http://schemas.openxmlformats.org/drawingml/2006/main" xmlns:r="http://schemas.openxmlformats.org/officeDocument/2006/relationships" xmlns:p="http://schemas.openxmlformats.org/presentationml/2006/main">
  <p:tag name="SWI" val="16"/>
  <p:tag name="NBP" val="1"/>
  <p:tag name="BSN" val="16"/>
  <p:tag name="SVT" val="TRUE"/>
  <p:tag name="CVB" val="16"/>
  <p:tag name="SPT" val="FALSE"/>
  <p:tag name="CII" val="16"/>
</p:tagLst>
</file>

<file path=ppt/tags/tag37.xml><?xml version="1.0" encoding="utf-8"?>
<p:tagLst xmlns:a="http://schemas.openxmlformats.org/drawingml/2006/main" xmlns:r="http://schemas.openxmlformats.org/officeDocument/2006/relationships" xmlns:p="http://schemas.openxmlformats.org/presentationml/2006/main">
  <p:tag name="DUMMACSH" val="TRUE"/>
</p:tagLst>
</file>

<file path=ppt/tags/tag38.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39.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61"/>
  <p:tag name="NBP" val="1"/>
  <p:tag name="CVB" val="61"/>
  <p:tag name="SPT" val="FALSE"/>
  <p:tag name="BSN" val="61"/>
  <p:tag name="LFXCI" val="0"/>
  <p:tag name="SVT" val="TRUE"/>
  <p:tag name="CII" val="61"/>
</p:tagLst>
</file>

<file path=ppt/tags/tag40.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1.xml><?xml version="1.0" encoding="utf-8"?>
<p:tagLst xmlns:a="http://schemas.openxmlformats.org/drawingml/2006/main" xmlns:r="http://schemas.openxmlformats.org/officeDocument/2006/relationships" xmlns:p="http://schemas.openxmlformats.org/presentationml/2006/main">
  <p:tag name="DUMMACSH" val="TRUE"/>
</p:tagLst>
</file>

<file path=ppt/tags/tag42.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3.xml><?xml version="1.0" encoding="utf-8"?>
<p:tagLst xmlns:a="http://schemas.openxmlformats.org/drawingml/2006/main" xmlns:r="http://schemas.openxmlformats.org/officeDocument/2006/relationships" xmlns:p="http://schemas.openxmlformats.org/presentationml/2006/main">
  <p:tag name="DUMMACSH" val="TRUE"/>
</p:tagLst>
</file>

<file path=ppt/tags/tag44.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5.xml><?xml version="1.0" encoding="utf-8"?>
<p:tagLst xmlns:a="http://schemas.openxmlformats.org/drawingml/2006/main" xmlns:r="http://schemas.openxmlformats.org/officeDocument/2006/relationships" xmlns:p="http://schemas.openxmlformats.org/presentationml/2006/main">
  <p:tag name="DUMMACSH" val="TRUE"/>
</p:tagLst>
</file>

<file path=ppt/tags/tag46.xml><?xml version="1.0" encoding="utf-8"?>
<p:tagLst xmlns:a="http://schemas.openxmlformats.org/drawingml/2006/main" xmlns:r="http://schemas.openxmlformats.org/officeDocument/2006/relationships" xmlns:p="http://schemas.openxmlformats.org/presentationml/2006/main">
  <p:tag name="SWI" val="102"/>
  <p:tag name="NBP" val="1"/>
  <p:tag name="BSN" val="102"/>
  <p:tag name="SVT" val="TRUE"/>
  <p:tag name="CVB" val="102"/>
  <p:tag name="SPT" val="FALSE"/>
  <p:tag name="CII" val="102"/>
</p:tagLst>
</file>

<file path=ppt/tags/tag47.xml><?xml version="1.0" encoding="utf-8"?>
<p:tagLst xmlns:a="http://schemas.openxmlformats.org/drawingml/2006/main" xmlns:r="http://schemas.openxmlformats.org/officeDocument/2006/relationships" xmlns:p="http://schemas.openxmlformats.org/presentationml/2006/main">
  <p:tag name="SWI" val="103"/>
  <p:tag name="NBP" val="1"/>
  <p:tag name="BSN" val="103"/>
  <p:tag name="SVT" val="TRUE"/>
  <p:tag name="CVB" val="103"/>
  <p:tag name="SPT" val="FALSE"/>
  <p:tag name="CII" val="103"/>
</p:tagLst>
</file>

<file path=ppt/tags/tag48.xml><?xml version="1.0" encoding="utf-8"?>
<p:tagLst xmlns:a="http://schemas.openxmlformats.org/drawingml/2006/main" xmlns:r="http://schemas.openxmlformats.org/officeDocument/2006/relationships" xmlns:p="http://schemas.openxmlformats.org/presentationml/2006/main">
  <p:tag name="SWI" val="105"/>
  <p:tag name="NBP" val="1"/>
  <p:tag name="BSN" val="105"/>
  <p:tag name="SVT" val="TRUE"/>
  <p:tag name="CVB" val="105"/>
  <p:tag name="SPT" val="FALSE"/>
  <p:tag name="CII" val="105"/>
</p:tagLst>
</file>

<file path=ppt/tags/tag49.xml><?xml version="1.0" encoding="utf-8"?>
<p:tagLst xmlns:a="http://schemas.openxmlformats.org/drawingml/2006/main" xmlns:r="http://schemas.openxmlformats.org/officeDocument/2006/relationships" xmlns:p="http://schemas.openxmlformats.org/presentationml/2006/main">
  <p:tag name="SWI" val="18"/>
  <p:tag name="NBP" val="1"/>
  <p:tag name="CVB" val="18"/>
  <p:tag name="SPT" val="FALSE"/>
  <p:tag name="BSN" val="18"/>
  <p:tag name="LFXCI" val="0"/>
  <p:tag name="SVT" val="TRUE"/>
  <p:tag name="CII" val="18"/>
</p:tagLst>
</file>

<file path=ppt/tags/tag5.xml><?xml version="1.0" encoding="utf-8"?>
<p:tagLst xmlns:a="http://schemas.openxmlformats.org/drawingml/2006/main" xmlns:r="http://schemas.openxmlformats.org/officeDocument/2006/relationships" xmlns:p="http://schemas.openxmlformats.org/presentationml/2006/main">
  <p:tag name="SWI" val="62"/>
  <p:tag name="NBP" val="1"/>
  <p:tag name="BSN" val="62"/>
  <p:tag name="SVT" val="TRUE"/>
  <p:tag name="CVB" val="62"/>
  <p:tag name="SPT" val="FALSE"/>
  <p:tag name="CII" val="62"/>
</p:tagLst>
</file>

<file path=ppt/tags/tag50.xml><?xml version="1.0" encoding="utf-8"?>
<p:tagLst xmlns:a="http://schemas.openxmlformats.org/drawingml/2006/main" xmlns:r="http://schemas.openxmlformats.org/officeDocument/2006/relationships" xmlns:p="http://schemas.openxmlformats.org/presentationml/2006/main">
  <p:tag name="DUMMACSH" val="TRUE"/>
</p:tagLst>
</file>

<file path=ppt/tags/tag51.xml><?xml version="1.0" encoding="utf-8"?>
<p:tagLst xmlns:a="http://schemas.openxmlformats.org/drawingml/2006/main" xmlns:r="http://schemas.openxmlformats.org/officeDocument/2006/relationships" xmlns:p="http://schemas.openxmlformats.org/presentationml/2006/main">
  <p:tag name="SWI" val="23"/>
  <p:tag name="NBP" val="1"/>
  <p:tag name="CVB" val="23"/>
  <p:tag name="SPT" val="FALSE"/>
  <p:tag name="BSN" val="23"/>
  <p:tag name="LFXCI" val="0"/>
  <p:tag name="SVT" val="TRUE"/>
  <p:tag name="CII" val="23"/>
</p:tagLst>
</file>

<file path=ppt/tags/tag52.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53.xml><?xml version="1.0" encoding="utf-8"?>
<p:tagLst xmlns:a="http://schemas.openxmlformats.org/drawingml/2006/main" xmlns:r="http://schemas.openxmlformats.org/officeDocument/2006/relationships" xmlns:p="http://schemas.openxmlformats.org/presentationml/2006/main">
  <p:tag name="DUMMACSH" val="TRUE"/>
</p:tagLst>
</file>

<file path=ppt/tags/tag54.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55.xml><?xml version="1.0" encoding="utf-8"?>
<p:tagLst xmlns:a="http://schemas.openxmlformats.org/drawingml/2006/main" xmlns:r="http://schemas.openxmlformats.org/officeDocument/2006/relationships" xmlns:p="http://schemas.openxmlformats.org/presentationml/2006/main">
  <p:tag name="DUMMACSH" val="TRUE"/>
</p:tagLst>
</file>

<file path=ppt/tags/tag56.xml><?xml version="1.0" encoding="utf-8"?>
<p:tagLst xmlns:a="http://schemas.openxmlformats.org/drawingml/2006/main" xmlns:r="http://schemas.openxmlformats.org/officeDocument/2006/relationships" xmlns:p="http://schemas.openxmlformats.org/presentationml/2006/main">
  <p:tag name="SWI" val="30"/>
  <p:tag name="NBP" val="1"/>
  <p:tag name="BSN" val="30"/>
  <p:tag name="SVT" val="TRUE"/>
  <p:tag name="CVB" val="30"/>
  <p:tag name="SPT" val="FALSE"/>
  <p:tag name="CII" val="30"/>
</p:tagLst>
</file>

<file path=ppt/tags/tag57.xml><?xml version="1.0" encoding="utf-8"?>
<p:tagLst xmlns:a="http://schemas.openxmlformats.org/drawingml/2006/main" xmlns:r="http://schemas.openxmlformats.org/officeDocument/2006/relationships" xmlns:p="http://schemas.openxmlformats.org/presentationml/2006/main">
  <p:tag name="DUMMACSH" val="TRUE"/>
</p:tagLst>
</file>

<file path=ppt/tags/tag58.xml><?xml version="1.0" encoding="utf-8"?>
<p:tagLst xmlns:a="http://schemas.openxmlformats.org/drawingml/2006/main" xmlns:r="http://schemas.openxmlformats.org/officeDocument/2006/relationships" xmlns:p="http://schemas.openxmlformats.org/presentationml/2006/main">
  <p:tag name="SWI" val="33"/>
  <p:tag name="NBP" val="1"/>
  <p:tag name="BSN" val="33"/>
  <p:tag name="SVT" val="TRUE"/>
  <p:tag name="CVB" val="33"/>
  <p:tag name="SPT" val="FALSE"/>
  <p:tag name="CII" val="33"/>
</p:tagLst>
</file>

<file path=ppt/tags/tag59.xml><?xml version="1.0" encoding="utf-8"?>
<p:tagLst xmlns:a="http://schemas.openxmlformats.org/drawingml/2006/main" xmlns:r="http://schemas.openxmlformats.org/officeDocument/2006/relationships" xmlns:p="http://schemas.openxmlformats.org/presentationml/2006/main">
  <p:tag name="DUMMACSH" val="TRUE"/>
</p:tagLst>
</file>

<file path=ppt/tags/tag6.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60.xml><?xml version="1.0" encoding="utf-8"?>
<p:tagLst xmlns:a="http://schemas.openxmlformats.org/drawingml/2006/main" xmlns:r="http://schemas.openxmlformats.org/officeDocument/2006/relationships" xmlns:p="http://schemas.openxmlformats.org/presentationml/2006/main">
  <p:tag name="SWI" val="34"/>
  <p:tag name="NBP" val="1"/>
  <p:tag name="BSN" val="34"/>
  <p:tag name="SVT" val="TRUE"/>
  <p:tag name="CVB" val="34"/>
  <p:tag name="SPT" val="FALSE"/>
  <p:tag name="CII" val="34"/>
</p:tagLst>
</file>

<file path=ppt/tags/tag61.xml><?xml version="1.0" encoding="utf-8"?>
<p:tagLst xmlns:a="http://schemas.openxmlformats.org/drawingml/2006/main" xmlns:r="http://schemas.openxmlformats.org/officeDocument/2006/relationships" xmlns:p="http://schemas.openxmlformats.org/presentationml/2006/main">
  <p:tag name="DUMMACSH" val="TRUE"/>
</p:tagLst>
</file>

<file path=ppt/tags/tag62.xml><?xml version="1.0" encoding="utf-8"?>
<p:tagLst xmlns:a="http://schemas.openxmlformats.org/drawingml/2006/main" xmlns:r="http://schemas.openxmlformats.org/officeDocument/2006/relationships" xmlns:p="http://schemas.openxmlformats.org/presentationml/2006/main">
  <p:tag name="SWI" val="35"/>
  <p:tag name="NBP" val="1"/>
  <p:tag name="BSN" val="35"/>
  <p:tag name="SVT" val="TRUE"/>
  <p:tag name="CVB" val="35"/>
  <p:tag name="SPT" val="FALSE"/>
  <p:tag name="CII" val="35"/>
</p:tagLst>
</file>

<file path=ppt/tags/tag63.xml><?xml version="1.0" encoding="utf-8"?>
<p:tagLst xmlns:a="http://schemas.openxmlformats.org/drawingml/2006/main" xmlns:r="http://schemas.openxmlformats.org/officeDocument/2006/relationships" xmlns:p="http://schemas.openxmlformats.org/presentationml/2006/main">
  <p:tag name="DUMMACSH" val="TRUE"/>
</p:tagLst>
</file>

<file path=ppt/tags/tag64.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65.xml><?xml version="1.0" encoding="utf-8"?>
<p:tagLst xmlns:a="http://schemas.openxmlformats.org/drawingml/2006/main" xmlns:r="http://schemas.openxmlformats.org/officeDocument/2006/relationships" xmlns:p="http://schemas.openxmlformats.org/presentationml/2006/main">
  <p:tag name="DUMMACSH" val="TRUE"/>
</p:tagLst>
</file>

<file path=ppt/tags/tag66.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67.xml><?xml version="1.0" encoding="utf-8"?>
<p:tagLst xmlns:a="http://schemas.openxmlformats.org/drawingml/2006/main" xmlns:r="http://schemas.openxmlformats.org/officeDocument/2006/relationships" xmlns:p="http://schemas.openxmlformats.org/presentationml/2006/main">
  <p:tag name="DUMMACSH" val="TRUE"/>
</p:tagLst>
</file>

<file path=ppt/tags/tag68.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69.xml><?xml version="1.0" encoding="utf-8"?>
<p:tagLst xmlns:a="http://schemas.openxmlformats.org/drawingml/2006/main" xmlns:r="http://schemas.openxmlformats.org/officeDocument/2006/relationships" xmlns:p="http://schemas.openxmlformats.org/presentationml/2006/main">
  <p:tag name="DUMMACSH" val="TRUE"/>
</p:tagLst>
</file>

<file path=ppt/tags/tag7.xml><?xml version="1.0" encoding="utf-8"?>
<p:tagLst xmlns:a="http://schemas.openxmlformats.org/drawingml/2006/main" xmlns:r="http://schemas.openxmlformats.org/officeDocument/2006/relationships" xmlns:p="http://schemas.openxmlformats.org/presentationml/2006/main">
  <p:tag name="DUMMACSH" val="TRUE"/>
</p:tagLst>
</file>

<file path=ppt/tags/tag70.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71.xml><?xml version="1.0" encoding="utf-8"?>
<p:tagLst xmlns:a="http://schemas.openxmlformats.org/drawingml/2006/main" xmlns:r="http://schemas.openxmlformats.org/officeDocument/2006/relationships" xmlns:p="http://schemas.openxmlformats.org/presentationml/2006/main">
  <p:tag name="DUMMACSH" val="TRUE"/>
</p:tagLst>
</file>

<file path=ppt/tags/tag72.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ags/tag73.xml><?xml version="1.0" encoding="utf-8"?>
<p:tagLst xmlns:a="http://schemas.openxmlformats.org/drawingml/2006/main" xmlns:r="http://schemas.openxmlformats.org/officeDocument/2006/relationships" xmlns:p="http://schemas.openxmlformats.org/presentationml/2006/main">
  <p:tag name="DUMMACSH" val="TRUE"/>
</p:tagLst>
</file>

<file path=ppt/tags/tag74.xml><?xml version="1.0" encoding="utf-8"?>
<p:tagLst xmlns:a="http://schemas.openxmlformats.org/drawingml/2006/main" xmlns:r="http://schemas.openxmlformats.org/officeDocument/2006/relationships" xmlns:p="http://schemas.openxmlformats.org/presentationml/2006/main">
  <p:tag name="SWI" val="42"/>
  <p:tag name="NBP" val="1"/>
  <p:tag name="BSN" val="42"/>
  <p:tag name="SVT" val="TRUE"/>
  <p:tag name="CVB" val="42"/>
  <p:tag name="SPT" val="FALSE"/>
  <p:tag name="CII" val="42"/>
</p:tagLst>
</file>

<file path=ppt/tags/tag75.xml><?xml version="1.0" encoding="utf-8"?>
<p:tagLst xmlns:a="http://schemas.openxmlformats.org/drawingml/2006/main" xmlns:r="http://schemas.openxmlformats.org/officeDocument/2006/relationships" xmlns:p="http://schemas.openxmlformats.org/presentationml/2006/main">
  <p:tag name="DUMMACSH" val="TRUE"/>
</p:tagLst>
</file>

<file path=ppt/tags/tag76.xml><?xml version="1.0" encoding="utf-8"?>
<p:tagLst xmlns:a="http://schemas.openxmlformats.org/drawingml/2006/main" xmlns:r="http://schemas.openxmlformats.org/officeDocument/2006/relationships" xmlns:p="http://schemas.openxmlformats.org/presentationml/2006/main">
  <p:tag name="SWI" val="43"/>
  <p:tag name="NBP" val="1"/>
  <p:tag name="BSN" val="43"/>
  <p:tag name="SVT" val="TRUE"/>
  <p:tag name="CVB" val="43"/>
  <p:tag name="SPT" val="FALSE"/>
  <p:tag name="CII" val="43"/>
</p:tagLst>
</file>

<file path=ppt/tags/tag77.xml><?xml version="1.0" encoding="utf-8"?>
<p:tagLst xmlns:a="http://schemas.openxmlformats.org/drawingml/2006/main" xmlns:r="http://schemas.openxmlformats.org/officeDocument/2006/relationships" xmlns:p="http://schemas.openxmlformats.org/presentationml/2006/main">
  <p:tag name="DUMMACSH" val="TRUE"/>
</p:tagLst>
</file>

<file path=ppt/tags/tag78.xml><?xml version="1.0" encoding="utf-8"?>
<p:tagLst xmlns:a="http://schemas.openxmlformats.org/drawingml/2006/main" xmlns:r="http://schemas.openxmlformats.org/officeDocument/2006/relationships" xmlns:p="http://schemas.openxmlformats.org/presentationml/2006/main">
  <p:tag name="SWI" val="44"/>
  <p:tag name="NBP" val="1"/>
  <p:tag name="BSN" val="44"/>
  <p:tag name="SVT" val="TRUE"/>
  <p:tag name="CVB" val="44"/>
  <p:tag name="SPT" val="FALSE"/>
  <p:tag name="CII" val="44"/>
</p:tagLst>
</file>

<file path=ppt/tags/tag79.xml><?xml version="1.0" encoding="utf-8"?>
<p:tagLst xmlns:a="http://schemas.openxmlformats.org/drawingml/2006/main" xmlns:r="http://schemas.openxmlformats.org/officeDocument/2006/relationships" xmlns:p="http://schemas.openxmlformats.org/presentationml/2006/main">
  <p:tag name="DUMMACSH" val="TRUE"/>
</p:tagLst>
</file>

<file path=ppt/tags/tag8.xml><?xml version="1.0" encoding="utf-8"?>
<p:tagLst xmlns:a="http://schemas.openxmlformats.org/drawingml/2006/main" xmlns:r="http://schemas.openxmlformats.org/officeDocument/2006/relationships" xmlns:p="http://schemas.openxmlformats.org/presentationml/2006/main">
  <p:tag name="SWI" val="2"/>
  <p:tag name="NBP" val="1"/>
  <p:tag name="BSN" val="2"/>
  <p:tag name="SVT" val="TRUE"/>
  <p:tag name="CVB" val="2"/>
  <p:tag name="SPT" val="FALSE"/>
  <p:tag name="CII" val="2"/>
</p:tagLst>
</file>

<file path=ppt/tags/tag80.xml><?xml version="1.0" encoding="utf-8"?>
<p:tagLst xmlns:a="http://schemas.openxmlformats.org/drawingml/2006/main" xmlns:r="http://schemas.openxmlformats.org/officeDocument/2006/relationships" xmlns:p="http://schemas.openxmlformats.org/presentationml/2006/main">
  <p:tag name="SWI" val="45"/>
  <p:tag name="NBP" val="1"/>
  <p:tag name="BSN" val="45"/>
  <p:tag name="SVT" val="TRUE"/>
  <p:tag name="CVB" val="45"/>
  <p:tag name="SPT" val="FALSE"/>
  <p:tag name="CII" val="45"/>
</p:tagLst>
</file>

<file path=ppt/tags/tag81.xml><?xml version="1.0" encoding="utf-8"?>
<p:tagLst xmlns:a="http://schemas.openxmlformats.org/drawingml/2006/main" xmlns:r="http://schemas.openxmlformats.org/officeDocument/2006/relationships" xmlns:p="http://schemas.openxmlformats.org/presentationml/2006/main">
  <p:tag name="DUMMACSH" val="TRUE"/>
</p:tagLst>
</file>

<file path=ppt/tags/tag82.xml><?xml version="1.0" encoding="utf-8"?>
<p:tagLst xmlns:a="http://schemas.openxmlformats.org/drawingml/2006/main" xmlns:r="http://schemas.openxmlformats.org/officeDocument/2006/relationships" xmlns:p="http://schemas.openxmlformats.org/presentationml/2006/main">
  <p:tag name="SWI" val="46"/>
  <p:tag name="NBP" val="1"/>
  <p:tag name="BSN" val="46"/>
  <p:tag name="SVT" val="TRUE"/>
  <p:tag name="CVB" val="46"/>
  <p:tag name="SPT" val="FALSE"/>
  <p:tag name="CII" val="46"/>
</p:tagLst>
</file>

<file path=ppt/tags/tag83.xml><?xml version="1.0" encoding="utf-8"?>
<p:tagLst xmlns:a="http://schemas.openxmlformats.org/drawingml/2006/main" xmlns:r="http://schemas.openxmlformats.org/officeDocument/2006/relationships" xmlns:p="http://schemas.openxmlformats.org/presentationml/2006/main">
  <p:tag name="DUMMACSH" val="TRUE"/>
</p:tagLst>
</file>

<file path=ppt/tags/tag84.xml><?xml version="1.0" encoding="utf-8"?>
<p:tagLst xmlns:a="http://schemas.openxmlformats.org/drawingml/2006/main" xmlns:r="http://schemas.openxmlformats.org/officeDocument/2006/relationships" xmlns:p="http://schemas.openxmlformats.org/presentationml/2006/main">
  <p:tag name="SWI" val="47"/>
  <p:tag name="NBP" val="1"/>
  <p:tag name="BSN" val="47"/>
  <p:tag name="SVT" val="TRUE"/>
  <p:tag name="CVB" val="47"/>
  <p:tag name="SPT" val="FALSE"/>
  <p:tag name="CII" val="47"/>
</p:tagLst>
</file>

<file path=ppt/tags/tag85.xml><?xml version="1.0" encoding="utf-8"?>
<p:tagLst xmlns:a="http://schemas.openxmlformats.org/drawingml/2006/main" xmlns:r="http://schemas.openxmlformats.org/officeDocument/2006/relationships" xmlns:p="http://schemas.openxmlformats.org/presentationml/2006/main">
  <p:tag name="DUMMACSH" val="TRUE"/>
</p:tagLst>
</file>

<file path=ppt/tags/tag86.xml><?xml version="1.0" encoding="utf-8"?>
<p:tagLst xmlns:a="http://schemas.openxmlformats.org/drawingml/2006/main" xmlns:r="http://schemas.openxmlformats.org/officeDocument/2006/relationships" xmlns:p="http://schemas.openxmlformats.org/presentationml/2006/main">
  <p:tag name="SWI" val="48"/>
  <p:tag name="NBP" val="1"/>
  <p:tag name="BSN" val="48"/>
  <p:tag name="SVT" val="TRUE"/>
  <p:tag name="CVB" val="48"/>
  <p:tag name="SPT" val="FALSE"/>
  <p:tag name="CII" val="48"/>
</p:tagLst>
</file>

<file path=ppt/tags/tag87.xml><?xml version="1.0" encoding="utf-8"?>
<p:tagLst xmlns:a="http://schemas.openxmlformats.org/drawingml/2006/main" xmlns:r="http://schemas.openxmlformats.org/officeDocument/2006/relationships" xmlns:p="http://schemas.openxmlformats.org/presentationml/2006/main">
  <p:tag name="DUMMACSH" val="TRUE"/>
</p:tagLst>
</file>

<file path=ppt/tags/tag88.xml><?xml version="1.0" encoding="utf-8"?>
<p:tagLst xmlns:a="http://schemas.openxmlformats.org/drawingml/2006/main" xmlns:r="http://schemas.openxmlformats.org/officeDocument/2006/relationships" xmlns:p="http://schemas.openxmlformats.org/presentationml/2006/main">
  <p:tag name="SWI" val="49"/>
  <p:tag name="NBP" val="1"/>
  <p:tag name="BSN" val="49"/>
  <p:tag name="SVT" val="TRUE"/>
  <p:tag name="CVB" val="49"/>
  <p:tag name="SPT" val="FALSE"/>
  <p:tag name="CII" val="49"/>
</p:tagLst>
</file>

<file path=ppt/tags/tag89.xml><?xml version="1.0" encoding="utf-8"?>
<p:tagLst xmlns:a="http://schemas.openxmlformats.org/drawingml/2006/main" xmlns:r="http://schemas.openxmlformats.org/officeDocument/2006/relationships" xmlns:p="http://schemas.openxmlformats.org/presentationml/2006/main">
  <p:tag name="DUMMACSH" val="TRUE"/>
</p:tagLst>
</file>

<file path=ppt/tags/tag9.xml><?xml version="1.0" encoding="utf-8"?>
<p:tagLst xmlns:a="http://schemas.openxmlformats.org/drawingml/2006/main" xmlns:r="http://schemas.openxmlformats.org/officeDocument/2006/relationships" xmlns:p="http://schemas.openxmlformats.org/presentationml/2006/main">
  <p:tag name="DUMMACSH" val="TRUE"/>
</p:tagLst>
</file>

<file path=ppt/tags/tag90.xml><?xml version="1.0" encoding="utf-8"?>
<p:tagLst xmlns:a="http://schemas.openxmlformats.org/drawingml/2006/main" xmlns:r="http://schemas.openxmlformats.org/officeDocument/2006/relationships" xmlns:p="http://schemas.openxmlformats.org/presentationml/2006/main">
  <p:tag name="SWI" val="50"/>
  <p:tag name="NBP" val="1"/>
  <p:tag name="BSN" val="50"/>
  <p:tag name="SVT" val="TRUE"/>
  <p:tag name="CVB" val="50"/>
  <p:tag name="SPT" val="FALSE"/>
  <p:tag name="CII" val="50"/>
</p:tagLst>
</file>

<file path=ppt/tags/tag91.xml><?xml version="1.0" encoding="utf-8"?>
<p:tagLst xmlns:a="http://schemas.openxmlformats.org/drawingml/2006/main" xmlns:r="http://schemas.openxmlformats.org/officeDocument/2006/relationships" xmlns:p="http://schemas.openxmlformats.org/presentationml/2006/main">
  <p:tag name="DUMMACSH" val="TRUE"/>
</p:tagLst>
</file>

<file path=ppt/tags/tag92.xml><?xml version="1.0" encoding="utf-8"?>
<p:tagLst xmlns:a="http://schemas.openxmlformats.org/drawingml/2006/main" xmlns:r="http://schemas.openxmlformats.org/officeDocument/2006/relationships" xmlns:p="http://schemas.openxmlformats.org/presentationml/2006/main">
  <p:tag name="SWI" val="51"/>
  <p:tag name="NBP" val="1"/>
  <p:tag name="BSN" val="51"/>
  <p:tag name="SVT" val="TRUE"/>
  <p:tag name="CVB" val="51"/>
  <p:tag name="SPT" val="FALSE"/>
  <p:tag name="CII" val="51"/>
</p:tagLst>
</file>

<file path=ppt/tags/tag93.xml><?xml version="1.0" encoding="utf-8"?>
<p:tagLst xmlns:a="http://schemas.openxmlformats.org/drawingml/2006/main" xmlns:r="http://schemas.openxmlformats.org/officeDocument/2006/relationships" xmlns:p="http://schemas.openxmlformats.org/presentationml/2006/main">
  <p:tag name="DUMMACSH" val="TRUE"/>
</p:tagLst>
</file>

<file path=ppt/tags/tag94.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95.xml><?xml version="1.0" encoding="utf-8"?>
<p:tagLst xmlns:a="http://schemas.openxmlformats.org/drawingml/2006/main" xmlns:r="http://schemas.openxmlformats.org/officeDocument/2006/relationships" xmlns:p="http://schemas.openxmlformats.org/presentationml/2006/main">
  <p:tag name="DUMMACSH" val="TRUE"/>
</p:tagLst>
</file>

<file path=ppt/tags/tag96.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97.xml><?xml version="1.0" encoding="utf-8"?>
<p:tagLst xmlns:a="http://schemas.openxmlformats.org/drawingml/2006/main" xmlns:r="http://schemas.openxmlformats.org/officeDocument/2006/relationships" xmlns:p="http://schemas.openxmlformats.org/presentationml/2006/main">
  <p:tag name="DUMMACSH" val="TRUE"/>
</p:tagLst>
</file>

<file path=ppt/tags/tag98.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99.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8160</TotalTime>
  <Words>4218</Words>
  <Application>Microsoft Office PowerPoint</Application>
  <PresentationFormat>On-screen Show (4:3)</PresentationFormat>
  <Paragraphs>706</Paragraphs>
  <Slides>73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Blends</vt:lpstr>
      <vt:lpstr>Worksheet</vt:lpstr>
      <vt:lpstr>Parallel Programming &amp; Cluster Computing Overview: What the Heck is Supercomputing?</vt:lpstr>
      <vt:lpstr>People</vt:lpstr>
      <vt:lpstr>Things</vt:lpstr>
      <vt:lpstr>Thanks for your attention!   Questions? www.oscer.ou.edu</vt:lpstr>
      <vt:lpstr>What is Supercomputing?</vt:lpstr>
      <vt:lpstr>Fastest Supercomputer vs. Moore</vt:lpstr>
      <vt:lpstr>What is Supercomputing About?</vt:lpstr>
      <vt:lpstr>What is Supercomputing About?</vt:lpstr>
      <vt:lpstr>What Is HPC Used For?</vt:lpstr>
      <vt:lpstr>Supercomputing Issues</vt:lpstr>
      <vt:lpstr>OSCER</vt:lpstr>
      <vt:lpstr>What is OSCER?</vt:lpstr>
      <vt:lpstr>Who is OSCER? Academic Depts</vt:lpstr>
      <vt:lpstr>Who is OSCER? Groups</vt:lpstr>
      <vt:lpstr>Who? External Collaborators</vt:lpstr>
      <vt:lpstr>Who Are the Users?</vt:lpstr>
      <vt:lpstr>Biggest Consumers</vt:lpstr>
      <vt:lpstr>Why OSCER?</vt:lpstr>
      <vt:lpstr>Why Bother Teaching Novices?</vt:lpstr>
      <vt:lpstr>What Does OSCER Do? Teaching</vt:lpstr>
      <vt:lpstr>What Does OSCER Do? Rounds</vt:lpstr>
      <vt:lpstr>OSCER Resources</vt:lpstr>
      <vt:lpstr>OK Cyberinfrastructure Initiative</vt:lpstr>
      <vt:lpstr>Dell Intel Xeon Linux Cluster</vt:lpstr>
      <vt:lpstr>Dell Intel Xeon Linux Cluster</vt:lpstr>
      <vt:lpstr>Dell Intel Xeon Linux Cluster</vt:lpstr>
      <vt:lpstr>What is a Cluster?</vt:lpstr>
      <vt:lpstr>What a Cluster is ….</vt:lpstr>
      <vt:lpstr>An Actual Cluster</vt:lpstr>
      <vt:lpstr>Condor Pool</vt:lpstr>
      <vt:lpstr>National Lambda Rail</vt:lpstr>
      <vt:lpstr>Internet2</vt:lpstr>
      <vt:lpstr>A Quick Primer on Hardware</vt:lpstr>
      <vt:lpstr>Henry’s Laptop</vt:lpstr>
      <vt:lpstr>Typical Computer Hardware</vt:lpstr>
      <vt:lpstr>Central Processing Unit</vt:lpstr>
      <vt:lpstr>Primary Storage</vt:lpstr>
      <vt:lpstr>Secondary Storage </vt:lpstr>
      <vt:lpstr>Input/Output</vt:lpstr>
      <vt:lpstr>The Tyranny of the Storage Hierarchy</vt:lpstr>
      <vt:lpstr>The Storage Hierarchy</vt:lpstr>
      <vt:lpstr>RAM is Slow</vt:lpstr>
      <vt:lpstr>Why Have Cache?</vt:lpstr>
      <vt:lpstr>Henry’s Laptop</vt:lpstr>
      <vt:lpstr>Storage Speed, Size, Cost</vt:lpstr>
      <vt:lpstr>Parallelism</vt:lpstr>
      <vt:lpstr>Parallelism</vt:lpstr>
      <vt:lpstr>The Jigsaw Puzzle Analogy</vt:lpstr>
      <vt:lpstr>Serial Computing</vt:lpstr>
      <vt:lpstr>Shared Memory Parallelism</vt:lpstr>
      <vt:lpstr>The More the Merrier?</vt:lpstr>
      <vt:lpstr>Diminishing Returns</vt:lpstr>
      <vt:lpstr>Distributed Parallelism</vt:lpstr>
      <vt:lpstr>More Distributed Processors</vt:lpstr>
      <vt:lpstr>Load Balancing</vt:lpstr>
      <vt:lpstr>Load Balancing</vt:lpstr>
      <vt:lpstr>Load Balancing</vt:lpstr>
      <vt:lpstr>Load Balancing</vt:lpstr>
      <vt:lpstr>Moore’s Law</vt:lpstr>
      <vt:lpstr>Moore’s Law</vt:lpstr>
      <vt:lpstr>Fastest Supercomputer vs. Moore</vt:lpstr>
      <vt:lpstr>Moore’s Law in Practice</vt:lpstr>
      <vt:lpstr>Moore’s Law in Practice</vt:lpstr>
      <vt:lpstr>Moore’s Law in Practice</vt:lpstr>
      <vt:lpstr>Moore’s Law in Practice</vt:lpstr>
      <vt:lpstr>Moore’s Law in Practice</vt:lpstr>
      <vt:lpstr>Why Bother?</vt:lpstr>
      <vt:lpstr>Why Bother with HPC at All?</vt:lpstr>
      <vt:lpstr>Why HPC is Worth the Bother</vt:lpstr>
      <vt:lpstr>The Future is Now</vt:lpstr>
      <vt:lpstr>OK Supercomputing Symposium 2010</vt:lpstr>
      <vt:lpstr>Thanks for your attention!   Questions? www.oscer.ou.edu</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hneeman</cp:lastModifiedBy>
  <cp:revision>449</cp:revision>
  <cp:lastPrinted>1601-01-01T00:00:00Z</cp:lastPrinted>
  <dcterms:created xsi:type="dcterms:W3CDTF">2001-08-18T12:37:15Z</dcterms:created>
  <dcterms:modified xsi:type="dcterms:W3CDTF">2010-10-05T04:17:47Z</dcterms:modified>
</cp:coreProperties>
</file>