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xls" ContentType="application/vnd.ms-exce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61"/>
  </p:notesMasterIdLst>
  <p:handoutMasterIdLst>
    <p:handoutMasterId r:id="rId62"/>
  </p:handoutMasterIdLst>
  <p:sldIdLst>
    <p:sldId id="554" r:id="rId2"/>
    <p:sldId id="644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672" r:id="rId31"/>
    <p:sldId id="673" r:id="rId32"/>
    <p:sldId id="674" r:id="rId33"/>
    <p:sldId id="675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  <p:sldId id="694" r:id="rId53"/>
    <p:sldId id="695" r:id="rId54"/>
    <p:sldId id="696" r:id="rId55"/>
    <p:sldId id="697" r:id="rId56"/>
    <p:sldId id="698" r:id="rId57"/>
    <p:sldId id="642" r:id="rId58"/>
    <p:sldId id="467" r:id="rId59"/>
    <p:sldId id="701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75" autoAdjust="0"/>
  </p:normalViewPr>
  <p:slideViewPr>
    <p:cSldViewPr>
      <p:cViewPr varScale="1">
        <p:scale>
          <a:sx n="76" d="100"/>
          <a:sy n="76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41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578100"/>
            <a:ext cx="474662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172200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Supercomputing in Plain English: </a:t>
            </a:r>
            <a:r>
              <a:rPr lang="en-US" dirty="0"/>
              <a:t>The Storage Hierarchy</a:t>
            </a:r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19D801A-45E6-48EB-96F2-D98BF4A1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5A790-6F19-4F0E-8844-552503E9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  <a:endParaRPr lang="en-US" dirty="0"/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Parallel &amp; Cluster: Instruction Level Parallelism</a:t>
            </a:r>
          </a:p>
          <a:p>
            <a:pPr>
              <a:defRPr/>
            </a:pPr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1"/>
          <p:cNvGrpSpPr>
            <a:grpSpLocks/>
          </p:cNvGrpSpPr>
          <p:nvPr userDrawn="1"/>
        </p:nvGrpSpPr>
        <p:grpSpPr bwMode="auto">
          <a:xfrm>
            <a:off x="228600" y="6096000"/>
            <a:ext cx="2362200" cy="598488"/>
            <a:chOff x="384" y="3840"/>
            <a:chExt cx="1488" cy="377"/>
          </a:xfrm>
        </p:grpSpPr>
        <p:pic>
          <p:nvPicPr>
            <p:cNvPr id="3084" name="Picture 15" descr="ou201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5" descr="oscer_logo_crimson_20060918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4" y="3840"/>
              <a:ext cx="48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9" descr="ouit_logo_small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081" name="Picture 62" descr="ou201_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" y="508000"/>
            <a:ext cx="4746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ksupercompsymp2010_tshirt_maponly_cropped_20101001.jpg"/>
          <p:cNvPicPr>
            <a:picLocks noChangeAspect="1"/>
          </p:cNvPicPr>
          <p:nvPr/>
        </p:nvPicPr>
        <p:blipFill>
          <a:blip r:embed="rId21" cstate="print">
            <a:lum contrast="78000"/>
          </a:blip>
          <a:stretch>
            <a:fillRect/>
          </a:stretch>
        </p:blipFill>
        <p:spPr>
          <a:xfrm>
            <a:off x="6297828" y="6096000"/>
            <a:ext cx="736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pn_logo_cmykmorespace2_20071005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7239000" y="6477000"/>
            <a:ext cx="647178" cy="215726"/>
          </a:xfrm>
          <a:prstGeom prst="rect">
            <a:avLst/>
          </a:prstGeom>
        </p:spPr>
      </p:pic>
      <p:pic>
        <p:nvPicPr>
          <p:cNvPr id="15" name="Picture 14" descr="okepscor_logo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162800" y="6120714"/>
            <a:ext cx="8382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  <p:sldLayoutId id="2147483692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hyperlink" Target="http://symposium2010.oscer.ou.edu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hyperlink" Target="http://www.oscer.ou.edu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design/processor/manuals/248966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epsc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1905000" cy="952500"/>
          </a:xfrm>
          <a:prstGeom prst="rect">
            <a:avLst/>
          </a:prstGeom>
        </p:spPr>
      </p:pic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924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Parallel Programming &amp; Cluster Computing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Instruction Level Parallelism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Henry Neeman, Director</a:t>
            </a:r>
          </a:p>
          <a:p>
            <a:pPr eaLnBrk="1" hangingPunct="1">
              <a:lnSpc>
                <a:spcPct val="70000"/>
              </a:lnSpc>
            </a:pPr>
            <a:r>
              <a:rPr lang="en-US" b="1" dirty="0" smtClean="0"/>
              <a:t>OU Supercomputing Center for Education &amp; Research</a:t>
            </a:r>
          </a:p>
          <a:p>
            <a:pPr eaLnBrk="1" hangingPunct="1">
              <a:lnSpc>
                <a:spcPct val="70000"/>
              </a:lnSpc>
            </a:pPr>
            <a:r>
              <a:rPr lang="en-US" sz="2200" b="1" dirty="0" smtClean="0"/>
              <a:t>University of Oklahoma Information Technology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b="1" dirty="0" smtClean="0"/>
              <a:t>Oklahoma Supercomputing Symposium, Tue Oct </a:t>
            </a:r>
            <a:r>
              <a:rPr lang="en-US" sz="2000" b="1" smtClean="0"/>
              <a:t>5 </a:t>
            </a:r>
            <a:r>
              <a:rPr lang="en-US" sz="2000" b="1" smtClean="0"/>
              <a:t>2010</a:t>
            </a:r>
            <a:endParaRPr lang="en-US" sz="2000" b="1" dirty="0" smtClean="0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819400" y="5105400"/>
            <a:ext cx="5029200" cy="1354138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oksupercompsymp2010_tshirt_maponly_cropped_20101001.jpg"/>
          <p:cNvPicPr>
            <a:picLocks noChangeAspect="1"/>
          </p:cNvPicPr>
          <p:nvPr/>
        </p:nvPicPr>
        <p:blipFill>
          <a:blip r:embed="rId8" cstate="print">
            <a:lum contrast="78000"/>
          </a:blip>
          <a:stretch>
            <a:fillRect/>
          </a:stretch>
        </p:blipFill>
        <p:spPr>
          <a:xfrm>
            <a:off x="457200" y="5410200"/>
            <a:ext cx="1676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pn_logo_cmykmorespace2_200710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378" y="4800600"/>
            <a:ext cx="2057400" cy="68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B9C48-7DC0-414E-B74D-0FC21F5A3867}" type="slidenum">
              <a:rPr lang="en-US"/>
              <a:pPr/>
              <a:t>10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Relevance of Cycles?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Typically, a primitive operation (for example, add, multiply, divide) takes a fixed number of cycles to execute (assuming no pipelining).</a:t>
            </a:r>
          </a:p>
          <a:p>
            <a:pPr>
              <a:lnSpc>
                <a:spcPct val="90000"/>
              </a:lnSpc>
            </a:pPr>
            <a:r>
              <a:rPr lang="en-US"/>
              <a:t>IBM POWER4 </a:t>
            </a:r>
            <a:r>
              <a:rPr lang="en-US" baseline="30000"/>
              <a:t>[1]</a:t>
            </a:r>
          </a:p>
          <a:p>
            <a:pPr lvl="1">
              <a:lnSpc>
                <a:spcPct val="80000"/>
              </a:lnSpc>
            </a:pPr>
            <a:r>
              <a:rPr lang="en-US"/>
              <a:t>Multiply or add:  6 cycles (64 bit floating point)</a:t>
            </a:r>
          </a:p>
          <a:p>
            <a:pPr lvl="1">
              <a:lnSpc>
                <a:spcPct val="80000"/>
              </a:lnSpc>
            </a:pPr>
            <a:r>
              <a:rPr lang="en-US"/>
              <a:t>Load:                   4 cycles from L1 cache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                               14 cycles from L2 cache</a:t>
            </a:r>
          </a:p>
          <a:p>
            <a:pPr>
              <a:lnSpc>
                <a:spcPct val="80000"/>
              </a:lnSpc>
            </a:pPr>
            <a:r>
              <a:rPr lang="en-US"/>
              <a:t>Intel Pentium4 EM64T (Core) </a:t>
            </a:r>
            <a:r>
              <a:rPr lang="en-US" baseline="30000"/>
              <a:t>[2]</a:t>
            </a:r>
          </a:p>
          <a:p>
            <a:pPr lvl="1">
              <a:lnSpc>
                <a:spcPct val="80000"/>
              </a:lnSpc>
            </a:pPr>
            <a:r>
              <a:rPr lang="en-US"/>
              <a:t>Multiply:                       7 cycles (64 bit floating point)</a:t>
            </a:r>
          </a:p>
          <a:p>
            <a:pPr lvl="1">
              <a:lnSpc>
                <a:spcPct val="80000"/>
              </a:lnSpc>
            </a:pPr>
            <a:r>
              <a:rPr lang="en-US"/>
              <a:t>Add, subtract:               5 cycles (64 bit floating point)</a:t>
            </a:r>
          </a:p>
          <a:p>
            <a:pPr lvl="1">
              <a:lnSpc>
                <a:spcPct val="80000"/>
              </a:lnSpc>
            </a:pPr>
            <a:r>
              <a:rPr lang="en-US"/>
              <a:t>Divide:                        38 cycles (64 bit floating point)</a:t>
            </a:r>
          </a:p>
          <a:p>
            <a:pPr lvl="1">
              <a:lnSpc>
                <a:spcPct val="80000"/>
              </a:lnSpc>
            </a:pPr>
            <a:r>
              <a:rPr lang="en-US"/>
              <a:t>Square root:                39 cycles (64 bit floating point)</a:t>
            </a:r>
          </a:p>
          <a:p>
            <a:pPr lvl="1">
              <a:lnSpc>
                <a:spcPct val="80000"/>
              </a:lnSpc>
            </a:pPr>
            <a:r>
              <a:rPr lang="en-US"/>
              <a:t>Tangent:            240-300 cycles (64 bit floating point)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pic>
        <p:nvPicPr>
          <p:cNvPr id="566276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657225" cy="1371600"/>
          </a:xfrm>
          <a:prstGeom prst="rect">
            <a:avLst/>
          </a:prstGeom>
          <a:noFill/>
        </p:spPr>
      </p:pic>
      <p:pic>
        <p:nvPicPr>
          <p:cNvPr id="56627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267200"/>
            <a:ext cx="1084263" cy="1444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Scalar Operation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E36C1-8C92-4EAB-B421-78E4F53AA2FE}" type="slidenum">
              <a:rPr lang="en-US"/>
              <a:pPr/>
              <a:t>12</a:t>
            </a:fld>
            <a:endParaRPr lang="en-US"/>
          </a:p>
        </p:txBody>
      </p:sp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CB573-8337-485A-A721-C8F92EBC2BDA}" type="slidenum">
              <a:rPr lang="en-US"/>
              <a:pPr/>
              <a:t>13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Scalar Operation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475" y="2133600"/>
            <a:ext cx="4483100" cy="3886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 register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>
              <a:latin typeface="Courier New" pitchFamily="49" charset="0"/>
            </a:endParaRP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6162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folHlink"/>
                </a:solidFill>
              </a:rPr>
              <a:t>How would this statement be executed?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0071A-7E20-405B-A4DD-8F4BBB8CC220}" type="slidenum">
              <a:rPr lang="en-US"/>
              <a:pPr/>
              <a:t>14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Order Matter?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3733800" cy="3352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                           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              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70373" name="Line 5"/>
          <p:cNvSpPr>
            <a:spLocks noChangeShapeType="1"/>
          </p:cNvSpPr>
          <p:nvPr/>
        </p:nvSpPr>
        <p:spPr bwMode="auto">
          <a:xfrm>
            <a:off x="4724400" y="1905000"/>
            <a:ext cx="0" cy="3276600"/>
          </a:xfrm>
          <a:prstGeom prst="line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838200" y="5200650"/>
            <a:ext cx="75422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In the cases where order doesn’t matter, we say that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the operations are </a:t>
            </a:r>
            <a:r>
              <a:rPr lang="en-US" sz="2800" b="1" i="1" u="sng">
                <a:solidFill>
                  <a:schemeClr val="folHlink"/>
                </a:solidFill>
              </a:rPr>
              <a:t>independent</a:t>
            </a:r>
            <a:r>
              <a:rPr lang="en-US" sz="2800">
                <a:solidFill>
                  <a:schemeClr val="folHlink"/>
                </a:solidFill>
              </a:rPr>
              <a:t> of one another.</a:t>
            </a:r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4876800" y="1752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 algn="l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Multiply                           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Multiply</a:t>
            </a:r>
            <a:r>
              <a:rPr lang="en-US" sz="2400">
                <a:latin typeface="Courier New" pitchFamily="49" charset="0"/>
              </a:rPr>
              <a:t>               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Add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+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Store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 sz="2400">
              <a:solidFill>
                <a:schemeClr val="tx2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8CA46-974D-4F8C-946B-5349B1306307}" type="slidenum">
              <a:rPr lang="en-US"/>
              <a:pPr/>
              <a:t>15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Operation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5388" cy="3124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endParaRPr lang="en-US" b="1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endParaRPr lang="en-US" b="1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r>
              <a:rPr lang="en-US" b="1"/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	</a:t>
            </a: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2700338" y="4495800"/>
            <a:ext cx="58991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If order doesn’t matter,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folHlink"/>
                </a:solidFill>
              </a:rPr>
              <a:t>then things can happen </a:t>
            </a:r>
            <a:r>
              <a:rPr lang="en-US" sz="2800" b="1" u="sng">
                <a:solidFill>
                  <a:schemeClr val="hlink"/>
                </a:solidFill>
              </a:rPr>
              <a:t>simultaneously</a:t>
            </a:r>
            <a:r>
              <a:rPr lang="en-US" sz="280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So, we go from 8 operations down to 5.</a:t>
            </a:r>
          </a:p>
          <a:p>
            <a:r>
              <a:rPr lang="en-US" sz="2000">
                <a:solidFill>
                  <a:schemeClr val="folHlink"/>
                </a:solidFill>
              </a:rPr>
              <a:t>(Note: there are lots of simplifying assumptions here.)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Loops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587E-7B2C-41ED-A480-298C8F40A306}" type="slidenum">
              <a:rPr lang="en-US"/>
              <a:pPr/>
              <a:t>17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Loops Are Good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Most compilers are very good at optimizing </a:t>
            </a:r>
            <a:r>
              <a:rPr lang="en-US" b="1" u="sng">
                <a:solidFill>
                  <a:schemeClr val="folHlink"/>
                </a:solidFill>
              </a:rPr>
              <a:t>loops</a:t>
            </a:r>
            <a:r>
              <a:rPr lang="en-US"/>
              <a:t>, and not very good at optimizing other constructs.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folHlink"/>
                </a:solidFill>
              </a:rPr>
              <a:t>Why?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0343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    dst(index) = src1(index) + src2(index)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END DO</a:t>
            </a:r>
          </a:p>
          <a:p>
            <a:pPr algn="l"/>
            <a:endParaRPr lang="en-US" sz="2400" b="1">
              <a:solidFill>
                <a:schemeClr val="folHlink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    dst[index] = src1[index] + src2[index];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152CD-19FE-4CEC-A7CA-4F50535B4DAB}" type="slidenum">
              <a:rPr lang="en-US"/>
              <a:pPr/>
              <a:t>18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Loops Are Good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r>
              <a:rPr lang="en-US"/>
              <a:t>Loops are </a:t>
            </a:r>
            <a:r>
              <a:rPr lang="en-US" b="1" u="sng"/>
              <a:t>very common</a:t>
            </a:r>
            <a:r>
              <a:rPr lang="en-US"/>
              <a:t> in many programs.</a:t>
            </a:r>
          </a:p>
          <a:p>
            <a:r>
              <a:rPr lang="en-US"/>
              <a:t>Also, it’s easier to optimize loops than more arbitrary sequences of instructions: when a program does </a:t>
            </a:r>
            <a:r>
              <a:rPr lang="en-US" b="1" u="sng"/>
              <a:t>the same thing over and over</a:t>
            </a:r>
            <a:r>
              <a:rPr lang="en-US"/>
              <a:t>, it’s </a:t>
            </a:r>
            <a:r>
              <a:rPr lang="en-US" b="1" u="sng"/>
              <a:t>easier to predict</a:t>
            </a:r>
            <a:r>
              <a:rPr lang="en-US"/>
              <a:t> what’s likely to happen next.</a:t>
            </a:r>
          </a:p>
          <a:p>
            <a:pPr>
              <a:buFont typeface="Wingdings" pitchFamily="2" charset="2"/>
              <a:buNone/>
            </a:pPr>
            <a:r>
              <a:rPr lang="en-US"/>
              <a:t>So, hardware vendors have designed their products to be able to execute loops quickly.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EFE95-FBB2-4553-A8EF-E0AE3E93A0E9}" type="slidenum">
              <a:rPr lang="en-US"/>
              <a:pPr/>
              <a:t>19</a:t>
            </a:fld>
            <a:endParaRPr lang="en-US"/>
          </a:p>
        </p:txBody>
      </p:sp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61166-5CDE-4E46-92A3-0BE563982B7A}" type="slidenum">
              <a:rPr lang="en-US"/>
              <a:pPr/>
              <a:t>2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dirty="0"/>
              <a:t>What is Instruction-Level Parallelism?</a:t>
            </a:r>
          </a:p>
          <a:p>
            <a:r>
              <a:rPr lang="en-US" dirty="0"/>
              <a:t>Scalar Operation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Pipelining</a:t>
            </a:r>
          </a:p>
          <a:p>
            <a:pPr>
              <a:lnSpc>
                <a:spcPct val="80000"/>
              </a:lnSpc>
            </a:pPr>
            <a:r>
              <a:rPr lang="en-US" dirty="0"/>
              <a:t>Loop Performance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Superpipelining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Vectors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Real Example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D74D1-1713-4939-B22F-2557EB8F9B34}" type="slidenum">
              <a:rPr lang="en-US"/>
              <a:pPr/>
              <a:t>20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Loops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371600"/>
            <a:ext cx="7697787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DO i = 1, length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  z(i) = a(i) * b(i) + c(i) * d(i)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8077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folHlink"/>
                </a:solidFill>
              </a:rPr>
              <a:t>Each of the iterations is </a:t>
            </a:r>
            <a:r>
              <a:rPr lang="en-US" sz="2800" b="1" u="sng">
                <a:solidFill>
                  <a:schemeClr val="folHlink"/>
                </a:solidFill>
              </a:rPr>
              <a:t>completely independent</a:t>
            </a:r>
            <a:r>
              <a:rPr lang="en-US" sz="2800">
                <a:solidFill>
                  <a:schemeClr val="folHlink"/>
                </a:solidFill>
              </a:rPr>
              <a:t> of all of the other iterations; for example,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>
                <a:solidFill>
                  <a:schemeClr val="hlink"/>
                </a:solidFill>
                <a:latin typeface="Courier New" pitchFamily="49" charset="0"/>
              </a:rPr>
              <a:t>z(1) = a(1) * b(1) + c(1) * d(1)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folHlink"/>
                </a:solidFill>
              </a:rPr>
              <a:t>has nothing to do with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>
                <a:solidFill>
                  <a:schemeClr val="hlink"/>
                </a:solidFill>
                <a:latin typeface="Courier New" pitchFamily="49" charset="0"/>
              </a:rPr>
              <a:t>z(2) = a(2) * b(2) + c(2) * d(2)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folHlink"/>
                </a:solidFill>
              </a:rPr>
              <a:t>Operations that are independent of each other can be performed in </a:t>
            </a:r>
            <a:r>
              <a:rPr lang="en-US" sz="2800" b="1" u="sng">
                <a:solidFill>
                  <a:schemeClr val="folHlink"/>
                </a:solidFill>
              </a:rPr>
              <a:t>parallel</a:t>
            </a:r>
            <a:r>
              <a:rPr lang="en-US" sz="2800">
                <a:solidFill>
                  <a:schemeClr val="folHlink"/>
                </a:solidFill>
              </a:rPr>
              <a:t>.</a:t>
            </a:r>
            <a:endParaRPr lang="en-US" sz="280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8A4CB-1303-4826-9CE7-2B1AA3DBDD18}" type="slidenum">
              <a:rPr lang="en-US"/>
              <a:pPr/>
              <a:t>21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Loops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for (i = 0; i &lt; length; i++) {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  z[i] = a[i] * b[i] + c[i] * d[i];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/>
              <a:t>        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609600" y="2457450"/>
            <a:ext cx="76962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 b="1" u="sng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90000"/>
              </a:lnSpc>
              <a:buFontTx/>
              <a:buAutoNum type="arabicPeriod"/>
            </a:pPr>
            <a:r>
              <a:rPr lang="en-US" sz="2400"/>
              <a:t>Multiply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457200" indent="-457200" algn="l">
              <a:lnSpc>
                <a:spcPct val="90000"/>
              </a:lnSpc>
              <a:buFontTx/>
              <a:buAutoNum type="arabicPeriod"/>
            </a:pPr>
            <a:r>
              <a:rPr lang="en-US" sz="2400"/>
              <a:t>Multiply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           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Add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+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Store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z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multiply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etc etc etc</a:t>
            </a:r>
          </a:p>
          <a:p>
            <a:pPr marL="457200" indent="-457200" algn="l"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Once this loop is “in flight,” each iteration adds only 2 operations to the total, not 8.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1E18E-22E2-4A26-9D07-B136ACFC26CF}" type="slidenum">
              <a:rPr lang="en-US"/>
              <a:pPr/>
              <a:t>22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IBM POWER4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/>
              <a:t>8-way</a:t>
            </a:r>
            <a:r>
              <a:rPr lang="en-US"/>
              <a:t> Superscalar: can execute up to 8 operations at the same time</a:t>
            </a:r>
            <a:r>
              <a:rPr lang="en-US" baseline="30000"/>
              <a:t>[1]</a:t>
            </a:r>
          </a:p>
          <a:p>
            <a:r>
              <a:rPr lang="en-US"/>
              <a:t>2 integer arithmetic or logical operations, and</a:t>
            </a:r>
          </a:p>
          <a:p>
            <a:r>
              <a:rPr lang="en-US"/>
              <a:t>2 floating point arithmetic operations, and</a:t>
            </a:r>
          </a:p>
          <a:p>
            <a:r>
              <a:rPr lang="en-US"/>
              <a:t>2 memory access (load or store) operations, and</a:t>
            </a:r>
          </a:p>
          <a:p>
            <a:r>
              <a:rPr lang="en-US"/>
              <a:t>1 branch operation, and</a:t>
            </a:r>
          </a:p>
          <a:p>
            <a:r>
              <a:rPr lang="en-US"/>
              <a:t>1 conditional operation</a:t>
            </a:r>
          </a:p>
        </p:txBody>
      </p:sp>
      <p:pic>
        <p:nvPicPr>
          <p:cNvPr id="578564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949325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Pipelining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CC793-E6F5-4AD0-9894-5487F6CDE710}" type="slidenum">
              <a:rPr lang="en-US"/>
              <a:pPr/>
              <a:t>24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/>
              <a:t>Pipelining</a:t>
            </a:r>
            <a:r>
              <a:rPr lang="en-US"/>
              <a:t> is like an assembly line or a bucket brigade.</a:t>
            </a:r>
          </a:p>
          <a:p>
            <a:pPr>
              <a:lnSpc>
                <a:spcPct val="60000"/>
              </a:lnSpc>
            </a:pPr>
            <a:r>
              <a:rPr lang="en-US"/>
              <a:t>An operation consists of multiple stages.</a:t>
            </a:r>
          </a:p>
          <a:p>
            <a:pPr>
              <a:lnSpc>
                <a:spcPct val="70000"/>
              </a:lnSpc>
            </a:pPr>
            <a:r>
              <a:rPr lang="en-US"/>
              <a:t>After a particular set of operands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	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z(i) = a(i) * b(i) + c(i) * d(i)</a:t>
            </a:r>
            <a:endParaRPr lang="en-US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completes a particular stage, they move into the next stage.</a:t>
            </a:r>
          </a:p>
          <a:p>
            <a:pPr>
              <a:lnSpc>
                <a:spcPct val="80000"/>
              </a:lnSpc>
            </a:pPr>
            <a:r>
              <a:rPr lang="en-US"/>
              <a:t>Then, another set of operands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	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z(i+1) = a(i+1) * b(i+1) + c(i+1) * d(i+1)</a:t>
            </a:r>
            <a:endParaRPr lang="en-US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can move into the stage that was just abandoned by the previous set.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A802-E5C2-4E27-B00B-E33B8C9A1FF9}" type="slidenum">
              <a:rPr lang="en-US"/>
              <a:pPr/>
              <a:t>25</a:t>
            </a:fld>
            <a:endParaRPr lang="en-US"/>
          </a:p>
        </p:txBody>
      </p:sp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1B78-C7E9-4F61-BDBD-A95FFCBB7B87}" type="slidenum">
              <a:rPr lang="en-US"/>
              <a:pPr/>
              <a:t>26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752600"/>
            <a:ext cx="5334000" cy="609600"/>
            <a:chOff x="288" y="1104"/>
            <a:chExt cx="3360" cy="384"/>
          </a:xfrm>
        </p:grpSpPr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1" name="Rectangle 5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62" name="Rectangle 6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3" name="Rectangle 7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64" name="Rectangle 8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2362200"/>
            <a:ext cx="5334000" cy="609600"/>
            <a:chOff x="288" y="1104"/>
            <a:chExt cx="3360" cy="384"/>
          </a:xfrm>
        </p:grpSpPr>
        <p:sp>
          <p:nvSpPr>
            <p:cNvPr id="582666" name="Rectangle 10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7" name="Rectangle 11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68" name="Rectangle 12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9" name="Rectangle 13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70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971800"/>
            <a:ext cx="5334000" cy="609600"/>
            <a:chOff x="288" y="1104"/>
            <a:chExt cx="3360" cy="384"/>
          </a:xfrm>
        </p:grpSpPr>
        <p:sp>
          <p:nvSpPr>
            <p:cNvPr id="582672" name="Rectangle 16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3" name="Rectangle 17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74" name="Rectangle 18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5" name="Rectangle 19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76" name="Rectangle 20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505200" y="3581400"/>
            <a:ext cx="5334000" cy="609600"/>
            <a:chOff x="288" y="1104"/>
            <a:chExt cx="3360" cy="384"/>
          </a:xfrm>
        </p:grpSpPr>
        <p:sp>
          <p:nvSpPr>
            <p:cNvPr id="582678" name="Rectangle 22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9" name="Rectangle 23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80" name="Rectangle 24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81" name="Rectangle 25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82" name="Rectangle 26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sp>
        <p:nvSpPr>
          <p:cNvPr id="582683" name="Text Box 27"/>
          <p:cNvSpPr txBox="1">
            <a:spLocks noChangeArrowheads="1"/>
          </p:cNvSpPr>
          <p:nvPr/>
        </p:nvSpPr>
        <p:spPr bwMode="auto">
          <a:xfrm>
            <a:off x="5775325" y="18192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582684" name="Text Box 28"/>
          <p:cNvSpPr txBox="1">
            <a:spLocks noChangeArrowheads="1"/>
          </p:cNvSpPr>
          <p:nvPr/>
        </p:nvSpPr>
        <p:spPr bwMode="auto">
          <a:xfrm>
            <a:off x="6765925" y="24288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2</a:t>
            </a:r>
          </a:p>
        </p:txBody>
      </p:sp>
      <p:sp>
        <p:nvSpPr>
          <p:cNvPr id="582685" name="Text Box 29"/>
          <p:cNvSpPr txBox="1">
            <a:spLocks noChangeArrowheads="1"/>
          </p:cNvSpPr>
          <p:nvPr/>
        </p:nvSpPr>
        <p:spPr bwMode="auto">
          <a:xfrm>
            <a:off x="1295400" y="30480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3</a:t>
            </a:r>
          </a:p>
        </p:txBody>
      </p:sp>
      <p:sp>
        <p:nvSpPr>
          <p:cNvPr id="582686" name="Text Box 30"/>
          <p:cNvSpPr txBox="1">
            <a:spLocks noChangeArrowheads="1"/>
          </p:cNvSpPr>
          <p:nvPr/>
        </p:nvSpPr>
        <p:spPr bwMode="auto">
          <a:xfrm>
            <a:off x="2362200" y="36576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4</a:t>
            </a:r>
          </a:p>
        </p:txBody>
      </p:sp>
      <p:sp>
        <p:nvSpPr>
          <p:cNvPr id="582687" name="Line 31"/>
          <p:cNvSpPr>
            <a:spLocks noChangeShapeType="1"/>
          </p:cNvSpPr>
          <p:nvPr/>
        </p:nvSpPr>
        <p:spPr bwMode="auto">
          <a:xfrm>
            <a:off x="304800" y="43434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2688" name="Text Box 32"/>
          <p:cNvSpPr txBox="1">
            <a:spLocks noChangeArrowheads="1"/>
          </p:cNvSpPr>
          <p:nvPr/>
        </p:nvSpPr>
        <p:spPr bwMode="auto">
          <a:xfrm>
            <a:off x="3370263" y="4308475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Computation time</a:t>
            </a:r>
          </a:p>
        </p:txBody>
      </p:sp>
      <p:sp>
        <p:nvSpPr>
          <p:cNvPr id="582689" name="Text Box 33"/>
          <p:cNvSpPr txBox="1">
            <a:spLocks noChangeArrowheads="1"/>
          </p:cNvSpPr>
          <p:nvPr/>
        </p:nvSpPr>
        <p:spPr bwMode="auto">
          <a:xfrm>
            <a:off x="533400" y="4667250"/>
            <a:ext cx="807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/>
              <a:t>If each stage takes, say, one CPU cycle, then once the loop gets going, each iteration of the loop increases the total time by only one cycle.  So a loop of length 1000 takes only 1004 cycles. </a:t>
            </a:r>
            <a:r>
              <a:rPr lang="en-US" sz="2800" baseline="30000"/>
              <a:t>[3]</a:t>
            </a:r>
          </a:p>
        </p:txBody>
      </p:sp>
      <p:sp>
        <p:nvSpPr>
          <p:cNvPr id="582690" name="Text Box 34"/>
          <p:cNvSpPr txBox="1">
            <a:spLocks noChangeArrowheads="1"/>
          </p:cNvSpPr>
          <p:nvPr/>
        </p:nvSpPr>
        <p:spPr bwMode="auto">
          <a:xfrm>
            <a:off x="5730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0</a:t>
            </a:r>
          </a:p>
        </p:txBody>
      </p:sp>
      <p:sp>
        <p:nvSpPr>
          <p:cNvPr id="582691" name="Text Box 35"/>
          <p:cNvSpPr txBox="1">
            <a:spLocks noChangeArrowheads="1"/>
          </p:cNvSpPr>
          <p:nvPr/>
        </p:nvSpPr>
        <p:spPr bwMode="auto">
          <a:xfrm>
            <a:off x="16398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1</a:t>
            </a:r>
          </a:p>
        </p:txBody>
      </p:sp>
      <p:sp>
        <p:nvSpPr>
          <p:cNvPr id="582692" name="Text Box 36"/>
          <p:cNvSpPr txBox="1">
            <a:spLocks noChangeArrowheads="1"/>
          </p:cNvSpPr>
          <p:nvPr/>
        </p:nvSpPr>
        <p:spPr bwMode="auto">
          <a:xfrm>
            <a:off x="2693988" y="1433513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2</a:t>
            </a:r>
          </a:p>
        </p:txBody>
      </p:sp>
      <p:sp>
        <p:nvSpPr>
          <p:cNvPr id="582693" name="Text Box 37"/>
          <p:cNvSpPr txBox="1">
            <a:spLocks noChangeArrowheads="1"/>
          </p:cNvSpPr>
          <p:nvPr/>
        </p:nvSpPr>
        <p:spPr bwMode="auto">
          <a:xfrm>
            <a:off x="37734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3</a:t>
            </a:r>
          </a:p>
        </p:txBody>
      </p:sp>
      <p:sp>
        <p:nvSpPr>
          <p:cNvPr id="582694" name="Text Box 38"/>
          <p:cNvSpPr txBox="1">
            <a:spLocks noChangeArrowheads="1"/>
          </p:cNvSpPr>
          <p:nvPr/>
        </p:nvSpPr>
        <p:spPr bwMode="auto">
          <a:xfrm>
            <a:off x="4838700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4</a:t>
            </a:r>
          </a:p>
        </p:txBody>
      </p:sp>
      <p:sp>
        <p:nvSpPr>
          <p:cNvPr id="582695" name="Text Box 39"/>
          <p:cNvSpPr txBox="1">
            <a:spLocks noChangeArrowheads="1"/>
          </p:cNvSpPr>
          <p:nvPr/>
        </p:nvSpPr>
        <p:spPr bwMode="auto">
          <a:xfrm>
            <a:off x="5894388" y="1433513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5</a:t>
            </a:r>
          </a:p>
        </p:txBody>
      </p:sp>
      <p:sp>
        <p:nvSpPr>
          <p:cNvPr id="582696" name="Text Box 40"/>
          <p:cNvSpPr txBox="1">
            <a:spLocks noChangeArrowheads="1"/>
          </p:cNvSpPr>
          <p:nvPr/>
        </p:nvSpPr>
        <p:spPr bwMode="auto">
          <a:xfrm>
            <a:off x="68976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6</a:t>
            </a:r>
          </a:p>
        </p:txBody>
      </p:sp>
      <p:sp>
        <p:nvSpPr>
          <p:cNvPr id="582697" name="Text Box 41"/>
          <p:cNvSpPr txBox="1">
            <a:spLocks noChangeArrowheads="1"/>
          </p:cNvSpPr>
          <p:nvPr/>
        </p:nvSpPr>
        <p:spPr bwMode="auto">
          <a:xfrm>
            <a:off x="79644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7</a:t>
            </a:r>
          </a:p>
        </p:txBody>
      </p:sp>
      <p:sp>
        <p:nvSpPr>
          <p:cNvPr id="582698" name="Text Box 42"/>
          <p:cNvSpPr txBox="1">
            <a:spLocks noChangeArrowheads="1"/>
          </p:cNvSpPr>
          <p:nvPr/>
        </p:nvSpPr>
        <p:spPr bwMode="auto">
          <a:xfrm>
            <a:off x="457200" y="36576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chemeClr val="folHlink"/>
                </a:solidFill>
              </a:rPr>
              <a:t>DON’T PANIC!</a:t>
            </a:r>
          </a:p>
        </p:txBody>
      </p:sp>
      <p:sp>
        <p:nvSpPr>
          <p:cNvPr id="582699" name="Text Box 43"/>
          <p:cNvSpPr txBox="1">
            <a:spLocks noChangeArrowheads="1"/>
          </p:cNvSpPr>
          <p:nvPr/>
        </p:nvSpPr>
        <p:spPr bwMode="auto">
          <a:xfrm>
            <a:off x="6858000" y="19050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folHlink"/>
                </a:solidFill>
              </a:rPr>
              <a:t>DON’T 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0BACA-A74F-4A46-96E5-CFAF082C6704}" type="slidenum">
              <a:rPr lang="en-US"/>
              <a:pPr/>
              <a:t>27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Pipelines: Example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IBM POWER4: pipeline length </a:t>
            </a:r>
            <a:r>
              <a:rPr lang="en-US">
                <a:sym typeface="Symbol" pitchFamily="18" charset="2"/>
              </a:rPr>
              <a:t> 15 stages</a:t>
            </a:r>
            <a:r>
              <a:rPr lang="en-US"/>
              <a:t> </a:t>
            </a:r>
            <a:r>
              <a:rPr lang="en-US" baseline="30000"/>
              <a:t>[1]</a:t>
            </a:r>
            <a:endParaRPr lang="en-US"/>
          </a:p>
        </p:txBody>
      </p:sp>
      <p:pic>
        <p:nvPicPr>
          <p:cNvPr id="583684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1460500" cy="304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6DC42-7E9F-47E5-AF34-0AF314416C80}" type="slidenum">
              <a:rPr lang="en-US"/>
              <a:pPr/>
              <a:t>28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Loops (F90)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391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+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-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/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/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sum = sum + src(index)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5029200" y="4876800"/>
            <a:ext cx="293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i="1" u="sng">
                <a:solidFill>
                  <a:schemeClr val="folHlink"/>
                </a:solidFill>
              </a:rPr>
              <a:t>Reduction</a:t>
            </a:r>
            <a:r>
              <a:rPr lang="en-US" sz="2800">
                <a:solidFill>
                  <a:schemeClr val="folHlink"/>
                </a:solidFill>
              </a:rPr>
              <a:t>: convert</a:t>
            </a:r>
          </a:p>
          <a:p>
            <a:pPr algn="l"/>
            <a:r>
              <a:rPr lang="en-US" sz="2800">
                <a:solidFill>
                  <a:schemeClr val="folHlink"/>
                </a:solidFill>
              </a:rPr>
              <a:t>array to scalar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391F7-B0AE-4972-9A85-624C9B606099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Loops (C)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391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+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-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*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/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/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sum = sum + src[index];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EEF5-8931-4F1E-B546-FE6F99995A9E}" type="slidenum">
              <a:rPr lang="en-US"/>
              <a:pPr/>
              <a:t>3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/>
              <a:t>Parallelism</a:t>
            </a:r>
          </a:p>
        </p:txBody>
      </p:sp>
      <p:pic>
        <p:nvPicPr>
          <p:cNvPr id="559107" name="Picture 3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167063" cy="2136775"/>
          </a:xfrm>
          <a:prstGeom prst="rect">
            <a:avLst/>
          </a:prstGeom>
          <a:noFill/>
        </p:spPr>
      </p:pic>
      <p:pic>
        <p:nvPicPr>
          <p:cNvPr id="559108" name="Picture 4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09" name="Picture 5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10" name="Picture 6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1" name="Picture 7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2" name="Picture 8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3" name="Picture 9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4" name="Picture 10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5" name="Picture 11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6" name="Picture 12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17" name="Picture 13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18" name="Picture 14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19" name="Picture 15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20" name="Picture 16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876800"/>
            <a:ext cx="1143000" cy="771525"/>
          </a:xfrm>
          <a:prstGeom prst="rect">
            <a:avLst/>
          </a:prstGeom>
          <a:noFill/>
        </p:spPr>
      </p:pic>
      <p:pic>
        <p:nvPicPr>
          <p:cNvPr id="559121" name="Picture 17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76800"/>
            <a:ext cx="1143000" cy="771525"/>
          </a:xfrm>
          <a:prstGeom prst="rect">
            <a:avLst/>
          </a:prstGeom>
          <a:noFill/>
        </p:spPr>
      </p:pic>
      <p:pic>
        <p:nvPicPr>
          <p:cNvPr id="559122" name="Picture 18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76800"/>
            <a:ext cx="1143000" cy="771525"/>
          </a:xfrm>
          <a:prstGeom prst="rect">
            <a:avLst/>
          </a:prstGeom>
          <a:noFill/>
        </p:spPr>
      </p:pic>
      <p:sp>
        <p:nvSpPr>
          <p:cNvPr id="559123" name="Text Box 19"/>
          <p:cNvSpPr txBox="1">
            <a:spLocks noChangeArrowheads="1"/>
          </p:cNvSpPr>
          <p:nvPr/>
        </p:nvSpPr>
        <p:spPr bwMode="auto">
          <a:xfrm>
            <a:off x="1371600" y="342900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Less fish …</a:t>
            </a:r>
          </a:p>
        </p:txBody>
      </p:sp>
      <p:sp>
        <p:nvSpPr>
          <p:cNvPr id="559124" name="Text Box 20"/>
          <p:cNvSpPr txBox="1">
            <a:spLocks noChangeArrowheads="1"/>
          </p:cNvSpPr>
          <p:nvPr/>
        </p:nvSpPr>
        <p:spPr bwMode="auto">
          <a:xfrm>
            <a:off x="5562600" y="5562600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More fish!</a:t>
            </a:r>
          </a:p>
        </p:txBody>
      </p:sp>
      <p:sp>
        <p:nvSpPr>
          <p:cNvPr id="559125" name="Text Box 21"/>
          <p:cNvSpPr txBox="1">
            <a:spLocks noChangeArrowheads="1"/>
          </p:cNvSpPr>
          <p:nvPr/>
        </p:nvSpPr>
        <p:spPr bwMode="auto">
          <a:xfrm>
            <a:off x="762000" y="1219200"/>
            <a:ext cx="365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i="1" u="sng"/>
              <a:t>Parallelism</a:t>
            </a:r>
            <a:r>
              <a:rPr lang="en-US" sz="2800"/>
              <a:t> means doing multiple things at the same time: You can get more work done in the same time.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172200"/>
            <a:ext cx="5334000" cy="457200"/>
          </a:xfrm>
        </p:spPr>
        <p:txBody>
          <a:bodyPr/>
          <a:lstStyle/>
          <a:p>
            <a:r>
              <a:rPr lang="en-US" dirty="0" smtClean="0"/>
              <a:t>Parallel &amp; Cluster: Instruction Level Parallelism</a:t>
            </a:r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112E4-071B-485F-9148-582D25DF0D76}" type="slidenum">
              <a:rPr lang="en-US"/>
              <a:pPr/>
              <a:t>30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Slightly Less Simple Loops (F90)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762000" y="1227138"/>
            <a:ext cx="782955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** src2(index) !! src1 ^ src2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MOD(src1(index), src2(index))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SQRT(src(index))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COS(src(index))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EXP(src(index))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5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LOG(src(index))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12DE35-2FB1-4770-AC53-08834516623B}" type="slidenum">
              <a:rPr lang="en-US"/>
              <a:pPr/>
              <a:t>31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Slightly Less Simple Loops (C)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762000" y="1227138"/>
            <a:ext cx="63277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pow(src1[index], src2[index]);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%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sqrt(src[index]);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cos(src[index]);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exp(src[index]);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5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log(src[index]);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Loop Performance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BFA09-02C5-4FED-A278-E6B6CCDF8A3A}" type="slidenum">
              <a:rPr lang="en-US"/>
              <a:pPr/>
              <a:t>33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Characteristics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5029200"/>
          </a:xfrm>
        </p:spPr>
        <p:txBody>
          <a:bodyPr/>
          <a:lstStyle/>
          <a:p>
            <a:r>
              <a:rPr lang="en-US"/>
              <a:t>Different operations take different amounts of time.</a:t>
            </a:r>
          </a:p>
          <a:p>
            <a:r>
              <a:rPr lang="en-US"/>
              <a:t>Different processor types have different performance characteristics, but there are some characteristics that many platforms have in common.</a:t>
            </a:r>
          </a:p>
          <a:p>
            <a:r>
              <a:rPr lang="en-US"/>
              <a:t>Different compilers, even on the same hardware, perform differently.</a:t>
            </a:r>
          </a:p>
          <a:p>
            <a:r>
              <a:rPr lang="en-US"/>
              <a:t>On some processors, floating point and integer speeds are similar, while on others they differ.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80E0A-72AA-4226-BEC8-DA93B5AA9FE1}" type="slidenum">
              <a:rPr lang="en-US"/>
              <a:pPr/>
              <a:t>34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Operation Speeds</a:t>
            </a:r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1066800"/>
          <a:ext cx="6629400" cy="5056188"/>
        </p:xfrm>
        <a:graphic>
          <a:graphicData uri="http://schemas.openxmlformats.org/presentationml/2006/ole">
            <p:oleObj spid="_x0000_s79874" name="Worksheet" r:id="rId4" imgW="9753448" imgH="7438821" progId="Excel.Sheet.8">
              <p:embed/>
            </p:oleObj>
          </a:graphicData>
        </a:graphic>
      </p:graphicFrame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457200" y="2438400"/>
            <a:ext cx="685800" cy="2362200"/>
          </a:xfrm>
          <a:prstGeom prst="upArrow">
            <a:avLst>
              <a:gd name="adj1" fmla="val 50000"/>
              <a:gd name="adj2" fmla="val 8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Better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C75DC-7D2B-4345-AB66-353EBB9280A9}" type="slidenum">
              <a:rPr lang="en-US"/>
              <a:pPr/>
              <a:t>35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and Slow Operations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Fast</a:t>
            </a:r>
            <a:r>
              <a:rPr lang="en-US"/>
              <a:t>: sum, add, subtract, multiply</a:t>
            </a:r>
          </a:p>
          <a:p>
            <a:r>
              <a:rPr lang="en-US" b="1" u="sng"/>
              <a:t>Medium</a:t>
            </a:r>
            <a:r>
              <a:rPr lang="en-US"/>
              <a:t>: divide, mod (that is, remainder)</a:t>
            </a:r>
          </a:p>
          <a:p>
            <a:r>
              <a:rPr lang="en-US" b="1" u="sng"/>
              <a:t>Slow</a:t>
            </a:r>
            <a:r>
              <a:rPr lang="en-US"/>
              <a:t>: transcendental functions (sqrt, sin, exp)</a:t>
            </a:r>
          </a:p>
          <a:p>
            <a:r>
              <a:rPr lang="en-US" b="1" u="sng"/>
              <a:t>Incredibly slow</a:t>
            </a:r>
            <a:r>
              <a:rPr lang="en-US"/>
              <a:t>: power </a:t>
            </a:r>
            <a:r>
              <a:rPr lang="en-US" i="1"/>
              <a:t>x</a:t>
            </a:r>
            <a:r>
              <a:rPr lang="en-US" i="1" baseline="30000"/>
              <a:t>y</a:t>
            </a:r>
            <a:r>
              <a:rPr lang="en-US" i="1"/>
              <a:t> </a:t>
            </a:r>
            <a:r>
              <a:rPr lang="en-US"/>
              <a:t>for real </a:t>
            </a:r>
            <a:r>
              <a:rPr lang="en-US" i="1"/>
              <a:t>x</a:t>
            </a:r>
            <a:r>
              <a:rPr lang="en-US"/>
              <a:t> and </a:t>
            </a:r>
            <a:r>
              <a:rPr lang="en-US" i="1"/>
              <a:t>y</a:t>
            </a:r>
          </a:p>
          <a:p>
            <a:pPr>
              <a:buFont typeface="Wingdings" pitchFamily="2" charset="2"/>
              <a:buNone/>
            </a:pPr>
            <a:r>
              <a:rPr lang="en-US"/>
              <a:t>On most platforms, divide, mod and transcendental functions are not pipelined, so a code will run faster if most of it is just adds, subtracts and multiplies.</a:t>
            </a:r>
          </a:p>
          <a:p>
            <a:pPr>
              <a:buFont typeface="Wingdings" pitchFamily="2" charset="2"/>
              <a:buNone/>
            </a:pPr>
            <a:r>
              <a:rPr lang="en-US"/>
              <a:t>For example, solving an N x N system of linear equations by LU decomposition uses on the order of N</a:t>
            </a:r>
            <a:r>
              <a:rPr lang="en-US" baseline="30000"/>
              <a:t>3</a:t>
            </a:r>
            <a:r>
              <a:rPr lang="en-US"/>
              <a:t> additions and multiplications, but only on the order of N divisions.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80050-140A-41B3-BE76-7388BBA20590}" type="slidenum">
              <a:rPr lang="en-US"/>
              <a:pPr/>
              <a:t>36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Prevent Pipelining?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Certain events make it very hard (maybe even impossible) for compilers to pipeline a loop, such as:</a:t>
            </a:r>
          </a:p>
          <a:p>
            <a:pPr lvl="1"/>
            <a:r>
              <a:rPr lang="en-US" sz="2600"/>
              <a:t>array elements accessed in </a:t>
            </a:r>
            <a:r>
              <a:rPr lang="en-US" sz="2600" b="1" u="sng"/>
              <a:t>random order</a:t>
            </a:r>
          </a:p>
          <a:p>
            <a:pPr lvl="1"/>
            <a:r>
              <a:rPr lang="en-US" sz="2600"/>
              <a:t>loop body </a:t>
            </a:r>
            <a:r>
              <a:rPr lang="en-US" sz="2600" b="1" u="sng"/>
              <a:t>too complicated</a:t>
            </a:r>
          </a:p>
          <a:p>
            <a:pPr lvl="1"/>
            <a:r>
              <a:rPr lang="en-US" sz="2600" b="1" u="sng">
                <a:latin typeface="Courier New" pitchFamily="49" charset="0"/>
              </a:rPr>
              <a:t>if</a:t>
            </a:r>
            <a:r>
              <a:rPr lang="en-US" sz="2600" b="1" u="sng"/>
              <a:t> statements</a:t>
            </a:r>
            <a:r>
              <a:rPr lang="en-US" sz="2600"/>
              <a:t> inside the loop (on some platforms)</a:t>
            </a:r>
          </a:p>
          <a:p>
            <a:pPr lvl="1"/>
            <a:r>
              <a:rPr lang="en-US" sz="2600"/>
              <a:t>premature </a:t>
            </a:r>
            <a:r>
              <a:rPr lang="en-US" sz="2600" b="1" u="sng"/>
              <a:t>loop exits</a:t>
            </a:r>
          </a:p>
          <a:p>
            <a:pPr lvl="1"/>
            <a:r>
              <a:rPr lang="en-US" sz="2600"/>
              <a:t>function/subroutine </a:t>
            </a:r>
            <a:r>
              <a:rPr lang="en-US" sz="2600" b="1" u="sng"/>
              <a:t>calls</a:t>
            </a:r>
          </a:p>
          <a:p>
            <a:pPr lvl="1"/>
            <a:r>
              <a:rPr lang="en-US" sz="2600" b="1" u="sng"/>
              <a:t>I/O</a:t>
            </a:r>
          </a:p>
          <a:p>
            <a:pPr lvl="1"/>
            <a:endParaRPr lang="en-US" sz="2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56892-3BAB-4F76-8AA7-4B83208326C5}" type="slidenum">
              <a:rPr lang="en-US"/>
              <a:pPr/>
              <a:t>37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b="1" u="sng">
                <a:solidFill>
                  <a:srgbClr val="993366"/>
                </a:solidFill>
              </a:rPr>
              <a:t>Random access order</a:t>
            </a:r>
            <a:r>
              <a:rPr lang="en-US"/>
              <a:t>: Ordered array access is common, so pipelining hardware and compilers tend to be designed under the assumption that most loops will be ordered.  Also, the pipeline will constantly </a:t>
            </a:r>
            <a:r>
              <a:rPr lang="en-US" b="1" i="1" u="sng"/>
              <a:t>stall</a:t>
            </a:r>
            <a:r>
              <a:rPr lang="en-US"/>
              <a:t> because data will come from main memory, not cache.</a:t>
            </a:r>
          </a:p>
          <a:p>
            <a:r>
              <a:rPr lang="en-US" b="1" u="sng">
                <a:solidFill>
                  <a:srgbClr val="993366"/>
                </a:solidFill>
              </a:rPr>
              <a:t>Complicated loop body</a:t>
            </a:r>
            <a:r>
              <a:rPr lang="en-US"/>
              <a:t>:  The compiler gets too overwhelmed and can’t figure out how to schedule the instructions.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606BB-6343-4AC3-BFEC-50B0E24E61B5}" type="slidenum">
              <a:rPr lang="en-US"/>
              <a:pPr/>
              <a:t>38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029200"/>
          </a:xfrm>
        </p:spPr>
        <p:txBody>
          <a:bodyPr/>
          <a:lstStyle/>
          <a:p>
            <a:r>
              <a:rPr lang="en-US" b="1" u="sng">
                <a:solidFill>
                  <a:srgbClr val="993366"/>
                </a:solidFill>
                <a:latin typeface="Courier New" pitchFamily="49" charset="0"/>
              </a:rPr>
              <a:t>if</a:t>
            </a:r>
            <a:r>
              <a:rPr lang="en-US" b="1" u="sng">
                <a:solidFill>
                  <a:srgbClr val="993366"/>
                </a:solidFill>
              </a:rPr>
              <a:t> statements</a:t>
            </a:r>
            <a:r>
              <a:rPr lang="en-US"/>
              <a:t> in the loop:  On some platforms (but not all), the pipelines need to perform exactly the same operations over and over;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statements make that impossible.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>
                <a:solidFill>
                  <a:schemeClr val="hlink"/>
                </a:solidFill>
              </a:rPr>
              <a:t>However</a:t>
            </a:r>
            <a:r>
              <a:rPr lang="en-US"/>
              <a:t>, many CPUs can now perform </a:t>
            </a:r>
            <a:r>
              <a:rPr lang="en-US" b="1" i="1" u="sng">
                <a:solidFill>
                  <a:schemeClr val="folHlink"/>
                </a:solidFill>
              </a:rPr>
              <a:t>speculative execution</a:t>
            </a:r>
            <a:r>
              <a:rPr lang="en-US"/>
              <a:t>:  both branches of the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 are executed while the condition is being evaluated, but only one of the results is retained (the one associated with the condition’s value).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Also, many CPUs can now perform </a:t>
            </a:r>
            <a:r>
              <a:rPr lang="en-US" b="1" i="1" u="sng">
                <a:solidFill>
                  <a:schemeClr val="folHlink"/>
                </a:solidFill>
              </a:rPr>
              <a:t>branch prediction</a:t>
            </a:r>
            <a:r>
              <a:rPr lang="en-US"/>
              <a:t> to head down the most likely compute path.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D7A96-B54C-4F33-8BAC-A71B99300811}" type="slidenum">
              <a:rPr lang="en-US"/>
              <a:pPr/>
              <a:t>39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3825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Function/subroutine calls</a:t>
            </a:r>
            <a:r>
              <a:rPr lang="en-US"/>
              <a:t> interrupt the flow of the program even more than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statements.  They can take execution to a completely different part of the program, and pipelines aren’t set up to handle that.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Loop exits</a:t>
            </a:r>
            <a:r>
              <a:rPr lang="en-US"/>
              <a:t> are similar. Most compilers can’t pipeline loops with premature or unpredictable exits.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I/O</a:t>
            </a:r>
            <a:r>
              <a:rPr lang="en-US"/>
              <a:t>:  Typically, I/O is handled in subroutines (above).  Also, I/O instructions can take control of the program away from the CPU (they can give control to I/O devices).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3B4BA-844A-4982-8C95-C5BA2DD669E3}" type="slidenum">
              <a:rPr lang="en-US"/>
              <a:pPr/>
              <a:t>4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ILP?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/>
              <a:t>Instruction-Level Parallelism</a:t>
            </a:r>
            <a:r>
              <a:rPr lang="en-US"/>
              <a:t> (ILP) is a set of techniques for </a:t>
            </a:r>
            <a:r>
              <a:rPr lang="en-US" b="1" u="sng">
                <a:solidFill>
                  <a:schemeClr val="folHlink"/>
                </a:solidFill>
              </a:rPr>
              <a:t>executing</a:t>
            </a:r>
            <a:r>
              <a:rPr lang="en-US" u="sng">
                <a:solidFill>
                  <a:schemeClr val="folHlink"/>
                </a:solidFill>
              </a:rPr>
              <a:t> </a:t>
            </a:r>
            <a:r>
              <a:rPr lang="en-US" b="1" u="sng">
                <a:solidFill>
                  <a:schemeClr val="folHlink"/>
                </a:solidFill>
              </a:rPr>
              <a:t>multiple instructions at the same time within the same CPU core</a:t>
            </a:r>
            <a:r>
              <a:rPr lang="en-US" b="1"/>
              <a:t>.</a:t>
            </a:r>
          </a:p>
          <a:p>
            <a:pPr>
              <a:buFont typeface="Wingdings" pitchFamily="2" charset="2"/>
              <a:buNone/>
            </a:pPr>
            <a:r>
              <a:rPr lang="en-US"/>
              <a:t>(Note that ILP has nothing to do with multicore.)</a:t>
            </a:r>
          </a:p>
          <a:p>
            <a:pPr>
              <a:buFont typeface="Wingdings" pitchFamily="2" charset="2"/>
              <a:buNone/>
            </a:pPr>
            <a:r>
              <a:rPr lang="en-US" b="1" u="sng"/>
              <a:t>The problem</a:t>
            </a:r>
            <a:r>
              <a:rPr lang="en-US"/>
              <a:t>:  The CPU has lots of circuitry, and at any given time, most of it is idle, which is wasteful.</a:t>
            </a:r>
          </a:p>
          <a:p>
            <a:pPr>
              <a:buFont typeface="Wingdings" pitchFamily="2" charset="2"/>
              <a:buNone/>
            </a:pPr>
            <a:r>
              <a:rPr lang="en-US" b="1" u="sng"/>
              <a:t>The solution</a:t>
            </a:r>
            <a:r>
              <a:rPr lang="en-US"/>
              <a:t>:  Have different parts of the CPU work on different operations at the same time: If the CPU has the ability to work on 10 operations at a time, then the program can, in principle, run as much as 10 times as fast (although in practice, not quite so much).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A18B6-5EB6-4169-BDC0-265789A8F046}" type="slidenum">
              <a:rPr lang="en-US"/>
              <a:pPr/>
              <a:t>40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No Pipelining?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>
                <a:solidFill>
                  <a:srgbClr val="993366"/>
                </a:solidFill>
              </a:rPr>
              <a:t>SLOW!</a:t>
            </a:r>
          </a:p>
          <a:p>
            <a:pPr algn="ctr">
              <a:buFont typeface="Wingdings" pitchFamily="2" charset="2"/>
              <a:buNone/>
            </a:pPr>
            <a:endParaRPr lang="en-US" sz="3600" b="1">
              <a:solidFill>
                <a:srgbClr val="9933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993366"/>
                </a:solidFill>
              </a:rPr>
              <a:t>(on most platforms)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F4122-1FA9-4C09-8095-0412ED6EDDEB}" type="slidenum">
              <a:rPr lang="en-US"/>
              <a:pPr/>
              <a:t>41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Permuted Loops</a:t>
            </a:r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1066800"/>
          <a:ext cx="6629400" cy="5056188"/>
        </p:xfrm>
        <a:graphic>
          <a:graphicData uri="http://schemas.openxmlformats.org/presentationml/2006/ole">
            <p:oleObj spid="_x0000_s80898" name="Worksheet" r:id="rId4" imgW="9753448" imgH="7438821" progId="Excel.Shee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981200"/>
            <a:ext cx="990600" cy="2819400"/>
            <a:chOff x="192" y="1248"/>
            <a:chExt cx="624" cy="1776"/>
          </a:xfrm>
        </p:grpSpPr>
        <p:sp>
          <p:nvSpPr>
            <p:cNvPr id="598021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2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Superpipelining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B76A0-A1A5-49D2-98E8-1AF6AC2D512F}" type="slidenum">
              <a:rPr lang="en-US"/>
              <a:pPr/>
              <a:t>43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Superpipelining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/>
              <a:t>Superpipelining</a:t>
            </a:r>
            <a:r>
              <a:rPr lang="en-US"/>
              <a:t> is a combination of superscalar and pipelining.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So, a superpipeline is a collection of multiple pipelines that can operate simultaneously.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In other words, several different operations can execute simultaneously, and each of these operations can be broken into stages, each of which is filled all the time.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So you can get multiple operations per CPU cycle.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For example, a IBM Power4 can have over 200 different operations “in flight” at the same time.</a:t>
            </a:r>
            <a:r>
              <a:rPr lang="en-US" baseline="30000"/>
              <a:t>[1]</a:t>
            </a:r>
          </a:p>
        </p:txBody>
      </p:sp>
      <p:pic>
        <p:nvPicPr>
          <p:cNvPr id="600068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114800"/>
            <a:ext cx="657225" cy="137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4F063-D1CD-41BF-9DAF-D7B2015BCC72}" type="slidenum">
              <a:rPr lang="en-US"/>
              <a:pPr/>
              <a:t>44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Operations At a Time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5029200"/>
          </a:xfrm>
        </p:spPr>
        <p:txBody>
          <a:bodyPr/>
          <a:lstStyle/>
          <a:p>
            <a:r>
              <a:rPr lang="en-US"/>
              <a:t>If you put more operations into the code for a loop, you can get better performance:</a:t>
            </a:r>
          </a:p>
          <a:p>
            <a:pPr lvl="1"/>
            <a:r>
              <a:rPr lang="en-US" sz="2400"/>
              <a:t>more operations can execute at a time (use more pipelines), and</a:t>
            </a:r>
          </a:p>
          <a:p>
            <a:pPr lvl="1"/>
            <a:r>
              <a:rPr lang="en-US" sz="2400"/>
              <a:t>you get better register/cache reuse.</a:t>
            </a:r>
          </a:p>
          <a:p>
            <a:r>
              <a:rPr lang="en-US"/>
              <a:t>On most platforms, there’s a limit to how many operations you can put in a loop to increase performance, but that limit varies among platforms, and can be quite large.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03198-9CAF-4DD7-A584-6AFDFA468944}" type="slidenum">
              <a:rPr lang="en-US"/>
              <a:pPr/>
              <a:t>45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Complicated Loops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441325" y="15303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400">
              <a:latin typeface="Tahoma" pitchFamily="34" charset="0"/>
            </a:endParaRP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+ 5.0 *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dot = 0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dot = dot + src1(index) *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 src2(index) +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        src3(index) * src4(index)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diff12 = src1(index) -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diff34 = src3(index) - src4(index)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SQRT(diff12 * diff12 + diff34 * diff34)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 </a:t>
            </a:r>
          </a:p>
          <a:p>
            <a:pPr algn="l"/>
            <a:endParaRPr lang="en-US" b="1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1874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madd (or FMA):</a:t>
            </a:r>
          </a:p>
          <a:p>
            <a:r>
              <a:rPr lang="en-US" sz="2000">
                <a:solidFill>
                  <a:schemeClr val="folHlink"/>
                </a:solidFill>
              </a:rPr>
              <a:t>mult then add</a:t>
            </a:r>
          </a:p>
          <a:p>
            <a:r>
              <a:rPr lang="en-US" sz="2000">
                <a:solidFill>
                  <a:schemeClr val="folHlink"/>
                </a:solidFill>
              </a:rPr>
              <a:t>(2 ops)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5715000" y="4800600"/>
            <a:ext cx="209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Euclidean distance</a:t>
            </a:r>
          </a:p>
          <a:p>
            <a:r>
              <a:rPr lang="en-US" sz="2000">
                <a:solidFill>
                  <a:schemeClr val="folHlink"/>
                </a:solidFill>
              </a:rPr>
              <a:t>(6 ops)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6172200" y="2667000"/>
            <a:ext cx="134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dot product</a:t>
            </a:r>
          </a:p>
          <a:p>
            <a:r>
              <a:rPr lang="en-US" sz="2000">
                <a:solidFill>
                  <a:schemeClr val="folHlink"/>
                </a:solidFill>
              </a:rPr>
              <a:t>(2 ops)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6858000" y="3581400"/>
            <a:ext cx="1077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from our</a:t>
            </a:r>
          </a:p>
          <a:p>
            <a:r>
              <a:rPr lang="en-US" sz="2000">
                <a:solidFill>
                  <a:schemeClr val="folHlink"/>
                </a:solidFill>
              </a:rPr>
              <a:t>example</a:t>
            </a:r>
          </a:p>
          <a:p>
            <a:r>
              <a:rPr lang="en-US" sz="2000">
                <a:solidFill>
                  <a:schemeClr val="folHlink"/>
                </a:solidFill>
              </a:rPr>
              <a:t>(3 ops)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B4664F-B13E-42BB-9CC4-320CF5B2AD1B}" type="slidenum">
              <a:rPr lang="en-US"/>
              <a:pPr/>
              <a:t>46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Very Complicated Loop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550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lot = 0.0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  lot = lot +                  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src1(index) * src2(index) +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src3(index) * src4(index) +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+ src2(index))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(src3(index) +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- src2(index))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(src3(index) -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- src3(index) +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src2(index) -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+ src3(index) -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src2(index) + src4(index)) +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* src3(index)) +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(src2(index) * src4(index))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2947988" y="5581650"/>
            <a:ext cx="375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folHlink"/>
                </a:solidFill>
              </a:rPr>
              <a:t>24 arithmetic ops per iteration</a:t>
            </a:r>
          </a:p>
          <a:p>
            <a:r>
              <a:rPr lang="en-US" sz="2000">
                <a:solidFill>
                  <a:schemeClr val="folHlink"/>
                </a:solidFill>
              </a:rPr>
              <a:t>4 memory/cache loads per iteration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0C7D9-43A2-4A14-83C8-2F6E7365542F}" type="slidenum">
              <a:rPr lang="en-US"/>
              <a:pPr/>
              <a:t>47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Ops Per Iteration</a:t>
            </a:r>
          </a:p>
        </p:txBody>
      </p:sp>
      <p:graphicFrame>
        <p:nvGraphicFramePr>
          <p:cNvPr id="604163" name="Object 3"/>
          <p:cNvGraphicFramePr>
            <a:graphicFrameLocks noChangeAspect="1"/>
          </p:cNvGraphicFramePr>
          <p:nvPr>
            <p:ph idx="1"/>
          </p:nvPr>
        </p:nvGraphicFramePr>
        <p:xfrm>
          <a:off x="1447800" y="1143000"/>
          <a:ext cx="6705600" cy="5114925"/>
        </p:xfrm>
        <a:graphic>
          <a:graphicData uri="http://schemas.openxmlformats.org/presentationml/2006/ole">
            <p:oleObj spid="_x0000_s81922" name="Worksheet" r:id="rId4" imgW="9753448" imgH="7438821" progId="Excel.Shee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514600"/>
            <a:ext cx="990600" cy="2819400"/>
            <a:chOff x="192" y="1248"/>
            <a:chExt cx="624" cy="1776"/>
          </a:xfrm>
        </p:grpSpPr>
        <p:sp>
          <p:nvSpPr>
            <p:cNvPr id="604165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166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Vectors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FFF6F-E776-46FF-81F3-F290BD7F5A16}" type="slidenum">
              <a:rPr lang="en-US"/>
              <a:pPr/>
              <a:t>49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Vector?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</a:t>
            </a:r>
            <a:r>
              <a:rPr lang="en-US"/>
              <a:t> is a giant register that behaves like a collection of regular registers, except these registers all simultaneously perform the same operation on multiple sets of operands, producing multiple results.</a:t>
            </a:r>
          </a:p>
          <a:p>
            <a:pPr>
              <a:buFont typeface="Wingdings" pitchFamily="2" charset="2"/>
              <a:buNone/>
            </a:pPr>
            <a:r>
              <a:rPr lang="en-US"/>
              <a:t>In a sense, vectors are like operation-specific cache.</a:t>
            </a:r>
          </a:p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 register</a:t>
            </a:r>
            <a:r>
              <a:rPr lang="en-US"/>
              <a:t> is a register that’s actually made up of many individual registers.</a:t>
            </a:r>
          </a:p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 instruction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is an instruction that performs the same operation simultaneously on all of the individual registers of a vector register.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34F9F-DDE2-4B2B-AB63-EAAA757C4B1B}" type="slidenum">
              <a:rPr lang="en-US"/>
              <a:pPr/>
              <a:t>5</a:t>
            </a:fld>
            <a:endParaRPr lang="en-US"/>
          </a:p>
        </p:txBody>
      </p:sp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795E7-CFB9-4BBD-8DFA-AB0D7FC3436A}" type="slidenum">
              <a:rPr lang="en-US"/>
              <a:pPr/>
              <a:t>50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Register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2057400"/>
            <a:ext cx="1752600" cy="2438400"/>
            <a:chOff x="1296" y="1392"/>
            <a:chExt cx="1104" cy="1536"/>
          </a:xfrm>
        </p:grpSpPr>
        <p:sp>
          <p:nvSpPr>
            <p:cNvPr id="607236" name="Rectangle 4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37" name="Line 5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38" name="Line 6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39" name="Line 7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0" name="Line 8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1" name="Line 9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2" name="Line 10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3" name="Line 11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81400" y="2057400"/>
            <a:ext cx="1752600" cy="2438400"/>
            <a:chOff x="1296" y="1392"/>
            <a:chExt cx="1104" cy="1536"/>
          </a:xfrm>
        </p:grpSpPr>
        <p:sp>
          <p:nvSpPr>
            <p:cNvPr id="607245" name="Rectangle 13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7" name="Line 15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8" name="Line 16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9" name="Line 17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1200" y="2057400"/>
            <a:ext cx="1752600" cy="2438400"/>
            <a:chOff x="1296" y="1392"/>
            <a:chExt cx="1104" cy="1536"/>
          </a:xfrm>
        </p:grpSpPr>
        <p:sp>
          <p:nvSpPr>
            <p:cNvPr id="607254" name="Rectangle 22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5" name="Line 23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6" name="Line 24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7" name="Line 25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8" name="Line 26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61" name="Line 29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7262" name="Text Box 30"/>
          <p:cNvSpPr txBox="1">
            <a:spLocks noChangeArrowheads="1"/>
          </p:cNvSpPr>
          <p:nvPr/>
        </p:nvSpPr>
        <p:spPr bwMode="auto">
          <a:xfrm>
            <a:off x="1936750" y="15906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v0</a:t>
            </a:r>
          </a:p>
        </p:txBody>
      </p:sp>
      <p:sp>
        <p:nvSpPr>
          <p:cNvPr id="607263" name="Text Box 31"/>
          <p:cNvSpPr txBox="1">
            <a:spLocks noChangeArrowheads="1"/>
          </p:cNvSpPr>
          <p:nvPr/>
        </p:nvSpPr>
        <p:spPr bwMode="auto">
          <a:xfrm>
            <a:off x="4191000" y="15240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v1</a:t>
            </a:r>
          </a:p>
        </p:txBody>
      </p:sp>
      <p:sp>
        <p:nvSpPr>
          <p:cNvPr id="607264" name="Text Box 32"/>
          <p:cNvSpPr txBox="1">
            <a:spLocks noChangeArrowheads="1"/>
          </p:cNvSpPr>
          <p:nvPr/>
        </p:nvSpPr>
        <p:spPr bwMode="auto">
          <a:xfrm>
            <a:off x="6400800" y="15240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v2</a:t>
            </a:r>
          </a:p>
        </p:txBody>
      </p:sp>
      <p:sp>
        <p:nvSpPr>
          <p:cNvPr id="607265" name="Text Box 33"/>
          <p:cNvSpPr txBox="1">
            <a:spLocks noChangeArrowheads="1"/>
          </p:cNvSpPr>
          <p:nvPr/>
        </p:nvSpPr>
        <p:spPr bwMode="auto">
          <a:xfrm>
            <a:off x="3124200" y="5029200"/>
            <a:ext cx="294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folHlink"/>
                </a:solidFill>
                <a:latin typeface="Courier New" pitchFamily="49" charset="0"/>
              </a:rPr>
              <a:t>v0 &lt;- v1 + v2</a:t>
            </a:r>
          </a:p>
        </p:txBody>
      </p:sp>
      <p:sp>
        <p:nvSpPr>
          <p:cNvPr id="607266" name="Text Box 34"/>
          <p:cNvSpPr txBox="1">
            <a:spLocks noChangeArrowheads="1"/>
          </p:cNvSpPr>
          <p:nvPr/>
        </p:nvSpPr>
        <p:spPr bwMode="auto">
          <a:xfrm>
            <a:off x="3124200" y="205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7" name="Text Box 35"/>
          <p:cNvSpPr txBox="1">
            <a:spLocks noChangeArrowheads="1"/>
          </p:cNvSpPr>
          <p:nvPr/>
        </p:nvSpPr>
        <p:spPr bwMode="auto">
          <a:xfrm>
            <a:off x="3124200" y="231457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8" name="Text Box 36"/>
          <p:cNvSpPr txBox="1">
            <a:spLocks noChangeArrowheads="1"/>
          </p:cNvSpPr>
          <p:nvPr/>
        </p:nvSpPr>
        <p:spPr bwMode="auto">
          <a:xfrm>
            <a:off x="31242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9" name="Text Box 37"/>
          <p:cNvSpPr txBox="1">
            <a:spLocks noChangeArrowheads="1"/>
          </p:cNvSpPr>
          <p:nvPr/>
        </p:nvSpPr>
        <p:spPr bwMode="auto">
          <a:xfrm>
            <a:off x="31242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0" name="Text Box 38"/>
          <p:cNvSpPr txBox="1">
            <a:spLocks noChangeArrowheads="1"/>
          </p:cNvSpPr>
          <p:nvPr/>
        </p:nvSpPr>
        <p:spPr bwMode="auto">
          <a:xfrm>
            <a:off x="3124200" y="3214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1" name="Text Box 39"/>
          <p:cNvSpPr txBox="1">
            <a:spLocks noChangeArrowheads="1"/>
          </p:cNvSpPr>
          <p:nvPr/>
        </p:nvSpPr>
        <p:spPr bwMode="auto">
          <a:xfrm>
            <a:off x="3124200" y="3581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2" name="Text Box 40"/>
          <p:cNvSpPr txBox="1">
            <a:spLocks noChangeArrowheads="1"/>
          </p:cNvSpPr>
          <p:nvPr/>
        </p:nvSpPr>
        <p:spPr bwMode="auto">
          <a:xfrm>
            <a:off x="3124200" y="3886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3" name="Text Box 41"/>
          <p:cNvSpPr txBox="1">
            <a:spLocks noChangeArrowheads="1"/>
          </p:cNvSpPr>
          <p:nvPr/>
        </p:nvSpPr>
        <p:spPr bwMode="auto">
          <a:xfrm>
            <a:off x="31242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4" name="Text Box 42"/>
          <p:cNvSpPr txBox="1">
            <a:spLocks noChangeArrowheads="1"/>
          </p:cNvSpPr>
          <p:nvPr/>
        </p:nvSpPr>
        <p:spPr bwMode="auto">
          <a:xfrm>
            <a:off x="54102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5" name="Text Box 43"/>
          <p:cNvSpPr txBox="1">
            <a:spLocks noChangeArrowheads="1"/>
          </p:cNvSpPr>
          <p:nvPr/>
        </p:nvSpPr>
        <p:spPr bwMode="auto">
          <a:xfrm>
            <a:off x="5410200" y="2362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6" name="Text Box 44"/>
          <p:cNvSpPr txBox="1">
            <a:spLocks noChangeArrowheads="1"/>
          </p:cNvSpPr>
          <p:nvPr/>
        </p:nvSpPr>
        <p:spPr bwMode="auto">
          <a:xfrm>
            <a:off x="5410200" y="2667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7" name="Text Box 45"/>
          <p:cNvSpPr txBox="1">
            <a:spLocks noChangeArrowheads="1"/>
          </p:cNvSpPr>
          <p:nvPr/>
        </p:nvSpPr>
        <p:spPr bwMode="auto">
          <a:xfrm>
            <a:off x="5410200" y="2971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8" name="Text Box 46"/>
          <p:cNvSpPr txBox="1">
            <a:spLocks noChangeArrowheads="1"/>
          </p:cNvSpPr>
          <p:nvPr/>
        </p:nvSpPr>
        <p:spPr bwMode="auto">
          <a:xfrm>
            <a:off x="5410200" y="3276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9" name="Text Box 47"/>
          <p:cNvSpPr txBox="1">
            <a:spLocks noChangeArrowheads="1"/>
          </p:cNvSpPr>
          <p:nvPr/>
        </p:nvSpPr>
        <p:spPr bwMode="auto">
          <a:xfrm>
            <a:off x="54102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80" name="Text Box 48"/>
          <p:cNvSpPr txBox="1">
            <a:spLocks noChangeArrowheads="1"/>
          </p:cNvSpPr>
          <p:nvPr/>
        </p:nvSpPr>
        <p:spPr bwMode="auto">
          <a:xfrm>
            <a:off x="54102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81" name="Text Box 49"/>
          <p:cNvSpPr txBox="1">
            <a:spLocks noChangeArrowheads="1"/>
          </p:cNvSpPr>
          <p:nvPr/>
        </p:nvSpPr>
        <p:spPr bwMode="auto">
          <a:xfrm>
            <a:off x="5410200" y="4191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0EAFB-6B0B-4947-8EFB-142E3809EF6A}" type="slidenum">
              <a:rPr lang="en-US"/>
              <a:pPr/>
              <a:t>51</a:t>
            </a:fld>
            <a:endParaRPr lang="en-US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Vectors Are Expensive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Vectors were very popular in the 1980s, because they’re very fast, often faster than pipelines.</a:t>
            </a:r>
          </a:p>
          <a:p>
            <a:pPr>
              <a:buFont typeface="Wingdings" pitchFamily="2" charset="2"/>
              <a:buNone/>
            </a:pPr>
            <a:r>
              <a:rPr lang="en-US"/>
              <a:t>In the 1990s, though, they weren’t very popular.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/>
              <a:t>Why?</a:t>
            </a:r>
          </a:p>
          <a:p>
            <a:pPr>
              <a:buFont typeface="Wingdings" pitchFamily="2" charset="2"/>
              <a:buNone/>
            </a:pPr>
            <a:r>
              <a:rPr lang="en-US"/>
              <a:t>Well, vectors aren’t used by many commercial codes (for example, MS Word).  So most chip makers didn’t bother with vectors.</a:t>
            </a:r>
          </a:p>
          <a:p>
            <a:pPr>
              <a:buFont typeface="Wingdings" pitchFamily="2" charset="2"/>
              <a:buNone/>
            </a:pPr>
            <a:r>
              <a:rPr lang="en-US"/>
              <a:t>So, if you wanted vectors, you had to pay a lot of </a:t>
            </a:r>
            <a:r>
              <a:rPr lang="en-US" b="1" u="sng">
                <a:solidFill>
                  <a:schemeClr val="hlink"/>
                </a:solidFill>
              </a:rPr>
              <a:t>extra money</a:t>
            </a:r>
            <a:r>
              <a:rPr lang="en-US"/>
              <a:t> for them.</a:t>
            </a:r>
          </a:p>
          <a:p>
            <a:pPr>
              <a:buFont typeface="Wingdings" pitchFamily="2" charset="2"/>
              <a:buNone/>
            </a:pPr>
            <a:r>
              <a:rPr lang="en-US"/>
              <a:t>However, with the Pentium III Intel reintroduced very small vectors (2 operations at a time), for integer operations only. The Pentium4 added floating point vector operations, also of size 2. Now, the Core family has doubled the vector size to 4.</a:t>
            </a:r>
          </a:p>
        </p:txBody>
      </p:sp>
      <p:pic>
        <p:nvPicPr>
          <p:cNvPr id="608260" name="Picture 4" descr="topdawg_2005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905000"/>
            <a:ext cx="685800" cy="91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A Real Example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362C2-C662-4DBA-A9F9-9277C64A0A52}" type="slidenum">
              <a:rPr lang="en-US"/>
              <a:pPr/>
              <a:t>53</a:t>
            </a:fld>
            <a:endParaRPr lang="en-US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Real Example</a:t>
            </a:r>
            <a:r>
              <a:rPr lang="en-US" baseline="30000"/>
              <a:t>[4]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29588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DO k=2,nz-1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DO j=2,ny-1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DO i=2,nx-1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tem1(i,j,k) = u(i,j,k,2)*(u(i+1,j,k,2)-u(i-1,j,k,2))*dxinv2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tem2(i,j,k) = v(i,j,k,2)*(u(i,j+1,k,2)-u(i,j-1,k,2))*dyinv2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tem3(i,j,k) = w(i,j,k,2)*(u(i,j,k+1,2)-u(i,j,k-1,2))*dzinv2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DO k=2,nz-1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DO j=2,ny-1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DO i=2,nx-1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u(i,j,k,3) = u(i,j,k,1) -    &amp;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&amp;                 dtbig2*(tem1(i,j,k)+tem2(i,j,k)+tem3(i,j,k))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/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. . .</a:t>
            </a:r>
          </a:p>
          <a:p>
            <a:pPr algn="l"/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0F16F-2FDE-49F7-BDCE-84FECDFDE0ED}" type="slidenum">
              <a:rPr lang="en-US"/>
              <a:pPr/>
              <a:t>54</a:t>
            </a:fld>
            <a:endParaRPr 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Example Performance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1752600" y="1371600"/>
          <a:ext cx="6324600" cy="4575175"/>
        </p:xfrm>
        <a:graphic>
          <a:graphicData uri="http://schemas.openxmlformats.org/presentationml/2006/ole">
            <p:oleObj spid="_x0000_s82946" name="Worksheet" r:id="rId4" imgW="10581840" imgH="7290360" progId="Excel.Shee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981200"/>
            <a:ext cx="990600" cy="2819400"/>
            <a:chOff x="192" y="1248"/>
            <a:chExt cx="624" cy="1776"/>
          </a:xfrm>
        </p:grpSpPr>
        <p:sp>
          <p:nvSpPr>
            <p:cNvPr id="611333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34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172200"/>
            <a:ext cx="5334000" cy="457200"/>
          </a:xfrm>
        </p:spPr>
        <p:txBody>
          <a:bodyPr/>
          <a:lstStyle/>
          <a:p>
            <a:r>
              <a:rPr lang="en-US" dirty="0" smtClean="0"/>
              <a:t>Parallel &amp; Cluster: Instruction Level Parallelism</a:t>
            </a:r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805A1-5FBC-411B-8BAD-F0163CFDEFCA}" type="slidenum">
              <a:rPr lang="en-US"/>
              <a:pPr/>
              <a:t>55</a:t>
            </a:fld>
            <a:endParaRPr lang="en-US"/>
          </a:p>
        </p:txBody>
      </p: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0267E-CF80-4D1E-967F-3104555E129F}" type="slidenum">
              <a:rPr lang="en-US"/>
              <a:pPr/>
              <a:t>56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You Shouldn’t Panic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general, the compiler and the CPU will do most of the heavy lifting for instruction-level parallelism.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606800" y="2743200"/>
            <a:ext cx="236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folHlink"/>
                </a:solidFill>
              </a:rPr>
              <a:t>BUT: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6710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chemeClr val="hlink"/>
                </a:solidFill>
              </a:rPr>
              <a:t>You need to be aware of ILP, because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your code is structured affects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much ILP the compiler and the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CPU can give you.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57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2010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33800" y="4800600"/>
            <a:ext cx="4876800" cy="987963"/>
            <a:chOff x="3276600" y="4572001"/>
            <a:chExt cx="4876800" cy="987963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2672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400" b="1" dirty="0"/>
                <a:t>FREE! Wed Oct </a:t>
              </a:r>
              <a:r>
                <a:rPr lang="en-US" sz="2400" b="1" dirty="0" smtClean="0"/>
                <a:t>6 2010 </a:t>
              </a:r>
              <a:r>
                <a:rPr lang="en-US" sz="2400" b="1" dirty="0"/>
                <a:t>@ 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err="1" smtClean="0">
                  <a:solidFill>
                    <a:schemeClr val="bg1"/>
                  </a:solidFill>
                </a:rPr>
                <a:t>registratons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276600" y="4800600"/>
              <a:ext cx="487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hlink"/>
                  </a:solidFill>
                  <a:latin typeface="Courier New" pitchFamily="49" charset="0"/>
                  <a:hlinkClick r:id="rId9"/>
                </a:rPr>
                <a:t>http://symposium2010.oscer.ou.edu/</a:t>
              </a:r>
              <a:endParaRPr lang="en-US" sz="14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9650" y="3724100"/>
            <a:ext cx="184547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548150" y="3893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2010 Keynote</a:t>
            </a:r>
          </a:p>
          <a:p>
            <a:pPr algn="l"/>
            <a:r>
              <a:rPr lang="en-US" sz="1600" b="1" dirty="0" smtClean="0"/>
              <a:t>Horst Simon, Director</a:t>
            </a:r>
          </a:p>
          <a:p>
            <a:pPr algn="l"/>
            <a:r>
              <a:rPr lang="en-US" sz="1600" b="1" dirty="0" smtClean="0"/>
              <a:t>National Energy Research Scientific Computing Center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smtClean="0"/>
              <a:t>Thanks for your attention!</a:t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Questions?</a:t>
            </a:r>
            <a:br>
              <a:rPr lang="en-US" sz="6000" smtClean="0"/>
            </a:br>
            <a:r>
              <a:rPr lang="en-US" sz="3200" smtClean="0">
                <a:hlinkClick r:id="rId4"/>
              </a:rPr>
              <a:t>www.oscer.ou.edu</a:t>
            </a:r>
            <a:endParaRPr lang="en-US" sz="320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78067-4C0F-4740-A886-1AD98755BF04}" type="slidenum">
              <a:rPr lang="en-US"/>
              <a:pPr/>
              <a:t>59</a:t>
            </a:fld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folHlink"/>
                </a:solidFill>
              </a:rPr>
              <a:t>[1] Steve Behling et al, </a:t>
            </a:r>
            <a:r>
              <a:rPr lang="en-US" sz="1400" i="1">
                <a:solidFill>
                  <a:schemeClr val="folHlink"/>
                </a:solidFill>
              </a:rPr>
              <a:t>The POWER4 Processor Introduction and Tuning Guide</a:t>
            </a:r>
            <a:r>
              <a:rPr lang="en-US" sz="1400">
                <a:solidFill>
                  <a:schemeClr val="folHlink"/>
                </a:solidFill>
              </a:rPr>
              <a:t>, IBM, 2001.</a:t>
            </a:r>
          </a:p>
          <a:p>
            <a:pPr algn="l"/>
            <a:r>
              <a:rPr lang="en-US" sz="1400">
                <a:solidFill>
                  <a:schemeClr val="folHlink"/>
                </a:solidFill>
              </a:rPr>
              <a:t>[2] </a:t>
            </a:r>
            <a:r>
              <a:rPr lang="en-US" sz="1400" i="1">
                <a:solidFill>
                  <a:schemeClr val="folHlink"/>
                </a:solidFill>
              </a:rPr>
              <a:t>Intel® 64 and IA-32 Architectures Optimization Reference Manual</a:t>
            </a:r>
            <a:r>
              <a:rPr lang="en-US" sz="1400">
                <a:solidFill>
                  <a:schemeClr val="folHlink"/>
                </a:solidFill>
              </a:rPr>
              <a:t>, Order Number: 248966-015</a:t>
            </a:r>
          </a:p>
          <a:p>
            <a:pPr algn="l"/>
            <a:r>
              <a:rPr lang="en-US" sz="1400">
                <a:solidFill>
                  <a:schemeClr val="folHlink"/>
                </a:solidFill>
              </a:rPr>
              <a:t>May 2007</a:t>
            </a:r>
          </a:p>
          <a:p>
            <a:pPr algn="l"/>
            <a:r>
              <a:rPr lang="en-US" sz="1400">
                <a:solidFill>
                  <a:schemeClr val="folHlink"/>
                </a:solidFill>
                <a:latin typeface="Courier New" pitchFamily="49" charset="0"/>
                <a:hlinkClick r:id="rId3"/>
              </a:rPr>
              <a:t>http://www.intel.com/design/processor/manuals/248966.pdf</a:t>
            </a:r>
            <a:endParaRPr lang="en-US" sz="1400">
              <a:solidFill>
                <a:schemeClr val="folHlink"/>
              </a:solidFill>
              <a:latin typeface="Courier New" pitchFamily="49" charset="0"/>
            </a:endParaRPr>
          </a:p>
          <a:p>
            <a:pPr algn="l"/>
            <a:r>
              <a:rPr lang="en-US" sz="1400">
                <a:solidFill>
                  <a:schemeClr val="folHlink"/>
                </a:solidFill>
              </a:rPr>
              <a:t>[3] Kevin Dowd and Charles Severance, </a:t>
            </a:r>
            <a:r>
              <a:rPr lang="en-US" sz="1400" i="1">
                <a:solidFill>
                  <a:schemeClr val="folHlink"/>
                </a:solidFill>
              </a:rPr>
              <a:t>High Performance Computing,</a:t>
            </a:r>
          </a:p>
          <a:p>
            <a:pPr algn="l"/>
            <a:r>
              <a:rPr lang="en-US" sz="1400" i="1">
                <a:solidFill>
                  <a:schemeClr val="folHlink"/>
                </a:solidFill>
              </a:rPr>
              <a:t>       </a:t>
            </a:r>
            <a:r>
              <a:rPr lang="en-US" sz="1400">
                <a:solidFill>
                  <a:schemeClr val="folHlink"/>
                </a:solidFill>
              </a:rPr>
              <a:t>2</a:t>
            </a:r>
            <a:r>
              <a:rPr lang="en-US" sz="1400" baseline="30000">
                <a:solidFill>
                  <a:schemeClr val="folHlink"/>
                </a:solidFill>
              </a:rPr>
              <a:t>nd</a:t>
            </a:r>
            <a:r>
              <a:rPr lang="en-US" sz="1400">
                <a:solidFill>
                  <a:schemeClr val="folHlink"/>
                </a:solidFill>
              </a:rPr>
              <a:t> ed.</a:t>
            </a:r>
            <a:r>
              <a:rPr lang="en-US" sz="1400" i="1">
                <a:solidFill>
                  <a:schemeClr val="folHlink"/>
                </a:solidFill>
              </a:rPr>
              <a:t>  </a:t>
            </a:r>
            <a:r>
              <a:rPr lang="en-US" sz="1400">
                <a:solidFill>
                  <a:schemeClr val="folHlink"/>
                </a:solidFill>
              </a:rPr>
              <a:t>O’Reilly, 1998.</a:t>
            </a:r>
          </a:p>
          <a:p>
            <a:pPr algn="l">
              <a:lnSpc>
                <a:spcPct val="120000"/>
              </a:lnSpc>
            </a:pPr>
            <a:r>
              <a:rPr lang="en-US" sz="1400">
                <a:solidFill>
                  <a:schemeClr val="folHlink"/>
                </a:solidFill>
                <a:cs typeface="Arial" charset="0"/>
              </a:rPr>
              <a:t>[4] Code courtesy of Dan Weber, 2001.</a:t>
            </a:r>
            <a:endParaRPr lang="en-US" sz="1400">
              <a:solidFill>
                <a:schemeClr val="folHlink"/>
              </a:solidFill>
              <a:cs typeface="Times New Roman" pitchFamily="18" charset="0"/>
            </a:endParaRPr>
          </a:p>
          <a:p>
            <a:pPr algn="l"/>
            <a:endParaRPr lang="en-US" sz="1400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92C70-E7BA-4B71-A630-6990A5603EF7}" type="slidenum">
              <a:rPr lang="en-US"/>
              <a:pPr/>
              <a:t>6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You Shouldn’t Panic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general, the compiler and the CPU will do most of the heavy lifting for instruction-level parallelism.</a:t>
            </a: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3606800" y="2743200"/>
            <a:ext cx="236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folHlink"/>
                </a:solidFill>
              </a:rPr>
              <a:t>BUT: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6710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chemeClr val="hlink"/>
                </a:solidFill>
              </a:rPr>
              <a:t>You need to be aware of ILP, because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your code is structured affects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much ILP the compiler and the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CPU can give you.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51EB3-D513-4DF5-8130-DC86B77D05DD}" type="slidenum">
              <a:rPr lang="en-US"/>
              <a:pPr/>
              <a:t>7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Kinds of ILP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r>
              <a:rPr lang="en-US" b="1" i="1" u="sng"/>
              <a:t>Superscalar</a:t>
            </a:r>
            <a:r>
              <a:rPr lang="en-US"/>
              <a:t>: Perform multiple operations at the same time (for example, simultaneously perform an add, a multiply and a load).</a:t>
            </a:r>
          </a:p>
          <a:p>
            <a:r>
              <a:rPr lang="en-US" b="1" i="1" u="sng"/>
              <a:t>Pipeline</a:t>
            </a:r>
            <a:r>
              <a:rPr lang="en-US"/>
              <a:t>: Start performing an operation on one piece of data while finishing the same operation on another piece of data – perform different </a:t>
            </a:r>
            <a:r>
              <a:rPr lang="en-US" b="1" i="1" u="sng"/>
              <a:t>stages</a:t>
            </a:r>
            <a:r>
              <a:rPr lang="en-US"/>
              <a:t> of the same operation on different sets of operands at the same time (like an assembly line).</a:t>
            </a:r>
          </a:p>
          <a:p>
            <a:r>
              <a:rPr lang="en-US" b="1" i="1" u="sng"/>
              <a:t>Superpipeline</a:t>
            </a:r>
            <a:r>
              <a:rPr lang="en-US"/>
              <a:t>: A combination of superscalar and pipelining – perform multiple pipelined operations at the same time.</a:t>
            </a:r>
          </a:p>
          <a:p>
            <a:r>
              <a:rPr lang="en-US" b="1" i="1" u="sng"/>
              <a:t>Vector</a:t>
            </a:r>
            <a:r>
              <a:rPr lang="en-US"/>
              <a:t>: Load multiple pieces of data into special registers and perform the same operation on all of them at the same time.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E15F1-6345-4F76-A9FC-421A66A29E3B}" type="slidenum">
              <a:rPr lang="en-US"/>
              <a:pPr/>
              <a:t>8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an Instruction?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i="1" u="sng"/>
              <a:t>Memory</a:t>
            </a:r>
            <a:r>
              <a:rPr lang="en-US"/>
              <a:t>: For example, load a value from a specific address in main memory into a specific register, or store a value from a specific register into a specific address in main memory.</a:t>
            </a:r>
          </a:p>
          <a:p>
            <a:pPr>
              <a:lnSpc>
                <a:spcPct val="80000"/>
              </a:lnSpc>
            </a:pPr>
            <a:r>
              <a:rPr lang="en-US" b="1" i="1" u="sng"/>
              <a:t>Arithmetic</a:t>
            </a:r>
            <a:r>
              <a:rPr lang="en-US"/>
              <a:t>: For example, add two specific registers together and put their sum in a specific register – or subtract, multiply, divide, square root, etc.</a:t>
            </a:r>
          </a:p>
          <a:p>
            <a:pPr>
              <a:lnSpc>
                <a:spcPct val="80000"/>
              </a:lnSpc>
            </a:pPr>
            <a:r>
              <a:rPr lang="en-US" b="1" i="1" u="sng"/>
              <a:t>Logical</a:t>
            </a:r>
            <a:r>
              <a:rPr lang="en-US"/>
              <a:t>: For example, determine whether two registers both contain nonzero values (“</a:t>
            </a:r>
            <a:r>
              <a:rPr lang="en-US" b="1"/>
              <a:t>AND</a:t>
            </a:r>
            <a:r>
              <a:rPr lang="en-US"/>
              <a:t>”).</a:t>
            </a:r>
          </a:p>
          <a:p>
            <a:pPr>
              <a:lnSpc>
                <a:spcPct val="80000"/>
              </a:lnSpc>
            </a:pPr>
            <a:r>
              <a:rPr lang="en-US" b="1" i="1" u="sng"/>
              <a:t>Branch</a:t>
            </a:r>
            <a:r>
              <a:rPr lang="en-US"/>
              <a:t>: Jump from one sequence of instructions to another (for example, function call).</a:t>
            </a:r>
          </a:p>
          <a:p>
            <a:pPr>
              <a:lnSpc>
                <a:spcPct val="80000"/>
              </a:lnSpc>
            </a:pPr>
            <a:r>
              <a:rPr lang="en-US"/>
              <a:t>… and so on ….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Parallel &amp; Cluster: Instruction Level Parallelism</a:t>
            </a:r>
            <a:endParaRPr lang="en-US" dirty="0"/>
          </a:p>
          <a:p>
            <a:r>
              <a:rPr lang="en-US" dirty="0" smtClean="0"/>
              <a:t>Oklahoma Supercomputing Symposium 2010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5573C-AF88-4223-812F-EE3F9F666C5F}" type="slidenum">
              <a:rPr lang="en-US"/>
              <a:pPr/>
              <a:t>9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Cycle?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You’ve heard people talk about having a 2 GHz processor or a 3 GHz processor or whatever.  (For example, Henry’s laptop has a 1.83 GHz Pentium4 Centrino Duo.)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Inside every CPU is a little clock that ticks with a fixed frequency.  We call each tick of the CPU clock a </a:t>
            </a:r>
            <a:r>
              <a:rPr lang="en-US" b="1" i="1" u="sng">
                <a:solidFill>
                  <a:schemeClr val="folHlink"/>
                </a:solidFill>
              </a:rPr>
              <a:t>clock cycle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/>
              <a:t>or a </a:t>
            </a:r>
            <a:r>
              <a:rPr lang="en-US" b="1" i="1" u="sng">
                <a:solidFill>
                  <a:schemeClr val="folHlink"/>
                </a:solidFill>
              </a:rPr>
              <a:t>cycle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So a 2 GHz processor has 2 billion clock cycles per second.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Typically, a primitive operation (for example, add, multiply, divide) takes a fixed number of cycles to execute (assuming no pipelining).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BSN" val="6"/>
  <p:tag name="SVT" val="TRUE"/>
  <p:tag name="CVB" val="6"/>
  <p:tag name="SPT" val="FALSE"/>
  <p:tag name="CII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BSN" val="7"/>
  <p:tag name="SVT" val="TRUE"/>
  <p:tag name="CVB" val="7"/>
  <p:tag name="SPT" val="FALSE"/>
  <p:tag name="CII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8"/>
  <p:tag name="NBP" val="1"/>
  <p:tag name="BSN" val="8"/>
  <p:tag name="SVT" val="TRUE"/>
  <p:tag name="CVB" val="8"/>
  <p:tag name="SPT" val="FALSE"/>
  <p:tag name="CII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"/>
  <p:tag name="NBP" val="1"/>
  <p:tag name="BSN" val="9"/>
  <p:tag name="SVT" val="TRUE"/>
  <p:tag name="CVB" val="9"/>
  <p:tag name="SPT" val="FALSE"/>
  <p:tag name="CII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"/>
  <p:tag name="NBP" val="1"/>
  <p:tag name="BSN" val="10"/>
  <p:tag name="SVT" val="TRUE"/>
  <p:tag name="CVB" val="10"/>
  <p:tag name="SPT" val="FALSE"/>
  <p:tag name="CII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"/>
  <p:tag name="NBP" val="1"/>
  <p:tag name="BSN" val="11"/>
  <p:tag name="SVT" val="TRUE"/>
  <p:tag name="CVB" val="11"/>
  <p:tag name="SPT" val="FALSE"/>
  <p:tag name="CII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BSN" val="12"/>
  <p:tag name="SVT" val="TRUE"/>
  <p:tag name="CVB" val="12"/>
  <p:tag name="SPT" val="FALSE"/>
  <p:tag name="CII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"/>
  <p:tag name="NBP" val="1"/>
  <p:tag name="BSN" val="13"/>
  <p:tag name="SVT" val="TRUE"/>
  <p:tag name="CVB" val="13"/>
  <p:tag name="SPT" val="FALSE"/>
  <p:tag name="CII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NBP" val="1"/>
  <p:tag name="BSN" val="14"/>
  <p:tag name="SVT" val="TRUE"/>
  <p:tag name="CVB" val="14"/>
  <p:tag name="SPT" val="FALSE"/>
  <p:tag name="CII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BSN" val="15"/>
  <p:tag name="SVT" val="TRUE"/>
  <p:tag name="CVB" val="15"/>
  <p:tag name="SPT" val="FALSE"/>
  <p:tag name="CII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BSN" val="16"/>
  <p:tag name="SVT" val="TRUE"/>
  <p:tag name="CVB" val="16"/>
  <p:tag name="SPT" val="FALSE"/>
  <p:tag name="CII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7"/>
  <p:tag name="NBP" val="1"/>
  <p:tag name="BSN" val="17"/>
  <p:tag name="SVT" val="TRUE"/>
  <p:tag name="CVB" val="17"/>
  <p:tag name="SPT" val="FALSE"/>
  <p:tag name="CII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BSN" val="18"/>
  <p:tag name="SVT" val="TRUE"/>
  <p:tag name="CVB" val="18"/>
  <p:tag name="SPT" val="FALSE"/>
  <p:tag name="CII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9"/>
  <p:tag name="NBP" val="1"/>
  <p:tag name="BSN" val="19"/>
  <p:tag name="SVT" val="TRUE"/>
  <p:tag name="CVB" val="19"/>
  <p:tag name="SPT" val="FALSE"/>
  <p:tag name="CII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0"/>
  <p:tag name="NBP" val="1"/>
  <p:tag name="BSN" val="20"/>
  <p:tag name="SVT" val="TRUE"/>
  <p:tag name="CVB" val="20"/>
  <p:tag name="SPT" val="FALSE"/>
  <p:tag name="CII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1"/>
  <p:tag name="NBP" val="1"/>
  <p:tag name="BSN" val="21"/>
  <p:tag name="SVT" val="TRUE"/>
  <p:tag name="CVB" val="21"/>
  <p:tag name="SPT" val="FALSE"/>
  <p:tag name="CII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BSN" val="22"/>
  <p:tag name="SVT" val="TRUE"/>
  <p:tag name="CVB" val="22"/>
  <p:tag name="SPT" val="FALSE"/>
  <p:tag name="CII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3"/>
  <p:tag name="NBP" val="1"/>
  <p:tag name="BSN" val="23"/>
  <p:tag name="SVT" val="TRUE"/>
  <p:tag name="CVB" val="23"/>
  <p:tag name="SPT" val="FALSE"/>
  <p:tag name="CII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4"/>
  <p:tag name="NBP" val="1"/>
  <p:tag name="BSN" val="24"/>
  <p:tag name="SVT" val="TRUE"/>
  <p:tag name="CVB" val="24"/>
  <p:tag name="SPT" val="FALSE"/>
  <p:tag name="CII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5"/>
  <p:tag name="NBP" val="1"/>
  <p:tag name="BSN" val="25"/>
  <p:tag name="SVT" val="TRUE"/>
  <p:tag name="CVB" val="25"/>
  <p:tag name="SPT" val="FALSE"/>
  <p:tag name="CII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NBP" val="1"/>
  <p:tag name="BSN" val="26"/>
  <p:tag name="SVT" val="TRUE"/>
  <p:tag name="CVB" val="26"/>
  <p:tag name="SPT" val="FALSE"/>
  <p:tag name="CII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NBP" val="1"/>
  <p:tag name="BSN" val="26"/>
  <p:tag name="SVT" val="TRUE"/>
  <p:tag name="CVB" val="26"/>
  <p:tag name="SPT" val="FALSE"/>
  <p:tag name="CII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BSN" val="27"/>
  <p:tag name="SVT" val="TRUE"/>
  <p:tag name="CVB" val="27"/>
  <p:tag name="SPT" val="FALSE"/>
  <p:tag name="CII" val="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BSN" val="27"/>
  <p:tag name="SVT" val="TRUE"/>
  <p:tag name="CVB" val="27"/>
  <p:tag name="SPT" val="FALSE"/>
  <p:tag name="CII" val="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8"/>
  <p:tag name="NBP" val="1"/>
  <p:tag name="BSN" val="28"/>
  <p:tag name="SVT" val="TRUE"/>
  <p:tag name="CVB" val="28"/>
  <p:tag name="SPT" val="FALSE"/>
  <p:tag name="CII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1"/>
  <p:tag name="BSN" val="29"/>
  <p:tag name="SVT" val="TRUE"/>
  <p:tag name="CVB" val="29"/>
  <p:tag name="SPT" val="FALSE"/>
  <p:tag name="CII" val="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0"/>
  <p:tag name="NBP" val="1"/>
  <p:tag name="BSN" val="30"/>
  <p:tag name="SVT" val="TRUE"/>
  <p:tag name="CVB" val="30"/>
  <p:tag name="SPT" val="FALSE"/>
  <p:tag name="CII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BSN" val="31"/>
  <p:tag name="SVT" val="TRUE"/>
  <p:tag name="CVB" val="31"/>
  <p:tag name="SPT" val="FALSE"/>
  <p:tag name="CII" val="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2"/>
  <p:tag name="NBP" val="1"/>
  <p:tag name="BSN" val="32"/>
  <p:tag name="SVT" val="TRUE"/>
  <p:tag name="CVB" val="32"/>
  <p:tag name="SPT" val="FALSE"/>
  <p:tag name="CII" val="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3"/>
  <p:tag name="NBP" val="1"/>
  <p:tag name="CVB" val="33"/>
  <p:tag name="SPT" val="FALSE"/>
  <p:tag name="BSN" val="33"/>
  <p:tag name="LFXCI" val="0"/>
  <p:tag name="SVT" val="TRUE"/>
  <p:tag name="CII" val="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BSN" val="2"/>
  <p:tag name="SVT" val="TRUE"/>
  <p:tag name="CVB" val="2"/>
  <p:tag name="SPT" val="FALSE"/>
  <p:tag name="CII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4"/>
  <p:tag name="NBP" val="1"/>
  <p:tag name="CVB" val="34"/>
  <p:tag name="SPT" val="FALSE"/>
  <p:tag name="BSN" val="34"/>
  <p:tag name="LFXCI" val="0"/>
  <p:tag name="SVT" val="TRUE"/>
  <p:tag name="CII" val="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CVB" val="35"/>
  <p:tag name="SPT" val="FALSE"/>
  <p:tag name="BSN" val="35"/>
  <p:tag name="LFXCI" val="0"/>
  <p:tag name="SVT" val="TRUE"/>
  <p:tag name="CII" val="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6"/>
  <p:tag name="NBP" val="1"/>
  <p:tag name="CVB" val="36"/>
  <p:tag name="SPT" val="FALSE"/>
  <p:tag name="BSN" val="36"/>
  <p:tag name="LFXCI" val="0"/>
  <p:tag name="SVT" val="TRUE"/>
  <p:tag name="CII" val="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0"/>
  <p:tag name="NBP" val="1"/>
  <p:tag name="BSN" val="30"/>
  <p:tag name="SVT" val="TRUE"/>
  <p:tag name="CVB" val="30"/>
  <p:tag name="SPT" val="FALSE"/>
  <p:tag name="CII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CVB" val="38"/>
  <p:tag name="SPT" val="FALSE"/>
  <p:tag name="BSN" val="38"/>
  <p:tag name="LFXCI" val="0"/>
  <p:tag name="SVT" val="TRUE"/>
  <p:tag name="CII" val="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9"/>
  <p:tag name="NBP" val="1"/>
  <p:tag name="CVB" val="39"/>
  <p:tag name="SPT" val="FALSE"/>
  <p:tag name="BSN" val="39"/>
  <p:tag name="LFXCI" val="0"/>
  <p:tag name="SVT" val="TRUE"/>
  <p:tag name="CII" val="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CVB" val="40"/>
  <p:tag name="SPT" val="FALSE"/>
  <p:tag name="BSN" val="40"/>
  <p:tag name="LFXCI" val="0"/>
  <p:tag name="SVT" val="TRUE"/>
  <p:tag name="CII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1"/>
  <p:tag name="NBP" val="1"/>
  <p:tag name="CVB" val="41"/>
  <p:tag name="SPT" val="FALSE"/>
  <p:tag name="BSN" val="41"/>
  <p:tag name="LFXCI" val="0"/>
  <p:tag name="SVT" val="TRUE"/>
  <p:tag name="CII" val="4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2"/>
  <p:tag name="NBP" val="1"/>
  <p:tag name="CVB" val="42"/>
  <p:tag name="SPT" val="FALSE"/>
  <p:tag name="BSN" val="42"/>
  <p:tag name="LFXCI" val="0"/>
  <p:tag name="SVT" val="TRUE"/>
  <p:tag name="CII" val="4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NBP" val="1"/>
  <p:tag name="CVB" val="43"/>
  <p:tag name="SPT" val="FALSE"/>
  <p:tag name="BSN" val="43"/>
  <p:tag name="LFXCI" val="0"/>
  <p:tag name="SVT" val="TRUE"/>
  <p:tag name="CII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4"/>
  <p:tag name="NBP" val="1"/>
  <p:tag name="CVB" val="44"/>
  <p:tag name="SPT" val="FALSE"/>
  <p:tag name="BSN" val="44"/>
  <p:tag name="LFXCI" val="0"/>
  <p:tag name="SVT" val="TRUE"/>
  <p:tag name="CII" val="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5"/>
  <p:tag name="NBP" val="1"/>
  <p:tag name="CVB" val="45"/>
  <p:tag name="SPT" val="FALSE"/>
  <p:tag name="BSN" val="45"/>
  <p:tag name="LFXCI" val="0"/>
  <p:tag name="SVT" val="TRUE"/>
  <p:tag name="CII" val="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6"/>
  <p:tag name="NBP" val="1"/>
  <p:tag name="CVB" val="46"/>
  <p:tag name="SPT" val="FALSE"/>
  <p:tag name="BSN" val="46"/>
  <p:tag name="LFXCI" val="0"/>
  <p:tag name="SVT" val="TRUE"/>
  <p:tag name="CII" val="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7"/>
  <p:tag name="NBP" val="1"/>
  <p:tag name="CVB" val="47"/>
  <p:tag name="SPT" val="FALSE"/>
  <p:tag name="BSN" val="47"/>
  <p:tag name="LFXCI" val="0"/>
  <p:tag name="SVT" val="TRUE"/>
  <p:tag name="CII" val="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8"/>
  <p:tag name="NBP" val="1"/>
  <p:tag name="CVB" val="48"/>
  <p:tag name="SPT" val="FALSE"/>
  <p:tag name="BSN" val="48"/>
  <p:tag name="LFXCI" val="0"/>
  <p:tag name="SVT" val="TRUE"/>
  <p:tag name="CII" val="4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9"/>
  <p:tag name="NBP" val="1"/>
  <p:tag name="CVB" val="49"/>
  <p:tag name="SPT" val="FALSE"/>
  <p:tag name="BSN" val="49"/>
  <p:tag name="LFXCI" val="0"/>
  <p:tag name="SVT" val="TRUE"/>
  <p:tag name="CII" val="4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0"/>
  <p:tag name="NBP" val="1"/>
  <p:tag name="CVB" val="50"/>
  <p:tag name="SPT" val="FALSE"/>
  <p:tag name="BSN" val="50"/>
  <p:tag name="LFXCI" val="0"/>
  <p:tag name="SVT" val="TRUE"/>
  <p:tag name="CII" val="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CVB" val="51"/>
  <p:tag name="SPT" val="FALSE"/>
  <p:tag name="BSN" val="51"/>
  <p:tag name="LFXCI" val="0"/>
  <p:tag name="SVT" val="TRUE"/>
  <p:tag name="CII" val="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2"/>
  <p:tag name="NBP" val="1"/>
  <p:tag name="BSN" val="52"/>
  <p:tag name="SVT" val="TRUE"/>
  <p:tag name="CVB" val="52"/>
  <p:tag name="SPT" val="FALSE"/>
  <p:tag name="CII" val="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CVB" val="54"/>
  <p:tag name="SPT" val="FALSE"/>
  <p:tag name="BSN" val="54"/>
  <p:tag name="LFXCI" val="0"/>
  <p:tag name="SVT" val="TRUE"/>
  <p:tag name="CII" val="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BSN" val="51"/>
  <p:tag name="SVT" val="TRUE"/>
  <p:tag name="CVB" val="51"/>
  <p:tag name="SPT" val="FALSE"/>
  <p:tag name="CII" val="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2"/>
  <p:tag name="NBP" val="1"/>
  <p:tag name="BSN" val="52"/>
  <p:tag name="SVT" val="TRUE"/>
  <p:tag name="CVB" val="52"/>
  <p:tag name="SPT" val="FALSE"/>
  <p:tag name="CII" val="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8164</TotalTime>
  <Words>4139</Words>
  <Application>Microsoft Office PowerPoint</Application>
  <PresentationFormat>On-screen Show (4:3)</PresentationFormat>
  <Paragraphs>679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Blends</vt:lpstr>
      <vt:lpstr>Worksheet</vt:lpstr>
      <vt:lpstr>Parallel Programming &amp; Cluster Computing Instruction Level Parallelism</vt:lpstr>
      <vt:lpstr>Outline</vt:lpstr>
      <vt:lpstr>Parallelism</vt:lpstr>
      <vt:lpstr>What Is ILP?</vt:lpstr>
      <vt:lpstr>Slide 5</vt:lpstr>
      <vt:lpstr>Why You Shouldn’t Panic</vt:lpstr>
      <vt:lpstr>Kinds of ILP</vt:lpstr>
      <vt:lpstr>What’s an Instruction?</vt:lpstr>
      <vt:lpstr>What’s a Cycle?</vt:lpstr>
      <vt:lpstr>What’s the Relevance of Cycles?</vt:lpstr>
      <vt:lpstr>Scalar Operation</vt:lpstr>
      <vt:lpstr>Slide 12</vt:lpstr>
      <vt:lpstr>Scalar Operation</vt:lpstr>
      <vt:lpstr>Does Order Matter?</vt:lpstr>
      <vt:lpstr>Superscalar Operation</vt:lpstr>
      <vt:lpstr>Loops</vt:lpstr>
      <vt:lpstr>Loops Are Good</vt:lpstr>
      <vt:lpstr>Why Loops Are Good</vt:lpstr>
      <vt:lpstr>Slide 19</vt:lpstr>
      <vt:lpstr>Superscalar Loops</vt:lpstr>
      <vt:lpstr>Superscalar Loops</vt:lpstr>
      <vt:lpstr>Example: IBM POWER4</vt:lpstr>
      <vt:lpstr>Pipelining</vt:lpstr>
      <vt:lpstr>Pipelining</vt:lpstr>
      <vt:lpstr>Slide 25</vt:lpstr>
      <vt:lpstr>Pipelining Example</vt:lpstr>
      <vt:lpstr>Pipelines: Example</vt:lpstr>
      <vt:lpstr>Some Simple Loops (F90)</vt:lpstr>
      <vt:lpstr>Some Simple Loops (C)</vt:lpstr>
      <vt:lpstr>Slightly Less Simple Loops (F90)</vt:lpstr>
      <vt:lpstr>Slightly Less Simple Loops (C)</vt:lpstr>
      <vt:lpstr>Loop Performance</vt:lpstr>
      <vt:lpstr>Performance Characteristics</vt:lpstr>
      <vt:lpstr>Arithmetic Operation Speeds</vt:lpstr>
      <vt:lpstr>Fast and Slow Operations</vt:lpstr>
      <vt:lpstr>What Can Prevent Pipelining?</vt:lpstr>
      <vt:lpstr>How Do They Kill Pipelining?</vt:lpstr>
      <vt:lpstr>How Do They Kill Pipelining?</vt:lpstr>
      <vt:lpstr>How Do They Kill Pipelining?</vt:lpstr>
      <vt:lpstr>What If No Pipelining?</vt:lpstr>
      <vt:lpstr>Randomly Permuted Loops</vt:lpstr>
      <vt:lpstr>Superpipelining</vt:lpstr>
      <vt:lpstr>Superpipelining</vt:lpstr>
      <vt:lpstr>More Operations At a Time</vt:lpstr>
      <vt:lpstr>Some Complicated Loops</vt:lpstr>
      <vt:lpstr>A Very Complicated Loop</vt:lpstr>
      <vt:lpstr>Multiple Ops Per Iteration</vt:lpstr>
      <vt:lpstr>Vectors</vt:lpstr>
      <vt:lpstr>What Is a Vector?</vt:lpstr>
      <vt:lpstr>Vector Register</vt:lpstr>
      <vt:lpstr>Vectors Are Expensive</vt:lpstr>
      <vt:lpstr>A Real Example</vt:lpstr>
      <vt:lpstr>A Real Example[4]</vt:lpstr>
      <vt:lpstr>Real Example Performance</vt:lpstr>
      <vt:lpstr>Slide 55</vt:lpstr>
      <vt:lpstr>Why You Shouldn’t Panic</vt:lpstr>
      <vt:lpstr>OK Supercomputing Symposium 2010</vt:lpstr>
      <vt:lpstr>Thanks for your attention!   Questions? www.oscer.ou.edu</vt:lpstr>
      <vt:lpstr>References</vt:lpstr>
    </vt:vector>
  </TitlesOfParts>
  <Company>University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hneeman</cp:lastModifiedBy>
  <cp:revision>452</cp:revision>
  <cp:lastPrinted>1601-01-01T00:00:00Z</cp:lastPrinted>
  <dcterms:created xsi:type="dcterms:W3CDTF">2001-08-18T12:37:15Z</dcterms:created>
  <dcterms:modified xsi:type="dcterms:W3CDTF">2010-10-05T04:21:49Z</dcterms:modified>
</cp:coreProperties>
</file>