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14.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9.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44"/>
  </p:notesMasterIdLst>
  <p:handoutMasterIdLst>
    <p:handoutMasterId r:id="rId45"/>
  </p:handoutMasterIdLst>
  <p:sldIdLst>
    <p:sldId id="554" r:id="rId2"/>
    <p:sldId id="644" r:id="rId3"/>
    <p:sldId id="645" r:id="rId4"/>
    <p:sldId id="646" r:id="rId5"/>
    <p:sldId id="647" r:id="rId6"/>
    <p:sldId id="648" r:id="rId7"/>
    <p:sldId id="649" r:id="rId8"/>
    <p:sldId id="650" r:id="rId9"/>
    <p:sldId id="651" r:id="rId10"/>
    <p:sldId id="652" r:id="rId11"/>
    <p:sldId id="653" r:id="rId12"/>
    <p:sldId id="654" r:id="rId13"/>
    <p:sldId id="655" r:id="rId14"/>
    <p:sldId id="656" r:id="rId15"/>
    <p:sldId id="657" r:id="rId16"/>
    <p:sldId id="658" r:id="rId17"/>
    <p:sldId id="659" r:id="rId18"/>
    <p:sldId id="660" r:id="rId19"/>
    <p:sldId id="661" r:id="rId20"/>
    <p:sldId id="662" r:id="rId21"/>
    <p:sldId id="663" r:id="rId22"/>
    <p:sldId id="664" r:id="rId23"/>
    <p:sldId id="665" r:id="rId24"/>
    <p:sldId id="666" r:id="rId25"/>
    <p:sldId id="667" r:id="rId26"/>
    <p:sldId id="668" r:id="rId27"/>
    <p:sldId id="669" r:id="rId28"/>
    <p:sldId id="670" r:id="rId29"/>
    <p:sldId id="671" r:id="rId30"/>
    <p:sldId id="672" r:id="rId31"/>
    <p:sldId id="673" r:id="rId32"/>
    <p:sldId id="674" r:id="rId33"/>
    <p:sldId id="675" r:id="rId34"/>
    <p:sldId id="676" r:id="rId35"/>
    <p:sldId id="677" r:id="rId36"/>
    <p:sldId id="678" r:id="rId37"/>
    <p:sldId id="679" r:id="rId38"/>
    <p:sldId id="680" r:id="rId39"/>
    <p:sldId id="681" r:id="rId40"/>
    <p:sldId id="682" r:id="rId41"/>
    <p:sldId id="642" r:id="rId42"/>
    <p:sldId id="467" r:id="rId43"/>
  </p:sldIdLst>
  <p:sldSz cx="9144000" cy="6858000" type="screen4x3"/>
  <p:notesSz cx="6858000" cy="9144000"/>
  <p:custDataLst>
    <p:tags r:id="rId46"/>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00FF"/>
    <a:srgbClr val="FFCCFF"/>
    <a:srgbClr val="CC99FF"/>
    <a:srgbClr val="800080"/>
    <a:srgbClr val="CC6600"/>
    <a:srgbClr val="008000"/>
    <a:srgbClr val="A50021"/>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76" d="100"/>
          <a:sy n="76" d="100"/>
        </p:scale>
        <p:origin x="-12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pic>
        <p:nvPicPr>
          <p:cNvPr id="6" name="Picture 1041" descr="ou201_logo"/>
          <p:cNvPicPr>
            <a:picLocks noChangeAspect="1" noChangeArrowheads="1"/>
          </p:cNvPicPr>
          <p:nvPr userDrawn="1"/>
        </p:nvPicPr>
        <p:blipFill>
          <a:blip r:embed="rId2" cstate="print"/>
          <a:srcRect/>
          <a:stretch>
            <a:fillRect/>
          </a:stretch>
        </p:blipFill>
        <p:spPr bwMode="auto">
          <a:xfrm>
            <a:off x="147638" y="2578100"/>
            <a:ext cx="474662" cy="687388"/>
          </a:xfrm>
          <a:prstGeom prst="rect">
            <a:avLst/>
          </a:prstGeom>
          <a:noFill/>
          <a:ln w="9525">
            <a:noFill/>
            <a:miter lim="800000"/>
            <a:headEnd/>
            <a:tailEnd/>
          </a:ln>
        </p:spPr>
      </p:pic>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&amp; Cluster: High Throughput Computing</a:t>
            </a:r>
            <a:endParaRPr lang="en-US" dirty="0"/>
          </a:p>
          <a:p>
            <a:pPr>
              <a:defRPr/>
            </a:pPr>
            <a:r>
              <a:rPr lang="en-US" dirty="0" smtClean="0"/>
              <a:t>Oklahoma Supercomputing Symposium 2010</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&amp; Cluster: High Throughput Computing</a:t>
            </a:r>
            <a:endParaRPr lang="en-US" dirty="0"/>
          </a:p>
          <a:p>
            <a:pPr>
              <a:defRPr/>
            </a:pPr>
            <a:r>
              <a:rPr lang="en-US" dirty="0" smtClean="0"/>
              <a:t>Oklahoma Supercomputing Symposium 2010</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&amp; Cluster: High Throughput Computing</a:t>
            </a:r>
            <a:endParaRPr lang="en-US" dirty="0"/>
          </a:p>
          <a:p>
            <a:pPr>
              <a:defRPr/>
            </a:pPr>
            <a:r>
              <a:rPr lang="en-US" dirty="0" smtClean="0"/>
              <a:t>Oklahoma Supercomputing Symposium 2010</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&amp; Cluster: High Throughput Computing</a:t>
            </a:r>
            <a:endParaRPr lang="en-US" dirty="0"/>
          </a:p>
          <a:p>
            <a:pPr>
              <a:defRPr/>
            </a:pPr>
            <a:r>
              <a:rPr lang="en-US" dirty="0" smtClean="0"/>
              <a:t>Oklahoma Supercomputing Symposium 2010</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Parallel &amp; Cluster: High Throughput Computing</a:t>
            </a:r>
            <a:endParaRPr lang="en-US" dirty="0"/>
          </a:p>
          <a:p>
            <a:pPr>
              <a:defRPr/>
            </a:pPr>
            <a:r>
              <a:rPr lang="en-US" dirty="0" smtClean="0"/>
              <a:t>Oklahoma Supercomputing Symposium 2010</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a:xfrm>
            <a:off x="2438400" y="6172200"/>
            <a:ext cx="3995737" cy="457200"/>
          </a:xfrm>
        </p:spPr>
        <p:txBody>
          <a:bodyPr/>
          <a:lstStyle>
            <a:lvl1pPr>
              <a:defRPr smtClean="0"/>
            </a:lvl1pPr>
          </a:lstStyle>
          <a:p>
            <a:pPr>
              <a:defRPr/>
            </a:pPr>
            <a:r>
              <a:rPr lang="en-US" dirty="0" smtClean="0"/>
              <a:t>Parallel &amp; Cluster: High Throughput Computing</a:t>
            </a:r>
            <a:endParaRPr lang="en-US" dirty="0"/>
          </a:p>
          <a:p>
            <a:pPr>
              <a:defRPr/>
            </a:pPr>
            <a:r>
              <a:rPr lang="en-US" dirty="0" smtClean="0"/>
              <a:t>Oklahoma Supercomputing Symposium 2010</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&amp; Cluster: High Throughput Computing</a:t>
            </a:r>
            <a:endParaRPr lang="en-US" dirty="0"/>
          </a:p>
          <a:p>
            <a:pPr>
              <a:defRPr/>
            </a:pPr>
            <a:r>
              <a:rPr lang="en-US" dirty="0" smtClean="0"/>
              <a:t>Oklahoma Supercomputing Symposium 2010</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&amp; Cluster: High Throughput Computing</a:t>
            </a:r>
            <a:endParaRPr lang="en-US" dirty="0"/>
          </a:p>
          <a:p>
            <a:pPr>
              <a:defRPr/>
            </a:pPr>
            <a:r>
              <a:rPr lang="en-US" dirty="0" smtClean="0"/>
              <a:t>Oklahoma Supercomputing Symposium 2010</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smtClean="0"/>
              <a:t>Parallel &amp; Cluster: High Throughput Computing</a:t>
            </a:r>
            <a:endParaRPr lang="en-US" dirty="0"/>
          </a:p>
          <a:p>
            <a:pPr>
              <a:defRPr/>
            </a:pPr>
            <a:r>
              <a:rPr lang="en-US" dirty="0" smtClean="0"/>
              <a:t>Oklahoma Supercomputing Symposium 2010</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Footer Placeholder 2"/>
          <p:cNvSpPr>
            <a:spLocks noGrp="1"/>
          </p:cNvSpPr>
          <p:nvPr>
            <p:ph type="ftr" sz="quarter" idx="10"/>
          </p:nvPr>
        </p:nvSpPr>
        <p:spPr/>
        <p:txBody>
          <a:bodyPr/>
          <a:lstStyle>
            <a:lvl1pPr>
              <a:defRPr dirty="0" smtClean="0"/>
            </a:lvl1pPr>
          </a:lstStyle>
          <a:p>
            <a:pPr>
              <a:defRPr/>
            </a:pPr>
            <a:r>
              <a:rPr lang="en-US" dirty="0" smtClean="0"/>
              <a:t>Parallel &amp; Cluster: High Throughput Computing</a:t>
            </a:r>
          </a:p>
          <a:p>
            <a:pPr>
              <a:defRPr/>
            </a:pPr>
            <a:r>
              <a:rPr lang="en-US" dirty="0" smtClean="0"/>
              <a:t>Oklahoma Supercomputing Symposium 2010</a:t>
            </a:r>
            <a:endParaRPr lang="en-US" dirty="0"/>
          </a:p>
        </p:txBody>
      </p:sp>
      <p:sp>
        <p:nvSpPr>
          <p:cNvPr id="6" name="Slide Number Placeholder 3"/>
          <p:cNvSpPr>
            <a:spLocks noGrp="1"/>
          </p:cNvSpPr>
          <p:nvPr>
            <p:ph type="sldNum" sz="quarter" idx="11"/>
          </p:nvPr>
        </p:nvSpPr>
        <p:spPr/>
        <p:txBody>
          <a:bodyPr/>
          <a:lstStyle>
            <a:lvl1pPr>
              <a:defRPr smtClean="0"/>
            </a:lvl1pPr>
          </a:lstStyle>
          <a:p>
            <a:pPr>
              <a:defRPr/>
            </a:pPr>
            <a:fld id="{81A5A790-6F19-4F0E-8844-552503E9D15C}"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smtClean="0"/>
              <a:t>Parallel &amp; Cluster: High Throughput Computing</a:t>
            </a:r>
            <a:endParaRPr lang="en-US" dirty="0"/>
          </a:p>
          <a:p>
            <a:pPr>
              <a:defRPr/>
            </a:pPr>
            <a:r>
              <a:rPr lang="en-US" dirty="0" smtClean="0"/>
              <a:t>Oklahoma Supercomputing Symposium 2010</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Parallel &amp; Cluster: High Throughput Computing</a:t>
            </a:r>
            <a:endParaRPr lang="en-US" dirty="0"/>
          </a:p>
          <a:p>
            <a:pPr>
              <a:defRPr/>
            </a:pPr>
            <a:r>
              <a:rPr lang="en-US" dirty="0" smtClean="0"/>
              <a:t>Oklahoma Supercomputing Symposium 2010</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Parallel &amp; Cluster: High Throughput Computing</a:t>
            </a:r>
            <a:endParaRPr lang="en-US" dirty="0"/>
          </a:p>
          <a:p>
            <a:pPr>
              <a:defRPr/>
            </a:pPr>
            <a:r>
              <a:rPr lang="en-US" dirty="0" smtClean="0"/>
              <a:t>Oklahoma Supercomputing Symposium 2010</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21" Type="http://schemas.openxmlformats.org/officeDocument/2006/relationships/image" Target="../media/image6.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20"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7.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Parallel &amp; Cluster: High Throughput Computing</a:t>
            </a:r>
          </a:p>
          <a:p>
            <a:pPr>
              <a:defRPr/>
            </a:pPr>
            <a:r>
              <a:rPr lang="en-US" dirty="0" smtClean="0"/>
              <a:t>Oklahoma Supercomputing Symposium 2010</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grpSp>
        <p:nvGrpSpPr>
          <p:cNvPr id="3076" name="Group 41"/>
          <p:cNvGrpSpPr>
            <a:grpSpLocks/>
          </p:cNvGrpSpPr>
          <p:nvPr userDrawn="1"/>
        </p:nvGrpSpPr>
        <p:grpSpPr bwMode="auto">
          <a:xfrm>
            <a:off x="228600" y="6096000"/>
            <a:ext cx="2362200" cy="598488"/>
            <a:chOff x="384" y="3840"/>
            <a:chExt cx="1488" cy="377"/>
          </a:xfrm>
        </p:grpSpPr>
        <p:pic>
          <p:nvPicPr>
            <p:cNvPr id="3084" name="Picture 15" descr="ou201_logo"/>
            <p:cNvPicPr>
              <a:picLocks noChangeAspect="1" noChangeArrowheads="1"/>
            </p:cNvPicPr>
            <p:nvPr userDrawn="1"/>
          </p:nvPicPr>
          <p:blipFill>
            <a:blip r:embed="rId16" cstate="print"/>
            <a:srcRect/>
            <a:stretch>
              <a:fillRect/>
            </a:stretch>
          </p:blipFill>
          <p:spPr bwMode="auto">
            <a:xfrm>
              <a:off x="912" y="3870"/>
              <a:ext cx="248" cy="339"/>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7" cstate="print"/>
            <a:srcRect/>
            <a:stretch>
              <a:fillRect/>
            </a:stretch>
          </p:blipFill>
          <p:spPr bwMode="auto">
            <a:xfrm>
              <a:off x="384" y="3840"/>
              <a:ext cx="489" cy="345"/>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8" cstate="print"/>
            <a:srcRect/>
            <a:stretch>
              <a:fillRect/>
            </a:stretch>
          </p:blipFill>
          <p:spPr bwMode="auto">
            <a:xfrm>
              <a:off x="1152" y="3840"/>
              <a:ext cx="720" cy="377"/>
            </a:xfrm>
            <a:prstGeom prst="rect">
              <a:avLst/>
            </a:prstGeom>
            <a:noFill/>
            <a:ln w="9525">
              <a:noFill/>
              <a:miter lim="800000"/>
              <a:headEnd/>
              <a:tailEnd/>
            </a:ln>
          </p:spPr>
        </p:pic>
      </p:grpSp>
      <p:sp>
        <p:nvSpPr>
          <p:cNvPr id="58375" name="Rectangle 7"/>
          <p:cNvSpPr>
            <a:spLocks noChangeArrowheads="1"/>
          </p:cNvSpPr>
          <p:nvPr/>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p:ph type="title"/>
          </p:nvPr>
        </p:nvSpPr>
        <p:spPr bwMode="auto">
          <a:xfrm>
            <a:off x="990600" y="457200"/>
            <a:ext cx="77930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3081" name="Picture 62" descr="ou201_logo"/>
          <p:cNvPicPr>
            <a:picLocks noChangeAspect="1" noChangeArrowheads="1"/>
          </p:cNvPicPr>
          <p:nvPr userDrawn="1"/>
        </p:nvPicPr>
        <p:blipFill>
          <a:blip r:embed="rId19" cstate="print"/>
          <a:srcRect/>
          <a:stretch>
            <a:fillRect/>
          </a:stretch>
        </p:blipFill>
        <p:spPr bwMode="auto">
          <a:xfrm>
            <a:off x="114300" y="508000"/>
            <a:ext cx="474663" cy="687388"/>
          </a:xfrm>
          <a:prstGeom prst="rect">
            <a:avLst/>
          </a:prstGeom>
          <a:noFill/>
          <a:ln w="9525">
            <a:noFill/>
            <a:miter lim="800000"/>
            <a:headEnd/>
            <a:tailEnd/>
          </a:ln>
        </p:spPr>
      </p:pic>
      <p:pic>
        <p:nvPicPr>
          <p:cNvPr id="17" name="Picture 16" descr="oksupercompsymp2010_tshirt_maponly_cropped_20101001.jpg"/>
          <p:cNvPicPr>
            <a:picLocks noChangeAspect="1"/>
          </p:cNvPicPr>
          <p:nvPr/>
        </p:nvPicPr>
        <p:blipFill>
          <a:blip r:embed="rId20" cstate="print">
            <a:lum contrast="78000"/>
          </a:blip>
          <a:stretch>
            <a:fillRect/>
          </a:stretch>
        </p:blipFill>
        <p:spPr>
          <a:xfrm>
            <a:off x="6297828" y="6096000"/>
            <a:ext cx="736600" cy="552450"/>
          </a:xfrm>
          <a:prstGeom prst="rect">
            <a:avLst/>
          </a:prstGeom>
          <a:noFill/>
          <a:ln>
            <a:noFill/>
          </a:ln>
        </p:spPr>
      </p:pic>
      <p:pic>
        <p:nvPicPr>
          <p:cNvPr id="14" name="Picture 13" descr="gpn_logo_cmykmorespace2_20071005.jpg"/>
          <p:cNvPicPr>
            <a:picLocks noChangeAspect="1"/>
          </p:cNvPicPr>
          <p:nvPr userDrawn="1"/>
        </p:nvPicPr>
        <p:blipFill>
          <a:blip r:embed="rId21" cstate="print"/>
          <a:stretch>
            <a:fillRect/>
          </a:stretch>
        </p:blipFill>
        <p:spPr>
          <a:xfrm>
            <a:off x="7239000" y="6477000"/>
            <a:ext cx="647178" cy="215726"/>
          </a:xfrm>
          <a:prstGeom prst="rect">
            <a:avLst/>
          </a:prstGeom>
        </p:spPr>
      </p:pic>
      <p:pic>
        <p:nvPicPr>
          <p:cNvPr id="15" name="Picture 14" descr="okepscor_logo.jpg"/>
          <p:cNvPicPr>
            <a:picLocks noChangeAspect="1"/>
          </p:cNvPicPr>
          <p:nvPr userDrawn="1"/>
        </p:nvPicPr>
        <p:blipFill>
          <a:blip r:embed="rId22" cstate="print"/>
          <a:stretch>
            <a:fillRect/>
          </a:stretch>
        </p:blipFill>
        <p:spPr>
          <a:xfrm>
            <a:off x="7162800" y="6120714"/>
            <a:ext cx="838200" cy="419100"/>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slideLayout" Target="../slideLayouts/slideLayout1.xml"/><Relationship Id="rId7" Type="http://schemas.openxmlformats.org/officeDocument/2006/relationships/image" Target="../media/image9.jpe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8.jpeg"/><Relationship Id="rId5" Type="http://schemas.openxmlformats.org/officeDocument/2006/relationships/image" Target="../media/image3.png"/><Relationship Id="rId4" Type="http://schemas.openxmlformats.org/officeDocument/2006/relationships/image" Target="../media/image7.jpeg"/><Relationship Id="rId9" Type="http://schemas.openxmlformats.org/officeDocument/2006/relationships/image" Target="../media/image10.jpe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hyperlink" Target="http://www.caps.ou.edu/wx/p/r/conus/fcst/" TargetMode="Externa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13.wmf"/></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4.xml.rels><?xml version="1.0" encoding="UTF-8" standalone="yes"?>
<Relationships xmlns="http://schemas.openxmlformats.org/package/2006/relationships"><Relationship Id="rId3" Type="http://schemas.openxmlformats.org/officeDocument/2006/relationships/hyperlink" Target="http://setiathome.berkeley.edu/" TargetMode="Externa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14.png"/></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boinc.berkeley.edu/"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image" Target="../media/image17.jpeg"/><Relationship Id="rId4" Type="http://schemas.openxmlformats.org/officeDocument/2006/relationships/image" Target="../media/image16.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www.colinux.org/"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oscer.ou.edu/CondorInstall/condor_colinux_howto.php"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thocp.net/hardware/grid_computers.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image" Target="../media/image24.jpeg"/><Relationship Id="rId3" Type="http://schemas.openxmlformats.org/officeDocument/2006/relationships/image" Target="../media/image19.jpeg"/><Relationship Id="rId7" Type="http://schemas.openxmlformats.org/officeDocument/2006/relationships/image" Target="../media/image23.jpeg"/><Relationship Id="rId2" Type="http://schemas.openxmlformats.org/officeDocument/2006/relationships/slideLayout" Target="../slideLayouts/slideLayout2.xml"/><Relationship Id="rId1" Type="http://schemas.openxmlformats.org/officeDocument/2006/relationships/tags" Target="../tags/tag21.xml"/><Relationship Id="rId6" Type="http://schemas.openxmlformats.org/officeDocument/2006/relationships/image" Target="../media/image22.jpeg"/><Relationship Id="rId11" Type="http://schemas.openxmlformats.org/officeDocument/2006/relationships/image" Target="../media/image26.png"/><Relationship Id="rId5" Type="http://schemas.openxmlformats.org/officeDocument/2006/relationships/image" Target="../media/image21.jpeg"/><Relationship Id="rId10" Type="http://schemas.openxmlformats.org/officeDocument/2006/relationships/image" Target="../media/image25.jpeg"/><Relationship Id="rId4" Type="http://schemas.openxmlformats.org/officeDocument/2006/relationships/image" Target="../media/image20.jpeg"/><Relationship Id="rId9" Type="http://schemas.openxmlformats.org/officeDocument/2006/relationships/hyperlink" Target="http://symposium2010.oscer.ou.edu/" TargetMode="External"/></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hyperlink" Target="http://www.oscer.ou.ed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okepscor_logo.jpg"/>
          <p:cNvPicPr>
            <a:picLocks noChangeAspect="1"/>
          </p:cNvPicPr>
          <p:nvPr/>
        </p:nvPicPr>
        <p:blipFill>
          <a:blip r:embed="rId4" cstate="print"/>
          <a:stretch>
            <a:fillRect/>
          </a:stretch>
        </p:blipFill>
        <p:spPr>
          <a:xfrm>
            <a:off x="381000" y="4495800"/>
            <a:ext cx="1905000" cy="952500"/>
          </a:xfrm>
          <a:prstGeom prst="rect">
            <a:avLst/>
          </a:prstGeom>
        </p:spPr>
      </p:pic>
      <p:sp>
        <p:nvSpPr>
          <p:cNvPr id="449540" name="Rectangle 4"/>
          <p:cNvSpPr>
            <a:spLocks noGrp="1" noChangeArrowheads="1"/>
          </p:cNvSpPr>
          <p:nvPr>
            <p:ph type="ctrTitle"/>
          </p:nvPr>
        </p:nvSpPr>
        <p:spPr>
          <a:xfrm>
            <a:off x="685800" y="838200"/>
            <a:ext cx="7924800" cy="2362200"/>
          </a:xfrm>
        </p:spPr>
        <p:txBody>
          <a:bodyPr/>
          <a:lstStyle/>
          <a:p>
            <a:pPr eaLnBrk="1" hangingPunct="1">
              <a:lnSpc>
                <a:spcPct val="90000"/>
              </a:lnSpc>
              <a:defRPr/>
            </a:pPr>
            <a:r>
              <a:rPr lang="en-US" sz="4400" dirty="0" smtClean="0">
                <a:effectLst>
                  <a:outerShdw blurRad="38100" dist="38100" dir="2700000" algn="tl">
                    <a:srgbClr val="C0C0C0"/>
                  </a:outerShdw>
                </a:effectLst>
                <a:latin typeface="Arial Black" pitchFamily="34" charset="0"/>
              </a:rPr>
              <a:t>Parallel Programming &amp; Cluster Computing</a:t>
            </a:r>
            <a:r>
              <a:rPr lang="en-US" sz="5400" dirty="0" smtClean="0">
                <a:effectLst>
                  <a:outerShdw blurRad="38100" dist="38100" dir="2700000" algn="tl">
                    <a:srgbClr val="C0C0C0"/>
                  </a:outerShdw>
                </a:effectLst>
                <a:latin typeface="Arial Black" pitchFamily="34" charset="0"/>
              </a:rPr>
              <a:t/>
            </a:r>
            <a:br>
              <a:rPr lang="en-US" sz="5400" dirty="0" smtClean="0">
                <a:effectLst>
                  <a:outerShdw blurRad="38100" dist="38100" dir="2700000" algn="tl">
                    <a:srgbClr val="C0C0C0"/>
                  </a:outerShdw>
                </a:effectLst>
                <a:latin typeface="Arial Black" pitchFamily="34" charset="0"/>
              </a:rPr>
            </a:br>
            <a:r>
              <a:rPr lang="en-US" dirty="0" smtClean="0">
                <a:solidFill>
                  <a:schemeClr val="tx1"/>
                </a:solidFill>
                <a:effectLst>
                  <a:outerShdw blurRad="38100" dist="38100" dir="2700000" algn="tl">
                    <a:srgbClr val="C0C0C0"/>
                  </a:outerShdw>
                </a:effectLst>
              </a:rPr>
              <a:t> High Throughput Computing</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38500"/>
            <a:ext cx="8001000" cy="1600200"/>
          </a:xfrm>
        </p:spPr>
        <p:txBody>
          <a:bodyPr/>
          <a:lstStyle/>
          <a:p>
            <a:pPr eaLnBrk="1" hangingPunct="1"/>
            <a:r>
              <a:rPr lang="en-US" sz="3600" b="1" dirty="0" smtClean="0"/>
              <a:t>Henry Neeman, Director</a:t>
            </a:r>
          </a:p>
          <a:p>
            <a:pPr eaLnBrk="1" hangingPunct="1">
              <a:lnSpc>
                <a:spcPct val="70000"/>
              </a:lnSpc>
            </a:pPr>
            <a:r>
              <a:rPr lang="en-US" b="1" dirty="0" smtClean="0"/>
              <a:t>OU Supercomputing Center for Education &amp; Research</a:t>
            </a:r>
          </a:p>
          <a:p>
            <a:pPr eaLnBrk="1" hangingPunct="1">
              <a:lnSpc>
                <a:spcPct val="70000"/>
              </a:lnSpc>
            </a:pPr>
            <a:r>
              <a:rPr lang="en-US" sz="2200" b="1" dirty="0" smtClean="0"/>
              <a:t>University of Oklahoma Information Technology</a:t>
            </a:r>
          </a:p>
          <a:p>
            <a:pPr eaLnBrk="1" hangingPunct="1">
              <a:lnSpc>
                <a:spcPct val="70000"/>
              </a:lnSpc>
            </a:pPr>
            <a:r>
              <a:rPr lang="en-US" sz="2000" b="1" dirty="0" smtClean="0"/>
              <a:t>Oklahoma Supercomputing Symposium, Tue Oct </a:t>
            </a:r>
            <a:r>
              <a:rPr lang="en-US" sz="2000" b="1" smtClean="0"/>
              <a:t>5 </a:t>
            </a:r>
            <a:r>
              <a:rPr lang="en-US" sz="2000" b="1" smtClean="0"/>
              <a:t>2010</a:t>
            </a:r>
            <a:endParaRPr lang="en-US" sz="2000" b="1" dirty="0" smtClean="0"/>
          </a:p>
        </p:txBody>
      </p:sp>
      <p:grpSp>
        <p:nvGrpSpPr>
          <p:cNvPr id="11269" name="Group 11"/>
          <p:cNvGrpSpPr>
            <a:grpSpLocks/>
          </p:cNvGrpSpPr>
          <p:nvPr/>
        </p:nvGrpSpPr>
        <p:grpSpPr bwMode="auto">
          <a:xfrm>
            <a:off x="2819400" y="5105400"/>
            <a:ext cx="5029200" cy="1354138"/>
            <a:chOff x="1824" y="3120"/>
            <a:chExt cx="3168" cy="853"/>
          </a:xfrm>
        </p:grpSpPr>
        <p:pic>
          <p:nvPicPr>
            <p:cNvPr id="11272" name="Picture 9" descr="ouit_logo_small"/>
            <p:cNvPicPr>
              <a:picLocks noChangeAspect="1" noChangeArrowheads="1"/>
            </p:cNvPicPr>
            <p:nvPr/>
          </p:nvPicPr>
          <p:blipFill>
            <a:blip r:embed="rId5"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6"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7"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14" name="Picture 13" descr="oksupercompsymp2010_tshirt_maponly_cropped_20101001.jpg"/>
          <p:cNvPicPr>
            <a:picLocks noChangeAspect="1"/>
          </p:cNvPicPr>
          <p:nvPr/>
        </p:nvPicPr>
        <p:blipFill>
          <a:blip r:embed="rId8" cstate="print">
            <a:lum contrast="78000"/>
          </a:blip>
          <a:stretch>
            <a:fillRect/>
          </a:stretch>
        </p:blipFill>
        <p:spPr>
          <a:xfrm>
            <a:off x="457200" y="5410200"/>
            <a:ext cx="1676400" cy="1257300"/>
          </a:xfrm>
          <a:prstGeom prst="rect">
            <a:avLst/>
          </a:prstGeom>
          <a:noFill/>
          <a:ln>
            <a:noFill/>
          </a:ln>
        </p:spPr>
      </p:pic>
      <p:pic>
        <p:nvPicPr>
          <p:cNvPr id="11" name="Picture 10" descr="gpn_logo_cmykmorespace2_20071005.jpg"/>
          <p:cNvPicPr>
            <a:picLocks noChangeAspect="1"/>
          </p:cNvPicPr>
          <p:nvPr/>
        </p:nvPicPr>
        <p:blipFill>
          <a:blip r:embed="rId9" cstate="print"/>
          <a:stretch>
            <a:fillRect/>
          </a:stretch>
        </p:blipFill>
        <p:spPr>
          <a:xfrm>
            <a:off x="6819378" y="4800600"/>
            <a:ext cx="2057400" cy="685800"/>
          </a:xfrm>
          <a:prstGeom prst="rect">
            <a:avLst/>
          </a:prstGeom>
        </p:spPr>
      </p:pic>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20" name="Slide Number Placeholder 4"/>
          <p:cNvSpPr>
            <a:spLocks noGrp="1"/>
          </p:cNvSpPr>
          <p:nvPr>
            <p:ph type="sldNum" sz="quarter" idx="11"/>
          </p:nvPr>
        </p:nvSpPr>
        <p:spPr/>
        <p:txBody>
          <a:bodyPr/>
          <a:lstStyle/>
          <a:p>
            <a:fld id="{BEAA1F1B-61D1-4AD5-8766-41E2F6ECC1BC}" type="slidenum">
              <a:rPr lang="en-US"/>
              <a:pPr/>
              <a:t>10</a:t>
            </a:fld>
            <a:endParaRPr lang="en-US"/>
          </a:p>
        </p:txBody>
      </p:sp>
      <p:pic>
        <p:nvPicPr>
          <p:cNvPr id="1009666" name="Picture 2" descr="capsforecast"/>
          <p:cNvPicPr>
            <a:picLocks noChangeAspect="1" noChangeArrowheads="1"/>
          </p:cNvPicPr>
          <p:nvPr/>
        </p:nvPicPr>
        <p:blipFill>
          <a:blip r:embed="rId3" cstate="print"/>
          <a:srcRect/>
          <a:stretch>
            <a:fillRect/>
          </a:stretch>
        </p:blipFill>
        <p:spPr bwMode="auto">
          <a:xfrm>
            <a:off x="838200" y="1143000"/>
            <a:ext cx="7391400" cy="4868863"/>
          </a:xfrm>
          <a:prstGeom prst="rect">
            <a:avLst/>
          </a:prstGeom>
          <a:noFill/>
        </p:spPr>
      </p:pic>
      <p:sp>
        <p:nvSpPr>
          <p:cNvPr id="1009667" name="Rectangle 3"/>
          <p:cNvSpPr>
            <a:spLocks noGrp="1" noChangeArrowheads="1"/>
          </p:cNvSpPr>
          <p:nvPr>
            <p:ph type="title"/>
          </p:nvPr>
        </p:nvSpPr>
        <p:spPr/>
        <p:txBody>
          <a:bodyPr/>
          <a:lstStyle/>
          <a:p>
            <a:r>
              <a:rPr lang="en-US" sz="3600"/>
              <a:t>Tightly Coupled Example</a:t>
            </a:r>
          </a:p>
        </p:txBody>
      </p:sp>
      <p:sp>
        <p:nvSpPr>
          <p:cNvPr id="1009668" name="Text Box 4"/>
          <p:cNvSpPr txBox="1">
            <a:spLocks noChangeArrowheads="1"/>
          </p:cNvSpPr>
          <p:nvPr/>
        </p:nvSpPr>
        <p:spPr bwMode="auto">
          <a:xfrm>
            <a:off x="990600" y="5410200"/>
            <a:ext cx="6629400" cy="274638"/>
          </a:xfrm>
          <a:prstGeom prst="rect">
            <a:avLst/>
          </a:prstGeom>
          <a:noFill/>
          <a:ln w="9525">
            <a:noFill/>
            <a:miter lim="800000"/>
            <a:headEnd/>
            <a:tailEnd/>
          </a:ln>
          <a:effectLst/>
        </p:spPr>
        <p:txBody>
          <a:bodyPr>
            <a:spAutoFit/>
          </a:bodyPr>
          <a:lstStyle/>
          <a:p>
            <a:pPr>
              <a:spcBef>
                <a:spcPct val="50000"/>
              </a:spcBef>
            </a:pPr>
            <a:r>
              <a:rPr lang="en-US" sz="1200">
                <a:solidFill>
                  <a:srgbClr val="009900"/>
                </a:solidFill>
                <a:latin typeface="Courier New" pitchFamily="49" charset="0"/>
                <a:hlinkClick r:id="rId4"/>
              </a:rPr>
              <a:t>http://www.caps.ou.edu/wx/p/r/conus/fcst/</a:t>
            </a:r>
            <a:endParaRPr lang="en-US" sz="1200">
              <a:solidFill>
                <a:srgbClr val="009900"/>
              </a:solidFill>
              <a:latin typeface="Courier New" pitchFamily="49" charset="0"/>
            </a:endParaRPr>
          </a:p>
        </p:txBody>
      </p:sp>
      <p:sp>
        <p:nvSpPr>
          <p:cNvPr id="1009669" name="Rectangle 5"/>
          <p:cNvSpPr>
            <a:spLocks noChangeArrowheads="1"/>
          </p:cNvSpPr>
          <p:nvPr/>
        </p:nvSpPr>
        <p:spPr bwMode="auto">
          <a:xfrm>
            <a:off x="1524000" y="1981200"/>
            <a:ext cx="5334000" cy="2971800"/>
          </a:xfrm>
          <a:prstGeom prst="rect">
            <a:avLst/>
          </a:prstGeom>
          <a:noFill/>
          <a:ln w="38100">
            <a:solidFill>
              <a:schemeClr val="tx1"/>
            </a:solidFill>
            <a:miter lim="800000"/>
            <a:headEnd/>
            <a:tailEnd/>
          </a:ln>
          <a:effectLst/>
        </p:spPr>
        <p:txBody>
          <a:bodyPr wrap="none" anchor="ctr"/>
          <a:lstStyle/>
          <a:p>
            <a:endParaRPr lang="en-US"/>
          </a:p>
        </p:txBody>
      </p:sp>
      <p:sp>
        <p:nvSpPr>
          <p:cNvPr id="1009670" name="Line 6"/>
          <p:cNvSpPr>
            <a:spLocks noChangeShapeType="1"/>
          </p:cNvSpPr>
          <p:nvPr/>
        </p:nvSpPr>
        <p:spPr bwMode="auto">
          <a:xfrm>
            <a:off x="41910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71" name="Line 7"/>
          <p:cNvSpPr>
            <a:spLocks noChangeShapeType="1"/>
          </p:cNvSpPr>
          <p:nvPr/>
        </p:nvSpPr>
        <p:spPr bwMode="auto">
          <a:xfrm>
            <a:off x="28956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72" name="Line 8"/>
          <p:cNvSpPr>
            <a:spLocks noChangeShapeType="1"/>
          </p:cNvSpPr>
          <p:nvPr/>
        </p:nvSpPr>
        <p:spPr bwMode="auto">
          <a:xfrm>
            <a:off x="55626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73" name="Line 9"/>
          <p:cNvSpPr>
            <a:spLocks noChangeShapeType="1"/>
          </p:cNvSpPr>
          <p:nvPr/>
        </p:nvSpPr>
        <p:spPr bwMode="auto">
          <a:xfrm>
            <a:off x="1524000" y="3581400"/>
            <a:ext cx="5334000" cy="0"/>
          </a:xfrm>
          <a:prstGeom prst="line">
            <a:avLst/>
          </a:prstGeom>
          <a:noFill/>
          <a:ln w="38100">
            <a:solidFill>
              <a:schemeClr val="tx1"/>
            </a:solidFill>
            <a:miter lim="800000"/>
            <a:headEnd/>
            <a:tailEnd/>
          </a:ln>
          <a:effectLst/>
        </p:spPr>
        <p:txBody>
          <a:bodyPr wrap="none"/>
          <a:lstStyle/>
          <a:p>
            <a:endParaRPr lang="en-US"/>
          </a:p>
        </p:txBody>
      </p:sp>
      <p:sp>
        <p:nvSpPr>
          <p:cNvPr id="1009674" name="Line 10"/>
          <p:cNvSpPr>
            <a:spLocks noChangeShapeType="1"/>
          </p:cNvSpPr>
          <p:nvPr/>
        </p:nvSpPr>
        <p:spPr bwMode="auto">
          <a:xfrm>
            <a:off x="1524000" y="4267200"/>
            <a:ext cx="5334000" cy="0"/>
          </a:xfrm>
          <a:prstGeom prst="line">
            <a:avLst/>
          </a:prstGeom>
          <a:noFill/>
          <a:ln w="38100">
            <a:solidFill>
              <a:schemeClr val="tx1"/>
            </a:solidFill>
            <a:miter lim="800000"/>
            <a:headEnd/>
            <a:tailEnd/>
          </a:ln>
          <a:effectLst/>
        </p:spPr>
        <p:txBody>
          <a:bodyPr wrap="none"/>
          <a:lstStyle/>
          <a:p>
            <a:endParaRPr lang="en-US"/>
          </a:p>
        </p:txBody>
      </p:sp>
      <p:sp>
        <p:nvSpPr>
          <p:cNvPr id="1009675" name="Line 11"/>
          <p:cNvSpPr>
            <a:spLocks noChangeShapeType="1"/>
          </p:cNvSpPr>
          <p:nvPr/>
        </p:nvSpPr>
        <p:spPr bwMode="auto">
          <a:xfrm>
            <a:off x="1524000" y="2819400"/>
            <a:ext cx="5334000" cy="0"/>
          </a:xfrm>
          <a:prstGeom prst="line">
            <a:avLst/>
          </a:prstGeom>
          <a:noFill/>
          <a:ln w="38100">
            <a:solidFill>
              <a:schemeClr val="tx1"/>
            </a:solidFill>
            <a:miter lim="800000"/>
            <a:headEnd/>
            <a:tailEnd/>
          </a:ln>
          <a:effectLst/>
        </p:spPr>
        <p:txBody>
          <a:bodyPr wrap="none"/>
          <a:lstStyle/>
          <a:p>
            <a:endParaRPr lang="en-US"/>
          </a:p>
        </p:txBody>
      </p:sp>
      <p:sp>
        <p:nvSpPr>
          <p:cNvPr id="1009676" name="Line 12"/>
          <p:cNvSpPr>
            <a:spLocks noChangeShapeType="1"/>
          </p:cNvSpPr>
          <p:nvPr/>
        </p:nvSpPr>
        <p:spPr bwMode="auto">
          <a:xfrm flipV="1">
            <a:off x="3810000" y="3581400"/>
            <a:ext cx="685800" cy="0"/>
          </a:xfrm>
          <a:prstGeom prst="line">
            <a:avLst/>
          </a:prstGeom>
          <a:noFill/>
          <a:ln w="139700">
            <a:solidFill>
              <a:schemeClr val="tx1"/>
            </a:solidFill>
            <a:miter lim="800000"/>
            <a:headEnd/>
            <a:tailEnd/>
          </a:ln>
          <a:effectLst/>
        </p:spPr>
        <p:txBody>
          <a:bodyPr wrap="none"/>
          <a:lstStyle/>
          <a:p>
            <a:endParaRPr lang="en-US"/>
          </a:p>
        </p:txBody>
      </p:sp>
      <p:sp>
        <p:nvSpPr>
          <p:cNvPr id="1009677" name="Line 13"/>
          <p:cNvSpPr>
            <a:spLocks noChangeShapeType="1"/>
          </p:cNvSpPr>
          <p:nvPr/>
        </p:nvSpPr>
        <p:spPr bwMode="auto">
          <a:xfrm>
            <a:off x="35814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78" name="Line 14"/>
          <p:cNvSpPr>
            <a:spLocks noChangeShapeType="1"/>
          </p:cNvSpPr>
          <p:nvPr/>
        </p:nvSpPr>
        <p:spPr bwMode="auto">
          <a:xfrm>
            <a:off x="22098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79" name="Line 15"/>
          <p:cNvSpPr>
            <a:spLocks noChangeShapeType="1"/>
          </p:cNvSpPr>
          <p:nvPr/>
        </p:nvSpPr>
        <p:spPr bwMode="auto">
          <a:xfrm>
            <a:off x="48768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80" name="Line 16"/>
          <p:cNvSpPr>
            <a:spLocks noChangeShapeType="1"/>
          </p:cNvSpPr>
          <p:nvPr/>
        </p:nvSpPr>
        <p:spPr bwMode="auto">
          <a:xfrm>
            <a:off x="62484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81" name="Line 17"/>
          <p:cNvSpPr>
            <a:spLocks noChangeShapeType="1"/>
          </p:cNvSpPr>
          <p:nvPr/>
        </p:nvSpPr>
        <p:spPr bwMode="auto">
          <a:xfrm flipV="1">
            <a:off x="1371600" y="3657600"/>
            <a:ext cx="2590800" cy="1752600"/>
          </a:xfrm>
          <a:prstGeom prst="line">
            <a:avLst/>
          </a:prstGeom>
          <a:noFill/>
          <a:ln w="50800">
            <a:solidFill>
              <a:schemeClr val="tx1"/>
            </a:solidFill>
            <a:miter lim="800000"/>
            <a:headEnd/>
            <a:tailEnd type="triangle" w="lg" len="lg"/>
          </a:ln>
          <a:effectLst/>
        </p:spPr>
        <p:txBody>
          <a:bodyPr wrap="none"/>
          <a:lstStyle/>
          <a:p>
            <a:endParaRPr lang="en-US"/>
          </a:p>
        </p:txBody>
      </p:sp>
      <p:sp>
        <p:nvSpPr>
          <p:cNvPr id="1009682" name="Text Box 18"/>
          <p:cNvSpPr txBox="1">
            <a:spLocks noChangeArrowheads="1"/>
          </p:cNvSpPr>
          <p:nvPr/>
        </p:nvSpPr>
        <p:spPr bwMode="auto">
          <a:xfrm>
            <a:off x="381000" y="5334000"/>
            <a:ext cx="1828800" cy="603250"/>
          </a:xfrm>
          <a:prstGeom prst="rect">
            <a:avLst/>
          </a:prstGeom>
          <a:noFill/>
          <a:ln w="9525">
            <a:noFill/>
            <a:miter lim="800000"/>
            <a:headEnd/>
            <a:tailEnd/>
          </a:ln>
          <a:effectLst/>
        </p:spPr>
        <p:txBody>
          <a:bodyPr>
            <a:spAutoFit/>
          </a:bodyPr>
          <a:lstStyle/>
          <a:p>
            <a:pPr>
              <a:lnSpc>
                <a:spcPct val="70000"/>
              </a:lnSpc>
              <a:spcBef>
                <a:spcPct val="50000"/>
              </a:spcBef>
            </a:pPr>
            <a:r>
              <a:rPr lang="en-US" sz="2400"/>
              <a:t>OK/KS boundary</a:t>
            </a: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11BF8F43-310E-4AC3-90D9-D7AFA3381511}" type="slidenum">
              <a:rPr lang="en-US"/>
              <a:pPr/>
              <a:t>11</a:t>
            </a:fld>
            <a:endParaRPr lang="en-US"/>
          </a:p>
        </p:txBody>
      </p:sp>
      <p:sp>
        <p:nvSpPr>
          <p:cNvPr id="1010690" name="Rectangle 2"/>
          <p:cNvSpPr>
            <a:spLocks noGrp="1" noChangeArrowheads="1"/>
          </p:cNvSpPr>
          <p:nvPr>
            <p:ph type="title"/>
          </p:nvPr>
        </p:nvSpPr>
        <p:spPr/>
        <p:txBody>
          <a:bodyPr/>
          <a:lstStyle/>
          <a:p>
            <a:r>
              <a:rPr lang="en-US"/>
              <a:t>Loosely Coupled Example</a:t>
            </a:r>
          </a:p>
        </p:txBody>
      </p:sp>
      <p:sp>
        <p:nvSpPr>
          <p:cNvPr id="1010691" name="Rectangle 3"/>
          <p:cNvSpPr>
            <a:spLocks noGrp="1" noChangeArrowheads="1"/>
          </p:cNvSpPr>
          <p:nvPr>
            <p:ph type="body" idx="1"/>
          </p:nvPr>
        </p:nvSpPr>
        <p:spPr>
          <a:xfrm>
            <a:off x="533400" y="1447800"/>
            <a:ext cx="8077200" cy="4572000"/>
          </a:xfrm>
        </p:spPr>
        <p:txBody>
          <a:bodyPr/>
          <a:lstStyle/>
          <a:p>
            <a:pPr marL="533400" indent="-533400">
              <a:lnSpc>
                <a:spcPct val="90000"/>
              </a:lnSpc>
              <a:buFont typeface="Wingdings" pitchFamily="2" charset="2"/>
              <a:buNone/>
            </a:pPr>
            <a:r>
              <a:rPr lang="en-US"/>
              <a:t>An application is known as </a:t>
            </a:r>
            <a:r>
              <a:rPr lang="en-US" b="1" i="1" u="sng"/>
              <a:t>embarrassingly parallel</a:t>
            </a:r>
            <a:r>
              <a:rPr lang="en-US"/>
              <a:t>, or    </a:t>
            </a:r>
            <a:r>
              <a:rPr lang="en-US" b="1" i="1" u="sng"/>
              <a:t>loosely coupled</a:t>
            </a:r>
            <a:r>
              <a:rPr lang="en-US"/>
              <a:t>, if its parallel implementation:</a:t>
            </a:r>
          </a:p>
          <a:p>
            <a:pPr marL="533400" indent="-533400">
              <a:lnSpc>
                <a:spcPct val="90000"/>
              </a:lnSpc>
              <a:buClr>
                <a:schemeClr val="tx1"/>
              </a:buClr>
              <a:buSzTx/>
              <a:buFontTx/>
              <a:buAutoNum type="arabicPeriod"/>
            </a:pPr>
            <a:r>
              <a:rPr lang="en-US"/>
              <a:t>can straightforwardly be broken up into roughly equal amounts of work per processor, </a:t>
            </a:r>
            <a:r>
              <a:rPr lang="en-US" b="1"/>
              <a:t>AND</a:t>
            </a:r>
          </a:p>
          <a:p>
            <a:pPr marL="533400" indent="-533400">
              <a:lnSpc>
                <a:spcPct val="90000"/>
              </a:lnSpc>
              <a:buClr>
                <a:schemeClr val="tx1"/>
              </a:buClr>
              <a:buSzTx/>
              <a:buFontTx/>
              <a:buAutoNum type="arabicPeriod"/>
            </a:pPr>
            <a:r>
              <a:rPr lang="en-US"/>
              <a:t>has minimal parallel overhead (for example, communication among processors).</a:t>
            </a:r>
          </a:p>
          <a:p>
            <a:pPr marL="533400" indent="-533400">
              <a:lnSpc>
                <a:spcPct val="90000"/>
              </a:lnSpc>
              <a:buFont typeface="Wingdings" pitchFamily="2" charset="2"/>
              <a:buNone/>
            </a:pPr>
            <a:r>
              <a:rPr lang="en-US"/>
              <a:t>We </a:t>
            </a:r>
            <a:r>
              <a:rPr lang="en-US" b="1" u="sng"/>
              <a:t>love</a:t>
            </a:r>
            <a:r>
              <a:rPr lang="en-US"/>
              <a:t> embarrassingly parallel applications, because they get </a:t>
            </a:r>
            <a:r>
              <a:rPr lang="en-US" b="1" u="sng"/>
              <a:t>near-perfect parallel speedup</a:t>
            </a:r>
            <a:r>
              <a:rPr lang="en-US"/>
              <a:t>, sometimes with only modest programming effort.</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CC971A4B-46D5-410D-B668-202423B1AEBD}" type="slidenum">
              <a:rPr lang="en-US"/>
              <a:pPr/>
              <a:t>12</a:t>
            </a:fld>
            <a:endParaRPr lang="en-US"/>
          </a:p>
        </p:txBody>
      </p:sp>
      <p:sp>
        <p:nvSpPr>
          <p:cNvPr id="1011714" name="Rectangle 2"/>
          <p:cNvSpPr>
            <a:spLocks noGrp="1" noChangeArrowheads="1"/>
          </p:cNvSpPr>
          <p:nvPr>
            <p:ph type="title"/>
          </p:nvPr>
        </p:nvSpPr>
        <p:spPr/>
        <p:txBody>
          <a:bodyPr/>
          <a:lstStyle/>
          <a:p>
            <a:r>
              <a:rPr lang="en-US"/>
              <a:t>Monte Carlo Methods</a:t>
            </a:r>
          </a:p>
        </p:txBody>
      </p:sp>
      <p:sp>
        <p:nvSpPr>
          <p:cNvPr id="1011715" name="Rectangle 3"/>
          <p:cNvSpPr>
            <a:spLocks noGrp="1" noChangeArrowheads="1"/>
          </p:cNvSpPr>
          <p:nvPr>
            <p:ph type="body" idx="1"/>
          </p:nvPr>
        </p:nvSpPr>
        <p:spPr>
          <a:xfrm>
            <a:off x="533400" y="1219200"/>
            <a:ext cx="8153400" cy="5181600"/>
          </a:xfrm>
        </p:spPr>
        <p:txBody>
          <a:bodyPr/>
          <a:lstStyle/>
          <a:p>
            <a:pPr>
              <a:buFont typeface="Wingdings" pitchFamily="2" charset="2"/>
              <a:buNone/>
            </a:pPr>
            <a:r>
              <a:rPr lang="en-US"/>
              <a:t>Monte Carlo is a city in the tiny European country Monaco.</a:t>
            </a:r>
          </a:p>
          <a:p>
            <a:pPr>
              <a:buFont typeface="Wingdings" pitchFamily="2" charset="2"/>
              <a:buNone/>
            </a:pPr>
            <a:r>
              <a:rPr lang="en-US"/>
              <a:t>People gamble there; that is, they play games of chance, which involve randomness.</a:t>
            </a:r>
          </a:p>
          <a:p>
            <a:pPr>
              <a:buFont typeface="Wingdings" pitchFamily="2" charset="2"/>
              <a:buNone/>
            </a:pPr>
            <a:r>
              <a:rPr lang="en-US" b="1" i="1" u="sng"/>
              <a:t>Monte Carlo methods</a:t>
            </a:r>
            <a:r>
              <a:rPr lang="en-US"/>
              <a:t> are ways of simulating (or otherwise calculating) physical phenomena based on randomness.</a:t>
            </a:r>
          </a:p>
          <a:p>
            <a:pPr>
              <a:buFont typeface="Wingdings" pitchFamily="2" charset="2"/>
              <a:buNone/>
            </a:pPr>
            <a:r>
              <a:rPr lang="en-US"/>
              <a:t>Monte Carlo simulations typically are embarrassingly parallel.</a:t>
            </a: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16" name="Slide Number Placeholder 4"/>
          <p:cNvSpPr>
            <a:spLocks noGrp="1"/>
          </p:cNvSpPr>
          <p:nvPr>
            <p:ph type="sldNum" sz="quarter" idx="11"/>
          </p:nvPr>
        </p:nvSpPr>
        <p:spPr/>
        <p:txBody>
          <a:bodyPr/>
          <a:lstStyle/>
          <a:p>
            <a:fld id="{16B5D876-F703-4772-818A-87476D28A9C6}" type="slidenum">
              <a:rPr lang="en-US"/>
              <a:pPr/>
              <a:t>13</a:t>
            </a:fld>
            <a:endParaRPr lang="en-US"/>
          </a:p>
        </p:txBody>
      </p:sp>
      <p:sp>
        <p:nvSpPr>
          <p:cNvPr id="1012738" name="Rectangle 2"/>
          <p:cNvSpPr>
            <a:spLocks noGrp="1" noChangeArrowheads="1"/>
          </p:cNvSpPr>
          <p:nvPr>
            <p:ph type="title"/>
          </p:nvPr>
        </p:nvSpPr>
        <p:spPr/>
        <p:txBody>
          <a:bodyPr/>
          <a:lstStyle/>
          <a:p>
            <a:r>
              <a:rPr lang="en-US"/>
              <a:t>Monte Carlo Methods: Example</a:t>
            </a:r>
          </a:p>
        </p:txBody>
      </p:sp>
      <p:sp>
        <p:nvSpPr>
          <p:cNvPr id="1012739" name="Rectangle 3"/>
          <p:cNvSpPr>
            <a:spLocks noGrp="1" noChangeArrowheads="1"/>
          </p:cNvSpPr>
          <p:nvPr>
            <p:ph type="body" idx="1"/>
          </p:nvPr>
        </p:nvSpPr>
        <p:spPr/>
        <p:txBody>
          <a:bodyPr/>
          <a:lstStyle/>
          <a:p>
            <a:pPr>
              <a:buFont typeface="Wingdings" pitchFamily="2" charset="2"/>
              <a:buNone/>
            </a:pPr>
            <a:r>
              <a:rPr lang="en-US"/>
              <a:t>Suppose you have some physical phenomenon. For example, consider High Energy Physics, in which we bang tiny particles together at incredibly high speeds.</a:t>
            </a:r>
          </a:p>
          <a:p>
            <a:pPr>
              <a:buFont typeface="Wingdings" pitchFamily="2" charset="2"/>
              <a:buNone/>
            </a:pPr>
            <a:endParaRPr lang="en-US"/>
          </a:p>
          <a:p>
            <a:pPr algn="ctr">
              <a:lnSpc>
                <a:spcPct val="80000"/>
              </a:lnSpc>
              <a:buFont typeface="Wingdings" pitchFamily="2" charset="2"/>
              <a:buNone/>
            </a:pPr>
            <a:r>
              <a:rPr lang="en-US" b="1"/>
              <a:t>BANG!</a:t>
            </a:r>
          </a:p>
          <a:p>
            <a:pPr>
              <a:lnSpc>
                <a:spcPct val="80000"/>
              </a:lnSpc>
              <a:buFont typeface="Wingdings" pitchFamily="2" charset="2"/>
              <a:buNone/>
            </a:pPr>
            <a:r>
              <a:rPr lang="en-US"/>
              <a:t>We want to know, say, the average properties of this phenomenon.</a:t>
            </a:r>
          </a:p>
          <a:p>
            <a:pPr>
              <a:lnSpc>
                <a:spcPct val="80000"/>
              </a:lnSpc>
              <a:buFont typeface="Wingdings" pitchFamily="2" charset="2"/>
              <a:buNone/>
            </a:pPr>
            <a:r>
              <a:rPr lang="en-US"/>
              <a:t>There are infinitely many ways that two particles can be banged together.</a:t>
            </a:r>
          </a:p>
          <a:p>
            <a:pPr>
              <a:lnSpc>
                <a:spcPct val="70000"/>
              </a:lnSpc>
              <a:buFont typeface="Wingdings" pitchFamily="2" charset="2"/>
              <a:buNone/>
            </a:pPr>
            <a:r>
              <a:rPr lang="en-US"/>
              <a:t>So, we can’t possibly simulate all of them.</a:t>
            </a:r>
          </a:p>
        </p:txBody>
      </p:sp>
      <p:grpSp>
        <p:nvGrpSpPr>
          <p:cNvPr id="2" name="Group 4"/>
          <p:cNvGrpSpPr>
            <a:grpSpLocks/>
          </p:cNvGrpSpPr>
          <p:nvPr/>
        </p:nvGrpSpPr>
        <p:grpSpPr bwMode="auto">
          <a:xfrm>
            <a:off x="2667000" y="2514600"/>
            <a:ext cx="3581400" cy="533400"/>
            <a:chOff x="1392" y="1920"/>
            <a:chExt cx="2256" cy="336"/>
          </a:xfrm>
        </p:grpSpPr>
        <p:sp>
          <p:nvSpPr>
            <p:cNvPr id="1012741"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2742"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2743"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2744"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2745"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1012746"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1012747"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1012748"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1012749"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1012750"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16" name="Slide Number Placeholder 4"/>
          <p:cNvSpPr>
            <a:spLocks noGrp="1"/>
          </p:cNvSpPr>
          <p:nvPr>
            <p:ph type="sldNum" sz="quarter" idx="11"/>
          </p:nvPr>
        </p:nvSpPr>
        <p:spPr/>
        <p:txBody>
          <a:bodyPr/>
          <a:lstStyle/>
          <a:p>
            <a:fld id="{D9B44173-071C-4195-BE19-6861176308D1}" type="slidenum">
              <a:rPr lang="en-US"/>
              <a:pPr/>
              <a:t>14</a:t>
            </a:fld>
            <a:endParaRPr lang="en-US"/>
          </a:p>
        </p:txBody>
      </p:sp>
      <p:sp>
        <p:nvSpPr>
          <p:cNvPr id="1013762" name="Rectangle 2"/>
          <p:cNvSpPr>
            <a:spLocks noGrp="1" noChangeArrowheads="1"/>
          </p:cNvSpPr>
          <p:nvPr>
            <p:ph type="title"/>
          </p:nvPr>
        </p:nvSpPr>
        <p:spPr/>
        <p:txBody>
          <a:bodyPr/>
          <a:lstStyle/>
          <a:p>
            <a:r>
              <a:rPr lang="en-US"/>
              <a:t>Monte Carlo Methods: Example</a:t>
            </a:r>
          </a:p>
        </p:txBody>
      </p:sp>
      <p:sp>
        <p:nvSpPr>
          <p:cNvPr id="1013763" name="Rectangle 3"/>
          <p:cNvSpPr>
            <a:spLocks noGrp="1" noChangeArrowheads="1"/>
          </p:cNvSpPr>
          <p:nvPr>
            <p:ph type="body" idx="1"/>
          </p:nvPr>
        </p:nvSpPr>
        <p:spPr>
          <a:xfrm>
            <a:off x="609600" y="1371600"/>
            <a:ext cx="7924800" cy="5105400"/>
          </a:xfrm>
        </p:spPr>
        <p:txBody>
          <a:bodyPr/>
          <a:lstStyle/>
          <a:p>
            <a:pPr>
              <a:buFont typeface="Wingdings" pitchFamily="2" charset="2"/>
              <a:buNone/>
            </a:pPr>
            <a:r>
              <a:rPr lang="en-US"/>
              <a:t>Suppose you have some physical phenomenon. For example, consider High Energy Physics, in which we bang tiny particles together at incredibly high speeds.</a:t>
            </a:r>
          </a:p>
          <a:p>
            <a:pPr>
              <a:buFont typeface="Wingdings" pitchFamily="2" charset="2"/>
              <a:buNone/>
            </a:pPr>
            <a:endParaRPr lang="en-US"/>
          </a:p>
          <a:p>
            <a:pPr algn="ctr">
              <a:lnSpc>
                <a:spcPct val="80000"/>
              </a:lnSpc>
              <a:buFont typeface="Wingdings" pitchFamily="2" charset="2"/>
              <a:buNone/>
            </a:pPr>
            <a:r>
              <a:rPr lang="en-US" b="1"/>
              <a:t>BANG!</a:t>
            </a:r>
          </a:p>
          <a:p>
            <a:pPr>
              <a:lnSpc>
                <a:spcPct val="80000"/>
              </a:lnSpc>
              <a:buFont typeface="Wingdings" pitchFamily="2" charset="2"/>
              <a:buNone/>
            </a:pPr>
            <a:r>
              <a:rPr lang="en-US"/>
              <a:t>We want to know, say, the average properties of this phenomenon.</a:t>
            </a:r>
          </a:p>
          <a:p>
            <a:pPr>
              <a:lnSpc>
                <a:spcPct val="80000"/>
              </a:lnSpc>
              <a:buFont typeface="Wingdings" pitchFamily="2" charset="2"/>
              <a:buNone/>
            </a:pPr>
            <a:r>
              <a:rPr lang="en-US"/>
              <a:t>There are infinitely many ways that two particles can be banged together.</a:t>
            </a:r>
          </a:p>
          <a:p>
            <a:pPr>
              <a:lnSpc>
                <a:spcPct val="70000"/>
              </a:lnSpc>
              <a:buFont typeface="Wingdings" pitchFamily="2" charset="2"/>
              <a:buNone/>
            </a:pPr>
            <a:r>
              <a:rPr lang="en-US"/>
              <a:t>So, we can’t possibly simulate all of them.</a:t>
            </a:r>
          </a:p>
          <a:p>
            <a:pPr>
              <a:buFont typeface="Wingdings" pitchFamily="2" charset="2"/>
              <a:buNone/>
            </a:pPr>
            <a:r>
              <a:rPr lang="en-US" b="1" u="sng">
                <a:solidFill>
                  <a:srgbClr val="0033CC"/>
                </a:solidFill>
              </a:rPr>
              <a:t>Instead</a:t>
            </a:r>
            <a:r>
              <a:rPr lang="en-US">
                <a:solidFill>
                  <a:srgbClr val="0033CC"/>
                </a:solidFill>
              </a:rPr>
              <a:t>, we can </a:t>
            </a:r>
            <a:r>
              <a:rPr lang="en-US" b="1" u="sng">
                <a:solidFill>
                  <a:srgbClr val="0033CC"/>
                </a:solidFill>
              </a:rPr>
              <a:t>randomly choose a finite subset</a:t>
            </a:r>
            <a:r>
              <a:rPr lang="en-US">
                <a:solidFill>
                  <a:srgbClr val="0033CC"/>
                </a:solidFill>
              </a:rPr>
              <a:t> of these infinitely many ways and simulate only the subset.</a:t>
            </a:r>
          </a:p>
          <a:p>
            <a:pPr>
              <a:lnSpc>
                <a:spcPct val="70000"/>
              </a:lnSpc>
              <a:buFont typeface="Wingdings" pitchFamily="2" charset="2"/>
              <a:buNone/>
            </a:pPr>
            <a:endParaRPr lang="en-US">
              <a:solidFill>
                <a:srgbClr val="0033CC"/>
              </a:solidFill>
            </a:endParaRPr>
          </a:p>
        </p:txBody>
      </p:sp>
      <p:grpSp>
        <p:nvGrpSpPr>
          <p:cNvPr id="2" name="Group 4"/>
          <p:cNvGrpSpPr>
            <a:grpSpLocks/>
          </p:cNvGrpSpPr>
          <p:nvPr/>
        </p:nvGrpSpPr>
        <p:grpSpPr bwMode="auto">
          <a:xfrm>
            <a:off x="2667000" y="2514600"/>
            <a:ext cx="3581400" cy="533400"/>
            <a:chOff x="1392" y="1920"/>
            <a:chExt cx="2256" cy="336"/>
          </a:xfrm>
        </p:grpSpPr>
        <p:sp>
          <p:nvSpPr>
            <p:cNvPr id="1013765"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3766"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3767"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3768"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3769"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1013770"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1013771"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1013772"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1013773"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1013774"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16" name="Slide Number Placeholder 4"/>
          <p:cNvSpPr>
            <a:spLocks noGrp="1"/>
          </p:cNvSpPr>
          <p:nvPr>
            <p:ph type="sldNum" sz="quarter" idx="11"/>
          </p:nvPr>
        </p:nvSpPr>
        <p:spPr/>
        <p:txBody>
          <a:bodyPr/>
          <a:lstStyle/>
          <a:p>
            <a:fld id="{AFCDB5A7-CF67-49A4-BA5B-05B2EAD5A5DC}" type="slidenum">
              <a:rPr lang="en-US"/>
              <a:pPr/>
              <a:t>15</a:t>
            </a:fld>
            <a:endParaRPr lang="en-US"/>
          </a:p>
        </p:txBody>
      </p:sp>
      <p:sp>
        <p:nvSpPr>
          <p:cNvPr id="1014786" name="Rectangle 2"/>
          <p:cNvSpPr>
            <a:spLocks noGrp="1" noChangeArrowheads="1"/>
          </p:cNvSpPr>
          <p:nvPr>
            <p:ph type="title"/>
          </p:nvPr>
        </p:nvSpPr>
        <p:spPr/>
        <p:txBody>
          <a:bodyPr/>
          <a:lstStyle/>
          <a:p>
            <a:r>
              <a:rPr lang="en-US"/>
              <a:t>Monte Carlo Methods: Example</a:t>
            </a:r>
          </a:p>
        </p:txBody>
      </p:sp>
      <p:sp>
        <p:nvSpPr>
          <p:cNvPr id="1014787" name="Rectangle 3"/>
          <p:cNvSpPr>
            <a:spLocks noGrp="1" noChangeArrowheads="1"/>
          </p:cNvSpPr>
          <p:nvPr>
            <p:ph type="body" idx="1"/>
          </p:nvPr>
        </p:nvSpPr>
        <p:spPr>
          <a:xfrm>
            <a:off x="609600" y="1371600"/>
            <a:ext cx="7924800" cy="5105400"/>
          </a:xfrm>
        </p:spPr>
        <p:txBody>
          <a:bodyPr/>
          <a:lstStyle/>
          <a:p>
            <a:pPr>
              <a:buFont typeface="Wingdings" pitchFamily="2" charset="2"/>
              <a:buNone/>
            </a:pPr>
            <a:r>
              <a:rPr lang="en-US"/>
              <a:t>Suppose you have some physical phenomenon. For example, consider High Energy Physics, in which we bang tiny particles together at incredibly high speeds.</a:t>
            </a:r>
          </a:p>
          <a:p>
            <a:pPr>
              <a:buFont typeface="Wingdings" pitchFamily="2" charset="2"/>
              <a:buNone/>
            </a:pPr>
            <a:endParaRPr lang="en-US"/>
          </a:p>
          <a:p>
            <a:pPr algn="ctr">
              <a:lnSpc>
                <a:spcPct val="80000"/>
              </a:lnSpc>
              <a:buFont typeface="Wingdings" pitchFamily="2" charset="2"/>
              <a:buNone/>
            </a:pPr>
            <a:r>
              <a:rPr lang="en-US" b="1"/>
              <a:t>BANG!</a:t>
            </a:r>
          </a:p>
          <a:p>
            <a:pPr>
              <a:lnSpc>
                <a:spcPct val="80000"/>
              </a:lnSpc>
              <a:buFont typeface="Wingdings" pitchFamily="2" charset="2"/>
              <a:buNone/>
            </a:pPr>
            <a:r>
              <a:rPr lang="en-US"/>
              <a:t>We want to know, say, the average properties of this phenomenon.</a:t>
            </a:r>
          </a:p>
          <a:p>
            <a:pPr>
              <a:lnSpc>
                <a:spcPct val="80000"/>
              </a:lnSpc>
              <a:buFont typeface="Wingdings" pitchFamily="2" charset="2"/>
              <a:buNone/>
            </a:pPr>
            <a:r>
              <a:rPr lang="en-US"/>
              <a:t>There are infinitely many ways that two particles can be banged together.</a:t>
            </a:r>
          </a:p>
          <a:p>
            <a:pPr>
              <a:lnSpc>
                <a:spcPct val="70000"/>
              </a:lnSpc>
              <a:buFont typeface="Wingdings" pitchFamily="2" charset="2"/>
              <a:buNone/>
            </a:pPr>
            <a:r>
              <a:rPr lang="en-US"/>
              <a:t>So, we can’t possibly simulate all of them.</a:t>
            </a:r>
          </a:p>
          <a:p>
            <a:pPr>
              <a:buFont typeface="Wingdings" pitchFamily="2" charset="2"/>
              <a:buNone/>
            </a:pPr>
            <a:r>
              <a:rPr lang="en-US">
                <a:solidFill>
                  <a:srgbClr val="0033CC"/>
                </a:solidFill>
              </a:rPr>
              <a:t>The average of this subset will be </a:t>
            </a:r>
            <a:r>
              <a:rPr lang="en-US" b="1" u="sng">
                <a:solidFill>
                  <a:srgbClr val="0033CC"/>
                </a:solidFill>
              </a:rPr>
              <a:t>close</a:t>
            </a:r>
            <a:r>
              <a:rPr lang="en-US">
                <a:solidFill>
                  <a:srgbClr val="0033CC"/>
                </a:solidFill>
              </a:rPr>
              <a:t> to the actual average.</a:t>
            </a:r>
          </a:p>
          <a:p>
            <a:pPr>
              <a:lnSpc>
                <a:spcPct val="70000"/>
              </a:lnSpc>
              <a:buFont typeface="Wingdings" pitchFamily="2" charset="2"/>
              <a:buNone/>
            </a:pPr>
            <a:endParaRPr lang="en-US">
              <a:solidFill>
                <a:srgbClr val="0033CC"/>
              </a:solidFill>
            </a:endParaRPr>
          </a:p>
        </p:txBody>
      </p:sp>
      <p:grpSp>
        <p:nvGrpSpPr>
          <p:cNvPr id="2" name="Group 4"/>
          <p:cNvGrpSpPr>
            <a:grpSpLocks/>
          </p:cNvGrpSpPr>
          <p:nvPr/>
        </p:nvGrpSpPr>
        <p:grpSpPr bwMode="auto">
          <a:xfrm>
            <a:off x="2667000" y="2514600"/>
            <a:ext cx="3581400" cy="533400"/>
            <a:chOff x="1392" y="1920"/>
            <a:chExt cx="2256" cy="336"/>
          </a:xfrm>
        </p:grpSpPr>
        <p:sp>
          <p:nvSpPr>
            <p:cNvPr id="1014789"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4790"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4791"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4792"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4793"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1014794"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1014795"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1014796"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1014797"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1014798"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399B01E4-34E0-44B1-AFF3-5F3809473C0B}" type="slidenum">
              <a:rPr lang="en-US"/>
              <a:pPr/>
              <a:t>16</a:t>
            </a:fld>
            <a:endParaRPr lang="en-US"/>
          </a:p>
        </p:txBody>
      </p:sp>
      <p:sp>
        <p:nvSpPr>
          <p:cNvPr id="1015810" name="Rectangle 2"/>
          <p:cNvSpPr>
            <a:spLocks noGrp="1" noChangeArrowheads="1"/>
          </p:cNvSpPr>
          <p:nvPr>
            <p:ph type="title"/>
          </p:nvPr>
        </p:nvSpPr>
        <p:spPr/>
        <p:txBody>
          <a:bodyPr/>
          <a:lstStyle/>
          <a:p>
            <a:r>
              <a:rPr lang="en-US"/>
              <a:t>Monte Carlo Methods</a:t>
            </a:r>
          </a:p>
        </p:txBody>
      </p:sp>
      <p:sp>
        <p:nvSpPr>
          <p:cNvPr id="1015811" name="Rectangle 3"/>
          <p:cNvSpPr>
            <a:spLocks noGrp="1" noChangeArrowheads="1"/>
          </p:cNvSpPr>
          <p:nvPr>
            <p:ph type="body" idx="1"/>
          </p:nvPr>
        </p:nvSpPr>
        <p:spPr>
          <a:xfrm>
            <a:off x="533400" y="1219200"/>
            <a:ext cx="8153400" cy="5181600"/>
          </a:xfrm>
        </p:spPr>
        <p:txBody>
          <a:bodyPr/>
          <a:lstStyle/>
          <a:p>
            <a:pPr>
              <a:buFont typeface="Wingdings" pitchFamily="2" charset="2"/>
              <a:buNone/>
            </a:pPr>
            <a:r>
              <a:rPr lang="en-US"/>
              <a:t>In a Monte Carlo method, you randomly generate a large number of example cases (</a:t>
            </a:r>
            <a:r>
              <a:rPr lang="en-US" b="1" i="1" u="sng"/>
              <a:t>realizations</a:t>
            </a:r>
            <a:r>
              <a:rPr lang="en-US"/>
              <a:t>) of a phenomenon, and then take the average of the properties of these realizations.</a:t>
            </a:r>
          </a:p>
          <a:p>
            <a:pPr>
              <a:buFont typeface="Wingdings" pitchFamily="2" charset="2"/>
              <a:buNone/>
            </a:pPr>
            <a:r>
              <a:rPr lang="en-US">
                <a:solidFill>
                  <a:srgbClr val="0033CC"/>
                </a:solidFill>
              </a:rPr>
              <a:t>When the realizations’ average </a:t>
            </a:r>
            <a:r>
              <a:rPr lang="en-US" b="1" u="sng">
                <a:solidFill>
                  <a:srgbClr val="0033CC"/>
                </a:solidFill>
              </a:rPr>
              <a:t>converges</a:t>
            </a:r>
            <a:r>
              <a:rPr lang="en-US">
                <a:solidFill>
                  <a:srgbClr val="0033CC"/>
                </a:solidFill>
              </a:rPr>
              <a:t> (that is, doesn’t change substantially if new realizations are generated), then the Monte Carlo simulation stops.</a:t>
            </a:r>
          </a:p>
          <a:p>
            <a:pPr>
              <a:buFont typeface="Wingdings" pitchFamily="2" charset="2"/>
              <a:buNone/>
            </a:pPr>
            <a:r>
              <a:rPr lang="en-US">
                <a:solidFill>
                  <a:srgbClr val="0033CC"/>
                </a:solidFill>
              </a:rPr>
              <a:t>This can also be implemented by picking a high enough number of realizations to be sure, mathematically, of convergence.</a:t>
            </a: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E07E148C-507C-4EB0-B43C-CED3205E00AA}" type="slidenum">
              <a:rPr lang="en-US"/>
              <a:pPr/>
              <a:t>17</a:t>
            </a:fld>
            <a:endParaRPr lang="en-US"/>
          </a:p>
        </p:txBody>
      </p:sp>
      <p:sp>
        <p:nvSpPr>
          <p:cNvPr id="1016834" name="Rectangle 2"/>
          <p:cNvSpPr>
            <a:spLocks noGrp="1" noChangeArrowheads="1"/>
          </p:cNvSpPr>
          <p:nvPr>
            <p:ph type="title"/>
          </p:nvPr>
        </p:nvSpPr>
        <p:spPr/>
        <p:txBody>
          <a:bodyPr/>
          <a:lstStyle/>
          <a:p>
            <a:r>
              <a:rPr lang="en-US"/>
              <a:t>MC: Embarrassingly Parallel</a:t>
            </a:r>
          </a:p>
        </p:txBody>
      </p:sp>
      <p:sp>
        <p:nvSpPr>
          <p:cNvPr id="1016835" name="Rectangle 3"/>
          <p:cNvSpPr>
            <a:spLocks noGrp="1" noChangeArrowheads="1"/>
          </p:cNvSpPr>
          <p:nvPr>
            <p:ph type="body" idx="1"/>
          </p:nvPr>
        </p:nvSpPr>
        <p:spPr>
          <a:xfrm>
            <a:off x="533400" y="1219200"/>
            <a:ext cx="8077200" cy="5334000"/>
          </a:xfrm>
        </p:spPr>
        <p:txBody>
          <a:bodyPr/>
          <a:lstStyle/>
          <a:p>
            <a:pPr marL="533400" indent="-533400">
              <a:lnSpc>
                <a:spcPct val="90000"/>
              </a:lnSpc>
              <a:buFont typeface="Wingdings" pitchFamily="2" charset="2"/>
              <a:buNone/>
            </a:pPr>
            <a:r>
              <a:rPr lang="en-US"/>
              <a:t>Monte Carlo simulations are embarrassingly parallel, because each realization is completely independent of all of the other realizations.</a:t>
            </a:r>
          </a:p>
          <a:p>
            <a:pPr marL="533400" indent="-533400">
              <a:lnSpc>
                <a:spcPct val="80000"/>
              </a:lnSpc>
              <a:buFont typeface="Wingdings" pitchFamily="2" charset="2"/>
              <a:buNone/>
            </a:pPr>
            <a:r>
              <a:rPr lang="en-US"/>
              <a:t>That is, if you’re going to run a million realizations, then:</a:t>
            </a:r>
          </a:p>
          <a:p>
            <a:pPr marL="533400" indent="-533400">
              <a:lnSpc>
                <a:spcPct val="90000"/>
              </a:lnSpc>
              <a:buClr>
                <a:schemeClr val="tx1"/>
              </a:buClr>
              <a:buSzTx/>
              <a:buFontTx/>
              <a:buAutoNum type="arabicPeriod"/>
            </a:pPr>
            <a:r>
              <a:rPr lang="en-US"/>
              <a:t>you can straightforwardly break up into roughly 1M / N</a:t>
            </a:r>
            <a:r>
              <a:rPr lang="en-US" baseline="-25000"/>
              <a:t>p</a:t>
            </a:r>
            <a:r>
              <a:rPr lang="en-US"/>
              <a:t> chunks of realizations, one chunk for each of the N</a:t>
            </a:r>
            <a:r>
              <a:rPr lang="en-US" baseline="-25000"/>
              <a:t>p</a:t>
            </a:r>
            <a:r>
              <a:rPr lang="en-US"/>
              <a:t> processes, </a:t>
            </a:r>
            <a:r>
              <a:rPr lang="en-US" b="1"/>
              <a:t>AND</a:t>
            </a:r>
          </a:p>
          <a:p>
            <a:pPr marL="533400" indent="-533400">
              <a:lnSpc>
                <a:spcPct val="90000"/>
              </a:lnSpc>
              <a:buClr>
                <a:schemeClr val="tx1"/>
              </a:buClr>
              <a:buSzTx/>
              <a:buFontTx/>
              <a:buAutoNum type="arabicPeriod"/>
            </a:pPr>
            <a:r>
              <a:rPr lang="en-US"/>
              <a:t>the only parallel overhead (for example, communication) comes from tracking the average properties, which doesn’t have to happen very often.</a:t>
            </a: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4C777C2B-7A37-455D-981D-9E766D170362}" type="slidenum">
              <a:rPr lang="en-US"/>
              <a:pPr/>
              <a:t>18</a:t>
            </a:fld>
            <a:endParaRPr lang="en-US"/>
          </a:p>
        </p:txBody>
      </p:sp>
      <p:sp>
        <p:nvSpPr>
          <p:cNvPr id="1017858" name="Rectangle 2"/>
          <p:cNvSpPr>
            <a:spLocks noGrp="1" noChangeArrowheads="1"/>
          </p:cNvSpPr>
          <p:nvPr>
            <p:ph type="title"/>
          </p:nvPr>
        </p:nvSpPr>
        <p:spPr/>
        <p:txBody>
          <a:bodyPr/>
          <a:lstStyle/>
          <a:p>
            <a:r>
              <a:rPr lang="en-US"/>
              <a:t>Serial Monte Carlo</a:t>
            </a:r>
          </a:p>
        </p:txBody>
      </p:sp>
      <p:sp>
        <p:nvSpPr>
          <p:cNvPr id="1017859" name="Rectangle 3"/>
          <p:cNvSpPr>
            <a:spLocks noGrp="1" noChangeArrowheads="1"/>
          </p:cNvSpPr>
          <p:nvPr>
            <p:ph type="body" idx="1"/>
          </p:nvPr>
        </p:nvSpPr>
        <p:spPr>
          <a:xfrm>
            <a:off x="533400" y="1219200"/>
            <a:ext cx="8229600" cy="5029200"/>
          </a:xfrm>
        </p:spPr>
        <p:txBody>
          <a:bodyPr/>
          <a:lstStyle/>
          <a:p>
            <a:pPr>
              <a:buFont typeface="Wingdings" pitchFamily="2" charset="2"/>
              <a:buNone/>
            </a:pPr>
            <a:r>
              <a:rPr lang="en-US"/>
              <a:t>Suppose you have an existing serial Monte Carlo simulation:</a:t>
            </a:r>
          </a:p>
          <a:p>
            <a:pPr>
              <a:buFont typeface="Wingdings" pitchFamily="2" charset="2"/>
              <a:buNone/>
            </a:pPr>
            <a:r>
              <a:rPr lang="en-US" sz="2000" b="1">
                <a:latin typeface="Courier New" pitchFamily="49" charset="0"/>
              </a:rPr>
              <a:t>PROGRAM monte_carlo</a:t>
            </a:r>
          </a:p>
          <a:p>
            <a:pPr>
              <a:lnSpc>
                <a:spcPct val="80000"/>
              </a:lnSpc>
              <a:buFont typeface="Wingdings" pitchFamily="2" charset="2"/>
              <a:buNone/>
            </a:pPr>
            <a:r>
              <a:rPr lang="en-US" sz="2000" b="1">
                <a:latin typeface="Courier New" pitchFamily="49" charset="0"/>
              </a:rPr>
              <a:t>  CALL read_input(…)</a:t>
            </a:r>
          </a:p>
          <a:p>
            <a:pPr>
              <a:lnSpc>
                <a:spcPct val="80000"/>
              </a:lnSpc>
              <a:buFont typeface="Wingdings" pitchFamily="2" charset="2"/>
              <a:buNone/>
            </a:pPr>
            <a:r>
              <a:rPr lang="en-US" sz="2000" b="1">
                <a:latin typeface="Courier New" pitchFamily="49" charset="0"/>
              </a:rPr>
              <a:t>  DO realization = 1, number_of_realizations</a:t>
            </a:r>
          </a:p>
          <a:p>
            <a:pPr>
              <a:lnSpc>
                <a:spcPct val="90000"/>
              </a:lnSpc>
              <a:buFont typeface="Wingdings" pitchFamily="2" charset="2"/>
              <a:buNone/>
            </a:pPr>
            <a:r>
              <a:rPr lang="en-US" sz="2000" b="1">
                <a:latin typeface="Courier New" pitchFamily="49" charset="0"/>
              </a:rPr>
              <a:t>    CALL generate_random_realization(…)</a:t>
            </a:r>
          </a:p>
          <a:p>
            <a:pPr>
              <a:lnSpc>
                <a:spcPct val="80000"/>
              </a:lnSpc>
              <a:buFont typeface="Wingdings" pitchFamily="2" charset="2"/>
              <a:buNone/>
            </a:pPr>
            <a:r>
              <a:rPr lang="en-US" sz="2000" b="1">
                <a:latin typeface="Courier New" pitchFamily="49" charset="0"/>
              </a:rPr>
              <a:t>    CALL calculate_properties(…)</a:t>
            </a:r>
          </a:p>
          <a:p>
            <a:pPr>
              <a:lnSpc>
                <a:spcPct val="80000"/>
              </a:lnSpc>
              <a:buFont typeface="Wingdings" pitchFamily="2" charset="2"/>
              <a:buNone/>
            </a:pPr>
            <a:r>
              <a:rPr lang="en-US" sz="2000" b="1">
                <a:latin typeface="Courier New" pitchFamily="49" charset="0"/>
              </a:rPr>
              <a:t>  END DO</a:t>
            </a:r>
          </a:p>
          <a:p>
            <a:pPr>
              <a:lnSpc>
                <a:spcPct val="80000"/>
              </a:lnSpc>
              <a:buFont typeface="Wingdings" pitchFamily="2" charset="2"/>
              <a:buNone/>
            </a:pPr>
            <a:r>
              <a:rPr lang="en-US" sz="2000" b="1">
                <a:latin typeface="Courier New" pitchFamily="49" charset="0"/>
              </a:rPr>
              <a:t>  CALL calculate_average(…)</a:t>
            </a:r>
          </a:p>
          <a:p>
            <a:pPr>
              <a:lnSpc>
                <a:spcPct val="80000"/>
              </a:lnSpc>
              <a:buFont typeface="Wingdings" pitchFamily="2" charset="2"/>
              <a:buNone/>
            </a:pPr>
            <a:r>
              <a:rPr lang="en-US" sz="2000" b="1">
                <a:latin typeface="Courier New" pitchFamily="49" charset="0"/>
              </a:rPr>
              <a:t>END PROGRAM monte_carlo</a:t>
            </a:r>
            <a:endParaRPr lang="en-US" sz="2000"/>
          </a:p>
          <a:p>
            <a:pPr>
              <a:buFont typeface="Wingdings" pitchFamily="2" charset="2"/>
              <a:buNone/>
            </a:pPr>
            <a:r>
              <a:rPr lang="en-US"/>
              <a:t>How would you parallelize this?</a:t>
            </a: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2E4E3573-D6ED-4FC8-9E5B-941A1C571EA1}" type="slidenum">
              <a:rPr lang="en-US"/>
              <a:pPr/>
              <a:t>19</a:t>
            </a:fld>
            <a:endParaRPr lang="en-US"/>
          </a:p>
        </p:txBody>
      </p:sp>
      <p:sp>
        <p:nvSpPr>
          <p:cNvPr id="1018882" name="Rectangle 2"/>
          <p:cNvSpPr>
            <a:spLocks noGrp="1" noChangeArrowheads="1"/>
          </p:cNvSpPr>
          <p:nvPr>
            <p:ph type="title"/>
          </p:nvPr>
        </p:nvSpPr>
        <p:spPr/>
        <p:txBody>
          <a:bodyPr/>
          <a:lstStyle/>
          <a:p>
            <a:r>
              <a:rPr lang="en-US"/>
              <a:t>Parallel Monte Carlo: MPI</a:t>
            </a:r>
          </a:p>
        </p:txBody>
      </p:sp>
      <p:sp>
        <p:nvSpPr>
          <p:cNvPr id="1018883" name="Rectangle 3"/>
          <p:cNvSpPr>
            <a:spLocks noGrp="1" noChangeArrowheads="1"/>
          </p:cNvSpPr>
          <p:nvPr>
            <p:ph type="body" idx="1"/>
          </p:nvPr>
        </p:nvSpPr>
        <p:spPr>
          <a:xfrm>
            <a:off x="609600" y="1371600"/>
            <a:ext cx="7924800" cy="4572000"/>
          </a:xfrm>
        </p:spPr>
        <p:txBody>
          <a:bodyPr/>
          <a:lstStyle/>
          <a:p>
            <a:pPr>
              <a:lnSpc>
                <a:spcPct val="80000"/>
              </a:lnSpc>
              <a:buFont typeface="Wingdings" pitchFamily="2" charset="2"/>
              <a:buNone/>
            </a:pPr>
            <a:r>
              <a:rPr lang="en-US" sz="1400" b="1">
                <a:latin typeface="Courier New" pitchFamily="49" charset="0"/>
              </a:rPr>
              <a:t>PROGRAM monte_carlo_mpi</a:t>
            </a:r>
          </a:p>
          <a:p>
            <a:pPr>
              <a:lnSpc>
                <a:spcPct val="80000"/>
              </a:lnSpc>
              <a:buFont typeface="Wingdings" pitchFamily="2" charset="2"/>
              <a:buNone/>
            </a:pPr>
            <a:r>
              <a:rPr lang="en-US" sz="1400" b="1" i="1">
                <a:solidFill>
                  <a:srgbClr val="0033CC"/>
                </a:solidFill>
              </a:rPr>
              <a:t>    [MPI startup]</a:t>
            </a:r>
          </a:p>
          <a:p>
            <a:pPr>
              <a:lnSpc>
                <a:spcPct val="80000"/>
              </a:lnSpc>
              <a:buFont typeface="Wingdings" pitchFamily="2" charset="2"/>
              <a:buNone/>
            </a:pPr>
            <a:r>
              <a:rPr lang="en-US" sz="1400" b="1">
                <a:solidFill>
                  <a:srgbClr val="0033CC"/>
                </a:solidFill>
                <a:latin typeface="Courier New" pitchFamily="49" charset="0"/>
              </a:rPr>
              <a:t>  IF (my_rank == server_rank) THEN</a:t>
            </a:r>
          </a:p>
          <a:p>
            <a:pPr>
              <a:lnSpc>
                <a:spcPct val="80000"/>
              </a:lnSpc>
              <a:buFont typeface="Wingdings" pitchFamily="2" charset="2"/>
              <a:buNone/>
            </a:pPr>
            <a:r>
              <a:rPr lang="en-US" sz="1400" b="1">
                <a:latin typeface="Courier New" pitchFamily="49" charset="0"/>
              </a:rPr>
              <a:t>    CALL read_input(…)</a:t>
            </a:r>
          </a:p>
          <a:p>
            <a:pPr>
              <a:lnSpc>
                <a:spcPct val="80000"/>
              </a:lnSpc>
              <a:buFont typeface="Wingdings" pitchFamily="2" charset="2"/>
              <a:buNone/>
            </a:pPr>
            <a:r>
              <a:rPr lang="en-US" sz="1400" b="1">
                <a:solidFill>
                  <a:srgbClr val="0033CC"/>
                </a:solidFill>
                <a:latin typeface="Courier New" pitchFamily="49" charset="0"/>
              </a:rPr>
              <a:t>  END IF </a:t>
            </a:r>
          </a:p>
          <a:p>
            <a:pPr>
              <a:lnSpc>
                <a:spcPct val="80000"/>
              </a:lnSpc>
              <a:buFont typeface="Wingdings" pitchFamily="2" charset="2"/>
              <a:buNone/>
            </a:pPr>
            <a:r>
              <a:rPr lang="en-US" sz="1400" b="1">
                <a:solidFill>
                  <a:srgbClr val="0033CC"/>
                </a:solidFill>
                <a:latin typeface="Courier New" pitchFamily="49" charset="0"/>
              </a:rPr>
              <a:t>  CALL MPI_Bcast(…)</a:t>
            </a:r>
          </a:p>
          <a:p>
            <a:pPr>
              <a:lnSpc>
                <a:spcPct val="80000"/>
              </a:lnSpc>
              <a:buFont typeface="Wingdings" pitchFamily="2" charset="2"/>
              <a:buNone/>
            </a:pPr>
            <a:r>
              <a:rPr lang="en-US" sz="1400" b="1">
                <a:solidFill>
                  <a:srgbClr val="0033CC"/>
                </a:solidFill>
                <a:latin typeface="Courier New" pitchFamily="49" charset="0"/>
              </a:rPr>
              <a:t>  number_of_realizations_per_process = &amp;</a:t>
            </a:r>
          </a:p>
          <a:p>
            <a:pPr>
              <a:lnSpc>
                <a:spcPct val="80000"/>
              </a:lnSpc>
              <a:buFont typeface="Wingdings" pitchFamily="2" charset="2"/>
              <a:buNone/>
            </a:pPr>
            <a:r>
              <a:rPr lang="en-US" sz="1400" b="1">
                <a:solidFill>
                  <a:srgbClr val="0033CC"/>
                </a:solidFill>
                <a:latin typeface="Courier New" pitchFamily="49" charset="0"/>
              </a:rPr>
              <a:t> &amp;  number_of_realizations / number_of_processes</a:t>
            </a:r>
          </a:p>
          <a:p>
            <a:pPr>
              <a:lnSpc>
                <a:spcPct val="80000"/>
              </a:lnSpc>
              <a:buFont typeface="Wingdings" pitchFamily="2" charset="2"/>
              <a:buNone/>
            </a:pPr>
            <a:r>
              <a:rPr lang="en-US" sz="1400" b="1">
                <a:latin typeface="Courier New" pitchFamily="49" charset="0"/>
              </a:rPr>
              <a:t>  DO realization = 1, number_of_realizations_per_process</a:t>
            </a:r>
          </a:p>
          <a:p>
            <a:pPr>
              <a:lnSpc>
                <a:spcPct val="80000"/>
              </a:lnSpc>
              <a:buFont typeface="Wingdings" pitchFamily="2" charset="2"/>
              <a:buNone/>
            </a:pPr>
            <a:r>
              <a:rPr lang="en-US" sz="1400" b="1">
                <a:latin typeface="Courier New" pitchFamily="49" charset="0"/>
              </a:rPr>
              <a:t>    CALL generate_random_realization(…)</a:t>
            </a:r>
          </a:p>
          <a:p>
            <a:pPr>
              <a:lnSpc>
                <a:spcPct val="80000"/>
              </a:lnSpc>
              <a:buFont typeface="Wingdings" pitchFamily="2" charset="2"/>
              <a:buNone/>
            </a:pPr>
            <a:r>
              <a:rPr lang="en-US" sz="1400" b="1">
                <a:latin typeface="Courier New" pitchFamily="49" charset="0"/>
              </a:rPr>
              <a:t>    CALL calculate_realization_properties(…)</a:t>
            </a:r>
          </a:p>
          <a:p>
            <a:pPr>
              <a:lnSpc>
                <a:spcPct val="80000"/>
              </a:lnSpc>
              <a:buFont typeface="Wingdings" pitchFamily="2" charset="2"/>
              <a:buNone/>
            </a:pPr>
            <a:r>
              <a:rPr lang="en-US" sz="1400" b="1">
                <a:latin typeface="Courier New" pitchFamily="49" charset="0"/>
              </a:rPr>
              <a:t>    CALL </a:t>
            </a:r>
            <a:r>
              <a:rPr lang="en-US" sz="1400" b="1">
                <a:solidFill>
                  <a:srgbClr val="0033CC"/>
                </a:solidFill>
                <a:latin typeface="Courier New" pitchFamily="49" charset="0"/>
              </a:rPr>
              <a:t>calculate_local_running_average</a:t>
            </a:r>
            <a:r>
              <a:rPr lang="en-US" sz="1400" b="1">
                <a:latin typeface="Courier New" pitchFamily="49" charset="0"/>
              </a:rPr>
              <a:t>(...)</a:t>
            </a:r>
          </a:p>
          <a:p>
            <a:pPr>
              <a:lnSpc>
                <a:spcPct val="80000"/>
              </a:lnSpc>
              <a:buFont typeface="Wingdings" pitchFamily="2" charset="2"/>
              <a:buNone/>
            </a:pPr>
            <a:r>
              <a:rPr lang="en-US" sz="1400" b="1">
                <a:latin typeface="Courier New" pitchFamily="49" charset="0"/>
              </a:rPr>
              <a:t>  END DO</a:t>
            </a:r>
          </a:p>
          <a:p>
            <a:pPr>
              <a:lnSpc>
                <a:spcPct val="80000"/>
              </a:lnSpc>
              <a:buFont typeface="Wingdings" pitchFamily="2" charset="2"/>
              <a:buNone/>
            </a:pPr>
            <a:r>
              <a:rPr lang="en-US" sz="1400" b="1">
                <a:solidFill>
                  <a:srgbClr val="0033CC"/>
                </a:solidFill>
                <a:latin typeface="Courier New" pitchFamily="49" charset="0"/>
              </a:rPr>
              <a:t>  IF (my_rank == server_rank) THEN</a:t>
            </a:r>
          </a:p>
          <a:p>
            <a:pPr>
              <a:lnSpc>
                <a:spcPct val="80000"/>
              </a:lnSpc>
              <a:buFont typeface="Wingdings" pitchFamily="2" charset="2"/>
              <a:buNone/>
            </a:pPr>
            <a:r>
              <a:rPr lang="en-US" sz="1400" b="1" i="1">
                <a:solidFill>
                  <a:srgbClr val="0033CC"/>
                </a:solidFill>
              </a:rPr>
              <a:t>            [collect properties]</a:t>
            </a:r>
          </a:p>
          <a:p>
            <a:pPr>
              <a:lnSpc>
                <a:spcPct val="80000"/>
              </a:lnSpc>
              <a:buFont typeface="Wingdings" pitchFamily="2" charset="2"/>
              <a:buNone/>
            </a:pPr>
            <a:r>
              <a:rPr lang="en-US" sz="1400" b="1">
                <a:solidFill>
                  <a:srgbClr val="0033CC"/>
                </a:solidFill>
                <a:latin typeface="Courier New" pitchFamily="49" charset="0"/>
              </a:rPr>
              <a:t>  ELSE</a:t>
            </a:r>
          </a:p>
          <a:p>
            <a:pPr>
              <a:lnSpc>
                <a:spcPct val="80000"/>
              </a:lnSpc>
              <a:buFont typeface="Wingdings" pitchFamily="2" charset="2"/>
              <a:buNone/>
            </a:pPr>
            <a:r>
              <a:rPr lang="en-US" sz="1400" b="1" i="1">
                <a:solidFill>
                  <a:srgbClr val="0033CC"/>
                </a:solidFill>
              </a:rPr>
              <a:t>            [send properties]</a:t>
            </a:r>
          </a:p>
          <a:p>
            <a:pPr>
              <a:lnSpc>
                <a:spcPct val="80000"/>
              </a:lnSpc>
              <a:buFont typeface="Wingdings" pitchFamily="2" charset="2"/>
              <a:buNone/>
            </a:pPr>
            <a:r>
              <a:rPr lang="en-US" sz="1400" b="1">
                <a:solidFill>
                  <a:srgbClr val="0033CC"/>
                </a:solidFill>
                <a:latin typeface="Courier New" pitchFamily="49" charset="0"/>
              </a:rPr>
              <a:t>  END IF   </a:t>
            </a:r>
          </a:p>
          <a:p>
            <a:pPr>
              <a:lnSpc>
                <a:spcPct val="80000"/>
              </a:lnSpc>
              <a:buFont typeface="Wingdings" pitchFamily="2" charset="2"/>
              <a:buNone/>
            </a:pPr>
            <a:r>
              <a:rPr lang="en-US" sz="1400" b="1">
                <a:solidFill>
                  <a:srgbClr val="0033CC"/>
                </a:solidFill>
                <a:latin typeface="Courier New" pitchFamily="49" charset="0"/>
              </a:rPr>
              <a:t>  CALL calculate_global_average_from_local_averages(…)</a:t>
            </a:r>
          </a:p>
          <a:p>
            <a:pPr>
              <a:lnSpc>
                <a:spcPct val="80000"/>
              </a:lnSpc>
              <a:buFont typeface="Wingdings" pitchFamily="2" charset="2"/>
              <a:buNone/>
            </a:pPr>
            <a:r>
              <a:rPr lang="en-US" sz="1400" b="1">
                <a:solidFill>
                  <a:srgbClr val="0033CC"/>
                </a:solidFill>
                <a:latin typeface="Courier New" pitchFamily="49" charset="0"/>
              </a:rPr>
              <a:t>  CALL output_overall_average(...)</a:t>
            </a:r>
          </a:p>
          <a:p>
            <a:pPr>
              <a:lnSpc>
                <a:spcPct val="80000"/>
              </a:lnSpc>
              <a:buFont typeface="Wingdings" pitchFamily="2" charset="2"/>
              <a:buNone/>
            </a:pPr>
            <a:r>
              <a:rPr lang="en-US" sz="1400" b="1" i="1">
                <a:solidFill>
                  <a:srgbClr val="0033CC"/>
                </a:solidFill>
              </a:rPr>
              <a:t>    [MPI shutdown]</a:t>
            </a:r>
          </a:p>
          <a:p>
            <a:pPr>
              <a:lnSpc>
                <a:spcPct val="80000"/>
              </a:lnSpc>
              <a:buFont typeface="Wingdings" pitchFamily="2" charset="2"/>
              <a:buNone/>
            </a:pPr>
            <a:r>
              <a:rPr lang="en-US" sz="1400" b="1">
                <a:latin typeface="Courier New" pitchFamily="49" charset="0"/>
              </a:rPr>
              <a:t>END PROGRAM monte_carlo_mpi</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09FD5EAC-99FE-43E3-9196-C9E2C9E363BF}" type="slidenum">
              <a:rPr lang="en-US"/>
              <a:pPr/>
              <a:t>2</a:t>
            </a:fld>
            <a:endParaRPr lang="en-US"/>
          </a:p>
        </p:txBody>
      </p:sp>
      <p:sp>
        <p:nvSpPr>
          <p:cNvPr id="1001474" name="Rectangle 2"/>
          <p:cNvSpPr>
            <a:spLocks noGrp="1" noChangeArrowheads="1"/>
          </p:cNvSpPr>
          <p:nvPr>
            <p:ph type="title"/>
          </p:nvPr>
        </p:nvSpPr>
        <p:spPr/>
        <p:txBody>
          <a:bodyPr/>
          <a:lstStyle/>
          <a:p>
            <a:r>
              <a:rPr lang="en-US" sz="3600"/>
              <a:t>Outline</a:t>
            </a:r>
          </a:p>
        </p:txBody>
      </p:sp>
      <p:sp>
        <p:nvSpPr>
          <p:cNvPr id="1001475" name="Rectangle 3"/>
          <p:cNvSpPr>
            <a:spLocks noGrp="1" noChangeArrowheads="1"/>
          </p:cNvSpPr>
          <p:nvPr>
            <p:ph type="body" idx="1"/>
          </p:nvPr>
        </p:nvSpPr>
        <p:spPr/>
        <p:txBody>
          <a:bodyPr/>
          <a:lstStyle/>
          <a:p>
            <a:r>
              <a:rPr lang="en-US" dirty="0"/>
              <a:t>What is High Throughput Computing?</a:t>
            </a:r>
          </a:p>
          <a:p>
            <a:r>
              <a:rPr lang="en-US" dirty="0"/>
              <a:t>Tightly Coupled vs Loosely Coupled</a:t>
            </a:r>
          </a:p>
          <a:p>
            <a:r>
              <a:rPr lang="en-US" dirty="0"/>
              <a:t>What is Opportunistic Computing?</a:t>
            </a:r>
          </a:p>
          <a:p>
            <a:r>
              <a:rPr lang="en-US" dirty="0"/>
              <a:t>Condor</a:t>
            </a:r>
          </a:p>
          <a:p>
            <a:r>
              <a:rPr lang="en-US" dirty="0"/>
              <a:t>Grid Computing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FBC35023-6BB4-46BF-BFDF-A778B39AB871}" type="slidenum">
              <a:rPr lang="en-US"/>
              <a:pPr/>
              <a:t>20</a:t>
            </a:fld>
            <a:endParaRPr lang="en-US"/>
          </a:p>
        </p:txBody>
      </p:sp>
      <p:sp>
        <p:nvSpPr>
          <p:cNvPr id="1019906" name="Rectangle 2"/>
          <p:cNvSpPr>
            <a:spLocks noGrp="1" noChangeArrowheads="1"/>
          </p:cNvSpPr>
          <p:nvPr>
            <p:ph type="title"/>
          </p:nvPr>
        </p:nvSpPr>
        <p:spPr/>
        <p:txBody>
          <a:bodyPr/>
          <a:lstStyle/>
          <a:p>
            <a:r>
              <a:rPr lang="en-US"/>
              <a:t>Parallel Monte Carlo: HTC</a:t>
            </a:r>
          </a:p>
        </p:txBody>
      </p:sp>
      <p:sp>
        <p:nvSpPr>
          <p:cNvPr id="1019907" name="Rectangle 3"/>
          <p:cNvSpPr>
            <a:spLocks noGrp="1" noChangeArrowheads="1"/>
          </p:cNvSpPr>
          <p:nvPr>
            <p:ph type="body" idx="1"/>
          </p:nvPr>
        </p:nvSpPr>
        <p:spPr>
          <a:xfrm>
            <a:off x="533400" y="1219200"/>
            <a:ext cx="8229600" cy="5029200"/>
          </a:xfrm>
        </p:spPr>
        <p:txBody>
          <a:bodyPr/>
          <a:lstStyle/>
          <a:p>
            <a:pPr>
              <a:buFont typeface="Wingdings" pitchFamily="2" charset="2"/>
              <a:buNone/>
            </a:pPr>
            <a:r>
              <a:rPr lang="en-US"/>
              <a:t>Suppose you have an existing serial Monte Carlo simulation:</a:t>
            </a:r>
          </a:p>
          <a:p>
            <a:pPr>
              <a:buFont typeface="Wingdings" pitchFamily="2" charset="2"/>
              <a:buNone/>
            </a:pPr>
            <a:r>
              <a:rPr lang="en-US" sz="2000" b="1">
                <a:latin typeface="Courier New" pitchFamily="49" charset="0"/>
              </a:rPr>
              <a:t>PROGRAM monte_carlo</a:t>
            </a:r>
          </a:p>
          <a:p>
            <a:pPr>
              <a:lnSpc>
                <a:spcPct val="80000"/>
              </a:lnSpc>
              <a:buFont typeface="Wingdings" pitchFamily="2" charset="2"/>
              <a:buNone/>
            </a:pPr>
            <a:r>
              <a:rPr lang="en-US" sz="2000" b="1">
                <a:latin typeface="Courier New" pitchFamily="49" charset="0"/>
              </a:rPr>
              <a:t>  CALL read_input(…)</a:t>
            </a:r>
          </a:p>
          <a:p>
            <a:pPr>
              <a:lnSpc>
                <a:spcPct val="80000"/>
              </a:lnSpc>
              <a:buFont typeface="Wingdings" pitchFamily="2" charset="2"/>
              <a:buNone/>
            </a:pPr>
            <a:r>
              <a:rPr lang="en-US" sz="2000" b="1">
                <a:latin typeface="Courier New" pitchFamily="49" charset="0"/>
              </a:rPr>
              <a:t>  </a:t>
            </a:r>
            <a:r>
              <a:rPr lang="en-US" sz="2000" b="1">
                <a:solidFill>
                  <a:srgbClr val="0033CC"/>
                </a:solidFill>
                <a:latin typeface="Courier New" pitchFamily="49" charset="0"/>
              </a:rPr>
              <a:t>number_of_realizations_per_job = &amp;</a:t>
            </a:r>
          </a:p>
          <a:p>
            <a:pPr>
              <a:lnSpc>
                <a:spcPct val="80000"/>
              </a:lnSpc>
              <a:buFont typeface="Wingdings" pitchFamily="2" charset="2"/>
              <a:buNone/>
            </a:pPr>
            <a:r>
              <a:rPr lang="en-US" sz="2000" b="1">
                <a:solidFill>
                  <a:srgbClr val="0033CC"/>
                </a:solidFill>
                <a:latin typeface="Courier New" pitchFamily="49" charset="0"/>
              </a:rPr>
              <a:t> &amp;    number_of_realizations / number_of_jobs</a:t>
            </a:r>
          </a:p>
          <a:p>
            <a:pPr>
              <a:lnSpc>
                <a:spcPct val="80000"/>
              </a:lnSpc>
              <a:buFont typeface="Wingdings" pitchFamily="2" charset="2"/>
              <a:buNone/>
            </a:pPr>
            <a:r>
              <a:rPr lang="en-US" sz="2000" b="1">
                <a:latin typeface="Courier New" pitchFamily="49" charset="0"/>
              </a:rPr>
              <a:t>  DO realization = 1, </a:t>
            </a:r>
            <a:r>
              <a:rPr lang="en-US" sz="2000" b="1">
                <a:solidFill>
                  <a:srgbClr val="008000"/>
                </a:solidFill>
                <a:latin typeface="Courier New" pitchFamily="49" charset="0"/>
              </a:rPr>
              <a:t>number_of_realizations_per_job</a:t>
            </a:r>
          </a:p>
          <a:p>
            <a:pPr>
              <a:lnSpc>
                <a:spcPct val="90000"/>
              </a:lnSpc>
              <a:buFont typeface="Wingdings" pitchFamily="2" charset="2"/>
              <a:buNone/>
            </a:pPr>
            <a:r>
              <a:rPr lang="en-US" sz="2000" b="1">
                <a:latin typeface="Courier New" pitchFamily="49" charset="0"/>
              </a:rPr>
              <a:t>    CALL generate_random_realization(…)</a:t>
            </a:r>
          </a:p>
          <a:p>
            <a:pPr>
              <a:lnSpc>
                <a:spcPct val="80000"/>
              </a:lnSpc>
              <a:buFont typeface="Wingdings" pitchFamily="2" charset="2"/>
              <a:buNone/>
            </a:pPr>
            <a:r>
              <a:rPr lang="en-US" sz="2000" b="1">
                <a:latin typeface="Courier New" pitchFamily="49" charset="0"/>
              </a:rPr>
              <a:t>    CALL calculate_properties(…)</a:t>
            </a:r>
          </a:p>
          <a:p>
            <a:pPr>
              <a:lnSpc>
                <a:spcPct val="80000"/>
              </a:lnSpc>
              <a:buFont typeface="Wingdings" pitchFamily="2" charset="2"/>
              <a:buNone/>
            </a:pPr>
            <a:r>
              <a:rPr lang="en-US" sz="2000" b="1">
                <a:latin typeface="Courier New" pitchFamily="49" charset="0"/>
              </a:rPr>
              <a:t>  END DO</a:t>
            </a:r>
          </a:p>
          <a:p>
            <a:pPr>
              <a:lnSpc>
                <a:spcPct val="80000"/>
              </a:lnSpc>
              <a:buFont typeface="Wingdings" pitchFamily="2" charset="2"/>
              <a:buNone/>
            </a:pPr>
            <a:r>
              <a:rPr lang="en-US" sz="2000" b="1">
                <a:latin typeface="Courier New" pitchFamily="49" charset="0"/>
              </a:rPr>
              <a:t>  CALL </a:t>
            </a:r>
            <a:r>
              <a:rPr lang="en-US" sz="2000" b="1">
                <a:solidFill>
                  <a:srgbClr val="0033CC"/>
                </a:solidFill>
                <a:latin typeface="Courier New" pitchFamily="49" charset="0"/>
              </a:rPr>
              <a:t>calculate_average_for_this_job</a:t>
            </a:r>
            <a:r>
              <a:rPr lang="en-US" sz="2000" b="1">
                <a:latin typeface="Courier New" pitchFamily="49" charset="0"/>
              </a:rPr>
              <a:t>(…)</a:t>
            </a:r>
          </a:p>
          <a:p>
            <a:pPr>
              <a:lnSpc>
                <a:spcPct val="80000"/>
              </a:lnSpc>
              <a:buFont typeface="Wingdings" pitchFamily="2" charset="2"/>
              <a:buNone/>
            </a:pPr>
            <a:r>
              <a:rPr lang="en-US" sz="2000" b="1">
                <a:solidFill>
                  <a:srgbClr val="0033CC"/>
                </a:solidFill>
                <a:latin typeface="Courier New" pitchFamily="49" charset="0"/>
              </a:rPr>
              <a:t>  CALL output_average_for_this_job(…)</a:t>
            </a:r>
          </a:p>
          <a:p>
            <a:pPr>
              <a:lnSpc>
                <a:spcPct val="80000"/>
              </a:lnSpc>
              <a:buFont typeface="Wingdings" pitchFamily="2" charset="2"/>
              <a:buNone/>
            </a:pPr>
            <a:r>
              <a:rPr lang="en-US" sz="2000" b="1">
                <a:latin typeface="Courier New" pitchFamily="49" charset="0"/>
              </a:rPr>
              <a:t>END PROGRAM monte_carlo</a:t>
            </a:r>
            <a:endParaRPr lang="en-US" sz="2000"/>
          </a:p>
          <a:p>
            <a:pPr>
              <a:lnSpc>
                <a:spcPct val="90000"/>
              </a:lnSpc>
              <a:buFont typeface="Wingdings" pitchFamily="2" charset="2"/>
              <a:buNone/>
            </a:pPr>
            <a:r>
              <a:rPr lang="en-US"/>
              <a:t>To parallelize this for </a:t>
            </a:r>
            <a:r>
              <a:rPr lang="en-US" b="1" u="sng"/>
              <a:t>HTC</a:t>
            </a:r>
            <a:r>
              <a:rPr lang="en-US"/>
              <a:t>, simply submit </a:t>
            </a:r>
            <a:r>
              <a:rPr lang="en-US" b="1">
                <a:latin typeface="Courier New" pitchFamily="49" charset="0"/>
              </a:rPr>
              <a:t>number_of_jobs</a:t>
            </a:r>
            <a:r>
              <a:rPr lang="en-US"/>
              <a:t> jobs, and then at the very end run a little program to calculate the overall average.</a:t>
            </a: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0930" name="Rectangle 2"/>
          <p:cNvSpPr>
            <a:spLocks noGrp="1" noChangeArrowheads="1"/>
          </p:cNvSpPr>
          <p:nvPr>
            <p:ph type="ctrTitle"/>
          </p:nvPr>
        </p:nvSpPr>
        <p:spPr/>
        <p:txBody>
          <a:bodyPr/>
          <a:lstStyle/>
          <a:p>
            <a:pPr>
              <a:lnSpc>
                <a:spcPct val="90000"/>
              </a:lnSpc>
            </a:pPr>
            <a:r>
              <a:rPr lang="en-US" sz="6000"/>
              <a:t>What is</a:t>
            </a:r>
            <a:br>
              <a:rPr lang="en-US" sz="6000"/>
            </a:br>
            <a:r>
              <a:rPr lang="en-US" sz="6000"/>
              <a:t>Opportunistic Computing?</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8" name="Slide Number Placeholder 4"/>
          <p:cNvSpPr>
            <a:spLocks noGrp="1"/>
          </p:cNvSpPr>
          <p:nvPr>
            <p:ph type="sldNum" sz="quarter" idx="11"/>
          </p:nvPr>
        </p:nvSpPr>
        <p:spPr/>
        <p:txBody>
          <a:bodyPr/>
          <a:lstStyle/>
          <a:p>
            <a:fld id="{C293D35F-D31C-4EC4-AD55-5DC037F536FE}" type="slidenum">
              <a:rPr lang="en-US"/>
              <a:pPr/>
              <a:t>22</a:t>
            </a:fld>
            <a:endParaRPr lang="en-US"/>
          </a:p>
        </p:txBody>
      </p:sp>
      <p:sp>
        <p:nvSpPr>
          <p:cNvPr id="1021954" name="Rectangle 2"/>
          <p:cNvSpPr>
            <a:spLocks noGrp="1" noChangeArrowheads="1"/>
          </p:cNvSpPr>
          <p:nvPr>
            <p:ph type="title"/>
          </p:nvPr>
        </p:nvSpPr>
        <p:spPr/>
        <p:txBody>
          <a:bodyPr/>
          <a:lstStyle/>
          <a:p>
            <a:r>
              <a:rPr lang="en-US" sz="3600"/>
              <a:t>Desktop PCs Are Idle Half the Day</a:t>
            </a:r>
          </a:p>
        </p:txBody>
      </p:sp>
      <p:pic>
        <p:nvPicPr>
          <p:cNvPr id="1021955" name="Picture 3" descr="j0231768"/>
          <p:cNvPicPr>
            <a:picLocks noChangeAspect="1" noChangeArrowheads="1"/>
          </p:cNvPicPr>
          <p:nvPr/>
        </p:nvPicPr>
        <p:blipFill>
          <a:blip r:embed="rId3" cstate="print"/>
          <a:srcRect/>
          <a:stretch>
            <a:fillRect/>
          </a:stretch>
        </p:blipFill>
        <p:spPr bwMode="auto">
          <a:xfrm>
            <a:off x="838200" y="1447800"/>
            <a:ext cx="2881313" cy="1855788"/>
          </a:xfrm>
          <a:prstGeom prst="rect">
            <a:avLst/>
          </a:prstGeom>
          <a:noFill/>
        </p:spPr>
      </p:pic>
      <p:pic>
        <p:nvPicPr>
          <p:cNvPr id="1021956" name="Picture 4" descr="j0230245"/>
          <p:cNvPicPr>
            <a:picLocks noChangeAspect="1" noChangeArrowheads="1"/>
          </p:cNvPicPr>
          <p:nvPr/>
        </p:nvPicPr>
        <p:blipFill>
          <a:blip r:embed="rId4" cstate="print"/>
          <a:srcRect/>
          <a:stretch>
            <a:fillRect/>
          </a:stretch>
        </p:blipFill>
        <p:spPr bwMode="auto">
          <a:xfrm>
            <a:off x="5410200" y="1752600"/>
            <a:ext cx="1814513" cy="1316038"/>
          </a:xfrm>
          <a:prstGeom prst="rect">
            <a:avLst/>
          </a:prstGeom>
          <a:noFill/>
        </p:spPr>
      </p:pic>
      <p:sp>
        <p:nvSpPr>
          <p:cNvPr id="1021957" name="Text Box 5"/>
          <p:cNvSpPr txBox="1">
            <a:spLocks noChangeArrowheads="1"/>
          </p:cNvSpPr>
          <p:nvPr/>
        </p:nvSpPr>
        <p:spPr bwMode="auto">
          <a:xfrm>
            <a:off x="609600" y="3581400"/>
            <a:ext cx="4038600" cy="822325"/>
          </a:xfrm>
          <a:prstGeom prst="rect">
            <a:avLst/>
          </a:prstGeom>
          <a:noFill/>
          <a:ln w="9525">
            <a:noFill/>
            <a:miter lim="800000"/>
            <a:headEnd/>
            <a:tailEnd/>
          </a:ln>
          <a:effectLst/>
        </p:spPr>
        <p:txBody>
          <a:bodyPr>
            <a:spAutoFit/>
          </a:bodyPr>
          <a:lstStyle/>
          <a:p>
            <a:pPr algn="l">
              <a:spcBef>
                <a:spcPct val="50000"/>
              </a:spcBef>
            </a:pPr>
            <a:r>
              <a:rPr lang="en-US" sz="2400"/>
              <a:t>Desktop PCs tend to be active during the workday.</a:t>
            </a:r>
          </a:p>
        </p:txBody>
      </p:sp>
      <p:sp>
        <p:nvSpPr>
          <p:cNvPr id="1021958" name="Text Box 6"/>
          <p:cNvSpPr txBox="1">
            <a:spLocks noChangeArrowheads="1"/>
          </p:cNvSpPr>
          <p:nvPr/>
        </p:nvSpPr>
        <p:spPr bwMode="auto">
          <a:xfrm>
            <a:off x="4800600" y="3581400"/>
            <a:ext cx="3962400" cy="1552575"/>
          </a:xfrm>
          <a:prstGeom prst="rect">
            <a:avLst/>
          </a:prstGeom>
          <a:noFill/>
          <a:ln w="9525">
            <a:noFill/>
            <a:miter lim="800000"/>
            <a:headEnd/>
            <a:tailEnd/>
          </a:ln>
          <a:effectLst/>
        </p:spPr>
        <p:txBody>
          <a:bodyPr>
            <a:spAutoFit/>
          </a:bodyPr>
          <a:lstStyle/>
          <a:p>
            <a:pPr algn="l">
              <a:spcBef>
                <a:spcPct val="50000"/>
              </a:spcBef>
            </a:pPr>
            <a:r>
              <a:rPr lang="en-US" sz="2400"/>
              <a:t>But at night, during most of the year, they’re idle. So we’re only getting  </a:t>
            </a:r>
            <a:r>
              <a:rPr lang="en-US" sz="2400" b="1" u="sng">
                <a:solidFill>
                  <a:srgbClr val="0033CC"/>
                </a:solidFill>
              </a:rPr>
              <a:t>half their value</a:t>
            </a:r>
            <a:r>
              <a:rPr lang="en-US" sz="2400"/>
              <a:t> (or less).</a:t>
            </a: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E8753CED-FA1F-4FCE-A318-683952898A45}" type="slidenum">
              <a:rPr lang="en-US"/>
              <a:pPr/>
              <a:t>23</a:t>
            </a:fld>
            <a:endParaRPr lang="en-US"/>
          </a:p>
        </p:txBody>
      </p:sp>
      <p:sp>
        <p:nvSpPr>
          <p:cNvPr id="1022978" name="Rectangle 2"/>
          <p:cNvSpPr>
            <a:spLocks noGrp="1" noChangeArrowheads="1"/>
          </p:cNvSpPr>
          <p:nvPr>
            <p:ph type="title"/>
          </p:nvPr>
        </p:nvSpPr>
        <p:spPr/>
        <p:txBody>
          <a:bodyPr/>
          <a:lstStyle/>
          <a:p>
            <a:r>
              <a:rPr lang="en-US" sz="3600"/>
              <a:t>Supercomputing at Night</a:t>
            </a:r>
          </a:p>
        </p:txBody>
      </p:sp>
      <p:sp>
        <p:nvSpPr>
          <p:cNvPr id="1022979" name="Rectangle 3"/>
          <p:cNvSpPr>
            <a:spLocks noGrp="1" noChangeArrowheads="1"/>
          </p:cNvSpPr>
          <p:nvPr>
            <p:ph type="body" idx="1"/>
          </p:nvPr>
        </p:nvSpPr>
        <p:spPr>
          <a:xfrm>
            <a:off x="457200" y="1371600"/>
            <a:ext cx="8229600" cy="4648200"/>
          </a:xfrm>
        </p:spPr>
        <p:txBody>
          <a:bodyPr/>
          <a:lstStyle/>
          <a:p>
            <a:pPr>
              <a:buFont typeface="Wingdings" pitchFamily="2" charset="2"/>
              <a:buNone/>
            </a:pPr>
            <a:r>
              <a:rPr lang="en-US"/>
              <a:t>A particular institution – say, OU – has lots of desktop PCs that are </a:t>
            </a:r>
            <a:r>
              <a:rPr lang="en-US" b="1" u="sng"/>
              <a:t>idle during the evening and during intersessions</a:t>
            </a:r>
            <a:r>
              <a:rPr lang="en-US"/>
              <a:t>.</a:t>
            </a:r>
          </a:p>
          <a:p>
            <a:pPr>
              <a:buFont typeface="Wingdings" pitchFamily="2" charset="2"/>
              <a:buNone/>
            </a:pPr>
            <a:r>
              <a:rPr lang="en-US"/>
              <a:t>Wouldn’t it be great to put them to work on something </a:t>
            </a:r>
            <a:r>
              <a:rPr lang="en-US" b="1" u="sng"/>
              <a:t>useful</a:t>
            </a:r>
            <a:r>
              <a:rPr lang="en-US"/>
              <a:t> to our institution?</a:t>
            </a:r>
          </a:p>
          <a:p>
            <a:pPr>
              <a:buFont typeface="Wingdings" pitchFamily="2" charset="2"/>
              <a:buNone/>
            </a:pPr>
            <a:r>
              <a:rPr lang="en-US"/>
              <a:t>That is: What if they could pretend to be a big supercomputer     </a:t>
            </a:r>
            <a:r>
              <a:rPr lang="en-US" b="1" u="sng"/>
              <a:t>at night</a:t>
            </a:r>
            <a:r>
              <a:rPr lang="en-US"/>
              <a:t>, when they’d </a:t>
            </a:r>
            <a:r>
              <a:rPr lang="en-US" b="1" u="sng"/>
              <a:t>otherwise be idle anyway</a:t>
            </a:r>
            <a:r>
              <a:rPr lang="en-US"/>
              <a:t>?</a:t>
            </a:r>
          </a:p>
          <a:p>
            <a:pPr>
              <a:buFont typeface="Wingdings" pitchFamily="2" charset="2"/>
              <a:buNone/>
            </a:pPr>
            <a:r>
              <a:rPr lang="en-US"/>
              <a:t>This is sometimes known as </a:t>
            </a:r>
            <a:r>
              <a:rPr lang="en-US" b="1" i="1" u="sng"/>
              <a:t>opportunistic computing</a:t>
            </a:r>
            <a:r>
              <a:rPr lang="en-US"/>
              <a:t>:         When a desktop PC is otherwise idle, you have an opportunity to do number crunching on it.</a:t>
            </a:r>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6" name="Slide Number Placeholder 4"/>
          <p:cNvSpPr>
            <a:spLocks noGrp="1"/>
          </p:cNvSpPr>
          <p:nvPr>
            <p:ph type="sldNum" sz="quarter" idx="11"/>
          </p:nvPr>
        </p:nvSpPr>
        <p:spPr/>
        <p:txBody>
          <a:bodyPr/>
          <a:lstStyle/>
          <a:p>
            <a:fld id="{8A3FF151-D3C8-4EB7-8096-BCDEBF683205}" type="slidenum">
              <a:rPr lang="en-US"/>
              <a:pPr/>
              <a:t>24</a:t>
            </a:fld>
            <a:endParaRPr lang="en-US"/>
          </a:p>
        </p:txBody>
      </p:sp>
      <p:sp>
        <p:nvSpPr>
          <p:cNvPr id="1024002" name="Rectangle 2"/>
          <p:cNvSpPr>
            <a:spLocks noGrp="1" noChangeArrowheads="1"/>
          </p:cNvSpPr>
          <p:nvPr>
            <p:ph type="title"/>
          </p:nvPr>
        </p:nvSpPr>
        <p:spPr/>
        <p:txBody>
          <a:bodyPr/>
          <a:lstStyle/>
          <a:p>
            <a:r>
              <a:rPr lang="en-US" sz="3600"/>
              <a:t>Supercomputing at Night Example</a:t>
            </a:r>
          </a:p>
        </p:txBody>
      </p:sp>
      <p:sp>
        <p:nvSpPr>
          <p:cNvPr id="1024003" name="Rectangle 3"/>
          <p:cNvSpPr>
            <a:spLocks noGrp="1" noChangeArrowheads="1"/>
          </p:cNvSpPr>
          <p:nvPr>
            <p:ph type="body" idx="1"/>
          </p:nvPr>
        </p:nvSpPr>
        <p:spPr>
          <a:xfrm>
            <a:off x="609600" y="1219200"/>
            <a:ext cx="7924800" cy="4953000"/>
          </a:xfrm>
        </p:spPr>
        <p:txBody>
          <a:bodyPr/>
          <a:lstStyle/>
          <a:p>
            <a:pPr>
              <a:lnSpc>
                <a:spcPct val="90000"/>
              </a:lnSpc>
              <a:buFont typeface="Wingdings" pitchFamily="2" charset="2"/>
              <a:buNone/>
            </a:pPr>
            <a:r>
              <a:rPr lang="en-US" b="1" i="1" u="sng"/>
              <a:t>SETI</a:t>
            </a:r>
            <a:r>
              <a:rPr lang="en-US"/>
              <a:t> – the Search for Extra-Terrestrial Intelligence – is looking for evidence of green bug-eyed monsters on other planets, by mining radio telescope data.</a:t>
            </a:r>
          </a:p>
          <a:p>
            <a:pPr>
              <a:lnSpc>
                <a:spcPct val="90000"/>
              </a:lnSpc>
              <a:buFont typeface="Wingdings" pitchFamily="2" charset="2"/>
              <a:buNone/>
            </a:pPr>
            <a:r>
              <a:rPr lang="en-US" b="1" i="1" u="sng"/>
              <a:t>SETI@home</a:t>
            </a:r>
            <a:r>
              <a:rPr lang="en-US"/>
              <a:t> runs number crunching software as a screensaver on idle PCs around the world (2+ million PCs in 252 countries):</a:t>
            </a:r>
          </a:p>
          <a:p>
            <a:pPr algn="ctr">
              <a:lnSpc>
                <a:spcPct val="90000"/>
              </a:lnSpc>
              <a:buFont typeface="Wingdings" pitchFamily="2" charset="2"/>
              <a:buNone/>
            </a:pPr>
            <a:r>
              <a:rPr lang="en-US" b="1">
                <a:solidFill>
                  <a:srgbClr val="0033CC"/>
                </a:solidFill>
                <a:latin typeface="Courier New" pitchFamily="49" charset="0"/>
                <a:hlinkClick r:id="rId3"/>
              </a:rPr>
              <a:t>http://setiathome.berkeley.edu/</a:t>
            </a:r>
            <a:endParaRPr lang="en-US" b="1">
              <a:solidFill>
                <a:srgbClr val="0033CC"/>
              </a:solidFill>
              <a:latin typeface="Courier New" pitchFamily="49" charset="0"/>
            </a:endParaRPr>
          </a:p>
          <a:p>
            <a:pPr>
              <a:lnSpc>
                <a:spcPct val="70000"/>
              </a:lnSpc>
              <a:buFont typeface="Wingdings" pitchFamily="2" charset="2"/>
              <a:buNone/>
            </a:pPr>
            <a:r>
              <a:rPr lang="en-US"/>
              <a:t>There are </a:t>
            </a:r>
            <a:r>
              <a:rPr lang="en-US" b="1" u="sng"/>
              <a:t>many similar projects</a:t>
            </a:r>
            <a:r>
              <a:rPr lang="en-US"/>
              <a:t>:</a:t>
            </a:r>
          </a:p>
          <a:p>
            <a:pPr>
              <a:lnSpc>
                <a:spcPct val="80000"/>
              </a:lnSpc>
            </a:pPr>
            <a:r>
              <a:rPr lang="en-US" sz="2000"/>
              <a:t>folding@home (protein folding)</a:t>
            </a:r>
          </a:p>
          <a:p>
            <a:pPr>
              <a:lnSpc>
                <a:spcPct val="80000"/>
              </a:lnSpc>
            </a:pPr>
            <a:r>
              <a:rPr lang="en-US" sz="2000"/>
              <a:t>climateprediction.net</a:t>
            </a:r>
          </a:p>
          <a:p>
            <a:pPr>
              <a:lnSpc>
                <a:spcPct val="90000"/>
              </a:lnSpc>
            </a:pPr>
            <a:r>
              <a:rPr lang="en-US" sz="2000"/>
              <a:t>Einstein@Home (Laser Interferometer Gravitational wave Observatory)</a:t>
            </a:r>
          </a:p>
          <a:p>
            <a:pPr>
              <a:lnSpc>
                <a:spcPct val="80000"/>
              </a:lnSpc>
            </a:pPr>
            <a:r>
              <a:rPr lang="en-US" sz="2000"/>
              <a:t>Cosmology@home</a:t>
            </a:r>
          </a:p>
          <a:p>
            <a:pPr>
              <a:lnSpc>
                <a:spcPct val="80000"/>
              </a:lnSpc>
            </a:pPr>
            <a:r>
              <a:rPr lang="en-US" sz="2000"/>
              <a:t>…</a:t>
            </a:r>
          </a:p>
        </p:txBody>
      </p:sp>
      <p:pic>
        <p:nvPicPr>
          <p:cNvPr id="1024004" name="Picture 4" descr="setiathome_logo"/>
          <p:cNvPicPr>
            <a:picLocks noChangeAspect="1" noChangeArrowheads="1"/>
          </p:cNvPicPr>
          <p:nvPr/>
        </p:nvPicPr>
        <p:blipFill>
          <a:blip r:embed="rId4" cstate="print"/>
          <a:srcRect/>
          <a:stretch>
            <a:fillRect/>
          </a:stretch>
        </p:blipFill>
        <p:spPr bwMode="auto">
          <a:xfrm>
            <a:off x="7467600" y="3276600"/>
            <a:ext cx="1371600" cy="446088"/>
          </a:xfrm>
          <a:prstGeom prst="rect">
            <a:avLst/>
          </a:prstGeom>
          <a:noFill/>
        </p:spPr>
      </p:pic>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6" name="Slide Number Placeholder 4"/>
          <p:cNvSpPr>
            <a:spLocks noGrp="1"/>
          </p:cNvSpPr>
          <p:nvPr>
            <p:ph type="sldNum" sz="quarter" idx="11"/>
          </p:nvPr>
        </p:nvSpPr>
        <p:spPr/>
        <p:txBody>
          <a:bodyPr/>
          <a:lstStyle/>
          <a:p>
            <a:fld id="{8611AE98-38E3-497E-A5B2-5D355A702493}" type="slidenum">
              <a:rPr lang="en-US"/>
              <a:pPr/>
              <a:t>25</a:t>
            </a:fld>
            <a:endParaRPr lang="en-US"/>
          </a:p>
        </p:txBody>
      </p:sp>
      <p:sp>
        <p:nvSpPr>
          <p:cNvPr id="1025026" name="Rectangle 2"/>
          <p:cNvSpPr>
            <a:spLocks noGrp="1" noChangeArrowheads="1"/>
          </p:cNvSpPr>
          <p:nvPr>
            <p:ph type="title"/>
          </p:nvPr>
        </p:nvSpPr>
        <p:spPr/>
        <p:txBody>
          <a:bodyPr/>
          <a:lstStyle/>
          <a:p>
            <a:r>
              <a:rPr lang="en-US" sz="3600"/>
              <a:t>BOINC</a:t>
            </a:r>
          </a:p>
        </p:txBody>
      </p:sp>
      <p:sp>
        <p:nvSpPr>
          <p:cNvPr id="1025027" name="Rectangle 3"/>
          <p:cNvSpPr>
            <a:spLocks noGrp="1" noChangeArrowheads="1"/>
          </p:cNvSpPr>
          <p:nvPr>
            <p:ph type="body" idx="1"/>
          </p:nvPr>
        </p:nvSpPr>
        <p:spPr/>
        <p:txBody>
          <a:bodyPr/>
          <a:lstStyle/>
          <a:p>
            <a:pPr>
              <a:buFont typeface="Wingdings" pitchFamily="2" charset="2"/>
              <a:buNone/>
            </a:pPr>
            <a:r>
              <a:rPr lang="en-US"/>
              <a:t>The projects listed on the previous page use a software package named BOINC (</a:t>
            </a:r>
            <a:r>
              <a:rPr lang="en-US" b="1" u="sng"/>
              <a:t>B</a:t>
            </a:r>
            <a:r>
              <a:rPr lang="en-US"/>
              <a:t>erkeley </a:t>
            </a:r>
            <a:r>
              <a:rPr lang="en-US" b="1" u="sng"/>
              <a:t>O</a:t>
            </a:r>
            <a:r>
              <a:rPr lang="en-US"/>
              <a:t>pen </a:t>
            </a:r>
            <a:r>
              <a:rPr lang="en-US" b="1" u="sng"/>
              <a:t>I</a:t>
            </a:r>
            <a:r>
              <a:rPr lang="en-US"/>
              <a:t>nfrastructure for </a:t>
            </a:r>
            <a:r>
              <a:rPr lang="en-US" b="1" u="sng"/>
              <a:t>N</a:t>
            </a:r>
            <a:r>
              <a:rPr lang="en-US"/>
              <a:t>etwork </a:t>
            </a:r>
            <a:r>
              <a:rPr lang="en-US" b="1" u="sng"/>
              <a:t>C</a:t>
            </a:r>
            <a:r>
              <a:rPr lang="en-US"/>
              <a:t>omputing), developed at the University of California, Berkeley:</a:t>
            </a:r>
          </a:p>
          <a:p>
            <a:pPr algn="ctr">
              <a:buFont typeface="Wingdings" pitchFamily="2" charset="2"/>
              <a:buNone/>
            </a:pPr>
            <a:r>
              <a:rPr lang="en-US" b="1">
                <a:latin typeface="Courier New" pitchFamily="49" charset="0"/>
                <a:hlinkClick r:id="rId2"/>
              </a:rPr>
              <a:t>http://boinc.berkeley.edu/</a:t>
            </a:r>
            <a:endParaRPr lang="en-US" b="1">
              <a:latin typeface="Courier New" pitchFamily="49" charset="0"/>
            </a:endParaRPr>
          </a:p>
          <a:p>
            <a:pPr>
              <a:buFont typeface="Wingdings" pitchFamily="2" charset="2"/>
              <a:buNone/>
            </a:pPr>
            <a:r>
              <a:rPr lang="en-US"/>
              <a:t>To use BOINC, you have to insert calls to various BOINC routines into your code. It looks a bit similar to MPI:</a:t>
            </a:r>
          </a:p>
          <a:p>
            <a:pPr>
              <a:buFont typeface="Wingdings" pitchFamily="2" charset="2"/>
              <a:buNone/>
            </a:pPr>
            <a:r>
              <a:rPr lang="en-US" sz="2000">
                <a:latin typeface="Courier New" pitchFamily="49" charset="0"/>
              </a:rPr>
              <a:t>int main ()</a:t>
            </a:r>
          </a:p>
          <a:p>
            <a:pPr>
              <a:lnSpc>
                <a:spcPct val="70000"/>
              </a:lnSpc>
              <a:buFont typeface="Wingdings" pitchFamily="2" charset="2"/>
              <a:buNone/>
            </a:pPr>
            <a:r>
              <a:rPr lang="en-US" sz="2000">
                <a:latin typeface="Courier New" pitchFamily="49" charset="0"/>
              </a:rPr>
              <a:t>{ /* main */</a:t>
            </a:r>
          </a:p>
          <a:p>
            <a:pPr>
              <a:lnSpc>
                <a:spcPct val="40000"/>
              </a:lnSpc>
              <a:buFont typeface="Wingdings" pitchFamily="2" charset="2"/>
              <a:buNone/>
            </a:pPr>
            <a:r>
              <a:rPr lang="en-US" sz="2000">
                <a:latin typeface="Courier New" pitchFamily="49" charset="0"/>
              </a:rPr>
              <a:t>    …</a:t>
            </a:r>
          </a:p>
          <a:p>
            <a:pPr>
              <a:lnSpc>
                <a:spcPct val="70000"/>
              </a:lnSpc>
              <a:buFont typeface="Wingdings" pitchFamily="2" charset="2"/>
              <a:buNone/>
            </a:pPr>
            <a:r>
              <a:rPr lang="en-US" sz="2000">
                <a:latin typeface="Courier New" pitchFamily="49" charset="0"/>
              </a:rPr>
              <a:t>    boinc_init();</a:t>
            </a:r>
          </a:p>
          <a:p>
            <a:pPr>
              <a:lnSpc>
                <a:spcPct val="40000"/>
              </a:lnSpc>
              <a:buFont typeface="Wingdings" pitchFamily="2" charset="2"/>
              <a:buNone/>
            </a:pPr>
            <a:r>
              <a:rPr lang="en-US" sz="2000">
                <a:latin typeface="Courier New" pitchFamily="49" charset="0"/>
              </a:rPr>
              <a:t>    …</a:t>
            </a:r>
          </a:p>
          <a:p>
            <a:pPr>
              <a:lnSpc>
                <a:spcPct val="60000"/>
              </a:lnSpc>
              <a:buFont typeface="Wingdings" pitchFamily="2" charset="2"/>
              <a:buNone/>
            </a:pPr>
            <a:r>
              <a:rPr lang="en-US" sz="2000">
                <a:latin typeface="Courier New" pitchFamily="49" charset="0"/>
              </a:rPr>
              <a:t>    boinc_finish(…);</a:t>
            </a:r>
          </a:p>
          <a:p>
            <a:pPr>
              <a:lnSpc>
                <a:spcPct val="70000"/>
              </a:lnSpc>
              <a:buFont typeface="Wingdings" pitchFamily="2" charset="2"/>
              <a:buNone/>
            </a:pPr>
            <a:r>
              <a:rPr lang="en-US" sz="2000">
                <a:latin typeface="Courier New" pitchFamily="49" charset="0"/>
              </a:rPr>
              <a:t>} /* main */</a:t>
            </a:r>
          </a:p>
        </p:txBody>
      </p:sp>
      <p:pic>
        <p:nvPicPr>
          <p:cNvPr id="1025028" name="Picture 4" descr="boinc_logo"/>
          <p:cNvPicPr>
            <a:picLocks noChangeAspect="1" noChangeArrowheads="1"/>
          </p:cNvPicPr>
          <p:nvPr/>
        </p:nvPicPr>
        <p:blipFill>
          <a:blip r:embed="rId3" cstate="print"/>
          <a:srcRect/>
          <a:stretch>
            <a:fillRect/>
          </a:stretch>
        </p:blipFill>
        <p:spPr bwMode="auto">
          <a:xfrm>
            <a:off x="7086600" y="2590800"/>
            <a:ext cx="1562100" cy="695325"/>
          </a:xfrm>
          <a:prstGeom prst="rect">
            <a:avLst/>
          </a:prstGeom>
          <a:noFill/>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050" name="Rectangle 2"/>
          <p:cNvSpPr>
            <a:spLocks noGrp="1" noChangeArrowheads="1"/>
          </p:cNvSpPr>
          <p:nvPr>
            <p:ph type="ctrTitle"/>
          </p:nvPr>
        </p:nvSpPr>
        <p:spPr/>
        <p:txBody>
          <a:bodyPr/>
          <a:lstStyle/>
          <a:p>
            <a:r>
              <a:rPr lang="en-US" sz="6000"/>
              <a:t>Condor</a:t>
            </a:r>
          </a:p>
        </p:txBody>
      </p:sp>
      <p:pic>
        <p:nvPicPr>
          <p:cNvPr id="1026051" name="Picture 3" descr="condor_bird_logo"/>
          <p:cNvPicPr>
            <a:picLocks noChangeAspect="1" noChangeArrowheads="1"/>
          </p:cNvPicPr>
          <p:nvPr/>
        </p:nvPicPr>
        <p:blipFill>
          <a:blip r:embed="rId2" cstate="print"/>
          <a:srcRect/>
          <a:stretch>
            <a:fillRect/>
          </a:stretch>
        </p:blipFill>
        <p:spPr bwMode="auto">
          <a:xfrm>
            <a:off x="4267200" y="3505200"/>
            <a:ext cx="1570038" cy="1130300"/>
          </a:xfrm>
          <a:prstGeom prst="rect">
            <a:avLst/>
          </a:prstGeom>
          <a:noFill/>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2D0172B1-0D2A-44E6-BE1B-7643F79A6572}" type="slidenum">
              <a:rPr lang="en-US"/>
              <a:pPr/>
              <a:t>27</a:t>
            </a:fld>
            <a:endParaRPr lang="en-US"/>
          </a:p>
        </p:txBody>
      </p:sp>
      <p:sp>
        <p:nvSpPr>
          <p:cNvPr id="1027074" name="Rectangle 2"/>
          <p:cNvSpPr>
            <a:spLocks noGrp="1" noChangeArrowheads="1"/>
          </p:cNvSpPr>
          <p:nvPr>
            <p:ph type="title"/>
          </p:nvPr>
        </p:nvSpPr>
        <p:spPr/>
        <p:txBody>
          <a:bodyPr/>
          <a:lstStyle/>
          <a:p>
            <a:r>
              <a:rPr lang="en-US" sz="3600"/>
              <a:t>Condor is Like BOINC</a:t>
            </a:r>
          </a:p>
        </p:txBody>
      </p:sp>
      <p:sp>
        <p:nvSpPr>
          <p:cNvPr id="1027075" name="Rectangle 3"/>
          <p:cNvSpPr>
            <a:spLocks noGrp="1" noChangeArrowheads="1"/>
          </p:cNvSpPr>
          <p:nvPr>
            <p:ph type="body" idx="1"/>
          </p:nvPr>
        </p:nvSpPr>
        <p:spPr>
          <a:xfrm>
            <a:off x="609600" y="1371600"/>
            <a:ext cx="8001000" cy="4876800"/>
          </a:xfrm>
        </p:spPr>
        <p:txBody>
          <a:bodyPr/>
          <a:lstStyle/>
          <a:p>
            <a:pPr>
              <a:lnSpc>
                <a:spcPct val="90000"/>
              </a:lnSpc>
            </a:pPr>
            <a:r>
              <a:rPr lang="en-US"/>
              <a:t>Condor </a:t>
            </a:r>
            <a:r>
              <a:rPr lang="en-US" b="1" u="sng"/>
              <a:t>steals computing time</a:t>
            </a:r>
            <a:r>
              <a:rPr lang="en-US"/>
              <a:t> on existing desktop PCs </a:t>
            </a:r>
            <a:r>
              <a:rPr lang="en-US" b="1" u="sng"/>
              <a:t>when they’re idle</a:t>
            </a:r>
            <a:r>
              <a:rPr lang="en-US"/>
              <a:t>.</a:t>
            </a:r>
          </a:p>
          <a:p>
            <a:pPr>
              <a:lnSpc>
                <a:spcPct val="90000"/>
              </a:lnSpc>
            </a:pPr>
            <a:r>
              <a:rPr lang="en-US"/>
              <a:t>Condor </a:t>
            </a:r>
            <a:r>
              <a:rPr lang="en-US" b="1" u="sng"/>
              <a:t>runs in background</a:t>
            </a:r>
            <a:r>
              <a:rPr lang="en-US"/>
              <a:t> when no one is sitting at the desk.</a:t>
            </a:r>
          </a:p>
          <a:p>
            <a:pPr>
              <a:lnSpc>
                <a:spcPct val="90000"/>
              </a:lnSpc>
            </a:pPr>
            <a:r>
              <a:rPr lang="en-US"/>
              <a:t>Condor allows an institution to get </a:t>
            </a:r>
            <a:r>
              <a:rPr lang="en-US" b="1" u="sng"/>
              <a:t>much more value</a:t>
            </a:r>
            <a:r>
              <a:rPr lang="en-US"/>
              <a:t> out of the hardware that’s </a:t>
            </a:r>
            <a:r>
              <a:rPr lang="en-US" b="1" u="sng"/>
              <a:t>already purchased</a:t>
            </a:r>
            <a:r>
              <a:rPr lang="en-US"/>
              <a:t>, because there’s little or no idle time on that hardware – all of the idle time is used for number crunching.</a:t>
            </a:r>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90E48895-6F67-415F-9F9E-F3A14CEA5B92}" type="slidenum">
              <a:rPr lang="en-US"/>
              <a:pPr/>
              <a:t>28</a:t>
            </a:fld>
            <a:endParaRPr lang="en-US"/>
          </a:p>
        </p:txBody>
      </p:sp>
      <p:sp>
        <p:nvSpPr>
          <p:cNvPr id="1028098" name="Rectangle 2"/>
          <p:cNvSpPr>
            <a:spLocks noGrp="1" noChangeArrowheads="1"/>
          </p:cNvSpPr>
          <p:nvPr>
            <p:ph type="title"/>
          </p:nvPr>
        </p:nvSpPr>
        <p:spPr/>
        <p:txBody>
          <a:bodyPr/>
          <a:lstStyle/>
          <a:p>
            <a:r>
              <a:rPr lang="en-US" sz="3600"/>
              <a:t>Condor is Different from BOINC</a:t>
            </a:r>
          </a:p>
        </p:txBody>
      </p:sp>
      <p:sp>
        <p:nvSpPr>
          <p:cNvPr id="1028099" name="Rectangle 3"/>
          <p:cNvSpPr>
            <a:spLocks noGrp="1" noChangeArrowheads="1"/>
          </p:cNvSpPr>
          <p:nvPr>
            <p:ph type="body" idx="1"/>
          </p:nvPr>
        </p:nvSpPr>
        <p:spPr/>
        <p:txBody>
          <a:bodyPr/>
          <a:lstStyle/>
          <a:p>
            <a:r>
              <a:rPr lang="en-US"/>
              <a:t>To use Condor, </a:t>
            </a:r>
            <a:r>
              <a:rPr lang="en-US" b="1" u="sng"/>
              <a:t>you don’t need to rewrite your software</a:t>
            </a:r>
            <a:r>
              <a:rPr lang="en-US"/>
              <a:t> to add calls to special routines; in BOINC, you do.</a:t>
            </a:r>
          </a:p>
          <a:p>
            <a:r>
              <a:rPr lang="en-US"/>
              <a:t>Condor </a:t>
            </a:r>
            <a:r>
              <a:rPr lang="en-US" b="1" u="sng"/>
              <a:t>works great under Unix/Linux</a:t>
            </a:r>
            <a:r>
              <a:rPr lang="en-US"/>
              <a:t>, but less well under Windows or MacOS (more on this presently); BOINC works well under all of them.</a:t>
            </a:r>
          </a:p>
          <a:p>
            <a:r>
              <a:rPr lang="en-US"/>
              <a:t>It’s </a:t>
            </a:r>
            <a:r>
              <a:rPr lang="en-US" b="1" u="sng"/>
              <a:t>non-trivial to install Condor</a:t>
            </a:r>
            <a:r>
              <a:rPr lang="en-US"/>
              <a:t> on your own personal desktop PC; it’s straightforward to install a BOINC application such as SETI@home.</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41ECC796-4263-414B-BFF9-8C2664B62B2D}" type="slidenum">
              <a:rPr lang="en-US"/>
              <a:pPr/>
              <a:t>29</a:t>
            </a:fld>
            <a:endParaRPr lang="en-US"/>
          </a:p>
        </p:txBody>
      </p:sp>
      <p:sp>
        <p:nvSpPr>
          <p:cNvPr id="1029122" name="Rectangle 2"/>
          <p:cNvSpPr>
            <a:spLocks noGrp="1" noChangeArrowheads="1"/>
          </p:cNvSpPr>
          <p:nvPr>
            <p:ph type="title"/>
          </p:nvPr>
        </p:nvSpPr>
        <p:spPr/>
        <p:txBody>
          <a:bodyPr/>
          <a:lstStyle/>
          <a:p>
            <a:r>
              <a:rPr lang="en-US" sz="3600"/>
              <a:t>Useful Features of Condor</a:t>
            </a:r>
          </a:p>
        </p:txBody>
      </p:sp>
      <p:sp>
        <p:nvSpPr>
          <p:cNvPr id="1029123" name="Rectangle 3"/>
          <p:cNvSpPr>
            <a:spLocks noGrp="1" noChangeArrowheads="1"/>
          </p:cNvSpPr>
          <p:nvPr>
            <p:ph type="body" idx="1"/>
          </p:nvPr>
        </p:nvSpPr>
        <p:spPr>
          <a:xfrm>
            <a:off x="609600" y="1371600"/>
            <a:ext cx="7924800" cy="4724400"/>
          </a:xfrm>
        </p:spPr>
        <p:txBody>
          <a:bodyPr/>
          <a:lstStyle/>
          <a:p>
            <a:r>
              <a:rPr lang="en-US" sz="2200" b="1" u="sng" dirty="0"/>
              <a:t>Opportunistic</a:t>
            </a:r>
            <a:r>
              <a:rPr lang="en-US" sz="2200" dirty="0"/>
              <a:t> computing: Condor steals time on existing desktop PCs when they’re otherwise not in use.</a:t>
            </a:r>
          </a:p>
          <a:p>
            <a:pPr>
              <a:lnSpc>
                <a:spcPct val="90000"/>
              </a:lnSpc>
            </a:pPr>
            <a:r>
              <a:rPr lang="en-US" sz="2200" dirty="0"/>
              <a:t>Condor </a:t>
            </a:r>
            <a:r>
              <a:rPr lang="en-US" sz="2200" b="1" u="sng" dirty="0"/>
              <a:t>doesn’t require any changes to the software</a:t>
            </a:r>
            <a:r>
              <a:rPr lang="en-US" sz="2200" dirty="0"/>
              <a:t>.</a:t>
            </a:r>
          </a:p>
          <a:p>
            <a:r>
              <a:rPr lang="en-US" sz="2200" dirty="0"/>
              <a:t>Condor can </a:t>
            </a:r>
            <a:r>
              <a:rPr lang="en-US" sz="2200" b="1" u="sng" dirty="0"/>
              <a:t>automatically checkpoint</a:t>
            </a:r>
            <a:r>
              <a:rPr lang="en-US" sz="2200" dirty="0"/>
              <a:t> a running job: Every so often, Condor saves to disk the state of the job (the values of all the job’s variables, plus where the job is in the program).</a:t>
            </a:r>
          </a:p>
          <a:p>
            <a:r>
              <a:rPr lang="en-US" sz="2200" dirty="0"/>
              <a:t>Therefore, Condor can </a:t>
            </a:r>
            <a:r>
              <a:rPr lang="en-US" sz="2200" b="1" u="sng" dirty="0"/>
              <a:t>preempt</a:t>
            </a:r>
            <a:r>
              <a:rPr lang="en-US" sz="2200" dirty="0"/>
              <a:t> running jobs if more important jobs come along, or if someone sits down at the desktop PC.</a:t>
            </a:r>
          </a:p>
          <a:p>
            <a:r>
              <a:rPr lang="en-US" sz="2200" dirty="0"/>
              <a:t>Likewise, Condor can </a:t>
            </a:r>
            <a:r>
              <a:rPr lang="en-US" sz="2200" b="1" u="sng" dirty="0"/>
              <a:t>migrate</a:t>
            </a:r>
            <a:r>
              <a:rPr lang="en-US" sz="2200" dirty="0"/>
              <a:t> running jobs to other PCs, if someone sits at the PC or if the PC crashes.</a:t>
            </a:r>
          </a:p>
          <a:p>
            <a:r>
              <a:rPr lang="en-US" sz="2200" dirty="0"/>
              <a:t>And, Condor can do all of its </a:t>
            </a:r>
            <a:r>
              <a:rPr lang="en-US" sz="2200" b="1" u="sng" dirty="0"/>
              <a:t>I/O over the network</a:t>
            </a:r>
            <a:r>
              <a:rPr lang="en-US" sz="2200" dirty="0"/>
              <a:t>, so that the job on the desktop PC doesn’t consume the desktop PCs local disk.</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2498" name="Rectangle 2"/>
          <p:cNvSpPr>
            <a:spLocks noGrp="1" noChangeArrowheads="1"/>
          </p:cNvSpPr>
          <p:nvPr>
            <p:ph type="ctrTitle"/>
          </p:nvPr>
        </p:nvSpPr>
        <p:spPr/>
        <p:txBody>
          <a:bodyPr/>
          <a:lstStyle/>
          <a:p>
            <a:pPr>
              <a:lnSpc>
                <a:spcPct val="80000"/>
              </a:lnSpc>
            </a:pPr>
            <a:r>
              <a:rPr lang="en-US" sz="6000"/>
              <a:t>What is</a:t>
            </a:r>
            <a:br>
              <a:rPr lang="en-US" sz="6000"/>
            </a:br>
            <a:r>
              <a:rPr lang="en-US" sz="6000"/>
              <a:t>High Throughput Computing?</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1"/>
          </p:nvPr>
        </p:nvSpPr>
        <p:spPr/>
        <p:txBody>
          <a:bodyPr/>
          <a:lstStyle/>
          <a:p>
            <a:fld id="{8B7EBBCA-CE55-4BAD-9CEC-93065D9AD073}" type="slidenum">
              <a:rPr lang="en-US"/>
              <a:pPr/>
              <a:t>30</a:t>
            </a:fld>
            <a:endParaRPr lang="en-US"/>
          </a:p>
        </p:txBody>
      </p:sp>
      <p:sp>
        <p:nvSpPr>
          <p:cNvPr id="1030146" name="Rectangle 2"/>
          <p:cNvSpPr>
            <a:spLocks noGrp="1" noChangeArrowheads="1"/>
          </p:cNvSpPr>
          <p:nvPr>
            <p:ph type="title"/>
          </p:nvPr>
        </p:nvSpPr>
        <p:spPr/>
        <p:txBody>
          <a:bodyPr/>
          <a:lstStyle/>
          <a:p>
            <a:r>
              <a:rPr lang="en-US" dirty="0"/>
              <a:t>Condor</a:t>
            </a:r>
            <a:r>
              <a:rPr lang="en-US" sz="3600" dirty="0"/>
              <a:t> Pool @ OU</a:t>
            </a:r>
          </a:p>
        </p:txBody>
      </p:sp>
      <p:sp>
        <p:nvSpPr>
          <p:cNvPr id="1030147" name="Rectangle 3"/>
          <p:cNvSpPr>
            <a:spLocks noGrp="1" noChangeArrowheads="1"/>
          </p:cNvSpPr>
          <p:nvPr>
            <p:ph type="body" sz="half" idx="1"/>
          </p:nvPr>
        </p:nvSpPr>
        <p:spPr>
          <a:xfrm>
            <a:off x="609600" y="1371600"/>
            <a:ext cx="8001000" cy="4724400"/>
          </a:xfrm>
        </p:spPr>
        <p:txBody>
          <a:bodyPr/>
          <a:lstStyle/>
          <a:p>
            <a:pPr>
              <a:lnSpc>
                <a:spcPct val="90000"/>
              </a:lnSpc>
              <a:buFont typeface="Wingdings" pitchFamily="2" charset="2"/>
              <a:buNone/>
            </a:pPr>
            <a:r>
              <a:rPr lang="en-US" dirty="0"/>
              <a:t>OU IT has deployed a large Condor pool                                  (</a:t>
            </a:r>
            <a:r>
              <a:rPr lang="en-US" dirty="0" smtClean="0"/>
              <a:t>795 </a:t>
            </a:r>
            <a:r>
              <a:rPr lang="en-US" dirty="0"/>
              <a:t>desktop PCs in dozens of labs around campus).</a:t>
            </a:r>
          </a:p>
          <a:p>
            <a:pPr>
              <a:lnSpc>
                <a:spcPct val="90000"/>
              </a:lnSpc>
              <a:buFont typeface="Wingdings" pitchFamily="2" charset="2"/>
              <a:buNone/>
            </a:pPr>
            <a:r>
              <a:rPr lang="en-US" dirty="0"/>
              <a:t>OU’s Condor pool provides a huge amount of             computing power – more than OSCER’s big                cluster:</a:t>
            </a:r>
          </a:p>
          <a:p>
            <a:pPr>
              <a:lnSpc>
                <a:spcPct val="90000"/>
              </a:lnSpc>
            </a:pPr>
            <a:r>
              <a:rPr lang="en-US" dirty="0"/>
              <a:t>if OU were a state, we’d be the </a:t>
            </a:r>
            <a:r>
              <a:rPr lang="en-US" dirty="0" smtClean="0"/>
              <a:t>19th </a:t>
            </a:r>
            <a:r>
              <a:rPr lang="en-US" dirty="0"/>
              <a:t>largest                      state in the US;</a:t>
            </a:r>
          </a:p>
          <a:p>
            <a:pPr>
              <a:lnSpc>
                <a:spcPct val="90000"/>
              </a:lnSpc>
            </a:pPr>
            <a:r>
              <a:rPr lang="en-US" dirty="0"/>
              <a:t>if OU were a country, we’d be the </a:t>
            </a:r>
            <a:r>
              <a:rPr lang="en-US" dirty="0" smtClean="0"/>
              <a:t>18th </a:t>
            </a:r>
            <a:r>
              <a:rPr lang="en-US" dirty="0"/>
              <a:t>largest              country in the world.</a:t>
            </a:r>
          </a:p>
          <a:p>
            <a:pPr>
              <a:lnSpc>
                <a:spcPct val="90000"/>
              </a:lnSpc>
              <a:buFont typeface="Wingdings" pitchFamily="2" charset="2"/>
              <a:buNone/>
            </a:pPr>
            <a:r>
              <a:rPr lang="en-US" dirty="0"/>
              <a:t>The hardware and software cost is zero, and the                   labor cost is modest.</a:t>
            </a:r>
          </a:p>
          <a:p>
            <a:pPr>
              <a:lnSpc>
                <a:spcPct val="90000"/>
              </a:lnSpc>
              <a:buFont typeface="Wingdings" pitchFamily="2" charset="2"/>
              <a:buNone/>
            </a:pPr>
            <a:r>
              <a:rPr lang="en-US" dirty="0"/>
              <a:t>Also, we’ve been seeing empirically that lab PCs                        are available for Condor jobs about 80% of the time.</a:t>
            </a:r>
          </a:p>
        </p:txBody>
      </p:sp>
      <p:pic>
        <p:nvPicPr>
          <p:cNvPr id="1030148" name="Picture 4" descr="condor_bird_logo"/>
          <p:cNvPicPr>
            <a:picLocks noChangeAspect="1" noChangeArrowheads="1"/>
          </p:cNvPicPr>
          <p:nvPr/>
        </p:nvPicPr>
        <p:blipFill>
          <a:blip r:embed="rId4" cstate="print"/>
          <a:srcRect/>
          <a:stretch>
            <a:fillRect/>
          </a:stretch>
        </p:blipFill>
        <p:spPr bwMode="auto">
          <a:xfrm>
            <a:off x="7010400" y="4800600"/>
            <a:ext cx="1570038" cy="1130300"/>
          </a:xfrm>
          <a:prstGeom prst="rect">
            <a:avLst/>
          </a:prstGeom>
          <a:noFill/>
        </p:spPr>
      </p:pic>
      <p:pic>
        <p:nvPicPr>
          <p:cNvPr id="1030149" name="Picture 5" descr="carson206_25pct_20060417"/>
          <p:cNvPicPr>
            <a:picLocks noGrp="1" noChangeAspect="1" noChangeArrowheads="1"/>
          </p:cNvPicPr>
          <p:nvPr>
            <p:ph sz="half" idx="2"/>
          </p:nvPr>
        </p:nvPicPr>
        <p:blipFill>
          <a:blip r:embed="rId5" cstate="print"/>
          <a:srcRect/>
          <a:stretch>
            <a:fillRect/>
          </a:stretch>
        </p:blipFill>
        <p:spPr>
          <a:xfrm>
            <a:off x="7029450" y="2209800"/>
            <a:ext cx="1828800" cy="2438400"/>
          </a:xfrm>
          <a:noFill/>
          <a:ln/>
        </p:spPr>
      </p:pic>
      <p:sp>
        <p:nvSpPr>
          <p:cNvPr id="1030150" name="Rectangle 6"/>
          <p:cNvSpPr>
            <a:spLocks noChangeArrowheads="1"/>
          </p:cNvSpPr>
          <p:nvPr>
            <p:custDataLst>
              <p:tags r:id="rId2"/>
            </p:custDataLst>
          </p:nvPr>
        </p:nvSpPr>
        <p:spPr bwMode="auto">
          <a:xfrm>
            <a:off x="0" y="0"/>
            <a:ext cx="63500" cy="63500"/>
          </a:xfrm>
          <a:prstGeom prst="rect">
            <a:avLst/>
          </a:prstGeom>
          <a:noFill/>
          <a:ln w="9525">
            <a:noFill/>
            <a:miter lim="800000"/>
            <a:headEnd/>
            <a:tailEnd/>
          </a:ln>
          <a:effectLst/>
        </p:spPr>
        <p:txBody>
          <a:bodyPr wrap="none" anchor="ctr"/>
          <a:lstStyle/>
          <a:p>
            <a:endParaRPr lang="en-US"/>
          </a:p>
        </p:txBody>
      </p:sp>
      <p:sp>
        <p:nvSpPr>
          <p:cNvPr id="9" name="Footer Placeholder 3"/>
          <p:cNvSpPr>
            <a:spLocks noGrp="1"/>
          </p:cNvSpPr>
          <p:nvPr>
            <p:ph type="ftr" sz="quarter" idx="10"/>
          </p:nvPr>
        </p:nvSpPr>
        <p:spPr>
          <a:xfrm>
            <a:off x="1752600" y="6172200"/>
            <a:ext cx="5334000" cy="457200"/>
          </a:xfrm>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Tree>
    <p:custDataLst>
      <p:tags r:id="rId1"/>
    </p:custData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6F3A3BAE-046E-4BB4-932D-9A1054C23922}" type="slidenum">
              <a:rPr lang="en-US"/>
              <a:pPr/>
              <a:t>31</a:t>
            </a:fld>
            <a:endParaRPr lang="en-US"/>
          </a:p>
        </p:txBody>
      </p:sp>
      <p:sp>
        <p:nvSpPr>
          <p:cNvPr id="1031170" name="Rectangle 2"/>
          <p:cNvSpPr>
            <a:spLocks noGrp="1" noChangeArrowheads="1"/>
          </p:cNvSpPr>
          <p:nvPr>
            <p:ph type="title"/>
          </p:nvPr>
        </p:nvSpPr>
        <p:spPr/>
        <p:txBody>
          <a:bodyPr/>
          <a:lstStyle/>
          <a:p>
            <a:r>
              <a:rPr lang="en-US" sz="3600"/>
              <a:t>Condor Limitations</a:t>
            </a:r>
          </a:p>
        </p:txBody>
      </p:sp>
      <p:sp>
        <p:nvSpPr>
          <p:cNvPr id="1031171" name="Rectangle 3"/>
          <p:cNvSpPr>
            <a:spLocks noGrp="1" noChangeArrowheads="1"/>
          </p:cNvSpPr>
          <p:nvPr>
            <p:ph type="body" idx="1"/>
          </p:nvPr>
        </p:nvSpPr>
        <p:spPr/>
        <p:txBody>
          <a:bodyPr/>
          <a:lstStyle/>
          <a:p>
            <a:pPr>
              <a:lnSpc>
                <a:spcPct val="90000"/>
              </a:lnSpc>
            </a:pPr>
            <a:r>
              <a:rPr lang="en-US"/>
              <a:t>The Unix/Linux version has </a:t>
            </a:r>
            <a:r>
              <a:rPr lang="en-US" b="1" u="sng"/>
              <a:t>more features</a:t>
            </a:r>
            <a:r>
              <a:rPr lang="en-US"/>
              <a:t> than Windows or MacOS, which are referred to as “clipped.”</a:t>
            </a:r>
          </a:p>
          <a:p>
            <a:pPr>
              <a:lnSpc>
                <a:spcPct val="90000"/>
              </a:lnSpc>
            </a:pPr>
            <a:r>
              <a:rPr lang="en-US"/>
              <a:t>Your code </a:t>
            </a:r>
            <a:r>
              <a:rPr lang="en-US" b="1" u="sng"/>
              <a:t>shouldn’t be parallel</a:t>
            </a:r>
            <a:r>
              <a:rPr lang="en-US"/>
              <a:t> to do opportunistic computing (MPI requires a fixed set of resources throughout the entire run), and it shouldn’t try to do any funky communication (for example, opening sockets).</a:t>
            </a:r>
          </a:p>
          <a:p>
            <a:pPr>
              <a:lnSpc>
                <a:spcPct val="90000"/>
              </a:lnSpc>
            </a:pPr>
            <a:r>
              <a:rPr lang="en-US"/>
              <a:t>For a Red Hat Linux Condor pool, you have to be able to </a:t>
            </a:r>
            <a:r>
              <a:rPr lang="en-US" b="1" u="sng"/>
              <a:t>compile your code</a:t>
            </a:r>
            <a:r>
              <a:rPr lang="en-US"/>
              <a:t> with gcc, g++, g77 or NAG f95 (which is a Fortran90-to-C translator that then calls gcc).</a:t>
            </a:r>
          </a:p>
          <a:p>
            <a:pPr>
              <a:lnSpc>
                <a:spcPct val="90000"/>
              </a:lnSpc>
            </a:pPr>
            <a:r>
              <a:rPr lang="en-US"/>
              <a:t>Also, depending on the PCs that have Condor on them, you may have limitations on, for example, how big your jobs’ RAM footprint can be.</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01191E9E-2743-4F10-81DA-5797F63DFEB0}" type="slidenum">
              <a:rPr lang="en-US"/>
              <a:pPr/>
              <a:t>32</a:t>
            </a:fld>
            <a:endParaRPr lang="en-US"/>
          </a:p>
        </p:txBody>
      </p:sp>
      <p:sp>
        <p:nvSpPr>
          <p:cNvPr id="1032194" name="Rectangle 2"/>
          <p:cNvSpPr>
            <a:spLocks noGrp="1" noChangeArrowheads="1"/>
          </p:cNvSpPr>
          <p:nvPr>
            <p:ph type="title"/>
          </p:nvPr>
        </p:nvSpPr>
        <p:spPr/>
        <p:txBody>
          <a:bodyPr/>
          <a:lstStyle/>
          <a:p>
            <a:r>
              <a:rPr lang="en-US" sz="3600"/>
              <a:t>Running a Condor Job</a:t>
            </a:r>
          </a:p>
        </p:txBody>
      </p:sp>
      <p:sp>
        <p:nvSpPr>
          <p:cNvPr id="1032195" name="Rectangle 3"/>
          <p:cNvSpPr>
            <a:spLocks noGrp="1" noChangeArrowheads="1"/>
          </p:cNvSpPr>
          <p:nvPr>
            <p:ph type="body" idx="1"/>
          </p:nvPr>
        </p:nvSpPr>
        <p:spPr/>
        <p:txBody>
          <a:bodyPr/>
          <a:lstStyle/>
          <a:p>
            <a:pPr marL="457200" indent="-457200">
              <a:buFont typeface="Wingdings" pitchFamily="2" charset="2"/>
              <a:buNone/>
            </a:pPr>
            <a:r>
              <a:rPr lang="en-US"/>
              <a:t>Running a job on Condor pool is a lot like running a job on a cluster:</a:t>
            </a:r>
          </a:p>
          <a:p>
            <a:pPr marL="457200" indent="-457200">
              <a:buClr>
                <a:schemeClr val="tx1"/>
              </a:buClr>
              <a:buSzTx/>
              <a:buFont typeface="Wingdings" pitchFamily="2" charset="2"/>
              <a:buAutoNum type="arabicPeriod"/>
            </a:pPr>
            <a:r>
              <a:rPr lang="en-US"/>
              <a:t>You compile your code using the compilers appropriate for that resource.</a:t>
            </a:r>
          </a:p>
          <a:p>
            <a:pPr marL="457200" indent="-457200">
              <a:buClr>
                <a:schemeClr val="tx1"/>
              </a:buClr>
              <a:buSzTx/>
              <a:buFont typeface="Wingdings" pitchFamily="2" charset="2"/>
              <a:buAutoNum type="arabicPeriod"/>
            </a:pPr>
            <a:r>
              <a:rPr lang="en-US"/>
              <a:t>You submit a batch script to the Condor system, which decides when and where your job runs, magically and invisibly.</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75429B41-D9D6-4089-8C2A-844CE766BB33}" type="slidenum">
              <a:rPr lang="en-US"/>
              <a:pPr/>
              <a:t>33</a:t>
            </a:fld>
            <a:endParaRPr lang="en-US"/>
          </a:p>
        </p:txBody>
      </p:sp>
      <p:sp>
        <p:nvSpPr>
          <p:cNvPr id="1033218" name="Rectangle 2"/>
          <p:cNvSpPr>
            <a:spLocks noGrp="1" noChangeArrowheads="1"/>
          </p:cNvSpPr>
          <p:nvPr>
            <p:ph type="title"/>
          </p:nvPr>
        </p:nvSpPr>
        <p:spPr/>
        <p:txBody>
          <a:bodyPr/>
          <a:lstStyle/>
          <a:p>
            <a:r>
              <a:rPr lang="en-US" sz="3600"/>
              <a:t>Sample Condor Batch Script</a:t>
            </a:r>
          </a:p>
        </p:txBody>
      </p:sp>
      <p:sp>
        <p:nvSpPr>
          <p:cNvPr id="1033219" name="Rectangle 3"/>
          <p:cNvSpPr>
            <a:spLocks noGrp="1" noChangeArrowheads="1"/>
          </p:cNvSpPr>
          <p:nvPr>
            <p:ph type="body" idx="1"/>
          </p:nvPr>
        </p:nvSpPr>
        <p:spPr/>
        <p:txBody>
          <a:bodyPr/>
          <a:lstStyle/>
          <a:p>
            <a:pPr>
              <a:lnSpc>
                <a:spcPct val="90000"/>
              </a:lnSpc>
              <a:buFont typeface="Wingdings" pitchFamily="2" charset="2"/>
              <a:buNone/>
            </a:pPr>
            <a:r>
              <a:rPr lang="en-US" sz="1600">
                <a:latin typeface="Courier New" pitchFamily="49" charset="0"/>
              </a:rPr>
              <a:t>Universe     = standard</a:t>
            </a:r>
          </a:p>
          <a:p>
            <a:pPr>
              <a:lnSpc>
                <a:spcPct val="90000"/>
              </a:lnSpc>
              <a:buFont typeface="Wingdings" pitchFamily="2" charset="2"/>
              <a:buNone/>
            </a:pPr>
            <a:r>
              <a:rPr lang="en-US" sz="1600">
                <a:latin typeface="Courier New" pitchFamily="49" charset="0"/>
              </a:rPr>
              <a:t>Executable   = /home/hneeman/NBody/nbody_compiled_for_condor</a:t>
            </a:r>
          </a:p>
          <a:p>
            <a:pPr>
              <a:lnSpc>
                <a:spcPct val="90000"/>
              </a:lnSpc>
              <a:buFont typeface="Wingdings" pitchFamily="2" charset="2"/>
              <a:buNone/>
            </a:pPr>
            <a:r>
              <a:rPr lang="en-US" sz="1600">
                <a:latin typeface="Courier New" pitchFamily="49" charset="0"/>
              </a:rPr>
              <a:t>Notification = Error</a:t>
            </a:r>
          </a:p>
          <a:p>
            <a:pPr>
              <a:lnSpc>
                <a:spcPct val="90000"/>
              </a:lnSpc>
              <a:buFont typeface="Wingdings" pitchFamily="2" charset="2"/>
              <a:buNone/>
            </a:pPr>
            <a:r>
              <a:rPr lang="en-US" sz="1600">
                <a:latin typeface="Courier New" pitchFamily="49" charset="0"/>
              </a:rPr>
              <a:t>Notify_User  = hneeman@ou.edu</a:t>
            </a:r>
          </a:p>
          <a:p>
            <a:pPr>
              <a:lnSpc>
                <a:spcPct val="90000"/>
              </a:lnSpc>
              <a:buFont typeface="Wingdings" pitchFamily="2" charset="2"/>
              <a:buNone/>
            </a:pPr>
            <a:r>
              <a:rPr lang="en-US" sz="1600">
                <a:latin typeface="Courier New" pitchFamily="49" charset="0"/>
              </a:rPr>
              <a:t>Arguments    = 1000 100 </a:t>
            </a:r>
          </a:p>
          <a:p>
            <a:pPr>
              <a:lnSpc>
                <a:spcPct val="90000"/>
              </a:lnSpc>
              <a:buFont typeface="Wingdings" pitchFamily="2" charset="2"/>
              <a:buNone/>
            </a:pPr>
            <a:r>
              <a:rPr lang="en-US" sz="1600">
                <a:latin typeface="Courier New" pitchFamily="49" charset="0"/>
              </a:rPr>
              <a:t>Input        = /home/hneeman/NBody/nbody_input.txt</a:t>
            </a:r>
          </a:p>
          <a:p>
            <a:pPr>
              <a:lnSpc>
                <a:spcPct val="90000"/>
              </a:lnSpc>
              <a:buFont typeface="Wingdings" pitchFamily="2" charset="2"/>
              <a:buNone/>
            </a:pPr>
            <a:r>
              <a:rPr lang="en-US" sz="1600">
                <a:latin typeface="Courier New" pitchFamily="49" charset="0"/>
              </a:rPr>
              <a:t>Output       = nbody_$(Cluster)_$(Process)_out.txt</a:t>
            </a:r>
          </a:p>
          <a:p>
            <a:pPr>
              <a:lnSpc>
                <a:spcPct val="90000"/>
              </a:lnSpc>
              <a:buFont typeface="Wingdings" pitchFamily="2" charset="2"/>
              <a:buNone/>
            </a:pPr>
            <a:r>
              <a:rPr lang="en-US" sz="1600">
                <a:latin typeface="Courier New" pitchFamily="49" charset="0"/>
              </a:rPr>
              <a:t>Error        = nbody_$(Cluster)_$(Process)_err.txt</a:t>
            </a:r>
          </a:p>
          <a:p>
            <a:pPr>
              <a:lnSpc>
                <a:spcPct val="90000"/>
              </a:lnSpc>
              <a:buFont typeface="Wingdings" pitchFamily="2" charset="2"/>
              <a:buNone/>
            </a:pPr>
            <a:r>
              <a:rPr lang="en-US" sz="1600">
                <a:latin typeface="Courier New" pitchFamily="49" charset="0"/>
              </a:rPr>
              <a:t>Log          = nbody_$(Cluster)_$(Process)_log.txt</a:t>
            </a:r>
          </a:p>
          <a:p>
            <a:pPr>
              <a:lnSpc>
                <a:spcPct val="90000"/>
              </a:lnSpc>
              <a:buFont typeface="Wingdings" pitchFamily="2" charset="2"/>
              <a:buNone/>
            </a:pPr>
            <a:r>
              <a:rPr lang="en-US" sz="1600">
                <a:latin typeface="Courier New" pitchFamily="49" charset="0"/>
              </a:rPr>
              <a:t>InitialDir   = /home/hneeman/NBody/Run001</a:t>
            </a:r>
          </a:p>
          <a:p>
            <a:pPr>
              <a:lnSpc>
                <a:spcPct val="90000"/>
              </a:lnSpc>
              <a:buFont typeface="Wingdings" pitchFamily="2" charset="2"/>
              <a:buNone/>
            </a:pPr>
            <a:r>
              <a:rPr lang="en-US" sz="1600">
                <a:latin typeface="Courier New" pitchFamily="49" charset="0"/>
              </a:rPr>
              <a:t>Queue</a:t>
            </a:r>
          </a:p>
          <a:p>
            <a:pPr>
              <a:lnSpc>
                <a:spcPct val="90000"/>
              </a:lnSpc>
              <a:buFont typeface="Wingdings" pitchFamily="2" charset="2"/>
              <a:buNone/>
            </a:pPr>
            <a:endParaRPr lang="en-US" sz="1600">
              <a:latin typeface="Courier New" pitchFamily="49" charset="0"/>
            </a:endParaRPr>
          </a:p>
          <a:p>
            <a:pPr>
              <a:lnSpc>
                <a:spcPct val="90000"/>
              </a:lnSpc>
              <a:buFont typeface="Wingdings" pitchFamily="2" charset="2"/>
              <a:buNone/>
            </a:pPr>
            <a:r>
              <a:rPr lang="en-US"/>
              <a:t>The batch submission command is </a:t>
            </a:r>
            <a:r>
              <a:rPr lang="en-US" b="1">
                <a:latin typeface="Courier New" pitchFamily="49" charset="0"/>
              </a:rPr>
              <a:t>condor_submit</a:t>
            </a:r>
            <a:r>
              <a:rPr lang="en-US"/>
              <a:t>, used like so:</a:t>
            </a:r>
          </a:p>
          <a:p>
            <a:pPr algn="ctr">
              <a:lnSpc>
                <a:spcPct val="90000"/>
              </a:lnSpc>
              <a:buFont typeface="Wingdings" pitchFamily="2" charset="2"/>
              <a:buNone/>
            </a:pPr>
            <a:r>
              <a:rPr lang="en-US" b="1">
                <a:latin typeface="Courier New" pitchFamily="49" charset="0"/>
              </a:rPr>
              <a:t>condor_submit  nbody.condor</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6" name="Slide Number Placeholder 4"/>
          <p:cNvSpPr>
            <a:spLocks noGrp="1"/>
          </p:cNvSpPr>
          <p:nvPr>
            <p:ph type="sldNum" sz="quarter" idx="11"/>
          </p:nvPr>
        </p:nvSpPr>
        <p:spPr/>
        <p:txBody>
          <a:bodyPr/>
          <a:lstStyle/>
          <a:p>
            <a:fld id="{72531C97-A61C-4EF5-B7DE-BE47E5DDE299}" type="slidenum">
              <a:rPr lang="en-US"/>
              <a:pPr/>
              <a:t>34</a:t>
            </a:fld>
            <a:endParaRPr lang="en-US"/>
          </a:p>
        </p:txBody>
      </p:sp>
      <p:sp>
        <p:nvSpPr>
          <p:cNvPr id="1034242" name="Rectangle 2"/>
          <p:cNvSpPr>
            <a:spLocks noGrp="1" noChangeArrowheads="1"/>
          </p:cNvSpPr>
          <p:nvPr>
            <p:ph type="title"/>
          </p:nvPr>
        </p:nvSpPr>
        <p:spPr/>
        <p:txBody>
          <a:bodyPr/>
          <a:lstStyle/>
          <a:p>
            <a:r>
              <a:rPr lang="en-US" sz="3600"/>
              <a:t>Linux Condor on Windows PCs?</a:t>
            </a:r>
          </a:p>
        </p:txBody>
      </p:sp>
      <p:sp>
        <p:nvSpPr>
          <p:cNvPr id="1034243" name="Rectangle 3"/>
          <p:cNvSpPr>
            <a:spLocks noGrp="1" noChangeArrowheads="1"/>
          </p:cNvSpPr>
          <p:nvPr>
            <p:ph type="body" idx="1"/>
          </p:nvPr>
        </p:nvSpPr>
        <p:spPr/>
        <p:txBody>
          <a:bodyPr/>
          <a:lstStyle/>
          <a:p>
            <a:pPr>
              <a:buFont typeface="Wingdings" pitchFamily="2" charset="2"/>
              <a:buNone/>
            </a:pPr>
            <a:r>
              <a:rPr lang="en-US"/>
              <a:t>If OU’s Condor pool uses Linux, how can it be installed in OU IT PC labs? Don’t those run Windows?</a:t>
            </a:r>
          </a:p>
          <a:p>
            <a:pPr>
              <a:buFont typeface="Wingdings" pitchFamily="2" charset="2"/>
              <a:buNone/>
            </a:pPr>
            <a:r>
              <a:rPr lang="en-US" b="1" u="sng"/>
              <a:t>Yes.</a:t>
            </a:r>
          </a:p>
          <a:p>
            <a:pPr>
              <a:buFont typeface="Wingdings" pitchFamily="2" charset="2"/>
              <a:buNone/>
            </a:pPr>
            <a:r>
              <a:rPr lang="en-US"/>
              <a:t>Our solution is to run Linux inside Windows, using a piece of software named coLinux (“Cooperative Linux”):</a:t>
            </a:r>
          </a:p>
          <a:p>
            <a:pPr algn="ctr">
              <a:buFont typeface="Wingdings" pitchFamily="2" charset="2"/>
              <a:buNone/>
            </a:pPr>
            <a:r>
              <a:rPr lang="en-US" b="1">
                <a:latin typeface="Courier New" pitchFamily="49" charset="0"/>
                <a:hlinkClick r:id="rId2"/>
              </a:rPr>
              <a:t>http://www.colinux.org/</a:t>
            </a:r>
            <a:endParaRPr lang="en-US" b="1">
              <a:latin typeface="Courier New" pitchFamily="49" charset="0"/>
            </a:endParaRPr>
          </a:p>
          <a:p>
            <a:pPr>
              <a:buFont typeface="Wingdings" pitchFamily="2" charset="2"/>
              <a:buNone/>
            </a:pPr>
            <a:endParaRPr lang="en-US" b="1">
              <a:latin typeface="Courier New" pitchFamily="49" charset="0"/>
            </a:endParaRPr>
          </a:p>
        </p:txBody>
      </p:sp>
      <p:pic>
        <p:nvPicPr>
          <p:cNvPr id="1034244" name="Picture 4" descr="colinux_logo"/>
          <p:cNvPicPr>
            <a:picLocks noChangeAspect="1" noChangeArrowheads="1"/>
          </p:cNvPicPr>
          <p:nvPr/>
        </p:nvPicPr>
        <p:blipFill>
          <a:blip r:embed="rId3" cstate="print"/>
          <a:srcRect/>
          <a:stretch>
            <a:fillRect/>
          </a:stretch>
        </p:blipFill>
        <p:spPr bwMode="auto">
          <a:xfrm>
            <a:off x="6553200" y="3581400"/>
            <a:ext cx="1905000" cy="2159000"/>
          </a:xfrm>
          <a:prstGeom prst="rect">
            <a:avLst/>
          </a:prstGeom>
          <a:noFill/>
        </p:spPr>
      </p:pic>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16" name="Slide Number Placeholder 4"/>
          <p:cNvSpPr>
            <a:spLocks noGrp="1"/>
          </p:cNvSpPr>
          <p:nvPr>
            <p:ph type="sldNum" sz="quarter" idx="11"/>
          </p:nvPr>
        </p:nvSpPr>
        <p:spPr/>
        <p:txBody>
          <a:bodyPr/>
          <a:lstStyle/>
          <a:p>
            <a:fld id="{87B5183B-07A4-42DC-9700-580CD4966C6E}" type="slidenum">
              <a:rPr lang="en-US"/>
              <a:pPr/>
              <a:t>35</a:t>
            </a:fld>
            <a:endParaRPr lang="en-US"/>
          </a:p>
        </p:txBody>
      </p:sp>
      <p:sp>
        <p:nvSpPr>
          <p:cNvPr id="1035266" name="Rectangle 2"/>
          <p:cNvSpPr>
            <a:spLocks noGrp="1" noChangeArrowheads="1"/>
          </p:cNvSpPr>
          <p:nvPr>
            <p:ph type="title"/>
          </p:nvPr>
        </p:nvSpPr>
        <p:spPr/>
        <p:txBody>
          <a:bodyPr/>
          <a:lstStyle/>
          <a:p>
            <a:r>
              <a:rPr lang="en-US" sz="3600"/>
              <a:t>Condor inside Linux inside Windows</a:t>
            </a:r>
          </a:p>
        </p:txBody>
      </p:sp>
      <p:sp>
        <p:nvSpPr>
          <p:cNvPr id="1035267" name="Rectangle 3"/>
          <p:cNvSpPr>
            <a:spLocks noChangeArrowheads="1"/>
          </p:cNvSpPr>
          <p:nvPr/>
        </p:nvSpPr>
        <p:spPr bwMode="auto">
          <a:xfrm>
            <a:off x="838200" y="1447800"/>
            <a:ext cx="7620000" cy="4572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035268" name="Text Box 4"/>
          <p:cNvSpPr txBox="1">
            <a:spLocks noChangeArrowheads="1"/>
          </p:cNvSpPr>
          <p:nvPr/>
        </p:nvSpPr>
        <p:spPr bwMode="auto">
          <a:xfrm>
            <a:off x="3657600" y="5486400"/>
            <a:ext cx="1981200" cy="457200"/>
          </a:xfrm>
          <a:prstGeom prst="rect">
            <a:avLst/>
          </a:prstGeom>
          <a:noFill/>
          <a:ln w="9525">
            <a:noFill/>
            <a:miter lim="800000"/>
            <a:headEnd/>
            <a:tailEnd/>
          </a:ln>
          <a:effectLst/>
        </p:spPr>
        <p:txBody>
          <a:bodyPr>
            <a:spAutoFit/>
          </a:bodyPr>
          <a:lstStyle/>
          <a:p>
            <a:pPr>
              <a:spcBef>
                <a:spcPct val="50000"/>
              </a:spcBef>
            </a:pPr>
            <a:r>
              <a:rPr lang="en-US" sz="2400" b="1"/>
              <a:t>Windows</a:t>
            </a:r>
          </a:p>
        </p:txBody>
      </p:sp>
      <p:sp>
        <p:nvSpPr>
          <p:cNvPr id="1035269" name="Rectangle 5"/>
          <p:cNvSpPr>
            <a:spLocks noChangeArrowheads="1"/>
          </p:cNvSpPr>
          <p:nvPr/>
        </p:nvSpPr>
        <p:spPr bwMode="auto">
          <a:xfrm>
            <a:off x="990600" y="1600200"/>
            <a:ext cx="3581400" cy="3886200"/>
          </a:xfrm>
          <a:prstGeom prst="rect">
            <a:avLst/>
          </a:prstGeom>
          <a:solidFill>
            <a:srgbClr val="FF00FF"/>
          </a:solidFill>
          <a:ln w="9525">
            <a:solidFill>
              <a:schemeClr val="tx1"/>
            </a:solidFill>
            <a:miter lim="800000"/>
            <a:headEnd/>
            <a:tailEnd/>
          </a:ln>
          <a:effectLst/>
        </p:spPr>
        <p:txBody>
          <a:bodyPr wrap="none" anchor="ctr"/>
          <a:lstStyle/>
          <a:p>
            <a:endParaRPr lang="en-US"/>
          </a:p>
        </p:txBody>
      </p:sp>
      <p:sp>
        <p:nvSpPr>
          <p:cNvPr id="1035270" name="Text Box 6"/>
          <p:cNvSpPr txBox="1">
            <a:spLocks noChangeArrowheads="1"/>
          </p:cNvSpPr>
          <p:nvPr/>
        </p:nvSpPr>
        <p:spPr bwMode="auto">
          <a:xfrm>
            <a:off x="1828800" y="4572000"/>
            <a:ext cx="1905000" cy="822325"/>
          </a:xfrm>
          <a:prstGeom prst="rect">
            <a:avLst/>
          </a:prstGeom>
          <a:noFill/>
          <a:ln w="9525">
            <a:noFill/>
            <a:miter lim="800000"/>
            <a:headEnd/>
            <a:tailEnd/>
          </a:ln>
          <a:effectLst/>
        </p:spPr>
        <p:txBody>
          <a:bodyPr>
            <a:spAutoFit/>
          </a:bodyPr>
          <a:lstStyle/>
          <a:p>
            <a:pPr>
              <a:spcBef>
                <a:spcPct val="50000"/>
              </a:spcBef>
            </a:pPr>
            <a:r>
              <a:rPr lang="en-US" sz="2400" b="1"/>
              <a:t>Desktop Applications</a:t>
            </a:r>
          </a:p>
        </p:txBody>
      </p:sp>
      <p:sp>
        <p:nvSpPr>
          <p:cNvPr id="1035271" name="Rectangle 7"/>
          <p:cNvSpPr>
            <a:spLocks noChangeArrowheads="1"/>
          </p:cNvSpPr>
          <p:nvPr/>
        </p:nvSpPr>
        <p:spPr bwMode="auto">
          <a:xfrm>
            <a:off x="4724400" y="1600200"/>
            <a:ext cx="3581400" cy="3886200"/>
          </a:xfrm>
          <a:prstGeom prst="rect">
            <a:avLst/>
          </a:prstGeom>
          <a:solidFill>
            <a:schemeClr val="hlink"/>
          </a:solidFill>
          <a:ln w="9525">
            <a:solidFill>
              <a:schemeClr val="tx1"/>
            </a:solidFill>
            <a:miter lim="800000"/>
            <a:headEnd/>
            <a:tailEnd/>
          </a:ln>
          <a:effectLst/>
        </p:spPr>
        <p:txBody>
          <a:bodyPr wrap="none" anchor="ctr"/>
          <a:lstStyle/>
          <a:p>
            <a:endParaRPr lang="en-US"/>
          </a:p>
        </p:txBody>
      </p:sp>
      <p:sp>
        <p:nvSpPr>
          <p:cNvPr id="1035272" name="Text Box 8"/>
          <p:cNvSpPr txBox="1">
            <a:spLocks noChangeArrowheads="1"/>
          </p:cNvSpPr>
          <p:nvPr/>
        </p:nvSpPr>
        <p:spPr bwMode="auto">
          <a:xfrm>
            <a:off x="5562600" y="4953000"/>
            <a:ext cx="1905000" cy="457200"/>
          </a:xfrm>
          <a:prstGeom prst="rect">
            <a:avLst/>
          </a:prstGeom>
          <a:noFill/>
          <a:ln w="9525">
            <a:noFill/>
            <a:miter lim="800000"/>
            <a:headEnd/>
            <a:tailEnd/>
          </a:ln>
          <a:effectLst/>
        </p:spPr>
        <p:txBody>
          <a:bodyPr>
            <a:spAutoFit/>
          </a:bodyPr>
          <a:lstStyle/>
          <a:p>
            <a:pPr>
              <a:spcBef>
                <a:spcPct val="50000"/>
              </a:spcBef>
            </a:pPr>
            <a:r>
              <a:rPr lang="en-US" sz="2400" b="1"/>
              <a:t>coLinux</a:t>
            </a:r>
          </a:p>
        </p:txBody>
      </p:sp>
      <p:sp>
        <p:nvSpPr>
          <p:cNvPr id="1035273" name="Rectangle 9"/>
          <p:cNvSpPr>
            <a:spLocks noChangeArrowheads="1"/>
          </p:cNvSpPr>
          <p:nvPr/>
        </p:nvSpPr>
        <p:spPr bwMode="auto">
          <a:xfrm>
            <a:off x="4876800" y="1752600"/>
            <a:ext cx="3276600" cy="3200400"/>
          </a:xfrm>
          <a:prstGeom prst="rect">
            <a:avLst/>
          </a:prstGeom>
          <a:solidFill>
            <a:srgbClr val="FF6600"/>
          </a:solidFill>
          <a:ln w="9525">
            <a:solidFill>
              <a:schemeClr val="tx1"/>
            </a:solidFill>
            <a:miter lim="800000"/>
            <a:headEnd/>
            <a:tailEnd/>
          </a:ln>
          <a:effectLst/>
        </p:spPr>
        <p:txBody>
          <a:bodyPr wrap="none" anchor="ctr"/>
          <a:lstStyle/>
          <a:p>
            <a:endParaRPr lang="en-US"/>
          </a:p>
        </p:txBody>
      </p:sp>
      <p:sp>
        <p:nvSpPr>
          <p:cNvPr id="1035274" name="Text Box 10"/>
          <p:cNvSpPr txBox="1">
            <a:spLocks noChangeArrowheads="1"/>
          </p:cNvSpPr>
          <p:nvPr/>
        </p:nvSpPr>
        <p:spPr bwMode="auto">
          <a:xfrm>
            <a:off x="5562600" y="4419600"/>
            <a:ext cx="1905000" cy="457200"/>
          </a:xfrm>
          <a:prstGeom prst="rect">
            <a:avLst/>
          </a:prstGeom>
          <a:noFill/>
          <a:ln w="9525">
            <a:noFill/>
            <a:miter lim="800000"/>
            <a:headEnd/>
            <a:tailEnd/>
          </a:ln>
          <a:effectLst/>
        </p:spPr>
        <p:txBody>
          <a:bodyPr>
            <a:spAutoFit/>
          </a:bodyPr>
          <a:lstStyle/>
          <a:p>
            <a:pPr>
              <a:spcBef>
                <a:spcPct val="50000"/>
              </a:spcBef>
            </a:pPr>
            <a:r>
              <a:rPr lang="en-US" sz="2400" b="1"/>
              <a:t>Linux</a:t>
            </a:r>
          </a:p>
        </p:txBody>
      </p:sp>
      <p:sp>
        <p:nvSpPr>
          <p:cNvPr id="1035275" name="Rectangle 11"/>
          <p:cNvSpPr>
            <a:spLocks noChangeArrowheads="1"/>
          </p:cNvSpPr>
          <p:nvPr/>
        </p:nvSpPr>
        <p:spPr bwMode="auto">
          <a:xfrm>
            <a:off x="5029200" y="1905000"/>
            <a:ext cx="2971800" cy="2514600"/>
          </a:xfrm>
          <a:prstGeom prst="rect">
            <a:avLst/>
          </a:prstGeom>
          <a:solidFill>
            <a:schemeClr val="accent2"/>
          </a:solidFill>
          <a:ln w="9525">
            <a:solidFill>
              <a:schemeClr val="tx1"/>
            </a:solidFill>
            <a:miter lim="800000"/>
            <a:headEnd/>
            <a:tailEnd/>
          </a:ln>
          <a:effectLst/>
        </p:spPr>
        <p:txBody>
          <a:bodyPr wrap="none" anchor="ctr"/>
          <a:lstStyle/>
          <a:p>
            <a:endParaRPr lang="en-US"/>
          </a:p>
        </p:txBody>
      </p:sp>
      <p:sp>
        <p:nvSpPr>
          <p:cNvPr id="1035276" name="Text Box 12"/>
          <p:cNvSpPr txBox="1">
            <a:spLocks noChangeArrowheads="1"/>
          </p:cNvSpPr>
          <p:nvPr/>
        </p:nvSpPr>
        <p:spPr bwMode="auto">
          <a:xfrm>
            <a:off x="5562600" y="3886200"/>
            <a:ext cx="1905000" cy="457200"/>
          </a:xfrm>
          <a:prstGeom prst="rect">
            <a:avLst/>
          </a:prstGeom>
          <a:noFill/>
          <a:ln w="9525">
            <a:noFill/>
            <a:miter lim="800000"/>
            <a:headEnd/>
            <a:tailEnd/>
          </a:ln>
          <a:effectLst/>
        </p:spPr>
        <p:txBody>
          <a:bodyPr>
            <a:spAutoFit/>
          </a:bodyPr>
          <a:lstStyle/>
          <a:p>
            <a:pPr>
              <a:spcBef>
                <a:spcPct val="50000"/>
              </a:spcBef>
            </a:pPr>
            <a:r>
              <a:rPr lang="en-US" sz="2400" b="1"/>
              <a:t>Condor</a:t>
            </a:r>
          </a:p>
        </p:txBody>
      </p:sp>
      <p:sp>
        <p:nvSpPr>
          <p:cNvPr id="1035277" name="Rectangle 13"/>
          <p:cNvSpPr>
            <a:spLocks noChangeArrowheads="1"/>
          </p:cNvSpPr>
          <p:nvPr/>
        </p:nvSpPr>
        <p:spPr bwMode="auto">
          <a:xfrm>
            <a:off x="5181600" y="2057400"/>
            <a:ext cx="2667000" cy="1828800"/>
          </a:xfrm>
          <a:prstGeom prst="rect">
            <a:avLst/>
          </a:prstGeom>
          <a:solidFill>
            <a:srgbClr val="F1FF71"/>
          </a:solidFill>
          <a:ln w="9525">
            <a:solidFill>
              <a:schemeClr val="tx1"/>
            </a:solidFill>
            <a:miter lim="800000"/>
            <a:headEnd/>
            <a:tailEnd/>
          </a:ln>
          <a:effectLst/>
        </p:spPr>
        <p:txBody>
          <a:bodyPr wrap="none" anchor="ctr"/>
          <a:lstStyle/>
          <a:p>
            <a:endParaRPr lang="en-US"/>
          </a:p>
        </p:txBody>
      </p:sp>
      <p:sp>
        <p:nvSpPr>
          <p:cNvPr id="1035278" name="Text Box 14"/>
          <p:cNvSpPr txBox="1">
            <a:spLocks noChangeArrowheads="1"/>
          </p:cNvSpPr>
          <p:nvPr/>
        </p:nvSpPr>
        <p:spPr bwMode="auto">
          <a:xfrm>
            <a:off x="5638800" y="2622550"/>
            <a:ext cx="1905000" cy="1187450"/>
          </a:xfrm>
          <a:prstGeom prst="rect">
            <a:avLst/>
          </a:prstGeom>
          <a:noFill/>
          <a:ln w="9525">
            <a:noFill/>
            <a:miter lim="800000"/>
            <a:headEnd/>
            <a:tailEnd/>
          </a:ln>
          <a:effectLst/>
        </p:spPr>
        <p:txBody>
          <a:bodyPr>
            <a:spAutoFit/>
          </a:bodyPr>
          <a:lstStyle/>
          <a:p>
            <a:pPr>
              <a:spcBef>
                <a:spcPct val="50000"/>
              </a:spcBef>
            </a:pPr>
            <a:r>
              <a:rPr lang="en-US" sz="2400" b="1"/>
              <a:t>Number Crunching Applications</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5C57DA13-0E08-4C0E-A25A-075B18443FB2}" type="slidenum">
              <a:rPr lang="en-US"/>
              <a:pPr/>
              <a:t>36</a:t>
            </a:fld>
            <a:endParaRPr lang="en-US"/>
          </a:p>
        </p:txBody>
      </p:sp>
      <p:sp>
        <p:nvSpPr>
          <p:cNvPr id="1036290" name="Rectangle 2"/>
          <p:cNvSpPr>
            <a:spLocks noGrp="1" noChangeArrowheads="1"/>
          </p:cNvSpPr>
          <p:nvPr>
            <p:ph type="title"/>
          </p:nvPr>
        </p:nvSpPr>
        <p:spPr/>
        <p:txBody>
          <a:bodyPr/>
          <a:lstStyle/>
          <a:p>
            <a:r>
              <a:rPr lang="en-US" sz="3600"/>
              <a:t>Advantages of Linux inside Windows</a:t>
            </a:r>
          </a:p>
        </p:txBody>
      </p:sp>
      <p:sp>
        <p:nvSpPr>
          <p:cNvPr id="1036291" name="Rectangle 3"/>
          <p:cNvSpPr>
            <a:spLocks noGrp="1" noChangeArrowheads="1"/>
          </p:cNvSpPr>
          <p:nvPr>
            <p:ph type="body" idx="1"/>
          </p:nvPr>
        </p:nvSpPr>
        <p:spPr/>
        <p:txBody>
          <a:bodyPr/>
          <a:lstStyle/>
          <a:p>
            <a:r>
              <a:rPr lang="en-US"/>
              <a:t>Condor is full featured rather than clipped.</a:t>
            </a:r>
          </a:p>
          <a:p>
            <a:r>
              <a:rPr lang="en-US"/>
              <a:t>Desktop users have a full Windows experience, without even being aware that coLinux exists.</a:t>
            </a:r>
          </a:p>
          <a:p>
            <a:r>
              <a:rPr lang="en-US"/>
              <a:t>A little kludge helps Condor watch the keyboard, mouse and CPU level of Windows, so that Condor jobs don’t run when the PC is otherwise in use.</a:t>
            </a:r>
          </a:p>
          <a:p>
            <a:endParaRPr lang="en-US"/>
          </a:p>
          <a:p>
            <a:pPr>
              <a:buFont typeface="Wingdings" pitchFamily="2" charset="2"/>
              <a:buNone/>
            </a:pPr>
            <a:r>
              <a:rPr lang="en-US"/>
              <a:t>Want to try it yourself?</a:t>
            </a:r>
          </a:p>
          <a:p>
            <a:pPr>
              <a:buFont typeface="Wingdings" pitchFamily="2" charset="2"/>
              <a:buNone/>
            </a:pPr>
            <a:r>
              <a:rPr lang="en-US" sz="1600" b="1">
                <a:latin typeface="Courier New" pitchFamily="49" charset="0"/>
                <a:hlinkClick r:id="rId2"/>
              </a:rPr>
              <a:t>http://www.oscer.ou.edu/CondorInstall/condor_colinux_howto.php</a:t>
            </a:r>
            <a:endParaRPr lang="en-US" sz="1600" b="1">
              <a:latin typeface="Courier New" pitchFamily="49" charset="0"/>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7314" name="Rectangle 2"/>
          <p:cNvSpPr>
            <a:spLocks noGrp="1" noChangeArrowheads="1"/>
          </p:cNvSpPr>
          <p:nvPr>
            <p:ph type="ctrTitle"/>
          </p:nvPr>
        </p:nvSpPr>
        <p:spPr/>
        <p:txBody>
          <a:bodyPr/>
          <a:lstStyle/>
          <a:p>
            <a:r>
              <a:rPr lang="en-US" sz="6000"/>
              <a:t>Grid Computing</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531D81DA-8782-4FBA-A58C-DD81DA6E5500}" type="slidenum">
              <a:rPr lang="en-US"/>
              <a:pPr/>
              <a:t>38</a:t>
            </a:fld>
            <a:endParaRPr lang="en-US"/>
          </a:p>
        </p:txBody>
      </p:sp>
      <p:sp>
        <p:nvSpPr>
          <p:cNvPr id="1038338" name="Rectangle 2"/>
          <p:cNvSpPr>
            <a:spLocks noGrp="1" noChangeArrowheads="1"/>
          </p:cNvSpPr>
          <p:nvPr>
            <p:ph type="title"/>
          </p:nvPr>
        </p:nvSpPr>
        <p:spPr/>
        <p:txBody>
          <a:bodyPr/>
          <a:lstStyle/>
          <a:p>
            <a:r>
              <a:rPr lang="en-US" sz="3600"/>
              <a:t>What is Grid Computing?</a:t>
            </a:r>
          </a:p>
        </p:txBody>
      </p:sp>
      <p:sp>
        <p:nvSpPr>
          <p:cNvPr id="1038339" name="Rectangle 3"/>
          <p:cNvSpPr>
            <a:spLocks noGrp="1" noChangeArrowheads="1"/>
          </p:cNvSpPr>
          <p:nvPr>
            <p:ph type="body" idx="1"/>
          </p:nvPr>
        </p:nvSpPr>
        <p:spPr/>
        <p:txBody>
          <a:bodyPr/>
          <a:lstStyle/>
          <a:p>
            <a:pPr>
              <a:lnSpc>
                <a:spcPct val="90000"/>
              </a:lnSpc>
              <a:buFont typeface="Wingdings" pitchFamily="2" charset="2"/>
              <a:buNone/>
            </a:pPr>
            <a:r>
              <a:rPr lang="en-US"/>
              <a:t>The term </a:t>
            </a:r>
            <a:r>
              <a:rPr lang="en-US" b="1" i="1" u="sng"/>
              <a:t>grid computing</a:t>
            </a:r>
            <a:r>
              <a:rPr lang="en-US"/>
              <a:t> is poorly defined, but the best definition I’ve seen so far is:</a:t>
            </a:r>
          </a:p>
          <a:p>
            <a:pPr>
              <a:lnSpc>
                <a:spcPct val="90000"/>
              </a:lnSpc>
              <a:buFont typeface="Wingdings" pitchFamily="2" charset="2"/>
              <a:buNone/>
            </a:pPr>
            <a:r>
              <a:rPr lang="en-US"/>
              <a:t>“a distributed, heterogeneous operating system.”</a:t>
            </a:r>
          </a:p>
          <a:p>
            <a:pPr>
              <a:lnSpc>
                <a:spcPct val="90000"/>
              </a:lnSpc>
              <a:buFont typeface="Wingdings" pitchFamily="2" charset="2"/>
              <a:buNone/>
            </a:pPr>
            <a:r>
              <a:rPr lang="en-US"/>
              <a:t>A </a:t>
            </a:r>
            <a:r>
              <a:rPr lang="en-US" b="1" i="1" u="sng"/>
              <a:t>grid</a:t>
            </a:r>
            <a:r>
              <a:rPr lang="en-US"/>
              <a:t> can consist of:</a:t>
            </a:r>
          </a:p>
          <a:p>
            <a:pPr>
              <a:lnSpc>
                <a:spcPct val="90000"/>
              </a:lnSpc>
            </a:pPr>
            <a:r>
              <a:rPr lang="en-US"/>
              <a:t>compute resources;</a:t>
            </a:r>
          </a:p>
          <a:p>
            <a:pPr>
              <a:lnSpc>
                <a:spcPct val="90000"/>
              </a:lnSpc>
            </a:pPr>
            <a:r>
              <a:rPr lang="en-US"/>
              <a:t>storage resources;</a:t>
            </a:r>
          </a:p>
          <a:p>
            <a:pPr>
              <a:lnSpc>
                <a:spcPct val="90000"/>
              </a:lnSpc>
            </a:pPr>
            <a:r>
              <a:rPr lang="en-US"/>
              <a:t>networks;</a:t>
            </a:r>
          </a:p>
          <a:p>
            <a:pPr>
              <a:lnSpc>
                <a:spcPct val="90000"/>
              </a:lnSpc>
            </a:pPr>
            <a:r>
              <a:rPr lang="en-US"/>
              <a:t>data collections;</a:t>
            </a:r>
          </a:p>
          <a:p>
            <a:pPr>
              <a:lnSpc>
                <a:spcPct val="90000"/>
              </a:lnSpc>
            </a:pPr>
            <a:r>
              <a:rPr lang="en-US"/>
              <a:t>shared instruments;</a:t>
            </a:r>
          </a:p>
          <a:p>
            <a:pPr>
              <a:lnSpc>
                <a:spcPct val="90000"/>
              </a:lnSpc>
            </a:pPr>
            <a:r>
              <a:rPr lang="en-US"/>
              <a:t>sensor networks;</a:t>
            </a:r>
          </a:p>
          <a:p>
            <a:pPr>
              <a:lnSpc>
                <a:spcPct val="90000"/>
              </a:lnSpc>
            </a:pPr>
            <a:r>
              <a:rPr lang="en-US"/>
              <a:t>and so much more ....</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011AA7A7-C066-4137-A1CC-B7003999130D}" type="slidenum">
              <a:rPr lang="en-US"/>
              <a:pPr/>
              <a:t>39</a:t>
            </a:fld>
            <a:endParaRPr lang="en-US"/>
          </a:p>
        </p:txBody>
      </p:sp>
      <p:sp>
        <p:nvSpPr>
          <p:cNvPr id="1039362" name="Rectangle 2"/>
          <p:cNvSpPr>
            <a:spLocks noGrp="1" noChangeArrowheads="1"/>
          </p:cNvSpPr>
          <p:nvPr>
            <p:ph type="title"/>
          </p:nvPr>
        </p:nvSpPr>
        <p:spPr/>
        <p:txBody>
          <a:bodyPr/>
          <a:lstStyle/>
          <a:p>
            <a:r>
              <a:rPr lang="en-US" sz="3600"/>
              <a:t>Grid Computing is Like and Unlike ...</a:t>
            </a:r>
          </a:p>
        </p:txBody>
      </p:sp>
      <p:sp>
        <p:nvSpPr>
          <p:cNvPr id="1039363" name="Rectangle 3"/>
          <p:cNvSpPr>
            <a:spLocks noGrp="1" noChangeArrowheads="1"/>
          </p:cNvSpPr>
          <p:nvPr>
            <p:ph type="body" idx="1"/>
          </p:nvPr>
        </p:nvSpPr>
        <p:spPr>
          <a:xfrm>
            <a:off x="609600" y="1371600"/>
            <a:ext cx="7924800" cy="5181600"/>
          </a:xfrm>
        </p:spPr>
        <p:txBody>
          <a:bodyPr/>
          <a:lstStyle/>
          <a:p>
            <a:pPr>
              <a:lnSpc>
                <a:spcPct val="70000"/>
              </a:lnSpc>
              <a:buFont typeface="Wingdings" pitchFamily="2" charset="2"/>
              <a:buNone/>
            </a:pPr>
            <a:r>
              <a:rPr lang="en-US"/>
              <a:t>IBM’s website has a very good description of grid computing:</a:t>
            </a:r>
          </a:p>
          <a:p>
            <a:pPr>
              <a:lnSpc>
                <a:spcPct val="90000"/>
              </a:lnSpc>
            </a:pPr>
            <a:r>
              <a:rPr lang="en-US" sz="1800" b="1" i="1"/>
              <a:t>“Like the Web</a:t>
            </a:r>
            <a:r>
              <a:rPr lang="en-US" sz="1800" i="1"/>
              <a:t>, grid computing keeps complexity hidden: multiple users enjoy a single, unified experience.</a:t>
            </a:r>
          </a:p>
          <a:p>
            <a:pPr>
              <a:lnSpc>
                <a:spcPct val="90000"/>
              </a:lnSpc>
            </a:pPr>
            <a:r>
              <a:rPr lang="en-US" sz="1800" b="1" i="1"/>
              <a:t>“Unlike the Web</a:t>
            </a:r>
            <a:r>
              <a:rPr lang="en-US" sz="1800" i="1"/>
              <a:t>, which mainly enables communication, grid computing enables full collaboration toward common ... goals.</a:t>
            </a:r>
          </a:p>
          <a:p>
            <a:pPr>
              <a:lnSpc>
                <a:spcPct val="70000"/>
              </a:lnSpc>
            </a:pPr>
            <a:r>
              <a:rPr lang="en-US" sz="1800" b="1" i="1"/>
              <a:t>“Like peer-to-peer</a:t>
            </a:r>
            <a:r>
              <a:rPr lang="en-US" sz="1800" i="1"/>
              <a:t>, grid computing allows users to share files.</a:t>
            </a:r>
          </a:p>
          <a:p>
            <a:pPr>
              <a:lnSpc>
                <a:spcPct val="90000"/>
              </a:lnSpc>
            </a:pPr>
            <a:r>
              <a:rPr lang="en-US" sz="1800" b="1" i="1"/>
              <a:t>“Unlike peer-to-peer</a:t>
            </a:r>
            <a:r>
              <a:rPr lang="en-US" sz="1800" i="1"/>
              <a:t>, grid computing allows many-to-many sharing – not only files but other resources as well.</a:t>
            </a:r>
          </a:p>
          <a:p>
            <a:pPr>
              <a:lnSpc>
                <a:spcPct val="90000"/>
              </a:lnSpc>
            </a:pPr>
            <a:r>
              <a:rPr lang="en-US" sz="1800" b="1" i="1"/>
              <a:t>“Like clusters and distributed computing</a:t>
            </a:r>
            <a:r>
              <a:rPr lang="en-US" sz="1800" i="1"/>
              <a:t>, grids bring computing resources together.</a:t>
            </a:r>
          </a:p>
          <a:p>
            <a:pPr>
              <a:lnSpc>
                <a:spcPct val="90000"/>
              </a:lnSpc>
            </a:pPr>
            <a:r>
              <a:rPr lang="en-US" sz="1800" b="1" i="1"/>
              <a:t>“Unlike clusters and distributed computing</a:t>
            </a:r>
            <a:r>
              <a:rPr lang="en-US" sz="1800" i="1"/>
              <a:t>, which need physical proximity and operating homogeneity, grids can be geographically distributed and heterogeneous.</a:t>
            </a:r>
          </a:p>
          <a:p>
            <a:pPr>
              <a:lnSpc>
                <a:spcPct val="80000"/>
              </a:lnSpc>
            </a:pPr>
            <a:r>
              <a:rPr lang="en-US" sz="1800" b="1" i="1"/>
              <a:t>“Like virtualization technologies</a:t>
            </a:r>
            <a:r>
              <a:rPr lang="en-US" sz="1800" i="1"/>
              <a:t>, grid computing enables the virtualization of IT resources.</a:t>
            </a:r>
          </a:p>
          <a:p>
            <a:pPr>
              <a:lnSpc>
                <a:spcPct val="80000"/>
              </a:lnSpc>
            </a:pPr>
            <a:r>
              <a:rPr lang="en-US" sz="1800" b="1" i="1"/>
              <a:t>“Unlike virtualization technologies</a:t>
            </a:r>
            <a:r>
              <a:rPr lang="en-US" sz="1800" i="1"/>
              <a:t>, which virtualize a single system, grid computing enables the virtualization of vast and disparate IT resources.”</a:t>
            </a:r>
          </a:p>
          <a:p>
            <a:pPr algn="ctr">
              <a:lnSpc>
                <a:spcPct val="70000"/>
              </a:lnSpc>
              <a:buFont typeface="Wingdings" pitchFamily="2" charset="2"/>
              <a:buNone/>
            </a:pPr>
            <a:r>
              <a:rPr lang="en-US" sz="1400">
                <a:latin typeface="Courier New" pitchFamily="49" charset="0"/>
                <a:hlinkClick r:id="rId2"/>
              </a:rPr>
              <a:t>http://www.thocp.net/hardware/grid_computers.htm</a:t>
            </a:r>
            <a:endParaRPr lang="en-US" sz="1400">
              <a:latin typeface="Courier New" pitchFamily="49"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AFA1573C-FDDB-4F40-945C-AD5159C4E7EF}" type="slidenum">
              <a:rPr lang="en-US"/>
              <a:pPr/>
              <a:t>4</a:t>
            </a:fld>
            <a:endParaRPr lang="en-US"/>
          </a:p>
        </p:txBody>
      </p:sp>
      <p:sp>
        <p:nvSpPr>
          <p:cNvPr id="1003522" name="Rectangle 2"/>
          <p:cNvSpPr>
            <a:spLocks noGrp="1" noChangeArrowheads="1"/>
          </p:cNvSpPr>
          <p:nvPr>
            <p:ph type="title"/>
          </p:nvPr>
        </p:nvSpPr>
        <p:spPr/>
        <p:txBody>
          <a:bodyPr/>
          <a:lstStyle/>
          <a:p>
            <a:r>
              <a:rPr lang="en-US" sz="3600"/>
              <a:t>High Throughput Computing</a:t>
            </a:r>
          </a:p>
        </p:txBody>
      </p:sp>
      <p:sp>
        <p:nvSpPr>
          <p:cNvPr id="1003523" name="Rectangle 3"/>
          <p:cNvSpPr>
            <a:spLocks noGrp="1" noChangeArrowheads="1"/>
          </p:cNvSpPr>
          <p:nvPr>
            <p:ph type="body" idx="1"/>
          </p:nvPr>
        </p:nvSpPr>
        <p:spPr/>
        <p:txBody>
          <a:bodyPr/>
          <a:lstStyle/>
          <a:p>
            <a:pPr>
              <a:buFont typeface="Wingdings" pitchFamily="2" charset="2"/>
              <a:buNone/>
            </a:pPr>
            <a:r>
              <a:rPr lang="en-US" b="1" i="1" u="sng"/>
              <a:t>High Throughput Computing</a:t>
            </a:r>
            <a:r>
              <a:rPr lang="en-US"/>
              <a:t> (HTC) means getting lots of work done per large time unit (for example, jobs per month).</a:t>
            </a:r>
          </a:p>
          <a:p>
            <a:pPr>
              <a:buFont typeface="Wingdings" pitchFamily="2" charset="2"/>
              <a:buNone/>
            </a:pPr>
            <a:r>
              <a:rPr lang="en-US"/>
              <a:t>This is different from </a:t>
            </a:r>
            <a:r>
              <a:rPr lang="en-US" b="1" u="sng"/>
              <a:t>High </a:t>
            </a:r>
            <a:r>
              <a:rPr lang="en-US" b="1" i="1" u="sng"/>
              <a:t>Performance</a:t>
            </a:r>
            <a:r>
              <a:rPr lang="en-US" b="1" u="sng"/>
              <a:t> Computing</a:t>
            </a:r>
            <a:r>
              <a:rPr lang="en-US"/>
              <a:t> (HPC), which means getting </a:t>
            </a:r>
            <a:r>
              <a:rPr lang="en-US" b="1" u="sng"/>
              <a:t>a particular job</a:t>
            </a:r>
            <a:r>
              <a:rPr lang="en-US"/>
              <a:t> done in less time   (for example, calculations per second).</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D81BCC6F-F641-4CD6-92DE-D61AC8C7BE20}" type="slidenum">
              <a:rPr lang="en-US"/>
              <a:pPr/>
              <a:t>40</a:t>
            </a:fld>
            <a:endParaRPr lang="en-US"/>
          </a:p>
        </p:txBody>
      </p:sp>
      <p:sp>
        <p:nvSpPr>
          <p:cNvPr id="1040386" name="Rectangle 2"/>
          <p:cNvSpPr>
            <a:spLocks noGrp="1" noChangeArrowheads="1"/>
          </p:cNvSpPr>
          <p:nvPr>
            <p:ph type="title"/>
          </p:nvPr>
        </p:nvSpPr>
        <p:spPr/>
        <p:txBody>
          <a:bodyPr/>
          <a:lstStyle/>
          <a:p>
            <a:r>
              <a:rPr lang="en-US" sz="3600"/>
              <a:t>Condor is Grid Computing</a:t>
            </a:r>
          </a:p>
        </p:txBody>
      </p:sp>
      <p:sp>
        <p:nvSpPr>
          <p:cNvPr id="1040387" name="Rectangle 3"/>
          <p:cNvSpPr>
            <a:spLocks noGrp="1" noChangeArrowheads="1"/>
          </p:cNvSpPr>
          <p:nvPr>
            <p:ph type="body" idx="1"/>
          </p:nvPr>
        </p:nvSpPr>
        <p:spPr/>
        <p:txBody>
          <a:bodyPr/>
          <a:lstStyle/>
          <a:p>
            <a:pPr>
              <a:buFont typeface="Wingdings" pitchFamily="2" charset="2"/>
              <a:buNone/>
            </a:pPr>
            <a:r>
              <a:rPr lang="en-US"/>
              <a:t>Condor creates a grid out of disparate desktop PCs.</a:t>
            </a:r>
          </a:p>
          <a:p>
            <a:pPr>
              <a:buFont typeface="Wingdings" pitchFamily="2" charset="2"/>
              <a:buNone/>
            </a:pPr>
            <a:r>
              <a:rPr lang="en-US"/>
              <a:t>(Actually, they don’t have to be desktop PCs; they don’t even have to be PCs. You can use Condor to schedule a cluster, or even on a big iron supercomputer.)</a:t>
            </a:r>
          </a:p>
          <a:p>
            <a:pPr>
              <a:buFont typeface="Wingdings" pitchFamily="2" charset="2"/>
              <a:buNone/>
            </a:pPr>
            <a:r>
              <a:rPr lang="en-US"/>
              <a:t>From a user’s perspective, all of the PCs are essentially invisible; the user just knows how to submit a job, and everything happens magically and invisibly, and at some point the job is done and a result appears.</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23" name="Slide Number Placeholder 4"/>
          <p:cNvSpPr>
            <a:spLocks noGrp="1"/>
          </p:cNvSpPr>
          <p:nvPr>
            <p:ph type="sldNum" sz="quarter" idx="11"/>
          </p:nvPr>
        </p:nvSpPr>
        <p:spPr/>
        <p:txBody>
          <a:bodyPr/>
          <a:lstStyle/>
          <a:p>
            <a:fld id="{D4C6B874-FE2D-40EE-A33E-EB158CDD195A}" type="slidenum">
              <a:rPr lang="en-US"/>
              <a:pPr/>
              <a:t>41</a:t>
            </a:fld>
            <a:endParaRPr lang="en-US"/>
          </a:p>
        </p:txBody>
      </p:sp>
      <p:grpSp>
        <p:nvGrpSpPr>
          <p:cNvPr id="2" name="Group 2"/>
          <p:cNvGrpSpPr>
            <a:grpSpLocks/>
          </p:cNvGrpSpPr>
          <p:nvPr/>
        </p:nvGrpSpPr>
        <p:grpSpPr bwMode="auto">
          <a:xfrm>
            <a:off x="4572000" y="1190625"/>
            <a:ext cx="1295400" cy="1752600"/>
            <a:chOff x="4032" y="1611"/>
            <a:chExt cx="1296" cy="1653"/>
          </a:xfrm>
        </p:grpSpPr>
        <p:pic>
          <p:nvPicPr>
            <p:cNvPr id="553987" name="Picture 3" descr="atkinsdaniel"/>
            <p:cNvPicPr>
              <a:picLocks noChangeAspect="1" noChangeArrowheads="1"/>
            </p:cNvPicPr>
            <p:nvPr/>
          </p:nvPicPr>
          <p:blipFill>
            <a:blip r:embed="rId3" cstate="print"/>
            <a:srcRect/>
            <a:stretch>
              <a:fillRect/>
            </a:stretch>
          </p:blipFill>
          <p:spPr bwMode="auto">
            <a:xfrm>
              <a:off x="4080" y="1680"/>
              <a:ext cx="1238" cy="1584"/>
            </a:xfrm>
            <a:prstGeom prst="rect">
              <a:avLst/>
            </a:prstGeom>
            <a:noFill/>
          </p:spPr>
        </p:pic>
        <p:sp>
          <p:nvSpPr>
            <p:cNvPr id="553988" name="Rectangle 4"/>
            <p:cNvSpPr>
              <a:spLocks noChangeArrowheads="1"/>
            </p:cNvSpPr>
            <p:nvPr/>
          </p:nvSpPr>
          <p:spPr bwMode="auto">
            <a:xfrm>
              <a:off x="4032" y="1611"/>
              <a:ext cx="1296" cy="240"/>
            </a:xfrm>
            <a:prstGeom prst="rect">
              <a:avLst/>
            </a:prstGeom>
            <a:solidFill>
              <a:schemeClr val="bg1"/>
            </a:solidFill>
            <a:ln w="9525">
              <a:noFill/>
              <a:miter lim="800000"/>
              <a:headEnd/>
              <a:tailEnd/>
            </a:ln>
            <a:effectLst/>
          </p:spPr>
          <p:txBody>
            <a:bodyPr wrap="none" anchor="ctr"/>
            <a:lstStyle/>
            <a:p>
              <a:endParaRPr lang="en-US"/>
            </a:p>
          </p:txBody>
        </p:sp>
      </p:grpSp>
      <p:sp>
        <p:nvSpPr>
          <p:cNvPr id="553989" name="Rectangle 5"/>
          <p:cNvSpPr>
            <a:spLocks noGrp="1" noChangeArrowheads="1"/>
          </p:cNvSpPr>
          <p:nvPr>
            <p:ph type="title"/>
          </p:nvPr>
        </p:nvSpPr>
        <p:spPr/>
        <p:txBody>
          <a:bodyPr/>
          <a:lstStyle/>
          <a:p>
            <a:r>
              <a:rPr lang="en-US" sz="3600" dirty="0"/>
              <a:t>OK Supercomputing Symposium </a:t>
            </a:r>
            <a:r>
              <a:rPr lang="en-US" sz="3600" dirty="0" smtClean="0"/>
              <a:t>2010</a:t>
            </a:r>
            <a:endParaRPr lang="en-US" sz="3600" dirty="0"/>
          </a:p>
        </p:txBody>
      </p:sp>
      <p:sp>
        <p:nvSpPr>
          <p:cNvPr id="553990" name="Rectangle 6"/>
          <p:cNvSpPr>
            <a:spLocks noGrp="1" noChangeArrowheads="1"/>
          </p:cNvSpPr>
          <p:nvPr>
            <p:ph type="body" idx="1"/>
          </p:nvPr>
        </p:nvSpPr>
        <p:spPr>
          <a:xfrm>
            <a:off x="4436225" y="2819400"/>
            <a:ext cx="1600200" cy="1295400"/>
          </a:xfrm>
        </p:spPr>
        <p:txBody>
          <a:bodyPr/>
          <a:lstStyle/>
          <a:p>
            <a:pPr algn="ctr">
              <a:lnSpc>
                <a:spcPct val="80000"/>
              </a:lnSpc>
              <a:buFont typeface="Wingdings" pitchFamily="2" charset="2"/>
              <a:buNone/>
            </a:pPr>
            <a:r>
              <a:rPr lang="en-US" sz="1200" dirty="0"/>
              <a:t>2006 Keynote:</a:t>
            </a:r>
          </a:p>
          <a:p>
            <a:pPr algn="ctr">
              <a:lnSpc>
                <a:spcPct val="80000"/>
              </a:lnSpc>
              <a:buFont typeface="Wingdings" pitchFamily="2" charset="2"/>
              <a:buNone/>
            </a:pPr>
            <a:r>
              <a:rPr lang="en-US" sz="1200" dirty="0"/>
              <a:t>Dan Atkins</a:t>
            </a:r>
          </a:p>
          <a:p>
            <a:pPr algn="ctr">
              <a:lnSpc>
                <a:spcPct val="80000"/>
              </a:lnSpc>
              <a:buFont typeface="Wingdings" pitchFamily="2" charset="2"/>
              <a:buNone/>
            </a:pPr>
            <a:r>
              <a:rPr lang="en-US" sz="1200" dirty="0"/>
              <a:t>Head of NSF’s</a:t>
            </a:r>
          </a:p>
          <a:p>
            <a:pPr algn="ctr">
              <a:lnSpc>
                <a:spcPct val="80000"/>
              </a:lnSpc>
              <a:buFont typeface="Wingdings" pitchFamily="2" charset="2"/>
              <a:buNone/>
            </a:pPr>
            <a:r>
              <a:rPr lang="en-US" sz="1200" dirty="0"/>
              <a:t>Office of</a:t>
            </a:r>
          </a:p>
          <a:p>
            <a:pPr algn="ctr">
              <a:lnSpc>
                <a:spcPct val="80000"/>
              </a:lnSpc>
              <a:buFont typeface="Wingdings" pitchFamily="2" charset="2"/>
              <a:buNone/>
            </a:pPr>
            <a:r>
              <a:rPr lang="en-US" sz="1200" dirty="0" smtClean="0"/>
              <a:t>Cyberinfrastructure</a:t>
            </a:r>
            <a:endParaRPr lang="en-US" sz="1200" dirty="0"/>
          </a:p>
        </p:txBody>
      </p:sp>
      <p:pic>
        <p:nvPicPr>
          <p:cNvPr id="553991" name="Picture 7" descr="skim"/>
          <p:cNvPicPr>
            <a:picLocks noChangeAspect="1" noChangeArrowheads="1"/>
          </p:cNvPicPr>
          <p:nvPr/>
        </p:nvPicPr>
        <p:blipFill>
          <a:blip r:embed="rId4" cstate="print"/>
          <a:srcRect/>
          <a:stretch>
            <a:fillRect/>
          </a:stretch>
        </p:blipFill>
        <p:spPr bwMode="auto">
          <a:xfrm>
            <a:off x="1676400" y="1447800"/>
            <a:ext cx="1600200" cy="1200150"/>
          </a:xfrm>
          <a:prstGeom prst="rect">
            <a:avLst/>
          </a:prstGeom>
          <a:noFill/>
        </p:spPr>
      </p:pic>
      <p:sp>
        <p:nvSpPr>
          <p:cNvPr id="553992" name="Rectangle 8"/>
          <p:cNvSpPr>
            <a:spLocks noChangeArrowheads="1"/>
          </p:cNvSpPr>
          <p:nvPr/>
        </p:nvSpPr>
        <p:spPr bwMode="auto">
          <a:xfrm>
            <a:off x="1828800" y="2667000"/>
            <a:ext cx="1447800" cy="914400"/>
          </a:xfrm>
          <a:prstGeom prst="rect">
            <a:avLst/>
          </a:prstGeom>
          <a:noFill/>
          <a:ln w="9525">
            <a:noFill/>
            <a:miter lim="800000"/>
            <a:headEnd/>
            <a:tailEnd/>
          </a:ln>
          <a:effectLst/>
        </p:spPr>
        <p:txBody>
          <a:bodyPr/>
          <a:lstStyle/>
          <a:p>
            <a:pPr marL="342900" indent="-342900">
              <a:lnSpc>
                <a:spcPct val="70000"/>
              </a:lnSpc>
              <a:spcBef>
                <a:spcPct val="20000"/>
              </a:spcBef>
              <a:buClr>
                <a:srgbClr val="333399"/>
              </a:buClr>
              <a:buSzPct val="60000"/>
              <a:buFont typeface="Wingdings" pitchFamily="2" charset="2"/>
              <a:buNone/>
            </a:pPr>
            <a:r>
              <a:rPr lang="en-US" sz="1200" dirty="0"/>
              <a:t>2004 Keynote:</a:t>
            </a:r>
          </a:p>
          <a:p>
            <a:pPr marL="342900" indent="-342900">
              <a:lnSpc>
                <a:spcPct val="70000"/>
              </a:lnSpc>
              <a:spcBef>
                <a:spcPct val="20000"/>
              </a:spcBef>
              <a:buClr>
                <a:srgbClr val="333399"/>
              </a:buClr>
              <a:buSzPct val="60000"/>
              <a:buFont typeface="Wingdings" pitchFamily="2" charset="2"/>
              <a:buNone/>
            </a:pPr>
            <a:r>
              <a:rPr lang="en-US" sz="1200" dirty="0" err="1"/>
              <a:t>Sangtae</a:t>
            </a:r>
            <a:r>
              <a:rPr lang="en-US" sz="1200" dirty="0"/>
              <a:t> Kim</a:t>
            </a:r>
          </a:p>
          <a:p>
            <a:pPr marL="342900" indent="-342900">
              <a:lnSpc>
                <a:spcPct val="80000"/>
              </a:lnSpc>
              <a:spcBef>
                <a:spcPct val="20000"/>
              </a:spcBef>
              <a:buClr>
                <a:srgbClr val="333399"/>
              </a:buClr>
              <a:buSzPct val="60000"/>
              <a:buFont typeface="Wingdings" pitchFamily="2" charset="2"/>
              <a:buNone/>
            </a:pPr>
            <a:r>
              <a:rPr lang="en-US" sz="1200" dirty="0"/>
              <a:t>NSF </a:t>
            </a:r>
            <a:r>
              <a:rPr lang="en-US" sz="1200" dirty="0" smtClean="0"/>
              <a:t>Shared </a:t>
            </a:r>
          </a:p>
          <a:p>
            <a:pPr marL="342900" indent="-342900">
              <a:lnSpc>
                <a:spcPct val="70000"/>
              </a:lnSpc>
              <a:spcBef>
                <a:spcPct val="20000"/>
              </a:spcBef>
              <a:buClr>
                <a:srgbClr val="333399"/>
              </a:buClr>
              <a:buSzPct val="60000"/>
              <a:buFont typeface="Wingdings" pitchFamily="2" charset="2"/>
              <a:buNone/>
            </a:pPr>
            <a:r>
              <a:rPr lang="en-US" sz="1200" dirty="0" smtClean="0"/>
              <a:t>Cyberinfrastructure</a:t>
            </a:r>
          </a:p>
          <a:p>
            <a:pPr marL="342900" indent="-342900">
              <a:lnSpc>
                <a:spcPct val="70000"/>
              </a:lnSpc>
              <a:spcBef>
                <a:spcPct val="20000"/>
              </a:spcBef>
              <a:buClr>
                <a:srgbClr val="333399"/>
              </a:buClr>
              <a:buSzPct val="60000"/>
              <a:buFont typeface="Wingdings" pitchFamily="2" charset="2"/>
              <a:buNone/>
            </a:pPr>
            <a:r>
              <a:rPr lang="en-US" sz="1200" dirty="0" smtClean="0"/>
              <a:t>Division </a:t>
            </a:r>
            <a:r>
              <a:rPr lang="en-US" sz="1200" dirty="0"/>
              <a:t>Director</a:t>
            </a:r>
          </a:p>
        </p:txBody>
      </p:sp>
      <p:pic>
        <p:nvPicPr>
          <p:cNvPr id="553993" name="Picture 9" descr="freeman"/>
          <p:cNvPicPr>
            <a:picLocks noChangeAspect="1" noChangeArrowheads="1"/>
          </p:cNvPicPr>
          <p:nvPr/>
        </p:nvPicPr>
        <p:blipFill>
          <a:blip r:embed="rId5" cstate="print"/>
          <a:srcRect/>
          <a:stretch>
            <a:fillRect/>
          </a:stretch>
        </p:blipFill>
        <p:spPr bwMode="auto">
          <a:xfrm>
            <a:off x="457200" y="1447800"/>
            <a:ext cx="1155700" cy="1219200"/>
          </a:xfrm>
          <a:prstGeom prst="rect">
            <a:avLst/>
          </a:prstGeom>
          <a:noFill/>
        </p:spPr>
      </p:pic>
      <p:sp>
        <p:nvSpPr>
          <p:cNvPr id="553994" name="Rectangle 10"/>
          <p:cNvSpPr>
            <a:spLocks noChangeArrowheads="1"/>
          </p:cNvSpPr>
          <p:nvPr/>
        </p:nvSpPr>
        <p:spPr bwMode="auto">
          <a:xfrm>
            <a:off x="128850" y="2660075"/>
            <a:ext cx="1828800" cy="1149925"/>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2003 Keynote:</a:t>
            </a:r>
          </a:p>
          <a:p>
            <a:pPr marL="342900" indent="-342900">
              <a:lnSpc>
                <a:spcPct val="60000"/>
              </a:lnSpc>
              <a:spcBef>
                <a:spcPct val="20000"/>
              </a:spcBef>
              <a:buClr>
                <a:srgbClr val="333399"/>
              </a:buClr>
              <a:buSzPct val="60000"/>
              <a:buFont typeface="Wingdings" pitchFamily="2" charset="2"/>
              <a:buNone/>
            </a:pPr>
            <a:r>
              <a:rPr lang="en-US" sz="1200" dirty="0"/>
              <a:t>Peter Freeman</a:t>
            </a:r>
          </a:p>
          <a:p>
            <a:pPr marL="342900" indent="-342900">
              <a:lnSpc>
                <a:spcPct val="70000"/>
              </a:lnSpc>
              <a:spcBef>
                <a:spcPct val="20000"/>
              </a:spcBef>
              <a:buClr>
                <a:srgbClr val="333399"/>
              </a:buClr>
              <a:buSzPct val="60000"/>
              <a:buFont typeface="Wingdings" pitchFamily="2" charset="2"/>
              <a:buNone/>
            </a:pPr>
            <a:r>
              <a:rPr lang="en-US" sz="1200" dirty="0" smtClean="0"/>
              <a:t>NSF</a:t>
            </a:r>
          </a:p>
          <a:p>
            <a:pPr marL="342900" indent="-342900">
              <a:lnSpc>
                <a:spcPct val="70000"/>
              </a:lnSpc>
              <a:spcBef>
                <a:spcPct val="20000"/>
              </a:spcBef>
              <a:buClr>
                <a:srgbClr val="333399"/>
              </a:buClr>
              <a:buSzPct val="60000"/>
              <a:buFont typeface="Wingdings" pitchFamily="2" charset="2"/>
              <a:buNone/>
            </a:pPr>
            <a:r>
              <a:rPr lang="en-US" sz="1200" dirty="0" smtClean="0"/>
              <a:t>Computer &amp; </a:t>
            </a:r>
            <a:r>
              <a:rPr lang="en-US" sz="1200" dirty="0"/>
              <a:t>Information</a:t>
            </a:r>
          </a:p>
          <a:p>
            <a:pPr marL="342900" indent="-342900">
              <a:lnSpc>
                <a:spcPct val="70000"/>
              </a:lnSpc>
              <a:spcBef>
                <a:spcPct val="20000"/>
              </a:spcBef>
              <a:buClr>
                <a:srgbClr val="333399"/>
              </a:buClr>
              <a:buSzPct val="60000"/>
              <a:buFont typeface="Wingdings" pitchFamily="2" charset="2"/>
              <a:buNone/>
            </a:pPr>
            <a:r>
              <a:rPr lang="en-US" sz="1200" dirty="0"/>
              <a:t>Science </a:t>
            </a:r>
            <a:r>
              <a:rPr lang="en-US" sz="1200" dirty="0" smtClean="0"/>
              <a:t>&amp; </a:t>
            </a:r>
            <a:r>
              <a:rPr lang="en-US" sz="1200" dirty="0"/>
              <a:t>Engineering</a:t>
            </a:r>
          </a:p>
          <a:p>
            <a:pPr marL="342900" indent="-342900">
              <a:lnSpc>
                <a:spcPct val="70000"/>
              </a:lnSpc>
              <a:spcBef>
                <a:spcPct val="20000"/>
              </a:spcBef>
              <a:buClr>
                <a:srgbClr val="333399"/>
              </a:buClr>
              <a:buSzPct val="60000"/>
              <a:buFont typeface="Wingdings" pitchFamily="2" charset="2"/>
              <a:buNone/>
            </a:pPr>
            <a:r>
              <a:rPr lang="en-US" sz="1200" dirty="0"/>
              <a:t>Assistant Director</a:t>
            </a:r>
          </a:p>
        </p:txBody>
      </p:sp>
      <p:pic>
        <p:nvPicPr>
          <p:cNvPr id="553995" name="Picture 11" descr="brooks"/>
          <p:cNvPicPr>
            <a:picLocks noChangeAspect="1" noChangeArrowheads="1"/>
          </p:cNvPicPr>
          <p:nvPr/>
        </p:nvPicPr>
        <p:blipFill>
          <a:blip r:embed="rId6" cstate="print"/>
          <a:srcRect/>
          <a:stretch>
            <a:fillRect/>
          </a:stretch>
        </p:blipFill>
        <p:spPr bwMode="auto">
          <a:xfrm>
            <a:off x="3352800" y="1447800"/>
            <a:ext cx="1143000" cy="1434353"/>
          </a:xfrm>
          <a:prstGeom prst="rect">
            <a:avLst/>
          </a:prstGeom>
          <a:noFill/>
        </p:spPr>
      </p:pic>
      <p:sp>
        <p:nvSpPr>
          <p:cNvPr id="553996" name="Rectangle 12"/>
          <p:cNvSpPr>
            <a:spLocks noChangeArrowheads="1"/>
          </p:cNvSpPr>
          <p:nvPr/>
        </p:nvSpPr>
        <p:spPr bwMode="auto">
          <a:xfrm>
            <a:off x="3276600" y="2878975"/>
            <a:ext cx="1371600" cy="9144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2005 Keynote:</a:t>
            </a:r>
          </a:p>
          <a:p>
            <a:pPr marL="342900" indent="-342900">
              <a:lnSpc>
                <a:spcPct val="70000"/>
              </a:lnSpc>
              <a:spcBef>
                <a:spcPct val="20000"/>
              </a:spcBef>
              <a:buClr>
                <a:srgbClr val="333399"/>
              </a:buClr>
              <a:buSzPct val="60000"/>
              <a:buFont typeface="Wingdings" pitchFamily="2" charset="2"/>
              <a:buNone/>
            </a:pPr>
            <a:r>
              <a:rPr lang="en-US" sz="1200" dirty="0"/>
              <a:t>Walt Brooks</a:t>
            </a:r>
          </a:p>
          <a:p>
            <a:pPr marL="342900" indent="-342900">
              <a:lnSpc>
                <a:spcPct val="70000"/>
              </a:lnSpc>
              <a:spcBef>
                <a:spcPct val="20000"/>
              </a:spcBef>
              <a:buClr>
                <a:srgbClr val="333399"/>
              </a:buClr>
              <a:buSzPct val="60000"/>
              <a:buFont typeface="Wingdings" pitchFamily="2" charset="2"/>
              <a:buNone/>
            </a:pPr>
            <a:r>
              <a:rPr lang="en-US" sz="1200" dirty="0"/>
              <a:t>NASA Advanced</a:t>
            </a:r>
          </a:p>
          <a:p>
            <a:pPr marL="342900" indent="-342900">
              <a:lnSpc>
                <a:spcPct val="70000"/>
              </a:lnSpc>
              <a:spcBef>
                <a:spcPct val="20000"/>
              </a:spcBef>
              <a:buClr>
                <a:srgbClr val="333399"/>
              </a:buClr>
              <a:buSzPct val="60000"/>
              <a:buFont typeface="Wingdings" pitchFamily="2" charset="2"/>
              <a:buNone/>
            </a:pPr>
            <a:r>
              <a:rPr lang="en-US" sz="1200" dirty="0"/>
              <a:t>Supercomputing</a:t>
            </a:r>
          </a:p>
          <a:p>
            <a:pPr marL="342900" indent="-342900">
              <a:lnSpc>
                <a:spcPct val="70000"/>
              </a:lnSpc>
              <a:spcBef>
                <a:spcPct val="20000"/>
              </a:spcBef>
              <a:buClr>
                <a:srgbClr val="333399"/>
              </a:buClr>
              <a:buSzPct val="60000"/>
              <a:buFont typeface="Wingdings" pitchFamily="2" charset="2"/>
              <a:buNone/>
            </a:pPr>
            <a:r>
              <a:rPr lang="en-US" sz="1200" dirty="0"/>
              <a:t>Division Director</a:t>
            </a:r>
          </a:p>
        </p:txBody>
      </p:sp>
      <p:pic>
        <p:nvPicPr>
          <p:cNvPr id="553997" name="Picture 13" descr="boisseau"/>
          <p:cNvPicPr>
            <a:picLocks noChangeAspect="1" noChangeArrowheads="1"/>
          </p:cNvPicPr>
          <p:nvPr/>
        </p:nvPicPr>
        <p:blipFill>
          <a:blip r:embed="rId7" cstate="print"/>
          <a:srcRect/>
          <a:stretch>
            <a:fillRect/>
          </a:stretch>
        </p:blipFill>
        <p:spPr bwMode="auto">
          <a:xfrm>
            <a:off x="5943600" y="1447800"/>
            <a:ext cx="1087438" cy="1447800"/>
          </a:xfrm>
          <a:prstGeom prst="rect">
            <a:avLst/>
          </a:prstGeom>
          <a:noFill/>
        </p:spPr>
      </p:pic>
      <p:sp>
        <p:nvSpPr>
          <p:cNvPr id="553998" name="Rectangle 14"/>
          <p:cNvSpPr>
            <a:spLocks noChangeArrowheads="1"/>
          </p:cNvSpPr>
          <p:nvPr/>
        </p:nvSpPr>
        <p:spPr bwMode="auto">
          <a:xfrm>
            <a:off x="5791200" y="2895600"/>
            <a:ext cx="1371600" cy="10668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2007 Keynote:</a:t>
            </a:r>
          </a:p>
          <a:p>
            <a:pPr marL="342900" indent="-342900">
              <a:lnSpc>
                <a:spcPct val="70000"/>
              </a:lnSpc>
              <a:spcBef>
                <a:spcPct val="20000"/>
              </a:spcBef>
              <a:buClr>
                <a:srgbClr val="333399"/>
              </a:buClr>
              <a:buSzPct val="60000"/>
              <a:buFont typeface="Wingdings" pitchFamily="2" charset="2"/>
              <a:buNone/>
            </a:pPr>
            <a:r>
              <a:rPr lang="en-US" sz="1200" dirty="0"/>
              <a:t>Jay </a:t>
            </a:r>
            <a:r>
              <a:rPr lang="en-US" sz="1200" dirty="0" err="1"/>
              <a:t>Boisseau</a:t>
            </a:r>
            <a:endParaRPr lang="en-US" sz="1200" dirty="0"/>
          </a:p>
          <a:p>
            <a:pPr marL="342900" indent="-342900">
              <a:lnSpc>
                <a:spcPct val="70000"/>
              </a:lnSpc>
              <a:spcBef>
                <a:spcPct val="20000"/>
              </a:spcBef>
              <a:buClr>
                <a:srgbClr val="333399"/>
              </a:buClr>
              <a:buSzPct val="60000"/>
              <a:buFont typeface="Wingdings" pitchFamily="2" charset="2"/>
              <a:buNone/>
            </a:pPr>
            <a:r>
              <a:rPr lang="en-US" sz="1200" dirty="0"/>
              <a:t>Director</a:t>
            </a:r>
          </a:p>
          <a:p>
            <a:pPr marL="342900" indent="-342900">
              <a:lnSpc>
                <a:spcPct val="70000"/>
              </a:lnSpc>
              <a:spcBef>
                <a:spcPct val="20000"/>
              </a:spcBef>
              <a:buClr>
                <a:srgbClr val="333399"/>
              </a:buClr>
              <a:buSzPct val="60000"/>
              <a:buFont typeface="Wingdings" pitchFamily="2" charset="2"/>
              <a:buNone/>
            </a:pPr>
            <a:r>
              <a:rPr lang="en-US" sz="1200" dirty="0"/>
              <a:t>Texas Advanced</a:t>
            </a:r>
          </a:p>
          <a:p>
            <a:pPr marL="342900" indent="-342900">
              <a:lnSpc>
                <a:spcPct val="70000"/>
              </a:lnSpc>
              <a:spcBef>
                <a:spcPct val="20000"/>
              </a:spcBef>
              <a:buClr>
                <a:srgbClr val="333399"/>
              </a:buClr>
              <a:buSzPct val="60000"/>
              <a:buFont typeface="Wingdings" pitchFamily="2" charset="2"/>
              <a:buNone/>
            </a:pPr>
            <a:r>
              <a:rPr lang="en-US" sz="1200" dirty="0"/>
              <a:t>Computing Center</a:t>
            </a:r>
          </a:p>
          <a:p>
            <a:pPr marL="342900" indent="-342900">
              <a:lnSpc>
                <a:spcPct val="70000"/>
              </a:lnSpc>
              <a:spcBef>
                <a:spcPct val="20000"/>
              </a:spcBef>
              <a:buClr>
                <a:srgbClr val="333399"/>
              </a:buClr>
              <a:buSzPct val="60000"/>
              <a:buFont typeface="Wingdings" pitchFamily="2" charset="2"/>
              <a:buNone/>
            </a:pPr>
            <a:r>
              <a:rPr lang="en-US" sz="1200" dirty="0"/>
              <a:t>U. Texas Austin</a:t>
            </a:r>
          </a:p>
        </p:txBody>
      </p:sp>
      <p:pic>
        <p:nvPicPr>
          <p:cNvPr id="554000" name="Picture 16" descr="jose_munoz"/>
          <p:cNvPicPr>
            <a:picLocks noChangeAspect="1" noChangeArrowheads="1"/>
          </p:cNvPicPr>
          <p:nvPr/>
        </p:nvPicPr>
        <p:blipFill>
          <a:blip r:embed="rId8" cstate="print"/>
          <a:srcRect/>
          <a:stretch>
            <a:fillRect/>
          </a:stretch>
        </p:blipFill>
        <p:spPr bwMode="auto">
          <a:xfrm>
            <a:off x="7086601" y="1447800"/>
            <a:ext cx="1143000" cy="1495746"/>
          </a:xfrm>
          <a:prstGeom prst="rect">
            <a:avLst/>
          </a:prstGeom>
          <a:noFill/>
        </p:spPr>
      </p:pic>
      <p:sp>
        <p:nvSpPr>
          <p:cNvPr id="554001" name="Text Box 17"/>
          <p:cNvSpPr txBox="1">
            <a:spLocks noChangeArrowheads="1"/>
          </p:cNvSpPr>
          <p:nvPr/>
        </p:nvSpPr>
        <p:spPr bwMode="auto">
          <a:xfrm>
            <a:off x="6950825" y="2912225"/>
            <a:ext cx="1524000" cy="1126462"/>
          </a:xfrm>
          <a:prstGeom prst="rect">
            <a:avLst/>
          </a:prstGeom>
          <a:noFill/>
          <a:ln w="9525">
            <a:noFill/>
            <a:miter lim="800000"/>
            <a:headEnd/>
            <a:tailEnd/>
          </a:ln>
          <a:effectLst/>
        </p:spPr>
        <p:txBody>
          <a:bodyPr>
            <a:spAutoFit/>
          </a:bodyPr>
          <a:lstStyle/>
          <a:p>
            <a:pPr>
              <a:lnSpc>
                <a:spcPct val="80000"/>
              </a:lnSpc>
              <a:spcBef>
                <a:spcPct val="50000"/>
              </a:spcBef>
            </a:pPr>
            <a:r>
              <a:rPr lang="en-US" sz="1200" dirty="0"/>
              <a:t>2008 Keynote: </a:t>
            </a:r>
            <a:r>
              <a:rPr lang="en-US" sz="1200" dirty="0" smtClean="0"/>
              <a:t>    Jos</a:t>
            </a:r>
            <a:r>
              <a:rPr lang="en-US" sz="1200" dirty="0" smtClean="0">
                <a:cs typeface="Times New Roman" pitchFamily="18" charset="0"/>
              </a:rPr>
              <a:t>é </a:t>
            </a:r>
            <a:r>
              <a:rPr lang="en-US" sz="1200" dirty="0">
                <a:cs typeface="Times New Roman" pitchFamily="18" charset="0"/>
              </a:rPr>
              <a:t>Munoz </a:t>
            </a:r>
            <a:r>
              <a:rPr lang="en-US" sz="1200" dirty="0" smtClean="0">
                <a:cs typeface="Times New Roman" pitchFamily="18" charset="0"/>
              </a:rPr>
              <a:t>    Deputy </a:t>
            </a:r>
            <a:r>
              <a:rPr lang="en-US" sz="1200" dirty="0">
                <a:cs typeface="Times New Roman" pitchFamily="18" charset="0"/>
              </a:rPr>
              <a:t>Office Director/ Senior Scientific Advisor </a:t>
            </a:r>
            <a:r>
              <a:rPr lang="en-US" sz="1200" dirty="0" smtClean="0">
                <a:cs typeface="Times New Roman" pitchFamily="18" charset="0"/>
              </a:rPr>
              <a:t>NSF Office </a:t>
            </a:r>
            <a:r>
              <a:rPr lang="en-US" sz="1200" dirty="0">
                <a:cs typeface="Times New Roman" pitchFamily="18" charset="0"/>
              </a:rPr>
              <a:t>of </a:t>
            </a:r>
            <a:r>
              <a:rPr lang="en-US" sz="1200" dirty="0" smtClean="0">
                <a:cs typeface="Times New Roman" pitchFamily="18" charset="0"/>
              </a:rPr>
              <a:t>Cyberinfrastructure</a:t>
            </a:r>
            <a:endParaRPr lang="en-US" sz="1200" dirty="0">
              <a:cs typeface="Times New Roman" pitchFamily="18" charset="0"/>
            </a:endParaRPr>
          </a:p>
        </p:txBody>
      </p:sp>
      <p:sp>
        <p:nvSpPr>
          <p:cNvPr id="554003" name="Text Box 19"/>
          <p:cNvSpPr txBox="1">
            <a:spLocks noChangeArrowheads="1"/>
          </p:cNvSpPr>
          <p:nvPr/>
        </p:nvSpPr>
        <p:spPr bwMode="auto">
          <a:xfrm>
            <a:off x="278475" y="4953000"/>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a:t>2009 Keynote: Douglass </a:t>
            </a:r>
            <a:r>
              <a:rPr lang="en-US" sz="1200" dirty="0" smtClean="0"/>
              <a:t>Post  Chief </a:t>
            </a:r>
            <a:r>
              <a:rPr lang="en-US" sz="1200" dirty="0"/>
              <a:t>Scientist         US Dept of Defense       HPC Modernization Program</a:t>
            </a:r>
          </a:p>
        </p:txBody>
      </p:sp>
      <p:grpSp>
        <p:nvGrpSpPr>
          <p:cNvPr id="26" name="Group 25"/>
          <p:cNvGrpSpPr/>
          <p:nvPr/>
        </p:nvGrpSpPr>
        <p:grpSpPr>
          <a:xfrm>
            <a:off x="3733800" y="4800600"/>
            <a:ext cx="4876800" cy="987963"/>
            <a:chOff x="3276600" y="4572001"/>
            <a:chExt cx="4876800" cy="987963"/>
          </a:xfrm>
        </p:grpSpPr>
        <p:sp>
          <p:nvSpPr>
            <p:cNvPr id="553999" name="Text Box 15"/>
            <p:cNvSpPr txBox="1">
              <a:spLocks noChangeArrowheads="1"/>
            </p:cNvSpPr>
            <p:nvPr/>
          </p:nvSpPr>
          <p:spPr bwMode="auto">
            <a:xfrm>
              <a:off x="3581400" y="4572001"/>
              <a:ext cx="4267200" cy="987963"/>
            </a:xfrm>
            <a:prstGeom prst="rect">
              <a:avLst/>
            </a:prstGeom>
            <a:noFill/>
            <a:ln w="9525">
              <a:noFill/>
              <a:miter lim="800000"/>
              <a:headEnd/>
              <a:tailEnd/>
            </a:ln>
            <a:effectLst/>
          </p:spPr>
          <p:txBody>
            <a:bodyPr wrap="square">
              <a:spAutoFit/>
            </a:bodyPr>
            <a:lstStyle/>
            <a:p>
              <a:pPr>
                <a:lnSpc>
                  <a:spcPct val="60000"/>
                </a:lnSpc>
                <a:spcBef>
                  <a:spcPct val="50000"/>
                </a:spcBef>
              </a:pPr>
              <a:r>
                <a:rPr lang="en-US" sz="2400" b="1" dirty="0"/>
                <a:t>FREE! Wed Oct </a:t>
              </a:r>
              <a:r>
                <a:rPr lang="en-US" sz="2400" b="1" dirty="0" smtClean="0"/>
                <a:t>6 2010 </a:t>
              </a:r>
              <a:r>
                <a:rPr lang="en-US" sz="2400" b="1" dirty="0"/>
                <a:t>@ OU</a:t>
              </a:r>
            </a:p>
            <a:p>
              <a:pPr>
                <a:lnSpc>
                  <a:spcPct val="30000"/>
                </a:lnSpc>
                <a:spcBef>
                  <a:spcPct val="50000"/>
                </a:spcBef>
              </a:pPr>
              <a:r>
                <a:rPr lang="en-US" dirty="0">
                  <a:solidFill>
                    <a:schemeClr val="bg1"/>
                  </a:solidFill>
                </a:rPr>
                <a:t>Over 235 </a:t>
              </a:r>
              <a:r>
                <a:rPr lang="en-US" dirty="0" err="1" smtClean="0">
                  <a:solidFill>
                    <a:schemeClr val="bg1"/>
                  </a:solidFill>
                </a:rPr>
                <a:t>registratons</a:t>
              </a:r>
              <a:r>
                <a:rPr lang="en-US" dirty="0" smtClean="0">
                  <a:solidFill>
                    <a:schemeClr val="bg1"/>
                  </a:solidFill>
                </a:rPr>
                <a:t> </a:t>
              </a:r>
              <a:r>
                <a:rPr lang="en-US" dirty="0">
                  <a:solidFill>
                    <a:schemeClr val="bg1"/>
                  </a:solidFill>
                </a:rPr>
                <a:t>already!</a:t>
              </a:r>
            </a:p>
            <a:p>
              <a:pPr>
                <a:lnSpc>
                  <a:spcPct val="80000"/>
                </a:lnSpc>
                <a:spcBef>
                  <a:spcPct val="50000"/>
                </a:spcBef>
              </a:pPr>
              <a:r>
                <a:rPr lang="en-US" sz="1400" dirty="0">
                  <a:solidFill>
                    <a:schemeClr val="bg1"/>
                  </a:solidFill>
                </a:rPr>
                <a:t>Over 150 in the first day, over 200 in the first week, over 225 in the first month.</a:t>
              </a:r>
            </a:p>
          </p:txBody>
        </p:sp>
        <p:sp>
          <p:nvSpPr>
            <p:cNvPr id="554004" name="Text Box 20"/>
            <p:cNvSpPr txBox="1">
              <a:spLocks noChangeArrowheads="1"/>
            </p:cNvSpPr>
            <p:nvPr/>
          </p:nvSpPr>
          <p:spPr bwMode="auto">
            <a:xfrm>
              <a:off x="3276600" y="4800600"/>
              <a:ext cx="4876800" cy="304800"/>
            </a:xfrm>
            <a:prstGeom prst="rect">
              <a:avLst/>
            </a:prstGeom>
            <a:noFill/>
            <a:ln w="9525">
              <a:noFill/>
              <a:miter lim="800000"/>
              <a:headEnd/>
              <a:tailEnd/>
            </a:ln>
            <a:effectLst/>
          </p:spPr>
          <p:txBody>
            <a:bodyPr>
              <a:spAutoFit/>
            </a:bodyPr>
            <a:lstStyle/>
            <a:p>
              <a:pPr>
                <a:spcBef>
                  <a:spcPct val="50000"/>
                </a:spcBef>
              </a:pPr>
              <a:r>
                <a:rPr lang="en-US" sz="1400" b="1" dirty="0" smtClean="0">
                  <a:solidFill>
                    <a:schemeClr val="hlink"/>
                  </a:solidFill>
                  <a:latin typeface="Courier New" pitchFamily="49" charset="0"/>
                  <a:hlinkClick r:id="rId9"/>
                </a:rPr>
                <a:t>http://symposium2010.oscer.ou.edu/</a:t>
              </a:r>
              <a:endParaRPr lang="en-US" sz="1400" b="1" dirty="0">
                <a:solidFill>
                  <a:schemeClr val="hlink"/>
                </a:solidFill>
                <a:latin typeface="Courier New" pitchFamily="49" charset="0"/>
              </a:endParaRPr>
            </a:p>
          </p:txBody>
        </p:sp>
      </p:grpSp>
      <p:pic>
        <p:nvPicPr>
          <p:cNvPr id="554006" name="Picture 22" descr="post_douglass"/>
          <p:cNvPicPr>
            <a:picLocks noChangeAspect="1" noChangeArrowheads="1"/>
          </p:cNvPicPr>
          <p:nvPr/>
        </p:nvPicPr>
        <p:blipFill>
          <a:blip r:embed="rId10" cstate="print"/>
          <a:srcRect/>
          <a:stretch>
            <a:fillRect/>
          </a:stretch>
        </p:blipFill>
        <p:spPr bwMode="auto">
          <a:xfrm>
            <a:off x="457200" y="3657599"/>
            <a:ext cx="1066800" cy="1332113"/>
          </a:xfrm>
          <a:prstGeom prst="rect">
            <a:avLst/>
          </a:prstGeom>
          <a:noFill/>
        </p:spPr>
      </p:pic>
      <p:pic>
        <p:nvPicPr>
          <p:cNvPr id="79874" name="Picture 2"/>
          <p:cNvPicPr>
            <a:picLocks noChangeAspect="1" noChangeArrowheads="1"/>
          </p:cNvPicPr>
          <p:nvPr/>
        </p:nvPicPr>
        <p:blipFill>
          <a:blip r:embed="rId11" cstate="print"/>
          <a:srcRect/>
          <a:stretch>
            <a:fillRect/>
          </a:stretch>
        </p:blipFill>
        <p:spPr bwMode="auto">
          <a:xfrm>
            <a:off x="1709650" y="3724100"/>
            <a:ext cx="1845470" cy="2362201"/>
          </a:xfrm>
          <a:prstGeom prst="rect">
            <a:avLst/>
          </a:prstGeom>
          <a:noFill/>
          <a:ln w="9525">
            <a:noFill/>
            <a:miter lim="800000"/>
            <a:headEnd/>
            <a:tailEnd/>
          </a:ln>
        </p:spPr>
      </p:pic>
      <p:sp>
        <p:nvSpPr>
          <p:cNvPr id="25" name="TextBox 24"/>
          <p:cNvSpPr txBox="1"/>
          <p:nvPr/>
        </p:nvSpPr>
        <p:spPr>
          <a:xfrm>
            <a:off x="3548150" y="3893403"/>
            <a:ext cx="5029200" cy="830997"/>
          </a:xfrm>
          <a:prstGeom prst="rect">
            <a:avLst/>
          </a:prstGeom>
          <a:noFill/>
        </p:spPr>
        <p:txBody>
          <a:bodyPr wrap="square" rtlCol="0">
            <a:spAutoFit/>
          </a:bodyPr>
          <a:lstStyle/>
          <a:p>
            <a:pPr algn="l"/>
            <a:r>
              <a:rPr lang="en-US" sz="1600" b="1" dirty="0" smtClean="0"/>
              <a:t>2010 Keynote</a:t>
            </a:r>
          </a:p>
          <a:p>
            <a:pPr algn="l"/>
            <a:r>
              <a:rPr lang="en-US" sz="1600" b="1" dirty="0" smtClean="0"/>
              <a:t>Horst Simon, Director</a:t>
            </a:r>
          </a:p>
          <a:p>
            <a:pPr algn="l"/>
            <a:r>
              <a:rPr lang="en-US" sz="1600" b="1" dirty="0" smtClean="0"/>
              <a:t>National Energy Research Scientific Computing Center</a:t>
            </a:r>
            <a:endParaRPr lang="en-US" sz="1600" b="1" dirty="0"/>
          </a:p>
        </p:txBody>
      </p:sp>
    </p:spTree>
    <p:custDataLst>
      <p:tags r:id="rId1"/>
    </p:custData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smtClean="0"/>
              <a:t>Thanks for your attention!</a:t>
            </a:r>
            <a:br>
              <a:rPr lang="en-US" sz="6000" smtClean="0"/>
            </a:br>
            <a:r>
              <a:rPr lang="en-US" sz="6000" smtClean="0"/>
              <a:t/>
            </a:r>
            <a:br>
              <a:rPr lang="en-US" sz="6000" smtClean="0"/>
            </a:br>
            <a:r>
              <a:rPr lang="en-US" sz="6000" smtClean="0"/>
              <a:t/>
            </a:r>
            <a:br>
              <a:rPr lang="en-US" sz="6000" smtClean="0"/>
            </a:br>
            <a:r>
              <a:rPr lang="en-US" sz="6000" smtClean="0"/>
              <a:t>Questions?</a:t>
            </a:r>
            <a:br>
              <a:rPr lang="en-US" sz="6000" smtClean="0"/>
            </a:br>
            <a:r>
              <a:rPr lang="en-US" sz="3200" smtClean="0">
                <a:hlinkClick r:id="rId4"/>
              </a:rPr>
              <a:t>www.oscer.ou.edu</a:t>
            </a:r>
            <a:endParaRPr lang="en-US" sz="3200" smtClean="0"/>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ED34B4C6-8B41-461D-9FAC-453AD4407400}" type="slidenum">
              <a:rPr lang="en-US"/>
              <a:pPr/>
              <a:t>5</a:t>
            </a:fld>
            <a:endParaRPr lang="en-US"/>
          </a:p>
        </p:txBody>
      </p:sp>
      <p:sp>
        <p:nvSpPr>
          <p:cNvPr id="1004546" name="Rectangle 2"/>
          <p:cNvSpPr>
            <a:spLocks noGrp="1" noChangeArrowheads="1"/>
          </p:cNvSpPr>
          <p:nvPr>
            <p:ph type="title"/>
          </p:nvPr>
        </p:nvSpPr>
        <p:spPr/>
        <p:txBody>
          <a:bodyPr/>
          <a:lstStyle/>
          <a:p>
            <a:r>
              <a:rPr lang="en-US" sz="3600"/>
              <a:t>Throughput vs Performance</a:t>
            </a:r>
          </a:p>
        </p:txBody>
      </p:sp>
      <p:sp>
        <p:nvSpPr>
          <p:cNvPr id="1004547" name="Rectangle 3"/>
          <p:cNvSpPr>
            <a:spLocks noGrp="1" noChangeArrowheads="1"/>
          </p:cNvSpPr>
          <p:nvPr>
            <p:ph type="body" idx="1"/>
          </p:nvPr>
        </p:nvSpPr>
        <p:spPr/>
        <p:txBody>
          <a:bodyPr/>
          <a:lstStyle/>
          <a:p>
            <a:r>
              <a:rPr lang="en-US" b="1" u="sng" dirty="0"/>
              <a:t>Throughput</a:t>
            </a:r>
            <a:r>
              <a:rPr lang="en-US" dirty="0"/>
              <a:t> is a side effect of how much time your job takes from when you first submit it until it completes.</a:t>
            </a:r>
          </a:p>
          <a:p>
            <a:r>
              <a:rPr lang="en-US" b="1" u="sng" dirty="0"/>
              <a:t>Performance</a:t>
            </a:r>
            <a:r>
              <a:rPr lang="en-US" dirty="0"/>
              <a:t> is the factor that controls how much time your jobs takes from when it first starts running until it completes.</a:t>
            </a:r>
          </a:p>
          <a:p>
            <a:r>
              <a:rPr lang="en-US" dirty="0"/>
              <a:t>Example:</a:t>
            </a:r>
          </a:p>
          <a:p>
            <a:pPr lvl="1"/>
            <a:r>
              <a:rPr lang="en-US" dirty="0"/>
              <a:t>You submit a </a:t>
            </a:r>
            <a:r>
              <a:rPr lang="en-US" dirty="0" smtClean="0"/>
              <a:t>very big </a:t>
            </a:r>
            <a:r>
              <a:rPr lang="en-US" dirty="0"/>
              <a:t>job at 1:00am on January 1.</a:t>
            </a:r>
          </a:p>
          <a:p>
            <a:pPr lvl="1"/>
            <a:r>
              <a:rPr lang="en-US" dirty="0"/>
              <a:t>It sits in the queue for a while.</a:t>
            </a:r>
          </a:p>
          <a:p>
            <a:pPr lvl="1"/>
            <a:r>
              <a:rPr lang="en-US" dirty="0"/>
              <a:t>It starts running at 5:00pm on January 2.</a:t>
            </a:r>
          </a:p>
          <a:p>
            <a:pPr lvl="1"/>
            <a:r>
              <a:rPr lang="en-US" dirty="0"/>
              <a:t>It finishes running at 6:00pm on January 2.</a:t>
            </a:r>
          </a:p>
          <a:p>
            <a:pPr lvl="1"/>
            <a:r>
              <a:rPr lang="en-US" dirty="0"/>
              <a:t>Its performance is fast; its throughput is slow.</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2897017D-B0FD-4C85-88BF-C0CF561306BD}" type="slidenum">
              <a:rPr lang="en-US"/>
              <a:pPr/>
              <a:t>6</a:t>
            </a:fld>
            <a:endParaRPr lang="en-US"/>
          </a:p>
        </p:txBody>
      </p:sp>
      <p:sp>
        <p:nvSpPr>
          <p:cNvPr id="1005570" name="Rectangle 2"/>
          <p:cNvSpPr>
            <a:spLocks noGrp="1" noChangeArrowheads="1"/>
          </p:cNvSpPr>
          <p:nvPr>
            <p:ph type="title"/>
          </p:nvPr>
        </p:nvSpPr>
        <p:spPr/>
        <p:txBody>
          <a:bodyPr/>
          <a:lstStyle/>
          <a:p>
            <a:r>
              <a:rPr lang="en-US" sz="3600"/>
              <a:t>High Throughput on a Cluster?</a:t>
            </a:r>
          </a:p>
        </p:txBody>
      </p:sp>
      <p:sp>
        <p:nvSpPr>
          <p:cNvPr id="1005571" name="Rectangle 3"/>
          <p:cNvSpPr>
            <a:spLocks noGrp="1" noChangeArrowheads="1"/>
          </p:cNvSpPr>
          <p:nvPr>
            <p:ph type="body" idx="1"/>
          </p:nvPr>
        </p:nvSpPr>
        <p:spPr/>
        <p:txBody>
          <a:bodyPr/>
          <a:lstStyle/>
          <a:p>
            <a:pPr>
              <a:buFont typeface="Wingdings" pitchFamily="2" charset="2"/>
              <a:buNone/>
            </a:pPr>
            <a:r>
              <a:rPr lang="en-US"/>
              <a:t>Is it possible to get high throughput on a cluster?</a:t>
            </a:r>
          </a:p>
          <a:p>
            <a:pPr>
              <a:buFont typeface="Wingdings" pitchFamily="2" charset="2"/>
              <a:buNone/>
            </a:pPr>
            <a:r>
              <a:rPr lang="en-US"/>
              <a:t>Sure – it just has to be a cluster that no one else is trying to use!</a:t>
            </a:r>
          </a:p>
          <a:p>
            <a:pPr>
              <a:buFont typeface="Wingdings" pitchFamily="2" charset="2"/>
              <a:buNone/>
            </a:pPr>
            <a:endParaRPr lang="en-US"/>
          </a:p>
          <a:p>
            <a:pPr>
              <a:buFont typeface="Wingdings" pitchFamily="2" charset="2"/>
              <a:buNone/>
            </a:pPr>
            <a:r>
              <a:rPr lang="en-US"/>
              <a:t>Normally, a cluster that is shared by many users is fully loaded with jobs all the time. So your throughput depends on when you submit your jobs, and even how many jobs you submit at a time.</a:t>
            </a:r>
          </a:p>
          <a:p>
            <a:pPr>
              <a:buFont typeface="Wingdings" pitchFamily="2" charset="2"/>
              <a:buNone/>
            </a:pPr>
            <a:r>
              <a:rPr lang="en-US"/>
              <a:t>Depending on a variety of factors, a job you submit may wait in the queue for anywhere from seconds to days.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6594" name="Rectangle 2"/>
          <p:cNvSpPr>
            <a:spLocks noGrp="1" noChangeArrowheads="1"/>
          </p:cNvSpPr>
          <p:nvPr>
            <p:ph type="ctrTitle"/>
          </p:nvPr>
        </p:nvSpPr>
        <p:spPr/>
        <p:txBody>
          <a:bodyPr/>
          <a:lstStyle/>
          <a:p>
            <a:pPr>
              <a:lnSpc>
                <a:spcPct val="90000"/>
              </a:lnSpc>
            </a:pPr>
            <a:r>
              <a:rPr lang="en-US" sz="6000"/>
              <a:t>Tightly Coupled vs</a:t>
            </a:r>
            <a:br>
              <a:rPr lang="en-US" sz="6000"/>
            </a:br>
            <a:r>
              <a:rPr lang="en-US" sz="6000"/>
              <a:t>Loosely Coupled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647AFB9A-DDF4-40BD-85E7-FE96B763819F}" type="slidenum">
              <a:rPr lang="en-US"/>
              <a:pPr/>
              <a:t>8</a:t>
            </a:fld>
            <a:endParaRPr lang="en-US"/>
          </a:p>
        </p:txBody>
      </p:sp>
      <p:sp>
        <p:nvSpPr>
          <p:cNvPr id="1007618" name="Rectangle 2"/>
          <p:cNvSpPr>
            <a:spLocks noGrp="1" noChangeArrowheads="1"/>
          </p:cNvSpPr>
          <p:nvPr>
            <p:ph type="title"/>
          </p:nvPr>
        </p:nvSpPr>
        <p:spPr/>
        <p:txBody>
          <a:bodyPr/>
          <a:lstStyle/>
          <a:p>
            <a:r>
              <a:rPr lang="en-US" sz="3600"/>
              <a:t>Tightly Coupled vs Loosely Coupled</a:t>
            </a:r>
          </a:p>
        </p:txBody>
      </p:sp>
      <p:sp>
        <p:nvSpPr>
          <p:cNvPr id="1007619" name="Rectangle 3"/>
          <p:cNvSpPr>
            <a:spLocks noGrp="1" noChangeArrowheads="1"/>
          </p:cNvSpPr>
          <p:nvPr>
            <p:ph type="body" idx="1"/>
          </p:nvPr>
        </p:nvSpPr>
        <p:spPr/>
        <p:txBody>
          <a:bodyPr/>
          <a:lstStyle/>
          <a:p>
            <a:r>
              <a:rPr lang="en-US" b="1" i="1" u="sng"/>
              <a:t>Tightly coupled</a:t>
            </a:r>
            <a:r>
              <a:rPr lang="en-US"/>
              <a:t> means that all of the parallel tasks have to advance forward in lockstep, so they have to communicate frequently.</a:t>
            </a:r>
          </a:p>
          <a:p>
            <a:r>
              <a:rPr lang="en-US" b="1" i="1" u="sng"/>
              <a:t>Loosely coupled</a:t>
            </a:r>
            <a:r>
              <a:rPr lang="en-US"/>
              <a:t> means that the parallel tasks can largely or completely ignore each other (little or no communication), and they can advance at different rates.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High Throughput Computing</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5A6452E6-CE31-4688-A5D7-79CD5C151E6D}" type="slidenum">
              <a:rPr lang="en-US"/>
              <a:pPr/>
              <a:t>9</a:t>
            </a:fld>
            <a:endParaRPr lang="en-US"/>
          </a:p>
        </p:txBody>
      </p:sp>
      <p:sp>
        <p:nvSpPr>
          <p:cNvPr id="1008642" name="Rectangle 2"/>
          <p:cNvSpPr>
            <a:spLocks noGrp="1" noChangeArrowheads="1"/>
          </p:cNvSpPr>
          <p:nvPr>
            <p:ph type="title"/>
          </p:nvPr>
        </p:nvSpPr>
        <p:spPr/>
        <p:txBody>
          <a:bodyPr/>
          <a:lstStyle/>
          <a:p>
            <a:r>
              <a:rPr lang="en-US" sz="3600"/>
              <a:t>Tightly Coupled Example</a:t>
            </a:r>
          </a:p>
        </p:txBody>
      </p:sp>
      <p:sp>
        <p:nvSpPr>
          <p:cNvPr id="1008643" name="Rectangle 3"/>
          <p:cNvSpPr>
            <a:spLocks noGrp="1" noChangeArrowheads="1"/>
          </p:cNvSpPr>
          <p:nvPr>
            <p:ph type="body" idx="1"/>
          </p:nvPr>
        </p:nvSpPr>
        <p:spPr/>
        <p:txBody>
          <a:bodyPr/>
          <a:lstStyle/>
          <a:p>
            <a:pPr>
              <a:buFont typeface="Wingdings" pitchFamily="2" charset="2"/>
              <a:buNone/>
            </a:pPr>
            <a:r>
              <a:rPr lang="en-US"/>
              <a:t>Consider weather forecasting.</a:t>
            </a:r>
          </a:p>
          <a:p>
            <a:pPr>
              <a:buFont typeface="Wingdings" pitchFamily="2" charset="2"/>
              <a:buNone/>
            </a:pPr>
            <a:r>
              <a:rPr lang="en-US"/>
              <a:t>You take your simulation domain – for example, the continental United States – split it up into chunks, and give each chunk to an MPI process.</a:t>
            </a:r>
          </a:p>
          <a:p>
            <a:pPr>
              <a:buFont typeface="Wingdings" pitchFamily="2" charset="2"/>
              <a:buNone/>
            </a:pPr>
            <a:r>
              <a:rPr lang="en-US"/>
              <a:t>But, the weather in northern Oklahoma affects the weather in southern Kansas.</a:t>
            </a:r>
          </a:p>
          <a:p>
            <a:pPr>
              <a:buFont typeface="Wingdings" pitchFamily="2" charset="2"/>
              <a:buNone/>
            </a:pPr>
            <a:r>
              <a:rPr lang="en-US"/>
              <a:t>So, every single timestep, the process that contains northern Oklahoma has to communicate with the process that contains southern Kansas, so that the interface between the processes has the same weather at the same time.</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164"/>
  <p:tag name="BSN" val="164"/>
  <p:tag name="SVT" val="FALSE"/>
  <p:tag name="NBP" val="1"/>
  <p:tag name="CVB" val="164"/>
  <p:tag name="SPT" val="FALSE"/>
  <p:tag name="CII" val="164"/>
</p:tagLst>
</file>

<file path=ppt/tags/tag11.xml><?xml version="1.0" encoding="utf-8"?>
<p:tagLst xmlns:a="http://schemas.openxmlformats.org/drawingml/2006/main" xmlns:r="http://schemas.openxmlformats.org/officeDocument/2006/relationships" xmlns:p="http://schemas.openxmlformats.org/presentationml/2006/main">
  <p:tag name="SWI" val="54"/>
  <p:tag name="BSN" val="54"/>
  <p:tag name="SVT" val="FALSE"/>
  <p:tag name="NBP" val="1"/>
  <p:tag name="CVB" val="54"/>
  <p:tag name="SPT" val="FALSE"/>
  <p:tag name="CII" val="54"/>
</p:tagLst>
</file>

<file path=ppt/tags/tag12.xml><?xml version="1.0" encoding="utf-8"?>
<p:tagLst xmlns:a="http://schemas.openxmlformats.org/drawingml/2006/main" xmlns:r="http://schemas.openxmlformats.org/officeDocument/2006/relationships" xmlns:p="http://schemas.openxmlformats.org/presentationml/2006/main">
  <p:tag name="SWI" val="165"/>
  <p:tag name="BSN" val="165"/>
  <p:tag name="SVT" val="FALSE"/>
  <p:tag name="NBP" val="1"/>
  <p:tag name="CVB" val="165"/>
  <p:tag name="SPT" val="FALSE"/>
  <p:tag name="CII" val="165"/>
</p:tagLst>
</file>

<file path=ppt/tags/tag13.xml><?xml version="1.0" encoding="utf-8"?>
<p:tagLst xmlns:a="http://schemas.openxmlformats.org/drawingml/2006/main" xmlns:r="http://schemas.openxmlformats.org/officeDocument/2006/relationships" xmlns:p="http://schemas.openxmlformats.org/presentationml/2006/main">
  <p:tag name="SWI" val="166"/>
  <p:tag name="BSN" val="166"/>
  <p:tag name="SVT" val="FALSE"/>
  <p:tag name="NBP" val="1"/>
  <p:tag name="CVB" val="166"/>
  <p:tag name="SPT" val="FALSE"/>
  <p:tag name="CII" val="166"/>
</p:tagLst>
</file>

<file path=ppt/tags/tag14.xml><?xml version="1.0" encoding="utf-8"?>
<p:tagLst xmlns:a="http://schemas.openxmlformats.org/drawingml/2006/main" xmlns:r="http://schemas.openxmlformats.org/officeDocument/2006/relationships" xmlns:p="http://schemas.openxmlformats.org/presentationml/2006/main">
  <p:tag name="SWI" val="165"/>
  <p:tag name="BSN" val="165"/>
  <p:tag name="SVT" val="FALSE"/>
  <p:tag name="NBP" val="1"/>
  <p:tag name="CVB" val="165"/>
  <p:tag name="SPT" val="FALSE"/>
  <p:tag name="CII" val="165"/>
</p:tagLst>
</file>

<file path=ppt/tags/tag15.xml><?xml version="1.0" encoding="utf-8"?>
<p:tagLst xmlns:a="http://schemas.openxmlformats.org/drawingml/2006/main" xmlns:r="http://schemas.openxmlformats.org/officeDocument/2006/relationships" xmlns:p="http://schemas.openxmlformats.org/presentationml/2006/main">
  <p:tag name="SWI" val="226"/>
  <p:tag name="NBP" val="1"/>
  <p:tag name="BSN" val="226"/>
  <p:tag name="SVT" val="TRUE"/>
  <p:tag name="CVB" val="226"/>
  <p:tag name="SPT" val="FALSE"/>
  <p:tag name="CII" val="226"/>
</p:tagLst>
</file>

<file path=ppt/tags/tag16.xml><?xml version="1.0" encoding="utf-8"?>
<p:tagLst xmlns:a="http://schemas.openxmlformats.org/drawingml/2006/main" xmlns:r="http://schemas.openxmlformats.org/officeDocument/2006/relationships" xmlns:p="http://schemas.openxmlformats.org/presentationml/2006/main">
  <p:tag name="SWI" val="227"/>
  <p:tag name="NBP" val="1"/>
  <p:tag name="BSN" val="227"/>
  <p:tag name="SVT" val="TRUE"/>
  <p:tag name="CVB" val="227"/>
  <p:tag name="SPT" val="FALSE"/>
  <p:tag name="CII" val="227"/>
</p:tagLst>
</file>

<file path=ppt/tags/tag17.xml><?xml version="1.0" encoding="utf-8"?>
<p:tagLst xmlns:a="http://schemas.openxmlformats.org/drawingml/2006/main" xmlns:r="http://schemas.openxmlformats.org/officeDocument/2006/relationships" xmlns:p="http://schemas.openxmlformats.org/presentationml/2006/main">
  <p:tag name="SWI" val="228"/>
  <p:tag name="NBP" val="1"/>
  <p:tag name="BSN" val="228"/>
  <p:tag name="SVT" val="TRUE"/>
  <p:tag name="CVB" val="228"/>
  <p:tag name="SPT" val="FALSE"/>
  <p:tag name="CII" val="228"/>
</p:tagLst>
</file>

<file path=ppt/tags/tag18.xml><?xml version="1.0" encoding="utf-8"?>
<p:tagLst xmlns:a="http://schemas.openxmlformats.org/drawingml/2006/main" xmlns:r="http://schemas.openxmlformats.org/officeDocument/2006/relationships" xmlns:p="http://schemas.openxmlformats.org/presentationml/2006/main">
  <p:tag name="SWI" val="218"/>
  <p:tag name="NBP" val="1"/>
  <p:tag name="BSN" val="218"/>
  <p:tag name="SVT" val="TRUE"/>
  <p:tag name="CVB" val="218"/>
  <p:tag name="SPT" val="FALSE"/>
  <p:tag name="CII" val="218"/>
</p:tagLst>
</file>

<file path=ppt/tags/tag19.xml><?xml version="1.0" encoding="utf-8"?>
<p:tagLst xmlns:a="http://schemas.openxmlformats.org/drawingml/2006/main" xmlns:r="http://schemas.openxmlformats.org/officeDocument/2006/relationships" xmlns:p="http://schemas.openxmlformats.org/presentationml/2006/main">
  <p:tag name="SWI" val="18"/>
  <p:tag name="NBP" val="1"/>
  <p:tag name="CVB" val="18"/>
  <p:tag name="SPT" val="FALSE"/>
  <p:tag name="BSN" val="18"/>
  <p:tag name="LFXCI" val="0"/>
  <p:tag name="SVT" val="TRUE"/>
  <p:tag name="CII" val="18"/>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DUMMACSH" val="TRUE"/>
</p:tagLst>
</file>

<file path=ppt/tags/tag21.xml><?xml version="1.0" encoding="utf-8"?>
<p:tagLst xmlns:a="http://schemas.openxmlformats.org/drawingml/2006/main" xmlns:r="http://schemas.openxmlformats.org/officeDocument/2006/relationships" xmlns:p="http://schemas.openxmlformats.org/presentationml/2006/main">
  <p:tag name="SWI" val="75"/>
  <p:tag name="NBP" val="1"/>
  <p:tag name="CVB" val="75"/>
  <p:tag name="SPT" val="FALSE"/>
  <p:tag name="BSN" val="75"/>
  <p:tag name="LFXCI" val="0"/>
  <p:tag name="SVT" val="TRUE"/>
  <p:tag name="CII" val="75"/>
</p:tagLst>
</file>

<file path=ppt/tags/tag22.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23.xml><?xml version="1.0" encoding="utf-8"?>
<p:tagLst xmlns:a="http://schemas.openxmlformats.org/drawingml/2006/main" xmlns:r="http://schemas.openxmlformats.org/officeDocument/2006/relationships" xmlns:p="http://schemas.openxmlformats.org/presentationml/2006/main">
  <p:tag name="DUMMACSH" val="TRUE"/>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4.xml><?xml version="1.0" encoding="utf-8"?>
<p:tagLst xmlns:a="http://schemas.openxmlformats.org/drawingml/2006/main" xmlns:r="http://schemas.openxmlformats.org/officeDocument/2006/relationships" xmlns:p="http://schemas.openxmlformats.org/presentationml/2006/main">
  <p:tag name="SWI" val="225"/>
  <p:tag name="CVB" val="225"/>
  <p:tag name="NBP" val="1"/>
  <p:tag name="SPT" val="FALSE"/>
  <p:tag name="BSN" val="225"/>
  <p:tag name="LFXCI" val="0"/>
  <p:tag name="SVT" val="TRUE"/>
  <p:tag name="CII" val="225"/>
</p:tagLst>
</file>

<file path=ppt/tags/tag5.xml><?xml version="1.0" encoding="utf-8"?>
<p:tagLst xmlns:a="http://schemas.openxmlformats.org/drawingml/2006/main" xmlns:r="http://schemas.openxmlformats.org/officeDocument/2006/relationships" xmlns:p="http://schemas.openxmlformats.org/presentationml/2006/main">
  <p:tag name="SWI" val="50"/>
  <p:tag name="BSN" val="50"/>
  <p:tag name="SVT" val="FALSE"/>
  <p:tag name="NBP" val="1"/>
  <p:tag name="CVB" val="50"/>
  <p:tag name="SPT" val="FALSE"/>
  <p:tag name="CII" val="50"/>
</p:tagLst>
</file>

<file path=ppt/tags/tag6.xml><?xml version="1.0" encoding="utf-8"?>
<p:tagLst xmlns:a="http://schemas.openxmlformats.org/drawingml/2006/main" xmlns:r="http://schemas.openxmlformats.org/officeDocument/2006/relationships" xmlns:p="http://schemas.openxmlformats.org/presentationml/2006/main">
  <p:tag name="SWI" val="164"/>
  <p:tag name="BSN" val="164"/>
  <p:tag name="SVT" val="FALSE"/>
  <p:tag name="NBP" val="1"/>
  <p:tag name="CVB" val="164"/>
  <p:tag name="SPT" val="FALSE"/>
  <p:tag name="CII" val="164"/>
</p:tagLst>
</file>

<file path=ppt/tags/tag7.xml><?xml version="1.0" encoding="utf-8"?>
<p:tagLst xmlns:a="http://schemas.openxmlformats.org/drawingml/2006/main" xmlns:r="http://schemas.openxmlformats.org/officeDocument/2006/relationships" xmlns:p="http://schemas.openxmlformats.org/presentationml/2006/main">
  <p:tag name="SWI" val="51"/>
  <p:tag name="BSN" val="51"/>
  <p:tag name="SVT" val="FALSE"/>
  <p:tag name="NBP" val="1"/>
  <p:tag name="CVB" val="51"/>
  <p:tag name="SPT" val="FALSE"/>
  <p:tag name="CII" val="51"/>
</p:tagLst>
</file>

<file path=ppt/tags/tag8.xml><?xml version="1.0" encoding="utf-8"?>
<p:tagLst xmlns:a="http://schemas.openxmlformats.org/drawingml/2006/main" xmlns:r="http://schemas.openxmlformats.org/officeDocument/2006/relationships" xmlns:p="http://schemas.openxmlformats.org/presentationml/2006/main">
  <p:tag name="SWI" val="51"/>
  <p:tag name="BSN" val="51"/>
  <p:tag name="SVT" val="FALSE"/>
  <p:tag name="NBP" val="1"/>
  <p:tag name="CVB" val="51"/>
  <p:tag name="SPT" val="FALSE"/>
  <p:tag name="CII" val="51"/>
</p:tagLst>
</file>

<file path=ppt/tags/tag9.xml><?xml version="1.0" encoding="utf-8"?>
<p:tagLst xmlns:a="http://schemas.openxmlformats.org/drawingml/2006/main" xmlns:r="http://schemas.openxmlformats.org/officeDocument/2006/relationships" xmlns:p="http://schemas.openxmlformats.org/presentationml/2006/main">
  <p:tag name="SWI" val="51"/>
  <p:tag name="BSN" val="51"/>
  <p:tag name="SVT" val="FALSE"/>
  <p:tag name="NBP" val="1"/>
  <p:tag name="CVB" val="51"/>
  <p:tag name="SPT" val="FALSE"/>
  <p:tag name="CII" val="51"/>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8163</TotalTime>
  <Words>3213</Words>
  <Application>Microsoft Office PowerPoint</Application>
  <PresentationFormat>On-screen Show (4:3)</PresentationFormat>
  <Paragraphs>398</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Blends</vt:lpstr>
      <vt:lpstr>Parallel Programming &amp; Cluster Computing  High Throughput Computing</vt:lpstr>
      <vt:lpstr>Outline</vt:lpstr>
      <vt:lpstr>What is High Throughput Computing?</vt:lpstr>
      <vt:lpstr>High Throughput Computing</vt:lpstr>
      <vt:lpstr>Throughput vs Performance</vt:lpstr>
      <vt:lpstr>High Throughput on a Cluster?</vt:lpstr>
      <vt:lpstr>Tightly Coupled vs Loosely Coupled</vt:lpstr>
      <vt:lpstr>Tightly Coupled vs Loosely Coupled</vt:lpstr>
      <vt:lpstr>Tightly Coupled Example</vt:lpstr>
      <vt:lpstr>Tightly Coupled Example</vt:lpstr>
      <vt:lpstr>Loosely Coupled Example</vt:lpstr>
      <vt:lpstr>Monte Carlo Methods</vt:lpstr>
      <vt:lpstr>Monte Carlo Methods: Example</vt:lpstr>
      <vt:lpstr>Monte Carlo Methods: Example</vt:lpstr>
      <vt:lpstr>Monte Carlo Methods: Example</vt:lpstr>
      <vt:lpstr>Monte Carlo Methods</vt:lpstr>
      <vt:lpstr>MC: Embarrassingly Parallel</vt:lpstr>
      <vt:lpstr>Serial Monte Carlo</vt:lpstr>
      <vt:lpstr>Parallel Monte Carlo: MPI</vt:lpstr>
      <vt:lpstr>Parallel Monte Carlo: HTC</vt:lpstr>
      <vt:lpstr>What is Opportunistic Computing?</vt:lpstr>
      <vt:lpstr>Desktop PCs Are Idle Half the Day</vt:lpstr>
      <vt:lpstr>Supercomputing at Night</vt:lpstr>
      <vt:lpstr>Supercomputing at Night Example</vt:lpstr>
      <vt:lpstr>BOINC</vt:lpstr>
      <vt:lpstr>Condor</vt:lpstr>
      <vt:lpstr>Condor is Like BOINC</vt:lpstr>
      <vt:lpstr>Condor is Different from BOINC</vt:lpstr>
      <vt:lpstr>Useful Features of Condor</vt:lpstr>
      <vt:lpstr>Condor Pool @ OU</vt:lpstr>
      <vt:lpstr>Condor Limitations</vt:lpstr>
      <vt:lpstr>Running a Condor Job</vt:lpstr>
      <vt:lpstr>Sample Condor Batch Script</vt:lpstr>
      <vt:lpstr>Linux Condor on Windows PCs?</vt:lpstr>
      <vt:lpstr>Condor inside Linux inside Windows</vt:lpstr>
      <vt:lpstr>Advantages of Linux inside Windows</vt:lpstr>
      <vt:lpstr>Grid Computing</vt:lpstr>
      <vt:lpstr>What is Grid Computing?</vt:lpstr>
      <vt:lpstr>Grid Computing is Like and Unlike ...</vt:lpstr>
      <vt:lpstr>Condor is Grid Computing</vt:lpstr>
      <vt:lpstr>OK Supercomputing Symposium 2010</vt:lpstr>
      <vt:lpstr>Thanks for your attention!   Questions? www.oscer.ou.edu</vt:lpstr>
    </vt:vector>
  </TitlesOfParts>
  <Company>University of Oklahoma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Overview</dc:title>
  <dc:creator>Henry Neeman</dc:creator>
  <cp:lastModifiedBy>hneeman</cp:lastModifiedBy>
  <cp:revision>451</cp:revision>
  <cp:lastPrinted>1601-01-01T00:00:00Z</cp:lastPrinted>
  <dcterms:created xsi:type="dcterms:W3CDTF">2001-08-18T12:37:15Z</dcterms:created>
  <dcterms:modified xsi:type="dcterms:W3CDTF">2010-10-05T04:36:55Z</dcterms:modified>
</cp:coreProperties>
</file>