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60"/>
  </p:notesMasterIdLst>
  <p:handoutMasterIdLst>
    <p:handoutMasterId r:id="rId61"/>
  </p:handoutMasterIdLst>
  <p:sldIdLst>
    <p:sldId id="554" r:id="rId2"/>
    <p:sldId id="644" r:id="rId3"/>
    <p:sldId id="645" r:id="rId4"/>
    <p:sldId id="646" r:id="rId5"/>
    <p:sldId id="647" r:id="rId6"/>
    <p:sldId id="648" r:id="rId7"/>
    <p:sldId id="649" r:id="rId8"/>
    <p:sldId id="650" r:id="rId9"/>
    <p:sldId id="651" r:id="rId10"/>
    <p:sldId id="652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71" r:id="rId30"/>
    <p:sldId id="672" r:id="rId31"/>
    <p:sldId id="673" r:id="rId32"/>
    <p:sldId id="674" r:id="rId33"/>
    <p:sldId id="675" r:id="rId34"/>
    <p:sldId id="676" r:id="rId35"/>
    <p:sldId id="677" r:id="rId36"/>
    <p:sldId id="678" r:id="rId37"/>
    <p:sldId id="679" r:id="rId38"/>
    <p:sldId id="680" r:id="rId39"/>
    <p:sldId id="681" r:id="rId40"/>
    <p:sldId id="682" r:id="rId41"/>
    <p:sldId id="683" r:id="rId42"/>
    <p:sldId id="684" r:id="rId43"/>
    <p:sldId id="685" r:id="rId44"/>
    <p:sldId id="686" r:id="rId45"/>
    <p:sldId id="687" r:id="rId46"/>
    <p:sldId id="688" r:id="rId47"/>
    <p:sldId id="689" r:id="rId48"/>
    <p:sldId id="690" r:id="rId49"/>
    <p:sldId id="691" r:id="rId50"/>
    <p:sldId id="692" r:id="rId51"/>
    <p:sldId id="693" r:id="rId52"/>
    <p:sldId id="694" r:id="rId53"/>
    <p:sldId id="695" r:id="rId54"/>
    <p:sldId id="696" r:id="rId55"/>
    <p:sldId id="697" r:id="rId56"/>
    <p:sldId id="698" r:id="rId57"/>
    <p:sldId id="642" r:id="rId58"/>
    <p:sldId id="467" r:id="rId59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FF"/>
    <a:srgbClr val="FFCCFF"/>
    <a:srgbClr val="CC99FF"/>
    <a:srgbClr val="800080"/>
    <a:srgbClr val="CC6600"/>
    <a:srgbClr val="008000"/>
    <a:srgbClr val="A50021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575" autoAdjust="0"/>
  </p:normalViewPr>
  <p:slideViewPr>
    <p:cSldViewPr>
      <p:cViewPr varScale="1">
        <p:scale>
          <a:sx n="76" d="100"/>
          <a:sy n="76" d="100"/>
        </p:scale>
        <p:origin x="-1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0614E-D88A-41D7-9204-8D9DE020AC9E}" type="slidenum">
              <a:rPr lang="en-US"/>
              <a:pPr/>
              <a:t>39</a:t>
            </a:fld>
            <a:endParaRPr lang="en-US"/>
          </a:p>
        </p:txBody>
      </p:sp>
      <p:sp>
        <p:nvSpPr>
          <p:cNvPr id="10803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03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3F056-5222-4082-82FE-AE6B48A31DD0}" type="slidenum">
              <a:rPr lang="en-US"/>
              <a:pPr/>
              <a:t>44</a:t>
            </a:fld>
            <a:endParaRPr lang="en-US"/>
          </a:p>
        </p:txBody>
      </p:sp>
      <p:sp>
        <p:nvSpPr>
          <p:cNvPr id="1086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64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8DA34-F000-4B82-8A98-112C25FA06D4}" type="slidenum">
              <a:rPr lang="en-US"/>
              <a:pPr/>
              <a:t>45</a:t>
            </a:fld>
            <a:endParaRPr lang="en-US"/>
          </a:p>
        </p:txBody>
      </p:sp>
      <p:sp>
        <p:nvSpPr>
          <p:cNvPr id="10885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85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41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578100"/>
            <a:ext cx="474662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5A790-6F19-4F0E-8844-552503E9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Parallel &amp; Cluster: GPGPU</a:t>
            </a:r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1"/>
          <p:cNvGrpSpPr>
            <a:grpSpLocks/>
          </p:cNvGrpSpPr>
          <p:nvPr userDrawn="1"/>
        </p:nvGrpSpPr>
        <p:grpSpPr bwMode="auto">
          <a:xfrm>
            <a:off x="228600" y="6096000"/>
            <a:ext cx="2362200" cy="598488"/>
            <a:chOff x="384" y="3840"/>
            <a:chExt cx="1488" cy="377"/>
          </a:xfrm>
        </p:grpSpPr>
        <p:pic>
          <p:nvPicPr>
            <p:cNvPr id="3084" name="Picture 15" descr="ou201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12" y="3870"/>
              <a:ext cx="24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35" descr="oscer_logo_crimson_20060918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4" y="3840"/>
              <a:ext cx="48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39" descr="ouit_logo_small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52" y="3840"/>
              <a:ext cx="72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5" name="Rectangle 7"/>
          <p:cNvSpPr>
            <a:spLocks noChangeArrowheads="1"/>
          </p:cNvSpPr>
          <p:nvPr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081" name="Picture 62" descr="ou201_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4300" y="508000"/>
            <a:ext cx="4746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ksupercompsymp2010_tshirt_maponly_cropped_20101001.jpg"/>
          <p:cNvPicPr>
            <a:picLocks noChangeAspect="1"/>
          </p:cNvPicPr>
          <p:nvPr/>
        </p:nvPicPr>
        <p:blipFill>
          <a:blip r:embed="rId20" cstate="print">
            <a:lum contrast="78000"/>
          </a:blip>
          <a:stretch>
            <a:fillRect/>
          </a:stretch>
        </p:blipFill>
        <p:spPr>
          <a:xfrm>
            <a:off x="6297828" y="6096000"/>
            <a:ext cx="736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pn_logo_cmykmorespace2_20071005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7239000" y="6477000"/>
            <a:ext cx="647178" cy="215726"/>
          </a:xfrm>
          <a:prstGeom prst="rect">
            <a:avLst/>
          </a:prstGeom>
        </p:spPr>
      </p:pic>
      <p:pic>
        <p:nvPicPr>
          <p:cNvPr id="15" name="Picture 14" descr="okepscor_logo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7162800" y="6120714"/>
            <a:ext cx="8382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bitlabs.com/news/video/display/20080404234228_Shipments_of_Discrete_Graphics_Cards_on_the_Rise_but_Prices_Down_Jon_Peddie_Researc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lpanorama.wordpress.com/2008/05/21/my-first-cuda-progra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md.com/gpu_assets/Stream_Computing_Overview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roup.com/resources/accel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mages.nvidia.com/products/tesla_C2050_C2070/Tesla_C2050_C2070_3qtr_low_new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nvidia.com/products/geforce_gtx_480/geforce_gtx_480_3qtr_low.png" TargetMode="Externa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nvidia.com/object/IO_43499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izmodo.com/5032891/nissans-eco-gas-pedal-fights-back-to-help-you-save-ga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download.nvidia.com/compute/cuda/sdk/website/Linear_Algebra.html#matrixMul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hyperlink" Target="http://symposium2010.oscer.ou.edu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://www.oscer.ou.ed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d.com/us-en/assets/content_type/DigitalMedia/46928a_01_ATI-FirePro_V8700_angled_low_res.gif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mecyte.com/wp-content/uploads/2009/01/ibm-sony-toshiba-cell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nvidia.com/products/quadro_fx_5800/Quadro_FX5800_low_3qtr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kepsc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95800"/>
            <a:ext cx="1905000" cy="952500"/>
          </a:xfrm>
          <a:prstGeom prst="rect">
            <a:avLst/>
          </a:prstGeom>
        </p:spPr>
      </p:pic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9248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Parallel Programming &amp; Cluster Computing</a:t>
            </a: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GPGPU: Number Crunching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Your Graphics Card</a:t>
            </a: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38500"/>
            <a:ext cx="8001000" cy="1600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Henry Neeman, Director</a:t>
            </a:r>
          </a:p>
          <a:p>
            <a:pPr eaLnBrk="1" hangingPunct="1">
              <a:lnSpc>
                <a:spcPct val="70000"/>
              </a:lnSpc>
            </a:pPr>
            <a:r>
              <a:rPr lang="en-US" b="1" dirty="0" smtClean="0"/>
              <a:t>OU Supercomputing Center for Education &amp; Research</a:t>
            </a:r>
          </a:p>
          <a:p>
            <a:pPr eaLnBrk="1" hangingPunct="1">
              <a:lnSpc>
                <a:spcPct val="70000"/>
              </a:lnSpc>
            </a:pPr>
            <a:r>
              <a:rPr lang="en-US" sz="2200" b="1" dirty="0" smtClean="0"/>
              <a:t>University of Oklahoma Information Technology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1" dirty="0" smtClean="0"/>
              <a:t>Oklahoma Supercomputing Symposium, Tue Oct </a:t>
            </a:r>
            <a:r>
              <a:rPr lang="en-US" sz="2000" b="1" smtClean="0"/>
              <a:t>5 </a:t>
            </a:r>
            <a:r>
              <a:rPr lang="en-US" sz="2000" b="1" smtClean="0"/>
              <a:t>2010</a:t>
            </a:r>
            <a:endParaRPr lang="en-US" sz="2000" b="1" dirty="0" smtClean="0"/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819400" y="5105400"/>
            <a:ext cx="5029200" cy="1354138"/>
            <a:chOff x="1824" y="3120"/>
            <a:chExt cx="3168" cy="853"/>
          </a:xfrm>
        </p:grpSpPr>
        <p:pic>
          <p:nvPicPr>
            <p:cNvPr id="11272" name="Picture 9" descr="ouit_logo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6" y="3168"/>
              <a:ext cx="15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4" y="3120"/>
              <a:ext cx="120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oksupercompsymp2010_tshirt_maponly_cropped_20101001.jpg"/>
          <p:cNvPicPr>
            <a:picLocks noChangeAspect="1"/>
          </p:cNvPicPr>
          <p:nvPr/>
        </p:nvPicPr>
        <p:blipFill>
          <a:blip r:embed="rId8" cstate="print">
            <a:lum contrast="78000"/>
          </a:blip>
          <a:stretch>
            <a:fillRect/>
          </a:stretch>
        </p:blipFill>
        <p:spPr>
          <a:xfrm>
            <a:off x="457200" y="5410200"/>
            <a:ext cx="16764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pn_logo_cmykmorespace2_200710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9378" y="4800600"/>
            <a:ext cx="2057400" cy="68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FB01B-C409-4EC7-9FB3-415326B71699}" type="slidenum">
              <a:rPr lang="en-US"/>
              <a:pPr/>
              <a:t>10</a:t>
            </a:fld>
            <a:endParaRPr lang="en-US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GPUs are Popular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Chips are expensive to design (hundreds of millions of $$$), expensive to build the factory for (billions of $$$), but cheap to produce.</a:t>
            </a:r>
          </a:p>
          <a:p>
            <a:r>
              <a:rPr lang="en-US" dirty="0"/>
              <a:t>In 2006 – 2007, GPUs sold at a rate of about 80 million cards per year, generating about $20 billion per year in revenue.</a:t>
            </a:r>
          </a:p>
          <a:p>
            <a:pPr lvl="1">
              <a:buFont typeface="Wingdings" pitchFamily="2" charset="2"/>
              <a:buNone/>
            </a:pPr>
            <a:r>
              <a:rPr lang="en-US" sz="1100" dirty="0">
                <a:latin typeface="Courier New" pitchFamily="49" charset="0"/>
                <a:hlinkClick r:id="rId2"/>
              </a:rPr>
              <a:t>http://www.xbitlabs.com/news/video/display/20080404234228_Shipments_of_Discrete_Graphics_Cards_on_the_Rise_but_Prices_Down_Jon_Peddie_Research.html</a:t>
            </a:r>
            <a:endParaRPr lang="en-US" sz="1100" dirty="0">
              <a:latin typeface="Courier New" pitchFamily="49" charset="0"/>
            </a:endParaRPr>
          </a:p>
          <a:p>
            <a:r>
              <a:rPr lang="en-US" dirty="0"/>
              <a:t>This means that the GPU companies have been able to recoup the huge </a:t>
            </a:r>
            <a:r>
              <a:rPr lang="en-US" dirty="0" smtClean="0"/>
              <a:t>fixed </a:t>
            </a:r>
            <a:r>
              <a:rPr lang="en-US" dirty="0"/>
              <a:t>costs.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0C92DB-5E99-409D-A868-B1CDD1ED43BA}" type="slidenum">
              <a:rPr lang="en-US"/>
              <a:pPr/>
              <a:t>11</a:t>
            </a:fld>
            <a:endParaRPr lang="en-US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GPU Do Arithmetic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GPUs mostly do stuff like rendering images.</a:t>
            </a:r>
          </a:p>
          <a:p>
            <a:r>
              <a:rPr lang="en-US"/>
              <a:t>This is done through mostly floating point arithmetic – the same stuff people use supercomputing for!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6000"/>
              <a:t>GPU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8AD50-351D-4BBA-82C9-E6225DE03B6C}" type="slidenum">
              <a:rPr lang="en-US"/>
              <a:pPr/>
              <a:t>13</a:t>
            </a:fld>
            <a:endParaRPr lang="en-US"/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Hard to Program?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olden days – that is, until </a:t>
            </a:r>
            <a:r>
              <a:rPr lang="en-US" dirty="0" smtClean="0"/>
              <a:t>just the last few years </a:t>
            </a:r>
            <a:r>
              <a:rPr lang="en-US" dirty="0"/>
              <a:t>– programming GPUs meant either:</a:t>
            </a:r>
          </a:p>
          <a:p>
            <a:pPr lvl="1"/>
            <a:r>
              <a:rPr lang="en-US" dirty="0"/>
              <a:t>using a graphics standard like OpenGL (which is mostly meant for rendering), or</a:t>
            </a:r>
          </a:p>
          <a:p>
            <a:pPr lvl="1"/>
            <a:r>
              <a:rPr lang="en-US" dirty="0"/>
              <a:t>getting fairly deep into the graphics rendering pipeline.</a:t>
            </a:r>
          </a:p>
          <a:p>
            <a:r>
              <a:rPr lang="en-US" dirty="0"/>
              <a:t>To use a GPU to do general purpose number crunching, you had to make your number crunching pretend to be graphics.</a:t>
            </a:r>
          </a:p>
          <a:p>
            <a:r>
              <a:rPr lang="en-US" dirty="0"/>
              <a:t>This was hard. So most people didn’t bother.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77148-7C27-40A2-8E93-85B9DC172AAE}" type="slidenum">
              <a:rPr lang="en-US"/>
              <a:pPr/>
              <a:t>14</a:t>
            </a:fld>
            <a:endParaRPr lang="en-US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Easy to Program?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More recently, GPU manufacturers have worked hard to make GPUs easier to use for general purpose computing.</a:t>
            </a:r>
          </a:p>
          <a:p>
            <a:pPr>
              <a:buFont typeface="Wingdings" pitchFamily="2" charset="2"/>
              <a:buNone/>
            </a:pPr>
            <a:r>
              <a:rPr lang="en-US"/>
              <a:t>This is known as </a:t>
            </a:r>
            <a:r>
              <a:rPr lang="en-US" b="1" i="1" u="sng"/>
              <a:t>General Purpose Graphics Processing Units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B52CC5-A54C-441B-B21C-2760C907DA21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Program a GPU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Proprietary programming language or extensions</a:t>
            </a:r>
          </a:p>
          <a:p>
            <a:pPr lvl="1"/>
            <a:r>
              <a:rPr lang="en-US" dirty="0"/>
              <a:t>NVIDIA: CUDA (C/C++)</a:t>
            </a:r>
          </a:p>
          <a:p>
            <a:pPr lvl="1"/>
            <a:r>
              <a:rPr lang="en-US" dirty="0"/>
              <a:t>AMD/ATI: </a:t>
            </a:r>
            <a:r>
              <a:rPr lang="en-US" dirty="0" err="1"/>
              <a:t>StreamSDK</a:t>
            </a:r>
            <a:r>
              <a:rPr lang="en-US" dirty="0"/>
              <a:t>/Brook+ (C/C++)</a:t>
            </a:r>
          </a:p>
          <a:p>
            <a:r>
              <a:rPr lang="en-US" dirty="0" err="1"/>
              <a:t>OpenCL</a:t>
            </a:r>
            <a:r>
              <a:rPr lang="en-US" dirty="0"/>
              <a:t> (Open Computing Language): an industry standard for doing number crunching on GPUs.</a:t>
            </a:r>
          </a:p>
          <a:p>
            <a:r>
              <a:rPr lang="en-US" dirty="0"/>
              <a:t>Portland Group Fortran and C compilers with accelerator directives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Others are popping up or in development now ….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F4231-3D90-4110-B088-00030652A172}" type="slidenum">
              <a:rPr lang="en-US"/>
              <a:pPr/>
              <a:t>16</a:t>
            </a:fld>
            <a:endParaRPr lang="en-US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CUDA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proprietary</a:t>
            </a:r>
          </a:p>
          <a:p>
            <a:r>
              <a:rPr lang="en-US" dirty="0"/>
              <a:t>Formerly known as “Compute Unified Device Architecture”</a:t>
            </a:r>
          </a:p>
          <a:p>
            <a:r>
              <a:rPr lang="en-US" dirty="0"/>
              <a:t>Extensions to C to allow better control of GPU capabilities</a:t>
            </a:r>
          </a:p>
          <a:p>
            <a:r>
              <a:rPr lang="en-US" dirty="0"/>
              <a:t>Modest extensions but major rewriting of the code</a:t>
            </a:r>
          </a:p>
          <a:p>
            <a:r>
              <a:rPr lang="en-US" dirty="0"/>
              <a:t>Portland Group Inc (PGI) </a:t>
            </a:r>
            <a:r>
              <a:rPr lang="en-US" dirty="0" smtClean="0"/>
              <a:t>now has a </a:t>
            </a:r>
            <a:r>
              <a:rPr lang="en-US" dirty="0"/>
              <a:t>Fortran </a:t>
            </a:r>
            <a:r>
              <a:rPr lang="en-US" dirty="0" smtClean="0"/>
              <a:t>implementation of CUDA available </a:t>
            </a:r>
            <a:r>
              <a:rPr lang="en-US" dirty="0"/>
              <a:t>in their </a:t>
            </a:r>
            <a:r>
              <a:rPr lang="en-US" dirty="0" smtClean="0"/>
              <a:t>Fortran compiler.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D9536-E50F-40A9-8C7F-DCC12CC427BB}" type="slidenum">
              <a:rPr lang="en-US"/>
              <a:pPr/>
              <a:t>17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Example Part 1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example1.cpp : Defines the entry point for the console application.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#include "stdafx.h"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#include &lt;stdio.h&gt;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#include &lt;cuda.h&gt;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Kernel that executes on the CUDA device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__global__ void square_array(float *a, int N)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{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idx = blockIdx.x * blockDim.x + threadIdx.x;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if (idx&lt;N) a[idx] = a[idx] * a[idx];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} </a:t>
            </a:r>
          </a:p>
          <a:p>
            <a:pPr marL="457200" indent="-457200">
              <a:lnSpc>
                <a:spcPct val="90000"/>
              </a:lnSpc>
            </a:pPr>
            <a:endParaRPr lang="en-US" sz="1500">
              <a:latin typeface="Courier New" pitchFamily="49" charset="0"/>
            </a:endParaRPr>
          </a:p>
        </p:txBody>
      </p:sp>
      <p:sp>
        <p:nvSpPr>
          <p:cNvPr id="1056772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hlinkClick r:id="rId2"/>
              </a:rPr>
              <a:t>http://llpanorama.wordpress.com/2008/05/21/my-first-cuda-program/</a:t>
            </a:r>
            <a:endParaRPr lang="en-US" sz="140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54555-4B41-4455-9BE6-231BA8E420CD}" type="slidenum">
              <a:rPr lang="en-US"/>
              <a:pPr/>
              <a:t>18</a:t>
            </a:fld>
            <a:endParaRPr lang="en-U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Example Part 2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main routine that executes on the host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int main(void)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{  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float *a_h, *a_d;  // Pointer to host &amp; device arrays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const int N = 10;  // Number of elements in arrays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size_t size = N * sizeof(float);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a_h = (float *)malloc(size);        // Allocate array on host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cudaMalloc((void **) &amp;a_d, size);   // Allocate array on device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Initialize host array and copy it to CUDA device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for (int i=0; i&lt;N; i++) a_h[i] = (float)i;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cudaMemcpy(a_d, a_h, size, cudaMemcpyHostToDevice);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Do calculation on device: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block_size = 4;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n_blocks = N/block_size + (N%block_size == 0 ? 0:1);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square_array &lt;&lt;&lt; n_blocks, block_size &gt;&gt;&gt; (a_d, N);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Retrieve result from device and store it in host array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cudaMemcpy(a_h, a_d, sizeof(float)*N, cudaMemcpyDeviceToHost);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Print results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for (int i=0; i&lt;N; i++) printf("%d %f\n", i, a_h[i]);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Cleanup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free(a_h); cudaFree(a_d);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A06AA-9E48-4F0A-AC7A-330391ABC0AA}" type="slidenum">
              <a:rPr lang="en-US"/>
              <a:pPr/>
              <a:t>19</a:t>
            </a:fld>
            <a:endParaRPr lang="en-US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AMD/ATI Brook+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AMD/ATI proprietary</a:t>
            </a:r>
          </a:p>
          <a:p>
            <a:r>
              <a:rPr lang="en-US"/>
              <a:t>Formerly known as “Close to Metal” (CTM)</a:t>
            </a:r>
          </a:p>
          <a:p>
            <a:r>
              <a:rPr lang="en-US"/>
              <a:t>Extensions to C to allow better control of GPU capabilities</a:t>
            </a:r>
          </a:p>
          <a:p>
            <a:r>
              <a:rPr lang="en-US"/>
              <a:t>No Fortran version available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460D3-87BC-4B40-A2E8-D57F0A39CBBC}" type="slidenum">
              <a:rPr lang="en-US"/>
              <a:pPr/>
              <a:t>2</a:t>
            </a:fld>
            <a:endParaRPr lang="en-US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Outline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GPGPU?</a:t>
            </a:r>
          </a:p>
          <a:p>
            <a:r>
              <a:rPr lang="en-US" dirty="0"/>
              <a:t>GPU Programming</a:t>
            </a:r>
          </a:p>
          <a:p>
            <a:r>
              <a:rPr lang="en-US" dirty="0"/>
              <a:t>Digging Deeper: CUDA on NVIDIA</a:t>
            </a:r>
          </a:p>
          <a:p>
            <a:r>
              <a:rPr lang="en-US" dirty="0"/>
              <a:t>CUDA Thread Hierarchy and Memory Hierarchy</a:t>
            </a:r>
          </a:p>
          <a:p>
            <a:r>
              <a:rPr lang="en-US" dirty="0"/>
              <a:t>CUDA Example: Matrix-Matrix Multiply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053858-92B4-4523-927C-B3C65B6EFAB0}" type="slidenum">
              <a:rPr lang="en-US"/>
              <a:pPr/>
              <a:t>20</a:t>
            </a:fld>
            <a:endParaRPr lang="en-US"/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Brook+ Example Part 1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float4 matmult_kernel (int y, int x, int k,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               float4 M0[], float4 M1[])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float4 total = 0;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for (int c = 0; c &lt; k / 4; c++)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total += M0[y][c] * M1[x][c];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}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return total;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}</a:t>
            </a:r>
          </a:p>
        </p:txBody>
      </p:sp>
      <p:sp>
        <p:nvSpPr>
          <p:cNvPr id="1059844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hlinkClick r:id="rId2"/>
              </a:rPr>
              <a:t>http://developer.amd.com/gpu_assets/Stream_Computing_Overview.pdf</a:t>
            </a:r>
            <a:endParaRPr lang="en-US" sz="140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E40F19-FF5D-454B-84F3-83ED2375F3C7}" type="slidenum">
              <a:rPr lang="en-US"/>
              <a:pPr/>
              <a:t>21</a:t>
            </a:fld>
            <a:endParaRPr lang="en-US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Brook+ Example Part 2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void matmult (float4 A[], float4 B’[], float4 C[])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for (int i = 0; i &lt; n; i++)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for (j = 0; j &lt; m / 4; j+)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    launch_thread{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        C[i][j]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            matmult_kernel(j, i, k, A, B’);}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   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sync_threads{}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277EF-1F48-41F1-9160-DE218CA4173E}" type="slidenum">
              <a:rPr lang="en-US"/>
              <a:pPr/>
              <a:t>22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Computing Language</a:t>
            </a:r>
          </a:p>
          <a:p>
            <a:r>
              <a:rPr lang="en-US" dirty="0"/>
              <a:t>Open standard developed by the </a:t>
            </a:r>
            <a:r>
              <a:rPr lang="en-US" dirty="0" err="1"/>
              <a:t>Khronos</a:t>
            </a:r>
            <a:r>
              <a:rPr lang="en-US" dirty="0"/>
              <a:t> Group, which is a consortium of many companies (including NVIDIA, AMD and Intel, but also lots of others)</a:t>
            </a:r>
          </a:p>
          <a:p>
            <a:r>
              <a:rPr lang="en-US" dirty="0"/>
              <a:t>Initial version of </a:t>
            </a:r>
            <a:r>
              <a:rPr lang="en-US" dirty="0" err="1"/>
              <a:t>OpenCL</a:t>
            </a:r>
            <a:r>
              <a:rPr lang="en-US" dirty="0"/>
              <a:t> standard released in Dec 2008.</a:t>
            </a:r>
          </a:p>
          <a:p>
            <a:r>
              <a:rPr lang="en-US" dirty="0"/>
              <a:t>Many companies will create their own implementations.</a:t>
            </a:r>
          </a:p>
          <a:p>
            <a:r>
              <a:rPr lang="en-US" dirty="0"/>
              <a:t>Apple </a:t>
            </a:r>
            <a:r>
              <a:rPr lang="en-US" dirty="0" smtClean="0"/>
              <a:t>was </a:t>
            </a:r>
            <a:r>
              <a:rPr lang="en-US" dirty="0"/>
              <a:t>first to market, with an </a:t>
            </a:r>
            <a:r>
              <a:rPr lang="en-US" dirty="0" err="1"/>
              <a:t>OpenCL</a:t>
            </a:r>
            <a:r>
              <a:rPr lang="en-US" dirty="0"/>
              <a:t> implementation included in Mac OS X v10.6 (“Snow Leopard</a:t>
            </a:r>
            <a:r>
              <a:rPr lang="en-US" dirty="0" smtClean="0"/>
              <a:t>”) </a:t>
            </a:r>
            <a:r>
              <a:rPr lang="en-US" dirty="0"/>
              <a:t>in 2009.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E8411-8907-4A11-BD50-05555823495A}" type="slidenum">
              <a:rPr lang="en-US"/>
              <a:pPr/>
              <a:t>23</a:t>
            </a:fld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1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create a compute context with GPU device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context = clCreateContextFromType(0, CL_DEVICE_TYPE_GPU, NULL, NULL, NULL);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create a work-queue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queue = clCreateWorkQueue(context, NULL, NULL, 0);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allocate the buffer memory objects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memobjs[0] =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clCreateBuffer(context,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               CL_MEM_READ_ONLY | CL_MEM_COPY_HOST_PTR,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               sizeof(float)*2*num_entries, srcA);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memobjs[1] =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clCreateBuffer(context, CL_MEM_READ_WRITE,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               sizeof(float)*2*num_entries, NULL);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create the compute program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program =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clCreateProgramFromSource(context, 1, &amp;fft1D_1024_kernel_src, NULL);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build the compute program executable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clBuildProgramExecutable(program, false, NULL, NULL);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create the compute kernel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kernel = clCreateKernel(program, "fft1D_1024");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3934A-6AE0-4E86-93A0-CDEA475BF496}" type="slidenum">
              <a:rPr lang="en-US"/>
              <a:pPr/>
              <a:t>24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2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create N-D range object with work-item dimensions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global_work_size[0] = n;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local_work_size[0] = 64;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range = clCreateNDRangeContainer(context, 0, 1, global_work_size, local_work_size);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set the args values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clSetKernelArg(kernel, 0, (void *)&amp;memobjs[0], sizeof(cl_mem), NULL);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clSetKernelArg(kernel, 1, (void *)&amp;memobjs[1], sizeof(cl_mem), NULL);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clSetKernelArg(kernel, 2, NULL,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sizeof(float)*(local_work_size[0]+1)*16, NULL);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clSetKernelArg(kernel, 3, NULL,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sizeof(float)*(local_work_size[0]+1)*16, NULL);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execute kernel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clExecuteKernel(queue, kernel, NULL, range, NULL, 0, NULL);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4B52E-7435-478E-B57C-AE3AF08D285F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3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This kernel computes FFT of length 1024. The 1024 length FFT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is decomposed into calls to a radix 16 function, another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// radix 16 function and then a radix 4 function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kernel void fft1D_1024 (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global float2 *in, __global float2 *out,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local float *sMemx, __local float *sMemy)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tid = get_local_id(0);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blockIdx = get_group_id(0) * 1024 + tid;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float2 data[16];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starting index of data to/from global memory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 = in + blockIdx;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out = out + blockIdx;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globalLoads(data, in, 64); // coalesced global reads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0BE2C-A58E-4874-B55C-15E644CA75ED}" type="slidenum">
              <a:rPr lang="en-US"/>
              <a:pPr/>
              <a:t>26</a:t>
            </a:fld>
            <a:endParaRPr lang="en-US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4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fftRadix16Pass(data);      // in-place radix-16 pass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twiddleFactorMul(data, tid, 1024, 0);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local shuffle using local memory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localShuffle(data, sMemx, sMemy, tid,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    (((tid &amp; 15) * 65) + (tid &gt;&gt; 4)));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fftRadix16Pass(data);               // in-place radix-16 pass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twiddleFactorMul(data, tid, 64, 4); // twiddle factor multiplication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localShuffle(data, sMemx, sMemy, tid,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    (((tid &gt;&gt; 4) * 64) + (tid &amp; 15)));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four radix-4 function calls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fftRadix4Pass(data);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fftRadix4Pass(data + 4);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fftRadix4Pass(data + 8);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fftRadix4Pass(data + 12);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coalesced global writes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globalStores(data, out, 64);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977AC-4F93-45AB-B3C0-6789256D2A78}" type="slidenum">
              <a:rPr lang="en-US"/>
              <a:pPr/>
              <a:t>27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Portland Group Accelerator Directives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Proprietary directives in Fortran and C</a:t>
            </a:r>
          </a:p>
          <a:p>
            <a:pPr>
              <a:lnSpc>
                <a:spcPct val="90000"/>
              </a:lnSpc>
            </a:pPr>
            <a:r>
              <a:rPr lang="en-US" dirty="0"/>
              <a:t>Similar to OpenMP in structure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the compiler doesn’t understand these directives, it ignores them, so the same code can work with an accelerator or without, and with the PGI compilers or other compilers.</a:t>
            </a:r>
          </a:p>
          <a:p>
            <a:pPr>
              <a:lnSpc>
                <a:spcPct val="90000"/>
              </a:lnSpc>
            </a:pPr>
            <a:r>
              <a:rPr lang="en-US" dirty="0"/>
              <a:t>In principle, this will be able to work on a variety of accelerators, but the first instance </a:t>
            </a:r>
            <a:r>
              <a:rPr lang="en-US" dirty="0" smtClean="0"/>
              <a:t>is NVIDIA</a:t>
            </a:r>
            <a:r>
              <a:rPr lang="en-US" dirty="0"/>
              <a:t>; PGI recently announced a deal with AMD/ATI.</a:t>
            </a:r>
          </a:p>
          <a:p>
            <a:pPr>
              <a:lnSpc>
                <a:spcPct val="90000"/>
              </a:lnSpc>
            </a:pPr>
            <a:r>
              <a:rPr lang="en-US" dirty="0"/>
              <a:t>The directives tell the compiler what parts of the code happen in the accelerator; the rest happens in the regular hardware.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BE14E-BB5B-4BD6-9094-A9C675C7D77B}" type="slidenum">
              <a:rPr lang="en-US"/>
              <a:pPr/>
              <a:t>28</a:t>
            </a:fld>
            <a:endParaRPr lang="en-US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PGI Accelerator Example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!$acc region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do k = 1,n1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    do i = 1,n3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        c(i,k) = 0.0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        do j = 1,n2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            c(i,k) = c(i,k) +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&amp;                        a(i,j) * b(j,k)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        enddo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    enddo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 enddo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!$acc end region</a:t>
            </a:r>
            <a:r>
              <a:rPr lang="en-US">
                <a:latin typeface="Courier New" pitchFamily="49" charset="0"/>
              </a:rPr>
              <a:t> </a:t>
            </a:r>
          </a:p>
        </p:txBody>
      </p:sp>
      <p:sp>
        <p:nvSpPr>
          <p:cNvPr id="1068036" name="Text Box 4"/>
          <p:cNvSpPr txBox="1">
            <a:spLocks noChangeArrowheads="1"/>
          </p:cNvSpPr>
          <p:nvPr/>
        </p:nvSpPr>
        <p:spPr bwMode="auto">
          <a:xfrm>
            <a:off x="1371600" y="57912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hlinkClick r:id="rId2"/>
              </a:rPr>
              <a:t>http://www.pgroup.com/resources/accel.htm</a:t>
            </a:r>
            <a:endParaRPr lang="en-US" sz="140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Digging Deeper:</a:t>
            </a:r>
            <a:br>
              <a:rPr lang="en-US" sz="6000"/>
            </a:br>
            <a:r>
              <a:rPr lang="en-US" sz="6000"/>
              <a:t>CUDA on NVIDIA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6000"/>
              <a:t>What is GPGPU?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1C5E04-4F62-45C4-8AE1-55B65709A8D8}" type="slidenum">
              <a:rPr lang="en-US"/>
              <a:pPr/>
              <a:t>30</a:t>
            </a:fld>
            <a:endParaRPr lang="en-US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Tesla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now offers a GPU platform named Tesla.</a:t>
            </a:r>
          </a:p>
          <a:p>
            <a:r>
              <a:rPr lang="en-US" dirty="0"/>
              <a:t>It consists </a:t>
            </a:r>
            <a:r>
              <a:rPr lang="en-US" dirty="0" smtClean="0"/>
              <a:t>essentially of </a:t>
            </a:r>
            <a:r>
              <a:rPr lang="en-US" dirty="0"/>
              <a:t>their highest end graphics card, minus the video out connector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70086" name="Text Box 6"/>
          <p:cNvSpPr txBox="1">
            <a:spLocks noChangeArrowheads="1"/>
          </p:cNvSpPr>
          <p:nvPr/>
        </p:nvSpPr>
        <p:spPr bwMode="auto">
          <a:xfrm>
            <a:off x="4648200" y="56229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Courier New" pitchFamily="49" charset="0"/>
                <a:hlinkClick r:id="rId2"/>
              </a:rPr>
              <a:t>http://images.nvidia.com/products/tesla_C2050_C2070/Tesla_C2050_C2070_3qtr_low_new.png</a:t>
            </a:r>
            <a:endParaRPr lang="en-US" sz="1000" dirty="0">
              <a:latin typeface="Courier New" pitchFamily="49" charset="0"/>
            </a:endParaRPr>
          </a:p>
        </p:txBody>
      </p:sp>
      <p:pic>
        <p:nvPicPr>
          <p:cNvPr id="9" name="Picture 8" descr="nvidia_tesla_c2050_c2070_3qtr_low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276600"/>
            <a:ext cx="3590925" cy="2438400"/>
          </a:xfrm>
          <a:prstGeom prst="rect">
            <a:avLst/>
          </a:prstGeom>
        </p:spPr>
      </p:pic>
      <p:pic>
        <p:nvPicPr>
          <p:cNvPr id="10" name="Picture 9" descr="nvidia_geforce_gtx_480_3qtr_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276600"/>
            <a:ext cx="3590925" cy="24384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56229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Courier New" pitchFamily="49" charset="0"/>
                <a:hlinkClick r:id="rId5"/>
              </a:rPr>
              <a:t>http://images.nvidia.com/products/geforce_gtx_480/geforce_gtx_480_3qtr_low.png</a:t>
            </a:r>
            <a:endParaRPr lang="en-US" sz="10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ECC46-C2EF-4E46-ADAE-2838CE5A8284}" type="slidenum">
              <a:rPr lang="en-US"/>
              <a:pPr/>
              <a:t>31</a:t>
            </a:fld>
            <a:endParaRPr lang="en-US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NVIDIA Tesla </a:t>
            </a:r>
            <a:r>
              <a:rPr lang="en-US" sz="3600" dirty="0" smtClean="0"/>
              <a:t>C2050 </a:t>
            </a:r>
            <a:r>
              <a:rPr lang="en-US" sz="3600" dirty="0"/>
              <a:t>Card Specs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448 </a:t>
            </a:r>
            <a:r>
              <a:rPr lang="en-US" dirty="0"/>
              <a:t>GPU cores</a:t>
            </a:r>
          </a:p>
          <a:p>
            <a:r>
              <a:rPr lang="en-US" dirty="0" smtClean="0"/>
              <a:t>1.15 </a:t>
            </a:r>
            <a:r>
              <a:rPr lang="en-US" dirty="0"/>
              <a:t>GHz</a:t>
            </a:r>
          </a:p>
          <a:p>
            <a:r>
              <a:rPr lang="en-US" dirty="0"/>
              <a:t>Single precision floating point performance: </a:t>
            </a:r>
            <a:r>
              <a:rPr lang="en-US" dirty="0" smtClean="0"/>
              <a:t>               1030.4 </a:t>
            </a:r>
            <a:r>
              <a:rPr lang="en-US" dirty="0"/>
              <a:t>GFLOPs </a:t>
            </a:r>
            <a:r>
              <a:rPr lang="en-US" dirty="0" smtClean="0"/>
              <a:t>(2 </a:t>
            </a:r>
            <a:r>
              <a:rPr lang="en-US" dirty="0"/>
              <a:t>single precision flops per clock per core)</a:t>
            </a:r>
          </a:p>
          <a:p>
            <a:r>
              <a:rPr lang="en-US" dirty="0"/>
              <a:t>Double precision floating point performance: </a:t>
            </a:r>
            <a:r>
              <a:rPr lang="en-US" dirty="0" smtClean="0"/>
              <a:t>                  515.2   GFLOPs (1 </a:t>
            </a:r>
            <a:r>
              <a:rPr lang="en-US" dirty="0"/>
              <a:t>double precision </a:t>
            </a:r>
            <a:r>
              <a:rPr lang="en-US" dirty="0" smtClean="0"/>
              <a:t>flop </a:t>
            </a:r>
            <a:r>
              <a:rPr lang="en-US" dirty="0"/>
              <a:t>per clock per core)</a:t>
            </a:r>
          </a:p>
          <a:p>
            <a:r>
              <a:rPr lang="en-US" dirty="0"/>
              <a:t>Internal RAM: </a:t>
            </a:r>
            <a:r>
              <a:rPr lang="en-US" dirty="0" smtClean="0"/>
              <a:t>3 GB DDR5</a:t>
            </a:r>
            <a:endParaRPr lang="en-US" dirty="0"/>
          </a:p>
          <a:p>
            <a:r>
              <a:rPr lang="en-US" dirty="0"/>
              <a:t>Internal RAM speed: </a:t>
            </a:r>
            <a:r>
              <a:rPr lang="en-US" dirty="0" smtClean="0"/>
              <a:t>144 </a:t>
            </a:r>
            <a:r>
              <a:rPr lang="en-US" dirty="0"/>
              <a:t>GB/sec (compared 21-25 GB/sec for regular RAM)</a:t>
            </a:r>
          </a:p>
          <a:p>
            <a:r>
              <a:rPr lang="en-US" dirty="0"/>
              <a:t>Has to be plugged into a </a:t>
            </a:r>
            <a:r>
              <a:rPr lang="en-US" dirty="0" err="1"/>
              <a:t>PCIe</a:t>
            </a:r>
            <a:r>
              <a:rPr lang="en-US" dirty="0"/>
              <a:t> slot (at most 8 GB/sec)</a:t>
            </a:r>
          </a:p>
        </p:txBody>
      </p:sp>
      <p:pic>
        <p:nvPicPr>
          <p:cNvPr id="7" name="Picture 6" descr="nvidia_tesla_c2050_c2070_3qtr_low_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1571030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620D9-DA7E-41D8-9AE6-FB756975A959}" type="slidenum">
              <a:rPr lang="en-US"/>
              <a:pPr/>
              <a:t>32</a:t>
            </a:fld>
            <a:endParaRPr lang="en-US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NVIDIA Tesla </a:t>
            </a:r>
            <a:r>
              <a:rPr lang="en-US" sz="3600" dirty="0" smtClean="0"/>
              <a:t>S2050 </a:t>
            </a:r>
            <a:r>
              <a:rPr lang="en-US" sz="3600" dirty="0"/>
              <a:t>Server Specs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n-US" dirty="0" smtClean="0"/>
              <a:t>C2050 </a:t>
            </a:r>
            <a:r>
              <a:rPr lang="en-US" dirty="0"/>
              <a:t>cards inside a 1U server (looks like a Sooner node)</a:t>
            </a:r>
          </a:p>
          <a:p>
            <a:r>
              <a:rPr lang="en-US" dirty="0" smtClean="0"/>
              <a:t>1.15 GHz</a:t>
            </a:r>
            <a:endParaRPr lang="en-US" dirty="0"/>
          </a:p>
          <a:p>
            <a:r>
              <a:rPr lang="en-US" dirty="0"/>
              <a:t>Single Precision (SP) floating point performance:                   </a:t>
            </a:r>
            <a:r>
              <a:rPr lang="en-US" dirty="0" smtClean="0"/>
              <a:t>4121.6 GFLOPs</a:t>
            </a:r>
            <a:endParaRPr lang="en-US" dirty="0"/>
          </a:p>
          <a:p>
            <a:r>
              <a:rPr lang="en-US" dirty="0"/>
              <a:t>Double Precision (DP) floating point performance:                     </a:t>
            </a:r>
            <a:r>
              <a:rPr lang="en-US" dirty="0" smtClean="0"/>
              <a:t>2060.8 GFLOPs</a:t>
            </a:r>
            <a:endParaRPr lang="en-US" dirty="0"/>
          </a:p>
          <a:p>
            <a:r>
              <a:rPr lang="en-US" dirty="0"/>
              <a:t>Internal RAM: </a:t>
            </a:r>
            <a:r>
              <a:rPr lang="en-US" dirty="0" smtClean="0"/>
              <a:t>12 </a:t>
            </a:r>
            <a:r>
              <a:rPr lang="en-US" dirty="0"/>
              <a:t>GB total </a:t>
            </a:r>
            <a:r>
              <a:rPr lang="en-US" dirty="0" smtClean="0"/>
              <a:t>(3 </a:t>
            </a:r>
            <a:r>
              <a:rPr lang="en-US" dirty="0"/>
              <a:t>GB per GPU card)</a:t>
            </a:r>
          </a:p>
          <a:p>
            <a:r>
              <a:rPr lang="en-US" dirty="0"/>
              <a:t>Internal RAM speed: </a:t>
            </a:r>
            <a:r>
              <a:rPr lang="en-US" dirty="0" smtClean="0"/>
              <a:t>576 </a:t>
            </a:r>
            <a:r>
              <a:rPr lang="en-US" dirty="0"/>
              <a:t>GB/sec aggregate</a:t>
            </a:r>
          </a:p>
          <a:p>
            <a:r>
              <a:rPr lang="en-US" dirty="0"/>
              <a:t>Has to be plugged into two </a:t>
            </a:r>
            <a:r>
              <a:rPr lang="en-US" dirty="0" err="1"/>
              <a:t>PCIe</a:t>
            </a:r>
            <a:r>
              <a:rPr lang="en-US" dirty="0"/>
              <a:t> slots (at most 16 GB/sec)</a:t>
            </a:r>
          </a:p>
        </p:txBody>
      </p:sp>
      <p:pic>
        <p:nvPicPr>
          <p:cNvPr id="7" name="Picture 6" descr="nvidia_tesla_S2050_S2070_3qtr__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6750" y="4927948"/>
            <a:ext cx="2132112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3E975-7A99-4F07-B2AE-E24360AAE179}" type="slidenum">
              <a:rPr lang="en-US"/>
              <a:pPr/>
              <a:t>33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 x86 vs </a:t>
            </a:r>
            <a:r>
              <a:rPr lang="en-US" sz="3600" dirty="0" smtClean="0"/>
              <a:t>S2050</a:t>
            </a:r>
            <a:endParaRPr lang="en-US" sz="3600" dirty="0"/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Let’s compare the best dual socket x86 server today vs </a:t>
            </a:r>
            <a:r>
              <a:rPr lang="en-US" dirty="0" smtClean="0"/>
              <a:t>S2050.</a:t>
            </a:r>
            <a:endParaRPr lang="en-US" dirty="0"/>
          </a:p>
        </p:txBody>
      </p:sp>
      <p:graphicFrame>
        <p:nvGraphicFramePr>
          <p:cNvPr id="1073156" name="Group 4"/>
          <p:cNvGraphicFramePr>
            <a:graphicFrameLocks noGrp="1"/>
          </p:cNvGraphicFramePr>
          <p:nvPr/>
        </p:nvGraphicFramePr>
        <p:xfrm>
          <a:off x="838200" y="1676400"/>
          <a:ext cx="7543800" cy="4257168"/>
        </p:xfrm>
        <a:graphic>
          <a:graphicData uri="http://schemas.openxmlformats.org/drawingml/2006/table">
            <a:tbl>
              <a:tblPr/>
              <a:tblGrid>
                <a:gridCol w="2362200"/>
                <a:gridCol w="2209800"/>
                <a:gridCol w="2971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socket, AMD 2.3 GHz 12-core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S2050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DP 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220.8 GFLOPs 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2060.8 GFLOPs DP (9.3x)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SP 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441.6 GFLOPs 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4121.6 GFLOPs SP (9.3x)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RAM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576 GB/sec (23x)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PCIe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Needs x86 server to attach to?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Power/Heat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~450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~900 W + ~400 W (~2.9x)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Code portable?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(CUDA)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(PGI,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OpenCL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4937C-B6BF-427F-A1D8-93BC6AF42831}" type="slidenum">
              <a:rPr lang="en-US"/>
              <a:pPr/>
              <a:t>34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 x86 vs </a:t>
            </a:r>
            <a:r>
              <a:rPr lang="en-US" sz="3600" dirty="0" smtClean="0"/>
              <a:t>S2050</a:t>
            </a:r>
            <a:endParaRPr lang="en-US" sz="3600" dirty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64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Here are some interesting measures:</a:t>
            </a:r>
          </a:p>
        </p:txBody>
      </p:sp>
      <p:graphicFrame>
        <p:nvGraphicFramePr>
          <p:cNvPr id="1074180" name="Group 4"/>
          <p:cNvGraphicFramePr>
            <a:graphicFrameLocks noGrp="1"/>
          </p:cNvGraphicFramePr>
          <p:nvPr/>
        </p:nvGraphicFramePr>
        <p:xfrm>
          <a:off x="762000" y="1676400"/>
          <a:ext cx="7620000" cy="3346450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28956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socket, AMD 2.3 GHz 12-core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S2050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~0.5 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~1.6 GFLOPs/Watt (~3x)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 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~3.2 GFLOPs/Watt (~3x)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GFLOPs/sq 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~590 GFLOPs/sq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~2750 GFLOPs/sq ft (4.7x)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GFLOPs/sq 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~1180 GFLOPs/sq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~5500 GFLOPs/sq ft (4.7x)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 racks/PFLOP 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 racks/PFLOP DP (23%)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 racks/PFLOP 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racks/PFLOP SP (23%)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4214" name="Text Box 38"/>
          <p:cNvSpPr txBox="1">
            <a:spLocks noChangeArrowheads="1"/>
          </p:cNvSpPr>
          <p:nvPr/>
        </p:nvSpPr>
        <p:spPr bwMode="auto">
          <a:xfrm>
            <a:off x="838200" y="56388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OU’s Sooner is </a:t>
            </a:r>
            <a:r>
              <a:rPr lang="en-US" dirty="0" smtClean="0"/>
              <a:t>34.5 </a:t>
            </a:r>
            <a:r>
              <a:rPr lang="en-US" dirty="0"/>
              <a:t>TFLOPs </a:t>
            </a:r>
            <a:r>
              <a:rPr lang="en-US" dirty="0" smtClean="0"/>
              <a:t>DP, </a:t>
            </a:r>
            <a:r>
              <a:rPr lang="en-US" dirty="0"/>
              <a:t>which </a:t>
            </a:r>
            <a:r>
              <a:rPr lang="en-US" dirty="0" smtClean="0"/>
              <a:t>is just over </a:t>
            </a:r>
            <a:r>
              <a:rPr lang="en-US" b="1" u="sng" dirty="0"/>
              <a:t>1 rack</a:t>
            </a:r>
            <a:r>
              <a:rPr lang="en-US" dirty="0"/>
              <a:t> of </a:t>
            </a:r>
            <a:r>
              <a:rPr lang="en-US" dirty="0" smtClean="0"/>
              <a:t>S2050.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B4717-ADBA-4AA9-ADE6-E6F0AA76972F}" type="slidenum">
              <a:rPr lang="en-US"/>
              <a:pPr/>
              <a:t>35</a:t>
            </a:fld>
            <a:endParaRPr lang="en-US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Are the Downsides?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You have to rewrite your code into CUDA or </a:t>
            </a:r>
            <a:r>
              <a:rPr lang="en-US" dirty="0" err="1"/>
              <a:t>OpenCL</a:t>
            </a:r>
            <a:r>
              <a:rPr lang="en-US" dirty="0"/>
              <a:t> or PGI accelerator directives.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CUDA: Proprietary, but maybe portable soon</a:t>
            </a:r>
          </a:p>
          <a:p>
            <a:pPr lvl="1">
              <a:spcBef>
                <a:spcPts val="400"/>
              </a:spcBef>
            </a:pPr>
            <a:r>
              <a:rPr lang="en-US" sz="2400" dirty="0" err="1"/>
              <a:t>OpenCL</a:t>
            </a:r>
            <a:r>
              <a:rPr lang="en-US" sz="2400" dirty="0"/>
              <a:t>: portable but cumbersome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PGI accelerator directives: not clear whether you can have most of the code live inside the GPUs</a:t>
            </a:r>
            <a:r>
              <a:rPr lang="en-US" sz="24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2600" dirty="0" smtClean="0"/>
              <a:t>BUT: Many groups are coming out with GPGPU code development tools that may help a lot, such as: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Fortran-to-CUDA-C converter (NCAR)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CUDA C automatic optimizer (memory, threading etc)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OpenMP-to-CUDA converter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CUDA-to-x86 converter (CUDA code on non-CUDA system)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710E1-1723-4B42-B65C-4C712E8B69E3}" type="slidenum">
              <a:rPr lang="en-US"/>
              <a:pPr/>
              <a:t>36</a:t>
            </a:fld>
            <a:endParaRPr lang="en-US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Programming for Performance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The biggest single performance bottleneck on GPU cards today is the </a:t>
            </a:r>
            <a:r>
              <a:rPr lang="en-US" dirty="0" err="1"/>
              <a:t>PCIe</a:t>
            </a:r>
            <a:r>
              <a:rPr lang="en-US" dirty="0"/>
              <a:t> slot:</a:t>
            </a:r>
          </a:p>
          <a:p>
            <a:r>
              <a:rPr lang="en-US" dirty="0" err="1"/>
              <a:t>PCIe</a:t>
            </a:r>
            <a:r>
              <a:rPr lang="en-US" dirty="0"/>
              <a:t> 2.0 x16: 8 GB/sec</a:t>
            </a:r>
          </a:p>
          <a:p>
            <a:r>
              <a:rPr lang="en-US" dirty="0"/>
              <a:t>1600 MHz Front Side Bus: 25 GB/sec</a:t>
            </a:r>
          </a:p>
          <a:p>
            <a:r>
              <a:rPr lang="en-US" dirty="0" smtClean="0"/>
              <a:t>GDDR4 </a:t>
            </a:r>
            <a:r>
              <a:rPr lang="en-US" dirty="0"/>
              <a:t>GPU card RAM: </a:t>
            </a:r>
            <a:r>
              <a:rPr lang="en-US" dirty="0" smtClean="0"/>
              <a:t>144 </a:t>
            </a:r>
            <a:r>
              <a:rPr lang="en-US" dirty="0"/>
              <a:t>GB/sec per card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Your goal:</a:t>
            </a:r>
          </a:p>
          <a:p>
            <a:r>
              <a:rPr lang="en-US" dirty="0"/>
              <a:t>At startup, move the data from x86 server RAM into GPU RAM.</a:t>
            </a:r>
          </a:p>
          <a:p>
            <a:r>
              <a:rPr lang="en-US" dirty="0"/>
              <a:t>Do almost all the work inside the GPU.</a:t>
            </a:r>
          </a:p>
          <a:p>
            <a:r>
              <a:rPr lang="en-US" dirty="0"/>
              <a:t>Use the x86 server only for I/O and message passing, to minimize the amount of data moved through the </a:t>
            </a:r>
            <a:r>
              <a:rPr lang="en-US" dirty="0" err="1"/>
              <a:t>PCIe</a:t>
            </a:r>
            <a:r>
              <a:rPr lang="en-US" dirty="0"/>
              <a:t> slot.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1E775-5E6B-47FF-ADF7-20B91A0A8C2E}" type="slidenum">
              <a:rPr lang="en-US"/>
              <a:pPr/>
              <a:t>37</a:t>
            </a:fld>
            <a:endParaRPr lang="en-US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Does CUDA Help?</a:t>
            </a:r>
          </a:p>
        </p:txBody>
      </p:sp>
      <p:graphicFrame>
        <p:nvGraphicFramePr>
          <p:cNvPr id="1077251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828800"/>
          <a:ext cx="8361363" cy="2768600"/>
        </p:xfrm>
        <a:graphic>
          <a:graphicData uri="http://schemas.openxmlformats.org/presentationml/2006/ole">
            <p:oleObj spid="_x0000_s79874" name="Worksheet" r:id="rId3" imgW="6359040" imgH="2105280" progId="Excel.Sheet.8">
              <p:embed/>
            </p:oleObj>
          </a:graphicData>
        </a:graphic>
      </p:graphicFrame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393825" y="4851400"/>
            <a:ext cx="6081713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  <a:hlinkClick r:id="rId4"/>
              </a:rPr>
              <a:t>http://www.nvidia.com/object/IO_43499.html</a:t>
            </a:r>
            <a:endParaRPr lang="en-US" sz="200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CUDA</a:t>
            </a:r>
            <a:br>
              <a:rPr lang="en-US" sz="6000"/>
            </a:br>
            <a:r>
              <a:rPr lang="en-US" sz="6000"/>
              <a:t>Thread Hierarchy and Memory Hierarchy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762000" y="396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 of these slides provided by Paul Gray, University of Northern Iowa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pic>
        <p:nvPicPr>
          <p:cNvPr id="1079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440488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79299" name="Text Box 3"/>
          <p:cNvSpPr txBox="1">
            <a:spLocks noChangeArrowheads="1"/>
          </p:cNvSpPr>
          <p:nvPr/>
        </p:nvSpPr>
        <p:spPr bwMode="auto">
          <a:xfrm>
            <a:off x="1358900" y="5029200"/>
            <a:ext cx="59229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Source: NVIDIA CUDA Programming Guide</a:t>
            </a: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CPU vs GPU Layout</a:t>
            </a:r>
          </a:p>
        </p:txBody>
      </p:sp>
      <p:sp>
        <p:nvSpPr>
          <p:cNvPr id="1079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5E376-3EA5-4467-8EB6-38773E6902C7}" type="slidenum">
              <a:rPr lang="en-US"/>
              <a:pPr/>
              <a:t>4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Accelerators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No, not this ....</a:t>
            </a:r>
          </a:p>
        </p:txBody>
      </p:sp>
      <p:pic>
        <p:nvPicPr>
          <p:cNvPr id="1043460" name="Picture 4" descr="gaspe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1712913"/>
            <a:ext cx="5359400" cy="4014787"/>
          </a:xfrm>
          <a:prstGeom prst="rect">
            <a:avLst/>
          </a:prstGeom>
          <a:noFill/>
        </p:spPr>
      </p:pic>
      <p:sp>
        <p:nvSpPr>
          <p:cNvPr id="1043461" name="Text Box 5"/>
          <p:cNvSpPr txBox="1">
            <a:spLocks noChangeArrowheads="1"/>
          </p:cNvSpPr>
          <p:nvPr/>
        </p:nvSpPr>
        <p:spPr bwMode="auto">
          <a:xfrm>
            <a:off x="1981200" y="5783263"/>
            <a:ext cx="678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  <a:hlinkClick r:id="rId3"/>
              </a:rPr>
              <a:t>http://gizmodo.com/5032891/nissans-eco-gas-pedal-fights-back-to-help-you-save-gas</a:t>
            </a:r>
            <a:endParaRPr lang="en-US" sz="100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31B3-09CC-48F1-99E2-D6C32D4DAF40}" type="slidenum">
              <a:rPr lang="en-US"/>
              <a:pPr/>
              <a:t>40</a:t>
            </a:fld>
            <a:endParaRPr lang="en-US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Kernel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kernel</a:t>
            </a:r>
            <a:r>
              <a:rPr lang="en-US"/>
              <a:t> is code (typically a function) that can be run inside the GPU.</a:t>
            </a:r>
          </a:p>
          <a:p>
            <a:pPr>
              <a:buFont typeface="Wingdings" pitchFamily="2" charset="2"/>
              <a:buNone/>
            </a:pPr>
            <a:r>
              <a:rPr lang="en-US"/>
              <a:t>Typically, the kernel code operates in lock-step on the stream processors inside the GPU.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EEB7F-F895-4303-B127-98048DDFFBDA}" type="slidenum">
              <a:rPr lang="en-US"/>
              <a:pPr/>
              <a:t>41</a:t>
            </a:fld>
            <a:endParaRPr lang="en-US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Thread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thread</a:t>
            </a:r>
            <a:r>
              <a:rPr lang="en-US"/>
              <a:t> is an execution of a kernel with a given index.</a:t>
            </a:r>
          </a:p>
          <a:p>
            <a:pPr>
              <a:buFont typeface="Wingdings" pitchFamily="2" charset="2"/>
              <a:buNone/>
            </a:pPr>
            <a:r>
              <a:rPr lang="en-US"/>
              <a:t>Each thread uses its index to access a specific subset of the elements of a target array, such that the collection of all threads cooperatively processes the entire data set.</a:t>
            </a:r>
          </a:p>
          <a:p>
            <a:pPr>
              <a:buFont typeface="Wingdings" pitchFamily="2" charset="2"/>
              <a:buNone/>
            </a:pPr>
            <a:r>
              <a:rPr lang="en-US"/>
              <a:t>So these are very much like threads in the OpenMP or pthreads sense – they even have shared variables and private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7520F-FEF1-4733-86D0-1426F3CC7634}" type="slidenum">
              <a:rPr lang="en-US"/>
              <a:pPr/>
              <a:t>42</a:t>
            </a:fld>
            <a:endParaRPr lang="en-US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Block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block</a:t>
            </a:r>
            <a:r>
              <a:rPr lang="en-US"/>
              <a:t> is a group of threads.</a:t>
            </a:r>
          </a:p>
          <a:p>
            <a:r>
              <a:rPr lang="en-US"/>
              <a:t>Just like OpenMP threads, these could execute concurrently or independently, and in no particular order.</a:t>
            </a:r>
          </a:p>
          <a:p>
            <a:r>
              <a:rPr lang="en-US"/>
              <a:t>Threads can be coordinated somewhat, using the _syncthreads() function as a barrier, making all threads stop at a certain point in the kernel before moving on en mass. (This is like what happens at the end of an OpenMP loop.)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29ED4-7DA3-4643-B70B-F6D2C0B35A52}" type="slidenum">
              <a:rPr lang="en-US"/>
              <a:pPr/>
              <a:t>43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Grid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grid</a:t>
            </a:r>
            <a:r>
              <a:rPr lang="en-US"/>
              <a:t> is a group of (thread) blocks, with no synchronization at all among the blocks.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pic>
        <p:nvPicPr>
          <p:cNvPr id="1085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8250"/>
            <a:ext cx="3733800" cy="4837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343400" cy="4195763"/>
          </a:xfrm>
          <a:ln/>
        </p:spPr>
        <p:txBody>
          <a:bodyPr lIns="0" tIns="0" rIns="0" bIns="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Grids</a:t>
            </a:r>
            <a:r>
              <a:rPr lang="en-US"/>
              <a:t> map to GPUs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Blocks</a:t>
            </a:r>
            <a:r>
              <a:rPr lang="en-US"/>
              <a:t> map to the MultiProcessors (MP)</a:t>
            </a:r>
            <a:r>
              <a:rPr lang="ar-SA">
                <a:cs typeface="Arial" charset="0"/>
              </a:rPr>
              <a:t>‏</a:t>
            </a:r>
            <a:endParaRPr lang="en-US"/>
          </a:p>
          <a:p>
            <a:pPr marL="741363" lvl="1" indent="-28416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Blocks are never split across MPs, but an MP can have multiple blocks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Threads</a:t>
            </a:r>
            <a:r>
              <a:rPr lang="en-US"/>
              <a:t> map to Stream Processors (SP)</a:t>
            </a:r>
            <a:r>
              <a:rPr lang="ar-SA">
                <a:cs typeface="Arial" charset="0"/>
              </a:rPr>
              <a:t>‏</a:t>
            </a:r>
            <a:endParaRPr lang="en-US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Warps</a:t>
            </a:r>
            <a:r>
              <a:rPr lang="en-US"/>
              <a:t> are groups of (32) threads that execute simultaneously</a:t>
            </a:r>
          </a:p>
        </p:txBody>
      </p:sp>
      <p:sp>
        <p:nvSpPr>
          <p:cNvPr id="1085444" name="Text Box 4"/>
          <p:cNvSpPr txBox="1">
            <a:spLocks noChangeArrowheads="1"/>
          </p:cNvSpPr>
          <p:nvPr/>
        </p:nvSpPr>
        <p:spPr bwMode="auto">
          <a:xfrm>
            <a:off x="1295400" y="5486400"/>
            <a:ext cx="3729038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Image Source:</a:t>
            </a:r>
          </a:p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NVIDIA CUDA Programming Guide</a:t>
            </a:r>
          </a:p>
        </p:txBody>
      </p:sp>
      <p:sp>
        <p:nvSpPr>
          <p:cNvPr id="1085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GPU Hierarchy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" y="1447800"/>
            <a:ext cx="8458200" cy="4038600"/>
          </a:xfrm>
          <a:ln/>
        </p:spPr>
        <p:txBody>
          <a:bodyPr lIns="0" tIns="0" rIns="0" bIns="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latin typeface="Courier New" pitchFamily="49" charset="0"/>
              </a:rPr>
              <a:t>blockIdx.x, blockIdx.y, blockIdx.z</a:t>
            </a:r>
            <a:r>
              <a:rPr lang="en-US"/>
              <a:t> are built-in variables that returns the block ID in the x-axis, y-axis and z-axis of the block that is executing the given block of code.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 </a:t>
            </a:r>
            <a:r>
              <a:rPr lang="en-US" b="1">
                <a:latin typeface="Courier New" pitchFamily="49" charset="0"/>
              </a:rPr>
              <a:t>threadIdx.x, threadIdx.y, threadidx.z</a:t>
            </a:r>
            <a:r>
              <a:rPr lang="en-US"/>
              <a:t> are   built-in variables that return the thread ID in the x-axis, y-axis and z-axis of the thread that is being executed by this stream processor in this particular block.</a:t>
            </a:r>
          </a:p>
          <a:p>
            <a:pPr marL="341313" indent="-341313" defTabSz="45720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So, you can express your collection of blocks, and your collection of threads within a block, as a 1D array, a 2D array or a 3D array.</a:t>
            </a:r>
          </a:p>
          <a:p>
            <a:pPr marL="341313" indent="-341313" defTabSz="45720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These can be helpful when thinking of your data as 2D or 3D.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Built-in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7C4D5-4044-4438-A27B-003BFC03EF51}" type="slidenum">
              <a:rPr lang="en-US"/>
              <a:pPr/>
              <a:t>46</a:t>
            </a:fld>
            <a:endParaRPr lang="en-US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urier New" pitchFamily="49" charset="0"/>
              </a:rPr>
              <a:t>__global__ </a:t>
            </a:r>
            <a:r>
              <a:rPr lang="en-US" sz="3600"/>
              <a:t>Keyword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 CUDA, if a function is declared with the </a:t>
            </a:r>
            <a:r>
              <a:rPr lang="en-US" b="1" dirty="0">
                <a:latin typeface="Courier New" pitchFamily="49" charset="0"/>
              </a:rPr>
              <a:t>__global__</a:t>
            </a:r>
            <a:r>
              <a:rPr lang="en-US" dirty="0"/>
              <a:t> keyword, that means that it’s intended to be executed inside the GPU.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In CUDA, the term for the GPU is </a:t>
            </a:r>
            <a:r>
              <a:rPr lang="en-US" b="1" i="1" u="sng" dirty="0"/>
              <a:t>device</a:t>
            </a:r>
            <a:r>
              <a:rPr lang="en-US" dirty="0"/>
              <a:t>, and the term for the x86 server is </a:t>
            </a:r>
            <a:r>
              <a:rPr lang="en-US" b="1" i="1" u="sng" dirty="0"/>
              <a:t>host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a kernel runs on a device, while the main function and so on run on the host.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Note that a host can play host to multiple devices; for example, an </a:t>
            </a:r>
            <a:r>
              <a:rPr lang="en-US" dirty="0" smtClean="0"/>
              <a:t>S2050 </a:t>
            </a:r>
            <a:r>
              <a:rPr lang="en-US" dirty="0"/>
              <a:t>server contains 4 </a:t>
            </a:r>
            <a:r>
              <a:rPr lang="en-US" dirty="0" smtClean="0"/>
              <a:t>C2050 </a:t>
            </a:r>
            <a:r>
              <a:rPr lang="en-US" dirty="0"/>
              <a:t>GPU cards, and if a single host has two </a:t>
            </a:r>
            <a:r>
              <a:rPr lang="en-US" dirty="0" err="1"/>
              <a:t>PCIe</a:t>
            </a:r>
            <a:r>
              <a:rPr lang="en-US" dirty="0"/>
              <a:t> slots, then both of the </a:t>
            </a:r>
            <a:r>
              <a:rPr lang="en-US" dirty="0" err="1"/>
              <a:t>PCIe</a:t>
            </a:r>
            <a:r>
              <a:rPr lang="en-US" dirty="0"/>
              <a:t> plugs of the </a:t>
            </a:r>
            <a:r>
              <a:rPr lang="en-US" dirty="0" smtClean="0"/>
              <a:t>S2050 </a:t>
            </a:r>
            <a:r>
              <a:rPr lang="en-US" dirty="0"/>
              <a:t>can be plugged into that same host.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7D721-F353-4419-B13F-B3A1ED6091EE}" type="slidenum">
              <a:rPr lang="en-US"/>
              <a:pPr/>
              <a:t>47</a:t>
            </a:fld>
            <a:endParaRPr 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Copying Data from Host to Device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If data need to move from the host (where presumably the data are initially input or generated), then a copy has to exist in both places.</a:t>
            </a:r>
          </a:p>
          <a:p>
            <a:pPr>
              <a:buFont typeface="Wingdings" pitchFamily="2" charset="2"/>
              <a:buNone/>
            </a:pPr>
            <a:r>
              <a:rPr lang="en-US"/>
              <a:t>Typically, what’s copied are arrays, though of course you can also copy a scalar (the address of which is treated as an array of length 1).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0577D-74D6-4A37-9503-F497531E4E6B}" type="slidenum">
              <a:rPr lang="en-US"/>
              <a:pPr/>
              <a:t>48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Memory Hierarchy #1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191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CUDA has a hierarchy of several kinds of memory:</a:t>
            </a:r>
          </a:p>
          <a:p>
            <a:pPr>
              <a:lnSpc>
                <a:spcPct val="90000"/>
              </a:lnSpc>
            </a:pPr>
            <a:r>
              <a:rPr lang="en-US"/>
              <a:t>Host memory (x86 server)</a:t>
            </a:r>
          </a:p>
          <a:p>
            <a:pPr>
              <a:lnSpc>
                <a:spcPct val="90000"/>
              </a:lnSpc>
            </a:pPr>
            <a:r>
              <a:rPr lang="en-US"/>
              <a:t>Device memory (GPU)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Global</a:t>
            </a:r>
            <a:r>
              <a:rPr lang="en-US"/>
              <a:t>: visible to all threads in all blocks –              largest, slowest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Shared</a:t>
            </a:r>
            <a:r>
              <a:rPr lang="en-US"/>
              <a:t>: visible to all threads in a particular block – medium size, medium speed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Local</a:t>
            </a:r>
            <a:r>
              <a:rPr lang="en-US"/>
              <a:t>: visible only to a particular thread –    smallest, fastest</a:t>
            </a:r>
          </a:p>
        </p:txBody>
      </p:sp>
      <p:pic>
        <p:nvPicPr>
          <p:cNvPr id="1091588" name="Picture 4" descr="080604cuda4_f1_memory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295400"/>
            <a:ext cx="4081462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AE131-5316-4CB5-B336-C2F0616C2BF8}" type="slidenum">
              <a:rPr lang="en-US"/>
              <a:pPr/>
              <a:t>49</a:t>
            </a:fld>
            <a:endParaRPr lang="en-US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Memory Hierarchy #2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CUDA has a hierarchy of several kinds of memory:</a:t>
            </a:r>
          </a:p>
          <a:p>
            <a:r>
              <a:rPr lang="en-US"/>
              <a:t>Host memory (x86 server)</a:t>
            </a:r>
          </a:p>
          <a:p>
            <a:r>
              <a:rPr lang="en-US"/>
              <a:t>Device memory (GPU)</a:t>
            </a:r>
          </a:p>
          <a:p>
            <a:pPr lvl="1"/>
            <a:r>
              <a:rPr lang="en-US" b="1" i="1" u="sng"/>
              <a:t>Constant</a:t>
            </a:r>
            <a:r>
              <a:rPr lang="en-US"/>
              <a:t>: visible to all threads in all blocks;       read only</a:t>
            </a:r>
          </a:p>
          <a:p>
            <a:pPr lvl="1"/>
            <a:r>
              <a:rPr lang="en-US" b="1" i="1" u="sng"/>
              <a:t>Texture</a:t>
            </a:r>
            <a:r>
              <a:rPr lang="en-US"/>
              <a:t>: visible to all threads in all blocks;       read only</a:t>
            </a:r>
          </a:p>
        </p:txBody>
      </p:sp>
      <p:pic>
        <p:nvPicPr>
          <p:cNvPr id="1092612" name="Picture 4" descr="080604cuda4_f1_memory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295400"/>
            <a:ext cx="4081462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6A60B-5CF5-4EED-9A78-B06415D10CCF}" type="slidenum">
              <a:rPr lang="en-US"/>
              <a:pPr/>
              <a:t>5</a:t>
            </a:fld>
            <a:endParaRPr lang="en-US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Accelerators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HPC, an accelerator is hardware component whose role is to speed up some aspect of the computing workload.</a:t>
            </a:r>
          </a:p>
          <a:p>
            <a:r>
              <a:rPr lang="en-US"/>
              <a:t>In the olden days (1980s), supercomputers sometimes had </a:t>
            </a:r>
            <a:r>
              <a:rPr lang="en-US" b="1" i="1" u="sng"/>
              <a:t>array processors</a:t>
            </a:r>
            <a:r>
              <a:rPr lang="en-US"/>
              <a:t>, which did vector operations on arrays, and PCs sometimes had </a:t>
            </a:r>
            <a:r>
              <a:rPr lang="en-US" b="1" i="1" u="sng"/>
              <a:t>floating point accelerators</a:t>
            </a:r>
            <a:r>
              <a:rPr lang="en-US"/>
              <a:t>: little chips that did the floating point calculations in hardware rather than software.</a:t>
            </a:r>
          </a:p>
          <a:p>
            <a:r>
              <a:rPr lang="en-US"/>
              <a:t>More recently, </a:t>
            </a:r>
            <a:r>
              <a:rPr lang="en-US" b="1" i="1" u="sng"/>
              <a:t>Field Programmable Gate Arrays</a:t>
            </a:r>
            <a:r>
              <a:rPr lang="en-US"/>
              <a:t> (FPGAs) allow reprogramming deep into the hardware.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CUDA Example:</a:t>
            </a:r>
            <a:br>
              <a:rPr lang="en-US" sz="6000"/>
            </a:br>
            <a:r>
              <a:rPr lang="en-US" sz="6000"/>
              <a:t>Matrix-Matrix Multiply</a:t>
            </a:r>
          </a:p>
        </p:txBody>
      </p:sp>
      <p:sp>
        <p:nvSpPr>
          <p:cNvPr id="1093635" name="Text Box 3"/>
          <p:cNvSpPr txBox="1">
            <a:spLocks noChangeArrowheads="1"/>
          </p:cNvSpPr>
          <p:nvPr/>
        </p:nvSpPr>
        <p:spPr bwMode="auto">
          <a:xfrm>
            <a:off x="762000" y="3962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  <a:hlinkClick r:id="rId2"/>
              </a:rPr>
              <a:t>http://developer.download.nvidia.com/compute/cuda/sdk/website/Linear_Algebra.html#matrixMul</a:t>
            </a:r>
            <a:endParaRPr lang="en-US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93C36-0336-4B9B-AE18-7F77102D1A10}" type="slidenum">
              <a:rPr lang="en-US"/>
              <a:pPr/>
              <a:t>51</a:t>
            </a:fld>
            <a:endParaRPr lang="en-US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Matrix-Matrix Multiply Main Part 1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816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host_A;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device_A;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device_C;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host_A = (float*) malloc(mem_size_A);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host_B = (float*) malloc(mem_size_B);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host_C = (float*) malloc(mem_size_C);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&amp;device_A, mem_size_A);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&amp;device_B, mem_size_B);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&amp;device_C, mem_size_C);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Set up the initial values of A and B here.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Henry says: I’ve oversimplified this a bit from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the original example code.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795D0-5BD7-4D75-8847-9744F260F496}" type="slidenum">
              <a:rPr lang="en-US"/>
              <a:pPr/>
              <a:t>52</a:t>
            </a:fld>
            <a:endParaRPr lang="en-US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Matrix-Matrix Multiply Main Part 2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copy host memory to device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cudaMemcpy(device_A, host_A, mem_size_A,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cudaMemcpyHostToDevice);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cudaMemcpy(device_B, host_B, mem_size_B,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cudaMemcpyHostToDevice);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setup execution parameters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dim3 threads(BLOCK_SIZE, BLOCK_SIZE);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dim3 grid(WC / threads.x, HC / threads.y);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execute the kernel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matrixMul&lt;&lt;&lt; grid, threads &gt;&gt;&gt;(device_C,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                    device_A, device_B, WA, WB);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copy result from device to host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cudaMemcpy(host_C, device_C, mem_size_C,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cudaMemcpyDeviceToHost);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FD068-D56E-48AD-AEE7-64667221EFBF}" type="slidenum">
              <a:rPr lang="en-US"/>
              <a:pPr/>
              <a:t>53</a:t>
            </a:fld>
            <a:endParaRPr lang="en-US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1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__global__</a:t>
            </a:r>
            <a:r>
              <a:rPr lang="en-US" sz="1400">
                <a:latin typeface="Courier New" pitchFamily="49" charset="0"/>
              </a:rPr>
              <a:t> void matrixMul( float* C, float* A, float* B, int wA, int wB)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Block index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bx = blockIdx.x;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by = blockIdx.y;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Thread index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tx = threadIdx.x;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ty = threadIdx.y;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first sub-matrix of A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aBegin = wA * BLOCK_SIZE * by;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last sub-matrix of A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aEnd   = aBegin + wA - 1;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Step size used to iterate through the sub-matrices of 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aStep  = BLOCK_SIZE;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first sub-matrix of B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bBegin = BLOCK_SIZE * bx;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Step size used to iterate through the sub-matrices of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bStep  = BLOCK_SIZE * wB;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Csub is used to store the element of the block sub-matrix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that is computed by the thread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float Csub = 0;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86244-B664-40CF-A0E4-5ACC71CAF477}" type="slidenum">
              <a:rPr lang="en-US"/>
              <a:pPr/>
              <a:t>54</a:t>
            </a:fld>
            <a:endParaRPr lang="en-US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2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Loop over all the sub-matrices of A and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required to compute the block sub-matrix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for (int a = aBegin, b = bBegin;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a &lt;= aEnd;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a += aStep, b += bStep) {</a:t>
            </a: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Declaration of the shared memory array As used to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store the sub-matrix of 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__shared__ float As[BLOCK_SIZE][BLOCK_SIZE];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Declaration of the shared memory array Bs used to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store the sub-matrix of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__shared__ float Bs[BLOCK_SIZE][BLOCK_SIZE];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Load the matrices from device memory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to shared memory; each thread loads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one element of each 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AS(ty, tx) = A[a + wA * ty + tx];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BS(ty, tx) = B[b + wB * ty + tx];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Synchronize to make sure the matrices are loaded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__syncthreads();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BB431-F764-4469-8F1C-837456F2898A}" type="slidenum">
              <a:rPr lang="en-US"/>
              <a:pPr/>
              <a:t>55</a:t>
            </a:fld>
            <a:endParaRPr 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3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Multiply the two matrices together;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each thread computes one element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of the block sub-matrix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for (int k = 0; k &lt; BLOCK_SIZE; ++k)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Csub += AS(ty, k) * BS(k, tx);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Synchronize to make sure that the preceding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computation is done before loading two new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sub-matrices of A and B in the next iteration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__syncthreads();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Write the block sub-matrix to device memory;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each thread writes one element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int c = wB * BLOCK_SIZE * by + BLOCK_SIZE * bx;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C[c + wB * ty + tx] = Csub;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5DC49-FE7F-4452-A238-05F1AEBD2A1E}" type="slidenum">
              <a:rPr lang="en-US"/>
              <a:pPr/>
              <a:t>56</a:t>
            </a:fld>
            <a:endParaRPr lang="en-US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Would We Really Do It This Way?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We wouldn’t really do matrix-matrix multiply this way.</a:t>
            </a:r>
          </a:p>
          <a:p>
            <a:pPr>
              <a:buFont typeface="Wingdings" pitchFamily="2" charset="2"/>
              <a:buNone/>
            </a:pPr>
            <a:r>
              <a:rPr lang="en-US"/>
              <a:t>NVIDIA has developed a CUDA implementation of the BLAS libraries, which include a highly tuned   matrix-matrix multiply routine.</a:t>
            </a:r>
          </a:p>
          <a:p>
            <a:pPr>
              <a:buFont typeface="Wingdings" pitchFamily="2" charset="2"/>
              <a:buNone/>
            </a:pPr>
            <a:r>
              <a:rPr lang="en-US"/>
              <a:t>(We’ll learn about BLAS next time.)</a:t>
            </a:r>
          </a:p>
          <a:p>
            <a:pPr>
              <a:buFont typeface="Wingdings" pitchFamily="2" charset="2"/>
              <a:buNone/>
            </a:pPr>
            <a:r>
              <a:rPr lang="en-US"/>
              <a:t>There’s also a CUDA FFT library, if your code needs Fast Fourier Transforms.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57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90625"/>
            <a:ext cx="1295400" cy="1752600"/>
            <a:chOff x="4032" y="1611"/>
            <a:chExt cx="1296" cy="165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" y="1680"/>
              <a:ext cx="1238" cy="1584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032" y="1611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</a:t>
            </a:r>
            <a:r>
              <a:rPr lang="en-US" sz="3600" dirty="0" smtClean="0"/>
              <a:t>2010</a:t>
            </a:r>
            <a:endParaRPr lang="en-US" sz="3600" dirty="0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36225" y="2819400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  <a:endParaRPr lang="en-US" sz="1200" dirty="0"/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1600200" cy="1200150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8288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err="1"/>
              <a:t>Sangtae</a:t>
            </a:r>
            <a:r>
              <a:rPr lang="en-US" sz="12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NSF </a:t>
            </a:r>
            <a:r>
              <a:rPr lang="en-US" sz="1200" dirty="0" smtClean="0"/>
              <a:t>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Division </a:t>
            </a:r>
            <a:r>
              <a:rPr lang="en-US" sz="1200" dirty="0"/>
              <a:t>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1155700" cy="1219200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28850" y="2660075"/>
            <a:ext cx="1828800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Computer &amp; </a:t>
            </a:r>
            <a:r>
              <a:rPr lang="en-US" sz="1200" dirty="0"/>
              <a:t>Information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Science </a:t>
            </a:r>
            <a:r>
              <a:rPr lang="en-US" sz="1200" dirty="0" smtClean="0"/>
              <a:t>&amp; </a:t>
            </a:r>
            <a:r>
              <a:rPr lang="en-US" sz="1200" dirty="0"/>
              <a:t>Engineering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447800"/>
            <a:ext cx="1143000" cy="1434353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3276600" y="28789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447800"/>
            <a:ext cx="1087438" cy="1447800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5791200" y="2895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Jay </a:t>
            </a:r>
            <a:r>
              <a:rPr lang="en-US" sz="1200" dirty="0" err="1"/>
              <a:t>Boisseau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1" y="1447800"/>
            <a:ext cx="1143000" cy="1495746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950825" y="2912225"/>
            <a:ext cx="152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/>
              <a:t>2008 Keynote: </a:t>
            </a:r>
            <a:r>
              <a:rPr lang="en-US" sz="1200" dirty="0" smtClean="0"/>
              <a:t>    Jos</a:t>
            </a:r>
            <a:r>
              <a:rPr lang="en-US" sz="1200" dirty="0" smtClean="0">
                <a:cs typeface="Times New Roman" pitchFamily="18" charset="0"/>
              </a:rPr>
              <a:t>é </a:t>
            </a:r>
            <a:r>
              <a:rPr lang="en-US" sz="1200" dirty="0">
                <a:cs typeface="Times New Roman" pitchFamily="18" charset="0"/>
              </a:rPr>
              <a:t>Munoz </a:t>
            </a:r>
            <a:r>
              <a:rPr lang="en-US" sz="1200" dirty="0" smtClean="0">
                <a:cs typeface="Times New Roman" pitchFamily="18" charset="0"/>
              </a:rPr>
              <a:t>    Deputy </a:t>
            </a:r>
            <a:r>
              <a:rPr lang="en-US" sz="1200" dirty="0">
                <a:cs typeface="Times New Roman" pitchFamily="18" charset="0"/>
              </a:rPr>
              <a:t>Office Director/ Senior Scientific Advisor </a:t>
            </a:r>
            <a:r>
              <a:rPr lang="en-US" sz="1200" dirty="0" smtClean="0">
                <a:cs typeface="Times New Roman" pitchFamily="18" charset="0"/>
              </a:rPr>
              <a:t>NSF Office </a:t>
            </a:r>
            <a:r>
              <a:rPr lang="en-US" sz="1200" dirty="0">
                <a:cs typeface="Times New Roman" pitchFamily="18" charset="0"/>
              </a:rPr>
              <a:t>of </a:t>
            </a:r>
            <a:r>
              <a:rPr lang="en-US" sz="1200" dirty="0" smtClean="0">
                <a:cs typeface="Times New Roman" pitchFamily="18" charset="0"/>
              </a:rPr>
              <a:t>Cyberinfrastructure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278475" y="4953000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/>
              <a:t>2009 Keynote: Douglass </a:t>
            </a:r>
            <a:r>
              <a:rPr lang="en-US" sz="1200" dirty="0" smtClean="0"/>
              <a:t>Post  Chief </a:t>
            </a:r>
            <a:r>
              <a:rPr lang="en-US" sz="1200" dirty="0"/>
              <a:t>Scientist         US Dept of Defense       HPC Modernization Program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733800" y="4800600"/>
            <a:ext cx="4876800" cy="987963"/>
            <a:chOff x="3276600" y="4572001"/>
            <a:chExt cx="4876800" cy="987963"/>
          </a:xfrm>
        </p:grpSpPr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581400" y="4572001"/>
              <a:ext cx="4267200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b="1" dirty="0"/>
                <a:t>FREE! Wed Oct </a:t>
              </a:r>
              <a:r>
                <a:rPr lang="en-US" sz="2400" b="1" dirty="0" smtClean="0"/>
                <a:t>6 2010 </a:t>
              </a:r>
              <a:r>
                <a:rPr lang="en-US" sz="2400" b="1" dirty="0"/>
                <a:t>@ OU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Over 235 </a:t>
              </a:r>
              <a:r>
                <a:rPr lang="en-US" dirty="0" err="1" smtClean="0">
                  <a:solidFill>
                    <a:schemeClr val="bg1"/>
                  </a:solidFill>
                </a:rPr>
                <a:t>registratons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already!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Over 150 in the first day, over 200 in the first week, over 225 in the first month.</a:t>
              </a:r>
            </a:p>
          </p:txBody>
        </p:sp>
        <p:sp>
          <p:nvSpPr>
            <p:cNvPr id="554004" name="Text Box 20"/>
            <p:cNvSpPr txBox="1">
              <a:spLocks noChangeArrowheads="1"/>
            </p:cNvSpPr>
            <p:nvPr/>
          </p:nvSpPr>
          <p:spPr bwMode="auto">
            <a:xfrm>
              <a:off x="3276600" y="4800600"/>
              <a:ext cx="487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hlink"/>
                  </a:solidFill>
                  <a:latin typeface="Courier New" pitchFamily="49" charset="0"/>
                  <a:hlinkClick r:id="rId9"/>
                </a:rPr>
                <a:t>http://symposium2010.oscer.ou.edu/</a:t>
              </a:r>
              <a:endParaRPr lang="en-US" sz="1400" b="1" dirty="0">
                <a:solidFill>
                  <a:schemeClr val="hlink"/>
                </a:solidFill>
                <a:latin typeface="Courier New" pitchFamily="49" charset="0"/>
              </a:endParaRPr>
            </a:p>
          </p:txBody>
        </p:sp>
      </p:grp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3657599"/>
            <a:ext cx="1066800" cy="133211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9650" y="3724100"/>
            <a:ext cx="184547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548150" y="38934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2010 Keynote</a:t>
            </a:r>
          </a:p>
          <a:p>
            <a:pPr algn="l"/>
            <a:r>
              <a:rPr lang="en-US" sz="1600" b="1" dirty="0" smtClean="0"/>
              <a:t>Horst Simon, Director</a:t>
            </a:r>
          </a:p>
          <a:p>
            <a:pPr algn="l"/>
            <a:r>
              <a:rPr lang="en-US" sz="1600" b="1" dirty="0" smtClean="0"/>
              <a:t>National Energy Research Scientific Computing Center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smtClean="0"/>
              <a:t>Thanks for your attention!</a:t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Questions?</a:t>
            </a:r>
            <a:br>
              <a:rPr lang="en-US" sz="6000" smtClean="0"/>
            </a:br>
            <a:r>
              <a:rPr lang="en-US" sz="3200" smtClean="0">
                <a:hlinkClick r:id="rId4"/>
              </a:rPr>
              <a:t>www.oscer.ou.edu</a:t>
            </a:r>
            <a:endParaRPr lang="en-US" sz="320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BFD29-97EC-4EDA-82E8-73FDBC08346F}" type="slidenum">
              <a:rPr lang="en-US"/>
              <a:pPr/>
              <a:t>6</a:t>
            </a:fld>
            <a:endParaRPr lang="en-US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Accelerators are Good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Accelerators are good because:</a:t>
            </a:r>
          </a:p>
          <a:p>
            <a:r>
              <a:rPr lang="en-US"/>
              <a:t>they make your code run faster.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574CA-2BF4-4A93-99D5-757FB09DDB30}" type="slidenum">
              <a:rPr lang="en-US"/>
              <a:pPr/>
              <a:t>7</a:t>
            </a:fld>
            <a:endParaRPr lang="en-US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Accelerators are Bad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Accelerators are bad because:</a:t>
            </a:r>
          </a:p>
          <a:p>
            <a:r>
              <a:rPr lang="en-US"/>
              <a:t>they’re expensive;</a:t>
            </a:r>
          </a:p>
          <a:p>
            <a:r>
              <a:rPr lang="en-US"/>
              <a:t>they’re hard to program;</a:t>
            </a:r>
          </a:p>
          <a:p>
            <a:r>
              <a:rPr lang="en-US"/>
              <a:t>your code on them isn’t portable to other accelerators, so the labor you invest in programming them has a very short half-life.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15B86-55DD-4983-B0A4-F5AAC27B99BC}" type="slidenum">
              <a:rPr lang="en-US"/>
              <a:pPr/>
              <a:t>8</a:t>
            </a:fld>
            <a:endParaRPr lang="en-US"/>
          </a:p>
        </p:txBody>
      </p:sp>
      <p:pic>
        <p:nvPicPr>
          <p:cNvPr id="1047555" name="Picture 3" descr="46928a_01_ati_firepro_v8700_angled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114800" cy="2743200"/>
          </a:xfrm>
          <a:prstGeom prst="rect">
            <a:avLst/>
          </a:prstGeom>
          <a:noFill/>
        </p:spPr>
      </p:pic>
      <p:sp>
        <p:nvSpPr>
          <p:cNvPr id="1047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King of the Accelerators</a:t>
            </a:r>
          </a:p>
        </p:txBody>
      </p:sp>
      <p:sp>
        <p:nvSpPr>
          <p:cNvPr id="1047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The undisputed champion of accelerators is:</a:t>
            </a:r>
          </a:p>
          <a:p>
            <a:pPr>
              <a:buFont typeface="Wingdings" pitchFamily="2" charset="2"/>
              <a:buNone/>
            </a:pPr>
            <a:r>
              <a:rPr lang="en-US"/>
              <a:t>	the </a:t>
            </a:r>
            <a:r>
              <a:rPr lang="en-US" b="1" u="sng"/>
              <a:t>graphics processing unit.</a:t>
            </a:r>
          </a:p>
        </p:txBody>
      </p:sp>
      <p:sp>
        <p:nvSpPr>
          <p:cNvPr id="1047558" name="Text Box 6"/>
          <p:cNvSpPr txBox="1">
            <a:spLocks noChangeArrowheads="1"/>
          </p:cNvSpPr>
          <p:nvPr/>
        </p:nvSpPr>
        <p:spPr bwMode="auto">
          <a:xfrm>
            <a:off x="2362200" y="2262709"/>
            <a:ext cx="6457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ourier New" pitchFamily="49" charset="0"/>
                <a:hlinkClick r:id="rId3"/>
              </a:rPr>
              <a:t>http://www.amd.com/us-en/assets/content_type/DigitalMedia/46928a_01_ATI-FirePro_V8700_angled_low_res.gif</a:t>
            </a:r>
            <a:endParaRPr lang="en-US" sz="800" dirty="0">
              <a:latin typeface="Courier New" pitchFamily="49" charset="0"/>
            </a:endParaRPr>
          </a:p>
        </p:txBody>
      </p:sp>
      <p:sp>
        <p:nvSpPr>
          <p:cNvPr id="1047559" name="Text Box 7"/>
          <p:cNvSpPr txBox="1">
            <a:spLocks noChangeArrowheads="1"/>
          </p:cNvSpPr>
          <p:nvPr/>
        </p:nvSpPr>
        <p:spPr bwMode="auto">
          <a:xfrm>
            <a:off x="609600" y="2681287"/>
            <a:ext cx="4708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ourier New" pitchFamily="49" charset="0"/>
                <a:hlinkClick r:id="rId4"/>
              </a:rPr>
              <a:t>http://images.nvidia.com/products/quadro_fx_5800/Quadro_FX5800_low_3qtr.png</a:t>
            </a:r>
            <a:endParaRPr lang="en-US" sz="800" dirty="0">
              <a:latin typeface="Courier New" pitchFamily="49" charset="0"/>
            </a:endParaRPr>
          </a:p>
        </p:txBody>
      </p:sp>
      <p:pic>
        <p:nvPicPr>
          <p:cNvPr id="1047560" name="Picture 8" descr="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03763"/>
            <a:ext cx="1752600" cy="1169987"/>
          </a:xfrm>
          <a:prstGeom prst="rect">
            <a:avLst/>
          </a:prstGeom>
          <a:noFill/>
        </p:spPr>
      </p:pic>
      <p:sp>
        <p:nvSpPr>
          <p:cNvPr id="1047561" name="Text Box 9"/>
          <p:cNvSpPr txBox="1">
            <a:spLocks noChangeArrowheads="1"/>
          </p:cNvSpPr>
          <p:nvPr/>
        </p:nvSpPr>
        <p:spPr bwMode="auto">
          <a:xfrm>
            <a:off x="1524000" y="5828778"/>
            <a:ext cx="502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latin typeface="Courier New" pitchFamily="49" charset="0"/>
                <a:hlinkClick r:id="rId6"/>
              </a:rPr>
              <a:t>http://www.gamecyte.com/wp-content/uploads/2009/01/ibm-sony-toshiba-cell.jpg</a:t>
            </a:r>
            <a:endParaRPr lang="en-US" sz="800" dirty="0">
              <a:latin typeface="Courier New" pitchFamily="49" charset="0"/>
            </a:endParaRPr>
          </a:p>
        </p:txBody>
      </p:sp>
      <p:pic>
        <p:nvPicPr>
          <p:cNvPr id="12" name="Picture 11" descr="nvidia_geforce_gtx_480_3qtr_l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2819400"/>
            <a:ext cx="3590925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GPGPU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24102-C694-4DEC-8AAC-4BDAC0ECE850}" type="slidenum">
              <a:rPr lang="en-US"/>
              <a:pPr/>
              <a:t>9</a:t>
            </a:fld>
            <a:endParaRPr lang="en-US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GPU?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/>
              <a:t>Graphics Processing Units</a:t>
            </a:r>
            <a:r>
              <a:rPr lang="en-US"/>
              <a:t> (GPUs) were originally designed to accelerate graphics tasks like image rendering.</a:t>
            </a:r>
          </a:p>
          <a:p>
            <a:r>
              <a:rPr lang="en-US"/>
              <a:t>They became very very popular with videogamers, because they’ve produced better and better images, and lightning fast.</a:t>
            </a:r>
          </a:p>
          <a:p>
            <a:r>
              <a:rPr lang="en-US"/>
              <a:t>And, prices have been extremely good, ranging from three figures at the low end to four figures at the high end.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8166</TotalTime>
  <Words>4293</Words>
  <Application>Microsoft Office PowerPoint</Application>
  <PresentationFormat>On-screen Show (4:3)</PresentationFormat>
  <Paragraphs>679</Paragraphs>
  <Slides>58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Blends</vt:lpstr>
      <vt:lpstr>Worksheet</vt:lpstr>
      <vt:lpstr>Parallel Programming &amp; Cluster Computing  GPGPU: Number Crunching in Your Graphics Card</vt:lpstr>
      <vt:lpstr>Outline</vt:lpstr>
      <vt:lpstr>What is GPGPU?</vt:lpstr>
      <vt:lpstr>Accelerators</vt:lpstr>
      <vt:lpstr>Accelerators</vt:lpstr>
      <vt:lpstr>Why Accelerators are Good</vt:lpstr>
      <vt:lpstr>Why Accelerators are Bad</vt:lpstr>
      <vt:lpstr>The King of the Accelerators</vt:lpstr>
      <vt:lpstr>Why GPU?</vt:lpstr>
      <vt:lpstr>GPUs are Popular</vt:lpstr>
      <vt:lpstr>GPU Do Arithmetic</vt:lpstr>
      <vt:lpstr>GPU Programming</vt:lpstr>
      <vt:lpstr>Hard to Program?</vt:lpstr>
      <vt:lpstr>Easy to Program?</vt:lpstr>
      <vt:lpstr>How to Program a GPU</vt:lpstr>
      <vt:lpstr>NVIDIA CUDA</vt:lpstr>
      <vt:lpstr>CUDA Example Part 1</vt:lpstr>
      <vt:lpstr>CUDA Example Part 2</vt:lpstr>
      <vt:lpstr>AMD/ATI Brook+</vt:lpstr>
      <vt:lpstr>Brook+ Example Part 1</vt:lpstr>
      <vt:lpstr>Brook+ Example Part 2</vt:lpstr>
      <vt:lpstr>OpenCL</vt:lpstr>
      <vt:lpstr>OpenCL Example Part 1</vt:lpstr>
      <vt:lpstr>OpenCL Example Part 2</vt:lpstr>
      <vt:lpstr>OpenCL Example Part 3</vt:lpstr>
      <vt:lpstr>OpenCL Example Part 4</vt:lpstr>
      <vt:lpstr>Portland Group Accelerator Directives</vt:lpstr>
      <vt:lpstr>PGI Accelerator Example</vt:lpstr>
      <vt:lpstr>Digging Deeper: CUDA on NVIDIA</vt:lpstr>
      <vt:lpstr>NVIDIA Tesla</vt:lpstr>
      <vt:lpstr>NVIDIA Tesla C2050 Card Specs</vt:lpstr>
      <vt:lpstr>NVIDIA Tesla S2050 Server Specs</vt:lpstr>
      <vt:lpstr>Compare x86 vs S2050</vt:lpstr>
      <vt:lpstr>Compare x86 vs S2050</vt:lpstr>
      <vt:lpstr>What Are the Downsides?</vt:lpstr>
      <vt:lpstr>Programming for Performance</vt:lpstr>
      <vt:lpstr>Does CUDA Help?</vt:lpstr>
      <vt:lpstr>CUDA Thread Hierarchy and Memory Hierarchy</vt:lpstr>
      <vt:lpstr>Slide 39</vt:lpstr>
      <vt:lpstr>Buzzword: Kernel</vt:lpstr>
      <vt:lpstr>Buzzword: Thread</vt:lpstr>
      <vt:lpstr>Buzzword: Block</vt:lpstr>
      <vt:lpstr>Buzzword: Grid</vt:lpstr>
      <vt:lpstr>NVIDIA GPU Hierarchy</vt:lpstr>
      <vt:lpstr>CUDA Built-in Variables</vt:lpstr>
      <vt:lpstr>__global__ Keyword</vt:lpstr>
      <vt:lpstr>Copying Data from Host to Device</vt:lpstr>
      <vt:lpstr>CUDA Memory Hierarchy #1</vt:lpstr>
      <vt:lpstr>CUDA Memory Hierarchy #2</vt:lpstr>
      <vt:lpstr>CUDA Example: Matrix-Matrix Multiply</vt:lpstr>
      <vt:lpstr>Matrix-Matrix Multiply Main Part 1</vt:lpstr>
      <vt:lpstr>Matrix-Matrix Multiply Main Part 2</vt:lpstr>
      <vt:lpstr>Matrix Matrix Multiply Kernel Part 1</vt:lpstr>
      <vt:lpstr>Matrix Matrix Multiply Kernel Part 2</vt:lpstr>
      <vt:lpstr>Matrix Matrix Multiply Kernel Part 3</vt:lpstr>
      <vt:lpstr>Would We Really Do It This Way?</vt:lpstr>
      <vt:lpstr>OK Supercomputing Symposium 2010</vt:lpstr>
      <vt:lpstr>Thanks for your attention!   Questions? www.oscer.ou.edu</vt:lpstr>
    </vt:vector>
  </TitlesOfParts>
  <Company>University of Oklahoma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hneeman</cp:lastModifiedBy>
  <cp:revision>452</cp:revision>
  <cp:lastPrinted>1601-01-01T00:00:00Z</cp:lastPrinted>
  <dcterms:created xsi:type="dcterms:W3CDTF">2001-08-18T12:37:15Z</dcterms:created>
  <dcterms:modified xsi:type="dcterms:W3CDTF">2010-10-05T04:38:03Z</dcterms:modified>
</cp:coreProperties>
</file>