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81" r:id="rId13"/>
    <p:sldId id="282" r:id="rId14"/>
    <p:sldId id="283" r:id="rId15"/>
    <p:sldId id="285" r:id="rId16"/>
    <p:sldId id="266" r:id="rId17"/>
    <p:sldId id="267" r:id="rId18"/>
    <p:sldId id="268" r:id="rId19"/>
    <p:sldId id="272" r:id="rId20"/>
    <p:sldId id="273" r:id="rId21"/>
    <p:sldId id="274" r:id="rId22"/>
    <p:sldId id="275" r:id="rId23"/>
    <p:sldId id="277" r:id="rId24"/>
    <p:sldId id="278" r:id="rId25"/>
    <p:sldId id="279" r:id="rId2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9" autoAdjust="0"/>
  </p:normalViewPr>
  <p:slideViewPr>
    <p:cSldViewPr>
      <p:cViewPr varScale="1">
        <p:scale>
          <a:sx n="59" d="100"/>
          <a:sy n="59" d="100"/>
        </p:scale>
        <p:origin x="-129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1D9265F-01BB-4EF4-8822-69D599F1B42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68B2F53-DC21-468B-8F98-1BF6D3766535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Ako zelimo povecati horizontalnu razluciviost t(num stabilnost) reba smanjiti vremenski korak i treba povecati vertikalnu rezoluciju-s istom fizikom 8x dulje vrijeme integracije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r>
              <a:rPr lang="en-US"/>
              <a:t>Radi se do 30 timestepova unaprijed. Timestep je 1min. Operativno je 5-6 min.</a:t>
            </a:r>
          </a:p>
          <a:p>
            <a:pPr lvl="0">
              <a:buNone/>
            </a:pPr>
            <a:endParaRPr lang="en-US"/>
          </a:p>
          <a:p>
            <a:pPr lvl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/>
            <a:r>
              <a:rPr lang="en-US" sz="2800" dirty="0">
                <a:latin typeface="Arial" pitchFamily="34"/>
              </a:rPr>
              <a:t>RC-LACE is a part of ALADIN Consortium, status of RC-LACE is specific because significant part of the model development and research work are done bye scientists from RC‑LACE countries in </a:t>
            </a:r>
            <a:r>
              <a:rPr lang="fr-FR" sz="2800" dirty="0" err="1">
                <a:latin typeface="Arial" pitchFamily="34"/>
              </a:rPr>
              <a:t>Méteo</a:t>
            </a:r>
            <a:r>
              <a:rPr lang="fr-FR" sz="2800" dirty="0">
                <a:latin typeface="Arial" pitchFamily="34"/>
              </a:rPr>
              <a:t>-</a:t>
            </a:r>
            <a:r>
              <a:rPr lang="fr-FR" sz="2800" dirty="0" err="1">
                <a:latin typeface="Arial" pitchFamily="34"/>
              </a:rPr>
              <a:t>Francé</a:t>
            </a:r>
            <a:r>
              <a:rPr lang="en-US" sz="2800" dirty="0">
                <a:latin typeface="Arial" pitchFamily="34"/>
              </a:rPr>
              <a:t> or in home institutes.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2A6EC5-0938-4CF6-8606-2E54D528A4F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F8E657-CE4E-4EBD-BE03-943C8F2E9E0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354128-7E4E-4407-B45D-24855D596C5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FB8EDD-5314-49EE-BD74-B837CA31761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E7615-B4C3-4765-88CD-B0AFAFB7BEB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EAF8AA-EF67-4748-8768-9E9A1010970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8C3A7B-2621-4B8D-8315-59354508909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12157D-2360-4278-86DE-FF61BC21860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3CAC80-8D58-4D14-B62D-9C7152C0104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6ED246-1AC8-425A-8A05-B117A96B6E1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C1A3E5-313F-4910-BF32-E66A71C1328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640000004B0FFB7843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DBEF2B4-640E-4272-9ED0-450B00107768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rtl="0" hangingPunct="0">
        <a:buNone/>
        <a:tabLst/>
        <a:defRPr lang="en-US" sz="440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1pPr>
      <a:lvl2pPr marL="0" marR="0" lvl="1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2pPr>
      <a:lvl3pPr marL="0" marR="0" lvl="2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3pPr>
      <a:lvl4pPr marL="0" marR="0" lvl="3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4pPr>
      <a:lvl5pPr marL="0" marR="0" lvl="4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5pPr>
      <a:lvl6pPr marL="0" marR="0" lvl="5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6pPr>
      <a:lvl7pPr marL="0" marR="0" lvl="6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7pPr>
      <a:lvl8pPr marL="0" marR="0" lvl="7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8pPr>
      <a:lvl9pPr marL="0" marR="0" lvl="8" indent="0" rtl="0" hangingPunct="0">
        <a:buClr>
          <a:srgbClr val="FF6309"/>
        </a:buClr>
        <a:buSzPct val="45000"/>
        <a:buFont typeface="StarSymbol"/>
        <a:buChar char=""/>
        <a:tabLst/>
        <a:defRPr lang="en-US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539749" y="2233613"/>
            <a:ext cx="9072563" cy="3862387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000" b="1" dirty="0"/>
              <a:t>Supercomputing at </a:t>
            </a:r>
            <a:r>
              <a:rPr lang="en-US" sz="4000" b="1" dirty="0" smtClean="0"/>
              <a:t>Croatian Hydrological and Meteorological Service</a:t>
            </a:r>
            <a:endParaRPr lang="en-US" sz="4000" b="1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Antonio </a:t>
            </a:r>
            <a:r>
              <a:rPr lang="en-US" dirty="0" err="1"/>
              <a:t>Stanesic</a:t>
            </a:r>
            <a:endParaRPr lang="en-US" dirty="0"/>
          </a:p>
        </p:txBody>
      </p:sp>
      <p:pic>
        <p:nvPicPr>
          <p:cNvPr id="5" name="Picture 4" descr="dhmz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075" y="6675437"/>
            <a:ext cx="604837" cy="682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17537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About models in ALADIN World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3549" y="1458912"/>
            <a:ext cx="9072563" cy="62833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algn="just">
              <a:buBlip>
                <a:blip r:embed="rId3"/>
              </a:buBlip>
            </a:pPr>
            <a:r>
              <a:rPr lang="en-US" sz="2600" b="1" dirty="0" smtClean="0">
                <a:latin typeface="Arial" pitchFamily="34"/>
              </a:rPr>
              <a:t>ARPEGE</a:t>
            </a:r>
            <a:r>
              <a:rPr lang="en-US" sz="2600" dirty="0" smtClean="0">
                <a:latin typeface="Arial" pitchFamily="34"/>
              </a:rPr>
              <a:t> – global spectral model</a:t>
            </a:r>
          </a:p>
          <a:p>
            <a:pPr algn="just">
              <a:buBlip>
                <a:blip r:embed="rId3"/>
              </a:buBlip>
            </a:pPr>
            <a:r>
              <a:rPr lang="en-US" sz="2600" b="1" dirty="0" smtClean="0">
                <a:latin typeface="Arial" pitchFamily="34"/>
              </a:rPr>
              <a:t>ALADIN </a:t>
            </a:r>
            <a:r>
              <a:rPr lang="en-US" sz="2600" dirty="0" smtClean="0">
                <a:latin typeface="Arial" pitchFamily="34"/>
              </a:rPr>
              <a:t>– NH/H regional NWP model developed for scale ~ 10 km</a:t>
            </a:r>
            <a:endParaRPr lang="en-US" sz="2600" dirty="0">
              <a:latin typeface="Arial" pitchFamily="34"/>
            </a:endParaRPr>
          </a:p>
          <a:p>
            <a:pPr>
              <a:buBlip>
                <a:blip r:embed="rId3"/>
              </a:buBlip>
            </a:pPr>
            <a:r>
              <a:rPr lang="en-US" sz="2600" b="1" dirty="0" err="1" smtClean="0">
                <a:latin typeface="Arial" pitchFamily="34"/>
              </a:rPr>
              <a:t>Mezo</a:t>
            </a:r>
            <a:r>
              <a:rPr lang="en-US" sz="2600" b="1" dirty="0" smtClean="0">
                <a:latin typeface="Arial" pitchFamily="34"/>
              </a:rPr>
              <a:t>-NH </a:t>
            </a:r>
            <a:r>
              <a:rPr lang="en-US" sz="2600" dirty="0" smtClean="0">
                <a:latin typeface="Arial" pitchFamily="34"/>
              </a:rPr>
              <a:t>– NH </a:t>
            </a:r>
            <a:r>
              <a:rPr lang="en-US" sz="2600" dirty="0" err="1" smtClean="0">
                <a:latin typeface="Arial" pitchFamily="34"/>
              </a:rPr>
              <a:t>mesoscale</a:t>
            </a:r>
            <a:r>
              <a:rPr lang="en-US" sz="2600" dirty="0" smtClean="0">
                <a:latin typeface="Arial" pitchFamily="34"/>
              </a:rPr>
              <a:t> </a:t>
            </a:r>
            <a:r>
              <a:rPr lang="en-US" sz="2600" dirty="0">
                <a:latin typeface="Arial" pitchFamily="34"/>
              </a:rPr>
              <a:t>atmospheric model of the French research </a:t>
            </a:r>
            <a:r>
              <a:rPr lang="en-US" sz="2600" dirty="0" smtClean="0">
                <a:latin typeface="Arial" pitchFamily="34"/>
              </a:rPr>
              <a:t>community</a:t>
            </a:r>
            <a:endParaRPr lang="en-US" sz="2600" dirty="0">
              <a:latin typeface="Arial" pitchFamily="34"/>
            </a:endParaRPr>
          </a:p>
          <a:p>
            <a:pPr>
              <a:buBlip>
                <a:blip r:embed="rId3"/>
              </a:buBlip>
            </a:pPr>
            <a:r>
              <a:rPr lang="en-US" sz="2600" b="1" dirty="0" smtClean="0">
                <a:latin typeface="Arial" pitchFamily="34"/>
              </a:rPr>
              <a:t>AROME </a:t>
            </a:r>
            <a:r>
              <a:rPr lang="en-US" sz="2600" dirty="0" smtClean="0">
                <a:latin typeface="Arial" pitchFamily="34"/>
              </a:rPr>
              <a:t>– NH </a:t>
            </a:r>
            <a:r>
              <a:rPr lang="en-US" sz="2600" dirty="0" err="1">
                <a:latin typeface="Arial" pitchFamily="34"/>
              </a:rPr>
              <a:t>mesoscale</a:t>
            </a:r>
            <a:r>
              <a:rPr lang="en-US" sz="2600" dirty="0">
                <a:latin typeface="Arial" pitchFamily="34"/>
              </a:rPr>
              <a:t> NWP model with advanced physics for </a:t>
            </a:r>
            <a:r>
              <a:rPr lang="en-US" sz="2600" dirty="0" err="1">
                <a:latin typeface="Arial" pitchFamily="34"/>
              </a:rPr>
              <a:t>nowcasting</a:t>
            </a:r>
            <a:r>
              <a:rPr lang="en-US" sz="2600" dirty="0">
                <a:latin typeface="Arial" pitchFamily="34"/>
              </a:rPr>
              <a:t> and very short range forecasting. Dynamical kernel – NH ALADIN and physical parameterization package of the </a:t>
            </a:r>
            <a:r>
              <a:rPr lang="en-US" sz="2600" dirty="0" err="1">
                <a:latin typeface="Arial" pitchFamily="34"/>
              </a:rPr>
              <a:t>Meso</a:t>
            </a:r>
            <a:r>
              <a:rPr lang="en-US" sz="2600" dirty="0">
                <a:latin typeface="Arial" pitchFamily="34"/>
              </a:rPr>
              <a:t>-NH for ~2 km resolution</a:t>
            </a:r>
          </a:p>
          <a:p>
            <a:pPr>
              <a:buBlip>
                <a:blip r:embed="rId3"/>
              </a:buBlip>
            </a:pPr>
            <a:r>
              <a:rPr lang="en-US" sz="2600" b="1" dirty="0">
                <a:latin typeface="Arial" pitchFamily="34"/>
              </a:rPr>
              <a:t>ALARO </a:t>
            </a:r>
            <a:r>
              <a:rPr lang="en-US" sz="2600" dirty="0">
                <a:latin typeface="Arial" pitchFamily="34"/>
              </a:rPr>
              <a:t>(is not a model</a:t>
            </a:r>
            <a:r>
              <a:rPr lang="en-US" sz="2600" dirty="0" smtClean="0">
                <a:latin typeface="Arial" pitchFamily="34"/>
              </a:rPr>
              <a:t>) – improved version </a:t>
            </a:r>
            <a:r>
              <a:rPr lang="en-US" sz="2600" dirty="0">
                <a:latin typeface="Arial" pitchFamily="34"/>
              </a:rPr>
              <a:t>of ALADIN: new radiation scheme, horizontal diffusion, microphysics, </a:t>
            </a:r>
            <a:r>
              <a:rPr lang="en-US" sz="2600" dirty="0" smtClean="0">
                <a:latin typeface="Arial" pitchFamily="34"/>
              </a:rPr>
              <a:t>TKE; </a:t>
            </a:r>
            <a:r>
              <a:rPr lang="en-US" sz="2600" dirty="0">
                <a:latin typeface="Arial" pitchFamily="34"/>
              </a:rPr>
              <a:t>mostly developed by </a:t>
            </a:r>
            <a:r>
              <a:rPr lang="en-US" sz="2600" dirty="0" smtClean="0">
                <a:latin typeface="Arial" pitchFamily="34"/>
              </a:rPr>
              <a:t>RC-LACE</a:t>
            </a:r>
            <a:endParaRPr lang="en-US" sz="2800" dirty="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Operational forecast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8924" y="1154112"/>
            <a:ext cx="5437188" cy="597852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Blip>
                <a:blip r:embed="rId3"/>
              </a:buBlip>
            </a:pPr>
            <a:endParaRPr lang="en-US" dirty="0"/>
          </a:p>
          <a:p>
            <a:pPr lvl="0">
              <a:buBlip>
                <a:blip r:embed="rId3"/>
              </a:buBlip>
            </a:pPr>
            <a:r>
              <a:rPr lang="en-US" sz="2800" dirty="0"/>
              <a:t>LBC – ARPEGE (global model); runs at </a:t>
            </a:r>
            <a:r>
              <a:rPr lang="en-US" sz="2800" dirty="0" err="1"/>
              <a:t>Meteo</a:t>
            </a:r>
            <a:r>
              <a:rPr lang="en-US" sz="2800" dirty="0"/>
              <a:t>-France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ALARO – regional model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8km horizontal resolution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hydrostatic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37 levels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(229x205) 240x216 grid points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72 hour forecast;1-3 hourly output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DADA – dynamical </a:t>
            </a:r>
            <a:r>
              <a:rPr lang="en-US" sz="2800" dirty="0" smtClean="0"/>
              <a:t>adaptation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10m wind forecast, 450x450gp, 15 levels (lowest 17m) below 1km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54675" y="2484438"/>
            <a:ext cx="4425950" cy="34813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DADA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5940425"/>
            <a:ext cx="9399588" cy="158591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200" dirty="0"/>
              <a:t>To make integration with smaller number of levels and only part of physical </a:t>
            </a:r>
            <a:r>
              <a:rPr lang="en-US" sz="2200" dirty="0" smtClean="0"/>
              <a:t>parameterizations </a:t>
            </a:r>
            <a:r>
              <a:rPr lang="en-US" sz="2200" dirty="0"/>
              <a:t>(vertical diffusion and influence of gravity waves) to adjust flow to better </a:t>
            </a:r>
            <a:r>
              <a:rPr lang="en-US" sz="2200" dirty="0" err="1"/>
              <a:t>orography</a:t>
            </a:r>
            <a:r>
              <a:rPr lang="en-US" sz="2200" dirty="0"/>
              <a:t> until quasi stationary state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4000" y="1224000"/>
            <a:ext cx="8797680" cy="4488120"/>
            <a:chOff x="684000" y="1224000"/>
            <a:chExt cx="8797680" cy="4488120"/>
          </a:xfrm>
        </p:grpSpPr>
        <p:grpSp>
          <p:nvGrpSpPr>
            <p:cNvPr id="5" name="Group 4"/>
            <p:cNvGrpSpPr/>
            <p:nvPr/>
          </p:nvGrpSpPr>
          <p:grpSpPr>
            <a:xfrm>
              <a:off x="684000" y="1224000"/>
              <a:ext cx="8797680" cy="4056120"/>
              <a:chOff x="684000" y="1224000"/>
              <a:chExt cx="8797680" cy="40561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84000" y="1224000"/>
                <a:ext cx="4975200" cy="4056120"/>
                <a:chOff x="684000" y="1224000"/>
                <a:chExt cx="4975200" cy="405612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alphaModFix/>
                  <a:lum/>
                </a:blip>
                <a:srcRect l="5154"/>
                <a:stretch>
                  <a:fillRect/>
                </a:stretch>
              </p:blipFill>
              <p:spPr>
                <a:xfrm>
                  <a:off x="684000" y="1224000"/>
                  <a:ext cx="4975200" cy="405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684000" y="1224000"/>
                  <a:ext cx="4975200" cy="40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6800" rIns="90000" bIns="46800" anchor="t" anchorCtr="0" compatLnSpc="0">
                  <a:spAutoFit/>
                </a:bodyPr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138280" y="1224000"/>
                <a:ext cx="4343400" cy="4056120"/>
                <a:chOff x="5138280" y="1224000"/>
                <a:chExt cx="4343400" cy="40561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 cstate="print">
                  <a:alphaModFix/>
                  <a:lum/>
                </a:blip>
                <a:srcRect l="5154" r="12026"/>
                <a:stretch>
                  <a:fillRect/>
                </a:stretch>
              </p:blipFill>
              <p:spPr>
                <a:xfrm>
                  <a:off x="5138280" y="1224000"/>
                  <a:ext cx="4343400" cy="405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5138280" y="1224000"/>
                  <a:ext cx="4343400" cy="4056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6800" rIns="90000" bIns="46800" anchor="t" anchorCtr="0" compatLnSpc="0">
                  <a:spAutoFit/>
                </a:bodyPr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561760" y="5178600"/>
              <a:ext cx="5391360" cy="533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DADA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5435600"/>
            <a:ext cx="9218613" cy="16287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200" dirty="0"/>
              <a:t>More details in flow (stronger flow behind mountain </a:t>
            </a:r>
            <a:r>
              <a:rPr lang="en-US" sz="2200" dirty="0" err="1"/>
              <a:t>Velebit</a:t>
            </a:r>
            <a:r>
              <a:rPr lang="en-US" sz="220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8920" y="1269360"/>
            <a:ext cx="9072720" cy="4046759"/>
            <a:chOff x="538920" y="1269360"/>
            <a:chExt cx="9072720" cy="40467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1021" r="6640"/>
            <a:stretch>
              <a:fillRect/>
            </a:stretch>
          </p:blipFill>
          <p:spPr>
            <a:xfrm>
              <a:off x="4860000" y="1269360"/>
              <a:ext cx="4751640" cy="4046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 l="5107" r="6640"/>
            <a:stretch>
              <a:fillRect/>
            </a:stretch>
          </p:blipFill>
          <p:spPr>
            <a:xfrm>
              <a:off x="538920" y="1269360"/>
              <a:ext cx="4543559" cy="40467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DADA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6904038"/>
            <a:ext cx="9218613" cy="9080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200" dirty="0"/>
              <a:t>Comparison with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0308" t="22233" r="3436"/>
          <a:stretch>
            <a:fillRect/>
          </a:stretch>
        </p:blipFill>
        <p:spPr>
          <a:xfrm>
            <a:off x="826920" y="1217160"/>
            <a:ext cx="8137440" cy="566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Bura</a:t>
            </a:r>
            <a:endParaRPr lang="en-US" dirty="0"/>
          </a:p>
        </p:txBody>
      </p:sp>
      <p:pic>
        <p:nvPicPr>
          <p:cNvPr id="3" name="Picture 2" descr="BUR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12" y="5075237"/>
            <a:ext cx="3489960" cy="2093976"/>
          </a:xfrm>
          <a:prstGeom prst="rect">
            <a:avLst/>
          </a:prstGeom>
        </p:spPr>
      </p:pic>
      <p:pic>
        <p:nvPicPr>
          <p:cNvPr id="4" name="Picture 3" descr="bur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2" y="1341437"/>
            <a:ext cx="3951288" cy="2906392"/>
          </a:xfrm>
          <a:prstGeom prst="rect">
            <a:avLst/>
          </a:prstGeom>
        </p:spPr>
      </p:pic>
      <p:pic>
        <p:nvPicPr>
          <p:cNvPr id="5" name="Picture 4" descr="bura_kamion1-210309-JureMiskovic_Cropix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4112" y="1417637"/>
            <a:ext cx="3300480" cy="1833600"/>
          </a:xfrm>
          <a:prstGeom prst="rect">
            <a:avLst/>
          </a:prstGeom>
        </p:spPr>
      </p:pic>
      <p:pic>
        <p:nvPicPr>
          <p:cNvPr id="6" name="Picture 5" descr="bura_m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5112" y="3398837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Operational forecast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1337" y="1585912"/>
            <a:ext cx="9070975" cy="547052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Operational </a:t>
            </a:r>
            <a:r>
              <a:rPr lang="en-US" sz="2800" dirty="0" smtClean="0"/>
              <a:t>production (00 and 12 UTC):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Downloading of LBC files (ARPEGE)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Interpolation of fields to finer resolution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ALARO Integration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>
                <a:latin typeface="Arial" pitchFamily="34"/>
              </a:rPr>
              <a:t>Visualization </a:t>
            </a:r>
            <a:r>
              <a:rPr lang="en-US" sz="2200" dirty="0">
                <a:latin typeface="Arial" pitchFamily="34"/>
              </a:rPr>
              <a:t>of meteorological fields: surface charts, pressure levels charts and vertical cross-sections (in time and space)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Change of the resolution 8 to 2 km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DADA - Adaptation of the wind field (Integration) </a:t>
            </a:r>
            <a:r>
              <a:rPr lang="hr-HR" sz="2200" dirty="0">
                <a:latin typeface="Times New Roman" pitchFamily="18"/>
              </a:rPr>
              <a:t>at</a:t>
            </a:r>
            <a:r>
              <a:rPr lang="en-US" sz="2200" dirty="0"/>
              <a:t> 2 km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>
                <a:latin typeface="Arial" pitchFamily="34"/>
              </a:rPr>
              <a:t>Visualization </a:t>
            </a:r>
            <a:r>
              <a:rPr lang="en-US" sz="2200" dirty="0">
                <a:latin typeface="Arial" pitchFamily="34"/>
              </a:rPr>
              <a:t>of the 2 km resolution wind field forecast</a:t>
            </a:r>
          </a:p>
          <a:p>
            <a:pPr algn="just">
              <a:buBlip>
                <a:blip r:embed="rId3"/>
              </a:buBlip>
            </a:pPr>
            <a:endParaRPr lang="en-US" dirty="0"/>
          </a:p>
          <a:p>
            <a:pPr algn="just">
              <a:buBlip>
                <a:blip r:embed="rId3"/>
              </a:buBlip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Operational forecast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3549" y="1417638"/>
            <a:ext cx="9072563" cy="60182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Top time consuming applications on </a:t>
            </a:r>
            <a:r>
              <a:rPr lang="en-US" sz="2800" dirty="0" smtClean="0"/>
              <a:t>supercomputer Viking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Downloading of the LBC files ~ 30 minutes (done at 03:25 and 15:00 UTC)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Integration at 8 km (20 processors) ~ 40 minutes (done at 03:40 and 15:20 UTC),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Dynamical Adaptation of the wind field (Integration) </a:t>
            </a:r>
            <a:r>
              <a:rPr lang="hr-HR" sz="2200" dirty="0">
                <a:latin typeface="Times New Roman" pitchFamily="18"/>
              </a:rPr>
              <a:t>at</a:t>
            </a:r>
            <a:r>
              <a:rPr lang="en-US" sz="2200" dirty="0"/>
              <a:t> 2 km with 3 hrs time resolution (20 processors) (done at 04:25 and 16:00 UTC)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Continuation of the Dynamical adaptation for 1 hr time resolution (extra 1 hour done at 05:25 or 17:00)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/>
              <a:t>For </a:t>
            </a:r>
            <a:r>
              <a:rPr lang="en-US" sz="2200" dirty="0"/>
              <a:t>operational usage most of the time less than 5 hours per day is sufficient.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ALARO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1301750"/>
            <a:ext cx="9072563" cy="5969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Most important public users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Air traffic control – HKZP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Military – MORH</a:t>
            </a:r>
          </a:p>
          <a:p>
            <a:pPr lvl="1">
              <a:buBlip>
                <a:blip r:embed="rId3"/>
              </a:buBlip>
            </a:pPr>
            <a:r>
              <a:rPr lang="en-US" sz="2200" dirty="0">
                <a:latin typeface="Arial" pitchFamily="34"/>
              </a:rPr>
              <a:t>National Protection and Rescue Directorate -112- DUZS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Forecast department in DHMZ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Hail protection department in DHMZ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Forest fire forecast for DHMZ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Road authorities- HC wind </a:t>
            </a:r>
            <a:r>
              <a:rPr lang="en-US" sz="2200" dirty="0" err="1"/>
              <a:t>fcst</a:t>
            </a:r>
            <a:endParaRPr lang="en-US" sz="22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Electrical company- HEP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Nuclear Safety Agency- DZNS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TV’s- public &amp; private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Mobile phone providers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Internet- free public forecasts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Research: EMEP4HR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1916112" y="7175500"/>
            <a:ext cx="7869237" cy="338138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US" sz="2200" dirty="0"/>
              <a:t>Monthly maximum surface ozone fields (in PPBV) for May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009650" y="1722438"/>
            <a:ext cx="9070975" cy="190341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The Unified EMEP model is coupled to ALARO meteorological output and run on 10km resolution</a:t>
            </a:r>
            <a:r>
              <a:rPr lang="en-US" sz="2800" dirty="0" smtClean="0"/>
              <a:t>.</a:t>
            </a:r>
          </a:p>
          <a:p>
            <a:pPr lvl="0">
              <a:buBlip>
                <a:blip r:embed="rId3"/>
              </a:buBlip>
            </a:pPr>
            <a:r>
              <a:rPr lang="en-US" sz="2800" dirty="0" smtClean="0"/>
              <a:t>This model setup called EMEP4HR is used for air quality studies in DHMZ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005233" y="3633678"/>
            <a:ext cx="4549679" cy="357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92477"/>
            <a:ext cx="9070975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6874" y="1570037"/>
            <a:ext cx="9215438" cy="411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sz="2800" dirty="0" smtClean="0"/>
              <a:t>General information   </a:t>
            </a:r>
          </a:p>
          <a:p>
            <a:pPr>
              <a:buBlip>
                <a:blip r:embed="rId3"/>
              </a:buBlip>
            </a:pPr>
            <a:r>
              <a:rPr lang="en-US" sz="2800" dirty="0" smtClean="0"/>
              <a:t>Croatia supercomputers</a:t>
            </a:r>
          </a:p>
          <a:p>
            <a:pPr>
              <a:buBlip>
                <a:blip r:embed="rId3"/>
              </a:buBlip>
            </a:pPr>
            <a:r>
              <a:rPr lang="en-US" sz="2800" dirty="0" smtClean="0"/>
              <a:t>Usage of DHMZ supercomputer Viking</a:t>
            </a:r>
          </a:p>
          <a:p>
            <a:pPr>
              <a:buBlip>
                <a:blip r:embed="rId3"/>
              </a:buBlip>
            </a:pPr>
            <a:r>
              <a:rPr lang="en-US" sz="2800" dirty="0" smtClean="0"/>
              <a:t>OU – DHMZ collaboration</a:t>
            </a:r>
          </a:p>
          <a:p>
            <a:pPr>
              <a:buBlip>
                <a:blip r:embed="rId3"/>
              </a:buBlip>
            </a:pPr>
            <a:endParaRPr lang="en-US" sz="2800" dirty="0" smtClean="0"/>
          </a:p>
          <a:p>
            <a:pPr>
              <a:buBlip>
                <a:blip r:embed="rId3"/>
              </a:buBlip>
            </a:pPr>
            <a:endParaRPr lang="en-US" sz="2800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/>
              <a:t>EMEP4HR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0" y="6111875"/>
            <a:ext cx="9115425" cy="1782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200" dirty="0" smtClean="0"/>
              <a:t>In </a:t>
            </a:r>
            <a:r>
              <a:rPr lang="en-US" sz="2200" dirty="0"/>
              <a:t>the first case maximum ozone is increased while in the other it is decreased by approximately 1% in the area with very high traffic emissions. This study is made for the purposes of the Ministry of construction and environment of Croatia.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23963"/>
            <a:ext cx="9070975" cy="12604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200" dirty="0" smtClean="0"/>
              <a:t>Example: Part </a:t>
            </a:r>
            <a:r>
              <a:rPr lang="en-US" sz="2200" dirty="0"/>
              <a:t>of a study made to determine the influence of industrial and traffic emissions on </a:t>
            </a:r>
            <a:r>
              <a:rPr lang="en-US" sz="2200" dirty="0" smtClean="0"/>
              <a:t>ozone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23192" y="2103437"/>
            <a:ext cx="4088520" cy="3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091480" y="2102117"/>
            <a:ext cx="4268520" cy="3354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52400" y="5532437"/>
            <a:ext cx="9917112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Relative effects of 15% increase(left) and 15% decrease(right) of traffic based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NOx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 and VOC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emissions.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Research: Data assimilation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9749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3DVar data assimilation for upper air fields and OI for surface fields in ALARO model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Observations used: </a:t>
            </a:r>
            <a:r>
              <a:rPr lang="en-US" sz="2400" dirty="0" smtClean="0"/>
              <a:t> </a:t>
            </a:r>
            <a:r>
              <a:rPr lang="en-US" sz="2400" dirty="0" err="1" smtClean="0"/>
              <a:t>Synop</a:t>
            </a:r>
            <a:r>
              <a:rPr lang="en-US" sz="2400" dirty="0"/>
              <a:t>, </a:t>
            </a:r>
            <a:r>
              <a:rPr lang="en-US" sz="2400" dirty="0" smtClean="0"/>
              <a:t>Temp</a:t>
            </a:r>
            <a:r>
              <a:rPr lang="en-US" sz="2400" dirty="0"/>
              <a:t>, Aircraft, AMV, Wind profiler, </a:t>
            </a:r>
            <a:r>
              <a:rPr lang="en-US" sz="2400" dirty="0" smtClean="0"/>
              <a:t>Satellite </a:t>
            </a:r>
            <a:r>
              <a:rPr lang="en-US" sz="2400" dirty="0"/>
              <a:t>(ATOVS AMSU-A,B,HIRS(NOAA), SEVIRI)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External observation </a:t>
            </a:r>
            <a:r>
              <a:rPr lang="en-US" sz="2400" dirty="0" smtClean="0"/>
              <a:t>preprocessing - Hungary</a:t>
            </a:r>
            <a:endParaRPr lang="en-US" sz="2400" dirty="0"/>
          </a:p>
          <a:p>
            <a:pPr lvl="1">
              <a:buBlip>
                <a:blip r:embed="rId3"/>
              </a:buBlip>
            </a:pPr>
            <a:r>
              <a:rPr lang="en-US" sz="2400" dirty="0"/>
              <a:t>Local set up of assimilation cycling and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Research: Data assimilation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7349" y="1768475"/>
            <a:ext cx="9072563" cy="11906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Statistics for operational (</a:t>
            </a:r>
            <a:r>
              <a:rPr lang="en-US" sz="2800" dirty="0" err="1"/>
              <a:t>oper</a:t>
            </a:r>
            <a:r>
              <a:rPr lang="en-US" sz="2800" dirty="0"/>
              <a:t>) and production from 3dvar (3dvar) calculated against </a:t>
            </a:r>
            <a:r>
              <a:rPr lang="en-US" sz="2800" dirty="0" err="1"/>
              <a:t>synop</a:t>
            </a:r>
            <a:r>
              <a:rPr lang="en-US" sz="2800" dirty="0"/>
              <a:t> and temp observations (2m fields)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15800" y="3060000"/>
            <a:ext cx="396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00000" y="3060000"/>
            <a:ext cx="396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Plans and needs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3549" y="1768475"/>
            <a:ext cx="9072563" cy="530701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 smtClean="0"/>
              <a:t>Plans (Research and Development Division):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Turn on more sophisticated physical package already available for ALARO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Operational assimilation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Increase number of vertical levels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Increase horizontal resolution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Assimilate more data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Needs</a:t>
            </a:r>
            <a:r>
              <a:rPr lang="en-US" dirty="0"/>
              <a:t>: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More </a:t>
            </a:r>
            <a:r>
              <a:rPr lang="en-US" sz="2200" dirty="0" smtClean="0"/>
              <a:t>CPU power</a:t>
            </a:r>
            <a:endParaRPr lang="en-US" sz="22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More storage place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OU </a:t>
            </a:r>
            <a:r>
              <a:rPr lang="en-US" dirty="0"/>
              <a:t>- DHMZ collaboration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6849" y="1228725"/>
            <a:ext cx="9720263" cy="63309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Contract between University of Oklahoma </a:t>
            </a:r>
            <a:r>
              <a:rPr lang="en-US" sz="2800" dirty="0" smtClean="0"/>
              <a:t>(OU) </a:t>
            </a:r>
            <a:r>
              <a:rPr lang="en-US" sz="2800" dirty="0"/>
              <a:t>and Meteorological and Hydrological Service of Croatia (DHMZ) on </a:t>
            </a:r>
            <a:r>
              <a:rPr lang="en-US" sz="2800" i="1" dirty="0"/>
              <a:t>Feasibility Study for the Meteorological and Hydrological Service Modernization Project in the Republic of Croatia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Optimize the overall </a:t>
            </a:r>
            <a:r>
              <a:rPr lang="en-US" sz="2800" dirty="0" err="1"/>
              <a:t>HydroMet</a:t>
            </a:r>
            <a:r>
              <a:rPr lang="en-US" sz="2800" dirty="0"/>
              <a:t> system modernization plan in Croatia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Study Team: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Primary Authors: Dr. Keith A. Brewster, Dr. Kenneth C. Crawford, Mr. James E. </a:t>
            </a:r>
            <a:r>
              <a:rPr lang="en-US" sz="2200" dirty="0" err="1"/>
              <a:t>Hocker</a:t>
            </a:r>
            <a:r>
              <a:rPr lang="en-US" sz="2200" dirty="0"/>
              <a:t>, </a:t>
            </a:r>
            <a:r>
              <a:rPr lang="en-US" sz="2200" dirty="0" err="1"/>
              <a:t>Dr.Renee</a:t>
            </a:r>
            <a:r>
              <a:rPr lang="en-US" sz="2200" dirty="0"/>
              <a:t> A. McPherson, Mr. William G. McPherson Jr., Ms. </a:t>
            </a:r>
            <a:r>
              <a:rPr lang="en-US" sz="2200" dirty="0" err="1"/>
              <a:t>Kodi</a:t>
            </a:r>
            <a:r>
              <a:rPr lang="en-US" sz="2200" dirty="0"/>
              <a:t> L. </a:t>
            </a:r>
            <a:r>
              <a:rPr lang="en-US" sz="2200" dirty="0" err="1"/>
              <a:t>Nemunaitis</a:t>
            </a:r>
            <a:r>
              <a:rPr lang="en-US" sz="2200" dirty="0"/>
              <a:t>, Dr. </a:t>
            </a:r>
            <a:r>
              <a:rPr lang="en-US" sz="2200" dirty="0" err="1"/>
              <a:t>MarijanaSumpor</a:t>
            </a:r>
            <a:r>
              <a:rPr lang="en-US" sz="2200" dirty="0"/>
              <a:t>, and Dr. Daniel Sutter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Contributors: Ms. Kara </a:t>
            </a:r>
            <a:r>
              <a:rPr lang="en-US" sz="2200" dirty="0" err="1"/>
              <a:t>Bolognini</a:t>
            </a:r>
            <a:r>
              <a:rPr lang="en-US" sz="2200" dirty="0"/>
              <a:t>, Mr. Donald W. Burgess, Dr. Boon </a:t>
            </a:r>
            <a:r>
              <a:rPr lang="en-US" sz="2200" dirty="0" err="1"/>
              <a:t>Leng</a:t>
            </a:r>
            <a:r>
              <a:rPr lang="en-US" sz="2200" dirty="0"/>
              <a:t> Cheong, Mr. Leslie R. Lemon, Dr. Donald R. </a:t>
            </a:r>
            <a:r>
              <a:rPr lang="en-US" sz="2200" dirty="0" err="1"/>
              <a:t>MacGorman</a:t>
            </a:r>
            <a:r>
              <a:rPr lang="en-US" sz="2200" dirty="0"/>
              <a:t>, Mr. Dale A. Morris, Mr. B. David Sherman, and Ms. Ellen J. </a:t>
            </a:r>
            <a:r>
              <a:rPr lang="en-US" sz="2200" dirty="0" err="1"/>
              <a:t>Wardrop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OU </a:t>
            </a:r>
            <a:r>
              <a:rPr lang="en-US" dirty="0"/>
              <a:t>- DHMZ collaboration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6849" y="720725"/>
            <a:ext cx="9720263" cy="63309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endParaRPr lang="en-US" sz="2800" dirty="0"/>
          </a:p>
          <a:p>
            <a:pPr lvl="0">
              <a:buBlip>
                <a:blip r:embed="rId3"/>
              </a:buBlip>
            </a:pPr>
            <a:r>
              <a:rPr lang="en-US" sz="2800" dirty="0"/>
              <a:t>Some recommendations from Study Team: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Establish DHMZ headquarters of weather and water research and operations in a modern, high-technology facility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Significantly enhance the DHMZ IT infrastructure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Modernize and expand the DHMZ network of Doppler radars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Establish an integrated surface observing network for weather, water, and climate observing that provides high-quality data in real-time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Establish a verification unit to demonstrate the ski( of modernized operations and to identify new opportunities for research and development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Invest in the workforce to operate and thrive in a modernized DHMZ by providing positions for highly educated professionals, a salary structure appropriate for a highly educated and technology-driven workforce, and intensive instructional programs to re-educate the workforce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Croatia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265237"/>
            <a:ext cx="9215438" cy="1066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sz="2800" dirty="0"/>
              <a:t>56,542km</a:t>
            </a:r>
            <a:r>
              <a:rPr lang="en-US" sz="2800" baseline="30000" dirty="0"/>
              <a:t>2</a:t>
            </a:r>
            <a:r>
              <a:rPr lang="en-US" sz="2800" dirty="0"/>
              <a:t>   </a:t>
            </a:r>
            <a:endParaRPr lang="en-US" sz="2800" dirty="0" smtClean="0"/>
          </a:p>
          <a:p>
            <a:pPr>
              <a:buBlip>
                <a:blip r:embed="rId3"/>
              </a:buBlip>
            </a:pPr>
            <a:r>
              <a:rPr lang="en-US" sz="2800" dirty="0" smtClean="0"/>
              <a:t>4,5 </a:t>
            </a:r>
            <a:r>
              <a:rPr lang="en-US" sz="2800" dirty="0"/>
              <a:t>million inhabitants</a:t>
            </a:r>
          </a:p>
          <a:p>
            <a:pPr lvl="0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2" y="4541837"/>
            <a:ext cx="2752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roati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8312" y="1417637"/>
            <a:ext cx="4815192" cy="4572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306512" y="6218237"/>
            <a:ext cx="228600" cy="228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392112" y="2332037"/>
            <a:ext cx="480060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35112" y="5989637"/>
            <a:ext cx="7467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Croatia</a:t>
            </a:r>
            <a:endParaRPr lang="en-US" dirty="0"/>
          </a:p>
        </p:txBody>
      </p:sp>
      <p:pic>
        <p:nvPicPr>
          <p:cNvPr id="7" name="Picture 6" descr="01.Ivanscica s j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7712" y="1646237"/>
            <a:ext cx="2686050" cy="1729217"/>
          </a:xfrm>
          <a:prstGeom prst="rect">
            <a:avLst/>
          </a:prstGeom>
        </p:spPr>
      </p:pic>
      <p:pic>
        <p:nvPicPr>
          <p:cNvPr id="8" name="Picture 7" descr="000053-nasa-istra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12" y="1570037"/>
            <a:ext cx="2576293" cy="1932220"/>
          </a:xfrm>
          <a:prstGeom prst="rect">
            <a:avLst/>
          </a:prstGeom>
        </p:spPr>
      </p:pic>
      <p:pic>
        <p:nvPicPr>
          <p:cNvPr id="9" name="Picture 8" descr="1224768871000_telascica croatia charter_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124" y="1341438"/>
            <a:ext cx="2202221" cy="2971800"/>
          </a:xfrm>
          <a:prstGeom prst="rect">
            <a:avLst/>
          </a:prstGeom>
        </p:spPr>
      </p:pic>
      <p:pic>
        <p:nvPicPr>
          <p:cNvPr id="10" name="Picture 9" descr="dubrovni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6712" y="3703637"/>
            <a:ext cx="3048000" cy="3072000"/>
          </a:xfrm>
          <a:prstGeom prst="rect">
            <a:avLst/>
          </a:prstGeom>
        </p:spPr>
      </p:pic>
      <p:pic>
        <p:nvPicPr>
          <p:cNvPr id="11" name="Picture 10" descr="plitvic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6312" y="5684837"/>
            <a:ext cx="2432021" cy="1617912"/>
          </a:xfrm>
          <a:prstGeom prst="rect">
            <a:avLst/>
          </a:prstGeom>
        </p:spPr>
      </p:pic>
      <p:pic>
        <p:nvPicPr>
          <p:cNvPr id="12" name="Picture 11" descr="slavoni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112" y="5227637"/>
            <a:ext cx="2576294" cy="19167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DHMZ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9749" y="1301750"/>
            <a:ext cx="9072563" cy="301783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sz="2800" dirty="0"/>
              <a:t>DHMZ </a:t>
            </a:r>
            <a:r>
              <a:rPr lang="en-US" sz="2800" dirty="0" smtClean="0"/>
              <a:t>– Croatian Hydrological and </a:t>
            </a:r>
            <a:r>
              <a:rPr lang="en-US" sz="2800" dirty="0" err="1" smtClean="0"/>
              <a:t>Meteorologica</a:t>
            </a:r>
            <a:r>
              <a:rPr lang="en-US" sz="2800" dirty="0" smtClean="0"/>
              <a:t> Service 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fundamental institution for meteorology and hydrology in Croatia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founded by decree of Government of People’s Republic of Croatia (NRH) on 27th of August 1947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the number of employees increased to reach a stuff of more than 440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299680" y="3927600"/>
            <a:ext cx="5333760" cy="338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Croatia - supercomputers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9749" y="1341437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Isabella – located at University Computing Centre (SRCE)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100+2 servers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352 CPU cores on compute nodes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544 GB RAM memory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8 TB local disk space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additional disk space at main SRCE's disk space (SAN - Storage Area Network) with total capacity up to 40 TB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970760" y="2369520"/>
            <a:ext cx="1209239" cy="159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Croatia - supercomputers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5912" y="1433512"/>
            <a:ext cx="9072563" cy="60039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Viking – located at </a:t>
            </a:r>
            <a:r>
              <a:rPr lang="en-US" sz="2800" dirty="0" smtClean="0"/>
              <a:t>DHMZ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SGI </a:t>
            </a:r>
            <a:r>
              <a:rPr lang="en-US" sz="2200" dirty="0" err="1"/>
              <a:t>Altix</a:t>
            </a:r>
            <a:r>
              <a:rPr lang="en-US" sz="2200" dirty="0"/>
              <a:t> LSB-3700 BX2 Server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48 Intel Itanium2 1.6GHz/6MB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96 GB standard system memory, 2x146 GB/10Krpm SCSI disk drive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OS SUSE Linux Enterprise Server 9 for IPF with SGI Package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Intel Fortran &amp; C++ compilers version 9.0.031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Queuing system (PBS Pro)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7 TB of storage place available and ongoing implementation of 30 TB of disk space</a:t>
            </a:r>
          </a:p>
          <a:p>
            <a:pPr lvl="1">
              <a:buBlip>
                <a:blip r:embed="rId3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946552" y="1208533"/>
            <a:ext cx="894360" cy="203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/>
              <a:t>Supercomputing at DHMZ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0712" y="1493837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Blip>
                <a:blip r:embed="rId3"/>
              </a:buBlip>
            </a:pPr>
            <a:r>
              <a:rPr lang="en-US" sz="2800" dirty="0"/>
              <a:t>Operational 72h forecast</a:t>
            </a:r>
          </a:p>
          <a:p>
            <a:pPr lvl="0">
              <a:buBlip>
                <a:blip r:embed="rId3"/>
              </a:buBlip>
            </a:pPr>
            <a:r>
              <a:rPr lang="en-US" sz="2800" dirty="0"/>
              <a:t>Research </a:t>
            </a:r>
            <a:r>
              <a:rPr lang="en-US" sz="2800" dirty="0" smtClean="0"/>
              <a:t>activities:</a:t>
            </a:r>
            <a:endParaRPr lang="en-US" sz="28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Data assimilation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Case studies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/>
              <a:t>Climate model</a:t>
            </a:r>
            <a:endParaRPr lang="en-US" sz="2200" dirty="0"/>
          </a:p>
          <a:p>
            <a:pPr lvl="1">
              <a:buBlip>
                <a:blip r:embed="rId3"/>
              </a:buBlip>
            </a:pPr>
            <a:r>
              <a:rPr lang="en-US" sz="2200" dirty="0"/>
              <a:t>Chemical transport model</a:t>
            </a:r>
          </a:p>
          <a:p>
            <a:pPr lvl="1">
              <a:buBlip>
                <a:blip r:embed="rId3"/>
              </a:buBlip>
            </a:pPr>
            <a:r>
              <a:rPr lang="en-US" sz="2200" dirty="0"/>
              <a:t>Downscaling of ECMWF </a:t>
            </a:r>
            <a:r>
              <a:rPr lang="en-US" sz="2200" dirty="0" smtClean="0"/>
              <a:t>reanalysis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49288" y="44450"/>
            <a:ext cx="9431337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/>
              <a:t>General information - NWP in Europe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3549" y="1174750"/>
            <a:ext cx="9072563" cy="687228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 algn="just">
              <a:buBlip>
                <a:blip r:embed="rId3"/>
              </a:buBlip>
            </a:pPr>
            <a:r>
              <a:rPr lang="en-US" sz="2800" dirty="0"/>
              <a:t>At the moment there are 5+1 NWP Consortia in Europe: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>
                <a:latin typeface="Arial" pitchFamily="34"/>
              </a:rPr>
              <a:t>ALADIN- </a:t>
            </a:r>
            <a:r>
              <a:rPr lang="fr-FR" sz="2200" b="1" dirty="0">
                <a:latin typeface="Arial" pitchFamily="34"/>
              </a:rPr>
              <a:t>A</a:t>
            </a:r>
            <a:r>
              <a:rPr lang="fr-FR" sz="2200" dirty="0">
                <a:latin typeface="Arial" pitchFamily="34"/>
              </a:rPr>
              <a:t>ire </a:t>
            </a:r>
            <a:r>
              <a:rPr lang="fr-FR" sz="2200" b="1" dirty="0">
                <a:latin typeface="Arial" pitchFamily="34"/>
              </a:rPr>
              <a:t>L</a:t>
            </a:r>
            <a:r>
              <a:rPr lang="fr-FR" sz="2200" dirty="0">
                <a:latin typeface="Arial" pitchFamily="34"/>
              </a:rPr>
              <a:t>imitée </a:t>
            </a:r>
            <a:r>
              <a:rPr lang="fr-FR" sz="2200" b="1" dirty="0">
                <a:latin typeface="Arial" pitchFamily="34"/>
              </a:rPr>
              <a:t>A</a:t>
            </a:r>
            <a:r>
              <a:rPr lang="fr-FR" sz="2200" dirty="0">
                <a:latin typeface="Arial" pitchFamily="34"/>
              </a:rPr>
              <a:t>daptation dynamique </a:t>
            </a:r>
            <a:r>
              <a:rPr lang="fr-FR" sz="2200" b="1" dirty="0">
                <a:latin typeface="Arial" pitchFamily="34"/>
              </a:rPr>
              <a:t>D</a:t>
            </a:r>
            <a:r>
              <a:rPr lang="fr-FR" sz="2200" dirty="0">
                <a:latin typeface="Arial" pitchFamily="34"/>
              </a:rPr>
              <a:t>éveloppement </a:t>
            </a:r>
            <a:r>
              <a:rPr lang="fr-FR" sz="2200" b="1" dirty="0" err="1">
                <a:latin typeface="Arial" pitchFamily="34"/>
              </a:rPr>
              <a:t>I</a:t>
            </a:r>
            <a:r>
              <a:rPr lang="fr-FR" sz="2200" dirty="0" err="1">
                <a:latin typeface="Arial" pitchFamily="34"/>
              </a:rPr>
              <a:t>nter</a:t>
            </a:r>
            <a:r>
              <a:rPr lang="fr-FR" sz="2200" b="1" dirty="0" err="1">
                <a:latin typeface="Arial" pitchFamily="34"/>
              </a:rPr>
              <a:t>N</a:t>
            </a:r>
            <a:r>
              <a:rPr lang="fr-FR" sz="2200" dirty="0" err="1">
                <a:latin typeface="Arial" pitchFamily="34"/>
              </a:rPr>
              <a:t>ational</a:t>
            </a:r>
            <a:r>
              <a:rPr lang="fr-FR" sz="2200" dirty="0">
                <a:latin typeface="Arial" pitchFamily="34"/>
              </a:rPr>
              <a:t> (</a:t>
            </a:r>
            <a:r>
              <a:rPr lang="fr-FR" sz="2200" dirty="0" err="1">
                <a:latin typeface="Arial" pitchFamily="34"/>
              </a:rPr>
              <a:t>Algeria</a:t>
            </a:r>
            <a:r>
              <a:rPr lang="fr-FR" sz="2200" dirty="0">
                <a:latin typeface="Arial" pitchFamily="34"/>
              </a:rPr>
              <a:t>, </a:t>
            </a:r>
            <a:r>
              <a:rPr lang="fr-FR" sz="2200" dirty="0" err="1">
                <a:latin typeface="Arial" pitchFamily="34"/>
              </a:rPr>
              <a:t>Belgium</a:t>
            </a:r>
            <a:r>
              <a:rPr lang="fr-FR" sz="2200" dirty="0">
                <a:latin typeface="Arial" pitchFamily="34"/>
              </a:rPr>
              <a:t>, </a:t>
            </a:r>
            <a:r>
              <a:rPr lang="fr-FR" sz="2200" dirty="0" err="1">
                <a:latin typeface="Arial" pitchFamily="34"/>
              </a:rPr>
              <a:t>Bulgaria</a:t>
            </a:r>
            <a:r>
              <a:rPr lang="fr-FR" sz="2200" dirty="0">
                <a:latin typeface="Arial" pitchFamily="34"/>
              </a:rPr>
              <a:t> France, </a:t>
            </a:r>
            <a:r>
              <a:rPr lang="fr-FR" sz="2200" dirty="0" err="1">
                <a:latin typeface="Arial" pitchFamily="34"/>
              </a:rPr>
              <a:t>Morocco</a:t>
            </a:r>
            <a:r>
              <a:rPr lang="fr-FR" sz="2200" dirty="0">
                <a:latin typeface="Arial" pitchFamily="34"/>
              </a:rPr>
              <a:t>, </a:t>
            </a:r>
            <a:r>
              <a:rPr lang="fr-FR" sz="2200" dirty="0" err="1">
                <a:latin typeface="Arial" pitchFamily="34"/>
              </a:rPr>
              <a:t>Poland</a:t>
            </a:r>
            <a:r>
              <a:rPr lang="fr-FR" sz="2200" dirty="0">
                <a:latin typeface="Arial" pitchFamily="34"/>
              </a:rPr>
              <a:t>, Portugal, </a:t>
            </a:r>
            <a:r>
              <a:rPr lang="fr-FR" sz="2200" dirty="0" err="1">
                <a:latin typeface="Arial" pitchFamily="34"/>
              </a:rPr>
              <a:t>Tunisia</a:t>
            </a:r>
            <a:r>
              <a:rPr lang="fr-FR" sz="2200" dirty="0">
                <a:latin typeface="Arial" pitchFamily="34"/>
              </a:rPr>
              <a:t>, </a:t>
            </a:r>
            <a:r>
              <a:rPr lang="fr-FR" sz="2200" dirty="0" err="1">
                <a:latin typeface="Arial" pitchFamily="34"/>
              </a:rPr>
              <a:t>Turkey</a:t>
            </a:r>
            <a:r>
              <a:rPr lang="fr-FR" sz="2200" dirty="0">
                <a:latin typeface="Arial" pitchFamily="34"/>
              </a:rPr>
              <a:t>)</a:t>
            </a:r>
          </a:p>
          <a:p>
            <a:pPr lvl="1">
              <a:buBlip>
                <a:blip r:embed="rId3"/>
              </a:buBlip>
            </a:pPr>
            <a:r>
              <a:rPr lang="en-US" sz="2200" dirty="0">
                <a:latin typeface="Arial" pitchFamily="34"/>
              </a:rPr>
              <a:t>COSMO- </a:t>
            </a:r>
            <a:r>
              <a:rPr lang="en-US" sz="2200" b="1" dirty="0" err="1">
                <a:latin typeface="Arial" pitchFamily="34"/>
              </a:rPr>
              <a:t>CO</a:t>
            </a:r>
            <a:r>
              <a:rPr lang="en-US" sz="2200" dirty="0" err="1">
                <a:latin typeface="Arial" pitchFamily="34"/>
              </a:rPr>
              <a:t>nsortium</a:t>
            </a:r>
            <a:r>
              <a:rPr lang="en-US" sz="2200" dirty="0">
                <a:latin typeface="Arial" pitchFamily="34"/>
              </a:rPr>
              <a:t> for </a:t>
            </a:r>
            <a:r>
              <a:rPr lang="en-US" sz="2200" b="1" dirty="0">
                <a:latin typeface="Arial" pitchFamily="34"/>
              </a:rPr>
              <a:t>S</a:t>
            </a:r>
            <a:r>
              <a:rPr lang="en-US" sz="2200" dirty="0">
                <a:latin typeface="Arial" pitchFamily="34"/>
              </a:rPr>
              <a:t>mall-scale </a:t>
            </a:r>
            <a:r>
              <a:rPr lang="en-US" sz="2200" b="1" dirty="0">
                <a:latin typeface="Arial" pitchFamily="34"/>
              </a:rPr>
              <a:t>M</a:t>
            </a:r>
            <a:r>
              <a:rPr lang="en-US" sz="2200" dirty="0">
                <a:latin typeface="Arial" pitchFamily="34"/>
              </a:rPr>
              <a:t>odeling (Germany, Switzerland, Italy, Greece, Poland, Romania)</a:t>
            </a:r>
          </a:p>
          <a:p>
            <a:pPr lvl="1">
              <a:buBlip>
                <a:blip r:embed="rId3"/>
              </a:buBlip>
            </a:pPr>
            <a:r>
              <a:rPr lang="en-US" sz="2200" dirty="0">
                <a:latin typeface="Arial" pitchFamily="34"/>
              </a:rPr>
              <a:t>HIRLAM- </a:t>
            </a:r>
            <a:r>
              <a:rPr lang="en-US" sz="2200" b="1" dirty="0" err="1">
                <a:latin typeface="Arial" pitchFamily="34"/>
              </a:rPr>
              <a:t>HI</a:t>
            </a:r>
            <a:r>
              <a:rPr lang="en-US" sz="2200" dirty="0" err="1">
                <a:latin typeface="Arial" pitchFamily="34"/>
              </a:rPr>
              <a:t>gh</a:t>
            </a:r>
            <a:r>
              <a:rPr lang="en-US" sz="2200" dirty="0">
                <a:latin typeface="Arial" pitchFamily="34"/>
              </a:rPr>
              <a:t> </a:t>
            </a:r>
            <a:r>
              <a:rPr lang="en-US" sz="2200" b="1" dirty="0">
                <a:latin typeface="Arial" pitchFamily="34"/>
              </a:rPr>
              <a:t>R</a:t>
            </a:r>
            <a:r>
              <a:rPr lang="en-US" sz="2200" dirty="0">
                <a:latin typeface="Arial" pitchFamily="34"/>
              </a:rPr>
              <a:t>esolution </a:t>
            </a:r>
            <a:r>
              <a:rPr lang="en-US" sz="2200" b="1" dirty="0">
                <a:latin typeface="Arial" pitchFamily="34"/>
              </a:rPr>
              <a:t>L</a:t>
            </a:r>
            <a:r>
              <a:rPr lang="en-US" sz="2200" dirty="0">
                <a:latin typeface="Arial" pitchFamily="34"/>
              </a:rPr>
              <a:t>imited </a:t>
            </a:r>
            <a:r>
              <a:rPr lang="en-US" sz="2200" b="1" dirty="0">
                <a:latin typeface="Arial" pitchFamily="34"/>
              </a:rPr>
              <a:t>A</a:t>
            </a:r>
            <a:r>
              <a:rPr lang="en-US" sz="2200" dirty="0">
                <a:latin typeface="Arial" pitchFamily="34"/>
              </a:rPr>
              <a:t>rea </a:t>
            </a:r>
            <a:r>
              <a:rPr lang="en-US" sz="2200" b="1" dirty="0">
                <a:latin typeface="Arial" pitchFamily="34"/>
              </a:rPr>
              <a:t>M</a:t>
            </a:r>
            <a:r>
              <a:rPr lang="en-US" sz="2200" dirty="0">
                <a:latin typeface="Arial" pitchFamily="34"/>
              </a:rPr>
              <a:t>odel (Denmark, Estonia, Finland, Iceland, Ireland, The Netherlands, Norway, Spain, Sweden)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>
                <a:latin typeface="Arial" pitchFamily="34"/>
              </a:rPr>
              <a:t>UK </a:t>
            </a:r>
            <a:r>
              <a:rPr lang="en-US" sz="2200" dirty="0">
                <a:latin typeface="Arial" pitchFamily="34"/>
              </a:rPr>
              <a:t>Met Office</a:t>
            </a:r>
          </a:p>
          <a:p>
            <a:pPr lvl="1">
              <a:buBlip>
                <a:blip r:embed="rId3"/>
              </a:buBlip>
            </a:pPr>
            <a:r>
              <a:rPr lang="en-US" sz="2200" dirty="0">
                <a:latin typeface="Arial" pitchFamily="34"/>
              </a:rPr>
              <a:t>ECMWF- European Consortium for global </a:t>
            </a:r>
            <a:r>
              <a:rPr lang="en-US" sz="2200" dirty="0" smtClean="0">
                <a:latin typeface="Arial" pitchFamily="34"/>
              </a:rPr>
              <a:t>model</a:t>
            </a:r>
          </a:p>
          <a:p>
            <a:pPr lvl="1">
              <a:buBlip>
                <a:blip r:embed="rId3"/>
              </a:buBlip>
            </a:pPr>
            <a:r>
              <a:rPr lang="en-US" sz="2200" dirty="0" smtClean="0">
                <a:latin typeface="Arial" pitchFamily="34"/>
              </a:rPr>
              <a:t>RC-LACE- </a:t>
            </a:r>
            <a:r>
              <a:rPr lang="en-US" sz="2200" b="1" dirty="0" smtClean="0">
                <a:latin typeface="Arial" pitchFamily="34"/>
              </a:rPr>
              <a:t>R</a:t>
            </a:r>
            <a:r>
              <a:rPr lang="en-US" sz="2200" dirty="0" smtClean="0">
                <a:latin typeface="Arial" pitchFamily="34"/>
              </a:rPr>
              <a:t>egional </a:t>
            </a:r>
            <a:r>
              <a:rPr lang="en-US" sz="2200" b="1" dirty="0" smtClean="0">
                <a:latin typeface="Arial" pitchFamily="34"/>
              </a:rPr>
              <a:t>C</a:t>
            </a:r>
            <a:r>
              <a:rPr lang="en-US" sz="2200" dirty="0" smtClean="0">
                <a:latin typeface="Arial" pitchFamily="34"/>
              </a:rPr>
              <a:t>ooperation for </a:t>
            </a:r>
            <a:r>
              <a:rPr lang="en-US" sz="2200" b="1" dirty="0" smtClean="0">
                <a:latin typeface="Arial" pitchFamily="34"/>
              </a:rPr>
              <a:t>L</a:t>
            </a:r>
            <a:r>
              <a:rPr lang="en-US" sz="2200" dirty="0" smtClean="0">
                <a:latin typeface="Arial" pitchFamily="34"/>
              </a:rPr>
              <a:t>imited </a:t>
            </a:r>
            <a:r>
              <a:rPr lang="en-US" sz="2200" b="1" dirty="0" smtClean="0">
                <a:latin typeface="Arial" pitchFamily="34"/>
              </a:rPr>
              <a:t>A</a:t>
            </a:r>
            <a:r>
              <a:rPr lang="en-US" sz="2200" dirty="0" smtClean="0">
                <a:latin typeface="Arial" pitchFamily="34"/>
              </a:rPr>
              <a:t>rea modeling in </a:t>
            </a:r>
            <a:r>
              <a:rPr lang="en-US" sz="2200" b="1" dirty="0" smtClean="0">
                <a:latin typeface="Arial" pitchFamily="34"/>
              </a:rPr>
              <a:t>C</a:t>
            </a:r>
            <a:r>
              <a:rPr lang="en-US" sz="2200" dirty="0" smtClean="0">
                <a:latin typeface="Arial" pitchFamily="34"/>
              </a:rPr>
              <a:t>entral </a:t>
            </a:r>
            <a:r>
              <a:rPr lang="en-US" sz="2200" b="1" dirty="0" smtClean="0">
                <a:latin typeface="Arial" pitchFamily="34"/>
              </a:rPr>
              <a:t>E</a:t>
            </a:r>
            <a:r>
              <a:rPr lang="en-US" sz="2200" dirty="0" smtClean="0">
                <a:latin typeface="Arial" pitchFamily="34"/>
              </a:rPr>
              <a:t>urope (Austria, Croatia, Czech Republic, Hungary, Slovakia, Slovenia, Romania) =&gt; </a:t>
            </a:r>
            <a:r>
              <a:rPr lang="en-GB" sz="2200" dirty="0"/>
              <a:t>DHMZ (Croatia) is member of ALADIN and RC-LACE Consortiums</a:t>
            </a:r>
            <a:endParaRPr lang="en-US" sz="2200" dirty="0" smtClean="0">
              <a:latin typeface="Arial" pitchFamily="34"/>
            </a:endParaRPr>
          </a:p>
          <a:p>
            <a:pPr lvl="1">
              <a:buBlip>
                <a:blip r:embed="rId3"/>
              </a:buBlip>
            </a:pPr>
            <a:endParaRPr lang="en-US" sz="2200" dirty="0">
              <a:latin typeface="Arial" pitchFamily="34"/>
            </a:endParaRPr>
          </a:p>
          <a:p>
            <a:pPr lvl="0" algn="just">
              <a:buBlip>
                <a:blip r:embed="rId3"/>
              </a:buBlip>
            </a:pPr>
            <a:endParaRPr lang="en-US" sz="2800" dirty="0">
              <a:latin typeface="Arial" pitchFamily="34"/>
            </a:endParaRPr>
          </a:p>
          <a:p>
            <a:pPr lvl="0" algn="just">
              <a:buBlip>
                <a:blip r:embed="rId3"/>
              </a:buBlip>
            </a:pPr>
            <a:endParaRPr lang="en-US" sz="2800" dirty="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1394</Words>
  <Application>Microsoft Office PowerPoint</Application>
  <PresentationFormat>Custom</PresentationFormat>
  <Paragraphs>150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Glossy</vt:lpstr>
      <vt:lpstr>Slide 1</vt:lpstr>
      <vt:lpstr>Outline</vt:lpstr>
      <vt:lpstr>Croatia</vt:lpstr>
      <vt:lpstr>Croatia</vt:lpstr>
      <vt:lpstr>DHMZ</vt:lpstr>
      <vt:lpstr>Croatia - supercomputers</vt:lpstr>
      <vt:lpstr>Croatia - supercomputers</vt:lpstr>
      <vt:lpstr>Supercomputing at DHMZ</vt:lpstr>
      <vt:lpstr>General information - NWP in Europe</vt:lpstr>
      <vt:lpstr>About models in ALADIN World</vt:lpstr>
      <vt:lpstr>Operational forecast</vt:lpstr>
      <vt:lpstr>DADA</vt:lpstr>
      <vt:lpstr>DADA</vt:lpstr>
      <vt:lpstr>DADA</vt:lpstr>
      <vt:lpstr>Bura</vt:lpstr>
      <vt:lpstr>Operational forecast</vt:lpstr>
      <vt:lpstr>Operational forecast</vt:lpstr>
      <vt:lpstr>ALARO</vt:lpstr>
      <vt:lpstr>Research: EMEP4HR</vt:lpstr>
      <vt:lpstr>EMEP4HR</vt:lpstr>
      <vt:lpstr>Research: Data assimilation</vt:lpstr>
      <vt:lpstr>Research: Data assimilation</vt:lpstr>
      <vt:lpstr>Plans and needs</vt:lpstr>
      <vt:lpstr>OU - DHMZ collaboration</vt:lpstr>
      <vt:lpstr>OU - DHMZ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Keith</cp:lastModifiedBy>
  <cp:revision>69</cp:revision>
  <dcterms:created xsi:type="dcterms:W3CDTF">2009-09-17T11:10:10Z</dcterms:created>
  <dcterms:modified xsi:type="dcterms:W3CDTF">2009-10-07T19:29:25Z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