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33"/>
  </p:notesMasterIdLst>
  <p:handoutMasterIdLst>
    <p:handoutMasterId r:id="rId34"/>
  </p:handoutMasterIdLst>
  <p:sldIdLst>
    <p:sldId id="268" r:id="rId2"/>
    <p:sldId id="269" r:id="rId3"/>
    <p:sldId id="349" r:id="rId4"/>
    <p:sldId id="350" r:id="rId5"/>
    <p:sldId id="367" r:id="rId6"/>
    <p:sldId id="287" r:id="rId7"/>
    <p:sldId id="341" r:id="rId8"/>
    <p:sldId id="342" r:id="rId9"/>
    <p:sldId id="355" r:id="rId10"/>
    <p:sldId id="368" r:id="rId11"/>
    <p:sldId id="288" r:id="rId12"/>
    <p:sldId id="356" r:id="rId13"/>
    <p:sldId id="344" r:id="rId14"/>
    <p:sldId id="373" r:id="rId15"/>
    <p:sldId id="290" r:id="rId16"/>
    <p:sldId id="292" r:id="rId17"/>
    <p:sldId id="293" r:id="rId18"/>
    <p:sldId id="294" r:id="rId19"/>
    <p:sldId id="362" r:id="rId20"/>
    <p:sldId id="366" r:id="rId21"/>
    <p:sldId id="372" r:id="rId22"/>
    <p:sldId id="352" r:id="rId23"/>
    <p:sldId id="346" r:id="rId24"/>
    <p:sldId id="359" r:id="rId25"/>
    <p:sldId id="364" r:id="rId26"/>
    <p:sldId id="371" r:id="rId27"/>
    <p:sldId id="365" r:id="rId28"/>
    <p:sldId id="369" r:id="rId29"/>
    <p:sldId id="270" r:id="rId30"/>
    <p:sldId id="370" r:id="rId31"/>
    <p:sldId id="277" r:id="rId32"/>
  </p:sldIdLst>
  <p:sldSz cx="9144000" cy="6858000" type="screen4x3"/>
  <p:notesSz cx="7102475" cy="10233025"/>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1" autoAdjust="0"/>
    <p:restoredTop sz="94201" autoAdjust="0"/>
  </p:normalViewPr>
  <p:slideViewPr>
    <p:cSldViewPr>
      <p:cViewPr varScale="1">
        <p:scale>
          <a:sx n="66" d="100"/>
          <a:sy n="66" d="100"/>
        </p:scale>
        <p:origin x="-120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02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511651"/>
          </a:xfrm>
          <a:prstGeom prst="rect">
            <a:avLst/>
          </a:prstGeom>
        </p:spPr>
        <p:txBody>
          <a:bodyPr vert="horz" lIns="98280" tIns="49140" rIns="98280" bIns="49140" rtlCol="0"/>
          <a:lstStyle>
            <a:lvl1pPr algn="l">
              <a:defRPr sz="1300"/>
            </a:lvl1pPr>
          </a:lstStyle>
          <a:p>
            <a:endParaRPr lang="en-US"/>
          </a:p>
        </p:txBody>
      </p:sp>
      <p:sp>
        <p:nvSpPr>
          <p:cNvPr id="3" name="Date Placeholder 2"/>
          <p:cNvSpPr>
            <a:spLocks noGrp="1"/>
          </p:cNvSpPr>
          <p:nvPr>
            <p:ph type="dt" sz="quarter" idx="1"/>
          </p:nvPr>
        </p:nvSpPr>
        <p:spPr>
          <a:xfrm>
            <a:off x="4023093" y="0"/>
            <a:ext cx="3077740" cy="511651"/>
          </a:xfrm>
          <a:prstGeom prst="rect">
            <a:avLst/>
          </a:prstGeom>
        </p:spPr>
        <p:txBody>
          <a:bodyPr vert="horz" lIns="98280" tIns="49140" rIns="98280" bIns="49140" rtlCol="0"/>
          <a:lstStyle>
            <a:lvl1pPr algn="r">
              <a:defRPr sz="1300"/>
            </a:lvl1pPr>
          </a:lstStyle>
          <a:p>
            <a:fld id="{813E2613-BFD7-47A4-8D5E-14170745F65E}" type="datetimeFigureOut">
              <a:rPr lang="en-US" smtClean="0"/>
              <a:pPr/>
              <a:t>10/7/2009</a:t>
            </a:fld>
            <a:endParaRPr lang="en-US"/>
          </a:p>
        </p:txBody>
      </p:sp>
      <p:sp>
        <p:nvSpPr>
          <p:cNvPr id="4" name="Footer Placeholder 3"/>
          <p:cNvSpPr>
            <a:spLocks noGrp="1"/>
          </p:cNvSpPr>
          <p:nvPr>
            <p:ph type="ftr" sz="quarter" idx="2"/>
          </p:nvPr>
        </p:nvSpPr>
        <p:spPr>
          <a:xfrm>
            <a:off x="0" y="9719598"/>
            <a:ext cx="3077740" cy="511651"/>
          </a:xfrm>
          <a:prstGeom prst="rect">
            <a:avLst/>
          </a:prstGeom>
        </p:spPr>
        <p:txBody>
          <a:bodyPr vert="horz" lIns="98280" tIns="49140" rIns="98280" bIns="49140" rtlCol="0" anchor="b"/>
          <a:lstStyle>
            <a:lvl1pPr algn="l">
              <a:defRPr sz="1300"/>
            </a:lvl1pPr>
          </a:lstStyle>
          <a:p>
            <a:endParaRPr lang="en-US"/>
          </a:p>
        </p:txBody>
      </p:sp>
      <p:sp>
        <p:nvSpPr>
          <p:cNvPr id="5" name="Slide Number Placeholder 4"/>
          <p:cNvSpPr>
            <a:spLocks noGrp="1"/>
          </p:cNvSpPr>
          <p:nvPr>
            <p:ph type="sldNum" sz="quarter" idx="3"/>
          </p:nvPr>
        </p:nvSpPr>
        <p:spPr>
          <a:xfrm>
            <a:off x="4023093" y="9719598"/>
            <a:ext cx="3077740" cy="511651"/>
          </a:xfrm>
          <a:prstGeom prst="rect">
            <a:avLst/>
          </a:prstGeom>
        </p:spPr>
        <p:txBody>
          <a:bodyPr vert="horz" lIns="98280" tIns="49140" rIns="98280" bIns="49140" rtlCol="0" anchor="b"/>
          <a:lstStyle>
            <a:lvl1pPr algn="r">
              <a:defRPr sz="1300"/>
            </a:lvl1pPr>
          </a:lstStyle>
          <a:p>
            <a:fld id="{35CE2877-C4C0-458A-B09F-609629D9E9F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511651"/>
          </a:xfrm>
          <a:prstGeom prst="rect">
            <a:avLst/>
          </a:prstGeom>
        </p:spPr>
        <p:txBody>
          <a:bodyPr vert="horz" lIns="98280" tIns="49140" rIns="98280" bIns="49140"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023093" y="0"/>
            <a:ext cx="3077740" cy="511651"/>
          </a:xfrm>
          <a:prstGeom prst="rect">
            <a:avLst/>
          </a:prstGeom>
        </p:spPr>
        <p:txBody>
          <a:bodyPr vert="horz" lIns="98280" tIns="49140" rIns="98280" bIns="49140" rtlCol="0"/>
          <a:lstStyle>
            <a:lvl1pPr algn="r" fontAlgn="auto">
              <a:spcBef>
                <a:spcPts val="0"/>
              </a:spcBef>
              <a:spcAft>
                <a:spcPts val="0"/>
              </a:spcAft>
              <a:defRPr sz="1300">
                <a:latin typeface="+mn-lt"/>
              </a:defRPr>
            </a:lvl1pPr>
          </a:lstStyle>
          <a:p>
            <a:pPr>
              <a:defRPr/>
            </a:pPr>
            <a:fld id="{52C860CA-E24F-4352-8F25-C031F7ADCE06}" type="datetimeFigureOut">
              <a:rPr lang="en-US"/>
              <a:pPr>
                <a:defRPr/>
              </a:pPr>
              <a:t>10/7/2009</a:t>
            </a:fld>
            <a:endParaRPr lang="en-US"/>
          </a:p>
        </p:txBody>
      </p:sp>
      <p:sp>
        <p:nvSpPr>
          <p:cNvPr id="4" name="Slide Image Placeholder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8280" tIns="49140" rIns="98280" bIns="49140" rtlCol="0" anchor="ctr"/>
          <a:lstStyle/>
          <a:p>
            <a:pPr lvl="0"/>
            <a:endParaRPr lang="en-US" noProof="0" smtClean="0"/>
          </a:p>
        </p:txBody>
      </p:sp>
      <p:sp>
        <p:nvSpPr>
          <p:cNvPr id="5" name="Notes Placeholder 4"/>
          <p:cNvSpPr>
            <a:spLocks noGrp="1"/>
          </p:cNvSpPr>
          <p:nvPr>
            <p:ph type="body" sz="quarter" idx="3"/>
          </p:nvPr>
        </p:nvSpPr>
        <p:spPr>
          <a:xfrm>
            <a:off x="710248" y="4860688"/>
            <a:ext cx="5681980" cy="4604861"/>
          </a:xfrm>
          <a:prstGeom prst="rect">
            <a:avLst/>
          </a:prstGeom>
        </p:spPr>
        <p:txBody>
          <a:bodyPr vert="horz" lIns="98280" tIns="49140" rIns="98280" bIns="4914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719598"/>
            <a:ext cx="3077740" cy="511651"/>
          </a:xfrm>
          <a:prstGeom prst="rect">
            <a:avLst/>
          </a:prstGeom>
        </p:spPr>
        <p:txBody>
          <a:bodyPr vert="horz" lIns="98280" tIns="49140" rIns="98280" bIns="49140"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023093" y="9719598"/>
            <a:ext cx="3077740" cy="511651"/>
          </a:xfrm>
          <a:prstGeom prst="rect">
            <a:avLst/>
          </a:prstGeom>
        </p:spPr>
        <p:txBody>
          <a:bodyPr vert="horz" lIns="98280" tIns="49140" rIns="98280" bIns="49140" rtlCol="0" anchor="b"/>
          <a:lstStyle>
            <a:lvl1pPr algn="r" fontAlgn="auto">
              <a:spcBef>
                <a:spcPts val="0"/>
              </a:spcBef>
              <a:spcAft>
                <a:spcPts val="0"/>
              </a:spcAft>
              <a:defRPr sz="1300">
                <a:latin typeface="+mn-lt"/>
              </a:defRPr>
            </a:lvl1pPr>
          </a:lstStyle>
          <a:p>
            <a:pPr>
              <a:defRPr/>
            </a:pPr>
            <a:fld id="{0490FD73-DB98-4283-930F-20725654E76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are we trying to do</a:t>
            </a:r>
          </a:p>
          <a:p>
            <a:endParaRPr lang="en-US" baseline="0" dirty="0" smtClean="0"/>
          </a:p>
          <a:p>
            <a:pPr lvl="0"/>
            <a:r>
              <a:rPr lang="en-US" dirty="0" smtClean="0"/>
              <a:t> The goal of CREATE is to enable major improvements in DoD acquisition engineering design and analysis processes by developing and deploying scalable physics-based computational engineering software products.</a:t>
            </a:r>
          </a:p>
          <a:p>
            <a:pPr lvl="0"/>
            <a:r>
              <a:rPr lang="en-US" dirty="0" smtClean="0">
                <a:solidFill>
                  <a:schemeClr val="tx2"/>
                </a:solidFill>
              </a:rPr>
              <a:t>Objective 1:   </a:t>
            </a:r>
            <a:r>
              <a:rPr lang="en-US" dirty="0" smtClean="0">
                <a:solidFill>
                  <a:schemeClr val="tx1"/>
                </a:solidFill>
              </a:rPr>
              <a:t>R</a:t>
            </a:r>
            <a:r>
              <a:rPr lang="en-US" dirty="0" smtClean="0"/>
              <a:t>eplace empirical design based on historical data and experimental testing with physics-based computational design validated with experimental testing</a:t>
            </a:r>
          </a:p>
          <a:p>
            <a:pPr lvl="0"/>
            <a:r>
              <a:rPr lang="en-US" dirty="0" smtClean="0">
                <a:solidFill>
                  <a:schemeClr val="tx2"/>
                </a:solidFill>
              </a:rPr>
              <a:t>Objective 2:    </a:t>
            </a:r>
            <a:r>
              <a:rPr lang="en-US" dirty="0" smtClean="0"/>
              <a:t>Detect and fix design flaws early in the design process before major schedule and budget commitments are made</a:t>
            </a:r>
          </a:p>
          <a:p>
            <a:pPr lvl="0"/>
            <a:r>
              <a:rPr lang="en-US" dirty="0" smtClean="0">
                <a:solidFill>
                  <a:schemeClr val="tx2"/>
                </a:solidFill>
              </a:rPr>
              <a:t>Objective 3:     </a:t>
            </a:r>
            <a:r>
              <a:rPr lang="en-US" dirty="0" smtClean="0"/>
              <a:t>Develop optimized designs for new concepts</a:t>
            </a:r>
          </a:p>
          <a:p>
            <a:r>
              <a:rPr lang="en-US" dirty="0" smtClean="0">
                <a:solidFill>
                  <a:schemeClr val="tx2"/>
                </a:solidFill>
              </a:rPr>
              <a:t>Objective 4:   </a:t>
            </a:r>
            <a:r>
              <a:rPr lang="en-US" dirty="0" smtClean="0"/>
              <a:t>Begin system integration earlier in the acquisition process</a:t>
            </a:r>
          </a:p>
          <a:p>
            <a:pPr lvl="0"/>
            <a:r>
              <a:rPr lang="en-US" dirty="0" smtClean="0">
                <a:solidFill>
                  <a:schemeClr val="tx2"/>
                </a:solidFill>
              </a:rPr>
              <a:t>Objective 5:   </a:t>
            </a:r>
            <a:r>
              <a:rPr lang="en-US" dirty="0" smtClean="0"/>
              <a:t>Increase acquisition program flexibility and agility to respond to rapidly changing requirements</a:t>
            </a:r>
          </a:p>
          <a:p>
            <a:pPr lvl="0"/>
            <a:r>
              <a:rPr lang="en-US" dirty="0" smtClean="0">
                <a:solidFill>
                  <a:schemeClr val="tx2"/>
                </a:solidFill>
              </a:rPr>
              <a:t>Objective 6:   </a:t>
            </a:r>
            <a:r>
              <a:rPr lang="en-US" dirty="0" smtClean="0"/>
              <a:t>Enhance the productivity of the DoD engineering workforce</a:t>
            </a:r>
          </a:p>
          <a:p>
            <a:pPr lvl="0"/>
            <a:r>
              <a:rPr lang="en-US" dirty="0" smtClean="0">
                <a:solidFill>
                  <a:schemeClr val="tx2"/>
                </a:solidFill>
              </a:rPr>
              <a:t>Objective 7:   </a:t>
            </a:r>
            <a:r>
              <a:rPr lang="en-US" dirty="0" smtClean="0"/>
              <a:t>Establish an organic capability to develop and deploy physics-based computational engineering software within the DOD </a:t>
            </a:r>
            <a:endParaRPr lang="en-US" dirty="0"/>
          </a:p>
        </p:txBody>
      </p:sp>
      <p:sp>
        <p:nvSpPr>
          <p:cNvPr id="4" name="Slide Number Placeholder 3"/>
          <p:cNvSpPr>
            <a:spLocks noGrp="1"/>
          </p:cNvSpPr>
          <p:nvPr>
            <p:ph type="sldNum" sz="quarter" idx="10"/>
          </p:nvPr>
        </p:nvSpPr>
        <p:spPr/>
        <p:txBody>
          <a:bodyPr/>
          <a:lstStyle/>
          <a:p>
            <a:pPr>
              <a:defRPr/>
            </a:pPr>
            <a:fld id="{68D41A3C-5605-4931-9186-2D8DE5F66A0A}" type="slidenum">
              <a:rPr lang="en-US" smtClean="0"/>
              <a:pPr>
                <a:defRPr/>
              </a:pPr>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1001713" y="771525"/>
            <a:ext cx="5105400" cy="3830638"/>
          </a:xfrm>
          <a:noFill/>
          <a:ln>
            <a:solidFill>
              <a:srgbClr val="000000"/>
            </a:solidFill>
            <a:miter lim="800000"/>
            <a:headEnd/>
            <a:tailEnd/>
          </a:ln>
        </p:spPr>
      </p:sp>
      <p:sp>
        <p:nvSpPr>
          <p:cNvPr id="60419" name="Rectangle 3"/>
          <p:cNvSpPr>
            <a:spLocks noGrp="1" noChangeArrowheads="1"/>
          </p:cNvSpPr>
          <p:nvPr>
            <p:ph type="body" idx="1"/>
          </p:nvPr>
        </p:nvSpPr>
        <p:spPr bwMode="auto">
          <a:xfrm>
            <a:off x="943709" y="4862464"/>
            <a:ext cx="5215058" cy="3473188"/>
          </a:xfrm>
          <a:noFill/>
        </p:spPr>
        <p:txBody>
          <a:bodyPr wrap="square" lIns="98369" tIns="49186" rIns="98369" bIns="49186" numCol="1" anchor="t" anchorCtr="0" compatLnSpc="1">
            <a:prstTxWarp prst="textNoShape">
              <a:avLst/>
            </a:prstTxWarp>
          </a:bodyPr>
          <a:lstStyle/>
          <a:p>
            <a:pPr eaLnBrk="1" hangingPunct="1">
              <a:spcBef>
                <a:spcPct val="0"/>
              </a:spcBef>
            </a:pPr>
            <a:r>
              <a:rPr lang="en-US" smtClean="0"/>
              <a:t>Getting the vertical tail size correct on the first try has been a challenge for over 50 years.  </a:t>
            </a:r>
          </a:p>
          <a:p>
            <a:pPr eaLnBrk="1" hangingPunct="1">
              <a:spcBef>
                <a:spcPct val="0"/>
              </a:spcBef>
            </a:pPr>
            <a:r>
              <a:rPr lang="en-US" smtClean="0"/>
              <a:t>Most of the Century Series fighters suffered from roll coupling brought on by a combination of high rates of roll and insufficient stability to counter the resultant buildup in alpha and beta.  Enlarging the vertical tails was the most common and successful solution.</a:t>
            </a:r>
          </a:p>
          <a:p>
            <a:pPr eaLnBrk="1" hangingPunct="1">
              <a:spcBef>
                <a:spcPct val="0"/>
              </a:spcBef>
            </a:pPr>
            <a:r>
              <a:rPr lang="en-US" smtClean="0"/>
              <a:t>Early tests of the “Have Blue” stealth prototype with its inward canted vertical tails proved unsatisfactory, so outward canted tails were selected for the F-117A.  Even so, on the first flight of the F-117A (6/18/81), directional stability and control were both found to be far less than predicted, so the tails were  increased in size by 50%.  Dick Abrams, head of flight test at Lockheed, stated that “the same mistake wasn’t made on the YF-22”.  On the YF-22, several methods were used to predict the required vertical tail size and the largest value was used with an additional safety factor included.  No problems were encountered during flight test and the tail size for the proposed production configuration was actually decreased in size from the prototype.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3" name="Rectangle 3"/>
          <p:cNvSpPr>
            <a:spLocks noGrp="1" noChangeArrowheads="1"/>
          </p:cNvSpPr>
          <p:nvPr>
            <p:ph type="body" idx="1"/>
          </p:nvPr>
        </p:nvSpPr>
        <p:spPr bwMode="auto">
          <a:xfrm>
            <a:off x="381430" y="4858912"/>
            <a:ext cx="6390584" cy="2453438"/>
          </a:xfrm>
          <a:noFill/>
        </p:spPr>
        <p:txBody>
          <a:bodyPr wrap="square" numCol="1" anchor="t" anchorCtr="0" compatLnSpc="1">
            <a:prstTxWarp prst="textNoShape">
              <a:avLst/>
            </a:prstTxWarp>
          </a:bodyPr>
          <a:lstStyle/>
          <a:p>
            <a:pPr eaLnBrk="1" hangingPunct="1">
              <a:spcBef>
                <a:spcPct val="0"/>
              </a:spcBef>
            </a:pPr>
            <a:r>
              <a:rPr lang="en-US" sz="1900" dirty="0" smtClean="0">
                <a:solidFill>
                  <a:schemeClr val="bg1"/>
                </a:solidFill>
              </a:rPr>
              <a:t>New slide</a:t>
            </a:r>
          </a:p>
          <a:p>
            <a:pPr eaLnBrk="1" hangingPunct="1">
              <a:spcBef>
                <a:spcPct val="0"/>
              </a:spcBef>
            </a:pPr>
            <a:endParaRPr lang="en-US" sz="1900" dirty="0" smtClean="0">
              <a:solidFill>
                <a:schemeClr val="bg1"/>
              </a:solidFill>
            </a:endParaRPr>
          </a:p>
          <a:p>
            <a:pPr eaLnBrk="1" hangingPunct="1">
              <a:spcBef>
                <a:spcPct val="0"/>
              </a:spcBef>
            </a:pPr>
            <a:r>
              <a:rPr lang="en-US" sz="1900" dirty="0" smtClean="0">
                <a:solidFill>
                  <a:schemeClr val="bg1"/>
                </a:solidFill>
              </a:rPr>
              <a:t>CREATE: The Opportunities and Challenges</a:t>
            </a:r>
          </a:p>
          <a:p>
            <a:pPr eaLnBrk="1" hangingPunct="1">
              <a:spcBef>
                <a:spcPct val="0"/>
              </a:spcBef>
            </a:pPr>
            <a:r>
              <a:rPr lang="en-US" sz="1900" dirty="0" smtClean="0">
                <a:latin typeface="Tw Cen MT" pitchFamily="34" charset="0"/>
              </a:rPr>
              <a:t>Douglass Post for The CREATE Team  </a:t>
            </a:r>
          </a:p>
          <a:p>
            <a:pPr eaLnBrk="1" hangingPunct="1">
              <a:spcBef>
                <a:spcPct val="0"/>
              </a:spcBef>
            </a:pPr>
            <a:r>
              <a:rPr lang="en-US" dirty="0" smtClean="0">
                <a:latin typeface="Tw Cen MT" pitchFamily="34" charset="0"/>
              </a:rPr>
              <a:t>Chief Scientist &amp; CREATE Program Manager, DoD HPCMP</a:t>
            </a:r>
          </a:p>
          <a:p>
            <a:pPr eaLnBrk="1" hangingPunct="1">
              <a:spcBef>
                <a:spcPct val="0"/>
              </a:spcBef>
            </a:pPr>
            <a:r>
              <a:rPr lang="en-US" dirty="0" smtClean="0">
                <a:latin typeface="Tw Cen MT" pitchFamily="34" charset="0"/>
              </a:rPr>
              <a:t> HPC Users</a:t>
            </a:r>
            <a:r>
              <a:rPr lang="en-US" dirty="0" smtClean="0"/>
              <a:t>’</a:t>
            </a:r>
            <a:r>
              <a:rPr lang="en-US" dirty="0" smtClean="0">
                <a:latin typeface="Tw Cen MT" pitchFamily="34" charset="0"/>
              </a:rPr>
              <a:t> Forum, Norfolk, VA April 14, 2008</a:t>
            </a:r>
          </a:p>
          <a:p>
            <a:pPr eaLnBrk="1" hangingPunct="1">
              <a:spcBef>
                <a:spcPct val="0"/>
              </a:spcBef>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21C756-2573-46AA-9B23-8A08140C94A8}" type="slidenum">
              <a:rPr lang="en-US" smtClean="0"/>
              <a:pPr>
                <a:defRPr/>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1014413" y="769938"/>
            <a:ext cx="5108575" cy="3832225"/>
          </a:xfrm>
          <a:noFill/>
          <a:ln>
            <a:solidFill>
              <a:srgbClr val="000000"/>
            </a:solidFill>
            <a:miter lim="800000"/>
            <a:headEnd/>
            <a:tailEnd/>
          </a:ln>
        </p:spPr>
      </p:sp>
      <p:sp>
        <p:nvSpPr>
          <p:cNvPr id="63491" name="Rectangle 3"/>
          <p:cNvSpPr>
            <a:spLocks noGrp="1" noChangeArrowheads="1"/>
          </p:cNvSpPr>
          <p:nvPr>
            <p:ph type="body" idx="1"/>
          </p:nvPr>
        </p:nvSpPr>
        <p:spPr bwMode="auto">
          <a:xfrm>
            <a:off x="381430" y="4858912"/>
            <a:ext cx="6390584" cy="2453438"/>
          </a:xfrm>
          <a:noFill/>
        </p:spPr>
        <p:txBody>
          <a:bodyPr wrap="square" numCol="1" anchor="t" anchorCtr="0" compatLnSpc="1">
            <a:prstTxWarp prst="textNoShape">
              <a:avLst/>
            </a:prstTxWarp>
          </a:bodyPr>
          <a:lstStyle/>
          <a:p>
            <a:pPr eaLnBrk="1" hangingPunct="1">
              <a:spcBef>
                <a:spcPct val="0"/>
              </a:spcBef>
            </a:pPr>
            <a:r>
              <a:rPr lang="en-US" sz="1900" dirty="0" smtClean="0">
                <a:solidFill>
                  <a:schemeClr val="bg1"/>
                </a:solidFill>
              </a:rPr>
              <a:t>New slide</a:t>
            </a:r>
          </a:p>
          <a:p>
            <a:pPr eaLnBrk="1" hangingPunct="1">
              <a:spcBef>
                <a:spcPct val="0"/>
              </a:spcBef>
            </a:pPr>
            <a:endParaRPr lang="en-US" sz="1900" dirty="0" smtClean="0">
              <a:solidFill>
                <a:schemeClr val="bg1"/>
              </a:solidFill>
            </a:endParaRPr>
          </a:p>
          <a:p>
            <a:pPr eaLnBrk="1" hangingPunct="1">
              <a:spcBef>
                <a:spcPct val="0"/>
              </a:spcBef>
            </a:pPr>
            <a:r>
              <a:rPr lang="en-US" sz="1900" dirty="0" smtClean="0">
                <a:solidFill>
                  <a:schemeClr val="bg1"/>
                </a:solidFill>
              </a:rPr>
              <a:t>CREATE: The Opportunities and Challenges</a:t>
            </a:r>
          </a:p>
          <a:p>
            <a:pPr eaLnBrk="1" hangingPunct="1">
              <a:spcBef>
                <a:spcPct val="0"/>
              </a:spcBef>
            </a:pPr>
            <a:r>
              <a:rPr lang="en-US" sz="1900" dirty="0" smtClean="0">
                <a:latin typeface="Tw Cen MT" pitchFamily="34" charset="0"/>
              </a:rPr>
              <a:t>Douglass Post for The CREATE Team  </a:t>
            </a:r>
          </a:p>
          <a:p>
            <a:pPr eaLnBrk="1" hangingPunct="1">
              <a:spcBef>
                <a:spcPct val="0"/>
              </a:spcBef>
            </a:pPr>
            <a:r>
              <a:rPr lang="en-US" dirty="0" smtClean="0">
                <a:latin typeface="Tw Cen MT" pitchFamily="34" charset="0"/>
              </a:rPr>
              <a:t>Chief Scientist &amp; CREATE Program Manager, DoD HPCMP</a:t>
            </a:r>
          </a:p>
          <a:p>
            <a:pPr eaLnBrk="1" hangingPunct="1">
              <a:spcBef>
                <a:spcPct val="0"/>
              </a:spcBef>
            </a:pPr>
            <a:r>
              <a:rPr lang="en-US" dirty="0" smtClean="0">
                <a:latin typeface="Tw Cen MT" pitchFamily="34" charset="0"/>
              </a:rPr>
              <a:t> HPC Users</a:t>
            </a:r>
            <a:r>
              <a:rPr lang="en-US" dirty="0" smtClean="0"/>
              <a:t>’</a:t>
            </a:r>
            <a:r>
              <a:rPr lang="en-US" dirty="0" smtClean="0">
                <a:latin typeface="Tw Cen MT" pitchFamily="34" charset="0"/>
              </a:rPr>
              <a:t> Forum, Norfolk, VA April 14, 2008</a:t>
            </a:r>
          </a:p>
          <a:p>
            <a:pPr eaLnBrk="1" hangingPunct="1">
              <a:spcBef>
                <a:spcPct val="0"/>
              </a:spcBef>
            </a:pP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5" name="Rectangle 3"/>
          <p:cNvSpPr>
            <a:spLocks noGrp="1" noChangeArrowheads="1"/>
          </p:cNvSpPr>
          <p:nvPr>
            <p:ph type="body" idx="1"/>
          </p:nvPr>
        </p:nvSpPr>
        <p:spPr bwMode="auto">
          <a:xfrm>
            <a:off x="381432" y="4860692"/>
            <a:ext cx="6390584" cy="1538507"/>
          </a:xfrm>
          <a:noFill/>
        </p:spPr>
        <p:txBody>
          <a:bodyPr wrap="square" numCol="1" anchor="t" anchorCtr="0" compatLnSpc="1">
            <a:prstTxWarp prst="textNoShape">
              <a:avLst/>
            </a:prstTxWarp>
            <a:normAutofit fontScale="77500" lnSpcReduction="20000"/>
          </a:bodyPr>
          <a:lstStyle/>
          <a:p>
            <a:pPr eaLnBrk="1" hangingPunct="1">
              <a:spcBef>
                <a:spcPct val="0"/>
              </a:spcBef>
            </a:pPr>
            <a:r>
              <a:rPr lang="en-US" sz="2000" dirty="0" smtClean="0">
                <a:solidFill>
                  <a:schemeClr val="bg1"/>
                </a:solidFill>
              </a:rPr>
              <a:t>Systems Engineering Strategy,</a:t>
            </a:r>
          </a:p>
          <a:p>
            <a:pPr eaLnBrk="1" hangingPunct="1">
              <a:spcBef>
                <a:spcPct val="0"/>
              </a:spcBef>
            </a:pPr>
            <a:r>
              <a:rPr lang="en-US" sz="2000" dirty="0" smtClean="0">
                <a:solidFill>
                  <a:schemeClr val="bg1"/>
                </a:solidFill>
                <a:latin typeface="Tw Cen MT" pitchFamily="34" charset="0"/>
              </a:rPr>
              <a:t>Acquisition Strategy</a:t>
            </a:r>
          </a:p>
          <a:p>
            <a:pPr eaLnBrk="1" hangingPunct="1">
              <a:spcBef>
                <a:spcPct val="0"/>
              </a:spcBef>
            </a:pPr>
            <a:r>
              <a:rPr lang="en-US" sz="2000" dirty="0" smtClean="0">
                <a:solidFill>
                  <a:schemeClr val="bg1"/>
                </a:solidFill>
                <a:latin typeface="Tw Cen MT" pitchFamily="34" charset="0"/>
              </a:rPr>
              <a:t>Develop prototypes and build teams, conduct experiments with prototypes, use results to design and develop next generation codes for next generation computers</a:t>
            </a:r>
          </a:p>
          <a:p>
            <a:pPr eaLnBrk="1" hangingPunct="1">
              <a:spcBef>
                <a:spcPct val="0"/>
              </a:spcBef>
            </a:pPr>
            <a:r>
              <a:rPr lang="en-US" sz="2000" dirty="0" smtClean="0">
                <a:solidFill>
                  <a:schemeClr val="bg1"/>
                </a:solidFill>
                <a:latin typeface="Tw Cen MT" pitchFamily="34" charset="0"/>
              </a:rPr>
              <a:t>Annual releases ensure connection to customers, gather requirements, determine usability, track requirements, </a:t>
            </a:r>
            <a:endParaRPr lang="en-US" dirty="0" smtClean="0">
              <a:latin typeface="Tw Cen MT" pitchFamily="34" charset="0"/>
            </a:endParaRPr>
          </a:p>
          <a:p>
            <a:pPr eaLnBrk="1" hangingPunct="1">
              <a:spcBef>
                <a:spcPct val="0"/>
              </a:spcBef>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When I started at my first job at a national laboratory, I had to bring my slide rule.  It was a tool of the trade, and it was my responsibility as a physicist to own one. </a:t>
            </a:r>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9E4C95-C593-42B8-8DE2-EB2B505C5404}"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xfrm>
            <a:off x="1022350" y="768350"/>
            <a:ext cx="5111750" cy="3833813"/>
          </a:xfrm>
          <a:noFill/>
          <a:ln>
            <a:solidFill>
              <a:srgbClr val="000000"/>
            </a:solidFill>
            <a:miter lim="800000"/>
            <a:headEnd/>
            <a:tailEnd/>
          </a:ln>
        </p:spPr>
      </p:sp>
      <p:graphicFrame>
        <p:nvGraphicFramePr>
          <p:cNvPr id="219139" name="Group 3"/>
          <p:cNvGraphicFramePr>
            <a:graphicFrameLocks noGrp="1"/>
          </p:cNvGraphicFramePr>
          <p:nvPr/>
        </p:nvGraphicFramePr>
        <p:xfrm>
          <a:off x="1210052" y="4919316"/>
          <a:ext cx="4734983" cy="4615520"/>
        </p:xfrm>
        <a:graphic>
          <a:graphicData uri="http://schemas.openxmlformats.org/drawingml/2006/table">
            <a:tbl>
              <a:tblPr/>
              <a:tblGrid>
                <a:gridCol w="1579032"/>
                <a:gridCol w="1577446"/>
                <a:gridCol w="1579032"/>
              </a:tblGrid>
              <a:tr h="266198">
                <a:tc>
                  <a:txBody>
                    <a:bodyPr/>
                    <a:lstStyle/>
                    <a:p>
                      <a:pPr marL="0" marR="0" lvl="0" indent="0" algn="ctr" defTabSz="955675" rtl="0" eaLnBrk="0" fontAlgn="base" latinLnBrk="0" hangingPunct="0">
                        <a:lnSpc>
                          <a:spcPct val="60000"/>
                        </a:lnSpc>
                        <a:spcBef>
                          <a:spcPct val="0"/>
                        </a:spcBef>
                        <a:spcAft>
                          <a:spcPct val="0"/>
                        </a:spcAft>
                        <a:buClr>
                          <a:schemeClr val="accent2"/>
                        </a:buClr>
                        <a:buSzPct val="85000"/>
                        <a:buFont typeface="Wingdings 2" pitchFamily="18" charset="2"/>
                        <a:buNone/>
                        <a:tabLst/>
                      </a:pPr>
                      <a:r>
                        <a:rPr kumimoji="0" lang="en-US" sz="1100" b="1" i="0" u="none" strike="noStrike" cap="none" normalizeH="0" baseline="0" smtClean="0">
                          <a:ln>
                            <a:noFill/>
                          </a:ln>
                          <a:solidFill>
                            <a:srgbClr val="000000"/>
                          </a:solidFill>
                          <a:effectLst/>
                          <a:latin typeface="Arial" charset="0"/>
                        </a:rPr>
                        <a:t>Organization</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60000"/>
                        </a:lnSpc>
                        <a:spcBef>
                          <a:spcPct val="0"/>
                        </a:spcBef>
                        <a:spcAft>
                          <a:spcPct val="0"/>
                        </a:spcAft>
                        <a:buClr>
                          <a:schemeClr val="accent2"/>
                        </a:buClr>
                        <a:buSzPct val="85000"/>
                        <a:buFont typeface="Wingdings 2" pitchFamily="18" charset="2"/>
                        <a:buNone/>
                        <a:tabLst/>
                      </a:pPr>
                      <a:r>
                        <a:rPr kumimoji="0" lang="en-US" sz="1100" b="1" i="0" u="none" strike="noStrike" cap="none" normalizeH="0" baseline="0" smtClean="0">
                          <a:ln>
                            <a:noFill/>
                          </a:ln>
                          <a:solidFill>
                            <a:srgbClr val="000000"/>
                          </a:solidFill>
                          <a:effectLst/>
                          <a:latin typeface="Arial" charset="0"/>
                        </a:rPr>
                        <a:t>No. of Projects</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60000"/>
                        </a:lnSpc>
                        <a:spcBef>
                          <a:spcPct val="0"/>
                        </a:spcBef>
                        <a:spcAft>
                          <a:spcPct val="0"/>
                        </a:spcAft>
                        <a:buClr>
                          <a:schemeClr val="accent2"/>
                        </a:buClr>
                        <a:buSzPct val="85000"/>
                        <a:buFont typeface="Wingdings 2" pitchFamily="18" charset="2"/>
                        <a:buNone/>
                        <a:tabLst/>
                      </a:pPr>
                      <a:r>
                        <a:rPr kumimoji="0" lang="en-US" sz="1100" b="1" i="0" u="none" strike="noStrike" cap="none" normalizeH="0" baseline="0" smtClean="0">
                          <a:ln>
                            <a:noFill/>
                          </a:ln>
                          <a:solidFill>
                            <a:srgbClr val="000000"/>
                          </a:solidFill>
                          <a:effectLst/>
                          <a:latin typeface="Arial" charset="0"/>
                        </a:rPr>
                        <a:t>Users</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NAWCC</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16</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65</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NAWCP</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29</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751</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NPSCA</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7</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25</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NRLDC</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51</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164</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NRLMR</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2</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40</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NRLSS</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5</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46</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NSWCC</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12</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64</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NSWCD</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13</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59</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NSWCI</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7</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22</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NSWCP</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3</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3</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NUWCN</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9</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72</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NWDCN</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1</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3</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ONAVY</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9</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22</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ONRDC</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53</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241</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SSCSD</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13</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59</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545">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USNAM</a:t>
                      </a:r>
                    </a:p>
                  </a:txBody>
                  <a:tcPr marL="94531" marR="94531" marT="50630" marB="506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4</a:t>
                      </a:r>
                    </a:p>
                  </a:txBody>
                  <a:tcPr marL="94531" marR="94531" marT="50630" marB="506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5675" rtl="0" eaLnBrk="0" fontAlgn="base" latinLnBrk="0" hangingPunct="0">
                        <a:lnSpc>
                          <a:spcPct val="100000"/>
                        </a:lnSpc>
                        <a:spcBef>
                          <a:spcPct val="50000"/>
                        </a:spcBef>
                        <a:spcAft>
                          <a:spcPct val="0"/>
                        </a:spcAft>
                        <a:buClr>
                          <a:schemeClr val="accent2"/>
                        </a:buClr>
                        <a:buSzPct val="85000"/>
                        <a:buFont typeface="Wingdings 2" pitchFamily="18" charset="2"/>
                        <a:buNone/>
                        <a:tabLst/>
                      </a:pPr>
                      <a:r>
                        <a:rPr kumimoji="0" lang="en-US" sz="1100" b="0" i="0" u="none" strike="noStrike" cap="none" normalizeH="0" baseline="0" smtClean="0">
                          <a:ln>
                            <a:noFill/>
                          </a:ln>
                          <a:solidFill>
                            <a:srgbClr val="000000"/>
                          </a:solidFill>
                          <a:effectLst/>
                          <a:latin typeface="Arial" charset="0"/>
                        </a:rPr>
                        <a:t>7</a:t>
                      </a:r>
                    </a:p>
                  </a:txBody>
                  <a:tcPr marL="94531" marR="94531" marT="50630" marB="506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995363" y="769938"/>
            <a:ext cx="5113337" cy="3835400"/>
          </a:xfrm>
          <a:noFill/>
          <a:ln>
            <a:solidFill>
              <a:srgbClr val="000000"/>
            </a:solidFill>
            <a:miter lim="800000"/>
            <a:headEnd/>
            <a:tailEnd/>
          </a:ln>
        </p:spPr>
      </p:sp>
      <p:sp>
        <p:nvSpPr>
          <p:cNvPr id="53251" name="Rectangle 3"/>
          <p:cNvSpPr>
            <a:spLocks noGrp="1" noChangeArrowheads="1"/>
          </p:cNvSpPr>
          <p:nvPr>
            <p:ph type="body" idx="1"/>
          </p:nvPr>
        </p:nvSpPr>
        <p:spPr bwMode="auto">
          <a:xfrm>
            <a:off x="708605" y="4862465"/>
            <a:ext cx="5685268" cy="302017"/>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xfrm>
            <a:off x="381430" y="4860687"/>
            <a:ext cx="6390584" cy="2366387"/>
          </a:xfrm>
          <a:noFill/>
        </p:spPr>
        <p:txBody>
          <a:bodyPr wrap="square" numCol="1" anchor="t" anchorCtr="0" compatLnSpc="1">
            <a:prstTxWarp prst="textNoShape">
              <a:avLst/>
            </a:prstTxWarp>
          </a:bodyPr>
          <a:lstStyle/>
          <a:p>
            <a:pPr eaLnBrk="1" hangingPunct="1">
              <a:spcBef>
                <a:spcPct val="0"/>
              </a:spcBef>
            </a:pPr>
            <a:r>
              <a:rPr lang="en-US" sz="2000" dirty="0" smtClean="0">
                <a:solidFill>
                  <a:schemeClr val="bg1"/>
                </a:solidFill>
              </a:rPr>
              <a:t>New slide</a:t>
            </a:r>
          </a:p>
          <a:p>
            <a:pPr eaLnBrk="1" hangingPunct="1">
              <a:spcBef>
                <a:spcPct val="0"/>
              </a:spcBef>
            </a:pPr>
            <a:endParaRPr lang="en-US" sz="2000" dirty="0" smtClean="0">
              <a:solidFill>
                <a:schemeClr val="bg1"/>
              </a:solidFill>
            </a:endParaRPr>
          </a:p>
          <a:p>
            <a:pPr eaLnBrk="1" hangingPunct="1">
              <a:spcBef>
                <a:spcPct val="0"/>
              </a:spcBef>
            </a:pPr>
            <a:r>
              <a:rPr lang="en-US" sz="2000" dirty="0" smtClean="0">
                <a:solidFill>
                  <a:schemeClr val="bg1"/>
                </a:solidFill>
              </a:rPr>
              <a:t>CREATE: The Opportunities and Challenges</a:t>
            </a:r>
          </a:p>
          <a:p>
            <a:pPr eaLnBrk="1" hangingPunct="1">
              <a:spcBef>
                <a:spcPct val="0"/>
              </a:spcBef>
            </a:pPr>
            <a:r>
              <a:rPr lang="en-US" sz="2000" dirty="0" smtClean="0">
                <a:latin typeface="Tw Cen MT" pitchFamily="34" charset="0"/>
              </a:rPr>
              <a:t>Douglass Post for The CREATE Team  </a:t>
            </a:r>
          </a:p>
          <a:p>
            <a:pPr eaLnBrk="1" hangingPunct="1">
              <a:spcBef>
                <a:spcPct val="0"/>
              </a:spcBef>
            </a:pPr>
            <a:r>
              <a:rPr lang="en-US" dirty="0" smtClean="0">
                <a:latin typeface="Tw Cen MT" pitchFamily="34" charset="0"/>
              </a:rPr>
              <a:t>Chief Scientist &amp; CREATE Program Manager, DoD HPCMP</a:t>
            </a:r>
          </a:p>
          <a:p>
            <a:pPr eaLnBrk="1" hangingPunct="1">
              <a:spcBef>
                <a:spcPct val="0"/>
              </a:spcBef>
            </a:pPr>
            <a:r>
              <a:rPr lang="en-US" dirty="0" smtClean="0">
                <a:latin typeface="Tw Cen MT" pitchFamily="34" charset="0"/>
              </a:rPr>
              <a:t> HPC Users</a:t>
            </a:r>
            <a:r>
              <a:rPr lang="en-US" dirty="0" smtClean="0">
                <a:latin typeface="Times New Roman" pitchFamily="18" charset="0"/>
              </a:rPr>
              <a:t>’</a:t>
            </a:r>
            <a:r>
              <a:rPr lang="en-US" dirty="0" smtClean="0">
                <a:latin typeface="Tw Cen MT" pitchFamily="34" charset="0"/>
              </a:rPr>
              <a:t> Forum, Norfolk, VA April 14, 2008</a:t>
            </a:r>
          </a:p>
          <a:p>
            <a:pPr eaLnBrk="1" hangingPunct="1">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understand our risks and</a:t>
            </a:r>
            <a:r>
              <a:rPr lang="en-US" baseline="0" dirty="0" smtClean="0"/>
              <a:t> are addressing them. </a:t>
            </a:r>
            <a:endParaRPr lang="en-US" dirty="0"/>
          </a:p>
        </p:txBody>
      </p:sp>
      <p:sp>
        <p:nvSpPr>
          <p:cNvPr id="4" name="Slide Number Placeholder 3"/>
          <p:cNvSpPr>
            <a:spLocks noGrp="1"/>
          </p:cNvSpPr>
          <p:nvPr>
            <p:ph type="sldNum" sz="quarter" idx="10"/>
          </p:nvPr>
        </p:nvSpPr>
        <p:spPr/>
        <p:txBody>
          <a:bodyPr/>
          <a:lstStyle/>
          <a:p>
            <a:pPr>
              <a:defRPr/>
            </a:pPr>
            <a:fld id="{68D41A3C-5605-4931-9186-2D8DE5F66A0A}" type="slidenum">
              <a:rPr lang="en-US" smtClean="0"/>
              <a:pPr>
                <a:defRPr/>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1001713" y="774700"/>
            <a:ext cx="5106987" cy="3830638"/>
          </a:xfrm>
          <a:noFill/>
          <a:ln>
            <a:solidFill>
              <a:srgbClr val="000000"/>
            </a:solidFill>
            <a:miter lim="800000"/>
            <a:headEnd/>
            <a:tailEnd/>
          </a:ln>
        </p:spPr>
      </p:sp>
      <p:sp>
        <p:nvSpPr>
          <p:cNvPr id="55299" name="Rectangle 3"/>
          <p:cNvSpPr>
            <a:spLocks noGrp="1" noChangeArrowheads="1"/>
          </p:cNvSpPr>
          <p:nvPr>
            <p:ph type="body" idx="1"/>
          </p:nvPr>
        </p:nvSpPr>
        <p:spPr bwMode="auto">
          <a:xfrm>
            <a:off x="942066" y="4862465"/>
            <a:ext cx="5218346" cy="302017"/>
          </a:xfrm>
          <a:noFill/>
        </p:spPr>
        <p:txBody>
          <a:bodyPr wrap="square" lIns="100780" tIns="49506" rIns="100780" bIns="49506"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1001713" y="774700"/>
            <a:ext cx="5106987" cy="3830638"/>
          </a:xfrm>
          <a:noFill/>
          <a:ln>
            <a:solidFill>
              <a:srgbClr val="000000"/>
            </a:solidFill>
            <a:miter lim="800000"/>
            <a:headEnd/>
            <a:tailEnd/>
          </a:ln>
        </p:spPr>
      </p:sp>
      <p:sp>
        <p:nvSpPr>
          <p:cNvPr id="56323" name="Rectangle 3"/>
          <p:cNvSpPr>
            <a:spLocks noGrp="1" noChangeArrowheads="1"/>
          </p:cNvSpPr>
          <p:nvPr>
            <p:ph type="body" idx="1"/>
          </p:nvPr>
        </p:nvSpPr>
        <p:spPr bwMode="auto">
          <a:xfrm>
            <a:off x="713537" y="4862465"/>
            <a:ext cx="5675403" cy="302017"/>
          </a:xfrm>
          <a:noFill/>
        </p:spPr>
        <p:txBody>
          <a:bodyPr wrap="square" lIns="100780" tIns="49506" rIns="100780" bIns="49506"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xfrm>
            <a:off x="1006475" y="771525"/>
            <a:ext cx="5113338" cy="3835400"/>
          </a:xfrm>
          <a:noFill/>
          <a:ln>
            <a:solidFill>
              <a:srgbClr val="000000"/>
            </a:solidFill>
            <a:miter lim="800000"/>
            <a:headEnd/>
            <a:tailEnd/>
          </a:ln>
        </p:spPr>
      </p:sp>
      <p:sp>
        <p:nvSpPr>
          <p:cNvPr id="57347" name="Rectangle 3"/>
          <p:cNvSpPr>
            <a:spLocks noGrp="1" noChangeArrowheads="1"/>
          </p:cNvSpPr>
          <p:nvPr>
            <p:ph type="body" idx="1"/>
          </p:nvPr>
        </p:nvSpPr>
        <p:spPr bwMode="auto">
          <a:xfrm>
            <a:off x="711893" y="4862465"/>
            <a:ext cx="5678692" cy="302017"/>
          </a:xfrm>
          <a:noFill/>
        </p:spPr>
        <p:txBody>
          <a:bodyPr wrap="square" lIns="100780" tIns="49506" rIns="100780" bIns="49506"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903938" name="Rectangle 2"/>
          <p:cNvSpPr>
            <a:spLocks noGrp="1" noChangeArrowheads="1"/>
          </p:cNvSpPr>
          <p:nvPr>
            <p:ph type="ctrTitle"/>
          </p:nvPr>
        </p:nvSpPr>
        <p:spPr>
          <a:xfrm>
            <a:off x="317500" y="2574925"/>
            <a:ext cx="8509000" cy="579438"/>
          </a:xfrm>
        </p:spPr>
        <p:txBody>
          <a:bodyPr/>
          <a:lstStyle>
            <a:lvl1pPr algn="ctr">
              <a:defRPr sz="4800"/>
            </a:lvl1pPr>
          </a:lstStyle>
          <a:p>
            <a:r>
              <a:rPr lang="en-US"/>
              <a:t>Click to edit Master title style</a:t>
            </a:r>
          </a:p>
        </p:txBody>
      </p:sp>
      <p:sp>
        <p:nvSpPr>
          <p:cNvPr id="4903939" name="Rectangle 3"/>
          <p:cNvSpPr>
            <a:spLocks noGrp="1" noChangeArrowheads="1"/>
          </p:cNvSpPr>
          <p:nvPr>
            <p:ph type="subTitle" idx="1"/>
          </p:nvPr>
        </p:nvSpPr>
        <p:spPr>
          <a:xfrm>
            <a:off x="396875" y="3886200"/>
            <a:ext cx="8407400" cy="457200"/>
          </a:xfrm>
        </p:spPr>
        <p:txBody>
          <a:bodyPr/>
          <a:lstStyle>
            <a:lvl1pPr marL="0" indent="0" algn="ctr">
              <a:buFont typeface="Wingdings" pitchFamily="2" charset="2"/>
              <a:buNone/>
              <a:defRPr sz="4000">
                <a:solidFill>
                  <a:schemeClr val="accent2"/>
                </a:solidFill>
              </a:defRPr>
            </a:lvl1pPr>
          </a:lstStyle>
          <a:p>
            <a:r>
              <a:rPr lang="en-US"/>
              <a:t>Click to edit Master subtitle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79500" y="460375"/>
            <a:ext cx="7816850" cy="5556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1828800"/>
          </a:xfrm>
        </p:spPr>
        <p:txBody>
          <a:bodyPr/>
          <a:lstStyle/>
          <a:p>
            <a:pPr lvl="0"/>
            <a:endParaRPr lang="en-US" noProof="0"/>
          </a:p>
        </p:txBody>
      </p:sp>
      <p:sp>
        <p:nvSpPr>
          <p:cNvPr id="5" name="Footer Placeholder 4"/>
          <p:cNvSpPr>
            <a:spLocks noGrp="1"/>
          </p:cNvSpPr>
          <p:nvPr>
            <p:ph type="ftr" sz="quarter" idx="10"/>
          </p:nvPr>
        </p:nvSpPr>
        <p:spPr>
          <a:xfrm>
            <a:off x="2187575" y="6581775"/>
            <a:ext cx="4406900" cy="274638"/>
          </a:xfrm>
          <a:prstGeom prst="rect">
            <a:avLst/>
          </a:prstGeom>
        </p:spPr>
        <p:txBody>
          <a:bodyPr/>
          <a:lstStyle>
            <a:lvl1pPr>
              <a:defRPr/>
            </a:lvl1pPr>
          </a:lstStyle>
          <a:p>
            <a:pPr>
              <a:defRPr/>
            </a:pPr>
            <a:endParaRPr lang="en-US"/>
          </a:p>
        </p:txBody>
      </p:sp>
      <p:sp>
        <p:nvSpPr>
          <p:cNvPr id="6" name="Date Placeholder 5"/>
          <p:cNvSpPr>
            <a:spLocks noGrp="1"/>
          </p:cNvSpPr>
          <p:nvPr>
            <p:ph type="dt" sz="half" idx="11"/>
          </p:nvPr>
        </p:nvSpPr>
        <p:spPr>
          <a:xfrm>
            <a:off x="7286625" y="6613525"/>
            <a:ext cx="749300" cy="246063"/>
          </a:xfrm>
          <a:prstGeom prst="rect">
            <a:avLst/>
          </a:prstGeom>
        </p:spPr>
        <p:txBody>
          <a:bodyPr/>
          <a:lstStyle>
            <a:lvl1pPr>
              <a:defRPr/>
            </a:lvl1pPr>
          </a:lstStyle>
          <a:p>
            <a:pPr>
              <a:defRPr/>
            </a:pPr>
            <a:r>
              <a:rPr lang="en-US"/>
              <a:t>2/20/2009</a:t>
            </a:r>
          </a:p>
        </p:txBody>
      </p:sp>
      <p:sp>
        <p:nvSpPr>
          <p:cNvPr id="7" name="Slide Number Placeholder 6"/>
          <p:cNvSpPr>
            <a:spLocks noGrp="1"/>
          </p:cNvSpPr>
          <p:nvPr>
            <p:ph type="sldNum" sz="quarter" idx="12"/>
          </p:nvPr>
        </p:nvSpPr>
        <p:spPr>
          <a:xfrm>
            <a:off x="0" y="6613525"/>
            <a:ext cx="339725" cy="244475"/>
          </a:xfrm>
        </p:spPr>
        <p:txBody>
          <a:bodyPr/>
          <a:lstStyle>
            <a:lvl1pPr>
              <a:defRPr/>
            </a:lvl1pPr>
          </a:lstStyle>
          <a:p>
            <a:pPr>
              <a:defRPr/>
            </a:pPr>
            <a:fld id="{8AA72561-0B41-48AF-B030-E67980BE442D}"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4186" y="514576"/>
            <a:ext cx="7984671" cy="579437"/>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179126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6" name="Rectangle 9"/>
          <p:cNvSpPr>
            <a:spLocks noGrp="1" noChangeArrowheads="1"/>
          </p:cNvSpPr>
          <p:nvPr>
            <p:ph type="sldNum" sz="quarter" idx="12"/>
          </p:nvPr>
        </p:nvSpPr>
        <p:spPr/>
        <p:txBody>
          <a:bodyPr/>
          <a:lstStyle>
            <a:lvl1pPr>
              <a:defRPr/>
            </a:lvl1pPr>
          </a:lstStyle>
          <a:p>
            <a:pPr>
              <a:defRPr/>
            </a:pPr>
            <a:fld id="{7867DA23-E81C-43DF-A5FA-FE180643C688}"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Rectangle 9"/>
          <p:cNvSpPr>
            <a:spLocks noGrp="1" noChangeArrowheads="1"/>
          </p:cNvSpPr>
          <p:nvPr>
            <p:ph type="sldNum" sz="quarter" idx="12"/>
          </p:nvPr>
        </p:nvSpPr>
        <p:spPr/>
        <p:txBody>
          <a:bodyPr/>
          <a:lstStyle>
            <a:lvl1pPr>
              <a:defRPr/>
            </a:lvl1pPr>
          </a:lstStyle>
          <a:p>
            <a:pPr>
              <a:defRPr/>
            </a:pPr>
            <a:fld id="{DB92FB3C-C91D-466F-A669-0F6B83B2AC0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1443" y="514576"/>
            <a:ext cx="7984671" cy="579437"/>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2092881"/>
          </a:xfrm>
        </p:spPr>
        <p:txBody>
          <a:bodyPr/>
          <a:lstStyle>
            <a:lvl1pPr>
              <a:spcBef>
                <a:spcPts val="1000"/>
              </a:spcBef>
              <a:defRPr sz="2400"/>
            </a:lvl1pPr>
            <a:lvl2pPr>
              <a:spcBef>
                <a:spcPts val="600"/>
              </a:spcBef>
              <a:defRPr sz="2400"/>
            </a:lvl2pPr>
            <a:lvl3pPr>
              <a:spcBef>
                <a:spcPts val="400"/>
              </a:spcBef>
              <a:defRPr sz="2400"/>
            </a:lvl3pPr>
            <a:lvl4pPr>
              <a:spcBef>
                <a:spcPts val="200"/>
              </a:spcBef>
              <a:spcAft>
                <a:spcPts val="0"/>
              </a:spcAft>
              <a:defRPr sz="2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Content Placeholder 3"/>
          <p:cNvSpPr>
            <a:spLocks noGrp="1"/>
          </p:cNvSpPr>
          <p:nvPr>
            <p:ph sz="half" idx="2"/>
          </p:nvPr>
        </p:nvSpPr>
        <p:spPr>
          <a:xfrm>
            <a:off x="4648200" y="1600200"/>
            <a:ext cx="4038600" cy="2092881"/>
          </a:xfrm>
        </p:spPr>
        <p:txBody>
          <a:bodyPr/>
          <a:lstStyle>
            <a:lvl1pPr>
              <a:spcBef>
                <a:spcPts val="1000"/>
              </a:spcBef>
              <a:defRPr sz="2400"/>
            </a:lvl1pPr>
            <a:lvl2pPr>
              <a:spcBef>
                <a:spcPts val="600"/>
              </a:spcBef>
              <a:defRPr sz="2400"/>
            </a:lvl2pPr>
            <a:lvl3pPr>
              <a:spcBef>
                <a:spcPts val="400"/>
              </a:spcBef>
              <a:defRPr sz="2400"/>
            </a:lvl3pPr>
            <a:lvl4pPr>
              <a:spcBef>
                <a:spcPts val="200"/>
              </a:spcBef>
              <a:defRPr sz="2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5" name="Rectangle 7"/>
          <p:cNvSpPr>
            <a:spLocks noGrp="1" noChangeArrowheads="1"/>
          </p:cNvSpPr>
          <p:nvPr>
            <p:ph type="ftr" sz="quarter" idx="10"/>
          </p:nvPr>
        </p:nvSpPr>
        <p:spPr>
          <a:xfrm>
            <a:off x="3079750" y="6581775"/>
            <a:ext cx="2895600" cy="274638"/>
          </a:xfrm>
          <a:prstGeom prst="rect">
            <a:avLst/>
          </a:prstGeom>
        </p:spPr>
        <p:txBody>
          <a:bodyPr/>
          <a:lstStyle>
            <a:lvl1pPr>
              <a:defRPr/>
            </a:lvl1pPr>
          </a:lstStyle>
          <a:p>
            <a:pPr>
              <a:defRPr/>
            </a:pPr>
            <a:r>
              <a:rPr lang="en-US"/>
              <a:t>Solving the hard problems . . .</a:t>
            </a:r>
          </a:p>
        </p:txBody>
      </p:sp>
      <p:sp>
        <p:nvSpPr>
          <p:cNvPr id="6" name="Rectangle 8"/>
          <p:cNvSpPr>
            <a:spLocks noGrp="1" noChangeArrowheads="1"/>
          </p:cNvSpPr>
          <p:nvPr>
            <p:ph type="dt" sz="half" idx="11"/>
          </p:nvPr>
        </p:nvSpPr>
        <p:spPr>
          <a:xfrm>
            <a:off x="0" y="6611938"/>
            <a:ext cx="1189038" cy="246062"/>
          </a:xfrm>
          <a:prstGeom prst="rect">
            <a:avLst/>
          </a:prstGeom>
        </p:spPr>
        <p:txBody>
          <a:bodyPr/>
          <a:lstStyle>
            <a:lvl1pPr>
              <a:defRPr/>
            </a:lvl1pPr>
          </a:lstStyle>
          <a:p>
            <a:pPr>
              <a:defRPr/>
            </a:pPr>
            <a:r>
              <a:rPr lang="en-US"/>
              <a:t>20 February 2009</a:t>
            </a:r>
          </a:p>
        </p:txBody>
      </p:sp>
      <p:sp>
        <p:nvSpPr>
          <p:cNvPr id="7" name="Rectangle 9"/>
          <p:cNvSpPr>
            <a:spLocks noGrp="1" noChangeArrowheads="1"/>
          </p:cNvSpPr>
          <p:nvPr>
            <p:ph type="sldNum" sz="quarter" idx="12"/>
          </p:nvPr>
        </p:nvSpPr>
        <p:spPr/>
        <p:txBody>
          <a:bodyPr/>
          <a:lstStyle>
            <a:lvl1pPr>
              <a:defRPr/>
            </a:lvl1pPr>
          </a:lstStyle>
          <a:p>
            <a:pPr>
              <a:defRPr/>
            </a:pPr>
            <a:fld id="{7C2A3644-390A-4360-9AF4-461243A364F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7"/>
          <p:cNvSpPr>
            <a:spLocks noGrp="1" noChangeArrowheads="1"/>
          </p:cNvSpPr>
          <p:nvPr>
            <p:ph type="ftr" sz="quarter" idx="10"/>
          </p:nvPr>
        </p:nvSpPr>
        <p:spPr>
          <a:xfrm>
            <a:off x="3079750" y="6581775"/>
            <a:ext cx="2895600" cy="274638"/>
          </a:xfrm>
          <a:prstGeom prst="rect">
            <a:avLst/>
          </a:prstGeom>
        </p:spPr>
        <p:txBody>
          <a:bodyPr/>
          <a:lstStyle>
            <a:lvl1pPr>
              <a:defRPr/>
            </a:lvl1pPr>
          </a:lstStyle>
          <a:p>
            <a:pPr>
              <a:defRPr/>
            </a:pPr>
            <a:r>
              <a:rPr lang="en-US"/>
              <a:t>Solving the hard problems . . .</a:t>
            </a:r>
          </a:p>
        </p:txBody>
      </p:sp>
      <p:sp>
        <p:nvSpPr>
          <p:cNvPr id="4" name="Rectangle 8"/>
          <p:cNvSpPr>
            <a:spLocks noGrp="1" noChangeArrowheads="1"/>
          </p:cNvSpPr>
          <p:nvPr>
            <p:ph type="dt" sz="half" idx="11"/>
          </p:nvPr>
        </p:nvSpPr>
        <p:spPr>
          <a:xfrm>
            <a:off x="0" y="6611938"/>
            <a:ext cx="1189038" cy="246062"/>
          </a:xfrm>
          <a:prstGeom prst="rect">
            <a:avLst/>
          </a:prstGeom>
        </p:spPr>
        <p:txBody>
          <a:bodyPr/>
          <a:lstStyle>
            <a:lvl1pPr>
              <a:defRPr/>
            </a:lvl1pPr>
          </a:lstStyle>
          <a:p>
            <a:pPr>
              <a:defRPr/>
            </a:pPr>
            <a:r>
              <a:rPr lang="en-US"/>
              <a:t>20 February 2009</a:t>
            </a:r>
          </a:p>
        </p:txBody>
      </p:sp>
      <p:sp>
        <p:nvSpPr>
          <p:cNvPr id="5" name="Rectangle 9"/>
          <p:cNvSpPr>
            <a:spLocks noGrp="1" noChangeArrowheads="1"/>
          </p:cNvSpPr>
          <p:nvPr>
            <p:ph type="sldNum" sz="quarter" idx="12"/>
          </p:nvPr>
        </p:nvSpPr>
        <p:spPr/>
        <p:txBody>
          <a:bodyPr/>
          <a:lstStyle>
            <a:lvl1pPr>
              <a:defRPr/>
            </a:lvl1pPr>
          </a:lstStyle>
          <a:p>
            <a:pPr>
              <a:defRPr/>
            </a:pPr>
            <a:fld id="{5B12015C-ACA4-460E-B275-375B993CBCB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xfrm>
            <a:off x="3079750" y="6581775"/>
            <a:ext cx="2895600" cy="274638"/>
          </a:xfrm>
          <a:prstGeom prst="rect">
            <a:avLst/>
          </a:prstGeom>
        </p:spPr>
        <p:txBody>
          <a:bodyPr/>
          <a:lstStyle>
            <a:lvl1pPr>
              <a:defRPr/>
            </a:lvl1pPr>
          </a:lstStyle>
          <a:p>
            <a:pPr>
              <a:defRPr/>
            </a:pPr>
            <a:r>
              <a:rPr lang="en-US"/>
              <a:t>Solving the hard problems . . .</a:t>
            </a:r>
          </a:p>
        </p:txBody>
      </p:sp>
      <p:sp>
        <p:nvSpPr>
          <p:cNvPr id="3" name="Rectangle 8"/>
          <p:cNvSpPr>
            <a:spLocks noGrp="1" noChangeArrowheads="1"/>
          </p:cNvSpPr>
          <p:nvPr>
            <p:ph type="dt" sz="half" idx="11"/>
          </p:nvPr>
        </p:nvSpPr>
        <p:spPr>
          <a:xfrm>
            <a:off x="0" y="6611938"/>
            <a:ext cx="1189038" cy="246062"/>
          </a:xfrm>
          <a:prstGeom prst="rect">
            <a:avLst/>
          </a:prstGeom>
        </p:spPr>
        <p:txBody>
          <a:bodyPr/>
          <a:lstStyle>
            <a:lvl1pPr>
              <a:defRPr/>
            </a:lvl1pPr>
          </a:lstStyle>
          <a:p>
            <a:pPr>
              <a:defRPr/>
            </a:pPr>
            <a:r>
              <a:rPr lang="en-US"/>
              <a:t>20 February 2009</a:t>
            </a:r>
          </a:p>
        </p:txBody>
      </p:sp>
      <p:sp>
        <p:nvSpPr>
          <p:cNvPr id="4" name="Rectangle 9"/>
          <p:cNvSpPr>
            <a:spLocks noGrp="1" noChangeArrowheads="1"/>
          </p:cNvSpPr>
          <p:nvPr>
            <p:ph type="sldNum" sz="quarter" idx="12"/>
          </p:nvPr>
        </p:nvSpPr>
        <p:spPr/>
        <p:txBody>
          <a:bodyPr/>
          <a:lstStyle>
            <a:lvl1pPr>
              <a:defRPr/>
            </a:lvl1pPr>
          </a:lstStyle>
          <a:p>
            <a:pPr>
              <a:defRPr/>
            </a:pPr>
            <a:fld id="{836EBEB5-A18D-4A25-8360-4BAE2E4E8B5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14186" y="514576"/>
            <a:ext cx="7977413" cy="579437"/>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1771650"/>
          </a:xfrm>
        </p:spPr>
        <p:txBody>
          <a:bodyPr/>
          <a:lstStyle/>
          <a:p>
            <a:pPr lvl="0"/>
            <a:endParaRPr lang="en-US" noProof="0" smtClean="0"/>
          </a:p>
        </p:txBody>
      </p:sp>
      <p:sp>
        <p:nvSpPr>
          <p:cNvPr id="4" name="Rectangle 7"/>
          <p:cNvSpPr>
            <a:spLocks noGrp="1" noChangeArrowheads="1"/>
          </p:cNvSpPr>
          <p:nvPr>
            <p:ph type="ftr" sz="quarter" idx="10"/>
          </p:nvPr>
        </p:nvSpPr>
        <p:spPr>
          <a:xfrm>
            <a:off x="3079750" y="6581775"/>
            <a:ext cx="2895600" cy="274638"/>
          </a:xfrm>
          <a:prstGeom prst="rect">
            <a:avLst/>
          </a:prstGeom>
        </p:spPr>
        <p:txBody>
          <a:bodyPr/>
          <a:lstStyle>
            <a:lvl1pPr>
              <a:defRPr/>
            </a:lvl1pPr>
          </a:lstStyle>
          <a:p>
            <a:pPr>
              <a:defRPr/>
            </a:pPr>
            <a:r>
              <a:rPr lang="en-US"/>
              <a:t>Solving the hard problems . . .</a:t>
            </a:r>
          </a:p>
        </p:txBody>
      </p:sp>
      <p:sp>
        <p:nvSpPr>
          <p:cNvPr id="5" name="Rectangle 8"/>
          <p:cNvSpPr>
            <a:spLocks noGrp="1" noChangeArrowheads="1"/>
          </p:cNvSpPr>
          <p:nvPr>
            <p:ph type="dt" sz="half" idx="11"/>
          </p:nvPr>
        </p:nvSpPr>
        <p:spPr>
          <a:xfrm>
            <a:off x="0" y="6611938"/>
            <a:ext cx="1189038" cy="246062"/>
          </a:xfrm>
          <a:prstGeom prst="rect">
            <a:avLst/>
          </a:prstGeom>
        </p:spPr>
        <p:txBody>
          <a:bodyPr/>
          <a:lstStyle>
            <a:lvl1pPr>
              <a:defRPr/>
            </a:lvl1pPr>
          </a:lstStyle>
          <a:p>
            <a:pPr>
              <a:defRPr/>
            </a:pPr>
            <a:r>
              <a:rPr lang="en-US"/>
              <a:t>20 February 2009</a:t>
            </a:r>
          </a:p>
        </p:txBody>
      </p:sp>
      <p:sp>
        <p:nvSpPr>
          <p:cNvPr id="6" name="Rectangle 9"/>
          <p:cNvSpPr>
            <a:spLocks noGrp="1" noChangeArrowheads="1"/>
          </p:cNvSpPr>
          <p:nvPr>
            <p:ph type="sldNum" sz="quarter" idx="12"/>
          </p:nvPr>
        </p:nvSpPr>
        <p:spPr/>
        <p:txBody>
          <a:bodyPr/>
          <a:lstStyle>
            <a:lvl1pPr>
              <a:defRPr/>
            </a:lvl1pPr>
          </a:lstStyle>
          <a:p>
            <a:pPr>
              <a:defRPr/>
            </a:pPr>
            <a:fld id="{A33BA8C3-3D1E-42A1-A3A3-6E71DB3F624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4187" y="521833"/>
            <a:ext cx="7970156" cy="579437"/>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216059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Content Placeholder 3"/>
          <p:cNvSpPr>
            <a:spLocks noGrp="1"/>
          </p:cNvSpPr>
          <p:nvPr>
            <p:ph sz="half" idx="2"/>
          </p:nvPr>
        </p:nvSpPr>
        <p:spPr>
          <a:xfrm>
            <a:off x="4648200" y="1600200"/>
            <a:ext cx="4038600" cy="216059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5" name="Rectangle 7"/>
          <p:cNvSpPr>
            <a:spLocks noGrp="1" noChangeArrowheads="1"/>
          </p:cNvSpPr>
          <p:nvPr>
            <p:ph type="ftr" sz="quarter" idx="10"/>
          </p:nvPr>
        </p:nvSpPr>
        <p:spPr>
          <a:xfrm>
            <a:off x="3079750" y="6581775"/>
            <a:ext cx="2895600" cy="274638"/>
          </a:xfrm>
          <a:prstGeom prst="rect">
            <a:avLst/>
          </a:prstGeom>
        </p:spPr>
        <p:txBody>
          <a:bodyPr/>
          <a:lstStyle>
            <a:lvl1pPr>
              <a:defRPr/>
            </a:lvl1pPr>
          </a:lstStyle>
          <a:p>
            <a:pPr>
              <a:defRPr/>
            </a:pPr>
            <a:r>
              <a:rPr lang="en-US"/>
              <a:t>Solving the hard problems . . .</a:t>
            </a:r>
          </a:p>
        </p:txBody>
      </p:sp>
      <p:sp>
        <p:nvSpPr>
          <p:cNvPr id="6" name="Rectangle 8"/>
          <p:cNvSpPr>
            <a:spLocks noGrp="1" noChangeArrowheads="1"/>
          </p:cNvSpPr>
          <p:nvPr>
            <p:ph type="dt" sz="half" idx="11"/>
          </p:nvPr>
        </p:nvSpPr>
        <p:spPr>
          <a:xfrm>
            <a:off x="0" y="6611938"/>
            <a:ext cx="1189038" cy="246062"/>
          </a:xfrm>
          <a:prstGeom prst="rect">
            <a:avLst/>
          </a:prstGeom>
        </p:spPr>
        <p:txBody>
          <a:bodyPr/>
          <a:lstStyle>
            <a:lvl1pPr>
              <a:defRPr/>
            </a:lvl1pPr>
          </a:lstStyle>
          <a:p>
            <a:pPr>
              <a:defRPr/>
            </a:pPr>
            <a:r>
              <a:rPr lang="en-US"/>
              <a:t>20 February 2009</a:t>
            </a:r>
          </a:p>
        </p:txBody>
      </p:sp>
      <p:sp>
        <p:nvSpPr>
          <p:cNvPr id="7" name="Rectangle 9"/>
          <p:cNvSpPr>
            <a:spLocks noGrp="1" noChangeArrowheads="1"/>
          </p:cNvSpPr>
          <p:nvPr>
            <p:ph type="sldNum" sz="quarter" idx="12"/>
          </p:nvPr>
        </p:nvSpPr>
        <p:spPr/>
        <p:txBody>
          <a:bodyPr/>
          <a:lstStyle>
            <a:lvl1pPr>
              <a:defRPr/>
            </a:lvl1pPr>
          </a:lstStyle>
          <a:p>
            <a:pPr>
              <a:defRPr/>
            </a:pPr>
            <a:fld id="{2FDCCC81-FC11-4BC4-8138-DCC50484EFF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79500" y="449263"/>
            <a:ext cx="7816850" cy="57943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809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809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2562225"/>
            <a:ext cx="4038600" cy="809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2562225"/>
            <a:ext cx="4038600" cy="809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3000375" y="6581775"/>
            <a:ext cx="2895600" cy="274638"/>
          </a:xfrm>
          <a:prstGeom prst="rect">
            <a:avLst/>
          </a:prstGeom>
        </p:spPr>
        <p:txBody>
          <a:bodyPr/>
          <a:lstStyle>
            <a:lvl1pPr>
              <a:defRPr/>
            </a:lvl1pPr>
          </a:lstStyle>
          <a:p>
            <a:pPr>
              <a:defRPr/>
            </a:pPr>
            <a:r>
              <a:rPr lang="en-US"/>
              <a:t>Solving the hard problems…</a:t>
            </a:r>
          </a:p>
        </p:txBody>
      </p:sp>
      <p:sp>
        <p:nvSpPr>
          <p:cNvPr id="8" name="Date Placeholder 7"/>
          <p:cNvSpPr>
            <a:spLocks noGrp="1"/>
          </p:cNvSpPr>
          <p:nvPr>
            <p:ph type="dt" sz="half" idx="11"/>
          </p:nvPr>
        </p:nvSpPr>
        <p:spPr>
          <a:xfrm>
            <a:off x="0" y="6569075"/>
            <a:ext cx="1189038" cy="246063"/>
          </a:xfrm>
          <a:prstGeom prst="rect">
            <a:avLst/>
          </a:prstGeom>
        </p:spPr>
        <p:txBody>
          <a:bodyPr/>
          <a:lstStyle>
            <a:lvl1pPr>
              <a:defRPr/>
            </a:lvl1pPr>
          </a:lstStyle>
          <a:p>
            <a:pPr>
              <a:defRPr/>
            </a:pPr>
            <a:r>
              <a:rPr lang="en-US"/>
              <a:t>20 February 2008</a:t>
            </a:r>
          </a:p>
        </p:txBody>
      </p:sp>
      <p:sp>
        <p:nvSpPr>
          <p:cNvPr id="9" name="Slide Number Placeholder 8"/>
          <p:cNvSpPr>
            <a:spLocks noGrp="1"/>
          </p:cNvSpPr>
          <p:nvPr>
            <p:ph type="sldNum" sz="quarter" idx="12"/>
          </p:nvPr>
        </p:nvSpPr>
        <p:spPr>
          <a:xfrm>
            <a:off x="0" y="0"/>
            <a:ext cx="339725" cy="244475"/>
          </a:xfrm>
        </p:spPr>
        <p:txBody>
          <a:bodyPr/>
          <a:lstStyle>
            <a:lvl1pPr>
              <a:defRPr/>
            </a:lvl1pPr>
          </a:lstStyle>
          <a:p>
            <a:pPr>
              <a:defRPr/>
            </a:pPr>
            <a:fld id="{939C9F73-C58E-4767-9C7E-B02B9612438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020763" y="514350"/>
            <a:ext cx="7985125" cy="579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4099" name="Rectangle 3"/>
          <p:cNvSpPr>
            <a:spLocks noGrp="1" noChangeArrowheads="1"/>
          </p:cNvSpPr>
          <p:nvPr>
            <p:ph type="body" idx="1"/>
          </p:nvPr>
        </p:nvSpPr>
        <p:spPr bwMode="auto">
          <a:xfrm>
            <a:off x="384175" y="1487488"/>
            <a:ext cx="8440738" cy="1724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902921" name="Rectangle 9"/>
          <p:cNvSpPr>
            <a:spLocks noGrp="1" noChangeArrowheads="1"/>
          </p:cNvSpPr>
          <p:nvPr>
            <p:ph type="sldNum" sz="quarter" idx="4"/>
          </p:nvPr>
        </p:nvSpPr>
        <p:spPr bwMode="auto">
          <a:xfrm>
            <a:off x="8804275" y="6613525"/>
            <a:ext cx="339725" cy="2444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lvl1pPr algn="l" eaLnBrk="1" fontAlgn="auto" hangingPunct="1">
              <a:spcBef>
                <a:spcPts val="0"/>
              </a:spcBef>
              <a:spcAft>
                <a:spcPts val="0"/>
              </a:spcAft>
              <a:defRPr sz="1000" b="0">
                <a:latin typeface="+mn-lt"/>
              </a:defRPr>
            </a:lvl1pPr>
          </a:lstStyle>
          <a:p>
            <a:pPr>
              <a:defRPr/>
            </a:pPr>
            <a:fld id="{84D286D4-67D3-47E4-A361-1E37BCE51D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Lst>
  <p:timing>
    <p:tnLst>
      <p:par>
        <p:cTn id="1" dur="indefinite" restart="never" nodeType="tmRoot"/>
      </p:par>
    </p:tnLst>
  </p:timing>
  <p:hf hdr="0"/>
  <p:txStyles>
    <p:titleStyle>
      <a:lvl1pPr algn="l" rtl="0" eaLnBrk="0" fontAlgn="base" hangingPunct="0">
        <a:spcBef>
          <a:spcPct val="0"/>
        </a:spcBef>
        <a:spcAft>
          <a:spcPct val="0"/>
        </a:spcAft>
        <a:defRPr sz="3200" b="1">
          <a:solidFill>
            <a:schemeClr val="tx2"/>
          </a:solidFill>
          <a:latin typeface="Gill Sans MT" pitchFamily="34" charset="0"/>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ts val="1000"/>
        </a:spcBef>
        <a:spcAft>
          <a:spcPct val="0"/>
        </a:spcAft>
        <a:buClr>
          <a:schemeClr val="accent2"/>
        </a:buClr>
        <a:buSzPct val="85000"/>
        <a:buFont typeface="Wingdings" pitchFamily="2" charset="2"/>
        <a:buChar char="l"/>
        <a:defRPr sz="2400" b="1">
          <a:solidFill>
            <a:schemeClr val="tx1"/>
          </a:solidFill>
          <a:latin typeface="Gill Sans MT" pitchFamily="34" charset="0"/>
          <a:ea typeface="+mn-ea"/>
          <a:cs typeface="+mn-cs"/>
        </a:defRPr>
      </a:lvl1pPr>
      <a:lvl2pPr marL="808038" indent="-350838" algn="l" rtl="0" eaLnBrk="0" fontAlgn="base" hangingPunct="0">
        <a:spcBef>
          <a:spcPts val="600"/>
        </a:spcBef>
        <a:spcAft>
          <a:spcPct val="0"/>
        </a:spcAft>
        <a:buClr>
          <a:schemeClr val="hlink"/>
        </a:buClr>
        <a:buFont typeface="Arial" pitchFamily="34" charset="0"/>
        <a:buChar char="–"/>
        <a:defRPr sz="2400" b="1">
          <a:solidFill>
            <a:schemeClr val="tx1"/>
          </a:solidFill>
          <a:latin typeface="Gill Sans MT" pitchFamily="34" charset="0"/>
        </a:defRPr>
      </a:lvl2pPr>
      <a:lvl3pPr marL="1265238" indent="-342900" algn="l" rtl="0" eaLnBrk="0" fontAlgn="base" hangingPunct="0">
        <a:spcBef>
          <a:spcPts val="400"/>
        </a:spcBef>
        <a:spcAft>
          <a:spcPct val="0"/>
        </a:spcAft>
        <a:buClr>
          <a:schemeClr val="folHlink"/>
        </a:buClr>
        <a:buSzPct val="75000"/>
        <a:buFont typeface="Wingdings" pitchFamily="2" charset="2"/>
        <a:buChar char="l"/>
        <a:defRPr sz="2400" b="1">
          <a:solidFill>
            <a:schemeClr val="tx1"/>
          </a:solidFill>
          <a:latin typeface="Gill Sans MT" pitchFamily="34" charset="0"/>
        </a:defRPr>
      </a:lvl3pPr>
      <a:lvl4pPr marL="1768475" indent="-388938" algn="l" rtl="0" eaLnBrk="0" fontAlgn="base" hangingPunct="0">
        <a:spcBef>
          <a:spcPts val="200"/>
        </a:spcBef>
        <a:spcAft>
          <a:spcPct val="0"/>
        </a:spcAft>
        <a:buClr>
          <a:srgbClr val="FFCC00"/>
        </a:buClr>
        <a:buSzPct val="120000"/>
        <a:buFont typeface="Times New Roman" pitchFamily="18" charset="0"/>
        <a:buChar char="»"/>
        <a:defRPr sz="2400" b="1">
          <a:solidFill>
            <a:schemeClr val="tx1"/>
          </a:solidFill>
          <a:latin typeface="Gill Sans MT" pitchFamily="34" charset="0"/>
        </a:defRPr>
      </a:lvl4pPr>
      <a:lvl5pPr marL="2111375" indent="-228600" algn="l" rtl="0" eaLnBrk="0" fontAlgn="base" hangingPunct="0">
        <a:spcBef>
          <a:spcPct val="50000"/>
        </a:spcBef>
        <a:spcAft>
          <a:spcPct val="0"/>
        </a:spcAft>
        <a:buChar char="»"/>
        <a:defRPr sz="2400" b="1">
          <a:solidFill>
            <a:schemeClr val="tx1"/>
          </a:solidFill>
          <a:effectLst>
            <a:outerShdw blurRad="38100" dist="38100" dir="2700000" algn="tl">
              <a:srgbClr val="C0C0C0"/>
            </a:outerShdw>
          </a:effectLst>
          <a:latin typeface="Times New Roman" pitchFamily="18" charset="0"/>
        </a:defRPr>
      </a:lvl5pPr>
      <a:lvl6pPr marL="2568575" indent="-228600" algn="l" rtl="0" fontAlgn="base">
        <a:spcBef>
          <a:spcPct val="50000"/>
        </a:spcBef>
        <a:spcAft>
          <a:spcPct val="0"/>
        </a:spcAft>
        <a:buChar char="»"/>
        <a:defRPr sz="2400" b="1">
          <a:solidFill>
            <a:schemeClr val="tx1"/>
          </a:solidFill>
          <a:effectLst>
            <a:outerShdw blurRad="38100" dist="38100" dir="2700000" algn="tl">
              <a:srgbClr val="C0C0C0"/>
            </a:outerShdw>
          </a:effectLst>
          <a:latin typeface="Times New Roman" pitchFamily="18" charset="0"/>
        </a:defRPr>
      </a:lvl6pPr>
      <a:lvl7pPr marL="3025775" indent="-228600" algn="l" rtl="0" fontAlgn="base">
        <a:spcBef>
          <a:spcPct val="50000"/>
        </a:spcBef>
        <a:spcAft>
          <a:spcPct val="0"/>
        </a:spcAft>
        <a:buChar char="»"/>
        <a:defRPr sz="2400" b="1">
          <a:solidFill>
            <a:schemeClr val="tx1"/>
          </a:solidFill>
          <a:effectLst>
            <a:outerShdw blurRad="38100" dist="38100" dir="2700000" algn="tl">
              <a:srgbClr val="C0C0C0"/>
            </a:outerShdw>
          </a:effectLst>
          <a:latin typeface="Times New Roman" pitchFamily="18" charset="0"/>
        </a:defRPr>
      </a:lvl7pPr>
      <a:lvl8pPr marL="3482975" indent="-228600" algn="l" rtl="0" fontAlgn="base">
        <a:spcBef>
          <a:spcPct val="50000"/>
        </a:spcBef>
        <a:spcAft>
          <a:spcPct val="0"/>
        </a:spcAft>
        <a:buChar char="»"/>
        <a:defRPr sz="2400" b="1">
          <a:solidFill>
            <a:schemeClr val="tx1"/>
          </a:solidFill>
          <a:effectLst>
            <a:outerShdw blurRad="38100" dist="38100" dir="2700000" algn="tl">
              <a:srgbClr val="C0C0C0"/>
            </a:outerShdw>
          </a:effectLst>
          <a:latin typeface="Times New Roman" pitchFamily="18" charset="0"/>
        </a:defRPr>
      </a:lvl8pPr>
      <a:lvl9pPr marL="3940175" indent="-228600" algn="l" rtl="0" fontAlgn="base">
        <a:spcBef>
          <a:spcPct val="50000"/>
        </a:spcBef>
        <a:spcAft>
          <a:spcPct val="0"/>
        </a:spcAft>
        <a:buChar char="»"/>
        <a:defRPr sz="2400" b="1">
          <a:solidFill>
            <a:schemeClr val="tx1"/>
          </a:solidFill>
          <a:effectLst>
            <a:outerShdw blurRad="38100" dist="38100" dir="2700000" algn="tl">
              <a:srgbClr val="C0C0C0"/>
            </a:outerShdw>
          </a:effectLst>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hpcmo.hpc.mi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2.gif"/><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81.jpe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95.jpeg"/><Relationship Id="rId5" Type="http://schemas.openxmlformats.org/officeDocument/2006/relationships/oleObject" Target="../embeddings/oleObject2.bin"/><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18" Type="http://schemas.openxmlformats.org/officeDocument/2006/relationships/image" Target="../media/image16.jpeg"/><Relationship Id="rId26" Type="http://schemas.openxmlformats.org/officeDocument/2006/relationships/image" Target="../media/image23.png"/><Relationship Id="rId3" Type="http://schemas.openxmlformats.org/officeDocument/2006/relationships/image" Target="../media/image3.jpeg"/><Relationship Id="rId21" Type="http://schemas.openxmlformats.org/officeDocument/2006/relationships/image" Target="../media/image19.jpeg"/><Relationship Id="rId7" Type="http://schemas.openxmlformats.org/officeDocument/2006/relationships/hyperlink" Target="http://iwrwww1.fzk.de/biostruct/RLD/rld.htm" TargetMode="External"/><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2.jpeg"/><Relationship Id="rId2" Type="http://schemas.openxmlformats.org/officeDocument/2006/relationships/image" Target="../media/image2.jpeg"/><Relationship Id="rId16" Type="http://schemas.openxmlformats.org/officeDocument/2006/relationships/image" Target="../media/image14.jpeg"/><Relationship Id="rId20" Type="http://schemas.openxmlformats.org/officeDocument/2006/relationships/image" Target="../media/image18.jpeg"/><Relationship Id="rId29"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9.png"/><Relationship Id="rId24" Type="http://schemas.openxmlformats.org/officeDocument/2006/relationships/image" Target="../media/image21.png"/><Relationship Id="rId5" Type="http://schemas.openxmlformats.org/officeDocument/2006/relationships/image" Target="../media/image5.png"/><Relationship Id="rId15" Type="http://schemas.openxmlformats.org/officeDocument/2006/relationships/image" Target="../media/image13.jpeg"/><Relationship Id="rId23" Type="http://schemas.openxmlformats.org/officeDocument/2006/relationships/image" Target="../media/image20.jpeg"/><Relationship Id="rId28" Type="http://schemas.openxmlformats.org/officeDocument/2006/relationships/image" Target="../media/image24.jpeg"/><Relationship Id="rId10" Type="http://schemas.openxmlformats.org/officeDocument/2006/relationships/image" Target="../media/image8.jpeg"/><Relationship Id="rId19" Type="http://schemas.openxmlformats.org/officeDocument/2006/relationships/image" Target="../media/image17.jpeg"/><Relationship Id="rId4" Type="http://schemas.openxmlformats.org/officeDocument/2006/relationships/image" Target="../media/image4.png"/><Relationship Id="rId9" Type="http://schemas.openxmlformats.org/officeDocument/2006/relationships/hyperlink" Target="http://www.iof.fraunhofer.de/departments/optical-systems/_media/trace.jpg" TargetMode="External"/><Relationship Id="rId14" Type="http://schemas.openxmlformats.org/officeDocument/2006/relationships/image" Target="../media/image12.jpeg"/><Relationship Id="rId22" Type="http://schemas.openxmlformats.org/officeDocument/2006/relationships/hyperlink" Target="http://www.sdsc.edu/tmf/" TargetMode="External"/><Relationship Id="rId27" Type="http://schemas.openxmlformats.org/officeDocument/2006/relationships/hyperlink" Target="http://images.google.com/imgres?imgurl=http://upload.wikimedia.org/wikipedia/en/thumb/0/08/Dna-split.png/150px-Dna-split.png&amp;imgrefurl=http://www.firebird.cn/wiki/Computational_biology&amp;h=294&amp;w=150&amp;sz=41&amp;tbnid=aLBM9VwTYq8Z-M:&amp;tbnh=111&amp;tbnw=56&amp;hl=en&amp;start=48&amp;prev=/images?q=Computational+Biology&amp;start=42&amp;dnum=21&amp;svnum=10&amp;hl=en&amp;lr=&amp;sa=N" TargetMode="External"/><Relationship Id="rId30"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slideLayout" Target="../slideLayouts/slideLayout2.xml"/><Relationship Id="rId16" Type="http://schemas.openxmlformats.org/officeDocument/2006/relationships/image" Target="../media/image49.png"/><Relationship Id="rId1" Type="http://schemas.openxmlformats.org/officeDocument/2006/relationships/vmlDrawing" Target="../drawings/vmlDrawing1.v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oleObject" Target="../embeddings/oleObject1.bin"/><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4"/>
          <p:cNvSpPr>
            <a:spLocks noGrp="1"/>
          </p:cNvSpPr>
          <p:nvPr>
            <p:ph type="ctrTitle"/>
          </p:nvPr>
        </p:nvSpPr>
        <p:spPr>
          <a:xfrm>
            <a:off x="685800" y="2130425"/>
            <a:ext cx="7772400" cy="830997"/>
          </a:xfrm>
        </p:spPr>
        <p:txBody>
          <a:bodyPr/>
          <a:lstStyle/>
          <a:p>
            <a:r>
              <a:rPr lang="en-US" dirty="0" smtClean="0">
                <a:solidFill>
                  <a:schemeClr val="bg1"/>
                </a:solidFill>
              </a:rPr>
              <a:t>Title Slide</a:t>
            </a:r>
          </a:p>
        </p:txBody>
      </p:sp>
      <p:sp>
        <p:nvSpPr>
          <p:cNvPr id="15363" name="Slide Number Placeholder 13"/>
          <p:cNvSpPr>
            <a:spLocks noGrp="1"/>
          </p:cNvSpPr>
          <p:nvPr>
            <p:ph type="sldNum" sz="quarter" idx="4294967295"/>
          </p:nvPr>
        </p:nvSpPr>
        <p:spPr>
          <a:xfrm>
            <a:off x="0" y="6613525"/>
            <a:ext cx="248786" cy="246221"/>
          </a:xfrm>
        </p:spPr>
        <p:txBody>
          <a:bodyPr/>
          <a:lstStyle/>
          <a:p>
            <a:pPr fontAlgn="base">
              <a:spcBef>
                <a:spcPct val="0"/>
              </a:spcBef>
              <a:spcAft>
                <a:spcPct val="0"/>
              </a:spcAft>
              <a:defRPr/>
            </a:pPr>
            <a:fld id="{6468C6EA-23A9-4706-8228-F52C9D4FFA71}" type="slidenum">
              <a:rPr lang="en-US" smtClean="0">
                <a:latin typeface="Gill Sans MT" pitchFamily="34" charset="0"/>
              </a:rPr>
              <a:pPr fontAlgn="base">
                <a:spcBef>
                  <a:spcPct val="0"/>
                </a:spcBef>
                <a:spcAft>
                  <a:spcPct val="0"/>
                </a:spcAft>
                <a:defRPr/>
              </a:pPr>
              <a:t>1</a:t>
            </a:fld>
            <a:endParaRPr lang="en-US" smtClean="0">
              <a:latin typeface="Gill Sans MT" pitchFamily="34" charset="0"/>
            </a:endParaRPr>
          </a:p>
        </p:txBody>
      </p:sp>
      <p:sp>
        <p:nvSpPr>
          <p:cNvPr id="15364" name="Rectangle 2"/>
          <p:cNvSpPr>
            <a:spLocks noChangeArrowheads="1"/>
          </p:cNvSpPr>
          <p:nvPr/>
        </p:nvSpPr>
        <p:spPr bwMode="auto">
          <a:xfrm>
            <a:off x="0" y="152400"/>
            <a:ext cx="9144000" cy="903288"/>
          </a:xfrm>
          <a:prstGeom prst="rect">
            <a:avLst/>
          </a:prstGeom>
          <a:noFill/>
          <a:ln w="12700">
            <a:noFill/>
            <a:prstDash val="lgDash"/>
            <a:miter lim="800000"/>
            <a:headEnd/>
            <a:tailEnd/>
          </a:ln>
        </p:spPr>
        <p:txBody>
          <a:bodyPr lIns="90488" tIns="44450" rIns="90488" bIns="44450" anchor="ctr">
            <a:spAutoFit/>
          </a:bodyPr>
          <a:lstStyle/>
          <a:p>
            <a:pPr algn="ctr">
              <a:lnSpc>
                <a:spcPct val="115000"/>
              </a:lnSpc>
            </a:pPr>
            <a:r>
              <a:rPr lang="en-US" sz="2400" dirty="0">
                <a:solidFill>
                  <a:srgbClr val="C40000"/>
                </a:solidFill>
                <a:latin typeface="Gill Sans MT" pitchFamily="34" charset="0"/>
              </a:rPr>
              <a:t>Department of Defense</a:t>
            </a:r>
            <a:r>
              <a:rPr lang="en-US" sz="2400" dirty="0">
                <a:solidFill>
                  <a:srgbClr val="FFFFFF"/>
                </a:solidFill>
                <a:latin typeface="Gill Sans MT" pitchFamily="34" charset="0"/>
              </a:rPr>
              <a:t/>
            </a:r>
            <a:br>
              <a:rPr lang="en-US" sz="2400" dirty="0">
                <a:solidFill>
                  <a:srgbClr val="FFFFFF"/>
                </a:solidFill>
                <a:latin typeface="Gill Sans MT" pitchFamily="34" charset="0"/>
              </a:rPr>
            </a:br>
            <a:r>
              <a:rPr lang="en-US" sz="2400" i="1" dirty="0">
                <a:solidFill>
                  <a:srgbClr val="45008A"/>
                </a:solidFill>
                <a:latin typeface="Gill Sans MT" pitchFamily="34" charset="0"/>
              </a:rPr>
              <a:t>High Performance Computing Modernization Program</a:t>
            </a:r>
          </a:p>
        </p:txBody>
      </p:sp>
      <p:pic>
        <p:nvPicPr>
          <p:cNvPr id="5417987" name="Picture 3" descr="DODc1"/>
          <p:cNvPicPr>
            <a:picLocks noChangeAspect="1" noChangeArrowheads="1"/>
          </p:cNvPicPr>
          <p:nvPr/>
        </p:nvPicPr>
        <p:blipFill>
          <a:blip r:embed="rId3" cstate="print"/>
          <a:srcRect/>
          <a:stretch>
            <a:fillRect/>
          </a:stretch>
        </p:blipFill>
        <p:spPr bwMode="auto">
          <a:xfrm>
            <a:off x="3587750" y="1165225"/>
            <a:ext cx="1811338" cy="1811338"/>
          </a:xfrm>
          <a:prstGeom prst="rect">
            <a:avLst/>
          </a:prstGeom>
          <a:noFill/>
          <a:effectLst>
            <a:outerShdw dist="63500" dir="7612194" algn="ctr" rotWithShape="0">
              <a:srgbClr val="B2B2B2"/>
            </a:outerShdw>
          </a:effectLst>
        </p:spPr>
      </p:pic>
      <p:sp>
        <p:nvSpPr>
          <p:cNvPr id="15366" name="Rectangle 4"/>
          <p:cNvSpPr>
            <a:spLocks noChangeArrowheads="1"/>
          </p:cNvSpPr>
          <p:nvPr/>
        </p:nvSpPr>
        <p:spPr bwMode="auto">
          <a:xfrm>
            <a:off x="304800" y="3124200"/>
            <a:ext cx="8583613" cy="2286000"/>
          </a:xfrm>
          <a:prstGeom prst="rect">
            <a:avLst/>
          </a:prstGeom>
          <a:solidFill>
            <a:srgbClr val="7030A0"/>
          </a:solidFill>
          <a:ln w="12700">
            <a:noFill/>
            <a:prstDash val="lgDash"/>
            <a:miter lim="800000"/>
            <a:headEnd/>
            <a:tailEnd/>
          </a:ln>
        </p:spPr>
        <p:txBody>
          <a:bodyPr lIns="90488" tIns="44450" rIns="90488" bIns="44450" anchor="ctr"/>
          <a:lstStyle/>
          <a:p>
            <a:pPr algn="ctr"/>
            <a:r>
              <a:rPr lang="en-US" sz="4800" dirty="0">
                <a:solidFill>
                  <a:schemeClr val="bg1"/>
                </a:solidFill>
                <a:latin typeface="Gill Sans MT" pitchFamily="34" charset="0"/>
              </a:rPr>
              <a:t>The Promise and Challenges of Computational </a:t>
            </a:r>
            <a:r>
              <a:rPr lang="en-US" sz="4800" dirty="0" smtClean="0">
                <a:solidFill>
                  <a:schemeClr val="bg1"/>
                </a:solidFill>
                <a:latin typeface="Gill Sans MT" pitchFamily="34" charset="0"/>
              </a:rPr>
              <a:t>Science and Engineering</a:t>
            </a:r>
            <a:endParaRPr lang="en-US" sz="4800" b="1" dirty="0">
              <a:solidFill>
                <a:schemeClr val="bg1"/>
              </a:solidFill>
              <a:latin typeface="Gill Sans MT" pitchFamily="34" charset="0"/>
            </a:endParaRPr>
          </a:p>
        </p:txBody>
      </p:sp>
      <p:sp>
        <p:nvSpPr>
          <p:cNvPr id="15367" name="Rectangle 8"/>
          <p:cNvSpPr>
            <a:spLocks noChangeArrowheads="1"/>
          </p:cNvSpPr>
          <p:nvPr/>
        </p:nvSpPr>
        <p:spPr bwMode="auto">
          <a:xfrm>
            <a:off x="2020265" y="5522481"/>
            <a:ext cx="5146858" cy="1259319"/>
          </a:xfrm>
          <a:prstGeom prst="rect">
            <a:avLst/>
          </a:prstGeom>
          <a:noFill/>
          <a:ln w="12700">
            <a:noFill/>
            <a:prstDash val="lgDash"/>
            <a:miter lim="800000"/>
            <a:headEnd/>
            <a:tailEnd/>
          </a:ln>
        </p:spPr>
        <p:txBody>
          <a:bodyPr wrap="none" lIns="90488" tIns="44450" rIns="90488" bIns="44450">
            <a:spAutoFit/>
          </a:bodyPr>
          <a:lstStyle/>
          <a:p>
            <a:pPr algn="ctr"/>
            <a:r>
              <a:rPr lang="en-US" sz="2400" i="1" dirty="0">
                <a:solidFill>
                  <a:srgbClr val="45008A"/>
                </a:solidFill>
                <a:latin typeface="Gill Sans MT" pitchFamily="34" charset="0"/>
              </a:rPr>
              <a:t>Douglass Post, Chief Scientist, DoD HPCMP</a:t>
            </a:r>
          </a:p>
          <a:p>
            <a:pPr algn="ctr"/>
            <a:r>
              <a:rPr lang="en-US" sz="2400" i="1" dirty="0" smtClean="0">
                <a:solidFill>
                  <a:srgbClr val="45008A"/>
                </a:solidFill>
                <a:latin typeface="Gill Sans MT" pitchFamily="34" charset="0"/>
              </a:rPr>
              <a:t>University of Oklahoma</a:t>
            </a:r>
            <a:endParaRPr lang="en-US" sz="2400" i="1" dirty="0">
              <a:solidFill>
                <a:srgbClr val="45008A"/>
              </a:solidFill>
              <a:latin typeface="Gill Sans MT" pitchFamily="34" charset="0"/>
            </a:endParaRPr>
          </a:p>
          <a:p>
            <a:pPr algn="ctr"/>
            <a:r>
              <a:rPr lang="en-US" sz="1400" dirty="0" smtClean="0">
                <a:solidFill>
                  <a:srgbClr val="C00000"/>
                </a:solidFill>
                <a:latin typeface="Gill Sans MT" pitchFamily="34" charset="0"/>
              </a:rPr>
              <a:t>7 October </a:t>
            </a:r>
            <a:r>
              <a:rPr lang="en-US" sz="1400" dirty="0">
                <a:solidFill>
                  <a:srgbClr val="C00000"/>
                </a:solidFill>
                <a:latin typeface="Gill Sans MT" pitchFamily="34" charset="0"/>
              </a:rPr>
              <a:t>2009</a:t>
            </a:r>
          </a:p>
          <a:p>
            <a:pPr algn="ctr"/>
            <a:r>
              <a:rPr lang="en-US" sz="1400" dirty="0">
                <a:solidFill>
                  <a:srgbClr val="C00000"/>
                </a:solidFill>
                <a:latin typeface="Gill Sans MT" pitchFamily="34" charset="0"/>
                <a:hlinkClick r:id="rId4"/>
              </a:rPr>
              <a:t>www.hpcmo.hpc.mil</a:t>
            </a:r>
            <a:r>
              <a:rPr lang="en-US" sz="1400" dirty="0">
                <a:solidFill>
                  <a:srgbClr val="C00000"/>
                </a:solidFill>
                <a:latin typeface="Gill Sans MT" pitchFamily="34" charset="0"/>
              </a:rPr>
              <a:t>,  post@hpcmo.hpc.mil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4"/>
          <p:cNvSpPr>
            <a:spLocks noGrp="1"/>
          </p:cNvSpPr>
          <p:nvPr>
            <p:ph type="sldNum" sz="quarter" idx="12"/>
          </p:nvPr>
        </p:nvSpPr>
        <p:spPr>
          <a:xfrm>
            <a:off x="0" y="6553201"/>
            <a:ext cx="312906" cy="246221"/>
          </a:xfrm>
        </p:spPr>
        <p:txBody>
          <a:bodyPr/>
          <a:lstStyle/>
          <a:p>
            <a:pPr fontAlgn="base">
              <a:spcBef>
                <a:spcPct val="0"/>
              </a:spcBef>
              <a:spcAft>
                <a:spcPct val="0"/>
              </a:spcAft>
              <a:defRPr/>
            </a:pPr>
            <a:fld id="{1F0B0EBD-574A-4AE4-8EAE-B848FDE0AA14}" type="slidenum">
              <a:rPr lang="en-US" smtClean="0">
                <a:solidFill>
                  <a:schemeClr val="bg1"/>
                </a:solidFill>
                <a:latin typeface="Gill Sans MT" pitchFamily="34" charset="0"/>
              </a:rPr>
              <a:pPr fontAlgn="base">
                <a:spcBef>
                  <a:spcPct val="0"/>
                </a:spcBef>
                <a:spcAft>
                  <a:spcPct val="0"/>
                </a:spcAft>
                <a:defRPr/>
              </a:pPr>
              <a:t>10</a:t>
            </a:fld>
            <a:endParaRPr lang="en-US" dirty="0" smtClean="0">
              <a:solidFill>
                <a:schemeClr val="bg1"/>
              </a:solidFill>
              <a:latin typeface="Gill Sans MT" pitchFamily="34" charset="0"/>
            </a:endParaRPr>
          </a:p>
        </p:txBody>
      </p:sp>
      <p:sp>
        <p:nvSpPr>
          <p:cNvPr id="118" name="TextBox 117"/>
          <p:cNvSpPr txBox="1">
            <a:spLocks noChangeArrowheads="1"/>
          </p:cNvSpPr>
          <p:nvPr/>
        </p:nvSpPr>
        <p:spPr bwMode="auto">
          <a:xfrm>
            <a:off x="33862" y="1524000"/>
            <a:ext cx="4953000" cy="2246769"/>
          </a:xfrm>
          <a:prstGeom prst="rect">
            <a:avLst/>
          </a:prstGeom>
          <a:solidFill>
            <a:schemeClr val="bg1"/>
          </a:solidFill>
          <a:ln w="9525">
            <a:noFill/>
            <a:miter lim="800000"/>
            <a:headEnd/>
            <a:tailEnd/>
          </a:ln>
        </p:spPr>
        <p:txBody>
          <a:bodyPr wrap="square">
            <a:spAutoFit/>
          </a:bodyPr>
          <a:lstStyle/>
          <a:p>
            <a:pPr marL="231775" indent="-231775">
              <a:buFont typeface="Arial" pitchFamily="34" charset="0"/>
              <a:buChar char="•"/>
            </a:pPr>
            <a:r>
              <a:rPr lang="en-US" sz="2000" dirty="0">
                <a:latin typeface="Gill Sans MT" pitchFamily="34" charset="0"/>
              </a:rPr>
              <a:t>Boeing-New 747, 20% improvement lift/drag, 787 </a:t>
            </a:r>
            <a:r>
              <a:rPr lang="en-US" sz="2000" dirty="0" smtClean="0">
                <a:latin typeface="Gill Sans MT" pitchFamily="34" charset="0"/>
              </a:rPr>
              <a:t>better, quieter</a:t>
            </a:r>
            <a:endParaRPr lang="en-US" sz="2000" dirty="0">
              <a:latin typeface="Gill Sans MT" pitchFamily="34" charset="0"/>
            </a:endParaRPr>
          </a:p>
          <a:p>
            <a:pPr marL="231775" indent="-231775">
              <a:buFont typeface="Arial" pitchFamily="34" charset="0"/>
              <a:buChar char="•"/>
            </a:pPr>
            <a:r>
              <a:rPr lang="en-US" sz="2000" dirty="0">
                <a:latin typeface="Gill Sans MT" pitchFamily="34" charset="0"/>
              </a:rPr>
              <a:t>Whirlpool designs washers, stoves, refrigerators,….</a:t>
            </a:r>
          </a:p>
          <a:p>
            <a:pPr marL="231775" indent="-231775">
              <a:buFont typeface="Arial" pitchFamily="34" charset="0"/>
              <a:buChar char="•"/>
            </a:pPr>
            <a:r>
              <a:rPr lang="en-US" sz="2000" dirty="0">
                <a:latin typeface="Gill Sans MT" pitchFamily="34" charset="0"/>
              </a:rPr>
              <a:t>Proctor and Gamble uses CE extensively</a:t>
            </a:r>
          </a:p>
          <a:p>
            <a:pPr marL="231775" indent="-231775">
              <a:buFont typeface="Arial" pitchFamily="34" charset="0"/>
              <a:buChar char="•"/>
            </a:pPr>
            <a:r>
              <a:rPr lang="en-US" sz="2000" dirty="0">
                <a:latin typeface="Gill Sans MT" pitchFamily="34" charset="0"/>
              </a:rPr>
              <a:t>Ping Golf</a:t>
            </a:r>
          </a:p>
          <a:p>
            <a:pPr marL="231775" indent="-231775">
              <a:buFont typeface="Arial" pitchFamily="34" charset="0"/>
              <a:buChar char="•"/>
            </a:pPr>
            <a:r>
              <a:rPr lang="en-US" sz="2000" dirty="0">
                <a:latin typeface="Gill Sans MT" pitchFamily="34" charset="0"/>
              </a:rPr>
              <a:t>Auto industry…..</a:t>
            </a:r>
          </a:p>
        </p:txBody>
      </p:sp>
      <p:sp>
        <p:nvSpPr>
          <p:cNvPr id="117" name="Title 1"/>
          <p:cNvSpPr>
            <a:spLocks noGrp="1"/>
          </p:cNvSpPr>
          <p:nvPr>
            <p:ph type="title"/>
          </p:nvPr>
        </p:nvSpPr>
        <p:spPr>
          <a:xfrm>
            <a:off x="152400" y="0"/>
            <a:ext cx="8839200" cy="1384995"/>
          </a:xfrm>
          <a:solidFill>
            <a:srgbClr val="0066FF"/>
          </a:solidFill>
        </p:spPr>
        <p:txBody>
          <a:bodyPr/>
          <a:lstStyle/>
          <a:p>
            <a:pPr algn="ctr" eaLnBrk="1" hangingPunct="1"/>
            <a:r>
              <a:rPr lang="en-US" sz="2800" dirty="0" smtClean="0">
                <a:solidFill>
                  <a:srgbClr val="FFFF00"/>
                </a:solidFill>
              </a:rPr>
              <a:t>Industry Beginning to Replace Physical Design-build-test With Computational Design Through Analysis:  “</a:t>
            </a:r>
            <a:r>
              <a:rPr lang="en-US" sz="2800" dirty="0" err="1" smtClean="0">
                <a:solidFill>
                  <a:srgbClr val="FFFF00"/>
                </a:solidFill>
              </a:rPr>
              <a:t>CAD</a:t>
            </a:r>
            <a:r>
              <a:rPr lang="en-US" sz="2800" dirty="0" err="1" smtClean="0">
                <a:solidFill>
                  <a:srgbClr val="FFFF00"/>
                </a:solidFill>
                <a:sym typeface="Wingdings" pitchFamily="2" charset="2"/>
              </a:rPr>
              <a:t>M</a:t>
            </a:r>
            <a:r>
              <a:rPr lang="en-US" sz="2800" dirty="0" err="1" smtClean="0">
                <a:solidFill>
                  <a:srgbClr val="FFFF00"/>
                </a:solidFill>
              </a:rPr>
              <a:t>esh</a:t>
            </a:r>
            <a:r>
              <a:rPr lang="en-US" sz="2800" dirty="0" err="1" smtClean="0">
                <a:solidFill>
                  <a:srgbClr val="FFFF00"/>
                </a:solidFill>
                <a:sym typeface="Wingdings" pitchFamily="2" charset="2"/>
              </a:rPr>
              <a:t>A</a:t>
            </a:r>
            <a:r>
              <a:rPr lang="en-US" sz="2800" dirty="0" err="1" smtClean="0">
                <a:solidFill>
                  <a:srgbClr val="FFFF00"/>
                </a:solidFill>
              </a:rPr>
              <a:t>nalyze</a:t>
            </a:r>
            <a:r>
              <a:rPr lang="en-US" sz="2800" dirty="0" smtClean="0">
                <a:solidFill>
                  <a:srgbClr val="FFFF00"/>
                </a:solidFill>
              </a:rPr>
              <a:t>”</a:t>
            </a:r>
          </a:p>
        </p:txBody>
      </p:sp>
      <p:pic>
        <p:nvPicPr>
          <p:cNvPr id="63" name="Image.jpg"/>
          <p:cNvPicPr>
            <a:picLocks noChangeAspect="1"/>
          </p:cNvPicPr>
          <p:nvPr/>
        </p:nvPicPr>
        <p:blipFill>
          <a:blip r:embed="rId2" cstate="print"/>
          <a:srcRect t="20423"/>
          <a:stretch>
            <a:fillRect/>
          </a:stretch>
        </p:blipFill>
        <p:spPr>
          <a:xfrm>
            <a:off x="5028843" y="1371600"/>
            <a:ext cx="4115157" cy="2375260"/>
          </a:xfrm>
          <a:prstGeom prst="rect">
            <a:avLst/>
          </a:prstGeom>
        </p:spPr>
      </p:pic>
      <p:pic>
        <p:nvPicPr>
          <p:cNvPr id="66" name="Image.jpg"/>
          <p:cNvPicPr/>
          <p:nvPr/>
        </p:nvPicPr>
        <p:blipFill>
          <a:blip r:embed="rId3" cstate="print"/>
          <a:stretch>
            <a:fillRect/>
          </a:stretch>
        </p:blipFill>
        <p:spPr>
          <a:xfrm>
            <a:off x="5901267" y="3835400"/>
            <a:ext cx="3242733" cy="2921000"/>
          </a:xfrm>
          <a:prstGeom prst="rect">
            <a:avLst/>
          </a:prstGeom>
        </p:spPr>
      </p:pic>
      <p:sp>
        <p:nvSpPr>
          <p:cNvPr id="92" name="TextBox 91"/>
          <p:cNvSpPr txBox="1"/>
          <p:nvPr/>
        </p:nvSpPr>
        <p:spPr>
          <a:xfrm>
            <a:off x="5063067" y="1388534"/>
            <a:ext cx="1574800" cy="369332"/>
          </a:xfrm>
          <a:prstGeom prst="rect">
            <a:avLst/>
          </a:prstGeom>
          <a:solidFill>
            <a:schemeClr val="bg1"/>
          </a:solidFill>
        </p:spPr>
        <p:txBody>
          <a:bodyPr wrap="square" rtlCol="0">
            <a:spAutoFit/>
          </a:bodyPr>
          <a:lstStyle/>
          <a:p>
            <a:r>
              <a:rPr lang="en-US" dirty="0" smtClean="0">
                <a:latin typeface="Gill Sans MT" pitchFamily="34" charset="0"/>
              </a:rPr>
              <a:t>Boeing 787</a:t>
            </a:r>
            <a:endParaRPr lang="en-US" dirty="0">
              <a:latin typeface="Gill Sans MT" pitchFamily="34" charset="0"/>
            </a:endParaRPr>
          </a:p>
        </p:txBody>
      </p:sp>
      <p:sp>
        <p:nvSpPr>
          <p:cNvPr id="100" name="TextBox 99"/>
          <p:cNvSpPr txBox="1"/>
          <p:nvPr/>
        </p:nvSpPr>
        <p:spPr>
          <a:xfrm>
            <a:off x="6028266" y="4081046"/>
            <a:ext cx="1047082" cy="338554"/>
          </a:xfrm>
          <a:prstGeom prst="rect">
            <a:avLst/>
          </a:prstGeom>
          <a:noFill/>
        </p:spPr>
        <p:txBody>
          <a:bodyPr wrap="none" rtlCol="0">
            <a:spAutoFit/>
          </a:bodyPr>
          <a:lstStyle/>
          <a:p>
            <a:r>
              <a:rPr lang="en-US" sz="1600" dirty="0" smtClean="0">
                <a:latin typeface="Gill Sans MT" pitchFamily="34" charset="0"/>
              </a:rPr>
              <a:t>Whirlpool</a:t>
            </a:r>
            <a:endParaRPr lang="en-US" sz="1600" dirty="0">
              <a:latin typeface="Gill Sans MT" pitchFamily="34" charset="0"/>
            </a:endParaRPr>
          </a:p>
        </p:txBody>
      </p:sp>
      <p:pic>
        <p:nvPicPr>
          <p:cNvPr id="123" name="Image.jpg"/>
          <p:cNvPicPr/>
          <p:nvPr/>
        </p:nvPicPr>
        <p:blipFill>
          <a:blip r:embed="rId4" cstate="print"/>
          <a:srcRect t="51253" r="32541" b="19939"/>
          <a:stretch>
            <a:fillRect/>
          </a:stretch>
        </p:blipFill>
        <p:spPr>
          <a:xfrm>
            <a:off x="211667" y="4572000"/>
            <a:ext cx="5620905" cy="1752600"/>
          </a:xfrm>
          <a:prstGeom prst="rect">
            <a:avLst/>
          </a:prstGeom>
        </p:spPr>
      </p:pic>
      <p:sp>
        <p:nvSpPr>
          <p:cNvPr id="124" name="TextBox 123"/>
          <p:cNvSpPr txBox="1"/>
          <p:nvPr/>
        </p:nvSpPr>
        <p:spPr>
          <a:xfrm>
            <a:off x="2362200" y="4191000"/>
            <a:ext cx="2598147" cy="369332"/>
          </a:xfrm>
          <a:prstGeom prst="rect">
            <a:avLst/>
          </a:prstGeom>
          <a:noFill/>
        </p:spPr>
        <p:txBody>
          <a:bodyPr wrap="none" rtlCol="0">
            <a:spAutoFit/>
          </a:bodyPr>
          <a:lstStyle/>
          <a:p>
            <a:r>
              <a:rPr lang="en-US" dirty="0" smtClean="0">
                <a:latin typeface="Gill Sans MT" pitchFamily="34" charset="0"/>
              </a:rPr>
              <a:t>Golf Clubs (and golf balls)</a:t>
            </a:r>
            <a:endParaRPr lang="en-US" dirty="0">
              <a:latin typeface="Gill Sans MT"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Slide Number Placeholder 5"/>
          <p:cNvSpPr>
            <a:spLocks noGrp="1"/>
          </p:cNvSpPr>
          <p:nvPr>
            <p:ph type="sldNum" sz="quarter" idx="12"/>
          </p:nvPr>
        </p:nvSpPr>
        <p:spPr>
          <a:xfrm>
            <a:off x="8804275" y="6613525"/>
            <a:ext cx="312906" cy="246221"/>
          </a:xfrm>
        </p:spPr>
        <p:txBody>
          <a:bodyPr/>
          <a:lstStyle/>
          <a:p>
            <a:pPr fontAlgn="base">
              <a:spcBef>
                <a:spcPct val="0"/>
              </a:spcBef>
              <a:spcAft>
                <a:spcPct val="0"/>
              </a:spcAft>
              <a:defRPr/>
            </a:pPr>
            <a:fld id="{BE89147B-51DA-4267-ACD2-CECB9B4F1BBF}" type="slidenum">
              <a:rPr lang="en-US" smtClean="0">
                <a:latin typeface="Gill Sans MT" pitchFamily="34" charset="0"/>
              </a:rPr>
              <a:pPr fontAlgn="base">
                <a:spcBef>
                  <a:spcPct val="0"/>
                </a:spcBef>
                <a:spcAft>
                  <a:spcPct val="0"/>
                </a:spcAft>
                <a:defRPr/>
              </a:pPr>
              <a:t>11</a:t>
            </a:fld>
            <a:endParaRPr lang="en-US" smtClean="0">
              <a:latin typeface="Gill Sans MT" pitchFamily="34" charset="0"/>
            </a:endParaRPr>
          </a:p>
        </p:txBody>
      </p:sp>
      <p:sp>
        <p:nvSpPr>
          <p:cNvPr id="23556" name="Rectangle 2"/>
          <p:cNvSpPr>
            <a:spLocks noGrp="1" noChangeArrowheads="1"/>
          </p:cNvSpPr>
          <p:nvPr>
            <p:ph type="title"/>
          </p:nvPr>
        </p:nvSpPr>
        <p:spPr>
          <a:xfrm>
            <a:off x="1263650" y="122238"/>
            <a:ext cx="7764463" cy="830262"/>
          </a:xfrm>
        </p:spPr>
        <p:txBody>
          <a:bodyPr/>
          <a:lstStyle/>
          <a:p>
            <a:r>
              <a:rPr lang="en-US" sz="2400" dirty="0" smtClean="0"/>
              <a:t>Physics-based Computational Engineering helped the US build nuclear weapons and win the cold war.</a:t>
            </a:r>
          </a:p>
        </p:txBody>
      </p:sp>
      <p:sp>
        <p:nvSpPr>
          <p:cNvPr id="23557" name="Text Box 3"/>
          <p:cNvSpPr txBox="1">
            <a:spLocks noChangeArrowheads="1"/>
          </p:cNvSpPr>
          <p:nvPr/>
        </p:nvSpPr>
        <p:spPr bwMode="auto">
          <a:xfrm>
            <a:off x="0" y="1371600"/>
            <a:ext cx="2133600" cy="4486275"/>
          </a:xfrm>
          <a:prstGeom prst="rect">
            <a:avLst/>
          </a:prstGeom>
          <a:solidFill>
            <a:srgbClr val="0000FF"/>
          </a:solidFill>
          <a:ln w="9525">
            <a:noFill/>
            <a:miter lim="800000"/>
            <a:headEnd/>
            <a:tailEnd/>
          </a:ln>
        </p:spPr>
        <p:txBody>
          <a:bodyPr>
            <a:spAutoFit/>
          </a:bodyPr>
          <a:lstStyle/>
          <a:p>
            <a:pPr marL="115888" indent="-115888">
              <a:buFontTx/>
              <a:buChar char="•"/>
            </a:pPr>
            <a:r>
              <a:rPr lang="en-US" dirty="0">
                <a:solidFill>
                  <a:srgbClr val="FFEA18"/>
                </a:solidFill>
                <a:latin typeface="Gill Sans MT" pitchFamily="34" charset="0"/>
              </a:rPr>
              <a:t>Nuclear weapons are complex, expensive, and hard to test</a:t>
            </a:r>
          </a:p>
          <a:p>
            <a:pPr marL="346075" lvl="1" indent="-115888">
              <a:buFontTx/>
              <a:buChar char="•"/>
            </a:pPr>
            <a:r>
              <a:rPr lang="en-US" dirty="0">
                <a:solidFill>
                  <a:srgbClr val="FFEA18"/>
                </a:solidFill>
                <a:latin typeface="Gill Sans MT" pitchFamily="34" charset="0"/>
              </a:rPr>
              <a:t>~ 5 to 10 tests per system</a:t>
            </a:r>
          </a:p>
          <a:p>
            <a:pPr marL="115888" indent="-115888">
              <a:buFontTx/>
              <a:buChar char="•"/>
            </a:pPr>
            <a:r>
              <a:rPr lang="en-US" dirty="0">
                <a:solidFill>
                  <a:srgbClr val="FFEA18"/>
                </a:solidFill>
                <a:latin typeface="Gill Sans MT" pitchFamily="34" charset="0"/>
              </a:rPr>
              <a:t>DOE NNSA uses computational tools for:</a:t>
            </a:r>
          </a:p>
          <a:p>
            <a:pPr marL="346075" lvl="1" indent="-115888">
              <a:buFontTx/>
              <a:buChar char="•"/>
            </a:pPr>
            <a:r>
              <a:rPr lang="en-US" dirty="0">
                <a:solidFill>
                  <a:srgbClr val="FFEA18"/>
                </a:solidFill>
                <a:latin typeface="Gill Sans MT" pitchFamily="34" charset="0"/>
              </a:rPr>
              <a:t>Design development, optimization, &amp; analysis.</a:t>
            </a:r>
          </a:p>
          <a:p>
            <a:pPr marL="115888" indent="-115888">
              <a:buFontTx/>
              <a:buChar char="•"/>
            </a:pPr>
            <a:r>
              <a:rPr lang="en-US" dirty="0">
                <a:solidFill>
                  <a:srgbClr val="FFEA18"/>
                </a:solidFill>
                <a:latin typeface="Gill Sans MT" pitchFamily="34" charset="0"/>
              </a:rPr>
              <a:t>DOE NNSA labs own the biggest supercomputers</a:t>
            </a:r>
          </a:p>
        </p:txBody>
      </p:sp>
      <p:grpSp>
        <p:nvGrpSpPr>
          <p:cNvPr id="23558" name="Group 4"/>
          <p:cNvGrpSpPr>
            <a:grpSpLocks/>
          </p:cNvGrpSpPr>
          <p:nvPr/>
        </p:nvGrpSpPr>
        <p:grpSpPr bwMode="auto">
          <a:xfrm>
            <a:off x="2265363" y="1219200"/>
            <a:ext cx="6573837" cy="4953000"/>
            <a:chOff x="1427" y="768"/>
            <a:chExt cx="4141" cy="3120"/>
          </a:xfrm>
        </p:grpSpPr>
        <p:sp>
          <p:nvSpPr>
            <p:cNvPr id="23559" name="Line 5"/>
            <p:cNvSpPr>
              <a:spLocks noChangeShapeType="1"/>
            </p:cNvSpPr>
            <p:nvPr/>
          </p:nvSpPr>
          <p:spPr bwMode="auto">
            <a:xfrm>
              <a:off x="1440" y="3888"/>
              <a:ext cx="3600" cy="0"/>
            </a:xfrm>
            <a:prstGeom prst="line">
              <a:avLst/>
            </a:prstGeom>
            <a:noFill/>
            <a:ln w="9525">
              <a:solidFill>
                <a:schemeClr val="tx1"/>
              </a:solidFill>
              <a:round/>
              <a:headEnd/>
              <a:tailEnd/>
            </a:ln>
          </p:spPr>
          <p:txBody>
            <a:bodyPr/>
            <a:lstStyle/>
            <a:p>
              <a:endParaRPr lang="en-US">
                <a:latin typeface="Gill Sans MT" pitchFamily="34" charset="0"/>
              </a:endParaRPr>
            </a:p>
          </p:txBody>
        </p:sp>
        <p:sp>
          <p:nvSpPr>
            <p:cNvPr id="23560" name="Text Box 6"/>
            <p:cNvSpPr txBox="1">
              <a:spLocks noChangeArrowheads="1"/>
            </p:cNvSpPr>
            <p:nvPr/>
          </p:nvSpPr>
          <p:spPr bwMode="auto">
            <a:xfrm>
              <a:off x="3120" y="3600"/>
              <a:ext cx="1008" cy="250"/>
            </a:xfrm>
            <a:prstGeom prst="rect">
              <a:avLst/>
            </a:prstGeom>
            <a:solidFill>
              <a:srgbClr val="000099">
                <a:alpha val="50195"/>
              </a:srgbClr>
            </a:solidFill>
            <a:ln w="9525">
              <a:noFill/>
              <a:miter lim="800000"/>
              <a:headEnd/>
              <a:tailEnd/>
            </a:ln>
          </p:spPr>
          <p:txBody>
            <a:bodyPr>
              <a:spAutoFit/>
            </a:bodyPr>
            <a:lstStyle/>
            <a:p>
              <a:r>
                <a:rPr lang="en-US" sz="2000">
                  <a:solidFill>
                    <a:srgbClr val="FFFF00"/>
                  </a:solidFill>
                  <a:latin typeface="Gill Sans MT" pitchFamily="34" charset="0"/>
                </a:rPr>
                <a:t>1945</a:t>
              </a:r>
            </a:p>
          </p:txBody>
        </p:sp>
        <p:grpSp>
          <p:nvGrpSpPr>
            <p:cNvPr id="23561" name="Group 7"/>
            <p:cNvGrpSpPr>
              <a:grpSpLocks/>
            </p:cNvGrpSpPr>
            <p:nvPr/>
          </p:nvGrpSpPr>
          <p:grpSpPr bwMode="auto">
            <a:xfrm>
              <a:off x="3840" y="960"/>
              <a:ext cx="1728" cy="2834"/>
              <a:chOff x="2928" y="960"/>
              <a:chExt cx="1728" cy="2834"/>
            </a:xfrm>
          </p:grpSpPr>
          <p:sp>
            <p:nvSpPr>
              <p:cNvPr id="23586" name="AutoShape 8"/>
              <p:cNvSpPr>
                <a:spLocks noChangeArrowheads="1"/>
              </p:cNvSpPr>
              <p:nvPr/>
            </p:nvSpPr>
            <p:spPr bwMode="auto">
              <a:xfrm>
                <a:off x="2928" y="960"/>
                <a:ext cx="1728" cy="2832"/>
              </a:xfrm>
              <a:prstGeom prst="upArrow">
                <a:avLst>
                  <a:gd name="adj1" fmla="val 50000"/>
                  <a:gd name="adj2" fmla="val 40972"/>
                </a:avLst>
              </a:prstGeom>
              <a:solidFill>
                <a:srgbClr val="FF0000">
                  <a:alpha val="9019"/>
                </a:srgbClr>
              </a:solidFill>
              <a:ln w="9525">
                <a:noFill/>
                <a:miter lim="800000"/>
                <a:headEnd/>
                <a:tailEnd/>
              </a:ln>
            </p:spPr>
            <p:txBody>
              <a:bodyPr vert="eaVert" wrap="none" anchor="ctr"/>
              <a:lstStyle/>
              <a:p>
                <a:endParaRPr lang="en-US">
                  <a:latin typeface="Gill Sans MT" pitchFamily="34" charset="0"/>
                </a:endParaRPr>
              </a:p>
            </p:txBody>
          </p:sp>
          <p:sp>
            <p:nvSpPr>
              <p:cNvPr id="23587" name="Text Box 9"/>
              <p:cNvSpPr txBox="1">
                <a:spLocks noChangeArrowheads="1"/>
              </p:cNvSpPr>
              <p:nvPr/>
            </p:nvSpPr>
            <p:spPr bwMode="auto">
              <a:xfrm>
                <a:off x="3343" y="3600"/>
                <a:ext cx="798" cy="194"/>
              </a:xfrm>
              <a:prstGeom prst="rect">
                <a:avLst/>
              </a:prstGeom>
              <a:noFill/>
              <a:ln w="9525">
                <a:noFill/>
                <a:miter lim="800000"/>
                <a:headEnd/>
                <a:tailEnd/>
              </a:ln>
            </p:spPr>
            <p:txBody>
              <a:bodyPr wrap="none">
                <a:spAutoFit/>
              </a:bodyPr>
              <a:lstStyle/>
              <a:p>
                <a:r>
                  <a:rPr lang="en-US" sz="1400">
                    <a:latin typeface="Gill Sans MT" pitchFamily="34" charset="0"/>
                  </a:rPr>
                  <a:t>Atomic Bombs</a:t>
                </a:r>
              </a:p>
            </p:txBody>
          </p:sp>
          <p:sp>
            <p:nvSpPr>
              <p:cNvPr id="23588" name="Text Box 10"/>
              <p:cNvSpPr txBox="1">
                <a:spLocks noChangeArrowheads="1"/>
              </p:cNvSpPr>
              <p:nvPr/>
            </p:nvSpPr>
            <p:spPr bwMode="auto">
              <a:xfrm>
                <a:off x="3473" y="3188"/>
                <a:ext cx="570" cy="465"/>
              </a:xfrm>
              <a:prstGeom prst="rect">
                <a:avLst/>
              </a:prstGeom>
              <a:noFill/>
              <a:ln w="9525">
                <a:noFill/>
                <a:miter lim="800000"/>
                <a:headEnd/>
                <a:tailEnd/>
              </a:ln>
            </p:spPr>
            <p:txBody>
              <a:bodyPr wrap="none">
                <a:spAutoFit/>
              </a:bodyPr>
              <a:lstStyle/>
              <a:p>
                <a:r>
                  <a:rPr lang="en-US" sz="1400">
                    <a:latin typeface="Gill Sans MT" pitchFamily="34" charset="0"/>
                  </a:rPr>
                  <a:t>Heavy</a:t>
                </a:r>
              </a:p>
              <a:p>
                <a:r>
                  <a:rPr lang="en-US" sz="1400">
                    <a:latin typeface="Gill Sans MT" pitchFamily="34" charset="0"/>
                  </a:rPr>
                  <a:t>Hydrogen</a:t>
                </a:r>
              </a:p>
              <a:p>
                <a:r>
                  <a:rPr lang="en-US" sz="1400">
                    <a:latin typeface="Gill Sans MT" pitchFamily="34" charset="0"/>
                  </a:rPr>
                  <a:t>Bombs</a:t>
                </a:r>
              </a:p>
            </p:txBody>
          </p:sp>
          <p:sp>
            <p:nvSpPr>
              <p:cNvPr id="23589" name="Text Box 11"/>
              <p:cNvSpPr txBox="1">
                <a:spLocks noChangeArrowheads="1"/>
              </p:cNvSpPr>
              <p:nvPr/>
            </p:nvSpPr>
            <p:spPr bwMode="auto">
              <a:xfrm>
                <a:off x="3299" y="2880"/>
                <a:ext cx="853" cy="330"/>
              </a:xfrm>
              <a:prstGeom prst="rect">
                <a:avLst/>
              </a:prstGeom>
              <a:noFill/>
              <a:ln w="9525">
                <a:noFill/>
                <a:miter lim="800000"/>
                <a:headEnd/>
                <a:tailEnd/>
              </a:ln>
            </p:spPr>
            <p:txBody>
              <a:bodyPr wrap="none">
                <a:spAutoFit/>
              </a:bodyPr>
              <a:lstStyle/>
              <a:p>
                <a:r>
                  <a:rPr lang="en-US" sz="1400">
                    <a:latin typeface="Gill Sans MT" pitchFamily="34" charset="0"/>
                  </a:rPr>
                  <a:t>ICBM</a:t>
                </a:r>
              </a:p>
              <a:p>
                <a:r>
                  <a:rPr lang="en-US" sz="1400">
                    <a:latin typeface="Gill Sans MT" pitchFamily="34" charset="0"/>
                  </a:rPr>
                  <a:t>(Lighter,smaller)</a:t>
                </a:r>
              </a:p>
            </p:txBody>
          </p:sp>
          <p:sp>
            <p:nvSpPr>
              <p:cNvPr id="23590" name="Text Box 12"/>
              <p:cNvSpPr txBox="1">
                <a:spLocks noChangeArrowheads="1"/>
              </p:cNvSpPr>
              <p:nvPr/>
            </p:nvSpPr>
            <p:spPr bwMode="auto">
              <a:xfrm>
                <a:off x="3408" y="1968"/>
                <a:ext cx="662" cy="465"/>
              </a:xfrm>
              <a:prstGeom prst="rect">
                <a:avLst/>
              </a:prstGeom>
              <a:noFill/>
              <a:ln w="9525">
                <a:noFill/>
                <a:miter lim="800000"/>
                <a:headEnd/>
                <a:tailEnd/>
              </a:ln>
            </p:spPr>
            <p:txBody>
              <a:bodyPr wrap="none">
                <a:spAutoFit/>
              </a:bodyPr>
              <a:lstStyle/>
              <a:p>
                <a:r>
                  <a:rPr lang="en-US" sz="1400">
                    <a:latin typeface="Gill Sans MT" pitchFamily="34" charset="0"/>
                  </a:rPr>
                  <a:t>MIRV</a:t>
                </a:r>
              </a:p>
              <a:p>
                <a:r>
                  <a:rPr lang="en-US" sz="1400">
                    <a:latin typeface="Gill Sans MT" pitchFamily="34" charset="0"/>
                  </a:rPr>
                  <a:t>(</a:t>
                </a:r>
                <a:r>
                  <a:rPr lang="en-US" sz="1300">
                    <a:latin typeface="Gill Sans MT" pitchFamily="34" charset="0"/>
                  </a:rPr>
                  <a:t>even lighter,</a:t>
                </a:r>
              </a:p>
              <a:p>
                <a:r>
                  <a:rPr lang="en-US" sz="1300">
                    <a:latin typeface="Gill Sans MT" pitchFamily="34" charset="0"/>
                  </a:rPr>
                  <a:t>smaller</a:t>
                </a:r>
                <a:r>
                  <a:rPr lang="en-US" sz="1400">
                    <a:latin typeface="Gill Sans MT" pitchFamily="34" charset="0"/>
                  </a:rPr>
                  <a:t>)</a:t>
                </a:r>
              </a:p>
            </p:txBody>
          </p:sp>
          <p:sp>
            <p:nvSpPr>
              <p:cNvPr id="23591" name="Text Box 13"/>
              <p:cNvSpPr txBox="1">
                <a:spLocks noChangeArrowheads="1"/>
              </p:cNvSpPr>
              <p:nvPr/>
            </p:nvSpPr>
            <p:spPr bwMode="auto">
              <a:xfrm>
                <a:off x="3340" y="1632"/>
                <a:ext cx="794" cy="330"/>
              </a:xfrm>
              <a:prstGeom prst="rect">
                <a:avLst/>
              </a:prstGeom>
              <a:noFill/>
              <a:ln w="9525">
                <a:noFill/>
                <a:miter lim="800000"/>
                <a:headEnd/>
                <a:tailEnd/>
              </a:ln>
            </p:spPr>
            <p:txBody>
              <a:bodyPr wrap="none">
                <a:spAutoFit/>
              </a:bodyPr>
              <a:lstStyle/>
              <a:p>
                <a:r>
                  <a:rPr lang="en-US" sz="1400">
                    <a:latin typeface="Gill Sans MT" pitchFamily="34" charset="0"/>
                  </a:rPr>
                  <a:t>Improved yield</a:t>
                </a:r>
              </a:p>
              <a:p>
                <a:r>
                  <a:rPr lang="en-US" sz="1400">
                    <a:latin typeface="Gill Sans MT" pitchFamily="34" charset="0"/>
                  </a:rPr>
                  <a:t>to weight</a:t>
                </a:r>
              </a:p>
            </p:txBody>
          </p:sp>
          <p:sp>
            <p:nvSpPr>
              <p:cNvPr id="23592" name="Text Box 14"/>
              <p:cNvSpPr txBox="1">
                <a:spLocks noChangeArrowheads="1"/>
              </p:cNvSpPr>
              <p:nvPr/>
            </p:nvSpPr>
            <p:spPr bwMode="auto">
              <a:xfrm>
                <a:off x="3410" y="2448"/>
                <a:ext cx="662" cy="465"/>
              </a:xfrm>
              <a:prstGeom prst="rect">
                <a:avLst/>
              </a:prstGeom>
              <a:noFill/>
              <a:ln w="9525">
                <a:noFill/>
                <a:miter lim="800000"/>
                <a:headEnd/>
                <a:tailEnd/>
              </a:ln>
            </p:spPr>
            <p:txBody>
              <a:bodyPr wrap="none">
                <a:spAutoFit/>
              </a:bodyPr>
              <a:lstStyle/>
              <a:p>
                <a:r>
                  <a:rPr lang="en-US" sz="1400">
                    <a:latin typeface="Gill Sans MT" pitchFamily="34" charset="0"/>
                  </a:rPr>
                  <a:t>SLBM</a:t>
                </a:r>
              </a:p>
              <a:p>
                <a:r>
                  <a:rPr lang="en-US" sz="1400">
                    <a:latin typeface="Gill Sans MT" pitchFamily="34" charset="0"/>
                  </a:rPr>
                  <a:t>(</a:t>
                </a:r>
                <a:r>
                  <a:rPr lang="en-US" sz="1300">
                    <a:latin typeface="Gill Sans MT" pitchFamily="34" charset="0"/>
                  </a:rPr>
                  <a:t>even lighter,</a:t>
                </a:r>
              </a:p>
              <a:p>
                <a:r>
                  <a:rPr lang="en-US" sz="1300">
                    <a:latin typeface="Gill Sans MT" pitchFamily="34" charset="0"/>
                  </a:rPr>
                  <a:t>smaller</a:t>
                </a:r>
                <a:r>
                  <a:rPr lang="en-US" sz="1400">
                    <a:latin typeface="Gill Sans MT" pitchFamily="34" charset="0"/>
                  </a:rPr>
                  <a:t>)</a:t>
                </a:r>
              </a:p>
            </p:txBody>
          </p:sp>
          <p:sp>
            <p:nvSpPr>
              <p:cNvPr id="23593" name="Text Box 15"/>
              <p:cNvSpPr txBox="1">
                <a:spLocks noChangeArrowheads="1"/>
              </p:cNvSpPr>
              <p:nvPr/>
            </p:nvSpPr>
            <p:spPr bwMode="auto">
              <a:xfrm>
                <a:off x="3306" y="1248"/>
                <a:ext cx="842" cy="194"/>
              </a:xfrm>
              <a:prstGeom prst="rect">
                <a:avLst/>
              </a:prstGeom>
              <a:noFill/>
              <a:ln w="9525">
                <a:noFill/>
                <a:miter lim="800000"/>
                <a:headEnd/>
                <a:tailEnd/>
              </a:ln>
            </p:spPr>
            <p:txBody>
              <a:bodyPr wrap="none">
                <a:spAutoFit/>
              </a:bodyPr>
              <a:lstStyle/>
              <a:p>
                <a:r>
                  <a:rPr lang="en-US" sz="1400" dirty="0">
                    <a:latin typeface="Gill Sans MT" pitchFamily="34" charset="0"/>
                  </a:rPr>
                  <a:t>Improved safety</a:t>
                </a:r>
              </a:p>
            </p:txBody>
          </p:sp>
          <p:sp>
            <p:nvSpPr>
              <p:cNvPr id="23594" name="Text Box 16"/>
              <p:cNvSpPr txBox="1">
                <a:spLocks noChangeArrowheads="1"/>
              </p:cNvSpPr>
              <p:nvPr/>
            </p:nvSpPr>
            <p:spPr bwMode="auto">
              <a:xfrm>
                <a:off x="3167" y="1440"/>
                <a:ext cx="1078" cy="194"/>
              </a:xfrm>
              <a:prstGeom prst="rect">
                <a:avLst/>
              </a:prstGeom>
              <a:noFill/>
              <a:ln w="9525">
                <a:noFill/>
                <a:miter lim="800000"/>
                <a:headEnd/>
                <a:tailEnd/>
              </a:ln>
            </p:spPr>
            <p:txBody>
              <a:bodyPr wrap="none">
                <a:spAutoFit/>
              </a:bodyPr>
              <a:lstStyle/>
              <a:p>
                <a:r>
                  <a:rPr lang="en-US" sz="1400">
                    <a:latin typeface="Gill Sans MT" pitchFamily="34" charset="0"/>
                  </a:rPr>
                  <a:t>Improved robustness</a:t>
                </a:r>
              </a:p>
            </p:txBody>
          </p:sp>
        </p:grpSp>
        <p:sp>
          <p:nvSpPr>
            <p:cNvPr id="23562" name="Text Box 17"/>
            <p:cNvSpPr txBox="1">
              <a:spLocks noChangeArrowheads="1"/>
            </p:cNvSpPr>
            <p:nvPr/>
          </p:nvSpPr>
          <p:spPr bwMode="auto">
            <a:xfrm>
              <a:off x="3120" y="1104"/>
              <a:ext cx="1008" cy="250"/>
            </a:xfrm>
            <a:prstGeom prst="rect">
              <a:avLst/>
            </a:prstGeom>
            <a:solidFill>
              <a:srgbClr val="000099">
                <a:alpha val="50195"/>
              </a:srgbClr>
            </a:solidFill>
            <a:ln w="9525">
              <a:noFill/>
              <a:miter lim="800000"/>
              <a:headEnd/>
              <a:tailEnd/>
            </a:ln>
          </p:spPr>
          <p:txBody>
            <a:bodyPr>
              <a:spAutoFit/>
            </a:bodyPr>
            <a:lstStyle/>
            <a:p>
              <a:r>
                <a:rPr lang="en-US" sz="2000" dirty="0">
                  <a:solidFill>
                    <a:srgbClr val="FFFF00"/>
                  </a:solidFill>
                  <a:latin typeface="Gill Sans MT" pitchFamily="34" charset="0"/>
                </a:rPr>
                <a:t>2010</a:t>
              </a:r>
            </a:p>
          </p:txBody>
        </p:sp>
        <p:grpSp>
          <p:nvGrpSpPr>
            <p:cNvPr id="23563" name="Group 18"/>
            <p:cNvGrpSpPr>
              <a:grpSpLocks/>
            </p:cNvGrpSpPr>
            <p:nvPr/>
          </p:nvGrpSpPr>
          <p:grpSpPr bwMode="auto">
            <a:xfrm>
              <a:off x="1968" y="768"/>
              <a:ext cx="1296" cy="3072"/>
              <a:chOff x="1056" y="768"/>
              <a:chExt cx="1296" cy="3072"/>
            </a:xfrm>
          </p:grpSpPr>
          <p:sp>
            <p:nvSpPr>
              <p:cNvPr id="23582" name="AutoShape 19"/>
              <p:cNvSpPr>
                <a:spLocks noChangeArrowheads="1"/>
              </p:cNvSpPr>
              <p:nvPr/>
            </p:nvSpPr>
            <p:spPr bwMode="auto">
              <a:xfrm>
                <a:off x="1056" y="912"/>
                <a:ext cx="1296" cy="2928"/>
              </a:xfrm>
              <a:prstGeom prst="upArrow">
                <a:avLst>
                  <a:gd name="adj1" fmla="val 50000"/>
                  <a:gd name="adj2" fmla="val 56481"/>
                </a:avLst>
              </a:prstGeom>
              <a:solidFill>
                <a:srgbClr val="FF0000">
                  <a:alpha val="18039"/>
                </a:srgbClr>
              </a:solidFill>
              <a:ln w="9525">
                <a:noFill/>
                <a:miter lim="800000"/>
                <a:headEnd/>
                <a:tailEnd/>
              </a:ln>
            </p:spPr>
            <p:txBody>
              <a:bodyPr vert="eaVert" wrap="none" anchor="ctr"/>
              <a:lstStyle/>
              <a:p>
                <a:endParaRPr lang="en-US">
                  <a:latin typeface="Gill Sans MT" pitchFamily="34" charset="0"/>
                </a:endParaRPr>
              </a:p>
            </p:txBody>
          </p:sp>
          <p:sp>
            <p:nvSpPr>
              <p:cNvPr id="23583" name="Text Box 20"/>
              <p:cNvSpPr txBox="1">
                <a:spLocks noChangeArrowheads="1"/>
              </p:cNvSpPr>
              <p:nvPr/>
            </p:nvSpPr>
            <p:spPr bwMode="auto">
              <a:xfrm>
                <a:off x="1176" y="768"/>
                <a:ext cx="1056" cy="192"/>
              </a:xfrm>
              <a:prstGeom prst="rect">
                <a:avLst/>
              </a:prstGeom>
              <a:noFill/>
              <a:ln w="9525">
                <a:noFill/>
                <a:miter lim="800000"/>
                <a:headEnd/>
                <a:tailEnd/>
              </a:ln>
            </p:spPr>
            <p:txBody>
              <a:bodyPr>
                <a:spAutoFit/>
              </a:bodyPr>
              <a:lstStyle/>
              <a:p>
                <a:r>
                  <a:rPr lang="en-US" sz="1400">
                    <a:latin typeface="Gill Sans MT" pitchFamily="34" charset="0"/>
                  </a:rPr>
                  <a:t>Computer Power</a:t>
                </a:r>
              </a:p>
            </p:txBody>
          </p:sp>
          <p:sp>
            <p:nvSpPr>
              <p:cNvPr id="23584" name="Text Box 21"/>
              <p:cNvSpPr txBox="1">
                <a:spLocks noChangeArrowheads="1"/>
              </p:cNvSpPr>
              <p:nvPr/>
            </p:nvSpPr>
            <p:spPr bwMode="auto">
              <a:xfrm>
                <a:off x="1321" y="3473"/>
                <a:ext cx="707" cy="330"/>
              </a:xfrm>
              <a:prstGeom prst="rect">
                <a:avLst/>
              </a:prstGeom>
              <a:noFill/>
              <a:ln w="9525">
                <a:noFill/>
                <a:miter lim="800000"/>
                <a:headEnd/>
                <a:tailEnd/>
              </a:ln>
            </p:spPr>
            <p:txBody>
              <a:bodyPr wrap="none">
                <a:spAutoFit/>
              </a:bodyPr>
              <a:lstStyle/>
              <a:p>
                <a:r>
                  <a:rPr lang="en-US" sz="1400">
                    <a:latin typeface="Gill Sans MT" pitchFamily="34" charset="0"/>
                  </a:rPr>
                  <a:t>0.000000001</a:t>
                </a:r>
              </a:p>
              <a:p>
                <a:r>
                  <a:rPr lang="en-US" sz="1400">
                    <a:latin typeface="Gill Sans MT" pitchFamily="34" charset="0"/>
                  </a:rPr>
                  <a:t>GigaFlops/s</a:t>
                </a:r>
              </a:p>
            </p:txBody>
          </p:sp>
          <p:sp>
            <p:nvSpPr>
              <p:cNvPr id="23585" name="Text Box 22"/>
              <p:cNvSpPr txBox="1">
                <a:spLocks noChangeArrowheads="1"/>
              </p:cNvSpPr>
              <p:nvPr/>
            </p:nvSpPr>
            <p:spPr bwMode="auto">
              <a:xfrm>
                <a:off x="1327" y="1162"/>
                <a:ext cx="638" cy="330"/>
              </a:xfrm>
              <a:prstGeom prst="rect">
                <a:avLst/>
              </a:prstGeom>
              <a:noFill/>
              <a:ln w="9525">
                <a:noFill/>
                <a:miter lim="800000"/>
                <a:headEnd/>
                <a:tailEnd/>
              </a:ln>
            </p:spPr>
            <p:txBody>
              <a:bodyPr wrap="none">
                <a:spAutoFit/>
              </a:bodyPr>
              <a:lstStyle/>
              <a:p>
                <a:r>
                  <a:rPr lang="en-US" sz="1400">
                    <a:latin typeface="Gill Sans MT" pitchFamily="34" charset="0"/>
                  </a:rPr>
                  <a:t>1,000,000</a:t>
                </a:r>
              </a:p>
              <a:p>
                <a:r>
                  <a:rPr lang="en-US" sz="1400">
                    <a:latin typeface="Gill Sans MT" pitchFamily="34" charset="0"/>
                  </a:rPr>
                  <a:t>GigaFlops/s</a:t>
                </a:r>
              </a:p>
            </p:txBody>
          </p:sp>
        </p:grpSp>
        <p:sp>
          <p:nvSpPr>
            <p:cNvPr id="23564" name="Text Box 23"/>
            <p:cNvSpPr txBox="1">
              <a:spLocks noChangeArrowheads="1"/>
            </p:cNvSpPr>
            <p:nvPr/>
          </p:nvSpPr>
          <p:spPr bwMode="auto">
            <a:xfrm>
              <a:off x="1569" y="768"/>
              <a:ext cx="434" cy="194"/>
            </a:xfrm>
            <a:prstGeom prst="rect">
              <a:avLst/>
            </a:prstGeom>
            <a:noFill/>
            <a:ln w="9525">
              <a:noFill/>
              <a:miter lim="800000"/>
              <a:headEnd/>
              <a:tailEnd/>
            </a:ln>
          </p:spPr>
          <p:txBody>
            <a:bodyPr wrap="none">
              <a:spAutoFit/>
            </a:bodyPr>
            <a:lstStyle/>
            <a:p>
              <a:r>
                <a:rPr lang="en-US" sz="1400">
                  <a:latin typeface="Gill Sans MT" pitchFamily="34" charset="0"/>
                </a:rPr>
                <a:t>Testing</a:t>
              </a:r>
            </a:p>
          </p:txBody>
        </p:sp>
        <p:sp>
          <p:nvSpPr>
            <p:cNvPr id="23565" name="Text Box 24"/>
            <p:cNvSpPr txBox="1">
              <a:spLocks noChangeArrowheads="1"/>
            </p:cNvSpPr>
            <p:nvPr/>
          </p:nvSpPr>
          <p:spPr bwMode="auto">
            <a:xfrm>
              <a:off x="4128" y="768"/>
              <a:ext cx="1152" cy="192"/>
            </a:xfrm>
            <a:prstGeom prst="rect">
              <a:avLst/>
            </a:prstGeom>
            <a:noFill/>
            <a:ln w="9525">
              <a:noFill/>
              <a:miter lim="800000"/>
              <a:headEnd/>
              <a:tailEnd/>
            </a:ln>
          </p:spPr>
          <p:txBody>
            <a:bodyPr>
              <a:spAutoFit/>
            </a:bodyPr>
            <a:lstStyle/>
            <a:p>
              <a:r>
                <a:rPr lang="en-US" sz="1400">
                  <a:latin typeface="Gill Sans MT" pitchFamily="34" charset="0"/>
                </a:rPr>
                <a:t>Weapon Capability</a:t>
              </a:r>
            </a:p>
          </p:txBody>
        </p:sp>
        <p:pic>
          <p:nvPicPr>
            <p:cNvPr id="23566" name="Picture 25"/>
            <p:cNvPicPr>
              <a:picLocks noChangeAspect="1" noChangeArrowheads="1"/>
            </p:cNvPicPr>
            <p:nvPr/>
          </p:nvPicPr>
          <p:blipFill>
            <a:blip r:embed="rId3" cstate="print"/>
            <a:srcRect/>
            <a:stretch>
              <a:fillRect/>
            </a:stretch>
          </p:blipFill>
          <p:spPr bwMode="auto">
            <a:xfrm>
              <a:off x="2051" y="816"/>
              <a:ext cx="109" cy="109"/>
            </a:xfrm>
            <a:prstGeom prst="rect">
              <a:avLst/>
            </a:prstGeom>
            <a:noFill/>
            <a:ln w="9525">
              <a:noFill/>
              <a:miter lim="800000"/>
              <a:headEnd/>
              <a:tailEnd/>
            </a:ln>
          </p:spPr>
        </p:pic>
        <p:sp>
          <p:nvSpPr>
            <p:cNvPr id="23567" name="Line 26"/>
            <p:cNvSpPr>
              <a:spLocks noChangeShapeType="1"/>
            </p:cNvSpPr>
            <p:nvPr/>
          </p:nvSpPr>
          <p:spPr bwMode="auto">
            <a:xfrm>
              <a:off x="3984" y="864"/>
              <a:ext cx="192" cy="0"/>
            </a:xfrm>
            <a:prstGeom prst="line">
              <a:avLst/>
            </a:prstGeom>
            <a:noFill/>
            <a:ln w="38100">
              <a:solidFill>
                <a:schemeClr val="tx1"/>
              </a:solidFill>
              <a:round/>
              <a:headEnd/>
              <a:tailEnd type="triangle" w="med" len="med"/>
            </a:ln>
          </p:spPr>
          <p:txBody>
            <a:bodyPr/>
            <a:lstStyle/>
            <a:p>
              <a:endParaRPr lang="en-US">
                <a:latin typeface="Gill Sans MT" pitchFamily="34" charset="0"/>
              </a:endParaRPr>
            </a:p>
          </p:txBody>
        </p:sp>
        <p:pic>
          <p:nvPicPr>
            <p:cNvPr id="23568" name="Picture 27"/>
            <p:cNvPicPr>
              <a:picLocks noChangeAspect="1" noChangeArrowheads="1"/>
            </p:cNvPicPr>
            <p:nvPr/>
          </p:nvPicPr>
          <p:blipFill>
            <a:blip r:embed="rId3" cstate="print"/>
            <a:srcRect/>
            <a:stretch>
              <a:fillRect/>
            </a:stretch>
          </p:blipFill>
          <p:spPr bwMode="auto">
            <a:xfrm>
              <a:off x="3072" y="816"/>
              <a:ext cx="109" cy="109"/>
            </a:xfrm>
            <a:prstGeom prst="rect">
              <a:avLst/>
            </a:prstGeom>
            <a:noFill/>
            <a:ln w="9525">
              <a:noFill/>
              <a:miter lim="800000"/>
              <a:headEnd/>
              <a:tailEnd/>
            </a:ln>
          </p:spPr>
        </p:pic>
        <p:grpSp>
          <p:nvGrpSpPr>
            <p:cNvPr id="23569" name="Group 28"/>
            <p:cNvGrpSpPr>
              <a:grpSpLocks/>
            </p:cNvGrpSpPr>
            <p:nvPr/>
          </p:nvGrpSpPr>
          <p:grpSpPr bwMode="auto">
            <a:xfrm>
              <a:off x="2928" y="768"/>
              <a:ext cx="1344" cy="2887"/>
              <a:chOff x="2064" y="768"/>
              <a:chExt cx="1344" cy="2887"/>
            </a:xfrm>
          </p:grpSpPr>
          <p:sp>
            <p:nvSpPr>
              <p:cNvPr id="23579" name="Text Box 29"/>
              <p:cNvSpPr txBox="1">
                <a:spLocks noChangeArrowheads="1"/>
              </p:cNvSpPr>
              <p:nvPr/>
            </p:nvSpPr>
            <p:spPr bwMode="auto">
              <a:xfrm>
                <a:off x="2290" y="768"/>
                <a:ext cx="800" cy="330"/>
              </a:xfrm>
              <a:prstGeom prst="rect">
                <a:avLst/>
              </a:prstGeom>
              <a:solidFill>
                <a:schemeClr val="bg1"/>
              </a:solidFill>
              <a:ln w="9525">
                <a:noFill/>
                <a:miter lim="800000"/>
                <a:headEnd/>
                <a:tailEnd/>
              </a:ln>
            </p:spPr>
            <p:txBody>
              <a:bodyPr wrap="none">
                <a:spAutoFit/>
              </a:bodyPr>
              <a:lstStyle/>
              <a:p>
                <a:r>
                  <a:rPr lang="en-US" sz="1400">
                    <a:latin typeface="Gill Sans MT" pitchFamily="34" charset="0"/>
                  </a:rPr>
                  <a:t>Computational</a:t>
                </a:r>
              </a:p>
              <a:p>
                <a:r>
                  <a:rPr lang="en-US" sz="1400">
                    <a:latin typeface="Gill Sans MT" pitchFamily="34" charset="0"/>
                  </a:rPr>
                  <a:t>Design</a:t>
                </a:r>
              </a:p>
            </p:txBody>
          </p:sp>
          <p:sp>
            <p:nvSpPr>
              <p:cNvPr id="23580" name="Text Box 30"/>
              <p:cNvSpPr txBox="1">
                <a:spLocks noChangeArrowheads="1"/>
              </p:cNvSpPr>
              <p:nvPr/>
            </p:nvSpPr>
            <p:spPr bwMode="auto">
              <a:xfrm>
                <a:off x="2064" y="1968"/>
                <a:ext cx="1344" cy="1687"/>
              </a:xfrm>
              <a:prstGeom prst="rect">
                <a:avLst/>
              </a:prstGeom>
              <a:noFill/>
              <a:ln w="9525">
                <a:noFill/>
                <a:miter lim="800000"/>
                <a:headEnd/>
                <a:tailEnd/>
              </a:ln>
            </p:spPr>
            <p:txBody>
              <a:bodyPr>
                <a:spAutoFit/>
              </a:bodyPr>
              <a:lstStyle/>
              <a:p>
                <a:pPr marL="230188" indent="-230188"/>
                <a:r>
                  <a:rPr lang="en-US" sz="1400">
                    <a:latin typeface="Gill Sans MT" pitchFamily="34" charset="0"/>
                  </a:rPr>
                  <a:t>Increasing</a:t>
                </a:r>
              </a:p>
              <a:p>
                <a:pPr marL="230188" indent="-230188"/>
                <a:r>
                  <a:rPr lang="en-US" sz="1400">
                    <a:latin typeface="Gill Sans MT" pitchFamily="34" charset="0"/>
                  </a:rPr>
                  <a:t>Computational Design</a:t>
                </a:r>
              </a:p>
              <a:p>
                <a:pPr marL="230188" indent="-230188"/>
                <a:r>
                  <a:rPr lang="en-US" sz="1400">
                    <a:latin typeface="Gill Sans MT" pitchFamily="34" charset="0"/>
                  </a:rPr>
                  <a:t>Capability</a:t>
                </a:r>
              </a:p>
              <a:p>
                <a:pPr marL="230188" indent="-230188"/>
                <a:endParaRPr lang="en-US" sz="1400">
                  <a:latin typeface="Gill Sans MT" pitchFamily="34" charset="0"/>
                </a:endParaRPr>
              </a:p>
              <a:p>
                <a:pPr marL="230188" indent="-230188"/>
                <a:r>
                  <a:rPr lang="en-US" sz="1400">
                    <a:latin typeface="Gill Sans MT" pitchFamily="34" charset="0"/>
                  </a:rPr>
                  <a:t>Improvements over time:</a:t>
                </a:r>
              </a:p>
              <a:p>
                <a:pPr marL="230188" indent="-230188">
                  <a:buFontTx/>
                  <a:buChar char="•"/>
                </a:pPr>
                <a:r>
                  <a:rPr lang="en-US" sz="1400">
                    <a:latin typeface="Gill Sans MT" pitchFamily="34" charset="0"/>
                  </a:rPr>
                  <a:t>Solution methods</a:t>
                </a:r>
              </a:p>
              <a:p>
                <a:pPr marL="230188" indent="-230188">
                  <a:buFontTx/>
                  <a:buChar char="•"/>
                </a:pPr>
                <a:r>
                  <a:rPr lang="en-US" sz="1400">
                    <a:latin typeface="Gill Sans MT" pitchFamily="34" charset="0"/>
                  </a:rPr>
                  <a:t>Spatial resolution</a:t>
                </a:r>
              </a:p>
              <a:p>
                <a:pPr marL="230188" indent="-230188">
                  <a:buFontTx/>
                  <a:buChar char="•"/>
                </a:pPr>
                <a:r>
                  <a:rPr lang="en-US" sz="1400">
                    <a:latin typeface="Gill Sans MT" pitchFamily="34" charset="0"/>
                  </a:rPr>
                  <a:t>Temporal resolution</a:t>
                </a:r>
              </a:p>
              <a:p>
                <a:pPr marL="230188" indent="-230188">
                  <a:buFontTx/>
                  <a:buChar char="•"/>
                </a:pPr>
                <a:r>
                  <a:rPr lang="en-US" sz="1400">
                    <a:latin typeface="Gill Sans MT" pitchFamily="34" charset="0"/>
                  </a:rPr>
                  <a:t>Geometric fidelity</a:t>
                </a:r>
              </a:p>
              <a:p>
                <a:pPr lvl="1">
                  <a:buFontTx/>
                  <a:buChar char="•"/>
                </a:pPr>
                <a:r>
                  <a:rPr lang="en-US" sz="1400">
                    <a:latin typeface="Gill Sans MT" pitchFamily="34" charset="0"/>
                  </a:rPr>
                  <a:t>1-D to 2-D to 3-D</a:t>
                </a:r>
              </a:p>
              <a:p>
                <a:pPr marL="230188" indent="-230188">
                  <a:buFontTx/>
                  <a:buChar char="•"/>
                </a:pPr>
                <a:r>
                  <a:rPr lang="en-US" sz="1400">
                    <a:latin typeface="Gill Sans MT" pitchFamily="34" charset="0"/>
                  </a:rPr>
                  <a:t>Physics models</a:t>
                </a:r>
              </a:p>
              <a:p>
                <a:pPr marL="230188" indent="-230188">
                  <a:buFontTx/>
                  <a:buChar char="•"/>
                </a:pPr>
                <a:r>
                  <a:rPr lang="en-US" sz="1400">
                    <a:latin typeface="Gill Sans MT" pitchFamily="34" charset="0"/>
                  </a:rPr>
                  <a:t>…….</a:t>
                </a:r>
              </a:p>
            </p:txBody>
          </p:sp>
          <p:sp>
            <p:nvSpPr>
              <p:cNvPr id="23581" name="AutoShape 31"/>
              <p:cNvSpPr>
                <a:spLocks noChangeArrowheads="1"/>
              </p:cNvSpPr>
              <p:nvPr/>
            </p:nvSpPr>
            <p:spPr bwMode="auto">
              <a:xfrm>
                <a:off x="2376" y="1426"/>
                <a:ext cx="720" cy="2112"/>
              </a:xfrm>
              <a:prstGeom prst="upArrow">
                <a:avLst>
                  <a:gd name="adj1" fmla="val 50000"/>
                  <a:gd name="adj2" fmla="val 73333"/>
                </a:avLst>
              </a:prstGeom>
              <a:solidFill>
                <a:srgbClr val="FF0000">
                  <a:alpha val="9019"/>
                </a:srgbClr>
              </a:solidFill>
              <a:ln w="9525">
                <a:noFill/>
                <a:miter lim="800000"/>
                <a:headEnd/>
                <a:tailEnd/>
              </a:ln>
            </p:spPr>
            <p:txBody>
              <a:bodyPr vert="eaVert" wrap="none" anchor="ctr"/>
              <a:lstStyle/>
              <a:p>
                <a:endParaRPr lang="en-US">
                  <a:latin typeface="Gill Sans MT" pitchFamily="34" charset="0"/>
                </a:endParaRPr>
              </a:p>
            </p:txBody>
          </p:sp>
        </p:grpSp>
        <p:sp>
          <p:nvSpPr>
            <p:cNvPr id="23570" name="Line 32"/>
            <p:cNvSpPr>
              <a:spLocks noChangeShapeType="1"/>
            </p:cNvSpPr>
            <p:nvPr/>
          </p:nvSpPr>
          <p:spPr bwMode="auto">
            <a:xfrm>
              <a:off x="1488" y="768"/>
              <a:ext cx="3600" cy="0"/>
            </a:xfrm>
            <a:prstGeom prst="line">
              <a:avLst/>
            </a:prstGeom>
            <a:noFill/>
            <a:ln w="9525">
              <a:solidFill>
                <a:schemeClr val="tx1"/>
              </a:solidFill>
              <a:round/>
              <a:headEnd/>
              <a:tailEnd/>
            </a:ln>
          </p:spPr>
          <p:txBody>
            <a:bodyPr/>
            <a:lstStyle/>
            <a:p>
              <a:endParaRPr lang="en-US">
                <a:latin typeface="Gill Sans MT" pitchFamily="34" charset="0"/>
              </a:endParaRPr>
            </a:p>
          </p:txBody>
        </p:sp>
        <p:sp>
          <p:nvSpPr>
            <p:cNvPr id="23571" name="Text Box 33"/>
            <p:cNvSpPr txBox="1">
              <a:spLocks noChangeArrowheads="1"/>
            </p:cNvSpPr>
            <p:nvPr/>
          </p:nvSpPr>
          <p:spPr bwMode="auto">
            <a:xfrm>
              <a:off x="1427" y="2832"/>
              <a:ext cx="732" cy="194"/>
            </a:xfrm>
            <a:prstGeom prst="rect">
              <a:avLst/>
            </a:prstGeom>
            <a:noFill/>
            <a:ln w="9525">
              <a:noFill/>
              <a:miter lim="800000"/>
              <a:headEnd/>
              <a:tailEnd/>
            </a:ln>
          </p:spPr>
          <p:txBody>
            <a:bodyPr wrap="none">
              <a:spAutoFit/>
            </a:bodyPr>
            <a:lstStyle/>
            <a:p>
              <a:r>
                <a:rPr lang="en-US" sz="1400">
                  <a:latin typeface="Gill Sans MT" pitchFamily="34" charset="0"/>
                </a:rPr>
                <a:t>Underground</a:t>
              </a:r>
            </a:p>
          </p:txBody>
        </p:sp>
        <p:grpSp>
          <p:nvGrpSpPr>
            <p:cNvPr id="23572" name="Group 34"/>
            <p:cNvGrpSpPr>
              <a:grpSpLocks/>
            </p:cNvGrpSpPr>
            <p:nvPr/>
          </p:nvGrpSpPr>
          <p:grpSpPr bwMode="auto">
            <a:xfrm>
              <a:off x="1488" y="1632"/>
              <a:ext cx="624" cy="2210"/>
              <a:chOff x="1488" y="1632"/>
              <a:chExt cx="624" cy="2210"/>
            </a:xfrm>
          </p:grpSpPr>
          <p:pic>
            <p:nvPicPr>
              <p:cNvPr id="23573" name="Picture 35" descr="http://masseynews.massey.ac.nz/_2001/publications_2001/Massey_News/June/Jun_18/images/nuce1.jpg"/>
              <p:cNvPicPr>
                <a:picLocks noChangeAspect="1" noChangeArrowheads="1"/>
              </p:cNvPicPr>
              <p:nvPr/>
            </p:nvPicPr>
            <p:blipFill>
              <a:blip r:embed="rId4" cstate="print"/>
              <a:srcRect/>
              <a:stretch>
                <a:fillRect/>
              </a:stretch>
            </p:blipFill>
            <p:spPr bwMode="auto">
              <a:xfrm>
                <a:off x="1514" y="3024"/>
                <a:ext cx="593" cy="609"/>
              </a:xfrm>
              <a:prstGeom prst="rect">
                <a:avLst/>
              </a:prstGeom>
              <a:noFill/>
              <a:ln w="9525">
                <a:noFill/>
                <a:miter lim="800000"/>
                <a:headEnd/>
                <a:tailEnd/>
              </a:ln>
            </p:spPr>
          </p:pic>
          <p:pic>
            <p:nvPicPr>
              <p:cNvPr id="23574" name="Picture 36" descr="http://content.answers.com/main/content/wp/en/thumb/c/c9/300px-NVDOE-UndergroundTesting.jpg"/>
              <p:cNvPicPr>
                <a:picLocks noChangeAspect="1" noChangeArrowheads="1"/>
              </p:cNvPicPr>
              <p:nvPr/>
            </p:nvPicPr>
            <p:blipFill>
              <a:blip r:embed="rId5" cstate="print"/>
              <a:srcRect/>
              <a:stretch>
                <a:fillRect/>
              </a:stretch>
            </p:blipFill>
            <p:spPr bwMode="auto">
              <a:xfrm>
                <a:off x="1523" y="2304"/>
                <a:ext cx="576" cy="547"/>
              </a:xfrm>
              <a:prstGeom prst="rect">
                <a:avLst/>
              </a:prstGeom>
              <a:noFill/>
              <a:ln w="9525">
                <a:noFill/>
                <a:miter lim="800000"/>
                <a:headEnd/>
                <a:tailEnd/>
              </a:ln>
            </p:spPr>
          </p:pic>
          <p:sp>
            <p:nvSpPr>
              <p:cNvPr id="23575" name="Text Box 37"/>
              <p:cNvSpPr txBox="1">
                <a:spLocks noChangeArrowheads="1"/>
              </p:cNvSpPr>
              <p:nvPr/>
            </p:nvSpPr>
            <p:spPr bwMode="auto">
              <a:xfrm>
                <a:off x="1566" y="2083"/>
                <a:ext cx="442" cy="174"/>
              </a:xfrm>
              <a:prstGeom prst="rect">
                <a:avLst/>
              </a:prstGeom>
              <a:noFill/>
              <a:ln w="9525">
                <a:noFill/>
                <a:miter lim="800000"/>
                <a:headEnd/>
                <a:tailEnd/>
              </a:ln>
            </p:spPr>
            <p:txBody>
              <a:bodyPr wrap="none">
                <a:spAutoFit/>
              </a:bodyPr>
              <a:lstStyle/>
              <a:p>
                <a:r>
                  <a:rPr lang="en-US" sz="1200">
                    <a:latin typeface="Gill Sans MT" pitchFamily="34" charset="0"/>
                  </a:rPr>
                  <a:t>Test ban</a:t>
                </a:r>
              </a:p>
            </p:txBody>
          </p:sp>
          <p:pic>
            <p:nvPicPr>
              <p:cNvPr id="23576" name="Picture 38" descr="National Ignition Facility"/>
              <p:cNvPicPr>
                <a:picLocks noChangeAspect="1" noChangeArrowheads="1"/>
              </p:cNvPicPr>
              <p:nvPr/>
            </p:nvPicPr>
            <p:blipFill>
              <a:blip r:embed="rId6" cstate="print"/>
              <a:srcRect/>
              <a:stretch>
                <a:fillRect/>
              </a:stretch>
            </p:blipFill>
            <p:spPr bwMode="auto">
              <a:xfrm>
                <a:off x="1488" y="1683"/>
                <a:ext cx="624" cy="429"/>
              </a:xfrm>
              <a:prstGeom prst="rect">
                <a:avLst/>
              </a:prstGeom>
              <a:noFill/>
              <a:ln w="9525">
                <a:noFill/>
                <a:miter lim="800000"/>
                <a:headEnd/>
                <a:tailEnd/>
              </a:ln>
            </p:spPr>
          </p:pic>
          <p:sp>
            <p:nvSpPr>
              <p:cNvPr id="23577" name="Text Box 39"/>
              <p:cNvSpPr txBox="1">
                <a:spLocks noChangeArrowheads="1"/>
              </p:cNvSpPr>
              <p:nvPr/>
            </p:nvSpPr>
            <p:spPr bwMode="auto">
              <a:xfrm>
                <a:off x="1507" y="3648"/>
                <a:ext cx="509" cy="194"/>
              </a:xfrm>
              <a:prstGeom prst="rect">
                <a:avLst/>
              </a:prstGeom>
              <a:noFill/>
              <a:ln w="9525">
                <a:noFill/>
                <a:miter lim="800000"/>
                <a:headEnd/>
                <a:tailEnd/>
              </a:ln>
            </p:spPr>
            <p:txBody>
              <a:bodyPr wrap="none">
                <a:spAutoFit/>
              </a:bodyPr>
              <a:lstStyle/>
              <a:p>
                <a:r>
                  <a:rPr lang="en-US" sz="1400">
                    <a:latin typeface="Gill Sans MT" pitchFamily="34" charset="0"/>
                  </a:rPr>
                  <a:t>Air Tests</a:t>
                </a:r>
              </a:p>
            </p:txBody>
          </p:sp>
          <p:sp>
            <p:nvSpPr>
              <p:cNvPr id="23578" name="Text Box 40"/>
              <p:cNvSpPr txBox="1">
                <a:spLocks noChangeArrowheads="1"/>
              </p:cNvSpPr>
              <p:nvPr/>
            </p:nvSpPr>
            <p:spPr bwMode="auto">
              <a:xfrm>
                <a:off x="1872" y="1632"/>
                <a:ext cx="219" cy="135"/>
              </a:xfrm>
              <a:prstGeom prst="rect">
                <a:avLst/>
              </a:prstGeom>
              <a:noFill/>
              <a:ln w="9525">
                <a:noFill/>
                <a:miter lim="800000"/>
                <a:headEnd/>
                <a:tailEnd/>
              </a:ln>
            </p:spPr>
            <p:txBody>
              <a:bodyPr wrap="none">
                <a:spAutoFit/>
              </a:bodyPr>
              <a:lstStyle/>
              <a:p>
                <a:r>
                  <a:rPr lang="en-US" sz="800">
                    <a:latin typeface="Gill Sans MT" pitchFamily="34" charset="0"/>
                  </a:rPr>
                  <a:t>NIF</a:t>
                </a:r>
              </a:p>
            </p:txBody>
          </p:sp>
        </p:gr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Gill Sans MT" pitchFamily="34" charset="0"/>
            </a:endParaRPr>
          </a:p>
        </p:txBody>
      </p:sp>
      <p:sp>
        <p:nvSpPr>
          <p:cNvPr id="26627" name="Slide Number Placeholder 3"/>
          <p:cNvSpPr>
            <a:spLocks noGrp="1"/>
          </p:cNvSpPr>
          <p:nvPr>
            <p:ph type="sldNum" sz="quarter" idx="12"/>
          </p:nvPr>
        </p:nvSpPr>
        <p:spPr>
          <a:xfrm>
            <a:off x="8804275" y="6613525"/>
            <a:ext cx="312906" cy="246221"/>
          </a:xfrm>
        </p:spPr>
        <p:txBody>
          <a:bodyPr/>
          <a:lstStyle/>
          <a:p>
            <a:pPr fontAlgn="base">
              <a:spcBef>
                <a:spcPct val="0"/>
              </a:spcBef>
              <a:spcAft>
                <a:spcPct val="0"/>
              </a:spcAft>
              <a:defRPr/>
            </a:pPr>
            <a:fld id="{A52C41D1-982B-4CC1-AC9B-20A454ABC9F1}" type="slidenum">
              <a:rPr lang="en-US" smtClean="0">
                <a:latin typeface="Gill Sans MT" pitchFamily="34" charset="0"/>
              </a:rPr>
              <a:pPr fontAlgn="base">
                <a:spcBef>
                  <a:spcPct val="0"/>
                </a:spcBef>
                <a:spcAft>
                  <a:spcPct val="0"/>
                </a:spcAft>
                <a:defRPr/>
              </a:pPr>
              <a:t>12</a:t>
            </a:fld>
            <a:endParaRPr lang="en-US" smtClean="0">
              <a:latin typeface="Gill Sans MT" pitchFamily="34" charset="0"/>
            </a:endParaRPr>
          </a:p>
        </p:txBody>
      </p:sp>
      <p:sp>
        <p:nvSpPr>
          <p:cNvPr id="24580" name="Rectangle 13"/>
          <p:cNvSpPr>
            <a:spLocks noGrp="1" noChangeArrowheads="1"/>
          </p:cNvSpPr>
          <p:nvPr>
            <p:ph type="title" idx="4294967295"/>
          </p:nvPr>
        </p:nvSpPr>
        <p:spPr>
          <a:xfrm>
            <a:off x="914400" y="0"/>
            <a:ext cx="8229600" cy="1196975"/>
          </a:xfrm>
        </p:spPr>
        <p:txBody>
          <a:bodyPr lIns="90488" tIns="44450" rIns="90488" bIns="44450"/>
          <a:lstStyle/>
          <a:p>
            <a:pPr algn="ctr" eaLnBrk="1" hangingPunct="1"/>
            <a:r>
              <a:rPr lang="en-US" sz="3600" smtClean="0"/>
              <a:t>CSE and CE are very different, and CE has different challenges</a:t>
            </a:r>
          </a:p>
        </p:txBody>
      </p:sp>
      <p:sp>
        <p:nvSpPr>
          <p:cNvPr id="26629" name="Rectangle 5"/>
          <p:cNvSpPr>
            <a:spLocks noChangeArrowheads="1"/>
          </p:cNvSpPr>
          <p:nvPr/>
        </p:nvSpPr>
        <p:spPr bwMode="auto">
          <a:xfrm>
            <a:off x="152400" y="1149350"/>
            <a:ext cx="8458200" cy="5632450"/>
          </a:xfrm>
          <a:prstGeom prst="rect">
            <a:avLst/>
          </a:prstGeom>
          <a:noFill/>
          <a:ln w="9525">
            <a:noFill/>
            <a:miter lim="800000"/>
            <a:headEnd/>
            <a:tailEnd/>
          </a:ln>
        </p:spPr>
        <p:txBody>
          <a:bodyPr anchor="ctr">
            <a:spAutoFit/>
          </a:bodyPr>
          <a:lstStyle/>
          <a:p>
            <a:pPr>
              <a:tabLst>
                <a:tab pos="1676400" algn="l"/>
              </a:tabLst>
              <a:defRPr/>
            </a:pPr>
            <a:r>
              <a:rPr lang="en-US" sz="2000" dirty="0">
                <a:latin typeface="Gill Sans MT" pitchFamily="34" charset="0"/>
              </a:rPr>
              <a:t>Computational Science and Engineering (CSE) is challenging:</a:t>
            </a:r>
          </a:p>
          <a:p>
            <a:pPr marL="230188" indent="-230188">
              <a:buFont typeface="Arial" pitchFamily="34" charset="0"/>
              <a:buChar char="•"/>
              <a:tabLst>
                <a:tab pos="1676400" algn="l"/>
              </a:tabLst>
              <a:defRPr/>
            </a:pPr>
            <a:r>
              <a:rPr lang="en-US" sz="2000" dirty="0">
                <a:latin typeface="Gill Sans MT" pitchFamily="34" charset="0"/>
              </a:rPr>
              <a:t>Develop a complex code, apply it to study a scientific research problem, and publish the findings. </a:t>
            </a:r>
          </a:p>
          <a:p>
            <a:pPr>
              <a:tabLst>
                <a:tab pos="1676400" algn="l"/>
              </a:tabLst>
              <a:defRPr/>
            </a:pPr>
            <a:endParaRPr lang="en-US" sz="2000" dirty="0">
              <a:latin typeface="Gill Sans MT" pitchFamily="34" charset="0"/>
            </a:endParaRPr>
          </a:p>
          <a:p>
            <a:pPr>
              <a:buFont typeface="Arial" pitchFamily="34" charset="0"/>
              <a:buChar char="•"/>
              <a:tabLst>
                <a:tab pos="1676400" algn="l"/>
              </a:tabLst>
              <a:defRPr/>
            </a:pPr>
            <a:endParaRPr lang="en-US" sz="2000" dirty="0">
              <a:latin typeface="Gill Sans MT" pitchFamily="34" charset="0"/>
            </a:endParaRPr>
          </a:p>
          <a:p>
            <a:pPr>
              <a:buFont typeface="Arial" pitchFamily="34" charset="0"/>
              <a:buChar char="•"/>
              <a:tabLst>
                <a:tab pos="1676400" algn="l"/>
              </a:tabLst>
              <a:defRPr/>
            </a:pPr>
            <a:endParaRPr lang="en-US" sz="2000" dirty="0">
              <a:latin typeface="Gill Sans MT" pitchFamily="34" charset="0"/>
            </a:endParaRPr>
          </a:p>
          <a:p>
            <a:pPr>
              <a:tabLst>
                <a:tab pos="1676400" algn="l"/>
              </a:tabLst>
              <a:defRPr/>
            </a:pPr>
            <a:endParaRPr lang="en-US" sz="2000" dirty="0">
              <a:latin typeface="Gill Sans MT" pitchFamily="34" charset="0"/>
            </a:endParaRPr>
          </a:p>
          <a:p>
            <a:pPr>
              <a:tabLst>
                <a:tab pos="1676400" algn="l"/>
              </a:tabLst>
              <a:defRPr/>
            </a:pPr>
            <a:endParaRPr lang="en-US" sz="2000" dirty="0">
              <a:latin typeface="Gill Sans MT" pitchFamily="34" charset="0"/>
            </a:endParaRPr>
          </a:p>
          <a:p>
            <a:pPr>
              <a:tabLst>
                <a:tab pos="1676400" algn="l"/>
              </a:tabLst>
              <a:defRPr/>
            </a:pPr>
            <a:r>
              <a:rPr lang="en-US" sz="2000" dirty="0">
                <a:latin typeface="Gill Sans MT" pitchFamily="34" charset="0"/>
              </a:rPr>
              <a:t>Physics-Based Computational Engineering (CE)has different challenges:</a:t>
            </a:r>
          </a:p>
          <a:p>
            <a:pPr marL="230188" indent="-230188">
              <a:buFont typeface="Arial" pitchFamily="34" charset="0"/>
              <a:buChar char="•"/>
              <a:tabLst>
                <a:tab pos="1676400" algn="l"/>
              </a:tabLst>
              <a:defRPr/>
            </a:pPr>
            <a:r>
              <a:rPr lang="en-US" sz="2000" dirty="0">
                <a:latin typeface="Gill Sans MT" pitchFamily="34" charset="0"/>
              </a:rPr>
              <a:t>Develop a complex code, and support its use by other groups</a:t>
            </a:r>
          </a:p>
          <a:p>
            <a:pPr>
              <a:tabLst>
                <a:tab pos="1676400" algn="l"/>
              </a:tabLst>
              <a:defRPr/>
            </a:pPr>
            <a:endParaRPr lang="en-US" sz="2000" dirty="0">
              <a:latin typeface="Gill Sans MT" pitchFamily="34" charset="0"/>
            </a:endParaRPr>
          </a:p>
          <a:p>
            <a:pPr>
              <a:tabLst>
                <a:tab pos="1676400" algn="l"/>
              </a:tabLst>
              <a:defRPr/>
            </a:pPr>
            <a:endParaRPr lang="en-US" sz="2000" dirty="0">
              <a:latin typeface="Gill Sans MT" pitchFamily="34" charset="0"/>
            </a:endParaRPr>
          </a:p>
          <a:p>
            <a:pPr>
              <a:buFont typeface="Arial" pitchFamily="34" charset="0"/>
              <a:buNone/>
              <a:tabLst>
                <a:tab pos="1676400" algn="l"/>
              </a:tabLst>
              <a:defRPr/>
            </a:pPr>
            <a:endParaRPr lang="en-US" sz="2000" dirty="0">
              <a:latin typeface="Gill Sans MT" pitchFamily="34" charset="0"/>
            </a:endParaRPr>
          </a:p>
          <a:p>
            <a:pPr>
              <a:buFont typeface="Arial" pitchFamily="34" charset="0"/>
              <a:buChar char="•"/>
              <a:tabLst>
                <a:tab pos="1676400" algn="l"/>
              </a:tabLst>
              <a:defRPr/>
            </a:pPr>
            <a:endParaRPr lang="en-US" sz="2000" dirty="0">
              <a:latin typeface="Gill Sans MT" pitchFamily="34" charset="0"/>
            </a:endParaRPr>
          </a:p>
          <a:p>
            <a:pPr>
              <a:buFont typeface="Arial" pitchFamily="34" charset="0"/>
              <a:buChar char="•"/>
              <a:tabLst>
                <a:tab pos="1676400" algn="l"/>
              </a:tabLst>
              <a:defRPr/>
            </a:pPr>
            <a:endParaRPr lang="en-US" sz="2000" dirty="0">
              <a:latin typeface="Gill Sans MT" pitchFamily="34" charset="0"/>
            </a:endParaRPr>
          </a:p>
          <a:p>
            <a:pPr>
              <a:buFont typeface="Arial" pitchFamily="34" charset="0"/>
              <a:buChar char="•"/>
              <a:tabLst>
                <a:tab pos="1676400" algn="l"/>
              </a:tabLst>
              <a:defRPr/>
            </a:pPr>
            <a:endParaRPr lang="en-US" sz="2000" dirty="0">
              <a:latin typeface="Gill Sans MT" pitchFamily="34" charset="0"/>
            </a:endParaRPr>
          </a:p>
          <a:p>
            <a:pPr>
              <a:buFont typeface="Arial" pitchFamily="34" charset="0"/>
              <a:buNone/>
              <a:tabLst>
                <a:tab pos="1676400" algn="l"/>
              </a:tabLst>
              <a:defRPr/>
            </a:pPr>
            <a:endParaRPr lang="en-US" sz="2000" dirty="0">
              <a:latin typeface="Gill Sans MT" pitchFamily="34" charset="0"/>
            </a:endParaRPr>
          </a:p>
          <a:p>
            <a:pPr marL="742950" lvl="1" indent="-285750">
              <a:buFont typeface="Wingdings" pitchFamily="2" charset="2"/>
              <a:buChar char="Ø"/>
              <a:tabLst>
                <a:tab pos="1676400" algn="l"/>
              </a:tabLst>
              <a:defRPr/>
            </a:pPr>
            <a:endParaRPr lang="en-US" sz="2000" dirty="0">
              <a:latin typeface="Gill Sans MT" pitchFamily="34" charset="0"/>
            </a:endParaRPr>
          </a:p>
        </p:txBody>
      </p:sp>
      <p:grpSp>
        <p:nvGrpSpPr>
          <p:cNvPr id="2" name="Group 25"/>
          <p:cNvGrpSpPr>
            <a:grpSpLocks/>
          </p:cNvGrpSpPr>
          <p:nvPr/>
        </p:nvGrpSpPr>
        <p:grpSpPr bwMode="auto">
          <a:xfrm>
            <a:off x="265113" y="2139950"/>
            <a:ext cx="8369300" cy="1060450"/>
            <a:chOff x="167" y="1563"/>
            <a:chExt cx="5272" cy="668"/>
          </a:xfrm>
        </p:grpSpPr>
        <p:sp>
          <p:nvSpPr>
            <p:cNvPr id="24596" name="Oval 13"/>
            <p:cNvSpPr>
              <a:spLocks noChangeArrowheads="1"/>
            </p:cNvSpPr>
            <p:nvPr/>
          </p:nvSpPr>
          <p:spPr bwMode="auto">
            <a:xfrm>
              <a:off x="167" y="1634"/>
              <a:ext cx="854" cy="525"/>
            </a:xfrm>
            <a:prstGeom prst="ellipse">
              <a:avLst/>
            </a:prstGeom>
            <a:solidFill>
              <a:srgbClr val="FFFF00"/>
            </a:solidFill>
            <a:ln w="12700">
              <a:solidFill>
                <a:schemeClr val="tx1"/>
              </a:solidFill>
              <a:round/>
              <a:headEnd/>
              <a:tailEnd/>
            </a:ln>
          </p:spPr>
          <p:txBody>
            <a:bodyPr wrap="none" lIns="90488" tIns="44450" rIns="90488" bIns="44450" anchor="ctr"/>
            <a:lstStyle/>
            <a:p>
              <a:pPr algn="ctr"/>
              <a:r>
                <a:rPr lang="en-US">
                  <a:latin typeface="Gill Sans MT" pitchFamily="34" charset="0"/>
                </a:rPr>
                <a:t>CSE</a:t>
              </a:r>
            </a:p>
            <a:p>
              <a:pPr algn="ctr"/>
              <a:r>
                <a:rPr lang="en-US">
                  <a:latin typeface="Gill Sans MT" pitchFamily="34" charset="0"/>
                </a:rPr>
                <a:t>Developers</a:t>
              </a:r>
            </a:p>
          </p:txBody>
        </p:sp>
        <p:sp>
          <p:nvSpPr>
            <p:cNvPr id="24597" name="Oval 14"/>
            <p:cNvSpPr>
              <a:spLocks noChangeArrowheads="1"/>
            </p:cNvSpPr>
            <p:nvPr/>
          </p:nvSpPr>
          <p:spPr bwMode="auto">
            <a:xfrm>
              <a:off x="1804" y="1635"/>
              <a:ext cx="854" cy="525"/>
            </a:xfrm>
            <a:prstGeom prst="ellipse">
              <a:avLst/>
            </a:prstGeom>
            <a:solidFill>
              <a:srgbClr val="FFFF00"/>
            </a:solidFill>
            <a:ln w="12700">
              <a:solidFill>
                <a:schemeClr val="tx1"/>
              </a:solidFill>
              <a:round/>
              <a:headEnd/>
              <a:tailEnd/>
            </a:ln>
          </p:spPr>
          <p:txBody>
            <a:bodyPr wrap="none" lIns="90488" tIns="44450" rIns="90488" bIns="44450" anchor="ctr"/>
            <a:lstStyle/>
            <a:p>
              <a:pPr algn="ctr"/>
              <a:r>
                <a:rPr lang="en-US">
                  <a:latin typeface="Gill Sans MT" pitchFamily="34" charset="0"/>
                </a:rPr>
                <a:t>CSE</a:t>
              </a:r>
            </a:p>
            <a:p>
              <a:pPr algn="ctr"/>
              <a:r>
                <a:rPr lang="en-US">
                  <a:latin typeface="Gill Sans MT" pitchFamily="34" charset="0"/>
                </a:rPr>
                <a:t>Developers</a:t>
              </a:r>
            </a:p>
          </p:txBody>
        </p:sp>
        <p:sp>
          <p:nvSpPr>
            <p:cNvPr id="24598" name="Oval 15"/>
            <p:cNvSpPr>
              <a:spLocks noChangeArrowheads="1"/>
            </p:cNvSpPr>
            <p:nvPr/>
          </p:nvSpPr>
          <p:spPr bwMode="auto">
            <a:xfrm>
              <a:off x="3160" y="1634"/>
              <a:ext cx="854" cy="525"/>
            </a:xfrm>
            <a:prstGeom prst="ellipse">
              <a:avLst/>
            </a:prstGeom>
            <a:solidFill>
              <a:srgbClr val="FFFF00"/>
            </a:solidFill>
            <a:ln w="12700">
              <a:solidFill>
                <a:schemeClr val="tx1"/>
              </a:solidFill>
              <a:round/>
              <a:headEnd/>
              <a:tailEnd/>
            </a:ln>
          </p:spPr>
          <p:txBody>
            <a:bodyPr wrap="none" lIns="90488" tIns="44450" rIns="90488" bIns="44450" anchor="ctr"/>
            <a:lstStyle/>
            <a:p>
              <a:pPr algn="ctr"/>
              <a:r>
                <a:rPr lang="en-US">
                  <a:latin typeface="Gill Sans MT" pitchFamily="34" charset="0"/>
                </a:rPr>
                <a:t>CSE</a:t>
              </a:r>
            </a:p>
            <a:p>
              <a:pPr algn="ctr"/>
              <a:r>
                <a:rPr lang="en-US">
                  <a:latin typeface="Gill Sans MT" pitchFamily="34" charset="0"/>
                </a:rPr>
                <a:t>Developers</a:t>
              </a:r>
            </a:p>
          </p:txBody>
        </p:sp>
        <p:sp>
          <p:nvSpPr>
            <p:cNvPr id="24599" name="Oval 16"/>
            <p:cNvSpPr>
              <a:spLocks noChangeArrowheads="1"/>
            </p:cNvSpPr>
            <p:nvPr/>
          </p:nvSpPr>
          <p:spPr bwMode="auto">
            <a:xfrm>
              <a:off x="4585" y="1634"/>
              <a:ext cx="854" cy="525"/>
            </a:xfrm>
            <a:prstGeom prst="ellipse">
              <a:avLst/>
            </a:prstGeom>
            <a:solidFill>
              <a:srgbClr val="99CCFF"/>
            </a:solidFill>
            <a:ln w="12700">
              <a:solidFill>
                <a:schemeClr val="tx1"/>
              </a:solidFill>
              <a:round/>
              <a:headEnd/>
              <a:tailEnd/>
            </a:ln>
          </p:spPr>
          <p:txBody>
            <a:bodyPr wrap="none" lIns="90488" tIns="44450" rIns="90488" bIns="44450" anchor="ctr"/>
            <a:lstStyle/>
            <a:p>
              <a:pPr algn="ctr"/>
              <a:r>
                <a:rPr lang="en-US">
                  <a:latin typeface="Gill Sans MT" pitchFamily="34" charset="0"/>
                </a:rPr>
                <a:t>Journals</a:t>
              </a:r>
            </a:p>
          </p:txBody>
        </p:sp>
        <p:sp>
          <p:nvSpPr>
            <p:cNvPr id="24600" name="AutoShape 17"/>
            <p:cNvSpPr>
              <a:spLocks noChangeArrowheads="1"/>
            </p:cNvSpPr>
            <p:nvPr/>
          </p:nvSpPr>
          <p:spPr bwMode="auto">
            <a:xfrm>
              <a:off x="1031" y="1564"/>
              <a:ext cx="758" cy="667"/>
            </a:xfrm>
            <a:prstGeom prst="rightArrow">
              <a:avLst>
                <a:gd name="adj1" fmla="val 50000"/>
                <a:gd name="adj2" fmla="val 28411"/>
              </a:avLst>
            </a:prstGeom>
            <a:solidFill>
              <a:srgbClr val="FFFF00"/>
            </a:solidFill>
            <a:ln w="12700">
              <a:solidFill>
                <a:schemeClr val="tx1"/>
              </a:solidFill>
              <a:miter lim="800000"/>
              <a:headEnd/>
              <a:tailEnd/>
            </a:ln>
          </p:spPr>
          <p:txBody>
            <a:bodyPr wrap="none" lIns="90488" tIns="44450" rIns="90488" bIns="44450" anchor="ctr"/>
            <a:lstStyle/>
            <a:p>
              <a:pPr algn="ctr"/>
              <a:r>
                <a:rPr lang="en-US" sz="1200">
                  <a:latin typeface="Gill Sans MT" pitchFamily="34" charset="0"/>
                </a:rPr>
                <a:t>Develop </a:t>
              </a:r>
            </a:p>
            <a:p>
              <a:pPr algn="ctr"/>
              <a:r>
                <a:rPr lang="en-US" sz="1200">
                  <a:latin typeface="Gill Sans MT" pitchFamily="34" charset="0"/>
                </a:rPr>
                <a:t>Code</a:t>
              </a:r>
            </a:p>
          </p:txBody>
        </p:sp>
        <p:sp>
          <p:nvSpPr>
            <p:cNvPr id="24601" name="AutoShape 18"/>
            <p:cNvSpPr>
              <a:spLocks noChangeArrowheads="1"/>
            </p:cNvSpPr>
            <p:nvPr/>
          </p:nvSpPr>
          <p:spPr bwMode="auto">
            <a:xfrm>
              <a:off x="2668" y="1564"/>
              <a:ext cx="470" cy="667"/>
            </a:xfrm>
            <a:prstGeom prst="rightArrow">
              <a:avLst>
                <a:gd name="adj1" fmla="val 50000"/>
                <a:gd name="adj2" fmla="val 25000"/>
              </a:avLst>
            </a:prstGeom>
            <a:solidFill>
              <a:srgbClr val="FFFF00"/>
            </a:solidFill>
            <a:ln w="12700">
              <a:solidFill>
                <a:schemeClr val="tx1"/>
              </a:solidFill>
              <a:miter lim="800000"/>
              <a:headEnd/>
              <a:tailEnd/>
            </a:ln>
          </p:spPr>
          <p:txBody>
            <a:bodyPr wrap="none" lIns="90488" tIns="44450" rIns="90488" bIns="44450" anchor="ctr"/>
            <a:lstStyle/>
            <a:p>
              <a:pPr algn="ctr"/>
              <a:r>
                <a:rPr lang="en-US" sz="1200">
                  <a:latin typeface="Gill Sans MT" pitchFamily="34" charset="0"/>
                </a:rPr>
                <a:t>Code</a:t>
              </a:r>
            </a:p>
            <a:p>
              <a:pPr algn="ctr"/>
              <a:r>
                <a:rPr lang="en-US" sz="1200">
                  <a:latin typeface="Gill Sans MT" pitchFamily="34" charset="0"/>
                </a:rPr>
                <a:t>Use</a:t>
              </a:r>
            </a:p>
          </p:txBody>
        </p:sp>
        <p:sp>
          <p:nvSpPr>
            <p:cNvPr id="24602" name="AutoShape 19"/>
            <p:cNvSpPr>
              <a:spLocks noChangeArrowheads="1"/>
            </p:cNvSpPr>
            <p:nvPr/>
          </p:nvSpPr>
          <p:spPr bwMode="auto">
            <a:xfrm>
              <a:off x="4022" y="1563"/>
              <a:ext cx="551" cy="667"/>
            </a:xfrm>
            <a:prstGeom prst="rightArrow">
              <a:avLst>
                <a:gd name="adj1" fmla="val 50000"/>
                <a:gd name="adj2" fmla="val 25000"/>
              </a:avLst>
            </a:prstGeom>
            <a:solidFill>
              <a:srgbClr val="FFFF00"/>
            </a:solidFill>
            <a:ln w="12700">
              <a:solidFill>
                <a:schemeClr val="tx1"/>
              </a:solidFill>
              <a:miter lim="800000"/>
              <a:headEnd/>
              <a:tailEnd/>
            </a:ln>
          </p:spPr>
          <p:txBody>
            <a:bodyPr wrap="none" lIns="90488" tIns="44450" rIns="90488" bIns="44450" anchor="ctr"/>
            <a:lstStyle/>
            <a:p>
              <a:pPr algn="ctr"/>
              <a:r>
                <a:rPr lang="en-US" sz="1200">
                  <a:latin typeface="Gill Sans MT" pitchFamily="34" charset="0"/>
                </a:rPr>
                <a:t>Results &amp;</a:t>
              </a:r>
            </a:p>
            <a:p>
              <a:pPr algn="ctr"/>
              <a:r>
                <a:rPr lang="en-US" sz="1200">
                  <a:latin typeface="Gill Sans MT" pitchFamily="34" charset="0"/>
                </a:rPr>
                <a:t>Analysis</a:t>
              </a:r>
            </a:p>
          </p:txBody>
        </p:sp>
      </p:grpSp>
      <p:grpSp>
        <p:nvGrpSpPr>
          <p:cNvPr id="3" name="Group 27"/>
          <p:cNvGrpSpPr>
            <a:grpSpLocks/>
          </p:cNvGrpSpPr>
          <p:nvPr/>
        </p:nvGrpSpPr>
        <p:grpSpPr bwMode="auto">
          <a:xfrm>
            <a:off x="0" y="4392613"/>
            <a:ext cx="9144000" cy="2389187"/>
            <a:chOff x="0" y="2317"/>
            <a:chExt cx="5760" cy="1505"/>
          </a:xfrm>
        </p:grpSpPr>
        <p:sp>
          <p:nvSpPr>
            <p:cNvPr id="24584" name="Oval 7"/>
            <p:cNvSpPr>
              <a:spLocks noChangeArrowheads="1"/>
            </p:cNvSpPr>
            <p:nvPr/>
          </p:nvSpPr>
          <p:spPr bwMode="auto">
            <a:xfrm>
              <a:off x="0" y="3173"/>
              <a:ext cx="854" cy="525"/>
            </a:xfrm>
            <a:prstGeom prst="ellipse">
              <a:avLst/>
            </a:prstGeom>
            <a:solidFill>
              <a:srgbClr val="FFFF00"/>
            </a:solidFill>
            <a:ln w="12700">
              <a:solidFill>
                <a:schemeClr val="tx1"/>
              </a:solidFill>
              <a:round/>
              <a:headEnd/>
              <a:tailEnd/>
            </a:ln>
          </p:spPr>
          <p:txBody>
            <a:bodyPr wrap="none" lIns="90488" tIns="44450" rIns="90488" bIns="44450" anchor="ctr"/>
            <a:lstStyle/>
            <a:p>
              <a:pPr algn="ctr"/>
              <a:r>
                <a:rPr lang="en-US">
                  <a:latin typeface="Gill Sans MT" pitchFamily="34" charset="0"/>
                </a:rPr>
                <a:t>Comp Eng</a:t>
              </a:r>
            </a:p>
            <a:p>
              <a:pPr algn="ctr"/>
              <a:r>
                <a:rPr lang="en-US">
                  <a:latin typeface="Gill Sans MT" pitchFamily="34" charset="0"/>
                </a:rPr>
                <a:t>Developers</a:t>
              </a:r>
            </a:p>
          </p:txBody>
        </p:sp>
        <p:sp>
          <p:nvSpPr>
            <p:cNvPr id="24585" name="Oval 8"/>
            <p:cNvSpPr>
              <a:spLocks noChangeArrowheads="1"/>
            </p:cNvSpPr>
            <p:nvPr/>
          </p:nvSpPr>
          <p:spPr bwMode="auto">
            <a:xfrm>
              <a:off x="1798" y="3289"/>
              <a:ext cx="854" cy="525"/>
            </a:xfrm>
            <a:prstGeom prst="ellipse">
              <a:avLst/>
            </a:prstGeom>
            <a:solidFill>
              <a:srgbClr val="969696"/>
            </a:solidFill>
            <a:ln w="12700">
              <a:solidFill>
                <a:schemeClr val="tx1"/>
              </a:solidFill>
              <a:round/>
              <a:headEnd/>
              <a:tailEnd/>
            </a:ln>
          </p:spPr>
          <p:txBody>
            <a:bodyPr wrap="none" lIns="90488" tIns="44450" rIns="90488" bIns="44450" anchor="ctr"/>
            <a:lstStyle/>
            <a:p>
              <a:pPr algn="ctr"/>
              <a:r>
                <a:rPr lang="en-US">
                  <a:latin typeface="Gill Sans MT" pitchFamily="34" charset="0"/>
                </a:rPr>
                <a:t>Model</a:t>
              </a:r>
            </a:p>
            <a:p>
              <a:pPr algn="ctr"/>
              <a:r>
                <a:rPr lang="en-US">
                  <a:latin typeface="Gill Sans MT" pitchFamily="34" charset="0"/>
                </a:rPr>
                <a:t>Builders</a:t>
              </a:r>
            </a:p>
          </p:txBody>
        </p:sp>
        <p:sp>
          <p:nvSpPr>
            <p:cNvPr id="24586" name="Oval 9"/>
            <p:cNvSpPr>
              <a:spLocks noChangeArrowheads="1"/>
            </p:cNvSpPr>
            <p:nvPr/>
          </p:nvSpPr>
          <p:spPr bwMode="auto">
            <a:xfrm>
              <a:off x="1071" y="2340"/>
              <a:ext cx="854" cy="525"/>
            </a:xfrm>
            <a:prstGeom prst="ellipse">
              <a:avLst/>
            </a:prstGeom>
            <a:solidFill>
              <a:srgbClr val="993300">
                <a:alpha val="34117"/>
              </a:srgbClr>
            </a:solidFill>
            <a:ln w="12700">
              <a:solidFill>
                <a:schemeClr val="tx1"/>
              </a:solidFill>
              <a:round/>
              <a:headEnd/>
              <a:tailEnd/>
            </a:ln>
          </p:spPr>
          <p:txBody>
            <a:bodyPr wrap="none" lIns="90488" tIns="44450" rIns="90488" bIns="44450" anchor="ctr"/>
            <a:lstStyle/>
            <a:p>
              <a:pPr algn="ctr"/>
              <a:r>
                <a:rPr lang="en-US">
                  <a:latin typeface="Gill Sans MT" pitchFamily="34" charset="0"/>
                </a:rPr>
                <a:t>Design</a:t>
              </a:r>
            </a:p>
            <a:p>
              <a:pPr algn="ctr"/>
              <a:r>
                <a:rPr lang="en-US">
                  <a:latin typeface="Gill Sans MT" pitchFamily="34" charset="0"/>
                </a:rPr>
                <a:t>Engineers</a:t>
              </a:r>
            </a:p>
          </p:txBody>
        </p:sp>
        <p:sp>
          <p:nvSpPr>
            <p:cNvPr id="24587" name="Oval 10"/>
            <p:cNvSpPr>
              <a:spLocks noChangeArrowheads="1"/>
            </p:cNvSpPr>
            <p:nvPr/>
          </p:nvSpPr>
          <p:spPr bwMode="auto">
            <a:xfrm>
              <a:off x="3957" y="3297"/>
              <a:ext cx="980" cy="525"/>
            </a:xfrm>
            <a:prstGeom prst="ellipse">
              <a:avLst/>
            </a:prstGeom>
            <a:solidFill>
              <a:srgbClr val="00CC00">
                <a:alpha val="47058"/>
              </a:srgbClr>
            </a:solidFill>
            <a:ln w="12700">
              <a:solidFill>
                <a:schemeClr val="tx1"/>
              </a:solidFill>
              <a:round/>
              <a:headEnd/>
              <a:tailEnd/>
            </a:ln>
          </p:spPr>
          <p:txBody>
            <a:bodyPr wrap="none" lIns="90488" tIns="44450" rIns="90488" bIns="44450" anchor="ctr"/>
            <a:lstStyle/>
            <a:p>
              <a:pPr algn="ctr"/>
              <a:r>
                <a:rPr lang="en-US">
                  <a:latin typeface="Gill Sans MT" pitchFamily="34" charset="0"/>
                </a:rPr>
                <a:t>Manufacturers</a:t>
              </a:r>
            </a:p>
          </p:txBody>
        </p:sp>
        <p:sp>
          <p:nvSpPr>
            <p:cNvPr id="24588" name="Oval 11"/>
            <p:cNvSpPr>
              <a:spLocks noChangeArrowheads="1"/>
            </p:cNvSpPr>
            <p:nvPr/>
          </p:nvSpPr>
          <p:spPr bwMode="auto">
            <a:xfrm>
              <a:off x="2915" y="2386"/>
              <a:ext cx="854" cy="525"/>
            </a:xfrm>
            <a:prstGeom prst="ellipse">
              <a:avLst/>
            </a:prstGeom>
            <a:solidFill>
              <a:srgbClr val="FF0000">
                <a:alpha val="39999"/>
              </a:srgbClr>
            </a:solidFill>
            <a:ln w="12700">
              <a:solidFill>
                <a:schemeClr val="tx1"/>
              </a:solidFill>
              <a:round/>
              <a:headEnd/>
              <a:tailEnd/>
            </a:ln>
          </p:spPr>
          <p:txBody>
            <a:bodyPr wrap="none" lIns="90488" tIns="44450" rIns="90488" bIns="44450" anchor="ctr"/>
            <a:lstStyle/>
            <a:p>
              <a:pPr algn="ctr"/>
              <a:r>
                <a:rPr lang="en-US" dirty="0">
                  <a:latin typeface="Gill Sans MT" pitchFamily="34" charset="0"/>
                </a:rPr>
                <a:t>Test &amp;</a:t>
              </a:r>
            </a:p>
            <a:p>
              <a:pPr algn="ctr"/>
              <a:r>
                <a:rPr lang="en-US" dirty="0">
                  <a:latin typeface="Gill Sans MT" pitchFamily="34" charset="0"/>
                </a:rPr>
                <a:t>Evaluation</a:t>
              </a:r>
            </a:p>
          </p:txBody>
        </p:sp>
        <p:sp>
          <p:nvSpPr>
            <p:cNvPr id="24589" name="Oval 12"/>
            <p:cNvSpPr>
              <a:spLocks noChangeArrowheads="1"/>
            </p:cNvSpPr>
            <p:nvPr/>
          </p:nvSpPr>
          <p:spPr bwMode="auto">
            <a:xfrm>
              <a:off x="4906" y="2317"/>
              <a:ext cx="854" cy="525"/>
            </a:xfrm>
            <a:prstGeom prst="ellipse">
              <a:avLst/>
            </a:prstGeom>
            <a:solidFill>
              <a:srgbClr val="99CCFF"/>
            </a:solidFill>
            <a:ln w="12700">
              <a:solidFill>
                <a:schemeClr val="tx1"/>
              </a:solidFill>
              <a:round/>
              <a:headEnd/>
              <a:tailEnd/>
            </a:ln>
          </p:spPr>
          <p:txBody>
            <a:bodyPr wrap="none" lIns="90488" tIns="44450" rIns="90488" bIns="44450" anchor="ctr"/>
            <a:lstStyle/>
            <a:p>
              <a:pPr algn="ctr"/>
              <a:r>
                <a:rPr lang="en-US">
                  <a:latin typeface="Gill Sans MT" pitchFamily="34" charset="0"/>
                </a:rPr>
                <a:t>Operations</a:t>
              </a:r>
            </a:p>
          </p:txBody>
        </p:sp>
        <p:sp>
          <p:nvSpPr>
            <p:cNvPr id="24590" name="AutoShape 20"/>
            <p:cNvSpPr>
              <a:spLocks noChangeArrowheads="1"/>
            </p:cNvSpPr>
            <p:nvPr/>
          </p:nvSpPr>
          <p:spPr bwMode="auto">
            <a:xfrm rot="-2700000">
              <a:off x="646" y="2764"/>
              <a:ext cx="624" cy="483"/>
            </a:xfrm>
            <a:prstGeom prst="rightArrow">
              <a:avLst>
                <a:gd name="adj1" fmla="val 50000"/>
                <a:gd name="adj2" fmla="val 32298"/>
              </a:avLst>
            </a:prstGeom>
            <a:solidFill>
              <a:srgbClr val="FFFF00"/>
            </a:solidFill>
            <a:ln w="12700">
              <a:solidFill>
                <a:schemeClr val="tx1"/>
              </a:solidFill>
              <a:miter lim="800000"/>
              <a:headEnd/>
              <a:tailEnd/>
            </a:ln>
          </p:spPr>
          <p:txBody>
            <a:bodyPr wrap="none" lIns="90488" tIns="44450" rIns="90488" bIns="44450" anchor="ctr"/>
            <a:lstStyle/>
            <a:p>
              <a:pPr algn="ctr"/>
              <a:r>
                <a:rPr lang="en-US" sz="1200">
                  <a:latin typeface="Gill Sans MT" pitchFamily="34" charset="0"/>
                </a:rPr>
                <a:t>Develop</a:t>
              </a:r>
            </a:p>
            <a:p>
              <a:pPr algn="ctr"/>
              <a:r>
                <a:rPr lang="en-US" sz="1200">
                  <a:latin typeface="Gill Sans MT" pitchFamily="34" charset="0"/>
                </a:rPr>
                <a:t>Code</a:t>
              </a:r>
            </a:p>
          </p:txBody>
        </p:sp>
        <p:sp>
          <p:nvSpPr>
            <p:cNvPr id="24591" name="AutoShape 21"/>
            <p:cNvSpPr>
              <a:spLocks noChangeArrowheads="1"/>
            </p:cNvSpPr>
            <p:nvPr/>
          </p:nvSpPr>
          <p:spPr bwMode="auto">
            <a:xfrm rot="3600000">
              <a:off x="1645" y="2805"/>
              <a:ext cx="569" cy="478"/>
            </a:xfrm>
            <a:prstGeom prst="rightArrow">
              <a:avLst>
                <a:gd name="adj1" fmla="val 50000"/>
                <a:gd name="adj2" fmla="val 29759"/>
              </a:avLst>
            </a:prstGeom>
            <a:solidFill>
              <a:srgbClr val="993300">
                <a:alpha val="34117"/>
              </a:srgbClr>
            </a:solidFill>
            <a:ln w="12700">
              <a:solidFill>
                <a:schemeClr val="tx1"/>
              </a:solidFill>
              <a:miter lim="800000"/>
              <a:headEnd/>
              <a:tailEnd/>
            </a:ln>
          </p:spPr>
          <p:txBody>
            <a:bodyPr wrap="none" lIns="90488" tIns="44450" rIns="90488" bIns="44450" anchor="ctr"/>
            <a:lstStyle/>
            <a:p>
              <a:pPr algn="ctr"/>
              <a:r>
                <a:rPr lang="en-US" sz="1200">
                  <a:latin typeface="Gill Sans MT" pitchFamily="34" charset="0"/>
                </a:rPr>
                <a:t>Code</a:t>
              </a:r>
            </a:p>
            <a:p>
              <a:pPr algn="ctr"/>
              <a:r>
                <a:rPr lang="en-US" sz="1200">
                  <a:latin typeface="Gill Sans MT" pitchFamily="34" charset="0"/>
                </a:rPr>
                <a:t>Use</a:t>
              </a:r>
            </a:p>
          </p:txBody>
        </p:sp>
        <p:sp>
          <p:nvSpPr>
            <p:cNvPr id="24592" name="AutoShape 22"/>
            <p:cNvSpPr>
              <a:spLocks noChangeArrowheads="1"/>
            </p:cNvSpPr>
            <p:nvPr/>
          </p:nvSpPr>
          <p:spPr bwMode="auto">
            <a:xfrm rot="-2700000">
              <a:off x="2449" y="2926"/>
              <a:ext cx="695" cy="414"/>
            </a:xfrm>
            <a:prstGeom prst="rightArrow">
              <a:avLst>
                <a:gd name="adj1" fmla="val 50000"/>
                <a:gd name="adj2" fmla="val 41969"/>
              </a:avLst>
            </a:prstGeom>
            <a:solidFill>
              <a:srgbClr val="969696"/>
            </a:solidFill>
            <a:ln w="12700">
              <a:solidFill>
                <a:schemeClr val="tx1"/>
              </a:solidFill>
              <a:miter lim="800000"/>
              <a:headEnd/>
              <a:tailEnd/>
            </a:ln>
          </p:spPr>
          <p:txBody>
            <a:bodyPr wrap="none" lIns="90488" tIns="44450" rIns="90488" bIns="44450" anchor="ctr"/>
            <a:lstStyle/>
            <a:p>
              <a:pPr algn="ctr"/>
              <a:r>
                <a:rPr lang="en-US" sz="1200">
                  <a:latin typeface="Gill Sans MT" pitchFamily="34" charset="0"/>
                </a:rPr>
                <a:t>Build Model</a:t>
              </a:r>
            </a:p>
          </p:txBody>
        </p:sp>
        <p:sp>
          <p:nvSpPr>
            <p:cNvPr id="24593" name="AutoShape 23"/>
            <p:cNvSpPr>
              <a:spLocks noChangeArrowheads="1"/>
            </p:cNvSpPr>
            <p:nvPr/>
          </p:nvSpPr>
          <p:spPr bwMode="auto">
            <a:xfrm rot="3600000">
              <a:off x="3680" y="2899"/>
              <a:ext cx="569" cy="414"/>
            </a:xfrm>
            <a:prstGeom prst="rightArrow">
              <a:avLst>
                <a:gd name="adj1" fmla="val 50000"/>
                <a:gd name="adj2" fmla="val 34360"/>
              </a:avLst>
            </a:prstGeom>
            <a:solidFill>
              <a:srgbClr val="FF0000">
                <a:alpha val="39999"/>
              </a:srgbClr>
            </a:solidFill>
            <a:ln w="12700">
              <a:solidFill>
                <a:schemeClr val="tx1"/>
              </a:solidFill>
              <a:miter lim="800000"/>
              <a:headEnd/>
              <a:tailEnd/>
            </a:ln>
          </p:spPr>
          <p:txBody>
            <a:bodyPr wrap="none" lIns="90488" tIns="44450" rIns="90488" bIns="44450" anchor="ctr"/>
            <a:lstStyle/>
            <a:p>
              <a:pPr algn="ctr"/>
              <a:r>
                <a:rPr lang="en-US" sz="1200">
                  <a:latin typeface="Gill Sans MT" pitchFamily="34" charset="0"/>
                </a:rPr>
                <a:t>Test</a:t>
              </a:r>
            </a:p>
            <a:p>
              <a:pPr algn="ctr"/>
              <a:r>
                <a:rPr lang="en-US" sz="1200">
                  <a:latin typeface="Gill Sans MT" pitchFamily="34" charset="0"/>
                </a:rPr>
                <a:t>Model</a:t>
              </a:r>
            </a:p>
          </p:txBody>
        </p:sp>
        <p:sp>
          <p:nvSpPr>
            <p:cNvPr id="24594" name="AutoShape 24"/>
            <p:cNvSpPr>
              <a:spLocks noChangeArrowheads="1"/>
            </p:cNvSpPr>
            <p:nvPr/>
          </p:nvSpPr>
          <p:spPr bwMode="auto">
            <a:xfrm rot="-3825320">
              <a:off x="4729" y="2899"/>
              <a:ext cx="573" cy="414"/>
            </a:xfrm>
            <a:prstGeom prst="rightArrow">
              <a:avLst>
                <a:gd name="adj1" fmla="val 50000"/>
                <a:gd name="adj2" fmla="val 34601"/>
              </a:avLst>
            </a:prstGeom>
            <a:solidFill>
              <a:srgbClr val="00CC00">
                <a:alpha val="47058"/>
              </a:srgbClr>
            </a:solidFill>
            <a:ln w="12700">
              <a:solidFill>
                <a:schemeClr val="tx1"/>
              </a:solidFill>
              <a:miter lim="800000"/>
              <a:headEnd/>
              <a:tailEnd/>
            </a:ln>
          </p:spPr>
          <p:txBody>
            <a:bodyPr wrap="none" lIns="90488" tIns="44450" rIns="90488" bIns="44450" anchor="ctr"/>
            <a:lstStyle/>
            <a:p>
              <a:pPr algn="ctr"/>
              <a:r>
                <a:rPr lang="en-US" sz="1200">
                  <a:latin typeface="Gill Sans MT" pitchFamily="34" charset="0"/>
                </a:rPr>
                <a:t>Build</a:t>
              </a:r>
            </a:p>
            <a:p>
              <a:pPr algn="ctr"/>
              <a:r>
                <a:rPr lang="en-US" sz="1200">
                  <a:latin typeface="Gill Sans MT" pitchFamily="34" charset="0"/>
                </a:rPr>
                <a:t>System</a:t>
              </a:r>
            </a:p>
          </p:txBody>
        </p:sp>
        <p:sp>
          <p:nvSpPr>
            <p:cNvPr id="24595" name="AutoShape 26"/>
            <p:cNvSpPr>
              <a:spLocks noChangeArrowheads="1"/>
            </p:cNvSpPr>
            <p:nvPr/>
          </p:nvSpPr>
          <p:spPr bwMode="auto">
            <a:xfrm>
              <a:off x="1971" y="2421"/>
              <a:ext cx="899" cy="393"/>
            </a:xfrm>
            <a:prstGeom prst="leftArrow">
              <a:avLst>
                <a:gd name="adj1" fmla="val 50000"/>
                <a:gd name="adj2" fmla="val 57188"/>
              </a:avLst>
            </a:prstGeom>
            <a:solidFill>
              <a:srgbClr val="FF3300"/>
            </a:solidFill>
            <a:ln w="12700">
              <a:solidFill>
                <a:schemeClr val="tx1"/>
              </a:solidFill>
              <a:miter lim="800000"/>
              <a:headEnd/>
              <a:tailEnd/>
            </a:ln>
          </p:spPr>
          <p:txBody>
            <a:bodyPr wrap="none" lIns="90488" tIns="44450" rIns="90488" bIns="44450" anchor="ctr"/>
            <a:lstStyle/>
            <a:p>
              <a:pPr algn="ctr"/>
              <a:r>
                <a:rPr lang="en-US">
                  <a:solidFill>
                    <a:schemeClr val="bg1"/>
                  </a:solidFill>
                  <a:latin typeface="Gill Sans MT" pitchFamily="34" charset="0"/>
                </a:rPr>
                <a:t>Test Fails</a:t>
              </a: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533400" y="1447800"/>
            <a:ext cx="8410575" cy="4770438"/>
          </a:xfrm>
        </p:spPr>
        <p:txBody>
          <a:bodyPr/>
          <a:lstStyle/>
          <a:p>
            <a:pPr>
              <a:spcBef>
                <a:spcPts val="600"/>
              </a:spcBef>
              <a:defRPr/>
            </a:pPr>
            <a:r>
              <a:rPr lang="en-US" dirty="0" smtClean="0"/>
              <a:t>Sponsors </a:t>
            </a:r>
            <a:r>
              <a:rPr lang="en-US" b="0" dirty="0" smtClean="0">
                <a:sym typeface="Wingdings" pitchFamily="2" charset="2"/>
              </a:rPr>
              <a:t> Provide mission, resources and support</a:t>
            </a:r>
            <a:endParaRPr lang="en-US" b="0" dirty="0" smtClean="0"/>
          </a:p>
          <a:p>
            <a:pPr lvl="2">
              <a:spcBef>
                <a:spcPts val="600"/>
              </a:spcBef>
              <a:defRPr/>
            </a:pPr>
            <a:r>
              <a:rPr lang="en-US" dirty="0" smtClean="0"/>
              <a:t>Designers—End-users </a:t>
            </a:r>
          </a:p>
          <a:p>
            <a:pPr lvl="2">
              <a:spcBef>
                <a:spcPts val="600"/>
              </a:spcBef>
              <a:buFont typeface="Wingdings" pitchFamily="2" charset="2"/>
              <a:buNone/>
              <a:defRPr/>
            </a:pPr>
            <a:r>
              <a:rPr lang="en-US" dirty="0" smtClean="0">
                <a:sym typeface="Wingdings" pitchFamily="2" charset="2"/>
              </a:rPr>
              <a:t>	</a:t>
            </a:r>
            <a:r>
              <a:rPr lang="en-US" b="0" dirty="0" smtClean="0">
                <a:sym typeface="Wingdings" pitchFamily="2" charset="2"/>
              </a:rPr>
              <a:t>  Engineers to use the tools to design products</a:t>
            </a:r>
            <a:endParaRPr lang="en-US" b="0" dirty="0" smtClean="0"/>
          </a:p>
          <a:p>
            <a:pPr lvl="3">
              <a:spcBef>
                <a:spcPts val="600"/>
              </a:spcBef>
              <a:defRPr/>
            </a:pPr>
            <a:r>
              <a:rPr lang="en-US" dirty="0" smtClean="0"/>
              <a:t>Codes</a:t>
            </a:r>
          </a:p>
          <a:p>
            <a:pPr marL="1719263" lvl="3" indent="-338138">
              <a:spcBef>
                <a:spcPts val="600"/>
              </a:spcBef>
              <a:buFont typeface="Times New Roman" pitchFamily="18" charset="0"/>
              <a:buNone/>
              <a:defRPr/>
            </a:pPr>
            <a:r>
              <a:rPr lang="en-US" dirty="0" smtClean="0">
                <a:sym typeface="Wingdings" pitchFamily="2" charset="2"/>
              </a:rPr>
              <a:t>	</a:t>
            </a:r>
            <a:r>
              <a:rPr lang="en-US" b="0" dirty="0" smtClean="0">
                <a:sym typeface="Wingdings" pitchFamily="2" charset="2"/>
              </a:rPr>
              <a:t>  Takes a good team ~ 10 years and ~ $100M to develop a complex code</a:t>
            </a:r>
            <a:endParaRPr lang="en-US" b="0" dirty="0" smtClean="0"/>
          </a:p>
          <a:p>
            <a:pPr lvl="3">
              <a:spcBef>
                <a:spcPts val="600"/>
              </a:spcBef>
              <a:defRPr/>
            </a:pPr>
            <a:r>
              <a:rPr lang="en-US" dirty="0" smtClean="0"/>
              <a:t>V&amp;V </a:t>
            </a:r>
          </a:p>
          <a:p>
            <a:pPr lvl="3">
              <a:spcBef>
                <a:spcPts val="600"/>
              </a:spcBef>
              <a:buFont typeface="Times New Roman" pitchFamily="18" charset="0"/>
              <a:buNone/>
              <a:defRPr/>
            </a:pPr>
            <a:r>
              <a:rPr lang="en-US" dirty="0" smtClean="0">
                <a:sym typeface="Wingdings" pitchFamily="2" charset="2"/>
              </a:rPr>
              <a:t>	</a:t>
            </a:r>
            <a:r>
              <a:rPr lang="en-US" b="0" dirty="0" smtClean="0">
                <a:sym typeface="Wingdings" pitchFamily="2" charset="2"/>
              </a:rPr>
              <a:t>  Dedicated experiments and tests</a:t>
            </a:r>
            <a:endParaRPr lang="en-US" b="0" dirty="0" smtClean="0"/>
          </a:p>
          <a:p>
            <a:pPr lvl="3">
              <a:spcBef>
                <a:spcPts val="600"/>
              </a:spcBef>
              <a:defRPr/>
            </a:pPr>
            <a:r>
              <a:rPr lang="en-US" dirty="0" smtClean="0"/>
              <a:t>Computers</a:t>
            </a:r>
          </a:p>
          <a:p>
            <a:pPr lvl="3">
              <a:spcBef>
                <a:spcPts val="600"/>
              </a:spcBef>
              <a:buFont typeface="Times New Roman" pitchFamily="18" charset="0"/>
              <a:buNone/>
              <a:defRPr/>
            </a:pPr>
            <a:r>
              <a:rPr lang="en-US" dirty="0" smtClean="0">
                <a:sym typeface="Wingdings" pitchFamily="2" charset="2"/>
              </a:rPr>
              <a:t>	</a:t>
            </a:r>
            <a:r>
              <a:rPr lang="en-US" b="0" dirty="0" smtClean="0">
                <a:sym typeface="Wingdings" pitchFamily="2" charset="2"/>
              </a:rPr>
              <a:t> Capability to develop codes and run the problems quickly and conveniently</a:t>
            </a:r>
            <a:endParaRPr lang="en-US" b="0" dirty="0" smtClean="0"/>
          </a:p>
        </p:txBody>
      </p:sp>
      <p:sp>
        <p:nvSpPr>
          <p:cNvPr id="27652" name="Slide Number Placeholder 4"/>
          <p:cNvSpPr>
            <a:spLocks noGrp="1"/>
          </p:cNvSpPr>
          <p:nvPr>
            <p:ph type="sldNum" sz="quarter" idx="12"/>
          </p:nvPr>
        </p:nvSpPr>
        <p:spPr/>
        <p:txBody>
          <a:bodyPr/>
          <a:lstStyle/>
          <a:p>
            <a:pPr fontAlgn="base">
              <a:spcBef>
                <a:spcPct val="0"/>
              </a:spcBef>
              <a:spcAft>
                <a:spcPct val="0"/>
              </a:spcAft>
              <a:defRPr/>
            </a:pPr>
            <a:fld id="{7F1743FE-B22B-4057-830D-4D65CB1451F3}" type="slidenum">
              <a:rPr lang="en-US" smtClean="0"/>
              <a:pPr fontAlgn="base">
                <a:spcBef>
                  <a:spcPct val="0"/>
                </a:spcBef>
                <a:spcAft>
                  <a:spcPct val="0"/>
                </a:spcAft>
                <a:defRPr/>
              </a:pPr>
              <a:t>13</a:t>
            </a:fld>
            <a:endParaRPr lang="en-US" smtClean="0"/>
          </a:p>
        </p:txBody>
      </p:sp>
      <p:sp>
        <p:nvSpPr>
          <p:cNvPr id="25605" name="Title 6"/>
          <p:cNvSpPr>
            <a:spLocks noGrp="1"/>
          </p:cNvSpPr>
          <p:nvPr>
            <p:ph type="title"/>
          </p:nvPr>
        </p:nvSpPr>
        <p:spPr>
          <a:xfrm>
            <a:off x="663575" y="249238"/>
            <a:ext cx="7816850" cy="707886"/>
          </a:xfrm>
        </p:spPr>
        <p:txBody>
          <a:bodyPr/>
          <a:lstStyle/>
          <a:p>
            <a:pPr algn="ctr"/>
            <a:r>
              <a:rPr lang="en-US" sz="4000" dirty="0" smtClean="0"/>
              <a:t>It Takes A Village!</a:t>
            </a:r>
          </a:p>
        </p:txBody>
      </p:sp>
      <p:sp>
        <p:nvSpPr>
          <p:cNvPr id="24582" name="Rounded Rectangle 5"/>
          <p:cNvSpPr>
            <a:spLocks noChangeArrowheads="1"/>
          </p:cNvSpPr>
          <p:nvPr/>
        </p:nvSpPr>
        <p:spPr bwMode="auto">
          <a:xfrm>
            <a:off x="1604963" y="2819400"/>
            <a:ext cx="7191375" cy="1228725"/>
          </a:xfrm>
          <a:prstGeom prst="roundRect">
            <a:avLst>
              <a:gd name="adj" fmla="val 16667"/>
            </a:avLst>
          </a:prstGeom>
          <a:noFill/>
          <a:ln w="28575" algn="ctr">
            <a:solidFill>
              <a:schemeClr val="accent2"/>
            </a:solidFill>
            <a:round/>
            <a:headEnd/>
            <a:tailEnd/>
          </a:ln>
        </p:spPr>
        <p:txBody>
          <a:bodyPr lIns="90488" tIns="44450" rIns="90488" bIns="44450"/>
          <a:lstStyle/>
          <a:p>
            <a:pPr algn="ctr" eaLnBrk="0" hangingPunct="0"/>
            <a:endParaRPr lang="en-US" sz="1600" b="1">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fade">
                                      <p:cBhvr>
                                        <p:cTn id="7" dur="20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7857" cy="1077218"/>
          </a:xfrm>
        </p:spPr>
        <p:txBody>
          <a:bodyPr/>
          <a:lstStyle/>
          <a:p>
            <a:pPr algn="ctr"/>
            <a:r>
              <a:rPr lang="en-US" dirty="0" smtClean="0"/>
              <a:t>What are the challenges?</a:t>
            </a:r>
            <a:br>
              <a:rPr lang="en-US" dirty="0" smtClean="0"/>
            </a:br>
            <a:r>
              <a:rPr lang="en-US" dirty="0" smtClean="0"/>
              <a:t>What can we do about them? </a:t>
            </a:r>
            <a:endParaRPr lang="en-US" dirty="0"/>
          </a:p>
        </p:txBody>
      </p:sp>
      <p:sp>
        <p:nvSpPr>
          <p:cNvPr id="3" name="Content Placeholder 2"/>
          <p:cNvSpPr>
            <a:spLocks noGrp="1"/>
          </p:cNvSpPr>
          <p:nvPr>
            <p:ph idx="1"/>
          </p:nvPr>
        </p:nvSpPr>
        <p:spPr>
          <a:xfrm>
            <a:off x="152400" y="1143615"/>
            <a:ext cx="8839200" cy="5714385"/>
          </a:xfrm>
        </p:spPr>
        <p:txBody>
          <a:bodyPr/>
          <a:lstStyle/>
          <a:p>
            <a:pPr>
              <a:buNone/>
            </a:pPr>
            <a:r>
              <a:rPr lang="en-US" b="0" dirty="0" smtClean="0"/>
              <a:t>At Least Four Challenges arise from Complexity </a:t>
            </a:r>
            <a:r>
              <a:rPr lang="en-US" b="0" dirty="0" smtClean="0">
                <a:sym typeface="Wingdings" pitchFamily="2" charset="2"/>
              </a:rPr>
              <a:t> </a:t>
            </a:r>
            <a:r>
              <a:rPr lang="en-US" b="0" dirty="0" smtClean="0"/>
              <a:t>Cope with it. </a:t>
            </a:r>
          </a:p>
          <a:p>
            <a:pPr marL="457200" indent="-457200">
              <a:buFont typeface="+mj-lt"/>
              <a:buAutoNum type="arabicPeriod"/>
            </a:pPr>
            <a:r>
              <a:rPr lang="en-US" b="0" dirty="0" smtClean="0"/>
              <a:t>Complex physics and engineering</a:t>
            </a:r>
          </a:p>
          <a:p>
            <a:pPr marL="914400" lvl="1" indent="-457200"/>
            <a:r>
              <a:rPr lang="en-US" b="0" dirty="0" smtClean="0"/>
              <a:t>Integrated modules, scalable algorithms, best practices, </a:t>
            </a:r>
            <a:r>
              <a:rPr lang="en-US" dirty="0" smtClean="0">
                <a:solidFill>
                  <a:srgbClr val="FF0000"/>
                </a:solidFill>
              </a:rPr>
              <a:t>V&amp;V</a:t>
            </a:r>
          </a:p>
          <a:p>
            <a:pPr marL="457200" indent="-457200">
              <a:buFont typeface="+mj-lt"/>
              <a:buAutoNum type="arabicPeriod"/>
            </a:pPr>
            <a:r>
              <a:rPr lang="en-US" b="0" dirty="0" smtClean="0"/>
              <a:t>Complex computers and computer architectures</a:t>
            </a:r>
          </a:p>
          <a:p>
            <a:pPr marL="914400" lvl="1" indent="-457200">
              <a:buNone/>
            </a:pPr>
            <a:r>
              <a:rPr lang="en-US" b="0" dirty="0" smtClean="0"/>
              <a:t>Multidisciplinary teams; good </a:t>
            </a:r>
            <a:r>
              <a:rPr lang="en-US" dirty="0" smtClean="0">
                <a:solidFill>
                  <a:srgbClr val="FF0000"/>
                </a:solidFill>
              </a:rPr>
              <a:t>tools</a:t>
            </a:r>
            <a:r>
              <a:rPr lang="en-US" b="0" dirty="0" smtClean="0"/>
              <a:t>, design, practices, V&amp;V</a:t>
            </a:r>
          </a:p>
          <a:p>
            <a:pPr marL="457200" indent="-457200">
              <a:buFont typeface="+mj-lt"/>
              <a:buAutoNum type="arabicPeriod"/>
            </a:pPr>
            <a:r>
              <a:rPr lang="en-US" b="0" dirty="0" smtClean="0"/>
              <a:t>Complex customer organizations and culture</a:t>
            </a:r>
          </a:p>
          <a:p>
            <a:pPr marL="914400" lvl="1" indent="-457200">
              <a:buNone/>
            </a:pPr>
            <a:r>
              <a:rPr lang="en-US" b="0" dirty="0" smtClean="0"/>
              <a:t>Connect with stakeholders, deliver products early and continually during life of program, design for whole life cycle</a:t>
            </a:r>
          </a:p>
          <a:p>
            <a:pPr marL="457200" indent="-457200">
              <a:buFont typeface="+mj-lt"/>
              <a:buAutoNum type="arabicPeriod"/>
            </a:pPr>
            <a:r>
              <a:rPr lang="en-US" b="0" dirty="0" smtClean="0"/>
              <a:t>Complex Development Organizations </a:t>
            </a:r>
            <a:r>
              <a:rPr lang="en-US" b="0" dirty="0" smtClean="0">
                <a:sym typeface="Wingdings" pitchFamily="2" charset="2"/>
              </a:rPr>
              <a:t> “Code development will no be longer a cottage industry!”—</a:t>
            </a:r>
            <a:r>
              <a:rPr lang="en-US" sz="1800" b="0" dirty="0" smtClean="0">
                <a:sym typeface="Wingdings" pitchFamily="2" charset="2"/>
              </a:rPr>
              <a:t>Brendan Godfrey, AFOSR</a:t>
            </a:r>
            <a:endParaRPr lang="en-US" b="0" dirty="0" smtClean="0"/>
          </a:p>
          <a:p>
            <a:pPr lvl="1"/>
            <a:r>
              <a:rPr lang="en-US" b="0" dirty="0" smtClean="0"/>
              <a:t>Big codes require explicit funding for code development</a:t>
            </a:r>
            <a:r>
              <a:rPr lang="en-US" b="0" dirty="0" smtClean="0">
                <a:sym typeface="Wingdings" pitchFamily="2" charset="2"/>
              </a:rPr>
              <a:t> </a:t>
            </a:r>
            <a:r>
              <a:rPr lang="en-US" b="0" dirty="0" smtClean="0"/>
              <a:t>large funding brings lots of management attention, oversight, reporting and guidance, whether it helps or not!</a:t>
            </a:r>
            <a:endParaRPr lang="en-US" b="0" dirty="0"/>
          </a:p>
        </p:txBody>
      </p:sp>
      <p:sp>
        <p:nvSpPr>
          <p:cNvPr id="4" name="Slide Number Placeholder 3"/>
          <p:cNvSpPr>
            <a:spLocks noGrp="1"/>
          </p:cNvSpPr>
          <p:nvPr>
            <p:ph type="sldNum" sz="quarter" idx="12"/>
          </p:nvPr>
        </p:nvSpPr>
        <p:spPr/>
        <p:txBody>
          <a:bodyPr/>
          <a:lstStyle/>
          <a:p>
            <a:pPr>
              <a:defRPr/>
            </a:pPr>
            <a:fld id="{2D2A0ED5-57FE-461F-84B9-DD8AD1952D28}" type="slidenum">
              <a:rPr lang="en-US" smtClean="0"/>
              <a:pPr>
                <a:defRPr/>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3"/>
          <p:cNvSpPr>
            <a:spLocks noGrp="1"/>
          </p:cNvSpPr>
          <p:nvPr>
            <p:ph type="sldNum" sz="quarter" idx="12"/>
          </p:nvPr>
        </p:nvSpPr>
        <p:spPr>
          <a:xfrm>
            <a:off x="8804275" y="6613525"/>
            <a:ext cx="312906" cy="246221"/>
          </a:xfrm>
        </p:spPr>
        <p:txBody>
          <a:bodyPr/>
          <a:lstStyle/>
          <a:p>
            <a:pPr fontAlgn="base">
              <a:spcBef>
                <a:spcPct val="0"/>
              </a:spcBef>
              <a:spcAft>
                <a:spcPct val="0"/>
              </a:spcAft>
              <a:defRPr/>
            </a:pPr>
            <a:fld id="{B41341D9-7486-435A-83AF-047184E72453}" type="slidenum">
              <a:rPr lang="en-US" smtClean="0">
                <a:latin typeface="Gill Sans MT" pitchFamily="34" charset="0"/>
              </a:rPr>
              <a:pPr fontAlgn="base">
                <a:spcBef>
                  <a:spcPct val="0"/>
                </a:spcBef>
                <a:spcAft>
                  <a:spcPct val="0"/>
                </a:spcAft>
                <a:defRPr/>
              </a:pPr>
              <a:t>15</a:t>
            </a:fld>
            <a:endParaRPr lang="en-US" smtClean="0">
              <a:latin typeface="Gill Sans MT" pitchFamily="34" charset="0"/>
            </a:endParaRPr>
          </a:p>
        </p:txBody>
      </p:sp>
      <p:sp>
        <p:nvSpPr>
          <p:cNvPr id="26628" name="Rectangle 2"/>
          <p:cNvSpPr>
            <a:spLocks noGrp="1" noChangeArrowheads="1"/>
          </p:cNvSpPr>
          <p:nvPr>
            <p:ph type="title" idx="4294967295"/>
          </p:nvPr>
        </p:nvSpPr>
        <p:spPr>
          <a:xfrm>
            <a:off x="1066800" y="76200"/>
            <a:ext cx="7848600" cy="1382713"/>
          </a:xfrm>
        </p:spPr>
        <p:txBody>
          <a:bodyPr lIns="90488" tIns="44450" rIns="90488" bIns="44450"/>
          <a:lstStyle/>
          <a:p>
            <a:pPr marL="342900" indent="-342900" algn="ctr">
              <a:spcBef>
                <a:spcPct val="50000"/>
              </a:spcBef>
            </a:pPr>
            <a:r>
              <a:rPr lang="en-US" sz="2800" smtClean="0"/>
              <a:t>Computational Engineering Code Developer’s World – Six Major Challenges and Risks</a:t>
            </a:r>
          </a:p>
        </p:txBody>
      </p:sp>
      <p:grpSp>
        <p:nvGrpSpPr>
          <p:cNvPr id="26629" name="Group 74"/>
          <p:cNvGrpSpPr>
            <a:grpSpLocks/>
          </p:cNvGrpSpPr>
          <p:nvPr/>
        </p:nvGrpSpPr>
        <p:grpSpPr bwMode="auto">
          <a:xfrm>
            <a:off x="2286000" y="1600200"/>
            <a:ext cx="4927600" cy="4764088"/>
            <a:chOff x="2286000" y="1600200"/>
            <a:chExt cx="4927600" cy="4764087"/>
          </a:xfrm>
        </p:grpSpPr>
        <p:sp>
          <p:nvSpPr>
            <p:cNvPr id="10" name="Oval 9"/>
            <p:cNvSpPr/>
            <p:nvPr/>
          </p:nvSpPr>
          <p:spPr bwMode="auto">
            <a:xfrm>
              <a:off x="2438400" y="1600200"/>
              <a:ext cx="4762500" cy="4764087"/>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400" dirty="0">
                <a:latin typeface="Gill Sans MT" pitchFamily="34" charset="0"/>
              </a:endParaRPr>
            </a:p>
          </p:txBody>
        </p:sp>
        <p:cxnSp>
          <p:nvCxnSpPr>
            <p:cNvPr id="11" name="Straight Connector 10"/>
            <p:cNvCxnSpPr>
              <a:endCxn id="10" idx="6"/>
            </p:cNvCxnSpPr>
            <p:nvPr/>
          </p:nvCxnSpPr>
          <p:spPr bwMode="auto">
            <a:xfrm flipV="1">
              <a:off x="2451100" y="3983037"/>
              <a:ext cx="4762500" cy="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bwMode="auto">
            <a:xfrm rot="16200000" flipH="1">
              <a:off x="2717800" y="2841625"/>
              <a:ext cx="4167187" cy="2281238"/>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bwMode="auto">
            <a:xfrm rot="5400000">
              <a:off x="2712244" y="2791619"/>
              <a:ext cx="4167187" cy="2381250"/>
            </a:xfrm>
            <a:prstGeom prst="line">
              <a:avLst/>
            </a:prstGeom>
          </p:spPr>
          <p:style>
            <a:lnRef idx="3">
              <a:schemeClr val="dk1"/>
            </a:lnRef>
            <a:fillRef idx="0">
              <a:schemeClr val="dk1"/>
            </a:fillRef>
            <a:effectRef idx="2">
              <a:schemeClr val="dk1"/>
            </a:effectRef>
            <a:fontRef idx="minor">
              <a:schemeClr val="tx1"/>
            </a:fontRef>
          </p:style>
        </p:cxnSp>
        <p:grpSp>
          <p:nvGrpSpPr>
            <p:cNvPr id="26689" name="Hexagon 13"/>
            <p:cNvGrpSpPr>
              <a:grpSpLocks/>
            </p:cNvGrpSpPr>
            <p:nvPr/>
          </p:nvGrpSpPr>
          <p:grpSpPr bwMode="auto">
            <a:xfrm>
              <a:off x="3787775" y="3024187"/>
              <a:ext cx="2024062" cy="1919287"/>
              <a:chOff x="3761232" y="2987040"/>
              <a:chExt cx="2023872" cy="1920240"/>
            </a:xfrm>
          </p:grpSpPr>
          <p:pic>
            <p:nvPicPr>
              <p:cNvPr id="26697" name="Hexagon 13"/>
              <p:cNvPicPr>
                <a:picLocks noChangeArrowheads="1"/>
              </p:cNvPicPr>
              <p:nvPr/>
            </p:nvPicPr>
            <p:blipFill>
              <a:blip r:embed="rId2" cstate="print"/>
              <a:srcRect/>
              <a:stretch>
                <a:fillRect/>
              </a:stretch>
            </p:blipFill>
            <p:spPr bwMode="auto">
              <a:xfrm>
                <a:off x="3761232" y="2987040"/>
                <a:ext cx="2023872" cy="1920240"/>
              </a:xfrm>
              <a:prstGeom prst="rect">
                <a:avLst/>
              </a:prstGeom>
              <a:noFill/>
              <a:ln w="9525">
                <a:noFill/>
                <a:miter lim="800000"/>
                <a:headEnd/>
                <a:tailEnd/>
              </a:ln>
            </p:spPr>
          </p:pic>
          <p:sp>
            <p:nvSpPr>
              <p:cNvPr id="26698" name="Text Box 10"/>
              <p:cNvSpPr txBox="1">
                <a:spLocks noChangeArrowheads="1"/>
              </p:cNvSpPr>
              <p:nvPr/>
            </p:nvSpPr>
            <p:spPr bwMode="auto">
              <a:xfrm>
                <a:off x="4102953" y="3309330"/>
                <a:ext cx="1339349" cy="1272805"/>
              </a:xfrm>
              <a:prstGeom prst="rect">
                <a:avLst/>
              </a:prstGeom>
              <a:noFill/>
              <a:ln w="9525">
                <a:noFill/>
                <a:miter lim="800000"/>
                <a:headEnd/>
                <a:tailEnd/>
              </a:ln>
            </p:spPr>
            <p:txBody>
              <a:bodyPr anchor="ctr"/>
              <a:lstStyle/>
              <a:p>
                <a:endParaRPr lang="en-US">
                  <a:solidFill>
                    <a:srgbClr val="FFFF00"/>
                  </a:solidFill>
                  <a:latin typeface="Gill Sans MT" pitchFamily="34" charset="0"/>
                </a:endParaRPr>
              </a:p>
            </p:txBody>
          </p:sp>
        </p:grpSp>
        <p:sp>
          <p:nvSpPr>
            <p:cNvPr id="26690" name="TextBox 14"/>
            <p:cNvSpPr txBox="1">
              <a:spLocks noChangeArrowheads="1"/>
            </p:cNvSpPr>
            <p:nvPr/>
          </p:nvSpPr>
          <p:spPr bwMode="auto">
            <a:xfrm>
              <a:off x="2286000" y="2466975"/>
              <a:ext cx="2039937" cy="1395412"/>
            </a:xfrm>
            <a:prstGeom prst="rect">
              <a:avLst/>
            </a:prstGeom>
            <a:noFill/>
            <a:ln w="9525">
              <a:noFill/>
              <a:miter lim="800000"/>
              <a:headEnd/>
              <a:tailEnd/>
            </a:ln>
          </p:spPr>
          <p:txBody>
            <a:bodyPr/>
            <a:lstStyle/>
            <a:p>
              <a:pPr algn="ctr"/>
              <a:r>
                <a:rPr lang="en-US">
                  <a:latin typeface="Gill Sans MT" pitchFamily="34" charset="0"/>
                </a:rPr>
                <a:t>Complex</a:t>
              </a:r>
            </a:p>
            <a:p>
              <a:pPr algn="ctr"/>
              <a:r>
                <a:rPr lang="en-US">
                  <a:latin typeface="Gill Sans MT" pitchFamily="34" charset="0"/>
                </a:rPr>
                <a:t>Computer</a:t>
              </a:r>
            </a:p>
            <a:p>
              <a:pPr algn="ctr"/>
              <a:r>
                <a:rPr lang="en-US">
                  <a:latin typeface="Gill Sans MT" pitchFamily="34" charset="0"/>
                </a:rPr>
                <a:t>Architectures</a:t>
              </a:r>
            </a:p>
            <a:p>
              <a:pPr algn="ctr"/>
              <a:r>
                <a:rPr lang="en-US">
                  <a:latin typeface="Gill Sans MT" pitchFamily="34" charset="0"/>
                </a:rPr>
                <a:t>And Inadequate Tools    </a:t>
              </a:r>
            </a:p>
          </p:txBody>
        </p:sp>
        <p:sp>
          <p:nvSpPr>
            <p:cNvPr id="26691" name="TextBox 15"/>
            <p:cNvSpPr txBox="1">
              <a:spLocks noChangeArrowheads="1"/>
            </p:cNvSpPr>
            <p:nvPr/>
          </p:nvSpPr>
          <p:spPr bwMode="auto">
            <a:xfrm>
              <a:off x="4049712" y="1795462"/>
              <a:ext cx="1358064" cy="923330"/>
            </a:xfrm>
            <a:prstGeom prst="rect">
              <a:avLst/>
            </a:prstGeom>
            <a:noFill/>
            <a:ln w="9525">
              <a:noFill/>
              <a:miter lim="800000"/>
              <a:headEnd/>
              <a:tailEnd/>
            </a:ln>
          </p:spPr>
          <p:txBody>
            <a:bodyPr wrap="none">
              <a:spAutoFit/>
            </a:bodyPr>
            <a:lstStyle/>
            <a:p>
              <a:r>
                <a:rPr lang="en-US">
                  <a:latin typeface="Gill Sans MT" pitchFamily="34" charset="0"/>
                </a:rPr>
                <a:t>Complex</a:t>
              </a:r>
            </a:p>
            <a:p>
              <a:r>
                <a:rPr lang="en-US">
                  <a:latin typeface="Gill Sans MT" pitchFamily="34" charset="0"/>
                </a:rPr>
                <a:t>Science and</a:t>
              </a:r>
            </a:p>
            <a:p>
              <a:r>
                <a:rPr lang="en-US">
                  <a:latin typeface="Gill Sans MT" pitchFamily="34" charset="0"/>
                </a:rPr>
                <a:t>Mathematics</a:t>
              </a:r>
            </a:p>
          </p:txBody>
        </p:sp>
        <p:sp>
          <p:nvSpPr>
            <p:cNvPr id="26692" name="TextBox 16"/>
            <p:cNvSpPr txBox="1">
              <a:spLocks noChangeArrowheads="1"/>
            </p:cNvSpPr>
            <p:nvPr/>
          </p:nvSpPr>
          <p:spPr bwMode="auto">
            <a:xfrm>
              <a:off x="3960265" y="3654425"/>
              <a:ext cx="1586267" cy="707886"/>
            </a:xfrm>
            <a:prstGeom prst="rect">
              <a:avLst/>
            </a:prstGeom>
            <a:noFill/>
            <a:ln w="9525">
              <a:noFill/>
              <a:miter lim="800000"/>
              <a:headEnd/>
              <a:tailEnd/>
            </a:ln>
          </p:spPr>
          <p:txBody>
            <a:bodyPr wrap="none">
              <a:spAutoFit/>
            </a:bodyPr>
            <a:lstStyle/>
            <a:p>
              <a:pPr algn="ctr"/>
              <a:r>
                <a:rPr lang="en-US" sz="2000">
                  <a:solidFill>
                    <a:srgbClr val="000000"/>
                  </a:solidFill>
                  <a:latin typeface="Gill Sans MT" pitchFamily="34" charset="0"/>
                </a:rPr>
                <a:t>Code</a:t>
              </a:r>
            </a:p>
            <a:p>
              <a:pPr algn="ctr"/>
              <a:r>
                <a:rPr lang="en-US" sz="2000">
                  <a:solidFill>
                    <a:srgbClr val="000000"/>
                  </a:solidFill>
                  <a:latin typeface="Gill Sans MT" pitchFamily="34" charset="0"/>
                </a:rPr>
                <a:t>Development</a:t>
              </a:r>
            </a:p>
          </p:txBody>
        </p:sp>
        <p:sp>
          <p:nvSpPr>
            <p:cNvPr id="26693" name="TextBox 17"/>
            <p:cNvSpPr txBox="1">
              <a:spLocks noChangeArrowheads="1"/>
            </p:cNvSpPr>
            <p:nvPr/>
          </p:nvSpPr>
          <p:spPr bwMode="auto">
            <a:xfrm>
              <a:off x="5368925" y="2827337"/>
              <a:ext cx="1481496" cy="646331"/>
            </a:xfrm>
            <a:prstGeom prst="rect">
              <a:avLst/>
            </a:prstGeom>
            <a:noFill/>
            <a:ln w="9525">
              <a:noFill/>
              <a:miter lim="800000"/>
              <a:headEnd/>
              <a:tailEnd/>
            </a:ln>
          </p:spPr>
          <p:txBody>
            <a:bodyPr wrap="none">
              <a:spAutoFit/>
            </a:bodyPr>
            <a:lstStyle/>
            <a:p>
              <a:r>
                <a:rPr lang="en-US">
                  <a:latin typeface="Gill Sans MT" pitchFamily="34" charset="0"/>
                </a:rPr>
                <a:t>Complex</a:t>
              </a:r>
            </a:p>
            <a:p>
              <a:r>
                <a:rPr lang="en-US">
                  <a:latin typeface="Gill Sans MT" pitchFamily="34" charset="0"/>
                </a:rPr>
                <a:t>Organizations</a:t>
              </a:r>
            </a:p>
          </p:txBody>
        </p:sp>
        <p:sp>
          <p:nvSpPr>
            <p:cNvPr id="26694" name="TextBox 18"/>
            <p:cNvSpPr txBox="1">
              <a:spLocks noChangeArrowheads="1"/>
            </p:cNvSpPr>
            <p:nvPr/>
          </p:nvSpPr>
          <p:spPr bwMode="auto">
            <a:xfrm>
              <a:off x="4057151" y="5191125"/>
              <a:ext cx="1385764" cy="923330"/>
            </a:xfrm>
            <a:prstGeom prst="rect">
              <a:avLst/>
            </a:prstGeom>
            <a:noFill/>
            <a:ln w="9525">
              <a:noFill/>
              <a:miter lim="800000"/>
              <a:headEnd/>
              <a:tailEnd/>
            </a:ln>
          </p:spPr>
          <p:txBody>
            <a:bodyPr wrap="none">
              <a:spAutoFit/>
            </a:bodyPr>
            <a:lstStyle/>
            <a:p>
              <a:pPr algn="ctr"/>
              <a:r>
                <a:rPr lang="en-US">
                  <a:latin typeface="Gill Sans MT" pitchFamily="34" charset="0"/>
                </a:rPr>
                <a:t>Rudimentary</a:t>
              </a:r>
            </a:p>
            <a:p>
              <a:pPr algn="ctr"/>
              <a:r>
                <a:rPr lang="en-US">
                  <a:latin typeface="Gill Sans MT" pitchFamily="34" charset="0"/>
                </a:rPr>
                <a:t>V&amp;V</a:t>
              </a:r>
            </a:p>
            <a:p>
              <a:pPr algn="ctr"/>
              <a:r>
                <a:rPr lang="en-US">
                  <a:latin typeface="Gill Sans MT" pitchFamily="34" charset="0"/>
                </a:rPr>
                <a:t>Methods</a:t>
              </a:r>
            </a:p>
          </p:txBody>
        </p:sp>
        <p:sp>
          <p:nvSpPr>
            <p:cNvPr id="26695" name="TextBox 19"/>
            <p:cNvSpPr txBox="1">
              <a:spLocks noChangeArrowheads="1"/>
            </p:cNvSpPr>
            <p:nvPr/>
          </p:nvSpPr>
          <p:spPr bwMode="auto">
            <a:xfrm>
              <a:off x="5232400" y="4162425"/>
              <a:ext cx="1941512" cy="915987"/>
            </a:xfrm>
            <a:prstGeom prst="rect">
              <a:avLst/>
            </a:prstGeom>
            <a:noFill/>
            <a:ln w="9525">
              <a:noFill/>
              <a:miter lim="800000"/>
              <a:headEnd/>
              <a:tailEnd/>
            </a:ln>
          </p:spPr>
          <p:txBody>
            <a:bodyPr>
              <a:spAutoFit/>
            </a:bodyPr>
            <a:lstStyle/>
            <a:p>
              <a:pPr algn="ctr"/>
              <a:r>
                <a:rPr lang="en-US">
                  <a:latin typeface="Gill Sans MT" pitchFamily="34" charset="0"/>
                </a:rPr>
                <a:t>Science &amp; </a:t>
              </a:r>
            </a:p>
            <a:p>
              <a:pPr algn="ctr"/>
              <a:r>
                <a:rPr lang="en-US">
                  <a:latin typeface="Gill Sans MT" pitchFamily="34" charset="0"/>
                </a:rPr>
                <a:t>User Driven</a:t>
              </a:r>
            </a:p>
            <a:p>
              <a:pPr algn="ctr"/>
              <a:r>
                <a:rPr lang="en-US">
                  <a:latin typeface="Gill Sans MT" pitchFamily="34" charset="0"/>
                </a:rPr>
                <a:t>Requirements</a:t>
              </a:r>
            </a:p>
          </p:txBody>
        </p:sp>
        <p:sp>
          <p:nvSpPr>
            <p:cNvPr id="26696" name="TextBox 20"/>
            <p:cNvSpPr txBox="1">
              <a:spLocks noChangeArrowheads="1"/>
            </p:cNvSpPr>
            <p:nvPr/>
          </p:nvSpPr>
          <p:spPr bwMode="auto">
            <a:xfrm>
              <a:off x="2762250" y="4232275"/>
              <a:ext cx="1657350" cy="646331"/>
            </a:xfrm>
            <a:prstGeom prst="rect">
              <a:avLst/>
            </a:prstGeom>
            <a:noFill/>
            <a:ln w="9525">
              <a:noFill/>
              <a:miter lim="800000"/>
              <a:headEnd/>
              <a:tailEnd/>
            </a:ln>
          </p:spPr>
          <p:txBody>
            <a:bodyPr>
              <a:spAutoFit/>
            </a:bodyPr>
            <a:lstStyle/>
            <a:p>
              <a:r>
                <a:rPr lang="en-US">
                  <a:latin typeface="Gill Sans MT" pitchFamily="34" charset="0"/>
                </a:rPr>
                <a:t>Lengthy Problem Setup</a:t>
              </a:r>
            </a:p>
          </p:txBody>
        </p:sp>
      </p:grpSp>
      <p:sp>
        <p:nvSpPr>
          <p:cNvPr id="23" name="TextBox 22"/>
          <p:cNvSpPr txBox="1"/>
          <p:nvPr/>
        </p:nvSpPr>
        <p:spPr>
          <a:xfrm>
            <a:off x="6832600" y="1728788"/>
            <a:ext cx="2162175" cy="923925"/>
          </a:xfrm>
          <a:prstGeom prst="rect">
            <a:avLst/>
          </a:prstGeom>
          <a:noFill/>
        </p:spPr>
        <p:txBody>
          <a:bodyPr>
            <a:spAutoFit/>
          </a:bodyPr>
          <a:lstStyle/>
          <a:p>
            <a:pPr fontAlgn="auto">
              <a:spcBef>
                <a:spcPts val="0"/>
              </a:spcBef>
              <a:spcAft>
                <a:spcPts val="0"/>
              </a:spcAft>
              <a:defRPr/>
            </a:pPr>
            <a:r>
              <a:rPr lang="en-US" dirty="0">
                <a:latin typeface="Gill Sans MT" pitchFamily="34" charset="0"/>
              </a:rPr>
              <a:t>Large, multi-disciplinary, multi-institutional teams</a:t>
            </a:r>
          </a:p>
        </p:txBody>
      </p:sp>
      <p:sp>
        <p:nvSpPr>
          <p:cNvPr id="24" name="TextBox 23"/>
          <p:cNvSpPr txBox="1"/>
          <p:nvPr/>
        </p:nvSpPr>
        <p:spPr>
          <a:xfrm>
            <a:off x="6802438" y="5327650"/>
            <a:ext cx="2163762" cy="923925"/>
          </a:xfrm>
          <a:prstGeom prst="rect">
            <a:avLst/>
          </a:prstGeom>
          <a:noFill/>
        </p:spPr>
        <p:txBody>
          <a:bodyPr>
            <a:spAutoFit/>
          </a:bodyPr>
          <a:lstStyle/>
          <a:p>
            <a:pPr fontAlgn="auto">
              <a:spcBef>
                <a:spcPts val="0"/>
              </a:spcBef>
              <a:spcAft>
                <a:spcPts val="0"/>
              </a:spcAft>
              <a:defRPr/>
            </a:pPr>
            <a:r>
              <a:rPr lang="en-US" dirty="0">
                <a:latin typeface="Gill Sans MT" pitchFamily="34" charset="0"/>
              </a:rPr>
              <a:t>Laws of nature &amp; end-user needs win every time</a:t>
            </a:r>
          </a:p>
        </p:txBody>
      </p:sp>
      <p:sp>
        <p:nvSpPr>
          <p:cNvPr id="25" name="TextBox 24"/>
          <p:cNvSpPr txBox="1">
            <a:spLocks noChangeArrowheads="1"/>
          </p:cNvSpPr>
          <p:nvPr/>
        </p:nvSpPr>
        <p:spPr bwMode="auto">
          <a:xfrm>
            <a:off x="2792413" y="958850"/>
            <a:ext cx="4343400" cy="646113"/>
          </a:xfrm>
          <a:prstGeom prst="rect">
            <a:avLst/>
          </a:prstGeom>
          <a:solidFill>
            <a:schemeClr val="accent1"/>
          </a:solidFill>
          <a:ln w="9525">
            <a:noFill/>
            <a:miter lim="800000"/>
            <a:headEnd/>
            <a:tailEnd/>
          </a:ln>
        </p:spPr>
        <p:txBody>
          <a:bodyPr>
            <a:spAutoFit/>
          </a:bodyPr>
          <a:lstStyle/>
          <a:p>
            <a:pPr algn="ctr"/>
            <a:r>
              <a:rPr lang="en-US">
                <a:latin typeface="Gill Sans MT" pitchFamily="34" charset="0"/>
              </a:rPr>
              <a:t>Many strongly coupled effects and massively parallel computers</a:t>
            </a:r>
          </a:p>
        </p:txBody>
      </p:sp>
      <p:sp>
        <p:nvSpPr>
          <p:cNvPr id="26" name="TextBox 25"/>
          <p:cNvSpPr txBox="1">
            <a:spLocks noChangeArrowheads="1"/>
          </p:cNvSpPr>
          <p:nvPr/>
        </p:nvSpPr>
        <p:spPr bwMode="auto">
          <a:xfrm>
            <a:off x="198438" y="1817688"/>
            <a:ext cx="2163762" cy="1803400"/>
          </a:xfrm>
          <a:prstGeom prst="rect">
            <a:avLst/>
          </a:prstGeom>
          <a:noFill/>
          <a:ln w="9525">
            <a:noFill/>
            <a:miter lim="800000"/>
            <a:headEnd/>
            <a:tailEnd/>
          </a:ln>
        </p:spPr>
        <p:txBody>
          <a:bodyPr>
            <a:spAutoFit/>
          </a:bodyPr>
          <a:lstStyle/>
          <a:p>
            <a:r>
              <a:rPr lang="en-US">
                <a:latin typeface="Gill Sans MT" pitchFamily="34" charset="0"/>
              </a:rPr>
              <a:t>Zillions of complex processors linked with complicated and slow networks + Little help for dealing with this complexity</a:t>
            </a:r>
          </a:p>
        </p:txBody>
      </p:sp>
      <p:sp>
        <p:nvSpPr>
          <p:cNvPr id="27" name="TextBox 26"/>
          <p:cNvSpPr txBox="1">
            <a:spLocks noChangeArrowheads="1"/>
          </p:cNvSpPr>
          <p:nvPr/>
        </p:nvSpPr>
        <p:spPr bwMode="auto">
          <a:xfrm>
            <a:off x="165100" y="4473575"/>
            <a:ext cx="2163763" cy="1477328"/>
          </a:xfrm>
          <a:prstGeom prst="rect">
            <a:avLst/>
          </a:prstGeom>
          <a:noFill/>
          <a:ln w="9525">
            <a:noFill/>
            <a:miter lim="800000"/>
            <a:headEnd/>
            <a:tailEnd/>
          </a:ln>
        </p:spPr>
        <p:txBody>
          <a:bodyPr>
            <a:spAutoFit/>
          </a:bodyPr>
          <a:lstStyle/>
          <a:p>
            <a:r>
              <a:rPr lang="en-US">
                <a:latin typeface="Gill Sans MT" pitchFamily="34" charset="0"/>
              </a:rPr>
              <a:t>Problem setup (e.g. mesh generation) takes too long for rapid design development</a:t>
            </a:r>
          </a:p>
        </p:txBody>
      </p:sp>
      <p:sp>
        <p:nvSpPr>
          <p:cNvPr id="28" name="TextBox 27"/>
          <p:cNvSpPr txBox="1"/>
          <p:nvPr/>
        </p:nvSpPr>
        <p:spPr>
          <a:xfrm>
            <a:off x="3159125" y="6273800"/>
            <a:ext cx="3443288" cy="646331"/>
          </a:xfrm>
          <a:prstGeom prst="rect">
            <a:avLst/>
          </a:prstGeom>
          <a:noFill/>
        </p:spPr>
        <p:txBody>
          <a:bodyPr>
            <a:spAutoFit/>
          </a:bodyPr>
          <a:lstStyle/>
          <a:p>
            <a:pPr fontAlgn="auto">
              <a:spcBef>
                <a:spcPts val="0"/>
              </a:spcBef>
              <a:spcAft>
                <a:spcPts val="0"/>
              </a:spcAft>
              <a:defRPr/>
            </a:pPr>
            <a:r>
              <a:rPr lang="en-US" dirty="0">
                <a:latin typeface="Gill Sans MT" pitchFamily="34" charset="0"/>
              </a:rPr>
              <a:t>Immature methods and few validation experiments </a:t>
            </a:r>
          </a:p>
        </p:txBody>
      </p:sp>
      <p:grpSp>
        <p:nvGrpSpPr>
          <p:cNvPr id="4" name="Group 55"/>
          <p:cNvGrpSpPr>
            <a:grpSpLocks/>
          </p:cNvGrpSpPr>
          <p:nvPr/>
        </p:nvGrpSpPr>
        <p:grpSpPr bwMode="auto">
          <a:xfrm>
            <a:off x="7504113" y="2743200"/>
            <a:ext cx="1301750" cy="879475"/>
            <a:chOff x="4242670" y="3521105"/>
            <a:chExt cx="4478338" cy="3028950"/>
          </a:xfrm>
        </p:grpSpPr>
        <p:pic>
          <p:nvPicPr>
            <p:cNvPr id="26638" name="Picture 4"/>
            <p:cNvPicPr>
              <a:picLocks noChangeAspect="1" noChangeArrowheads="1"/>
            </p:cNvPicPr>
            <p:nvPr/>
          </p:nvPicPr>
          <p:blipFill>
            <a:blip r:embed="rId3" cstate="print"/>
            <a:srcRect/>
            <a:stretch>
              <a:fillRect/>
            </a:stretch>
          </p:blipFill>
          <p:spPr bwMode="auto">
            <a:xfrm>
              <a:off x="4242670" y="3521105"/>
              <a:ext cx="4478338" cy="3028950"/>
            </a:xfrm>
            <a:prstGeom prst="rect">
              <a:avLst/>
            </a:prstGeom>
            <a:noFill/>
            <a:ln w="9525">
              <a:noFill/>
              <a:miter lim="800000"/>
              <a:headEnd/>
              <a:tailEnd/>
            </a:ln>
          </p:spPr>
        </p:pic>
        <p:sp>
          <p:nvSpPr>
            <p:cNvPr id="31" name="AutoShape 5"/>
            <p:cNvSpPr>
              <a:spLocks noChangeArrowheads="1"/>
            </p:cNvSpPr>
            <p:nvPr/>
          </p:nvSpPr>
          <p:spPr bwMode="auto">
            <a:xfrm>
              <a:off x="7595962" y="4669263"/>
              <a:ext cx="92842" cy="87479"/>
            </a:xfrm>
            <a:prstGeom prst="star5">
              <a:avLst/>
            </a:prstGeom>
            <a:solidFill>
              <a:srgbClr val="FF0000"/>
            </a:solidFill>
            <a:ln w="9525">
              <a:solidFill>
                <a:srgbClr val="FF0000"/>
              </a:solidFill>
              <a:miter lim="800000"/>
              <a:headEnd/>
              <a:tailEnd/>
            </a:ln>
            <a:effectLst/>
          </p:spPr>
          <p:txBody>
            <a:bodyPr wrap="none" anchor="ctr"/>
            <a:lstStyle/>
            <a:p>
              <a:pPr fontAlgn="auto">
                <a:spcBef>
                  <a:spcPts val="0"/>
                </a:spcBef>
                <a:spcAft>
                  <a:spcPts val="0"/>
                </a:spcAft>
                <a:defRPr/>
              </a:pPr>
              <a:endParaRPr lang="en-US">
                <a:latin typeface="Gill Sans MT" pitchFamily="34" charset="0"/>
              </a:endParaRPr>
            </a:p>
          </p:txBody>
        </p:sp>
        <p:sp>
          <p:nvSpPr>
            <p:cNvPr id="32" name="AutoShape 6"/>
            <p:cNvSpPr>
              <a:spLocks noChangeArrowheads="1"/>
            </p:cNvSpPr>
            <p:nvPr/>
          </p:nvSpPr>
          <p:spPr bwMode="auto">
            <a:xfrm>
              <a:off x="4461126" y="4734872"/>
              <a:ext cx="92842" cy="87479"/>
            </a:xfrm>
            <a:prstGeom prst="star5">
              <a:avLst/>
            </a:prstGeom>
            <a:solidFill>
              <a:srgbClr val="FF0000"/>
            </a:solidFill>
            <a:ln w="9525">
              <a:solidFill>
                <a:srgbClr val="FF0000"/>
              </a:solidFill>
              <a:miter lim="800000"/>
              <a:headEnd/>
              <a:tailEnd/>
            </a:ln>
            <a:effectLst/>
          </p:spPr>
          <p:txBody>
            <a:bodyPr wrap="none" anchor="ctr"/>
            <a:lstStyle/>
            <a:p>
              <a:pPr fontAlgn="auto">
                <a:spcBef>
                  <a:spcPts val="0"/>
                </a:spcBef>
                <a:spcAft>
                  <a:spcPts val="0"/>
                </a:spcAft>
                <a:defRPr/>
              </a:pPr>
              <a:endParaRPr lang="en-US">
                <a:latin typeface="Gill Sans MT" pitchFamily="34" charset="0"/>
              </a:endParaRPr>
            </a:p>
          </p:txBody>
        </p:sp>
        <p:sp>
          <p:nvSpPr>
            <p:cNvPr id="33" name="AutoShape 7"/>
            <p:cNvSpPr>
              <a:spLocks noChangeArrowheads="1"/>
            </p:cNvSpPr>
            <p:nvPr/>
          </p:nvSpPr>
          <p:spPr bwMode="auto">
            <a:xfrm>
              <a:off x="4504817" y="3794476"/>
              <a:ext cx="92842" cy="87479"/>
            </a:xfrm>
            <a:prstGeom prst="star5">
              <a:avLst/>
            </a:prstGeom>
            <a:solidFill>
              <a:srgbClr val="FF0000"/>
            </a:solidFill>
            <a:ln w="9525">
              <a:solidFill>
                <a:srgbClr val="FF0000"/>
              </a:solidFill>
              <a:miter lim="800000"/>
              <a:headEnd/>
              <a:tailEnd/>
            </a:ln>
            <a:effectLst/>
          </p:spPr>
          <p:txBody>
            <a:bodyPr wrap="none" anchor="ctr"/>
            <a:lstStyle/>
            <a:p>
              <a:pPr fontAlgn="auto">
                <a:spcBef>
                  <a:spcPts val="0"/>
                </a:spcBef>
                <a:spcAft>
                  <a:spcPts val="0"/>
                </a:spcAft>
                <a:defRPr/>
              </a:pPr>
              <a:endParaRPr lang="en-US">
                <a:latin typeface="Gill Sans MT" pitchFamily="34" charset="0"/>
              </a:endParaRPr>
            </a:p>
          </p:txBody>
        </p:sp>
        <p:sp>
          <p:nvSpPr>
            <p:cNvPr id="34" name="AutoShape 8"/>
            <p:cNvSpPr>
              <a:spLocks noChangeArrowheads="1"/>
            </p:cNvSpPr>
            <p:nvPr/>
          </p:nvSpPr>
          <p:spPr bwMode="auto">
            <a:xfrm>
              <a:off x="7677881" y="5801020"/>
              <a:ext cx="92845" cy="92944"/>
            </a:xfrm>
            <a:prstGeom prst="star5">
              <a:avLst/>
            </a:prstGeom>
            <a:solidFill>
              <a:srgbClr val="FF0000"/>
            </a:solidFill>
            <a:ln w="9525">
              <a:solidFill>
                <a:srgbClr val="FF0000"/>
              </a:solidFill>
              <a:miter lim="800000"/>
              <a:headEnd/>
              <a:tailEnd/>
            </a:ln>
            <a:effectLst/>
          </p:spPr>
          <p:txBody>
            <a:bodyPr wrap="none" anchor="ctr"/>
            <a:lstStyle/>
            <a:p>
              <a:pPr fontAlgn="auto">
                <a:spcBef>
                  <a:spcPts val="0"/>
                </a:spcBef>
                <a:spcAft>
                  <a:spcPts val="0"/>
                </a:spcAft>
                <a:defRPr/>
              </a:pPr>
              <a:endParaRPr lang="en-US">
                <a:latin typeface="Gill Sans MT" pitchFamily="34" charset="0"/>
              </a:endParaRPr>
            </a:p>
          </p:txBody>
        </p:sp>
        <p:sp>
          <p:nvSpPr>
            <p:cNvPr id="35" name="AutoShape 9"/>
            <p:cNvSpPr>
              <a:spLocks noChangeArrowheads="1"/>
            </p:cNvSpPr>
            <p:nvPr/>
          </p:nvSpPr>
          <p:spPr bwMode="auto">
            <a:xfrm>
              <a:off x="6880519" y="4915299"/>
              <a:ext cx="92845" cy="87479"/>
            </a:xfrm>
            <a:prstGeom prst="star5">
              <a:avLst/>
            </a:prstGeom>
            <a:solidFill>
              <a:srgbClr val="FF0000"/>
            </a:solidFill>
            <a:ln w="9525">
              <a:solidFill>
                <a:srgbClr val="FF0000"/>
              </a:solidFill>
              <a:miter lim="800000"/>
              <a:headEnd/>
              <a:tailEnd/>
            </a:ln>
            <a:effectLst/>
          </p:spPr>
          <p:txBody>
            <a:bodyPr wrap="none" anchor="ctr"/>
            <a:lstStyle/>
            <a:p>
              <a:pPr fontAlgn="auto">
                <a:spcBef>
                  <a:spcPts val="0"/>
                </a:spcBef>
                <a:spcAft>
                  <a:spcPts val="0"/>
                </a:spcAft>
                <a:defRPr/>
              </a:pPr>
              <a:endParaRPr lang="en-US">
                <a:latin typeface="Gill Sans MT" pitchFamily="34" charset="0"/>
              </a:endParaRPr>
            </a:p>
          </p:txBody>
        </p:sp>
        <p:sp>
          <p:nvSpPr>
            <p:cNvPr id="36" name="AutoShape 10"/>
            <p:cNvSpPr>
              <a:spLocks noChangeArrowheads="1"/>
            </p:cNvSpPr>
            <p:nvPr/>
          </p:nvSpPr>
          <p:spPr bwMode="auto">
            <a:xfrm>
              <a:off x="4641350" y="5199604"/>
              <a:ext cx="92845" cy="92944"/>
            </a:xfrm>
            <a:prstGeom prst="star5">
              <a:avLst/>
            </a:prstGeom>
            <a:solidFill>
              <a:srgbClr val="FF0000"/>
            </a:solidFill>
            <a:ln w="9525">
              <a:solidFill>
                <a:srgbClr val="FF0000"/>
              </a:solidFill>
              <a:miter lim="800000"/>
              <a:headEnd/>
              <a:tailEnd/>
            </a:ln>
            <a:effectLst/>
          </p:spPr>
          <p:txBody>
            <a:bodyPr wrap="none" anchor="ctr"/>
            <a:lstStyle/>
            <a:p>
              <a:pPr fontAlgn="auto">
                <a:spcBef>
                  <a:spcPts val="0"/>
                </a:spcBef>
                <a:spcAft>
                  <a:spcPts val="0"/>
                </a:spcAft>
                <a:defRPr/>
              </a:pPr>
              <a:endParaRPr lang="en-US">
                <a:latin typeface="Gill Sans MT" pitchFamily="34" charset="0"/>
              </a:endParaRPr>
            </a:p>
          </p:txBody>
        </p:sp>
        <p:sp>
          <p:nvSpPr>
            <p:cNvPr id="37" name="AutoShape 11"/>
            <p:cNvSpPr>
              <a:spLocks noChangeArrowheads="1"/>
            </p:cNvSpPr>
            <p:nvPr/>
          </p:nvSpPr>
          <p:spPr bwMode="auto">
            <a:xfrm>
              <a:off x="5624399" y="5314418"/>
              <a:ext cx="92845" cy="92948"/>
            </a:xfrm>
            <a:prstGeom prst="star5">
              <a:avLst/>
            </a:prstGeom>
            <a:solidFill>
              <a:srgbClr val="FF0000"/>
            </a:solidFill>
            <a:ln w="9525">
              <a:solidFill>
                <a:srgbClr val="FF0000"/>
              </a:solidFill>
              <a:miter lim="800000"/>
              <a:headEnd/>
              <a:tailEnd/>
            </a:ln>
            <a:effectLst/>
          </p:spPr>
          <p:txBody>
            <a:bodyPr wrap="none" anchor="ctr"/>
            <a:lstStyle/>
            <a:p>
              <a:pPr fontAlgn="auto">
                <a:spcBef>
                  <a:spcPts val="0"/>
                </a:spcBef>
                <a:spcAft>
                  <a:spcPts val="0"/>
                </a:spcAft>
                <a:defRPr/>
              </a:pPr>
              <a:endParaRPr lang="en-US">
                <a:latin typeface="Gill Sans MT" pitchFamily="34" charset="0"/>
              </a:endParaRPr>
            </a:p>
          </p:txBody>
        </p:sp>
        <p:sp>
          <p:nvSpPr>
            <p:cNvPr id="38" name="AutoShape 12"/>
            <p:cNvSpPr>
              <a:spLocks noChangeArrowheads="1"/>
            </p:cNvSpPr>
            <p:nvPr/>
          </p:nvSpPr>
          <p:spPr bwMode="auto">
            <a:xfrm>
              <a:off x="6317997" y="5719007"/>
              <a:ext cx="92842" cy="87479"/>
            </a:xfrm>
            <a:prstGeom prst="star5">
              <a:avLst/>
            </a:prstGeom>
            <a:solidFill>
              <a:srgbClr val="FF0000"/>
            </a:solidFill>
            <a:ln w="9525">
              <a:solidFill>
                <a:srgbClr val="FF0000"/>
              </a:solidFill>
              <a:miter lim="800000"/>
              <a:headEnd/>
              <a:tailEnd/>
            </a:ln>
            <a:effectLst/>
          </p:spPr>
          <p:txBody>
            <a:bodyPr wrap="none" anchor="ctr"/>
            <a:lstStyle/>
            <a:p>
              <a:pPr fontAlgn="auto">
                <a:spcBef>
                  <a:spcPts val="0"/>
                </a:spcBef>
                <a:spcAft>
                  <a:spcPts val="0"/>
                </a:spcAft>
                <a:defRPr/>
              </a:pPr>
              <a:endParaRPr lang="en-US">
                <a:latin typeface="Gill Sans MT" pitchFamily="34" charset="0"/>
              </a:endParaRPr>
            </a:p>
          </p:txBody>
        </p:sp>
        <p:sp>
          <p:nvSpPr>
            <p:cNvPr id="39" name="AutoShape 13"/>
            <p:cNvSpPr>
              <a:spLocks noChangeArrowheads="1"/>
            </p:cNvSpPr>
            <p:nvPr/>
          </p:nvSpPr>
          <p:spPr bwMode="auto">
            <a:xfrm>
              <a:off x="7972796" y="4849689"/>
              <a:ext cx="98305" cy="87479"/>
            </a:xfrm>
            <a:prstGeom prst="star5">
              <a:avLst/>
            </a:prstGeom>
            <a:solidFill>
              <a:srgbClr val="FF0000"/>
            </a:solidFill>
            <a:ln w="9525">
              <a:solidFill>
                <a:srgbClr val="FF0000"/>
              </a:solidFill>
              <a:miter lim="800000"/>
              <a:headEnd/>
              <a:tailEnd/>
            </a:ln>
            <a:effectLst/>
          </p:spPr>
          <p:txBody>
            <a:bodyPr wrap="none" anchor="ctr"/>
            <a:lstStyle/>
            <a:p>
              <a:pPr fontAlgn="auto">
                <a:spcBef>
                  <a:spcPts val="0"/>
                </a:spcBef>
                <a:spcAft>
                  <a:spcPts val="0"/>
                </a:spcAft>
                <a:defRPr/>
              </a:pPr>
              <a:endParaRPr lang="en-US">
                <a:latin typeface="Gill Sans MT" pitchFamily="34" charset="0"/>
              </a:endParaRPr>
            </a:p>
          </p:txBody>
        </p:sp>
        <p:sp>
          <p:nvSpPr>
            <p:cNvPr id="40" name="AutoShape 14"/>
            <p:cNvSpPr>
              <a:spLocks noChangeArrowheads="1"/>
            </p:cNvSpPr>
            <p:nvPr/>
          </p:nvSpPr>
          <p:spPr bwMode="auto">
            <a:xfrm>
              <a:off x="8032873" y="4756742"/>
              <a:ext cx="92842" cy="87479"/>
            </a:xfrm>
            <a:prstGeom prst="star5">
              <a:avLst/>
            </a:prstGeom>
            <a:solidFill>
              <a:srgbClr val="FF0000"/>
            </a:solidFill>
            <a:ln w="9525">
              <a:solidFill>
                <a:srgbClr val="FF0000"/>
              </a:solidFill>
              <a:miter lim="800000"/>
              <a:headEnd/>
              <a:tailEnd/>
            </a:ln>
            <a:effectLst/>
          </p:spPr>
          <p:txBody>
            <a:bodyPr wrap="none" anchor="ctr"/>
            <a:lstStyle/>
            <a:p>
              <a:pPr fontAlgn="auto">
                <a:spcBef>
                  <a:spcPts val="0"/>
                </a:spcBef>
                <a:spcAft>
                  <a:spcPts val="0"/>
                </a:spcAft>
                <a:defRPr/>
              </a:pPr>
              <a:endParaRPr lang="en-US">
                <a:latin typeface="Gill Sans MT" pitchFamily="34" charset="0"/>
              </a:endParaRPr>
            </a:p>
          </p:txBody>
        </p:sp>
        <p:cxnSp>
          <p:nvCxnSpPr>
            <p:cNvPr id="26649" name="AutoShape 15"/>
            <p:cNvCxnSpPr>
              <a:cxnSpLocks noChangeShapeType="1"/>
              <a:stCxn id="33" idx="3"/>
              <a:endCxn id="32" idx="3"/>
            </p:cNvCxnSpPr>
            <p:nvPr/>
          </p:nvCxnSpPr>
          <p:spPr bwMode="auto">
            <a:xfrm flipH="1">
              <a:off x="4534740" y="3881750"/>
              <a:ext cx="47625" cy="942975"/>
            </a:xfrm>
            <a:prstGeom prst="straightConnector1">
              <a:avLst/>
            </a:prstGeom>
            <a:noFill/>
            <a:ln w="9525">
              <a:solidFill>
                <a:schemeClr val="tx1"/>
              </a:solidFill>
              <a:round/>
              <a:headEnd/>
              <a:tailEnd/>
            </a:ln>
          </p:spPr>
        </p:cxnSp>
        <p:cxnSp>
          <p:nvCxnSpPr>
            <p:cNvPr id="26650" name="AutoShape 16"/>
            <p:cNvCxnSpPr>
              <a:cxnSpLocks noChangeShapeType="1"/>
              <a:stCxn id="32" idx="3"/>
              <a:endCxn id="36" idx="4"/>
            </p:cNvCxnSpPr>
            <p:nvPr/>
          </p:nvCxnSpPr>
          <p:spPr bwMode="auto">
            <a:xfrm>
              <a:off x="4534740" y="4824725"/>
              <a:ext cx="200025" cy="411163"/>
            </a:xfrm>
            <a:prstGeom prst="straightConnector1">
              <a:avLst/>
            </a:prstGeom>
            <a:noFill/>
            <a:ln w="9525">
              <a:solidFill>
                <a:schemeClr val="tx1"/>
              </a:solidFill>
              <a:round/>
              <a:headEnd/>
              <a:tailEnd/>
            </a:ln>
          </p:spPr>
        </p:cxnSp>
        <p:cxnSp>
          <p:nvCxnSpPr>
            <p:cNvPr id="26651" name="AutoShape 17"/>
            <p:cNvCxnSpPr>
              <a:cxnSpLocks noChangeShapeType="1"/>
              <a:stCxn id="37" idx="4"/>
              <a:endCxn id="36" idx="3"/>
            </p:cNvCxnSpPr>
            <p:nvPr/>
          </p:nvCxnSpPr>
          <p:spPr bwMode="auto">
            <a:xfrm flipH="1" flipV="1">
              <a:off x="4717303" y="5291450"/>
              <a:ext cx="998537" cy="58738"/>
            </a:xfrm>
            <a:prstGeom prst="straightConnector1">
              <a:avLst/>
            </a:prstGeom>
            <a:noFill/>
            <a:ln w="9525">
              <a:solidFill>
                <a:schemeClr val="tx1"/>
              </a:solidFill>
              <a:round/>
              <a:headEnd/>
              <a:tailEnd/>
            </a:ln>
          </p:spPr>
        </p:cxnSp>
        <p:cxnSp>
          <p:nvCxnSpPr>
            <p:cNvPr id="26652" name="AutoShape 18"/>
            <p:cNvCxnSpPr>
              <a:cxnSpLocks noChangeShapeType="1"/>
              <a:stCxn id="38" idx="3"/>
              <a:endCxn id="37" idx="4"/>
            </p:cNvCxnSpPr>
            <p:nvPr/>
          </p:nvCxnSpPr>
          <p:spPr bwMode="auto">
            <a:xfrm flipH="1" flipV="1">
              <a:off x="5715840" y="5350188"/>
              <a:ext cx="677863" cy="455612"/>
            </a:xfrm>
            <a:prstGeom prst="straightConnector1">
              <a:avLst/>
            </a:prstGeom>
            <a:noFill/>
            <a:ln w="9525">
              <a:solidFill>
                <a:schemeClr val="tx1"/>
              </a:solidFill>
              <a:round/>
              <a:headEnd/>
              <a:tailEnd/>
            </a:ln>
          </p:spPr>
        </p:cxnSp>
        <p:cxnSp>
          <p:nvCxnSpPr>
            <p:cNvPr id="26653" name="AutoShape 19"/>
            <p:cNvCxnSpPr>
              <a:cxnSpLocks noChangeShapeType="1"/>
              <a:stCxn id="38" idx="4"/>
              <a:endCxn id="35" idx="4"/>
            </p:cNvCxnSpPr>
            <p:nvPr/>
          </p:nvCxnSpPr>
          <p:spPr bwMode="auto">
            <a:xfrm flipV="1">
              <a:off x="6411165" y="4950138"/>
              <a:ext cx="561975" cy="800100"/>
            </a:xfrm>
            <a:prstGeom prst="straightConnector1">
              <a:avLst/>
            </a:prstGeom>
            <a:noFill/>
            <a:ln w="9525">
              <a:solidFill>
                <a:schemeClr val="tx1"/>
              </a:solidFill>
              <a:round/>
              <a:headEnd/>
              <a:tailEnd/>
            </a:ln>
          </p:spPr>
        </p:cxnSp>
        <p:cxnSp>
          <p:nvCxnSpPr>
            <p:cNvPr id="26654" name="AutoShape 20"/>
            <p:cNvCxnSpPr>
              <a:cxnSpLocks noChangeShapeType="1"/>
              <a:stCxn id="38" idx="4"/>
              <a:endCxn id="34" idx="2"/>
            </p:cNvCxnSpPr>
            <p:nvPr/>
          </p:nvCxnSpPr>
          <p:spPr bwMode="auto">
            <a:xfrm>
              <a:off x="6411165" y="5750238"/>
              <a:ext cx="1282700" cy="141287"/>
            </a:xfrm>
            <a:prstGeom prst="straightConnector1">
              <a:avLst/>
            </a:prstGeom>
            <a:noFill/>
            <a:ln w="9525">
              <a:solidFill>
                <a:schemeClr val="tx1"/>
              </a:solidFill>
              <a:round/>
              <a:headEnd/>
              <a:tailEnd/>
            </a:ln>
          </p:spPr>
        </p:cxnSp>
        <p:cxnSp>
          <p:nvCxnSpPr>
            <p:cNvPr id="26655" name="AutoShape 21"/>
            <p:cNvCxnSpPr>
              <a:cxnSpLocks noChangeShapeType="1"/>
              <a:stCxn id="31" idx="3"/>
              <a:endCxn id="34" idx="1"/>
            </p:cNvCxnSpPr>
            <p:nvPr/>
          </p:nvCxnSpPr>
          <p:spPr bwMode="auto">
            <a:xfrm>
              <a:off x="7670053" y="4758050"/>
              <a:ext cx="6350" cy="1077913"/>
            </a:xfrm>
            <a:prstGeom prst="straightConnector1">
              <a:avLst/>
            </a:prstGeom>
            <a:noFill/>
            <a:ln w="9525">
              <a:solidFill>
                <a:schemeClr val="tx1"/>
              </a:solidFill>
              <a:round/>
              <a:headEnd/>
              <a:tailEnd/>
            </a:ln>
          </p:spPr>
        </p:cxnSp>
        <p:cxnSp>
          <p:nvCxnSpPr>
            <p:cNvPr id="26656" name="AutoShape 22"/>
            <p:cNvCxnSpPr>
              <a:cxnSpLocks noChangeShapeType="1"/>
              <a:stCxn id="31" idx="2"/>
              <a:endCxn id="35" idx="0"/>
            </p:cNvCxnSpPr>
            <p:nvPr/>
          </p:nvCxnSpPr>
          <p:spPr bwMode="auto">
            <a:xfrm flipH="1">
              <a:off x="6927103" y="4758050"/>
              <a:ext cx="684212" cy="158750"/>
            </a:xfrm>
            <a:prstGeom prst="straightConnector1">
              <a:avLst/>
            </a:prstGeom>
            <a:noFill/>
            <a:ln w="9525">
              <a:solidFill>
                <a:schemeClr val="tx1"/>
              </a:solidFill>
              <a:round/>
              <a:headEnd/>
              <a:tailEnd/>
            </a:ln>
          </p:spPr>
        </p:cxnSp>
        <p:cxnSp>
          <p:nvCxnSpPr>
            <p:cNvPr id="26657" name="AutoShape 23"/>
            <p:cNvCxnSpPr>
              <a:cxnSpLocks noChangeShapeType="1"/>
              <a:stCxn id="40" idx="2"/>
              <a:endCxn id="31" idx="1"/>
            </p:cNvCxnSpPr>
            <p:nvPr/>
          </p:nvCxnSpPr>
          <p:spPr bwMode="auto">
            <a:xfrm flipH="1" flipV="1">
              <a:off x="7593853" y="4702488"/>
              <a:ext cx="455612" cy="141287"/>
            </a:xfrm>
            <a:prstGeom prst="straightConnector1">
              <a:avLst/>
            </a:prstGeom>
            <a:noFill/>
            <a:ln w="9525">
              <a:solidFill>
                <a:schemeClr val="tx1"/>
              </a:solidFill>
              <a:round/>
              <a:headEnd/>
              <a:tailEnd/>
            </a:ln>
          </p:spPr>
        </p:cxnSp>
        <p:cxnSp>
          <p:nvCxnSpPr>
            <p:cNvPr id="26658" name="AutoShape 24"/>
            <p:cNvCxnSpPr>
              <a:cxnSpLocks noChangeShapeType="1"/>
              <a:stCxn id="40" idx="2"/>
              <a:endCxn id="31" idx="3"/>
            </p:cNvCxnSpPr>
            <p:nvPr/>
          </p:nvCxnSpPr>
          <p:spPr bwMode="auto">
            <a:xfrm flipH="1" flipV="1">
              <a:off x="7670053" y="4758050"/>
              <a:ext cx="379412" cy="85725"/>
            </a:xfrm>
            <a:prstGeom prst="straightConnector1">
              <a:avLst/>
            </a:prstGeom>
            <a:noFill/>
            <a:ln w="9525">
              <a:solidFill>
                <a:schemeClr val="tx1"/>
              </a:solidFill>
              <a:round/>
              <a:headEnd/>
              <a:tailEnd/>
            </a:ln>
          </p:spPr>
        </p:cxnSp>
        <p:cxnSp>
          <p:nvCxnSpPr>
            <p:cNvPr id="26659" name="AutoShape 25"/>
            <p:cNvCxnSpPr>
              <a:cxnSpLocks noChangeShapeType="1"/>
              <a:stCxn id="40" idx="2"/>
              <a:endCxn id="35" idx="1"/>
            </p:cNvCxnSpPr>
            <p:nvPr/>
          </p:nvCxnSpPr>
          <p:spPr bwMode="auto">
            <a:xfrm flipH="1">
              <a:off x="6879478" y="4843775"/>
              <a:ext cx="1169987" cy="106363"/>
            </a:xfrm>
            <a:prstGeom prst="straightConnector1">
              <a:avLst/>
            </a:prstGeom>
            <a:noFill/>
            <a:ln w="9525">
              <a:solidFill>
                <a:schemeClr val="tx1"/>
              </a:solidFill>
              <a:round/>
              <a:headEnd/>
              <a:tailEnd/>
            </a:ln>
          </p:spPr>
        </p:cxnSp>
        <p:cxnSp>
          <p:nvCxnSpPr>
            <p:cNvPr id="26660" name="AutoShape 26"/>
            <p:cNvCxnSpPr>
              <a:cxnSpLocks noChangeShapeType="1"/>
              <a:stCxn id="40" idx="2"/>
              <a:endCxn id="34" idx="2"/>
            </p:cNvCxnSpPr>
            <p:nvPr/>
          </p:nvCxnSpPr>
          <p:spPr bwMode="auto">
            <a:xfrm flipH="1">
              <a:off x="7693865" y="4843775"/>
              <a:ext cx="355600" cy="1047750"/>
            </a:xfrm>
            <a:prstGeom prst="straightConnector1">
              <a:avLst/>
            </a:prstGeom>
            <a:noFill/>
            <a:ln w="9525">
              <a:solidFill>
                <a:schemeClr val="tx1"/>
              </a:solidFill>
              <a:round/>
              <a:headEnd/>
              <a:tailEnd/>
            </a:ln>
          </p:spPr>
        </p:cxnSp>
        <p:cxnSp>
          <p:nvCxnSpPr>
            <p:cNvPr id="26661" name="AutoShape 27"/>
            <p:cNvCxnSpPr>
              <a:cxnSpLocks noChangeShapeType="1"/>
              <a:stCxn id="40" idx="2"/>
              <a:endCxn id="38" idx="4"/>
            </p:cNvCxnSpPr>
            <p:nvPr/>
          </p:nvCxnSpPr>
          <p:spPr bwMode="auto">
            <a:xfrm flipH="1">
              <a:off x="6411165" y="4843775"/>
              <a:ext cx="1638300" cy="906463"/>
            </a:xfrm>
            <a:prstGeom prst="straightConnector1">
              <a:avLst/>
            </a:prstGeom>
            <a:noFill/>
            <a:ln w="9525">
              <a:solidFill>
                <a:schemeClr val="tx1"/>
              </a:solidFill>
              <a:round/>
              <a:headEnd/>
              <a:tailEnd/>
            </a:ln>
          </p:spPr>
        </p:cxnSp>
        <p:cxnSp>
          <p:nvCxnSpPr>
            <p:cNvPr id="26662" name="AutoShape 28"/>
            <p:cNvCxnSpPr>
              <a:cxnSpLocks noChangeShapeType="1"/>
              <a:stCxn id="35" idx="1"/>
              <a:endCxn id="34" idx="1"/>
            </p:cNvCxnSpPr>
            <p:nvPr/>
          </p:nvCxnSpPr>
          <p:spPr bwMode="auto">
            <a:xfrm>
              <a:off x="6879478" y="4950138"/>
              <a:ext cx="796925" cy="885825"/>
            </a:xfrm>
            <a:prstGeom prst="straightConnector1">
              <a:avLst/>
            </a:prstGeom>
            <a:noFill/>
            <a:ln w="9525">
              <a:solidFill>
                <a:schemeClr val="tx1"/>
              </a:solidFill>
              <a:round/>
              <a:headEnd/>
              <a:tailEnd/>
            </a:ln>
          </p:spPr>
        </p:cxnSp>
        <p:cxnSp>
          <p:nvCxnSpPr>
            <p:cNvPr id="26663" name="AutoShape 29"/>
            <p:cNvCxnSpPr>
              <a:cxnSpLocks noChangeShapeType="1"/>
              <a:stCxn id="35" idx="3"/>
              <a:endCxn id="37" idx="0"/>
            </p:cNvCxnSpPr>
            <p:nvPr/>
          </p:nvCxnSpPr>
          <p:spPr bwMode="auto">
            <a:xfrm flipH="1">
              <a:off x="5669803" y="5005700"/>
              <a:ext cx="1285875" cy="311150"/>
            </a:xfrm>
            <a:prstGeom prst="straightConnector1">
              <a:avLst/>
            </a:prstGeom>
            <a:noFill/>
            <a:ln w="9525">
              <a:solidFill>
                <a:schemeClr val="tx1"/>
              </a:solidFill>
              <a:round/>
              <a:headEnd/>
              <a:tailEnd/>
            </a:ln>
          </p:spPr>
        </p:cxnSp>
        <p:cxnSp>
          <p:nvCxnSpPr>
            <p:cNvPr id="26664" name="AutoShape 30"/>
            <p:cNvCxnSpPr>
              <a:cxnSpLocks noChangeShapeType="1"/>
              <a:stCxn id="35" idx="2"/>
              <a:endCxn id="36" idx="0"/>
            </p:cNvCxnSpPr>
            <p:nvPr/>
          </p:nvCxnSpPr>
          <p:spPr bwMode="auto">
            <a:xfrm flipH="1">
              <a:off x="4688728" y="5005700"/>
              <a:ext cx="2208212" cy="196850"/>
            </a:xfrm>
            <a:prstGeom prst="straightConnector1">
              <a:avLst/>
            </a:prstGeom>
            <a:noFill/>
            <a:ln w="9525">
              <a:solidFill>
                <a:schemeClr val="tx1"/>
              </a:solidFill>
              <a:round/>
              <a:headEnd/>
              <a:tailEnd/>
            </a:ln>
          </p:spPr>
        </p:cxnSp>
        <p:cxnSp>
          <p:nvCxnSpPr>
            <p:cNvPr id="26665" name="AutoShape 31"/>
            <p:cNvCxnSpPr>
              <a:cxnSpLocks noChangeShapeType="1"/>
              <a:stCxn id="35" idx="2"/>
              <a:endCxn id="32" idx="3"/>
            </p:cNvCxnSpPr>
            <p:nvPr/>
          </p:nvCxnSpPr>
          <p:spPr bwMode="auto">
            <a:xfrm flipH="1" flipV="1">
              <a:off x="4534740" y="4824725"/>
              <a:ext cx="2362200" cy="180975"/>
            </a:xfrm>
            <a:prstGeom prst="straightConnector1">
              <a:avLst/>
            </a:prstGeom>
            <a:noFill/>
            <a:ln w="9525">
              <a:solidFill>
                <a:schemeClr val="tx1"/>
              </a:solidFill>
              <a:round/>
              <a:headEnd/>
              <a:tailEnd/>
            </a:ln>
          </p:spPr>
        </p:cxnSp>
        <p:cxnSp>
          <p:nvCxnSpPr>
            <p:cNvPr id="26666" name="AutoShape 32"/>
            <p:cNvCxnSpPr>
              <a:cxnSpLocks noChangeShapeType="1"/>
              <a:stCxn id="35" idx="2"/>
              <a:endCxn id="33" idx="3"/>
            </p:cNvCxnSpPr>
            <p:nvPr/>
          </p:nvCxnSpPr>
          <p:spPr bwMode="auto">
            <a:xfrm flipH="1" flipV="1">
              <a:off x="4582365" y="3881750"/>
              <a:ext cx="2314575" cy="1123950"/>
            </a:xfrm>
            <a:prstGeom prst="straightConnector1">
              <a:avLst/>
            </a:prstGeom>
            <a:noFill/>
            <a:ln w="9525">
              <a:solidFill>
                <a:schemeClr val="tx1"/>
              </a:solidFill>
              <a:round/>
              <a:headEnd/>
              <a:tailEnd/>
            </a:ln>
          </p:spPr>
        </p:cxnSp>
        <p:cxnSp>
          <p:nvCxnSpPr>
            <p:cNvPr id="26667" name="AutoShape 33"/>
            <p:cNvCxnSpPr>
              <a:cxnSpLocks noChangeShapeType="1"/>
              <a:stCxn id="38" idx="2"/>
              <a:endCxn id="36" idx="3"/>
            </p:cNvCxnSpPr>
            <p:nvPr/>
          </p:nvCxnSpPr>
          <p:spPr bwMode="auto">
            <a:xfrm flipH="1" flipV="1">
              <a:off x="4717303" y="5291450"/>
              <a:ext cx="1617662" cy="514350"/>
            </a:xfrm>
            <a:prstGeom prst="straightConnector1">
              <a:avLst/>
            </a:prstGeom>
            <a:noFill/>
            <a:ln w="9525">
              <a:solidFill>
                <a:schemeClr val="tx1"/>
              </a:solidFill>
              <a:round/>
              <a:headEnd/>
              <a:tailEnd/>
            </a:ln>
          </p:spPr>
        </p:cxnSp>
        <p:cxnSp>
          <p:nvCxnSpPr>
            <p:cNvPr id="26668" name="AutoShape 34"/>
            <p:cNvCxnSpPr>
              <a:cxnSpLocks noChangeShapeType="1"/>
              <a:stCxn id="38" idx="0"/>
              <a:endCxn id="32" idx="0"/>
            </p:cNvCxnSpPr>
            <p:nvPr/>
          </p:nvCxnSpPr>
          <p:spPr bwMode="auto">
            <a:xfrm flipH="1" flipV="1">
              <a:off x="4506165" y="4735825"/>
              <a:ext cx="1858963" cy="981075"/>
            </a:xfrm>
            <a:prstGeom prst="straightConnector1">
              <a:avLst/>
            </a:prstGeom>
            <a:noFill/>
            <a:ln w="9525">
              <a:solidFill>
                <a:schemeClr val="tx1"/>
              </a:solidFill>
              <a:round/>
              <a:headEnd/>
              <a:tailEnd/>
            </a:ln>
          </p:spPr>
        </p:cxnSp>
        <p:cxnSp>
          <p:nvCxnSpPr>
            <p:cNvPr id="26669" name="AutoShape 35"/>
            <p:cNvCxnSpPr>
              <a:cxnSpLocks noChangeShapeType="1"/>
              <a:stCxn id="38" idx="4"/>
              <a:endCxn id="33" idx="3"/>
            </p:cNvCxnSpPr>
            <p:nvPr/>
          </p:nvCxnSpPr>
          <p:spPr bwMode="auto">
            <a:xfrm flipH="1" flipV="1">
              <a:off x="4582365" y="3881750"/>
              <a:ext cx="1828800" cy="1868488"/>
            </a:xfrm>
            <a:prstGeom prst="straightConnector1">
              <a:avLst/>
            </a:prstGeom>
            <a:noFill/>
            <a:ln w="9525">
              <a:solidFill>
                <a:schemeClr val="tx1"/>
              </a:solidFill>
              <a:round/>
              <a:headEnd/>
              <a:tailEnd/>
            </a:ln>
          </p:spPr>
        </p:cxnSp>
        <p:cxnSp>
          <p:nvCxnSpPr>
            <p:cNvPr id="26670" name="AutoShape 36"/>
            <p:cNvCxnSpPr>
              <a:cxnSpLocks noChangeShapeType="1"/>
              <a:stCxn id="37" idx="1"/>
              <a:endCxn id="33" idx="3"/>
            </p:cNvCxnSpPr>
            <p:nvPr/>
          </p:nvCxnSpPr>
          <p:spPr bwMode="auto">
            <a:xfrm flipH="1" flipV="1">
              <a:off x="4582365" y="3881750"/>
              <a:ext cx="1039813" cy="1468438"/>
            </a:xfrm>
            <a:prstGeom prst="straightConnector1">
              <a:avLst/>
            </a:prstGeom>
            <a:noFill/>
            <a:ln w="9525">
              <a:solidFill>
                <a:schemeClr val="tx1"/>
              </a:solidFill>
              <a:round/>
              <a:headEnd/>
              <a:tailEnd/>
            </a:ln>
          </p:spPr>
        </p:cxnSp>
        <p:cxnSp>
          <p:nvCxnSpPr>
            <p:cNvPr id="26671" name="AutoShape 37"/>
            <p:cNvCxnSpPr>
              <a:cxnSpLocks noChangeShapeType="1"/>
              <a:stCxn id="36" idx="2"/>
              <a:endCxn id="33" idx="3"/>
            </p:cNvCxnSpPr>
            <p:nvPr/>
          </p:nvCxnSpPr>
          <p:spPr bwMode="auto">
            <a:xfrm flipH="1" flipV="1">
              <a:off x="4582365" y="3881750"/>
              <a:ext cx="76200" cy="1409700"/>
            </a:xfrm>
            <a:prstGeom prst="straightConnector1">
              <a:avLst/>
            </a:prstGeom>
            <a:noFill/>
            <a:ln w="9525">
              <a:solidFill>
                <a:schemeClr val="tx1"/>
              </a:solidFill>
              <a:round/>
              <a:headEnd/>
              <a:tailEnd/>
            </a:ln>
          </p:spPr>
        </p:cxnSp>
        <p:cxnSp>
          <p:nvCxnSpPr>
            <p:cNvPr id="26672" name="AutoShape 38"/>
            <p:cNvCxnSpPr>
              <a:cxnSpLocks noChangeShapeType="1"/>
              <a:stCxn id="36" idx="3"/>
              <a:endCxn id="31" idx="2"/>
            </p:cNvCxnSpPr>
            <p:nvPr/>
          </p:nvCxnSpPr>
          <p:spPr bwMode="auto">
            <a:xfrm flipV="1">
              <a:off x="4717303" y="4758050"/>
              <a:ext cx="2894012" cy="533400"/>
            </a:xfrm>
            <a:prstGeom prst="straightConnector1">
              <a:avLst/>
            </a:prstGeom>
            <a:noFill/>
            <a:ln w="9525">
              <a:solidFill>
                <a:schemeClr val="tx1"/>
              </a:solidFill>
              <a:round/>
              <a:headEnd/>
              <a:tailEnd/>
            </a:ln>
          </p:spPr>
        </p:cxnSp>
        <p:cxnSp>
          <p:nvCxnSpPr>
            <p:cNvPr id="26673" name="AutoShape 39"/>
            <p:cNvCxnSpPr>
              <a:cxnSpLocks noChangeShapeType="1"/>
              <a:stCxn id="36" idx="3"/>
              <a:endCxn id="40" idx="2"/>
            </p:cNvCxnSpPr>
            <p:nvPr/>
          </p:nvCxnSpPr>
          <p:spPr bwMode="auto">
            <a:xfrm flipV="1">
              <a:off x="4717303" y="4843775"/>
              <a:ext cx="3332162" cy="447675"/>
            </a:xfrm>
            <a:prstGeom prst="straightConnector1">
              <a:avLst/>
            </a:prstGeom>
            <a:noFill/>
            <a:ln w="9525">
              <a:solidFill>
                <a:schemeClr val="tx1"/>
              </a:solidFill>
              <a:round/>
              <a:headEnd/>
              <a:tailEnd/>
            </a:ln>
          </p:spPr>
        </p:cxnSp>
        <p:cxnSp>
          <p:nvCxnSpPr>
            <p:cNvPr id="26674" name="AutoShape 40"/>
            <p:cNvCxnSpPr>
              <a:cxnSpLocks noChangeShapeType="1"/>
              <a:stCxn id="36" idx="3"/>
              <a:endCxn id="34" idx="4"/>
            </p:cNvCxnSpPr>
            <p:nvPr/>
          </p:nvCxnSpPr>
          <p:spPr bwMode="auto">
            <a:xfrm>
              <a:off x="4717303" y="5291450"/>
              <a:ext cx="3052762" cy="544513"/>
            </a:xfrm>
            <a:prstGeom prst="straightConnector1">
              <a:avLst/>
            </a:prstGeom>
            <a:noFill/>
            <a:ln w="9525">
              <a:solidFill>
                <a:schemeClr val="tx1"/>
              </a:solidFill>
              <a:round/>
              <a:headEnd/>
              <a:tailEnd/>
            </a:ln>
          </p:spPr>
        </p:cxnSp>
        <p:cxnSp>
          <p:nvCxnSpPr>
            <p:cNvPr id="26675" name="AutoShape 41"/>
            <p:cNvCxnSpPr>
              <a:cxnSpLocks noChangeShapeType="1"/>
              <a:stCxn id="32" idx="3"/>
              <a:endCxn id="38" idx="2"/>
            </p:cNvCxnSpPr>
            <p:nvPr/>
          </p:nvCxnSpPr>
          <p:spPr bwMode="auto">
            <a:xfrm>
              <a:off x="4534740" y="4824725"/>
              <a:ext cx="1800225" cy="981075"/>
            </a:xfrm>
            <a:prstGeom prst="straightConnector1">
              <a:avLst/>
            </a:prstGeom>
            <a:noFill/>
            <a:ln w="9525">
              <a:solidFill>
                <a:schemeClr val="tx1"/>
              </a:solidFill>
              <a:round/>
              <a:headEnd/>
              <a:tailEnd/>
            </a:ln>
          </p:spPr>
        </p:cxnSp>
        <p:cxnSp>
          <p:nvCxnSpPr>
            <p:cNvPr id="26676" name="AutoShape 42"/>
            <p:cNvCxnSpPr>
              <a:cxnSpLocks noChangeShapeType="1"/>
              <a:stCxn id="32" idx="3"/>
              <a:endCxn id="34" idx="1"/>
            </p:cNvCxnSpPr>
            <p:nvPr/>
          </p:nvCxnSpPr>
          <p:spPr bwMode="auto">
            <a:xfrm>
              <a:off x="4534740" y="4824725"/>
              <a:ext cx="3141663" cy="1011238"/>
            </a:xfrm>
            <a:prstGeom prst="straightConnector1">
              <a:avLst/>
            </a:prstGeom>
            <a:noFill/>
            <a:ln w="9525">
              <a:solidFill>
                <a:schemeClr val="tx1"/>
              </a:solidFill>
              <a:round/>
              <a:headEnd/>
              <a:tailEnd/>
            </a:ln>
          </p:spPr>
        </p:cxnSp>
        <p:cxnSp>
          <p:nvCxnSpPr>
            <p:cNvPr id="26677" name="AutoShape 43"/>
            <p:cNvCxnSpPr>
              <a:cxnSpLocks noChangeShapeType="1"/>
              <a:stCxn id="32" idx="3"/>
              <a:endCxn id="31" idx="1"/>
            </p:cNvCxnSpPr>
            <p:nvPr/>
          </p:nvCxnSpPr>
          <p:spPr bwMode="auto">
            <a:xfrm flipV="1">
              <a:off x="4534740" y="4702488"/>
              <a:ext cx="3059113" cy="122237"/>
            </a:xfrm>
            <a:prstGeom prst="straightConnector1">
              <a:avLst/>
            </a:prstGeom>
            <a:noFill/>
            <a:ln w="9525">
              <a:solidFill>
                <a:schemeClr val="tx1"/>
              </a:solidFill>
              <a:round/>
              <a:headEnd/>
              <a:tailEnd/>
            </a:ln>
          </p:spPr>
        </p:cxnSp>
        <p:cxnSp>
          <p:nvCxnSpPr>
            <p:cNvPr id="26678" name="AutoShape 44"/>
            <p:cNvCxnSpPr>
              <a:cxnSpLocks noChangeShapeType="1"/>
              <a:stCxn id="32" idx="3"/>
              <a:endCxn id="39" idx="2"/>
            </p:cNvCxnSpPr>
            <p:nvPr/>
          </p:nvCxnSpPr>
          <p:spPr bwMode="auto">
            <a:xfrm>
              <a:off x="4534740" y="4824725"/>
              <a:ext cx="3457575" cy="114300"/>
            </a:xfrm>
            <a:prstGeom prst="straightConnector1">
              <a:avLst/>
            </a:prstGeom>
            <a:noFill/>
            <a:ln w="9525">
              <a:solidFill>
                <a:schemeClr val="tx1"/>
              </a:solidFill>
              <a:round/>
              <a:headEnd/>
              <a:tailEnd/>
            </a:ln>
          </p:spPr>
        </p:cxnSp>
        <p:cxnSp>
          <p:nvCxnSpPr>
            <p:cNvPr id="26679" name="AutoShape 45"/>
            <p:cNvCxnSpPr>
              <a:cxnSpLocks noChangeShapeType="1"/>
              <a:stCxn id="37" idx="1"/>
              <a:endCxn id="34" idx="4"/>
            </p:cNvCxnSpPr>
            <p:nvPr/>
          </p:nvCxnSpPr>
          <p:spPr bwMode="auto">
            <a:xfrm>
              <a:off x="5622178" y="5350188"/>
              <a:ext cx="2147887" cy="485775"/>
            </a:xfrm>
            <a:prstGeom prst="straightConnector1">
              <a:avLst/>
            </a:prstGeom>
            <a:noFill/>
            <a:ln w="9525">
              <a:solidFill>
                <a:schemeClr val="tx1"/>
              </a:solidFill>
              <a:round/>
              <a:headEnd/>
              <a:tailEnd/>
            </a:ln>
          </p:spPr>
        </p:cxnSp>
        <p:cxnSp>
          <p:nvCxnSpPr>
            <p:cNvPr id="26680" name="AutoShape 46"/>
            <p:cNvCxnSpPr>
              <a:cxnSpLocks noChangeShapeType="1"/>
              <a:stCxn id="37" idx="4"/>
              <a:endCxn id="40" idx="2"/>
            </p:cNvCxnSpPr>
            <p:nvPr/>
          </p:nvCxnSpPr>
          <p:spPr bwMode="auto">
            <a:xfrm flipV="1">
              <a:off x="5715840" y="4843775"/>
              <a:ext cx="2333625" cy="506413"/>
            </a:xfrm>
            <a:prstGeom prst="straightConnector1">
              <a:avLst/>
            </a:prstGeom>
            <a:noFill/>
            <a:ln w="9525">
              <a:solidFill>
                <a:schemeClr val="tx1"/>
              </a:solidFill>
              <a:round/>
              <a:headEnd/>
              <a:tailEnd/>
            </a:ln>
          </p:spPr>
        </p:cxnSp>
        <p:cxnSp>
          <p:nvCxnSpPr>
            <p:cNvPr id="26681" name="AutoShape 47"/>
            <p:cNvCxnSpPr>
              <a:cxnSpLocks noChangeShapeType="1"/>
              <a:stCxn id="31" idx="0"/>
              <a:endCxn id="33" idx="3"/>
            </p:cNvCxnSpPr>
            <p:nvPr/>
          </p:nvCxnSpPr>
          <p:spPr bwMode="auto">
            <a:xfrm flipH="1" flipV="1">
              <a:off x="4582365" y="3881750"/>
              <a:ext cx="3059113" cy="787400"/>
            </a:xfrm>
            <a:prstGeom prst="straightConnector1">
              <a:avLst/>
            </a:prstGeom>
            <a:noFill/>
            <a:ln w="9525">
              <a:solidFill>
                <a:schemeClr val="tx1"/>
              </a:solidFill>
              <a:round/>
              <a:headEnd/>
              <a:tailEnd/>
            </a:ln>
          </p:spPr>
        </p:cxnSp>
        <p:cxnSp>
          <p:nvCxnSpPr>
            <p:cNvPr id="26682" name="AutoShape 48"/>
            <p:cNvCxnSpPr>
              <a:cxnSpLocks noChangeShapeType="1"/>
              <a:stCxn id="31" idx="3"/>
              <a:endCxn id="38" idx="1"/>
            </p:cNvCxnSpPr>
            <p:nvPr/>
          </p:nvCxnSpPr>
          <p:spPr bwMode="auto">
            <a:xfrm flipH="1">
              <a:off x="6317503" y="4758050"/>
              <a:ext cx="1352550" cy="992188"/>
            </a:xfrm>
            <a:prstGeom prst="straightConnector1">
              <a:avLst/>
            </a:prstGeom>
            <a:noFill/>
            <a:ln w="9525">
              <a:solidFill>
                <a:schemeClr val="tx1"/>
              </a:solidFill>
              <a:round/>
              <a:headEnd/>
              <a:tailEnd/>
            </a:ln>
          </p:spPr>
        </p:cxnSp>
        <p:cxnSp>
          <p:nvCxnSpPr>
            <p:cNvPr id="26683" name="AutoShape 49"/>
            <p:cNvCxnSpPr>
              <a:cxnSpLocks noChangeShapeType="1"/>
              <a:stCxn id="31" idx="3"/>
              <a:endCxn id="37" idx="2"/>
            </p:cNvCxnSpPr>
            <p:nvPr/>
          </p:nvCxnSpPr>
          <p:spPr bwMode="auto">
            <a:xfrm flipH="1">
              <a:off x="5639640" y="4758050"/>
              <a:ext cx="2030413" cy="647700"/>
            </a:xfrm>
            <a:prstGeom prst="straightConnector1">
              <a:avLst/>
            </a:prstGeom>
            <a:noFill/>
            <a:ln w="9525">
              <a:solidFill>
                <a:schemeClr val="tx1"/>
              </a:solidFill>
              <a:round/>
              <a:headEnd/>
              <a:tailEnd/>
            </a:ln>
          </p:spPr>
        </p:cxnSp>
        <p:cxnSp>
          <p:nvCxnSpPr>
            <p:cNvPr id="26684" name="AutoShape 50"/>
            <p:cNvCxnSpPr>
              <a:cxnSpLocks noChangeShapeType="1"/>
              <a:stCxn id="34" idx="2"/>
              <a:endCxn id="33" idx="3"/>
            </p:cNvCxnSpPr>
            <p:nvPr/>
          </p:nvCxnSpPr>
          <p:spPr bwMode="auto">
            <a:xfrm flipH="1" flipV="1">
              <a:off x="4582365" y="3881750"/>
              <a:ext cx="3111500" cy="2009775"/>
            </a:xfrm>
            <a:prstGeom prst="straightConnector1">
              <a:avLst/>
            </a:prstGeom>
            <a:noFill/>
            <a:ln w="9525">
              <a:solidFill>
                <a:schemeClr val="tx1"/>
              </a:solidFill>
              <a:round/>
              <a:headEnd/>
              <a:tailEnd/>
            </a:ln>
          </p:spPr>
        </p:cxnSp>
      </p:grpSp>
      <p:sp>
        <p:nvSpPr>
          <p:cNvPr id="550984" name="Text Box 72"/>
          <p:cNvSpPr txBox="1">
            <a:spLocks noChangeArrowheads="1"/>
          </p:cNvSpPr>
          <p:nvPr/>
        </p:nvSpPr>
        <p:spPr bwMode="auto">
          <a:xfrm>
            <a:off x="7165975" y="3603625"/>
            <a:ext cx="1978025" cy="1197764"/>
          </a:xfrm>
          <a:prstGeom prst="rect">
            <a:avLst/>
          </a:prstGeom>
          <a:noFill/>
          <a:ln w="12700" algn="ctr">
            <a:noFill/>
            <a:prstDash val="lgDash"/>
            <a:miter lim="800000"/>
            <a:headEnd/>
            <a:tailEnd/>
          </a:ln>
        </p:spPr>
        <p:txBody>
          <a:bodyPr lIns="90488" tIns="44450" rIns="90488" bIns="44450">
            <a:spAutoFit/>
          </a:bodyPr>
          <a:lstStyle/>
          <a:p>
            <a:r>
              <a:rPr lang="en-US">
                <a:latin typeface="Gill Sans MT" pitchFamily="34" charset="0"/>
              </a:rPr>
              <a:t>Computer security and high fuel costs pose major barriers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09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6" grpId="0"/>
      <p:bldP spid="27" grpId="0"/>
      <p:bldP spid="28" grpId="0"/>
      <p:bldP spid="5509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3"/>
          <p:cNvSpPr>
            <a:spLocks noGrp="1"/>
          </p:cNvSpPr>
          <p:nvPr>
            <p:ph type="sldNum" sz="quarter" idx="12"/>
          </p:nvPr>
        </p:nvSpPr>
        <p:spPr>
          <a:xfrm>
            <a:off x="8804275" y="6613525"/>
            <a:ext cx="312906" cy="246221"/>
          </a:xfrm>
        </p:spPr>
        <p:txBody>
          <a:bodyPr/>
          <a:lstStyle/>
          <a:p>
            <a:pPr fontAlgn="base">
              <a:spcBef>
                <a:spcPct val="0"/>
              </a:spcBef>
              <a:spcAft>
                <a:spcPct val="0"/>
              </a:spcAft>
              <a:defRPr/>
            </a:pPr>
            <a:fld id="{5217B3E0-CB0B-4096-9F7C-FB7B9F9F2C86}" type="slidenum">
              <a:rPr lang="en-US" smtClean="0">
                <a:latin typeface="Gill Sans MT" pitchFamily="34" charset="0"/>
              </a:rPr>
              <a:pPr fontAlgn="base">
                <a:spcBef>
                  <a:spcPct val="0"/>
                </a:spcBef>
                <a:spcAft>
                  <a:spcPct val="0"/>
                </a:spcAft>
                <a:defRPr/>
              </a:pPr>
              <a:t>16</a:t>
            </a:fld>
            <a:endParaRPr lang="en-US" smtClean="0">
              <a:latin typeface="Gill Sans MT" pitchFamily="34" charset="0"/>
            </a:endParaRPr>
          </a:p>
        </p:txBody>
      </p:sp>
      <p:sp>
        <p:nvSpPr>
          <p:cNvPr id="27652" name="Rectangle 2"/>
          <p:cNvSpPr>
            <a:spLocks noGrp="1" noChangeArrowheads="1"/>
          </p:cNvSpPr>
          <p:nvPr>
            <p:ph type="title" idx="4294967295"/>
          </p:nvPr>
        </p:nvSpPr>
        <p:spPr>
          <a:xfrm>
            <a:off x="1093788" y="190500"/>
            <a:ext cx="7113587" cy="828675"/>
          </a:xfrm>
        </p:spPr>
        <p:txBody>
          <a:bodyPr lIns="90488" tIns="44450" rIns="90488" bIns="44450"/>
          <a:lstStyle/>
          <a:p>
            <a:r>
              <a:rPr lang="en-US" sz="2400" smtClean="0"/>
              <a:t>Developing a Large, Multi-scale, Multi-physics CE Code Takes a Large Team a Long Time</a:t>
            </a:r>
          </a:p>
        </p:txBody>
      </p:sp>
      <p:pic>
        <p:nvPicPr>
          <p:cNvPr id="27653" name="Picture 3" descr="Falcon workflow1"/>
          <p:cNvPicPr>
            <a:picLocks noChangeAspect="1" noChangeArrowheads="1"/>
          </p:cNvPicPr>
          <p:nvPr/>
        </p:nvPicPr>
        <p:blipFill>
          <a:blip r:embed="rId3" cstate="print"/>
          <a:srcRect/>
          <a:stretch>
            <a:fillRect/>
          </a:stretch>
        </p:blipFill>
        <p:spPr bwMode="auto">
          <a:xfrm>
            <a:off x="301625" y="1347788"/>
            <a:ext cx="8842375" cy="4437062"/>
          </a:xfrm>
          <a:prstGeom prst="rect">
            <a:avLst/>
          </a:prstGeom>
          <a:noFill/>
          <a:ln w="9525">
            <a:noFill/>
            <a:miter lim="800000"/>
            <a:headEnd/>
            <a:tailEnd/>
          </a:ln>
        </p:spPr>
      </p:pic>
      <p:pic>
        <p:nvPicPr>
          <p:cNvPr id="27654" name="Picture 4" descr="peregrine"/>
          <p:cNvPicPr>
            <a:picLocks noChangeAspect="1" noChangeArrowheads="1"/>
          </p:cNvPicPr>
          <p:nvPr/>
        </p:nvPicPr>
        <p:blipFill>
          <a:blip r:embed="rId4" cstate="print"/>
          <a:srcRect/>
          <a:stretch>
            <a:fillRect/>
          </a:stretch>
        </p:blipFill>
        <p:spPr bwMode="auto">
          <a:xfrm>
            <a:off x="8010525" y="5289550"/>
            <a:ext cx="1133475" cy="1333500"/>
          </a:xfrm>
          <a:prstGeom prst="rect">
            <a:avLst/>
          </a:prstGeom>
          <a:noFill/>
          <a:ln w="9525">
            <a:noFill/>
            <a:miter lim="800000"/>
            <a:headEnd/>
            <a:tailEnd/>
          </a:ln>
        </p:spPr>
      </p:pic>
      <p:pic>
        <p:nvPicPr>
          <p:cNvPr id="27655" name="Picture 5" descr="falcon"/>
          <p:cNvPicPr>
            <a:picLocks noChangeAspect="1" noChangeArrowheads="1"/>
          </p:cNvPicPr>
          <p:nvPr/>
        </p:nvPicPr>
        <p:blipFill>
          <a:blip r:embed="rId5" cstate="print"/>
          <a:srcRect/>
          <a:stretch>
            <a:fillRect/>
          </a:stretch>
        </p:blipFill>
        <p:spPr bwMode="auto">
          <a:xfrm>
            <a:off x="0" y="5465763"/>
            <a:ext cx="1484313" cy="1206500"/>
          </a:xfrm>
          <a:prstGeom prst="rect">
            <a:avLst/>
          </a:prstGeom>
          <a:noFill/>
          <a:ln w="9525">
            <a:noFill/>
            <a:miter lim="800000"/>
            <a:headEnd/>
            <a:tailEnd/>
          </a:ln>
        </p:spPr>
      </p:pic>
      <p:pic>
        <p:nvPicPr>
          <p:cNvPr id="27656" name="Picture 6" descr="horuslago"/>
          <p:cNvPicPr>
            <a:picLocks noChangeAspect="1" noChangeArrowheads="1" noCrop="1"/>
          </p:cNvPicPr>
          <p:nvPr/>
        </p:nvPicPr>
        <p:blipFill>
          <a:blip r:embed="rId6" cstate="print"/>
          <a:srcRect/>
          <a:stretch>
            <a:fillRect/>
          </a:stretch>
        </p:blipFill>
        <p:spPr bwMode="auto">
          <a:xfrm>
            <a:off x="8220075" y="733425"/>
            <a:ext cx="731838" cy="1439863"/>
          </a:xfrm>
          <a:prstGeom prst="rect">
            <a:avLst/>
          </a:prstGeom>
          <a:noFill/>
          <a:ln w="9525">
            <a:noFill/>
            <a:miter lim="800000"/>
            <a:headEnd/>
            <a:tailEnd/>
          </a:ln>
        </p:spPr>
      </p:pic>
      <p:sp>
        <p:nvSpPr>
          <p:cNvPr id="27657" name="Rectangle 7"/>
          <p:cNvSpPr>
            <a:spLocks noChangeArrowheads="1"/>
          </p:cNvSpPr>
          <p:nvPr/>
        </p:nvSpPr>
        <p:spPr bwMode="auto">
          <a:xfrm>
            <a:off x="1103313" y="1600200"/>
            <a:ext cx="801687" cy="457200"/>
          </a:xfrm>
          <a:prstGeom prst="rect">
            <a:avLst/>
          </a:prstGeom>
          <a:solidFill>
            <a:schemeClr val="bg1"/>
          </a:solidFill>
          <a:ln w="9525">
            <a:noFill/>
            <a:miter lim="800000"/>
            <a:headEnd/>
            <a:tailEnd/>
          </a:ln>
        </p:spPr>
        <p:txBody>
          <a:bodyPr wrap="none" anchor="ctr"/>
          <a:lstStyle/>
          <a:p>
            <a:r>
              <a:rPr lang="en-US" sz="2400">
                <a:latin typeface="Gill Sans MT" pitchFamily="34" charset="0"/>
              </a:rPr>
              <a:t>2003</a:t>
            </a:r>
          </a:p>
        </p:txBody>
      </p:sp>
      <p:cxnSp>
        <p:nvCxnSpPr>
          <p:cNvPr id="27658" name="Straight Connector 9"/>
          <p:cNvCxnSpPr>
            <a:cxnSpLocks noChangeShapeType="1"/>
          </p:cNvCxnSpPr>
          <p:nvPr/>
        </p:nvCxnSpPr>
        <p:spPr bwMode="auto">
          <a:xfrm rot="10800000">
            <a:off x="712788" y="2406650"/>
            <a:ext cx="268287" cy="1588"/>
          </a:xfrm>
          <a:prstGeom prst="line">
            <a:avLst/>
          </a:prstGeom>
          <a:noFill/>
          <a:ln w="12700" algn="ctr">
            <a:solidFill>
              <a:schemeClr val="tx1"/>
            </a:solidFill>
            <a:round/>
            <a:headEnd/>
            <a:tailEnd/>
          </a:ln>
        </p:spPr>
      </p:cxnSp>
      <p:sp>
        <p:nvSpPr>
          <p:cNvPr id="27659" name="Rectangle 7"/>
          <p:cNvSpPr>
            <a:spLocks noChangeArrowheads="1"/>
          </p:cNvSpPr>
          <p:nvPr/>
        </p:nvSpPr>
        <p:spPr bwMode="auto">
          <a:xfrm>
            <a:off x="90488" y="2165350"/>
            <a:ext cx="579437" cy="457200"/>
          </a:xfrm>
          <a:prstGeom prst="rect">
            <a:avLst/>
          </a:prstGeom>
          <a:noFill/>
          <a:ln w="9525">
            <a:noFill/>
            <a:miter lim="800000"/>
            <a:headEnd/>
            <a:tailEnd/>
          </a:ln>
        </p:spPr>
        <p:txBody>
          <a:bodyPr wrap="none" anchor="ctr"/>
          <a:lstStyle/>
          <a:p>
            <a:r>
              <a:rPr lang="en-US" sz="2400">
                <a:latin typeface="Gill Sans MT" pitchFamily="34" charset="0"/>
              </a:rPr>
              <a:t>~20</a:t>
            </a:r>
          </a:p>
        </p:txBody>
      </p:sp>
      <p:sp>
        <p:nvSpPr>
          <p:cNvPr id="541706" name="Text Box 10"/>
          <p:cNvSpPr txBox="1">
            <a:spLocks noChangeArrowheads="1"/>
          </p:cNvSpPr>
          <p:nvPr/>
        </p:nvSpPr>
        <p:spPr bwMode="auto">
          <a:xfrm>
            <a:off x="1409700" y="5943600"/>
            <a:ext cx="6496050" cy="643766"/>
          </a:xfrm>
          <a:prstGeom prst="rect">
            <a:avLst/>
          </a:prstGeom>
          <a:noFill/>
          <a:ln w="12700">
            <a:noFill/>
            <a:prstDash val="lgDash"/>
            <a:miter lim="800000"/>
            <a:headEnd/>
            <a:tailEnd/>
          </a:ln>
          <a:effectLst>
            <a:prstShdw prst="shdw17" dist="17961" dir="2700000">
              <a:schemeClr val="accent1">
                <a:gamma/>
                <a:shade val="60000"/>
                <a:invGamma/>
              </a:schemeClr>
            </a:prstShdw>
          </a:effectLst>
        </p:spPr>
        <p:txBody>
          <a:bodyPr lIns="90488" tIns="44450" rIns="90488" bIns="44450">
            <a:spAutoFit/>
          </a:bodyPr>
          <a:lstStyle/>
          <a:p>
            <a:pPr marL="227013" indent="-227013" fontAlgn="auto">
              <a:spcBef>
                <a:spcPts val="0"/>
              </a:spcBef>
              <a:spcAft>
                <a:spcPts val="0"/>
              </a:spcAft>
              <a:defRPr/>
            </a:pPr>
            <a:r>
              <a:rPr lang="en-US" sz="1200">
                <a:latin typeface="Gill Sans MT" pitchFamily="34" charset="0"/>
              </a:rPr>
              <a:t>From: D. Post, R. Kendall and E. Whitney, “Case Study of the Falcon Code Project”, Proceedings of the Workshop on Software Engineering for High Performance Computing, International Conference on Software Engineering, May 15, 2005, St. Louis, Missouri.</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2"/>
          <p:cNvSpPr>
            <a:spLocks noGrp="1"/>
          </p:cNvSpPr>
          <p:nvPr>
            <p:ph type="dt" sz="quarter" idx="11"/>
          </p:nvPr>
        </p:nvSpPr>
        <p:spPr/>
        <p:txBody>
          <a:bodyPr/>
          <a:lstStyle/>
          <a:p>
            <a:pPr algn="ctr" fontAlgn="base">
              <a:spcBef>
                <a:spcPct val="0"/>
              </a:spcBef>
              <a:spcAft>
                <a:spcPct val="0"/>
              </a:spcAft>
              <a:defRPr/>
            </a:pPr>
            <a:fld id="{EEC1D975-6DC3-4D39-8003-7B2BA0C8BC40}" type="datetime1">
              <a:rPr lang="en-US" dirty="0" smtClean="0">
                <a:latin typeface="Gill Sans MT" pitchFamily="34" charset="0"/>
              </a:rPr>
              <a:pPr algn="ctr" fontAlgn="base">
                <a:spcBef>
                  <a:spcPct val="0"/>
                </a:spcBef>
                <a:spcAft>
                  <a:spcPct val="0"/>
                </a:spcAft>
                <a:defRPr/>
              </a:pPr>
              <a:t>10/7/2009</a:t>
            </a:fld>
            <a:endParaRPr lang="en-US" dirty="0" smtClean="0">
              <a:latin typeface="Gill Sans MT" pitchFamily="34" charset="0"/>
            </a:endParaRPr>
          </a:p>
        </p:txBody>
      </p:sp>
      <p:sp>
        <p:nvSpPr>
          <p:cNvPr id="30723" name="Slide Number Placeholder 3"/>
          <p:cNvSpPr>
            <a:spLocks noGrp="1"/>
          </p:cNvSpPr>
          <p:nvPr>
            <p:ph type="sldNum" sz="quarter" idx="12"/>
          </p:nvPr>
        </p:nvSpPr>
        <p:spPr>
          <a:xfrm>
            <a:off x="8817684" y="6613525"/>
            <a:ext cx="312906" cy="246221"/>
          </a:xfrm>
        </p:spPr>
        <p:txBody>
          <a:bodyPr/>
          <a:lstStyle/>
          <a:p>
            <a:pPr algn="ctr" fontAlgn="base">
              <a:spcBef>
                <a:spcPct val="0"/>
              </a:spcBef>
              <a:spcAft>
                <a:spcPct val="0"/>
              </a:spcAft>
              <a:defRPr/>
            </a:pPr>
            <a:fld id="{8AC66B30-CEA1-4F6A-AEDE-0F995FE94A68}" type="slidenum">
              <a:rPr lang="en-US" smtClean="0">
                <a:latin typeface="Gill Sans MT" pitchFamily="34" charset="0"/>
              </a:rPr>
              <a:pPr algn="ctr" fontAlgn="base">
                <a:spcBef>
                  <a:spcPct val="0"/>
                </a:spcBef>
                <a:spcAft>
                  <a:spcPct val="0"/>
                </a:spcAft>
                <a:defRPr/>
              </a:pPr>
              <a:t>17</a:t>
            </a:fld>
            <a:endParaRPr lang="en-US" smtClean="0">
              <a:latin typeface="Gill Sans MT" pitchFamily="34" charset="0"/>
            </a:endParaRPr>
          </a:p>
        </p:txBody>
      </p:sp>
      <p:sp>
        <p:nvSpPr>
          <p:cNvPr id="28676" name="Slide Number Placeholder 1"/>
          <p:cNvSpPr txBox="1">
            <a:spLocks noGrp="1"/>
          </p:cNvSpPr>
          <p:nvPr/>
        </p:nvSpPr>
        <p:spPr bwMode="auto">
          <a:xfrm>
            <a:off x="-29453" y="6613525"/>
            <a:ext cx="312906" cy="246221"/>
          </a:xfrm>
          <a:prstGeom prst="rect">
            <a:avLst/>
          </a:prstGeom>
          <a:noFill/>
          <a:ln w="9525">
            <a:noFill/>
            <a:miter lim="800000"/>
            <a:headEnd/>
            <a:tailEnd/>
          </a:ln>
        </p:spPr>
        <p:txBody>
          <a:bodyPr wrap="none">
            <a:spAutoFit/>
          </a:bodyPr>
          <a:lstStyle/>
          <a:p>
            <a:pPr algn="ctr"/>
            <a:fld id="{09E66591-FF2A-413B-AC91-F74EE539CECF}" type="slidenum">
              <a:rPr lang="en-US" sz="1000">
                <a:latin typeface="Gill Sans MT" pitchFamily="34" charset="0"/>
              </a:rPr>
              <a:pPr algn="ctr"/>
              <a:t>17</a:t>
            </a:fld>
            <a:endParaRPr lang="en-US" sz="1000">
              <a:latin typeface="Gill Sans MT" pitchFamily="34" charset="0"/>
            </a:endParaRPr>
          </a:p>
        </p:txBody>
      </p:sp>
      <p:sp>
        <p:nvSpPr>
          <p:cNvPr id="28677" name="Date Placeholder 2"/>
          <p:cNvSpPr txBox="1">
            <a:spLocks noGrp="1"/>
          </p:cNvSpPr>
          <p:nvPr/>
        </p:nvSpPr>
        <p:spPr bwMode="auto">
          <a:xfrm>
            <a:off x="7010400" y="6613525"/>
            <a:ext cx="2133600" cy="244475"/>
          </a:xfrm>
          <a:prstGeom prst="rect">
            <a:avLst/>
          </a:prstGeom>
          <a:noFill/>
          <a:ln w="9525">
            <a:noFill/>
            <a:miter lim="800000"/>
            <a:headEnd/>
            <a:tailEnd/>
          </a:ln>
        </p:spPr>
        <p:txBody>
          <a:bodyPr>
            <a:spAutoFit/>
          </a:bodyPr>
          <a:lstStyle/>
          <a:p>
            <a:pPr algn="ctr"/>
            <a:fld id="{03C98FBF-802A-4621-9919-C9DCEA5619C6}" type="datetime1">
              <a:rPr lang="en-US" sz="1000">
                <a:latin typeface="Gill Sans MT" pitchFamily="34" charset="0"/>
              </a:rPr>
              <a:pPr algn="ctr"/>
              <a:t>10/7/2009</a:t>
            </a:fld>
            <a:endParaRPr lang="en-US" sz="1000">
              <a:latin typeface="Gill Sans MT" pitchFamily="34" charset="0"/>
            </a:endParaRPr>
          </a:p>
        </p:txBody>
      </p:sp>
      <p:sp>
        <p:nvSpPr>
          <p:cNvPr id="28678" name="Rectangle 245"/>
          <p:cNvSpPr>
            <a:spLocks noChangeArrowheads="1"/>
          </p:cNvSpPr>
          <p:nvPr/>
        </p:nvSpPr>
        <p:spPr bwMode="auto">
          <a:xfrm>
            <a:off x="0" y="0"/>
            <a:ext cx="9144000" cy="6858000"/>
          </a:xfrm>
          <a:prstGeom prst="rect">
            <a:avLst/>
          </a:prstGeom>
          <a:solidFill>
            <a:schemeClr val="accent1"/>
          </a:solidFill>
          <a:ln w="12700">
            <a:noFill/>
            <a:prstDash val="lgDash"/>
            <a:miter lim="800000"/>
            <a:headEnd/>
            <a:tailEnd/>
          </a:ln>
        </p:spPr>
        <p:txBody>
          <a:bodyPr wrap="none" lIns="90488" tIns="44450" rIns="90488" bIns="44450" anchor="ctr"/>
          <a:lstStyle/>
          <a:p>
            <a:pPr algn="ctr"/>
            <a:endParaRPr lang="en-US">
              <a:latin typeface="Gill Sans MT" pitchFamily="34" charset="0"/>
            </a:endParaRPr>
          </a:p>
        </p:txBody>
      </p:sp>
      <p:sp>
        <p:nvSpPr>
          <p:cNvPr id="4233219" name="Text Box 240"/>
          <p:cNvSpPr txBox="1">
            <a:spLocks noChangeArrowheads="1"/>
          </p:cNvSpPr>
          <p:nvPr/>
        </p:nvSpPr>
        <p:spPr bwMode="auto">
          <a:xfrm>
            <a:off x="6310021" y="141288"/>
            <a:ext cx="2594556" cy="369332"/>
          </a:xfrm>
          <a:prstGeom prst="rect">
            <a:avLst/>
          </a:prstGeom>
          <a:solidFill>
            <a:srgbClr val="0000FF"/>
          </a:solidFill>
          <a:ln w="9525">
            <a:noFill/>
            <a:miter lim="800000"/>
            <a:headEnd/>
            <a:tailEnd/>
          </a:ln>
        </p:spPr>
        <p:txBody>
          <a:bodyPr wrap="none">
            <a:spAutoFit/>
          </a:bodyPr>
          <a:lstStyle/>
          <a:p>
            <a:pPr algn="ctr"/>
            <a:r>
              <a:rPr lang="en-US">
                <a:solidFill>
                  <a:srgbClr val="FFEA18"/>
                </a:solidFill>
                <a:latin typeface="Gill Sans MT" pitchFamily="34" charset="0"/>
              </a:rPr>
              <a:t>Not the WaterFall Model!</a:t>
            </a:r>
          </a:p>
        </p:txBody>
      </p:sp>
      <p:sp>
        <p:nvSpPr>
          <p:cNvPr id="28680" name="Text Box 241"/>
          <p:cNvSpPr txBox="1">
            <a:spLocks noChangeArrowheads="1"/>
          </p:cNvSpPr>
          <p:nvPr/>
        </p:nvSpPr>
        <p:spPr bwMode="auto">
          <a:xfrm>
            <a:off x="6565900" y="1474788"/>
            <a:ext cx="2425700" cy="1616075"/>
          </a:xfrm>
          <a:prstGeom prst="rect">
            <a:avLst/>
          </a:prstGeom>
          <a:noFill/>
          <a:ln w="9525">
            <a:noFill/>
            <a:miter lim="800000"/>
            <a:headEnd/>
            <a:tailEnd/>
          </a:ln>
        </p:spPr>
        <p:txBody>
          <a:bodyPr>
            <a:spAutoFit/>
          </a:bodyPr>
          <a:lstStyle/>
          <a:p>
            <a:pPr marL="457200" indent="-457200" algn="ctr">
              <a:buFontTx/>
              <a:buAutoNum type="arabicPeriod"/>
            </a:pPr>
            <a:r>
              <a:rPr lang="en-US" sz="2000">
                <a:solidFill>
                  <a:schemeClr val="accent2"/>
                </a:solidFill>
                <a:latin typeface="Gill Sans MT" pitchFamily="34" charset="0"/>
              </a:rPr>
              <a:t>Requirements</a:t>
            </a:r>
          </a:p>
          <a:p>
            <a:pPr marL="457200" indent="-457200" algn="ctr">
              <a:buFontTx/>
              <a:buAutoNum type="arabicPeriod"/>
            </a:pPr>
            <a:r>
              <a:rPr lang="en-US" sz="2000">
                <a:solidFill>
                  <a:schemeClr val="accent2"/>
                </a:solidFill>
                <a:latin typeface="Gill Sans MT" pitchFamily="34" charset="0"/>
              </a:rPr>
              <a:t>Design</a:t>
            </a:r>
          </a:p>
          <a:p>
            <a:pPr marL="457200" indent="-457200" algn="ctr">
              <a:buFontTx/>
              <a:buAutoNum type="arabicPeriod"/>
            </a:pPr>
            <a:r>
              <a:rPr lang="en-US" sz="2000">
                <a:solidFill>
                  <a:schemeClr val="accent2"/>
                </a:solidFill>
                <a:latin typeface="Gill Sans MT" pitchFamily="34" charset="0"/>
              </a:rPr>
              <a:t>Code</a:t>
            </a:r>
          </a:p>
          <a:p>
            <a:pPr marL="457200" indent="-457200" algn="ctr">
              <a:buFontTx/>
              <a:buAutoNum type="arabicPeriod"/>
            </a:pPr>
            <a:r>
              <a:rPr lang="en-US" sz="2000">
                <a:solidFill>
                  <a:schemeClr val="accent2"/>
                </a:solidFill>
                <a:latin typeface="Gill Sans MT" pitchFamily="34" charset="0"/>
              </a:rPr>
              <a:t>Test</a:t>
            </a:r>
          </a:p>
          <a:p>
            <a:pPr marL="457200" indent="-457200" algn="ctr">
              <a:buFontTx/>
              <a:buAutoNum type="arabicPeriod"/>
            </a:pPr>
            <a:r>
              <a:rPr lang="en-US" sz="2000">
                <a:solidFill>
                  <a:schemeClr val="accent2"/>
                </a:solidFill>
                <a:latin typeface="Gill Sans MT" pitchFamily="34" charset="0"/>
              </a:rPr>
              <a:t>Run</a:t>
            </a:r>
          </a:p>
        </p:txBody>
      </p:sp>
      <p:sp>
        <p:nvSpPr>
          <p:cNvPr id="28681" name="Line 242"/>
          <p:cNvSpPr>
            <a:spLocks noChangeShapeType="1"/>
          </p:cNvSpPr>
          <p:nvPr/>
        </p:nvSpPr>
        <p:spPr bwMode="auto">
          <a:xfrm>
            <a:off x="8324850" y="1895475"/>
            <a:ext cx="0" cy="1219200"/>
          </a:xfrm>
          <a:prstGeom prst="line">
            <a:avLst/>
          </a:prstGeom>
          <a:noFill/>
          <a:ln w="57150">
            <a:solidFill>
              <a:schemeClr val="accent2"/>
            </a:solidFill>
            <a:round/>
            <a:headEnd/>
            <a:tailEnd type="triangle" w="med" len="med"/>
          </a:ln>
        </p:spPr>
        <p:txBody>
          <a:bodyPr/>
          <a:lstStyle/>
          <a:p>
            <a:pPr algn="ctr"/>
            <a:endParaRPr lang="en-US">
              <a:latin typeface="Gill Sans MT" pitchFamily="34" charset="0"/>
            </a:endParaRPr>
          </a:p>
        </p:txBody>
      </p:sp>
      <p:sp>
        <p:nvSpPr>
          <p:cNvPr id="4233222" name="Line 243"/>
          <p:cNvSpPr>
            <a:spLocks noChangeShapeType="1"/>
          </p:cNvSpPr>
          <p:nvPr/>
        </p:nvSpPr>
        <p:spPr bwMode="auto">
          <a:xfrm>
            <a:off x="6791325" y="1362075"/>
            <a:ext cx="1571625" cy="1590675"/>
          </a:xfrm>
          <a:prstGeom prst="line">
            <a:avLst/>
          </a:prstGeom>
          <a:noFill/>
          <a:ln w="28575">
            <a:solidFill>
              <a:srgbClr val="ED181E"/>
            </a:solidFill>
            <a:round/>
            <a:headEnd/>
            <a:tailEnd/>
          </a:ln>
        </p:spPr>
        <p:txBody>
          <a:bodyPr/>
          <a:lstStyle/>
          <a:p>
            <a:pPr algn="ctr"/>
            <a:endParaRPr lang="en-US">
              <a:latin typeface="Gill Sans MT" pitchFamily="34" charset="0"/>
            </a:endParaRPr>
          </a:p>
        </p:txBody>
      </p:sp>
      <p:sp>
        <p:nvSpPr>
          <p:cNvPr id="4233223" name="Line 244"/>
          <p:cNvSpPr>
            <a:spLocks noChangeShapeType="1"/>
          </p:cNvSpPr>
          <p:nvPr/>
        </p:nvSpPr>
        <p:spPr bwMode="auto">
          <a:xfrm flipH="1">
            <a:off x="6638925" y="1257300"/>
            <a:ext cx="1857375" cy="1857375"/>
          </a:xfrm>
          <a:prstGeom prst="line">
            <a:avLst/>
          </a:prstGeom>
          <a:noFill/>
          <a:ln w="28575">
            <a:solidFill>
              <a:srgbClr val="ED181E"/>
            </a:solidFill>
            <a:round/>
            <a:headEnd/>
            <a:tailEnd/>
          </a:ln>
        </p:spPr>
        <p:txBody>
          <a:bodyPr/>
          <a:lstStyle/>
          <a:p>
            <a:pPr algn="ctr"/>
            <a:endParaRPr lang="en-US">
              <a:latin typeface="Gill Sans MT" pitchFamily="34" charset="0"/>
            </a:endParaRPr>
          </a:p>
        </p:txBody>
      </p:sp>
      <p:sp>
        <p:nvSpPr>
          <p:cNvPr id="28684" name="Text Box 245"/>
          <p:cNvSpPr txBox="1">
            <a:spLocks noChangeArrowheads="1"/>
          </p:cNvSpPr>
          <p:nvPr/>
        </p:nvSpPr>
        <p:spPr bwMode="auto">
          <a:xfrm>
            <a:off x="0" y="0"/>
            <a:ext cx="2819400" cy="708025"/>
          </a:xfrm>
          <a:prstGeom prst="rect">
            <a:avLst/>
          </a:prstGeom>
          <a:noFill/>
          <a:ln w="9525">
            <a:noFill/>
            <a:miter lim="800000"/>
            <a:headEnd/>
            <a:tailEnd/>
          </a:ln>
        </p:spPr>
        <p:txBody>
          <a:bodyPr>
            <a:spAutoFit/>
          </a:bodyPr>
          <a:lstStyle/>
          <a:p>
            <a:pPr algn="ctr"/>
            <a:r>
              <a:rPr lang="en-US" sz="2000">
                <a:solidFill>
                  <a:srgbClr val="0000FF"/>
                </a:solidFill>
                <a:latin typeface="Gill Sans MT" pitchFamily="34" charset="0"/>
              </a:rPr>
              <a:t>CE Code Development Process is Complex</a:t>
            </a:r>
          </a:p>
        </p:txBody>
      </p:sp>
      <p:grpSp>
        <p:nvGrpSpPr>
          <p:cNvPr id="28685" name="Group 249"/>
          <p:cNvGrpSpPr>
            <a:grpSpLocks/>
          </p:cNvGrpSpPr>
          <p:nvPr/>
        </p:nvGrpSpPr>
        <p:grpSpPr bwMode="auto">
          <a:xfrm>
            <a:off x="228600" y="3276604"/>
            <a:ext cx="703263" cy="385763"/>
            <a:chOff x="288" y="2064"/>
            <a:chExt cx="443" cy="243"/>
          </a:xfrm>
        </p:grpSpPr>
        <p:sp>
          <p:nvSpPr>
            <p:cNvPr id="28918" name="Oval 250"/>
            <p:cNvSpPr>
              <a:spLocks noChangeArrowheads="1"/>
            </p:cNvSpPr>
            <p:nvPr/>
          </p:nvSpPr>
          <p:spPr bwMode="auto">
            <a:xfrm>
              <a:off x="288" y="2064"/>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919" name="Text Box 251"/>
            <p:cNvSpPr txBox="1">
              <a:spLocks noChangeArrowheads="1"/>
            </p:cNvSpPr>
            <p:nvPr/>
          </p:nvSpPr>
          <p:spPr bwMode="auto">
            <a:xfrm>
              <a:off x="312" y="2074"/>
              <a:ext cx="419" cy="233"/>
            </a:xfrm>
            <a:prstGeom prst="rect">
              <a:avLst/>
            </a:prstGeom>
            <a:noFill/>
            <a:ln w="9525">
              <a:noFill/>
              <a:miter lim="800000"/>
              <a:headEnd/>
              <a:tailEnd/>
            </a:ln>
          </p:spPr>
          <p:txBody>
            <a:bodyPr wrap="none">
              <a:spAutoFit/>
            </a:bodyPr>
            <a:lstStyle/>
            <a:p>
              <a:pPr algn="ctr"/>
              <a:r>
                <a:rPr lang="en-US" sz="900">
                  <a:solidFill>
                    <a:srgbClr val="FF0000"/>
                  </a:solidFill>
                  <a:latin typeface="Gill Sans MT" pitchFamily="34" charset="0"/>
                  <a:ea typeface="ＭＳ Ｐゴシック"/>
                  <a:cs typeface="ＭＳ Ｐゴシック"/>
                </a:rPr>
                <a:t>Formulate</a:t>
              </a:r>
            </a:p>
            <a:p>
              <a:pPr algn="ctr"/>
              <a:r>
                <a:rPr lang="en-US" sz="900">
                  <a:solidFill>
                    <a:srgbClr val="FF0000"/>
                  </a:solidFill>
                  <a:latin typeface="Gill Sans MT" pitchFamily="34" charset="0"/>
                  <a:ea typeface="ＭＳ Ｐゴシック"/>
                  <a:cs typeface="ＭＳ Ｐゴシック"/>
                </a:rPr>
                <a:t>questions</a:t>
              </a:r>
            </a:p>
          </p:txBody>
        </p:sp>
      </p:grpSp>
      <p:grpSp>
        <p:nvGrpSpPr>
          <p:cNvPr id="28686" name="Group 252"/>
          <p:cNvGrpSpPr>
            <a:grpSpLocks/>
          </p:cNvGrpSpPr>
          <p:nvPr/>
        </p:nvGrpSpPr>
        <p:grpSpPr bwMode="auto">
          <a:xfrm>
            <a:off x="1676400" y="3281363"/>
            <a:ext cx="838200" cy="381000"/>
            <a:chOff x="1056" y="2064"/>
            <a:chExt cx="528" cy="240"/>
          </a:xfrm>
        </p:grpSpPr>
        <p:sp>
          <p:nvSpPr>
            <p:cNvPr id="28916" name="Oval 253"/>
            <p:cNvSpPr>
              <a:spLocks noChangeArrowheads="1"/>
            </p:cNvSpPr>
            <p:nvPr/>
          </p:nvSpPr>
          <p:spPr bwMode="auto">
            <a:xfrm>
              <a:off x="1056" y="2064"/>
              <a:ext cx="528"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917" name="Text Box 254"/>
            <p:cNvSpPr txBox="1">
              <a:spLocks noChangeArrowheads="1"/>
            </p:cNvSpPr>
            <p:nvPr/>
          </p:nvSpPr>
          <p:spPr bwMode="auto">
            <a:xfrm>
              <a:off x="1118" y="2064"/>
              <a:ext cx="407" cy="233"/>
            </a:xfrm>
            <a:prstGeom prst="rect">
              <a:avLst/>
            </a:prstGeom>
            <a:noFill/>
            <a:ln w="9525">
              <a:noFill/>
              <a:miter lim="800000"/>
              <a:headEnd/>
              <a:tailEnd/>
            </a:ln>
          </p:spPr>
          <p:txBody>
            <a:bodyPr wrap="none">
              <a:spAutoFit/>
            </a:bodyPr>
            <a:lstStyle/>
            <a:p>
              <a:pPr algn="ctr"/>
              <a:r>
                <a:rPr lang="en-US" sz="900">
                  <a:solidFill>
                    <a:srgbClr val="FF0000"/>
                  </a:solidFill>
                  <a:latin typeface="Gill Sans MT" pitchFamily="34" charset="0"/>
                  <a:ea typeface="ＭＳ Ｐゴシック"/>
                  <a:cs typeface="ＭＳ Ｐゴシック"/>
                </a:rPr>
                <a:t>Develop</a:t>
              </a:r>
            </a:p>
            <a:p>
              <a:pPr algn="ctr"/>
              <a:r>
                <a:rPr lang="en-US" sz="900">
                  <a:solidFill>
                    <a:srgbClr val="FF0000"/>
                  </a:solidFill>
                  <a:latin typeface="Gill Sans MT" pitchFamily="34" charset="0"/>
                  <a:ea typeface="ＭＳ Ｐゴシック"/>
                  <a:cs typeface="ＭＳ Ｐゴシック"/>
                </a:rPr>
                <a:t>Approach</a:t>
              </a:r>
            </a:p>
          </p:txBody>
        </p:sp>
      </p:grpSp>
      <p:grpSp>
        <p:nvGrpSpPr>
          <p:cNvPr id="28687" name="Group 255"/>
          <p:cNvGrpSpPr>
            <a:grpSpLocks/>
          </p:cNvGrpSpPr>
          <p:nvPr/>
        </p:nvGrpSpPr>
        <p:grpSpPr bwMode="auto">
          <a:xfrm>
            <a:off x="2743200" y="3270254"/>
            <a:ext cx="685800" cy="409576"/>
            <a:chOff x="1728" y="2064"/>
            <a:chExt cx="432" cy="258"/>
          </a:xfrm>
        </p:grpSpPr>
        <p:sp>
          <p:nvSpPr>
            <p:cNvPr id="28914" name="Oval 256"/>
            <p:cNvSpPr>
              <a:spLocks noChangeArrowheads="1"/>
            </p:cNvSpPr>
            <p:nvPr/>
          </p:nvSpPr>
          <p:spPr bwMode="auto">
            <a:xfrm>
              <a:off x="1728" y="2064"/>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915" name="Text Box 257"/>
            <p:cNvSpPr txBox="1">
              <a:spLocks noChangeArrowheads="1"/>
            </p:cNvSpPr>
            <p:nvPr/>
          </p:nvSpPr>
          <p:spPr bwMode="auto">
            <a:xfrm>
              <a:off x="1780" y="2089"/>
              <a:ext cx="365" cy="233"/>
            </a:xfrm>
            <a:prstGeom prst="rect">
              <a:avLst/>
            </a:prstGeom>
            <a:noFill/>
            <a:ln w="9525">
              <a:noFill/>
              <a:miter lim="800000"/>
              <a:headEnd/>
              <a:tailEnd/>
            </a:ln>
          </p:spPr>
          <p:txBody>
            <a:bodyPr wrap="none">
              <a:spAutoFit/>
            </a:bodyPr>
            <a:lstStyle/>
            <a:p>
              <a:pPr algn="ctr"/>
              <a:r>
                <a:rPr lang="en-US" sz="900">
                  <a:solidFill>
                    <a:srgbClr val="FF0000"/>
                  </a:solidFill>
                  <a:latin typeface="Gill Sans MT" pitchFamily="34" charset="0"/>
                  <a:ea typeface="ＭＳ Ｐゴシック"/>
                  <a:cs typeface="ＭＳ Ｐゴシック"/>
                </a:rPr>
                <a:t>Develop</a:t>
              </a:r>
            </a:p>
            <a:p>
              <a:pPr algn="ctr"/>
              <a:r>
                <a:rPr lang="en-US" sz="900">
                  <a:solidFill>
                    <a:srgbClr val="FF0000"/>
                  </a:solidFill>
                  <a:latin typeface="Gill Sans MT" pitchFamily="34" charset="0"/>
                  <a:ea typeface="ＭＳ Ｐゴシック"/>
                  <a:cs typeface="ＭＳ Ｐゴシック"/>
                </a:rPr>
                <a:t>Code</a:t>
              </a:r>
            </a:p>
          </p:txBody>
        </p:sp>
      </p:grpSp>
      <p:grpSp>
        <p:nvGrpSpPr>
          <p:cNvPr id="28688" name="Group 258"/>
          <p:cNvGrpSpPr>
            <a:grpSpLocks/>
          </p:cNvGrpSpPr>
          <p:nvPr/>
        </p:nvGrpSpPr>
        <p:grpSpPr bwMode="auto">
          <a:xfrm>
            <a:off x="3962400" y="3281363"/>
            <a:ext cx="685800" cy="381000"/>
            <a:chOff x="2496" y="2064"/>
            <a:chExt cx="432" cy="240"/>
          </a:xfrm>
        </p:grpSpPr>
        <p:sp>
          <p:nvSpPr>
            <p:cNvPr id="28912" name="Oval 259"/>
            <p:cNvSpPr>
              <a:spLocks noChangeArrowheads="1"/>
            </p:cNvSpPr>
            <p:nvPr/>
          </p:nvSpPr>
          <p:spPr bwMode="auto">
            <a:xfrm>
              <a:off x="2496" y="2064"/>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913" name="Text Box 260"/>
            <p:cNvSpPr txBox="1">
              <a:spLocks noChangeArrowheads="1"/>
            </p:cNvSpPr>
            <p:nvPr/>
          </p:nvSpPr>
          <p:spPr bwMode="auto">
            <a:xfrm>
              <a:off x="2600" y="2081"/>
              <a:ext cx="264" cy="155"/>
            </a:xfrm>
            <a:prstGeom prst="rect">
              <a:avLst/>
            </a:prstGeom>
            <a:noFill/>
            <a:ln w="9525">
              <a:noFill/>
              <a:miter lim="800000"/>
              <a:headEnd/>
              <a:tailEnd/>
            </a:ln>
          </p:spPr>
          <p:txBody>
            <a:bodyPr wrap="none">
              <a:spAutoFit/>
            </a:bodyPr>
            <a:lstStyle/>
            <a:p>
              <a:pPr algn="ctr"/>
              <a:r>
                <a:rPr lang="en-US" sz="1000">
                  <a:solidFill>
                    <a:srgbClr val="FF0000"/>
                  </a:solidFill>
                  <a:latin typeface="Gill Sans MT" pitchFamily="34" charset="0"/>
                  <a:ea typeface="ＭＳ Ｐゴシック"/>
                  <a:cs typeface="ＭＳ Ｐゴシック"/>
                </a:rPr>
                <a:t>V&amp;V</a:t>
              </a:r>
            </a:p>
          </p:txBody>
        </p:sp>
      </p:grpSp>
      <p:grpSp>
        <p:nvGrpSpPr>
          <p:cNvPr id="28689" name="Group 261"/>
          <p:cNvGrpSpPr>
            <a:grpSpLocks/>
          </p:cNvGrpSpPr>
          <p:nvPr/>
        </p:nvGrpSpPr>
        <p:grpSpPr bwMode="auto">
          <a:xfrm>
            <a:off x="6477000" y="3275013"/>
            <a:ext cx="685800" cy="393700"/>
            <a:chOff x="4080" y="2056"/>
            <a:chExt cx="432" cy="248"/>
          </a:xfrm>
        </p:grpSpPr>
        <p:sp>
          <p:nvSpPr>
            <p:cNvPr id="28910" name="Oval 262"/>
            <p:cNvSpPr>
              <a:spLocks noChangeArrowheads="1"/>
            </p:cNvSpPr>
            <p:nvPr/>
          </p:nvSpPr>
          <p:spPr bwMode="auto">
            <a:xfrm>
              <a:off x="4080" y="2064"/>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911" name="Text Box 263"/>
            <p:cNvSpPr txBox="1">
              <a:spLocks noChangeArrowheads="1"/>
            </p:cNvSpPr>
            <p:nvPr/>
          </p:nvSpPr>
          <p:spPr bwMode="auto">
            <a:xfrm>
              <a:off x="4161" y="2056"/>
              <a:ext cx="346" cy="233"/>
            </a:xfrm>
            <a:prstGeom prst="rect">
              <a:avLst/>
            </a:prstGeom>
            <a:noFill/>
            <a:ln w="9525">
              <a:noFill/>
              <a:miter lim="800000"/>
              <a:headEnd/>
              <a:tailEnd/>
            </a:ln>
          </p:spPr>
          <p:txBody>
            <a:bodyPr wrap="none">
              <a:spAutoFit/>
            </a:bodyPr>
            <a:lstStyle/>
            <a:p>
              <a:pPr algn="ctr"/>
              <a:r>
                <a:rPr lang="en-US" sz="900">
                  <a:solidFill>
                    <a:srgbClr val="FF0000"/>
                  </a:solidFill>
                  <a:latin typeface="Gill Sans MT" pitchFamily="34" charset="0"/>
                  <a:ea typeface="ＭＳ Ｐゴシック"/>
                  <a:cs typeface="ＭＳ Ｐゴシック"/>
                </a:rPr>
                <a:t>Analyze</a:t>
              </a:r>
            </a:p>
            <a:p>
              <a:pPr algn="ctr"/>
              <a:r>
                <a:rPr lang="en-US" sz="900">
                  <a:solidFill>
                    <a:srgbClr val="FF0000"/>
                  </a:solidFill>
                  <a:latin typeface="Gill Sans MT" pitchFamily="34" charset="0"/>
                  <a:ea typeface="ＭＳ Ｐゴシック"/>
                  <a:cs typeface="ＭＳ Ｐゴシック"/>
                </a:rPr>
                <a:t>Results</a:t>
              </a:r>
            </a:p>
          </p:txBody>
        </p:sp>
      </p:grpSp>
      <p:grpSp>
        <p:nvGrpSpPr>
          <p:cNvPr id="28690" name="Group 264"/>
          <p:cNvGrpSpPr>
            <a:grpSpLocks/>
          </p:cNvGrpSpPr>
          <p:nvPr/>
        </p:nvGrpSpPr>
        <p:grpSpPr bwMode="auto">
          <a:xfrm>
            <a:off x="5159375" y="3270254"/>
            <a:ext cx="736600" cy="409576"/>
            <a:chOff x="3250" y="2064"/>
            <a:chExt cx="464" cy="258"/>
          </a:xfrm>
        </p:grpSpPr>
        <p:sp>
          <p:nvSpPr>
            <p:cNvPr id="28908" name="Oval 265"/>
            <p:cNvSpPr>
              <a:spLocks noChangeArrowheads="1"/>
            </p:cNvSpPr>
            <p:nvPr/>
          </p:nvSpPr>
          <p:spPr bwMode="auto">
            <a:xfrm>
              <a:off x="3264" y="2064"/>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909" name="Text Box 266"/>
            <p:cNvSpPr txBox="1">
              <a:spLocks noChangeArrowheads="1"/>
            </p:cNvSpPr>
            <p:nvPr/>
          </p:nvSpPr>
          <p:spPr bwMode="auto">
            <a:xfrm>
              <a:off x="3250" y="2089"/>
              <a:ext cx="464" cy="233"/>
            </a:xfrm>
            <a:prstGeom prst="rect">
              <a:avLst/>
            </a:prstGeom>
            <a:noFill/>
            <a:ln w="9525">
              <a:noFill/>
              <a:miter lim="800000"/>
              <a:headEnd/>
              <a:tailEnd/>
            </a:ln>
          </p:spPr>
          <p:txBody>
            <a:bodyPr wrap="none">
              <a:spAutoFit/>
            </a:bodyPr>
            <a:lstStyle/>
            <a:p>
              <a:pPr algn="ctr"/>
              <a:r>
                <a:rPr lang="en-US" sz="900">
                  <a:solidFill>
                    <a:srgbClr val="FF0000"/>
                  </a:solidFill>
                  <a:latin typeface="Gill Sans MT" pitchFamily="34" charset="0"/>
                  <a:ea typeface="ＭＳ Ｐゴシック"/>
                  <a:cs typeface="ＭＳ Ｐゴシック"/>
                </a:rPr>
                <a:t>Production</a:t>
              </a:r>
            </a:p>
            <a:p>
              <a:pPr algn="ctr"/>
              <a:r>
                <a:rPr lang="en-US" sz="900">
                  <a:solidFill>
                    <a:srgbClr val="FF0000"/>
                  </a:solidFill>
                  <a:latin typeface="Gill Sans MT" pitchFamily="34" charset="0"/>
                  <a:ea typeface="ＭＳ Ｐゴシック"/>
                  <a:cs typeface="ＭＳ Ｐゴシック"/>
                </a:rPr>
                <a:t>Runs</a:t>
              </a:r>
            </a:p>
          </p:txBody>
        </p:sp>
      </p:grpSp>
      <p:grpSp>
        <p:nvGrpSpPr>
          <p:cNvPr id="28691" name="Group 267"/>
          <p:cNvGrpSpPr>
            <a:grpSpLocks/>
          </p:cNvGrpSpPr>
          <p:nvPr/>
        </p:nvGrpSpPr>
        <p:grpSpPr bwMode="auto">
          <a:xfrm>
            <a:off x="7772406" y="3281363"/>
            <a:ext cx="709613" cy="381000"/>
            <a:chOff x="4896" y="2064"/>
            <a:chExt cx="447" cy="240"/>
          </a:xfrm>
        </p:grpSpPr>
        <p:sp>
          <p:nvSpPr>
            <p:cNvPr id="28906" name="Oval 268"/>
            <p:cNvSpPr>
              <a:spLocks noChangeArrowheads="1"/>
            </p:cNvSpPr>
            <p:nvPr/>
          </p:nvSpPr>
          <p:spPr bwMode="auto">
            <a:xfrm>
              <a:off x="4896" y="2064"/>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907" name="Text Box 269"/>
            <p:cNvSpPr txBox="1">
              <a:spLocks noChangeArrowheads="1"/>
            </p:cNvSpPr>
            <p:nvPr/>
          </p:nvSpPr>
          <p:spPr bwMode="auto">
            <a:xfrm>
              <a:off x="4901" y="2064"/>
              <a:ext cx="442" cy="213"/>
            </a:xfrm>
            <a:prstGeom prst="rect">
              <a:avLst/>
            </a:prstGeom>
            <a:noFill/>
            <a:ln w="9525">
              <a:noFill/>
              <a:miter lim="800000"/>
              <a:headEnd/>
              <a:tailEnd/>
            </a:ln>
          </p:spPr>
          <p:txBody>
            <a:bodyPr wrap="none">
              <a:spAutoFit/>
            </a:bodyPr>
            <a:lstStyle/>
            <a:p>
              <a:pPr algn="ctr"/>
              <a:r>
                <a:rPr lang="en-US" sz="800">
                  <a:solidFill>
                    <a:srgbClr val="FF0000"/>
                  </a:solidFill>
                  <a:latin typeface="Gill Sans MT" pitchFamily="34" charset="0"/>
                  <a:ea typeface="ＭＳ Ｐゴシック"/>
                  <a:cs typeface="ＭＳ Ｐゴシック"/>
                </a:rPr>
                <a:t>Decide;</a:t>
              </a:r>
            </a:p>
            <a:p>
              <a:pPr algn="ctr"/>
              <a:r>
                <a:rPr lang="en-US" sz="800">
                  <a:solidFill>
                    <a:srgbClr val="FF0000"/>
                  </a:solidFill>
                  <a:latin typeface="Gill Sans MT" pitchFamily="34" charset="0"/>
                  <a:ea typeface="ＭＳ Ｐゴシック"/>
                  <a:cs typeface="ＭＳ Ｐゴシック"/>
                </a:rPr>
                <a:t>Hypothesize</a:t>
              </a:r>
            </a:p>
          </p:txBody>
        </p:sp>
      </p:grpSp>
      <p:cxnSp>
        <p:nvCxnSpPr>
          <p:cNvPr id="28692" name="AutoShape 270"/>
          <p:cNvCxnSpPr>
            <a:cxnSpLocks noChangeShapeType="1"/>
            <a:stCxn id="28919" idx="3"/>
            <a:endCxn id="28916" idx="2"/>
          </p:cNvCxnSpPr>
          <p:nvPr/>
        </p:nvCxnSpPr>
        <p:spPr bwMode="auto">
          <a:xfrm flipV="1">
            <a:off x="932858" y="3471863"/>
            <a:ext cx="743542" cy="5278"/>
          </a:xfrm>
          <a:prstGeom prst="straightConnector1">
            <a:avLst/>
          </a:prstGeom>
          <a:noFill/>
          <a:ln w="9525">
            <a:solidFill>
              <a:schemeClr val="tx1"/>
            </a:solidFill>
            <a:round/>
            <a:headEnd/>
            <a:tailEnd type="triangle" w="med" len="med"/>
          </a:ln>
        </p:spPr>
      </p:cxnSp>
      <p:cxnSp>
        <p:nvCxnSpPr>
          <p:cNvPr id="28693" name="AutoShape 271"/>
          <p:cNvCxnSpPr>
            <a:cxnSpLocks noChangeShapeType="1"/>
            <a:stCxn id="28916" idx="6"/>
            <a:endCxn id="28914" idx="2"/>
          </p:cNvCxnSpPr>
          <p:nvPr/>
        </p:nvCxnSpPr>
        <p:spPr bwMode="auto">
          <a:xfrm flipV="1">
            <a:off x="2514600" y="3460750"/>
            <a:ext cx="228600" cy="11113"/>
          </a:xfrm>
          <a:prstGeom prst="straightConnector1">
            <a:avLst/>
          </a:prstGeom>
          <a:noFill/>
          <a:ln w="9525">
            <a:solidFill>
              <a:schemeClr val="tx1"/>
            </a:solidFill>
            <a:round/>
            <a:headEnd/>
            <a:tailEnd type="triangle" w="med" len="med"/>
          </a:ln>
        </p:spPr>
      </p:cxnSp>
      <p:cxnSp>
        <p:nvCxnSpPr>
          <p:cNvPr id="28694" name="AutoShape 272"/>
          <p:cNvCxnSpPr>
            <a:cxnSpLocks noChangeShapeType="1"/>
            <a:stCxn id="28915" idx="3"/>
            <a:endCxn id="28912" idx="2"/>
          </p:cNvCxnSpPr>
          <p:nvPr/>
        </p:nvCxnSpPr>
        <p:spPr bwMode="auto">
          <a:xfrm flipV="1">
            <a:off x="3404177" y="3471863"/>
            <a:ext cx="558223" cy="22741"/>
          </a:xfrm>
          <a:prstGeom prst="straightConnector1">
            <a:avLst/>
          </a:prstGeom>
          <a:noFill/>
          <a:ln w="9525">
            <a:solidFill>
              <a:schemeClr val="tx1"/>
            </a:solidFill>
            <a:round/>
            <a:headEnd/>
            <a:tailEnd type="triangle" w="med" len="med"/>
          </a:ln>
        </p:spPr>
      </p:cxnSp>
      <p:cxnSp>
        <p:nvCxnSpPr>
          <p:cNvPr id="28695" name="AutoShape 273"/>
          <p:cNvCxnSpPr>
            <a:cxnSpLocks noChangeShapeType="1"/>
            <a:stCxn id="28909" idx="3"/>
            <a:endCxn id="28910" idx="2"/>
          </p:cNvCxnSpPr>
          <p:nvPr/>
        </p:nvCxnSpPr>
        <p:spPr bwMode="auto">
          <a:xfrm flipV="1">
            <a:off x="5895724" y="3478213"/>
            <a:ext cx="581276" cy="16391"/>
          </a:xfrm>
          <a:prstGeom prst="straightConnector1">
            <a:avLst/>
          </a:prstGeom>
          <a:noFill/>
          <a:ln w="9525">
            <a:solidFill>
              <a:schemeClr val="tx1"/>
            </a:solidFill>
            <a:round/>
            <a:headEnd/>
            <a:tailEnd type="triangle" w="med" len="med"/>
          </a:ln>
        </p:spPr>
      </p:cxnSp>
      <p:cxnSp>
        <p:nvCxnSpPr>
          <p:cNvPr id="28696" name="AutoShape 274"/>
          <p:cNvCxnSpPr>
            <a:cxnSpLocks noChangeShapeType="1"/>
            <a:stCxn id="28911" idx="3"/>
            <a:endCxn id="28906" idx="2"/>
          </p:cNvCxnSpPr>
          <p:nvPr/>
        </p:nvCxnSpPr>
        <p:spPr bwMode="auto">
          <a:xfrm>
            <a:off x="7154498" y="3459679"/>
            <a:ext cx="617903" cy="12184"/>
          </a:xfrm>
          <a:prstGeom prst="straightConnector1">
            <a:avLst/>
          </a:prstGeom>
          <a:noFill/>
          <a:ln w="9525">
            <a:solidFill>
              <a:schemeClr val="tx1"/>
            </a:solidFill>
            <a:round/>
            <a:headEnd/>
            <a:tailEnd type="triangle" w="med" len="med"/>
          </a:ln>
        </p:spPr>
      </p:cxnSp>
      <p:cxnSp>
        <p:nvCxnSpPr>
          <p:cNvPr id="28697" name="AutoShape 275"/>
          <p:cNvCxnSpPr>
            <a:cxnSpLocks noChangeShapeType="1"/>
            <a:stCxn id="28912" idx="6"/>
            <a:endCxn id="28909" idx="1"/>
          </p:cNvCxnSpPr>
          <p:nvPr/>
        </p:nvCxnSpPr>
        <p:spPr bwMode="auto">
          <a:xfrm>
            <a:off x="4648200" y="3471863"/>
            <a:ext cx="511425" cy="22741"/>
          </a:xfrm>
          <a:prstGeom prst="straightConnector1">
            <a:avLst/>
          </a:prstGeom>
          <a:noFill/>
          <a:ln w="9525">
            <a:solidFill>
              <a:schemeClr val="tx1"/>
            </a:solidFill>
            <a:round/>
            <a:headEnd/>
            <a:tailEnd type="triangle" w="med" len="med"/>
          </a:ln>
        </p:spPr>
      </p:cxnSp>
      <p:grpSp>
        <p:nvGrpSpPr>
          <p:cNvPr id="28698" name="Group 276"/>
          <p:cNvGrpSpPr>
            <a:grpSpLocks/>
          </p:cNvGrpSpPr>
          <p:nvPr/>
        </p:nvGrpSpPr>
        <p:grpSpPr bwMode="auto">
          <a:xfrm>
            <a:off x="533400" y="2743204"/>
            <a:ext cx="685800" cy="385763"/>
            <a:chOff x="288" y="2064"/>
            <a:chExt cx="432" cy="243"/>
          </a:xfrm>
        </p:grpSpPr>
        <p:sp>
          <p:nvSpPr>
            <p:cNvPr id="28904" name="Oval 277"/>
            <p:cNvSpPr>
              <a:spLocks noChangeArrowheads="1"/>
            </p:cNvSpPr>
            <p:nvPr/>
          </p:nvSpPr>
          <p:spPr bwMode="auto">
            <a:xfrm>
              <a:off x="288" y="2064"/>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905" name="Text Box 278"/>
            <p:cNvSpPr txBox="1">
              <a:spLocks noChangeArrowheads="1"/>
            </p:cNvSpPr>
            <p:nvPr/>
          </p:nvSpPr>
          <p:spPr bwMode="auto">
            <a:xfrm>
              <a:off x="367" y="2074"/>
              <a:ext cx="310"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Define</a:t>
              </a:r>
            </a:p>
            <a:p>
              <a:pPr algn="ctr"/>
              <a:r>
                <a:rPr lang="en-US" sz="900">
                  <a:latin typeface="Gill Sans MT" pitchFamily="34" charset="0"/>
                  <a:ea typeface="ＭＳ Ｐゴシック"/>
                  <a:cs typeface="ＭＳ Ｐゴシック"/>
                </a:rPr>
                <a:t>Goals</a:t>
              </a:r>
            </a:p>
          </p:txBody>
        </p:sp>
      </p:grpSp>
      <p:grpSp>
        <p:nvGrpSpPr>
          <p:cNvPr id="28699" name="Group 279"/>
          <p:cNvGrpSpPr>
            <a:grpSpLocks/>
          </p:cNvGrpSpPr>
          <p:nvPr/>
        </p:nvGrpSpPr>
        <p:grpSpPr bwMode="auto">
          <a:xfrm>
            <a:off x="457200" y="2133600"/>
            <a:ext cx="838200" cy="381000"/>
            <a:chOff x="288" y="1344"/>
            <a:chExt cx="528" cy="240"/>
          </a:xfrm>
        </p:grpSpPr>
        <p:sp>
          <p:nvSpPr>
            <p:cNvPr id="28902" name="Oval 280"/>
            <p:cNvSpPr>
              <a:spLocks noChangeArrowheads="1"/>
            </p:cNvSpPr>
            <p:nvPr/>
          </p:nvSpPr>
          <p:spPr bwMode="auto">
            <a:xfrm>
              <a:off x="336" y="1344"/>
              <a:ext cx="480"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903" name="Text Box 281"/>
            <p:cNvSpPr txBox="1">
              <a:spLocks noChangeArrowheads="1"/>
            </p:cNvSpPr>
            <p:nvPr/>
          </p:nvSpPr>
          <p:spPr bwMode="auto">
            <a:xfrm>
              <a:off x="288" y="1344"/>
              <a:ext cx="528" cy="212"/>
            </a:xfrm>
            <a:prstGeom prst="rect">
              <a:avLst/>
            </a:prstGeom>
            <a:noFill/>
            <a:ln w="9525">
              <a:noFill/>
              <a:miter lim="800000"/>
              <a:headEnd/>
              <a:tailEnd/>
            </a:ln>
          </p:spPr>
          <p:txBody>
            <a:bodyPr>
              <a:spAutoFit/>
            </a:bodyPr>
            <a:lstStyle/>
            <a:p>
              <a:pPr algn="ctr"/>
              <a:r>
                <a:rPr lang="en-US" sz="800">
                  <a:latin typeface="Gill Sans MT" pitchFamily="34" charset="0"/>
                  <a:ea typeface="ＭＳ Ｐゴシック"/>
                  <a:cs typeface="ＭＳ Ｐゴシック"/>
                </a:rPr>
                <a:t>Set global</a:t>
              </a:r>
            </a:p>
            <a:p>
              <a:pPr algn="ctr"/>
              <a:r>
                <a:rPr lang="en-US" sz="800">
                  <a:latin typeface="Gill Sans MT" pitchFamily="34" charset="0"/>
                  <a:ea typeface="ＭＳ Ｐゴシック"/>
                  <a:cs typeface="ＭＳ Ｐゴシック"/>
                </a:rPr>
                <a:t>Requirements</a:t>
              </a:r>
            </a:p>
          </p:txBody>
        </p:sp>
      </p:grpSp>
      <p:grpSp>
        <p:nvGrpSpPr>
          <p:cNvPr id="28700" name="Group 282"/>
          <p:cNvGrpSpPr>
            <a:grpSpLocks/>
          </p:cNvGrpSpPr>
          <p:nvPr/>
        </p:nvGrpSpPr>
        <p:grpSpPr bwMode="auto">
          <a:xfrm>
            <a:off x="393700" y="3810000"/>
            <a:ext cx="693738" cy="381000"/>
            <a:chOff x="288" y="2064"/>
            <a:chExt cx="437" cy="240"/>
          </a:xfrm>
        </p:grpSpPr>
        <p:sp>
          <p:nvSpPr>
            <p:cNvPr id="28900" name="Oval 283"/>
            <p:cNvSpPr>
              <a:spLocks noChangeArrowheads="1"/>
            </p:cNvSpPr>
            <p:nvPr/>
          </p:nvSpPr>
          <p:spPr bwMode="auto">
            <a:xfrm>
              <a:off x="288" y="2064"/>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901" name="Text Box 284"/>
            <p:cNvSpPr txBox="1">
              <a:spLocks noChangeArrowheads="1"/>
            </p:cNvSpPr>
            <p:nvPr/>
          </p:nvSpPr>
          <p:spPr bwMode="auto">
            <a:xfrm>
              <a:off x="318" y="2082"/>
              <a:ext cx="407" cy="213"/>
            </a:xfrm>
            <a:prstGeom prst="rect">
              <a:avLst/>
            </a:prstGeom>
            <a:noFill/>
            <a:ln w="9525">
              <a:noFill/>
              <a:miter lim="800000"/>
              <a:headEnd/>
              <a:tailEnd/>
            </a:ln>
          </p:spPr>
          <p:txBody>
            <a:bodyPr wrap="none">
              <a:spAutoFit/>
            </a:bodyPr>
            <a:lstStyle/>
            <a:p>
              <a:pPr algn="ctr"/>
              <a:r>
                <a:rPr lang="en-US" sz="800">
                  <a:latin typeface="Gill Sans MT" pitchFamily="34" charset="0"/>
                  <a:ea typeface="ＭＳ Ｐゴシック"/>
                  <a:cs typeface="ＭＳ Ｐゴシック"/>
                </a:rPr>
                <a:t>Identify</a:t>
              </a:r>
            </a:p>
            <a:p>
              <a:pPr algn="ctr"/>
              <a:r>
                <a:rPr lang="en-US" sz="800">
                  <a:latin typeface="Gill Sans MT" pitchFamily="34" charset="0"/>
                  <a:ea typeface="ＭＳ Ｐゴシック"/>
                  <a:cs typeface="ＭＳ Ｐゴシック"/>
                </a:rPr>
                <a:t>Customers</a:t>
              </a:r>
            </a:p>
          </p:txBody>
        </p:sp>
      </p:grpSp>
      <p:grpSp>
        <p:nvGrpSpPr>
          <p:cNvPr id="28701" name="Group 285"/>
          <p:cNvGrpSpPr>
            <a:grpSpLocks/>
          </p:cNvGrpSpPr>
          <p:nvPr/>
        </p:nvGrpSpPr>
        <p:grpSpPr bwMode="auto">
          <a:xfrm>
            <a:off x="381000" y="4343405"/>
            <a:ext cx="685800" cy="415926"/>
            <a:chOff x="288" y="2729"/>
            <a:chExt cx="432" cy="262"/>
          </a:xfrm>
        </p:grpSpPr>
        <p:sp>
          <p:nvSpPr>
            <p:cNvPr id="28898" name="Oval 286"/>
            <p:cNvSpPr>
              <a:spLocks noChangeArrowheads="1"/>
            </p:cNvSpPr>
            <p:nvPr/>
          </p:nvSpPr>
          <p:spPr bwMode="auto">
            <a:xfrm>
              <a:off x="288" y="2736"/>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99" name="Text Box 287"/>
            <p:cNvSpPr txBox="1">
              <a:spLocks noChangeArrowheads="1"/>
            </p:cNvSpPr>
            <p:nvPr/>
          </p:nvSpPr>
          <p:spPr bwMode="auto">
            <a:xfrm>
              <a:off x="347" y="2729"/>
              <a:ext cx="342" cy="262"/>
            </a:xfrm>
            <a:prstGeom prst="rect">
              <a:avLst/>
            </a:prstGeom>
            <a:noFill/>
            <a:ln w="9525">
              <a:noFill/>
              <a:miter lim="800000"/>
              <a:headEnd/>
              <a:tailEnd/>
            </a:ln>
          </p:spPr>
          <p:txBody>
            <a:bodyPr wrap="none">
              <a:spAutoFit/>
            </a:bodyPr>
            <a:lstStyle/>
            <a:p>
              <a:pPr algn="ctr"/>
              <a:r>
                <a:rPr lang="en-US" sz="700">
                  <a:latin typeface="Gill Sans MT" pitchFamily="34" charset="0"/>
                  <a:ea typeface="ＭＳ Ｐゴシック"/>
                  <a:cs typeface="ＭＳ Ｐゴシック"/>
                </a:rPr>
                <a:t>Define</a:t>
              </a:r>
            </a:p>
            <a:p>
              <a:pPr algn="ctr"/>
              <a:r>
                <a:rPr lang="en-US" sz="700">
                  <a:latin typeface="Gill Sans MT" pitchFamily="34" charset="0"/>
                  <a:ea typeface="ＭＳ Ｐゴシック"/>
                  <a:cs typeface="ＭＳ Ｐゴシック"/>
                </a:rPr>
                <a:t>General</a:t>
              </a:r>
            </a:p>
            <a:p>
              <a:pPr algn="ctr"/>
              <a:r>
                <a:rPr lang="en-US" sz="700">
                  <a:latin typeface="Gill Sans MT" pitchFamily="34" charset="0"/>
                  <a:ea typeface="ＭＳ Ｐゴシック"/>
                  <a:cs typeface="ＭＳ Ｐゴシック"/>
                </a:rPr>
                <a:t>Approach</a:t>
              </a:r>
            </a:p>
          </p:txBody>
        </p:sp>
      </p:grpSp>
      <p:cxnSp>
        <p:nvCxnSpPr>
          <p:cNvPr id="28702" name="AutoShape 288"/>
          <p:cNvCxnSpPr>
            <a:cxnSpLocks noChangeShapeType="1"/>
            <a:stCxn id="28919" idx="1"/>
            <a:endCxn id="28903" idx="1"/>
          </p:cNvCxnSpPr>
          <p:nvPr/>
        </p:nvCxnSpPr>
        <p:spPr bwMode="auto">
          <a:xfrm rot="10800000" flipH="1">
            <a:off x="267290" y="2301875"/>
            <a:ext cx="189909" cy="1175266"/>
          </a:xfrm>
          <a:prstGeom prst="curvedConnector3">
            <a:avLst>
              <a:gd name="adj1" fmla="val -120373"/>
            </a:avLst>
          </a:prstGeom>
          <a:noFill/>
          <a:ln w="9525">
            <a:solidFill>
              <a:schemeClr val="tx1"/>
            </a:solidFill>
            <a:round/>
            <a:headEnd/>
            <a:tailEnd type="triangle" w="med" len="med"/>
          </a:ln>
        </p:spPr>
      </p:cxnSp>
      <p:cxnSp>
        <p:nvCxnSpPr>
          <p:cNvPr id="28703" name="AutoShape 290"/>
          <p:cNvCxnSpPr>
            <a:cxnSpLocks noChangeShapeType="1"/>
            <a:stCxn id="28918" idx="2"/>
            <a:endCxn id="28900" idx="2"/>
          </p:cNvCxnSpPr>
          <p:nvPr/>
        </p:nvCxnSpPr>
        <p:spPr bwMode="auto">
          <a:xfrm rot="10800000" flipH="1" flipV="1">
            <a:off x="228600" y="3467100"/>
            <a:ext cx="165100" cy="533400"/>
          </a:xfrm>
          <a:prstGeom prst="curvedConnector3">
            <a:avLst>
              <a:gd name="adj1" fmla="val -138463"/>
            </a:avLst>
          </a:prstGeom>
          <a:noFill/>
          <a:ln w="9525">
            <a:solidFill>
              <a:schemeClr val="tx1"/>
            </a:solidFill>
            <a:round/>
            <a:headEnd/>
            <a:tailEnd type="triangle" w="med" len="med"/>
          </a:ln>
        </p:spPr>
      </p:cxnSp>
      <p:cxnSp>
        <p:nvCxnSpPr>
          <p:cNvPr id="28704" name="AutoShape 291"/>
          <p:cNvCxnSpPr>
            <a:cxnSpLocks noChangeShapeType="1"/>
            <a:stCxn id="28918" idx="2"/>
          </p:cNvCxnSpPr>
          <p:nvPr/>
        </p:nvCxnSpPr>
        <p:spPr bwMode="auto">
          <a:xfrm rot="10800000" flipH="1" flipV="1">
            <a:off x="228600" y="3467100"/>
            <a:ext cx="152400" cy="1028700"/>
          </a:xfrm>
          <a:prstGeom prst="curvedConnector4">
            <a:avLst>
              <a:gd name="adj1" fmla="val -53130"/>
              <a:gd name="adj2" fmla="val 97681"/>
            </a:avLst>
          </a:prstGeom>
          <a:noFill/>
          <a:ln w="9525">
            <a:solidFill>
              <a:schemeClr val="tx1"/>
            </a:solidFill>
            <a:round/>
            <a:headEnd/>
            <a:tailEnd type="triangle" w="med" len="med"/>
          </a:ln>
        </p:spPr>
      </p:cxnSp>
      <p:cxnSp>
        <p:nvCxnSpPr>
          <p:cNvPr id="28705" name="AutoShape 292"/>
          <p:cNvCxnSpPr>
            <a:cxnSpLocks noChangeShapeType="1"/>
            <a:stCxn id="28901" idx="3"/>
            <a:endCxn id="28919" idx="3"/>
          </p:cNvCxnSpPr>
          <p:nvPr/>
        </p:nvCxnSpPr>
        <p:spPr bwMode="auto">
          <a:xfrm flipH="1" flipV="1">
            <a:off x="932858" y="3477141"/>
            <a:ext cx="155483" cy="530711"/>
          </a:xfrm>
          <a:prstGeom prst="straightConnector1">
            <a:avLst/>
          </a:prstGeom>
          <a:noFill/>
          <a:ln w="9525">
            <a:solidFill>
              <a:schemeClr val="tx1"/>
            </a:solidFill>
            <a:round/>
            <a:headEnd/>
            <a:tailEnd type="triangle" w="med" len="med"/>
          </a:ln>
        </p:spPr>
      </p:cxnSp>
      <p:cxnSp>
        <p:nvCxnSpPr>
          <p:cNvPr id="28706" name="AutoShape 293"/>
          <p:cNvCxnSpPr>
            <a:cxnSpLocks noChangeShapeType="1"/>
            <a:stCxn id="28904" idx="6"/>
            <a:endCxn id="28919" idx="3"/>
          </p:cNvCxnSpPr>
          <p:nvPr/>
        </p:nvCxnSpPr>
        <p:spPr bwMode="auto">
          <a:xfrm flipH="1">
            <a:off x="932858" y="2933700"/>
            <a:ext cx="286342" cy="543441"/>
          </a:xfrm>
          <a:prstGeom prst="straightConnector1">
            <a:avLst/>
          </a:prstGeom>
          <a:noFill/>
          <a:ln w="9525">
            <a:solidFill>
              <a:schemeClr val="tx1"/>
            </a:solidFill>
            <a:round/>
            <a:headEnd/>
            <a:tailEnd type="triangle" w="med" len="med"/>
          </a:ln>
        </p:spPr>
      </p:cxnSp>
      <p:cxnSp>
        <p:nvCxnSpPr>
          <p:cNvPr id="28707" name="AutoShape 294"/>
          <p:cNvCxnSpPr>
            <a:cxnSpLocks noChangeShapeType="1"/>
            <a:stCxn id="28898" idx="6"/>
            <a:endCxn id="28919" idx="3"/>
          </p:cNvCxnSpPr>
          <p:nvPr/>
        </p:nvCxnSpPr>
        <p:spPr bwMode="auto">
          <a:xfrm flipH="1" flipV="1">
            <a:off x="932858" y="3477141"/>
            <a:ext cx="133942" cy="1067872"/>
          </a:xfrm>
          <a:prstGeom prst="curvedConnector3">
            <a:avLst>
              <a:gd name="adj1" fmla="val -170671"/>
            </a:avLst>
          </a:prstGeom>
          <a:noFill/>
          <a:ln w="9525">
            <a:solidFill>
              <a:schemeClr val="tx1"/>
            </a:solidFill>
            <a:round/>
            <a:headEnd/>
            <a:tailEnd type="triangle" w="med" len="med"/>
          </a:ln>
        </p:spPr>
      </p:cxnSp>
      <p:cxnSp>
        <p:nvCxnSpPr>
          <p:cNvPr id="28708" name="AutoShape 295"/>
          <p:cNvCxnSpPr>
            <a:cxnSpLocks noChangeShapeType="1"/>
            <a:stCxn id="28903" idx="3"/>
            <a:endCxn id="28919" idx="3"/>
          </p:cNvCxnSpPr>
          <p:nvPr/>
        </p:nvCxnSpPr>
        <p:spPr bwMode="auto">
          <a:xfrm flipH="1">
            <a:off x="932858" y="2301875"/>
            <a:ext cx="362542" cy="1175266"/>
          </a:xfrm>
          <a:prstGeom prst="curvedConnector3">
            <a:avLst>
              <a:gd name="adj1" fmla="val -63055"/>
            </a:avLst>
          </a:prstGeom>
          <a:noFill/>
          <a:ln w="9525">
            <a:solidFill>
              <a:schemeClr val="tx1"/>
            </a:solidFill>
            <a:round/>
            <a:headEnd/>
            <a:tailEnd type="triangle" w="med" len="med"/>
          </a:ln>
        </p:spPr>
      </p:cxnSp>
      <p:grpSp>
        <p:nvGrpSpPr>
          <p:cNvPr id="28709" name="Group 296"/>
          <p:cNvGrpSpPr>
            <a:grpSpLocks/>
          </p:cNvGrpSpPr>
          <p:nvPr/>
        </p:nvGrpSpPr>
        <p:grpSpPr bwMode="auto">
          <a:xfrm>
            <a:off x="1676400" y="1600200"/>
            <a:ext cx="838200" cy="381000"/>
            <a:chOff x="1056" y="2064"/>
            <a:chExt cx="528" cy="240"/>
          </a:xfrm>
        </p:grpSpPr>
        <p:sp>
          <p:nvSpPr>
            <p:cNvPr id="28896" name="Oval 297"/>
            <p:cNvSpPr>
              <a:spLocks noChangeArrowheads="1"/>
            </p:cNvSpPr>
            <p:nvPr/>
          </p:nvSpPr>
          <p:spPr bwMode="auto">
            <a:xfrm>
              <a:off x="1056" y="2064"/>
              <a:ext cx="528"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97" name="Text Box 298"/>
            <p:cNvSpPr txBox="1">
              <a:spLocks noChangeArrowheads="1"/>
            </p:cNvSpPr>
            <p:nvPr/>
          </p:nvSpPr>
          <p:spPr bwMode="auto">
            <a:xfrm>
              <a:off x="1106" y="2064"/>
              <a:ext cx="431"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Customer</a:t>
              </a:r>
            </a:p>
            <a:p>
              <a:pPr algn="ctr"/>
              <a:r>
                <a:rPr lang="en-US" sz="900">
                  <a:latin typeface="Gill Sans MT" pitchFamily="34" charset="0"/>
                  <a:ea typeface="ＭＳ Ｐゴシック"/>
                  <a:cs typeface="ＭＳ Ｐゴシック"/>
                </a:rPr>
                <a:t>input</a:t>
              </a:r>
            </a:p>
          </p:txBody>
        </p:sp>
      </p:grpSp>
      <p:grpSp>
        <p:nvGrpSpPr>
          <p:cNvPr id="28710" name="Group 299"/>
          <p:cNvGrpSpPr>
            <a:grpSpLocks/>
          </p:cNvGrpSpPr>
          <p:nvPr/>
        </p:nvGrpSpPr>
        <p:grpSpPr bwMode="auto">
          <a:xfrm>
            <a:off x="1676400" y="2209800"/>
            <a:ext cx="838200" cy="381000"/>
            <a:chOff x="1056" y="2064"/>
            <a:chExt cx="528" cy="240"/>
          </a:xfrm>
        </p:grpSpPr>
        <p:sp>
          <p:nvSpPr>
            <p:cNvPr id="28894" name="Oval 300"/>
            <p:cNvSpPr>
              <a:spLocks noChangeArrowheads="1"/>
            </p:cNvSpPr>
            <p:nvPr/>
          </p:nvSpPr>
          <p:spPr bwMode="auto">
            <a:xfrm>
              <a:off x="1056" y="2064"/>
              <a:ext cx="528"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95" name="Text Box 301"/>
            <p:cNvSpPr txBox="1">
              <a:spLocks noChangeArrowheads="1"/>
            </p:cNvSpPr>
            <p:nvPr/>
          </p:nvSpPr>
          <p:spPr bwMode="auto">
            <a:xfrm>
              <a:off x="1109" y="2064"/>
              <a:ext cx="426"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Identify</a:t>
              </a:r>
            </a:p>
            <a:p>
              <a:pPr algn="ctr"/>
              <a:r>
                <a:rPr lang="en-US" sz="900">
                  <a:latin typeface="Gill Sans MT" pitchFamily="34" charset="0"/>
                  <a:ea typeface="ＭＳ Ｐゴシック"/>
                  <a:cs typeface="ＭＳ Ｐゴシック"/>
                </a:rPr>
                <a:t>algorithms</a:t>
              </a:r>
            </a:p>
          </p:txBody>
        </p:sp>
      </p:grpSp>
      <p:grpSp>
        <p:nvGrpSpPr>
          <p:cNvPr id="28711" name="Group 302"/>
          <p:cNvGrpSpPr>
            <a:grpSpLocks/>
          </p:cNvGrpSpPr>
          <p:nvPr/>
        </p:nvGrpSpPr>
        <p:grpSpPr bwMode="auto">
          <a:xfrm>
            <a:off x="1600200" y="4114800"/>
            <a:ext cx="838200" cy="381000"/>
            <a:chOff x="1056" y="2064"/>
            <a:chExt cx="528" cy="240"/>
          </a:xfrm>
        </p:grpSpPr>
        <p:sp>
          <p:nvSpPr>
            <p:cNvPr id="28892" name="Oval 303"/>
            <p:cNvSpPr>
              <a:spLocks noChangeArrowheads="1"/>
            </p:cNvSpPr>
            <p:nvPr/>
          </p:nvSpPr>
          <p:spPr bwMode="auto">
            <a:xfrm>
              <a:off x="1056" y="2064"/>
              <a:ext cx="528"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93" name="Text Box 304"/>
            <p:cNvSpPr txBox="1">
              <a:spLocks noChangeArrowheads="1"/>
            </p:cNvSpPr>
            <p:nvPr/>
          </p:nvSpPr>
          <p:spPr bwMode="auto">
            <a:xfrm>
              <a:off x="1140" y="2064"/>
              <a:ext cx="365"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Detailed</a:t>
              </a:r>
            </a:p>
            <a:p>
              <a:pPr algn="ctr"/>
              <a:r>
                <a:rPr lang="en-US" sz="900">
                  <a:latin typeface="Gill Sans MT" pitchFamily="34" charset="0"/>
                  <a:ea typeface="ＭＳ Ｐゴシック"/>
                  <a:cs typeface="ＭＳ Ｐゴシック"/>
                </a:rPr>
                <a:t>Design</a:t>
              </a:r>
            </a:p>
          </p:txBody>
        </p:sp>
      </p:grpSp>
      <p:grpSp>
        <p:nvGrpSpPr>
          <p:cNvPr id="28712" name="Group 305"/>
          <p:cNvGrpSpPr>
            <a:grpSpLocks/>
          </p:cNvGrpSpPr>
          <p:nvPr/>
        </p:nvGrpSpPr>
        <p:grpSpPr bwMode="auto">
          <a:xfrm>
            <a:off x="1600200" y="4800600"/>
            <a:ext cx="838200" cy="381000"/>
            <a:chOff x="1056" y="2064"/>
            <a:chExt cx="528" cy="240"/>
          </a:xfrm>
        </p:grpSpPr>
        <p:sp>
          <p:nvSpPr>
            <p:cNvPr id="28890" name="Oval 306"/>
            <p:cNvSpPr>
              <a:spLocks noChangeArrowheads="1"/>
            </p:cNvSpPr>
            <p:nvPr/>
          </p:nvSpPr>
          <p:spPr bwMode="auto">
            <a:xfrm>
              <a:off x="1056" y="2064"/>
              <a:ext cx="528"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91" name="Text Box 307"/>
            <p:cNvSpPr txBox="1">
              <a:spLocks noChangeArrowheads="1"/>
            </p:cNvSpPr>
            <p:nvPr/>
          </p:nvSpPr>
          <p:spPr bwMode="auto">
            <a:xfrm>
              <a:off x="1156" y="2064"/>
              <a:ext cx="332"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Recruit</a:t>
              </a:r>
            </a:p>
            <a:p>
              <a:pPr algn="ctr"/>
              <a:r>
                <a:rPr lang="en-US" sz="900">
                  <a:latin typeface="Gill Sans MT" pitchFamily="34" charset="0"/>
                  <a:ea typeface="ＭＳ Ｐゴシック"/>
                  <a:cs typeface="ＭＳ Ｐゴシック"/>
                </a:rPr>
                <a:t>Team</a:t>
              </a:r>
            </a:p>
          </p:txBody>
        </p:sp>
      </p:grpSp>
      <p:grpSp>
        <p:nvGrpSpPr>
          <p:cNvPr id="28713" name="Group 308"/>
          <p:cNvGrpSpPr>
            <a:grpSpLocks/>
          </p:cNvGrpSpPr>
          <p:nvPr/>
        </p:nvGrpSpPr>
        <p:grpSpPr bwMode="auto">
          <a:xfrm>
            <a:off x="1676400" y="914400"/>
            <a:ext cx="838200" cy="381000"/>
            <a:chOff x="1056" y="2064"/>
            <a:chExt cx="528" cy="240"/>
          </a:xfrm>
        </p:grpSpPr>
        <p:sp>
          <p:nvSpPr>
            <p:cNvPr id="28888" name="Oval 309"/>
            <p:cNvSpPr>
              <a:spLocks noChangeArrowheads="1"/>
            </p:cNvSpPr>
            <p:nvPr/>
          </p:nvSpPr>
          <p:spPr bwMode="auto">
            <a:xfrm>
              <a:off x="1056" y="2064"/>
              <a:ext cx="528"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89" name="Text Box 310"/>
            <p:cNvSpPr txBox="1">
              <a:spLocks noChangeArrowheads="1"/>
            </p:cNvSpPr>
            <p:nvPr/>
          </p:nvSpPr>
          <p:spPr bwMode="auto">
            <a:xfrm>
              <a:off x="1140" y="2064"/>
              <a:ext cx="365"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Detailed</a:t>
              </a:r>
            </a:p>
            <a:p>
              <a:pPr algn="ctr"/>
              <a:r>
                <a:rPr lang="en-US" sz="900">
                  <a:latin typeface="Gill Sans MT" pitchFamily="34" charset="0"/>
                  <a:ea typeface="ＭＳ Ｐゴシック"/>
                  <a:cs typeface="ＭＳ Ｐゴシック"/>
                </a:rPr>
                <a:t>Goals</a:t>
              </a:r>
            </a:p>
          </p:txBody>
        </p:sp>
      </p:grpSp>
      <p:grpSp>
        <p:nvGrpSpPr>
          <p:cNvPr id="28714" name="Group 311"/>
          <p:cNvGrpSpPr>
            <a:grpSpLocks/>
          </p:cNvGrpSpPr>
          <p:nvPr/>
        </p:nvGrpSpPr>
        <p:grpSpPr bwMode="auto">
          <a:xfrm>
            <a:off x="1600200" y="5410200"/>
            <a:ext cx="838200" cy="457200"/>
            <a:chOff x="1008" y="3408"/>
            <a:chExt cx="528" cy="288"/>
          </a:xfrm>
        </p:grpSpPr>
        <p:sp>
          <p:nvSpPr>
            <p:cNvPr id="28886" name="Oval 312"/>
            <p:cNvSpPr>
              <a:spLocks noChangeArrowheads="1"/>
            </p:cNvSpPr>
            <p:nvPr/>
          </p:nvSpPr>
          <p:spPr bwMode="auto">
            <a:xfrm>
              <a:off x="1008" y="3408"/>
              <a:ext cx="528" cy="288"/>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87" name="Text Box 313"/>
            <p:cNvSpPr txBox="1">
              <a:spLocks noChangeArrowheads="1"/>
            </p:cNvSpPr>
            <p:nvPr/>
          </p:nvSpPr>
          <p:spPr bwMode="auto">
            <a:xfrm>
              <a:off x="1028" y="3418"/>
              <a:ext cx="493"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Computing</a:t>
              </a:r>
            </a:p>
            <a:p>
              <a:pPr algn="ctr"/>
              <a:r>
                <a:rPr lang="en-US" sz="900">
                  <a:latin typeface="Gill Sans MT" pitchFamily="34" charset="0"/>
                  <a:ea typeface="ＭＳ Ｐゴシック"/>
                  <a:cs typeface="ＭＳ Ｐゴシック"/>
                </a:rPr>
                <a:t>environment</a:t>
              </a:r>
            </a:p>
          </p:txBody>
        </p:sp>
      </p:grpSp>
      <p:grpSp>
        <p:nvGrpSpPr>
          <p:cNvPr id="28715" name="Group 314"/>
          <p:cNvGrpSpPr>
            <a:grpSpLocks/>
          </p:cNvGrpSpPr>
          <p:nvPr/>
        </p:nvGrpSpPr>
        <p:grpSpPr bwMode="auto">
          <a:xfrm>
            <a:off x="1676400" y="2667000"/>
            <a:ext cx="838200" cy="474663"/>
            <a:chOff x="1056" y="1680"/>
            <a:chExt cx="528" cy="299"/>
          </a:xfrm>
        </p:grpSpPr>
        <p:sp>
          <p:nvSpPr>
            <p:cNvPr id="28884" name="Oval 315"/>
            <p:cNvSpPr>
              <a:spLocks noChangeArrowheads="1"/>
            </p:cNvSpPr>
            <p:nvPr/>
          </p:nvSpPr>
          <p:spPr bwMode="auto">
            <a:xfrm>
              <a:off x="1056" y="1680"/>
              <a:ext cx="528" cy="288"/>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85" name="Text Box 316"/>
            <p:cNvSpPr txBox="1">
              <a:spLocks noChangeArrowheads="1"/>
            </p:cNvSpPr>
            <p:nvPr/>
          </p:nvSpPr>
          <p:spPr bwMode="auto">
            <a:xfrm>
              <a:off x="1091" y="1688"/>
              <a:ext cx="463" cy="291"/>
            </a:xfrm>
            <a:prstGeom prst="rect">
              <a:avLst/>
            </a:prstGeom>
            <a:noFill/>
            <a:ln w="9525">
              <a:noFill/>
              <a:miter lim="800000"/>
              <a:headEnd/>
              <a:tailEnd/>
            </a:ln>
          </p:spPr>
          <p:txBody>
            <a:bodyPr wrap="none">
              <a:spAutoFit/>
            </a:bodyPr>
            <a:lstStyle/>
            <a:p>
              <a:pPr algn="ctr"/>
              <a:r>
                <a:rPr lang="en-US" sz="800">
                  <a:latin typeface="Gill Sans MT" pitchFamily="34" charset="0"/>
                  <a:ea typeface="ＭＳ Ｐゴシック"/>
                  <a:cs typeface="ＭＳ Ｐゴシック"/>
                </a:rPr>
                <a:t>Select</a:t>
              </a:r>
            </a:p>
            <a:p>
              <a:pPr algn="ctr"/>
              <a:r>
                <a:rPr lang="en-US" sz="800">
                  <a:latin typeface="Gill Sans MT" pitchFamily="34" charset="0"/>
                  <a:ea typeface="ＭＳ Ｐゴシック"/>
                  <a:cs typeface="ＭＳ Ｐゴシック"/>
                </a:rPr>
                <a:t>Programming</a:t>
              </a:r>
            </a:p>
            <a:p>
              <a:pPr algn="ctr"/>
              <a:r>
                <a:rPr lang="en-US" sz="800">
                  <a:latin typeface="Gill Sans MT" pitchFamily="34" charset="0"/>
                  <a:ea typeface="ＭＳ Ｐゴシック"/>
                  <a:cs typeface="ＭＳ Ｐゴシック"/>
                </a:rPr>
                <a:t>Model</a:t>
              </a:r>
            </a:p>
          </p:txBody>
        </p:sp>
      </p:grpSp>
      <p:cxnSp>
        <p:nvCxnSpPr>
          <p:cNvPr id="28716" name="AutoShape 317"/>
          <p:cNvCxnSpPr>
            <a:cxnSpLocks noChangeShapeType="1"/>
            <a:stCxn id="28916" idx="2"/>
            <a:endCxn id="28884" idx="2"/>
          </p:cNvCxnSpPr>
          <p:nvPr/>
        </p:nvCxnSpPr>
        <p:spPr bwMode="auto">
          <a:xfrm rot="10800000" flipH="1">
            <a:off x="1676400" y="2895600"/>
            <a:ext cx="1588" cy="576263"/>
          </a:xfrm>
          <a:prstGeom prst="curvedConnector3">
            <a:avLst>
              <a:gd name="adj1" fmla="val -4600005"/>
            </a:avLst>
          </a:prstGeom>
          <a:noFill/>
          <a:ln w="9525">
            <a:solidFill>
              <a:schemeClr val="tx1"/>
            </a:solidFill>
            <a:round/>
            <a:headEnd/>
            <a:tailEnd type="triangle" w="med" len="med"/>
          </a:ln>
        </p:spPr>
      </p:cxnSp>
      <p:cxnSp>
        <p:nvCxnSpPr>
          <p:cNvPr id="28717" name="AutoShape 318"/>
          <p:cNvCxnSpPr>
            <a:cxnSpLocks noChangeShapeType="1"/>
            <a:stCxn id="28916" idx="2"/>
            <a:endCxn id="28894" idx="2"/>
          </p:cNvCxnSpPr>
          <p:nvPr/>
        </p:nvCxnSpPr>
        <p:spPr bwMode="auto">
          <a:xfrm rot="10800000" flipH="1">
            <a:off x="1676400" y="2400300"/>
            <a:ext cx="1588" cy="1071563"/>
          </a:xfrm>
          <a:prstGeom prst="curvedConnector3">
            <a:avLst>
              <a:gd name="adj1" fmla="val -7700005"/>
            </a:avLst>
          </a:prstGeom>
          <a:noFill/>
          <a:ln w="9525">
            <a:solidFill>
              <a:schemeClr val="tx1"/>
            </a:solidFill>
            <a:round/>
            <a:headEnd/>
            <a:tailEnd type="triangle" w="med" len="med"/>
          </a:ln>
        </p:spPr>
      </p:cxnSp>
      <p:cxnSp>
        <p:nvCxnSpPr>
          <p:cNvPr id="28718" name="AutoShape 319"/>
          <p:cNvCxnSpPr>
            <a:cxnSpLocks noChangeShapeType="1"/>
            <a:stCxn id="28916" idx="2"/>
            <a:endCxn id="28896" idx="2"/>
          </p:cNvCxnSpPr>
          <p:nvPr/>
        </p:nvCxnSpPr>
        <p:spPr bwMode="auto">
          <a:xfrm rot="10800000" flipH="1">
            <a:off x="1676400" y="1790700"/>
            <a:ext cx="1588" cy="1681163"/>
          </a:xfrm>
          <a:prstGeom prst="curvedConnector3">
            <a:avLst>
              <a:gd name="adj1" fmla="val -10900005"/>
            </a:avLst>
          </a:prstGeom>
          <a:noFill/>
          <a:ln w="9525">
            <a:solidFill>
              <a:schemeClr val="tx1"/>
            </a:solidFill>
            <a:round/>
            <a:headEnd/>
            <a:tailEnd type="triangle" w="med" len="med"/>
          </a:ln>
        </p:spPr>
      </p:cxnSp>
      <p:cxnSp>
        <p:nvCxnSpPr>
          <p:cNvPr id="28719" name="AutoShape 320"/>
          <p:cNvCxnSpPr>
            <a:cxnSpLocks noChangeShapeType="1"/>
            <a:stCxn id="28916" idx="2"/>
            <a:endCxn id="28888" idx="2"/>
          </p:cNvCxnSpPr>
          <p:nvPr/>
        </p:nvCxnSpPr>
        <p:spPr bwMode="auto">
          <a:xfrm rot="10800000" flipH="1">
            <a:off x="1676400" y="1104900"/>
            <a:ext cx="1588" cy="2366963"/>
          </a:xfrm>
          <a:prstGeom prst="curvedConnector3">
            <a:avLst>
              <a:gd name="adj1" fmla="val -14400005"/>
            </a:avLst>
          </a:prstGeom>
          <a:noFill/>
          <a:ln w="9525">
            <a:solidFill>
              <a:schemeClr val="tx1"/>
            </a:solidFill>
            <a:round/>
            <a:headEnd/>
            <a:tailEnd type="triangle" w="med" len="med"/>
          </a:ln>
        </p:spPr>
      </p:cxnSp>
      <p:cxnSp>
        <p:nvCxnSpPr>
          <p:cNvPr id="28720" name="AutoShape 321"/>
          <p:cNvCxnSpPr>
            <a:cxnSpLocks noChangeShapeType="1"/>
            <a:stCxn id="28916" idx="2"/>
          </p:cNvCxnSpPr>
          <p:nvPr/>
        </p:nvCxnSpPr>
        <p:spPr bwMode="auto">
          <a:xfrm rot="10800000" flipV="1">
            <a:off x="1600200" y="3471863"/>
            <a:ext cx="76200" cy="795337"/>
          </a:xfrm>
          <a:prstGeom prst="curvedConnector2">
            <a:avLst/>
          </a:prstGeom>
          <a:noFill/>
          <a:ln w="9525">
            <a:solidFill>
              <a:schemeClr val="tx1"/>
            </a:solidFill>
            <a:round/>
            <a:headEnd/>
            <a:tailEnd type="triangle" w="med" len="med"/>
          </a:ln>
        </p:spPr>
      </p:cxnSp>
      <p:cxnSp>
        <p:nvCxnSpPr>
          <p:cNvPr id="28721" name="AutoShape 322"/>
          <p:cNvCxnSpPr>
            <a:cxnSpLocks noChangeShapeType="1"/>
            <a:stCxn id="28916" idx="2"/>
            <a:endCxn id="28890" idx="2"/>
          </p:cNvCxnSpPr>
          <p:nvPr/>
        </p:nvCxnSpPr>
        <p:spPr bwMode="auto">
          <a:xfrm rot="10800000" flipV="1">
            <a:off x="1600200" y="3471863"/>
            <a:ext cx="76200" cy="1519237"/>
          </a:xfrm>
          <a:prstGeom prst="curvedConnector3">
            <a:avLst>
              <a:gd name="adj1" fmla="val 272917"/>
            </a:avLst>
          </a:prstGeom>
          <a:noFill/>
          <a:ln w="9525">
            <a:solidFill>
              <a:schemeClr val="tx1"/>
            </a:solidFill>
            <a:round/>
            <a:headEnd/>
            <a:tailEnd type="triangle" w="med" len="med"/>
          </a:ln>
        </p:spPr>
      </p:cxnSp>
      <p:cxnSp>
        <p:nvCxnSpPr>
          <p:cNvPr id="28722" name="AutoShape 323"/>
          <p:cNvCxnSpPr>
            <a:cxnSpLocks noChangeShapeType="1"/>
            <a:stCxn id="28916" idx="2"/>
            <a:endCxn id="28886" idx="2"/>
          </p:cNvCxnSpPr>
          <p:nvPr/>
        </p:nvCxnSpPr>
        <p:spPr bwMode="auto">
          <a:xfrm rot="10800000" flipV="1">
            <a:off x="1600200" y="3471863"/>
            <a:ext cx="76200" cy="2166937"/>
          </a:xfrm>
          <a:prstGeom prst="curvedConnector3">
            <a:avLst>
              <a:gd name="adj1" fmla="val 400000"/>
            </a:avLst>
          </a:prstGeom>
          <a:noFill/>
          <a:ln w="9525">
            <a:solidFill>
              <a:schemeClr val="tx1"/>
            </a:solidFill>
            <a:round/>
            <a:headEnd/>
            <a:tailEnd type="triangle" w="med" len="med"/>
          </a:ln>
        </p:spPr>
      </p:cxnSp>
      <p:cxnSp>
        <p:nvCxnSpPr>
          <p:cNvPr id="28723" name="AutoShape 324"/>
          <p:cNvCxnSpPr>
            <a:cxnSpLocks noChangeShapeType="1"/>
            <a:stCxn id="28892" idx="6"/>
            <a:endCxn id="28916" idx="6"/>
          </p:cNvCxnSpPr>
          <p:nvPr/>
        </p:nvCxnSpPr>
        <p:spPr bwMode="auto">
          <a:xfrm flipV="1">
            <a:off x="2438400" y="3471863"/>
            <a:ext cx="76200" cy="833437"/>
          </a:xfrm>
          <a:prstGeom prst="curvedConnector3">
            <a:avLst>
              <a:gd name="adj1" fmla="val 249995"/>
            </a:avLst>
          </a:prstGeom>
          <a:noFill/>
          <a:ln w="9525">
            <a:solidFill>
              <a:schemeClr val="tx1"/>
            </a:solidFill>
            <a:round/>
            <a:headEnd/>
            <a:tailEnd type="triangle" w="med" len="med"/>
          </a:ln>
        </p:spPr>
      </p:cxnSp>
      <p:cxnSp>
        <p:nvCxnSpPr>
          <p:cNvPr id="28724" name="AutoShape 325"/>
          <p:cNvCxnSpPr>
            <a:cxnSpLocks noChangeShapeType="1"/>
            <a:stCxn id="28890" idx="6"/>
            <a:endCxn id="28916" idx="6"/>
          </p:cNvCxnSpPr>
          <p:nvPr/>
        </p:nvCxnSpPr>
        <p:spPr bwMode="auto">
          <a:xfrm flipV="1">
            <a:off x="2438400" y="3471863"/>
            <a:ext cx="76200" cy="1519237"/>
          </a:xfrm>
          <a:prstGeom prst="curvedConnector3">
            <a:avLst>
              <a:gd name="adj1" fmla="val 400000"/>
            </a:avLst>
          </a:prstGeom>
          <a:noFill/>
          <a:ln w="9525">
            <a:solidFill>
              <a:schemeClr val="tx1"/>
            </a:solidFill>
            <a:round/>
            <a:headEnd/>
            <a:tailEnd type="triangle" w="med" len="med"/>
          </a:ln>
        </p:spPr>
      </p:cxnSp>
      <p:cxnSp>
        <p:nvCxnSpPr>
          <p:cNvPr id="28725" name="AutoShape 326"/>
          <p:cNvCxnSpPr>
            <a:cxnSpLocks noChangeShapeType="1"/>
            <a:stCxn id="28886" idx="6"/>
            <a:endCxn id="28916" idx="6"/>
          </p:cNvCxnSpPr>
          <p:nvPr/>
        </p:nvCxnSpPr>
        <p:spPr bwMode="auto">
          <a:xfrm flipV="1">
            <a:off x="2438400" y="3471863"/>
            <a:ext cx="76200" cy="2166937"/>
          </a:xfrm>
          <a:prstGeom prst="curvedConnector3">
            <a:avLst>
              <a:gd name="adj1" fmla="val 400000"/>
            </a:avLst>
          </a:prstGeom>
          <a:noFill/>
          <a:ln w="9525">
            <a:solidFill>
              <a:schemeClr val="tx1"/>
            </a:solidFill>
            <a:round/>
            <a:headEnd/>
            <a:tailEnd type="triangle" w="med" len="med"/>
          </a:ln>
        </p:spPr>
      </p:cxnSp>
      <p:cxnSp>
        <p:nvCxnSpPr>
          <p:cNvPr id="28726" name="AutoShape 327"/>
          <p:cNvCxnSpPr>
            <a:cxnSpLocks noChangeShapeType="1"/>
            <a:stCxn id="28884" idx="6"/>
            <a:endCxn id="28916" idx="6"/>
          </p:cNvCxnSpPr>
          <p:nvPr/>
        </p:nvCxnSpPr>
        <p:spPr bwMode="auto">
          <a:xfrm>
            <a:off x="2514600" y="2895600"/>
            <a:ext cx="1588" cy="576263"/>
          </a:xfrm>
          <a:prstGeom prst="curvedConnector3">
            <a:avLst>
              <a:gd name="adj1" fmla="val 3900000"/>
            </a:avLst>
          </a:prstGeom>
          <a:noFill/>
          <a:ln w="9525">
            <a:solidFill>
              <a:schemeClr val="tx1"/>
            </a:solidFill>
            <a:round/>
            <a:headEnd/>
            <a:tailEnd type="triangle" w="med" len="med"/>
          </a:ln>
        </p:spPr>
      </p:cxnSp>
      <p:cxnSp>
        <p:nvCxnSpPr>
          <p:cNvPr id="28727" name="AutoShape 328"/>
          <p:cNvCxnSpPr>
            <a:cxnSpLocks noChangeShapeType="1"/>
            <a:stCxn id="28894" idx="6"/>
            <a:endCxn id="28916" idx="6"/>
          </p:cNvCxnSpPr>
          <p:nvPr/>
        </p:nvCxnSpPr>
        <p:spPr bwMode="auto">
          <a:xfrm>
            <a:off x="2514600" y="2400300"/>
            <a:ext cx="1588" cy="1071563"/>
          </a:xfrm>
          <a:prstGeom prst="curvedConnector3">
            <a:avLst>
              <a:gd name="adj1" fmla="val 7800000"/>
            </a:avLst>
          </a:prstGeom>
          <a:noFill/>
          <a:ln w="9525">
            <a:solidFill>
              <a:schemeClr val="tx1"/>
            </a:solidFill>
            <a:round/>
            <a:headEnd/>
            <a:tailEnd type="triangle" w="med" len="med"/>
          </a:ln>
        </p:spPr>
      </p:cxnSp>
      <p:cxnSp>
        <p:nvCxnSpPr>
          <p:cNvPr id="28728" name="AutoShape 329"/>
          <p:cNvCxnSpPr>
            <a:cxnSpLocks noChangeShapeType="1"/>
            <a:stCxn id="28896" idx="6"/>
            <a:endCxn id="28916" idx="6"/>
          </p:cNvCxnSpPr>
          <p:nvPr/>
        </p:nvCxnSpPr>
        <p:spPr bwMode="auto">
          <a:xfrm>
            <a:off x="2514600" y="1790700"/>
            <a:ext cx="1588" cy="1681163"/>
          </a:xfrm>
          <a:prstGeom prst="curvedConnector3">
            <a:avLst>
              <a:gd name="adj1" fmla="val 10900005"/>
            </a:avLst>
          </a:prstGeom>
          <a:noFill/>
          <a:ln w="9525">
            <a:solidFill>
              <a:schemeClr val="tx1"/>
            </a:solidFill>
            <a:round/>
            <a:headEnd/>
            <a:tailEnd type="triangle" w="med" len="med"/>
          </a:ln>
        </p:spPr>
      </p:cxnSp>
      <p:cxnSp>
        <p:nvCxnSpPr>
          <p:cNvPr id="28729" name="AutoShape 330"/>
          <p:cNvCxnSpPr>
            <a:cxnSpLocks noChangeShapeType="1"/>
            <a:stCxn id="28888" idx="6"/>
            <a:endCxn id="28916" idx="6"/>
          </p:cNvCxnSpPr>
          <p:nvPr/>
        </p:nvCxnSpPr>
        <p:spPr bwMode="auto">
          <a:xfrm>
            <a:off x="2514600" y="1104900"/>
            <a:ext cx="1588" cy="2366963"/>
          </a:xfrm>
          <a:prstGeom prst="curvedConnector3">
            <a:avLst>
              <a:gd name="adj1" fmla="val 14400005"/>
            </a:avLst>
          </a:prstGeom>
          <a:noFill/>
          <a:ln w="9525">
            <a:solidFill>
              <a:schemeClr val="tx1"/>
            </a:solidFill>
            <a:round/>
            <a:headEnd/>
            <a:tailEnd type="triangle" w="med" len="med"/>
          </a:ln>
        </p:spPr>
      </p:cxnSp>
      <p:cxnSp>
        <p:nvCxnSpPr>
          <p:cNvPr id="28730" name="AutoShape 331"/>
          <p:cNvCxnSpPr>
            <a:cxnSpLocks noChangeShapeType="1"/>
          </p:cNvCxnSpPr>
          <p:nvPr/>
        </p:nvCxnSpPr>
        <p:spPr bwMode="auto">
          <a:xfrm rot="-5400000" flipH="1" flipV="1">
            <a:off x="1216026" y="1249362"/>
            <a:ext cx="533400" cy="1184275"/>
          </a:xfrm>
          <a:prstGeom prst="curvedConnector4">
            <a:avLst>
              <a:gd name="adj1" fmla="val -42856"/>
              <a:gd name="adj2" fmla="val 101741"/>
            </a:avLst>
          </a:prstGeom>
          <a:noFill/>
          <a:ln w="9525">
            <a:solidFill>
              <a:schemeClr val="tx1"/>
            </a:solidFill>
            <a:round/>
            <a:headEnd/>
            <a:tailEnd type="triangle" w="med" len="med"/>
          </a:ln>
        </p:spPr>
      </p:cxnSp>
      <p:cxnSp>
        <p:nvCxnSpPr>
          <p:cNvPr id="28731" name="AutoShape 332"/>
          <p:cNvCxnSpPr>
            <a:cxnSpLocks noChangeShapeType="1"/>
            <a:endCxn id="28903" idx="1"/>
          </p:cNvCxnSpPr>
          <p:nvPr/>
        </p:nvCxnSpPr>
        <p:spPr bwMode="auto">
          <a:xfrm rot="16200000" flipV="1">
            <a:off x="190500" y="2568575"/>
            <a:ext cx="609600" cy="76200"/>
          </a:xfrm>
          <a:prstGeom prst="curvedConnector4">
            <a:avLst>
              <a:gd name="adj1" fmla="val 36199"/>
              <a:gd name="adj2" fmla="val 400000"/>
            </a:avLst>
          </a:prstGeom>
          <a:noFill/>
          <a:ln w="9525">
            <a:solidFill>
              <a:schemeClr val="tx1"/>
            </a:solidFill>
            <a:round/>
            <a:headEnd/>
            <a:tailEnd type="triangle" w="med" len="med"/>
          </a:ln>
        </p:spPr>
      </p:cxnSp>
      <p:grpSp>
        <p:nvGrpSpPr>
          <p:cNvPr id="28732" name="Group 333"/>
          <p:cNvGrpSpPr>
            <a:grpSpLocks/>
          </p:cNvGrpSpPr>
          <p:nvPr/>
        </p:nvGrpSpPr>
        <p:grpSpPr bwMode="auto">
          <a:xfrm>
            <a:off x="2962277" y="2301875"/>
            <a:ext cx="750888" cy="441325"/>
            <a:chOff x="1866" y="1450"/>
            <a:chExt cx="473" cy="278"/>
          </a:xfrm>
        </p:grpSpPr>
        <p:sp>
          <p:nvSpPr>
            <p:cNvPr id="28882" name="Oval 334"/>
            <p:cNvSpPr>
              <a:spLocks noChangeArrowheads="1"/>
            </p:cNvSpPr>
            <p:nvPr/>
          </p:nvSpPr>
          <p:spPr bwMode="auto">
            <a:xfrm>
              <a:off x="1872" y="1488"/>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83" name="Text Box 335"/>
            <p:cNvSpPr txBox="1">
              <a:spLocks noChangeArrowheads="1"/>
            </p:cNvSpPr>
            <p:nvPr/>
          </p:nvSpPr>
          <p:spPr bwMode="auto">
            <a:xfrm>
              <a:off x="1866" y="1450"/>
              <a:ext cx="473"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Write</a:t>
              </a:r>
            </a:p>
            <a:p>
              <a:pPr algn="ctr"/>
              <a:r>
                <a:rPr lang="en-US" sz="900">
                  <a:latin typeface="Gill Sans MT" pitchFamily="34" charset="0"/>
                  <a:ea typeface="ＭＳ Ｐゴシック"/>
                  <a:cs typeface="ＭＳ Ｐゴシック"/>
                </a:rPr>
                <a:t>Component</a:t>
              </a:r>
            </a:p>
          </p:txBody>
        </p:sp>
      </p:grpSp>
      <p:grpSp>
        <p:nvGrpSpPr>
          <p:cNvPr id="28733" name="Group 336"/>
          <p:cNvGrpSpPr>
            <a:grpSpLocks/>
          </p:cNvGrpSpPr>
          <p:nvPr/>
        </p:nvGrpSpPr>
        <p:grpSpPr bwMode="auto">
          <a:xfrm>
            <a:off x="3044827" y="1676400"/>
            <a:ext cx="750888" cy="381000"/>
            <a:chOff x="1918" y="1056"/>
            <a:chExt cx="473" cy="240"/>
          </a:xfrm>
        </p:grpSpPr>
        <p:sp>
          <p:nvSpPr>
            <p:cNvPr id="28880" name="Oval 337"/>
            <p:cNvSpPr>
              <a:spLocks noChangeArrowheads="1"/>
            </p:cNvSpPr>
            <p:nvPr/>
          </p:nvSpPr>
          <p:spPr bwMode="auto">
            <a:xfrm>
              <a:off x="1920" y="1056"/>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81" name="Text Box 338"/>
            <p:cNvSpPr txBox="1">
              <a:spLocks noChangeArrowheads="1"/>
            </p:cNvSpPr>
            <p:nvPr/>
          </p:nvSpPr>
          <p:spPr bwMode="auto">
            <a:xfrm>
              <a:off x="1918" y="1056"/>
              <a:ext cx="473"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Debug</a:t>
              </a:r>
            </a:p>
            <a:p>
              <a:pPr algn="ctr"/>
              <a:r>
                <a:rPr lang="en-US" sz="900">
                  <a:latin typeface="Gill Sans MT" pitchFamily="34" charset="0"/>
                  <a:ea typeface="ＭＳ Ｐゴシック"/>
                  <a:cs typeface="ＭＳ Ｐゴシック"/>
                </a:rPr>
                <a:t>Component</a:t>
              </a:r>
            </a:p>
          </p:txBody>
        </p:sp>
      </p:grpSp>
      <p:grpSp>
        <p:nvGrpSpPr>
          <p:cNvPr id="28734" name="Group 339"/>
          <p:cNvGrpSpPr>
            <a:grpSpLocks/>
          </p:cNvGrpSpPr>
          <p:nvPr/>
        </p:nvGrpSpPr>
        <p:grpSpPr bwMode="auto">
          <a:xfrm>
            <a:off x="3044825" y="838200"/>
            <a:ext cx="765175" cy="381000"/>
            <a:chOff x="1918" y="528"/>
            <a:chExt cx="482" cy="240"/>
          </a:xfrm>
        </p:grpSpPr>
        <p:sp>
          <p:nvSpPr>
            <p:cNvPr id="28878" name="Oval 340"/>
            <p:cNvSpPr>
              <a:spLocks noChangeArrowheads="1"/>
            </p:cNvSpPr>
            <p:nvPr/>
          </p:nvSpPr>
          <p:spPr bwMode="auto">
            <a:xfrm>
              <a:off x="1920" y="528"/>
              <a:ext cx="480"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79" name="Text Box 341"/>
            <p:cNvSpPr txBox="1">
              <a:spLocks noChangeArrowheads="1"/>
            </p:cNvSpPr>
            <p:nvPr/>
          </p:nvSpPr>
          <p:spPr bwMode="auto">
            <a:xfrm>
              <a:off x="1918" y="528"/>
              <a:ext cx="473"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Test</a:t>
              </a:r>
            </a:p>
            <a:p>
              <a:pPr algn="ctr"/>
              <a:r>
                <a:rPr lang="en-US" sz="900">
                  <a:latin typeface="Gill Sans MT" pitchFamily="34" charset="0"/>
                  <a:ea typeface="ＭＳ Ｐゴシック"/>
                  <a:cs typeface="ＭＳ Ｐゴシック"/>
                </a:rPr>
                <a:t>Component</a:t>
              </a:r>
            </a:p>
          </p:txBody>
        </p:sp>
      </p:grpSp>
      <p:cxnSp>
        <p:nvCxnSpPr>
          <p:cNvPr id="28735" name="AutoShape 342"/>
          <p:cNvCxnSpPr>
            <a:cxnSpLocks noChangeShapeType="1"/>
            <a:stCxn id="28914" idx="2"/>
            <a:endCxn id="28882" idx="2"/>
          </p:cNvCxnSpPr>
          <p:nvPr/>
        </p:nvCxnSpPr>
        <p:spPr bwMode="auto">
          <a:xfrm rot="10800000" flipH="1">
            <a:off x="2743200" y="2552700"/>
            <a:ext cx="228600" cy="908050"/>
          </a:xfrm>
          <a:prstGeom prst="curvedConnector3">
            <a:avLst>
              <a:gd name="adj1" fmla="val -100000"/>
            </a:avLst>
          </a:prstGeom>
          <a:noFill/>
          <a:ln w="9525">
            <a:solidFill>
              <a:schemeClr val="tx1"/>
            </a:solidFill>
            <a:round/>
            <a:headEnd/>
            <a:tailEnd type="triangle" w="med" len="med"/>
          </a:ln>
        </p:spPr>
      </p:cxnSp>
      <p:cxnSp>
        <p:nvCxnSpPr>
          <p:cNvPr id="28736" name="AutoShape 343"/>
          <p:cNvCxnSpPr>
            <a:cxnSpLocks noChangeShapeType="1"/>
            <a:stCxn id="28882" idx="2"/>
            <a:endCxn id="28880" idx="2"/>
          </p:cNvCxnSpPr>
          <p:nvPr/>
        </p:nvCxnSpPr>
        <p:spPr bwMode="auto">
          <a:xfrm rot="10800000" flipH="1">
            <a:off x="2971800" y="1866900"/>
            <a:ext cx="76200" cy="685800"/>
          </a:xfrm>
          <a:prstGeom prst="curvedConnector3">
            <a:avLst>
              <a:gd name="adj1" fmla="val -300000"/>
            </a:avLst>
          </a:prstGeom>
          <a:noFill/>
          <a:ln w="9525">
            <a:solidFill>
              <a:schemeClr val="tx1"/>
            </a:solidFill>
            <a:round/>
            <a:headEnd/>
            <a:tailEnd type="triangle" w="med" len="med"/>
          </a:ln>
        </p:spPr>
      </p:cxnSp>
      <p:cxnSp>
        <p:nvCxnSpPr>
          <p:cNvPr id="28737" name="AutoShape 344"/>
          <p:cNvCxnSpPr>
            <a:cxnSpLocks noChangeShapeType="1"/>
            <a:stCxn id="28880" idx="2"/>
            <a:endCxn id="28878" idx="2"/>
          </p:cNvCxnSpPr>
          <p:nvPr/>
        </p:nvCxnSpPr>
        <p:spPr bwMode="auto">
          <a:xfrm rot="10800000" flipH="1">
            <a:off x="3048000" y="1028700"/>
            <a:ext cx="1588" cy="838200"/>
          </a:xfrm>
          <a:prstGeom prst="curvedConnector3">
            <a:avLst>
              <a:gd name="adj1" fmla="val -14400005"/>
            </a:avLst>
          </a:prstGeom>
          <a:noFill/>
          <a:ln w="9525">
            <a:solidFill>
              <a:schemeClr val="tx1"/>
            </a:solidFill>
            <a:round/>
            <a:headEnd/>
            <a:tailEnd type="triangle" w="med" len="med"/>
          </a:ln>
        </p:spPr>
      </p:cxnSp>
      <p:cxnSp>
        <p:nvCxnSpPr>
          <p:cNvPr id="28738" name="AutoShape 345"/>
          <p:cNvCxnSpPr>
            <a:cxnSpLocks noChangeShapeType="1"/>
            <a:stCxn id="28878" idx="6"/>
            <a:endCxn id="28880" idx="6"/>
          </p:cNvCxnSpPr>
          <p:nvPr/>
        </p:nvCxnSpPr>
        <p:spPr bwMode="auto">
          <a:xfrm flipH="1">
            <a:off x="3733800" y="1028700"/>
            <a:ext cx="76200" cy="838200"/>
          </a:xfrm>
          <a:prstGeom prst="curvedConnector3">
            <a:avLst>
              <a:gd name="adj1" fmla="val -300000"/>
            </a:avLst>
          </a:prstGeom>
          <a:noFill/>
          <a:ln w="9525">
            <a:solidFill>
              <a:schemeClr val="tx1"/>
            </a:solidFill>
            <a:round/>
            <a:headEnd/>
            <a:tailEnd type="triangle" w="med" len="med"/>
          </a:ln>
        </p:spPr>
      </p:cxnSp>
      <p:cxnSp>
        <p:nvCxnSpPr>
          <p:cNvPr id="28739" name="AutoShape 346"/>
          <p:cNvCxnSpPr>
            <a:cxnSpLocks noChangeShapeType="1"/>
          </p:cNvCxnSpPr>
          <p:nvPr/>
        </p:nvCxnSpPr>
        <p:spPr bwMode="auto">
          <a:xfrm flipH="1">
            <a:off x="3657600" y="1905000"/>
            <a:ext cx="76200" cy="685800"/>
          </a:xfrm>
          <a:prstGeom prst="curvedConnector3">
            <a:avLst>
              <a:gd name="adj1" fmla="val -300000"/>
            </a:avLst>
          </a:prstGeom>
          <a:noFill/>
          <a:ln w="9525">
            <a:solidFill>
              <a:schemeClr val="tx1"/>
            </a:solidFill>
            <a:round/>
            <a:headEnd/>
            <a:tailEnd type="triangle" w="med" len="med"/>
          </a:ln>
        </p:spPr>
      </p:cxnSp>
      <p:cxnSp>
        <p:nvCxnSpPr>
          <p:cNvPr id="28740" name="AutoShape 347"/>
          <p:cNvCxnSpPr>
            <a:cxnSpLocks noChangeShapeType="1"/>
            <a:stCxn id="28882" idx="6"/>
            <a:endCxn id="28915" idx="3"/>
          </p:cNvCxnSpPr>
          <p:nvPr/>
        </p:nvCxnSpPr>
        <p:spPr bwMode="auto">
          <a:xfrm flipH="1">
            <a:off x="3404177" y="2552700"/>
            <a:ext cx="253423" cy="941904"/>
          </a:xfrm>
          <a:prstGeom prst="curvedConnector3">
            <a:avLst>
              <a:gd name="adj1" fmla="val -90205"/>
            </a:avLst>
          </a:prstGeom>
          <a:noFill/>
          <a:ln w="9525">
            <a:solidFill>
              <a:schemeClr val="tx1"/>
            </a:solidFill>
            <a:round/>
            <a:headEnd/>
            <a:tailEnd type="triangle" w="med" len="med"/>
          </a:ln>
        </p:spPr>
      </p:cxnSp>
      <p:cxnSp>
        <p:nvCxnSpPr>
          <p:cNvPr id="28741" name="AutoShape 348"/>
          <p:cNvCxnSpPr>
            <a:cxnSpLocks noChangeShapeType="1"/>
            <a:stCxn id="28915" idx="0"/>
            <a:endCxn id="28894" idx="6"/>
          </p:cNvCxnSpPr>
          <p:nvPr/>
        </p:nvCxnSpPr>
        <p:spPr bwMode="auto">
          <a:xfrm rot="16200000" flipV="1">
            <a:off x="2359819" y="2555081"/>
            <a:ext cx="909638" cy="600075"/>
          </a:xfrm>
          <a:prstGeom prst="curvedConnector2">
            <a:avLst/>
          </a:prstGeom>
          <a:noFill/>
          <a:ln w="9525">
            <a:solidFill>
              <a:schemeClr val="tx1"/>
            </a:solidFill>
            <a:round/>
            <a:headEnd/>
            <a:tailEnd type="triangle" w="med" len="med"/>
          </a:ln>
        </p:spPr>
      </p:cxnSp>
      <p:cxnSp>
        <p:nvCxnSpPr>
          <p:cNvPr id="28742" name="AutoShape 349"/>
          <p:cNvCxnSpPr>
            <a:cxnSpLocks noChangeShapeType="1"/>
            <a:stCxn id="28915" idx="2"/>
            <a:endCxn id="28892" idx="6"/>
          </p:cNvCxnSpPr>
          <p:nvPr/>
        </p:nvCxnSpPr>
        <p:spPr bwMode="auto">
          <a:xfrm rot="5400000">
            <a:off x="2463523" y="3654148"/>
            <a:ext cx="626030" cy="676275"/>
          </a:xfrm>
          <a:prstGeom prst="curvedConnector2">
            <a:avLst/>
          </a:prstGeom>
          <a:noFill/>
          <a:ln w="9525">
            <a:solidFill>
              <a:schemeClr val="tx1"/>
            </a:solidFill>
            <a:round/>
            <a:headEnd/>
            <a:tailEnd type="triangle" w="med" len="med"/>
          </a:ln>
        </p:spPr>
      </p:cxnSp>
      <p:grpSp>
        <p:nvGrpSpPr>
          <p:cNvPr id="28743" name="Group 350"/>
          <p:cNvGrpSpPr>
            <a:grpSpLocks/>
          </p:cNvGrpSpPr>
          <p:nvPr/>
        </p:nvGrpSpPr>
        <p:grpSpPr bwMode="auto">
          <a:xfrm>
            <a:off x="3429000" y="3962400"/>
            <a:ext cx="685800" cy="400050"/>
            <a:chOff x="2448" y="2496"/>
            <a:chExt cx="432" cy="252"/>
          </a:xfrm>
        </p:grpSpPr>
        <p:sp>
          <p:nvSpPr>
            <p:cNvPr id="28876" name="Oval 351"/>
            <p:cNvSpPr>
              <a:spLocks noChangeArrowheads="1"/>
            </p:cNvSpPr>
            <p:nvPr/>
          </p:nvSpPr>
          <p:spPr bwMode="auto">
            <a:xfrm>
              <a:off x="2448" y="2496"/>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77" name="Text Box 352"/>
            <p:cNvSpPr txBox="1">
              <a:spLocks noChangeArrowheads="1"/>
            </p:cNvSpPr>
            <p:nvPr/>
          </p:nvSpPr>
          <p:spPr bwMode="auto">
            <a:xfrm>
              <a:off x="2512" y="2496"/>
              <a:ext cx="332" cy="252"/>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Define</a:t>
              </a:r>
            </a:p>
            <a:p>
              <a:pPr algn="ctr"/>
              <a:r>
                <a:rPr lang="en-US" sz="1000">
                  <a:latin typeface="Gill Sans MT" pitchFamily="34" charset="0"/>
                  <a:ea typeface="ＭＳ Ｐゴシック"/>
                  <a:cs typeface="ＭＳ Ｐゴシック"/>
                </a:rPr>
                <a:t>tests</a:t>
              </a:r>
            </a:p>
          </p:txBody>
        </p:sp>
      </p:grpSp>
      <p:grpSp>
        <p:nvGrpSpPr>
          <p:cNvPr id="28744" name="Group 353"/>
          <p:cNvGrpSpPr>
            <a:grpSpLocks/>
          </p:cNvGrpSpPr>
          <p:nvPr/>
        </p:nvGrpSpPr>
        <p:grpSpPr bwMode="auto">
          <a:xfrm>
            <a:off x="3276600" y="5029200"/>
            <a:ext cx="914400" cy="457200"/>
            <a:chOff x="2448" y="2832"/>
            <a:chExt cx="576" cy="288"/>
          </a:xfrm>
        </p:grpSpPr>
        <p:sp>
          <p:nvSpPr>
            <p:cNvPr id="28874" name="Oval 354"/>
            <p:cNvSpPr>
              <a:spLocks noChangeArrowheads="1"/>
            </p:cNvSpPr>
            <p:nvPr/>
          </p:nvSpPr>
          <p:spPr bwMode="auto">
            <a:xfrm>
              <a:off x="2448" y="2832"/>
              <a:ext cx="576" cy="288"/>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75" name="Text Box 355"/>
            <p:cNvSpPr txBox="1">
              <a:spLocks noChangeArrowheads="1"/>
            </p:cNvSpPr>
            <p:nvPr/>
          </p:nvSpPr>
          <p:spPr bwMode="auto">
            <a:xfrm>
              <a:off x="2521" y="2849"/>
              <a:ext cx="474" cy="252"/>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Regression</a:t>
              </a:r>
            </a:p>
            <a:p>
              <a:pPr algn="ctr"/>
              <a:r>
                <a:rPr lang="en-US" sz="1000">
                  <a:latin typeface="Gill Sans MT" pitchFamily="34" charset="0"/>
                  <a:ea typeface="ＭＳ Ｐゴシック"/>
                  <a:cs typeface="ＭＳ Ｐゴシック"/>
                </a:rPr>
                <a:t>Tests</a:t>
              </a:r>
            </a:p>
          </p:txBody>
        </p:sp>
      </p:grpSp>
      <p:grpSp>
        <p:nvGrpSpPr>
          <p:cNvPr id="28745" name="Group 356"/>
          <p:cNvGrpSpPr>
            <a:grpSpLocks/>
          </p:cNvGrpSpPr>
          <p:nvPr/>
        </p:nvGrpSpPr>
        <p:grpSpPr bwMode="auto">
          <a:xfrm>
            <a:off x="3846513" y="4419600"/>
            <a:ext cx="846137" cy="457200"/>
            <a:chOff x="2491" y="1632"/>
            <a:chExt cx="533" cy="288"/>
          </a:xfrm>
        </p:grpSpPr>
        <p:sp>
          <p:nvSpPr>
            <p:cNvPr id="28872" name="Oval 357"/>
            <p:cNvSpPr>
              <a:spLocks noChangeArrowheads="1"/>
            </p:cNvSpPr>
            <p:nvPr/>
          </p:nvSpPr>
          <p:spPr bwMode="auto">
            <a:xfrm>
              <a:off x="2496" y="1632"/>
              <a:ext cx="528" cy="288"/>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73" name="Text Box 358"/>
            <p:cNvSpPr txBox="1">
              <a:spLocks noChangeArrowheads="1"/>
            </p:cNvSpPr>
            <p:nvPr/>
          </p:nvSpPr>
          <p:spPr bwMode="auto">
            <a:xfrm>
              <a:off x="2491" y="1670"/>
              <a:ext cx="510" cy="250"/>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Verification</a:t>
              </a:r>
            </a:p>
            <a:p>
              <a:pPr algn="ctr"/>
              <a:r>
                <a:rPr lang="en-US" sz="1000">
                  <a:latin typeface="Gill Sans MT" pitchFamily="34" charset="0"/>
                  <a:ea typeface="ＭＳ Ｐゴシック"/>
                  <a:cs typeface="ＭＳ Ｐゴシック"/>
                </a:rPr>
                <a:t>Tests</a:t>
              </a:r>
            </a:p>
          </p:txBody>
        </p:sp>
      </p:grpSp>
      <p:grpSp>
        <p:nvGrpSpPr>
          <p:cNvPr id="28746" name="Group 359"/>
          <p:cNvGrpSpPr>
            <a:grpSpLocks/>
          </p:cNvGrpSpPr>
          <p:nvPr/>
        </p:nvGrpSpPr>
        <p:grpSpPr bwMode="auto">
          <a:xfrm>
            <a:off x="3276600" y="6172200"/>
            <a:ext cx="762000" cy="460375"/>
            <a:chOff x="2592" y="1104"/>
            <a:chExt cx="480" cy="290"/>
          </a:xfrm>
        </p:grpSpPr>
        <p:sp>
          <p:nvSpPr>
            <p:cNvPr id="28870" name="Oval 360"/>
            <p:cNvSpPr>
              <a:spLocks noChangeArrowheads="1"/>
            </p:cNvSpPr>
            <p:nvPr/>
          </p:nvSpPr>
          <p:spPr bwMode="auto">
            <a:xfrm>
              <a:off x="2592" y="1104"/>
              <a:ext cx="480" cy="288"/>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71" name="Text Box 361"/>
            <p:cNvSpPr txBox="1">
              <a:spLocks noChangeArrowheads="1"/>
            </p:cNvSpPr>
            <p:nvPr/>
          </p:nvSpPr>
          <p:spPr bwMode="auto">
            <a:xfrm>
              <a:off x="2625" y="1142"/>
              <a:ext cx="441" cy="252"/>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Validation</a:t>
              </a:r>
            </a:p>
            <a:p>
              <a:pPr algn="ctr"/>
              <a:r>
                <a:rPr lang="en-US" sz="1000">
                  <a:latin typeface="Gill Sans MT" pitchFamily="34" charset="0"/>
                  <a:ea typeface="ＭＳ Ｐゴシック"/>
                  <a:cs typeface="ＭＳ Ｐゴシック"/>
                </a:rPr>
                <a:t>Tests</a:t>
              </a:r>
            </a:p>
          </p:txBody>
        </p:sp>
      </p:grpSp>
      <p:grpSp>
        <p:nvGrpSpPr>
          <p:cNvPr id="28747" name="Group 362"/>
          <p:cNvGrpSpPr>
            <a:grpSpLocks/>
          </p:cNvGrpSpPr>
          <p:nvPr/>
        </p:nvGrpSpPr>
        <p:grpSpPr bwMode="auto">
          <a:xfrm>
            <a:off x="2971800" y="5562600"/>
            <a:ext cx="762000" cy="460375"/>
            <a:chOff x="2640" y="672"/>
            <a:chExt cx="480" cy="290"/>
          </a:xfrm>
        </p:grpSpPr>
        <p:sp>
          <p:nvSpPr>
            <p:cNvPr id="28868" name="Oval 363"/>
            <p:cNvSpPr>
              <a:spLocks noChangeArrowheads="1"/>
            </p:cNvSpPr>
            <p:nvPr/>
          </p:nvSpPr>
          <p:spPr bwMode="auto">
            <a:xfrm>
              <a:off x="2640" y="672"/>
              <a:ext cx="480" cy="288"/>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69" name="Text Box 364"/>
            <p:cNvSpPr txBox="1">
              <a:spLocks noChangeArrowheads="1"/>
            </p:cNvSpPr>
            <p:nvPr/>
          </p:nvSpPr>
          <p:spPr bwMode="auto">
            <a:xfrm>
              <a:off x="2673" y="710"/>
              <a:ext cx="441" cy="252"/>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Validation</a:t>
              </a:r>
            </a:p>
            <a:p>
              <a:pPr algn="ctr"/>
              <a:r>
                <a:rPr lang="en-US" sz="1000">
                  <a:latin typeface="Gill Sans MT" pitchFamily="34" charset="0"/>
                  <a:ea typeface="ＭＳ Ｐゴシック"/>
                  <a:cs typeface="ＭＳ Ｐゴシック"/>
                </a:rPr>
                <a:t>Expts.</a:t>
              </a:r>
            </a:p>
          </p:txBody>
        </p:sp>
      </p:grpSp>
      <p:cxnSp>
        <p:nvCxnSpPr>
          <p:cNvPr id="28748" name="AutoShape 365"/>
          <p:cNvCxnSpPr>
            <a:cxnSpLocks noChangeShapeType="1"/>
            <a:stCxn id="28912" idx="2"/>
          </p:cNvCxnSpPr>
          <p:nvPr/>
        </p:nvCxnSpPr>
        <p:spPr bwMode="auto">
          <a:xfrm rot="10800000" flipV="1">
            <a:off x="3810000" y="3471863"/>
            <a:ext cx="152400" cy="490537"/>
          </a:xfrm>
          <a:prstGeom prst="curvedConnector2">
            <a:avLst/>
          </a:prstGeom>
          <a:noFill/>
          <a:ln w="9525">
            <a:solidFill>
              <a:schemeClr val="tx1"/>
            </a:solidFill>
            <a:round/>
            <a:headEnd/>
            <a:tailEnd type="triangle" w="med" len="med"/>
          </a:ln>
        </p:spPr>
      </p:cxnSp>
      <p:cxnSp>
        <p:nvCxnSpPr>
          <p:cNvPr id="28749" name="AutoShape 366"/>
          <p:cNvCxnSpPr>
            <a:cxnSpLocks noChangeShapeType="1"/>
            <a:stCxn id="28877" idx="3"/>
            <a:endCxn id="28872" idx="0"/>
          </p:cNvCxnSpPr>
          <p:nvPr/>
        </p:nvCxnSpPr>
        <p:spPr bwMode="auto">
          <a:xfrm>
            <a:off x="4057980" y="4162455"/>
            <a:ext cx="215570" cy="257145"/>
          </a:xfrm>
          <a:prstGeom prst="curvedConnector2">
            <a:avLst/>
          </a:prstGeom>
          <a:noFill/>
          <a:ln w="9525">
            <a:solidFill>
              <a:schemeClr val="tx1"/>
            </a:solidFill>
            <a:round/>
            <a:headEnd/>
            <a:tailEnd type="triangle" w="med" len="med"/>
          </a:ln>
        </p:spPr>
      </p:cxnSp>
      <p:cxnSp>
        <p:nvCxnSpPr>
          <p:cNvPr id="28750" name="AutoShape 367"/>
          <p:cNvCxnSpPr>
            <a:cxnSpLocks noChangeShapeType="1"/>
            <a:stCxn id="28873" idx="2"/>
            <a:endCxn id="28874" idx="0"/>
          </p:cNvCxnSpPr>
          <p:nvPr/>
        </p:nvCxnSpPr>
        <p:spPr bwMode="auto">
          <a:xfrm rot="5400000">
            <a:off x="3916363" y="4694237"/>
            <a:ext cx="152400" cy="517525"/>
          </a:xfrm>
          <a:prstGeom prst="curvedConnector3">
            <a:avLst>
              <a:gd name="adj1" fmla="val 50000"/>
            </a:avLst>
          </a:prstGeom>
          <a:noFill/>
          <a:ln w="9525">
            <a:solidFill>
              <a:schemeClr val="tx1"/>
            </a:solidFill>
            <a:round/>
            <a:headEnd/>
            <a:tailEnd type="triangle" w="med" len="med"/>
          </a:ln>
        </p:spPr>
      </p:cxnSp>
      <p:cxnSp>
        <p:nvCxnSpPr>
          <p:cNvPr id="28751" name="AutoShape 368"/>
          <p:cNvCxnSpPr>
            <a:cxnSpLocks noChangeShapeType="1"/>
            <a:stCxn id="28873" idx="2"/>
            <a:endCxn id="28871" idx="3"/>
          </p:cNvCxnSpPr>
          <p:nvPr/>
        </p:nvCxnSpPr>
        <p:spPr bwMode="auto">
          <a:xfrm rot="5400000">
            <a:off x="3362497" y="5543751"/>
            <a:ext cx="1555780" cy="221878"/>
          </a:xfrm>
          <a:prstGeom prst="curvedConnector2">
            <a:avLst/>
          </a:prstGeom>
          <a:noFill/>
          <a:ln w="9525">
            <a:solidFill>
              <a:schemeClr val="tx1"/>
            </a:solidFill>
            <a:round/>
            <a:headEnd/>
            <a:tailEnd type="triangle" w="med" len="med"/>
          </a:ln>
        </p:spPr>
      </p:cxnSp>
      <p:cxnSp>
        <p:nvCxnSpPr>
          <p:cNvPr id="28752" name="AutoShape 369"/>
          <p:cNvCxnSpPr>
            <a:cxnSpLocks noChangeShapeType="1"/>
            <a:stCxn id="28869" idx="2"/>
          </p:cNvCxnSpPr>
          <p:nvPr/>
        </p:nvCxnSpPr>
        <p:spPr bwMode="auto">
          <a:xfrm rot="16200000" flipH="1">
            <a:off x="3365134" y="6032133"/>
            <a:ext cx="149165" cy="130968"/>
          </a:xfrm>
          <a:prstGeom prst="curvedConnector3">
            <a:avLst>
              <a:gd name="adj1" fmla="val 50000"/>
            </a:avLst>
          </a:prstGeom>
          <a:noFill/>
          <a:ln w="9525">
            <a:solidFill>
              <a:schemeClr val="tx1"/>
            </a:solidFill>
            <a:round/>
            <a:headEnd/>
            <a:tailEnd type="triangle" w="med" len="med"/>
          </a:ln>
        </p:spPr>
      </p:cxnSp>
      <p:cxnSp>
        <p:nvCxnSpPr>
          <p:cNvPr id="28753" name="AutoShape 370"/>
          <p:cNvCxnSpPr>
            <a:cxnSpLocks noChangeShapeType="1"/>
            <a:stCxn id="28874" idx="2"/>
            <a:endCxn id="28886" idx="6"/>
          </p:cNvCxnSpPr>
          <p:nvPr/>
        </p:nvCxnSpPr>
        <p:spPr bwMode="auto">
          <a:xfrm rot="10800000" flipV="1">
            <a:off x="2438400" y="5257800"/>
            <a:ext cx="838200" cy="381000"/>
          </a:xfrm>
          <a:prstGeom prst="curvedConnector3">
            <a:avLst>
              <a:gd name="adj1" fmla="val 50000"/>
            </a:avLst>
          </a:prstGeom>
          <a:noFill/>
          <a:ln w="9525">
            <a:solidFill>
              <a:schemeClr val="tx1"/>
            </a:solidFill>
            <a:round/>
            <a:headEnd/>
            <a:tailEnd type="triangle" w="med" len="med"/>
          </a:ln>
        </p:spPr>
      </p:cxnSp>
      <p:cxnSp>
        <p:nvCxnSpPr>
          <p:cNvPr id="28754" name="AutoShape 371"/>
          <p:cNvCxnSpPr>
            <a:cxnSpLocks noChangeShapeType="1"/>
            <a:stCxn id="28873" idx="3"/>
            <a:endCxn id="28880" idx="6"/>
          </p:cNvCxnSpPr>
          <p:nvPr/>
        </p:nvCxnSpPr>
        <p:spPr bwMode="auto">
          <a:xfrm flipH="1" flipV="1">
            <a:off x="3733800" y="1866900"/>
            <a:ext cx="922338" cy="2811463"/>
          </a:xfrm>
          <a:prstGeom prst="curvedConnector3">
            <a:avLst>
              <a:gd name="adj1" fmla="val -24787"/>
            </a:avLst>
          </a:prstGeom>
          <a:noFill/>
          <a:ln w="9525">
            <a:solidFill>
              <a:schemeClr val="tx1"/>
            </a:solidFill>
            <a:round/>
            <a:headEnd/>
            <a:tailEnd type="triangle" w="med" len="med"/>
          </a:ln>
        </p:spPr>
      </p:cxnSp>
      <p:grpSp>
        <p:nvGrpSpPr>
          <p:cNvPr id="28755" name="Group 372"/>
          <p:cNvGrpSpPr>
            <a:grpSpLocks/>
          </p:cNvGrpSpPr>
          <p:nvPr/>
        </p:nvGrpSpPr>
        <p:grpSpPr bwMode="auto">
          <a:xfrm>
            <a:off x="381000" y="5334000"/>
            <a:ext cx="685800" cy="381000"/>
            <a:chOff x="240" y="3360"/>
            <a:chExt cx="432" cy="240"/>
          </a:xfrm>
        </p:grpSpPr>
        <p:sp>
          <p:nvSpPr>
            <p:cNvPr id="28866" name="Oval 373"/>
            <p:cNvSpPr>
              <a:spLocks noChangeArrowheads="1"/>
            </p:cNvSpPr>
            <p:nvPr/>
          </p:nvSpPr>
          <p:spPr bwMode="auto">
            <a:xfrm>
              <a:off x="240" y="3360"/>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67" name="Text Box 374"/>
            <p:cNvSpPr txBox="1">
              <a:spLocks noChangeArrowheads="1"/>
            </p:cNvSpPr>
            <p:nvPr/>
          </p:nvSpPr>
          <p:spPr bwMode="auto">
            <a:xfrm>
              <a:off x="291" y="3360"/>
              <a:ext cx="309" cy="213"/>
            </a:xfrm>
            <a:prstGeom prst="rect">
              <a:avLst/>
            </a:prstGeom>
            <a:noFill/>
            <a:ln w="9525">
              <a:noFill/>
              <a:miter lim="800000"/>
              <a:headEnd/>
              <a:tailEnd/>
            </a:ln>
          </p:spPr>
          <p:txBody>
            <a:bodyPr wrap="none">
              <a:spAutoFit/>
            </a:bodyPr>
            <a:lstStyle/>
            <a:p>
              <a:pPr algn="ctr"/>
              <a:r>
                <a:rPr lang="en-US" sz="800">
                  <a:latin typeface="Gill Sans MT" pitchFamily="34" charset="0"/>
                  <a:ea typeface="ＭＳ Ｐゴシック"/>
                  <a:cs typeface="ＭＳ Ｐゴシック"/>
                </a:rPr>
                <a:t>Identify</a:t>
              </a:r>
            </a:p>
            <a:p>
              <a:pPr algn="ctr"/>
              <a:r>
                <a:rPr lang="en-US" sz="800">
                  <a:latin typeface="Gill Sans MT" pitchFamily="34" charset="0"/>
                  <a:ea typeface="ＭＳ Ｐゴシック"/>
                  <a:cs typeface="ＭＳ Ｐゴシック"/>
                </a:rPr>
                <a:t>Models</a:t>
              </a:r>
            </a:p>
          </p:txBody>
        </p:sp>
      </p:grpSp>
      <p:cxnSp>
        <p:nvCxnSpPr>
          <p:cNvPr id="28756" name="AutoShape 375"/>
          <p:cNvCxnSpPr>
            <a:cxnSpLocks noChangeShapeType="1"/>
            <a:stCxn id="28918" idx="2"/>
            <a:endCxn id="28866" idx="2"/>
          </p:cNvCxnSpPr>
          <p:nvPr/>
        </p:nvCxnSpPr>
        <p:spPr bwMode="auto">
          <a:xfrm rot="10800000" flipH="1" flipV="1">
            <a:off x="228600" y="3467100"/>
            <a:ext cx="152400" cy="2057400"/>
          </a:xfrm>
          <a:prstGeom prst="curvedConnector3">
            <a:avLst>
              <a:gd name="adj1" fmla="val -150000"/>
            </a:avLst>
          </a:prstGeom>
          <a:noFill/>
          <a:ln w="9525">
            <a:solidFill>
              <a:schemeClr val="tx1"/>
            </a:solidFill>
            <a:round/>
            <a:headEnd/>
            <a:tailEnd type="triangle" w="med" len="med"/>
          </a:ln>
        </p:spPr>
      </p:cxnSp>
      <p:cxnSp>
        <p:nvCxnSpPr>
          <p:cNvPr id="28757" name="AutoShape 376"/>
          <p:cNvCxnSpPr>
            <a:cxnSpLocks noChangeShapeType="1"/>
            <a:stCxn id="28866" idx="6"/>
            <a:endCxn id="28919" idx="3"/>
          </p:cNvCxnSpPr>
          <p:nvPr/>
        </p:nvCxnSpPr>
        <p:spPr bwMode="auto">
          <a:xfrm flipH="1" flipV="1">
            <a:off x="932858" y="3477141"/>
            <a:ext cx="133942" cy="2047359"/>
          </a:xfrm>
          <a:prstGeom prst="curvedConnector3">
            <a:avLst>
              <a:gd name="adj1" fmla="val -170671"/>
            </a:avLst>
          </a:prstGeom>
          <a:noFill/>
          <a:ln w="9525">
            <a:solidFill>
              <a:schemeClr val="tx1"/>
            </a:solidFill>
            <a:round/>
            <a:headEnd/>
            <a:tailEnd type="triangle" w="med" len="med"/>
          </a:ln>
        </p:spPr>
      </p:cxnSp>
      <p:cxnSp>
        <p:nvCxnSpPr>
          <p:cNvPr id="28758" name="AutoShape 377"/>
          <p:cNvCxnSpPr>
            <a:cxnSpLocks noChangeShapeType="1"/>
            <a:stCxn id="28871" idx="3"/>
            <a:endCxn id="28869" idx="3"/>
          </p:cNvCxnSpPr>
          <p:nvPr/>
        </p:nvCxnSpPr>
        <p:spPr bwMode="auto">
          <a:xfrm flipH="1" flipV="1">
            <a:off x="3724648" y="5822980"/>
            <a:ext cx="304800" cy="609600"/>
          </a:xfrm>
          <a:prstGeom prst="curvedConnector3">
            <a:avLst>
              <a:gd name="adj1" fmla="val -75000"/>
            </a:avLst>
          </a:prstGeom>
          <a:noFill/>
          <a:ln w="9525">
            <a:solidFill>
              <a:schemeClr val="tx1"/>
            </a:solidFill>
            <a:round/>
            <a:headEnd/>
            <a:tailEnd type="triangle" w="med" len="med"/>
          </a:ln>
        </p:spPr>
      </p:cxnSp>
      <p:cxnSp>
        <p:nvCxnSpPr>
          <p:cNvPr id="28759" name="AutoShape 378"/>
          <p:cNvCxnSpPr>
            <a:cxnSpLocks noChangeShapeType="1"/>
            <a:stCxn id="28873" idx="3"/>
            <a:endCxn id="28912" idx="6"/>
          </p:cNvCxnSpPr>
          <p:nvPr/>
        </p:nvCxnSpPr>
        <p:spPr bwMode="auto">
          <a:xfrm flipH="1" flipV="1">
            <a:off x="4648200" y="3471863"/>
            <a:ext cx="7938" cy="1206500"/>
          </a:xfrm>
          <a:prstGeom prst="curvedConnector3">
            <a:avLst>
              <a:gd name="adj1" fmla="val -2880000"/>
            </a:avLst>
          </a:prstGeom>
          <a:noFill/>
          <a:ln w="9525">
            <a:solidFill>
              <a:schemeClr val="tx1"/>
            </a:solidFill>
            <a:round/>
            <a:headEnd/>
            <a:tailEnd type="triangle" w="med" len="med"/>
          </a:ln>
        </p:spPr>
      </p:cxnSp>
      <p:cxnSp>
        <p:nvCxnSpPr>
          <p:cNvPr id="28760" name="AutoShape 379"/>
          <p:cNvCxnSpPr>
            <a:cxnSpLocks noChangeShapeType="1"/>
            <a:stCxn id="28874" idx="2"/>
            <a:endCxn id="28915" idx="2"/>
          </p:cNvCxnSpPr>
          <p:nvPr/>
        </p:nvCxnSpPr>
        <p:spPr bwMode="auto">
          <a:xfrm rot="10800000">
            <a:off x="3114676" y="3679270"/>
            <a:ext cx="161925" cy="1578530"/>
          </a:xfrm>
          <a:prstGeom prst="curvedConnector2">
            <a:avLst/>
          </a:prstGeom>
          <a:noFill/>
          <a:ln w="9525">
            <a:solidFill>
              <a:schemeClr val="tx1"/>
            </a:solidFill>
            <a:round/>
            <a:headEnd/>
            <a:tailEnd type="triangle" w="med" len="med"/>
          </a:ln>
        </p:spPr>
      </p:cxnSp>
      <p:cxnSp>
        <p:nvCxnSpPr>
          <p:cNvPr id="28761" name="AutoShape 380"/>
          <p:cNvCxnSpPr>
            <a:cxnSpLocks noChangeShapeType="1"/>
          </p:cNvCxnSpPr>
          <p:nvPr/>
        </p:nvCxnSpPr>
        <p:spPr bwMode="auto">
          <a:xfrm rot="10800000">
            <a:off x="2133600" y="3657600"/>
            <a:ext cx="1711325" cy="1031875"/>
          </a:xfrm>
          <a:prstGeom prst="curvedConnector2">
            <a:avLst/>
          </a:prstGeom>
          <a:noFill/>
          <a:ln w="9525">
            <a:solidFill>
              <a:schemeClr val="tx1"/>
            </a:solidFill>
            <a:round/>
            <a:headEnd/>
            <a:tailEnd type="triangle" w="med" len="med"/>
          </a:ln>
        </p:spPr>
      </p:cxnSp>
      <p:cxnSp>
        <p:nvCxnSpPr>
          <p:cNvPr id="28762" name="AutoShape 381"/>
          <p:cNvCxnSpPr>
            <a:cxnSpLocks noChangeShapeType="1"/>
            <a:stCxn id="28871" idx="1"/>
            <a:endCxn id="28866" idx="4"/>
          </p:cNvCxnSpPr>
          <p:nvPr/>
        </p:nvCxnSpPr>
        <p:spPr bwMode="auto">
          <a:xfrm rot="10800000">
            <a:off x="723901" y="5715000"/>
            <a:ext cx="2604715" cy="717580"/>
          </a:xfrm>
          <a:prstGeom prst="curvedConnector2">
            <a:avLst/>
          </a:prstGeom>
          <a:noFill/>
          <a:ln w="9525">
            <a:solidFill>
              <a:schemeClr val="tx1"/>
            </a:solidFill>
            <a:round/>
            <a:headEnd/>
            <a:tailEnd type="triangle" w="med" len="med"/>
          </a:ln>
        </p:spPr>
      </p:cxnSp>
      <p:cxnSp>
        <p:nvCxnSpPr>
          <p:cNvPr id="28763" name="AutoShape 382"/>
          <p:cNvCxnSpPr>
            <a:cxnSpLocks noChangeShapeType="1"/>
            <a:stCxn id="28871" idx="3"/>
            <a:endCxn id="28909" idx="2"/>
          </p:cNvCxnSpPr>
          <p:nvPr/>
        </p:nvCxnSpPr>
        <p:spPr bwMode="auto">
          <a:xfrm flipV="1">
            <a:off x="4029448" y="3679270"/>
            <a:ext cx="1498227" cy="2753310"/>
          </a:xfrm>
          <a:prstGeom prst="curvedConnector2">
            <a:avLst/>
          </a:prstGeom>
          <a:noFill/>
          <a:ln w="9525">
            <a:solidFill>
              <a:schemeClr val="tx1"/>
            </a:solidFill>
            <a:round/>
            <a:headEnd/>
            <a:tailEnd type="triangle" w="med" len="med"/>
          </a:ln>
        </p:spPr>
      </p:cxnSp>
      <p:cxnSp>
        <p:nvCxnSpPr>
          <p:cNvPr id="28764" name="AutoShape 383"/>
          <p:cNvCxnSpPr>
            <a:cxnSpLocks noChangeShapeType="1"/>
            <a:stCxn id="28887" idx="1"/>
            <a:endCxn id="28899" idx="2"/>
          </p:cNvCxnSpPr>
          <p:nvPr/>
        </p:nvCxnSpPr>
        <p:spPr bwMode="auto">
          <a:xfrm rot="10800000">
            <a:off x="745332" y="4758899"/>
            <a:ext cx="885850" cy="851843"/>
          </a:xfrm>
          <a:prstGeom prst="curvedConnector2">
            <a:avLst/>
          </a:prstGeom>
          <a:noFill/>
          <a:ln w="9525">
            <a:solidFill>
              <a:schemeClr val="tx1"/>
            </a:solidFill>
            <a:round/>
            <a:headEnd/>
            <a:tailEnd type="triangle" w="med" len="med"/>
          </a:ln>
        </p:spPr>
      </p:cxnSp>
      <p:cxnSp>
        <p:nvCxnSpPr>
          <p:cNvPr id="28765" name="AutoShape 384"/>
          <p:cNvCxnSpPr>
            <a:cxnSpLocks noChangeShapeType="1"/>
            <a:stCxn id="28873" idx="3"/>
            <a:endCxn id="28909" idx="1"/>
          </p:cNvCxnSpPr>
          <p:nvPr/>
        </p:nvCxnSpPr>
        <p:spPr bwMode="auto">
          <a:xfrm flipV="1">
            <a:off x="4656138" y="3494604"/>
            <a:ext cx="503487" cy="1183759"/>
          </a:xfrm>
          <a:prstGeom prst="curvedConnector3">
            <a:avLst>
              <a:gd name="adj1" fmla="val 50000"/>
            </a:avLst>
          </a:prstGeom>
          <a:noFill/>
          <a:ln w="9525">
            <a:solidFill>
              <a:schemeClr val="tx1"/>
            </a:solidFill>
            <a:round/>
            <a:headEnd/>
            <a:tailEnd type="triangle" w="med" len="med"/>
          </a:ln>
        </p:spPr>
      </p:cxnSp>
      <p:cxnSp>
        <p:nvCxnSpPr>
          <p:cNvPr id="28766" name="AutoShape 385"/>
          <p:cNvCxnSpPr>
            <a:cxnSpLocks noChangeShapeType="1"/>
            <a:stCxn id="28866" idx="4"/>
            <a:endCxn id="28868" idx="4"/>
          </p:cNvCxnSpPr>
          <p:nvPr/>
        </p:nvCxnSpPr>
        <p:spPr bwMode="auto">
          <a:xfrm rot="16200000" flipH="1">
            <a:off x="1885950" y="4552950"/>
            <a:ext cx="304800" cy="2628900"/>
          </a:xfrm>
          <a:prstGeom prst="curvedConnector3">
            <a:avLst>
              <a:gd name="adj1" fmla="val 175000"/>
            </a:avLst>
          </a:prstGeom>
          <a:noFill/>
          <a:ln w="9525">
            <a:solidFill>
              <a:schemeClr val="tx1"/>
            </a:solidFill>
            <a:round/>
            <a:headEnd/>
            <a:tailEnd type="triangle" w="med" len="med"/>
          </a:ln>
        </p:spPr>
      </p:cxnSp>
      <p:grpSp>
        <p:nvGrpSpPr>
          <p:cNvPr id="28767" name="Group 386"/>
          <p:cNvGrpSpPr>
            <a:grpSpLocks/>
          </p:cNvGrpSpPr>
          <p:nvPr/>
        </p:nvGrpSpPr>
        <p:grpSpPr bwMode="auto">
          <a:xfrm>
            <a:off x="5181600" y="2590805"/>
            <a:ext cx="685800" cy="382588"/>
            <a:chOff x="2448" y="2496"/>
            <a:chExt cx="432" cy="241"/>
          </a:xfrm>
        </p:grpSpPr>
        <p:sp>
          <p:nvSpPr>
            <p:cNvPr id="28864" name="Oval 387"/>
            <p:cNvSpPr>
              <a:spLocks noChangeArrowheads="1"/>
            </p:cNvSpPr>
            <p:nvPr/>
          </p:nvSpPr>
          <p:spPr bwMode="auto">
            <a:xfrm>
              <a:off x="2448" y="2496"/>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65" name="Text Box 388"/>
            <p:cNvSpPr txBox="1">
              <a:spLocks noChangeArrowheads="1"/>
            </p:cNvSpPr>
            <p:nvPr/>
          </p:nvSpPr>
          <p:spPr bwMode="auto">
            <a:xfrm>
              <a:off x="2480" y="2504"/>
              <a:ext cx="395"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Setup</a:t>
              </a:r>
            </a:p>
            <a:p>
              <a:pPr algn="ctr"/>
              <a:r>
                <a:rPr lang="en-US" sz="900">
                  <a:latin typeface="Gill Sans MT" pitchFamily="34" charset="0"/>
                  <a:ea typeface="ＭＳ Ｐゴシック"/>
                  <a:cs typeface="ＭＳ Ｐゴシック"/>
                </a:rPr>
                <a:t>Problems</a:t>
              </a:r>
            </a:p>
          </p:txBody>
        </p:sp>
      </p:grpSp>
      <p:grpSp>
        <p:nvGrpSpPr>
          <p:cNvPr id="28768" name="Group 389"/>
          <p:cNvGrpSpPr>
            <a:grpSpLocks/>
          </p:cNvGrpSpPr>
          <p:nvPr/>
        </p:nvGrpSpPr>
        <p:grpSpPr bwMode="auto">
          <a:xfrm>
            <a:off x="5181597" y="1981200"/>
            <a:ext cx="685800" cy="400050"/>
            <a:chOff x="2448" y="2496"/>
            <a:chExt cx="432" cy="252"/>
          </a:xfrm>
        </p:grpSpPr>
        <p:sp>
          <p:nvSpPr>
            <p:cNvPr id="28862" name="Oval 390"/>
            <p:cNvSpPr>
              <a:spLocks noChangeArrowheads="1"/>
            </p:cNvSpPr>
            <p:nvPr/>
          </p:nvSpPr>
          <p:spPr bwMode="auto">
            <a:xfrm>
              <a:off x="2448" y="2496"/>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63" name="Text Box 391"/>
            <p:cNvSpPr txBox="1">
              <a:spLocks noChangeArrowheads="1"/>
            </p:cNvSpPr>
            <p:nvPr/>
          </p:nvSpPr>
          <p:spPr bwMode="auto">
            <a:xfrm>
              <a:off x="2474" y="2496"/>
              <a:ext cx="406" cy="252"/>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Schedule</a:t>
              </a:r>
            </a:p>
            <a:p>
              <a:pPr algn="ctr"/>
              <a:r>
                <a:rPr lang="en-US" sz="1000">
                  <a:latin typeface="Gill Sans MT" pitchFamily="34" charset="0"/>
                  <a:ea typeface="ＭＳ Ｐゴシック"/>
                  <a:cs typeface="ＭＳ Ｐゴシック"/>
                </a:rPr>
                <a:t>Runs</a:t>
              </a:r>
            </a:p>
          </p:txBody>
        </p:sp>
      </p:grpSp>
      <p:grpSp>
        <p:nvGrpSpPr>
          <p:cNvPr id="28769" name="Group 392"/>
          <p:cNvGrpSpPr>
            <a:grpSpLocks/>
          </p:cNvGrpSpPr>
          <p:nvPr/>
        </p:nvGrpSpPr>
        <p:grpSpPr bwMode="auto">
          <a:xfrm>
            <a:off x="5181600" y="1371600"/>
            <a:ext cx="685800" cy="400050"/>
            <a:chOff x="2448" y="2496"/>
            <a:chExt cx="432" cy="252"/>
          </a:xfrm>
        </p:grpSpPr>
        <p:sp>
          <p:nvSpPr>
            <p:cNvPr id="28860" name="Oval 393"/>
            <p:cNvSpPr>
              <a:spLocks noChangeArrowheads="1"/>
            </p:cNvSpPr>
            <p:nvPr/>
          </p:nvSpPr>
          <p:spPr bwMode="auto">
            <a:xfrm>
              <a:off x="2448" y="2496"/>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61" name="Text Box 394"/>
            <p:cNvSpPr txBox="1">
              <a:spLocks noChangeArrowheads="1"/>
            </p:cNvSpPr>
            <p:nvPr/>
          </p:nvSpPr>
          <p:spPr bwMode="auto">
            <a:xfrm>
              <a:off x="2489" y="2496"/>
              <a:ext cx="377" cy="252"/>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Execute</a:t>
              </a:r>
            </a:p>
            <a:p>
              <a:pPr algn="ctr"/>
              <a:r>
                <a:rPr lang="en-US" sz="1000">
                  <a:latin typeface="Gill Sans MT" pitchFamily="34" charset="0"/>
                  <a:ea typeface="ＭＳ Ｐゴシック"/>
                  <a:cs typeface="ＭＳ Ｐゴシック"/>
                </a:rPr>
                <a:t>Runs</a:t>
              </a:r>
            </a:p>
          </p:txBody>
        </p:sp>
      </p:grpSp>
      <p:grpSp>
        <p:nvGrpSpPr>
          <p:cNvPr id="28770" name="Group 395"/>
          <p:cNvGrpSpPr>
            <a:grpSpLocks/>
          </p:cNvGrpSpPr>
          <p:nvPr/>
        </p:nvGrpSpPr>
        <p:grpSpPr bwMode="auto">
          <a:xfrm>
            <a:off x="5181600" y="762000"/>
            <a:ext cx="685800" cy="400050"/>
            <a:chOff x="2448" y="2496"/>
            <a:chExt cx="432" cy="252"/>
          </a:xfrm>
        </p:grpSpPr>
        <p:sp>
          <p:nvSpPr>
            <p:cNvPr id="28858" name="Oval 396"/>
            <p:cNvSpPr>
              <a:spLocks noChangeArrowheads="1"/>
            </p:cNvSpPr>
            <p:nvPr/>
          </p:nvSpPr>
          <p:spPr bwMode="auto">
            <a:xfrm>
              <a:off x="2448" y="2496"/>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59" name="Text Box 397"/>
            <p:cNvSpPr txBox="1">
              <a:spLocks noChangeArrowheads="1"/>
            </p:cNvSpPr>
            <p:nvPr/>
          </p:nvSpPr>
          <p:spPr bwMode="auto">
            <a:xfrm>
              <a:off x="2502" y="2496"/>
              <a:ext cx="352" cy="252"/>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Store</a:t>
              </a:r>
            </a:p>
            <a:p>
              <a:pPr algn="ctr"/>
              <a:r>
                <a:rPr lang="en-US" sz="1000">
                  <a:latin typeface="Gill Sans MT" pitchFamily="34" charset="0"/>
                  <a:ea typeface="ＭＳ Ｐゴシック"/>
                  <a:cs typeface="ＭＳ Ｐゴシック"/>
                </a:rPr>
                <a:t>Results</a:t>
              </a:r>
            </a:p>
          </p:txBody>
        </p:sp>
      </p:grpSp>
      <p:cxnSp>
        <p:nvCxnSpPr>
          <p:cNvPr id="28771" name="AutoShape 398"/>
          <p:cNvCxnSpPr>
            <a:cxnSpLocks noChangeShapeType="1"/>
            <a:stCxn id="28909" idx="1"/>
            <a:endCxn id="28864" idx="2"/>
          </p:cNvCxnSpPr>
          <p:nvPr/>
        </p:nvCxnSpPr>
        <p:spPr bwMode="auto">
          <a:xfrm rot="10800000" flipH="1">
            <a:off x="5159624" y="2781300"/>
            <a:ext cx="21975" cy="713304"/>
          </a:xfrm>
          <a:prstGeom prst="curvedConnector3">
            <a:avLst>
              <a:gd name="adj1" fmla="val -1040273"/>
            </a:avLst>
          </a:prstGeom>
          <a:noFill/>
          <a:ln w="9525">
            <a:solidFill>
              <a:schemeClr val="tx1"/>
            </a:solidFill>
            <a:round/>
            <a:headEnd/>
            <a:tailEnd type="triangle" w="med" len="med"/>
          </a:ln>
        </p:spPr>
      </p:cxnSp>
      <p:cxnSp>
        <p:nvCxnSpPr>
          <p:cNvPr id="28772" name="AutoShape 399"/>
          <p:cNvCxnSpPr>
            <a:cxnSpLocks noChangeShapeType="1"/>
            <a:stCxn id="28864" idx="2"/>
            <a:endCxn id="28863" idx="1"/>
          </p:cNvCxnSpPr>
          <p:nvPr/>
        </p:nvCxnSpPr>
        <p:spPr bwMode="auto">
          <a:xfrm rot="10800000" flipH="1">
            <a:off x="5181599" y="2181256"/>
            <a:ext cx="41967" cy="600045"/>
          </a:xfrm>
          <a:prstGeom prst="curvedConnector3">
            <a:avLst>
              <a:gd name="adj1" fmla="val -544714"/>
            </a:avLst>
          </a:prstGeom>
          <a:noFill/>
          <a:ln w="9525">
            <a:solidFill>
              <a:schemeClr val="tx1"/>
            </a:solidFill>
            <a:round/>
            <a:headEnd/>
            <a:tailEnd type="triangle" w="med" len="med"/>
          </a:ln>
        </p:spPr>
      </p:cxnSp>
      <p:cxnSp>
        <p:nvCxnSpPr>
          <p:cNvPr id="28773" name="AutoShape 400"/>
          <p:cNvCxnSpPr>
            <a:cxnSpLocks noChangeShapeType="1"/>
            <a:stCxn id="28863" idx="1"/>
            <a:endCxn id="28860" idx="2"/>
          </p:cNvCxnSpPr>
          <p:nvPr/>
        </p:nvCxnSpPr>
        <p:spPr bwMode="auto">
          <a:xfrm rot="10800000">
            <a:off x="5181601" y="1562101"/>
            <a:ext cx="41967" cy="619155"/>
          </a:xfrm>
          <a:prstGeom prst="curvedConnector3">
            <a:avLst>
              <a:gd name="adj1" fmla="val 644714"/>
            </a:avLst>
          </a:prstGeom>
          <a:noFill/>
          <a:ln w="9525">
            <a:solidFill>
              <a:schemeClr val="tx1"/>
            </a:solidFill>
            <a:round/>
            <a:headEnd/>
            <a:tailEnd type="triangle" w="med" len="med"/>
          </a:ln>
        </p:spPr>
      </p:cxnSp>
      <p:cxnSp>
        <p:nvCxnSpPr>
          <p:cNvPr id="28774" name="AutoShape 401"/>
          <p:cNvCxnSpPr>
            <a:cxnSpLocks noChangeShapeType="1"/>
            <a:stCxn id="28860" idx="2"/>
            <a:endCxn id="28858" idx="2"/>
          </p:cNvCxnSpPr>
          <p:nvPr/>
        </p:nvCxnSpPr>
        <p:spPr bwMode="auto">
          <a:xfrm rot="10800000" flipH="1">
            <a:off x="5181600" y="952500"/>
            <a:ext cx="1588" cy="609600"/>
          </a:xfrm>
          <a:prstGeom prst="curvedConnector3">
            <a:avLst>
              <a:gd name="adj1" fmla="val -14400005"/>
            </a:avLst>
          </a:prstGeom>
          <a:noFill/>
          <a:ln w="9525">
            <a:solidFill>
              <a:schemeClr val="tx1"/>
            </a:solidFill>
            <a:round/>
            <a:headEnd/>
            <a:tailEnd type="triangle" w="med" len="med"/>
          </a:ln>
        </p:spPr>
      </p:cxnSp>
      <p:cxnSp>
        <p:nvCxnSpPr>
          <p:cNvPr id="28775" name="AutoShape 402"/>
          <p:cNvCxnSpPr>
            <a:cxnSpLocks noChangeShapeType="1"/>
          </p:cNvCxnSpPr>
          <p:nvPr/>
        </p:nvCxnSpPr>
        <p:spPr bwMode="auto">
          <a:xfrm>
            <a:off x="5867400" y="914400"/>
            <a:ext cx="76200" cy="2540000"/>
          </a:xfrm>
          <a:prstGeom prst="curvedConnector3">
            <a:avLst>
              <a:gd name="adj1" fmla="val 539583"/>
            </a:avLst>
          </a:prstGeom>
          <a:noFill/>
          <a:ln w="9525">
            <a:solidFill>
              <a:schemeClr val="tx1"/>
            </a:solidFill>
            <a:round/>
            <a:headEnd/>
            <a:tailEnd type="triangle" w="med" len="med"/>
          </a:ln>
        </p:spPr>
      </p:cxnSp>
      <p:cxnSp>
        <p:nvCxnSpPr>
          <p:cNvPr id="28776" name="AutoShape 403"/>
          <p:cNvCxnSpPr>
            <a:cxnSpLocks noChangeShapeType="1"/>
            <a:stCxn id="28863" idx="3"/>
            <a:endCxn id="28865" idx="3"/>
          </p:cNvCxnSpPr>
          <p:nvPr/>
        </p:nvCxnSpPr>
        <p:spPr bwMode="auto">
          <a:xfrm flipH="1">
            <a:off x="5860273" y="2181255"/>
            <a:ext cx="8022" cy="606911"/>
          </a:xfrm>
          <a:prstGeom prst="curvedConnector3">
            <a:avLst>
              <a:gd name="adj1" fmla="val -2849663"/>
            </a:avLst>
          </a:prstGeom>
          <a:noFill/>
          <a:ln w="9525">
            <a:solidFill>
              <a:schemeClr val="tx1"/>
            </a:solidFill>
            <a:round/>
            <a:headEnd/>
            <a:tailEnd type="triangle" w="med" len="med"/>
          </a:ln>
        </p:spPr>
      </p:cxnSp>
      <p:cxnSp>
        <p:nvCxnSpPr>
          <p:cNvPr id="28777" name="AutoShape 404"/>
          <p:cNvCxnSpPr>
            <a:cxnSpLocks noChangeShapeType="1"/>
            <a:stCxn id="28861" idx="3"/>
            <a:endCxn id="28863" idx="3"/>
          </p:cNvCxnSpPr>
          <p:nvPr/>
        </p:nvCxnSpPr>
        <p:spPr bwMode="auto">
          <a:xfrm>
            <a:off x="5845052" y="1571655"/>
            <a:ext cx="23243" cy="609600"/>
          </a:xfrm>
          <a:prstGeom prst="curvedConnector3">
            <a:avLst>
              <a:gd name="adj1" fmla="val 1083522"/>
            </a:avLst>
          </a:prstGeom>
          <a:noFill/>
          <a:ln w="9525">
            <a:solidFill>
              <a:schemeClr val="tx1"/>
            </a:solidFill>
            <a:round/>
            <a:headEnd/>
            <a:tailEnd type="triangle" w="med" len="med"/>
          </a:ln>
        </p:spPr>
      </p:cxnSp>
      <p:cxnSp>
        <p:nvCxnSpPr>
          <p:cNvPr id="28778" name="AutoShape 405"/>
          <p:cNvCxnSpPr>
            <a:cxnSpLocks noChangeShapeType="1"/>
            <a:stCxn id="28859" idx="3"/>
            <a:endCxn id="28861" idx="3"/>
          </p:cNvCxnSpPr>
          <p:nvPr/>
        </p:nvCxnSpPr>
        <p:spPr bwMode="auto">
          <a:xfrm>
            <a:off x="5825808" y="962055"/>
            <a:ext cx="19244" cy="609600"/>
          </a:xfrm>
          <a:prstGeom prst="curvedConnector3">
            <a:avLst>
              <a:gd name="adj1" fmla="val 1287903"/>
            </a:avLst>
          </a:prstGeom>
          <a:noFill/>
          <a:ln w="9525">
            <a:solidFill>
              <a:schemeClr val="tx1"/>
            </a:solidFill>
            <a:round/>
            <a:headEnd/>
            <a:tailEnd type="triangle" w="med" len="med"/>
          </a:ln>
        </p:spPr>
      </p:cxnSp>
      <p:grpSp>
        <p:nvGrpSpPr>
          <p:cNvPr id="28779" name="Group 406"/>
          <p:cNvGrpSpPr>
            <a:grpSpLocks/>
          </p:cNvGrpSpPr>
          <p:nvPr/>
        </p:nvGrpSpPr>
        <p:grpSpPr bwMode="auto">
          <a:xfrm>
            <a:off x="5181600" y="304800"/>
            <a:ext cx="685800" cy="400050"/>
            <a:chOff x="2448" y="2496"/>
            <a:chExt cx="432" cy="252"/>
          </a:xfrm>
        </p:grpSpPr>
        <p:sp>
          <p:nvSpPr>
            <p:cNvPr id="28856" name="Oval 407"/>
            <p:cNvSpPr>
              <a:spLocks noChangeArrowheads="1"/>
            </p:cNvSpPr>
            <p:nvPr/>
          </p:nvSpPr>
          <p:spPr bwMode="auto">
            <a:xfrm>
              <a:off x="2448" y="2496"/>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57" name="Text Box 408"/>
            <p:cNvSpPr txBox="1">
              <a:spLocks noChangeArrowheads="1"/>
            </p:cNvSpPr>
            <p:nvPr/>
          </p:nvSpPr>
          <p:spPr bwMode="auto">
            <a:xfrm>
              <a:off x="2488" y="2496"/>
              <a:ext cx="379" cy="252"/>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Initial</a:t>
              </a:r>
            </a:p>
            <a:p>
              <a:pPr algn="ctr"/>
              <a:r>
                <a:rPr lang="en-US" sz="1000">
                  <a:latin typeface="Gill Sans MT" pitchFamily="34" charset="0"/>
                  <a:ea typeface="ＭＳ Ｐゴシック"/>
                  <a:cs typeface="ＭＳ Ｐゴシック"/>
                </a:rPr>
                <a:t>Analysis</a:t>
              </a:r>
            </a:p>
          </p:txBody>
        </p:sp>
      </p:grpSp>
      <p:cxnSp>
        <p:nvCxnSpPr>
          <p:cNvPr id="28780" name="AutoShape 409"/>
          <p:cNvCxnSpPr>
            <a:cxnSpLocks noChangeShapeType="1"/>
            <a:stCxn id="28858" idx="2"/>
            <a:endCxn id="28856" idx="2"/>
          </p:cNvCxnSpPr>
          <p:nvPr/>
        </p:nvCxnSpPr>
        <p:spPr bwMode="auto">
          <a:xfrm rot="10800000" flipH="1">
            <a:off x="5181600" y="495300"/>
            <a:ext cx="1588" cy="457200"/>
          </a:xfrm>
          <a:prstGeom prst="curvedConnector3">
            <a:avLst>
              <a:gd name="adj1" fmla="val -14400005"/>
            </a:avLst>
          </a:prstGeom>
          <a:noFill/>
          <a:ln w="9525">
            <a:solidFill>
              <a:schemeClr val="tx1"/>
            </a:solidFill>
            <a:round/>
            <a:headEnd/>
            <a:tailEnd type="triangle" w="med" len="med"/>
          </a:ln>
        </p:spPr>
      </p:cxnSp>
      <p:cxnSp>
        <p:nvCxnSpPr>
          <p:cNvPr id="28781" name="AutoShape 410"/>
          <p:cNvCxnSpPr>
            <a:cxnSpLocks noChangeShapeType="1"/>
            <a:stCxn id="28857" idx="3"/>
            <a:endCxn id="28858" idx="6"/>
          </p:cNvCxnSpPr>
          <p:nvPr/>
        </p:nvCxnSpPr>
        <p:spPr bwMode="auto">
          <a:xfrm>
            <a:off x="5846655" y="504855"/>
            <a:ext cx="20745" cy="447645"/>
          </a:xfrm>
          <a:prstGeom prst="curvedConnector3">
            <a:avLst>
              <a:gd name="adj1" fmla="val 1201952"/>
            </a:avLst>
          </a:prstGeom>
          <a:noFill/>
          <a:ln w="9525">
            <a:solidFill>
              <a:schemeClr val="tx1"/>
            </a:solidFill>
            <a:round/>
            <a:headEnd/>
            <a:tailEnd type="triangle" w="med" len="med"/>
          </a:ln>
        </p:spPr>
      </p:cxnSp>
      <p:cxnSp>
        <p:nvCxnSpPr>
          <p:cNvPr id="28782" name="AutoShape 411"/>
          <p:cNvCxnSpPr>
            <a:cxnSpLocks noChangeShapeType="1"/>
            <a:stCxn id="28857" idx="1"/>
            <a:endCxn id="28915" idx="3"/>
          </p:cNvCxnSpPr>
          <p:nvPr/>
        </p:nvCxnSpPr>
        <p:spPr bwMode="auto">
          <a:xfrm rot="10800000" flipV="1">
            <a:off x="3404178" y="504854"/>
            <a:ext cx="1841031" cy="2989749"/>
          </a:xfrm>
          <a:prstGeom prst="curvedConnector3">
            <a:avLst>
              <a:gd name="adj1" fmla="val 50000"/>
            </a:avLst>
          </a:prstGeom>
          <a:noFill/>
          <a:ln w="9525">
            <a:solidFill>
              <a:schemeClr val="tx1"/>
            </a:solidFill>
            <a:round/>
            <a:headEnd/>
            <a:tailEnd type="triangle" w="med" len="med"/>
          </a:ln>
        </p:spPr>
      </p:cxnSp>
      <p:cxnSp>
        <p:nvCxnSpPr>
          <p:cNvPr id="28783" name="AutoShape 412"/>
          <p:cNvCxnSpPr>
            <a:cxnSpLocks noChangeShapeType="1"/>
            <a:stCxn id="28861" idx="1"/>
            <a:endCxn id="28915" idx="3"/>
          </p:cNvCxnSpPr>
          <p:nvPr/>
        </p:nvCxnSpPr>
        <p:spPr bwMode="auto">
          <a:xfrm rot="10800000" flipV="1">
            <a:off x="3404177" y="1571654"/>
            <a:ext cx="1842634" cy="1922949"/>
          </a:xfrm>
          <a:prstGeom prst="curvedConnector3">
            <a:avLst>
              <a:gd name="adj1" fmla="val 50000"/>
            </a:avLst>
          </a:prstGeom>
          <a:noFill/>
          <a:ln w="9525">
            <a:solidFill>
              <a:schemeClr val="tx1"/>
            </a:solidFill>
            <a:round/>
            <a:headEnd/>
            <a:tailEnd type="triangle" w="med" len="med"/>
          </a:ln>
        </p:spPr>
      </p:cxnSp>
      <p:sp>
        <p:nvSpPr>
          <p:cNvPr id="28784" name="Line 413"/>
          <p:cNvSpPr>
            <a:spLocks noChangeShapeType="1"/>
          </p:cNvSpPr>
          <p:nvPr/>
        </p:nvSpPr>
        <p:spPr bwMode="auto">
          <a:xfrm flipH="1">
            <a:off x="4419600" y="1206500"/>
            <a:ext cx="65088" cy="165100"/>
          </a:xfrm>
          <a:prstGeom prst="line">
            <a:avLst/>
          </a:prstGeom>
          <a:noFill/>
          <a:ln w="9525">
            <a:solidFill>
              <a:schemeClr val="tx1"/>
            </a:solidFill>
            <a:round/>
            <a:headEnd/>
            <a:tailEnd type="triangle" w="med" len="med"/>
          </a:ln>
        </p:spPr>
        <p:txBody>
          <a:bodyPr wrap="none" anchor="ctr"/>
          <a:lstStyle/>
          <a:p>
            <a:pPr algn="ctr"/>
            <a:endParaRPr lang="en-US">
              <a:latin typeface="Gill Sans MT" pitchFamily="34" charset="0"/>
            </a:endParaRPr>
          </a:p>
        </p:txBody>
      </p:sp>
      <p:sp>
        <p:nvSpPr>
          <p:cNvPr id="28785" name="Line 414"/>
          <p:cNvSpPr>
            <a:spLocks noChangeShapeType="1"/>
          </p:cNvSpPr>
          <p:nvPr/>
        </p:nvSpPr>
        <p:spPr bwMode="auto">
          <a:xfrm flipH="1">
            <a:off x="4567238" y="1752600"/>
            <a:ext cx="157162" cy="146050"/>
          </a:xfrm>
          <a:prstGeom prst="line">
            <a:avLst/>
          </a:prstGeom>
          <a:noFill/>
          <a:ln w="9525">
            <a:solidFill>
              <a:schemeClr val="tx1"/>
            </a:solidFill>
            <a:round/>
            <a:headEnd/>
            <a:tailEnd type="triangle" w="med" len="med"/>
          </a:ln>
        </p:spPr>
        <p:txBody>
          <a:bodyPr wrap="none" anchor="ctr"/>
          <a:lstStyle/>
          <a:p>
            <a:pPr algn="ctr"/>
            <a:endParaRPr lang="en-US">
              <a:latin typeface="Gill Sans MT" pitchFamily="34" charset="0"/>
            </a:endParaRPr>
          </a:p>
        </p:txBody>
      </p:sp>
      <p:grpSp>
        <p:nvGrpSpPr>
          <p:cNvPr id="28786" name="Group 415"/>
          <p:cNvGrpSpPr>
            <a:grpSpLocks/>
          </p:cNvGrpSpPr>
          <p:nvPr/>
        </p:nvGrpSpPr>
        <p:grpSpPr bwMode="auto">
          <a:xfrm>
            <a:off x="6267450" y="3962400"/>
            <a:ext cx="727075" cy="396875"/>
            <a:chOff x="2448" y="2496"/>
            <a:chExt cx="458" cy="250"/>
          </a:xfrm>
        </p:grpSpPr>
        <p:sp>
          <p:nvSpPr>
            <p:cNvPr id="28854" name="Oval 416"/>
            <p:cNvSpPr>
              <a:spLocks noChangeArrowheads="1"/>
            </p:cNvSpPr>
            <p:nvPr/>
          </p:nvSpPr>
          <p:spPr bwMode="auto">
            <a:xfrm>
              <a:off x="2448" y="2496"/>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55" name="Text Box 417"/>
            <p:cNvSpPr txBox="1">
              <a:spLocks noChangeArrowheads="1"/>
            </p:cNvSpPr>
            <p:nvPr/>
          </p:nvSpPr>
          <p:spPr bwMode="auto">
            <a:xfrm>
              <a:off x="2449" y="2496"/>
              <a:ext cx="457" cy="250"/>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Complete</a:t>
              </a:r>
            </a:p>
            <a:p>
              <a:pPr algn="ctr"/>
              <a:r>
                <a:rPr lang="en-US" sz="1000">
                  <a:latin typeface="Gill Sans MT" pitchFamily="34" charset="0"/>
                  <a:ea typeface="ＭＳ Ｐゴシック"/>
                  <a:cs typeface="ＭＳ Ｐゴシック"/>
                </a:rPr>
                <a:t>Run</a:t>
              </a:r>
            </a:p>
          </p:txBody>
        </p:sp>
      </p:grpSp>
      <p:grpSp>
        <p:nvGrpSpPr>
          <p:cNvPr id="28787" name="Group 418"/>
          <p:cNvGrpSpPr>
            <a:grpSpLocks/>
          </p:cNvGrpSpPr>
          <p:nvPr/>
        </p:nvGrpSpPr>
        <p:grpSpPr bwMode="auto">
          <a:xfrm>
            <a:off x="6248400" y="990600"/>
            <a:ext cx="706438" cy="396875"/>
            <a:chOff x="2448" y="2496"/>
            <a:chExt cx="445" cy="250"/>
          </a:xfrm>
        </p:grpSpPr>
        <p:sp>
          <p:nvSpPr>
            <p:cNvPr id="28852" name="Oval 419"/>
            <p:cNvSpPr>
              <a:spLocks noChangeArrowheads="1"/>
            </p:cNvSpPr>
            <p:nvPr/>
          </p:nvSpPr>
          <p:spPr bwMode="auto">
            <a:xfrm>
              <a:off x="2448" y="2496"/>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53" name="Text Box 420"/>
            <p:cNvSpPr txBox="1">
              <a:spLocks noChangeArrowheads="1"/>
            </p:cNvSpPr>
            <p:nvPr/>
          </p:nvSpPr>
          <p:spPr bwMode="auto">
            <a:xfrm>
              <a:off x="2462" y="2496"/>
              <a:ext cx="431" cy="250"/>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Optimize</a:t>
              </a:r>
            </a:p>
            <a:p>
              <a:pPr algn="ctr"/>
              <a:r>
                <a:rPr lang="en-US" sz="1000">
                  <a:latin typeface="Gill Sans MT" pitchFamily="34" charset="0"/>
                  <a:ea typeface="ＭＳ Ｐゴシック"/>
                  <a:cs typeface="ＭＳ Ｐゴシック"/>
                </a:rPr>
                <a:t>runs</a:t>
              </a:r>
            </a:p>
          </p:txBody>
        </p:sp>
      </p:grpSp>
      <p:cxnSp>
        <p:nvCxnSpPr>
          <p:cNvPr id="28788" name="AutoShape 421"/>
          <p:cNvCxnSpPr>
            <a:cxnSpLocks noChangeShapeType="1"/>
            <a:stCxn id="28857" idx="3"/>
            <a:endCxn id="28853" idx="0"/>
          </p:cNvCxnSpPr>
          <p:nvPr/>
        </p:nvCxnSpPr>
        <p:spPr bwMode="auto">
          <a:xfrm>
            <a:off x="5846655" y="504855"/>
            <a:ext cx="766077" cy="485745"/>
          </a:xfrm>
          <a:prstGeom prst="curvedConnector2">
            <a:avLst/>
          </a:prstGeom>
          <a:noFill/>
          <a:ln w="9525">
            <a:solidFill>
              <a:schemeClr val="tx1"/>
            </a:solidFill>
            <a:round/>
            <a:headEnd/>
            <a:tailEnd type="triangle" w="med" len="med"/>
          </a:ln>
        </p:spPr>
      </p:cxnSp>
      <p:cxnSp>
        <p:nvCxnSpPr>
          <p:cNvPr id="28789" name="AutoShape 422"/>
          <p:cNvCxnSpPr>
            <a:cxnSpLocks noChangeShapeType="1"/>
            <a:stCxn id="28853" idx="2"/>
          </p:cNvCxnSpPr>
          <p:nvPr/>
        </p:nvCxnSpPr>
        <p:spPr bwMode="auto">
          <a:xfrm rot="5400000">
            <a:off x="6210300" y="1120775"/>
            <a:ext cx="136525" cy="669925"/>
          </a:xfrm>
          <a:prstGeom prst="curvedConnector2">
            <a:avLst/>
          </a:prstGeom>
          <a:noFill/>
          <a:ln w="9525">
            <a:solidFill>
              <a:schemeClr val="tx1"/>
            </a:solidFill>
            <a:round/>
            <a:headEnd/>
            <a:tailEnd type="triangle" w="med" len="med"/>
          </a:ln>
        </p:spPr>
      </p:cxnSp>
      <p:grpSp>
        <p:nvGrpSpPr>
          <p:cNvPr id="28790" name="Group 423"/>
          <p:cNvGrpSpPr>
            <a:grpSpLocks/>
          </p:cNvGrpSpPr>
          <p:nvPr/>
        </p:nvGrpSpPr>
        <p:grpSpPr bwMode="auto">
          <a:xfrm>
            <a:off x="3070225" y="304800"/>
            <a:ext cx="765175" cy="381000"/>
            <a:chOff x="1918" y="528"/>
            <a:chExt cx="482" cy="240"/>
          </a:xfrm>
        </p:grpSpPr>
        <p:sp>
          <p:nvSpPr>
            <p:cNvPr id="28850" name="Oval 424"/>
            <p:cNvSpPr>
              <a:spLocks noChangeArrowheads="1"/>
            </p:cNvSpPr>
            <p:nvPr/>
          </p:nvSpPr>
          <p:spPr bwMode="auto">
            <a:xfrm>
              <a:off x="1920" y="528"/>
              <a:ext cx="480"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51" name="Text Box 425"/>
            <p:cNvSpPr txBox="1">
              <a:spLocks noChangeArrowheads="1"/>
            </p:cNvSpPr>
            <p:nvPr/>
          </p:nvSpPr>
          <p:spPr bwMode="auto">
            <a:xfrm>
              <a:off x="1918" y="528"/>
              <a:ext cx="473"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Optimize</a:t>
              </a:r>
            </a:p>
            <a:p>
              <a:pPr algn="ctr"/>
              <a:r>
                <a:rPr lang="en-US" sz="900">
                  <a:latin typeface="Gill Sans MT" pitchFamily="34" charset="0"/>
                  <a:ea typeface="ＭＳ Ｐゴシック"/>
                  <a:cs typeface="ＭＳ Ｐゴシック"/>
                </a:rPr>
                <a:t>Component</a:t>
              </a:r>
            </a:p>
          </p:txBody>
        </p:sp>
      </p:grpSp>
      <p:cxnSp>
        <p:nvCxnSpPr>
          <p:cNvPr id="28791" name="AutoShape 426"/>
          <p:cNvCxnSpPr>
            <a:cxnSpLocks noChangeShapeType="1"/>
            <a:stCxn id="28851" idx="3"/>
            <a:endCxn id="28879" idx="3"/>
          </p:cNvCxnSpPr>
          <p:nvPr/>
        </p:nvCxnSpPr>
        <p:spPr bwMode="auto">
          <a:xfrm flipH="1">
            <a:off x="3794738" y="489466"/>
            <a:ext cx="25400" cy="533400"/>
          </a:xfrm>
          <a:prstGeom prst="curvedConnector3">
            <a:avLst>
              <a:gd name="adj1" fmla="val -900000"/>
            </a:avLst>
          </a:prstGeom>
          <a:noFill/>
          <a:ln w="9525">
            <a:solidFill>
              <a:schemeClr val="tx1"/>
            </a:solidFill>
            <a:round/>
            <a:headEnd/>
            <a:tailEnd type="triangle" w="med" len="med"/>
          </a:ln>
        </p:spPr>
      </p:cxnSp>
      <p:cxnSp>
        <p:nvCxnSpPr>
          <p:cNvPr id="28792" name="AutoShape 427"/>
          <p:cNvCxnSpPr>
            <a:cxnSpLocks noChangeShapeType="1"/>
            <a:stCxn id="28879" idx="1"/>
            <a:endCxn id="28851" idx="1"/>
          </p:cNvCxnSpPr>
          <p:nvPr/>
        </p:nvCxnSpPr>
        <p:spPr bwMode="auto">
          <a:xfrm rot="10800000" flipH="1">
            <a:off x="3044213" y="489466"/>
            <a:ext cx="25400" cy="533400"/>
          </a:xfrm>
          <a:prstGeom prst="curvedConnector3">
            <a:avLst>
              <a:gd name="adj1" fmla="val -900000"/>
            </a:avLst>
          </a:prstGeom>
          <a:noFill/>
          <a:ln w="9525">
            <a:solidFill>
              <a:schemeClr val="tx1"/>
            </a:solidFill>
            <a:round/>
            <a:headEnd/>
            <a:tailEnd type="triangle" w="med" len="med"/>
          </a:ln>
        </p:spPr>
      </p:cxnSp>
      <p:grpSp>
        <p:nvGrpSpPr>
          <p:cNvPr id="28793" name="Group 428"/>
          <p:cNvGrpSpPr>
            <a:grpSpLocks/>
          </p:cNvGrpSpPr>
          <p:nvPr/>
        </p:nvGrpSpPr>
        <p:grpSpPr bwMode="auto">
          <a:xfrm>
            <a:off x="6115050" y="4572000"/>
            <a:ext cx="685800" cy="400050"/>
            <a:chOff x="2448" y="2496"/>
            <a:chExt cx="432" cy="252"/>
          </a:xfrm>
        </p:grpSpPr>
        <p:sp>
          <p:nvSpPr>
            <p:cNvPr id="28848" name="Oval 429"/>
            <p:cNvSpPr>
              <a:spLocks noChangeArrowheads="1"/>
            </p:cNvSpPr>
            <p:nvPr/>
          </p:nvSpPr>
          <p:spPr bwMode="auto">
            <a:xfrm>
              <a:off x="2448" y="2496"/>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49" name="Text Box 430"/>
            <p:cNvSpPr txBox="1">
              <a:spLocks noChangeArrowheads="1"/>
            </p:cNvSpPr>
            <p:nvPr/>
          </p:nvSpPr>
          <p:spPr bwMode="auto">
            <a:xfrm>
              <a:off x="2493" y="2496"/>
              <a:ext cx="370" cy="252"/>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Analyze</a:t>
              </a:r>
            </a:p>
            <a:p>
              <a:pPr algn="ctr"/>
              <a:r>
                <a:rPr lang="en-US" sz="1000">
                  <a:latin typeface="Gill Sans MT" pitchFamily="34" charset="0"/>
                  <a:ea typeface="ＭＳ Ｐゴシック"/>
                  <a:cs typeface="ＭＳ Ｐゴシック"/>
                </a:rPr>
                <a:t>Run</a:t>
              </a:r>
            </a:p>
          </p:txBody>
        </p:sp>
      </p:grpSp>
      <p:grpSp>
        <p:nvGrpSpPr>
          <p:cNvPr id="28794" name="Group 431"/>
          <p:cNvGrpSpPr>
            <a:grpSpLocks/>
          </p:cNvGrpSpPr>
          <p:nvPr/>
        </p:nvGrpSpPr>
        <p:grpSpPr bwMode="auto">
          <a:xfrm>
            <a:off x="5600703" y="5124455"/>
            <a:ext cx="696913" cy="382588"/>
            <a:chOff x="2448" y="2496"/>
            <a:chExt cx="439" cy="241"/>
          </a:xfrm>
        </p:grpSpPr>
        <p:sp>
          <p:nvSpPr>
            <p:cNvPr id="28846" name="Oval 432"/>
            <p:cNvSpPr>
              <a:spLocks noChangeArrowheads="1"/>
            </p:cNvSpPr>
            <p:nvPr/>
          </p:nvSpPr>
          <p:spPr bwMode="auto">
            <a:xfrm>
              <a:off x="2448" y="2496"/>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47" name="Text Box 433"/>
            <p:cNvSpPr txBox="1">
              <a:spLocks noChangeArrowheads="1"/>
            </p:cNvSpPr>
            <p:nvPr/>
          </p:nvSpPr>
          <p:spPr bwMode="auto">
            <a:xfrm>
              <a:off x="2468" y="2504"/>
              <a:ext cx="419"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Identify</a:t>
              </a:r>
            </a:p>
            <a:p>
              <a:pPr algn="ctr"/>
              <a:r>
                <a:rPr lang="en-US" sz="900">
                  <a:latin typeface="Gill Sans MT" pitchFamily="34" charset="0"/>
                  <a:ea typeface="ＭＳ Ｐゴシック"/>
                  <a:cs typeface="ＭＳ Ｐゴシック"/>
                </a:rPr>
                <a:t>Next Run</a:t>
              </a:r>
            </a:p>
          </p:txBody>
        </p:sp>
      </p:grpSp>
      <p:cxnSp>
        <p:nvCxnSpPr>
          <p:cNvPr id="28795" name="AutoShape 434"/>
          <p:cNvCxnSpPr>
            <a:cxnSpLocks noChangeShapeType="1"/>
            <a:stCxn id="28910" idx="2"/>
            <a:endCxn id="28855" idx="1"/>
          </p:cNvCxnSpPr>
          <p:nvPr/>
        </p:nvCxnSpPr>
        <p:spPr bwMode="auto">
          <a:xfrm rot="10800000" flipV="1">
            <a:off x="6269038" y="3478213"/>
            <a:ext cx="207962" cy="682625"/>
          </a:xfrm>
          <a:prstGeom prst="curvedConnector3">
            <a:avLst>
              <a:gd name="adj1" fmla="val 209926"/>
            </a:avLst>
          </a:prstGeom>
          <a:noFill/>
          <a:ln w="9525">
            <a:solidFill>
              <a:schemeClr val="tx1"/>
            </a:solidFill>
            <a:round/>
            <a:headEnd/>
            <a:tailEnd type="triangle" w="med" len="med"/>
          </a:ln>
        </p:spPr>
      </p:cxnSp>
      <p:cxnSp>
        <p:nvCxnSpPr>
          <p:cNvPr id="28796" name="AutoShape 435"/>
          <p:cNvCxnSpPr>
            <a:cxnSpLocks noChangeShapeType="1"/>
            <a:stCxn id="28855" idx="1"/>
            <a:endCxn id="28848" idx="2"/>
          </p:cNvCxnSpPr>
          <p:nvPr/>
        </p:nvCxnSpPr>
        <p:spPr bwMode="auto">
          <a:xfrm rot="10800000" flipV="1">
            <a:off x="6115050" y="4160838"/>
            <a:ext cx="153988" cy="601662"/>
          </a:xfrm>
          <a:prstGeom prst="curvedConnector3">
            <a:avLst>
              <a:gd name="adj1" fmla="val 248454"/>
            </a:avLst>
          </a:prstGeom>
          <a:noFill/>
          <a:ln w="9525">
            <a:solidFill>
              <a:schemeClr val="tx1"/>
            </a:solidFill>
            <a:round/>
            <a:headEnd/>
            <a:tailEnd type="triangle" w="med" len="med"/>
          </a:ln>
        </p:spPr>
      </p:cxnSp>
      <p:cxnSp>
        <p:nvCxnSpPr>
          <p:cNvPr id="28797" name="AutoShape 436"/>
          <p:cNvCxnSpPr>
            <a:cxnSpLocks noChangeShapeType="1"/>
            <a:stCxn id="28848" idx="2"/>
          </p:cNvCxnSpPr>
          <p:nvPr/>
        </p:nvCxnSpPr>
        <p:spPr bwMode="auto">
          <a:xfrm rot="10800000" flipV="1">
            <a:off x="5924550" y="4762500"/>
            <a:ext cx="190500" cy="327025"/>
          </a:xfrm>
          <a:prstGeom prst="curvedConnector2">
            <a:avLst/>
          </a:prstGeom>
          <a:noFill/>
          <a:ln w="9525">
            <a:solidFill>
              <a:schemeClr val="tx1"/>
            </a:solidFill>
            <a:round/>
            <a:headEnd/>
            <a:tailEnd type="triangle" w="med" len="med"/>
          </a:ln>
        </p:spPr>
      </p:cxnSp>
      <p:cxnSp>
        <p:nvCxnSpPr>
          <p:cNvPr id="28798" name="AutoShape 437"/>
          <p:cNvCxnSpPr>
            <a:cxnSpLocks noChangeShapeType="1"/>
            <a:stCxn id="28847" idx="1"/>
            <a:endCxn id="28909" idx="2"/>
          </p:cNvCxnSpPr>
          <p:nvPr/>
        </p:nvCxnSpPr>
        <p:spPr bwMode="auto">
          <a:xfrm rot="10800000">
            <a:off x="5527676" y="3679270"/>
            <a:ext cx="105367" cy="1642546"/>
          </a:xfrm>
          <a:prstGeom prst="curvedConnector2">
            <a:avLst/>
          </a:prstGeom>
          <a:noFill/>
          <a:ln w="9525">
            <a:solidFill>
              <a:schemeClr val="tx1"/>
            </a:solidFill>
            <a:round/>
            <a:headEnd/>
            <a:tailEnd type="triangle" w="med" len="med"/>
          </a:ln>
        </p:spPr>
      </p:cxnSp>
      <p:sp>
        <p:nvSpPr>
          <p:cNvPr id="28799" name="Line 438"/>
          <p:cNvSpPr>
            <a:spLocks noChangeShapeType="1"/>
          </p:cNvSpPr>
          <p:nvPr/>
        </p:nvSpPr>
        <p:spPr bwMode="auto">
          <a:xfrm flipH="1" flipV="1">
            <a:off x="5548313" y="4484688"/>
            <a:ext cx="1587" cy="163512"/>
          </a:xfrm>
          <a:prstGeom prst="line">
            <a:avLst/>
          </a:prstGeom>
          <a:noFill/>
          <a:ln w="9525">
            <a:solidFill>
              <a:schemeClr val="tx1"/>
            </a:solidFill>
            <a:round/>
            <a:headEnd/>
            <a:tailEnd type="triangle" w="med" len="med"/>
          </a:ln>
        </p:spPr>
        <p:txBody>
          <a:bodyPr wrap="none" anchor="ctr"/>
          <a:lstStyle/>
          <a:p>
            <a:pPr algn="ctr"/>
            <a:endParaRPr lang="en-US">
              <a:latin typeface="Gill Sans MT" pitchFamily="34" charset="0"/>
            </a:endParaRPr>
          </a:p>
        </p:txBody>
      </p:sp>
      <p:sp>
        <p:nvSpPr>
          <p:cNvPr id="28800" name="Line 439"/>
          <p:cNvSpPr>
            <a:spLocks noChangeShapeType="1"/>
          </p:cNvSpPr>
          <p:nvPr/>
        </p:nvSpPr>
        <p:spPr bwMode="auto">
          <a:xfrm flipV="1">
            <a:off x="5295900" y="4864100"/>
            <a:ext cx="57150" cy="165100"/>
          </a:xfrm>
          <a:prstGeom prst="line">
            <a:avLst/>
          </a:prstGeom>
          <a:noFill/>
          <a:ln w="9525">
            <a:solidFill>
              <a:schemeClr val="tx1"/>
            </a:solidFill>
            <a:round/>
            <a:headEnd/>
            <a:tailEnd type="triangle" w="med" len="med"/>
          </a:ln>
        </p:spPr>
        <p:txBody>
          <a:bodyPr wrap="none" anchor="ctr"/>
          <a:lstStyle/>
          <a:p>
            <a:pPr algn="ctr"/>
            <a:endParaRPr lang="en-US">
              <a:latin typeface="Gill Sans MT" pitchFamily="34" charset="0"/>
            </a:endParaRPr>
          </a:p>
        </p:txBody>
      </p:sp>
      <p:cxnSp>
        <p:nvCxnSpPr>
          <p:cNvPr id="28801" name="AutoShape 440"/>
          <p:cNvCxnSpPr>
            <a:cxnSpLocks noChangeShapeType="1"/>
            <a:endCxn id="28871" idx="3"/>
          </p:cNvCxnSpPr>
          <p:nvPr/>
        </p:nvCxnSpPr>
        <p:spPr bwMode="auto">
          <a:xfrm rot="10800000" flipV="1">
            <a:off x="4029449" y="4781550"/>
            <a:ext cx="2023691" cy="1651030"/>
          </a:xfrm>
          <a:prstGeom prst="curvedConnector3">
            <a:avLst>
              <a:gd name="adj1" fmla="val 50000"/>
            </a:avLst>
          </a:prstGeom>
          <a:noFill/>
          <a:ln w="9525">
            <a:solidFill>
              <a:schemeClr val="tx1"/>
            </a:solidFill>
            <a:round/>
            <a:headEnd/>
            <a:tailEnd type="triangle" w="med" len="med"/>
          </a:ln>
        </p:spPr>
      </p:cxnSp>
      <p:sp>
        <p:nvSpPr>
          <p:cNvPr id="28802" name="Line 441"/>
          <p:cNvSpPr>
            <a:spLocks noChangeShapeType="1"/>
          </p:cNvSpPr>
          <p:nvPr/>
        </p:nvSpPr>
        <p:spPr bwMode="auto">
          <a:xfrm flipH="1">
            <a:off x="5202238" y="5411788"/>
            <a:ext cx="58737" cy="171450"/>
          </a:xfrm>
          <a:prstGeom prst="line">
            <a:avLst/>
          </a:prstGeom>
          <a:noFill/>
          <a:ln w="9525">
            <a:solidFill>
              <a:schemeClr val="tx1"/>
            </a:solidFill>
            <a:round/>
            <a:headEnd/>
            <a:tailEnd type="triangle" w="med" len="med"/>
          </a:ln>
        </p:spPr>
        <p:txBody>
          <a:bodyPr wrap="none" anchor="ctr"/>
          <a:lstStyle/>
          <a:p>
            <a:pPr algn="ctr"/>
            <a:endParaRPr lang="en-US">
              <a:latin typeface="Gill Sans MT" pitchFamily="34" charset="0"/>
            </a:endParaRPr>
          </a:p>
        </p:txBody>
      </p:sp>
      <p:sp>
        <p:nvSpPr>
          <p:cNvPr id="28803" name="Line 442"/>
          <p:cNvSpPr>
            <a:spLocks noChangeShapeType="1"/>
          </p:cNvSpPr>
          <p:nvPr/>
        </p:nvSpPr>
        <p:spPr bwMode="auto">
          <a:xfrm flipH="1" flipV="1">
            <a:off x="4897438" y="3929063"/>
            <a:ext cx="6350" cy="177800"/>
          </a:xfrm>
          <a:prstGeom prst="line">
            <a:avLst/>
          </a:prstGeom>
          <a:noFill/>
          <a:ln w="9525">
            <a:solidFill>
              <a:schemeClr val="tx1"/>
            </a:solidFill>
            <a:round/>
            <a:headEnd/>
            <a:tailEnd type="triangle" w="med" len="med"/>
          </a:ln>
        </p:spPr>
        <p:txBody>
          <a:bodyPr wrap="none" anchor="ctr"/>
          <a:lstStyle/>
          <a:p>
            <a:pPr algn="ctr"/>
            <a:endParaRPr lang="en-US">
              <a:latin typeface="Gill Sans MT" pitchFamily="34" charset="0"/>
            </a:endParaRPr>
          </a:p>
        </p:txBody>
      </p:sp>
      <p:sp>
        <p:nvSpPr>
          <p:cNvPr id="28804" name="Line 443"/>
          <p:cNvSpPr>
            <a:spLocks noChangeShapeType="1"/>
          </p:cNvSpPr>
          <p:nvPr/>
        </p:nvSpPr>
        <p:spPr bwMode="auto">
          <a:xfrm flipH="1">
            <a:off x="6005513" y="3717925"/>
            <a:ext cx="39687" cy="141288"/>
          </a:xfrm>
          <a:prstGeom prst="line">
            <a:avLst/>
          </a:prstGeom>
          <a:noFill/>
          <a:ln w="9525">
            <a:solidFill>
              <a:schemeClr val="tx1"/>
            </a:solidFill>
            <a:round/>
            <a:headEnd/>
            <a:tailEnd type="triangle" w="med" len="med"/>
          </a:ln>
        </p:spPr>
        <p:txBody>
          <a:bodyPr wrap="none" anchor="ctr"/>
          <a:lstStyle/>
          <a:p>
            <a:pPr algn="ctr"/>
            <a:endParaRPr lang="en-US">
              <a:latin typeface="Gill Sans MT" pitchFamily="34" charset="0"/>
            </a:endParaRPr>
          </a:p>
        </p:txBody>
      </p:sp>
      <p:sp>
        <p:nvSpPr>
          <p:cNvPr id="28805" name="Line 444"/>
          <p:cNvSpPr>
            <a:spLocks noChangeShapeType="1"/>
          </p:cNvSpPr>
          <p:nvPr/>
        </p:nvSpPr>
        <p:spPr bwMode="auto">
          <a:xfrm flipV="1">
            <a:off x="2238375" y="6227763"/>
            <a:ext cx="163513" cy="15875"/>
          </a:xfrm>
          <a:prstGeom prst="line">
            <a:avLst/>
          </a:prstGeom>
          <a:noFill/>
          <a:ln w="9525">
            <a:solidFill>
              <a:schemeClr val="tx1"/>
            </a:solidFill>
            <a:round/>
            <a:headEnd/>
            <a:tailEnd type="triangle" w="med" len="med"/>
          </a:ln>
        </p:spPr>
        <p:txBody>
          <a:bodyPr wrap="none" anchor="ctr"/>
          <a:lstStyle/>
          <a:p>
            <a:pPr algn="ctr"/>
            <a:endParaRPr lang="en-US">
              <a:latin typeface="Gill Sans MT" pitchFamily="34" charset="0"/>
            </a:endParaRPr>
          </a:p>
        </p:txBody>
      </p:sp>
      <p:sp>
        <p:nvSpPr>
          <p:cNvPr id="28806" name="Line 445"/>
          <p:cNvSpPr>
            <a:spLocks noChangeShapeType="1"/>
          </p:cNvSpPr>
          <p:nvPr/>
        </p:nvSpPr>
        <p:spPr bwMode="auto">
          <a:xfrm flipH="1" flipV="1">
            <a:off x="2600325" y="6384925"/>
            <a:ext cx="201613" cy="28575"/>
          </a:xfrm>
          <a:prstGeom prst="line">
            <a:avLst/>
          </a:prstGeom>
          <a:noFill/>
          <a:ln w="9525">
            <a:solidFill>
              <a:schemeClr val="tx1"/>
            </a:solidFill>
            <a:round/>
            <a:headEnd/>
            <a:tailEnd type="triangle" w="med" len="med"/>
          </a:ln>
        </p:spPr>
        <p:txBody>
          <a:bodyPr wrap="none" anchor="ctr"/>
          <a:lstStyle/>
          <a:p>
            <a:pPr algn="ctr"/>
            <a:endParaRPr lang="en-US">
              <a:latin typeface="Gill Sans MT" pitchFamily="34" charset="0"/>
            </a:endParaRPr>
          </a:p>
        </p:txBody>
      </p:sp>
      <p:cxnSp>
        <p:nvCxnSpPr>
          <p:cNvPr id="28807" name="AutoShape 446"/>
          <p:cNvCxnSpPr>
            <a:cxnSpLocks noChangeShapeType="1"/>
            <a:stCxn id="28912" idx="7"/>
            <a:endCxn id="28895" idx="0"/>
          </p:cNvCxnSpPr>
          <p:nvPr/>
        </p:nvCxnSpPr>
        <p:spPr bwMode="auto">
          <a:xfrm rot="16200000" flipV="1">
            <a:off x="2759542" y="1548934"/>
            <a:ext cx="1127359" cy="2449092"/>
          </a:xfrm>
          <a:prstGeom prst="curvedConnector3">
            <a:avLst>
              <a:gd name="adj1" fmla="val 120277"/>
            </a:avLst>
          </a:prstGeom>
          <a:noFill/>
          <a:ln w="9525">
            <a:solidFill>
              <a:schemeClr val="tx1"/>
            </a:solidFill>
            <a:round/>
            <a:headEnd/>
            <a:tailEnd type="triangle" w="med" len="med"/>
          </a:ln>
        </p:spPr>
      </p:cxnSp>
      <p:cxnSp>
        <p:nvCxnSpPr>
          <p:cNvPr id="28808" name="AutoShape 447"/>
          <p:cNvCxnSpPr>
            <a:cxnSpLocks noChangeShapeType="1"/>
            <a:stCxn id="28848" idx="2"/>
            <a:endCxn id="28915" idx="3"/>
          </p:cNvCxnSpPr>
          <p:nvPr/>
        </p:nvCxnSpPr>
        <p:spPr bwMode="auto">
          <a:xfrm rot="10800000">
            <a:off x="3404178" y="3494604"/>
            <a:ext cx="2710873" cy="1267896"/>
          </a:xfrm>
          <a:prstGeom prst="curvedConnector3">
            <a:avLst>
              <a:gd name="adj1" fmla="val 50000"/>
            </a:avLst>
          </a:prstGeom>
          <a:noFill/>
          <a:ln w="9525">
            <a:solidFill>
              <a:schemeClr val="tx1"/>
            </a:solidFill>
            <a:round/>
            <a:headEnd/>
            <a:tailEnd type="triangle" w="med" len="med"/>
          </a:ln>
        </p:spPr>
      </p:cxnSp>
      <p:sp>
        <p:nvSpPr>
          <p:cNvPr id="28809" name="Line 448"/>
          <p:cNvSpPr>
            <a:spLocks noChangeShapeType="1"/>
          </p:cNvSpPr>
          <p:nvPr/>
        </p:nvSpPr>
        <p:spPr bwMode="auto">
          <a:xfrm flipH="1" flipV="1">
            <a:off x="5048250" y="4591050"/>
            <a:ext cx="198438" cy="71438"/>
          </a:xfrm>
          <a:prstGeom prst="line">
            <a:avLst/>
          </a:prstGeom>
          <a:noFill/>
          <a:ln w="9525">
            <a:solidFill>
              <a:schemeClr val="tx1"/>
            </a:solidFill>
            <a:round/>
            <a:headEnd/>
            <a:tailEnd type="triangle" w="med" len="med"/>
          </a:ln>
        </p:spPr>
        <p:txBody>
          <a:bodyPr wrap="none" anchor="ctr"/>
          <a:lstStyle/>
          <a:p>
            <a:pPr algn="ctr"/>
            <a:endParaRPr lang="en-US">
              <a:latin typeface="Gill Sans MT" pitchFamily="34" charset="0"/>
            </a:endParaRPr>
          </a:p>
        </p:txBody>
      </p:sp>
      <p:cxnSp>
        <p:nvCxnSpPr>
          <p:cNvPr id="28810" name="AutoShape 449"/>
          <p:cNvCxnSpPr>
            <a:cxnSpLocks noChangeShapeType="1"/>
            <a:stCxn id="28849" idx="3"/>
            <a:endCxn id="28911" idx="3"/>
          </p:cNvCxnSpPr>
          <p:nvPr/>
        </p:nvCxnSpPr>
        <p:spPr bwMode="auto">
          <a:xfrm flipV="1">
            <a:off x="6772891" y="3459679"/>
            <a:ext cx="381607" cy="1312376"/>
          </a:xfrm>
          <a:prstGeom prst="curvedConnector3">
            <a:avLst>
              <a:gd name="adj1" fmla="val 159905"/>
            </a:avLst>
          </a:prstGeom>
          <a:noFill/>
          <a:ln w="9525">
            <a:solidFill>
              <a:schemeClr val="tx1"/>
            </a:solidFill>
            <a:round/>
            <a:headEnd/>
            <a:tailEnd type="triangle" w="med" len="med"/>
          </a:ln>
        </p:spPr>
      </p:cxnSp>
      <p:cxnSp>
        <p:nvCxnSpPr>
          <p:cNvPr id="28811" name="AutoShape 450"/>
          <p:cNvCxnSpPr>
            <a:cxnSpLocks noChangeShapeType="1"/>
            <a:stCxn id="28849" idx="2"/>
            <a:endCxn id="28871" idx="3"/>
          </p:cNvCxnSpPr>
          <p:nvPr/>
        </p:nvCxnSpPr>
        <p:spPr bwMode="auto">
          <a:xfrm rot="5400000">
            <a:off x="4524180" y="4477379"/>
            <a:ext cx="1460470" cy="2449933"/>
          </a:xfrm>
          <a:prstGeom prst="curvedConnector2">
            <a:avLst/>
          </a:prstGeom>
          <a:noFill/>
          <a:ln w="9525">
            <a:solidFill>
              <a:schemeClr val="tx1"/>
            </a:solidFill>
            <a:round/>
            <a:headEnd/>
            <a:tailEnd type="triangle" w="med" len="med"/>
          </a:ln>
        </p:spPr>
      </p:cxnSp>
      <p:sp>
        <p:nvSpPr>
          <p:cNvPr id="28812" name="Line 451"/>
          <p:cNvSpPr>
            <a:spLocks noChangeShapeType="1"/>
          </p:cNvSpPr>
          <p:nvPr/>
        </p:nvSpPr>
        <p:spPr bwMode="auto">
          <a:xfrm flipH="1">
            <a:off x="5637213" y="5942013"/>
            <a:ext cx="139700" cy="90487"/>
          </a:xfrm>
          <a:prstGeom prst="line">
            <a:avLst/>
          </a:prstGeom>
          <a:noFill/>
          <a:ln w="9525">
            <a:solidFill>
              <a:schemeClr val="tx1"/>
            </a:solidFill>
            <a:round/>
            <a:headEnd/>
            <a:tailEnd type="triangle" w="med" len="med"/>
          </a:ln>
        </p:spPr>
        <p:txBody>
          <a:bodyPr wrap="none" anchor="ctr"/>
          <a:lstStyle/>
          <a:p>
            <a:pPr algn="ctr"/>
            <a:endParaRPr lang="en-US">
              <a:latin typeface="Gill Sans MT" pitchFamily="34" charset="0"/>
            </a:endParaRPr>
          </a:p>
        </p:txBody>
      </p:sp>
      <p:grpSp>
        <p:nvGrpSpPr>
          <p:cNvPr id="28813" name="Group 453"/>
          <p:cNvGrpSpPr>
            <a:grpSpLocks/>
          </p:cNvGrpSpPr>
          <p:nvPr/>
        </p:nvGrpSpPr>
        <p:grpSpPr bwMode="auto">
          <a:xfrm>
            <a:off x="6940550" y="6181725"/>
            <a:ext cx="685800" cy="381000"/>
            <a:chOff x="288" y="2064"/>
            <a:chExt cx="432" cy="240"/>
          </a:xfrm>
        </p:grpSpPr>
        <p:sp>
          <p:nvSpPr>
            <p:cNvPr id="28844" name="Oval 454"/>
            <p:cNvSpPr>
              <a:spLocks noChangeArrowheads="1"/>
            </p:cNvSpPr>
            <p:nvPr/>
          </p:nvSpPr>
          <p:spPr bwMode="auto">
            <a:xfrm>
              <a:off x="288" y="2064"/>
              <a:ext cx="432"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45" name="Text Box 455"/>
            <p:cNvSpPr txBox="1">
              <a:spLocks noChangeArrowheads="1"/>
            </p:cNvSpPr>
            <p:nvPr/>
          </p:nvSpPr>
          <p:spPr bwMode="auto">
            <a:xfrm>
              <a:off x="331" y="2082"/>
              <a:ext cx="383" cy="213"/>
            </a:xfrm>
            <a:prstGeom prst="rect">
              <a:avLst/>
            </a:prstGeom>
            <a:noFill/>
            <a:ln w="9525">
              <a:noFill/>
              <a:miter lim="800000"/>
              <a:headEnd/>
              <a:tailEnd/>
            </a:ln>
          </p:spPr>
          <p:txBody>
            <a:bodyPr wrap="none">
              <a:spAutoFit/>
            </a:bodyPr>
            <a:lstStyle/>
            <a:p>
              <a:pPr algn="ctr"/>
              <a:r>
                <a:rPr lang="en-US" sz="800">
                  <a:solidFill>
                    <a:srgbClr val="FF0000"/>
                  </a:solidFill>
                  <a:latin typeface="Gill Sans MT" pitchFamily="34" charset="0"/>
                  <a:ea typeface="ＭＳ Ｐゴシック"/>
                  <a:cs typeface="ＭＳ Ｐゴシック"/>
                </a:rPr>
                <a:t>Formulate</a:t>
              </a:r>
            </a:p>
            <a:p>
              <a:pPr algn="ctr"/>
              <a:r>
                <a:rPr lang="en-US" sz="800">
                  <a:solidFill>
                    <a:srgbClr val="FF0000"/>
                  </a:solidFill>
                  <a:latin typeface="Gill Sans MT" pitchFamily="34" charset="0"/>
                  <a:ea typeface="ＭＳ Ｐゴシック"/>
                  <a:cs typeface="ＭＳ Ｐゴシック"/>
                </a:rPr>
                <a:t>questions</a:t>
              </a:r>
            </a:p>
          </p:txBody>
        </p:sp>
      </p:grpSp>
      <p:grpSp>
        <p:nvGrpSpPr>
          <p:cNvPr id="28814" name="Group 456"/>
          <p:cNvGrpSpPr>
            <a:grpSpLocks/>
          </p:cNvGrpSpPr>
          <p:nvPr/>
        </p:nvGrpSpPr>
        <p:grpSpPr bwMode="auto">
          <a:xfrm>
            <a:off x="7791450" y="6200775"/>
            <a:ext cx="838200" cy="381000"/>
            <a:chOff x="1056" y="2064"/>
            <a:chExt cx="528" cy="240"/>
          </a:xfrm>
        </p:grpSpPr>
        <p:sp>
          <p:nvSpPr>
            <p:cNvPr id="28842" name="Oval 457"/>
            <p:cNvSpPr>
              <a:spLocks noChangeArrowheads="1"/>
            </p:cNvSpPr>
            <p:nvPr/>
          </p:nvSpPr>
          <p:spPr bwMode="auto">
            <a:xfrm>
              <a:off x="1056" y="2064"/>
              <a:ext cx="528" cy="240"/>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43" name="Text Box 458"/>
            <p:cNvSpPr txBox="1">
              <a:spLocks noChangeArrowheads="1"/>
            </p:cNvSpPr>
            <p:nvPr/>
          </p:nvSpPr>
          <p:spPr bwMode="auto">
            <a:xfrm>
              <a:off x="1118" y="2064"/>
              <a:ext cx="407" cy="233"/>
            </a:xfrm>
            <a:prstGeom prst="rect">
              <a:avLst/>
            </a:prstGeom>
            <a:noFill/>
            <a:ln w="9525">
              <a:noFill/>
              <a:miter lim="800000"/>
              <a:headEnd/>
              <a:tailEnd/>
            </a:ln>
          </p:spPr>
          <p:txBody>
            <a:bodyPr wrap="none">
              <a:spAutoFit/>
            </a:bodyPr>
            <a:lstStyle/>
            <a:p>
              <a:pPr algn="ctr"/>
              <a:r>
                <a:rPr lang="en-US" sz="900">
                  <a:solidFill>
                    <a:srgbClr val="FF0000"/>
                  </a:solidFill>
                  <a:latin typeface="Gill Sans MT" pitchFamily="34" charset="0"/>
                  <a:ea typeface="ＭＳ Ｐゴシック"/>
                  <a:cs typeface="ＭＳ Ｐゴシック"/>
                </a:rPr>
                <a:t>Develop</a:t>
              </a:r>
            </a:p>
            <a:p>
              <a:pPr algn="ctr"/>
              <a:r>
                <a:rPr lang="en-US" sz="900">
                  <a:solidFill>
                    <a:srgbClr val="FF0000"/>
                  </a:solidFill>
                  <a:latin typeface="Gill Sans MT" pitchFamily="34" charset="0"/>
                  <a:ea typeface="ＭＳ Ｐゴシック"/>
                  <a:cs typeface="ＭＳ Ｐゴシック"/>
                </a:rPr>
                <a:t>Approach</a:t>
              </a:r>
            </a:p>
          </p:txBody>
        </p:sp>
      </p:grpSp>
      <p:grpSp>
        <p:nvGrpSpPr>
          <p:cNvPr id="28815" name="Group 459"/>
          <p:cNvGrpSpPr>
            <a:grpSpLocks/>
          </p:cNvGrpSpPr>
          <p:nvPr/>
        </p:nvGrpSpPr>
        <p:grpSpPr bwMode="auto">
          <a:xfrm>
            <a:off x="7631113" y="3860800"/>
            <a:ext cx="766762" cy="430213"/>
            <a:chOff x="4892" y="2502"/>
            <a:chExt cx="483" cy="271"/>
          </a:xfrm>
        </p:grpSpPr>
        <p:sp>
          <p:nvSpPr>
            <p:cNvPr id="28840" name="Oval 460"/>
            <p:cNvSpPr>
              <a:spLocks noChangeArrowheads="1"/>
            </p:cNvSpPr>
            <p:nvPr/>
          </p:nvSpPr>
          <p:spPr bwMode="auto">
            <a:xfrm>
              <a:off x="4892" y="2502"/>
              <a:ext cx="483" cy="271"/>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41" name="Text Box 461"/>
            <p:cNvSpPr txBox="1">
              <a:spLocks noChangeArrowheads="1"/>
            </p:cNvSpPr>
            <p:nvPr/>
          </p:nvSpPr>
          <p:spPr bwMode="auto">
            <a:xfrm>
              <a:off x="4916" y="2502"/>
              <a:ext cx="434" cy="252"/>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Make</a:t>
              </a:r>
            </a:p>
            <a:p>
              <a:pPr algn="ctr"/>
              <a:r>
                <a:rPr lang="en-US" sz="1000">
                  <a:latin typeface="Gill Sans MT" pitchFamily="34" charset="0"/>
                  <a:ea typeface="ＭＳ Ｐゴシック"/>
                  <a:cs typeface="ＭＳ Ｐゴシック"/>
                </a:rPr>
                <a:t>Decisions</a:t>
              </a:r>
            </a:p>
          </p:txBody>
        </p:sp>
      </p:grpSp>
      <p:grpSp>
        <p:nvGrpSpPr>
          <p:cNvPr id="28816" name="Group 462"/>
          <p:cNvGrpSpPr>
            <a:grpSpLocks/>
          </p:cNvGrpSpPr>
          <p:nvPr/>
        </p:nvGrpSpPr>
        <p:grpSpPr bwMode="auto">
          <a:xfrm>
            <a:off x="7521575" y="4424363"/>
            <a:ext cx="766763" cy="430212"/>
            <a:chOff x="4892" y="2502"/>
            <a:chExt cx="483" cy="271"/>
          </a:xfrm>
        </p:grpSpPr>
        <p:sp>
          <p:nvSpPr>
            <p:cNvPr id="28838" name="Oval 463"/>
            <p:cNvSpPr>
              <a:spLocks noChangeArrowheads="1"/>
            </p:cNvSpPr>
            <p:nvPr/>
          </p:nvSpPr>
          <p:spPr bwMode="auto">
            <a:xfrm>
              <a:off x="4892" y="2502"/>
              <a:ext cx="483" cy="271"/>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39" name="Text Box 464"/>
            <p:cNvSpPr txBox="1">
              <a:spLocks noChangeArrowheads="1"/>
            </p:cNvSpPr>
            <p:nvPr/>
          </p:nvSpPr>
          <p:spPr bwMode="auto">
            <a:xfrm>
              <a:off x="4893" y="2502"/>
              <a:ext cx="479" cy="250"/>
            </a:xfrm>
            <a:prstGeom prst="rect">
              <a:avLst/>
            </a:prstGeom>
            <a:noFill/>
            <a:ln w="9525">
              <a:noFill/>
              <a:miter lim="800000"/>
              <a:headEnd/>
              <a:tailEnd/>
            </a:ln>
          </p:spPr>
          <p:txBody>
            <a:bodyPr wrap="none">
              <a:spAutoFit/>
            </a:bodyPr>
            <a:lstStyle/>
            <a:p>
              <a:pPr algn="ctr"/>
              <a:r>
                <a:rPr lang="en-US" sz="1000">
                  <a:latin typeface="Gill Sans MT" pitchFamily="34" charset="0"/>
                  <a:ea typeface="ＭＳ Ｐゴシック"/>
                  <a:cs typeface="ＭＳ Ｐゴシック"/>
                </a:rPr>
                <a:t>Document</a:t>
              </a:r>
            </a:p>
            <a:p>
              <a:pPr algn="ctr"/>
              <a:r>
                <a:rPr lang="en-US" sz="1000">
                  <a:latin typeface="Gill Sans MT" pitchFamily="34" charset="0"/>
                  <a:ea typeface="ＭＳ Ｐゴシック"/>
                  <a:cs typeface="ＭＳ Ｐゴシック"/>
                </a:rPr>
                <a:t>Decisions</a:t>
              </a:r>
            </a:p>
          </p:txBody>
        </p:sp>
      </p:grpSp>
      <p:grpSp>
        <p:nvGrpSpPr>
          <p:cNvPr id="28817" name="Group 465"/>
          <p:cNvGrpSpPr>
            <a:grpSpLocks/>
          </p:cNvGrpSpPr>
          <p:nvPr/>
        </p:nvGrpSpPr>
        <p:grpSpPr bwMode="auto">
          <a:xfrm>
            <a:off x="6958018" y="5110163"/>
            <a:ext cx="811213" cy="430212"/>
            <a:chOff x="4877" y="2502"/>
            <a:chExt cx="511" cy="271"/>
          </a:xfrm>
        </p:grpSpPr>
        <p:sp>
          <p:nvSpPr>
            <p:cNvPr id="28836" name="Oval 466"/>
            <p:cNvSpPr>
              <a:spLocks noChangeArrowheads="1"/>
            </p:cNvSpPr>
            <p:nvPr/>
          </p:nvSpPr>
          <p:spPr bwMode="auto">
            <a:xfrm>
              <a:off x="4892" y="2502"/>
              <a:ext cx="483" cy="271"/>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37" name="Text Box 467"/>
            <p:cNvSpPr txBox="1">
              <a:spLocks noChangeArrowheads="1"/>
            </p:cNvSpPr>
            <p:nvPr/>
          </p:nvSpPr>
          <p:spPr bwMode="auto">
            <a:xfrm>
              <a:off x="4877" y="2510"/>
              <a:ext cx="511"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Identify</a:t>
              </a:r>
            </a:p>
            <a:p>
              <a:pPr algn="ctr"/>
              <a:r>
                <a:rPr lang="en-US" sz="900">
                  <a:latin typeface="Gill Sans MT" pitchFamily="34" charset="0"/>
                  <a:ea typeface="ＭＳ Ｐゴシック"/>
                  <a:cs typeface="ＭＳ Ｐゴシック"/>
                </a:rPr>
                <a:t>Uncertainties</a:t>
              </a:r>
            </a:p>
          </p:txBody>
        </p:sp>
      </p:grpSp>
      <p:grpSp>
        <p:nvGrpSpPr>
          <p:cNvPr id="28818" name="Group 468"/>
          <p:cNvGrpSpPr>
            <a:grpSpLocks/>
          </p:cNvGrpSpPr>
          <p:nvPr/>
        </p:nvGrpSpPr>
        <p:grpSpPr bwMode="auto">
          <a:xfrm>
            <a:off x="5922963" y="6165850"/>
            <a:ext cx="766762" cy="430213"/>
            <a:chOff x="4892" y="2502"/>
            <a:chExt cx="483" cy="271"/>
          </a:xfrm>
        </p:grpSpPr>
        <p:sp>
          <p:nvSpPr>
            <p:cNvPr id="28834" name="Oval 469"/>
            <p:cNvSpPr>
              <a:spLocks noChangeArrowheads="1"/>
            </p:cNvSpPr>
            <p:nvPr/>
          </p:nvSpPr>
          <p:spPr bwMode="auto">
            <a:xfrm>
              <a:off x="4892" y="2502"/>
              <a:ext cx="483" cy="271"/>
            </a:xfrm>
            <a:prstGeom prst="ellipse">
              <a:avLst/>
            </a:prstGeom>
            <a:noFill/>
            <a:ln w="9525">
              <a:solidFill>
                <a:schemeClr val="tx1"/>
              </a:solidFill>
              <a:round/>
              <a:headEnd/>
              <a:tailEnd/>
            </a:ln>
          </p:spPr>
          <p:txBody>
            <a:bodyPr wrap="none" anchor="ctr"/>
            <a:lstStyle/>
            <a:p>
              <a:pPr algn="ctr"/>
              <a:endParaRPr lang="en-US">
                <a:latin typeface="Gill Sans MT" pitchFamily="34" charset="0"/>
              </a:endParaRPr>
            </a:p>
          </p:txBody>
        </p:sp>
        <p:sp>
          <p:nvSpPr>
            <p:cNvPr id="28835" name="Text Box 470"/>
            <p:cNvSpPr txBox="1">
              <a:spLocks noChangeArrowheads="1"/>
            </p:cNvSpPr>
            <p:nvPr/>
          </p:nvSpPr>
          <p:spPr bwMode="auto">
            <a:xfrm>
              <a:off x="4925" y="2510"/>
              <a:ext cx="416" cy="233"/>
            </a:xfrm>
            <a:prstGeom prst="rect">
              <a:avLst/>
            </a:prstGeom>
            <a:noFill/>
            <a:ln w="9525">
              <a:noFill/>
              <a:miter lim="800000"/>
              <a:headEnd/>
              <a:tailEnd/>
            </a:ln>
          </p:spPr>
          <p:txBody>
            <a:bodyPr wrap="none">
              <a:spAutoFit/>
            </a:bodyPr>
            <a:lstStyle/>
            <a:p>
              <a:pPr algn="ctr"/>
              <a:r>
                <a:rPr lang="en-US" sz="900">
                  <a:latin typeface="Gill Sans MT" pitchFamily="34" charset="0"/>
                  <a:ea typeface="ＭＳ Ｐゴシック"/>
                  <a:cs typeface="ＭＳ Ｐゴシック"/>
                </a:rPr>
                <a:t>Identify</a:t>
              </a:r>
            </a:p>
            <a:p>
              <a:pPr algn="ctr"/>
              <a:r>
                <a:rPr lang="en-US" sz="900">
                  <a:latin typeface="Gill Sans MT" pitchFamily="34" charset="0"/>
                  <a:ea typeface="ＭＳ Ｐゴシック"/>
                  <a:cs typeface="ＭＳ Ｐゴシック"/>
                </a:rPr>
                <a:t>Next Step</a:t>
              </a:r>
            </a:p>
          </p:txBody>
        </p:sp>
      </p:grpSp>
      <p:cxnSp>
        <p:nvCxnSpPr>
          <p:cNvPr id="28819" name="AutoShape 471"/>
          <p:cNvCxnSpPr>
            <a:cxnSpLocks noChangeShapeType="1"/>
            <a:stCxn id="28907" idx="1"/>
            <a:endCxn id="28841" idx="1"/>
          </p:cNvCxnSpPr>
          <p:nvPr/>
        </p:nvCxnSpPr>
        <p:spPr bwMode="auto">
          <a:xfrm rot="10800000" flipV="1">
            <a:off x="7668896" y="3450639"/>
            <a:ext cx="111063" cy="610215"/>
          </a:xfrm>
          <a:prstGeom prst="curvedConnector3">
            <a:avLst>
              <a:gd name="adj1" fmla="val 305829"/>
            </a:avLst>
          </a:prstGeom>
          <a:noFill/>
          <a:ln w="9525">
            <a:solidFill>
              <a:schemeClr val="tx1"/>
            </a:solidFill>
            <a:round/>
            <a:headEnd/>
            <a:tailEnd type="triangle" w="med" len="med"/>
          </a:ln>
        </p:spPr>
      </p:cxnSp>
      <p:cxnSp>
        <p:nvCxnSpPr>
          <p:cNvPr id="28820" name="AutoShape 472"/>
          <p:cNvCxnSpPr>
            <a:cxnSpLocks noChangeShapeType="1"/>
            <a:stCxn id="28841" idx="1"/>
            <a:endCxn id="28839" idx="1"/>
          </p:cNvCxnSpPr>
          <p:nvPr/>
        </p:nvCxnSpPr>
        <p:spPr bwMode="auto">
          <a:xfrm rot="10800000" flipV="1">
            <a:off x="7523163" y="4060855"/>
            <a:ext cx="145732" cy="561946"/>
          </a:xfrm>
          <a:prstGeom prst="curvedConnector3">
            <a:avLst>
              <a:gd name="adj1" fmla="val 256863"/>
            </a:avLst>
          </a:prstGeom>
          <a:noFill/>
          <a:ln w="9525">
            <a:solidFill>
              <a:schemeClr val="tx1"/>
            </a:solidFill>
            <a:round/>
            <a:headEnd/>
            <a:tailEnd type="triangle" w="med" len="med"/>
          </a:ln>
        </p:spPr>
      </p:cxnSp>
      <p:cxnSp>
        <p:nvCxnSpPr>
          <p:cNvPr id="28821" name="AutoShape 473"/>
          <p:cNvCxnSpPr>
            <a:cxnSpLocks noChangeShapeType="1"/>
            <a:stCxn id="28841" idx="1"/>
            <a:endCxn id="28836" idx="1"/>
          </p:cNvCxnSpPr>
          <p:nvPr/>
        </p:nvCxnSpPr>
        <p:spPr bwMode="auto">
          <a:xfrm rot="10800000" flipV="1">
            <a:off x="7094117" y="4060854"/>
            <a:ext cx="574779" cy="1112311"/>
          </a:xfrm>
          <a:prstGeom prst="curvedConnector2">
            <a:avLst/>
          </a:prstGeom>
          <a:noFill/>
          <a:ln w="9525">
            <a:solidFill>
              <a:schemeClr val="tx1"/>
            </a:solidFill>
            <a:round/>
            <a:headEnd/>
            <a:tailEnd type="triangle" w="med" len="med"/>
          </a:ln>
        </p:spPr>
      </p:cxnSp>
      <p:cxnSp>
        <p:nvCxnSpPr>
          <p:cNvPr id="28822" name="AutoShape 474"/>
          <p:cNvCxnSpPr>
            <a:cxnSpLocks noChangeShapeType="1"/>
            <a:stCxn id="28841" idx="1"/>
            <a:endCxn id="28835" idx="3"/>
          </p:cNvCxnSpPr>
          <p:nvPr/>
        </p:nvCxnSpPr>
        <p:spPr bwMode="auto">
          <a:xfrm rot="10800000" flipV="1">
            <a:off x="6635929" y="4060854"/>
            <a:ext cx="1032966" cy="2302361"/>
          </a:xfrm>
          <a:prstGeom prst="curvedConnector3">
            <a:avLst>
              <a:gd name="adj1" fmla="val 50000"/>
            </a:avLst>
          </a:prstGeom>
          <a:noFill/>
          <a:ln w="9525">
            <a:solidFill>
              <a:schemeClr val="tx1"/>
            </a:solidFill>
            <a:round/>
            <a:headEnd/>
            <a:tailEnd type="triangle" w="med" len="med"/>
          </a:ln>
        </p:spPr>
      </p:cxnSp>
      <p:cxnSp>
        <p:nvCxnSpPr>
          <p:cNvPr id="28823" name="AutoShape 475"/>
          <p:cNvCxnSpPr>
            <a:cxnSpLocks noChangeShapeType="1"/>
            <a:stCxn id="28834" idx="6"/>
            <a:endCxn id="28845" idx="1"/>
          </p:cNvCxnSpPr>
          <p:nvPr/>
        </p:nvCxnSpPr>
        <p:spPr bwMode="auto">
          <a:xfrm flipV="1">
            <a:off x="6689725" y="6379577"/>
            <a:ext cx="318370" cy="1380"/>
          </a:xfrm>
          <a:prstGeom prst="curvedConnector3">
            <a:avLst>
              <a:gd name="adj1" fmla="val 50000"/>
            </a:avLst>
          </a:prstGeom>
          <a:noFill/>
          <a:ln w="9525">
            <a:solidFill>
              <a:schemeClr val="tx1"/>
            </a:solidFill>
            <a:round/>
            <a:headEnd/>
            <a:tailEnd type="triangle" w="med" len="med"/>
          </a:ln>
        </p:spPr>
      </p:cxnSp>
      <p:cxnSp>
        <p:nvCxnSpPr>
          <p:cNvPr id="28824" name="AutoShape 476"/>
          <p:cNvCxnSpPr>
            <a:cxnSpLocks noChangeShapeType="1"/>
            <a:stCxn id="28845" idx="3"/>
            <a:endCxn id="28842" idx="2"/>
          </p:cNvCxnSpPr>
          <p:nvPr/>
        </p:nvCxnSpPr>
        <p:spPr bwMode="auto">
          <a:xfrm>
            <a:off x="7615954" y="6379577"/>
            <a:ext cx="175496" cy="11698"/>
          </a:xfrm>
          <a:prstGeom prst="curvedConnector3">
            <a:avLst>
              <a:gd name="adj1" fmla="val 50000"/>
            </a:avLst>
          </a:prstGeom>
          <a:noFill/>
          <a:ln w="9525">
            <a:solidFill>
              <a:schemeClr val="tx1"/>
            </a:solidFill>
            <a:round/>
            <a:headEnd/>
            <a:tailEnd type="triangle" w="med" len="med"/>
          </a:ln>
        </p:spPr>
      </p:cxnSp>
      <p:sp>
        <p:nvSpPr>
          <p:cNvPr id="28825" name="Line 477"/>
          <p:cNvSpPr>
            <a:spLocks noChangeShapeType="1"/>
          </p:cNvSpPr>
          <p:nvPr/>
        </p:nvSpPr>
        <p:spPr bwMode="auto">
          <a:xfrm flipV="1">
            <a:off x="8647113" y="6362700"/>
            <a:ext cx="342900" cy="12700"/>
          </a:xfrm>
          <a:prstGeom prst="line">
            <a:avLst/>
          </a:prstGeom>
          <a:noFill/>
          <a:ln w="19050">
            <a:solidFill>
              <a:schemeClr val="tx1"/>
            </a:solidFill>
            <a:prstDash val="sysDot"/>
            <a:round/>
            <a:headEnd/>
            <a:tailEnd type="triangle" w="med" len="med"/>
          </a:ln>
        </p:spPr>
        <p:txBody>
          <a:bodyPr wrap="none" anchor="ctr"/>
          <a:lstStyle/>
          <a:p>
            <a:pPr algn="ctr"/>
            <a:endParaRPr lang="en-US">
              <a:latin typeface="Gill Sans MT" pitchFamily="34" charset="0"/>
            </a:endParaRPr>
          </a:p>
        </p:txBody>
      </p:sp>
      <p:cxnSp>
        <p:nvCxnSpPr>
          <p:cNvPr id="28826" name="AutoShape 478"/>
          <p:cNvCxnSpPr>
            <a:cxnSpLocks noChangeShapeType="1"/>
            <a:stCxn id="28837" idx="3"/>
            <a:endCxn id="28838" idx="4"/>
          </p:cNvCxnSpPr>
          <p:nvPr/>
        </p:nvCxnSpPr>
        <p:spPr bwMode="auto">
          <a:xfrm flipV="1">
            <a:off x="7770133" y="4854575"/>
            <a:ext cx="134824" cy="452954"/>
          </a:xfrm>
          <a:prstGeom prst="curvedConnector2">
            <a:avLst/>
          </a:prstGeom>
          <a:noFill/>
          <a:ln w="9525">
            <a:solidFill>
              <a:schemeClr val="tx1"/>
            </a:solidFill>
            <a:round/>
            <a:headEnd/>
            <a:tailEnd type="triangle" w="med" len="med"/>
          </a:ln>
        </p:spPr>
      </p:cxnSp>
      <p:cxnSp>
        <p:nvCxnSpPr>
          <p:cNvPr id="28827" name="AutoShape 479"/>
          <p:cNvCxnSpPr>
            <a:cxnSpLocks noChangeShapeType="1"/>
            <a:stCxn id="28837" idx="3"/>
            <a:endCxn id="28907" idx="3"/>
          </p:cNvCxnSpPr>
          <p:nvPr/>
        </p:nvCxnSpPr>
        <p:spPr bwMode="auto">
          <a:xfrm flipV="1">
            <a:off x="7770133" y="3450640"/>
            <a:ext cx="712260" cy="1856889"/>
          </a:xfrm>
          <a:prstGeom prst="curvedConnector3">
            <a:avLst>
              <a:gd name="adj1" fmla="val 132095"/>
            </a:avLst>
          </a:prstGeom>
          <a:noFill/>
          <a:ln w="9525">
            <a:solidFill>
              <a:schemeClr val="tx1"/>
            </a:solidFill>
            <a:round/>
            <a:headEnd/>
            <a:tailEnd type="triangle" w="med" len="med"/>
          </a:ln>
        </p:spPr>
      </p:cxnSp>
      <p:cxnSp>
        <p:nvCxnSpPr>
          <p:cNvPr id="28828" name="AutoShape 480"/>
          <p:cNvCxnSpPr>
            <a:cxnSpLocks noChangeShapeType="1"/>
            <a:stCxn id="28839" idx="3"/>
            <a:endCxn id="28907" idx="3"/>
          </p:cNvCxnSpPr>
          <p:nvPr/>
        </p:nvCxnSpPr>
        <p:spPr bwMode="auto">
          <a:xfrm flipV="1">
            <a:off x="8283576" y="3450640"/>
            <a:ext cx="198817" cy="1172161"/>
          </a:xfrm>
          <a:prstGeom prst="curvedConnector3">
            <a:avLst>
              <a:gd name="adj1" fmla="val 214980"/>
            </a:avLst>
          </a:prstGeom>
          <a:noFill/>
          <a:ln w="9525">
            <a:solidFill>
              <a:schemeClr val="tx1"/>
            </a:solidFill>
            <a:round/>
            <a:headEnd/>
            <a:tailEnd type="triangle" w="med" len="med"/>
          </a:ln>
        </p:spPr>
      </p:cxnSp>
      <p:cxnSp>
        <p:nvCxnSpPr>
          <p:cNvPr id="28829" name="AutoShape 481"/>
          <p:cNvCxnSpPr>
            <a:cxnSpLocks noChangeShapeType="1"/>
            <a:stCxn id="28841" idx="3"/>
            <a:endCxn id="28907" idx="3"/>
          </p:cNvCxnSpPr>
          <p:nvPr/>
        </p:nvCxnSpPr>
        <p:spPr bwMode="auto">
          <a:xfrm flipV="1">
            <a:off x="8358506" y="3450640"/>
            <a:ext cx="123887" cy="610215"/>
          </a:xfrm>
          <a:prstGeom prst="curvedConnector3">
            <a:avLst>
              <a:gd name="adj1" fmla="val 284523"/>
            </a:avLst>
          </a:prstGeom>
          <a:noFill/>
          <a:ln w="9525">
            <a:solidFill>
              <a:schemeClr val="tx1"/>
            </a:solidFill>
            <a:round/>
            <a:headEnd/>
            <a:tailEnd type="triangle" w="med" len="med"/>
          </a:ln>
        </p:spPr>
      </p:cxnSp>
      <p:sp>
        <p:nvSpPr>
          <p:cNvPr id="28830" name="Line 482"/>
          <p:cNvSpPr>
            <a:spLocks noChangeShapeType="1"/>
          </p:cNvSpPr>
          <p:nvPr/>
        </p:nvSpPr>
        <p:spPr bwMode="auto">
          <a:xfrm flipV="1">
            <a:off x="8521700" y="4751388"/>
            <a:ext cx="127000" cy="169862"/>
          </a:xfrm>
          <a:prstGeom prst="line">
            <a:avLst/>
          </a:prstGeom>
          <a:noFill/>
          <a:ln w="9525">
            <a:solidFill>
              <a:schemeClr val="tx1"/>
            </a:solidFill>
            <a:round/>
            <a:headEnd/>
            <a:tailEnd type="triangle" w="med" len="med"/>
          </a:ln>
        </p:spPr>
        <p:txBody>
          <a:bodyPr wrap="none" anchor="ctr"/>
          <a:lstStyle/>
          <a:p>
            <a:pPr algn="ctr"/>
            <a:endParaRPr lang="en-US">
              <a:latin typeface="Gill Sans MT" pitchFamily="34" charset="0"/>
            </a:endParaRPr>
          </a:p>
        </p:txBody>
      </p:sp>
      <p:sp>
        <p:nvSpPr>
          <p:cNvPr id="28831" name="Text Box 483"/>
          <p:cNvSpPr txBox="1">
            <a:spLocks noChangeArrowheads="1"/>
          </p:cNvSpPr>
          <p:nvPr/>
        </p:nvSpPr>
        <p:spPr bwMode="auto">
          <a:xfrm>
            <a:off x="6985000" y="5626100"/>
            <a:ext cx="2047875" cy="527050"/>
          </a:xfrm>
          <a:prstGeom prst="rect">
            <a:avLst/>
          </a:prstGeom>
          <a:noFill/>
          <a:ln w="9525">
            <a:solidFill>
              <a:srgbClr val="FF0000"/>
            </a:solidFill>
            <a:miter lim="800000"/>
            <a:headEnd/>
            <a:tailEnd/>
          </a:ln>
        </p:spPr>
        <p:txBody>
          <a:bodyPr>
            <a:spAutoFit/>
          </a:bodyPr>
          <a:lstStyle/>
          <a:p>
            <a:pPr algn="ctr"/>
            <a:r>
              <a:rPr lang="en-US" sz="1400">
                <a:solidFill>
                  <a:srgbClr val="FF0000"/>
                </a:solidFill>
                <a:latin typeface="Gill Sans MT" pitchFamily="34" charset="0"/>
                <a:ea typeface="ＭＳ Ｐゴシック"/>
                <a:cs typeface="ＭＳ Ｐゴシック"/>
              </a:rPr>
              <a:t>Upgrade existing code or develop new code</a:t>
            </a:r>
          </a:p>
        </p:txBody>
      </p:sp>
      <p:sp>
        <p:nvSpPr>
          <p:cNvPr id="543991" name="Text Box 247"/>
          <p:cNvSpPr txBox="1">
            <a:spLocks noChangeArrowheads="1"/>
          </p:cNvSpPr>
          <p:nvPr/>
        </p:nvSpPr>
        <p:spPr bwMode="auto">
          <a:xfrm>
            <a:off x="0" y="6597650"/>
            <a:ext cx="9144000" cy="228268"/>
          </a:xfrm>
          <a:prstGeom prst="rect">
            <a:avLst/>
          </a:prstGeom>
          <a:noFill/>
          <a:ln w="12700">
            <a:noFill/>
            <a:prstDash val="lgDash"/>
            <a:miter lim="800000"/>
            <a:headEnd/>
            <a:tailEnd/>
          </a:ln>
          <a:effectLst>
            <a:prstShdw prst="shdw17" dist="17961" dir="2700000">
              <a:schemeClr val="accent1">
                <a:gamma/>
                <a:shade val="60000"/>
                <a:invGamma/>
              </a:schemeClr>
            </a:prstShdw>
          </a:effectLst>
        </p:spPr>
        <p:txBody>
          <a:bodyPr lIns="90488" tIns="44450" rIns="90488" bIns="44450">
            <a:spAutoFit/>
          </a:bodyPr>
          <a:lstStyle/>
          <a:p>
            <a:pPr algn="ctr" fontAlgn="auto">
              <a:spcBef>
                <a:spcPts val="0"/>
              </a:spcBef>
              <a:spcAft>
                <a:spcPts val="0"/>
              </a:spcAft>
              <a:defRPr/>
            </a:pPr>
            <a:r>
              <a:rPr lang="en-US" sz="900">
                <a:solidFill>
                  <a:schemeClr val="accent2"/>
                </a:solidFill>
                <a:latin typeface="Gill Sans MT" pitchFamily="34" charset="0"/>
                <a:cs typeface="Arial" pitchFamily="34" charset="0"/>
              </a:rPr>
              <a:t>―</a:t>
            </a:r>
            <a:r>
              <a:rPr lang="en-US" sz="900">
                <a:solidFill>
                  <a:schemeClr val="accent2"/>
                </a:solidFill>
                <a:latin typeface="Gill Sans MT" pitchFamily="34" charset="0"/>
              </a:rPr>
              <a:t>D. E. Post, R. P. Kendall, Large-Scale Computational Scientific and Engineering Project Development and Production Workflows, CTWatch (2006), vol.2-4B,pp68-76.</a:t>
            </a:r>
          </a:p>
        </p:txBody>
      </p:sp>
      <p:cxnSp>
        <p:nvCxnSpPr>
          <p:cNvPr id="28833" name="AutoShape 289"/>
          <p:cNvCxnSpPr>
            <a:cxnSpLocks noChangeShapeType="1"/>
            <a:stCxn id="28919" idx="1"/>
            <a:endCxn id="28903" idx="1"/>
          </p:cNvCxnSpPr>
          <p:nvPr/>
        </p:nvCxnSpPr>
        <p:spPr bwMode="auto">
          <a:xfrm rot="10800000" flipH="1">
            <a:off x="267290" y="2301875"/>
            <a:ext cx="189909" cy="1175266"/>
          </a:xfrm>
          <a:prstGeom prst="curvedConnector3">
            <a:avLst>
              <a:gd name="adj1" fmla="val -120373"/>
            </a:avLst>
          </a:prstGeom>
          <a:noFill/>
          <a:ln w="9525">
            <a:solidFill>
              <a:schemeClr val="tx1"/>
            </a:solidFill>
            <a:round/>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332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332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33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3219" grpId="0" animBg="1"/>
      <p:bldP spid="4233222" grpId="0" animBg="1"/>
      <p:bldP spid="42332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1"/>
          </p:nvPr>
        </p:nvSpPr>
        <p:spPr/>
        <p:txBody>
          <a:bodyPr/>
          <a:lstStyle/>
          <a:p>
            <a:pPr fontAlgn="base">
              <a:spcBef>
                <a:spcPct val="0"/>
              </a:spcBef>
              <a:spcAft>
                <a:spcPct val="0"/>
              </a:spcAft>
              <a:defRPr/>
            </a:pPr>
            <a:fld id="{4D0ECFE2-BF4D-4BEE-8EB2-9C7845B560FF}" type="datetime1">
              <a:rPr lang="en-US" dirty="0" smtClean="0">
                <a:latin typeface="Gill Sans MT" pitchFamily="34" charset="0"/>
              </a:rPr>
              <a:pPr fontAlgn="base">
                <a:spcBef>
                  <a:spcPct val="0"/>
                </a:spcBef>
                <a:spcAft>
                  <a:spcPct val="0"/>
                </a:spcAft>
                <a:defRPr/>
              </a:pPr>
              <a:t>10/7/2009</a:t>
            </a:fld>
            <a:endParaRPr lang="en-US" dirty="0" smtClean="0">
              <a:latin typeface="Gill Sans MT" pitchFamily="34" charset="0"/>
            </a:endParaRPr>
          </a:p>
        </p:txBody>
      </p:sp>
      <p:sp>
        <p:nvSpPr>
          <p:cNvPr id="31747" name="Slide Number Placeholder 3"/>
          <p:cNvSpPr>
            <a:spLocks noGrp="1"/>
          </p:cNvSpPr>
          <p:nvPr>
            <p:ph type="sldNum" sz="quarter" idx="12"/>
          </p:nvPr>
        </p:nvSpPr>
        <p:spPr>
          <a:xfrm>
            <a:off x="8804275" y="6613525"/>
            <a:ext cx="312906" cy="246221"/>
          </a:xfrm>
        </p:spPr>
        <p:txBody>
          <a:bodyPr/>
          <a:lstStyle/>
          <a:p>
            <a:pPr fontAlgn="base">
              <a:spcBef>
                <a:spcPct val="0"/>
              </a:spcBef>
              <a:spcAft>
                <a:spcPct val="0"/>
              </a:spcAft>
              <a:defRPr/>
            </a:pPr>
            <a:fld id="{4A3F373D-CA5A-4976-9A85-E5DDF6312756}" type="slidenum">
              <a:rPr lang="en-US" smtClean="0">
                <a:latin typeface="Gill Sans MT" pitchFamily="34" charset="0"/>
              </a:rPr>
              <a:pPr fontAlgn="base">
                <a:spcBef>
                  <a:spcPct val="0"/>
                </a:spcBef>
                <a:spcAft>
                  <a:spcPct val="0"/>
                </a:spcAft>
                <a:defRPr/>
              </a:pPr>
              <a:t>18</a:t>
            </a:fld>
            <a:endParaRPr lang="en-US" smtClean="0">
              <a:latin typeface="Gill Sans MT" pitchFamily="34" charset="0"/>
            </a:endParaRPr>
          </a:p>
        </p:txBody>
      </p:sp>
      <p:sp>
        <p:nvSpPr>
          <p:cNvPr id="545794" name="Rectangle 2"/>
          <p:cNvSpPr>
            <a:spLocks noChangeArrowheads="1"/>
          </p:cNvSpPr>
          <p:nvPr/>
        </p:nvSpPr>
        <p:spPr bwMode="auto">
          <a:xfrm>
            <a:off x="0" y="0"/>
            <a:ext cx="9144000" cy="6858000"/>
          </a:xfrm>
          <a:prstGeom prst="rect">
            <a:avLst/>
          </a:prstGeom>
          <a:solidFill>
            <a:schemeClr val="bg1"/>
          </a:solidFill>
          <a:ln w="12700">
            <a:noFill/>
            <a:prstDash val="lgDash"/>
            <a:miter lim="800000"/>
            <a:headEnd/>
            <a:tailEnd/>
          </a:ln>
          <a:effectLst>
            <a:prstShdw prst="shdw17" dist="17961" dir="2700000">
              <a:schemeClr val="bg1">
                <a:gamma/>
                <a:shade val="60000"/>
                <a:invGamma/>
              </a:schemeClr>
            </a:prstShdw>
          </a:effectLst>
        </p:spPr>
        <p:txBody>
          <a:bodyPr wrap="none" lIns="90488" tIns="44450" rIns="90488" bIns="44450" anchor="ctr"/>
          <a:lstStyle/>
          <a:p>
            <a:pPr fontAlgn="auto">
              <a:spcBef>
                <a:spcPts val="0"/>
              </a:spcBef>
              <a:spcAft>
                <a:spcPts val="0"/>
              </a:spcAft>
              <a:defRPr/>
            </a:pPr>
            <a:endParaRPr lang="en-US">
              <a:latin typeface="Gill Sans MT" pitchFamily="34" charset="0"/>
            </a:endParaRPr>
          </a:p>
        </p:txBody>
      </p:sp>
      <p:grpSp>
        <p:nvGrpSpPr>
          <p:cNvPr id="29701" name="Group 3"/>
          <p:cNvGrpSpPr>
            <a:grpSpLocks/>
          </p:cNvGrpSpPr>
          <p:nvPr/>
        </p:nvGrpSpPr>
        <p:grpSpPr bwMode="auto">
          <a:xfrm>
            <a:off x="57150" y="457200"/>
            <a:ext cx="9066213" cy="6337300"/>
            <a:chOff x="36" y="288"/>
            <a:chExt cx="5711" cy="3992"/>
          </a:xfrm>
        </p:grpSpPr>
        <p:sp>
          <p:nvSpPr>
            <p:cNvPr id="29703" name="Line 4"/>
            <p:cNvSpPr>
              <a:spLocks noChangeShapeType="1"/>
            </p:cNvSpPr>
            <p:nvPr/>
          </p:nvSpPr>
          <p:spPr bwMode="auto">
            <a:xfrm flipV="1">
              <a:off x="1347" y="1437"/>
              <a:ext cx="3230" cy="24"/>
            </a:xfrm>
            <a:prstGeom prst="line">
              <a:avLst/>
            </a:prstGeom>
            <a:noFill/>
            <a:ln w="19050">
              <a:solidFill>
                <a:schemeClr val="tx1"/>
              </a:solidFill>
              <a:round/>
              <a:headEnd/>
              <a:tailEnd/>
            </a:ln>
          </p:spPr>
          <p:txBody>
            <a:bodyPr wrap="none" anchor="ctr"/>
            <a:lstStyle/>
            <a:p>
              <a:endParaRPr lang="en-US">
                <a:latin typeface="Gill Sans MT" pitchFamily="34" charset="0"/>
              </a:endParaRPr>
            </a:p>
          </p:txBody>
        </p:sp>
        <p:sp>
          <p:nvSpPr>
            <p:cNvPr id="29704" name="Line 5"/>
            <p:cNvSpPr>
              <a:spLocks noChangeShapeType="1"/>
            </p:cNvSpPr>
            <p:nvPr/>
          </p:nvSpPr>
          <p:spPr bwMode="auto">
            <a:xfrm>
              <a:off x="1587" y="1365"/>
              <a:ext cx="0" cy="192"/>
            </a:xfrm>
            <a:prstGeom prst="line">
              <a:avLst/>
            </a:prstGeom>
            <a:noFill/>
            <a:ln w="28575">
              <a:solidFill>
                <a:schemeClr val="tx1"/>
              </a:solidFill>
              <a:round/>
              <a:headEnd/>
              <a:tailEnd/>
            </a:ln>
          </p:spPr>
          <p:txBody>
            <a:bodyPr wrap="none" anchor="ctr"/>
            <a:lstStyle/>
            <a:p>
              <a:endParaRPr lang="en-US">
                <a:latin typeface="Gill Sans MT" pitchFamily="34" charset="0"/>
              </a:endParaRPr>
            </a:p>
          </p:txBody>
        </p:sp>
        <p:sp>
          <p:nvSpPr>
            <p:cNvPr id="29705" name="Line 6"/>
            <p:cNvSpPr>
              <a:spLocks noChangeShapeType="1"/>
            </p:cNvSpPr>
            <p:nvPr/>
          </p:nvSpPr>
          <p:spPr bwMode="auto">
            <a:xfrm>
              <a:off x="2154" y="1365"/>
              <a:ext cx="0" cy="192"/>
            </a:xfrm>
            <a:prstGeom prst="line">
              <a:avLst/>
            </a:prstGeom>
            <a:noFill/>
            <a:ln w="28575">
              <a:solidFill>
                <a:schemeClr val="tx1"/>
              </a:solidFill>
              <a:round/>
              <a:headEnd/>
              <a:tailEnd/>
            </a:ln>
          </p:spPr>
          <p:txBody>
            <a:bodyPr wrap="none" anchor="ctr"/>
            <a:lstStyle/>
            <a:p>
              <a:endParaRPr lang="en-US">
                <a:latin typeface="Gill Sans MT" pitchFamily="34" charset="0"/>
              </a:endParaRPr>
            </a:p>
          </p:txBody>
        </p:sp>
        <p:sp>
          <p:nvSpPr>
            <p:cNvPr id="29706" name="Line 7"/>
            <p:cNvSpPr>
              <a:spLocks noChangeShapeType="1"/>
            </p:cNvSpPr>
            <p:nvPr/>
          </p:nvSpPr>
          <p:spPr bwMode="auto">
            <a:xfrm>
              <a:off x="2730" y="1365"/>
              <a:ext cx="0" cy="192"/>
            </a:xfrm>
            <a:prstGeom prst="line">
              <a:avLst/>
            </a:prstGeom>
            <a:noFill/>
            <a:ln w="28575">
              <a:solidFill>
                <a:schemeClr val="tx1"/>
              </a:solidFill>
              <a:round/>
              <a:headEnd/>
              <a:tailEnd/>
            </a:ln>
          </p:spPr>
          <p:txBody>
            <a:bodyPr wrap="none" anchor="ctr"/>
            <a:lstStyle/>
            <a:p>
              <a:endParaRPr lang="en-US">
                <a:latin typeface="Gill Sans MT" pitchFamily="34" charset="0"/>
              </a:endParaRPr>
            </a:p>
          </p:txBody>
        </p:sp>
        <p:sp>
          <p:nvSpPr>
            <p:cNvPr id="29707" name="Line 8"/>
            <p:cNvSpPr>
              <a:spLocks noChangeShapeType="1"/>
            </p:cNvSpPr>
            <p:nvPr/>
          </p:nvSpPr>
          <p:spPr bwMode="auto">
            <a:xfrm>
              <a:off x="3306" y="1365"/>
              <a:ext cx="0" cy="192"/>
            </a:xfrm>
            <a:prstGeom prst="line">
              <a:avLst/>
            </a:prstGeom>
            <a:noFill/>
            <a:ln w="28575">
              <a:solidFill>
                <a:schemeClr val="tx1"/>
              </a:solidFill>
              <a:round/>
              <a:headEnd/>
              <a:tailEnd/>
            </a:ln>
          </p:spPr>
          <p:txBody>
            <a:bodyPr wrap="none" anchor="ctr"/>
            <a:lstStyle/>
            <a:p>
              <a:endParaRPr lang="en-US">
                <a:latin typeface="Gill Sans MT" pitchFamily="34" charset="0"/>
              </a:endParaRPr>
            </a:p>
          </p:txBody>
        </p:sp>
        <p:sp>
          <p:nvSpPr>
            <p:cNvPr id="29708" name="Line 9"/>
            <p:cNvSpPr>
              <a:spLocks noChangeShapeType="1"/>
            </p:cNvSpPr>
            <p:nvPr/>
          </p:nvSpPr>
          <p:spPr bwMode="auto">
            <a:xfrm>
              <a:off x="3882" y="1365"/>
              <a:ext cx="0" cy="192"/>
            </a:xfrm>
            <a:prstGeom prst="line">
              <a:avLst/>
            </a:prstGeom>
            <a:noFill/>
            <a:ln w="28575">
              <a:solidFill>
                <a:schemeClr val="tx1"/>
              </a:solidFill>
              <a:round/>
              <a:headEnd/>
              <a:tailEnd/>
            </a:ln>
          </p:spPr>
          <p:txBody>
            <a:bodyPr wrap="none" anchor="ctr"/>
            <a:lstStyle/>
            <a:p>
              <a:endParaRPr lang="en-US">
                <a:latin typeface="Gill Sans MT" pitchFamily="34" charset="0"/>
              </a:endParaRPr>
            </a:p>
          </p:txBody>
        </p:sp>
        <p:sp>
          <p:nvSpPr>
            <p:cNvPr id="29709" name="Line 10"/>
            <p:cNvSpPr>
              <a:spLocks noChangeShapeType="1"/>
            </p:cNvSpPr>
            <p:nvPr/>
          </p:nvSpPr>
          <p:spPr bwMode="auto">
            <a:xfrm>
              <a:off x="4458" y="1365"/>
              <a:ext cx="0" cy="192"/>
            </a:xfrm>
            <a:prstGeom prst="line">
              <a:avLst/>
            </a:prstGeom>
            <a:noFill/>
            <a:ln w="28575">
              <a:solidFill>
                <a:schemeClr val="tx1"/>
              </a:solidFill>
              <a:round/>
              <a:headEnd/>
              <a:tailEnd/>
            </a:ln>
          </p:spPr>
          <p:txBody>
            <a:bodyPr wrap="none" anchor="ctr"/>
            <a:lstStyle/>
            <a:p>
              <a:endParaRPr lang="en-US">
                <a:latin typeface="Gill Sans MT" pitchFamily="34" charset="0"/>
              </a:endParaRPr>
            </a:p>
          </p:txBody>
        </p:sp>
        <p:sp>
          <p:nvSpPr>
            <p:cNvPr id="29710" name="Text Box 11"/>
            <p:cNvSpPr txBox="1">
              <a:spLocks noChangeArrowheads="1"/>
            </p:cNvSpPr>
            <p:nvPr/>
          </p:nvSpPr>
          <p:spPr bwMode="auto">
            <a:xfrm>
              <a:off x="1674" y="1269"/>
              <a:ext cx="407" cy="233"/>
            </a:xfrm>
            <a:prstGeom prst="rect">
              <a:avLst/>
            </a:prstGeom>
            <a:noFill/>
            <a:ln w="9525">
              <a:noFill/>
              <a:miter lim="800000"/>
              <a:headEnd/>
              <a:tailEnd/>
            </a:ln>
          </p:spPr>
          <p:txBody>
            <a:bodyPr wrap="none" lIns="91428" tIns="45714" rIns="91428" bIns="45714">
              <a:spAutoFit/>
            </a:bodyPr>
            <a:lstStyle/>
            <a:p>
              <a:r>
                <a:rPr lang="en-US">
                  <a:latin typeface="Gill Sans MT" pitchFamily="34" charset="0"/>
                </a:rPr>
                <a:t>1996</a:t>
              </a:r>
            </a:p>
          </p:txBody>
        </p:sp>
        <p:sp>
          <p:nvSpPr>
            <p:cNvPr id="29711" name="Text Box 12"/>
            <p:cNvSpPr txBox="1">
              <a:spLocks noChangeArrowheads="1"/>
            </p:cNvSpPr>
            <p:nvPr/>
          </p:nvSpPr>
          <p:spPr bwMode="auto">
            <a:xfrm>
              <a:off x="2250" y="1269"/>
              <a:ext cx="407" cy="233"/>
            </a:xfrm>
            <a:prstGeom prst="rect">
              <a:avLst/>
            </a:prstGeom>
            <a:noFill/>
            <a:ln w="9525">
              <a:noFill/>
              <a:miter lim="800000"/>
              <a:headEnd/>
              <a:tailEnd/>
            </a:ln>
          </p:spPr>
          <p:txBody>
            <a:bodyPr wrap="none" lIns="91428" tIns="45714" rIns="91428" bIns="45714">
              <a:spAutoFit/>
            </a:bodyPr>
            <a:lstStyle/>
            <a:p>
              <a:r>
                <a:rPr lang="en-US">
                  <a:latin typeface="Gill Sans MT" pitchFamily="34" charset="0"/>
                </a:rPr>
                <a:t>1997</a:t>
              </a:r>
            </a:p>
          </p:txBody>
        </p:sp>
        <p:sp>
          <p:nvSpPr>
            <p:cNvPr id="29712" name="Text Box 13"/>
            <p:cNvSpPr txBox="1">
              <a:spLocks noChangeArrowheads="1"/>
            </p:cNvSpPr>
            <p:nvPr/>
          </p:nvSpPr>
          <p:spPr bwMode="auto">
            <a:xfrm>
              <a:off x="2825" y="1269"/>
              <a:ext cx="407" cy="233"/>
            </a:xfrm>
            <a:prstGeom prst="rect">
              <a:avLst/>
            </a:prstGeom>
            <a:noFill/>
            <a:ln w="9525">
              <a:noFill/>
              <a:miter lim="800000"/>
              <a:headEnd/>
              <a:tailEnd/>
            </a:ln>
          </p:spPr>
          <p:txBody>
            <a:bodyPr wrap="none" lIns="91428" tIns="45714" rIns="91428" bIns="45714">
              <a:spAutoFit/>
            </a:bodyPr>
            <a:lstStyle/>
            <a:p>
              <a:r>
                <a:rPr lang="en-US">
                  <a:latin typeface="Gill Sans MT" pitchFamily="34" charset="0"/>
                </a:rPr>
                <a:t>1998</a:t>
              </a:r>
            </a:p>
          </p:txBody>
        </p:sp>
        <p:sp>
          <p:nvSpPr>
            <p:cNvPr id="29713" name="Text Box 14"/>
            <p:cNvSpPr txBox="1">
              <a:spLocks noChangeArrowheads="1"/>
            </p:cNvSpPr>
            <p:nvPr/>
          </p:nvSpPr>
          <p:spPr bwMode="auto">
            <a:xfrm>
              <a:off x="3402" y="1269"/>
              <a:ext cx="407" cy="233"/>
            </a:xfrm>
            <a:prstGeom prst="rect">
              <a:avLst/>
            </a:prstGeom>
            <a:noFill/>
            <a:ln w="9525">
              <a:noFill/>
              <a:miter lim="800000"/>
              <a:headEnd/>
              <a:tailEnd/>
            </a:ln>
          </p:spPr>
          <p:txBody>
            <a:bodyPr wrap="none" lIns="91428" tIns="45714" rIns="91428" bIns="45714">
              <a:spAutoFit/>
            </a:bodyPr>
            <a:lstStyle/>
            <a:p>
              <a:r>
                <a:rPr lang="en-US">
                  <a:latin typeface="Gill Sans MT" pitchFamily="34" charset="0"/>
                </a:rPr>
                <a:t>1999</a:t>
              </a:r>
            </a:p>
          </p:txBody>
        </p:sp>
        <p:sp>
          <p:nvSpPr>
            <p:cNvPr id="29714" name="Text Box 15"/>
            <p:cNvSpPr txBox="1">
              <a:spLocks noChangeArrowheads="1"/>
            </p:cNvSpPr>
            <p:nvPr/>
          </p:nvSpPr>
          <p:spPr bwMode="auto">
            <a:xfrm>
              <a:off x="3978" y="1269"/>
              <a:ext cx="407" cy="233"/>
            </a:xfrm>
            <a:prstGeom prst="rect">
              <a:avLst/>
            </a:prstGeom>
            <a:noFill/>
            <a:ln w="9525">
              <a:noFill/>
              <a:miter lim="800000"/>
              <a:headEnd/>
              <a:tailEnd/>
            </a:ln>
          </p:spPr>
          <p:txBody>
            <a:bodyPr wrap="none" lIns="91428" tIns="45714" rIns="91428" bIns="45714">
              <a:spAutoFit/>
            </a:bodyPr>
            <a:lstStyle/>
            <a:p>
              <a:r>
                <a:rPr lang="en-US">
                  <a:latin typeface="Gill Sans MT" pitchFamily="34" charset="0"/>
                </a:rPr>
                <a:t>2000</a:t>
              </a:r>
            </a:p>
          </p:txBody>
        </p:sp>
        <p:sp>
          <p:nvSpPr>
            <p:cNvPr id="29715" name="Text Box 16"/>
            <p:cNvSpPr txBox="1">
              <a:spLocks noChangeArrowheads="1"/>
            </p:cNvSpPr>
            <p:nvPr/>
          </p:nvSpPr>
          <p:spPr bwMode="auto">
            <a:xfrm>
              <a:off x="4493" y="1269"/>
              <a:ext cx="407" cy="233"/>
            </a:xfrm>
            <a:prstGeom prst="rect">
              <a:avLst/>
            </a:prstGeom>
            <a:noFill/>
            <a:ln w="9525">
              <a:noFill/>
              <a:miter lim="800000"/>
              <a:headEnd/>
              <a:tailEnd/>
            </a:ln>
          </p:spPr>
          <p:txBody>
            <a:bodyPr wrap="none" lIns="91428" tIns="45714" rIns="91428" bIns="45714">
              <a:spAutoFit/>
            </a:bodyPr>
            <a:lstStyle/>
            <a:p>
              <a:r>
                <a:rPr lang="en-US">
                  <a:latin typeface="Gill Sans MT" pitchFamily="34" charset="0"/>
                </a:rPr>
                <a:t>2001</a:t>
              </a:r>
            </a:p>
          </p:txBody>
        </p:sp>
        <p:sp>
          <p:nvSpPr>
            <p:cNvPr id="29716" name="Text Box 17"/>
            <p:cNvSpPr txBox="1">
              <a:spLocks noChangeArrowheads="1"/>
            </p:cNvSpPr>
            <p:nvPr/>
          </p:nvSpPr>
          <p:spPr bwMode="auto">
            <a:xfrm>
              <a:off x="882" y="830"/>
              <a:ext cx="719" cy="442"/>
            </a:xfrm>
            <a:prstGeom prst="rect">
              <a:avLst/>
            </a:prstGeom>
            <a:solidFill>
              <a:srgbClr val="E6E6E6"/>
            </a:solidFill>
            <a:ln w="12700">
              <a:solidFill>
                <a:schemeClr val="tx1"/>
              </a:solidFill>
              <a:miter lim="800000"/>
              <a:headEnd/>
              <a:tailEnd/>
            </a:ln>
          </p:spPr>
          <p:txBody>
            <a:bodyPr lIns="91428" tIns="45714" rIns="91428" bIns="45714">
              <a:spAutoFit/>
            </a:bodyPr>
            <a:lstStyle/>
            <a:p>
              <a:r>
                <a:rPr lang="en-US" sz="1300">
                  <a:latin typeface="Gill Sans MT" pitchFamily="34" charset="0"/>
                </a:rPr>
                <a:t>Program Planning And Start</a:t>
              </a:r>
            </a:p>
          </p:txBody>
        </p:sp>
        <p:sp>
          <p:nvSpPr>
            <p:cNvPr id="29717" name="Text Box 18"/>
            <p:cNvSpPr txBox="1">
              <a:spLocks noChangeArrowheads="1"/>
            </p:cNvSpPr>
            <p:nvPr/>
          </p:nvSpPr>
          <p:spPr bwMode="auto">
            <a:xfrm>
              <a:off x="995" y="567"/>
              <a:ext cx="1688" cy="233"/>
            </a:xfrm>
            <a:prstGeom prst="rect">
              <a:avLst/>
            </a:prstGeom>
            <a:noFill/>
            <a:ln w="19050">
              <a:solidFill>
                <a:schemeClr val="tx1"/>
              </a:solidFill>
              <a:miter lim="800000"/>
              <a:headEnd/>
              <a:tailEnd/>
            </a:ln>
          </p:spPr>
          <p:txBody>
            <a:bodyPr lIns="91428" tIns="45714" rIns="91428" bIns="45714">
              <a:spAutoFit/>
            </a:bodyPr>
            <a:lstStyle/>
            <a:p>
              <a:r>
                <a:rPr lang="en-US">
                  <a:latin typeface="Gill Sans MT" pitchFamily="34" charset="0"/>
                </a:rPr>
                <a:t>Program Milestones Set</a:t>
              </a:r>
            </a:p>
          </p:txBody>
        </p:sp>
        <p:sp>
          <p:nvSpPr>
            <p:cNvPr id="29718" name="Line 19"/>
            <p:cNvSpPr>
              <a:spLocks noChangeShapeType="1"/>
            </p:cNvSpPr>
            <p:nvPr/>
          </p:nvSpPr>
          <p:spPr bwMode="auto">
            <a:xfrm>
              <a:off x="1677" y="795"/>
              <a:ext cx="6" cy="974"/>
            </a:xfrm>
            <a:prstGeom prst="line">
              <a:avLst/>
            </a:prstGeom>
            <a:noFill/>
            <a:ln w="19050">
              <a:solidFill>
                <a:schemeClr val="tx1"/>
              </a:solidFill>
              <a:round/>
              <a:headEnd/>
              <a:tailEnd type="triangle" w="med" len="med"/>
            </a:ln>
          </p:spPr>
          <p:txBody>
            <a:bodyPr wrap="none" anchor="ctr"/>
            <a:lstStyle/>
            <a:p>
              <a:endParaRPr lang="en-US">
                <a:latin typeface="Gill Sans MT" pitchFamily="34" charset="0"/>
              </a:endParaRPr>
            </a:p>
          </p:txBody>
        </p:sp>
        <p:sp>
          <p:nvSpPr>
            <p:cNvPr id="29719" name="Text Box 20"/>
            <p:cNvSpPr txBox="1">
              <a:spLocks noChangeArrowheads="1"/>
            </p:cNvSpPr>
            <p:nvPr/>
          </p:nvSpPr>
          <p:spPr bwMode="auto">
            <a:xfrm>
              <a:off x="1736" y="939"/>
              <a:ext cx="1132" cy="320"/>
            </a:xfrm>
            <a:prstGeom prst="rect">
              <a:avLst/>
            </a:prstGeom>
            <a:solidFill>
              <a:srgbClr val="E6E6E6"/>
            </a:solidFill>
            <a:ln w="19050">
              <a:solidFill>
                <a:schemeClr val="tx1"/>
              </a:solidFill>
              <a:miter lim="800000"/>
              <a:headEnd/>
              <a:tailEnd/>
            </a:ln>
          </p:spPr>
          <p:txBody>
            <a:bodyPr lIns="91428" tIns="45714" rIns="91428" bIns="45714">
              <a:spAutoFit/>
            </a:bodyPr>
            <a:lstStyle/>
            <a:p>
              <a:r>
                <a:rPr lang="en-US" sz="1300">
                  <a:latin typeface="Gill Sans MT" pitchFamily="34" charset="0"/>
                </a:rPr>
                <a:t>New Code Projects</a:t>
              </a:r>
            </a:p>
            <a:p>
              <a:r>
                <a:rPr lang="en-US" sz="1300">
                  <a:latin typeface="Gill Sans MT" pitchFamily="34" charset="0"/>
                </a:rPr>
                <a:t>Launched</a:t>
              </a:r>
            </a:p>
          </p:txBody>
        </p:sp>
        <p:sp>
          <p:nvSpPr>
            <p:cNvPr id="29720" name="Text Box 21"/>
            <p:cNvSpPr txBox="1">
              <a:spLocks noChangeArrowheads="1"/>
            </p:cNvSpPr>
            <p:nvPr/>
          </p:nvSpPr>
          <p:spPr bwMode="auto">
            <a:xfrm>
              <a:off x="3541" y="884"/>
              <a:ext cx="720" cy="233"/>
            </a:xfrm>
            <a:prstGeom prst="rect">
              <a:avLst/>
            </a:prstGeom>
            <a:noFill/>
            <a:ln w="19050">
              <a:noFill/>
              <a:miter lim="800000"/>
              <a:headEnd/>
              <a:tailEnd/>
            </a:ln>
          </p:spPr>
          <p:txBody>
            <a:bodyPr lIns="91428" tIns="45714" rIns="91428" bIns="45714">
              <a:spAutoFit/>
            </a:bodyPr>
            <a:lstStyle/>
            <a:p>
              <a:r>
                <a:rPr lang="en-US">
                  <a:latin typeface="Gill Sans MT" pitchFamily="34" charset="0"/>
                </a:rPr>
                <a:t>1</a:t>
              </a:r>
              <a:r>
                <a:rPr lang="en-US" baseline="30000">
                  <a:latin typeface="Gill Sans MT" pitchFamily="34" charset="0"/>
                </a:rPr>
                <a:t>st</a:t>
              </a:r>
              <a:endParaRPr lang="en-US">
                <a:latin typeface="Gill Sans MT" pitchFamily="34" charset="0"/>
              </a:endParaRPr>
            </a:p>
          </p:txBody>
        </p:sp>
        <p:sp>
          <p:nvSpPr>
            <p:cNvPr id="29721" name="Text Box 22"/>
            <p:cNvSpPr txBox="1">
              <a:spLocks noChangeArrowheads="1"/>
            </p:cNvSpPr>
            <p:nvPr/>
          </p:nvSpPr>
          <p:spPr bwMode="auto">
            <a:xfrm>
              <a:off x="4105" y="885"/>
              <a:ext cx="721" cy="233"/>
            </a:xfrm>
            <a:prstGeom prst="rect">
              <a:avLst/>
            </a:prstGeom>
            <a:noFill/>
            <a:ln w="19050">
              <a:noFill/>
              <a:miter lim="800000"/>
              <a:headEnd/>
              <a:tailEnd/>
            </a:ln>
          </p:spPr>
          <p:txBody>
            <a:bodyPr lIns="91428" tIns="45714" rIns="91428" bIns="45714">
              <a:spAutoFit/>
            </a:bodyPr>
            <a:lstStyle/>
            <a:p>
              <a:r>
                <a:rPr lang="en-US">
                  <a:latin typeface="Gill Sans MT" pitchFamily="34" charset="0"/>
                </a:rPr>
                <a:t>2</a:t>
              </a:r>
              <a:r>
                <a:rPr lang="en-US" baseline="30000">
                  <a:latin typeface="Gill Sans MT" pitchFamily="34" charset="0"/>
                </a:rPr>
                <a:t>nd</a:t>
              </a:r>
              <a:endParaRPr lang="en-US">
                <a:latin typeface="Gill Sans MT" pitchFamily="34" charset="0"/>
              </a:endParaRPr>
            </a:p>
          </p:txBody>
        </p:sp>
        <p:sp>
          <p:nvSpPr>
            <p:cNvPr id="29722" name="Text Box 23"/>
            <p:cNvSpPr txBox="1">
              <a:spLocks noChangeArrowheads="1"/>
            </p:cNvSpPr>
            <p:nvPr/>
          </p:nvSpPr>
          <p:spPr bwMode="auto">
            <a:xfrm>
              <a:off x="4513" y="885"/>
              <a:ext cx="678" cy="233"/>
            </a:xfrm>
            <a:prstGeom prst="rect">
              <a:avLst/>
            </a:prstGeom>
            <a:noFill/>
            <a:ln w="19050">
              <a:noFill/>
              <a:miter lim="800000"/>
              <a:headEnd/>
              <a:tailEnd/>
            </a:ln>
          </p:spPr>
          <p:txBody>
            <a:bodyPr lIns="91428" tIns="45714" rIns="91428" bIns="45714">
              <a:spAutoFit/>
            </a:bodyPr>
            <a:lstStyle/>
            <a:p>
              <a:r>
                <a:rPr lang="en-US">
                  <a:latin typeface="Gill Sans MT" pitchFamily="34" charset="0"/>
                </a:rPr>
                <a:t>3</a:t>
              </a:r>
              <a:r>
                <a:rPr lang="en-US" baseline="30000">
                  <a:latin typeface="Gill Sans MT" pitchFamily="34" charset="0"/>
                </a:rPr>
                <a:t>rd</a:t>
              </a:r>
              <a:endParaRPr lang="en-US">
                <a:latin typeface="Gill Sans MT" pitchFamily="34" charset="0"/>
              </a:endParaRPr>
            </a:p>
          </p:txBody>
        </p:sp>
        <p:sp>
          <p:nvSpPr>
            <p:cNvPr id="29723" name="Line 24"/>
            <p:cNvSpPr>
              <a:spLocks noChangeShapeType="1"/>
            </p:cNvSpPr>
            <p:nvPr/>
          </p:nvSpPr>
          <p:spPr bwMode="auto">
            <a:xfrm>
              <a:off x="3875" y="1097"/>
              <a:ext cx="0" cy="240"/>
            </a:xfrm>
            <a:prstGeom prst="line">
              <a:avLst/>
            </a:prstGeom>
            <a:noFill/>
            <a:ln w="28575">
              <a:solidFill>
                <a:schemeClr val="tx1"/>
              </a:solidFill>
              <a:round/>
              <a:headEnd/>
              <a:tailEnd type="triangle" w="med" len="med"/>
            </a:ln>
          </p:spPr>
          <p:txBody>
            <a:bodyPr wrap="none" anchor="ctr"/>
            <a:lstStyle/>
            <a:p>
              <a:endParaRPr lang="en-US">
                <a:latin typeface="Gill Sans MT" pitchFamily="34" charset="0"/>
              </a:endParaRPr>
            </a:p>
          </p:txBody>
        </p:sp>
        <p:sp>
          <p:nvSpPr>
            <p:cNvPr id="29724" name="Line 25"/>
            <p:cNvSpPr>
              <a:spLocks noChangeShapeType="1"/>
            </p:cNvSpPr>
            <p:nvPr/>
          </p:nvSpPr>
          <p:spPr bwMode="auto">
            <a:xfrm>
              <a:off x="4455" y="1145"/>
              <a:ext cx="0" cy="192"/>
            </a:xfrm>
            <a:prstGeom prst="line">
              <a:avLst/>
            </a:prstGeom>
            <a:noFill/>
            <a:ln w="28575">
              <a:solidFill>
                <a:schemeClr val="tx1"/>
              </a:solidFill>
              <a:round/>
              <a:headEnd/>
              <a:tailEnd type="triangle" w="med" len="med"/>
            </a:ln>
          </p:spPr>
          <p:txBody>
            <a:bodyPr wrap="none" anchor="ctr"/>
            <a:lstStyle/>
            <a:p>
              <a:endParaRPr lang="en-US">
                <a:latin typeface="Gill Sans MT" pitchFamily="34" charset="0"/>
              </a:endParaRPr>
            </a:p>
          </p:txBody>
        </p:sp>
        <p:sp>
          <p:nvSpPr>
            <p:cNvPr id="29725" name="Line 26"/>
            <p:cNvSpPr>
              <a:spLocks noChangeShapeType="1"/>
            </p:cNvSpPr>
            <p:nvPr/>
          </p:nvSpPr>
          <p:spPr bwMode="auto">
            <a:xfrm>
              <a:off x="4847" y="1139"/>
              <a:ext cx="0" cy="240"/>
            </a:xfrm>
            <a:prstGeom prst="line">
              <a:avLst/>
            </a:prstGeom>
            <a:noFill/>
            <a:ln w="28575">
              <a:solidFill>
                <a:schemeClr val="tx1"/>
              </a:solidFill>
              <a:round/>
              <a:headEnd/>
              <a:tailEnd type="triangle" w="med" len="med"/>
            </a:ln>
          </p:spPr>
          <p:txBody>
            <a:bodyPr wrap="none" anchor="ctr"/>
            <a:lstStyle/>
            <a:p>
              <a:endParaRPr lang="en-US">
                <a:latin typeface="Gill Sans MT" pitchFamily="34" charset="0"/>
              </a:endParaRPr>
            </a:p>
          </p:txBody>
        </p:sp>
        <p:sp>
          <p:nvSpPr>
            <p:cNvPr id="29726" name="Text Box 27"/>
            <p:cNvSpPr txBox="1">
              <a:spLocks noChangeArrowheads="1"/>
            </p:cNvSpPr>
            <p:nvPr/>
          </p:nvSpPr>
          <p:spPr bwMode="auto">
            <a:xfrm>
              <a:off x="478" y="1276"/>
              <a:ext cx="924" cy="233"/>
            </a:xfrm>
            <a:prstGeom prst="rect">
              <a:avLst/>
            </a:prstGeom>
            <a:noFill/>
            <a:ln w="9525">
              <a:noFill/>
              <a:miter lim="800000"/>
              <a:headEnd/>
              <a:tailEnd/>
            </a:ln>
          </p:spPr>
          <p:txBody>
            <a:bodyPr wrap="none" lIns="91428" tIns="45714" rIns="91428" bIns="45714">
              <a:spAutoFit/>
            </a:bodyPr>
            <a:lstStyle/>
            <a:p>
              <a:r>
                <a:rPr lang="en-US">
                  <a:latin typeface="Gill Sans MT" pitchFamily="34" charset="0"/>
                </a:rPr>
                <a:t>1992 — 1995</a:t>
              </a:r>
            </a:p>
          </p:txBody>
        </p:sp>
        <p:sp>
          <p:nvSpPr>
            <p:cNvPr id="29727" name="Line 28"/>
            <p:cNvSpPr>
              <a:spLocks noChangeShapeType="1"/>
            </p:cNvSpPr>
            <p:nvPr/>
          </p:nvSpPr>
          <p:spPr bwMode="auto">
            <a:xfrm flipH="1">
              <a:off x="819" y="1460"/>
              <a:ext cx="528" cy="0"/>
            </a:xfrm>
            <a:prstGeom prst="line">
              <a:avLst/>
            </a:prstGeom>
            <a:noFill/>
            <a:ln w="19050">
              <a:solidFill>
                <a:schemeClr val="tx1"/>
              </a:solidFill>
              <a:round/>
              <a:headEnd/>
              <a:tailEnd/>
            </a:ln>
          </p:spPr>
          <p:txBody>
            <a:bodyPr wrap="none" anchor="ctr"/>
            <a:lstStyle/>
            <a:p>
              <a:endParaRPr lang="en-US">
                <a:latin typeface="Gill Sans MT" pitchFamily="34" charset="0"/>
              </a:endParaRPr>
            </a:p>
          </p:txBody>
        </p:sp>
        <p:sp>
          <p:nvSpPr>
            <p:cNvPr id="29728" name="Line 29"/>
            <p:cNvSpPr>
              <a:spLocks noChangeShapeType="1"/>
            </p:cNvSpPr>
            <p:nvPr/>
          </p:nvSpPr>
          <p:spPr bwMode="auto">
            <a:xfrm flipH="1">
              <a:off x="99" y="1461"/>
              <a:ext cx="720" cy="0"/>
            </a:xfrm>
            <a:prstGeom prst="line">
              <a:avLst/>
            </a:prstGeom>
            <a:noFill/>
            <a:ln w="19050">
              <a:solidFill>
                <a:schemeClr val="tx1"/>
              </a:solidFill>
              <a:round/>
              <a:headEnd/>
              <a:tailEnd/>
            </a:ln>
          </p:spPr>
          <p:txBody>
            <a:bodyPr wrap="none" anchor="ctr"/>
            <a:lstStyle/>
            <a:p>
              <a:endParaRPr lang="en-US">
                <a:latin typeface="Gill Sans MT" pitchFamily="34" charset="0"/>
              </a:endParaRPr>
            </a:p>
          </p:txBody>
        </p:sp>
        <p:sp>
          <p:nvSpPr>
            <p:cNvPr id="29729" name="Line 30"/>
            <p:cNvSpPr>
              <a:spLocks noChangeShapeType="1"/>
            </p:cNvSpPr>
            <p:nvPr/>
          </p:nvSpPr>
          <p:spPr bwMode="auto">
            <a:xfrm>
              <a:off x="99" y="1369"/>
              <a:ext cx="0" cy="192"/>
            </a:xfrm>
            <a:prstGeom prst="line">
              <a:avLst/>
            </a:prstGeom>
            <a:noFill/>
            <a:ln w="38100">
              <a:solidFill>
                <a:schemeClr val="tx1"/>
              </a:solidFill>
              <a:round/>
              <a:headEnd/>
              <a:tailEnd/>
            </a:ln>
          </p:spPr>
          <p:txBody>
            <a:bodyPr wrap="none" anchor="ctr"/>
            <a:lstStyle/>
            <a:p>
              <a:endParaRPr lang="en-US">
                <a:latin typeface="Gill Sans MT" pitchFamily="34" charset="0"/>
              </a:endParaRPr>
            </a:p>
          </p:txBody>
        </p:sp>
        <p:sp>
          <p:nvSpPr>
            <p:cNvPr id="29730" name="Text Box 31"/>
            <p:cNvSpPr txBox="1">
              <a:spLocks noChangeArrowheads="1"/>
            </p:cNvSpPr>
            <p:nvPr/>
          </p:nvSpPr>
          <p:spPr bwMode="auto">
            <a:xfrm>
              <a:off x="2329" y="2470"/>
              <a:ext cx="1323" cy="233"/>
            </a:xfrm>
            <a:prstGeom prst="rect">
              <a:avLst/>
            </a:prstGeom>
            <a:noFill/>
            <a:ln w="9525">
              <a:noFill/>
              <a:miter lim="800000"/>
              <a:headEnd/>
              <a:tailEnd/>
            </a:ln>
          </p:spPr>
          <p:txBody>
            <a:bodyPr wrap="none" lIns="91428" tIns="45714" rIns="91428" bIns="45714">
              <a:spAutoFit/>
            </a:bodyPr>
            <a:lstStyle/>
            <a:p>
              <a:r>
                <a:rPr lang="en-US">
                  <a:solidFill>
                    <a:srgbClr val="FF0000"/>
                  </a:solidFill>
                  <a:latin typeface="Gill Sans MT" pitchFamily="34" charset="0"/>
                </a:rPr>
                <a:t>Falcon Code Project</a:t>
              </a:r>
            </a:p>
          </p:txBody>
        </p:sp>
        <p:sp>
          <p:nvSpPr>
            <p:cNvPr id="29731" name="Line 32"/>
            <p:cNvSpPr>
              <a:spLocks noChangeShapeType="1"/>
            </p:cNvSpPr>
            <p:nvPr/>
          </p:nvSpPr>
          <p:spPr bwMode="auto">
            <a:xfrm>
              <a:off x="2163" y="2701"/>
              <a:ext cx="1776" cy="0"/>
            </a:xfrm>
            <a:prstGeom prst="line">
              <a:avLst/>
            </a:prstGeom>
            <a:noFill/>
            <a:ln w="28575">
              <a:solidFill>
                <a:srgbClr val="FF0000"/>
              </a:solidFill>
              <a:round/>
              <a:headEnd/>
              <a:tailEnd/>
            </a:ln>
          </p:spPr>
          <p:txBody>
            <a:bodyPr wrap="none" anchor="ctr"/>
            <a:lstStyle/>
            <a:p>
              <a:endParaRPr lang="en-US">
                <a:latin typeface="Gill Sans MT" pitchFamily="34" charset="0"/>
              </a:endParaRPr>
            </a:p>
          </p:txBody>
        </p:sp>
        <p:sp>
          <p:nvSpPr>
            <p:cNvPr id="29732" name="Line 33"/>
            <p:cNvSpPr>
              <a:spLocks noChangeShapeType="1"/>
            </p:cNvSpPr>
            <p:nvPr/>
          </p:nvSpPr>
          <p:spPr bwMode="auto">
            <a:xfrm flipH="1">
              <a:off x="1448" y="2701"/>
              <a:ext cx="643" cy="0"/>
            </a:xfrm>
            <a:prstGeom prst="line">
              <a:avLst/>
            </a:prstGeom>
            <a:noFill/>
            <a:ln w="28575">
              <a:solidFill>
                <a:srgbClr val="FF0000"/>
              </a:solidFill>
              <a:prstDash val="dash"/>
              <a:round/>
              <a:headEnd type="triangle" w="med" len="med"/>
              <a:tailEnd/>
            </a:ln>
          </p:spPr>
          <p:txBody>
            <a:bodyPr wrap="none" anchor="ctr"/>
            <a:lstStyle/>
            <a:p>
              <a:endParaRPr lang="en-US">
                <a:latin typeface="Gill Sans MT" pitchFamily="34" charset="0"/>
              </a:endParaRPr>
            </a:p>
          </p:txBody>
        </p:sp>
        <p:sp>
          <p:nvSpPr>
            <p:cNvPr id="29733" name="Line 34"/>
            <p:cNvSpPr>
              <a:spLocks noChangeShapeType="1"/>
            </p:cNvSpPr>
            <p:nvPr/>
          </p:nvSpPr>
          <p:spPr bwMode="auto">
            <a:xfrm>
              <a:off x="4419" y="2701"/>
              <a:ext cx="335" cy="0"/>
            </a:xfrm>
            <a:prstGeom prst="line">
              <a:avLst/>
            </a:prstGeom>
            <a:noFill/>
            <a:ln w="28575">
              <a:solidFill>
                <a:schemeClr val="accent2"/>
              </a:solidFill>
              <a:round/>
              <a:headEnd/>
              <a:tailEnd/>
            </a:ln>
          </p:spPr>
          <p:txBody>
            <a:bodyPr wrap="none" anchor="ctr"/>
            <a:lstStyle/>
            <a:p>
              <a:endParaRPr lang="en-US">
                <a:latin typeface="Gill Sans MT" pitchFamily="34" charset="0"/>
              </a:endParaRPr>
            </a:p>
          </p:txBody>
        </p:sp>
        <p:sp>
          <p:nvSpPr>
            <p:cNvPr id="29734" name="Text Box 35"/>
            <p:cNvSpPr txBox="1">
              <a:spLocks noChangeArrowheads="1"/>
            </p:cNvSpPr>
            <p:nvPr/>
          </p:nvSpPr>
          <p:spPr bwMode="auto">
            <a:xfrm>
              <a:off x="2307" y="2907"/>
              <a:ext cx="1236" cy="231"/>
            </a:xfrm>
            <a:prstGeom prst="rect">
              <a:avLst/>
            </a:prstGeom>
            <a:noFill/>
            <a:ln w="9525">
              <a:noFill/>
              <a:miter lim="800000"/>
              <a:headEnd/>
              <a:tailEnd/>
            </a:ln>
          </p:spPr>
          <p:txBody>
            <a:bodyPr wrap="none" lIns="91428" tIns="45714" rIns="91428" bIns="45714">
              <a:spAutoFit/>
            </a:bodyPr>
            <a:lstStyle/>
            <a:p>
              <a:r>
                <a:rPr lang="en-US">
                  <a:solidFill>
                    <a:srgbClr val="FF0000"/>
                  </a:solidFill>
                  <a:latin typeface="Gill Sans MT" pitchFamily="34" charset="0"/>
                </a:rPr>
                <a:t>Kite Code Project</a:t>
              </a:r>
            </a:p>
          </p:txBody>
        </p:sp>
        <p:sp>
          <p:nvSpPr>
            <p:cNvPr id="29735" name="Line 36"/>
            <p:cNvSpPr>
              <a:spLocks noChangeShapeType="1"/>
            </p:cNvSpPr>
            <p:nvPr/>
          </p:nvSpPr>
          <p:spPr bwMode="auto">
            <a:xfrm>
              <a:off x="2163" y="3113"/>
              <a:ext cx="1776" cy="0"/>
            </a:xfrm>
            <a:prstGeom prst="line">
              <a:avLst/>
            </a:prstGeom>
            <a:noFill/>
            <a:ln w="28575">
              <a:solidFill>
                <a:srgbClr val="FF0000"/>
              </a:solidFill>
              <a:round/>
              <a:headEnd/>
              <a:tailEnd/>
            </a:ln>
          </p:spPr>
          <p:txBody>
            <a:bodyPr wrap="none" anchor="ctr"/>
            <a:lstStyle/>
            <a:p>
              <a:endParaRPr lang="en-US">
                <a:latin typeface="Gill Sans MT" pitchFamily="34" charset="0"/>
              </a:endParaRPr>
            </a:p>
          </p:txBody>
        </p:sp>
        <p:sp>
          <p:nvSpPr>
            <p:cNvPr id="29736" name="Line 37"/>
            <p:cNvSpPr>
              <a:spLocks noChangeShapeType="1"/>
            </p:cNvSpPr>
            <p:nvPr/>
          </p:nvSpPr>
          <p:spPr bwMode="auto">
            <a:xfrm>
              <a:off x="3939" y="3113"/>
              <a:ext cx="845" cy="0"/>
            </a:xfrm>
            <a:prstGeom prst="line">
              <a:avLst/>
            </a:prstGeom>
            <a:noFill/>
            <a:ln w="28575">
              <a:solidFill>
                <a:srgbClr val="FF0000"/>
              </a:solidFill>
              <a:round/>
              <a:headEnd/>
              <a:tailEnd/>
            </a:ln>
          </p:spPr>
          <p:txBody>
            <a:bodyPr wrap="none" anchor="ctr"/>
            <a:lstStyle/>
            <a:p>
              <a:endParaRPr lang="en-US">
                <a:latin typeface="Gill Sans MT" pitchFamily="34" charset="0"/>
              </a:endParaRPr>
            </a:p>
          </p:txBody>
        </p:sp>
        <p:sp>
          <p:nvSpPr>
            <p:cNvPr id="29737" name="Line 38"/>
            <p:cNvSpPr>
              <a:spLocks noChangeShapeType="1"/>
            </p:cNvSpPr>
            <p:nvPr/>
          </p:nvSpPr>
          <p:spPr bwMode="auto">
            <a:xfrm flipH="1">
              <a:off x="1458" y="3113"/>
              <a:ext cx="643" cy="0"/>
            </a:xfrm>
            <a:prstGeom prst="line">
              <a:avLst/>
            </a:prstGeom>
            <a:noFill/>
            <a:ln w="28575">
              <a:solidFill>
                <a:srgbClr val="FF0000"/>
              </a:solidFill>
              <a:prstDash val="dash"/>
              <a:round/>
              <a:headEnd type="triangle" w="med" len="med"/>
              <a:tailEnd/>
            </a:ln>
          </p:spPr>
          <p:txBody>
            <a:bodyPr wrap="none" anchor="ctr"/>
            <a:lstStyle/>
            <a:p>
              <a:endParaRPr lang="en-US">
                <a:latin typeface="Gill Sans MT" pitchFamily="34" charset="0"/>
              </a:endParaRPr>
            </a:p>
          </p:txBody>
        </p:sp>
        <p:sp>
          <p:nvSpPr>
            <p:cNvPr id="29738" name="Text Box 39"/>
            <p:cNvSpPr txBox="1">
              <a:spLocks noChangeArrowheads="1"/>
            </p:cNvSpPr>
            <p:nvPr/>
          </p:nvSpPr>
          <p:spPr bwMode="auto">
            <a:xfrm>
              <a:off x="2221" y="2043"/>
              <a:ext cx="1278" cy="233"/>
            </a:xfrm>
            <a:prstGeom prst="rect">
              <a:avLst/>
            </a:prstGeom>
            <a:noFill/>
            <a:ln w="9525">
              <a:noFill/>
              <a:miter lim="800000"/>
              <a:headEnd/>
              <a:tailEnd/>
            </a:ln>
          </p:spPr>
          <p:txBody>
            <a:bodyPr wrap="none" lIns="91428" tIns="45714" rIns="91428" bIns="45714">
              <a:spAutoFit/>
            </a:bodyPr>
            <a:lstStyle/>
            <a:p>
              <a:r>
                <a:rPr lang="en-US">
                  <a:solidFill>
                    <a:srgbClr val="FF0000"/>
                  </a:solidFill>
                  <a:latin typeface="Gill Sans MT" pitchFamily="34" charset="0"/>
                </a:rPr>
                <a:t>Jabiru Code Project</a:t>
              </a:r>
            </a:p>
          </p:txBody>
        </p:sp>
        <p:sp>
          <p:nvSpPr>
            <p:cNvPr id="29739" name="Line 40"/>
            <p:cNvSpPr>
              <a:spLocks noChangeShapeType="1"/>
            </p:cNvSpPr>
            <p:nvPr/>
          </p:nvSpPr>
          <p:spPr bwMode="auto">
            <a:xfrm>
              <a:off x="94" y="2249"/>
              <a:ext cx="4373" cy="0"/>
            </a:xfrm>
            <a:prstGeom prst="line">
              <a:avLst/>
            </a:prstGeom>
            <a:noFill/>
            <a:ln w="28575">
              <a:solidFill>
                <a:srgbClr val="FF0000"/>
              </a:solidFill>
              <a:round/>
              <a:headEnd/>
              <a:tailEnd/>
            </a:ln>
          </p:spPr>
          <p:txBody>
            <a:bodyPr wrap="none" anchor="ctr"/>
            <a:lstStyle/>
            <a:p>
              <a:endParaRPr lang="en-US">
                <a:latin typeface="Gill Sans MT" pitchFamily="34" charset="0"/>
              </a:endParaRPr>
            </a:p>
          </p:txBody>
        </p:sp>
        <p:sp>
          <p:nvSpPr>
            <p:cNvPr id="29740" name="Line 41"/>
            <p:cNvSpPr>
              <a:spLocks noChangeShapeType="1"/>
            </p:cNvSpPr>
            <p:nvPr/>
          </p:nvSpPr>
          <p:spPr bwMode="auto">
            <a:xfrm>
              <a:off x="3891" y="2249"/>
              <a:ext cx="1153" cy="0"/>
            </a:xfrm>
            <a:prstGeom prst="line">
              <a:avLst/>
            </a:prstGeom>
            <a:noFill/>
            <a:ln w="28575">
              <a:solidFill>
                <a:srgbClr val="FF0000"/>
              </a:solidFill>
              <a:round/>
              <a:headEnd/>
              <a:tailEnd/>
            </a:ln>
          </p:spPr>
          <p:txBody>
            <a:bodyPr wrap="none" anchor="ctr"/>
            <a:lstStyle/>
            <a:p>
              <a:endParaRPr lang="en-US">
                <a:latin typeface="Gill Sans MT" pitchFamily="34" charset="0"/>
              </a:endParaRPr>
            </a:p>
          </p:txBody>
        </p:sp>
        <p:sp>
          <p:nvSpPr>
            <p:cNvPr id="29741" name="Text Box 42"/>
            <p:cNvSpPr txBox="1">
              <a:spLocks noChangeArrowheads="1"/>
            </p:cNvSpPr>
            <p:nvPr/>
          </p:nvSpPr>
          <p:spPr bwMode="auto">
            <a:xfrm>
              <a:off x="2338" y="1707"/>
              <a:ext cx="1252" cy="233"/>
            </a:xfrm>
            <a:prstGeom prst="rect">
              <a:avLst/>
            </a:prstGeom>
            <a:noFill/>
            <a:ln w="9525">
              <a:noFill/>
              <a:miter lim="800000"/>
              <a:headEnd/>
              <a:tailEnd/>
            </a:ln>
          </p:spPr>
          <p:txBody>
            <a:bodyPr wrap="none" lIns="91428" tIns="45714" rIns="91428" bIns="45714">
              <a:spAutoFit/>
            </a:bodyPr>
            <a:lstStyle/>
            <a:p>
              <a:r>
                <a:rPr lang="en-US">
                  <a:solidFill>
                    <a:srgbClr val="FF0000"/>
                  </a:solidFill>
                  <a:latin typeface="Gill Sans MT" pitchFamily="34" charset="0"/>
                </a:rPr>
                <a:t>Egret Code Project</a:t>
              </a:r>
            </a:p>
          </p:txBody>
        </p:sp>
        <p:sp>
          <p:nvSpPr>
            <p:cNvPr id="29742" name="Line 43"/>
            <p:cNvSpPr>
              <a:spLocks noChangeShapeType="1"/>
            </p:cNvSpPr>
            <p:nvPr/>
          </p:nvSpPr>
          <p:spPr bwMode="auto">
            <a:xfrm>
              <a:off x="130" y="1913"/>
              <a:ext cx="3761" cy="0"/>
            </a:xfrm>
            <a:prstGeom prst="line">
              <a:avLst/>
            </a:prstGeom>
            <a:noFill/>
            <a:ln w="28575">
              <a:solidFill>
                <a:srgbClr val="FF0000"/>
              </a:solidFill>
              <a:round/>
              <a:headEnd/>
              <a:tailEnd/>
            </a:ln>
          </p:spPr>
          <p:txBody>
            <a:bodyPr wrap="none" anchor="ctr"/>
            <a:lstStyle/>
            <a:p>
              <a:endParaRPr lang="en-US">
                <a:latin typeface="Gill Sans MT" pitchFamily="34" charset="0"/>
              </a:endParaRPr>
            </a:p>
          </p:txBody>
        </p:sp>
        <p:sp>
          <p:nvSpPr>
            <p:cNvPr id="29743" name="Line 44"/>
            <p:cNvSpPr>
              <a:spLocks noChangeShapeType="1"/>
            </p:cNvSpPr>
            <p:nvPr/>
          </p:nvSpPr>
          <p:spPr bwMode="auto">
            <a:xfrm>
              <a:off x="3891" y="1913"/>
              <a:ext cx="1153" cy="0"/>
            </a:xfrm>
            <a:prstGeom prst="line">
              <a:avLst/>
            </a:prstGeom>
            <a:noFill/>
            <a:ln w="28575">
              <a:solidFill>
                <a:srgbClr val="FF0000"/>
              </a:solidFill>
              <a:round/>
              <a:headEnd/>
              <a:tailEnd/>
            </a:ln>
          </p:spPr>
          <p:txBody>
            <a:bodyPr wrap="none" anchor="ctr"/>
            <a:lstStyle/>
            <a:p>
              <a:endParaRPr lang="en-US">
                <a:latin typeface="Gill Sans MT" pitchFamily="34" charset="0"/>
              </a:endParaRPr>
            </a:p>
          </p:txBody>
        </p:sp>
        <p:sp>
          <p:nvSpPr>
            <p:cNvPr id="29744" name="Text Box 45"/>
            <p:cNvSpPr txBox="1">
              <a:spLocks noChangeArrowheads="1"/>
            </p:cNvSpPr>
            <p:nvPr/>
          </p:nvSpPr>
          <p:spPr bwMode="auto">
            <a:xfrm>
              <a:off x="2307" y="3676"/>
              <a:ext cx="1190" cy="233"/>
            </a:xfrm>
            <a:prstGeom prst="rect">
              <a:avLst/>
            </a:prstGeom>
            <a:noFill/>
            <a:ln w="9525">
              <a:noFill/>
              <a:miter lim="800000"/>
              <a:headEnd/>
              <a:tailEnd/>
            </a:ln>
          </p:spPr>
          <p:txBody>
            <a:bodyPr wrap="none" lIns="91428" tIns="45714" rIns="91428" bIns="45714">
              <a:spAutoFit/>
            </a:bodyPr>
            <a:lstStyle/>
            <a:p>
              <a:r>
                <a:rPr lang="en-US">
                  <a:solidFill>
                    <a:srgbClr val="FF0000"/>
                  </a:solidFill>
                  <a:latin typeface="Gill Sans MT" pitchFamily="34" charset="0"/>
                </a:rPr>
                <a:t>Gull Code Project</a:t>
              </a:r>
            </a:p>
          </p:txBody>
        </p:sp>
        <p:sp>
          <p:nvSpPr>
            <p:cNvPr id="29745" name="Line 46"/>
            <p:cNvSpPr>
              <a:spLocks noChangeShapeType="1"/>
            </p:cNvSpPr>
            <p:nvPr/>
          </p:nvSpPr>
          <p:spPr bwMode="auto">
            <a:xfrm>
              <a:off x="153" y="3881"/>
              <a:ext cx="3786" cy="0"/>
            </a:xfrm>
            <a:prstGeom prst="line">
              <a:avLst/>
            </a:prstGeom>
            <a:noFill/>
            <a:ln w="28575">
              <a:solidFill>
                <a:srgbClr val="FF0000"/>
              </a:solidFill>
              <a:round/>
              <a:headEnd/>
              <a:tailEnd type="triangle" w="med" len="med"/>
            </a:ln>
          </p:spPr>
          <p:txBody>
            <a:bodyPr wrap="none" anchor="ctr"/>
            <a:lstStyle/>
            <a:p>
              <a:endParaRPr lang="en-US">
                <a:latin typeface="Gill Sans MT" pitchFamily="34" charset="0"/>
              </a:endParaRPr>
            </a:p>
          </p:txBody>
        </p:sp>
        <p:sp>
          <p:nvSpPr>
            <p:cNvPr id="29746" name="Line 47"/>
            <p:cNvSpPr>
              <a:spLocks noChangeShapeType="1"/>
            </p:cNvSpPr>
            <p:nvPr/>
          </p:nvSpPr>
          <p:spPr bwMode="auto">
            <a:xfrm>
              <a:off x="3939" y="3881"/>
              <a:ext cx="1152" cy="0"/>
            </a:xfrm>
            <a:prstGeom prst="line">
              <a:avLst/>
            </a:prstGeom>
            <a:noFill/>
            <a:ln w="28575">
              <a:solidFill>
                <a:srgbClr val="FF0000"/>
              </a:solidFill>
              <a:round/>
              <a:headEnd/>
              <a:tailEnd type="triangle" w="med" len="med"/>
            </a:ln>
          </p:spPr>
          <p:txBody>
            <a:bodyPr wrap="none" anchor="ctr"/>
            <a:lstStyle/>
            <a:p>
              <a:endParaRPr lang="en-US">
                <a:latin typeface="Gill Sans MT" pitchFamily="34" charset="0"/>
              </a:endParaRPr>
            </a:p>
          </p:txBody>
        </p:sp>
        <p:sp>
          <p:nvSpPr>
            <p:cNvPr id="29747" name="Text Box 48"/>
            <p:cNvSpPr txBox="1">
              <a:spLocks noChangeArrowheads="1"/>
            </p:cNvSpPr>
            <p:nvPr/>
          </p:nvSpPr>
          <p:spPr bwMode="auto">
            <a:xfrm>
              <a:off x="2499" y="3243"/>
              <a:ext cx="1255" cy="233"/>
            </a:xfrm>
            <a:prstGeom prst="rect">
              <a:avLst/>
            </a:prstGeom>
            <a:noFill/>
            <a:ln w="9525">
              <a:noFill/>
              <a:miter lim="800000"/>
              <a:headEnd/>
              <a:tailEnd/>
            </a:ln>
          </p:spPr>
          <p:txBody>
            <a:bodyPr wrap="none" lIns="91428" tIns="45714" rIns="91428" bIns="45714">
              <a:spAutoFit/>
            </a:bodyPr>
            <a:lstStyle/>
            <a:p>
              <a:r>
                <a:rPr lang="en-US">
                  <a:solidFill>
                    <a:srgbClr val="FF0000"/>
                  </a:solidFill>
                  <a:latin typeface="Gill Sans MT" pitchFamily="34" charset="0"/>
                </a:rPr>
                <a:t>Finch Code Project</a:t>
              </a:r>
            </a:p>
          </p:txBody>
        </p:sp>
        <p:sp>
          <p:nvSpPr>
            <p:cNvPr id="29748" name="Line 49"/>
            <p:cNvSpPr>
              <a:spLocks noChangeShapeType="1"/>
            </p:cNvSpPr>
            <p:nvPr/>
          </p:nvSpPr>
          <p:spPr bwMode="auto">
            <a:xfrm>
              <a:off x="2451" y="3497"/>
              <a:ext cx="1488" cy="0"/>
            </a:xfrm>
            <a:prstGeom prst="line">
              <a:avLst/>
            </a:prstGeom>
            <a:noFill/>
            <a:ln w="28575">
              <a:solidFill>
                <a:srgbClr val="FF0000"/>
              </a:solidFill>
              <a:round/>
              <a:headEnd/>
              <a:tailEnd type="triangle" w="med" len="med"/>
            </a:ln>
          </p:spPr>
          <p:txBody>
            <a:bodyPr wrap="none" anchor="ctr"/>
            <a:lstStyle/>
            <a:p>
              <a:endParaRPr lang="en-US">
                <a:latin typeface="Gill Sans MT" pitchFamily="34" charset="0"/>
              </a:endParaRPr>
            </a:p>
          </p:txBody>
        </p:sp>
        <p:sp>
          <p:nvSpPr>
            <p:cNvPr id="29749" name="Line 50"/>
            <p:cNvSpPr>
              <a:spLocks noChangeShapeType="1"/>
            </p:cNvSpPr>
            <p:nvPr/>
          </p:nvSpPr>
          <p:spPr bwMode="auto">
            <a:xfrm>
              <a:off x="4467" y="3497"/>
              <a:ext cx="624" cy="0"/>
            </a:xfrm>
            <a:prstGeom prst="line">
              <a:avLst/>
            </a:prstGeom>
            <a:noFill/>
            <a:ln w="28575">
              <a:solidFill>
                <a:srgbClr val="FF0000"/>
              </a:solidFill>
              <a:round/>
              <a:headEnd/>
              <a:tailEnd/>
            </a:ln>
          </p:spPr>
          <p:txBody>
            <a:bodyPr wrap="none" anchor="ctr"/>
            <a:lstStyle/>
            <a:p>
              <a:endParaRPr lang="en-US">
                <a:latin typeface="Gill Sans MT" pitchFamily="34" charset="0"/>
              </a:endParaRPr>
            </a:p>
          </p:txBody>
        </p:sp>
        <p:sp>
          <p:nvSpPr>
            <p:cNvPr id="29750" name="Line 51"/>
            <p:cNvSpPr>
              <a:spLocks noChangeShapeType="1"/>
            </p:cNvSpPr>
            <p:nvPr/>
          </p:nvSpPr>
          <p:spPr bwMode="auto">
            <a:xfrm flipH="1">
              <a:off x="166" y="3497"/>
              <a:ext cx="2223" cy="0"/>
            </a:xfrm>
            <a:prstGeom prst="line">
              <a:avLst/>
            </a:prstGeom>
            <a:noFill/>
            <a:ln w="28575">
              <a:solidFill>
                <a:srgbClr val="FF0000"/>
              </a:solidFill>
              <a:prstDash val="dash"/>
              <a:round/>
              <a:headEnd type="triangle" w="med" len="med"/>
              <a:tailEnd/>
            </a:ln>
          </p:spPr>
          <p:txBody>
            <a:bodyPr wrap="none" anchor="ctr"/>
            <a:lstStyle/>
            <a:p>
              <a:endParaRPr lang="en-US">
                <a:latin typeface="Gill Sans MT" pitchFamily="34" charset="0"/>
              </a:endParaRPr>
            </a:p>
          </p:txBody>
        </p:sp>
        <p:sp>
          <p:nvSpPr>
            <p:cNvPr id="29751" name="Line 52"/>
            <p:cNvSpPr>
              <a:spLocks noChangeShapeType="1"/>
            </p:cNvSpPr>
            <p:nvPr/>
          </p:nvSpPr>
          <p:spPr bwMode="auto">
            <a:xfrm>
              <a:off x="3939" y="3497"/>
              <a:ext cx="528" cy="0"/>
            </a:xfrm>
            <a:prstGeom prst="line">
              <a:avLst/>
            </a:prstGeom>
            <a:noFill/>
            <a:ln w="28575">
              <a:solidFill>
                <a:srgbClr val="FF0000"/>
              </a:solidFill>
              <a:round/>
              <a:headEnd/>
              <a:tailEnd/>
            </a:ln>
          </p:spPr>
          <p:txBody>
            <a:bodyPr wrap="none" anchor="ctr"/>
            <a:lstStyle/>
            <a:p>
              <a:endParaRPr lang="en-US">
                <a:latin typeface="Gill Sans MT" pitchFamily="34" charset="0"/>
              </a:endParaRPr>
            </a:p>
          </p:txBody>
        </p:sp>
        <p:sp>
          <p:nvSpPr>
            <p:cNvPr id="29752" name="Line 53"/>
            <p:cNvSpPr>
              <a:spLocks noChangeShapeType="1"/>
            </p:cNvSpPr>
            <p:nvPr/>
          </p:nvSpPr>
          <p:spPr bwMode="auto">
            <a:xfrm>
              <a:off x="3943" y="2701"/>
              <a:ext cx="529" cy="0"/>
            </a:xfrm>
            <a:prstGeom prst="line">
              <a:avLst/>
            </a:prstGeom>
            <a:noFill/>
            <a:ln w="28575">
              <a:solidFill>
                <a:srgbClr val="FF0000"/>
              </a:solidFill>
              <a:round/>
              <a:headEnd/>
              <a:tailEnd/>
            </a:ln>
          </p:spPr>
          <p:txBody>
            <a:bodyPr wrap="none" anchor="ctr"/>
            <a:lstStyle/>
            <a:p>
              <a:endParaRPr lang="en-US">
                <a:latin typeface="Gill Sans MT" pitchFamily="34" charset="0"/>
              </a:endParaRPr>
            </a:p>
          </p:txBody>
        </p:sp>
        <p:sp>
          <p:nvSpPr>
            <p:cNvPr id="29753" name="Text Box 54"/>
            <p:cNvSpPr txBox="1">
              <a:spLocks noChangeArrowheads="1"/>
            </p:cNvSpPr>
            <p:nvPr/>
          </p:nvSpPr>
          <p:spPr bwMode="auto">
            <a:xfrm rot="5400000">
              <a:off x="4433" y="3266"/>
              <a:ext cx="1680" cy="233"/>
            </a:xfrm>
            <a:prstGeom prst="rect">
              <a:avLst/>
            </a:prstGeom>
            <a:noFill/>
            <a:ln w="38100" cmpd="dbl">
              <a:solidFill>
                <a:srgbClr val="FF0000"/>
              </a:solidFill>
              <a:miter lim="800000"/>
              <a:headEnd/>
              <a:tailEnd/>
            </a:ln>
          </p:spPr>
          <p:txBody>
            <a:bodyPr lIns="91428" tIns="45714" rIns="91428" bIns="45714">
              <a:spAutoFit/>
            </a:bodyPr>
            <a:lstStyle/>
            <a:p>
              <a:r>
                <a:rPr lang="en-US">
                  <a:solidFill>
                    <a:srgbClr val="FF0000"/>
                  </a:solidFill>
                  <a:latin typeface="Gill Sans MT" pitchFamily="34" charset="0"/>
                </a:rPr>
                <a:t>Missed Milestones</a:t>
              </a:r>
            </a:p>
          </p:txBody>
        </p:sp>
        <p:sp>
          <p:nvSpPr>
            <p:cNvPr id="29754" name="Line 55"/>
            <p:cNvSpPr>
              <a:spLocks noChangeShapeType="1"/>
            </p:cNvSpPr>
            <p:nvPr/>
          </p:nvSpPr>
          <p:spPr bwMode="auto">
            <a:xfrm>
              <a:off x="1683" y="1818"/>
              <a:ext cx="0" cy="2345"/>
            </a:xfrm>
            <a:prstGeom prst="line">
              <a:avLst/>
            </a:prstGeom>
            <a:noFill/>
            <a:ln w="28575">
              <a:solidFill>
                <a:schemeClr val="tx1"/>
              </a:solidFill>
              <a:round/>
              <a:headEnd/>
              <a:tailEnd/>
            </a:ln>
          </p:spPr>
          <p:txBody>
            <a:bodyPr wrap="none" anchor="ctr"/>
            <a:lstStyle/>
            <a:p>
              <a:endParaRPr lang="en-US">
                <a:latin typeface="Gill Sans MT" pitchFamily="34" charset="0"/>
              </a:endParaRPr>
            </a:p>
          </p:txBody>
        </p:sp>
        <p:sp>
          <p:nvSpPr>
            <p:cNvPr id="29755" name="AutoShape 56"/>
            <p:cNvSpPr>
              <a:spLocks noChangeArrowheads="1"/>
            </p:cNvSpPr>
            <p:nvPr/>
          </p:nvSpPr>
          <p:spPr bwMode="auto">
            <a:xfrm>
              <a:off x="3810" y="1806"/>
              <a:ext cx="144" cy="190"/>
            </a:xfrm>
            <a:prstGeom prst="diamond">
              <a:avLst/>
            </a:prstGeom>
            <a:solidFill>
              <a:srgbClr val="0033CC"/>
            </a:solidFill>
            <a:ln w="9525">
              <a:noFill/>
              <a:miter lim="800000"/>
              <a:headEnd/>
              <a:tailEnd/>
            </a:ln>
          </p:spPr>
          <p:txBody>
            <a:bodyPr wrap="none" anchor="ctr"/>
            <a:lstStyle/>
            <a:p>
              <a:endParaRPr lang="en-US">
                <a:latin typeface="Gill Sans MT" pitchFamily="34" charset="0"/>
              </a:endParaRPr>
            </a:p>
          </p:txBody>
        </p:sp>
        <p:sp>
          <p:nvSpPr>
            <p:cNvPr id="29756" name="AutoShape 57"/>
            <p:cNvSpPr>
              <a:spLocks noChangeArrowheads="1"/>
            </p:cNvSpPr>
            <p:nvPr/>
          </p:nvSpPr>
          <p:spPr bwMode="auto">
            <a:xfrm>
              <a:off x="4399" y="2147"/>
              <a:ext cx="144" cy="190"/>
            </a:xfrm>
            <a:prstGeom prst="diamond">
              <a:avLst/>
            </a:prstGeom>
            <a:solidFill>
              <a:srgbClr val="0033CC"/>
            </a:solidFill>
            <a:ln w="9525">
              <a:noFill/>
              <a:miter lim="800000"/>
              <a:headEnd/>
              <a:tailEnd/>
            </a:ln>
          </p:spPr>
          <p:txBody>
            <a:bodyPr wrap="none" anchor="ctr"/>
            <a:lstStyle/>
            <a:p>
              <a:endParaRPr lang="en-US">
                <a:latin typeface="Gill Sans MT" pitchFamily="34" charset="0"/>
              </a:endParaRPr>
            </a:p>
          </p:txBody>
        </p:sp>
        <p:sp>
          <p:nvSpPr>
            <p:cNvPr id="29757" name="AutoShape 58"/>
            <p:cNvSpPr>
              <a:spLocks noChangeArrowheads="1"/>
            </p:cNvSpPr>
            <p:nvPr/>
          </p:nvSpPr>
          <p:spPr bwMode="auto">
            <a:xfrm>
              <a:off x="3810" y="2604"/>
              <a:ext cx="144" cy="190"/>
            </a:xfrm>
            <a:prstGeom prst="diamond">
              <a:avLst/>
            </a:prstGeom>
            <a:solidFill>
              <a:srgbClr val="FF0000"/>
            </a:solidFill>
            <a:ln w="9525">
              <a:solidFill>
                <a:srgbClr val="FF0000"/>
              </a:solidFill>
              <a:miter lim="800000"/>
              <a:headEnd/>
              <a:tailEnd/>
            </a:ln>
          </p:spPr>
          <p:txBody>
            <a:bodyPr wrap="none" anchor="ctr"/>
            <a:lstStyle/>
            <a:p>
              <a:endParaRPr lang="en-US">
                <a:latin typeface="Gill Sans MT" pitchFamily="34" charset="0"/>
              </a:endParaRPr>
            </a:p>
          </p:txBody>
        </p:sp>
        <p:sp>
          <p:nvSpPr>
            <p:cNvPr id="29758" name="AutoShape 59"/>
            <p:cNvSpPr>
              <a:spLocks noChangeArrowheads="1"/>
            </p:cNvSpPr>
            <p:nvPr/>
          </p:nvSpPr>
          <p:spPr bwMode="auto">
            <a:xfrm>
              <a:off x="4395" y="2604"/>
              <a:ext cx="143" cy="190"/>
            </a:xfrm>
            <a:prstGeom prst="diamond">
              <a:avLst/>
            </a:prstGeom>
            <a:solidFill>
              <a:srgbClr val="FF0000"/>
            </a:solidFill>
            <a:ln w="9525">
              <a:solidFill>
                <a:srgbClr val="FF0000"/>
              </a:solidFill>
              <a:miter lim="800000"/>
              <a:headEnd/>
              <a:tailEnd/>
            </a:ln>
          </p:spPr>
          <p:txBody>
            <a:bodyPr wrap="none" anchor="ctr"/>
            <a:lstStyle/>
            <a:p>
              <a:endParaRPr lang="en-US">
                <a:latin typeface="Gill Sans MT" pitchFamily="34" charset="0"/>
              </a:endParaRPr>
            </a:p>
          </p:txBody>
        </p:sp>
        <p:sp>
          <p:nvSpPr>
            <p:cNvPr id="29759" name="AutoShape 60"/>
            <p:cNvSpPr>
              <a:spLocks noChangeArrowheads="1"/>
            </p:cNvSpPr>
            <p:nvPr/>
          </p:nvSpPr>
          <p:spPr bwMode="auto">
            <a:xfrm>
              <a:off x="3810" y="3022"/>
              <a:ext cx="144" cy="190"/>
            </a:xfrm>
            <a:prstGeom prst="diamond">
              <a:avLst/>
            </a:prstGeom>
            <a:solidFill>
              <a:srgbClr val="FF0000"/>
            </a:solidFill>
            <a:ln w="9525">
              <a:solidFill>
                <a:srgbClr val="FF0000"/>
              </a:solidFill>
              <a:miter lim="800000"/>
              <a:headEnd/>
              <a:tailEnd/>
            </a:ln>
          </p:spPr>
          <p:txBody>
            <a:bodyPr wrap="none" anchor="ctr"/>
            <a:lstStyle/>
            <a:p>
              <a:endParaRPr lang="en-US">
                <a:latin typeface="Gill Sans MT" pitchFamily="34" charset="0"/>
              </a:endParaRPr>
            </a:p>
          </p:txBody>
        </p:sp>
        <p:sp>
          <p:nvSpPr>
            <p:cNvPr id="29760" name="AutoShape 61"/>
            <p:cNvSpPr>
              <a:spLocks noChangeArrowheads="1"/>
            </p:cNvSpPr>
            <p:nvPr/>
          </p:nvSpPr>
          <p:spPr bwMode="auto">
            <a:xfrm>
              <a:off x="3810" y="3397"/>
              <a:ext cx="144" cy="190"/>
            </a:xfrm>
            <a:prstGeom prst="diamond">
              <a:avLst/>
            </a:prstGeom>
            <a:solidFill>
              <a:srgbClr val="FF0000"/>
            </a:solidFill>
            <a:ln w="9525">
              <a:solidFill>
                <a:srgbClr val="FF0000"/>
              </a:solidFill>
              <a:miter lim="800000"/>
              <a:headEnd/>
              <a:tailEnd/>
            </a:ln>
          </p:spPr>
          <p:txBody>
            <a:bodyPr wrap="none" anchor="ctr"/>
            <a:lstStyle/>
            <a:p>
              <a:endParaRPr lang="en-US">
                <a:latin typeface="Gill Sans MT" pitchFamily="34" charset="0"/>
              </a:endParaRPr>
            </a:p>
          </p:txBody>
        </p:sp>
        <p:sp>
          <p:nvSpPr>
            <p:cNvPr id="29761" name="AutoShape 62"/>
            <p:cNvSpPr>
              <a:spLocks noChangeArrowheads="1"/>
            </p:cNvSpPr>
            <p:nvPr/>
          </p:nvSpPr>
          <p:spPr bwMode="auto">
            <a:xfrm>
              <a:off x="3810" y="3784"/>
              <a:ext cx="144" cy="190"/>
            </a:xfrm>
            <a:prstGeom prst="diamond">
              <a:avLst/>
            </a:prstGeom>
            <a:solidFill>
              <a:srgbClr val="FF0000"/>
            </a:solidFill>
            <a:ln w="9525">
              <a:solidFill>
                <a:srgbClr val="FF0000"/>
              </a:solidFill>
              <a:miter lim="800000"/>
              <a:headEnd/>
              <a:tailEnd/>
            </a:ln>
          </p:spPr>
          <p:txBody>
            <a:bodyPr wrap="none" anchor="ctr"/>
            <a:lstStyle/>
            <a:p>
              <a:endParaRPr lang="en-US">
                <a:latin typeface="Gill Sans MT" pitchFamily="34" charset="0"/>
              </a:endParaRPr>
            </a:p>
          </p:txBody>
        </p:sp>
        <p:sp>
          <p:nvSpPr>
            <p:cNvPr id="29762" name="Line 63"/>
            <p:cNvSpPr>
              <a:spLocks noChangeShapeType="1"/>
            </p:cNvSpPr>
            <p:nvPr/>
          </p:nvSpPr>
          <p:spPr bwMode="auto">
            <a:xfrm>
              <a:off x="4749" y="3112"/>
              <a:ext cx="354" cy="0"/>
            </a:xfrm>
            <a:prstGeom prst="line">
              <a:avLst/>
            </a:prstGeom>
            <a:noFill/>
            <a:ln w="28575">
              <a:solidFill>
                <a:schemeClr val="accent2"/>
              </a:solidFill>
              <a:round/>
              <a:headEnd/>
              <a:tailEnd type="triangle" w="med" len="med"/>
            </a:ln>
          </p:spPr>
          <p:txBody>
            <a:bodyPr wrap="none" anchor="ctr"/>
            <a:lstStyle/>
            <a:p>
              <a:endParaRPr lang="en-US">
                <a:latin typeface="Gill Sans MT" pitchFamily="34" charset="0"/>
              </a:endParaRPr>
            </a:p>
          </p:txBody>
        </p:sp>
        <p:sp>
          <p:nvSpPr>
            <p:cNvPr id="29763" name="Text Box 64"/>
            <p:cNvSpPr txBox="1">
              <a:spLocks noChangeArrowheads="1"/>
            </p:cNvSpPr>
            <p:nvPr/>
          </p:nvSpPr>
          <p:spPr bwMode="auto">
            <a:xfrm rot="5400000">
              <a:off x="4361" y="1451"/>
              <a:ext cx="1836" cy="233"/>
            </a:xfrm>
            <a:prstGeom prst="rect">
              <a:avLst/>
            </a:prstGeom>
            <a:solidFill>
              <a:schemeClr val="bg1"/>
            </a:solidFill>
            <a:ln w="38100" cmpd="dbl">
              <a:solidFill>
                <a:srgbClr val="FF0000"/>
              </a:solidFill>
              <a:miter lim="800000"/>
              <a:headEnd/>
              <a:tailEnd/>
            </a:ln>
          </p:spPr>
          <p:txBody>
            <a:bodyPr lIns="91428" tIns="45714" rIns="91428" bIns="45714">
              <a:spAutoFit/>
            </a:bodyPr>
            <a:lstStyle/>
            <a:p>
              <a:r>
                <a:rPr lang="en-US">
                  <a:solidFill>
                    <a:srgbClr val="FF0000"/>
                  </a:solidFill>
                  <a:latin typeface="Gill Sans MT" pitchFamily="34" charset="0"/>
                </a:rPr>
                <a:t>Milestone Successes  </a:t>
              </a:r>
            </a:p>
          </p:txBody>
        </p:sp>
        <p:sp>
          <p:nvSpPr>
            <p:cNvPr id="29764" name="AutoShape 65"/>
            <p:cNvSpPr>
              <a:spLocks noChangeArrowheads="1"/>
            </p:cNvSpPr>
            <p:nvPr/>
          </p:nvSpPr>
          <p:spPr bwMode="auto">
            <a:xfrm>
              <a:off x="5208" y="2227"/>
              <a:ext cx="144" cy="190"/>
            </a:xfrm>
            <a:prstGeom prst="diamond">
              <a:avLst/>
            </a:prstGeom>
            <a:solidFill>
              <a:srgbClr val="0033CC"/>
            </a:solidFill>
            <a:ln w="38100" cmpd="dbl">
              <a:noFill/>
              <a:miter lim="800000"/>
              <a:headEnd/>
              <a:tailEnd/>
            </a:ln>
          </p:spPr>
          <p:txBody>
            <a:bodyPr wrap="none" anchor="ctr"/>
            <a:lstStyle/>
            <a:p>
              <a:endParaRPr lang="en-US">
                <a:latin typeface="Gill Sans MT" pitchFamily="34" charset="0"/>
              </a:endParaRPr>
            </a:p>
          </p:txBody>
        </p:sp>
        <p:sp>
          <p:nvSpPr>
            <p:cNvPr id="29765" name="AutoShape 66"/>
            <p:cNvSpPr>
              <a:spLocks noChangeArrowheads="1"/>
            </p:cNvSpPr>
            <p:nvPr/>
          </p:nvSpPr>
          <p:spPr bwMode="auto">
            <a:xfrm>
              <a:off x="5201" y="3946"/>
              <a:ext cx="144" cy="190"/>
            </a:xfrm>
            <a:prstGeom prst="diamond">
              <a:avLst/>
            </a:prstGeom>
            <a:solidFill>
              <a:srgbClr val="FF0000"/>
            </a:solidFill>
            <a:ln w="9525">
              <a:solidFill>
                <a:srgbClr val="FF0000"/>
              </a:solidFill>
              <a:miter lim="800000"/>
              <a:headEnd/>
              <a:tailEnd/>
            </a:ln>
          </p:spPr>
          <p:txBody>
            <a:bodyPr wrap="none" anchor="ctr"/>
            <a:lstStyle/>
            <a:p>
              <a:endParaRPr lang="en-US">
                <a:latin typeface="Gill Sans MT" pitchFamily="34" charset="0"/>
              </a:endParaRPr>
            </a:p>
          </p:txBody>
        </p:sp>
        <p:sp>
          <p:nvSpPr>
            <p:cNvPr id="29766" name="Line 67"/>
            <p:cNvSpPr>
              <a:spLocks noChangeShapeType="1"/>
            </p:cNvSpPr>
            <p:nvPr/>
          </p:nvSpPr>
          <p:spPr bwMode="auto">
            <a:xfrm>
              <a:off x="4754" y="2693"/>
              <a:ext cx="354" cy="0"/>
            </a:xfrm>
            <a:prstGeom prst="line">
              <a:avLst/>
            </a:prstGeom>
            <a:noFill/>
            <a:ln w="28575">
              <a:solidFill>
                <a:schemeClr val="accent2"/>
              </a:solidFill>
              <a:round/>
              <a:headEnd/>
              <a:tailEnd type="triangle" w="med" len="med"/>
            </a:ln>
          </p:spPr>
          <p:txBody>
            <a:bodyPr wrap="none" anchor="ctr"/>
            <a:lstStyle/>
            <a:p>
              <a:endParaRPr lang="en-US">
                <a:latin typeface="Gill Sans MT" pitchFamily="34" charset="0"/>
              </a:endParaRPr>
            </a:p>
          </p:txBody>
        </p:sp>
        <p:sp>
          <p:nvSpPr>
            <p:cNvPr id="29767" name="Text Box 68"/>
            <p:cNvSpPr txBox="1">
              <a:spLocks noChangeArrowheads="1"/>
            </p:cNvSpPr>
            <p:nvPr/>
          </p:nvSpPr>
          <p:spPr bwMode="auto">
            <a:xfrm>
              <a:off x="288" y="288"/>
              <a:ext cx="4621" cy="252"/>
            </a:xfrm>
            <a:prstGeom prst="rect">
              <a:avLst/>
            </a:prstGeom>
            <a:noFill/>
            <a:ln w="9525">
              <a:noFill/>
              <a:miter lim="800000"/>
              <a:headEnd/>
              <a:tailEnd/>
            </a:ln>
          </p:spPr>
          <p:txBody>
            <a:bodyPr wrap="none" lIns="91428" tIns="45714" rIns="91428" bIns="45714">
              <a:spAutoFit/>
            </a:bodyPr>
            <a:lstStyle/>
            <a:p>
              <a:r>
                <a:rPr lang="en-US" sz="2000">
                  <a:latin typeface="Gill Sans MT" pitchFamily="34" charset="0"/>
                  <a:ea typeface="ＭＳ Ｐゴシック"/>
                  <a:cs typeface="ＭＳ Ｐゴシック"/>
                </a:rPr>
                <a:t>Code Project Schedule For Six Large-scale Physics-based CBE Codes</a:t>
              </a:r>
            </a:p>
          </p:txBody>
        </p:sp>
        <p:sp>
          <p:nvSpPr>
            <p:cNvPr id="29768" name="Text Box 69"/>
            <p:cNvSpPr txBox="1">
              <a:spLocks noChangeArrowheads="1"/>
            </p:cNvSpPr>
            <p:nvPr/>
          </p:nvSpPr>
          <p:spPr bwMode="auto">
            <a:xfrm>
              <a:off x="1851" y="4002"/>
              <a:ext cx="1123" cy="252"/>
            </a:xfrm>
            <a:prstGeom prst="rect">
              <a:avLst/>
            </a:prstGeom>
            <a:noFill/>
            <a:ln w="38100" cmpd="dbl">
              <a:solidFill>
                <a:srgbClr val="FF0000"/>
              </a:solidFill>
              <a:miter lim="800000"/>
              <a:headEnd/>
              <a:tailEnd/>
            </a:ln>
          </p:spPr>
          <p:txBody>
            <a:bodyPr wrap="none" lIns="91428" tIns="45714" rIns="91428" bIns="45714">
              <a:spAutoFit/>
            </a:bodyPr>
            <a:lstStyle/>
            <a:p>
              <a:r>
                <a:rPr lang="en-US" sz="2000">
                  <a:solidFill>
                    <a:srgbClr val="FF0000"/>
                  </a:solidFill>
                  <a:latin typeface="Gill Sans MT" pitchFamily="34" charset="0"/>
                  <a:ea typeface="ＭＳ Ｐゴシック"/>
                  <a:cs typeface="ＭＳ Ｐゴシック"/>
                </a:rPr>
                <a:t>Project Start    </a:t>
              </a:r>
            </a:p>
          </p:txBody>
        </p:sp>
        <p:sp>
          <p:nvSpPr>
            <p:cNvPr id="29769" name="Oval 70"/>
            <p:cNvSpPr>
              <a:spLocks noChangeArrowheads="1"/>
            </p:cNvSpPr>
            <p:nvPr/>
          </p:nvSpPr>
          <p:spPr bwMode="auto">
            <a:xfrm>
              <a:off x="2838" y="4089"/>
              <a:ext cx="124" cy="125"/>
            </a:xfrm>
            <a:prstGeom prst="ellipse">
              <a:avLst/>
            </a:prstGeom>
            <a:solidFill>
              <a:srgbClr val="FF0000"/>
            </a:solidFill>
            <a:ln w="9525">
              <a:solidFill>
                <a:srgbClr val="FF0000"/>
              </a:solidFill>
              <a:round/>
              <a:headEnd/>
              <a:tailEnd/>
            </a:ln>
          </p:spPr>
          <p:txBody>
            <a:bodyPr wrap="none" lIns="91428" tIns="45714" rIns="91428" bIns="45714" anchor="ctr"/>
            <a:lstStyle/>
            <a:p>
              <a:endParaRPr lang="en-US" sz="2000">
                <a:solidFill>
                  <a:srgbClr val="FF0000"/>
                </a:solidFill>
                <a:latin typeface="Gill Sans MT" pitchFamily="34" charset="0"/>
                <a:ea typeface="ＭＳ Ｐゴシック"/>
                <a:cs typeface="ＭＳ Ｐゴシック"/>
              </a:endParaRPr>
            </a:p>
          </p:txBody>
        </p:sp>
        <p:sp>
          <p:nvSpPr>
            <p:cNvPr id="29770" name="Oval 71"/>
            <p:cNvSpPr>
              <a:spLocks noChangeArrowheads="1"/>
            </p:cNvSpPr>
            <p:nvPr/>
          </p:nvSpPr>
          <p:spPr bwMode="auto">
            <a:xfrm>
              <a:off x="87" y="3820"/>
              <a:ext cx="124" cy="125"/>
            </a:xfrm>
            <a:prstGeom prst="ellipse">
              <a:avLst/>
            </a:prstGeom>
            <a:solidFill>
              <a:srgbClr val="FF0000"/>
            </a:solidFill>
            <a:ln w="9525">
              <a:solidFill>
                <a:srgbClr val="FF0000"/>
              </a:solidFill>
              <a:round/>
              <a:headEnd/>
              <a:tailEnd/>
            </a:ln>
          </p:spPr>
          <p:txBody>
            <a:bodyPr wrap="none" anchor="ctr"/>
            <a:lstStyle/>
            <a:p>
              <a:endParaRPr lang="en-US">
                <a:latin typeface="Gill Sans MT" pitchFamily="34" charset="0"/>
              </a:endParaRPr>
            </a:p>
          </p:txBody>
        </p:sp>
        <p:sp>
          <p:nvSpPr>
            <p:cNvPr id="29771" name="Oval 72"/>
            <p:cNvSpPr>
              <a:spLocks noChangeArrowheads="1"/>
            </p:cNvSpPr>
            <p:nvPr/>
          </p:nvSpPr>
          <p:spPr bwMode="auto">
            <a:xfrm>
              <a:off x="2385" y="3437"/>
              <a:ext cx="124" cy="123"/>
            </a:xfrm>
            <a:prstGeom prst="ellipse">
              <a:avLst/>
            </a:prstGeom>
            <a:solidFill>
              <a:srgbClr val="FF0000"/>
            </a:solidFill>
            <a:ln w="9525">
              <a:solidFill>
                <a:srgbClr val="FF0000"/>
              </a:solidFill>
              <a:round/>
              <a:headEnd/>
              <a:tailEnd/>
            </a:ln>
          </p:spPr>
          <p:txBody>
            <a:bodyPr wrap="none" anchor="ctr"/>
            <a:lstStyle/>
            <a:p>
              <a:endParaRPr lang="en-US">
                <a:latin typeface="Gill Sans MT" pitchFamily="34" charset="0"/>
              </a:endParaRPr>
            </a:p>
          </p:txBody>
        </p:sp>
        <p:sp>
          <p:nvSpPr>
            <p:cNvPr id="29772" name="Oval 73"/>
            <p:cNvSpPr>
              <a:spLocks noChangeArrowheads="1"/>
            </p:cNvSpPr>
            <p:nvPr/>
          </p:nvSpPr>
          <p:spPr bwMode="auto">
            <a:xfrm>
              <a:off x="2107" y="3061"/>
              <a:ext cx="123" cy="125"/>
            </a:xfrm>
            <a:prstGeom prst="ellipse">
              <a:avLst/>
            </a:prstGeom>
            <a:solidFill>
              <a:srgbClr val="FF0000"/>
            </a:solidFill>
            <a:ln w="9525">
              <a:solidFill>
                <a:srgbClr val="FF0000"/>
              </a:solidFill>
              <a:round/>
              <a:headEnd/>
              <a:tailEnd/>
            </a:ln>
          </p:spPr>
          <p:txBody>
            <a:bodyPr wrap="none" anchor="ctr"/>
            <a:lstStyle/>
            <a:p>
              <a:endParaRPr lang="en-US">
                <a:latin typeface="Gill Sans MT" pitchFamily="34" charset="0"/>
              </a:endParaRPr>
            </a:p>
          </p:txBody>
        </p:sp>
        <p:sp>
          <p:nvSpPr>
            <p:cNvPr id="29773" name="Oval 74"/>
            <p:cNvSpPr>
              <a:spLocks noChangeArrowheads="1"/>
            </p:cNvSpPr>
            <p:nvPr/>
          </p:nvSpPr>
          <p:spPr bwMode="auto">
            <a:xfrm>
              <a:off x="2102" y="2638"/>
              <a:ext cx="124" cy="124"/>
            </a:xfrm>
            <a:prstGeom prst="ellipse">
              <a:avLst/>
            </a:prstGeom>
            <a:solidFill>
              <a:srgbClr val="FF0000"/>
            </a:solidFill>
            <a:ln w="9525">
              <a:solidFill>
                <a:srgbClr val="FF0000"/>
              </a:solidFill>
              <a:round/>
              <a:headEnd/>
              <a:tailEnd/>
            </a:ln>
          </p:spPr>
          <p:txBody>
            <a:bodyPr wrap="none" anchor="ctr"/>
            <a:lstStyle/>
            <a:p>
              <a:endParaRPr lang="en-US">
                <a:latin typeface="Gill Sans MT" pitchFamily="34" charset="0"/>
              </a:endParaRPr>
            </a:p>
          </p:txBody>
        </p:sp>
        <p:sp>
          <p:nvSpPr>
            <p:cNvPr id="29774" name="Oval 75"/>
            <p:cNvSpPr>
              <a:spLocks noChangeArrowheads="1"/>
            </p:cNvSpPr>
            <p:nvPr/>
          </p:nvSpPr>
          <p:spPr bwMode="auto">
            <a:xfrm>
              <a:off x="36" y="2188"/>
              <a:ext cx="124" cy="123"/>
            </a:xfrm>
            <a:prstGeom prst="ellipse">
              <a:avLst/>
            </a:prstGeom>
            <a:solidFill>
              <a:srgbClr val="FF0000"/>
            </a:solidFill>
            <a:ln w="9525">
              <a:solidFill>
                <a:schemeClr val="accent2"/>
              </a:solidFill>
              <a:round/>
              <a:headEnd/>
              <a:tailEnd/>
            </a:ln>
          </p:spPr>
          <p:txBody>
            <a:bodyPr wrap="none" anchor="ctr"/>
            <a:lstStyle/>
            <a:p>
              <a:endParaRPr lang="en-US">
                <a:latin typeface="Gill Sans MT" pitchFamily="34" charset="0"/>
              </a:endParaRPr>
            </a:p>
          </p:txBody>
        </p:sp>
        <p:sp>
          <p:nvSpPr>
            <p:cNvPr id="29775" name="Oval 76"/>
            <p:cNvSpPr>
              <a:spLocks noChangeArrowheads="1"/>
            </p:cNvSpPr>
            <p:nvPr/>
          </p:nvSpPr>
          <p:spPr bwMode="auto">
            <a:xfrm>
              <a:off x="36" y="1851"/>
              <a:ext cx="124" cy="124"/>
            </a:xfrm>
            <a:prstGeom prst="ellipse">
              <a:avLst/>
            </a:prstGeom>
            <a:solidFill>
              <a:srgbClr val="FF0000"/>
            </a:solidFill>
            <a:ln w="9525">
              <a:solidFill>
                <a:schemeClr val="accent2"/>
              </a:solidFill>
              <a:round/>
              <a:headEnd/>
              <a:tailEnd/>
            </a:ln>
          </p:spPr>
          <p:txBody>
            <a:bodyPr wrap="none" anchor="ctr"/>
            <a:lstStyle/>
            <a:p>
              <a:endParaRPr lang="en-US">
                <a:latin typeface="Gill Sans MT" pitchFamily="34" charset="0"/>
              </a:endParaRPr>
            </a:p>
          </p:txBody>
        </p:sp>
        <p:sp>
          <p:nvSpPr>
            <p:cNvPr id="29776" name="AutoShape 77"/>
            <p:cNvSpPr>
              <a:spLocks noChangeArrowheads="1"/>
            </p:cNvSpPr>
            <p:nvPr/>
          </p:nvSpPr>
          <p:spPr bwMode="auto">
            <a:xfrm>
              <a:off x="4410" y="3399"/>
              <a:ext cx="144" cy="189"/>
            </a:xfrm>
            <a:prstGeom prst="diamond">
              <a:avLst/>
            </a:prstGeom>
            <a:solidFill>
              <a:srgbClr val="FF0000"/>
            </a:solidFill>
            <a:ln w="9525">
              <a:solidFill>
                <a:srgbClr val="FF0000"/>
              </a:solidFill>
              <a:miter lim="800000"/>
              <a:headEnd/>
              <a:tailEnd/>
            </a:ln>
          </p:spPr>
          <p:txBody>
            <a:bodyPr wrap="none" anchor="ctr"/>
            <a:lstStyle/>
            <a:p>
              <a:endParaRPr lang="en-US">
                <a:latin typeface="Gill Sans MT" pitchFamily="34" charset="0"/>
              </a:endParaRPr>
            </a:p>
          </p:txBody>
        </p:sp>
        <p:sp>
          <p:nvSpPr>
            <p:cNvPr id="29777" name="Text Box 78"/>
            <p:cNvSpPr txBox="1">
              <a:spLocks noChangeArrowheads="1"/>
            </p:cNvSpPr>
            <p:nvPr/>
          </p:nvSpPr>
          <p:spPr bwMode="auto">
            <a:xfrm>
              <a:off x="3840" y="659"/>
              <a:ext cx="981" cy="233"/>
            </a:xfrm>
            <a:prstGeom prst="rect">
              <a:avLst/>
            </a:prstGeom>
            <a:noFill/>
            <a:ln w="19050">
              <a:noFill/>
              <a:miter lim="800000"/>
              <a:headEnd/>
              <a:tailEnd/>
            </a:ln>
          </p:spPr>
          <p:txBody>
            <a:bodyPr lIns="91428" tIns="45714" rIns="91428" bIns="45714">
              <a:spAutoFit/>
            </a:bodyPr>
            <a:lstStyle/>
            <a:p>
              <a:pPr algn="r"/>
              <a:r>
                <a:rPr lang="en-US">
                  <a:latin typeface="Gill Sans MT" pitchFamily="34" charset="0"/>
                </a:rPr>
                <a:t>Milestones</a:t>
              </a:r>
            </a:p>
          </p:txBody>
        </p:sp>
        <p:sp>
          <p:nvSpPr>
            <p:cNvPr id="29778" name="Text Box 79"/>
            <p:cNvSpPr txBox="1">
              <a:spLocks noChangeArrowheads="1"/>
            </p:cNvSpPr>
            <p:nvPr/>
          </p:nvSpPr>
          <p:spPr bwMode="auto">
            <a:xfrm rot="5400000">
              <a:off x="4272" y="1823"/>
              <a:ext cx="2605" cy="233"/>
            </a:xfrm>
            <a:prstGeom prst="rect">
              <a:avLst/>
            </a:prstGeom>
            <a:noFill/>
            <a:ln w="38100" cmpd="dbl">
              <a:solidFill>
                <a:srgbClr val="FF0000"/>
              </a:solidFill>
              <a:miter lim="800000"/>
              <a:headEnd/>
              <a:tailEnd/>
            </a:ln>
          </p:spPr>
          <p:txBody>
            <a:bodyPr lIns="91428" tIns="45714" rIns="91428" bIns="45714">
              <a:spAutoFit/>
            </a:bodyPr>
            <a:lstStyle/>
            <a:p>
              <a:r>
                <a:rPr lang="en-US">
                  <a:solidFill>
                    <a:srgbClr val="FF0000"/>
                  </a:solidFill>
                  <a:latin typeface="Gill Sans MT" pitchFamily="34" charset="0"/>
                </a:rPr>
                <a:t>Project Successes   —  2004 </a:t>
              </a:r>
            </a:p>
          </p:txBody>
        </p:sp>
        <p:sp>
          <p:nvSpPr>
            <p:cNvPr id="29779" name="AutoShape 80"/>
            <p:cNvSpPr>
              <a:spLocks noChangeArrowheads="1"/>
            </p:cNvSpPr>
            <p:nvPr/>
          </p:nvSpPr>
          <p:spPr bwMode="auto">
            <a:xfrm>
              <a:off x="4945" y="1820"/>
              <a:ext cx="164" cy="164"/>
            </a:xfrm>
            <a:prstGeom prst="smileyFace">
              <a:avLst>
                <a:gd name="adj" fmla="val 4653"/>
              </a:avLst>
            </a:prstGeom>
            <a:solidFill>
              <a:srgbClr val="66CCFF"/>
            </a:solidFill>
            <a:ln w="9525">
              <a:solidFill>
                <a:schemeClr val="tx1"/>
              </a:solidFill>
              <a:round/>
              <a:headEnd/>
              <a:tailEnd/>
            </a:ln>
          </p:spPr>
          <p:txBody>
            <a:bodyPr wrap="none" anchor="ctr"/>
            <a:lstStyle/>
            <a:p>
              <a:endParaRPr lang="en-US">
                <a:latin typeface="Gill Sans MT" pitchFamily="34" charset="0"/>
              </a:endParaRPr>
            </a:p>
          </p:txBody>
        </p:sp>
        <p:sp>
          <p:nvSpPr>
            <p:cNvPr id="29780" name="AutoShape 81"/>
            <p:cNvSpPr>
              <a:spLocks noChangeArrowheads="1"/>
            </p:cNvSpPr>
            <p:nvPr/>
          </p:nvSpPr>
          <p:spPr bwMode="auto">
            <a:xfrm>
              <a:off x="4948" y="3030"/>
              <a:ext cx="164" cy="163"/>
            </a:xfrm>
            <a:prstGeom prst="smileyFace">
              <a:avLst>
                <a:gd name="adj" fmla="val 4653"/>
              </a:avLst>
            </a:prstGeom>
            <a:solidFill>
              <a:srgbClr val="66CCFF"/>
            </a:solidFill>
            <a:ln w="9525">
              <a:solidFill>
                <a:schemeClr val="tx1"/>
              </a:solidFill>
              <a:round/>
              <a:headEnd/>
              <a:tailEnd/>
            </a:ln>
          </p:spPr>
          <p:txBody>
            <a:bodyPr wrap="none" anchor="ctr"/>
            <a:lstStyle/>
            <a:p>
              <a:endParaRPr lang="en-US">
                <a:latin typeface="Gill Sans MT" pitchFamily="34" charset="0"/>
              </a:endParaRPr>
            </a:p>
          </p:txBody>
        </p:sp>
        <p:sp>
          <p:nvSpPr>
            <p:cNvPr id="29781" name="Text Box 82"/>
            <p:cNvSpPr txBox="1">
              <a:spLocks noChangeArrowheads="1"/>
            </p:cNvSpPr>
            <p:nvPr/>
          </p:nvSpPr>
          <p:spPr bwMode="auto">
            <a:xfrm rot="5400000">
              <a:off x="5081" y="3614"/>
              <a:ext cx="1022" cy="310"/>
            </a:xfrm>
            <a:prstGeom prst="rect">
              <a:avLst/>
            </a:prstGeom>
            <a:solidFill>
              <a:schemeClr val="bg1"/>
            </a:solidFill>
            <a:ln w="38100" cmpd="dbl">
              <a:solidFill>
                <a:srgbClr val="FF0000"/>
              </a:solidFill>
              <a:miter lim="800000"/>
              <a:headEnd/>
              <a:tailEnd/>
            </a:ln>
          </p:spPr>
          <p:txBody>
            <a:bodyPr lIns="91428" tIns="45714" rIns="91428" bIns="45714">
              <a:spAutoFit/>
            </a:bodyPr>
            <a:lstStyle/>
            <a:p>
              <a:r>
                <a:rPr lang="en-US" sz="1300">
                  <a:solidFill>
                    <a:srgbClr val="FF0000"/>
                  </a:solidFill>
                  <a:latin typeface="Gill Sans MT" pitchFamily="34" charset="0"/>
                </a:rPr>
                <a:t>Project Work</a:t>
              </a:r>
            </a:p>
            <a:p>
              <a:r>
                <a:rPr lang="en-US" sz="1300">
                  <a:solidFill>
                    <a:srgbClr val="FF0000"/>
                  </a:solidFill>
                  <a:latin typeface="Gill Sans MT" pitchFamily="34" charset="0"/>
                </a:rPr>
                <a:t>Ceased</a:t>
              </a:r>
            </a:p>
          </p:txBody>
        </p:sp>
        <p:sp>
          <p:nvSpPr>
            <p:cNvPr id="29782" name="AutoShape 83"/>
            <p:cNvSpPr>
              <a:spLocks noChangeArrowheads="1"/>
            </p:cNvSpPr>
            <p:nvPr/>
          </p:nvSpPr>
          <p:spPr bwMode="auto">
            <a:xfrm>
              <a:off x="4948" y="2602"/>
              <a:ext cx="164" cy="164"/>
            </a:xfrm>
            <a:prstGeom prst="smileyFace">
              <a:avLst>
                <a:gd name="adj" fmla="val 4653"/>
              </a:avLst>
            </a:prstGeom>
            <a:solidFill>
              <a:srgbClr val="66CCFF"/>
            </a:solidFill>
            <a:ln w="9525">
              <a:solidFill>
                <a:schemeClr val="tx1"/>
              </a:solidFill>
              <a:round/>
              <a:headEnd/>
              <a:tailEnd/>
            </a:ln>
          </p:spPr>
          <p:txBody>
            <a:bodyPr wrap="none" anchor="ctr"/>
            <a:lstStyle/>
            <a:p>
              <a:endParaRPr lang="en-US">
                <a:latin typeface="Gill Sans MT" pitchFamily="34" charset="0"/>
              </a:endParaRPr>
            </a:p>
          </p:txBody>
        </p:sp>
        <p:sp>
          <p:nvSpPr>
            <p:cNvPr id="29783" name="AutoShape 84"/>
            <p:cNvSpPr>
              <a:spLocks noChangeArrowheads="1"/>
            </p:cNvSpPr>
            <p:nvPr/>
          </p:nvSpPr>
          <p:spPr bwMode="auto">
            <a:xfrm>
              <a:off x="4945" y="2161"/>
              <a:ext cx="163" cy="165"/>
            </a:xfrm>
            <a:prstGeom prst="smileyFace">
              <a:avLst>
                <a:gd name="adj" fmla="val 4653"/>
              </a:avLst>
            </a:prstGeom>
            <a:solidFill>
              <a:srgbClr val="66CCFF"/>
            </a:solidFill>
            <a:ln w="9525">
              <a:solidFill>
                <a:schemeClr val="tx1"/>
              </a:solidFill>
              <a:round/>
              <a:headEnd/>
              <a:tailEnd/>
            </a:ln>
          </p:spPr>
          <p:txBody>
            <a:bodyPr wrap="none" anchor="ctr"/>
            <a:lstStyle/>
            <a:p>
              <a:endParaRPr lang="en-US">
                <a:latin typeface="Gill Sans MT" pitchFamily="34" charset="0"/>
              </a:endParaRPr>
            </a:p>
          </p:txBody>
        </p:sp>
        <p:sp>
          <p:nvSpPr>
            <p:cNvPr id="29784" name="Line 85"/>
            <p:cNvSpPr>
              <a:spLocks noChangeShapeType="1"/>
            </p:cNvSpPr>
            <p:nvPr/>
          </p:nvSpPr>
          <p:spPr bwMode="auto">
            <a:xfrm>
              <a:off x="4583" y="1436"/>
              <a:ext cx="411" cy="0"/>
            </a:xfrm>
            <a:prstGeom prst="line">
              <a:avLst/>
            </a:prstGeom>
            <a:noFill/>
            <a:ln w="19050">
              <a:solidFill>
                <a:schemeClr val="tx1"/>
              </a:solidFill>
              <a:prstDash val="sysDot"/>
              <a:round/>
              <a:headEnd/>
              <a:tailEnd/>
            </a:ln>
          </p:spPr>
          <p:txBody>
            <a:bodyPr wrap="none" anchor="ctr"/>
            <a:lstStyle/>
            <a:p>
              <a:endParaRPr lang="en-US">
                <a:latin typeface="Gill Sans MT" pitchFamily="34" charset="0"/>
              </a:endParaRPr>
            </a:p>
          </p:txBody>
        </p:sp>
        <p:sp>
          <p:nvSpPr>
            <p:cNvPr id="29785" name="Text Box 86"/>
            <p:cNvSpPr txBox="1">
              <a:spLocks noChangeArrowheads="1"/>
            </p:cNvSpPr>
            <p:nvPr/>
          </p:nvSpPr>
          <p:spPr bwMode="auto">
            <a:xfrm rot="5400000">
              <a:off x="4826" y="1317"/>
              <a:ext cx="407" cy="233"/>
            </a:xfrm>
            <a:prstGeom prst="rect">
              <a:avLst/>
            </a:prstGeom>
            <a:noFill/>
            <a:ln w="9525">
              <a:noFill/>
              <a:miter lim="800000"/>
              <a:headEnd/>
              <a:tailEnd/>
            </a:ln>
          </p:spPr>
          <p:txBody>
            <a:bodyPr wrap="none" lIns="91428" tIns="45714" rIns="91428" bIns="45714">
              <a:spAutoFit/>
            </a:bodyPr>
            <a:lstStyle/>
            <a:p>
              <a:r>
                <a:rPr lang="en-US">
                  <a:latin typeface="Gill Sans MT" pitchFamily="34" charset="0"/>
                </a:rPr>
                <a:t>2004</a:t>
              </a:r>
            </a:p>
          </p:txBody>
        </p:sp>
        <p:sp>
          <p:nvSpPr>
            <p:cNvPr id="29786" name="AutoShape 87"/>
            <p:cNvSpPr>
              <a:spLocks noChangeArrowheads="1"/>
            </p:cNvSpPr>
            <p:nvPr/>
          </p:nvSpPr>
          <p:spPr bwMode="auto">
            <a:xfrm>
              <a:off x="5502" y="2905"/>
              <a:ext cx="164" cy="164"/>
            </a:xfrm>
            <a:prstGeom prst="smileyFace">
              <a:avLst>
                <a:gd name="adj" fmla="val 4653"/>
              </a:avLst>
            </a:prstGeom>
            <a:solidFill>
              <a:srgbClr val="66CCFF"/>
            </a:solidFill>
            <a:ln w="9525">
              <a:solidFill>
                <a:schemeClr val="tx1"/>
              </a:solidFill>
              <a:round/>
              <a:headEnd/>
              <a:tailEnd/>
            </a:ln>
          </p:spPr>
          <p:txBody>
            <a:bodyPr wrap="none" anchor="ctr"/>
            <a:lstStyle/>
            <a:p>
              <a:endParaRPr lang="en-US">
                <a:latin typeface="Gill Sans MT" pitchFamily="34" charset="0"/>
              </a:endParaRPr>
            </a:p>
          </p:txBody>
        </p:sp>
        <p:sp>
          <p:nvSpPr>
            <p:cNvPr id="29787" name="AutoShape 88"/>
            <p:cNvSpPr>
              <a:spLocks noChangeArrowheads="1"/>
            </p:cNvSpPr>
            <p:nvPr/>
          </p:nvSpPr>
          <p:spPr bwMode="auto">
            <a:xfrm>
              <a:off x="4969" y="3399"/>
              <a:ext cx="144" cy="189"/>
            </a:xfrm>
            <a:prstGeom prst="diamond">
              <a:avLst/>
            </a:prstGeom>
            <a:solidFill>
              <a:srgbClr val="FF0000"/>
            </a:solidFill>
            <a:ln w="9525">
              <a:solidFill>
                <a:srgbClr val="FF0000"/>
              </a:solidFill>
              <a:miter lim="800000"/>
              <a:headEnd/>
              <a:tailEnd/>
            </a:ln>
          </p:spPr>
          <p:txBody>
            <a:bodyPr wrap="none" anchor="ctr"/>
            <a:lstStyle/>
            <a:p>
              <a:endParaRPr lang="en-US">
                <a:latin typeface="Gill Sans MT" pitchFamily="34" charset="0"/>
              </a:endParaRPr>
            </a:p>
          </p:txBody>
        </p:sp>
        <p:sp>
          <p:nvSpPr>
            <p:cNvPr id="29788" name="Oval 89"/>
            <p:cNvSpPr>
              <a:spLocks noChangeArrowheads="1"/>
            </p:cNvSpPr>
            <p:nvPr/>
          </p:nvSpPr>
          <p:spPr bwMode="auto">
            <a:xfrm>
              <a:off x="4930" y="3405"/>
              <a:ext cx="188" cy="183"/>
            </a:xfrm>
            <a:prstGeom prst="ellipse">
              <a:avLst/>
            </a:prstGeom>
            <a:solidFill>
              <a:srgbClr val="FF9999"/>
            </a:solidFill>
            <a:ln w="9525">
              <a:solidFill>
                <a:schemeClr val="tx1"/>
              </a:solidFill>
              <a:round/>
              <a:headEnd/>
              <a:tailEnd/>
            </a:ln>
          </p:spPr>
          <p:txBody>
            <a:bodyPr wrap="none" anchor="ctr"/>
            <a:lstStyle/>
            <a:p>
              <a:endParaRPr lang="en-US">
                <a:latin typeface="Gill Sans MT" pitchFamily="34" charset="0"/>
              </a:endParaRPr>
            </a:p>
          </p:txBody>
        </p:sp>
        <p:sp>
          <p:nvSpPr>
            <p:cNvPr id="29789" name="Oval 90"/>
            <p:cNvSpPr>
              <a:spLocks noChangeArrowheads="1"/>
            </p:cNvSpPr>
            <p:nvPr/>
          </p:nvSpPr>
          <p:spPr bwMode="auto">
            <a:xfrm>
              <a:off x="4981" y="3450"/>
              <a:ext cx="30" cy="30"/>
            </a:xfrm>
            <a:prstGeom prst="ellipse">
              <a:avLst/>
            </a:prstGeom>
            <a:solidFill>
              <a:srgbClr val="FF9999"/>
            </a:solidFill>
            <a:ln w="9525">
              <a:solidFill>
                <a:schemeClr val="tx1"/>
              </a:solidFill>
              <a:round/>
              <a:headEnd/>
              <a:tailEnd/>
            </a:ln>
          </p:spPr>
          <p:txBody>
            <a:bodyPr wrap="none" anchor="ctr"/>
            <a:lstStyle/>
            <a:p>
              <a:endParaRPr lang="en-US">
                <a:latin typeface="Gill Sans MT" pitchFamily="34" charset="0"/>
              </a:endParaRPr>
            </a:p>
          </p:txBody>
        </p:sp>
        <p:sp>
          <p:nvSpPr>
            <p:cNvPr id="29790" name="Oval 91"/>
            <p:cNvSpPr>
              <a:spLocks noChangeArrowheads="1"/>
            </p:cNvSpPr>
            <p:nvPr/>
          </p:nvSpPr>
          <p:spPr bwMode="auto">
            <a:xfrm>
              <a:off x="5049" y="3457"/>
              <a:ext cx="29" cy="29"/>
            </a:xfrm>
            <a:prstGeom prst="ellipse">
              <a:avLst/>
            </a:prstGeom>
            <a:solidFill>
              <a:srgbClr val="FF9999"/>
            </a:solidFill>
            <a:ln w="9525">
              <a:solidFill>
                <a:schemeClr val="tx1"/>
              </a:solidFill>
              <a:round/>
              <a:headEnd/>
              <a:tailEnd/>
            </a:ln>
          </p:spPr>
          <p:txBody>
            <a:bodyPr wrap="none" anchor="ctr"/>
            <a:lstStyle/>
            <a:p>
              <a:endParaRPr lang="en-US">
                <a:latin typeface="Gill Sans MT" pitchFamily="34" charset="0"/>
              </a:endParaRPr>
            </a:p>
          </p:txBody>
        </p:sp>
        <p:sp>
          <p:nvSpPr>
            <p:cNvPr id="29791" name="Line 92"/>
            <p:cNvSpPr>
              <a:spLocks noChangeShapeType="1"/>
            </p:cNvSpPr>
            <p:nvPr/>
          </p:nvSpPr>
          <p:spPr bwMode="auto">
            <a:xfrm>
              <a:off x="4969" y="3538"/>
              <a:ext cx="113" cy="0"/>
            </a:xfrm>
            <a:prstGeom prst="line">
              <a:avLst/>
            </a:prstGeom>
            <a:noFill/>
            <a:ln w="9525">
              <a:solidFill>
                <a:schemeClr val="tx1"/>
              </a:solidFill>
              <a:round/>
              <a:headEnd/>
              <a:tailEnd/>
            </a:ln>
          </p:spPr>
          <p:txBody>
            <a:bodyPr wrap="none" anchor="ctr"/>
            <a:lstStyle/>
            <a:p>
              <a:endParaRPr lang="en-US">
                <a:latin typeface="Gill Sans MT" pitchFamily="34" charset="0"/>
              </a:endParaRPr>
            </a:p>
          </p:txBody>
        </p:sp>
        <p:sp>
          <p:nvSpPr>
            <p:cNvPr id="29792" name="AutoShape 93"/>
            <p:cNvSpPr>
              <a:spLocks noChangeArrowheads="1"/>
            </p:cNvSpPr>
            <p:nvPr/>
          </p:nvSpPr>
          <p:spPr bwMode="auto">
            <a:xfrm>
              <a:off x="4984" y="3791"/>
              <a:ext cx="145" cy="191"/>
            </a:xfrm>
            <a:prstGeom prst="diamond">
              <a:avLst/>
            </a:prstGeom>
            <a:solidFill>
              <a:srgbClr val="FF0000"/>
            </a:solidFill>
            <a:ln w="9525">
              <a:solidFill>
                <a:srgbClr val="FF0000"/>
              </a:solidFill>
              <a:miter lim="800000"/>
              <a:headEnd/>
              <a:tailEnd/>
            </a:ln>
          </p:spPr>
          <p:txBody>
            <a:bodyPr wrap="none" anchor="ctr"/>
            <a:lstStyle/>
            <a:p>
              <a:endParaRPr lang="en-US">
                <a:latin typeface="Gill Sans MT" pitchFamily="34" charset="0"/>
              </a:endParaRPr>
            </a:p>
          </p:txBody>
        </p:sp>
        <p:sp>
          <p:nvSpPr>
            <p:cNvPr id="29793" name="Oval 94"/>
            <p:cNvSpPr>
              <a:spLocks noChangeArrowheads="1"/>
            </p:cNvSpPr>
            <p:nvPr/>
          </p:nvSpPr>
          <p:spPr bwMode="auto">
            <a:xfrm>
              <a:off x="4945" y="3798"/>
              <a:ext cx="188" cy="184"/>
            </a:xfrm>
            <a:prstGeom prst="ellipse">
              <a:avLst/>
            </a:prstGeom>
            <a:solidFill>
              <a:srgbClr val="FF9999"/>
            </a:solidFill>
            <a:ln w="9525">
              <a:solidFill>
                <a:schemeClr val="tx1"/>
              </a:solidFill>
              <a:round/>
              <a:headEnd/>
              <a:tailEnd/>
            </a:ln>
          </p:spPr>
          <p:txBody>
            <a:bodyPr wrap="none" anchor="ctr"/>
            <a:lstStyle/>
            <a:p>
              <a:endParaRPr lang="en-US">
                <a:latin typeface="Gill Sans MT" pitchFamily="34" charset="0"/>
              </a:endParaRPr>
            </a:p>
          </p:txBody>
        </p:sp>
        <p:sp>
          <p:nvSpPr>
            <p:cNvPr id="29794" name="Oval 95"/>
            <p:cNvSpPr>
              <a:spLocks noChangeArrowheads="1"/>
            </p:cNvSpPr>
            <p:nvPr/>
          </p:nvSpPr>
          <p:spPr bwMode="auto">
            <a:xfrm>
              <a:off x="4996" y="3844"/>
              <a:ext cx="30" cy="29"/>
            </a:xfrm>
            <a:prstGeom prst="ellipse">
              <a:avLst/>
            </a:prstGeom>
            <a:solidFill>
              <a:srgbClr val="FF9999"/>
            </a:solidFill>
            <a:ln w="9525">
              <a:solidFill>
                <a:schemeClr val="tx1"/>
              </a:solidFill>
              <a:round/>
              <a:headEnd/>
              <a:tailEnd/>
            </a:ln>
          </p:spPr>
          <p:txBody>
            <a:bodyPr wrap="none" anchor="ctr"/>
            <a:lstStyle/>
            <a:p>
              <a:endParaRPr lang="en-US">
                <a:latin typeface="Gill Sans MT" pitchFamily="34" charset="0"/>
              </a:endParaRPr>
            </a:p>
          </p:txBody>
        </p:sp>
        <p:sp>
          <p:nvSpPr>
            <p:cNvPr id="29795" name="Oval 96"/>
            <p:cNvSpPr>
              <a:spLocks noChangeArrowheads="1"/>
            </p:cNvSpPr>
            <p:nvPr/>
          </p:nvSpPr>
          <p:spPr bwMode="auto">
            <a:xfrm>
              <a:off x="5064" y="3850"/>
              <a:ext cx="30" cy="30"/>
            </a:xfrm>
            <a:prstGeom prst="ellipse">
              <a:avLst/>
            </a:prstGeom>
            <a:solidFill>
              <a:srgbClr val="FF9999"/>
            </a:solidFill>
            <a:ln w="9525">
              <a:solidFill>
                <a:schemeClr val="tx1"/>
              </a:solidFill>
              <a:round/>
              <a:headEnd/>
              <a:tailEnd/>
            </a:ln>
          </p:spPr>
          <p:txBody>
            <a:bodyPr wrap="none" anchor="ctr"/>
            <a:lstStyle/>
            <a:p>
              <a:endParaRPr lang="en-US">
                <a:latin typeface="Gill Sans MT" pitchFamily="34" charset="0"/>
              </a:endParaRPr>
            </a:p>
          </p:txBody>
        </p:sp>
        <p:sp>
          <p:nvSpPr>
            <p:cNvPr id="29796" name="Line 97"/>
            <p:cNvSpPr>
              <a:spLocks noChangeShapeType="1"/>
            </p:cNvSpPr>
            <p:nvPr/>
          </p:nvSpPr>
          <p:spPr bwMode="auto">
            <a:xfrm>
              <a:off x="4984" y="3930"/>
              <a:ext cx="114" cy="0"/>
            </a:xfrm>
            <a:prstGeom prst="line">
              <a:avLst/>
            </a:prstGeom>
            <a:noFill/>
            <a:ln w="9525">
              <a:solidFill>
                <a:schemeClr val="tx1"/>
              </a:solidFill>
              <a:round/>
              <a:headEnd/>
              <a:tailEnd/>
            </a:ln>
          </p:spPr>
          <p:txBody>
            <a:bodyPr wrap="none" anchor="ctr"/>
            <a:lstStyle/>
            <a:p>
              <a:endParaRPr lang="en-US">
                <a:latin typeface="Gill Sans MT" pitchFamily="34" charset="0"/>
              </a:endParaRPr>
            </a:p>
          </p:txBody>
        </p:sp>
        <p:sp>
          <p:nvSpPr>
            <p:cNvPr id="29797" name="AutoShape 98"/>
            <p:cNvSpPr>
              <a:spLocks noChangeArrowheads="1"/>
            </p:cNvSpPr>
            <p:nvPr/>
          </p:nvSpPr>
          <p:spPr bwMode="auto">
            <a:xfrm>
              <a:off x="5498" y="4024"/>
              <a:ext cx="145" cy="190"/>
            </a:xfrm>
            <a:prstGeom prst="diamond">
              <a:avLst/>
            </a:prstGeom>
            <a:solidFill>
              <a:srgbClr val="FF0000"/>
            </a:solidFill>
            <a:ln w="9525">
              <a:solidFill>
                <a:srgbClr val="FF0000"/>
              </a:solidFill>
              <a:miter lim="800000"/>
              <a:headEnd/>
              <a:tailEnd/>
            </a:ln>
          </p:spPr>
          <p:txBody>
            <a:bodyPr wrap="none" anchor="ctr"/>
            <a:lstStyle/>
            <a:p>
              <a:endParaRPr lang="en-US">
                <a:latin typeface="Gill Sans MT" pitchFamily="34" charset="0"/>
              </a:endParaRPr>
            </a:p>
          </p:txBody>
        </p:sp>
        <p:sp>
          <p:nvSpPr>
            <p:cNvPr id="29798" name="Oval 99"/>
            <p:cNvSpPr>
              <a:spLocks noChangeArrowheads="1"/>
            </p:cNvSpPr>
            <p:nvPr/>
          </p:nvSpPr>
          <p:spPr bwMode="auto">
            <a:xfrm>
              <a:off x="5459" y="4031"/>
              <a:ext cx="189" cy="183"/>
            </a:xfrm>
            <a:prstGeom prst="ellipse">
              <a:avLst/>
            </a:prstGeom>
            <a:solidFill>
              <a:srgbClr val="FF9999"/>
            </a:solidFill>
            <a:ln w="9525">
              <a:solidFill>
                <a:schemeClr val="tx1"/>
              </a:solidFill>
              <a:round/>
              <a:headEnd/>
              <a:tailEnd/>
            </a:ln>
          </p:spPr>
          <p:txBody>
            <a:bodyPr wrap="none" anchor="ctr"/>
            <a:lstStyle/>
            <a:p>
              <a:endParaRPr lang="en-US">
                <a:latin typeface="Gill Sans MT" pitchFamily="34" charset="0"/>
              </a:endParaRPr>
            </a:p>
          </p:txBody>
        </p:sp>
        <p:sp>
          <p:nvSpPr>
            <p:cNvPr id="29799" name="Oval 100"/>
            <p:cNvSpPr>
              <a:spLocks noChangeArrowheads="1"/>
            </p:cNvSpPr>
            <p:nvPr/>
          </p:nvSpPr>
          <p:spPr bwMode="auto">
            <a:xfrm>
              <a:off x="5510" y="4076"/>
              <a:ext cx="30" cy="30"/>
            </a:xfrm>
            <a:prstGeom prst="ellipse">
              <a:avLst/>
            </a:prstGeom>
            <a:solidFill>
              <a:srgbClr val="FF9999"/>
            </a:solidFill>
            <a:ln w="9525">
              <a:solidFill>
                <a:schemeClr val="tx1"/>
              </a:solidFill>
              <a:round/>
              <a:headEnd/>
              <a:tailEnd/>
            </a:ln>
          </p:spPr>
          <p:txBody>
            <a:bodyPr wrap="none" anchor="ctr"/>
            <a:lstStyle/>
            <a:p>
              <a:endParaRPr lang="en-US">
                <a:latin typeface="Gill Sans MT" pitchFamily="34" charset="0"/>
              </a:endParaRPr>
            </a:p>
          </p:txBody>
        </p:sp>
        <p:sp>
          <p:nvSpPr>
            <p:cNvPr id="29800" name="Oval 101"/>
            <p:cNvSpPr>
              <a:spLocks noChangeArrowheads="1"/>
            </p:cNvSpPr>
            <p:nvPr/>
          </p:nvSpPr>
          <p:spPr bwMode="auto">
            <a:xfrm>
              <a:off x="5578" y="4083"/>
              <a:ext cx="30" cy="29"/>
            </a:xfrm>
            <a:prstGeom prst="ellipse">
              <a:avLst/>
            </a:prstGeom>
            <a:solidFill>
              <a:srgbClr val="FF9999"/>
            </a:solidFill>
            <a:ln w="9525">
              <a:solidFill>
                <a:schemeClr val="tx1"/>
              </a:solidFill>
              <a:round/>
              <a:headEnd/>
              <a:tailEnd/>
            </a:ln>
          </p:spPr>
          <p:txBody>
            <a:bodyPr wrap="none" anchor="ctr"/>
            <a:lstStyle/>
            <a:p>
              <a:endParaRPr lang="en-US">
                <a:latin typeface="Gill Sans MT" pitchFamily="34" charset="0"/>
              </a:endParaRPr>
            </a:p>
          </p:txBody>
        </p:sp>
        <p:sp>
          <p:nvSpPr>
            <p:cNvPr id="29801" name="Line 102"/>
            <p:cNvSpPr>
              <a:spLocks noChangeShapeType="1"/>
            </p:cNvSpPr>
            <p:nvPr/>
          </p:nvSpPr>
          <p:spPr bwMode="auto">
            <a:xfrm>
              <a:off x="5498" y="4163"/>
              <a:ext cx="114" cy="0"/>
            </a:xfrm>
            <a:prstGeom prst="line">
              <a:avLst/>
            </a:prstGeom>
            <a:noFill/>
            <a:ln w="9525">
              <a:solidFill>
                <a:schemeClr val="tx1"/>
              </a:solidFill>
              <a:round/>
              <a:headEnd/>
              <a:tailEnd/>
            </a:ln>
          </p:spPr>
          <p:txBody>
            <a:bodyPr wrap="none" anchor="ctr"/>
            <a:lstStyle/>
            <a:p>
              <a:endParaRPr lang="en-US">
                <a:latin typeface="Gill Sans MT" pitchFamily="34" charset="0"/>
              </a:endParaRPr>
            </a:p>
          </p:txBody>
        </p:sp>
        <p:pic>
          <p:nvPicPr>
            <p:cNvPr id="29802" name="Picture 103"/>
            <p:cNvPicPr>
              <a:picLocks noChangeAspect="1" noChangeArrowheads="1"/>
            </p:cNvPicPr>
            <p:nvPr/>
          </p:nvPicPr>
          <p:blipFill>
            <a:blip r:embed="rId3" cstate="print"/>
            <a:srcRect/>
            <a:stretch>
              <a:fillRect/>
            </a:stretch>
          </p:blipFill>
          <p:spPr bwMode="auto">
            <a:xfrm>
              <a:off x="720" y="2921"/>
              <a:ext cx="576" cy="336"/>
            </a:xfrm>
            <a:prstGeom prst="rect">
              <a:avLst/>
            </a:prstGeom>
            <a:noFill/>
            <a:ln w="9525">
              <a:noFill/>
              <a:miter lim="800000"/>
              <a:headEnd/>
              <a:tailEnd/>
            </a:ln>
          </p:spPr>
        </p:pic>
        <p:pic>
          <p:nvPicPr>
            <p:cNvPr id="29803" name="Picture 104"/>
            <p:cNvPicPr>
              <a:picLocks noChangeAspect="1" noChangeArrowheads="1"/>
            </p:cNvPicPr>
            <p:nvPr/>
          </p:nvPicPr>
          <p:blipFill>
            <a:blip r:embed="rId4" cstate="print"/>
            <a:srcRect/>
            <a:stretch>
              <a:fillRect/>
            </a:stretch>
          </p:blipFill>
          <p:spPr bwMode="auto">
            <a:xfrm>
              <a:off x="384" y="3689"/>
              <a:ext cx="488" cy="417"/>
            </a:xfrm>
            <a:prstGeom prst="rect">
              <a:avLst/>
            </a:prstGeom>
            <a:noFill/>
            <a:ln w="9525">
              <a:noFill/>
              <a:miter lim="800000"/>
              <a:headEnd/>
              <a:tailEnd/>
            </a:ln>
          </p:spPr>
        </p:pic>
        <p:pic>
          <p:nvPicPr>
            <p:cNvPr id="29804" name="Picture 105"/>
            <p:cNvPicPr>
              <a:picLocks noChangeAspect="1" noChangeArrowheads="1"/>
            </p:cNvPicPr>
            <p:nvPr/>
          </p:nvPicPr>
          <p:blipFill>
            <a:blip r:embed="rId5" cstate="print"/>
            <a:srcRect/>
            <a:stretch>
              <a:fillRect/>
            </a:stretch>
          </p:blipFill>
          <p:spPr bwMode="auto">
            <a:xfrm>
              <a:off x="1332" y="1947"/>
              <a:ext cx="347" cy="528"/>
            </a:xfrm>
            <a:prstGeom prst="rect">
              <a:avLst/>
            </a:prstGeom>
            <a:noFill/>
            <a:ln w="9525">
              <a:noFill/>
              <a:miter lim="800000"/>
              <a:headEnd/>
              <a:tailEnd/>
            </a:ln>
          </p:spPr>
        </p:pic>
        <p:pic>
          <p:nvPicPr>
            <p:cNvPr id="29805" name="Picture 106"/>
            <p:cNvPicPr>
              <a:picLocks noChangeAspect="1" noChangeArrowheads="1"/>
            </p:cNvPicPr>
            <p:nvPr/>
          </p:nvPicPr>
          <p:blipFill>
            <a:blip r:embed="rId6" cstate="print"/>
            <a:srcRect/>
            <a:stretch>
              <a:fillRect/>
            </a:stretch>
          </p:blipFill>
          <p:spPr bwMode="auto">
            <a:xfrm>
              <a:off x="1130" y="3334"/>
              <a:ext cx="432" cy="383"/>
            </a:xfrm>
            <a:prstGeom prst="rect">
              <a:avLst/>
            </a:prstGeom>
            <a:noFill/>
            <a:ln w="9525">
              <a:noFill/>
              <a:miter lim="800000"/>
              <a:headEnd/>
              <a:tailEnd/>
            </a:ln>
          </p:spPr>
        </p:pic>
        <p:pic>
          <p:nvPicPr>
            <p:cNvPr id="29806" name="Picture 107"/>
            <p:cNvPicPr>
              <a:picLocks noChangeAspect="1" noChangeArrowheads="1"/>
            </p:cNvPicPr>
            <p:nvPr/>
          </p:nvPicPr>
          <p:blipFill>
            <a:blip r:embed="rId7" cstate="print"/>
            <a:srcRect/>
            <a:stretch>
              <a:fillRect/>
            </a:stretch>
          </p:blipFill>
          <p:spPr bwMode="auto">
            <a:xfrm>
              <a:off x="478" y="1695"/>
              <a:ext cx="303" cy="425"/>
            </a:xfrm>
            <a:prstGeom prst="rect">
              <a:avLst/>
            </a:prstGeom>
            <a:noFill/>
            <a:ln w="9525">
              <a:noFill/>
              <a:miter lim="800000"/>
              <a:headEnd/>
              <a:tailEnd/>
            </a:ln>
          </p:spPr>
        </p:pic>
        <p:sp>
          <p:nvSpPr>
            <p:cNvPr id="29807" name="AutoShape 108"/>
            <p:cNvSpPr>
              <a:spLocks noChangeArrowheads="1"/>
            </p:cNvSpPr>
            <p:nvPr/>
          </p:nvSpPr>
          <p:spPr bwMode="auto">
            <a:xfrm>
              <a:off x="4395" y="1818"/>
              <a:ext cx="143" cy="190"/>
            </a:xfrm>
            <a:prstGeom prst="diamond">
              <a:avLst/>
            </a:prstGeom>
            <a:solidFill>
              <a:srgbClr val="0033CC"/>
            </a:solidFill>
            <a:ln w="9525">
              <a:noFill/>
              <a:miter lim="800000"/>
              <a:headEnd/>
              <a:tailEnd/>
            </a:ln>
          </p:spPr>
          <p:txBody>
            <a:bodyPr wrap="none" anchor="ctr"/>
            <a:lstStyle/>
            <a:p>
              <a:endParaRPr lang="en-US">
                <a:latin typeface="Gill Sans MT" pitchFamily="34" charset="0"/>
              </a:endParaRPr>
            </a:p>
          </p:txBody>
        </p:sp>
        <p:sp>
          <p:nvSpPr>
            <p:cNvPr id="29808" name="AutoShape 109"/>
            <p:cNvSpPr>
              <a:spLocks noChangeArrowheads="1"/>
            </p:cNvSpPr>
            <p:nvPr/>
          </p:nvSpPr>
          <p:spPr bwMode="auto">
            <a:xfrm>
              <a:off x="4679" y="2601"/>
              <a:ext cx="144" cy="190"/>
            </a:xfrm>
            <a:prstGeom prst="diamond">
              <a:avLst/>
            </a:prstGeom>
            <a:solidFill>
              <a:srgbClr val="0033CC"/>
            </a:solidFill>
            <a:ln w="38100" cmpd="dbl">
              <a:noFill/>
              <a:miter lim="800000"/>
              <a:headEnd/>
              <a:tailEnd/>
            </a:ln>
          </p:spPr>
          <p:txBody>
            <a:bodyPr wrap="none" anchor="ctr"/>
            <a:lstStyle/>
            <a:p>
              <a:endParaRPr lang="en-US">
                <a:latin typeface="Gill Sans MT" pitchFamily="34" charset="0"/>
              </a:endParaRPr>
            </a:p>
          </p:txBody>
        </p:sp>
        <p:sp>
          <p:nvSpPr>
            <p:cNvPr id="29809" name="AutoShape 110"/>
            <p:cNvSpPr>
              <a:spLocks noChangeArrowheads="1"/>
            </p:cNvSpPr>
            <p:nvPr/>
          </p:nvSpPr>
          <p:spPr bwMode="auto">
            <a:xfrm>
              <a:off x="4693" y="3011"/>
              <a:ext cx="144" cy="190"/>
            </a:xfrm>
            <a:prstGeom prst="diamond">
              <a:avLst/>
            </a:prstGeom>
            <a:solidFill>
              <a:srgbClr val="0033CC"/>
            </a:solidFill>
            <a:ln w="38100" cmpd="dbl">
              <a:noFill/>
              <a:miter lim="800000"/>
              <a:headEnd/>
              <a:tailEnd/>
            </a:ln>
          </p:spPr>
          <p:txBody>
            <a:bodyPr wrap="none" anchor="ctr"/>
            <a:lstStyle/>
            <a:p>
              <a:endParaRPr lang="en-US">
                <a:latin typeface="Gill Sans MT" pitchFamily="34" charset="0"/>
              </a:endParaRPr>
            </a:p>
          </p:txBody>
        </p:sp>
        <p:pic>
          <p:nvPicPr>
            <p:cNvPr id="29810" name="Picture 111" descr="slechtvalk2"/>
            <p:cNvPicPr>
              <a:picLocks noChangeAspect="1" noChangeArrowheads="1"/>
            </p:cNvPicPr>
            <p:nvPr/>
          </p:nvPicPr>
          <p:blipFill>
            <a:blip r:embed="rId8" cstate="print"/>
            <a:srcRect/>
            <a:stretch>
              <a:fillRect/>
            </a:stretch>
          </p:blipFill>
          <p:spPr bwMode="auto">
            <a:xfrm>
              <a:off x="902" y="2405"/>
              <a:ext cx="379" cy="460"/>
            </a:xfrm>
            <a:prstGeom prst="rect">
              <a:avLst/>
            </a:prstGeom>
            <a:noFill/>
            <a:ln w="9525">
              <a:noFill/>
              <a:miter lim="800000"/>
              <a:headEnd/>
              <a:tailEnd/>
            </a:ln>
          </p:spPr>
        </p:pic>
        <p:sp>
          <p:nvSpPr>
            <p:cNvPr id="29811" name="Text Box 112"/>
            <p:cNvSpPr txBox="1">
              <a:spLocks noChangeArrowheads="1"/>
            </p:cNvSpPr>
            <p:nvPr/>
          </p:nvSpPr>
          <p:spPr bwMode="auto">
            <a:xfrm>
              <a:off x="3137" y="4001"/>
              <a:ext cx="1910" cy="194"/>
            </a:xfrm>
            <a:prstGeom prst="rect">
              <a:avLst/>
            </a:prstGeom>
            <a:noFill/>
            <a:ln w="9525">
              <a:noFill/>
              <a:miter lim="800000"/>
              <a:headEnd/>
              <a:tailEnd/>
            </a:ln>
          </p:spPr>
          <p:txBody>
            <a:bodyPr lIns="0" tIns="0" rIns="0" bIns="0">
              <a:spAutoFit/>
            </a:bodyPr>
            <a:lstStyle/>
            <a:p>
              <a:pPr defTabSz="1027113"/>
              <a:r>
                <a:rPr lang="en-US" sz="1000" i="1">
                  <a:solidFill>
                    <a:srgbClr val="FF0000"/>
                  </a:solidFill>
                  <a:latin typeface="Gill Sans MT" pitchFamily="34" charset="0"/>
                </a:rPr>
                <a:t>*Computational Science Demands A New Paradigm</a:t>
              </a:r>
              <a:r>
                <a:rPr lang="en-US" sz="1000">
                  <a:solidFill>
                    <a:srgbClr val="FF0000"/>
                  </a:solidFill>
                  <a:latin typeface="Gill Sans MT" pitchFamily="34" charset="0"/>
                </a:rPr>
                <a:t>, D. E. Post, L. G. Votta, Physics Today, 2005, 58 (1): P.35-41 </a:t>
              </a:r>
            </a:p>
          </p:txBody>
        </p:sp>
      </p:grpSp>
      <p:sp>
        <p:nvSpPr>
          <p:cNvPr id="29702" name="Rectangle 2"/>
          <p:cNvSpPr>
            <a:spLocks noChangeArrowheads="1"/>
          </p:cNvSpPr>
          <p:nvPr/>
        </p:nvSpPr>
        <p:spPr bwMode="auto">
          <a:xfrm>
            <a:off x="0" y="0"/>
            <a:ext cx="9144000" cy="498475"/>
          </a:xfrm>
          <a:prstGeom prst="rect">
            <a:avLst/>
          </a:prstGeom>
          <a:noFill/>
          <a:ln w="12700">
            <a:noFill/>
            <a:prstDash val="lgDash"/>
            <a:miter lim="800000"/>
            <a:headEnd/>
            <a:tailEnd/>
          </a:ln>
        </p:spPr>
        <p:txBody>
          <a:bodyPr lIns="91428" tIns="45714" rIns="91428" bIns="45714">
            <a:spAutoFit/>
          </a:bodyPr>
          <a:lstStyle/>
          <a:p>
            <a:pPr>
              <a:lnSpc>
                <a:spcPct val="95000"/>
              </a:lnSpc>
            </a:pPr>
            <a:r>
              <a:rPr lang="en-US" sz="2800">
                <a:solidFill>
                  <a:schemeClr val="tx2"/>
                </a:solidFill>
                <a:latin typeface="Gill Sans MT" pitchFamily="34" charset="0"/>
              </a:rPr>
              <a:t>Computational Engineering Code Development is Risky!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5"/>
          <p:cNvSpPr>
            <a:spLocks noGrp="1" noChangeArrowheads="1"/>
          </p:cNvSpPr>
          <p:nvPr>
            <p:ph type="sldNum" sz="quarter" idx="12"/>
          </p:nvPr>
        </p:nvSpPr>
        <p:spPr>
          <a:xfrm>
            <a:off x="3079750" y="6581775"/>
            <a:ext cx="2895600" cy="274638"/>
          </a:xfrm>
        </p:spPr>
        <p:txBody>
          <a:bodyPr wrap="square"/>
          <a:lstStyle/>
          <a:p>
            <a:pPr fontAlgn="base">
              <a:spcBef>
                <a:spcPct val="0"/>
              </a:spcBef>
              <a:spcAft>
                <a:spcPct val="0"/>
              </a:spcAft>
              <a:defRPr/>
            </a:pPr>
            <a:fld id="{9DD37823-097E-40E3-B8C5-6A8E04F14BB9}" type="slidenum">
              <a:rPr lang="en-US" sz="1200" i="1" smtClean="0">
                <a:latin typeface="Gill Sans MT" pitchFamily="34" charset="0"/>
              </a:rPr>
              <a:pPr fontAlgn="base">
                <a:spcBef>
                  <a:spcPct val="0"/>
                </a:spcBef>
                <a:spcAft>
                  <a:spcPct val="0"/>
                </a:spcAft>
                <a:defRPr/>
              </a:pPr>
              <a:t>19</a:t>
            </a:fld>
            <a:endParaRPr lang="en-US" sz="1200" i="1" smtClean="0">
              <a:latin typeface="Gill Sans MT" pitchFamily="34" charset="0"/>
            </a:endParaRPr>
          </a:p>
        </p:txBody>
      </p:sp>
      <p:sp>
        <p:nvSpPr>
          <p:cNvPr id="30724" name="Rectangle 2"/>
          <p:cNvSpPr>
            <a:spLocks noChangeArrowheads="1"/>
          </p:cNvSpPr>
          <p:nvPr/>
        </p:nvSpPr>
        <p:spPr bwMode="auto">
          <a:xfrm>
            <a:off x="388938" y="0"/>
            <a:ext cx="8391525" cy="841375"/>
          </a:xfrm>
          <a:prstGeom prst="rect">
            <a:avLst/>
          </a:prstGeom>
          <a:noFill/>
          <a:ln w="9525">
            <a:noFill/>
            <a:miter lim="800000"/>
            <a:headEnd/>
            <a:tailEnd/>
          </a:ln>
        </p:spPr>
        <p:txBody>
          <a:bodyPr anchor="ctr"/>
          <a:lstStyle/>
          <a:p>
            <a:pPr algn="ctr">
              <a:lnSpc>
                <a:spcPct val="95000"/>
              </a:lnSpc>
            </a:pPr>
            <a:r>
              <a:rPr lang="en-US" sz="2400" b="1" dirty="0" smtClean="0">
                <a:solidFill>
                  <a:schemeClr val="hlink"/>
                </a:solidFill>
                <a:latin typeface="Gill Sans MT" pitchFamily="34" charset="0"/>
              </a:rPr>
              <a:t>Another Perspective---Three </a:t>
            </a:r>
            <a:r>
              <a:rPr lang="en-US" sz="2400" b="1" dirty="0">
                <a:solidFill>
                  <a:schemeClr val="hlink"/>
                </a:solidFill>
                <a:latin typeface="Gill Sans MT" pitchFamily="34" charset="0"/>
              </a:rPr>
              <a:t>Challenges</a:t>
            </a:r>
            <a:br>
              <a:rPr lang="en-US" sz="2400" b="1" dirty="0">
                <a:solidFill>
                  <a:schemeClr val="hlink"/>
                </a:solidFill>
                <a:latin typeface="Gill Sans MT" pitchFamily="34" charset="0"/>
              </a:rPr>
            </a:br>
            <a:r>
              <a:rPr lang="en-US" sz="2400" b="1" dirty="0">
                <a:solidFill>
                  <a:schemeClr val="hlink"/>
                </a:solidFill>
                <a:latin typeface="Gill Sans MT" pitchFamily="34" charset="0"/>
              </a:rPr>
              <a:t>Performance, Programming and Prediction</a:t>
            </a:r>
          </a:p>
        </p:txBody>
      </p:sp>
      <p:sp>
        <p:nvSpPr>
          <p:cNvPr id="30725" name="Rectangle 3"/>
          <p:cNvSpPr>
            <a:spLocks noChangeArrowheads="1"/>
          </p:cNvSpPr>
          <p:nvPr/>
        </p:nvSpPr>
        <p:spPr bwMode="auto">
          <a:xfrm>
            <a:off x="0" y="1165225"/>
            <a:ext cx="9144000" cy="4795838"/>
          </a:xfrm>
          <a:prstGeom prst="rect">
            <a:avLst/>
          </a:prstGeom>
          <a:solidFill>
            <a:schemeClr val="bg1"/>
          </a:solidFill>
          <a:ln w="9525">
            <a:noFill/>
            <a:miter lim="800000"/>
            <a:headEnd/>
            <a:tailEnd/>
          </a:ln>
        </p:spPr>
        <p:txBody>
          <a:bodyPr/>
          <a:lstStyle/>
          <a:p>
            <a:pPr marL="457200" indent="-457200">
              <a:lnSpc>
                <a:spcPct val="90000"/>
              </a:lnSpc>
              <a:spcBef>
                <a:spcPct val="50000"/>
              </a:spcBef>
              <a:buClr>
                <a:schemeClr val="accent2"/>
              </a:buClr>
              <a:buSzPct val="85000"/>
              <a:buFont typeface="Wingdings 2" pitchFamily="18" charset="2"/>
              <a:buAutoNum type="arabicPeriod"/>
            </a:pPr>
            <a:r>
              <a:rPr lang="en-US" sz="2400" dirty="0">
                <a:solidFill>
                  <a:srgbClr val="000000"/>
                </a:solidFill>
                <a:latin typeface="Gill Sans MT" pitchFamily="34" charset="0"/>
              </a:rPr>
              <a:t>Performance Challenge</a:t>
            </a:r>
            <a:r>
              <a:rPr lang="en-US" sz="2000" dirty="0">
                <a:solidFill>
                  <a:srgbClr val="000000"/>
                </a:solidFill>
                <a:latin typeface="Gill Sans MT" pitchFamily="34" charset="0"/>
              </a:rPr>
              <a:t> - Computers power increasing through growing complexity</a:t>
            </a:r>
          </a:p>
          <a:p>
            <a:pPr marL="914400" lvl="1" indent="-457200">
              <a:lnSpc>
                <a:spcPct val="90000"/>
              </a:lnSpc>
              <a:spcBef>
                <a:spcPct val="35000"/>
              </a:spcBef>
              <a:buClr>
                <a:schemeClr val="hlink"/>
              </a:buClr>
              <a:buSzPct val="110000"/>
              <a:buFont typeface="Marlett" pitchFamily="2" charset="2"/>
              <a:buChar char="0"/>
            </a:pPr>
            <a:r>
              <a:rPr lang="en-US" sz="2000" dirty="0">
                <a:solidFill>
                  <a:srgbClr val="000000"/>
                </a:solidFill>
                <a:latin typeface="Gill Sans MT" pitchFamily="34" charset="0"/>
              </a:rPr>
              <a:t>Massive parallelization, multi-core &amp; heterogeneous (CELL, FPGA, GPU…) processors, complex memory hierarchies…..</a:t>
            </a:r>
          </a:p>
          <a:p>
            <a:pPr marL="457200" indent="-457200">
              <a:lnSpc>
                <a:spcPct val="90000"/>
              </a:lnSpc>
              <a:spcBef>
                <a:spcPct val="50000"/>
              </a:spcBef>
              <a:buClr>
                <a:schemeClr val="accent2"/>
              </a:buClr>
              <a:buSzPct val="85000"/>
              <a:buFont typeface="Wingdings 2" pitchFamily="18" charset="2"/>
              <a:buAutoNum type="arabicPeriod"/>
            </a:pPr>
            <a:r>
              <a:rPr lang="en-US" sz="2400" dirty="0">
                <a:solidFill>
                  <a:srgbClr val="000000"/>
                </a:solidFill>
                <a:latin typeface="Gill Sans MT" pitchFamily="34" charset="0"/>
              </a:rPr>
              <a:t>Programming Challenge</a:t>
            </a:r>
            <a:r>
              <a:rPr lang="en-US" sz="2000" dirty="0">
                <a:solidFill>
                  <a:srgbClr val="000000"/>
                </a:solidFill>
                <a:latin typeface="Gill Sans MT" pitchFamily="34" charset="0"/>
              </a:rPr>
              <a:t> -Program Massively Parallel  Computers</a:t>
            </a:r>
          </a:p>
          <a:p>
            <a:pPr marL="914400" lvl="1" indent="-457200">
              <a:lnSpc>
                <a:spcPct val="90000"/>
              </a:lnSpc>
              <a:spcBef>
                <a:spcPct val="35000"/>
              </a:spcBef>
              <a:buClr>
                <a:schemeClr val="hlink"/>
              </a:buClr>
              <a:buSzPct val="110000"/>
              <a:buFont typeface="Marlett" pitchFamily="2" charset="2"/>
              <a:buChar char="0"/>
            </a:pPr>
            <a:r>
              <a:rPr lang="en-US" sz="2000" dirty="0">
                <a:solidFill>
                  <a:srgbClr val="000000"/>
                </a:solidFill>
                <a:latin typeface="Gill Sans MT" pitchFamily="34" charset="0"/>
              </a:rPr>
              <a:t>Rapid code development of codes with good performance</a:t>
            </a:r>
          </a:p>
          <a:p>
            <a:pPr marL="457200" indent="-457200">
              <a:lnSpc>
                <a:spcPct val="90000"/>
              </a:lnSpc>
              <a:spcBef>
                <a:spcPct val="50000"/>
              </a:spcBef>
              <a:buClr>
                <a:schemeClr val="accent2"/>
              </a:buClr>
              <a:buSzPct val="85000"/>
              <a:buFont typeface="Wingdings 2" pitchFamily="18" charset="2"/>
              <a:buAutoNum type="arabicPeriod"/>
            </a:pPr>
            <a:r>
              <a:rPr lang="en-US" sz="2400" dirty="0">
                <a:solidFill>
                  <a:srgbClr val="000000"/>
                </a:solidFill>
                <a:latin typeface="Gill Sans MT" pitchFamily="34" charset="0"/>
              </a:rPr>
              <a:t>Prediction Challenge</a:t>
            </a:r>
            <a:r>
              <a:rPr lang="en-US" sz="2000" dirty="0">
                <a:solidFill>
                  <a:srgbClr val="000000"/>
                </a:solidFill>
                <a:latin typeface="Gill Sans MT" pitchFamily="34" charset="0"/>
              </a:rPr>
              <a:t> —Developing </a:t>
            </a:r>
            <a:r>
              <a:rPr lang="en-US" sz="2000" dirty="0">
                <a:solidFill>
                  <a:srgbClr val="ED181E"/>
                </a:solidFill>
                <a:latin typeface="Gill Sans MT" pitchFamily="34" charset="0"/>
              </a:rPr>
              <a:t>predictive</a:t>
            </a:r>
            <a:r>
              <a:rPr lang="en-US" sz="2000" dirty="0">
                <a:solidFill>
                  <a:srgbClr val="000000"/>
                </a:solidFill>
                <a:latin typeface="Gill Sans MT" pitchFamily="34" charset="0"/>
              </a:rPr>
              <a:t> codes with complex scientific models</a:t>
            </a:r>
          </a:p>
          <a:p>
            <a:pPr marL="914400" lvl="1" indent="-457200">
              <a:lnSpc>
                <a:spcPct val="90000"/>
              </a:lnSpc>
              <a:spcBef>
                <a:spcPct val="35000"/>
              </a:spcBef>
              <a:buClr>
                <a:schemeClr val="hlink"/>
              </a:buClr>
              <a:buSzPct val="110000"/>
              <a:buFont typeface="Marlett" pitchFamily="2" charset="2"/>
              <a:buChar char="0"/>
            </a:pPr>
            <a:r>
              <a:rPr lang="en-US" sz="2000" dirty="0">
                <a:solidFill>
                  <a:srgbClr val="000000"/>
                </a:solidFill>
                <a:latin typeface="Gill Sans MT" pitchFamily="34" charset="0"/>
              </a:rPr>
              <a:t>Develop accurate predictive codes </a:t>
            </a:r>
          </a:p>
          <a:p>
            <a:pPr marL="1374775" lvl="2" indent="-457200">
              <a:lnSpc>
                <a:spcPct val="90000"/>
              </a:lnSpc>
              <a:spcBef>
                <a:spcPct val="25000"/>
              </a:spcBef>
              <a:buClr>
                <a:schemeClr val="folHlink"/>
              </a:buClr>
              <a:buSzPct val="70000"/>
              <a:buFont typeface="Wingdings 2" pitchFamily="18" charset="2"/>
              <a:buChar char=""/>
            </a:pPr>
            <a:r>
              <a:rPr lang="en-US" sz="2000" dirty="0">
                <a:solidFill>
                  <a:srgbClr val="000000"/>
                </a:solidFill>
                <a:latin typeface="Gill Sans MT" pitchFamily="34" charset="0"/>
              </a:rPr>
              <a:t>Verification</a:t>
            </a:r>
          </a:p>
          <a:p>
            <a:pPr marL="1374775" lvl="2" indent="-457200">
              <a:lnSpc>
                <a:spcPct val="90000"/>
              </a:lnSpc>
              <a:spcBef>
                <a:spcPct val="25000"/>
              </a:spcBef>
              <a:buClr>
                <a:schemeClr val="folHlink"/>
              </a:buClr>
              <a:buSzPct val="70000"/>
              <a:buFont typeface="Wingdings 2" pitchFamily="18" charset="2"/>
              <a:buChar char=""/>
            </a:pPr>
            <a:r>
              <a:rPr lang="en-US" sz="2000" dirty="0">
                <a:solidFill>
                  <a:srgbClr val="000000"/>
                </a:solidFill>
                <a:latin typeface="Gill Sans MT" pitchFamily="34" charset="0"/>
              </a:rPr>
              <a:t>Validation</a:t>
            </a:r>
          </a:p>
          <a:p>
            <a:pPr marL="1374775" lvl="2" indent="-457200">
              <a:lnSpc>
                <a:spcPct val="90000"/>
              </a:lnSpc>
              <a:spcBef>
                <a:spcPct val="25000"/>
              </a:spcBef>
              <a:buClr>
                <a:schemeClr val="folHlink"/>
              </a:buClr>
              <a:buSzPct val="70000"/>
              <a:buFont typeface="Wingdings 2" pitchFamily="18" charset="2"/>
              <a:buChar char=""/>
            </a:pPr>
            <a:r>
              <a:rPr lang="en-US" sz="2000" dirty="0">
                <a:solidFill>
                  <a:srgbClr val="000000"/>
                </a:solidFill>
                <a:latin typeface="Gill Sans MT" pitchFamily="34" charset="0"/>
              </a:rPr>
              <a:t>Code Project Management</a:t>
            </a:r>
          </a:p>
          <a:p>
            <a:pPr marL="457200" indent="-457200">
              <a:lnSpc>
                <a:spcPct val="90000"/>
              </a:lnSpc>
              <a:spcBef>
                <a:spcPct val="50000"/>
              </a:spcBef>
              <a:buClr>
                <a:schemeClr val="accent2"/>
              </a:buClr>
              <a:buSzPct val="85000"/>
              <a:buFont typeface="Wingdings 2" pitchFamily="18" charset="2"/>
              <a:buChar char=""/>
            </a:pPr>
            <a:r>
              <a:rPr lang="en-US" sz="2000" dirty="0">
                <a:solidFill>
                  <a:srgbClr val="000000"/>
                </a:solidFill>
                <a:latin typeface="Gill Sans MT" pitchFamily="34" charset="0"/>
              </a:rPr>
              <a:t>Train wreck coming between the last </a:t>
            </a:r>
            <a:r>
              <a:rPr lang="en-US" sz="2000" dirty="0" smtClean="0">
                <a:solidFill>
                  <a:srgbClr val="000000"/>
                </a:solidFill>
                <a:latin typeface="Gill Sans MT" pitchFamily="34" charset="0"/>
              </a:rPr>
              <a:t>two</a:t>
            </a:r>
            <a:endParaRPr lang="en-US" sz="2000" dirty="0">
              <a:solidFill>
                <a:srgbClr val="000000"/>
              </a:solidFill>
              <a:latin typeface="Gill Sans MT" pitchFamily="34" charset="0"/>
            </a:endParaRPr>
          </a:p>
          <a:p>
            <a:pPr marL="457200" indent="-457200">
              <a:lnSpc>
                <a:spcPct val="90000"/>
              </a:lnSpc>
              <a:spcBef>
                <a:spcPct val="50000"/>
              </a:spcBef>
              <a:buClr>
                <a:schemeClr val="accent2"/>
              </a:buClr>
              <a:buSzPct val="85000"/>
              <a:buFont typeface="Wingdings 2" pitchFamily="18" charset="2"/>
              <a:buChar char=""/>
            </a:pPr>
            <a:r>
              <a:rPr lang="en-US" sz="2000" dirty="0">
                <a:solidFill>
                  <a:schemeClr val="accent2"/>
                </a:solidFill>
                <a:latin typeface="Gill Sans MT" pitchFamily="34" charset="0"/>
              </a:rPr>
              <a:t>Better software development and production tools are desperately needed for us to take full advantage of computers</a:t>
            </a:r>
          </a:p>
        </p:txBody>
      </p:sp>
      <p:sp>
        <p:nvSpPr>
          <p:cNvPr id="30726" name="Rectangle 4"/>
          <p:cNvSpPr>
            <a:spLocks noChangeArrowheads="1"/>
          </p:cNvSpPr>
          <p:nvPr/>
        </p:nvSpPr>
        <p:spPr bwMode="auto">
          <a:xfrm>
            <a:off x="52388" y="6113463"/>
            <a:ext cx="9091612" cy="642937"/>
          </a:xfrm>
          <a:prstGeom prst="rect">
            <a:avLst/>
          </a:prstGeom>
          <a:noFill/>
          <a:ln w="57150">
            <a:solidFill>
              <a:srgbClr val="063DE8"/>
            </a:solidFill>
            <a:miter lim="800000"/>
            <a:headEnd/>
            <a:tailEnd/>
          </a:ln>
          <a:effectLst>
            <a:prstShdw prst="shdw17" dist="17961" dir="2700000">
              <a:srgbClr val="04258B"/>
            </a:prstShdw>
          </a:effectLst>
        </p:spPr>
        <p:txBody>
          <a:bodyPr wrap="none" lIns="90488" tIns="44450" rIns="90488" bIns="44450" anchor="ctr"/>
          <a:lstStyle/>
          <a:p>
            <a:endParaRPr lang="en-US">
              <a:latin typeface="Gill Sans MT" pitchFamily="34" charset="0"/>
            </a:endParaRPr>
          </a:p>
        </p:txBody>
      </p:sp>
      <p:pic>
        <p:nvPicPr>
          <p:cNvPr id="30727" name="Picture 5"/>
          <p:cNvPicPr>
            <a:picLocks noChangeAspect="1" noChangeArrowheads="1"/>
          </p:cNvPicPr>
          <p:nvPr/>
        </p:nvPicPr>
        <p:blipFill>
          <a:blip r:embed="rId2" cstate="print"/>
          <a:srcRect t="10312"/>
          <a:stretch>
            <a:fillRect/>
          </a:stretch>
        </p:blipFill>
        <p:spPr bwMode="auto">
          <a:xfrm>
            <a:off x="5732463" y="3862388"/>
            <a:ext cx="3233737" cy="2119312"/>
          </a:xfrm>
          <a:prstGeom prst="rect">
            <a:avLst/>
          </a:prstGeom>
          <a:noFill/>
          <a:ln w="12700">
            <a:noFill/>
            <a:prstDash val="lgDash"/>
            <a:miter lim="800000"/>
            <a:headEnd/>
            <a:tailEnd/>
          </a:ln>
        </p:spPr>
      </p:pic>
      <p:sp>
        <p:nvSpPr>
          <p:cNvPr id="239622" name="Text Box 6"/>
          <p:cNvSpPr txBox="1">
            <a:spLocks noChangeArrowheads="1"/>
          </p:cNvSpPr>
          <p:nvPr/>
        </p:nvSpPr>
        <p:spPr bwMode="auto">
          <a:xfrm>
            <a:off x="5640388" y="3965575"/>
            <a:ext cx="1419300" cy="366767"/>
          </a:xfrm>
          <a:prstGeom prst="rect">
            <a:avLst/>
          </a:prstGeom>
          <a:noFill/>
          <a:ln w="12700">
            <a:noFill/>
            <a:prstDash val="lgDash"/>
            <a:miter lim="800000"/>
            <a:headEnd/>
            <a:tailEnd/>
          </a:ln>
          <a:effectLst>
            <a:prstShdw prst="shdw17" dist="17961" dir="2700000">
              <a:schemeClr val="accent1">
                <a:gamma/>
                <a:shade val="60000"/>
                <a:invGamma/>
              </a:schemeClr>
            </a:prstShdw>
          </a:effectLst>
        </p:spPr>
        <p:txBody>
          <a:bodyPr wrap="none" lIns="90488" tIns="44450" rIns="90488" bIns="44450">
            <a:spAutoFit/>
          </a:bodyPr>
          <a:lstStyle/>
          <a:p>
            <a:pPr fontAlgn="auto">
              <a:spcBef>
                <a:spcPts val="0"/>
              </a:spcBef>
              <a:spcAft>
                <a:spcPts val="0"/>
              </a:spcAft>
              <a:defRPr/>
            </a:pPr>
            <a:r>
              <a:rPr lang="en-US">
                <a:latin typeface="Gill Sans MT" pitchFamily="34" charset="0"/>
              </a:rPr>
              <a:t>Programming</a:t>
            </a:r>
          </a:p>
        </p:txBody>
      </p:sp>
      <p:sp>
        <p:nvSpPr>
          <p:cNvPr id="239623" name="Text Box 7"/>
          <p:cNvSpPr txBox="1">
            <a:spLocks noChangeArrowheads="1"/>
          </p:cNvSpPr>
          <p:nvPr/>
        </p:nvSpPr>
        <p:spPr bwMode="auto">
          <a:xfrm>
            <a:off x="7481888" y="3860800"/>
            <a:ext cx="1136722" cy="366767"/>
          </a:xfrm>
          <a:prstGeom prst="rect">
            <a:avLst/>
          </a:prstGeom>
          <a:noFill/>
          <a:ln w="12700">
            <a:noFill/>
            <a:prstDash val="lgDash"/>
            <a:miter lim="800000"/>
            <a:headEnd/>
            <a:tailEnd/>
          </a:ln>
          <a:effectLst>
            <a:prstShdw prst="shdw17" dist="17961" dir="2700000">
              <a:schemeClr val="accent1">
                <a:gamma/>
                <a:shade val="60000"/>
                <a:invGamma/>
              </a:schemeClr>
            </a:prstShdw>
          </a:effectLst>
        </p:spPr>
        <p:txBody>
          <a:bodyPr wrap="none" lIns="90488" tIns="44450" rIns="90488" bIns="44450">
            <a:spAutoFit/>
          </a:bodyPr>
          <a:lstStyle/>
          <a:p>
            <a:pPr fontAlgn="auto">
              <a:spcBef>
                <a:spcPts val="0"/>
              </a:spcBef>
              <a:spcAft>
                <a:spcPts val="0"/>
              </a:spcAft>
              <a:defRPr/>
            </a:pPr>
            <a:r>
              <a:rPr lang="en-US">
                <a:latin typeface="Gill Sans MT" pitchFamily="34" charset="0"/>
              </a:rPr>
              <a:t>Prediction</a:t>
            </a:r>
          </a:p>
        </p:txBody>
      </p:sp>
      <p:sp>
        <p:nvSpPr>
          <p:cNvPr id="239624" name="Text Box 8"/>
          <p:cNvSpPr txBox="1">
            <a:spLocks noChangeArrowheads="1"/>
          </p:cNvSpPr>
          <p:nvPr/>
        </p:nvSpPr>
        <p:spPr bwMode="auto">
          <a:xfrm>
            <a:off x="7594600" y="5791200"/>
            <a:ext cx="1341715" cy="243656"/>
          </a:xfrm>
          <a:prstGeom prst="rect">
            <a:avLst/>
          </a:prstGeom>
          <a:noFill/>
          <a:ln w="12700">
            <a:noFill/>
            <a:prstDash val="lgDash"/>
            <a:miter lim="800000"/>
            <a:headEnd/>
            <a:tailEnd/>
          </a:ln>
          <a:effectLst>
            <a:prstShdw prst="shdw17" dist="17961" dir="2700000">
              <a:schemeClr val="accent1">
                <a:gamma/>
                <a:shade val="60000"/>
                <a:invGamma/>
              </a:schemeClr>
            </a:prstShdw>
          </a:effectLst>
        </p:spPr>
        <p:txBody>
          <a:bodyPr wrap="none" lIns="90488" tIns="44450" rIns="90488" bIns="44450">
            <a:spAutoFit/>
          </a:bodyPr>
          <a:lstStyle/>
          <a:p>
            <a:pPr fontAlgn="auto">
              <a:spcBef>
                <a:spcPts val="0"/>
              </a:spcBef>
              <a:spcAft>
                <a:spcPts val="0"/>
              </a:spcAft>
              <a:defRPr/>
            </a:pPr>
            <a:r>
              <a:rPr lang="en-US" sz="1000">
                <a:solidFill>
                  <a:schemeClr val="bg1"/>
                </a:solidFill>
                <a:latin typeface="Gill Sans MT" pitchFamily="34" charset="0"/>
              </a:rPr>
              <a:t>Hubbard, OR in 1902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14413" y="514350"/>
            <a:ext cx="7985125" cy="579438"/>
          </a:xfrm>
        </p:spPr>
        <p:txBody>
          <a:bodyPr/>
          <a:lstStyle/>
          <a:p>
            <a:r>
              <a:rPr lang="en-US" smtClean="0"/>
              <a:t>Overview</a:t>
            </a:r>
          </a:p>
        </p:txBody>
      </p:sp>
      <p:sp>
        <p:nvSpPr>
          <p:cNvPr id="16387" name="Content Placeholder 2"/>
          <p:cNvSpPr>
            <a:spLocks noGrp="1"/>
          </p:cNvSpPr>
          <p:nvPr>
            <p:ph idx="1"/>
          </p:nvPr>
        </p:nvSpPr>
        <p:spPr>
          <a:xfrm>
            <a:off x="457200" y="1600200"/>
            <a:ext cx="8229600" cy="3713163"/>
          </a:xfrm>
        </p:spPr>
        <p:txBody>
          <a:bodyPr/>
          <a:lstStyle/>
          <a:p>
            <a:r>
              <a:rPr lang="en-US" smtClean="0"/>
              <a:t>High Performance Computing for Science and Engineering</a:t>
            </a:r>
          </a:p>
          <a:p>
            <a:pPr lvl="1"/>
            <a:r>
              <a:rPr lang="en-US" smtClean="0"/>
              <a:t>The Progress and The Promise</a:t>
            </a:r>
          </a:p>
          <a:p>
            <a:pPr lvl="1"/>
            <a:r>
              <a:rPr lang="en-US" smtClean="0"/>
              <a:t>The Challenges and The Opportunities</a:t>
            </a:r>
          </a:p>
          <a:p>
            <a:r>
              <a:rPr lang="en-US" smtClean="0"/>
              <a:t>Some examples</a:t>
            </a:r>
          </a:p>
          <a:p>
            <a:pPr lvl="1"/>
            <a:r>
              <a:rPr lang="en-US" smtClean="0"/>
              <a:t>Goodyear</a:t>
            </a:r>
          </a:p>
          <a:p>
            <a:pPr lvl="1"/>
            <a:r>
              <a:rPr lang="en-US" smtClean="0"/>
              <a:t>CREATE</a:t>
            </a:r>
          </a:p>
          <a:p>
            <a:endParaRPr lang="en-US" smtClean="0"/>
          </a:p>
        </p:txBody>
      </p:sp>
      <p:sp>
        <p:nvSpPr>
          <p:cNvPr id="16390" name="Slide Number Placeholder 5"/>
          <p:cNvSpPr>
            <a:spLocks noGrp="1"/>
          </p:cNvSpPr>
          <p:nvPr>
            <p:ph type="sldNum" sz="quarter" idx="12"/>
          </p:nvPr>
        </p:nvSpPr>
        <p:spPr>
          <a:xfrm>
            <a:off x="8804275" y="6613525"/>
            <a:ext cx="248786" cy="246221"/>
          </a:xfrm>
        </p:spPr>
        <p:txBody>
          <a:bodyPr/>
          <a:lstStyle/>
          <a:p>
            <a:pPr fontAlgn="base">
              <a:spcBef>
                <a:spcPct val="0"/>
              </a:spcBef>
              <a:spcAft>
                <a:spcPct val="0"/>
              </a:spcAft>
              <a:defRPr/>
            </a:pPr>
            <a:fld id="{5D01476F-72E4-4613-BB4D-D1A01BF57601}" type="slidenum">
              <a:rPr lang="en-US" smtClean="0">
                <a:latin typeface="Gill Sans MT" pitchFamily="34" charset="0"/>
              </a:rPr>
              <a:pPr fontAlgn="base">
                <a:spcBef>
                  <a:spcPct val="0"/>
                </a:spcBef>
                <a:spcAft>
                  <a:spcPct val="0"/>
                </a:spcAft>
                <a:defRPr/>
              </a:pPr>
              <a:t>2</a:t>
            </a:fld>
            <a:endParaRPr lang="en-US" smtClean="0">
              <a:latin typeface="Gill Sans MT"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7"/>
          <p:cNvSpPr txBox="1">
            <a:spLocks noChangeArrowheads="1"/>
          </p:cNvSpPr>
          <p:nvPr/>
        </p:nvSpPr>
        <p:spPr bwMode="auto">
          <a:xfrm>
            <a:off x="152400" y="1295400"/>
            <a:ext cx="8610600" cy="400050"/>
          </a:xfrm>
          <a:prstGeom prst="rect">
            <a:avLst/>
          </a:prstGeom>
          <a:noFill/>
          <a:ln w="9525">
            <a:noFill/>
            <a:miter lim="800000"/>
            <a:headEnd/>
            <a:tailEnd/>
          </a:ln>
        </p:spPr>
        <p:txBody>
          <a:bodyPr>
            <a:spAutoFit/>
          </a:bodyPr>
          <a:lstStyle/>
          <a:p>
            <a:pPr>
              <a:spcBef>
                <a:spcPct val="50000"/>
              </a:spcBef>
            </a:pPr>
            <a:r>
              <a:rPr lang="en-US" sz="2000">
                <a:latin typeface="Gill Sans MT" pitchFamily="34" charset="0"/>
              </a:rPr>
              <a:t>Many different physics elements govern aircraft behavior</a:t>
            </a:r>
            <a:endParaRPr lang="en-US" sz="2000">
              <a:latin typeface="Gill Sans MT" pitchFamily="34" charset="0"/>
              <a:cs typeface="Arial" pitchFamily="34" charset="0"/>
            </a:endParaRPr>
          </a:p>
        </p:txBody>
      </p:sp>
      <p:sp>
        <p:nvSpPr>
          <p:cNvPr id="33795" name="Rectangle 2"/>
          <p:cNvSpPr>
            <a:spLocks noChangeArrowheads="1"/>
          </p:cNvSpPr>
          <p:nvPr/>
        </p:nvSpPr>
        <p:spPr bwMode="auto">
          <a:xfrm>
            <a:off x="1143000" y="152400"/>
            <a:ext cx="7162800" cy="738188"/>
          </a:xfrm>
          <a:prstGeom prst="rect">
            <a:avLst/>
          </a:prstGeom>
          <a:noFill/>
          <a:ln w="9525">
            <a:noFill/>
            <a:miter lim="800000"/>
            <a:headEnd/>
            <a:tailEnd/>
          </a:ln>
        </p:spPr>
        <p:txBody>
          <a:bodyPr lIns="0" tIns="0" rIns="0" bIns="0">
            <a:spAutoFit/>
          </a:bodyPr>
          <a:lstStyle/>
          <a:p>
            <a:pPr algn="ctr" eaLnBrk="0" hangingPunct="0">
              <a:spcBef>
                <a:spcPct val="50000"/>
              </a:spcBef>
            </a:pPr>
            <a:r>
              <a:rPr lang="en-US" sz="2400" b="1" i="1">
                <a:solidFill>
                  <a:srgbClr val="0000FF"/>
                </a:solidFill>
                <a:latin typeface="Gill Sans MT" pitchFamily="34" charset="0"/>
              </a:rPr>
              <a:t> Multi-Disciplinary Optimization Challenge </a:t>
            </a:r>
            <a:r>
              <a:rPr lang="en-US" sz="2400" b="1" i="1">
                <a:solidFill>
                  <a:srgbClr val="0000FF"/>
                </a:solidFill>
                <a:latin typeface="Gill Sans MT" pitchFamily="34" charset="0"/>
                <a:sym typeface="Wingdings" pitchFamily="2" charset="2"/>
              </a:rPr>
              <a:t></a:t>
            </a:r>
            <a:r>
              <a:rPr lang="en-US" sz="2400" b="1" i="1">
                <a:solidFill>
                  <a:srgbClr val="0000FF"/>
                </a:solidFill>
                <a:latin typeface="Gill Sans MT" pitchFamily="34" charset="0"/>
              </a:rPr>
              <a:t> Integrate Many Multi-Scale Physics Effects</a:t>
            </a:r>
          </a:p>
        </p:txBody>
      </p:sp>
      <p:grpSp>
        <p:nvGrpSpPr>
          <p:cNvPr id="33796" name="Group 50"/>
          <p:cNvGrpSpPr>
            <a:grpSpLocks/>
          </p:cNvGrpSpPr>
          <p:nvPr/>
        </p:nvGrpSpPr>
        <p:grpSpPr bwMode="auto">
          <a:xfrm>
            <a:off x="1296988" y="2836863"/>
            <a:ext cx="7618412" cy="3919537"/>
            <a:chOff x="1296987" y="2836818"/>
            <a:chExt cx="7618413" cy="3918855"/>
          </a:xfrm>
        </p:grpSpPr>
        <p:grpSp>
          <p:nvGrpSpPr>
            <p:cNvPr id="33801" name="Group 3"/>
            <p:cNvGrpSpPr>
              <a:grpSpLocks/>
            </p:cNvGrpSpPr>
            <p:nvPr/>
          </p:nvGrpSpPr>
          <p:grpSpPr bwMode="auto">
            <a:xfrm>
              <a:off x="4953000" y="3368720"/>
              <a:ext cx="3656013" cy="2514600"/>
              <a:chOff x="2784" y="1392"/>
              <a:chExt cx="2303" cy="1584"/>
            </a:xfrm>
          </p:grpSpPr>
          <p:pic>
            <p:nvPicPr>
              <p:cNvPr id="33828" name="Picture 4"/>
              <p:cNvPicPr>
                <a:picLocks noChangeAspect="1" noChangeArrowheads="1"/>
              </p:cNvPicPr>
              <p:nvPr/>
            </p:nvPicPr>
            <p:blipFill>
              <a:blip r:embed="rId2" cstate="print"/>
              <a:srcRect/>
              <a:stretch>
                <a:fillRect/>
              </a:stretch>
            </p:blipFill>
            <p:spPr bwMode="auto">
              <a:xfrm>
                <a:off x="2784" y="1392"/>
                <a:ext cx="2303" cy="1584"/>
              </a:xfrm>
              <a:prstGeom prst="rect">
                <a:avLst/>
              </a:prstGeom>
              <a:noFill/>
              <a:ln w="9525">
                <a:noFill/>
                <a:miter lim="800000"/>
                <a:headEnd/>
                <a:tailEnd/>
              </a:ln>
            </p:spPr>
          </p:pic>
          <p:grpSp>
            <p:nvGrpSpPr>
              <p:cNvPr id="33829" name="Group 5"/>
              <p:cNvGrpSpPr>
                <a:grpSpLocks/>
              </p:cNvGrpSpPr>
              <p:nvPr/>
            </p:nvGrpSpPr>
            <p:grpSpPr bwMode="auto">
              <a:xfrm>
                <a:off x="3234" y="2347"/>
                <a:ext cx="201" cy="521"/>
                <a:chOff x="2562" y="2347"/>
                <a:chExt cx="201" cy="521"/>
              </a:xfrm>
            </p:grpSpPr>
            <p:sp>
              <p:nvSpPr>
                <p:cNvPr id="33834" name="Line 6"/>
                <p:cNvSpPr>
                  <a:spLocks noChangeAspect="1" noChangeShapeType="1"/>
                </p:cNvSpPr>
                <p:nvPr/>
              </p:nvSpPr>
              <p:spPr bwMode="auto">
                <a:xfrm>
                  <a:off x="2562" y="2347"/>
                  <a:ext cx="180" cy="317"/>
                </a:xfrm>
                <a:prstGeom prst="line">
                  <a:avLst/>
                </a:prstGeom>
                <a:noFill/>
                <a:ln w="12700">
                  <a:solidFill>
                    <a:schemeClr val="tx1"/>
                  </a:solidFill>
                  <a:prstDash val="dash"/>
                  <a:round/>
                  <a:headEnd/>
                  <a:tailEnd/>
                </a:ln>
              </p:spPr>
              <p:txBody>
                <a:bodyPr wrap="none" anchor="ctr"/>
                <a:lstStyle/>
                <a:p>
                  <a:endParaRPr lang="en-US">
                    <a:latin typeface="Gill Sans MT" pitchFamily="34" charset="0"/>
                  </a:endParaRPr>
                </a:p>
              </p:txBody>
            </p:sp>
            <p:sp>
              <p:nvSpPr>
                <p:cNvPr id="33835" name="Line 7"/>
                <p:cNvSpPr>
                  <a:spLocks noChangeAspect="1" noChangeShapeType="1"/>
                </p:cNvSpPr>
                <p:nvPr/>
              </p:nvSpPr>
              <p:spPr bwMode="auto">
                <a:xfrm flipH="1">
                  <a:off x="2727" y="2748"/>
                  <a:ext cx="36" cy="120"/>
                </a:xfrm>
                <a:prstGeom prst="line">
                  <a:avLst/>
                </a:prstGeom>
                <a:noFill/>
                <a:ln w="12700">
                  <a:solidFill>
                    <a:schemeClr val="tx1"/>
                  </a:solidFill>
                  <a:prstDash val="dash"/>
                  <a:round/>
                  <a:headEnd/>
                  <a:tailEnd/>
                </a:ln>
              </p:spPr>
              <p:txBody>
                <a:bodyPr wrap="none" anchor="ctr"/>
                <a:lstStyle/>
                <a:p>
                  <a:endParaRPr lang="en-US">
                    <a:latin typeface="Gill Sans MT" pitchFamily="34" charset="0"/>
                  </a:endParaRPr>
                </a:p>
              </p:txBody>
            </p:sp>
          </p:grpSp>
          <p:sp>
            <p:nvSpPr>
              <p:cNvPr id="33830" name="Freeform 8"/>
              <p:cNvSpPr>
                <a:spLocks noChangeAspect="1"/>
              </p:cNvSpPr>
              <p:nvPr/>
            </p:nvSpPr>
            <p:spPr bwMode="auto">
              <a:xfrm>
                <a:off x="3816" y="1614"/>
                <a:ext cx="49" cy="277"/>
              </a:xfrm>
              <a:custGeom>
                <a:avLst/>
                <a:gdLst>
                  <a:gd name="T0" fmla="*/ 0 w 70"/>
                  <a:gd name="T1" fmla="*/ 0 h 397"/>
                  <a:gd name="T2" fmla="*/ 1 w 70"/>
                  <a:gd name="T3" fmla="*/ 2 h 397"/>
                  <a:gd name="T4" fmla="*/ 3 w 70"/>
                  <a:gd name="T5" fmla="*/ 5 h 397"/>
                  <a:gd name="T6" fmla="*/ 3 w 70"/>
                  <a:gd name="T7" fmla="*/ 7 h 397"/>
                  <a:gd name="T8" fmla="*/ 4 w 70"/>
                  <a:gd name="T9" fmla="*/ 10 h 397"/>
                  <a:gd name="T10" fmla="*/ 4 w 70"/>
                  <a:gd name="T11" fmla="*/ 15 h 397"/>
                  <a:gd name="T12" fmla="*/ 3 w 70"/>
                  <a:gd name="T13" fmla="*/ 22 h 397"/>
                  <a:gd name="T14" fmla="*/ 0 60000 65536"/>
                  <a:gd name="T15" fmla="*/ 0 60000 65536"/>
                  <a:gd name="T16" fmla="*/ 0 60000 65536"/>
                  <a:gd name="T17" fmla="*/ 0 60000 65536"/>
                  <a:gd name="T18" fmla="*/ 0 60000 65536"/>
                  <a:gd name="T19" fmla="*/ 0 60000 65536"/>
                  <a:gd name="T20" fmla="*/ 0 60000 65536"/>
                  <a:gd name="T21" fmla="*/ 0 w 70"/>
                  <a:gd name="T22" fmla="*/ 0 h 397"/>
                  <a:gd name="T23" fmla="*/ 70 w 70"/>
                  <a:gd name="T24" fmla="*/ 397 h 3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397">
                    <a:moveTo>
                      <a:pt x="0" y="0"/>
                    </a:moveTo>
                    <a:lnTo>
                      <a:pt x="30" y="40"/>
                    </a:lnTo>
                    <a:cubicBezTo>
                      <a:pt x="38" y="54"/>
                      <a:pt x="43" y="67"/>
                      <a:pt x="48" y="83"/>
                    </a:cubicBezTo>
                    <a:cubicBezTo>
                      <a:pt x="53" y="99"/>
                      <a:pt x="58" y="117"/>
                      <a:pt x="62" y="136"/>
                    </a:cubicBezTo>
                    <a:cubicBezTo>
                      <a:pt x="66" y="155"/>
                      <a:pt x="68" y="171"/>
                      <a:pt x="69" y="195"/>
                    </a:cubicBezTo>
                    <a:cubicBezTo>
                      <a:pt x="70" y="219"/>
                      <a:pt x="70" y="244"/>
                      <a:pt x="67" y="278"/>
                    </a:cubicBezTo>
                    <a:cubicBezTo>
                      <a:pt x="64" y="312"/>
                      <a:pt x="52" y="372"/>
                      <a:pt x="48" y="397"/>
                    </a:cubicBezTo>
                  </a:path>
                </a:pathLst>
              </a:custGeom>
              <a:noFill/>
              <a:ln w="9525">
                <a:solidFill>
                  <a:schemeClr val="tx1"/>
                </a:solidFill>
                <a:prstDash val="dash"/>
                <a:round/>
                <a:headEnd/>
                <a:tailEnd/>
              </a:ln>
            </p:spPr>
            <p:txBody>
              <a:bodyPr wrap="none" anchor="ctr"/>
              <a:lstStyle/>
              <a:p>
                <a:endParaRPr lang="en-US">
                  <a:latin typeface="Gill Sans MT" pitchFamily="34" charset="0"/>
                </a:endParaRPr>
              </a:p>
            </p:txBody>
          </p:sp>
          <p:grpSp>
            <p:nvGrpSpPr>
              <p:cNvPr id="33831" name="Group 9"/>
              <p:cNvGrpSpPr>
                <a:grpSpLocks/>
              </p:cNvGrpSpPr>
              <p:nvPr/>
            </p:nvGrpSpPr>
            <p:grpSpPr bwMode="auto">
              <a:xfrm>
                <a:off x="3205" y="1728"/>
                <a:ext cx="143" cy="330"/>
                <a:chOff x="3205" y="1728"/>
                <a:chExt cx="143" cy="330"/>
              </a:xfrm>
            </p:grpSpPr>
            <p:sp>
              <p:nvSpPr>
                <p:cNvPr id="33832" name="Line 10"/>
                <p:cNvSpPr>
                  <a:spLocks noChangeShapeType="1"/>
                </p:cNvSpPr>
                <p:nvPr/>
              </p:nvSpPr>
              <p:spPr bwMode="auto">
                <a:xfrm flipV="1">
                  <a:off x="3307" y="1728"/>
                  <a:ext cx="41" cy="112"/>
                </a:xfrm>
                <a:prstGeom prst="line">
                  <a:avLst/>
                </a:prstGeom>
                <a:noFill/>
                <a:ln w="12700">
                  <a:solidFill>
                    <a:schemeClr val="tx1"/>
                  </a:solidFill>
                  <a:round/>
                  <a:headEnd/>
                  <a:tailEnd type="stealth" w="med" len="med"/>
                </a:ln>
              </p:spPr>
              <p:txBody>
                <a:bodyPr wrap="none" anchor="ctr"/>
                <a:lstStyle/>
                <a:p>
                  <a:endParaRPr lang="en-US">
                    <a:latin typeface="Gill Sans MT" pitchFamily="34" charset="0"/>
                  </a:endParaRPr>
                </a:p>
              </p:txBody>
            </p:sp>
            <p:sp>
              <p:nvSpPr>
                <p:cNvPr id="33833" name="Line 11"/>
                <p:cNvSpPr>
                  <a:spLocks noChangeShapeType="1"/>
                </p:cNvSpPr>
                <p:nvPr/>
              </p:nvSpPr>
              <p:spPr bwMode="auto">
                <a:xfrm flipV="1">
                  <a:off x="3205" y="1946"/>
                  <a:ext cx="41" cy="112"/>
                </a:xfrm>
                <a:prstGeom prst="line">
                  <a:avLst/>
                </a:prstGeom>
                <a:noFill/>
                <a:ln w="12700">
                  <a:solidFill>
                    <a:schemeClr val="tx1"/>
                  </a:solidFill>
                  <a:round/>
                  <a:headEnd type="stealth" w="med" len="med"/>
                  <a:tailEnd/>
                </a:ln>
              </p:spPr>
              <p:txBody>
                <a:bodyPr wrap="none" anchor="ctr"/>
                <a:lstStyle/>
                <a:p>
                  <a:endParaRPr lang="en-US">
                    <a:latin typeface="Gill Sans MT" pitchFamily="34" charset="0"/>
                  </a:endParaRPr>
                </a:p>
              </p:txBody>
            </p:sp>
          </p:grpSp>
        </p:grpSp>
        <p:grpSp>
          <p:nvGrpSpPr>
            <p:cNvPr id="33802" name="Group 12"/>
            <p:cNvGrpSpPr>
              <a:grpSpLocks/>
            </p:cNvGrpSpPr>
            <p:nvPr/>
          </p:nvGrpSpPr>
          <p:grpSpPr bwMode="auto">
            <a:xfrm>
              <a:off x="6934200" y="3035345"/>
              <a:ext cx="1225550" cy="1041400"/>
              <a:chOff x="4032" y="1182"/>
              <a:chExt cx="772" cy="656"/>
            </a:xfrm>
          </p:grpSpPr>
          <p:sp>
            <p:nvSpPr>
              <p:cNvPr id="33825" name="Rectangle 13"/>
              <p:cNvSpPr>
                <a:spLocks noChangeArrowheads="1"/>
              </p:cNvSpPr>
              <p:nvPr/>
            </p:nvSpPr>
            <p:spPr bwMode="auto">
              <a:xfrm>
                <a:off x="4032" y="1360"/>
                <a:ext cx="772" cy="478"/>
              </a:xfrm>
              <a:prstGeom prst="rect">
                <a:avLst/>
              </a:prstGeom>
              <a:solidFill>
                <a:schemeClr val="bg1"/>
              </a:solidFill>
              <a:ln w="9525">
                <a:noFill/>
                <a:miter lim="800000"/>
                <a:headEnd/>
                <a:tailEnd/>
              </a:ln>
            </p:spPr>
            <p:txBody>
              <a:bodyPr wrap="none" anchor="ctr"/>
              <a:lstStyle/>
              <a:p>
                <a:endParaRPr lang="en-US">
                  <a:latin typeface="Gill Sans MT" pitchFamily="34" charset="0"/>
                </a:endParaRPr>
              </a:p>
            </p:txBody>
          </p:sp>
          <p:pic>
            <p:nvPicPr>
              <p:cNvPr id="33826" name="Picture 14"/>
              <p:cNvPicPr>
                <a:picLocks noChangeAspect="1" noChangeArrowheads="1"/>
              </p:cNvPicPr>
              <p:nvPr/>
            </p:nvPicPr>
            <p:blipFill>
              <a:blip r:embed="rId3" cstate="print"/>
              <a:srcRect/>
              <a:stretch>
                <a:fillRect/>
              </a:stretch>
            </p:blipFill>
            <p:spPr bwMode="auto">
              <a:xfrm flipH="1">
                <a:off x="4058" y="1391"/>
                <a:ext cx="720" cy="425"/>
              </a:xfrm>
              <a:prstGeom prst="rect">
                <a:avLst/>
              </a:prstGeom>
              <a:noFill/>
              <a:ln w="9525">
                <a:noFill/>
                <a:miter lim="800000"/>
                <a:headEnd/>
                <a:tailEnd/>
              </a:ln>
            </p:spPr>
          </p:pic>
          <p:sp>
            <p:nvSpPr>
              <p:cNvPr id="33827" name="Text Box 15"/>
              <p:cNvSpPr txBox="1">
                <a:spLocks noChangeArrowheads="1"/>
              </p:cNvSpPr>
              <p:nvPr/>
            </p:nvSpPr>
            <p:spPr bwMode="auto">
              <a:xfrm>
                <a:off x="4056" y="1182"/>
                <a:ext cx="738" cy="212"/>
              </a:xfrm>
              <a:prstGeom prst="rect">
                <a:avLst/>
              </a:prstGeom>
              <a:noFill/>
              <a:ln w="9525">
                <a:noFill/>
                <a:miter lim="800000"/>
                <a:headEnd/>
                <a:tailEnd/>
              </a:ln>
            </p:spPr>
            <p:txBody>
              <a:bodyPr>
                <a:spAutoFit/>
              </a:bodyPr>
              <a:lstStyle/>
              <a:p>
                <a:pPr algn="ctr" eaLnBrk="0" hangingPunct="0">
                  <a:spcBef>
                    <a:spcPct val="50000"/>
                  </a:spcBef>
                </a:pPr>
                <a:r>
                  <a:rPr lang="en-US" sz="1600">
                    <a:latin typeface="Gill Sans MT" pitchFamily="34" charset="0"/>
                  </a:rPr>
                  <a:t>Separation</a:t>
                </a:r>
              </a:p>
            </p:txBody>
          </p:sp>
        </p:grpSp>
        <p:sp>
          <p:nvSpPr>
            <p:cNvPr id="33803" name="Rectangle 18"/>
            <p:cNvSpPr>
              <a:spLocks noChangeArrowheads="1"/>
            </p:cNvSpPr>
            <p:nvPr/>
          </p:nvSpPr>
          <p:spPr bwMode="auto">
            <a:xfrm>
              <a:off x="7429500" y="4930820"/>
              <a:ext cx="1209675" cy="1038225"/>
            </a:xfrm>
            <a:prstGeom prst="rect">
              <a:avLst/>
            </a:prstGeom>
            <a:solidFill>
              <a:schemeClr val="bg1"/>
            </a:solidFill>
            <a:ln w="9525">
              <a:noFill/>
              <a:miter lim="800000"/>
              <a:headEnd/>
              <a:tailEnd/>
            </a:ln>
          </p:spPr>
          <p:txBody>
            <a:bodyPr wrap="none" anchor="ctr"/>
            <a:lstStyle/>
            <a:p>
              <a:endParaRPr lang="en-US">
                <a:latin typeface="Gill Sans MT" pitchFamily="34" charset="0"/>
              </a:endParaRPr>
            </a:p>
          </p:txBody>
        </p:sp>
        <p:sp>
          <p:nvSpPr>
            <p:cNvPr id="33804" name="Text Box 19"/>
            <p:cNvSpPr txBox="1">
              <a:spLocks noChangeArrowheads="1"/>
            </p:cNvSpPr>
            <p:nvPr/>
          </p:nvSpPr>
          <p:spPr bwMode="auto">
            <a:xfrm>
              <a:off x="7162800" y="5873795"/>
              <a:ext cx="1752600" cy="336550"/>
            </a:xfrm>
            <a:prstGeom prst="rect">
              <a:avLst/>
            </a:prstGeom>
            <a:noFill/>
            <a:ln w="9525">
              <a:noFill/>
              <a:miter lim="800000"/>
              <a:headEnd/>
              <a:tailEnd/>
            </a:ln>
          </p:spPr>
          <p:txBody>
            <a:bodyPr>
              <a:spAutoFit/>
            </a:bodyPr>
            <a:lstStyle/>
            <a:p>
              <a:pPr algn="ctr" eaLnBrk="0" hangingPunct="0">
                <a:spcBef>
                  <a:spcPct val="50000"/>
                </a:spcBef>
              </a:pPr>
              <a:r>
                <a:rPr lang="en-US" sz="1600">
                  <a:latin typeface="Gill Sans MT" pitchFamily="34" charset="0"/>
                </a:rPr>
                <a:t>Vortices</a:t>
              </a:r>
            </a:p>
          </p:txBody>
        </p:sp>
        <p:grpSp>
          <p:nvGrpSpPr>
            <p:cNvPr id="33805" name="Group 20"/>
            <p:cNvGrpSpPr>
              <a:grpSpLocks/>
            </p:cNvGrpSpPr>
            <p:nvPr/>
          </p:nvGrpSpPr>
          <p:grpSpPr bwMode="auto">
            <a:xfrm>
              <a:off x="3148012" y="4505370"/>
              <a:ext cx="2084388" cy="1054100"/>
              <a:chOff x="1647" y="2108"/>
              <a:chExt cx="1313" cy="664"/>
            </a:xfrm>
          </p:grpSpPr>
          <p:sp>
            <p:nvSpPr>
              <p:cNvPr id="33821" name="Text Box 21"/>
              <p:cNvSpPr txBox="1">
                <a:spLocks noChangeArrowheads="1"/>
              </p:cNvSpPr>
              <p:nvPr/>
            </p:nvSpPr>
            <p:spPr bwMode="auto">
              <a:xfrm>
                <a:off x="1957" y="2560"/>
                <a:ext cx="635" cy="212"/>
              </a:xfrm>
              <a:prstGeom prst="rect">
                <a:avLst/>
              </a:prstGeom>
              <a:noFill/>
              <a:ln w="9525">
                <a:noFill/>
                <a:miter lim="800000"/>
                <a:headEnd/>
                <a:tailEnd/>
              </a:ln>
            </p:spPr>
            <p:txBody>
              <a:bodyPr>
                <a:spAutoFit/>
              </a:bodyPr>
              <a:lstStyle/>
              <a:p>
                <a:pPr algn="ctr" eaLnBrk="0" hangingPunct="0">
                  <a:spcBef>
                    <a:spcPct val="50000"/>
                  </a:spcBef>
                </a:pPr>
                <a:r>
                  <a:rPr lang="en-US" sz="1600">
                    <a:latin typeface="Gill Sans MT" pitchFamily="34" charset="0"/>
                  </a:rPr>
                  <a:t>Jets</a:t>
                </a:r>
              </a:p>
            </p:txBody>
          </p:sp>
          <p:grpSp>
            <p:nvGrpSpPr>
              <p:cNvPr id="33822" name="Group 22"/>
              <p:cNvGrpSpPr>
                <a:grpSpLocks/>
              </p:cNvGrpSpPr>
              <p:nvPr/>
            </p:nvGrpSpPr>
            <p:grpSpPr bwMode="auto">
              <a:xfrm>
                <a:off x="1647" y="2108"/>
                <a:ext cx="1313" cy="484"/>
                <a:chOff x="975" y="2040"/>
                <a:chExt cx="1313" cy="484"/>
              </a:xfrm>
            </p:grpSpPr>
            <p:sp>
              <p:nvSpPr>
                <p:cNvPr id="33823" name="Rectangle 23"/>
                <p:cNvSpPr>
                  <a:spLocks noChangeArrowheads="1"/>
                </p:cNvSpPr>
                <p:nvPr/>
              </p:nvSpPr>
              <p:spPr bwMode="auto">
                <a:xfrm>
                  <a:off x="975" y="2040"/>
                  <a:ext cx="1313" cy="484"/>
                </a:xfrm>
                <a:prstGeom prst="rect">
                  <a:avLst/>
                </a:prstGeom>
                <a:solidFill>
                  <a:schemeClr val="bg1"/>
                </a:solidFill>
                <a:ln w="9525">
                  <a:noFill/>
                  <a:miter lim="800000"/>
                  <a:headEnd/>
                  <a:tailEnd/>
                </a:ln>
              </p:spPr>
              <p:txBody>
                <a:bodyPr wrap="none" anchor="ctr"/>
                <a:lstStyle/>
                <a:p>
                  <a:endParaRPr lang="en-US">
                    <a:latin typeface="Gill Sans MT" pitchFamily="34" charset="0"/>
                  </a:endParaRPr>
                </a:p>
              </p:txBody>
            </p:sp>
            <p:pic>
              <p:nvPicPr>
                <p:cNvPr id="33824" name="Picture 24"/>
                <p:cNvPicPr>
                  <a:picLocks noChangeAspect="1" noChangeArrowheads="1"/>
                </p:cNvPicPr>
                <p:nvPr/>
              </p:nvPicPr>
              <p:blipFill>
                <a:blip r:embed="rId4" cstate="print"/>
                <a:srcRect/>
                <a:stretch>
                  <a:fillRect/>
                </a:stretch>
              </p:blipFill>
              <p:spPr bwMode="auto">
                <a:xfrm flipH="1">
                  <a:off x="1018" y="2064"/>
                  <a:ext cx="1238" cy="432"/>
                </a:xfrm>
                <a:prstGeom prst="rect">
                  <a:avLst/>
                </a:prstGeom>
                <a:noFill/>
                <a:ln w="9525">
                  <a:noFill/>
                  <a:miter lim="800000"/>
                  <a:headEnd/>
                  <a:tailEnd/>
                </a:ln>
              </p:spPr>
            </p:pic>
          </p:grpSp>
        </p:grpSp>
        <p:sp>
          <p:nvSpPr>
            <p:cNvPr id="33806" name="Text Box 26"/>
            <p:cNvSpPr txBox="1">
              <a:spLocks noChangeArrowheads="1"/>
            </p:cNvSpPr>
            <p:nvPr/>
          </p:nvSpPr>
          <p:spPr bwMode="auto">
            <a:xfrm>
              <a:off x="4040187" y="6419123"/>
              <a:ext cx="914400" cy="336550"/>
            </a:xfrm>
            <a:prstGeom prst="rect">
              <a:avLst/>
            </a:prstGeom>
            <a:noFill/>
            <a:ln w="9525">
              <a:noFill/>
              <a:miter lim="800000"/>
              <a:headEnd/>
              <a:tailEnd/>
            </a:ln>
          </p:spPr>
          <p:txBody>
            <a:bodyPr>
              <a:spAutoFit/>
            </a:bodyPr>
            <a:lstStyle/>
            <a:p>
              <a:pPr algn="ctr" eaLnBrk="0" hangingPunct="0">
                <a:spcBef>
                  <a:spcPct val="50000"/>
                </a:spcBef>
              </a:pPr>
              <a:r>
                <a:rPr lang="en-US" sz="1600">
                  <a:latin typeface="Gill Sans MT" pitchFamily="34" charset="0"/>
                </a:rPr>
                <a:t>Shocks</a:t>
              </a:r>
            </a:p>
          </p:txBody>
        </p:sp>
        <p:grpSp>
          <p:nvGrpSpPr>
            <p:cNvPr id="33807" name="Group 27"/>
            <p:cNvGrpSpPr>
              <a:grpSpLocks/>
            </p:cNvGrpSpPr>
            <p:nvPr/>
          </p:nvGrpSpPr>
          <p:grpSpPr bwMode="auto">
            <a:xfrm>
              <a:off x="4881562" y="5727745"/>
              <a:ext cx="1538288" cy="974725"/>
              <a:chOff x="2079" y="2896"/>
              <a:chExt cx="969" cy="614"/>
            </a:xfrm>
          </p:grpSpPr>
          <p:sp>
            <p:nvSpPr>
              <p:cNvPr id="33819" name="Rectangle 28"/>
              <p:cNvSpPr>
                <a:spLocks noChangeArrowheads="1"/>
              </p:cNvSpPr>
              <p:nvPr/>
            </p:nvSpPr>
            <p:spPr bwMode="auto">
              <a:xfrm>
                <a:off x="2079" y="2896"/>
                <a:ext cx="969" cy="614"/>
              </a:xfrm>
              <a:prstGeom prst="rect">
                <a:avLst/>
              </a:prstGeom>
              <a:solidFill>
                <a:schemeClr val="bg1"/>
              </a:solidFill>
              <a:ln w="9525">
                <a:noFill/>
                <a:miter lim="800000"/>
                <a:headEnd/>
                <a:tailEnd/>
              </a:ln>
            </p:spPr>
            <p:txBody>
              <a:bodyPr wrap="none" anchor="ctr"/>
              <a:lstStyle/>
              <a:p>
                <a:endParaRPr lang="en-US">
                  <a:latin typeface="Gill Sans MT" pitchFamily="34" charset="0"/>
                </a:endParaRPr>
              </a:p>
            </p:txBody>
          </p:sp>
          <p:pic>
            <p:nvPicPr>
              <p:cNvPr id="33820" name="Picture 29"/>
              <p:cNvPicPr>
                <a:picLocks noChangeAspect="1" noChangeArrowheads="1"/>
              </p:cNvPicPr>
              <p:nvPr/>
            </p:nvPicPr>
            <p:blipFill>
              <a:blip r:embed="rId5" cstate="print"/>
              <a:srcRect/>
              <a:stretch>
                <a:fillRect/>
              </a:stretch>
            </p:blipFill>
            <p:spPr bwMode="auto">
              <a:xfrm flipH="1">
                <a:off x="2130" y="2922"/>
                <a:ext cx="887" cy="578"/>
              </a:xfrm>
              <a:prstGeom prst="rect">
                <a:avLst/>
              </a:prstGeom>
              <a:noFill/>
              <a:ln w="9525">
                <a:noFill/>
                <a:miter lim="800000"/>
                <a:headEnd/>
                <a:tailEnd/>
              </a:ln>
            </p:spPr>
          </p:pic>
        </p:grpSp>
        <p:grpSp>
          <p:nvGrpSpPr>
            <p:cNvPr id="33808" name="Group 30"/>
            <p:cNvGrpSpPr>
              <a:grpSpLocks/>
            </p:cNvGrpSpPr>
            <p:nvPr/>
          </p:nvGrpSpPr>
          <p:grpSpPr bwMode="auto">
            <a:xfrm>
              <a:off x="2773362" y="3913232"/>
              <a:ext cx="2819400" cy="336550"/>
              <a:chOff x="708" y="1626"/>
              <a:chExt cx="1776" cy="212"/>
            </a:xfrm>
          </p:grpSpPr>
          <p:sp>
            <p:nvSpPr>
              <p:cNvPr id="33817" name="Rectangle 31"/>
              <p:cNvSpPr>
                <a:spLocks noChangeArrowheads="1"/>
              </p:cNvSpPr>
              <p:nvPr/>
            </p:nvSpPr>
            <p:spPr bwMode="auto">
              <a:xfrm>
                <a:off x="835" y="1641"/>
                <a:ext cx="1546" cy="195"/>
              </a:xfrm>
              <a:prstGeom prst="rect">
                <a:avLst/>
              </a:prstGeom>
              <a:solidFill>
                <a:schemeClr val="bg1"/>
              </a:solidFill>
              <a:ln w="9525">
                <a:noFill/>
                <a:miter lim="800000"/>
                <a:headEnd/>
                <a:tailEnd/>
              </a:ln>
            </p:spPr>
            <p:txBody>
              <a:bodyPr wrap="none" anchor="ctr"/>
              <a:lstStyle/>
              <a:p>
                <a:endParaRPr lang="en-US">
                  <a:latin typeface="Gill Sans MT" pitchFamily="34" charset="0"/>
                </a:endParaRPr>
              </a:p>
            </p:txBody>
          </p:sp>
          <p:sp>
            <p:nvSpPr>
              <p:cNvPr id="33818" name="Text Box 32"/>
              <p:cNvSpPr txBox="1">
                <a:spLocks noChangeArrowheads="1"/>
              </p:cNvSpPr>
              <p:nvPr/>
            </p:nvSpPr>
            <p:spPr bwMode="auto">
              <a:xfrm>
                <a:off x="708" y="1626"/>
                <a:ext cx="1776" cy="212"/>
              </a:xfrm>
              <a:prstGeom prst="rect">
                <a:avLst/>
              </a:prstGeom>
              <a:noFill/>
              <a:ln w="9525">
                <a:noFill/>
                <a:miter lim="800000"/>
                <a:headEnd/>
                <a:tailEnd/>
              </a:ln>
            </p:spPr>
            <p:txBody>
              <a:bodyPr>
                <a:spAutoFit/>
              </a:bodyPr>
              <a:lstStyle/>
              <a:p>
                <a:pPr algn="ctr" eaLnBrk="0" hangingPunct="0">
                  <a:spcBef>
                    <a:spcPct val="50000"/>
                  </a:spcBef>
                </a:pPr>
                <a:r>
                  <a:rPr lang="en-US" sz="1600">
                    <a:latin typeface="Gill Sans MT" pitchFamily="34" charset="0"/>
                  </a:rPr>
                  <a:t>Aero-structure interaction</a:t>
                </a:r>
              </a:p>
            </p:txBody>
          </p:sp>
        </p:grpSp>
        <p:grpSp>
          <p:nvGrpSpPr>
            <p:cNvPr id="33809" name="Group 33"/>
            <p:cNvGrpSpPr>
              <a:grpSpLocks/>
            </p:cNvGrpSpPr>
            <p:nvPr/>
          </p:nvGrpSpPr>
          <p:grpSpPr bwMode="auto">
            <a:xfrm>
              <a:off x="1296987" y="5268957"/>
              <a:ext cx="1865313" cy="1206500"/>
              <a:chOff x="349" y="2582"/>
              <a:chExt cx="1175" cy="760"/>
            </a:xfrm>
          </p:grpSpPr>
          <p:pic>
            <p:nvPicPr>
              <p:cNvPr id="33815" name="Picture 34"/>
              <p:cNvPicPr>
                <a:picLocks noChangeAspect="1" noChangeArrowheads="1"/>
              </p:cNvPicPr>
              <p:nvPr/>
            </p:nvPicPr>
            <p:blipFill>
              <a:blip r:embed="rId6" cstate="print"/>
              <a:srcRect/>
              <a:stretch>
                <a:fillRect/>
              </a:stretch>
            </p:blipFill>
            <p:spPr bwMode="auto">
              <a:xfrm>
                <a:off x="349" y="2582"/>
                <a:ext cx="1175" cy="556"/>
              </a:xfrm>
              <a:prstGeom prst="rect">
                <a:avLst/>
              </a:prstGeom>
              <a:noFill/>
              <a:ln w="9525">
                <a:noFill/>
                <a:miter lim="800000"/>
                <a:headEnd/>
                <a:tailEnd/>
              </a:ln>
            </p:spPr>
          </p:pic>
          <p:sp>
            <p:nvSpPr>
              <p:cNvPr id="33816" name="Text Box 35"/>
              <p:cNvSpPr txBox="1">
                <a:spLocks noChangeArrowheads="1"/>
              </p:cNvSpPr>
              <p:nvPr/>
            </p:nvSpPr>
            <p:spPr bwMode="auto">
              <a:xfrm>
                <a:off x="588" y="3130"/>
                <a:ext cx="635" cy="212"/>
              </a:xfrm>
              <a:prstGeom prst="rect">
                <a:avLst/>
              </a:prstGeom>
              <a:noFill/>
              <a:ln w="9525">
                <a:noFill/>
                <a:miter lim="800000"/>
                <a:headEnd/>
                <a:tailEnd/>
              </a:ln>
            </p:spPr>
            <p:txBody>
              <a:bodyPr>
                <a:spAutoFit/>
              </a:bodyPr>
              <a:lstStyle/>
              <a:p>
                <a:pPr algn="ctr" eaLnBrk="0" hangingPunct="0">
                  <a:spcBef>
                    <a:spcPct val="50000"/>
                  </a:spcBef>
                </a:pPr>
                <a:r>
                  <a:rPr lang="en-US" sz="1600">
                    <a:latin typeface="Gill Sans MT" pitchFamily="34" charset="0"/>
                  </a:rPr>
                  <a:t>Wakes</a:t>
                </a:r>
              </a:p>
            </p:txBody>
          </p:sp>
        </p:grpSp>
        <p:grpSp>
          <p:nvGrpSpPr>
            <p:cNvPr id="33810" name="Group 47"/>
            <p:cNvGrpSpPr>
              <a:grpSpLocks/>
            </p:cNvGrpSpPr>
            <p:nvPr/>
          </p:nvGrpSpPr>
          <p:grpSpPr bwMode="auto">
            <a:xfrm>
              <a:off x="4743405" y="2836818"/>
              <a:ext cx="1200150" cy="985838"/>
              <a:chOff x="4951413" y="2438400"/>
              <a:chExt cx="1200150" cy="985838"/>
            </a:xfrm>
          </p:grpSpPr>
          <p:sp>
            <p:nvSpPr>
              <p:cNvPr id="33812" name="Rectangle 16"/>
              <p:cNvSpPr>
                <a:spLocks noChangeArrowheads="1"/>
              </p:cNvSpPr>
              <p:nvPr/>
            </p:nvSpPr>
            <p:spPr bwMode="auto">
              <a:xfrm>
                <a:off x="5103813" y="2738438"/>
                <a:ext cx="868363" cy="685800"/>
              </a:xfrm>
              <a:prstGeom prst="rect">
                <a:avLst/>
              </a:prstGeom>
              <a:solidFill>
                <a:schemeClr val="bg1"/>
              </a:solidFill>
              <a:ln w="9525">
                <a:noFill/>
                <a:miter lim="800000"/>
                <a:headEnd/>
                <a:tailEnd/>
              </a:ln>
            </p:spPr>
            <p:txBody>
              <a:bodyPr wrap="none" anchor="ctr"/>
              <a:lstStyle/>
              <a:p>
                <a:endParaRPr lang="en-US">
                  <a:latin typeface="Gill Sans MT" pitchFamily="34" charset="0"/>
                </a:endParaRPr>
              </a:p>
            </p:txBody>
          </p:sp>
          <p:sp>
            <p:nvSpPr>
              <p:cNvPr id="33813" name="Text Box 17"/>
              <p:cNvSpPr txBox="1">
                <a:spLocks noChangeArrowheads="1"/>
              </p:cNvSpPr>
              <p:nvPr/>
            </p:nvSpPr>
            <p:spPr bwMode="auto">
              <a:xfrm>
                <a:off x="4951413" y="2438400"/>
                <a:ext cx="1200150" cy="336550"/>
              </a:xfrm>
              <a:prstGeom prst="rect">
                <a:avLst/>
              </a:prstGeom>
              <a:noFill/>
              <a:ln w="9525">
                <a:noFill/>
                <a:miter lim="800000"/>
                <a:headEnd/>
                <a:tailEnd/>
              </a:ln>
            </p:spPr>
            <p:txBody>
              <a:bodyPr>
                <a:spAutoFit/>
              </a:bodyPr>
              <a:lstStyle/>
              <a:p>
                <a:pPr algn="ctr" eaLnBrk="0" hangingPunct="0">
                  <a:spcBef>
                    <a:spcPct val="50000"/>
                  </a:spcBef>
                </a:pPr>
                <a:r>
                  <a:rPr lang="en-US" sz="1600">
                    <a:latin typeface="Gill Sans MT" pitchFamily="34" charset="0"/>
                  </a:rPr>
                  <a:t>Turbulence</a:t>
                </a:r>
              </a:p>
            </p:txBody>
          </p:sp>
          <p:pic>
            <p:nvPicPr>
              <p:cNvPr id="33814" name="Picture 36"/>
              <p:cNvPicPr>
                <a:picLocks noChangeAspect="1" noChangeArrowheads="1"/>
              </p:cNvPicPr>
              <p:nvPr/>
            </p:nvPicPr>
            <p:blipFill>
              <a:blip r:embed="rId7" cstate="print"/>
              <a:srcRect/>
              <a:stretch>
                <a:fillRect/>
              </a:stretch>
            </p:blipFill>
            <p:spPr bwMode="auto">
              <a:xfrm>
                <a:off x="5157788" y="2771775"/>
                <a:ext cx="785813" cy="611188"/>
              </a:xfrm>
              <a:prstGeom prst="rect">
                <a:avLst/>
              </a:prstGeom>
              <a:noFill/>
              <a:ln w="9525">
                <a:noFill/>
                <a:miter lim="800000"/>
                <a:headEnd/>
                <a:tailEnd/>
              </a:ln>
            </p:spPr>
          </p:pic>
        </p:grpSp>
        <p:pic>
          <p:nvPicPr>
            <p:cNvPr id="33811" name="Picture 37"/>
            <p:cNvPicPr>
              <a:picLocks noChangeAspect="1" noChangeArrowheads="1"/>
            </p:cNvPicPr>
            <p:nvPr/>
          </p:nvPicPr>
          <p:blipFill>
            <a:blip r:embed="rId8" cstate="print"/>
            <a:srcRect/>
            <a:stretch>
              <a:fillRect/>
            </a:stretch>
          </p:blipFill>
          <p:spPr bwMode="auto">
            <a:xfrm>
              <a:off x="7467600" y="4976857"/>
              <a:ext cx="1133475" cy="911225"/>
            </a:xfrm>
            <a:prstGeom prst="rect">
              <a:avLst/>
            </a:prstGeom>
            <a:noFill/>
            <a:ln w="9525">
              <a:noFill/>
              <a:miter lim="800000"/>
              <a:headEnd/>
              <a:tailEnd/>
            </a:ln>
          </p:spPr>
        </p:pic>
      </p:grpSp>
      <p:sp>
        <p:nvSpPr>
          <p:cNvPr id="35845" name="Slide Number Placeholder 2"/>
          <p:cNvSpPr>
            <a:spLocks noGrp="1"/>
          </p:cNvSpPr>
          <p:nvPr>
            <p:ph type="sldNum" sz="quarter" idx="12"/>
          </p:nvPr>
        </p:nvSpPr>
        <p:spPr>
          <a:xfrm>
            <a:off x="6553200" y="6248400"/>
            <a:ext cx="2133600" cy="276999"/>
          </a:xfrm>
        </p:spPr>
        <p:txBody>
          <a:bodyPr wrap="square"/>
          <a:lstStyle/>
          <a:p>
            <a:pPr fontAlgn="base">
              <a:spcBef>
                <a:spcPct val="0"/>
              </a:spcBef>
              <a:spcAft>
                <a:spcPct val="0"/>
              </a:spcAft>
              <a:defRPr/>
            </a:pPr>
            <a:fld id="{8B8258F1-6B7E-4BDE-A847-18807573EAB4}" type="slidenum">
              <a:rPr lang="en-US" sz="1200" i="1" smtClean="0">
                <a:latin typeface="Gill Sans MT" pitchFamily="34" charset="0"/>
              </a:rPr>
              <a:pPr fontAlgn="base">
                <a:spcBef>
                  <a:spcPct val="0"/>
                </a:spcBef>
                <a:spcAft>
                  <a:spcPct val="0"/>
                </a:spcAft>
                <a:defRPr/>
              </a:pPr>
              <a:t>20</a:t>
            </a:fld>
            <a:endParaRPr lang="en-US" sz="1200" i="1" smtClean="0">
              <a:latin typeface="Gill Sans MT" pitchFamily="34" charset="0"/>
            </a:endParaRPr>
          </a:p>
        </p:txBody>
      </p:sp>
      <p:sp>
        <p:nvSpPr>
          <p:cNvPr id="33798" name="TextBox 47"/>
          <p:cNvSpPr txBox="1">
            <a:spLocks noChangeArrowheads="1"/>
          </p:cNvSpPr>
          <p:nvPr/>
        </p:nvSpPr>
        <p:spPr bwMode="auto">
          <a:xfrm>
            <a:off x="304800" y="2971800"/>
            <a:ext cx="2438400" cy="738188"/>
          </a:xfrm>
          <a:prstGeom prst="rect">
            <a:avLst/>
          </a:prstGeom>
          <a:noFill/>
          <a:ln w="9525">
            <a:noFill/>
            <a:miter lim="800000"/>
            <a:headEnd/>
            <a:tailEnd/>
          </a:ln>
        </p:spPr>
        <p:txBody>
          <a:bodyPr>
            <a:spAutoFit/>
          </a:bodyPr>
          <a:lstStyle/>
          <a:p>
            <a:r>
              <a:rPr lang="en-US" sz="1400">
                <a:latin typeface="Gill Sans MT" pitchFamily="34" charset="0"/>
              </a:rPr>
              <a:t>Propulsion—CFD, Thermal transport, Structural Mechanics, Combustion,…</a:t>
            </a:r>
          </a:p>
        </p:txBody>
      </p:sp>
      <p:pic>
        <p:nvPicPr>
          <p:cNvPr id="53" name="Picture 4"/>
          <p:cNvPicPr>
            <a:picLocks noChangeAspect="1" noChangeArrowheads="1"/>
          </p:cNvPicPr>
          <p:nvPr/>
        </p:nvPicPr>
        <p:blipFill>
          <a:blip r:embed="rId9" cstate="print"/>
          <a:srcRect/>
          <a:stretch>
            <a:fillRect/>
          </a:stretch>
        </p:blipFill>
        <p:spPr bwMode="auto">
          <a:xfrm>
            <a:off x="457200" y="1752600"/>
            <a:ext cx="2410303" cy="12196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3800" name="TextBox 53"/>
          <p:cNvSpPr txBox="1">
            <a:spLocks noChangeArrowheads="1"/>
          </p:cNvSpPr>
          <p:nvPr/>
        </p:nvSpPr>
        <p:spPr bwMode="auto">
          <a:xfrm>
            <a:off x="3048000" y="1676400"/>
            <a:ext cx="5943600" cy="1200150"/>
          </a:xfrm>
          <a:prstGeom prst="rect">
            <a:avLst/>
          </a:prstGeom>
          <a:noFill/>
          <a:ln w="9525">
            <a:noFill/>
            <a:miter lim="800000"/>
            <a:headEnd/>
            <a:tailEnd/>
          </a:ln>
        </p:spPr>
        <p:txBody>
          <a:bodyPr>
            <a:spAutoFit/>
          </a:bodyPr>
          <a:lstStyle/>
          <a:p>
            <a:pPr marL="230188" indent="-230188">
              <a:buFont typeface="Arial" pitchFamily="34" charset="0"/>
              <a:buChar char="•"/>
            </a:pPr>
            <a:r>
              <a:rPr lang="en-US">
                <a:latin typeface="Gill Sans MT" pitchFamily="34" charset="0"/>
              </a:rPr>
              <a:t>Turbulent CFD, structural layout, structural mechanics, flight control, structural layout, signatures, sensor design and integration, materials strength, response, crack propagation…..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p:txBody>
          <a:bodyPr/>
          <a:lstStyle/>
          <a:p>
            <a:pPr fontAlgn="base">
              <a:spcBef>
                <a:spcPct val="0"/>
              </a:spcBef>
              <a:spcAft>
                <a:spcPct val="0"/>
              </a:spcAft>
              <a:defRPr/>
            </a:pPr>
            <a:fld id="{5E8919CD-0AAF-4BED-952A-D9D73E365E2D}" type="slidenum">
              <a:rPr lang="en-US" smtClean="0"/>
              <a:pPr fontAlgn="base">
                <a:spcBef>
                  <a:spcPct val="0"/>
                </a:spcBef>
                <a:spcAft>
                  <a:spcPct val="0"/>
                </a:spcAft>
                <a:defRPr/>
              </a:pPr>
              <a:t>21</a:t>
            </a:fld>
            <a:endParaRPr lang="en-US" smtClean="0"/>
          </a:p>
        </p:txBody>
      </p:sp>
      <p:sp>
        <p:nvSpPr>
          <p:cNvPr id="34819" name="Rectangle 4"/>
          <p:cNvSpPr>
            <a:spLocks noGrp="1" noChangeArrowheads="1"/>
          </p:cNvSpPr>
          <p:nvPr>
            <p:ph type="title" idx="4294967295"/>
          </p:nvPr>
        </p:nvSpPr>
        <p:spPr>
          <a:xfrm>
            <a:off x="457200" y="177800"/>
            <a:ext cx="8128000" cy="828432"/>
          </a:xfrm>
        </p:spPr>
        <p:txBody>
          <a:bodyPr lIns="90488" tIns="44450" rIns="90488" bIns="44450"/>
          <a:lstStyle/>
          <a:p>
            <a:pPr algn="ctr" eaLnBrk="1" hangingPunct="1"/>
            <a:r>
              <a:rPr lang="en-US" sz="2400" dirty="0" smtClean="0">
                <a:solidFill>
                  <a:srgbClr val="0000FF"/>
                </a:solidFill>
              </a:rPr>
              <a:t>Computational Research and Engineering Acquisition Tools and Environments (CREATE)</a:t>
            </a:r>
          </a:p>
        </p:txBody>
      </p:sp>
      <p:sp>
        <p:nvSpPr>
          <p:cNvPr id="34820" name="Rectangle 5"/>
          <p:cNvSpPr>
            <a:spLocks noGrp="1" noChangeArrowheads="1"/>
          </p:cNvSpPr>
          <p:nvPr>
            <p:ph type="body" idx="4294967295"/>
          </p:nvPr>
        </p:nvSpPr>
        <p:spPr>
          <a:xfrm>
            <a:off x="304800" y="1066800"/>
            <a:ext cx="8588375" cy="2813591"/>
          </a:xfrm>
        </p:spPr>
        <p:txBody>
          <a:bodyPr lIns="90488" tIns="44450" rIns="90488" bIns="44450"/>
          <a:lstStyle/>
          <a:p>
            <a:pPr eaLnBrk="1" hangingPunct="1"/>
            <a:r>
              <a:rPr lang="en-US" sz="1600" dirty="0" smtClean="0"/>
              <a:t>CREATE goal is to enable major improvements in the DoD acquisition process</a:t>
            </a:r>
          </a:p>
          <a:p>
            <a:pPr lvl="1" eaLnBrk="1" hangingPunct="1"/>
            <a:r>
              <a:rPr lang="en-US" sz="1400" dirty="0" smtClean="0"/>
              <a:t>Replace design paradigm based on historical data and experimental testing with physics-based computational design validated with experimental testing</a:t>
            </a:r>
          </a:p>
          <a:p>
            <a:pPr lvl="1" eaLnBrk="1" hangingPunct="1"/>
            <a:r>
              <a:rPr lang="en-US" sz="1400" dirty="0" smtClean="0"/>
              <a:t>Detect and fix design flaws early in the design process</a:t>
            </a:r>
          </a:p>
          <a:p>
            <a:pPr lvl="1" eaLnBrk="1" hangingPunct="1"/>
            <a:r>
              <a:rPr lang="en-US" sz="1400" dirty="0" smtClean="0"/>
              <a:t>Develop optimized designs for new concepts</a:t>
            </a:r>
          </a:p>
          <a:p>
            <a:pPr lvl="1" eaLnBrk="1" hangingPunct="1"/>
            <a:r>
              <a:rPr lang="en-US" sz="1400" dirty="0" smtClean="0"/>
              <a:t>Begin system integration earlier in the acquisition process</a:t>
            </a:r>
          </a:p>
          <a:p>
            <a:pPr lvl="1" eaLnBrk="1" hangingPunct="1"/>
            <a:r>
              <a:rPr lang="en-US" sz="1400" dirty="0" smtClean="0"/>
              <a:t>Increase acquisition program flexibility and agility to respond to rapidly changing requirements</a:t>
            </a:r>
          </a:p>
          <a:p>
            <a:pPr lvl="1" eaLnBrk="1" hangingPunct="1"/>
            <a:r>
              <a:rPr lang="en-US" sz="1400" dirty="0" smtClean="0"/>
              <a:t>Enhance the productivity of the DoD engineering workforce</a:t>
            </a:r>
          </a:p>
          <a:p>
            <a:pPr lvl="1" eaLnBrk="1" hangingPunct="1"/>
            <a:r>
              <a:rPr lang="en-US" sz="1400" dirty="0" smtClean="0"/>
              <a:t>Establish DoD capability to develop and Deploy these tools</a:t>
            </a:r>
          </a:p>
        </p:txBody>
      </p:sp>
      <p:pic>
        <p:nvPicPr>
          <p:cNvPr id="34821" name="Picture 1"/>
          <p:cNvPicPr>
            <a:picLocks noChangeAspect="1" noChangeArrowheads="1"/>
          </p:cNvPicPr>
          <p:nvPr/>
        </p:nvPicPr>
        <p:blipFill>
          <a:blip r:embed="rId3" cstate="print"/>
          <a:srcRect/>
          <a:stretch>
            <a:fillRect/>
          </a:stretch>
        </p:blipFill>
        <p:spPr bwMode="auto">
          <a:xfrm>
            <a:off x="1219200" y="3886200"/>
            <a:ext cx="5956300" cy="2398712"/>
          </a:xfrm>
          <a:prstGeom prst="rect">
            <a:avLst/>
          </a:prstGeom>
          <a:noFill/>
          <a:ln w="12700">
            <a:noFill/>
            <a:prstDash val="lgDash"/>
            <a:miter lim="800000"/>
            <a:headEnd/>
            <a:tailEnd/>
          </a:ln>
        </p:spPr>
      </p:pic>
      <p:grpSp>
        <p:nvGrpSpPr>
          <p:cNvPr id="2" name="Group 12"/>
          <p:cNvGrpSpPr/>
          <p:nvPr/>
        </p:nvGrpSpPr>
        <p:grpSpPr>
          <a:xfrm>
            <a:off x="1066803" y="6272603"/>
            <a:ext cx="6095999" cy="360353"/>
            <a:chOff x="1066803" y="6272603"/>
            <a:chExt cx="6095999" cy="360353"/>
          </a:xfrm>
          <a:solidFill>
            <a:schemeClr val="tx1"/>
          </a:solidFill>
        </p:grpSpPr>
        <p:sp>
          <p:nvSpPr>
            <p:cNvPr id="7" name="Bent Arrow 6"/>
            <p:cNvSpPr/>
            <p:nvPr/>
          </p:nvSpPr>
          <p:spPr>
            <a:xfrm rot="16200000">
              <a:off x="2806229" y="5295176"/>
              <a:ext cx="360353" cy="2315208"/>
            </a:xfrm>
            <a:prstGeom prst="ben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ent Arrow 7"/>
            <p:cNvSpPr/>
            <p:nvPr/>
          </p:nvSpPr>
          <p:spPr>
            <a:xfrm rot="16200000">
              <a:off x="2049206" y="5290914"/>
              <a:ext cx="358925" cy="2323732"/>
            </a:xfrm>
            <a:prstGeom prst="ben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ent Arrow 8"/>
            <p:cNvSpPr/>
            <p:nvPr/>
          </p:nvSpPr>
          <p:spPr>
            <a:xfrm rot="16200000">
              <a:off x="3777613" y="5265968"/>
              <a:ext cx="304801" cy="2373624"/>
            </a:xfrm>
            <a:prstGeom prst="bentArrow">
              <a:avLst>
                <a:gd name="adj1" fmla="val 25000"/>
                <a:gd name="adj2" fmla="val 25000"/>
                <a:gd name="adj3" fmla="val 32078"/>
                <a:gd name="adj4" fmla="val 437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16200000">
              <a:off x="4263687" y="5728091"/>
              <a:ext cx="316912" cy="1449379"/>
            </a:xfrm>
            <a:prstGeom prst="bentArrow">
              <a:avLst>
                <a:gd name="adj1" fmla="val 22573"/>
                <a:gd name="adj2" fmla="val 25000"/>
                <a:gd name="adj3" fmla="val 25000"/>
                <a:gd name="adj4"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ent Arrow 10"/>
            <p:cNvSpPr/>
            <p:nvPr/>
          </p:nvSpPr>
          <p:spPr>
            <a:xfrm rot="16200000">
              <a:off x="5881998" y="5330432"/>
              <a:ext cx="316912" cy="2244697"/>
            </a:xfrm>
            <a:prstGeom prst="bentArrow">
              <a:avLst>
                <a:gd name="adj1" fmla="val 22573"/>
                <a:gd name="adj2" fmla="val 25000"/>
                <a:gd name="adj3" fmla="val 25000"/>
                <a:gd name="adj4"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6200000">
              <a:off x="6653620" y="6109881"/>
              <a:ext cx="332560" cy="685800"/>
            </a:xfrm>
            <a:prstGeom prst="bentArrow">
              <a:avLst>
                <a:gd name="adj1" fmla="val 22573"/>
                <a:gd name="adj2" fmla="val 25000"/>
                <a:gd name="adj3" fmla="val 25000"/>
                <a:gd name="adj4" fmla="val 4375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3429000" y="6588323"/>
            <a:ext cx="694549" cy="307777"/>
          </a:xfrm>
          <a:prstGeom prst="rect">
            <a:avLst/>
          </a:prstGeom>
          <a:noFill/>
        </p:spPr>
        <p:txBody>
          <a:bodyPr wrap="none" rtlCol="0">
            <a:spAutoFit/>
          </a:bodyPr>
          <a:lstStyle/>
          <a:p>
            <a:r>
              <a:rPr lang="en-US" sz="1400" dirty="0" smtClean="0">
                <a:latin typeface="Gill Sans MT" pitchFamily="34" charset="0"/>
              </a:rPr>
              <a:t>Physics</a:t>
            </a:r>
            <a:endParaRPr lang="en-US" sz="1400" dirty="0">
              <a:latin typeface="Gill Sans MT" pitchFamily="34" charset="0"/>
            </a:endParaRPr>
          </a:p>
        </p:txBody>
      </p:sp>
      <p:sp>
        <p:nvSpPr>
          <p:cNvPr id="15" name="TextBox 14"/>
          <p:cNvSpPr txBox="1"/>
          <p:nvPr/>
        </p:nvSpPr>
        <p:spPr>
          <a:xfrm>
            <a:off x="1600200" y="6588323"/>
            <a:ext cx="694549" cy="307777"/>
          </a:xfrm>
          <a:prstGeom prst="rect">
            <a:avLst/>
          </a:prstGeom>
          <a:noFill/>
        </p:spPr>
        <p:txBody>
          <a:bodyPr wrap="none" rtlCol="0">
            <a:spAutoFit/>
          </a:bodyPr>
          <a:lstStyle/>
          <a:p>
            <a:r>
              <a:rPr lang="en-US" sz="1400" dirty="0" smtClean="0">
                <a:latin typeface="Gill Sans MT" pitchFamily="34" charset="0"/>
              </a:rPr>
              <a:t>Physics</a:t>
            </a:r>
            <a:endParaRPr lang="en-US" sz="1400" dirty="0">
              <a:latin typeface="Gill Sans MT" pitchFamily="34" charset="0"/>
            </a:endParaRPr>
          </a:p>
        </p:txBody>
      </p:sp>
      <p:sp>
        <p:nvSpPr>
          <p:cNvPr id="16" name="TextBox 15"/>
          <p:cNvSpPr txBox="1"/>
          <p:nvPr/>
        </p:nvSpPr>
        <p:spPr>
          <a:xfrm>
            <a:off x="4572000" y="6588323"/>
            <a:ext cx="694549" cy="307777"/>
          </a:xfrm>
          <a:prstGeom prst="rect">
            <a:avLst/>
          </a:prstGeom>
          <a:noFill/>
        </p:spPr>
        <p:txBody>
          <a:bodyPr wrap="none" rtlCol="0">
            <a:spAutoFit/>
          </a:bodyPr>
          <a:lstStyle/>
          <a:p>
            <a:r>
              <a:rPr lang="en-US" sz="1400" dirty="0" smtClean="0">
                <a:latin typeface="Gill Sans MT" pitchFamily="34" charset="0"/>
              </a:rPr>
              <a:t>Physics</a:t>
            </a:r>
            <a:endParaRPr lang="en-US" sz="1400" dirty="0">
              <a:latin typeface="Gill Sans MT" pitchFamily="34" charset="0"/>
            </a:endParaRPr>
          </a:p>
        </p:txBody>
      </p:sp>
      <p:sp>
        <p:nvSpPr>
          <p:cNvPr id="17" name="TextBox 16"/>
          <p:cNvSpPr txBox="1"/>
          <p:nvPr/>
        </p:nvSpPr>
        <p:spPr>
          <a:xfrm>
            <a:off x="2514600" y="6588323"/>
            <a:ext cx="694549" cy="307777"/>
          </a:xfrm>
          <a:prstGeom prst="rect">
            <a:avLst/>
          </a:prstGeom>
          <a:noFill/>
        </p:spPr>
        <p:txBody>
          <a:bodyPr wrap="none" rtlCol="0">
            <a:spAutoFit/>
          </a:bodyPr>
          <a:lstStyle/>
          <a:p>
            <a:r>
              <a:rPr lang="en-US" sz="1400" dirty="0" smtClean="0">
                <a:latin typeface="Gill Sans MT" pitchFamily="34" charset="0"/>
              </a:rPr>
              <a:t>Physics</a:t>
            </a:r>
            <a:endParaRPr lang="en-US" sz="1400" dirty="0">
              <a:latin typeface="Gill Sans MT" pitchFamily="34" charset="0"/>
            </a:endParaRPr>
          </a:p>
        </p:txBody>
      </p:sp>
      <p:sp>
        <p:nvSpPr>
          <p:cNvPr id="18" name="TextBox 17"/>
          <p:cNvSpPr txBox="1"/>
          <p:nvPr/>
        </p:nvSpPr>
        <p:spPr>
          <a:xfrm>
            <a:off x="6248400" y="6588323"/>
            <a:ext cx="694549" cy="307777"/>
          </a:xfrm>
          <a:prstGeom prst="rect">
            <a:avLst/>
          </a:prstGeom>
          <a:noFill/>
        </p:spPr>
        <p:txBody>
          <a:bodyPr wrap="none" rtlCol="0">
            <a:spAutoFit/>
          </a:bodyPr>
          <a:lstStyle/>
          <a:p>
            <a:r>
              <a:rPr lang="en-US" sz="1400" dirty="0" smtClean="0">
                <a:latin typeface="Gill Sans MT" pitchFamily="34" charset="0"/>
              </a:rPr>
              <a:t>Physics</a:t>
            </a:r>
            <a:endParaRPr lang="en-US" sz="1400" dirty="0">
              <a:latin typeface="Gill Sans MT" pitchFamily="34" charset="0"/>
            </a:endParaRPr>
          </a:p>
        </p:txBody>
      </p:sp>
      <p:sp>
        <p:nvSpPr>
          <p:cNvPr id="19" name="TextBox 18"/>
          <p:cNvSpPr txBox="1"/>
          <p:nvPr/>
        </p:nvSpPr>
        <p:spPr>
          <a:xfrm>
            <a:off x="838200" y="6588323"/>
            <a:ext cx="694549" cy="307777"/>
          </a:xfrm>
          <a:prstGeom prst="rect">
            <a:avLst/>
          </a:prstGeom>
          <a:noFill/>
        </p:spPr>
        <p:txBody>
          <a:bodyPr wrap="none" rtlCol="0">
            <a:spAutoFit/>
          </a:bodyPr>
          <a:lstStyle/>
          <a:p>
            <a:r>
              <a:rPr lang="en-US" sz="1400" dirty="0" smtClean="0">
                <a:latin typeface="Gill Sans MT" pitchFamily="34" charset="0"/>
              </a:rPr>
              <a:t>Physics</a:t>
            </a:r>
            <a:endParaRPr lang="en-US" sz="1400" dirty="0">
              <a:latin typeface="Gill Sans MT"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lide Number Placeholder 4"/>
          <p:cNvSpPr>
            <a:spLocks noGrp="1"/>
          </p:cNvSpPr>
          <p:nvPr>
            <p:ph type="sldNum" sz="quarter" idx="12"/>
          </p:nvPr>
        </p:nvSpPr>
        <p:spPr>
          <a:xfrm>
            <a:off x="8804275" y="6613525"/>
            <a:ext cx="312906" cy="246221"/>
          </a:xfrm>
        </p:spPr>
        <p:txBody>
          <a:bodyPr/>
          <a:lstStyle/>
          <a:p>
            <a:pPr fontAlgn="base">
              <a:spcBef>
                <a:spcPct val="0"/>
              </a:spcBef>
              <a:spcAft>
                <a:spcPct val="0"/>
              </a:spcAft>
              <a:defRPr/>
            </a:pPr>
            <a:fld id="{B9837E76-3F3C-4958-A81B-BC6348B1AD20}" type="slidenum">
              <a:rPr lang="en-US" smtClean="0">
                <a:latin typeface="Gill Sans MT" pitchFamily="34" charset="0"/>
              </a:rPr>
              <a:pPr fontAlgn="base">
                <a:spcBef>
                  <a:spcPct val="0"/>
                </a:spcBef>
                <a:spcAft>
                  <a:spcPct val="0"/>
                </a:spcAft>
                <a:defRPr/>
              </a:pPr>
              <a:t>22</a:t>
            </a:fld>
            <a:endParaRPr lang="en-US" smtClean="0">
              <a:latin typeface="Gill Sans MT" pitchFamily="34" charset="0"/>
            </a:endParaRPr>
          </a:p>
        </p:txBody>
      </p:sp>
      <p:pic>
        <p:nvPicPr>
          <p:cNvPr id="35844" name="Picture 2" descr="F117-tail"/>
          <p:cNvPicPr>
            <a:picLocks noChangeAspect="1" noChangeArrowheads="1"/>
          </p:cNvPicPr>
          <p:nvPr/>
        </p:nvPicPr>
        <p:blipFill>
          <a:blip r:embed="rId3" cstate="print"/>
          <a:srcRect/>
          <a:stretch>
            <a:fillRect/>
          </a:stretch>
        </p:blipFill>
        <p:spPr bwMode="auto">
          <a:xfrm>
            <a:off x="5651500" y="1468438"/>
            <a:ext cx="3492500" cy="1646237"/>
          </a:xfrm>
          <a:prstGeom prst="rect">
            <a:avLst/>
          </a:prstGeom>
          <a:noFill/>
          <a:ln w="9525">
            <a:noFill/>
            <a:miter lim="800000"/>
            <a:headEnd/>
            <a:tailEnd/>
          </a:ln>
        </p:spPr>
      </p:pic>
      <p:pic>
        <p:nvPicPr>
          <p:cNvPr id="35845" name="Picture 3" descr="f117color"/>
          <p:cNvPicPr>
            <a:picLocks noChangeAspect="1" noChangeArrowheads="1"/>
          </p:cNvPicPr>
          <p:nvPr/>
        </p:nvPicPr>
        <p:blipFill>
          <a:blip r:embed="rId4" cstate="print"/>
          <a:srcRect/>
          <a:stretch>
            <a:fillRect/>
          </a:stretch>
        </p:blipFill>
        <p:spPr bwMode="auto">
          <a:xfrm>
            <a:off x="3486150" y="2000250"/>
            <a:ext cx="2381250" cy="990600"/>
          </a:xfrm>
          <a:prstGeom prst="rect">
            <a:avLst/>
          </a:prstGeom>
          <a:noFill/>
          <a:ln w="9525">
            <a:noFill/>
            <a:miter lim="800000"/>
            <a:headEnd/>
            <a:tailEnd/>
          </a:ln>
        </p:spPr>
      </p:pic>
      <p:sp>
        <p:nvSpPr>
          <p:cNvPr id="35846" name="Text Box 4"/>
          <p:cNvSpPr txBox="1">
            <a:spLocks noChangeArrowheads="1"/>
          </p:cNvSpPr>
          <p:nvPr/>
        </p:nvSpPr>
        <p:spPr bwMode="auto">
          <a:xfrm>
            <a:off x="152400" y="1343025"/>
            <a:ext cx="3267075" cy="1631950"/>
          </a:xfrm>
          <a:prstGeom prst="rect">
            <a:avLst/>
          </a:prstGeom>
          <a:noFill/>
          <a:ln w="9525">
            <a:noFill/>
            <a:miter lim="800000"/>
            <a:headEnd/>
            <a:tailEnd/>
          </a:ln>
        </p:spPr>
        <p:txBody>
          <a:bodyPr>
            <a:spAutoFit/>
          </a:bodyPr>
          <a:lstStyle/>
          <a:p>
            <a:pPr marL="228600" indent="-228600">
              <a:buFont typeface="Arial" pitchFamily="34" charset="0"/>
              <a:buChar char="•"/>
            </a:pPr>
            <a:r>
              <a:rPr lang="en-US" sz="2000">
                <a:solidFill>
                  <a:srgbClr val="000099"/>
                </a:solidFill>
                <a:latin typeface="Gill Sans MT" pitchFamily="34" charset="0"/>
              </a:rPr>
              <a:t>F-100, F102, F-105,  F7U, F11F, F-16, F117</a:t>
            </a:r>
          </a:p>
          <a:p>
            <a:pPr marL="228600" indent="-228600">
              <a:buFont typeface="Arial" pitchFamily="34" charset="0"/>
              <a:buChar char="•"/>
            </a:pPr>
            <a:r>
              <a:rPr lang="en-US" sz="2000">
                <a:solidFill>
                  <a:srgbClr val="000099"/>
                </a:solidFill>
                <a:latin typeface="Gill Sans MT" pitchFamily="34" charset="0"/>
              </a:rPr>
              <a:t>All Needed to increase tail fin size between 25% to 50% after initial design</a:t>
            </a:r>
          </a:p>
        </p:txBody>
      </p:sp>
      <p:sp>
        <p:nvSpPr>
          <p:cNvPr id="35847" name="Rectangle 9"/>
          <p:cNvSpPr>
            <a:spLocks noGrp="1" noChangeArrowheads="1"/>
          </p:cNvSpPr>
          <p:nvPr>
            <p:ph type="title"/>
          </p:nvPr>
        </p:nvSpPr>
        <p:spPr>
          <a:xfrm>
            <a:off x="974725" y="41275"/>
            <a:ext cx="8093075" cy="954107"/>
          </a:xfrm>
        </p:spPr>
        <p:txBody>
          <a:bodyPr/>
          <a:lstStyle/>
          <a:p>
            <a:pPr eaLnBrk="1" hangingPunct="1"/>
            <a:r>
              <a:rPr lang="en-US" smtClean="0"/>
              <a:t>Acquisition Challenge Examples</a:t>
            </a:r>
            <a:br>
              <a:rPr lang="en-US" smtClean="0"/>
            </a:br>
            <a:r>
              <a:rPr lang="en-US" sz="2400" smtClean="0"/>
              <a:t>Fighters– Vertical Tail Size; Ships-Capsize Stability</a:t>
            </a:r>
            <a:endParaRPr lang="en-US" smtClean="0"/>
          </a:p>
        </p:txBody>
      </p:sp>
      <p:pic>
        <p:nvPicPr>
          <p:cNvPr id="35848" name="Picture 16" descr="DDX_Postr_Rev13a_lores"/>
          <p:cNvPicPr>
            <a:picLocks noChangeAspect="1" noChangeArrowheads="1"/>
          </p:cNvPicPr>
          <p:nvPr/>
        </p:nvPicPr>
        <p:blipFill>
          <a:blip r:embed="rId5" cstate="print">
            <a:lum bright="22000"/>
          </a:blip>
          <a:srcRect l="12715" t="29782" r="26492" b="8354"/>
          <a:stretch>
            <a:fillRect/>
          </a:stretch>
        </p:blipFill>
        <p:spPr bwMode="auto">
          <a:xfrm>
            <a:off x="6934200" y="3070225"/>
            <a:ext cx="2190750" cy="1504950"/>
          </a:xfrm>
          <a:prstGeom prst="rect">
            <a:avLst/>
          </a:prstGeom>
          <a:noFill/>
          <a:ln w="9525">
            <a:solidFill>
              <a:schemeClr val="tx1"/>
            </a:solidFill>
            <a:miter lim="800000"/>
            <a:headEnd/>
            <a:tailEnd/>
          </a:ln>
        </p:spPr>
      </p:pic>
      <p:sp>
        <p:nvSpPr>
          <p:cNvPr id="35849" name="TextBox 13"/>
          <p:cNvSpPr txBox="1">
            <a:spLocks noChangeArrowheads="1"/>
          </p:cNvSpPr>
          <p:nvPr/>
        </p:nvSpPr>
        <p:spPr bwMode="auto">
          <a:xfrm>
            <a:off x="5848350" y="1228725"/>
            <a:ext cx="1007007" cy="523220"/>
          </a:xfrm>
          <a:prstGeom prst="rect">
            <a:avLst/>
          </a:prstGeom>
          <a:noFill/>
          <a:ln w="9525">
            <a:noFill/>
            <a:miter lim="800000"/>
            <a:headEnd/>
            <a:tailEnd/>
          </a:ln>
        </p:spPr>
        <p:txBody>
          <a:bodyPr wrap="none">
            <a:spAutoFit/>
          </a:bodyPr>
          <a:lstStyle/>
          <a:p>
            <a:r>
              <a:rPr lang="en-US" sz="2800">
                <a:latin typeface="Gill Sans MT" pitchFamily="34" charset="0"/>
              </a:rPr>
              <a:t>F-117</a:t>
            </a:r>
          </a:p>
        </p:txBody>
      </p:sp>
      <p:sp>
        <p:nvSpPr>
          <p:cNvPr id="35850" name="Rectangle 14"/>
          <p:cNvSpPr>
            <a:spLocks noChangeArrowheads="1"/>
          </p:cNvSpPr>
          <p:nvPr/>
        </p:nvSpPr>
        <p:spPr bwMode="auto">
          <a:xfrm>
            <a:off x="152400" y="3382963"/>
            <a:ext cx="6981825" cy="1292662"/>
          </a:xfrm>
          <a:prstGeom prst="rect">
            <a:avLst/>
          </a:prstGeom>
          <a:noFill/>
          <a:ln w="9525">
            <a:noFill/>
            <a:miter lim="800000"/>
            <a:headEnd/>
            <a:tailEnd/>
          </a:ln>
        </p:spPr>
        <p:txBody>
          <a:bodyPr>
            <a:spAutoFit/>
          </a:bodyPr>
          <a:lstStyle/>
          <a:p>
            <a:pPr marL="0" lvl="1"/>
            <a:r>
              <a:rPr lang="en-US" sz="2800">
                <a:solidFill>
                  <a:srgbClr val="0000FF"/>
                </a:solidFill>
                <a:latin typeface="Gill Sans MT" pitchFamily="34" charset="0"/>
              </a:rPr>
              <a:t>Defense News   </a:t>
            </a:r>
            <a:r>
              <a:rPr lang="en-US" sz="2400">
                <a:latin typeface="Gill Sans MT" pitchFamily="34" charset="0"/>
              </a:rPr>
              <a:t>04/02/07</a:t>
            </a:r>
          </a:p>
          <a:p>
            <a:pPr marL="0" lvl="1"/>
            <a:r>
              <a:rPr lang="en-US" sz="3200">
                <a:latin typeface="Gill Sans MT" pitchFamily="34" charset="0"/>
              </a:rPr>
              <a:t>“Is New U.S. Destroyer Unstable?”</a:t>
            </a:r>
            <a:endParaRPr lang="en-US" sz="2000">
              <a:latin typeface="Gill Sans MT" pitchFamily="34" charset="0"/>
            </a:endParaRPr>
          </a:p>
          <a:p>
            <a:pPr marL="457200" lvl="2"/>
            <a:endParaRPr lang="en-US">
              <a:solidFill>
                <a:srgbClr val="0000FF"/>
              </a:solidFill>
              <a:latin typeface="Gill Sans MT" pitchFamily="34" charset="0"/>
            </a:endParaRPr>
          </a:p>
        </p:txBody>
      </p:sp>
      <p:sp>
        <p:nvSpPr>
          <p:cNvPr id="35851" name="Rectangle 15"/>
          <p:cNvSpPr>
            <a:spLocks noChangeArrowheads="1"/>
          </p:cNvSpPr>
          <p:nvPr/>
        </p:nvSpPr>
        <p:spPr bwMode="auto">
          <a:xfrm>
            <a:off x="200025" y="4457700"/>
            <a:ext cx="8943975" cy="1892826"/>
          </a:xfrm>
          <a:prstGeom prst="rect">
            <a:avLst/>
          </a:prstGeom>
          <a:noFill/>
          <a:ln w="9525">
            <a:noFill/>
            <a:miter lim="800000"/>
            <a:headEnd/>
            <a:tailEnd/>
          </a:ln>
        </p:spPr>
        <p:txBody>
          <a:bodyPr>
            <a:spAutoFit/>
          </a:bodyPr>
          <a:lstStyle/>
          <a:p>
            <a:pPr lvl="1" indent="-457200">
              <a:lnSpc>
                <a:spcPct val="150000"/>
              </a:lnSpc>
              <a:buFont typeface="Arial" pitchFamily="34" charset="0"/>
              <a:buChar char="•"/>
            </a:pPr>
            <a:r>
              <a:rPr lang="en-US" sz="2600">
                <a:solidFill>
                  <a:srgbClr val="0000FF"/>
                </a:solidFill>
                <a:latin typeface="Gill Sans MT" pitchFamily="34" charset="0"/>
              </a:rPr>
              <a:t>Lesson Learned:  Can’t base radically new designs on historical experience, it’s not a good guide</a:t>
            </a:r>
          </a:p>
          <a:p>
            <a:pPr lvl="1" indent="-457200">
              <a:lnSpc>
                <a:spcPct val="150000"/>
              </a:lnSpc>
              <a:buFont typeface="Arial" pitchFamily="34" charset="0"/>
              <a:buChar char="•"/>
            </a:pPr>
            <a:r>
              <a:rPr lang="en-US" sz="2600">
                <a:solidFill>
                  <a:srgbClr val="0000FF"/>
                </a:solidFill>
                <a:latin typeface="Gill Sans MT" pitchFamily="34" charset="0"/>
              </a:rPr>
              <a:t>Need physics-based design tools to extrapolate</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5"/>
          <p:cNvSpPr>
            <a:spLocks noGrp="1"/>
          </p:cNvSpPr>
          <p:nvPr>
            <p:ph type="sldNum" sz="quarter" idx="12"/>
          </p:nvPr>
        </p:nvSpPr>
        <p:spPr>
          <a:xfrm>
            <a:off x="0" y="6613525"/>
            <a:ext cx="312906" cy="246221"/>
          </a:xfrm>
        </p:spPr>
        <p:txBody>
          <a:bodyPr/>
          <a:lstStyle/>
          <a:p>
            <a:pPr fontAlgn="base">
              <a:spcBef>
                <a:spcPct val="0"/>
              </a:spcBef>
              <a:spcAft>
                <a:spcPct val="0"/>
              </a:spcAft>
              <a:defRPr/>
            </a:pPr>
            <a:fld id="{BC4F7A0C-88E7-4AEE-B335-EF65F92836BD}" type="slidenum">
              <a:rPr lang="en-US" smtClean="0">
                <a:latin typeface="Gill Sans MT" pitchFamily="34" charset="0"/>
              </a:rPr>
              <a:pPr fontAlgn="base">
                <a:spcBef>
                  <a:spcPct val="0"/>
                </a:spcBef>
                <a:spcAft>
                  <a:spcPct val="0"/>
                </a:spcAft>
                <a:defRPr/>
              </a:pPr>
              <a:t>23</a:t>
            </a:fld>
            <a:endParaRPr lang="en-US" smtClean="0">
              <a:latin typeface="Gill Sans MT" pitchFamily="34" charset="0"/>
            </a:endParaRPr>
          </a:p>
        </p:txBody>
      </p:sp>
      <p:sp>
        <p:nvSpPr>
          <p:cNvPr id="7" name="Rectangle 3"/>
          <p:cNvSpPr txBox="1">
            <a:spLocks noChangeArrowheads="1"/>
          </p:cNvSpPr>
          <p:nvPr/>
        </p:nvSpPr>
        <p:spPr bwMode="auto">
          <a:xfrm>
            <a:off x="228600" y="2517775"/>
            <a:ext cx="6408738" cy="4340225"/>
          </a:xfrm>
          <a:prstGeom prst="rect">
            <a:avLst/>
          </a:prstGeom>
          <a:noFill/>
          <a:ln w="9525">
            <a:noFill/>
            <a:miter lim="800000"/>
            <a:headEnd/>
            <a:tailEnd/>
          </a:ln>
        </p:spPr>
        <p:txBody>
          <a:bodyPr>
            <a:spAutoFit/>
          </a:bodyPr>
          <a:lstStyle/>
          <a:p>
            <a:pPr marL="342900" indent="-342900">
              <a:spcBef>
                <a:spcPct val="50000"/>
              </a:spcBef>
              <a:buClr>
                <a:schemeClr val="folHlink"/>
              </a:buClr>
              <a:buSzPct val="80000"/>
              <a:buFont typeface="Wingdings" pitchFamily="2" charset="2"/>
              <a:buChar char="v"/>
              <a:defRPr/>
            </a:pPr>
            <a:r>
              <a:rPr lang="en-US" sz="2000" b="1" kern="0" dirty="0">
                <a:solidFill>
                  <a:srgbClr val="000000"/>
                </a:solidFill>
                <a:latin typeface="Gill Sans MT" pitchFamily="34" charset="0"/>
              </a:rPr>
              <a:t>$360M 12-year program to develop &amp; deploy 3 computational engineering tool sets for acquisition engineers</a:t>
            </a:r>
          </a:p>
          <a:p>
            <a:pPr marL="342900" indent="-342900" fontAlgn="auto">
              <a:spcBef>
                <a:spcPct val="50000"/>
              </a:spcBef>
              <a:spcAft>
                <a:spcPts val="0"/>
              </a:spcAft>
              <a:buClr>
                <a:schemeClr val="folHlink"/>
              </a:buClr>
              <a:buSzPct val="80000"/>
              <a:buFont typeface="Wingdings" pitchFamily="2" charset="2"/>
              <a:buChar char="v"/>
              <a:defRPr/>
            </a:pPr>
            <a:r>
              <a:rPr lang="en-US" sz="2800" b="1" kern="0" dirty="0">
                <a:solidFill>
                  <a:srgbClr val="FF0000"/>
                </a:solidFill>
                <a:latin typeface="Gill Sans MT" pitchFamily="34" charset="0"/>
              </a:rPr>
              <a:t>Air Vehicle </a:t>
            </a:r>
            <a:r>
              <a:rPr lang="en-US" sz="2000" b="1" kern="0" dirty="0">
                <a:solidFill>
                  <a:srgbClr val="000000"/>
                </a:solidFill>
                <a:latin typeface="Gill Sans MT" pitchFamily="34" charset="0"/>
              </a:rPr>
              <a:t>design tools</a:t>
            </a:r>
            <a:r>
              <a:rPr lang="en-US" sz="2000" kern="0" dirty="0">
                <a:solidFill>
                  <a:srgbClr val="000000"/>
                </a:solidFill>
                <a:latin typeface="Gill Sans MT" pitchFamily="34" charset="0"/>
              </a:rPr>
              <a:t>: Aerodynamics</a:t>
            </a:r>
            <a:r>
              <a:rPr lang="en-US" sz="2000" b="1" kern="0" dirty="0">
                <a:solidFill>
                  <a:srgbClr val="000000"/>
                </a:solidFill>
                <a:latin typeface="Gill Sans MT" pitchFamily="34" charset="0"/>
              </a:rPr>
              <a:t>, air frame, propulsion, control, </a:t>
            </a:r>
            <a:r>
              <a:rPr lang="en-US" sz="2000" kern="0" dirty="0">
                <a:solidFill>
                  <a:srgbClr val="000000"/>
                </a:solidFill>
                <a:latin typeface="Gill Sans MT" pitchFamily="34" charset="0"/>
              </a:rPr>
              <a:t>early rapid design</a:t>
            </a:r>
            <a:endParaRPr lang="en-US" sz="2000" b="1" kern="0" dirty="0">
              <a:solidFill>
                <a:srgbClr val="000000"/>
              </a:solidFill>
              <a:latin typeface="Gill Sans MT" pitchFamily="34" charset="0"/>
            </a:endParaRPr>
          </a:p>
          <a:p>
            <a:pPr marL="342900" indent="-342900">
              <a:spcBef>
                <a:spcPct val="50000"/>
              </a:spcBef>
              <a:buClr>
                <a:schemeClr val="folHlink"/>
              </a:buClr>
              <a:buSzPct val="80000"/>
              <a:buFont typeface="Wingdings" pitchFamily="2" charset="2"/>
              <a:buChar char="v"/>
              <a:defRPr/>
            </a:pPr>
            <a:r>
              <a:rPr lang="en-US" sz="2800" b="1" kern="0" dirty="0">
                <a:solidFill>
                  <a:srgbClr val="FF0000"/>
                </a:solidFill>
                <a:latin typeface="Gill Sans MT" pitchFamily="34" charset="0"/>
              </a:rPr>
              <a:t>Ship</a:t>
            </a:r>
            <a:r>
              <a:rPr lang="en-US" sz="2000" b="1" kern="0" dirty="0">
                <a:solidFill>
                  <a:srgbClr val="FF0000"/>
                </a:solidFill>
                <a:latin typeface="Gill Sans MT" pitchFamily="34" charset="0"/>
              </a:rPr>
              <a:t> </a:t>
            </a:r>
            <a:r>
              <a:rPr lang="en-US" sz="2000" b="1" kern="0" dirty="0">
                <a:solidFill>
                  <a:srgbClr val="000000"/>
                </a:solidFill>
                <a:latin typeface="Gill Sans MT" pitchFamily="34" charset="0"/>
              </a:rPr>
              <a:t>design tools: Early-stage design, shock damage and hydrodynamics performance</a:t>
            </a:r>
          </a:p>
          <a:p>
            <a:pPr marL="342900" indent="-342900">
              <a:spcBef>
                <a:spcPct val="50000"/>
              </a:spcBef>
              <a:buClr>
                <a:schemeClr val="folHlink"/>
              </a:buClr>
              <a:buSzPct val="80000"/>
              <a:buFont typeface="Wingdings" pitchFamily="2" charset="2"/>
              <a:buChar char="v"/>
              <a:defRPr/>
            </a:pPr>
            <a:r>
              <a:rPr lang="en-US" sz="2800" b="1" kern="0" dirty="0">
                <a:solidFill>
                  <a:srgbClr val="FF0000"/>
                </a:solidFill>
                <a:latin typeface="Gill Sans MT" pitchFamily="34" charset="0"/>
              </a:rPr>
              <a:t>RF Antenna </a:t>
            </a:r>
            <a:r>
              <a:rPr lang="en-US" sz="2000" b="1" kern="0" dirty="0">
                <a:solidFill>
                  <a:srgbClr val="000000"/>
                </a:solidFill>
                <a:latin typeface="Gill Sans MT" pitchFamily="34" charset="0"/>
              </a:rPr>
              <a:t>design tools: RF Antenna performance and integration with platforms</a:t>
            </a:r>
          </a:p>
          <a:p>
            <a:pPr marL="800100" lvl="1" indent="-342900">
              <a:spcBef>
                <a:spcPct val="50000"/>
              </a:spcBef>
              <a:buClr>
                <a:schemeClr val="folHlink"/>
              </a:buClr>
              <a:buSzPct val="143000"/>
              <a:buFont typeface="Arial" pitchFamily="34" charset="0"/>
              <a:buChar char="+"/>
              <a:defRPr/>
            </a:pPr>
            <a:r>
              <a:rPr lang="en-US" sz="2000" b="1" kern="0" dirty="0">
                <a:solidFill>
                  <a:srgbClr val="FF0000"/>
                </a:solidFill>
                <a:latin typeface="Gill Sans MT" pitchFamily="34" charset="0"/>
              </a:rPr>
              <a:t>Geometry and Mesh Generation</a:t>
            </a:r>
          </a:p>
        </p:txBody>
      </p:sp>
      <p:sp>
        <p:nvSpPr>
          <p:cNvPr id="10" name="Rectangle 2"/>
          <p:cNvSpPr txBox="1">
            <a:spLocks noChangeArrowheads="1"/>
          </p:cNvSpPr>
          <p:nvPr/>
        </p:nvSpPr>
        <p:spPr bwMode="auto">
          <a:xfrm>
            <a:off x="1047750" y="201613"/>
            <a:ext cx="8096250" cy="946150"/>
          </a:xfrm>
          <a:prstGeom prst="rect">
            <a:avLst/>
          </a:prstGeom>
          <a:noFill/>
          <a:ln w="9525">
            <a:noFill/>
            <a:miter lim="800000"/>
            <a:headEnd/>
            <a:tailEnd/>
          </a:ln>
        </p:spPr>
        <p:txBody>
          <a:bodyPr anchor="ctr">
            <a:spAutoFit/>
          </a:bodyPr>
          <a:lstStyle/>
          <a:p>
            <a:pPr algn="ctr">
              <a:lnSpc>
                <a:spcPct val="95000"/>
              </a:lnSpc>
              <a:defRPr/>
            </a:pPr>
            <a:r>
              <a:rPr lang="en-US" sz="2800" b="1" kern="0">
                <a:solidFill>
                  <a:srgbClr val="003366"/>
                </a:solidFill>
                <a:latin typeface="Gill Sans MT" pitchFamily="34" charset="0"/>
                <a:ea typeface="+mj-ea"/>
                <a:cs typeface="+mj-cs"/>
              </a:rPr>
              <a:t>Computational Research and Engineering Acquisition Tools and Environments</a:t>
            </a:r>
            <a:endParaRPr lang="en-US" sz="2800" b="1" kern="0" dirty="0">
              <a:solidFill>
                <a:srgbClr val="003366"/>
              </a:solidFill>
              <a:latin typeface="Gill Sans MT" pitchFamily="34" charset="0"/>
              <a:ea typeface="+mj-ea"/>
              <a:cs typeface="+mj-cs"/>
            </a:endParaRPr>
          </a:p>
        </p:txBody>
      </p:sp>
      <p:pic>
        <p:nvPicPr>
          <p:cNvPr id="36870" name="Picture 14" descr="CREATE Logo17"/>
          <p:cNvPicPr>
            <a:picLocks noChangeAspect="1" noChangeArrowheads="1"/>
          </p:cNvPicPr>
          <p:nvPr/>
        </p:nvPicPr>
        <p:blipFill>
          <a:blip r:embed="rId2" cstate="print"/>
          <a:srcRect l="25986" t="21458" r="22516" b="61617"/>
          <a:stretch>
            <a:fillRect/>
          </a:stretch>
        </p:blipFill>
        <p:spPr bwMode="auto">
          <a:xfrm>
            <a:off x="846138" y="1227138"/>
            <a:ext cx="4611687" cy="1171575"/>
          </a:xfrm>
          <a:prstGeom prst="rect">
            <a:avLst/>
          </a:prstGeom>
          <a:noFill/>
          <a:ln w="9525">
            <a:noFill/>
            <a:miter lim="800000"/>
            <a:headEnd/>
            <a:tailEnd/>
          </a:ln>
        </p:spPr>
      </p:pic>
      <p:grpSp>
        <p:nvGrpSpPr>
          <p:cNvPr id="36871" name="Group 12"/>
          <p:cNvGrpSpPr>
            <a:grpSpLocks/>
          </p:cNvGrpSpPr>
          <p:nvPr/>
        </p:nvGrpSpPr>
        <p:grpSpPr bwMode="auto">
          <a:xfrm>
            <a:off x="6451600" y="1265238"/>
            <a:ext cx="2692400" cy="5080000"/>
            <a:chOff x="6451600" y="1265238"/>
            <a:chExt cx="2692400" cy="5080000"/>
          </a:xfrm>
        </p:grpSpPr>
        <p:pic>
          <p:nvPicPr>
            <p:cNvPr id="36872" name="Picture 5" descr="CREATE"/>
            <p:cNvPicPr>
              <a:picLocks noChangeAspect="1" noChangeArrowheads="1"/>
            </p:cNvPicPr>
            <p:nvPr/>
          </p:nvPicPr>
          <p:blipFill>
            <a:blip r:embed="rId3" cstate="print"/>
            <a:srcRect/>
            <a:stretch>
              <a:fillRect/>
            </a:stretch>
          </p:blipFill>
          <p:spPr bwMode="auto">
            <a:xfrm>
              <a:off x="6511925" y="1265238"/>
              <a:ext cx="2632075" cy="5080000"/>
            </a:xfrm>
            <a:prstGeom prst="rect">
              <a:avLst/>
            </a:prstGeom>
            <a:noFill/>
            <a:ln w="9525">
              <a:noFill/>
              <a:miter lim="800000"/>
              <a:headEnd/>
              <a:tailEnd/>
            </a:ln>
          </p:spPr>
        </p:pic>
        <p:sp>
          <p:nvSpPr>
            <p:cNvPr id="36873" name="Rectangle 11"/>
            <p:cNvSpPr>
              <a:spLocks noChangeArrowheads="1"/>
            </p:cNvSpPr>
            <p:nvPr/>
          </p:nvSpPr>
          <p:spPr bwMode="auto">
            <a:xfrm>
              <a:off x="6451600" y="3268133"/>
              <a:ext cx="728133" cy="228600"/>
            </a:xfrm>
            <a:prstGeom prst="rect">
              <a:avLst/>
            </a:prstGeom>
            <a:solidFill>
              <a:schemeClr val="bg1"/>
            </a:solidFill>
            <a:ln w="12700" algn="ctr">
              <a:noFill/>
              <a:prstDash val="lgDash"/>
              <a:round/>
              <a:headEnd/>
              <a:tailEnd/>
            </a:ln>
          </p:spPr>
          <p:txBody>
            <a:bodyPr lIns="90488" tIns="44450" rIns="90488" bIns="44450"/>
            <a:lstStyle/>
            <a:p>
              <a:pPr algn="ctr" eaLnBrk="0" hangingPunct="0"/>
              <a:endParaRPr lang="en-US" sz="1600" b="1">
                <a:latin typeface="Gill Sans MT" pitchFamily="34" charset="0"/>
              </a:endParaRPr>
            </a:p>
          </p:txBody>
        </p:sp>
      </p:gr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Slide Number Placeholder 3"/>
          <p:cNvSpPr>
            <a:spLocks noGrp="1"/>
          </p:cNvSpPr>
          <p:nvPr>
            <p:ph type="sldNum" sz="quarter" idx="12"/>
          </p:nvPr>
        </p:nvSpPr>
        <p:spPr>
          <a:xfrm>
            <a:off x="8804275" y="6613525"/>
            <a:ext cx="312906" cy="246221"/>
          </a:xfrm>
        </p:spPr>
        <p:txBody>
          <a:bodyPr/>
          <a:lstStyle/>
          <a:p>
            <a:pPr fontAlgn="base">
              <a:spcBef>
                <a:spcPct val="0"/>
              </a:spcBef>
              <a:spcAft>
                <a:spcPct val="0"/>
              </a:spcAft>
              <a:defRPr/>
            </a:pPr>
            <a:fld id="{D2A86AB1-9CFC-4B4A-B633-D1FEB9AF5125}" type="slidenum">
              <a:rPr lang="en-US" smtClean="0">
                <a:latin typeface="Gill Sans MT" pitchFamily="34" charset="0"/>
              </a:rPr>
              <a:pPr fontAlgn="base">
                <a:spcBef>
                  <a:spcPct val="0"/>
                </a:spcBef>
                <a:spcAft>
                  <a:spcPct val="0"/>
                </a:spcAft>
                <a:defRPr/>
              </a:pPr>
              <a:t>24</a:t>
            </a:fld>
            <a:endParaRPr lang="en-US" smtClean="0">
              <a:latin typeface="Gill Sans MT" pitchFamily="34" charset="0"/>
            </a:endParaRPr>
          </a:p>
        </p:txBody>
      </p:sp>
      <p:pic>
        <p:nvPicPr>
          <p:cNvPr id="37892" name="Picture 2"/>
          <p:cNvPicPr>
            <a:picLocks noChangeAspect="1" noChangeArrowheads="1"/>
          </p:cNvPicPr>
          <p:nvPr/>
        </p:nvPicPr>
        <p:blipFill>
          <a:blip r:embed="rId2" cstate="print"/>
          <a:srcRect/>
          <a:stretch>
            <a:fillRect/>
          </a:stretch>
        </p:blipFill>
        <p:spPr bwMode="auto">
          <a:xfrm>
            <a:off x="8070850" y="1844675"/>
            <a:ext cx="914400" cy="425450"/>
          </a:xfrm>
          <a:prstGeom prst="rect">
            <a:avLst/>
          </a:prstGeom>
          <a:noFill/>
          <a:ln w="9525">
            <a:noFill/>
            <a:miter lim="800000"/>
            <a:headEnd/>
            <a:tailEnd/>
          </a:ln>
        </p:spPr>
      </p:pic>
      <p:pic>
        <p:nvPicPr>
          <p:cNvPr id="37894" name="Picture 4"/>
          <p:cNvPicPr>
            <a:picLocks noChangeAspect="1" noChangeArrowheads="1"/>
          </p:cNvPicPr>
          <p:nvPr/>
        </p:nvPicPr>
        <p:blipFill>
          <a:blip r:embed="rId3" cstate="print"/>
          <a:srcRect/>
          <a:stretch>
            <a:fillRect/>
          </a:stretch>
        </p:blipFill>
        <p:spPr bwMode="auto">
          <a:xfrm>
            <a:off x="8070850" y="2520950"/>
            <a:ext cx="914400" cy="609600"/>
          </a:xfrm>
          <a:prstGeom prst="rect">
            <a:avLst/>
          </a:prstGeom>
          <a:noFill/>
          <a:ln w="9525">
            <a:noFill/>
            <a:miter lim="800000"/>
            <a:headEnd/>
            <a:tailEnd/>
          </a:ln>
        </p:spPr>
      </p:pic>
      <p:pic>
        <p:nvPicPr>
          <p:cNvPr id="37895" name="Picture 5"/>
          <p:cNvPicPr>
            <a:picLocks noChangeAspect="1" noChangeArrowheads="1"/>
          </p:cNvPicPr>
          <p:nvPr/>
        </p:nvPicPr>
        <p:blipFill>
          <a:blip r:embed="rId4" cstate="print"/>
          <a:srcRect/>
          <a:stretch>
            <a:fillRect/>
          </a:stretch>
        </p:blipFill>
        <p:spPr bwMode="auto">
          <a:xfrm>
            <a:off x="8070850" y="4197350"/>
            <a:ext cx="914400" cy="746125"/>
          </a:xfrm>
          <a:prstGeom prst="rect">
            <a:avLst/>
          </a:prstGeom>
          <a:noFill/>
          <a:ln w="9525">
            <a:noFill/>
            <a:miter lim="800000"/>
            <a:headEnd/>
            <a:tailEnd/>
          </a:ln>
        </p:spPr>
      </p:pic>
      <p:pic>
        <p:nvPicPr>
          <p:cNvPr id="37896" name="Picture 6"/>
          <p:cNvPicPr>
            <a:picLocks noChangeAspect="1" noChangeArrowheads="1"/>
          </p:cNvPicPr>
          <p:nvPr/>
        </p:nvPicPr>
        <p:blipFill>
          <a:blip r:embed="rId5" cstate="print"/>
          <a:srcRect/>
          <a:stretch>
            <a:fillRect/>
          </a:stretch>
        </p:blipFill>
        <p:spPr bwMode="auto">
          <a:xfrm>
            <a:off x="8072438" y="3344863"/>
            <a:ext cx="914400" cy="592137"/>
          </a:xfrm>
          <a:prstGeom prst="rect">
            <a:avLst/>
          </a:prstGeom>
          <a:noFill/>
          <a:ln w="9525">
            <a:noFill/>
            <a:miter lim="800000"/>
            <a:headEnd/>
            <a:tailEnd/>
          </a:ln>
        </p:spPr>
      </p:pic>
      <p:pic>
        <p:nvPicPr>
          <p:cNvPr id="37897" name="Picture 7"/>
          <p:cNvPicPr>
            <a:picLocks noChangeAspect="1" noChangeArrowheads="1"/>
          </p:cNvPicPr>
          <p:nvPr/>
        </p:nvPicPr>
        <p:blipFill>
          <a:blip r:embed="rId6" cstate="print"/>
          <a:srcRect/>
          <a:stretch>
            <a:fillRect/>
          </a:stretch>
        </p:blipFill>
        <p:spPr bwMode="auto">
          <a:xfrm>
            <a:off x="8070850" y="5410200"/>
            <a:ext cx="914400" cy="660400"/>
          </a:xfrm>
          <a:prstGeom prst="rect">
            <a:avLst/>
          </a:prstGeom>
          <a:noFill/>
          <a:ln w="9525">
            <a:noFill/>
            <a:miter lim="800000"/>
            <a:headEnd/>
            <a:tailEnd/>
          </a:ln>
        </p:spPr>
      </p:pic>
      <p:sp>
        <p:nvSpPr>
          <p:cNvPr id="37898" name="Rectangle 8"/>
          <p:cNvSpPr>
            <a:spLocks noChangeArrowheads="1"/>
          </p:cNvSpPr>
          <p:nvPr/>
        </p:nvSpPr>
        <p:spPr bwMode="auto">
          <a:xfrm>
            <a:off x="1279525" y="242888"/>
            <a:ext cx="5410200" cy="615950"/>
          </a:xfrm>
          <a:prstGeom prst="rect">
            <a:avLst/>
          </a:prstGeom>
          <a:noFill/>
          <a:ln w="9525">
            <a:noFill/>
            <a:miter lim="800000"/>
            <a:headEnd/>
            <a:tailEnd/>
          </a:ln>
        </p:spPr>
        <p:txBody>
          <a:bodyPr lIns="0" tIns="0" rIns="0" bIns="0">
            <a:spAutoFit/>
          </a:bodyPr>
          <a:lstStyle/>
          <a:p>
            <a:pPr>
              <a:spcBef>
                <a:spcPct val="50000"/>
              </a:spcBef>
            </a:pPr>
            <a:r>
              <a:rPr lang="en-US" sz="2000">
                <a:solidFill>
                  <a:srgbClr val="0F3673"/>
                </a:solidFill>
                <a:latin typeface="Gill Sans MT" pitchFamily="34" charset="0"/>
              </a:rPr>
              <a:t>CREATE Air Vehicles Projects address major aircraft design challenges</a:t>
            </a:r>
          </a:p>
        </p:txBody>
      </p:sp>
      <p:grpSp>
        <p:nvGrpSpPr>
          <p:cNvPr id="37899" name="Group 9"/>
          <p:cNvGrpSpPr>
            <a:grpSpLocks/>
          </p:cNvGrpSpPr>
          <p:nvPr/>
        </p:nvGrpSpPr>
        <p:grpSpPr bwMode="auto">
          <a:xfrm>
            <a:off x="7462838" y="74613"/>
            <a:ext cx="1552575" cy="969962"/>
            <a:chOff x="101" y="967"/>
            <a:chExt cx="978" cy="611"/>
          </a:xfrm>
        </p:grpSpPr>
        <p:sp>
          <p:nvSpPr>
            <p:cNvPr id="37904" name="AutoShape 10"/>
            <p:cNvSpPr>
              <a:spLocks noChangeArrowheads="1"/>
            </p:cNvSpPr>
            <p:nvPr/>
          </p:nvSpPr>
          <p:spPr bwMode="auto">
            <a:xfrm>
              <a:off x="119" y="983"/>
              <a:ext cx="960" cy="595"/>
            </a:xfrm>
            <a:prstGeom prst="roundRect">
              <a:avLst>
                <a:gd name="adj" fmla="val 16667"/>
              </a:avLst>
            </a:prstGeom>
            <a:solidFill>
              <a:srgbClr val="023476"/>
            </a:solidFill>
            <a:ln w="12700">
              <a:solidFill>
                <a:schemeClr val="tx1"/>
              </a:solidFill>
              <a:round/>
              <a:headEnd/>
              <a:tailEnd/>
            </a:ln>
          </p:spPr>
          <p:txBody>
            <a:bodyPr wrap="none" anchor="ctr"/>
            <a:lstStyle/>
            <a:p>
              <a:endParaRPr lang="en-US">
                <a:latin typeface="Gill Sans MT" pitchFamily="34" charset="0"/>
              </a:endParaRPr>
            </a:p>
          </p:txBody>
        </p:sp>
        <p:pic>
          <p:nvPicPr>
            <p:cNvPr id="37905" name="Picture 11"/>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rot="587148">
              <a:off x="362" y="1125"/>
              <a:ext cx="633" cy="376"/>
            </a:xfrm>
            <a:prstGeom prst="rect">
              <a:avLst/>
            </a:prstGeom>
            <a:noFill/>
            <a:ln w="9525">
              <a:noFill/>
              <a:miter lim="800000"/>
              <a:headEnd/>
              <a:tailEnd/>
            </a:ln>
          </p:spPr>
        </p:pic>
        <p:sp>
          <p:nvSpPr>
            <p:cNvPr id="37906" name="Text Box 12"/>
            <p:cNvSpPr txBox="1">
              <a:spLocks noChangeArrowheads="1"/>
            </p:cNvSpPr>
            <p:nvPr/>
          </p:nvSpPr>
          <p:spPr bwMode="auto">
            <a:xfrm>
              <a:off x="224" y="967"/>
              <a:ext cx="739" cy="173"/>
            </a:xfrm>
            <a:prstGeom prst="rect">
              <a:avLst/>
            </a:prstGeom>
            <a:noFill/>
            <a:ln w="9525">
              <a:noFill/>
              <a:miter lim="800000"/>
              <a:headEnd/>
              <a:tailEnd/>
            </a:ln>
          </p:spPr>
          <p:txBody>
            <a:bodyPr>
              <a:spAutoFit/>
            </a:bodyPr>
            <a:lstStyle/>
            <a:p>
              <a:pPr>
                <a:spcBef>
                  <a:spcPct val="50000"/>
                </a:spcBef>
              </a:pPr>
              <a:r>
                <a:rPr lang="en-US" sz="1200">
                  <a:solidFill>
                    <a:schemeClr val="bg1"/>
                  </a:solidFill>
                  <a:latin typeface="Gill Sans MT" pitchFamily="34" charset="0"/>
                </a:rPr>
                <a:t>CREATE-AV</a:t>
              </a:r>
            </a:p>
          </p:txBody>
        </p:sp>
        <p:sp>
          <p:nvSpPr>
            <p:cNvPr id="413709" name="AutoShape 13"/>
            <p:cNvSpPr>
              <a:spLocks noChangeArrowheads="1"/>
            </p:cNvSpPr>
            <p:nvPr/>
          </p:nvSpPr>
          <p:spPr bwMode="auto">
            <a:xfrm>
              <a:off x="992" y="1176"/>
              <a:ext cx="48" cy="48"/>
            </a:xfrm>
            <a:prstGeom prst="star5">
              <a:avLst/>
            </a:prstGeom>
            <a:solidFill>
              <a:schemeClr val="bg1"/>
            </a:solidFill>
            <a:ln w="9525">
              <a:noFill/>
              <a:miter lim="800000"/>
              <a:headEnd/>
              <a:tailEnd/>
            </a:ln>
            <a:effectLst/>
          </p:spPr>
          <p:txBody>
            <a:bodyPr wrap="none" anchor="ctr"/>
            <a:lstStyle/>
            <a:p>
              <a:pPr fontAlgn="auto">
                <a:spcBef>
                  <a:spcPts val="0"/>
                </a:spcBef>
                <a:spcAft>
                  <a:spcPts val="0"/>
                </a:spcAft>
                <a:defRPr/>
              </a:pPr>
              <a:endParaRPr lang="en-US">
                <a:latin typeface="Gill Sans MT" pitchFamily="34" charset="0"/>
              </a:endParaRPr>
            </a:p>
          </p:txBody>
        </p:sp>
        <p:sp>
          <p:nvSpPr>
            <p:cNvPr id="413710" name="AutoShape 14"/>
            <p:cNvSpPr>
              <a:spLocks noChangeArrowheads="1"/>
            </p:cNvSpPr>
            <p:nvPr/>
          </p:nvSpPr>
          <p:spPr bwMode="auto">
            <a:xfrm>
              <a:off x="899" y="1146"/>
              <a:ext cx="48" cy="48"/>
            </a:xfrm>
            <a:prstGeom prst="star5">
              <a:avLst/>
            </a:prstGeom>
            <a:solidFill>
              <a:schemeClr val="bg1"/>
            </a:solidFill>
            <a:ln w="9525">
              <a:noFill/>
              <a:miter lim="800000"/>
              <a:headEnd/>
              <a:tailEnd/>
            </a:ln>
            <a:effectLst/>
          </p:spPr>
          <p:txBody>
            <a:bodyPr wrap="none" anchor="ctr"/>
            <a:lstStyle/>
            <a:p>
              <a:pPr fontAlgn="auto">
                <a:spcBef>
                  <a:spcPts val="0"/>
                </a:spcBef>
                <a:spcAft>
                  <a:spcPts val="0"/>
                </a:spcAft>
                <a:defRPr/>
              </a:pPr>
              <a:endParaRPr lang="en-US">
                <a:latin typeface="Gill Sans MT" pitchFamily="34" charset="0"/>
              </a:endParaRPr>
            </a:p>
          </p:txBody>
        </p:sp>
        <p:sp>
          <p:nvSpPr>
            <p:cNvPr id="413711" name="AutoShape 15"/>
            <p:cNvSpPr>
              <a:spLocks noChangeArrowheads="1"/>
            </p:cNvSpPr>
            <p:nvPr/>
          </p:nvSpPr>
          <p:spPr bwMode="auto">
            <a:xfrm>
              <a:off x="950" y="1257"/>
              <a:ext cx="48" cy="48"/>
            </a:xfrm>
            <a:prstGeom prst="star5">
              <a:avLst/>
            </a:prstGeom>
            <a:solidFill>
              <a:schemeClr val="bg1"/>
            </a:solidFill>
            <a:ln w="9525">
              <a:noFill/>
              <a:miter lim="800000"/>
              <a:headEnd/>
              <a:tailEnd/>
            </a:ln>
            <a:effectLst/>
          </p:spPr>
          <p:txBody>
            <a:bodyPr wrap="none" anchor="ctr"/>
            <a:lstStyle/>
            <a:p>
              <a:pPr fontAlgn="auto">
                <a:spcBef>
                  <a:spcPts val="0"/>
                </a:spcBef>
                <a:spcAft>
                  <a:spcPts val="0"/>
                </a:spcAft>
                <a:defRPr/>
              </a:pPr>
              <a:endParaRPr lang="en-US">
                <a:latin typeface="Gill Sans MT" pitchFamily="34" charset="0"/>
              </a:endParaRPr>
            </a:p>
          </p:txBody>
        </p:sp>
        <p:sp>
          <p:nvSpPr>
            <p:cNvPr id="37910" name="Text Box 16"/>
            <p:cNvSpPr txBox="1">
              <a:spLocks noChangeArrowheads="1"/>
            </p:cNvSpPr>
            <p:nvPr/>
          </p:nvSpPr>
          <p:spPr bwMode="auto">
            <a:xfrm>
              <a:off x="101" y="1114"/>
              <a:ext cx="496" cy="442"/>
            </a:xfrm>
            <a:prstGeom prst="rect">
              <a:avLst/>
            </a:prstGeom>
            <a:noFill/>
            <a:ln w="9525">
              <a:noFill/>
              <a:miter lim="800000"/>
              <a:headEnd/>
              <a:tailEnd/>
            </a:ln>
          </p:spPr>
          <p:txBody>
            <a:bodyPr>
              <a:spAutoFit/>
            </a:bodyPr>
            <a:lstStyle/>
            <a:p>
              <a:pPr>
                <a:spcBef>
                  <a:spcPct val="50000"/>
                </a:spcBef>
              </a:pPr>
              <a:r>
                <a:rPr lang="en-US" sz="1000">
                  <a:solidFill>
                    <a:srgbClr val="51739D"/>
                  </a:solidFill>
                  <a:latin typeface="Gill Sans MT" pitchFamily="34" charset="0"/>
                </a:rPr>
                <a:t>01</a:t>
              </a:r>
              <a:r>
                <a:rPr lang="en-US" sz="1000">
                  <a:solidFill>
                    <a:srgbClr val="A1C3EC"/>
                  </a:solidFill>
                  <a:latin typeface="Gill Sans MT" pitchFamily="34" charset="0"/>
                </a:rPr>
                <a:t>1</a:t>
              </a:r>
              <a:r>
                <a:rPr lang="en-US" sz="1000">
                  <a:solidFill>
                    <a:srgbClr val="51739D"/>
                  </a:solidFill>
                  <a:latin typeface="Gill Sans MT" pitchFamily="34" charset="0"/>
                </a:rPr>
                <a:t>0  </a:t>
              </a:r>
              <a:r>
                <a:rPr lang="en-US" sz="1000">
                  <a:solidFill>
                    <a:srgbClr val="FF8000"/>
                  </a:solidFill>
                  <a:latin typeface="Gill Sans MT" pitchFamily="34" charset="0"/>
                </a:rPr>
                <a:t> </a:t>
              </a:r>
              <a:r>
                <a:rPr lang="en-US" sz="1000">
                  <a:solidFill>
                    <a:srgbClr val="789BC4"/>
                  </a:solidFill>
                  <a:latin typeface="Gill Sans MT" pitchFamily="34" charset="0"/>
                </a:rPr>
                <a:t>01</a:t>
              </a:r>
              <a:r>
                <a:rPr lang="en-US" sz="1000">
                  <a:solidFill>
                    <a:srgbClr val="51739D"/>
                  </a:solidFill>
                  <a:latin typeface="Gill Sans MT" pitchFamily="34" charset="0"/>
                </a:rPr>
                <a:t>0</a:t>
              </a:r>
              <a:r>
                <a:rPr lang="en-US" sz="1000">
                  <a:solidFill>
                    <a:srgbClr val="A1C3EC"/>
                  </a:solidFill>
                  <a:latin typeface="Gill Sans MT" pitchFamily="34" charset="0"/>
                </a:rPr>
                <a:t>10      </a:t>
              </a:r>
              <a:r>
                <a:rPr lang="en-US" sz="1000">
                  <a:solidFill>
                    <a:srgbClr val="51739D"/>
                  </a:solidFill>
                  <a:latin typeface="Gill Sans MT" pitchFamily="34" charset="0"/>
                </a:rPr>
                <a:t>1</a:t>
              </a:r>
              <a:r>
                <a:rPr lang="en-US" sz="1000">
                  <a:solidFill>
                    <a:srgbClr val="A1C3EC"/>
                  </a:solidFill>
                  <a:latin typeface="Gill Sans MT" pitchFamily="34" charset="0"/>
                </a:rPr>
                <a:t>1</a:t>
              </a:r>
              <a:r>
                <a:rPr lang="en-US" sz="1000">
                  <a:solidFill>
                    <a:srgbClr val="51739D"/>
                  </a:solidFill>
                  <a:latin typeface="Gill Sans MT" pitchFamily="34" charset="0"/>
                </a:rPr>
                <a:t>00</a:t>
              </a:r>
              <a:r>
                <a:rPr lang="en-US" sz="1000">
                  <a:solidFill>
                    <a:srgbClr val="789BC4"/>
                  </a:solidFill>
                  <a:latin typeface="Gill Sans MT" pitchFamily="34" charset="0"/>
                </a:rPr>
                <a:t>1</a:t>
              </a:r>
              <a:r>
                <a:rPr lang="en-US" sz="1000">
                  <a:solidFill>
                    <a:srgbClr val="51739D"/>
                  </a:solidFill>
                  <a:latin typeface="Gill Sans MT" pitchFamily="34" charset="0"/>
                </a:rPr>
                <a:t>00</a:t>
              </a:r>
              <a:r>
                <a:rPr lang="en-US" sz="1000">
                  <a:solidFill>
                    <a:srgbClr val="FF8000"/>
                  </a:solidFill>
                  <a:latin typeface="Gill Sans MT" pitchFamily="34" charset="0"/>
                </a:rPr>
                <a:t> </a:t>
              </a:r>
              <a:r>
                <a:rPr lang="en-US" sz="1000">
                  <a:solidFill>
                    <a:srgbClr val="51739D"/>
                  </a:solidFill>
                  <a:latin typeface="Gill Sans MT" pitchFamily="34" charset="0"/>
                </a:rPr>
                <a:t>0</a:t>
              </a:r>
              <a:r>
                <a:rPr lang="en-US" sz="1000">
                  <a:solidFill>
                    <a:srgbClr val="789BC4"/>
                  </a:solidFill>
                  <a:latin typeface="Gill Sans MT" pitchFamily="34" charset="0"/>
                </a:rPr>
                <a:t>101</a:t>
              </a:r>
              <a:r>
                <a:rPr lang="en-US" sz="1000">
                  <a:solidFill>
                    <a:srgbClr val="A1C3EC"/>
                  </a:solidFill>
                  <a:latin typeface="Gill Sans MT" pitchFamily="34" charset="0"/>
                </a:rPr>
                <a:t>110</a:t>
              </a:r>
              <a:r>
                <a:rPr lang="en-US" sz="1000">
                  <a:solidFill>
                    <a:srgbClr val="789BC4"/>
                  </a:solidFill>
                  <a:latin typeface="Gill Sans MT" pitchFamily="34" charset="0"/>
                </a:rPr>
                <a:t>0</a:t>
              </a:r>
              <a:endParaRPr lang="en-US" sz="1000">
                <a:solidFill>
                  <a:srgbClr val="51739D"/>
                </a:solidFill>
                <a:latin typeface="Gill Sans MT" pitchFamily="34" charset="0"/>
              </a:endParaRPr>
            </a:p>
          </p:txBody>
        </p:sp>
      </p:grpSp>
      <p:sp>
        <p:nvSpPr>
          <p:cNvPr id="413713" name="Text Box 17"/>
          <p:cNvSpPr txBox="1">
            <a:spLocks noChangeArrowheads="1"/>
          </p:cNvSpPr>
          <p:nvPr/>
        </p:nvSpPr>
        <p:spPr bwMode="auto">
          <a:xfrm rot="-5400000">
            <a:off x="-1116004" y="3017810"/>
            <a:ext cx="2565383" cy="366767"/>
          </a:xfrm>
          <a:prstGeom prst="rect">
            <a:avLst/>
          </a:prstGeom>
          <a:noFill/>
          <a:ln w="57150">
            <a:noFill/>
            <a:miter lim="800000"/>
            <a:headEnd/>
            <a:tailEnd/>
          </a:ln>
          <a:effectLst>
            <a:prstShdw prst="shdw17" dist="17961" dir="2700000">
              <a:schemeClr val="accent1">
                <a:gamma/>
                <a:shade val="60000"/>
                <a:invGamma/>
              </a:schemeClr>
            </a:prstShdw>
          </a:effectLst>
        </p:spPr>
        <p:txBody>
          <a:bodyPr wrap="none" lIns="90488" tIns="44450" rIns="90488" bIns="44450">
            <a:spAutoFit/>
          </a:bodyPr>
          <a:lstStyle/>
          <a:p>
            <a:pPr fontAlgn="auto">
              <a:spcBef>
                <a:spcPts val="0"/>
              </a:spcBef>
              <a:spcAft>
                <a:spcPts val="0"/>
              </a:spcAft>
              <a:defRPr/>
            </a:pPr>
            <a:r>
              <a:rPr lang="en-US">
                <a:latin typeface="Gill Sans MT" pitchFamily="34" charset="0"/>
              </a:rPr>
              <a:t>Technical &amp; Development</a:t>
            </a:r>
          </a:p>
        </p:txBody>
      </p:sp>
      <p:sp>
        <p:nvSpPr>
          <p:cNvPr id="37901" name="AutoShape 18"/>
          <p:cNvSpPr>
            <a:spLocks/>
          </p:cNvSpPr>
          <p:nvPr/>
        </p:nvSpPr>
        <p:spPr bwMode="auto">
          <a:xfrm>
            <a:off x="414338" y="1639888"/>
            <a:ext cx="706437" cy="3121025"/>
          </a:xfrm>
          <a:prstGeom prst="leftBrace">
            <a:avLst>
              <a:gd name="adj1" fmla="val 36817"/>
              <a:gd name="adj2" fmla="val 50000"/>
            </a:avLst>
          </a:prstGeom>
          <a:noFill/>
          <a:ln w="9525">
            <a:solidFill>
              <a:schemeClr val="tx1"/>
            </a:solidFill>
            <a:round/>
            <a:headEnd/>
            <a:tailEnd/>
          </a:ln>
        </p:spPr>
        <p:txBody>
          <a:bodyPr wrap="none" lIns="90488" tIns="44450" rIns="90488" bIns="44450" anchor="ctr"/>
          <a:lstStyle/>
          <a:p>
            <a:endParaRPr lang="en-US">
              <a:latin typeface="Gill Sans MT" pitchFamily="34" charset="0"/>
            </a:endParaRPr>
          </a:p>
        </p:txBody>
      </p:sp>
      <p:sp>
        <p:nvSpPr>
          <p:cNvPr id="37902" name="AutoShape 19"/>
          <p:cNvSpPr>
            <a:spLocks/>
          </p:cNvSpPr>
          <p:nvPr/>
        </p:nvSpPr>
        <p:spPr bwMode="auto">
          <a:xfrm>
            <a:off x="406400" y="4932363"/>
            <a:ext cx="706438" cy="1527175"/>
          </a:xfrm>
          <a:prstGeom prst="leftBrace">
            <a:avLst>
              <a:gd name="adj1" fmla="val 18015"/>
              <a:gd name="adj2" fmla="val 50000"/>
            </a:avLst>
          </a:prstGeom>
          <a:noFill/>
          <a:ln w="9525">
            <a:solidFill>
              <a:schemeClr val="tx1"/>
            </a:solidFill>
            <a:round/>
            <a:headEnd/>
            <a:tailEnd/>
          </a:ln>
        </p:spPr>
        <p:txBody>
          <a:bodyPr wrap="none" lIns="90488" tIns="44450" rIns="90488" bIns="44450" anchor="ctr"/>
          <a:lstStyle/>
          <a:p>
            <a:endParaRPr lang="en-US">
              <a:latin typeface="Gill Sans MT" pitchFamily="34" charset="0"/>
            </a:endParaRPr>
          </a:p>
        </p:txBody>
      </p:sp>
      <p:sp>
        <p:nvSpPr>
          <p:cNvPr id="413716" name="Text Box 20"/>
          <p:cNvSpPr txBox="1">
            <a:spLocks noChangeArrowheads="1"/>
          </p:cNvSpPr>
          <p:nvPr/>
        </p:nvSpPr>
        <p:spPr bwMode="auto">
          <a:xfrm rot="-5400000">
            <a:off x="-717690" y="5524473"/>
            <a:ext cx="1768755" cy="366767"/>
          </a:xfrm>
          <a:prstGeom prst="rect">
            <a:avLst/>
          </a:prstGeom>
          <a:noFill/>
          <a:ln w="57150">
            <a:noFill/>
            <a:miter lim="800000"/>
            <a:headEnd/>
            <a:tailEnd/>
          </a:ln>
          <a:effectLst>
            <a:prstShdw prst="shdw17" dist="17961" dir="2700000">
              <a:schemeClr val="accent1">
                <a:gamma/>
                <a:shade val="60000"/>
                <a:invGamma/>
              </a:schemeClr>
            </a:prstShdw>
          </a:effectLst>
        </p:spPr>
        <p:txBody>
          <a:bodyPr wrap="none" lIns="90488" tIns="44450" rIns="90488" bIns="44450">
            <a:spAutoFit/>
          </a:bodyPr>
          <a:lstStyle/>
          <a:p>
            <a:pPr fontAlgn="auto">
              <a:spcBef>
                <a:spcPts val="0"/>
              </a:spcBef>
              <a:spcAft>
                <a:spcPts val="0"/>
              </a:spcAft>
              <a:defRPr/>
            </a:pPr>
            <a:r>
              <a:rPr lang="en-US">
                <a:latin typeface="Gill Sans MT" pitchFamily="34" charset="0"/>
              </a:rPr>
              <a:t>Transition &amp; V&amp;V</a:t>
            </a:r>
          </a:p>
        </p:txBody>
      </p:sp>
      <p:sp>
        <p:nvSpPr>
          <p:cNvPr id="23" name="Text Box 3"/>
          <p:cNvSpPr txBox="1">
            <a:spLocks noChangeArrowheads="1"/>
          </p:cNvSpPr>
          <p:nvPr/>
        </p:nvSpPr>
        <p:spPr bwMode="auto">
          <a:xfrm>
            <a:off x="511175" y="1254125"/>
            <a:ext cx="7761288" cy="4893647"/>
          </a:xfrm>
          <a:prstGeom prst="rect">
            <a:avLst/>
          </a:prstGeom>
          <a:noFill/>
          <a:ln w="9525">
            <a:noFill/>
            <a:miter lim="800000"/>
            <a:headEnd/>
            <a:tailEnd/>
          </a:ln>
        </p:spPr>
        <p:txBody>
          <a:bodyPr>
            <a:spAutoFit/>
          </a:bodyPr>
          <a:lstStyle/>
          <a:p>
            <a:pPr marL="460375" indent="-460375"/>
            <a:r>
              <a:rPr lang="en-US" dirty="0">
                <a:latin typeface="Gill Sans MT" pitchFamily="34" charset="0"/>
              </a:rPr>
              <a:t>Proposed Computational Engineering Software Products and Activity</a:t>
            </a: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buFontTx/>
              <a:buChar char="•"/>
            </a:pPr>
            <a:r>
              <a:rPr lang="en-US" dirty="0" err="1" smtClean="0">
                <a:latin typeface="Gill Sans MT" pitchFamily="34" charset="0"/>
              </a:rPr>
              <a:t>DaVinci</a:t>
            </a:r>
            <a:r>
              <a:rPr lang="en-US" dirty="0" smtClean="0">
                <a:latin typeface="Gill Sans MT" pitchFamily="34" charset="0"/>
              </a:rPr>
              <a:t>: </a:t>
            </a:r>
            <a:r>
              <a:rPr lang="en-US" dirty="0">
                <a:latin typeface="Gill Sans MT" pitchFamily="34" charset="0"/>
              </a:rPr>
              <a:t>Conceptual Design, next generation software to enable CSE insertion into early phase acquisition, advanced conceptual design, and virtual prototyping</a:t>
            </a:r>
            <a:endParaRPr lang="en-US" sz="1000" dirty="0">
              <a:latin typeface="Gill Sans MT" pitchFamily="34" charset="0"/>
            </a:endParaRP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buFontTx/>
              <a:buChar char="•"/>
            </a:pPr>
            <a:r>
              <a:rPr lang="en-US" dirty="0">
                <a:latin typeface="Gill Sans MT" pitchFamily="34" charset="0"/>
              </a:rPr>
              <a:t>KESTREL:  Next generation high-fidelity multi-physics simulation for </a:t>
            </a:r>
            <a:r>
              <a:rPr lang="en-US" i="1" dirty="0">
                <a:latin typeface="Gill Sans MT" pitchFamily="34" charset="0"/>
              </a:rPr>
              <a:t>FIXED-WING</a:t>
            </a:r>
            <a:r>
              <a:rPr lang="en-US" dirty="0">
                <a:latin typeface="Gill Sans MT" pitchFamily="34" charset="0"/>
              </a:rPr>
              <a:t> air vehicles</a:t>
            </a:r>
            <a:endParaRPr lang="en-US" sz="1000" dirty="0">
              <a:latin typeface="Gill Sans MT" pitchFamily="34" charset="0"/>
            </a:endParaRP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buFontTx/>
              <a:buChar char="•"/>
            </a:pPr>
            <a:r>
              <a:rPr lang="en-US" dirty="0">
                <a:latin typeface="Gill Sans MT" pitchFamily="34" charset="0"/>
              </a:rPr>
              <a:t>HELIOS:  Next generation high-fidelity multi-physics simulation for </a:t>
            </a:r>
            <a:r>
              <a:rPr lang="en-US" i="1" dirty="0">
                <a:latin typeface="Gill Sans MT" pitchFamily="34" charset="0"/>
              </a:rPr>
              <a:t>ROTARY-WING</a:t>
            </a:r>
            <a:r>
              <a:rPr lang="en-US" dirty="0">
                <a:latin typeface="Gill Sans MT" pitchFamily="34" charset="0"/>
              </a:rPr>
              <a:t> air vehicles</a:t>
            </a:r>
            <a:endParaRPr lang="en-US" sz="300" dirty="0">
              <a:latin typeface="Gill Sans MT" pitchFamily="34" charset="0"/>
            </a:endParaRP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buFontTx/>
              <a:buChar char="•"/>
            </a:pPr>
            <a:r>
              <a:rPr lang="en-US" dirty="0" err="1" smtClean="0">
                <a:latin typeface="Gill Sans MT" pitchFamily="34" charset="0"/>
              </a:rPr>
              <a:t>Firebolt</a:t>
            </a:r>
            <a:r>
              <a:rPr lang="en-US" dirty="0" smtClean="0">
                <a:latin typeface="Gill Sans MT" pitchFamily="34" charset="0"/>
              </a:rPr>
              <a:t>:  </a:t>
            </a:r>
            <a:r>
              <a:rPr lang="en-US" dirty="0">
                <a:latin typeface="Gill Sans MT" pitchFamily="34" charset="0"/>
              </a:rPr>
              <a:t>Next generation software to enable high-fidelity analysis of AIRFRAME/PROPULSION INTEGRATION</a:t>
            </a: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endParaRPr lang="en-US" sz="300" dirty="0">
              <a:latin typeface="Gill Sans MT" pitchFamily="34" charset="0"/>
            </a:endParaRPr>
          </a:p>
          <a:p>
            <a:pPr marL="460375" indent="-460375">
              <a:buFontTx/>
              <a:buChar char="•"/>
            </a:pPr>
            <a:r>
              <a:rPr lang="en-US" dirty="0">
                <a:latin typeface="Gill Sans MT" pitchFamily="34" charset="0"/>
              </a:rPr>
              <a:t>SHADOW-OPS:  Primary mechanism to validate AV CSE software products and process changes to targeted acquisition workflows; transition CREATE-AV technology into acquisition workforce; and to build bridges between AV CSE software development teams and targeted acquisition organizations.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xfrm>
            <a:off x="8804275" y="6613525"/>
            <a:ext cx="312906" cy="246221"/>
          </a:xfrm>
        </p:spPr>
        <p:txBody>
          <a:bodyPr/>
          <a:lstStyle/>
          <a:p>
            <a:pPr fontAlgn="base">
              <a:spcBef>
                <a:spcPct val="0"/>
              </a:spcBef>
              <a:spcAft>
                <a:spcPct val="0"/>
              </a:spcAft>
              <a:defRPr/>
            </a:pPr>
            <a:fld id="{65D1027B-2E94-471E-9C06-4E619B0A4C72}" type="slidenum">
              <a:rPr lang="en-US" smtClean="0">
                <a:latin typeface="Gill Sans MT" pitchFamily="34" charset="0"/>
              </a:rPr>
              <a:pPr fontAlgn="base">
                <a:spcBef>
                  <a:spcPct val="0"/>
                </a:spcBef>
                <a:spcAft>
                  <a:spcPct val="0"/>
                </a:spcAft>
                <a:defRPr/>
              </a:pPr>
              <a:t>25</a:t>
            </a:fld>
            <a:endParaRPr lang="en-US" smtClean="0">
              <a:latin typeface="Gill Sans MT" pitchFamily="34" charset="0"/>
            </a:endParaRPr>
          </a:p>
        </p:txBody>
      </p:sp>
      <p:sp>
        <p:nvSpPr>
          <p:cNvPr id="38915" name="Rectangle 2"/>
          <p:cNvSpPr>
            <a:spLocks noGrp="1" noChangeArrowheads="1"/>
          </p:cNvSpPr>
          <p:nvPr>
            <p:ph type="title"/>
          </p:nvPr>
        </p:nvSpPr>
        <p:spPr>
          <a:xfrm>
            <a:off x="1073150" y="0"/>
            <a:ext cx="7869238" cy="1200150"/>
          </a:xfrm>
        </p:spPr>
        <p:txBody>
          <a:bodyPr/>
          <a:lstStyle/>
          <a:p>
            <a:pPr eaLnBrk="1" hangingPunct="1"/>
            <a:r>
              <a:rPr lang="en-US" sz="3400" smtClean="0"/>
              <a:t>CREATE-Ships </a:t>
            </a:r>
            <a:r>
              <a:rPr lang="en-US" sz="3600" smtClean="0"/>
              <a:t>Goal:  Develop Optimized Total Warship Designs</a:t>
            </a:r>
            <a:endParaRPr lang="en-US" sz="3400" smtClean="0"/>
          </a:p>
        </p:txBody>
      </p:sp>
      <p:sp>
        <p:nvSpPr>
          <p:cNvPr id="38916" name="Rectangle 3"/>
          <p:cNvSpPr>
            <a:spLocks noGrp="1" noChangeArrowheads="1"/>
          </p:cNvSpPr>
          <p:nvPr>
            <p:ph type="body" idx="1"/>
          </p:nvPr>
        </p:nvSpPr>
        <p:spPr>
          <a:xfrm>
            <a:off x="287338" y="1325563"/>
            <a:ext cx="6373812" cy="5000625"/>
          </a:xfrm>
        </p:spPr>
        <p:txBody>
          <a:bodyPr/>
          <a:lstStyle/>
          <a:p>
            <a:pPr marL="457200" indent="-457200" eaLnBrk="1" hangingPunct="1">
              <a:spcBef>
                <a:spcPct val="25000"/>
              </a:spcBef>
              <a:buFont typeface="Wingdings" pitchFamily="2" charset="2"/>
              <a:buNone/>
            </a:pPr>
            <a:r>
              <a:rPr lang="en-US" sz="2200" smtClean="0"/>
              <a:t>Develop computational tools for:</a:t>
            </a:r>
          </a:p>
          <a:p>
            <a:pPr marL="457200" indent="-457200" eaLnBrk="1" hangingPunct="1">
              <a:spcBef>
                <a:spcPct val="25000"/>
              </a:spcBef>
              <a:buFont typeface="Wingdings" pitchFamily="2" charset="2"/>
              <a:buAutoNum type="arabicPeriod"/>
            </a:pPr>
            <a:r>
              <a:rPr lang="en-US" sz="2200" smtClean="0"/>
              <a:t>Rapid Design Capability and Design Synthesis</a:t>
            </a:r>
          </a:p>
          <a:p>
            <a:pPr marL="914400" lvl="1" indent="-457200" eaLnBrk="1" hangingPunct="1">
              <a:spcBef>
                <a:spcPct val="25000"/>
              </a:spcBef>
            </a:pPr>
            <a:r>
              <a:rPr lang="en-US" sz="2200" b="0" smtClean="0"/>
              <a:t>Rapid development, assessment, and integration of candidate ship designs to avoid cost versus capability mismatches</a:t>
            </a:r>
          </a:p>
          <a:p>
            <a:pPr marL="457200" indent="-457200" eaLnBrk="1" hangingPunct="1">
              <a:spcBef>
                <a:spcPct val="25000"/>
              </a:spcBef>
              <a:buFont typeface="Wingdings" pitchFamily="2" charset="2"/>
              <a:buAutoNum type="arabicPeriod"/>
            </a:pPr>
            <a:r>
              <a:rPr lang="en-US" sz="2200" smtClean="0"/>
              <a:t>Ship Hydrodynamics</a:t>
            </a:r>
          </a:p>
          <a:p>
            <a:pPr marL="914400" lvl="1" indent="-457200" eaLnBrk="1" hangingPunct="1">
              <a:spcBef>
                <a:spcPct val="25000"/>
              </a:spcBef>
            </a:pPr>
            <a:r>
              <a:rPr lang="en-US" sz="2200" b="0" smtClean="0"/>
              <a:t>Accelerate and improve all stages of ship hydrodynamic design </a:t>
            </a:r>
            <a:endParaRPr lang="en-US" sz="2200" smtClean="0"/>
          </a:p>
          <a:p>
            <a:pPr marL="457200" indent="-457200" eaLnBrk="1" hangingPunct="1">
              <a:spcBef>
                <a:spcPct val="25000"/>
              </a:spcBef>
              <a:buFont typeface="Wingdings" pitchFamily="2" charset="2"/>
              <a:buAutoNum type="arabicPeriod"/>
            </a:pPr>
            <a:r>
              <a:rPr lang="en-US" sz="2200" smtClean="0"/>
              <a:t>Ship Shock &amp; Damage</a:t>
            </a:r>
          </a:p>
          <a:p>
            <a:pPr marL="914400" lvl="1" indent="-457200" eaLnBrk="1" hangingPunct="1">
              <a:spcBef>
                <a:spcPct val="25000"/>
              </a:spcBef>
            </a:pPr>
            <a:r>
              <a:rPr lang="en-US" sz="2200" b="0" smtClean="0"/>
              <a:t>Provide analysis of shock and damage effects and reduce need for tests to assess ship shock and damage effects</a:t>
            </a:r>
          </a:p>
        </p:txBody>
      </p:sp>
      <p:grpSp>
        <p:nvGrpSpPr>
          <p:cNvPr id="38917" name="Group 4"/>
          <p:cNvGrpSpPr>
            <a:grpSpLocks/>
          </p:cNvGrpSpPr>
          <p:nvPr/>
        </p:nvGrpSpPr>
        <p:grpSpPr bwMode="auto">
          <a:xfrm>
            <a:off x="6670675" y="1492250"/>
            <a:ext cx="2309813" cy="1301567"/>
            <a:chOff x="240" y="680"/>
            <a:chExt cx="2544" cy="1433"/>
          </a:xfrm>
        </p:grpSpPr>
        <p:pic>
          <p:nvPicPr>
            <p:cNvPr id="38920" name="Picture 5" descr="Picture Multi Mission rev a small"/>
            <p:cNvPicPr>
              <a:picLocks noChangeAspect="1" noChangeArrowheads="1"/>
            </p:cNvPicPr>
            <p:nvPr/>
          </p:nvPicPr>
          <p:blipFill>
            <a:blip r:embed="rId3" cstate="print">
              <a:clrChange>
                <a:clrFrom>
                  <a:srgbClr val="FFFFFF"/>
                </a:clrFrom>
                <a:clrTo>
                  <a:srgbClr val="FFFFFF">
                    <a:alpha val="0"/>
                  </a:srgbClr>
                </a:clrTo>
              </a:clrChange>
            </a:blip>
            <a:srcRect t="20811"/>
            <a:stretch>
              <a:fillRect/>
            </a:stretch>
          </p:blipFill>
          <p:spPr bwMode="auto">
            <a:xfrm>
              <a:off x="240" y="680"/>
              <a:ext cx="2320" cy="1096"/>
            </a:xfrm>
            <a:prstGeom prst="rect">
              <a:avLst/>
            </a:prstGeom>
            <a:solidFill>
              <a:schemeClr val="bg1"/>
            </a:solidFill>
            <a:ln w="9525">
              <a:noFill/>
              <a:miter lim="800000"/>
              <a:headEnd/>
              <a:tailEnd/>
            </a:ln>
          </p:spPr>
        </p:pic>
        <p:sp>
          <p:nvSpPr>
            <p:cNvPr id="38921" name="Text Box 6"/>
            <p:cNvSpPr txBox="1">
              <a:spLocks noChangeArrowheads="1"/>
            </p:cNvSpPr>
            <p:nvPr/>
          </p:nvSpPr>
          <p:spPr bwMode="auto">
            <a:xfrm>
              <a:off x="1728" y="1334"/>
              <a:ext cx="1056" cy="779"/>
            </a:xfrm>
            <a:prstGeom prst="rect">
              <a:avLst/>
            </a:prstGeom>
            <a:solidFill>
              <a:schemeClr val="bg1"/>
            </a:solidFill>
            <a:ln w="76200" algn="ctr">
              <a:noFill/>
              <a:miter lim="800000"/>
              <a:headEnd/>
              <a:tailEnd/>
            </a:ln>
          </p:spPr>
          <p:txBody>
            <a:bodyPr>
              <a:spAutoFit/>
            </a:bodyPr>
            <a:lstStyle/>
            <a:p>
              <a:r>
                <a:rPr lang="en-US" sz="1000" dirty="0">
                  <a:latin typeface="Gill Sans MT" pitchFamily="34" charset="0"/>
                  <a:cs typeface="Arial" pitchFamily="34" charset="0"/>
                </a:rPr>
                <a:t>FY03 OPNAV Sponsored Cruiser Concept</a:t>
              </a:r>
            </a:p>
          </p:txBody>
        </p:sp>
      </p:grpSp>
      <p:pic>
        <p:nvPicPr>
          <p:cNvPr id="38918" name="Picture 7" descr="ShipTest"/>
          <p:cNvPicPr>
            <a:picLocks noChangeAspect="1" noChangeArrowheads="1"/>
          </p:cNvPicPr>
          <p:nvPr/>
        </p:nvPicPr>
        <p:blipFill>
          <a:blip r:embed="rId4" cstate="print"/>
          <a:srcRect/>
          <a:stretch>
            <a:fillRect/>
          </a:stretch>
        </p:blipFill>
        <p:spPr bwMode="auto">
          <a:xfrm>
            <a:off x="6746875" y="5424488"/>
            <a:ext cx="2397125" cy="1433512"/>
          </a:xfrm>
          <a:prstGeom prst="rect">
            <a:avLst/>
          </a:prstGeom>
          <a:noFill/>
          <a:ln w="12700">
            <a:solidFill>
              <a:schemeClr val="bg2"/>
            </a:solidFill>
            <a:miter lim="800000"/>
            <a:headEnd/>
            <a:tailEnd/>
          </a:ln>
        </p:spPr>
      </p:pic>
      <p:pic>
        <p:nvPicPr>
          <p:cNvPr id="38919" name="Picture 8" descr="HeavySeas"/>
          <p:cNvPicPr>
            <a:picLocks noChangeAspect="1" noChangeArrowheads="1"/>
          </p:cNvPicPr>
          <p:nvPr/>
        </p:nvPicPr>
        <p:blipFill>
          <a:blip r:embed="rId5" cstate="print"/>
          <a:srcRect b="8047"/>
          <a:stretch>
            <a:fillRect/>
          </a:stretch>
        </p:blipFill>
        <p:spPr bwMode="auto">
          <a:xfrm>
            <a:off x="6745288" y="3779838"/>
            <a:ext cx="2260600" cy="1485900"/>
          </a:xfrm>
          <a:prstGeom prst="rect">
            <a:avLst/>
          </a:prstGeom>
          <a:noFill/>
          <a:ln w="12700">
            <a:solidFill>
              <a:schemeClr val="bg2"/>
            </a:solid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6420" y="1093059"/>
            <a:ext cx="28956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Gill Sans MT" pitchFamily="34" charset="0"/>
              </a:rPr>
              <a:t>Geometry Creation</a:t>
            </a:r>
          </a:p>
          <a:p>
            <a:pPr algn="ctr"/>
            <a:r>
              <a:rPr lang="en-US" dirty="0" smtClean="0">
                <a:solidFill>
                  <a:schemeClr val="tx1"/>
                </a:solidFill>
                <a:latin typeface="Gill Sans MT" pitchFamily="34" charset="0"/>
              </a:rPr>
              <a:t>Commercial CAD Tools</a:t>
            </a:r>
            <a:endParaRPr lang="en-US" dirty="0">
              <a:solidFill>
                <a:schemeClr val="tx1"/>
              </a:solidFill>
              <a:latin typeface="Gill Sans MT" pitchFamily="34" charset="0"/>
            </a:endParaRPr>
          </a:p>
        </p:txBody>
      </p:sp>
      <p:sp>
        <p:nvSpPr>
          <p:cNvPr id="3" name="Rectangle 2"/>
          <p:cNvSpPr/>
          <p:nvPr/>
        </p:nvSpPr>
        <p:spPr>
          <a:xfrm>
            <a:off x="3136421" y="2144044"/>
            <a:ext cx="28956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Gill Sans MT" pitchFamily="34" charset="0"/>
              </a:rPr>
              <a:t>Mesh Generation</a:t>
            </a:r>
            <a:br>
              <a:rPr lang="en-US" dirty="0" smtClean="0">
                <a:solidFill>
                  <a:schemeClr val="tx1"/>
                </a:solidFill>
                <a:latin typeface="Gill Sans MT" pitchFamily="34" charset="0"/>
              </a:rPr>
            </a:br>
            <a:r>
              <a:rPr lang="en-US" dirty="0" smtClean="0">
                <a:solidFill>
                  <a:schemeClr val="tx1"/>
                </a:solidFill>
                <a:latin typeface="Gill Sans MT" pitchFamily="34" charset="0"/>
              </a:rPr>
              <a:t>CREATE-MG</a:t>
            </a:r>
            <a:endParaRPr lang="en-US" dirty="0">
              <a:solidFill>
                <a:schemeClr val="tx1"/>
              </a:solidFill>
              <a:latin typeface="Gill Sans MT" pitchFamily="34" charset="0"/>
            </a:endParaRPr>
          </a:p>
        </p:txBody>
      </p:sp>
      <p:sp>
        <p:nvSpPr>
          <p:cNvPr id="4" name="Rectangle 3"/>
          <p:cNvSpPr/>
          <p:nvPr/>
        </p:nvSpPr>
        <p:spPr>
          <a:xfrm>
            <a:off x="3162300" y="3110201"/>
            <a:ext cx="28956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Gill Sans MT" pitchFamily="34" charset="0"/>
              </a:rPr>
              <a:t>Boundary Condition &amp; Material Specification</a:t>
            </a:r>
            <a:br>
              <a:rPr lang="en-US" dirty="0" smtClean="0">
                <a:solidFill>
                  <a:schemeClr val="tx1"/>
                </a:solidFill>
                <a:latin typeface="Gill Sans MT" pitchFamily="34" charset="0"/>
              </a:rPr>
            </a:br>
            <a:r>
              <a:rPr lang="en-US" dirty="0" smtClean="0">
                <a:solidFill>
                  <a:schemeClr val="tx1"/>
                </a:solidFill>
                <a:latin typeface="Gill Sans MT" pitchFamily="34" charset="0"/>
              </a:rPr>
              <a:t>SENTRI / Pre-Processing</a:t>
            </a:r>
            <a:endParaRPr lang="en-US" dirty="0">
              <a:solidFill>
                <a:schemeClr val="tx1"/>
              </a:solidFill>
              <a:latin typeface="Gill Sans MT" pitchFamily="34" charset="0"/>
            </a:endParaRPr>
          </a:p>
        </p:txBody>
      </p:sp>
      <p:cxnSp>
        <p:nvCxnSpPr>
          <p:cNvPr id="5" name="Straight Connector 4"/>
          <p:cNvCxnSpPr/>
          <p:nvPr/>
        </p:nvCxnSpPr>
        <p:spPr>
          <a:xfrm rot="16200000" flipH="1">
            <a:off x="3877573" y="5003700"/>
            <a:ext cx="1492374"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404954" y="4174339"/>
            <a:ext cx="2099095" cy="369332"/>
          </a:xfrm>
          <a:prstGeom prst="rect">
            <a:avLst/>
          </a:prstGeom>
          <a:noFill/>
        </p:spPr>
        <p:txBody>
          <a:bodyPr wrap="square" rtlCol="0">
            <a:spAutoFit/>
          </a:bodyPr>
          <a:lstStyle/>
          <a:p>
            <a:r>
              <a:rPr lang="en-US" dirty="0" smtClean="0">
                <a:latin typeface="Gill Sans MT" pitchFamily="34" charset="0"/>
              </a:rPr>
              <a:t>First-Order Codes</a:t>
            </a:r>
            <a:endParaRPr lang="en-US" dirty="0">
              <a:latin typeface="Gill Sans MT" pitchFamily="34" charset="0"/>
            </a:endParaRPr>
          </a:p>
        </p:txBody>
      </p:sp>
      <p:sp>
        <p:nvSpPr>
          <p:cNvPr id="7" name="TextBox 6"/>
          <p:cNvSpPr txBox="1"/>
          <p:nvPr/>
        </p:nvSpPr>
        <p:spPr>
          <a:xfrm>
            <a:off x="5719744" y="4158093"/>
            <a:ext cx="2601295" cy="369332"/>
          </a:xfrm>
          <a:prstGeom prst="rect">
            <a:avLst/>
          </a:prstGeom>
          <a:noFill/>
        </p:spPr>
        <p:txBody>
          <a:bodyPr wrap="square" rtlCol="0">
            <a:spAutoFit/>
          </a:bodyPr>
          <a:lstStyle/>
          <a:p>
            <a:pPr algn="ctr"/>
            <a:r>
              <a:rPr lang="en-US" dirty="0" smtClean="0">
                <a:latin typeface="Gill Sans MT" pitchFamily="34" charset="0"/>
              </a:rPr>
              <a:t>High-Fidelity Codes</a:t>
            </a:r>
            <a:endParaRPr lang="en-US" dirty="0">
              <a:latin typeface="Gill Sans MT" pitchFamily="34" charset="0"/>
            </a:endParaRPr>
          </a:p>
        </p:txBody>
      </p:sp>
      <p:sp>
        <p:nvSpPr>
          <p:cNvPr id="8" name="Rectangle 7"/>
          <p:cNvSpPr/>
          <p:nvPr/>
        </p:nvSpPr>
        <p:spPr>
          <a:xfrm>
            <a:off x="441960" y="4576692"/>
            <a:ext cx="3664213" cy="12526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Gill Sans MT" pitchFamily="34" charset="0"/>
              </a:rPr>
              <a:t>Waveguides, </a:t>
            </a:r>
            <a:br>
              <a:rPr lang="en-US" sz="1600" dirty="0" smtClean="0">
                <a:solidFill>
                  <a:schemeClr val="tx1"/>
                </a:solidFill>
                <a:latin typeface="Gill Sans MT" pitchFamily="34" charset="0"/>
              </a:rPr>
            </a:br>
            <a:r>
              <a:rPr lang="en-US" sz="1600" dirty="0" smtClean="0">
                <a:solidFill>
                  <a:schemeClr val="tx1"/>
                </a:solidFill>
                <a:latin typeface="Gill Sans MT" pitchFamily="34" charset="0"/>
              </a:rPr>
              <a:t>Infinite Periodic Structures,</a:t>
            </a:r>
            <a:br>
              <a:rPr lang="en-US" sz="1600" dirty="0" smtClean="0">
                <a:solidFill>
                  <a:schemeClr val="tx1"/>
                </a:solidFill>
                <a:latin typeface="Gill Sans MT" pitchFamily="34" charset="0"/>
              </a:rPr>
            </a:br>
            <a:r>
              <a:rPr lang="en-US" sz="1600" dirty="0" smtClean="0">
                <a:solidFill>
                  <a:schemeClr val="tx1"/>
                </a:solidFill>
                <a:latin typeface="Gill Sans MT" pitchFamily="34" charset="0"/>
              </a:rPr>
              <a:t>Antenna Apertures in Ground Plane, </a:t>
            </a:r>
            <a:br>
              <a:rPr lang="en-US" sz="1600" dirty="0" smtClean="0">
                <a:solidFill>
                  <a:schemeClr val="tx1"/>
                </a:solidFill>
                <a:latin typeface="Gill Sans MT" pitchFamily="34" charset="0"/>
              </a:rPr>
            </a:br>
            <a:r>
              <a:rPr lang="en-US" sz="1600" dirty="0" smtClean="0">
                <a:solidFill>
                  <a:schemeClr val="tx1"/>
                </a:solidFill>
                <a:latin typeface="Gill Sans MT" pitchFamily="34" charset="0"/>
              </a:rPr>
              <a:t>Small Antenna Systems</a:t>
            </a:r>
          </a:p>
          <a:p>
            <a:pPr algn="ctr">
              <a:spcBef>
                <a:spcPts val="600"/>
              </a:spcBef>
            </a:pPr>
            <a:r>
              <a:rPr lang="en-US" sz="2400" dirty="0" smtClean="0">
                <a:solidFill>
                  <a:schemeClr val="tx1"/>
                </a:solidFill>
                <a:latin typeface="Gill Sans MT" pitchFamily="34" charset="0"/>
              </a:rPr>
              <a:t>SENTRI / Workstation</a:t>
            </a:r>
            <a:endParaRPr lang="en-US" sz="2400" dirty="0">
              <a:solidFill>
                <a:schemeClr val="tx1"/>
              </a:solidFill>
              <a:latin typeface="Gill Sans MT" pitchFamily="34" charset="0"/>
            </a:endParaRPr>
          </a:p>
        </p:txBody>
      </p:sp>
      <p:sp>
        <p:nvSpPr>
          <p:cNvPr id="9" name="Rectangle 8"/>
          <p:cNvSpPr/>
          <p:nvPr/>
        </p:nvSpPr>
        <p:spPr>
          <a:xfrm>
            <a:off x="5486400" y="4576692"/>
            <a:ext cx="2743200" cy="1145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Gill Sans MT" pitchFamily="34" charset="0"/>
              </a:rPr>
              <a:t>Large Antennas, </a:t>
            </a:r>
            <a:br>
              <a:rPr lang="en-US" sz="1600" dirty="0" smtClean="0">
                <a:solidFill>
                  <a:schemeClr val="tx1"/>
                </a:solidFill>
                <a:latin typeface="Gill Sans MT" pitchFamily="34" charset="0"/>
              </a:rPr>
            </a:br>
            <a:r>
              <a:rPr lang="en-US" sz="1600" dirty="0" smtClean="0">
                <a:solidFill>
                  <a:schemeClr val="tx1"/>
                </a:solidFill>
                <a:latin typeface="Gill Sans MT" pitchFamily="34" charset="0"/>
              </a:rPr>
              <a:t>Antennas on Platforms, </a:t>
            </a:r>
            <a:br>
              <a:rPr lang="en-US" sz="1600" dirty="0" smtClean="0">
                <a:solidFill>
                  <a:schemeClr val="tx1"/>
                </a:solidFill>
                <a:latin typeface="Gill Sans MT" pitchFamily="34" charset="0"/>
              </a:rPr>
            </a:br>
            <a:r>
              <a:rPr lang="en-US" sz="1600" dirty="0" smtClean="0">
                <a:solidFill>
                  <a:schemeClr val="tx1"/>
                </a:solidFill>
                <a:latin typeface="Gill Sans MT" pitchFamily="34" charset="0"/>
              </a:rPr>
              <a:t>Antenna Interference </a:t>
            </a:r>
          </a:p>
          <a:p>
            <a:pPr algn="ctr">
              <a:spcBef>
                <a:spcPts val="600"/>
              </a:spcBef>
            </a:pPr>
            <a:r>
              <a:rPr lang="en-US" sz="2400" dirty="0" smtClean="0">
                <a:solidFill>
                  <a:schemeClr val="tx1"/>
                </a:solidFill>
                <a:latin typeface="Gill Sans MT" pitchFamily="34" charset="0"/>
              </a:rPr>
              <a:t>SENTRI / HPC</a:t>
            </a:r>
            <a:endParaRPr lang="en-US" sz="2400" dirty="0">
              <a:solidFill>
                <a:schemeClr val="tx1"/>
              </a:solidFill>
              <a:latin typeface="Gill Sans MT" pitchFamily="34" charset="0"/>
            </a:endParaRPr>
          </a:p>
        </p:txBody>
      </p:sp>
      <p:sp>
        <p:nvSpPr>
          <p:cNvPr id="10" name="Rectangle 9"/>
          <p:cNvSpPr/>
          <p:nvPr/>
        </p:nvSpPr>
        <p:spPr>
          <a:xfrm>
            <a:off x="2209800" y="6098105"/>
            <a:ext cx="4717211" cy="608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Gill Sans MT" pitchFamily="34" charset="0"/>
              </a:rPr>
              <a:t>Near Field Imaging</a:t>
            </a:r>
          </a:p>
          <a:p>
            <a:pPr algn="ctr"/>
            <a:r>
              <a:rPr lang="en-US" dirty="0" smtClean="0">
                <a:solidFill>
                  <a:schemeClr val="tx1"/>
                </a:solidFill>
                <a:latin typeface="Gill Sans MT" pitchFamily="34" charset="0"/>
              </a:rPr>
              <a:t>SENTRI / Post-Processing</a:t>
            </a:r>
            <a:endParaRPr lang="en-US" dirty="0">
              <a:solidFill>
                <a:schemeClr val="tx1"/>
              </a:solidFill>
              <a:latin typeface="Gill Sans MT" pitchFamily="34" charset="0"/>
            </a:endParaRPr>
          </a:p>
        </p:txBody>
      </p:sp>
      <p:sp>
        <p:nvSpPr>
          <p:cNvPr id="11" name="Down Arrow 10"/>
          <p:cNvSpPr/>
          <p:nvPr/>
        </p:nvSpPr>
        <p:spPr>
          <a:xfrm>
            <a:off x="4556185" y="1813364"/>
            <a:ext cx="152400" cy="3048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ill Sans MT" pitchFamily="34" charset="0"/>
            </a:endParaRPr>
          </a:p>
        </p:txBody>
      </p:sp>
      <p:sp>
        <p:nvSpPr>
          <p:cNvPr id="12" name="Down Arrow 11"/>
          <p:cNvSpPr/>
          <p:nvPr/>
        </p:nvSpPr>
        <p:spPr>
          <a:xfrm>
            <a:off x="4546121" y="2779523"/>
            <a:ext cx="152400" cy="3048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ill Sans MT" pitchFamily="34" charset="0"/>
            </a:endParaRPr>
          </a:p>
        </p:txBody>
      </p:sp>
      <p:sp>
        <p:nvSpPr>
          <p:cNvPr id="13" name="Down Arrow 12"/>
          <p:cNvSpPr/>
          <p:nvPr/>
        </p:nvSpPr>
        <p:spPr>
          <a:xfrm>
            <a:off x="3581400" y="4059106"/>
            <a:ext cx="145211" cy="494581"/>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ill Sans MT" pitchFamily="34" charset="0"/>
            </a:endParaRPr>
          </a:p>
        </p:txBody>
      </p:sp>
      <p:sp>
        <p:nvSpPr>
          <p:cNvPr id="14" name="Down Arrow 13"/>
          <p:cNvSpPr/>
          <p:nvPr/>
        </p:nvSpPr>
        <p:spPr>
          <a:xfrm>
            <a:off x="5638800" y="4050481"/>
            <a:ext cx="158152" cy="5118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ill Sans MT" pitchFamily="34" charset="0"/>
            </a:endParaRPr>
          </a:p>
        </p:txBody>
      </p:sp>
      <p:sp>
        <p:nvSpPr>
          <p:cNvPr id="15" name="Down Arrow 14"/>
          <p:cNvSpPr/>
          <p:nvPr/>
        </p:nvSpPr>
        <p:spPr>
          <a:xfrm>
            <a:off x="5638800" y="5763687"/>
            <a:ext cx="140898" cy="294736"/>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ill Sans MT" pitchFamily="34" charset="0"/>
            </a:endParaRPr>
          </a:p>
        </p:txBody>
      </p:sp>
      <p:sp>
        <p:nvSpPr>
          <p:cNvPr id="16" name="Down Arrow 15"/>
          <p:cNvSpPr/>
          <p:nvPr/>
        </p:nvSpPr>
        <p:spPr>
          <a:xfrm>
            <a:off x="3657601" y="5821680"/>
            <a:ext cx="137160" cy="251982"/>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ill Sans MT" pitchFamily="34" charset="0"/>
            </a:endParaRPr>
          </a:p>
        </p:txBody>
      </p:sp>
      <p:sp>
        <p:nvSpPr>
          <p:cNvPr id="17" name="Title 1"/>
          <p:cNvSpPr txBox="1">
            <a:spLocks/>
          </p:cNvSpPr>
          <p:nvPr/>
        </p:nvSpPr>
        <p:spPr>
          <a:xfrm>
            <a:off x="457200" y="105305"/>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outerShdw blurRad="38100" dist="38100" dir="2700000" algn="tl">
                    <a:srgbClr val="000000"/>
                  </a:outerShdw>
                </a:effectLst>
                <a:uLnTx/>
                <a:uFillTx/>
                <a:latin typeface="Gill Sans MT" pitchFamily="34" charset="0"/>
                <a:ea typeface="+mj-ea"/>
                <a:cs typeface="+mj-cs"/>
              </a:rPr>
              <a:t>CREATE-RF Tool Vision</a:t>
            </a:r>
            <a:endParaRPr kumimoji="0" lang="en-US" sz="4400" b="0" i="0" u="none" strike="noStrike" kern="0" cap="none" spc="0" normalizeH="0" baseline="0" noProof="0" dirty="0">
              <a:ln>
                <a:noFill/>
              </a:ln>
              <a:solidFill>
                <a:schemeClr val="tx2"/>
              </a:solidFill>
              <a:effectLst>
                <a:outerShdw blurRad="38100" dist="38100" dir="2700000" algn="tl">
                  <a:srgbClr val="000000"/>
                </a:outerShdw>
              </a:effectLst>
              <a:uLnTx/>
              <a:uFillTx/>
              <a:latin typeface="Gill Sans MT" pitchFamily="34" charset="0"/>
              <a:ea typeface="+mj-ea"/>
              <a:cs typeface="+mj-cs"/>
            </a:endParaRPr>
          </a:p>
        </p:txBody>
      </p:sp>
      <p:pic>
        <p:nvPicPr>
          <p:cNvPr id="18" name="Picture 13" descr="fcs"/>
          <p:cNvPicPr>
            <a:picLocks noChangeAspect="1" noChangeArrowheads="1"/>
          </p:cNvPicPr>
          <p:nvPr/>
        </p:nvPicPr>
        <p:blipFill>
          <a:blip r:embed="rId4" cstate="print"/>
          <a:srcRect/>
          <a:stretch>
            <a:fillRect/>
          </a:stretch>
        </p:blipFill>
        <p:spPr bwMode="auto">
          <a:xfrm>
            <a:off x="6573521" y="2484120"/>
            <a:ext cx="2297080" cy="1630045"/>
          </a:xfrm>
          <a:prstGeom prst="rect">
            <a:avLst/>
          </a:prstGeom>
          <a:noFill/>
          <a:ln w="12700">
            <a:solidFill>
              <a:schemeClr val="bg2"/>
            </a:solidFill>
            <a:miter lim="800000"/>
            <a:headEnd/>
            <a:tailEnd/>
          </a:ln>
        </p:spPr>
      </p:pic>
      <p:graphicFrame>
        <p:nvGraphicFramePr>
          <p:cNvPr id="19" name="Object 15"/>
          <p:cNvGraphicFramePr>
            <a:graphicFrameLocks noChangeAspect="1"/>
          </p:cNvGraphicFramePr>
          <p:nvPr/>
        </p:nvGraphicFramePr>
        <p:xfrm>
          <a:off x="395288" y="1782620"/>
          <a:ext cx="2081212" cy="1358089"/>
        </p:xfrm>
        <a:graphic>
          <a:graphicData uri="http://schemas.openxmlformats.org/presentationml/2006/ole">
            <p:oleObj spid="_x0000_s51202" name="Photo Editor Photo" r:id="rId5" imgW="4800000" imgH="3839111" progId="">
              <p:embed/>
            </p:oleObj>
          </a:graphicData>
        </a:graphic>
      </p:graphicFrame>
      <p:pic>
        <p:nvPicPr>
          <p:cNvPr id="20" name="Picture 16" descr="DDX_Postr_Rev13a_lores"/>
          <p:cNvPicPr>
            <a:picLocks noChangeAspect="1" noChangeArrowheads="1"/>
          </p:cNvPicPr>
          <p:nvPr/>
        </p:nvPicPr>
        <p:blipFill>
          <a:blip r:embed="rId6" cstate="print">
            <a:lum bright="22000"/>
          </a:blip>
          <a:srcRect l="12822" t="29877" r="26457" b="8450"/>
          <a:stretch>
            <a:fillRect/>
          </a:stretch>
        </p:blipFill>
        <p:spPr bwMode="auto">
          <a:xfrm>
            <a:off x="6592889" y="853439"/>
            <a:ext cx="2303744" cy="1578293"/>
          </a:xfrm>
          <a:prstGeom prst="rect">
            <a:avLst/>
          </a:prstGeom>
          <a:noFill/>
          <a:ln w="12700">
            <a:solidFill>
              <a:schemeClr val="bg2"/>
            </a:solidFill>
            <a:miter lim="800000"/>
            <a:headEnd/>
            <a:tailEnd/>
          </a:ln>
        </p:spPr>
      </p:pic>
      <p:sp>
        <p:nvSpPr>
          <p:cNvPr id="21" name="Slide Number Placeholder 3"/>
          <p:cNvSpPr>
            <a:spLocks noGrp="1"/>
          </p:cNvSpPr>
          <p:nvPr>
            <p:ph type="sldNum" sz="quarter" idx="12"/>
          </p:nvPr>
        </p:nvSpPr>
        <p:spPr>
          <a:xfrm>
            <a:off x="8824682" y="6545580"/>
            <a:ext cx="319318" cy="253916"/>
          </a:xfrm>
        </p:spPr>
        <p:txBody>
          <a:bodyPr/>
          <a:lstStyle/>
          <a:p>
            <a:pPr algn="r"/>
            <a:fld id="{46EC1CD5-95BE-4A3F-A52A-E4E7AF1D47EA}" type="slidenum">
              <a:rPr lang="en-US" sz="1050">
                <a:latin typeface="Gill Sans MT" pitchFamily="34" charset="0"/>
              </a:rPr>
              <a:pPr algn="r"/>
              <a:t>26</a:t>
            </a:fld>
            <a:endParaRPr lang="en-US" sz="1050" dirty="0">
              <a:latin typeface="Gill Sans MT"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3"/>
          <p:cNvSpPr>
            <a:spLocks noGrp="1"/>
          </p:cNvSpPr>
          <p:nvPr>
            <p:ph type="sldNum" sz="quarter" idx="12"/>
          </p:nvPr>
        </p:nvSpPr>
        <p:spPr>
          <a:xfrm>
            <a:off x="8804275" y="6613525"/>
            <a:ext cx="312906" cy="246221"/>
          </a:xfrm>
        </p:spPr>
        <p:txBody>
          <a:bodyPr/>
          <a:lstStyle/>
          <a:p>
            <a:pPr fontAlgn="base">
              <a:spcBef>
                <a:spcPct val="0"/>
              </a:spcBef>
              <a:spcAft>
                <a:spcPct val="0"/>
              </a:spcAft>
              <a:defRPr/>
            </a:pPr>
            <a:fld id="{5B1CB75B-598A-491D-8D88-980BA9A095D0}" type="slidenum">
              <a:rPr lang="en-US" smtClean="0">
                <a:latin typeface="Gill Sans MT" pitchFamily="34" charset="0"/>
              </a:rPr>
              <a:pPr fontAlgn="base">
                <a:spcBef>
                  <a:spcPct val="0"/>
                </a:spcBef>
                <a:spcAft>
                  <a:spcPct val="0"/>
                </a:spcAft>
                <a:defRPr/>
              </a:pPr>
              <a:t>27</a:t>
            </a:fld>
            <a:endParaRPr lang="en-US" smtClean="0">
              <a:latin typeface="Gill Sans MT" pitchFamily="34" charset="0"/>
            </a:endParaRPr>
          </a:p>
        </p:txBody>
      </p:sp>
      <p:sp>
        <p:nvSpPr>
          <p:cNvPr id="3076" name="Rectangle 2"/>
          <p:cNvSpPr>
            <a:spLocks noGrp="1" noChangeArrowheads="1"/>
          </p:cNvSpPr>
          <p:nvPr>
            <p:ph type="title" idx="4294967295"/>
          </p:nvPr>
        </p:nvSpPr>
        <p:spPr>
          <a:xfrm>
            <a:off x="1177925" y="66675"/>
            <a:ext cx="7696200" cy="1074738"/>
          </a:xfrm>
        </p:spPr>
        <p:txBody>
          <a:bodyPr lIns="90488" tIns="44450" rIns="90488" bIns="44450"/>
          <a:lstStyle/>
          <a:p>
            <a:pPr algn="ctr" eaLnBrk="1" hangingPunct="1"/>
            <a:r>
              <a:rPr lang="en-US" i="1" dirty="0" smtClean="0"/>
              <a:t>Mesh and  Geometry Generation (MG) Project being launched</a:t>
            </a:r>
            <a:endParaRPr lang="en-US" dirty="0" smtClean="0"/>
          </a:p>
        </p:txBody>
      </p:sp>
      <p:sp>
        <p:nvSpPr>
          <p:cNvPr id="13" name="Rectangle 2"/>
          <p:cNvSpPr txBox="1">
            <a:spLocks noChangeArrowheads="1"/>
          </p:cNvSpPr>
          <p:nvPr/>
        </p:nvSpPr>
        <p:spPr>
          <a:xfrm>
            <a:off x="0" y="1312863"/>
            <a:ext cx="8924925" cy="1368425"/>
          </a:xfrm>
          <a:prstGeom prst="rect">
            <a:avLst/>
          </a:prstGeom>
        </p:spPr>
        <p:txBody>
          <a:bodyPr/>
          <a:lstStyle/>
          <a:p>
            <a:pPr marL="457200" indent="-457200" fontAlgn="auto">
              <a:lnSpc>
                <a:spcPct val="95000"/>
              </a:lnSpc>
              <a:spcBef>
                <a:spcPts val="0"/>
              </a:spcBef>
              <a:spcAft>
                <a:spcPts val="0"/>
              </a:spcAft>
              <a:buFont typeface="Arial" pitchFamily="34" charset="0"/>
              <a:buChar char="•"/>
              <a:defRPr/>
            </a:pPr>
            <a:r>
              <a:rPr lang="en-US" sz="2000" kern="0" dirty="0">
                <a:solidFill>
                  <a:srgbClr val="003366"/>
                </a:solidFill>
                <a:latin typeface="Gill Sans MT" pitchFamily="34" charset="0"/>
                <a:ea typeface="+mj-ea"/>
                <a:cs typeface="+mj-cs"/>
              </a:rPr>
              <a:t>Problem Generation takes up to 90% of the calendar time</a:t>
            </a:r>
          </a:p>
          <a:p>
            <a:pPr marL="457200" indent="-457200" fontAlgn="auto">
              <a:lnSpc>
                <a:spcPct val="95000"/>
              </a:lnSpc>
              <a:spcBef>
                <a:spcPts val="0"/>
              </a:spcBef>
              <a:spcAft>
                <a:spcPts val="0"/>
              </a:spcAft>
              <a:buFont typeface="Arial" pitchFamily="34" charset="0"/>
              <a:buChar char="•"/>
              <a:defRPr/>
            </a:pPr>
            <a:r>
              <a:rPr lang="en-US" sz="2000" kern="0" dirty="0">
                <a:solidFill>
                  <a:srgbClr val="003366"/>
                </a:solidFill>
                <a:latin typeface="Gill Sans MT" pitchFamily="34" charset="0"/>
                <a:ea typeface="+mj-ea"/>
                <a:cs typeface="+mj-cs"/>
              </a:rPr>
              <a:t>Every project needs geometry and mesh generation</a:t>
            </a:r>
          </a:p>
          <a:p>
            <a:pPr marL="457200" indent="-457200" fontAlgn="auto">
              <a:lnSpc>
                <a:spcPct val="95000"/>
              </a:lnSpc>
              <a:spcBef>
                <a:spcPts val="0"/>
              </a:spcBef>
              <a:spcAft>
                <a:spcPts val="0"/>
              </a:spcAft>
              <a:buFont typeface="Arial" pitchFamily="34" charset="0"/>
              <a:buChar char="•"/>
              <a:defRPr/>
            </a:pPr>
            <a:r>
              <a:rPr lang="en-US" sz="2000" kern="0" dirty="0">
                <a:solidFill>
                  <a:srgbClr val="003366"/>
                </a:solidFill>
                <a:latin typeface="Gill Sans MT" pitchFamily="34" charset="0"/>
                <a:ea typeface="+mj-ea"/>
                <a:cs typeface="+mj-cs"/>
              </a:rPr>
              <a:t>Modeling and Geometry Interactive </a:t>
            </a:r>
            <a:r>
              <a:rPr lang="en-US" sz="2000" kern="0" dirty="0" smtClean="0">
                <a:solidFill>
                  <a:srgbClr val="003366"/>
                </a:solidFill>
                <a:latin typeface="Gill Sans MT" pitchFamily="34" charset="0"/>
                <a:ea typeface="+mj-ea"/>
                <a:cs typeface="+mj-cs"/>
              </a:rPr>
              <a:t>(MG) will provide the geometry and meshing tools needed by all the projects</a:t>
            </a:r>
            <a:endParaRPr lang="en-US" sz="2000" kern="0" dirty="0">
              <a:solidFill>
                <a:srgbClr val="003366"/>
              </a:solidFill>
              <a:latin typeface="Gill Sans MT" pitchFamily="34" charset="0"/>
              <a:ea typeface="+mj-ea"/>
              <a:cs typeface="+mj-cs"/>
            </a:endParaRPr>
          </a:p>
        </p:txBody>
      </p:sp>
      <p:pic>
        <p:nvPicPr>
          <p:cNvPr id="3078" name="Picture 6" descr="50t_exhaust_bottom1"/>
          <p:cNvPicPr>
            <a:picLocks noChangeAspect="1" noChangeArrowheads="1"/>
          </p:cNvPicPr>
          <p:nvPr/>
        </p:nvPicPr>
        <p:blipFill>
          <a:blip r:embed="rId4" cstate="print"/>
          <a:srcRect l="2499" t="4800" b="2400"/>
          <a:stretch>
            <a:fillRect/>
          </a:stretch>
        </p:blipFill>
        <p:spPr bwMode="auto">
          <a:xfrm>
            <a:off x="3097213" y="3365500"/>
            <a:ext cx="5340350" cy="3192463"/>
          </a:xfrm>
          <a:prstGeom prst="rect">
            <a:avLst/>
          </a:prstGeom>
          <a:noFill/>
          <a:ln w="9525">
            <a:solidFill>
              <a:schemeClr val="tx1"/>
            </a:solidFill>
            <a:miter lim="800000"/>
            <a:headEnd/>
            <a:tailEnd/>
          </a:ln>
        </p:spPr>
      </p:pic>
      <p:sp>
        <p:nvSpPr>
          <p:cNvPr id="3079" name="TextBox 15"/>
          <p:cNvSpPr txBox="1">
            <a:spLocks noChangeArrowheads="1"/>
          </p:cNvSpPr>
          <p:nvPr/>
        </p:nvSpPr>
        <p:spPr bwMode="auto">
          <a:xfrm>
            <a:off x="6781800" y="2590800"/>
            <a:ext cx="1938351" cy="923330"/>
          </a:xfrm>
          <a:prstGeom prst="rect">
            <a:avLst/>
          </a:prstGeom>
          <a:noFill/>
          <a:ln w="9525">
            <a:noFill/>
            <a:miter lim="800000"/>
            <a:headEnd/>
            <a:tailEnd/>
          </a:ln>
        </p:spPr>
        <p:txBody>
          <a:bodyPr wrap="none">
            <a:spAutoFit/>
          </a:bodyPr>
          <a:lstStyle/>
          <a:p>
            <a:r>
              <a:rPr lang="en-US" sz="5400" dirty="0" smtClean="0">
                <a:latin typeface="Gill Sans MT" pitchFamily="34" charset="0"/>
              </a:rPr>
              <a:t>C-130</a:t>
            </a:r>
            <a:endParaRPr lang="en-US" sz="5400" dirty="0">
              <a:latin typeface="Gill Sans MT" pitchFamily="34" charset="0"/>
            </a:endParaRPr>
          </a:p>
        </p:txBody>
      </p:sp>
      <p:pic>
        <p:nvPicPr>
          <p:cNvPr id="3080" name="Image.jpg"/>
          <p:cNvPicPr>
            <a:picLocks noChangeAspect="1" noChangeArrowheads="1"/>
          </p:cNvPicPr>
          <p:nvPr/>
        </p:nvPicPr>
        <p:blipFill>
          <a:blip r:embed="rId5" cstate="print"/>
          <a:srcRect/>
          <a:stretch>
            <a:fillRect/>
          </a:stretch>
        </p:blipFill>
        <p:spPr bwMode="auto">
          <a:xfrm>
            <a:off x="330200" y="4756150"/>
            <a:ext cx="2616200" cy="1871663"/>
          </a:xfrm>
          <a:prstGeom prst="rect">
            <a:avLst/>
          </a:prstGeom>
          <a:noFill/>
          <a:ln w="9525">
            <a:noFill/>
            <a:miter lim="800000"/>
            <a:headEnd/>
            <a:tailEnd/>
          </a:ln>
        </p:spPr>
      </p:pic>
      <p:grpSp>
        <p:nvGrpSpPr>
          <p:cNvPr id="3081" name="Group 41"/>
          <p:cNvGrpSpPr>
            <a:grpSpLocks/>
          </p:cNvGrpSpPr>
          <p:nvPr/>
        </p:nvGrpSpPr>
        <p:grpSpPr bwMode="auto">
          <a:xfrm>
            <a:off x="584200" y="3235325"/>
            <a:ext cx="2159000" cy="1484313"/>
            <a:chOff x="2930" y="1628"/>
            <a:chExt cx="2532" cy="1740"/>
          </a:xfrm>
        </p:grpSpPr>
        <p:grpSp>
          <p:nvGrpSpPr>
            <p:cNvPr id="3082" name="Group 42"/>
            <p:cNvGrpSpPr>
              <a:grpSpLocks/>
            </p:cNvGrpSpPr>
            <p:nvPr/>
          </p:nvGrpSpPr>
          <p:grpSpPr bwMode="auto">
            <a:xfrm>
              <a:off x="2930" y="1628"/>
              <a:ext cx="2532" cy="1740"/>
              <a:chOff x="542" y="1686"/>
              <a:chExt cx="2532" cy="1740"/>
            </a:xfrm>
          </p:grpSpPr>
          <p:graphicFrame>
            <p:nvGraphicFramePr>
              <p:cNvPr id="3074" name="Object 2"/>
              <p:cNvGraphicFramePr>
                <a:graphicFrameLocks noChangeAspect="1"/>
              </p:cNvGraphicFramePr>
              <p:nvPr/>
            </p:nvGraphicFramePr>
            <p:xfrm>
              <a:off x="542" y="1696"/>
              <a:ext cx="2525" cy="1730"/>
            </p:xfrm>
            <a:graphic>
              <a:graphicData uri="http://schemas.openxmlformats.org/presentationml/2006/ole">
                <p:oleObj spid="_x0000_s3074" name="Scanned Photo" r:id="rId6" imgW="8457143" imgH="6466667" progId="">
                  <p:embed/>
                </p:oleObj>
              </a:graphicData>
            </a:graphic>
          </p:graphicFrame>
          <p:sp>
            <p:nvSpPr>
              <p:cNvPr id="3084" name="AutoShape 45"/>
              <p:cNvSpPr>
                <a:spLocks noChangeArrowheads="1"/>
              </p:cNvSpPr>
              <p:nvPr/>
            </p:nvSpPr>
            <p:spPr bwMode="auto">
              <a:xfrm rot="10800000">
                <a:off x="921" y="1686"/>
                <a:ext cx="2153" cy="977"/>
              </a:xfrm>
              <a:prstGeom prst="rtTriangle">
                <a:avLst/>
              </a:prstGeom>
              <a:solidFill>
                <a:srgbClr val="F5F5F5"/>
              </a:solidFill>
              <a:ln w="12700">
                <a:noFill/>
                <a:prstDash val="sysDot"/>
                <a:miter lim="800000"/>
                <a:headEnd/>
                <a:tailEnd type="none" w="sm" len="sm"/>
              </a:ln>
            </p:spPr>
            <p:txBody>
              <a:bodyPr wrap="none" anchor="ctr"/>
              <a:lstStyle/>
              <a:p>
                <a:endParaRPr lang="en-US">
                  <a:latin typeface="Gill Sans MT" pitchFamily="34" charset="0"/>
                </a:endParaRPr>
              </a:p>
            </p:txBody>
          </p:sp>
        </p:grpSp>
        <p:sp>
          <p:nvSpPr>
            <p:cNvPr id="3083" name="Text Box 46"/>
            <p:cNvSpPr txBox="1">
              <a:spLocks noChangeArrowheads="1"/>
            </p:cNvSpPr>
            <p:nvPr/>
          </p:nvSpPr>
          <p:spPr bwMode="auto">
            <a:xfrm>
              <a:off x="4256" y="1746"/>
              <a:ext cx="908" cy="541"/>
            </a:xfrm>
            <a:prstGeom prst="rect">
              <a:avLst/>
            </a:prstGeom>
            <a:noFill/>
            <a:ln w="12700">
              <a:noFill/>
              <a:prstDash val="sysDot"/>
              <a:miter lim="800000"/>
              <a:headEnd/>
              <a:tailEnd type="none" w="sm" len="sm"/>
            </a:ln>
          </p:spPr>
          <p:txBody>
            <a:bodyPr wrap="none">
              <a:spAutoFit/>
            </a:bodyPr>
            <a:lstStyle/>
            <a:p>
              <a:r>
                <a:rPr lang="en-US" sz="2400" b="1">
                  <a:latin typeface="Gill Sans MT" pitchFamily="34" charset="0"/>
                </a:rPr>
                <a:t>X31</a:t>
              </a:r>
            </a:p>
          </p:txBody>
        </p: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bwMode="auto">
          <a:xfrm>
            <a:off x="0" y="609600"/>
            <a:ext cx="9144000" cy="1828800"/>
          </a:xfrm>
          <a:prstGeom prst="rect">
            <a:avLst/>
          </a:prstGeom>
          <a:solidFill>
            <a:schemeClr val="bg1"/>
          </a:solidFill>
          <a:ln w="12700" cap="flat" cmpd="sng" algn="ctr">
            <a:noFill/>
            <a:prstDash val="lgDash"/>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Gill Sans MT" pitchFamily="34" charset="0"/>
            </a:endParaRPr>
          </a:p>
        </p:txBody>
      </p:sp>
      <p:sp>
        <p:nvSpPr>
          <p:cNvPr id="42" name="Slide Number Placeholder 41"/>
          <p:cNvSpPr>
            <a:spLocks noGrp="1"/>
          </p:cNvSpPr>
          <p:nvPr>
            <p:ph type="sldNum" sz="quarter" idx="12"/>
          </p:nvPr>
        </p:nvSpPr>
        <p:spPr>
          <a:xfrm>
            <a:off x="8831094" y="6613525"/>
            <a:ext cx="312906" cy="246221"/>
          </a:xfrm>
        </p:spPr>
        <p:txBody>
          <a:bodyPr/>
          <a:lstStyle/>
          <a:p>
            <a:pPr algn="r"/>
            <a:fld id="{3343F7FE-467A-4303-AD6F-2349D9FA64AC}" type="slidenum">
              <a:rPr lang="en-US" smtClean="0">
                <a:latin typeface="Gill Sans MT" pitchFamily="34" charset="0"/>
              </a:rPr>
              <a:pPr algn="r"/>
              <a:t>28</a:t>
            </a:fld>
            <a:endParaRPr lang="en-US" dirty="0">
              <a:latin typeface="Gill Sans MT" pitchFamily="34" charset="0"/>
            </a:endParaRPr>
          </a:p>
        </p:txBody>
      </p:sp>
      <p:sp>
        <p:nvSpPr>
          <p:cNvPr id="39941" name="Rectangle 38"/>
          <p:cNvSpPr>
            <a:spLocks noGrp="1" noChangeArrowheads="1"/>
          </p:cNvSpPr>
          <p:nvPr>
            <p:ph type="title" idx="4294967295"/>
          </p:nvPr>
        </p:nvSpPr>
        <p:spPr>
          <a:xfrm>
            <a:off x="0" y="0"/>
            <a:ext cx="9144000" cy="838200"/>
          </a:xfrm>
          <a:prstGeom prst="rect">
            <a:avLst/>
          </a:prstGeom>
          <a:solidFill>
            <a:srgbClr val="0066FF"/>
          </a:solidFill>
        </p:spPr>
        <p:txBody>
          <a:bodyPr lIns="90488" tIns="44450" rIns="90488" bIns="44450">
            <a:normAutofit fontScale="90000"/>
          </a:bodyPr>
          <a:lstStyle/>
          <a:p>
            <a:pPr algn="ctr"/>
            <a:r>
              <a:rPr lang="en-US" sz="2400" dirty="0" smtClean="0">
                <a:solidFill>
                  <a:srgbClr val="FFFF00"/>
                </a:solidFill>
              </a:rPr>
              <a:t>Systems Engineering  and Acquisition Approach:  Begin With Prototype Codes and Replace Them With Next Generation Codes</a:t>
            </a:r>
          </a:p>
        </p:txBody>
      </p:sp>
      <p:sp>
        <p:nvSpPr>
          <p:cNvPr id="39940" name="Line 42"/>
          <p:cNvSpPr>
            <a:spLocks noChangeShapeType="1"/>
          </p:cNvSpPr>
          <p:nvPr/>
        </p:nvSpPr>
        <p:spPr bwMode="auto">
          <a:xfrm>
            <a:off x="1352550" y="2296478"/>
            <a:ext cx="0" cy="2752725"/>
          </a:xfrm>
          <a:prstGeom prst="line">
            <a:avLst/>
          </a:prstGeom>
          <a:noFill/>
          <a:ln w="38100">
            <a:solidFill>
              <a:schemeClr val="tx1"/>
            </a:solidFill>
            <a:round/>
            <a:headEnd/>
            <a:tailEnd type="triangle" w="med" len="med"/>
          </a:ln>
        </p:spPr>
        <p:txBody>
          <a:bodyPr/>
          <a:lstStyle/>
          <a:p>
            <a:endParaRPr lang="en-US">
              <a:latin typeface="Gill Sans MT" pitchFamily="34" charset="0"/>
            </a:endParaRPr>
          </a:p>
        </p:txBody>
      </p:sp>
      <p:grpSp>
        <p:nvGrpSpPr>
          <p:cNvPr id="2" name="Group 7"/>
          <p:cNvGrpSpPr>
            <a:grpSpLocks/>
          </p:cNvGrpSpPr>
          <p:nvPr/>
        </p:nvGrpSpPr>
        <p:grpSpPr bwMode="auto">
          <a:xfrm>
            <a:off x="1057275" y="1020128"/>
            <a:ext cx="5991225" cy="4067175"/>
            <a:chOff x="1860" y="1302"/>
            <a:chExt cx="3774" cy="2562"/>
          </a:xfrm>
        </p:grpSpPr>
        <p:sp>
          <p:nvSpPr>
            <p:cNvPr id="39979" name="Line 5"/>
            <p:cNvSpPr>
              <a:spLocks noChangeShapeType="1"/>
            </p:cNvSpPr>
            <p:nvPr/>
          </p:nvSpPr>
          <p:spPr bwMode="auto">
            <a:xfrm>
              <a:off x="1860" y="1302"/>
              <a:ext cx="0" cy="2556"/>
            </a:xfrm>
            <a:prstGeom prst="line">
              <a:avLst/>
            </a:prstGeom>
            <a:noFill/>
            <a:ln w="19050">
              <a:solidFill>
                <a:schemeClr val="tx1"/>
              </a:solidFill>
              <a:round/>
              <a:headEnd/>
              <a:tailEnd/>
            </a:ln>
          </p:spPr>
          <p:txBody>
            <a:bodyPr/>
            <a:lstStyle/>
            <a:p>
              <a:endParaRPr lang="en-US">
                <a:latin typeface="Gill Sans MT" pitchFamily="34" charset="0"/>
              </a:endParaRPr>
            </a:p>
          </p:txBody>
        </p:sp>
        <p:sp>
          <p:nvSpPr>
            <p:cNvPr id="39980" name="Line 6"/>
            <p:cNvSpPr>
              <a:spLocks noChangeShapeType="1"/>
            </p:cNvSpPr>
            <p:nvPr/>
          </p:nvSpPr>
          <p:spPr bwMode="auto">
            <a:xfrm rot="5400000">
              <a:off x="3747" y="1977"/>
              <a:ext cx="0" cy="3774"/>
            </a:xfrm>
            <a:prstGeom prst="line">
              <a:avLst/>
            </a:prstGeom>
            <a:noFill/>
            <a:ln w="19050">
              <a:solidFill>
                <a:schemeClr val="tx1"/>
              </a:solidFill>
              <a:round/>
              <a:headEnd/>
              <a:tailEnd/>
            </a:ln>
          </p:spPr>
          <p:txBody>
            <a:bodyPr/>
            <a:lstStyle/>
            <a:p>
              <a:endParaRPr lang="en-US">
                <a:latin typeface="Gill Sans MT" pitchFamily="34" charset="0"/>
              </a:endParaRPr>
            </a:p>
          </p:txBody>
        </p:sp>
      </p:grpSp>
      <p:sp>
        <p:nvSpPr>
          <p:cNvPr id="39943" name="Text Box 8"/>
          <p:cNvSpPr txBox="1">
            <a:spLocks noChangeArrowheads="1"/>
          </p:cNvSpPr>
          <p:nvPr/>
        </p:nvSpPr>
        <p:spPr bwMode="auto">
          <a:xfrm>
            <a:off x="1006120" y="5070396"/>
            <a:ext cx="300082" cy="369332"/>
          </a:xfrm>
          <a:prstGeom prst="rect">
            <a:avLst/>
          </a:prstGeom>
          <a:noFill/>
          <a:ln w="9525">
            <a:noFill/>
            <a:miter lim="800000"/>
            <a:headEnd/>
            <a:tailEnd/>
          </a:ln>
        </p:spPr>
        <p:txBody>
          <a:bodyPr wrap="none">
            <a:spAutoFit/>
          </a:bodyPr>
          <a:lstStyle/>
          <a:p>
            <a:r>
              <a:rPr lang="en-US" dirty="0" smtClean="0">
                <a:latin typeface="Gill Sans MT" pitchFamily="34" charset="0"/>
              </a:rPr>
              <a:t>1</a:t>
            </a:r>
            <a:endParaRPr lang="en-US" dirty="0">
              <a:latin typeface="Gill Sans MT" pitchFamily="34" charset="0"/>
            </a:endParaRPr>
          </a:p>
        </p:txBody>
      </p:sp>
      <p:sp>
        <p:nvSpPr>
          <p:cNvPr id="39946" name="Text Box 11"/>
          <p:cNvSpPr txBox="1">
            <a:spLocks noChangeArrowheads="1"/>
          </p:cNvSpPr>
          <p:nvPr/>
        </p:nvSpPr>
        <p:spPr bwMode="auto">
          <a:xfrm>
            <a:off x="2860808" y="5070396"/>
            <a:ext cx="300082" cy="369332"/>
          </a:xfrm>
          <a:prstGeom prst="rect">
            <a:avLst/>
          </a:prstGeom>
          <a:noFill/>
          <a:ln w="9525">
            <a:noFill/>
            <a:miter lim="800000"/>
            <a:headEnd/>
            <a:tailEnd/>
          </a:ln>
        </p:spPr>
        <p:txBody>
          <a:bodyPr wrap="none">
            <a:spAutoFit/>
          </a:bodyPr>
          <a:lstStyle/>
          <a:p>
            <a:r>
              <a:rPr lang="en-US" dirty="0" smtClean="0">
                <a:latin typeface="Gill Sans MT" pitchFamily="34" charset="0"/>
              </a:rPr>
              <a:t>4</a:t>
            </a:r>
            <a:endParaRPr lang="en-US" dirty="0">
              <a:latin typeface="Gill Sans MT" pitchFamily="34" charset="0"/>
            </a:endParaRPr>
          </a:p>
        </p:txBody>
      </p:sp>
      <p:sp>
        <p:nvSpPr>
          <p:cNvPr id="39947" name="Text Box 12"/>
          <p:cNvSpPr txBox="1">
            <a:spLocks noChangeArrowheads="1"/>
          </p:cNvSpPr>
          <p:nvPr/>
        </p:nvSpPr>
        <p:spPr bwMode="auto">
          <a:xfrm>
            <a:off x="6570185" y="5063416"/>
            <a:ext cx="415498" cy="369332"/>
          </a:xfrm>
          <a:prstGeom prst="rect">
            <a:avLst/>
          </a:prstGeom>
          <a:noFill/>
          <a:ln w="9525">
            <a:noFill/>
            <a:miter lim="800000"/>
            <a:headEnd/>
            <a:tailEnd/>
          </a:ln>
        </p:spPr>
        <p:txBody>
          <a:bodyPr wrap="none">
            <a:spAutoFit/>
          </a:bodyPr>
          <a:lstStyle/>
          <a:p>
            <a:r>
              <a:rPr lang="en-US" dirty="0" smtClean="0">
                <a:latin typeface="Gill Sans MT" pitchFamily="34" charset="0"/>
              </a:rPr>
              <a:t>12</a:t>
            </a:r>
            <a:endParaRPr lang="en-US" dirty="0">
              <a:latin typeface="Gill Sans MT" pitchFamily="34" charset="0"/>
            </a:endParaRPr>
          </a:p>
        </p:txBody>
      </p:sp>
      <p:sp>
        <p:nvSpPr>
          <p:cNvPr id="39948" name="Freeform 17"/>
          <p:cNvSpPr>
            <a:spLocks/>
          </p:cNvSpPr>
          <p:nvPr/>
        </p:nvSpPr>
        <p:spPr bwMode="auto">
          <a:xfrm>
            <a:off x="1066800" y="2218691"/>
            <a:ext cx="6296025" cy="2678112"/>
          </a:xfrm>
          <a:custGeom>
            <a:avLst/>
            <a:gdLst>
              <a:gd name="T0" fmla="*/ 0 w 3966"/>
              <a:gd name="T1" fmla="*/ 2147483647 h 1687"/>
              <a:gd name="T2" fmla="*/ 2147483647 w 3966"/>
              <a:gd name="T3" fmla="*/ 2147483647 h 1687"/>
              <a:gd name="T4" fmla="*/ 2147483647 w 3966"/>
              <a:gd name="T5" fmla="*/ 2147483647 h 1687"/>
              <a:gd name="T6" fmla="*/ 2147483647 w 3966"/>
              <a:gd name="T7" fmla="*/ 2147483647 h 1687"/>
              <a:gd name="T8" fmla="*/ 2147483647 w 3966"/>
              <a:gd name="T9" fmla="*/ 2147483647 h 1687"/>
              <a:gd name="T10" fmla="*/ 2147483647 w 3966"/>
              <a:gd name="T11" fmla="*/ 2147483647 h 1687"/>
              <a:gd name="T12" fmla="*/ 2147483647 w 3966"/>
              <a:gd name="T13" fmla="*/ 2147483647 h 1687"/>
              <a:gd name="T14" fmla="*/ 2147483647 w 3966"/>
              <a:gd name="T15" fmla="*/ 2147483647 h 1687"/>
              <a:gd name="T16" fmla="*/ 2147483647 w 3966"/>
              <a:gd name="T17" fmla="*/ 2147483647 h 1687"/>
              <a:gd name="T18" fmla="*/ 2147483647 w 3966"/>
              <a:gd name="T19" fmla="*/ 2147483647 h 1687"/>
              <a:gd name="T20" fmla="*/ 2147483647 w 3966"/>
              <a:gd name="T21" fmla="*/ 2147483647 h 16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66"/>
              <a:gd name="T34" fmla="*/ 0 h 1687"/>
              <a:gd name="T35" fmla="*/ 3966 w 3966"/>
              <a:gd name="T36" fmla="*/ 1687 h 16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66" h="1687">
                <a:moveTo>
                  <a:pt x="0" y="583"/>
                </a:moveTo>
                <a:cubicBezTo>
                  <a:pt x="11" y="469"/>
                  <a:pt x="22" y="355"/>
                  <a:pt x="42" y="271"/>
                </a:cubicBezTo>
                <a:cubicBezTo>
                  <a:pt x="62" y="187"/>
                  <a:pt x="86" y="121"/>
                  <a:pt x="120" y="79"/>
                </a:cubicBezTo>
                <a:cubicBezTo>
                  <a:pt x="154" y="37"/>
                  <a:pt x="191" y="0"/>
                  <a:pt x="246" y="19"/>
                </a:cubicBezTo>
                <a:cubicBezTo>
                  <a:pt x="301" y="38"/>
                  <a:pt x="383" y="125"/>
                  <a:pt x="450" y="193"/>
                </a:cubicBezTo>
                <a:cubicBezTo>
                  <a:pt x="517" y="261"/>
                  <a:pt x="540" y="318"/>
                  <a:pt x="648" y="427"/>
                </a:cubicBezTo>
                <a:cubicBezTo>
                  <a:pt x="756" y="536"/>
                  <a:pt x="907" y="710"/>
                  <a:pt x="1098" y="847"/>
                </a:cubicBezTo>
                <a:cubicBezTo>
                  <a:pt x="1289" y="984"/>
                  <a:pt x="1543" y="1138"/>
                  <a:pt x="1794" y="1249"/>
                </a:cubicBezTo>
                <a:cubicBezTo>
                  <a:pt x="2045" y="1360"/>
                  <a:pt x="2325" y="1447"/>
                  <a:pt x="2604" y="1513"/>
                </a:cubicBezTo>
                <a:cubicBezTo>
                  <a:pt x="2883" y="1579"/>
                  <a:pt x="3241" y="1616"/>
                  <a:pt x="3468" y="1645"/>
                </a:cubicBezTo>
                <a:cubicBezTo>
                  <a:pt x="3695" y="1674"/>
                  <a:pt x="3883" y="1680"/>
                  <a:pt x="3966" y="1687"/>
                </a:cubicBezTo>
              </a:path>
            </a:pathLst>
          </a:custGeom>
          <a:noFill/>
          <a:ln w="19050">
            <a:solidFill>
              <a:srgbClr val="FF0000"/>
            </a:solidFill>
            <a:round/>
            <a:headEnd/>
            <a:tailEnd/>
          </a:ln>
        </p:spPr>
        <p:txBody>
          <a:bodyPr/>
          <a:lstStyle/>
          <a:p>
            <a:endParaRPr lang="en-US">
              <a:latin typeface="Gill Sans MT" pitchFamily="34" charset="0"/>
            </a:endParaRPr>
          </a:p>
        </p:txBody>
      </p:sp>
      <p:sp>
        <p:nvSpPr>
          <p:cNvPr id="39949" name="Freeform 18"/>
          <p:cNvSpPr>
            <a:spLocks/>
          </p:cNvSpPr>
          <p:nvPr/>
        </p:nvSpPr>
        <p:spPr bwMode="auto">
          <a:xfrm>
            <a:off x="1524000" y="2320291"/>
            <a:ext cx="6657975" cy="2738437"/>
          </a:xfrm>
          <a:custGeom>
            <a:avLst/>
            <a:gdLst>
              <a:gd name="T0" fmla="*/ 0 w 4194"/>
              <a:gd name="T1" fmla="*/ 2147483647 h 1725"/>
              <a:gd name="T2" fmla="*/ 2147483647 w 4194"/>
              <a:gd name="T3" fmla="*/ 2147483647 h 1725"/>
              <a:gd name="T4" fmla="*/ 2147483647 w 4194"/>
              <a:gd name="T5" fmla="*/ 2147483647 h 1725"/>
              <a:gd name="T6" fmla="*/ 2147483647 w 4194"/>
              <a:gd name="T7" fmla="*/ 2147483647 h 1725"/>
              <a:gd name="T8" fmla="*/ 2147483647 w 4194"/>
              <a:gd name="T9" fmla="*/ 2147483647 h 1725"/>
              <a:gd name="T10" fmla="*/ 2147483647 w 4194"/>
              <a:gd name="T11" fmla="*/ 2147483647 h 1725"/>
              <a:gd name="T12" fmla="*/ 2147483647 w 4194"/>
              <a:gd name="T13" fmla="*/ 2147483647 h 1725"/>
              <a:gd name="T14" fmla="*/ 2147483647 w 4194"/>
              <a:gd name="T15" fmla="*/ 2147483647 h 1725"/>
              <a:gd name="T16" fmla="*/ 2147483647 w 4194"/>
              <a:gd name="T17" fmla="*/ 2147483647 h 17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94"/>
              <a:gd name="T28" fmla="*/ 0 h 1725"/>
              <a:gd name="T29" fmla="*/ 4194 w 4194"/>
              <a:gd name="T30" fmla="*/ 1725 h 17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94" h="1725">
                <a:moveTo>
                  <a:pt x="0" y="1725"/>
                </a:moveTo>
                <a:cubicBezTo>
                  <a:pt x="159" y="1707"/>
                  <a:pt x="319" y="1689"/>
                  <a:pt x="528" y="1647"/>
                </a:cubicBezTo>
                <a:cubicBezTo>
                  <a:pt x="737" y="1605"/>
                  <a:pt x="991" y="1557"/>
                  <a:pt x="1254" y="1473"/>
                </a:cubicBezTo>
                <a:cubicBezTo>
                  <a:pt x="1517" y="1389"/>
                  <a:pt x="1874" y="1260"/>
                  <a:pt x="2106" y="1143"/>
                </a:cubicBezTo>
                <a:cubicBezTo>
                  <a:pt x="2338" y="1026"/>
                  <a:pt x="2482" y="914"/>
                  <a:pt x="2646" y="771"/>
                </a:cubicBezTo>
                <a:cubicBezTo>
                  <a:pt x="2810" y="628"/>
                  <a:pt x="2965" y="406"/>
                  <a:pt x="3090" y="285"/>
                </a:cubicBezTo>
                <a:cubicBezTo>
                  <a:pt x="3215" y="164"/>
                  <a:pt x="3242" y="90"/>
                  <a:pt x="3396" y="45"/>
                </a:cubicBezTo>
                <a:cubicBezTo>
                  <a:pt x="3550" y="0"/>
                  <a:pt x="3881" y="20"/>
                  <a:pt x="4014" y="15"/>
                </a:cubicBezTo>
                <a:cubicBezTo>
                  <a:pt x="4147" y="10"/>
                  <a:pt x="4170" y="12"/>
                  <a:pt x="4194" y="15"/>
                </a:cubicBezTo>
              </a:path>
            </a:pathLst>
          </a:custGeom>
          <a:noFill/>
          <a:ln w="19050">
            <a:solidFill>
              <a:schemeClr val="accent2"/>
            </a:solidFill>
            <a:round/>
            <a:headEnd/>
            <a:tailEnd/>
          </a:ln>
        </p:spPr>
        <p:txBody>
          <a:bodyPr/>
          <a:lstStyle/>
          <a:p>
            <a:endParaRPr lang="en-US">
              <a:latin typeface="Gill Sans MT" pitchFamily="34" charset="0"/>
            </a:endParaRPr>
          </a:p>
        </p:txBody>
      </p:sp>
      <p:sp>
        <p:nvSpPr>
          <p:cNvPr id="39952" name="Line 21"/>
          <p:cNvSpPr>
            <a:spLocks noChangeShapeType="1"/>
          </p:cNvSpPr>
          <p:nvPr/>
        </p:nvSpPr>
        <p:spPr bwMode="auto">
          <a:xfrm>
            <a:off x="1828800" y="2763203"/>
            <a:ext cx="0" cy="2114550"/>
          </a:xfrm>
          <a:prstGeom prst="line">
            <a:avLst/>
          </a:prstGeom>
          <a:noFill/>
          <a:ln w="38100">
            <a:solidFill>
              <a:schemeClr val="tx1"/>
            </a:solidFill>
            <a:round/>
            <a:headEnd/>
            <a:tailEnd type="triangle" w="med" len="med"/>
          </a:ln>
        </p:spPr>
        <p:txBody>
          <a:bodyPr/>
          <a:lstStyle/>
          <a:p>
            <a:endParaRPr lang="en-US">
              <a:latin typeface="Gill Sans MT" pitchFamily="34" charset="0"/>
            </a:endParaRPr>
          </a:p>
        </p:txBody>
      </p:sp>
      <p:sp>
        <p:nvSpPr>
          <p:cNvPr id="39953" name="Line 23"/>
          <p:cNvSpPr>
            <a:spLocks noChangeShapeType="1"/>
          </p:cNvSpPr>
          <p:nvPr/>
        </p:nvSpPr>
        <p:spPr bwMode="auto">
          <a:xfrm>
            <a:off x="1504950" y="2372678"/>
            <a:ext cx="0" cy="2524125"/>
          </a:xfrm>
          <a:prstGeom prst="line">
            <a:avLst/>
          </a:prstGeom>
          <a:noFill/>
          <a:ln w="12700">
            <a:solidFill>
              <a:schemeClr val="accent2"/>
            </a:solidFill>
            <a:prstDash val="dash"/>
            <a:round/>
            <a:headEnd/>
            <a:tailEnd type="triangle" w="med" len="med"/>
          </a:ln>
        </p:spPr>
        <p:txBody>
          <a:bodyPr/>
          <a:lstStyle/>
          <a:p>
            <a:endParaRPr lang="en-US">
              <a:solidFill>
                <a:schemeClr val="bg1">
                  <a:lumMod val="50000"/>
                </a:schemeClr>
              </a:solidFill>
              <a:latin typeface="Gill Sans MT" pitchFamily="34" charset="0"/>
            </a:endParaRPr>
          </a:p>
        </p:txBody>
      </p:sp>
      <p:sp>
        <p:nvSpPr>
          <p:cNvPr id="39954" name="Text Box 22"/>
          <p:cNvSpPr txBox="1">
            <a:spLocks noChangeArrowheads="1"/>
          </p:cNvSpPr>
          <p:nvPr/>
        </p:nvSpPr>
        <p:spPr bwMode="auto">
          <a:xfrm>
            <a:off x="1136650" y="3504566"/>
            <a:ext cx="1229183" cy="646331"/>
          </a:xfrm>
          <a:prstGeom prst="rect">
            <a:avLst/>
          </a:prstGeom>
          <a:solidFill>
            <a:schemeClr val="bg1"/>
          </a:solidFill>
          <a:ln w="9525">
            <a:noFill/>
            <a:miter lim="800000"/>
            <a:headEnd/>
            <a:tailEnd/>
          </a:ln>
        </p:spPr>
        <p:txBody>
          <a:bodyPr wrap="none">
            <a:spAutoFit/>
          </a:bodyPr>
          <a:lstStyle/>
          <a:p>
            <a:r>
              <a:rPr lang="en-US">
                <a:latin typeface="Gill Sans MT" pitchFamily="34" charset="0"/>
              </a:rPr>
              <a:t>Knowledge</a:t>
            </a:r>
          </a:p>
          <a:p>
            <a:r>
              <a:rPr lang="en-US">
                <a:latin typeface="Gill Sans MT" pitchFamily="34" charset="0"/>
              </a:rPr>
              <a:t>transfer</a:t>
            </a:r>
          </a:p>
        </p:txBody>
      </p:sp>
      <p:sp>
        <p:nvSpPr>
          <p:cNvPr id="39955" name="Line 24"/>
          <p:cNvSpPr>
            <a:spLocks noChangeShapeType="1"/>
          </p:cNvSpPr>
          <p:nvPr/>
        </p:nvSpPr>
        <p:spPr bwMode="auto">
          <a:xfrm>
            <a:off x="2257425" y="3058478"/>
            <a:ext cx="0" cy="1838325"/>
          </a:xfrm>
          <a:prstGeom prst="line">
            <a:avLst/>
          </a:prstGeom>
          <a:noFill/>
          <a:ln w="12700">
            <a:solidFill>
              <a:schemeClr val="accent2"/>
            </a:solidFill>
            <a:prstDash val="dash"/>
            <a:round/>
            <a:headEnd/>
            <a:tailEnd type="triangle" w="med" len="med"/>
          </a:ln>
        </p:spPr>
        <p:txBody>
          <a:bodyPr/>
          <a:lstStyle/>
          <a:p>
            <a:endParaRPr lang="en-US">
              <a:solidFill>
                <a:schemeClr val="bg1">
                  <a:lumMod val="50000"/>
                </a:schemeClr>
              </a:solidFill>
              <a:latin typeface="Gill Sans MT" pitchFamily="34" charset="0"/>
            </a:endParaRPr>
          </a:p>
        </p:txBody>
      </p:sp>
      <p:sp>
        <p:nvSpPr>
          <p:cNvPr id="39956" name="Line 25"/>
          <p:cNvSpPr>
            <a:spLocks noChangeShapeType="1"/>
          </p:cNvSpPr>
          <p:nvPr/>
        </p:nvSpPr>
        <p:spPr bwMode="auto">
          <a:xfrm>
            <a:off x="3009900" y="3744278"/>
            <a:ext cx="0" cy="1181100"/>
          </a:xfrm>
          <a:prstGeom prst="line">
            <a:avLst/>
          </a:prstGeom>
          <a:noFill/>
          <a:ln w="12700">
            <a:solidFill>
              <a:schemeClr val="accent2"/>
            </a:solidFill>
            <a:prstDash val="dash"/>
            <a:round/>
            <a:headEnd/>
            <a:tailEnd type="triangle" w="med" len="med"/>
          </a:ln>
        </p:spPr>
        <p:txBody>
          <a:bodyPr/>
          <a:lstStyle/>
          <a:p>
            <a:endParaRPr lang="en-US">
              <a:solidFill>
                <a:schemeClr val="bg1">
                  <a:lumMod val="50000"/>
                </a:schemeClr>
              </a:solidFill>
              <a:latin typeface="Gill Sans MT" pitchFamily="34" charset="0"/>
            </a:endParaRPr>
          </a:p>
        </p:txBody>
      </p:sp>
      <p:sp>
        <p:nvSpPr>
          <p:cNvPr id="39957" name="Line 26"/>
          <p:cNvSpPr>
            <a:spLocks noChangeShapeType="1"/>
          </p:cNvSpPr>
          <p:nvPr/>
        </p:nvSpPr>
        <p:spPr bwMode="auto">
          <a:xfrm>
            <a:off x="4219575" y="4430078"/>
            <a:ext cx="0" cy="485775"/>
          </a:xfrm>
          <a:prstGeom prst="line">
            <a:avLst/>
          </a:prstGeom>
          <a:noFill/>
          <a:ln w="12700">
            <a:solidFill>
              <a:schemeClr val="accent2"/>
            </a:solidFill>
            <a:prstDash val="dash"/>
            <a:round/>
            <a:headEnd/>
            <a:tailEnd type="triangle" w="med" len="med"/>
          </a:ln>
        </p:spPr>
        <p:txBody>
          <a:bodyPr/>
          <a:lstStyle/>
          <a:p>
            <a:endParaRPr lang="en-US">
              <a:solidFill>
                <a:schemeClr val="bg1">
                  <a:lumMod val="50000"/>
                </a:schemeClr>
              </a:solidFill>
              <a:latin typeface="Gill Sans MT" pitchFamily="34" charset="0"/>
            </a:endParaRPr>
          </a:p>
        </p:txBody>
      </p:sp>
      <p:sp>
        <p:nvSpPr>
          <p:cNvPr id="39958" name="Line 27"/>
          <p:cNvSpPr>
            <a:spLocks noChangeShapeType="1"/>
          </p:cNvSpPr>
          <p:nvPr/>
        </p:nvSpPr>
        <p:spPr bwMode="auto">
          <a:xfrm>
            <a:off x="3829050" y="4191953"/>
            <a:ext cx="22225" cy="733425"/>
          </a:xfrm>
          <a:prstGeom prst="line">
            <a:avLst/>
          </a:prstGeom>
          <a:noFill/>
          <a:ln w="12700">
            <a:solidFill>
              <a:schemeClr val="accent2"/>
            </a:solidFill>
            <a:prstDash val="dash"/>
            <a:round/>
            <a:headEnd/>
            <a:tailEnd type="triangle" w="med" len="med"/>
          </a:ln>
        </p:spPr>
        <p:txBody>
          <a:bodyPr/>
          <a:lstStyle/>
          <a:p>
            <a:endParaRPr lang="en-US">
              <a:solidFill>
                <a:schemeClr val="bg1">
                  <a:lumMod val="50000"/>
                </a:schemeClr>
              </a:solidFill>
              <a:latin typeface="Gill Sans MT" pitchFamily="34" charset="0"/>
            </a:endParaRPr>
          </a:p>
        </p:txBody>
      </p:sp>
      <p:sp>
        <p:nvSpPr>
          <p:cNvPr id="39959" name="Line 29"/>
          <p:cNvSpPr>
            <a:spLocks noChangeShapeType="1"/>
          </p:cNvSpPr>
          <p:nvPr/>
        </p:nvSpPr>
        <p:spPr bwMode="auto">
          <a:xfrm>
            <a:off x="1295400" y="4963478"/>
            <a:ext cx="5276850" cy="0"/>
          </a:xfrm>
          <a:prstGeom prst="line">
            <a:avLst/>
          </a:prstGeom>
          <a:noFill/>
          <a:ln w="9525">
            <a:solidFill>
              <a:schemeClr val="tx1"/>
            </a:solidFill>
            <a:round/>
            <a:headEnd type="triangle" w="med" len="med"/>
            <a:tailEnd type="triangle" w="med" len="med"/>
          </a:ln>
        </p:spPr>
        <p:txBody>
          <a:bodyPr/>
          <a:lstStyle/>
          <a:p>
            <a:endParaRPr lang="en-US">
              <a:latin typeface="Gill Sans MT" pitchFamily="34" charset="0"/>
            </a:endParaRPr>
          </a:p>
        </p:txBody>
      </p:sp>
      <p:sp>
        <p:nvSpPr>
          <p:cNvPr id="39960" name="Text Box 28"/>
          <p:cNvSpPr txBox="1">
            <a:spLocks noChangeArrowheads="1"/>
          </p:cNvSpPr>
          <p:nvPr/>
        </p:nvSpPr>
        <p:spPr bwMode="auto">
          <a:xfrm>
            <a:off x="3105150" y="4774566"/>
            <a:ext cx="606256" cy="307777"/>
          </a:xfrm>
          <a:prstGeom prst="rect">
            <a:avLst/>
          </a:prstGeom>
          <a:solidFill>
            <a:schemeClr val="bg1"/>
          </a:solidFill>
          <a:ln w="9525">
            <a:noFill/>
            <a:miter lim="800000"/>
            <a:headEnd/>
            <a:tailEnd/>
          </a:ln>
        </p:spPr>
        <p:txBody>
          <a:bodyPr wrap="none">
            <a:spAutoFit/>
          </a:bodyPr>
          <a:lstStyle/>
          <a:p>
            <a:r>
              <a:rPr lang="en-US" sz="1400">
                <a:latin typeface="Gill Sans MT" pitchFamily="34" charset="0"/>
              </a:rPr>
              <a:t>Users</a:t>
            </a:r>
          </a:p>
        </p:txBody>
      </p:sp>
      <p:sp>
        <p:nvSpPr>
          <p:cNvPr id="39961" name="Line 30"/>
          <p:cNvSpPr>
            <a:spLocks noChangeShapeType="1"/>
          </p:cNvSpPr>
          <p:nvPr/>
        </p:nvSpPr>
        <p:spPr bwMode="auto">
          <a:xfrm>
            <a:off x="4695825" y="4258628"/>
            <a:ext cx="0" cy="619125"/>
          </a:xfrm>
          <a:prstGeom prst="line">
            <a:avLst/>
          </a:prstGeom>
          <a:noFill/>
          <a:ln w="12700">
            <a:solidFill>
              <a:schemeClr val="accent2"/>
            </a:solidFill>
            <a:prstDash val="dash"/>
            <a:round/>
            <a:headEnd/>
            <a:tailEnd type="triangle" w="med" len="med"/>
          </a:ln>
        </p:spPr>
        <p:txBody>
          <a:bodyPr/>
          <a:lstStyle/>
          <a:p>
            <a:endParaRPr lang="en-US">
              <a:solidFill>
                <a:schemeClr val="bg1">
                  <a:lumMod val="50000"/>
                </a:schemeClr>
              </a:solidFill>
              <a:latin typeface="Gill Sans MT" pitchFamily="34" charset="0"/>
            </a:endParaRPr>
          </a:p>
        </p:txBody>
      </p:sp>
      <p:sp>
        <p:nvSpPr>
          <p:cNvPr id="39962" name="Line 31"/>
          <p:cNvSpPr>
            <a:spLocks noChangeShapeType="1"/>
          </p:cNvSpPr>
          <p:nvPr/>
        </p:nvSpPr>
        <p:spPr bwMode="auto">
          <a:xfrm>
            <a:off x="5381625" y="3868103"/>
            <a:ext cx="0" cy="1019175"/>
          </a:xfrm>
          <a:prstGeom prst="line">
            <a:avLst/>
          </a:prstGeom>
          <a:noFill/>
          <a:ln w="12700">
            <a:solidFill>
              <a:schemeClr val="accent2"/>
            </a:solidFill>
            <a:prstDash val="dash"/>
            <a:round/>
            <a:headEnd/>
            <a:tailEnd type="triangle" w="med" len="med"/>
          </a:ln>
        </p:spPr>
        <p:txBody>
          <a:bodyPr/>
          <a:lstStyle/>
          <a:p>
            <a:endParaRPr lang="en-US">
              <a:solidFill>
                <a:schemeClr val="bg1">
                  <a:lumMod val="50000"/>
                </a:schemeClr>
              </a:solidFill>
              <a:latin typeface="Gill Sans MT" pitchFamily="34" charset="0"/>
            </a:endParaRPr>
          </a:p>
        </p:txBody>
      </p:sp>
      <p:sp>
        <p:nvSpPr>
          <p:cNvPr id="39963" name="Line 32"/>
          <p:cNvSpPr>
            <a:spLocks noChangeShapeType="1"/>
          </p:cNvSpPr>
          <p:nvPr/>
        </p:nvSpPr>
        <p:spPr bwMode="auto">
          <a:xfrm>
            <a:off x="6829425" y="2496503"/>
            <a:ext cx="0" cy="2457450"/>
          </a:xfrm>
          <a:prstGeom prst="line">
            <a:avLst/>
          </a:prstGeom>
          <a:noFill/>
          <a:ln w="12700">
            <a:solidFill>
              <a:schemeClr val="accent2"/>
            </a:solidFill>
            <a:prstDash val="dash"/>
            <a:round/>
            <a:headEnd/>
            <a:tailEnd type="triangle" w="med" len="med"/>
          </a:ln>
        </p:spPr>
        <p:txBody>
          <a:bodyPr/>
          <a:lstStyle/>
          <a:p>
            <a:endParaRPr lang="en-US">
              <a:solidFill>
                <a:schemeClr val="bg1">
                  <a:lumMod val="50000"/>
                </a:schemeClr>
              </a:solidFill>
              <a:latin typeface="Gill Sans MT" pitchFamily="34" charset="0"/>
            </a:endParaRPr>
          </a:p>
        </p:txBody>
      </p:sp>
      <p:sp>
        <p:nvSpPr>
          <p:cNvPr id="39964" name="Line 33"/>
          <p:cNvSpPr>
            <a:spLocks noChangeShapeType="1"/>
          </p:cNvSpPr>
          <p:nvPr/>
        </p:nvSpPr>
        <p:spPr bwMode="auto">
          <a:xfrm>
            <a:off x="3790950" y="4582478"/>
            <a:ext cx="0" cy="304800"/>
          </a:xfrm>
          <a:prstGeom prst="line">
            <a:avLst/>
          </a:prstGeom>
          <a:noFill/>
          <a:ln w="12700">
            <a:solidFill>
              <a:schemeClr val="accent2"/>
            </a:solidFill>
            <a:prstDash val="dash"/>
            <a:round/>
            <a:headEnd/>
            <a:tailEnd type="triangle" w="med" len="med"/>
          </a:ln>
        </p:spPr>
        <p:txBody>
          <a:bodyPr/>
          <a:lstStyle/>
          <a:p>
            <a:endParaRPr lang="en-US">
              <a:solidFill>
                <a:schemeClr val="bg1">
                  <a:lumMod val="50000"/>
                </a:schemeClr>
              </a:solidFill>
              <a:latin typeface="Gill Sans MT" pitchFamily="34" charset="0"/>
            </a:endParaRPr>
          </a:p>
        </p:txBody>
      </p:sp>
      <p:sp>
        <p:nvSpPr>
          <p:cNvPr id="39965" name="Line 34"/>
          <p:cNvSpPr>
            <a:spLocks noChangeShapeType="1"/>
          </p:cNvSpPr>
          <p:nvPr/>
        </p:nvSpPr>
        <p:spPr bwMode="auto">
          <a:xfrm>
            <a:off x="5962650" y="3372803"/>
            <a:ext cx="0" cy="1428750"/>
          </a:xfrm>
          <a:prstGeom prst="line">
            <a:avLst/>
          </a:prstGeom>
          <a:noFill/>
          <a:ln w="12700">
            <a:solidFill>
              <a:schemeClr val="accent2"/>
            </a:solidFill>
            <a:prstDash val="dash"/>
            <a:round/>
            <a:headEnd/>
            <a:tailEnd type="triangle" w="med" len="med"/>
          </a:ln>
        </p:spPr>
        <p:txBody>
          <a:bodyPr/>
          <a:lstStyle/>
          <a:p>
            <a:endParaRPr lang="en-US">
              <a:solidFill>
                <a:schemeClr val="bg1">
                  <a:lumMod val="50000"/>
                </a:schemeClr>
              </a:solidFill>
              <a:latin typeface="Gill Sans MT" pitchFamily="34" charset="0"/>
            </a:endParaRPr>
          </a:p>
        </p:txBody>
      </p:sp>
      <p:sp>
        <p:nvSpPr>
          <p:cNvPr id="39966" name="Text Box 37"/>
          <p:cNvSpPr txBox="1">
            <a:spLocks noChangeArrowheads="1"/>
          </p:cNvSpPr>
          <p:nvPr/>
        </p:nvSpPr>
        <p:spPr bwMode="auto">
          <a:xfrm rot="18989949">
            <a:off x="3876857" y="2784246"/>
            <a:ext cx="3352800" cy="646331"/>
          </a:xfrm>
          <a:prstGeom prst="rect">
            <a:avLst/>
          </a:prstGeom>
          <a:noFill/>
          <a:ln w="9525">
            <a:noFill/>
            <a:miter lim="800000"/>
            <a:headEnd/>
            <a:tailEnd/>
          </a:ln>
        </p:spPr>
        <p:txBody>
          <a:bodyPr wrap="square">
            <a:spAutoFit/>
          </a:bodyPr>
          <a:lstStyle/>
          <a:p>
            <a:pPr algn="ctr"/>
            <a:r>
              <a:rPr lang="en-US" dirty="0">
                <a:solidFill>
                  <a:schemeClr val="accent2"/>
                </a:solidFill>
                <a:latin typeface="Gill Sans MT" pitchFamily="34" charset="0"/>
              </a:rPr>
              <a:t>Delivered </a:t>
            </a:r>
            <a:r>
              <a:rPr lang="en-US" dirty="0" smtClean="0">
                <a:solidFill>
                  <a:schemeClr val="accent2"/>
                </a:solidFill>
                <a:latin typeface="Gill Sans MT" pitchFamily="34" charset="0"/>
              </a:rPr>
              <a:t>Next Generation</a:t>
            </a:r>
          </a:p>
          <a:p>
            <a:pPr algn="ctr"/>
            <a:r>
              <a:rPr lang="en-US" dirty="0" smtClean="0">
                <a:solidFill>
                  <a:schemeClr val="accent2"/>
                </a:solidFill>
                <a:latin typeface="Gill Sans MT" pitchFamily="34" charset="0"/>
              </a:rPr>
              <a:t>Code </a:t>
            </a:r>
            <a:r>
              <a:rPr lang="en-US" dirty="0">
                <a:solidFill>
                  <a:schemeClr val="accent2"/>
                </a:solidFill>
                <a:latin typeface="Gill Sans MT" pitchFamily="34" charset="0"/>
              </a:rPr>
              <a:t>Capability</a:t>
            </a:r>
          </a:p>
        </p:txBody>
      </p:sp>
      <p:sp>
        <p:nvSpPr>
          <p:cNvPr id="39967" name="Text Box 38"/>
          <p:cNvSpPr txBox="1">
            <a:spLocks noChangeArrowheads="1"/>
          </p:cNvSpPr>
          <p:nvPr/>
        </p:nvSpPr>
        <p:spPr bwMode="auto">
          <a:xfrm rot="-5400000">
            <a:off x="-992655" y="2980175"/>
            <a:ext cx="3418821" cy="369332"/>
          </a:xfrm>
          <a:prstGeom prst="rect">
            <a:avLst/>
          </a:prstGeom>
          <a:noFill/>
          <a:ln w="9525">
            <a:noFill/>
            <a:miter lim="800000"/>
            <a:headEnd/>
            <a:tailEnd/>
          </a:ln>
        </p:spPr>
        <p:txBody>
          <a:bodyPr wrap="none">
            <a:spAutoFit/>
          </a:bodyPr>
          <a:lstStyle/>
          <a:p>
            <a:r>
              <a:rPr lang="en-US">
                <a:latin typeface="Gill Sans MT" pitchFamily="34" charset="0"/>
              </a:rPr>
              <a:t>Relative Code Development Effort</a:t>
            </a:r>
          </a:p>
        </p:txBody>
      </p:sp>
      <p:sp>
        <p:nvSpPr>
          <p:cNvPr id="39968" name="Text Box 39"/>
          <p:cNvSpPr txBox="1">
            <a:spLocks noChangeArrowheads="1"/>
          </p:cNvSpPr>
          <p:nvPr/>
        </p:nvSpPr>
        <p:spPr bwMode="auto">
          <a:xfrm>
            <a:off x="3530988" y="5070396"/>
            <a:ext cx="593881" cy="369332"/>
          </a:xfrm>
          <a:prstGeom prst="rect">
            <a:avLst/>
          </a:prstGeom>
          <a:noFill/>
          <a:ln w="9525">
            <a:noFill/>
            <a:miter lim="800000"/>
            <a:headEnd/>
            <a:tailEnd/>
          </a:ln>
        </p:spPr>
        <p:txBody>
          <a:bodyPr wrap="none">
            <a:spAutoFit/>
          </a:bodyPr>
          <a:lstStyle/>
          <a:p>
            <a:r>
              <a:rPr lang="en-US" dirty="0" smtClean="0">
                <a:latin typeface="Gill Sans MT" pitchFamily="34" charset="0"/>
              </a:rPr>
              <a:t>Year</a:t>
            </a:r>
            <a:endParaRPr lang="en-US" dirty="0">
              <a:latin typeface="Gill Sans MT" pitchFamily="34" charset="0"/>
            </a:endParaRPr>
          </a:p>
        </p:txBody>
      </p:sp>
      <p:sp>
        <p:nvSpPr>
          <p:cNvPr id="39969" name="Line 40"/>
          <p:cNvSpPr>
            <a:spLocks noChangeShapeType="1"/>
          </p:cNvSpPr>
          <p:nvPr/>
        </p:nvSpPr>
        <p:spPr bwMode="auto">
          <a:xfrm>
            <a:off x="2647950" y="3525203"/>
            <a:ext cx="0" cy="1247775"/>
          </a:xfrm>
          <a:prstGeom prst="line">
            <a:avLst/>
          </a:prstGeom>
          <a:noFill/>
          <a:ln w="38100">
            <a:solidFill>
              <a:schemeClr val="tx1"/>
            </a:solidFill>
            <a:round/>
            <a:headEnd/>
            <a:tailEnd type="triangle" w="med" len="med"/>
          </a:ln>
        </p:spPr>
        <p:txBody>
          <a:bodyPr/>
          <a:lstStyle/>
          <a:p>
            <a:endParaRPr lang="en-US">
              <a:latin typeface="Gill Sans MT" pitchFamily="34" charset="0"/>
            </a:endParaRPr>
          </a:p>
        </p:txBody>
      </p:sp>
      <p:sp>
        <p:nvSpPr>
          <p:cNvPr id="39970" name="Line 41"/>
          <p:cNvSpPr>
            <a:spLocks noChangeShapeType="1"/>
          </p:cNvSpPr>
          <p:nvPr/>
        </p:nvSpPr>
        <p:spPr bwMode="auto">
          <a:xfrm>
            <a:off x="3419475" y="3991928"/>
            <a:ext cx="0" cy="647700"/>
          </a:xfrm>
          <a:prstGeom prst="line">
            <a:avLst/>
          </a:prstGeom>
          <a:noFill/>
          <a:ln w="38100">
            <a:solidFill>
              <a:schemeClr val="tx1"/>
            </a:solidFill>
            <a:round/>
            <a:headEnd/>
            <a:tailEnd type="triangle" w="med" len="med"/>
          </a:ln>
        </p:spPr>
        <p:txBody>
          <a:bodyPr/>
          <a:lstStyle/>
          <a:p>
            <a:endParaRPr lang="en-US">
              <a:latin typeface="Gill Sans MT" pitchFamily="34" charset="0"/>
            </a:endParaRPr>
          </a:p>
        </p:txBody>
      </p:sp>
      <p:sp>
        <p:nvSpPr>
          <p:cNvPr id="39971" name="Line 41"/>
          <p:cNvSpPr>
            <a:spLocks noChangeShapeType="1"/>
          </p:cNvSpPr>
          <p:nvPr/>
        </p:nvSpPr>
        <p:spPr bwMode="auto">
          <a:xfrm>
            <a:off x="5292725" y="3953828"/>
            <a:ext cx="0" cy="647700"/>
          </a:xfrm>
          <a:prstGeom prst="line">
            <a:avLst/>
          </a:prstGeom>
          <a:noFill/>
          <a:ln w="38100">
            <a:solidFill>
              <a:schemeClr val="tx1"/>
            </a:solidFill>
            <a:round/>
            <a:headEnd type="triangle" w="med" len="med"/>
            <a:tailEnd/>
          </a:ln>
        </p:spPr>
        <p:txBody>
          <a:bodyPr/>
          <a:lstStyle/>
          <a:p>
            <a:endParaRPr lang="en-US">
              <a:latin typeface="Gill Sans MT" pitchFamily="34" charset="0"/>
            </a:endParaRPr>
          </a:p>
        </p:txBody>
      </p:sp>
      <p:sp>
        <p:nvSpPr>
          <p:cNvPr id="39972" name="Line 41"/>
          <p:cNvSpPr>
            <a:spLocks noChangeShapeType="1"/>
          </p:cNvSpPr>
          <p:nvPr/>
        </p:nvSpPr>
        <p:spPr bwMode="auto">
          <a:xfrm>
            <a:off x="5735637" y="3566478"/>
            <a:ext cx="9525" cy="1111250"/>
          </a:xfrm>
          <a:prstGeom prst="line">
            <a:avLst/>
          </a:prstGeom>
          <a:noFill/>
          <a:ln w="38100">
            <a:solidFill>
              <a:schemeClr val="tx1"/>
            </a:solidFill>
            <a:round/>
            <a:headEnd type="triangle" w="med" len="med"/>
            <a:tailEnd/>
          </a:ln>
        </p:spPr>
        <p:txBody>
          <a:bodyPr/>
          <a:lstStyle/>
          <a:p>
            <a:endParaRPr lang="en-US">
              <a:latin typeface="Gill Sans MT" pitchFamily="34" charset="0"/>
            </a:endParaRPr>
          </a:p>
        </p:txBody>
      </p:sp>
      <p:sp>
        <p:nvSpPr>
          <p:cNvPr id="39973" name="Line 41"/>
          <p:cNvSpPr>
            <a:spLocks noChangeShapeType="1"/>
          </p:cNvSpPr>
          <p:nvPr/>
        </p:nvSpPr>
        <p:spPr bwMode="auto">
          <a:xfrm>
            <a:off x="6292850" y="2977516"/>
            <a:ext cx="46037" cy="1789112"/>
          </a:xfrm>
          <a:prstGeom prst="line">
            <a:avLst/>
          </a:prstGeom>
          <a:noFill/>
          <a:ln w="38100">
            <a:solidFill>
              <a:schemeClr val="tx1"/>
            </a:solidFill>
            <a:round/>
            <a:headEnd type="triangle" w="med" len="med"/>
            <a:tailEnd/>
          </a:ln>
        </p:spPr>
        <p:txBody>
          <a:bodyPr/>
          <a:lstStyle/>
          <a:p>
            <a:endParaRPr lang="en-US">
              <a:latin typeface="Gill Sans MT" pitchFamily="34" charset="0"/>
            </a:endParaRPr>
          </a:p>
        </p:txBody>
      </p:sp>
      <p:sp>
        <p:nvSpPr>
          <p:cNvPr id="39975" name="Text Box 19"/>
          <p:cNvSpPr txBox="1">
            <a:spLocks noChangeArrowheads="1"/>
          </p:cNvSpPr>
          <p:nvPr/>
        </p:nvSpPr>
        <p:spPr bwMode="auto">
          <a:xfrm>
            <a:off x="1516079" y="990600"/>
            <a:ext cx="3412067" cy="1477328"/>
          </a:xfrm>
          <a:prstGeom prst="rect">
            <a:avLst/>
          </a:prstGeom>
          <a:noFill/>
          <a:ln w="9525">
            <a:noFill/>
            <a:miter lim="800000"/>
            <a:headEnd/>
            <a:tailEnd/>
          </a:ln>
        </p:spPr>
        <p:txBody>
          <a:bodyPr wrap="square">
            <a:spAutoFit/>
          </a:bodyPr>
          <a:lstStyle/>
          <a:p>
            <a:pPr marL="228600" indent="-228600"/>
            <a:r>
              <a:rPr lang="en-US" dirty="0">
                <a:solidFill>
                  <a:srgbClr val="FF0000"/>
                </a:solidFill>
                <a:latin typeface="Gill Sans MT" pitchFamily="34" charset="0"/>
              </a:rPr>
              <a:t>Short Term </a:t>
            </a:r>
            <a:r>
              <a:rPr lang="en-US" dirty="0" smtClean="0">
                <a:solidFill>
                  <a:srgbClr val="FF0000"/>
                </a:solidFill>
                <a:latin typeface="Gill Sans MT" pitchFamily="34" charset="0"/>
              </a:rPr>
              <a:t>Deliverables</a:t>
            </a:r>
          </a:p>
          <a:p>
            <a:pPr marL="228600" indent="-228600"/>
            <a:r>
              <a:rPr lang="en-US" dirty="0" smtClean="0">
                <a:solidFill>
                  <a:srgbClr val="FF0000"/>
                </a:solidFill>
                <a:latin typeface="Gill Sans MT" pitchFamily="34" charset="0"/>
              </a:rPr>
              <a:t>Upgraded Existing Legacy Codes (Prototypes)</a:t>
            </a:r>
          </a:p>
          <a:p>
            <a:pPr marL="228600" indent="-228600"/>
            <a:r>
              <a:rPr lang="en-US" dirty="0" smtClean="0">
                <a:solidFill>
                  <a:srgbClr val="FF0000"/>
                </a:solidFill>
                <a:latin typeface="Gill Sans MT" pitchFamily="34" charset="0"/>
              </a:rPr>
              <a:t>Concept Exploration and Demonstration</a:t>
            </a:r>
            <a:endParaRPr lang="en-US" dirty="0">
              <a:solidFill>
                <a:srgbClr val="FF0000"/>
              </a:solidFill>
              <a:latin typeface="Gill Sans MT" pitchFamily="34" charset="0"/>
            </a:endParaRPr>
          </a:p>
        </p:txBody>
      </p:sp>
      <p:sp>
        <p:nvSpPr>
          <p:cNvPr id="39976" name="Text Box 19"/>
          <p:cNvSpPr txBox="1">
            <a:spLocks noChangeArrowheads="1"/>
          </p:cNvSpPr>
          <p:nvPr/>
        </p:nvSpPr>
        <p:spPr bwMode="auto">
          <a:xfrm>
            <a:off x="6062662" y="1115199"/>
            <a:ext cx="2895600" cy="1477328"/>
          </a:xfrm>
          <a:prstGeom prst="rect">
            <a:avLst/>
          </a:prstGeom>
          <a:noFill/>
          <a:ln w="9525">
            <a:noFill/>
            <a:miter lim="800000"/>
            <a:headEnd/>
            <a:tailEnd/>
          </a:ln>
        </p:spPr>
        <p:txBody>
          <a:bodyPr wrap="square">
            <a:spAutoFit/>
          </a:bodyPr>
          <a:lstStyle/>
          <a:p>
            <a:pPr algn="ctr"/>
            <a:r>
              <a:rPr lang="en-US" dirty="0">
                <a:solidFill>
                  <a:srgbClr val="FF0000"/>
                </a:solidFill>
                <a:latin typeface="Gill Sans MT" pitchFamily="34" charset="0"/>
              </a:rPr>
              <a:t>Long Term </a:t>
            </a:r>
            <a:r>
              <a:rPr lang="en-US" dirty="0" smtClean="0">
                <a:solidFill>
                  <a:srgbClr val="FF0000"/>
                </a:solidFill>
                <a:latin typeface="Gill Sans MT" pitchFamily="34" charset="0"/>
              </a:rPr>
              <a:t>Deliverables:</a:t>
            </a:r>
          </a:p>
          <a:p>
            <a:pPr marL="228600" indent="-228600" algn="ctr"/>
            <a:r>
              <a:rPr lang="en-US" dirty="0" smtClean="0">
                <a:solidFill>
                  <a:srgbClr val="FF0000"/>
                </a:solidFill>
                <a:latin typeface="Gill Sans MT" pitchFamily="34" charset="0"/>
              </a:rPr>
              <a:t>Next Generation Codes For Next Generation Computers</a:t>
            </a:r>
          </a:p>
          <a:p>
            <a:pPr algn="ctr"/>
            <a:endParaRPr lang="en-US" dirty="0">
              <a:solidFill>
                <a:srgbClr val="FF0000"/>
              </a:solidFill>
              <a:latin typeface="Gill Sans MT" pitchFamily="34" charset="0"/>
            </a:endParaRPr>
          </a:p>
        </p:txBody>
      </p:sp>
      <p:sp>
        <p:nvSpPr>
          <p:cNvPr id="39977" name="Text Box 19"/>
          <p:cNvSpPr txBox="1">
            <a:spLocks noChangeArrowheads="1"/>
          </p:cNvSpPr>
          <p:nvPr/>
        </p:nvSpPr>
        <p:spPr bwMode="auto">
          <a:xfrm>
            <a:off x="1517156" y="5297269"/>
            <a:ext cx="5694379" cy="646331"/>
          </a:xfrm>
          <a:prstGeom prst="rect">
            <a:avLst/>
          </a:prstGeom>
          <a:noFill/>
          <a:ln w="9525">
            <a:noFill/>
            <a:miter lim="800000"/>
            <a:headEnd/>
            <a:tailEnd/>
          </a:ln>
        </p:spPr>
        <p:txBody>
          <a:bodyPr wrap="none">
            <a:spAutoFit/>
          </a:bodyPr>
          <a:lstStyle/>
          <a:p>
            <a:pPr algn="ctr"/>
            <a:r>
              <a:rPr lang="en-US" dirty="0" smtClean="0">
                <a:solidFill>
                  <a:srgbClr val="FF0000"/>
                </a:solidFill>
                <a:latin typeface="Gill Sans MT" pitchFamily="34" charset="0"/>
              </a:rPr>
              <a:t>Transition Path </a:t>
            </a:r>
            <a:r>
              <a:rPr lang="en-US" dirty="0">
                <a:solidFill>
                  <a:srgbClr val="FF0000"/>
                </a:solidFill>
                <a:latin typeface="Gill Sans MT" pitchFamily="34" charset="0"/>
              </a:rPr>
              <a:t>Engages </a:t>
            </a:r>
            <a:r>
              <a:rPr lang="en-US" dirty="0" smtClean="0">
                <a:solidFill>
                  <a:srgbClr val="FF0000"/>
                </a:solidFill>
                <a:latin typeface="Gill Sans MT" pitchFamily="34" charset="0"/>
              </a:rPr>
              <a:t>Customers</a:t>
            </a:r>
          </a:p>
          <a:p>
            <a:pPr algn="ctr"/>
            <a:r>
              <a:rPr lang="en-US" dirty="0" smtClean="0">
                <a:solidFill>
                  <a:srgbClr val="FF0000"/>
                </a:solidFill>
                <a:latin typeface="Gill Sans MT" pitchFamily="34" charset="0"/>
              </a:rPr>
              <a:t>Enables Team to Track </a:t>
            </a:r>
            <a:r>
              <a:rPr lang="en-US" dirty="0">
                <a:solidFill>
                  <a:srgbClr val="FF0000"/>
                </a:solidFill>
                <a:latin typeface="Gill Sans MT" pitchFamily="34" charset="0"/>
              </a:rPr>
              <a:t>Customer Needs And Requirements</a:t>
            </a:r>
          </a:p>
        </p:txBody>
      </p:sp>
      <p:sp>
        <p:nvSpPr>
          <p:cNvPr id="39978" name="Line 42"/>
          <p:cNvSpPr>
            <a:spLocks noChangeShapeType="1"/>
          </p:cNvSpPr>
          <p:nvPr/>
        </p:nvSpPr>
        <p:spPr bwMode="auto">
          <a:xfrm>
            <a:off x="747712" y="6019800"/>
            <a:ext cx="7096125" cy="0"/>
          </a:xfrm>
          <a:prstGeom prst="line">
            <a:avLst/>
          </a:prstGeom>
          <a:noFill/>
          <a:ln w="38100">
            <a:solidFill>
              <a:schemeClr val="tx1"/>
            </a:solidFill>
            <a:round/>
            <a:headEnd/>
            <a:tailEnd type="triangle" w="med" len="med"/>
          </a:ln>
        </p:spPr>
        <p:txBody>
          <a:bodyPr lIns="90488" tIns="44450" rIns="90488" bIns="44450"/>
          <a:lstStyle/>
          <a:p>
            <a:endParaRPr lang="en-US">
              <a:latin typeface="Gill Sans MT" pitchFamily="34" charset="0"/>
            </a:endParaRPr>
          </a:p>
        </p:txBody>
      </p:sp>
      <p:sp>
        <p:nvSpPr>
          <p:cNvPr id="47" name="Right Arrow 46"/>
          <p:cNvSpPr/>
          <p:nvPr/>
        </p:nvSpPr>
        <p:spPr>
          <a:xfrm>
            <a:off x="4665676" y="1096328"/>
            <a:ext cx="1447800" cy="1066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itchFamily="34" charset="0"/>
            </a:endParaRPr>
          </a:p>
        </p:txBody>
      </p:sp>
      <p:sp>
        <p:nvSpPr>
          <p:cNvPr id="43" name="Text Box 11"/>
          <p:cNvSpPr txBox="1">
            <a:spLocks noChangeArrowheads="1"/>
          </p:cNvSpPr>
          <p:nvPr/>
        </p:nvSpPr>
        <p:spPr bwMode="auto">
          <a:xfrm>
            <a:off x="4715496" y="5070396"/>
            <a:ext cx="300082" cy="369332"/>
          </a:xfrm>
          <a:prstGeom prst="rect">
            <a:avLst/>
          </a:prstGeom>
          <a:noFill/>
          <a:ln w="9525">
            <a:noFill/>
            <a:miter lim="800000"/>
            <a:headEnd/>
            <a:tailEnd/>
          </a:ln>
        </p:spPr>
        <p:txBody>
          <a:bodyPr wrap="none">
            <a:spAutoFit/>
          </a:bodyPr>
          <a:lstStyle/>
          <a:p>
            <a:r>
              <a:rPr lang="en-US" dirty="0" smtClean="0">
                <a:latin typeface="Gill Sans MT" pitchFamily="34" charset="0"/>
              </a:rPr>
              <a:t>8</a:t>
            </a:r>
            <a:endParaRPr lang="en-US" dirty="0">
              <a:latin typeface="Gill Sans MT" pitchFamily="34" charset="0"/>
            </a:endParaRPr>
          </a:p>
        </p:txBody>
      </p:sp>
      <p:cxnSp>
        <p:nvCxnSpPr>
          <p:cNvPr id="48" name="Straight Connector 47"/>
          <p:cNvCxnSpPr/>
          <p:nvPr/>
        </p:nvCxnSpPr>
        <p:spPr bwMode="auto">
          <a:xfrm rot="5400000">
            <a:off x="1828800" y="6019800"/>
            <a:ext cx="304800" cy="0"/>
          </a:xfrm>
          <a:prstGeom prst="line">
            <a:avLst/>
          </a:prstGeom>
          <a:noFill/>
          <a:ln w="28575"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rot="5400000">
            <a:off x="4846320" y="6019800"/>
            <a:ext cx="304800" cy="0"/>
          </a:xfrm>
          <a:prstGeom prst="line">
            <a:avLst/>
          </a:prstGeom>
          <a:noFill/>
          <a:ln w="2857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rot="5400000">
            <a:off x="3840480" y="6019800"/>
            <a:ext cx="304800" cy="0"/>
          </a:xfrm>
          <a:prstGeom prst="line">
            <a:avLst/>
          </a:prstGeom>
          <a:noFill/>
          <a:ln w="2857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rot="5400000">
            <a:off x="2834640" y="6019800"/>
            <a:ext cx="304800" cy="0"/>
          </a:xfrm>
          <a:prstGeom prst="line">
            <a:avLst/>
          </a:prstGeom>
          <a:noFill/>
          <a:ln w="2857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rot="5400000">
            <a:off x="6858000" y="6019800"/>
            <a:ext cx="304800" cy="0"/>
          </a:xfrm>
          <a:prstGeom prst="line">
            <a:avLst/>
          </a:prstGeom>
          <a:noFill/>
          <a:ln w="2857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rot="5400000">
            <a:off x="5852160" y="6019800"/>
            <a:ext cx="304800" cy="0"/>
          </a:xfrm>
          <a:prstGeom prst="line">
            <a:avLst/>
          </a:prstGeom>
          <a:noFill/>
          <a:ln w="2857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5400000">
            <a:off x="2331720" y="6019800"/>
            <a:ext cx="304800" cy="0"/>
          </a:xfrm>
          <a:prstGeom prst="line">
            <a:avLst/>
          </a:prstGeom>
          <a:noFill/>
          <a:ln w="2857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5400000">
            <a:off x="3337560" y="6019800"/>
            <a:ext cx="304800" cy="0"/>
          </a:xfrm>
          <a:prstGeom prst="line">
            <a:avLst/>
          </a:prstGeom>
          <a:noFill/>
          <a:ln w="2857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rot="5400000">
            <a:off x="4343400" y="6019800"/>
            <a:ext cx="304800" cy="0"/>
          </a:xfrm>
          <a:prstGeom prst="line">
            <a:avLst/>
          </a:prstGeom>
          <a:noFill/>
          <a:ln w="2857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5400000">
            <a:off x="5349240" y="6019800"/>
            <a:ext cx="304800" cy="0"/>
          </a:xfrm>
          <a:prstGeom prst="line">
            <a:avLst/>
          </a:prstGeom>
          <a:noFill/>
          <a:ln w="2857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a:off x="6355080" y="6019800"/>
            <a:ext cx="304800" cy="0"/>
          </a:xfrm>
          <a:prstGeom prst="line">
            <a:avLst/>
          </a:prstGeom>
          <a:noFill/>
          <a:ln w="28575" cap="flat" cmpd="sng" algn="ctr">
            <a:solidFill>
              <a:schemeClr val="tx1"/>
            </a:solidFill>
            <a:prstDash val="solid"/>
            <a:round/>
            <a:headEnd type="none" w="med" len="med"/>
            <a:tailEnd type="none" w="med" len="med"/>
          </a:ln>
          <a:effectLst/>
        </p:spPr>
      </p:cxnSp>
      <p:sp>
        <p:nvSpPr>
          <p:cNvPr id="60" name="TextBox 59"/>
          <p:cNvSpPr txBox="1"/>
          <p:nvPr/>
        </p:nvSpPr>
        <p:spPr>
          <a:xfrm>
            <a:off x="256602" y="6019800"/>
            <a:ext cx="1547668" cy="646331"/>
          </a:xfrm>
          <a:prstGeom prst="rect">
            <a:avLst/>
          </a:prstGeom>
          <a:noFill/>
        </p:spPr>
        <p:txBody>
          <a:bodyPr wrap="none" rtlCol="0">
            <a:spAutoFit/>
          </a:bodyPr>
          <a:lstStyle/>
          <a:p>
            <a:pPr algn="ctr"/>
            <a:r>
              <a:rPr lang="en-US" dirty="0" smtClean="0">
                <a:latin typeface="Gill Sans MT" pitchFamily="34" charset="0"/>
              </a:rPr>
              <a:t>Yearly Product</a:t>
            </a:r>
          </a:p>
          <a:p>
            <a:pPr algn="ctr"/>
            <a:r>
              <a:rPr lang="en-US" dirty="0" smtClean="0">
                <a:latin typeface="Gill Sans MT" pitchFamily="34" charset="0"/>
              </a:rPr>
              <a:t>Releases</a:t>
            </a:r>
            <a:endParaRPr lang="en-US" dirty="0">
              <a:latin typeface="Gill Sans MT" pitchFamily="34" charset="0"/>
            </a:endParaRPr>
          </a:p>
        </p:txBody>
      </p:sp>
      <p:sp>
        <p:nvSpPr>
          <p:cNvPr id="61" name="TextBox 60"/>
          <p:cNvSpPr txBox="1"/>
          <p:nvPr/>
        </p:nvSpPr>
        <p:spPr>
          <a:xfrm>
            <a:off x="2333625" y="6210300"/>
            <a:ext cx="300082" cy="369332"/>
          </a:xfrm>
          <a:prstGeom prst="rect">
            <a:avLst/>
          </a:prstGeom>
          <a:noFill/>
        </p:spPr>
        <p:txBody>
          <a:bodyPr wrap="none" rtlCol="0">
            <a:spAutoFit/>
          </a:bodyPr>
          <a:lstStyle/>
          <a:p>
            <a:r>
              <a:rPr lang="en-US" dirty="0" smtClean="0">
                <a:latin typeface="Gill Sans MT" pitchFamily="34" charset="0"/>
              </a:rPr>
              <a:t>2</a:t>
            </a:r>
            <a:endParaRPr lang="en-US" dirty="0">
              <a:latin typeface="Gill Sans MT" pitchFamily="34" charset="0"/>
            </a:endParaRPr>
          </a:p>
        </p:txBody>
      </p:sp>
      <p:sp>
        <p:nvSpPr>
          <p:cNvPr id="62" name="TextBox 61"/>
          <p:cNvSpPr txBox="1"/>
          <p:nvPr/>
        </p:nvSpPr>
        <p:spPr>
          <a:xfrm>
            <a:off x="1828800" y="6210300"/>
            <a:ext cx="300082" cy="369332"/>
          </a:xfrm>
          <a:prstGeom prst="rect">
            <a:avLst/>
          </a:prstGeom>
          <a:noFill/>
        </p:spPr>
        <p:txBody>
          <a:bodyPr wrap="none" rtlCol="0">
            <a:spAutoFit/>
          </a:bodyPr>
          <a:lstStyle/>
          <a:p>
            <a:r>
              <a:rPr lang="en-US" dirty="0" smtClean="0">
                <a:latin typeface="Gill Sans MT" pitchFamily="34" charset="0"/>
              </a:rPr>
              <a:t>1</a:t>
            </a:r>
            <a:endParaRPr lang="en-US" dirty="0">
              <a:latin typeface="Gill Sans MT" pitchFamily="34" charset="0"/>
            </a:endParaRPr>
          </a:p>
        </p:txBody>
      </p:sp>
      <p:sp>
        <p:nvSpPr>
          <p:cNvPr id="63" name="TextBox 62"/>
          <p:cNvSpPr txBox="1"/>
          <p:nvPr/>
        </p:nvSpPr>
        <p:spPr>
          <a:xfrm>
            <a:off x="2838450" y="6210300"/>
            <a:ext cx="300082" cy="369332"/>
          </a:xfrm>
          <a:prstGeom prst="rect">
            <a:avLst/>
          </a:prstGeom>
          <a:noFill/>
        </p:spPr>
        <p:txBody>
          <a:bodyPr wrap="none" rtlCol="0">
            <a:spAutoFit/>
          </a:bodyPr>
          <a:lstStyle/>
          <a:p>
            <a:r>
              <a:rPr lang="en-US" dirty="0" smtClean="0">
                <a:latin typeface="Gill Sans MT" pitchFamily="34" charset="0"/>
              </a:rPr>
              <a:t>3</a:t>
            </a:r>
            <a:endParaRPr lang="en-US" dirty="0">
              <a:latin typeface="Gill Sans MT" pitchFamily="34" charset="0"/>
            </a:endParaRPr>
          </a:p>
        </p:txBody>
      </p:sp>
      <p:sp>
        <p:nvSpPr>
          <p:cNvPr id="64" name="TextBox 63"/>
          <p:cNvSpPr txBox="1"/>
          <p:nvPr/>
        </p:nvSpPr>
        <p:spPr>
          <a:xfrm>
            <a:off x="3343275" y="6210300"/>
            <a:ext cx="300082" cy="369332"/>
          </a:xfrm>
          <a:prstGeom prst="rect">
            <a:avLst/>
          </a:prstGeom>
          <a:noFill/>
        </p:spPr>
        <p:txBody>
          <a:bodyPr wrap="none" rtlCol="0">
            <a:spAutoFit/>
          </a:bodyPr>
          <a:lstStyle/>
          <a:p>
            <a:r>
              <a:rPr lang="en-US" dirty="0" smtClean="0">
                <a:latin typeface="Gill Sans MT" pitchFamily="34" charset="0"/>
              </a:rPr>
              <a:t>4</a:t>
            </a:r>
            <a:endParaRPr lang="en-US" dirty="0">
              <a:latin typeface="Gill Sans MT" pitchFamily="34" charset="0"/>
            </a:endParaRPr>
          </a:p>
        </p:txBody>
      </p:sp>
      <p:sp>
        <p:nvSpPr>
          <p:cNvPr id="65" name="TextBox 64"/>
          <p:cNvSpPr txBox="1"/>
          <p:nvPr/>
        </p:nvSpPr>
        <p:spPr>
          <a:xfrm>
            <a:off x="6781800" y="6210300"/>
            <a:ext cx="424027" cy="369332"/>
          </a:xfrm>
          <a:prstGeom prst="rect">
            <a:avLst/>
          </a:prstGeom>
          <a:noFill/>
        </p:spPr>
        <p:txBody>
          <a:bodyPr wrap="none" rtlCol="0">
            <a:spAutoFit/>
          </a:bodyPr>
          <a:lstStyle/>
          <a:p>
            <a:r>
              <a:rPr lang="en-US" dirty="0" smtClean="0">
                <a:latin typeface="Gill Sans MT" pitchFamily="34" charset="0"/>
              </a:rPr>
              <a:t>11</a:t>
            </a:r>
            <a:endParaRPr lang="en-US" dirty="0">
              <a:latin typeface="Gill Sans MT" pitchFamily="34" charset="0"/>
            </a:endParaRPr>
          </a:p>
        </p:txBody>
      </p:sp>
      <p:sp>
        <p:nvSpPr>
          <p:cNvPr id="66" name="TextBox 65"/>
          <p:cNvSpPr txBox="1"/>
          <p:nvPr/>
        </p:nvSpPr>
        <p:spPr>
          <a:xfrm>
            <a:off x="6248400" y="6210300"/>
            <a:ext cx="415498" cy="369332"/>
          </a:xfrm>
          <a:prstGeom prst="rect">
            <a:avLst/>
          </a:prstGeom>
          <a:noFill/>
        </p:spPr>
        <p:txBody>
          <a:bodyPr wrap="none" rtlCol="0">
            <a:spAutoFit/>
          </a:bodyPr>
          <a:lstStyle/>
          <a:p>
            <a:r>
              <a:rPr lang="en-US" dirty="0" smtClean="0">
                <a:latin typeface="Gill Sans MT" pitchFamily="34" charset="0"/>
              </a:rPr>
              <a:t>10</a:t>
            </a:r>
            <a:endParaRPr lang="en-US" dirty="0">
              <a:latin typeface="Gill Sans MT" pitchFamily="34" charset="0"/>
            </a:endParaRPr>
          </a:p>
        </p:txBody>
      </p:sp>
      <p:sp>
        <p:nvSpPr>
          <p:cNvPr id="67" name="TextBox 66"/>
          <p:cNvSpPr txBox="1"/>
          <p:nvPr/>
        </p:nvSpPr>
        <p:spPr>
          <a:xfrm>
            <a:off x="4352925" y="6210300"/>
            <a:ext cx="300082" cy="369332"/>
          </a:xfrm>
          <a:prstGeom prst="rect">
            <a:avLst/>
          </a:prstGeom>
          <a:noFill/>
        </p:spPr>
        <p:txBody>
          <a:bodyPr wrap="none" rtlCol="0">
            <a:spAutoFit/>
          </a:bodyPr>
          <a:lstStyle/>
          <a:p>
            <a:r>
              <a:rPr lang="en-US" dirty="0" smtClean="0">
                <a:latin typeface="Gill Sans MT" pitchFamily="34" charset="0"/>
              </a:rPr>
              <a:t>6</a:t>
            </a:r>
            <a:endParaRPr lang="en-US" dirty="0">
              <a:latin typeface="Gill Sans MT" pitchFamily="34" charset="0"/>
            </a:endParaRPr>
          </a:p>
        </p:txBody>
      </p:sp>
      <p:sp>
        <p:nvSpPr>
          <p:cNvPr id="68" name="TextBox 67"/>
          <p:cNvSpPr txBox="1"/>
          <p:nvPr/>
        </p:nvSpPr>
        <p:spPr>
          <a:xfrm>
            <a:off x="4857750" y="6210300"/>
            <a:ext cx="300082" cy="369332"/>
          </a:xfrm>
          <a:prstGeom prst="rect">
            <a:avLst/>
          </a:prstGeom>
          <a:noFill/>
        </p:spPr>
        <p:txBody>
          <a:bodyPr wrap="none" rtlCol="0">
            <a:spAutoFit/>
          </a:bodyPr>
          <a:lstStyle/>
          <a:p>
            <a:r>
              <a:rPr lang="en-US" dirty="0" smtClean="0">
                <a:latin typeface="Gill Sans MT" pitchFamily="34" charset="0"/>
              </a:rPr>
              <a:t>7</a:t>
            </a:r>
            <a:endParaRPr lang="en-US" dirty="0">
              <a:latin typeface="Gill Sans MT" pitchFamily="34" charset="0"/>
            </a:endParaRPr>
          </a:p>
        </p:txBody>
      </p:sp>
      <p:sp>
        <p:nvSpPr>
          <p:cNvPr id="69" name="TextBox 68"/>
          <p:cNvSpPr txBox="1"/>
          <p:nvPr/>
        </p:nvSpPr>
        <p:spPr>
          <a:xfrm>
            <a:off x="5362575" y="6210300"/>
            <a:ext cx="300082" cy="369332"/>
          </a:xfrm>
          <a:prstGeom prst="rect">
            <a:avLst/>
          </a:prstGeom>
          <a:noFill/>
        </p:spPr>
        <p:txBody>
          <a:bodyPr wrap="none" rtlCol="0">
            <a:spAutoFit/>
          </a:bodyPr>
          <a:lstStyle/>
          <a:p>
            <a:r>
              <a:rPr lang="en-US" dirty="0" smtClean="0">
                <a:latin typeface="Gill Sans MT" pitchFamily="34" charset="0"/>
              </a:rPr>
              <a:t>8</a:t>
            </a:r>
            <a:endParaRPr lang="en-US" dirty="0">
              <a:latin typeface="Gill Sans MT" pitchFamily="34" charset="0"/>
            </a:endParaRPr>
          </a:p>
        </p:txBody>
      </p:sp>
      <p:sp>
        <p:nvSpPr>
          <p:cNvPr id="70" name="TextBox 69"/>
          <p:cNvSpPr txBox="1"/>
          <p:nvPr/>
        </p:nvSpPr>
        <p:spPr>
          <a:xfrm>
            <a:off x="5867400" y="6210300"/>
            <a:ext cx="300082" cy="369332"/>
          </a:xfrm>
          <a:prstGeom prst="rect">
            <a:avLst/>
          </a:prstGeom>
          <a:noFill/>
        </p:spPr>
        <p:txBody>
          <a:bodyPr wrap="none" rtlCol="0">
            <a:spAutoFit/>
          </a:bodyPr>
          <a:lstStyle/>
          <a:p>
            <a:r>
              <a:rPr lang="en-US" dirty="0" smtClean="0">
                <a:latin typeface="Gill Sans MT" pitchFamily="34" charset="0"/>
              </a:rPr>
              <a:t>9</a:t>
            </a:r>
            <a:endParaRPr lang="en-US" dirty="0">
              <a:latin typeface="Gill Sans MT" pitchFamily="34" charset="0"/>
            </a:endParaRPr>
          </a:p>
        </p:txBody>
      </p:sp>
      <p:sp>
        <p:nvSpPr>
          <p:cNvPr id="72" name="TextBox 71"/>
          <p:cNvSpPr txBox="1"/>
          <p:nvPr/>
        </p:nvSpPr>
        <p:spPr>
          <a:xfrm>
            <a:off x="3848100" y="6210300"/>
            <a:ext cx="300082" cy="369332"/>
          </a:xfrm>
          <a:prstGeom prst="rect">
            <a:avLst/>
          </a:prstGeom>
          <a:noFill/>
        </p:spPr>
        <p:txBody>
          <a:bodyPr wrap="none" rtlCol="0">
            <a:spAutoFit/>
          </a:bodyPr>
          <a:lstStyle/>
          <a:p>
            <a:r>
              <a:rPr lang="en-US" dirty="0" smtClean="0">
                <a:latin typeface="Gill Sans MT" pitchFamily="34" charset="0"/>
              </a:rPr>
              <a:t>5</a:t>
            </a:r>
            <a:endParaRPr lang="en-US" dirty="0">
              <a:latin typeface="Gill Sans MT" pitchFamily="34" charset="0"/>
            </a:endParaRPr>
          </a:p>
        </p:txBody>
      </p:sp>
      <p:cxnSp>
        <p:nvCxnSpPr>
          <p:cNvPr id="74" name="Straight Connector 73"/>
          <p:cNvCxnSpPr/>
          <p:nvPr/>
        </p:nvCxnSpPr>
        <p:spPr bwMode="auto">
          <a:xfrm rot="5400000">
            <a:off x="6858000" y="5105400"/>
            <a:ext cx="304800" cy="0"/>
          </a:xfrm>
          <a:prstGeom prst="line">
            <a:avLst/>
          </a:prstGeom>
          <a:noFill/>
          <a:ln w="2857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014413" y="514350"/>
            <a:ext cx="7985125" cy="579438"/>
          </a:xfrm>
        </p:spPr>
        <p:txBody>
          <a:bodyPr/>
          <a:lstStyle/>
          <a:p>
            <a:r>
              <a:rPr lang="en-US" smtClean="0"/>
              <a:t>CREATE Status	</a:t>
            </a:r>
          </a:p>
        </p:txBody>
      </p:sp>
      <p:sp>
        <p:nvSpPr>
          <p:cNvPr id="40963" name="Content Placeholder 2"/>
          <p:cNvSpPr>
            <a:spLocks noGrp="1"/>
          </p:cNvSpPr>
          <p:nvPr>
            <p:ph idx="1"/>
          </p:nvPr>
        </p:nvSpPr>
        <p:spPr>
          <a:xfrm>
            <a:off x="457200" y="1600200"/>
            <a:ext cx="8229600" cy="4611519"/>
          </a:xfrm>
        </p:spPr>
        <p:txBody>
          <a:bodyPr/>
          <a:lstStyle/>
          <a:p>
            <a:r>
              <a:rPr lang="en-US" sz="2800" dirty="0" smtClean="0"/>
              <a:t>Project Teams formed</a:t>
            </a:r>
          </a:p>
          <a:p>
            <a:r>
              <a:rPr lang="en-US" sz="2800" dirty="0" smtClean="0"/>
              <a:t>Requirements developed and validated</a:t>
            </a:r>
          </a:p>
          <a:p>
            <a:r>
              <a:rPr lang="en-US" sz="2800" dirty="0" smtClean="0"/>
              <a:t>Initial plans developed and development started</a:t>
            </a:r>
          </a:p>
          <a:p>
            <a:r>
              <a:rPr lang="en-US" sz="2800" dirty="0" smtClean="0"/>
              <a:t>First deliverables planned for this summer and fall (upgraded legacy codes)</a:t>
            </a:r>
          </a:p>
          <a:p>
            <a:r>
              <a:rPr lang="en-US" sz="2800" dirty="0" smtClean="0"/>
              <a:t>Software Engineering Practices and Plans being formed</a:t>
            </a:r>
          </a:p>
          <a:p>
            <a:r>
              <a:rPr lang="en-US" sz="2800" dirty="0" smtClean="0"/>
              <a:t>Six version 1.0 releases this calendar year</a:t>
            </a:r>
          </a:p>
        </p:txBody>
      </p:sp>
      <p:sp>
        <p:nvSpPr>
          <p:cNvPr id="43014" name="Slide Number Placeholder 5"/>
          <p:cNvSpPr>
            <a:spLocks noGrp="1"/>
          </p:cNvSpPr>
          <p:nvPr>
            <p:ph type="sldNum" sz="quarter" idx="12"/>
          </p:nvPr>
        </p:nvSpPr>
        <p:spPr/>
        <p:txBody>
          <a:bodyPr/>
          <a:lstStyle/>
          <a:p>
            <a:pPr fontAlgn="base">
              <a:spcBef>
                <a:spcPct val="0"/>
              </a:spcBef>
              <a:spcAft>
                <a:spcPct val="0"/>
              </a:spcAft>
              <a:defRPr/>
            </a:pPr>
            <a:fld id="{5BC4406C-BCD4-4200-839A-E4A161507F31}" type="slidenum">
              <a:rPr lang="en-US" smtClean="0"/>
              <a:pPr fontAlgn="base">
                <a:spcBef>
                  <a:spcPct val="0"/>
                </a:spcBef>
                <a:spcAft>
                  <a:spcPct val="0"/>
                </a:spcAft>
                <a:defRPr/>
              </a:pPr>
              <a:t>29</a:t>
            </a:fld>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5"/>
          <p:cNvSpPr>
            <a:spLocks noGrp="1" noChangeArrowheads="1"/>
          </p:cNvSpPr>
          <p:nvPr>
            <p:ph type="sldNum" sz="quarter" idx="12"/>
          </p:nvPr>
        </p:nvSpPr>
        <p:spPr>
          <a:xfrm>
            <a:off x="3079750" y="6581775"/>
            <a:ext cx="2895600" cy="274638"/>
          </a:xfrm>
        </p:spPr>
        <p:txBody>
          <a:bodyPr wrap="square"/>
          <a:lstStyle/>
          <a:p>
            <a:pPr fontAlgn="base">
              <a:spcBef>
                <a:spcPct val="0"/>
              </a:spcBef>
              <a:spcAft>
                <a:spcPct val="0"/>
              </a:spcAft>
              <a:defRPr/>
            </a:pPr>
            <a:fld id="{B711C036-6084-47E7-9033-5506A1E2F32F}" type="slidenum">
              <a:rPr lang="en-US" sz="1200" i="1" smtClean="0"/>
              <a:pPr fontAlgn="base">
                <a:spcBef>
                  <a:spcPct val="0"/>
                </a:spcBef>
                <a:spcAft>
                  <a:spcPct val="0"/>
                </a:spcAft>
                <a:defRPr/>
              </a:pPr>
              <a:t>3</a:t>
            </a:fld>
            <a:endParaRPr lang="en-US" sz="1200" i="1" smtClean="0"/>
          </a:p>
        </p:txBody>
      </p:sp>
      <p:sp>
        <p:nvSpPr>
          <p:cNvPr id="17412" name="Rectangle 2"/>
          <p:cNvSpPr>
            <a:spLocks noGrp="1" noChangeArrowheads="1"/>
          </p:cNvSpPr>
          <p:nvPr>
            <p:ph type="title" idx="4294967295"/>
          </p:nvPr>
        </p:nvSpPr>
        <p:spPr>
          <a:xfrm>
            <a:off x="914400" y="152400"/>
            <a:ext cx="8040688" cy="769938"/>
          </a:xfrm>
        </p:spPr>
        <p:txBody>
          <a:bodyPr/>
          <a:lstStyle/>
          <a:p>
            <a:pPr algn="ctr"/>
            <a:r>
              <a:rPr lang="en-US" sz="2200" smtClean="0"/>
              <a:t>Computational Science And Engineering Is Becoming an Essential Tool for Theoretical  Science And Engineering</a:t>
            </a:r>
          </a:p>
        </p:txBody>
      </p:sp>
      <p:sp>
        <p:nvSpPr>
          <p:cNvPr id="17413" name="Rectangle 3"/>
          <p:cNvSpPr>
            <a:spLocks noGrp="1" noChangeArrowheads="1"/>
          </p:cNvSpPr>
          <p:nvPr>
            <p:ph type="body" idx="4294967295"/>
          </p:nvPr>
        </p:nvSpPr>
        <p:spPr>
          <a:xfrm>
            <a:off x="433388" y="1143000"/>
            <a:ext cx="4138612" cy="4800600"/>
          </a:xfrm>
        </p:spPr>
        <p:txBody>
          <a:bodyPr/>
          <a:lstStyle/>
          <a:p>
            <a:pPr>
              <a:spcBef>
                <a:spcPct val="0"/>
              </a:spcBef>
              <a:buFont typeface="Wingdings 2" pitchFamily="18" charset="2"/>
              <a:buNone/>
            </a:pPr>
            <a:r>
              <a:rPr lang="en-US" sz="1100" b="0" smtClean="0"/>
              <a:t>Accelerator Design</a:t>
            </a:r>
          </a:p>
          <a:p>
            <a:pPr>
              <a:spcBef>
                <a:spcPct val="0"/>
              </a:spcBef>
              <a:buFont typeface="Wingdings 2" pitchFamily="18" charset="2"/>
              <a:buNone/>
            </a:pPr>
            <a:r>
              <a:rPr lang="en-US" sz="1100" b="0" smtClean="0"/>
              <a:t>Aircraft Design</a:t>
            </a:r>
          </a:p>
          <a:p>
            <a:pPr>
              <a:spcBef>
                <a:spcPct val="0"/>
              </a:spcBef>
              <a:buFont typeface="Wingdings 2" pitchFamily="18" charset="2"/>
              <a:buNone/>
            </a:pPr>
            <a:r>
              <a:rPr lang="en-US" sz="1100" b="0" smtClean="0"/>
              <a:t>Archaeology</a:t>
            </a:r>
          </a:p>
          <a:p>
            <a:pPr>
              <a:spcBef>
                <a:spcPct val="0"/>
              </a:spcBef>
              <a:buFont typeface="Wingdings 2" pitchFamily="18" charset="2"/>
              <a:buNone/>
            </a:pPr>
            <a:r>
              <a:rPr lang="en-US" sz="1100" b="0" smtClean="0"/>
              <a:t>Armor Design</a:t>
            </a:r>
          </a:p>
          <a:p>
            <a:pPr>
              <a:spcBef>
                <a:spcPct val="0"/>
              </a:spcBef>
              <a:buFont typeface="Wingdings 2" pitchFamily="18" charset="2"/>
              <a:buNone/>
            </a:pPr>
            <a:r>
              <a:rPr lang="en-US" sz="1100" b="0" smtClean="0"/>
              <a:t>Astrophysics</a:t>
            </a:r>
          </a:p>
          <a:p>
            <a:pPr>
              <a:spcBef>
                <a:spcPct val="0"/>
              </a:spcBef>
              <a:buFont typeface="Wingdings 2" pitchFamily="18" charset="2"/>
              <a:buNone/>
            </a:pPr>
            <a:r>
              <a:rPr lang="en-US" sz="1100" b="0" smtClean="0"/>
              <a:t>Atomic And Molecular Physics</a:t>
            </a:r>
          </a:p>
          <a:p>
            <a:pPr>
              <a:spcBef>
                <a:spcPct val="0"/>
              </a:spcBef>
              <a:buFont typeface="Wingdings 2" pitchFamily="18" charset="2"/>
              <a:buNone/>
            </a:pPr>
            <a:r>
              <a:rPr lang="en-US" sz="1100" b="0" smtClean="0"/>
              <a:t>Automobile Design</a:t>
            </a:r>
          </a:p>
          <a:p>
            <a:pPr>
              <a:spcBef>
                <a:spcPct val="0"/>
              </a:spcBef>
              <a:buFont typeface="Wingdings 2" pitchFamily="18" charset="2"/>
              <a:buNone/>
            </a:pPr>
            <a:r>
              <a:rPr lang="en-US" sz="1100" b="0" smtClean="0"/>
              <a:t>Bioengineering And Biophysics</a:t>
            </a:r>
          </a:p>
          <a:p>
            <a:pPr>
              <a:spcBef>
                <a:spcPct val="0"/>
              </a:spcBef>
              <a:buFont typeface="Wingdings 2" pitchFamily="18" charset="2"/>
              <a:buNone/>
            </a:pPr>
            <a:r>
              <a:rPr lang="en-US" sz="1100" b="0" smtClean="0"/>
              <a:t>Bioinfomatics</a:t>
            </a:r>
          </a:p>
          <a:p>
            <a:pPr>
              <a:spcBef>
                <a:spcPct val="0"/>
              </a:spcBef>
              <a:buFont typeface="Wingdings 2" pitchFamily="18" charset="2"/>
              <a:buNone/>
            </a:pPr>
            <a:r>
              <a:rPr lang="en-US" sz="1100" b="0" smtClean="0"/>
              <a:t>Chemistry</a:t>
            </a:r>
          </a:p>
          <a:p>
            <a:pPr>
              <a:spcBef>
                <a:spcPct val="0"/>
              </a:spcBef>
              <a:buFont typeface="Wingdings 2" pitchFamily="18" charset="2"/>
              <a:buNone/>
            </a:pPr>
            <a:r>
              <a:rPr lang="en-US" sz="1100" b="0" smtClean="0"/>
              <a:t>Civil Engineering</a:t>
            </a:r>
          </a:p>
          <a:p>
            <a:pPr>
              <a:spcBef>
                <a:spcPct val="0"/>
              </a:spcBef>
              <a:buFont typeface="Wingdings 2" pitchFamily="18" charset="2"/>
              <a:buNone/>
            </a:pPr>
            <a:r>
              <a:rPr lang="en-US" sz="1100" b="0" smtClean="0"/>
              <a:t>Climate Prediction</a:t>
            </a:r>
          </a:p>
          <a:p>
            <a:pPr>
              <a:spcBef>
                <a:spcPct val="0"/>
              </a:spcBef>
              <a:buFont typeface="Wingdings 2" pitchFamily="18" charset="2"/>
              <a:buNone/>
            </a:pPr>
            <a:r>
              <a:rPr lang="en-US" sz="1100" b="0" smtClean="0"/>
              <a:t>Computational Biology</a:t>
            </a:r>
          </a:p>
          <a:p>
            <a:pPr>
              <a:spcBef>
                <a:spcPct val="0"/>
              </a:spcBef>
              <a:buFont typeface="Wingdings 2" pitchFamily="18" charset="2"/>
              <a:buNone/>
            </a:pPr>
            <a:r>
              <a:rPr lang="en-US" sz="1100" b="0" smtClean="0"/>
              <a:t>Computational Fluid Dynamics</a:t>
            </a:r>
          </a:p>
          <a:p>
            <a:pPr>
              <a:spcBef>
                <a:spcPct val="0"/>
              </a:spcBef>
              <a:buFont typeface="Wingdings 2" pitchFamily="18" charset="2"/>
              <a:buNone/>
            </a:pPr>
            <a:r>
              <a:rPr lang="en-US" sz="1100" b="0" smtClean="0"/>
              <a:t>Cosmology</a:t>
            </a:r>
          </a:p>
          <a:p>
            <a:pPr>
              <a:spcBef>
                <a:spcPct val="0"/>
              </a:spcBef>
              <a:buFont typeface="Wingdings 2" pitchFamily="18" charset="2"/>
              <a:buNone/>
            </a:pPr>
            <a:r>
              <a:rPr lang="en-US" sz="1100" b="0" smtClean="0"/>
              <a:t>Cryptography</a:t>
            </a:r>
          </a:p>
          <a:p>
            <a:pPr>
              <a:spcBef>
                <a:spcPct val="0"/>
              </a:spcBef>
              <a:buFont typeface="Wingdings 2" pitchFamily="18" charset="2"/>
              <a:buNone/>
            </a:pPr>
            <a:r>
              <a:rPr lang="en-US" sz="1100" b="0" smtClean="0"/>
              <a:t>Data Mining</a:t>
            </a:r>
          </a:p>
          <a:p>
            <a:pPr>
              <a:spcBef>
                <a:spcPct val="0"/>
              </a:spcBef>
              <a:buFont typeface="Wingdings 2" pitchFamily="18" charset="2"/>
              <a:buNone/>
            </a:pPr>
            <a:r>
              <a:rPr lang="en-US" sz="1100" b="0" smtClean="0"/>
              <a:t>Drug discovery</a:t>
            </a:r>
          </a:p>
          <a:p>
            <a:pPr>
              <a:spcBef>
                <a:spcPct val="0"/>
              </a:spcBef>
              <a:buFont typeface="Wingdings 2" pitchFamily="18" charset="2"/>
              <a:buNone/>
            </a:pPr>
            <a:r>
              <a:rPr lang="en-US" sz="1100" b="0" smtClean="0"/>
              <a:t>Earthquakes</a:t>
            </a:r>
          </a:p>
          <a:p>
            <a:pPr>
              <a:spcBef>
                <a:spcPct val="0"/>
              </a:spcBef>
              <a:buFont typeface="Wingdings 2" pitchFamily="18" charset="2"/>
              <a:buNone/>
            </a:pPr>
            <a:r>
              <a:rPr lang="en-US" sz="1100" b="0" smtClean="0"/>
              <a:t>Economics</a:t>
            </a:r>
          </a:p>
          <a:p>
            <a:pPr>
              <a:spcBef>
                <a:spcPct val="0"/>
              </a:spcBef>
              <a:buFont typeface="Wingdings 2" pitchFamily="18" charset="2"/>
              <a:buNone/>
            </a:pPr>
            <a:r>
              <a:rPr lang="en-US" sz="1100" b="0" smtClean="0"/>
              <a:t>Engineering Design And Analysis</a:t>
            </a:r>
          </a:p>
          <a:p>
            <a:pPr>
              <a:spcBef>
                <a:spcPct val="0"/>
              </a:spcBef>
              <a:buFont typeface="Wingdings 2" pitchFamily="18" charset="2"/>
              <a:buNone/>
            </a:pPr>
            <a:r>
              <a:rPr lang="en-US" sz="1100" b="0" smtClean="0"/>
              <a:t>Finance</a:t>
            </a:r>
          </a:p>
          <a:p>
            <a:pPr>
              <a:spcBef>
                <a:spcPct val="0"/>
              </a:spcBef>
              <a:buFont typeface="Wingdings 2" pitchFamily="18" charset="2"/>
              <a:buNone/>
            </a:pPr>
            <a:r>
              <a:rPr lang="en-US" sz="1100" b="0" smtClean="0"/>
              <a:t>Fluid Mechanics</a:t>
            </a:r>
          </a:p>
          <a:p>
            <a:pPr>
              <a:spcBef>
                <a:spcPct val="0"/>
              </a:spcBef>
              <a:buFont typeface="Wingdings 2" pitchFamily="18" charset="2"/>
              <a:buNone/>
            </a:pPr>
            <a:r>
              <a:rPr lang="en-US" sz="1100" b="0" smtClean="0"/>
              <a:t>Forces Modeling And Simulation</a:t>
            </a:r>
          </a:p>
          <a:p>
            <a:pPr>
              <a:spcBef>
                <a:spcPct val="0"/>
              </a:spcBef>
              <a:buFont typeface="Wingdings 2" pitchFamily="18" charset="2"/>
              <a:buNone/>
            </a:pPr>
            <a:r>
              <a:rPr lang="en-US" sz="1100" b="0" smtClean="0"/>
              <a:t>Fracture Analysis</a:t>
            </a:r>
          </a:p>
          <a:p>
            <a:pPr>
              <a:spcBef>
                <a:spcPct val="0"/>
              </a:spcBef>
              <a:buFont typeface="Wingdings 2" pitchFamily="18" charset="2"/>
              <a:buNone/>
            </a:pPr>
            <a:r>
              <a:rPr lang="en-US" sz="1100" b="0" smtClean="0"/>
              <a:t>General Relativity Theory</a:t>
            </a:r>
          </a:p>
          <a:p>
            <a:pPr>
              <a:spcBef>
                <a:spcPct val="0"/>
              </a:spcBef>
              <a:buFont typeface="Wingdings 2" pitchFamily="18" charset="2"/>
              <a:buNone/>
            </a:pPr>
            <a:r>
              <a:rPr lang="en-US" sz="1100" b="0" smtClean="0"/>
              <a:t>Genetics</a:t>
            </a:r>
          </a:p>
          <a:p>
            <a:pPr>
              <a:spcBef>
                <a:spcPct val="0"/>
              </a:spcBef>
              <a:buFont typeface="Wingdings 2" pitchFamily="18" charset="2"/>
              <a:buNone/>
            </a:pPr>
            <a:r>
              <a:rPr lang="en-US" sz="1100" b="0" smtClean="0"/>
              <a:t>Geophysics</a:t>
            </a:r>
          </a:p>
        </p:txBody>
      </p:sp>
      <p:sp>
        <p:nvSpPr>
          <p:cNvPr id="17414" name="Rectangle 4"/>
          <p:cNvSpPr>
            <a:spLocks noChangeArrowheads="1"/>
          </p:cNvSpPr>
          <p:nvPr/>
        </p:nvSpPr>
        <p:spPr bwMode="auto">
          <a:xfrm>
            <a:off x="4843463" y="1165225"/>
            <a:ext cx="4138612" cy="5438775"/>
          </a:xfrm>
          <a:prstGeom prst="rect">
            <a:avLst/>
          </a:prstGeom>
          <a:noFill/>
          <a:ln w="9525">
            <a:noFill/>
            <a:miter lim="800000"/>
            <a:headEnd/>
            <a:tailEnd/>
          </a:ln>
        </p:spPr>
        <p:txBody>
          <a:bodyPr/>
          <a:lstStyle/>
          <a:p>
            <a:pPr marL="609600" indent="-609600">
              <a:buClr>
                <a:schemeClr val="accent2"/>
              </a:buClr>
              <a:buSzPct val="85000"/>
              <a:buFont typeface="Wingdings 2" pitchFamily="18" charset="2"/>
              <a:buNone/>
            </a:pPr>
            <a:r>
              <a:rPr lang="en-US" sz="1100">
                <a:solidFill>
                  <a:srgbClr val="000000"/>
                </a:solidFill>
              </a:rPr>
              <a:t>Groundwater And Contaminant Flow</a:t>
            </a:r>
          </a:p>
          <a:p>
            <a:pPr marL="609600" indent="-609600">
              <a:buClr>
                <a:schemeClr val="accent2"/>
              </a:buClr>
              <a:buSzPct val="85000"/>
              <a:buFont typeface="Wingdings 2" pitchFamily="18" charset="2"/>
              <a:buNone/>
            </a:pPr>
            <a:r>
              <a:rPr lang="en-US" sz="1100">
                <a:solidFill>
                  <a:srgbClr val="000000"/>
                </a:solidFill>
              </a:rPr>
              <a:t>High Energy Physics Research</a:t>
            </a:r>
          </a:p>
          <a:p>
            <a:pPr marL="609600" indent="-609600">
              <a:buClr>
                <a:schemeClr val="accent2"/>
              </a:buClr>
              <a:buSzPct val="85000"/>
              <a:buFont typeface="Wingdings 2" pitchFamily="18" charset="2"/>
              <a:buNone/>
            </a:pPr>
            <a:r>
              <a:rPr lang="en-US" sz="1100">
                <a:solidFill>
                  <a:srgbClr val="000000"/>
                </a:solidFill>
              </a:rPr>
              <a:t>Hydrology</a:t>
            </a:r>
          </a:p>
          <a:p>
            <a:pPr marL="609600" indent="-609600">
              <a:buClr>
                <a:schemeClr val="accent2"/>
              </a:buClr>
              <a:buSzPct val="85000"/>
              <a:buFont typeface="Wingdings 2" pitchFamily="18" charset="2"/>
              <a:buNone/>
            </a:pPr>
            <a:r>
              <a:rPr lang="en-US" sz="1100">
                <a:solidFill>
                  <a:srgbClr val="000000"/>
                </a:solidFill>
              </a:rPr>
              <a:t>Image Processing</a:t>
            </a:r>
          </a:p>
          <a:p>
            <a:pPr marL="609600" indent="-609600">
              <a:buClr>
                <a:schemeClr val="accent2"/>
              </a:buClr>
              <a:buSzPct val="85000"/>
              <a:buFont typeface="Wingdings 2" pitchFamily="18" charset="2"/>
              <a:buNone/>
            </a:pPr>
            <a:r>
              <a:rPr lang="en-US" sz="1100">
                <a:solidFill>
                  <a:srgbClr val="000000"/>
                </a:solidFill>
              </a:rPr>
              <a:t>Inertial Confinement Fusion</a:t>
            </a:r>
          </a:p>
          <a:p>
            <a:pPr marL="609600" indent="-609600">
              <a:buClr>
                <a:schemeClr val="accent2"/>
              </a:buClr>
              <a:buSzPct val="85000"/>
              <a:buFont typeface="Wingdings 2" pitchFamily="18" charset="2"/>
              <a:buNone/>
            </a:pPr>
            <a:r>
              <a:rPr lang="en-US" sz="1100">
                <a:solidFill>
                  <a:srgbClr val="000000"/>
                </a:solidFill>
              </a:rPr>
              <a:t>Integrated Circuit Chip Design</a:t>
            </a:r>
          </a:p>
          <a:p>
            <a:pPr marL="609600" indent="-609600">
              <a:buClr>
                <a:schemeClr val="accent2"/>
              </a:buClr>
              <a:buSzPct val="85000"/>
              <a:buFont typeface="Wingdings 2" pitchFamily="18" charset="2"/>
              <a:buNone/>
            </a:pPr>
            <a:r>
              <a:rPr lang="en-US" sz="1100">
                <a:solidFill>
                  <a:srgbClr val="000000"/>
                </a:solidFill>
              </a:rPr>
              <a:t>Magnetic Fusion Energy</a:t>
            </a:r>
          </a:p>
          <a:p>
            <a:pPr marL="609600" indent="-609600">
              <a:buClr>
                <a:schemeClr val="accent2"/>
              </a:buClr>
              <a:buSzPct val="85000"/>
              <a:buFont typeface="Wingdings 2" pitchFamily="18" charset="2"/>
              <a:buNone/>
            </a:pPr>
            <a:r>
              <a:rPr lang="en-US" sz="1100">
                <a:solidFill>
                  <a:srgbClr val="000000"/>
                </a:solidFill>
              </a:rPr>
              <a:t>Manufacturing</a:t>
            </a:r>
          </a:p>
          <a:p>
            <a:pPr marL="609600" indent="-609600">
              <a:buClr>
                <a:schemeClr val="accent2"/>
              </a:buClr>
              <a:buSzPct val="85000"/>
              <a:buFont typeface="Wingdings 2" pitchFamily="18" charset="2"/>
              <a:buNone/>
            </a:pPr>
            <a:r>
              <a:rPr lang="en-US" sz="1100">
                <a:solidFill>
                  <a:srgbClr val="000000"/>
                </a:solidFill>
              </a:rPr>
              <a:t>Materials Science</a:t>
            </a:r>
          </a:p>
          <a:p>
            <a:pPr marL="609600" indent="-609600">
              <a:buClr>
                <a:schemeClr val="accent2"/>
              </a:buClr>
              <a:buSzPct val="85000"/>
              <a:buFont typeface="Wingdings 2" pitchFamily="18" charset="2"/>
              <a:buNone/>
            </a:pPr>
            <a:r>
              <a:rPr lang="en-US" sz="1100">
                <a:solidFill>
                  <a:srgbClr val="000000"/>
                </a:solidFill>
              </a:rPr>
              <a:t>Medicine</a:t>
            </a:r>
          </a:p>
          <a:p>
            <a:pPr marL="609600" indent="-609600">
              <a:buClr>
                <a:schemeClr val="accent2"/>
              </a:buClr>
              <a:buSzPct val="85000"/>
              <a:buFont typeface="Wingdings 2" pitchFamily="18" charset="2"/>
              <a:buNone/>
            </a:pPr>
            <a:r>
              <a:rPr lang="en-US" sz="1100">
                <a:solidFill>
                  <a:srgbClr val="000000"/>
                </a:solidFill>
              </a:rPr>
              <a:t>Microtomography</a:t>
            </a:r>
          </a:p>
          <a:p>
            <a:pPr marL="609600" indent="-609600">
              <a:buClr>
                <a:schemeClr val="accent2"/>
              </a:buClr>
              <a:buSzPct val="85000"/>
              <a:buFont typeface="Wingdings 2" pitchFamily="18" charset="2"/>
              <a:buNone/>
            </a:pPr>
            <a:r>
              <a:rPr lang="en-US" sz="1100">
                <a:solidFill>
                  <a:srgbClr val="000000"/>
                </a:solidFill>
              </a:rPr>
              <a:t>Nanotechnology And Nanoscience</a:t>
            </a:r>
          </a:p>
          <a:p>
            <a:pPr marL="609600" indent="-609600">
              <a:buClr>
                <a:schemeClr val="accent2"/>
              </a:buClr>
              <a:buSzPct val="85000"/>
              <a:buFont typeface="Wingdings 2" pitchFamily="18" charset="2"/>
              <a:buNone/>
            </a:pPr>
            <a:r>
              <a:rPr lang="en-US" sz="1100">
                <a:solidFill>
                  <a:srgbClr val="000000"/>
                </a:solidFill>
              </a:rPr>
              <a:t>Nuclear Reactor Design And Safety</a:t>
            </a:r>
          </a:p>
          <a:p>
            <a:pPr marL="609600" indent="-609600">
              <a:buClr>
                <a:schemeClr val="accent2"/>
              </a:buClr>
              <a:buSzPct val="85000"/>
              <a:buFont typeface="Wingdings 2" pitchFamily="18" charset="2"/>
              <a:buNone/>
            </a:pPr>
            <a:r>
              <a:rPr lang="en-US" sz="1100">
                <a:solidFill>
                  <a:srgbClr val="000000"/>
                </a:solidFill>
              </a:rPr>
              <a:t>Nuclear Weapons</a:t>
            </a:r>
          </a:p>
          <a:p>
            <a:pPr marL="609600" indent="-609600">
              <a:buClr>
                <a:schemeClr val="accent2"/>
              </a:buClr>
              <a:buSzPct val="85000"/>
              <a:buFont typeface="Wingdings 2" pitchFamily="18" charset="2"/>
              <a:buNone/>
            </a:pPr>
            <a:r>
              <a:rPr lang="en-US" sz="1100">
                <a:solidFill>
                  <a:srgbClr val="000000"/>
                </a:solidFill>
              </a:rPr>
              <a:t>Ocean Systems</a:t>
            </a:r>
          </a:p>
          <a:p>
            <a:pPr marL="609600" indent="-609600">
              <a:buClr>
                <a:schemeClr val="accent2"/>
              </a:buClr>
              <a:buSzPct val="85000"/>
              <a:buFont typeface="Wingdings 2" pitchFamily="18" charset="2"/>
              <a:buNone/>
            </a:pPr>
            <a:r>
              <a:rPr lang="en-US" sz="1100">
                <a:solidFill>
                  <a:srgbClr val="000000"/>
                </a:solidFill>
              </a:rPr>
              <a:t>Petroleum Field Analysis And Prediction</a:t>
            </a:r>
          </a:p>
          <a:p>
            <a:pPr marL="609600" indent="-609600">
              <a:buClr>
                <a:schemeClr val="accent2"/>
              </a:buClr>
              <a:buSzPct val="85000"/>
              <a:buFont typeface="Wingdings 2" pitchFamily="18" charset="2"/>
              <a:buNone/>
            </a:pPr>
            <a:r>
              <a:rPr lang="en-US" sz="1100">
                <a:solidFill>
                  <a:srgbClr val="000000"/>
                </a:solidFill>
              </a:rPr>
              <a:t>Optics and Optical Design</a:t>
            </a:r>
          </a:p>
          <a:p>
            <a:pPr marL="609600" indent="-609600">
              <a:buClr>
                <a:schemeClr val="accent2"/>
              </a:buClr>
              <a:buSzPct val="85000"/>
              <a:buFont typeface="Wingdings 2" pitchFamily="18" charset="2"/>
              <a:buNone/>
            </a:pPr>
            <a:r>
              <a:rPr lang="en-US" sz="1100">
                <a:solidFill>
                  <a:srgbClr val="000000"/>
                </a:solidFill>
              </a:rPr>
              <a:t>Political Science</a:t>
            </a:r>
          </a:p>
          <a:p>
            <a:pPr marL="609600" indent="-609600">
              <a:buClr>
                <a:schemeClr val="accent2"/>
              </a:buClr>
              <a:buSzPct val="85000"/>
              <a:buFont typeface="Wingdings 2" pitchFamily="18" charset="2"/>
              <a:buNone/>
            </a:pPr>
            <a:r>
              <a:rPr lang="en-US" sz="1100">
                <a:solidFill>
                  <a:srgbClr val="000000"/>
                </a:solidFill>
              </a:rPr>
              <a:t>Protein Folding</a:t>
            </a:r>
          </a:p>
          <a:p>
            <a:pPr marL="609600" indent="-609600">
              <a:buClr>
                <a:schemeClr val="accent2"/>
              </a:buClr>
              <a:buSzPct val="85000"/>
              <a:buFont typeface="Wingdings 2" pitchFamily="18" charset="2"/>
              <a:buNone/>
            </a:pPr>
            <a:r>
              <a:rPr lang="en-US" sz="1100">
                <a:solidFill>
                  <a:srgbClr val="000000"/>
                </a:solidFill>
              </a:rPr>
              <a:t>Radar signature and antenna analysis</a:t>
            </a:r>
          </a:p>
          <a:p>
            <a:pPr marL="609600" indent="-609600">
              <a:buClr>
                <a:schemeClr val="accent2"/>
              </a:buClr>
              <a:buSzPct val="85000"/>
              <a:buFont typeface="Wingdings 2" pitchFamily="18" charset="2"/>
              <a:buNone/>
            </a:pPr>
            <a:r>
              <a:rPr lang="en-US" sz="1100">
                <a:solidFill>
                  <a:srgbClr val="000000"/>
                </a:solidFill>
              </a:rPr>
              <a:t>Radiation Damage</a:t>
            </a:r>
          </a:p>
          <a:p>
            <a:pPr marL="609600" indent="-609600">
              <a:buClr>
                <a:schemeClr val="accent2"/>
              </a:buClr>
              <a:buSzPct val="85000"/>
              <a:buFont typeface="Wingdings 2" pitchFamily="18" charset="2"/>
              <a:buNone/>
            </a:pPr>
            <a:r>
              <a:rPr lang="en-US" sz="1100">
                <a:solidFill>
                  <a:srgbClr val="000000"/>
                </a:solidFill>
              </a:rPr>
              <a:t>Satellite Image Processing</a:t>
            </a:r>
          </a:p>
          <a:p>
            <a:pPr marL="609600" indent="-609600">
              <a:buClr>
                <a:schemeClr val="accent2"/>
              </a:buClr>
              <a:buSzPct val="85000"/>
              <a:buFont typeface="Wingdings 2" pitchFamily="18" charset="2"/>
              <a:buNone/>
            </a:pPr>
            <a:r>
              <a:rPr lang="en-US" sz="1100">
                <a:solidFill>
                  <a:srgbClr val="000000"/>
                </a:solidFill>
              </a:rPr>
              <a:t>Scientific Databases</a:t>
            </a:r>
          </a:p>
          <a:p>
            <a:pPr marL="609600" indent="-609600">
              <a:buClr>
                <a:schemeClr val="accent2"/>
              </a:buClr>
              <a:buSzPct val="85000"/>
              <a:buFont typeface="Wingdings 2" pitchFamily="18" charset="2"/>
              <a:buNone/>
            </a:pPr>
            <a:r>
              <a:rPr lang="en-US" sz="1100">
                <a:solidFill>
                  <a:srgbClr val="000000"/>
                </a:solidFill>
              </a:rPr>
              <a:t>Search Engines</a:t>
            </a:r>
          </a:p>
          <a:p>
            <a:pPr marL="609600" indent="-609600">
              <a:buClr>
                <a:schemeClr val="accent2"/>
              </a:buClr>
              <a:buSzPct val="85000"/>
              <a:buFont typeface="Wingdings 2" pitchFamily="18" charset="2"/>
              <a:buNone/>
            </a:pPr>
            <a:r>
              <a:rPr lang="en-US" sz="1100">
                <a:solidFill>
                  <a:srgbClr val="000000"/>
                </a:solidFill>
              </a:rPr>
              <a:t>Shock Hydrodynamics</a:t>
            </a:r>
          </a:p>
          <a:p>
            <a:pPr marL="609600" indent="-609600">
              <a:buClr>
                <a:schemeClr val="accent2"/>
              </a:buClr>
              <a:buSzPct val="85000"/>
              <a:buFont typeface="Wingdings 2" pitchFamily="18" charset="2"/>
              <a:buNone/>
            </a:pPr>
            <a:r>
              <a:rPr lang="en-US" sz="1100">
                <a:solidFill>
                  <a:srgbClr val="000000"/>
                </a:solidFill>
              </a:rPr>
              <a:t>Signal Processing</a:t>
            </a:r>
          </a:p>
          <a:p>
            <a:pPr marL="609600" indent="-609600">
              <a:buClr>
                <a:schemeClr val="accent2"/>
              </a:buClr>
              <a:buSzPct val="85000"/>
              <a:buFont typeface="Wingdings 2" pitchFamily="18" charset="2"/>
              <a:buNone/>
            </a:pPr>
            <a:r>
              <a:rPr lang="en-US" sz="1100">
                <a:solidFill>
                  <a:srgbClr val="000000"/>
                </a:solidFill>
              </a:rPr>
              <a:t>Space Weather</a:t>
            </a:r>
          </a:p>
          <a:p>
            <a:pPr marL="609600" indent="-609600">
              <a:buClr>
                <a:schemeClr val="accent2"/>
              </a:buClr>
              <a:buSzPct val="85000"/>
              <a:buFont typeface="Wingdings 2" pitchFamily="18" charset="2"/>
              <a:buNone/>
            </a:pPr>
            <a:r>
              <a:rPr lang="en-US" sz="1100">
                <a:solidFill>
                  <a:srgbClr val="000000"/>
                </a:solidFill>
              </a:rPr>
              <a:t>Volcanoes</a:t>
            </a:r>
          </a:p>
          <a:p>
            <a:pPr marL="609600" indent="-609600">
              <a:buClr>
                <a:schemeClr val="accent2"/>
              </a:buClr>
              <a:buSzPct val="85000"/>
              <a:buFont typeface="Wingdings 2" pitchFamily="18" charset="2"/>
              <a:buNone/>
            </a:pPr>
            <a:r>
              <a:rPr lang="en-US" sz="1100">
                <a:solidFill>
                  <a:srgbClr val="000000"/>
                </a:solidFill>
              </a:rPr>
              <a:t>Weather Prediction</a:t>
            </a:r>
          </a:p>
          <a:p>
            <a:pPr marL="609600" indent="-609600">
              <a:buClr>
                <a:schemeClr val="accent2"/>
              </a:buClr>
              <a:buSzPct val="85000"/>
              <a:buFont typeface="Wingdings 2" pitchFamily="18" charset="2"/>
              <a:buNone/>
            </a:pPr>
            <a:r>
              <a:rPr lang="en-US" sz="1100">
                <a:solidFill>
                  <a:srgbClr val="000000"/>
                </a:solidFill>
              </a:rPr>
              <a:t>Wild Fire Analysis</a:t>
            </a:r>
          </a:p>
        </p:txBody>
      </p:sp>
      <p:pic>
        <p:nvPicPr>
          <p:cNvPr id="17415" name="Picture 5"/>
          <p:cNvPicPr>
            <a:picLocks noChangeAspect="1" noChangeArrowheads="1"/>
          </p:cNvPicPr>
          <p:nvPr/>
        </p:nvPicPr>
        <p:blipFill>
          <a:blip r:embed="rId2" cstate="print"/>
          <a:srcRect/>
          <a:stretch>
            <a:fillRect/>
          </a:stretch>
        </p:blipFill>
        <p:spPr bwMode="auto">
          <a:xfrm>
            <a:off x="3905250" y="6267450"/>
            <a:ext cx="1035050" cy="590550"/>
          </a:xfrm>
          <a:prstGeom prst="rect">
            <a:avLst/>
          </a:prstGeom>
          <a:noFill/>
          <a:ln w="9525">
            <a:noFill/>
            <a:miter lim="800000"/>
            <a:headEnd/>
            <a:tailEnd/>
          </a:ln>
        </p:spPr>
      </p:pic>
      <p:pic>
        <p:nvPicPr>
          <p:cNvPr id="17416" name="Picture 6"/>
          <p:cNvPicPr>
            <a:picLocks noChangeAspect="1" noChangeArrowheads="1"/>
          </p:cNvPicPr>
          <p:nvPr/>
        </p:nvPicPr>
        <p:blipFill>
          <a:blip r:embed="rId3" cstate="print"/>
          <a:srcRect l="9753" t="11311" r="3410" b="21988"/>
          <a:stretch>
            <a:fillRect/>
          </a:stretch>
        </p:blipFill>
        <p:spPr bwMode="auto">
          <a:xfrm>
            <a:off x="6132513" y="6084888"/>
            <a:ext cx="1341437" cy="773112"/>
          </a:xfrm>
          <a:prstGeom prst="rect">
            <a:avLst/>
          </a:prstGeom>
          <a:noFill/>
          <a:ln w="9525">
            <a:noFill/>
            <a:miter lim="800000"/>
            <a:headEnd/>
            <a:tailEnd/>
          </a:ln>
        </p:spPr>
      </p:pic>
      <p:pic>
        <p:nvPicPr>
          <p:cNvPr id="17417" name="Picture 7"/>
          <p:cNvPicPr>
            <a:picLocks noChangeAspect="1" noChangeArrowheads="1"/>
          </p:cNvPicPr>
          <p:nvPr/>
        </p:nvPicPr>
        <p:blipFill>
          <a:blip r:embed="rId4" cstate="print"/>
          <a:srcRect/>
          <a:stretch>
            <a:fillRect/>
          </a:stretch>
        </p:blipFill>
        <p:spPr bwMode="auto">
          <a:xfrm>
            <a:off x="7818438" y="5680075"/>
            <a:ext cx="1228725" cy="903288"/>
          </a:xfrm>
          <a:prstGeom prst="rect">
            <a:avLst/>
          </a:prstGeom>
          <a:noFill/>
          <a:ln w="9525">
            <a:noFill/>
            <a:miter lim="800000"/>
            <a:headEnd/>
            <a:tailEnd/>
          </a:ln>
        </p:spPr>
      </p:pic>
      <p:pic>
        <p:nvPicPr>
          <p:cNvPr id="17418" name="Picture 8"/>
          <p:cNvPicPr>
            <a:picLocks noChangeAspect="1" noChangeArrowheads="1"/>
          </p:cNvPicPr>
          <p:nvPr/>
        </p:nvPicPr>
        <p:blipFill>
          <a:blip r:embed="rId5" cstate="print"/>
          <a:srcRect/>
          <a:stretch>
            <a:fillRect/>
          </a:stretch>
        </p:blipFill>
        <p:spPr bwMode="auto">
          <a:xfrm>
            <a:off x="8010525" y="6627813"/>
            <a:ext cx="773113" cy="230187"/>
          </a:xfrm>
          <a:prstGeom prst="rect">
            <a:avLst/>
          </a:prstGeom>
          <a:noFill/>
          <a:ln w="9525">
            <a:noFill/>
            <a:miter lim="800000"/>
            <a:headEnd/>
            <a:tailEnd/>
          </a:ln>
        </p:spPr>
      </p:pic>
      <p:pic>
        <p:nvPicPr>
          <p:cNvPr id="17419" name="Picture 9" descr="grable.jpg (16126 bytes)"/>
          <p:cNvPicPr>
            <a:picLocks noChangeAspect="1" noChangeArrowheads="1"/>
          </p:cNvPicPr>
          <p:nvPr/>
        </p:nvPicPr>
        <p:blipFill>
          <a:blip r:embed="rId6" cstate="print"/>
          <a:srcRect/>
          <a:stretch>
            <a:fillRect/>
          </a:stretch>
        </p:blipFill>
        <p:spPr bwMode="auto">
          <a:xfrm>
            <a:off x="8162925" y="1201738"/>
            <a:ext cx="857250" cy="1042987"/>
          </a:xfrm>
          <a:prstGeom prst="rect">
            <a:avLst/>
          </a:prstGeom>
          <a:noFill/>
          <a:ln w="9525">
            <a:noFill/>
            <a:miter lim="800000"/>
            <a:headEnd/>
            <a:tailEnd/>
          </a:ln>
        </p:spPr>
      </p:pic>
      <p:pic>
        <p:nvPicPr>
          <p:cNvPr id="17420" name="Picture 10" descr="drug development">
            <a:hlinkClick r:id="rId7"/>
          </p:cNvPr>
          <p:cNvPicPr>
            <a:picLocks noChangeAspect="1" noChangeArrowheads="1"/>
          </p:cNvPicPr>
          <p:nvPr/>
        </p:nvPicPr>
        <p:blipFill>
          <a:blip r:embed="rId8" cstate="print"/>
          <a:srcRect/>
          <a:stretch>
            <a:fillRect/>
          </a:stretch>
        </p:blipFill>
        <p:spPr bwMode="auto">
          <a:xfrm>
            <a:off x="4114800" y="2795588"/>
            <a:ext cx="661988" cy="661987"/>
          </a:xfrm>
          <a:prstGeom prst="rect">
            <a:avLst/>
          </a:prstGeom>
          <a:noFill/>
          <a:ln w="9525">
            <a:noFill/>
            <a:miter lim="800000"/>
            <a:headEnd/>
            <a:tailEnd/>
          </a:ln>
        </p:spPr>
      </p:pic>
      <p:pic>
        <p:nvPicPr>
          <p:cNvPr id="17421" name="Picture 11" descr="trace_">
            <a:hlinkClick r:id="rId9"/>
          </p:cNvPr>
          <p:cNvPicPr>
            <a:picLocks noChangeAspect="1" noChangeArrowheads="1"/>
          </p:cNvPicPr>
          <p:nvPr/>
        </p:nvPicPr>
        <p:blipFill>
          <a:blip r:embed="rId10" cstate="print"/>
          <a:srcRect/>
          <a:stretch>
            <a:fillRect/>
          </a:stretch>
        </p:blipFill>
        <p:spPr bwMode="auto">
          <a:xfrm>
            <a:off x="7226300" y="1377950"/>
            <a:ext cx="862013" cy="611188"/>
          </a:xfrm>
          <a:prstGeom prst="rect">
            <a:avLst/>
          </a:prstGeom>
          <a:noFill/>
          <a:ln w="9525">
            <a:noFill/>
            <a:miter lim="800000"/>
            <a:headEnd/>
            <a:tailEnd/>
          </a:ln>
        </p:spPr>
      </p:pic>
      <p:pic>
        <p:nvPicPr>
          <p:cNvPr id="17422" name="Picture 12" descr="The image “http://www-esd.lbl.gov/HRD/research_area_desc/images/ambseep_sml.gif” cannot be displayed, because it contains errors."/>
          <p:cNvPicPr>
            <a:picLocks noChangeAspect="1" noChangeArrowheads="1"/>
          </p:cNvPicPr>
          <p:nvPr/>
        </p:nvPicPr>
        <p:blipFill>
          <a:blip r:embed="rId11" cstate="print"/>
          <a:srcRect b="16788"/>
          <a:stretch>
            <a:fillRect/>
          </a:stretch>
        </p:blipFill>
        <p:spPr bwMode="auto">
          <a:xfrm>
            <a:off x="3090863" y="1765300"/>
            <a:ext cx="788987" cy="731838"/>
          </a:xfrm>
          <a:prstGeom prst="rect">
            <a:avLst/>
          </a:prstGeom>
          <a:noFill/>
          <a:ln w="9525">
            <a:noFill/>
            <a:miter lim="800000"/>
            <a:headEnd/>
            <a:tailEnd/>
          </a:ln>
        </p:spPr>
      </p:pic>
      <p:pic>
        <p:nvPicPr>
          <p:cNvPr id="17423" name="Picture 13" descr="Virtual Portus Reconstruction - Virtual Archaeology - Avebury - Paul Cripps"/>
          <p:cNvPicPr>
            <a:picLocks noChangeAspect="1" noChangeArrowheads="1"/>
          </p:cNvPicPr>
          <p:nvPr/>
        </p:nvPicPr>
        <p:blipFill>
          <a:blip r:embed="rId12" cstate="print"/>
          <a:srcRect/>
          <a:stretch>
            <a:fillRect/>
          </a:stretch>
        </p:blipFill>
        <p:spPr bwMode="auto">
          <a:xfrm>
            <a:off x="3354388" y="3503613"/>
            <a:ext cx="1441450" cy="1081087"/>
          </a:xfrm>
          <a:prstGeom prst="rect">
            <a:avLst/>
          </a:prstGeom>
          <a:noFill/>
          <a:ln w="9525">
            <a:noFill/>
            <a:miter lim="800000"/>
            <a:headEnd/>
            <a:tailEnd/>
          </a:ln>
        </p:spPr>
      </p:pic>
      <p:pic>
        <p:nvPicPr>
          <p:cNvPr id="17424" name="Picture 14" descr="http://www.fluent.com/solutions/examples/img/x209i1_lg.gif"/>
          <p:cNvPicPr>
            <a:picLocks noChangeAspect="1" noChangeArrowheads="1"/>
          </p:cNvPicPr>
          <p:nvPr/>
        </p:nvPicPr>
        <p:blipFill>
          <a:blip r:embed="rId13" cstate="print"/>
          <a:srcRect/>
          <a:stretch>
            <a:fillRect/>
          </a:stretch>
        </p:blipFill>
        <p:spPr bwMode="auto">
          <a:xfrm>
            <a:off x="2954338" y="2616200"/>
            <a:ext cx="1000125" cy="792163"/>
          </a:xfrm>
          <a:prstGeom prst="rect">
            <a:avLst/>
          </a:prstGeom>
          <a:noFill/>
          <a:ln w="9525">
            <a:noFill/>
            <a:miter lim="800000"/>
            <a:headEnd/>
            <a:tailEnd/>
          </a:ln>
        </p:spPr>
      </p:pic>
      <p:pic>
        <p:nvPicPr>
          <p:cNvPr id="17425" name="Picture 15" descr="http://www.ara.co.uk/images/airfoil.jpg"/>
          <p:cNvPicPr>
            <a:picLocks noChangeAspect="1" noChangeArrowheads="1"/>
          </p:cNvPicPr>
          <p:nvPr/>
        </p:nvPicPr>
        <p:blipFill>
          <a:blip r:embed="rId14" cstate="print"/>
          <a:srcRect/>
          <a:stretch>
            <a:fillRect/>
          </a:stretch>
        </p:blipFill>
        <p:spPr bwMode="auto">
          <a:xfrm>
            <a:off x="5170488" y="6300788"/>
            <a:ext cx="782637" cy="557212"/>
          </a:xfrm>
          <a:prstGeom prst="rect">
            <a:avLst/>
          </a:prstGeom>
          <a:noFill/>
          <a:ln w="9525">
            <a:noFill/>
            <a:miter lim="800000"/>
            <a:headEnd/>
            <a:tailEnd/>
          </a:ln>
        </p:spPr>
      </p:pic>
      <p:pic>
        <p:nvPicPr>
          <p:cNvPr id="17426" name="Picture 16" descr="weapons"/>
          <p:cNvPicPr>
            <a:picLocks noChangeAspect="1" noChangeArrowheads="1"/>
          </p:cNvPicPr>
          <p:nvPr/>
        </p:nvPicPr>
        <p:blipFill>
          <a:blip r:embed="rId15" cstate="print"/>
          <a:srcRect/>
          <a:stretch>
            <a:fillRect/>
          </a:stretch>
        </p:blipFill>
        <p:spPr bwMode="auto">
          <a:xfrm>
            <a:off x="7107238" y="2041525"/>
            <a:ext cx="942975" cy="614363"/>
          </a:xfrm>
          <a:prstGeom prst="rect">
            <a:avLst/>
          </a:prstGeom>
          <a:noFill/>
          <a:ln w="9525">
            <a:noFill/>
            <a:miter lim="800000"/>
            <a:headEnd/>
            <a:tailEnd/>
          </a:ln>
        </p:spPr>
      </p:pic>
      <p:pic>
        <p:nvPicPr>
          <p:cNvPr id="17427" name="Picture 17" descr="vortex"/>
          <p:cNvPicPr>
            <a:picLocks noChangeAspect="1" noChangeArrowheads="1"/>
          </p:cNvPicPr>
          <p:nvPr/>
        </p:nvPicPr>
        <p:blipFill>
          <a:blip r:embed="rId16" cstate="print"/>
          <a:srcRect/>
          <a:stretch>
            <a:fillRect/>
          </a:stretch>
        </p:blipFill>
        <p:spPr bwMode="auto">
          <a:xfrm>
            <a:off x="2103438" y="1281113"/>
            <a:ext cx="971550" cy="685800"/>
          </a:xfrm>
          <a:prstGeom prst="rect">
            <a:avLst/>
          </a:prstGeom>
          <a:noFill/>
          <a:ln w="9525">
            <a:noFill/>
            <a:miter lim="800000"/>
            <a:headEnd/>
            <a:tailEnd/>
          </a:ln>
        </p:spPr>
      </p:pic>
      <p:pic>
        <p:nvPicPr>
          <p:cNvPr id="17428" name="Picture 18" descr="satimg"/>
          <p:cNvPicPr>
            <a:picLocks noChangeAspect="1" noChangeArrowheads="1"/>
          </p:cNvPicPr>
          <p:nvPr/>
        </p:nvPicPr>
        <p:blipFill>
          <a:blip r:embed="rId17" cstate="print"/>
          <a:srcRect/>
          <a:stretch>
            <a:fillRect/>
          </a:stretch>
        </p:blipFill>
        <p:spPr bwMode="auto">
          <a:xfrm>
            <a:off x="0" y="6242050"/>
            <a:ext cx="873125" cy="615950"/>
          </a:xfrm>
          <a:prstGeom prst="rect">
            <a:avLst/>
          </a:prstGeom>
          <a:noFill/>
          <a:ln w="9525">
            <a:noFill/>
            <a:miter lim="800000"/>
            <a:headEnd/>
            <a:tailEnd/>
          </a:ln>
        </p:spPr>
      </p:pic>
      <p:pic>
        <p:nvPicPr>
          <p:cNvPr id="17429" name="Picture 19" descr="olson"/>
          <p:cNvPicPr>
            <a:picLocks noChangeAspect="1" noChangeArrowheads="1"/>
          </p:cNvPicPr>
          <p:nvPr/>
        </p:nvPicPr>
        <p:blipFill>
          <a:blip r:embed="rId18" cstate="print"/>
          <a:srcRect/>
          <a:stretch>
            <a:fillRect/>
          </a:stretch>
        </p:blipFill>
        <p:spPr bwMode="auto">
          <a:xfrm>
            <a:off x="950913" y="6213475"/>
            <a:ext cx="1477962" cy="644525"/>
          </a:xfrm>
          <a:prstGeom prst="rect">
            <a:avLst/>
          </a:prstGeom>
          <a:noFill/>
          <a:ln w="9525">
            <a:noFill/>
            <a:miter lim="800000"/>
            <a:headEnd/>
            <a:tailEnd/>
          </a:ln>
        </p:spPr>
      </p:pic>
      <p:pic>
        <p:nvPicPr>
          <p:cNvPr id="17430" name="Picture 20" descr="tokomak"/>
          <p:cNvPicPr>
            <a:picLocks noChangeAspect="1" noChangeArrowheads="1"/>
          </p:cNvPicPr>
          <p:nvPr/>
        </p:nvPicPr>
        <p:blipFill>
          <a:blip r:embed="rId19" cstate="print"/>
          <a:srcRect/>
          <a:stretch>
            <a:fillRect/>
          </a:stretch>
        </p:blipFill>
        <p:spPr bwMode="auto">
          <a:xfrm>
            <a:off x="7716838" y="2625725"/>
            <a:ext cx="1427162" cy="957263"/>
          </a:xfrm>
          <a:prstGeom prst="rect">
            <a:avLst/>
          </a:prstGeom>
          <a:noFill/>
          <a:ln w="9525">
            <a:noFill/>
            <a:miter lim="800000"/>
            <a:headEnd/>
            <a:tailEnd/>
          </a:ln>
        </p:spPr>
      </p:pic>
      <p:pic>
        <p:nvPicPr>
          <p:cNvPr id="17431" name="Picture 21" descr="csnah2o2"/>
          <p:cNvPicPr>
            <a:picLocks noChangeAspect="1" noChangeArrowheads="1"/>
          </p:cNvPicPr>
          <p:nvPr/>
        </p:nvPicPr>
        <p:blipFill>
          <a:blip r:embed="rId20" cstate="print"/>
          <a:srcRect/>
          <a:stretch>
            <a:fillRect/>
          </a:stretch>
        </p:blipFill>
        <p:spPr bwMode="auto">
          <a:xfrm>
            <a:off x="6607175" y="2435225"/>
            <a:ext cx="647700" cy="609600"/>
          </a:xfrm>
          <a:prstGeom prst="rect">
            <a:avLst/>
          </a:prstGeom>
          <a:noFill/>
          <a:ln w="9525">
            <a:noFill/>
            <a:miter lim="800000"/>
            <a:headEnd/>
            <a:tailEnd/>
          </a:ln>
        </p:spPr>
      </p:pic>
      <p:pic>
        <p:nvPicPr>
          <p:cNvPr id="17432" name="Picture 22" descr="bad"/>
          <p:cNvPicPr>
            <a:picLocks noChangeAspect="1" noChangeArrowheads="1"/>
          </p:cNvPicPr>
          <p:nvPr/>
        </p:nvPicPr>
        <p:blipFill>
          <a:blip r:embed="rId21" cstate="print"/>
          <a:srcRect/>
          <a:stretch>
            <a:fillRect/>
          </a:stretch>
        </p:blipFill>
        <p:spPr bwMode="auto">
          <a:xfrm>
            <a:off x="4010025" y="1557338"/>
            <a:ext cx="877888" cy="944562"/>
          </a:xfrm>
          <a:prstGeom prst="rect">
            <a:avLst/>
          </a:prstGeom>
          <a:noFill/>
          <a:ln w="9525">
            <a:noFill/>
            <a:miter lim="800000"/>
            <a:headEnd/>
            <a:tailEnd/>
          </a:ln>
        </p:spPr>
      </p:pic>
      <p:pic>
        <p:nvPicPr>
          <p:cNvPr id="17433" name="Picture 23" descr="mf2">
            <a:hlinkClick r:id="rId22"/>
          </p:cNvPr>
          <p:cNvPicPr>
            <a:picLocks noChangeAspect="1" noChangeArrowheads="1"/>
          </p:cNvPicPr>
          <p:nvPr/>
        </p:nvPicPr>
        <p:blipFill>
          <a:blip r:embed="rId23" cstate="print"/>
          <a:srcRect/>
          <a:stretch>
            <a:fillRect/>
          </a:stretch>
        </p:blipFill>
        <p:spPr bwMode="auto">
          <a:xfrm>
            <a:off x="7875588" y="3744913"/>
            <a:ext cx="1093787" cy="884237"/>
          </a:xfrm>
          <a:prstGeom prst="rect">
            <a:avLst/>
          </a:prstGeom>
          <a:noFill/>
          <a:ln w="9525">
            <a:noFill/>
            <a:miter lim="800000"/>
            <a:headEnd/>
            <a:tailEnd/>
          </a:ln>
        </p:spPr>
      </p:pic>
      <p:pic>
        <p:nvPicPr>
          <p:cNvPr id="17434" name="Picture 24" descr="acti2"/>
          <p:cNvPicPr>
            <a:picLocks noChangeAspect="1" noChangeArrowheads="1"/>
          </p:cNvPicPr>
          <p:nvPr/>
        </p:nvPicPr>
        <p:blipFill>
          <a:blip r:embed="rId24" cstate="print"/>
          <a:srcRect/>
          <a:stretch>
            <a:fillRect/>
          </a:stretch>
        </p:blipFill>
        <p:spPr bwMode="auto">
          <a:xfrm>
            <a:off x="2470150" y="5980113"/>
            <a:ext cx="1235075" cy="877887"/>
          </a:xfrm>
          <a:prstGeom prst="rect">
            <a:avLst/>
          </a:prstGeom>
          <a:noFill/>
          <a:ln w="9525">
            <a:noFill/>
            <a:miter lim="800000"/>
            <a:headEnd/>
            <a:tailEnd/>
          </a:ln>
        </p:spPr>
      </p:pic>
      <p:pic>
        <p:nvPicPr>
          <p:cNvPr id="17435" name="Picture 25" descr="The image “http://www.npaci.edu/features/01/01/backcover.jpg” cannot be displayed, because it contains errors."/>
          <p:cNvPicPr>
            <a:picLocks noChangeAspect="1" noChangeArrowheads="1"/>
          </p:cNvPicPr>
          <p:nvPr/>
        </p:nvPicPr>
        <p:blipFill>
          <a:blip r:embed="rId25" cstate="print"/>
          <a:srcRect/>
          <a:stretch>
            <a:fillRect/>
          </a:stretch>
        </p:blipFill>
        <p:spPr bwMode="auto">
          <a:xfrm>
            <a:off x="8101013" y="4835525"/>
            <a:ext cx="1042987" cy="758825"/>
          </a:xfrm>
          <a:prstGeom prst="rect">
            <a:avLst/>
          </a:prstGeom>
          <a:noFill/>
          <a:ln w="9525">
            <a:noFill/>
            <a:miter lim="800000"/>
            <a:headEnd/>
            <a:tailEnd/>
          </a:ln>
        </p:spPr>
      </p:pic>
      <p:pic>
        <p:nvPicPr>
          <p:cNvPr id="17436" name="Picture 26" descr="The image “http://www.sr-automotive.com/images/crash.gif” cannot be displayed, because it contains errors."/>
          <p:cNvPicPr>
            <a:picLocks noChangeAspect="1" noChangeArrowheads="1"/>
          </p:cNvPicPr>
          <p:nvPr/>
        </p:nvPicPr>
        <p:blipFill>
          <a:blip r:embed="rId26" cstate="print"/>
          <a:srcRect/>
          <a:stretch>
            <a:fillRect/>
          </a:stretch>
        </p:blipFill>
        <p:spPr bwMode="auto">
          <a:xfrm>
            <a:off x="6981825" y="4970463"/>
            <a:ext cx="925513" cy="889000"/>
          </a:xfrm>
          <a:prstGeom prst="rect">
            <a:avLst/>
          </a:prstGeom>
          <a:noFill/>
          <a:ln w="9525">
            <a:noFill/>
            <a:miter lim="800000"/>
            <a:headEnd/>
            <a:tailEnd/>
          </a:ln>
        </p:spPr>
      </p:pic>
      <p:pic>
        <p:nvPicPr>
          <p:cNvPr id="17437" name="Picture 27" descr="150px-Dna-split">
            <a:hlinkClick r:id="rId27"/>
          </p:cNvPr>
          <p:cNvPicPr>
            <a:picLocks noChangeAspect="1" noChangeArrowheads="1"/>
          </p:cNvPicPr>
          <p:nvPr/>
        </p:nvPicPr>
        <p:blipFill>
          <a:blip r:embed="rId28" cstate="print"/>
          <a:srcRect/>
          <a:stretch>
            <a:fillRect/>
          </a:stretch>
        </p:blipFill>
        <p:spPr bwMode="auto">
          <a:xfrm>
            <a:off x="2589213" y="3619500"/>
            <a:ext cx="533400" cy="1057275"/>
          </a:xfrm>
          <a:prstGeom prst="rect">
            <a:avLst/>
          </a:prstGeom>
          <a:noFill/>
          <a:ln w="9525">
            <a:noFill/>
            <a:miter lim="800000"/>
            <a:headEnd/>
            <a:tailEnd/>
          </a:ln>
        </p:spPr>
      </p:pic>
      <p:pic>
        <p:nvPicPr>
          <p:cNvPr id="17438" name="Picture 28" descr="trpfigure"/>
          <p:cNvPicPr>
            <a:picLocks noChangeAspect="1" noChangeArrowheads="1"/>
          </p:cNvPicPr>
          <p:nvPr/>
        </p:nvPicPr>
        <p:blipFill>
          <a:blip r:embed="rId29" cstate="print"/>
          <a:srcRect/>
          <a:stretch>
            <a:fillRect/>
          </a:stretch>
        </p:blipFill>
        <p:spPr bwMode="auto">
          <a:xfrm>
            <a:off x="2671763" y="4967288"/>
            <a:ext cx="1130300" cy="798512"/>
          </a:xfrm>
          <a:prstGeom prst="rect">
            <a:avLst/>
          </a:prstGeom>
          <a:noFill/>
          <a:ln w="9525">
            <a:noFill/>
            <a:miter lim="800000"/>
            <a:headEnd/>
            <a:tailEnd/>
          </a:ln>
        </p:spPr>
      </p:pic>
      <p:pic>
        <p:nvPicPr>
          <p:cNvPr id="17439" name="Picture 29" descr="The image “http://lozik.h1.ru/images/auto/head_stress.gif” cannot be displayed, because it contains errors."/>
          <p:cNvPicPr>
            <a:picLocks noChangeAspect="1" noChangeArrowheads="1"/>
          </p:cNvPicPr>
          <p:nvPr/>
        </p:nvPicPr>
        <p:blipFill>
          <a:blip r:embed="rId30" cstate="print"/>
          <a:srcRect/>
          <a:stretch>
            <a:fillRect/>
          </a:stretch>
        </p:blipFill>
        <p:spPr bwMode="auto">
          <a:xfrm>
            <a:off x="3967163" y="5027613"/>
            <a:ext cx="952500" cy="95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984671" cy="1692771"/>
          </a:xfrm>
        </p:spPr>
        <p:txBody>
          <a:bodyPr/>
          <a:lstStyle/>
          <a:p>
            <a:pPr algn="ctr"/>
            <a:r>
              <a:rPr lang="en-US" dirty="0" smtClean="0"/>
              <a:t>Our </a:t>
            </a:r>
            <a:r>
              <a:rPr lang="en-US" dirty="0" smtClean="0"/>
              <a:t>Community is Beginning to Work Out How to Develop Software</a:t>
            </a:r>
            <a:br>
              <a:rPr lang="en-US" dirty="0" smtClean="0"/>
            </a:br>
            <a:r>
              <a:rPr lang="en-US" sz="4000" dirty="0" smtClean="0">
                <a:solidFill>
                  <a:srgbClr val="FF0000"/>
                </a:solidFill>
              </a:rPr>
              <a:t>Software </a:t>
            </a:r>
            <a:r>
              <a:rPr lang="en-US" sz="4000" dirty="0" smtClean="0">
                <a:solidFill>
                  <a:srgbClr val="FF0000"/>
                </a:solidFill>
              </a:rPr>
              <a:t>Engineering Practices</a:t>
            </a:r>
            <a:endParaRPr lang="en-US" dirty="0">
              <a:solidFill>
                <a:srgbClr val="FF0000"/>
              </a:solidFill>
            </a:endParaRPr>
          </a:p>
        </p:txBody>
      </p:sp>
      <p:sp>
        <p:nvSpPr>
          <p:cNvPr id="3" name="Content Placeholder 2"/>
          <p:cNvSpPr>
            <a:spLocks noGrp="1"/>
          </p:cNvSpPr>
          <p:nvPr>
            <p:ph idx="1"/>
          </p:nvPr>
        </p:nvSpPr>
        <p:spPr>
          <a:xfrm>
            <a:off x="381000" y="2133600"/>
            <a:ext cx="8229600" cy="4525963"/>
          </a:xfrm>
        </p:spPr>
        <p:txBody>
          <a:bodyPr>
            <a:normAutofit fontScale="92500" lnSpcReduction="20000"/>
          </a:bodyPr>
          <a:lstStyle/>
          <a:p>
            <a:pPr marL="688975" indent="-688975">
              <a:buNone/>
            </a:pPr>
            <a:r>
              <a:rPr lang="en-US" sz="2400" dirty="0" smtClean="0"/>
              <a:t>Goal is maintainable, extensible, portable and reliable software products</a:t>
            </a:r>
          </a:p>
          <a:p>
            <a:pPr marL="688975" indent="-688975">
              <a:buNone/>
            </a:pPr>
            <a:r>
              <a:rPr lang="en-US" sz="2400" dirty="0" smtClean="0"/>
              <a:t>1. Requirements Management and Stakeholder Engagement</a:t>
            </a:r>
          </a:p>
          <a:p>
            <a:pPr marL="688975" indent="-688975">
              <a:buNone/>
            </a:pPr>
            <a:r>
              <a:rPr lang="en-US" sz="2400" dirty="0" smtClean="0"/>
              <a:t>2. Software Quality Attributes</a:t>
            </a:r>
          </a:p>
          <a:p>
            <a:pPr marL="688975" indent="-688975">
              <a:buNone/>
            </a:pPr>
            <a:r>
              <a:rPr lang="en-US" sz="2400" dirty="0" smtClean="0"/>
              <a:t>3. Design and Implementation </a:t>
            </a:r>
          </a:p>
          <a:p>
            <a:pPr marL="688975" indent="-688975">
              <a:buNone/>
            </a:pPr>
            <a:r>
              <a:rPr lang="en-US" sz="2400" dirty="0" smtClean="0"/>
              <a:t>4. Software Configuration Management</a:t>
            </a:r>
          </a:p>
          <a:p>
            <a:pPr marL="688975" indent="-688975">
              <a:buNone/>
            </a:pPr>
            <a:r>
              <a:rPr lang="en-US" sz="2400" dirty="0" smtClean="0"/>
              <a:t>5. Verification and Validation of CREATE Products</a:t>
            </a:r>
          </a:p>
          <a:p>
            <a:pPr marL="688975" indent="-688975">
              <a:buNone/>
            </a:pPr>
            <a:r>
              <a:rPr lang="en-US" sz="2400" dirty="0" smtClean="0"/>
              <a:t>6. Software Release </a:t>
            </a:r>
          </a:p>
          <a:p>
            <a:pPr marL="688975" indent="-688975">
              <a:buNone/>
            </a:pPr>
            <a:r>
              <a:rPr lang="en-US" sz="2400" dirty="0" smtClean="0"/>
              <a:t>7. Customer Support </a:t>
            </a:r>
          </a:p>
          <a:p>
            <a:pPr marL="688975" indent="-688975">
              <a:buNone/>
            </a:pPr>
            <a:r>
              <a:rPr lang="en-US" sz="2400" dirty="0" smtClean="0"/>
              <a:t>Documents: Manuals:  Technical, Developers, Users</a:t>
            </a:r>
          </a:p>
          <a:p>
            <a:pPr marL="688975" indent="-688975">
              <a:buNone/>
            </a:pPr>
            <a:r>
              <a:rPr lang="en-US" sz="2400" dirty="0" smtClean="0"/>
              <a:t>Plans:  Test, V&amp;V, Risk, Development (EVMS), Financial, Management</a:t>
            </a:r>
          </a:p>
        </p:txBody>
      </p:sp>
      <p:sp>
        <p:nvSpPr>
          <p:cNvPr id="4" name="Slide Number Placeholder 3"/>
          <p:cNvSpPr>
            <a:spLocks noGrp="1"/>
          </p:cNvSpPr>
          <p:nvPr>
            <p:ph type="sldNum" sz="quarter" idx="12"/>
          </p:nvPr>
        </p:nvSpPr>
        <p:spPr/>
        <p:txBody>
          <a:bodyPr/>
          <a:lstStyle/>
          <a:p>
            <a:fld id="{3343F7FE-467A-4303-AD6F-2349D9FA64AC}"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014413" y="514350"/>
            <a:ext cx="7985125" cy="579438"/>
          </a:xfrm>
        </p:spPr>
        <p:txBody>
          <a:bodyPr/>
          <a:lstStyle/>
          <a:p>
            <a:r>
              <a:rPr lang="en-US" dirty="0" smtClean="0"/>
              <a:t>You have an exciting future!!!!</a:t>
            </a:r>
          </a:p>
        </p:txBody>
      </p:sp>
      <p:sp>
        <p:nvSpPr>
          <p:cNvPr id="41987" name="Content Placeholder 2"/>
          <p:cNvSpPr>
            <a:spLocks noGrp="1"/>
          </p:cNvSpPr>
          <p:nvPr>
            <p:ph idx="1"/>
          </p:nvPr>
        </p:nvSpPr>
        <p:spPr>
          <a:xfrm>
            <a:off x="457200" y="1600200"/>
            <a:ext cx="8229600" cy="4744889"/>
          </a:xfrm>
        </p:spPr>
        <p:txBody>
          <a:bodyPr/>
          <a:lstStyle/>
          <a:p>
            <a:r>
              <a:rPr lang="en-US" dirty="0" smtClean="0"/>
              <a:t>Computational Science is revolutionizing scientific discovery</a:t>
            </a:r>
          </a:p>
          <a:p>
            <a:r>
              <a:rPr lang="en-US" dirty="0" smtClean="0"/>
              <a:t>Physics-based Computationally engineering will revolutionize the way we design and build machines</a:t>
            </a:r>
          </a:p>
          <a:p>
            <a:r>
              <a:rPr lang="en-US" dirty="0" smtClean="0"/>
              <a:t>You are coming in on the ground floor!!!!</a:t>
            </a:r>
          </a:p>
          <a:p>
            <a:r>
              <a:rPr lang="en-US" dirty="0" smtClean="0"/>
              <a:t>Your generation has the computer skills and cultural orientation</a:t>
            </a:r>
          </a:p>
          <a:p>
            <a:r>
              <a:rPr lang="en-US" dirty="0" smtClean="0"/>
              <a:t>You need only to acquire the subject matter skills, be fanatic about Verification and Validation and customer focus,</a:t>
            </a:r>
          </a:p>
          <a:p>
            <a:pPr lvl="1"/>
            <a:r>
              <a:rPr lang="en-US" dirty="0" smtClean="0"/>
              <a:t>and the world is yours</a:t>
            </a:r>
          </a:p>
        </p:txBody>
      </p:sp>
      <p:sp>
        <p:nvSpPr>
          <p:cNvPr id="44036" name="Slide Number Placeholder 3"/>
          <p:cNvSpPr>
            <a:spLocks noGrp="1"/>
          </p:cNvSpPr>
          <p:nvPr>
            <p:ph type="sldNum" sz="quarter" idx="12"/>
          </p:nvPr>
        </p:nvSpPr>
        <p:spPr/>
        <p:txBody>
          <a:bodyPr/>
          <a:lstStyle/>
          <a:p>
            <a:pPr fontAlgn="base">
              <a:spcBef>
                <a:spcPct val="0"/>
              </a:spcBef>
              <a:spcAft>
                <a:spcPct val="0"/>
              </a:spcAft>
              <a:defRPr/>
            </a:pPr>
            <a:fld id="{77088112-2AF1-4698-A957-7934E942DAEB}" type="slidenum">
              <a:rPr lang="en-US" smtClean="0"/>
              <a:pPr fontAlgn="base">
                <a:spcBef>
                  <a:spcPct val="0"/>
                </a:spcBef>
                <a:spcAft>
                  <a:spcPct val="0"/>
                </a:spcAft>
                <a:defRPr/>
              </a:pPr>
              <a:t>31</a:t>
            </a:fld>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5"/>
          <p:cNvSpPr>
            <a:spLocks noGrp="1" noChangeArrowheads="1"/>
          </p:cNvSpPr>
          <p:nvPr>
            <p:ph type="sldNum" sz="quarter" idx="12"/>
          </p:nvPr>
        </p:nvSpPr>
        <p:spPr>
          <a:xfrm>
            <a:off x="8915400" y="6172200"/>
            <a:ext cx="228600" cy="274638"/>
          </a:xfrm>
        </p:spPr>
        <p:txBody>
          <a:bodyPr wrap="square"/>
          <a:lstStyle/>
          <a:p>
            <a:pPr fontAlgn="base">
              <a:spcBef>
                <a:spcPct val="0"/>
              </a:spcBef>
              <a:spcAft>
                <a:spcPct val="0"/>
              </a:spcAft>
              <a:defRPr/>
            </a:pPr>
            <a:fld id="{A62C2BEA-0A25-4ABD-8CC0-611919330C2B}" type="slidenum">
              <a:rPr lang="en-US" sz="1200" i="1" smtClean="0"/>
              <a:pPr fontAlgn="base">
                <a:spcBef>
                  <a:spcPct val="0"/>
                </a:spcBef>
                <a:spcAft>
                  <a:spcPct val="0"/>
                </a:spcAft>
                <a:defRPr/>
              </a:pPr>
              <a:t>4</a:t>
            </a:fld>
            <a:endParaRPr lang="en-US" sz="1200" i="1" dirty="0" smtClean="0"/>
          </a:p>
        </p:txBody>
      </p:sp>
      <p:sp>
        <p:nvSpPr>
          <p:cNvPr id="18436" name="Rectangle 2"/>
          <p:cNvSpPr>
            <a:spLocks noGrp="1" noChangeArrowheads="1"/>
          </p:cNvSpPr>
          <p:nvPr>
            <p:ph type="title" idx="4294967295"/>
          </p:nvPr>
        </p:nvSpPr>
        <p:spPr>
          <a:xfrm>
            <a:off x="1052513" y="179388"/>
            <a:ext cx="6580187" cy="830262"/>
          </a:xfrm>
        </p:spPr>
        <p:txBody>
          <a:bodyPr/>
          <a:lstStyle/>
          <a:p>
            <a:pPr algn="ctr"/>
            <a:r>
              <a:rPr lang="en-US" sz="2400" smtClean="0"/>
              <a:t>Computational Tools Are Becoming “Tools of the Trade” In Science And Engineering</a:t>
            </a:r>
          </a:p>
        </p:txBody>
      </p:sp>
      <p:pic>
        <p:nvPicPr>
          <p:cNvPr id="18437" name="Picture 3" descr="SEES_Fig"/>
          <p:cNvPicPr>
            <a:picLocks noGrp="1" noChangeAspect="1" noChangeArrowheads="1"/>
          </p:cNvPicPr>
          <p:nvPr>
            <p:ph type="body" idx="4294967295"/>
          </p:nvPr>
        </p:nvPicPr>
        <p:blipFill>
          <a:blip r:embed="rId3" cstate="print"/>
          <a:srcRect/>
          <a:stretch>
            <a:fillRect/>
          </a:stretch>
        </p:blipFill>
        <p:spPr>
          <a:xfrm>
            <a:off x="1219200" y="1214438"/>
            <a:ext cx="6934200" cy="5424487"/>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4"/>
          <p:cNvSpPr>
            <a:spLocks noGrp="1" noChangeArrowheads="1"/>
          </p:cNvSpPr>
          <p:nvPr>
            <p:ph type="ftr" sz="quarter" idx="10"/>
          </p:nvPr>
        </p:nvSpPr>
        <p:spPr/>
        <p:txBody>
          <a:bodyPr/>
          <a:lstStyle/>
          <a:p>
            <a:pPr fontAlgn="base">
              <a:spcBef>
                <a:spcPct val="0"/>
              </a:spcBef>
              <a:spcAft>
                <a:spcPct val="0"/>
              </a:spcAft>
              <a:defRPr/>
            </a:pPr>
            <a:r>
              <a:rPr lang="en-US" dirty="0"/>
              <a:t>Solving the hard problems . . .</a:t>
            </a:r>
          </a:p>
        </p:txBody>
      </p:sp>
      <p:sp>
        <p:nvSpPr>
          <p:cNvPr id="19459" name="Rectangle 26"/>
          <p:cNvSpPr>
            <a:spLocks noGrp="1" noChangeArrowheads="1"/>
          </p:cNvSpPr>
          <p:nvPr>
            <p:ph type="sldNum" sz="quarter" idx="12"/>
          </p:nvPr>
        </p:nvSpPr>
        <p:spPr/>
        <p:txBody>
          <a:bodyPr/>
          <a:lstStyle/>
          <a:p>
            <a:pPr fontAlgn="base">
              <a:spcBef>
                <a:spcPct val="0"/>
              </a:spcBef>
              <a:spcAft>
                <a:spcPct val="0"/>
              </a:spcAft>
              <a:defRPr/>
            </a:pPr>
            <a:fld id="{000D8671-FC43-401A-A9C8-CB187C57E39A}" type="slidenum">
              <a:rPr lang="en-US" smtClean="0"/>
              <a:pPr fontAlgn="base">
                <a:spcBef>
                  <a:spcPct val="0"/>
                </a:spcBef>
                <a:spcAft>
                  <a:spcPct val="0"/>
                </a:spcAft>
                <a:defRPr/>
              </a:pPr>
              <a:t>5</a:t>
            </a:fld>
            <a:endParaRPr lang="en-US" smtClean="0"/>
          </a:p>
        </p:txBody>
      </p:sp>
      <p:sp>
        <p:nvSpPr>
          <p:cNvPr id="19460" name="Rectangle 2"/>
          <p:cNvSpPr>
            <a:spLocks noGrp="1" noChangeArrowheads="1"/>
          </p:cNvSpPr>
          <p:nvPr>
            <p:ph type="title" idx="4294967295"/>
          </p:nvPr>
        </p:nvSpPr>
        <p:spPr>
          <a:xfrm>
            <a:off x="990600" y="228600"/>
            <a:ext cx="7985125" cy="579438"/>
          </a:xfrm>
        </p:spPr>
        <p:txBody>
          <a:bodyPr/>
          <a:lstStyle/>
          <a:p>
            <a:pPr algn="ctr"/>
            <a:r>
              <a:rPr lang="en-US" smtClean="0"/>
              <a:t>DoD HPC Modernization Program</a:t>
            </a:r>
          </a:p>
        </p:txBody>
      </p:sp>
      <p:pic>
        <p:nvPicPr>
          <p:cNvPr id="19462" name="Picture 7" descr="HPCMP Program 09 v4.jpg"/>
          <p:cNvPicPr>
            <a:picLocks noChangeAspect="1"/>
          </p:cNvPicPr>
          <p:nvPr/>
        </p:nvPicPr>
        <p:blipFill>
          <a:blip r:embed="rId3" cstate="print"/>
          <a:srcRect t="2686" b="2888"/>
          <a:stretch>
            <a:fillRect/>
          </a:stretch>
        </p:blipFill>
        <p:spPr bwMode="auto">
          <a:xfrm>
            <a:off x="125413" y="1250950"/>
            <a:ext cx="8893175" cy="5091113"/>
          </a:xfrm>
          <a:prstGeom prst="rect">
            <a:avLst/>
          </a:prstGeom>
          <a:noFill/>
          <a:ln w="9525">
            <a:noFill/>
            <a:miter lim="800000"/>
            <a:headEnd/>
            <a:tailEnd/>
          </a:ln>
        </p:spPr>
      </p:pic>
      <p:sp>
        <p:nvSpPr>
          <p:cNvPr id="9" name="Rectangle 8"/>
          <p:cNvSpPr/>
          <p:nvPr/>
        </p:nvSpPr>
        <p:spPr>
          <a:xfrm>
            <a:off x="457200" y="2133600"/>
            <a:ext cx="2895600" cy="923925"/>
          </a:xfrm>
          <a:prstGeom prst="rect">
            <a:avLst/>
          </a:prstGeom>
          <a:solidFill>
            <a:schemeClr val="accent1"/>
          </a:solidFill>
        </p:spPr>
        <p:txBody>
          <a:bodyPr>
            <a:spAutoFit/>
          </a:bodyPr>
          <a:lstStyle/>
          <a:p>
            <a:pPr algn="ctr" fontAlgn="auto">
              <a:spcBef>
                <a:spcPts val="0"/>
              </a:spcBef>
              <a:spcAft>
                <a:spcPts val="0"/>
              </a:spcAft>
              <a:defRPr/>
            </a:pPr>
            <a:r>
              <a:rPr lang="en-US" b="1" dirty="0">
                <a:solidFill>
                  <a:schemeClr val="accent6"/>
                </a:solidFill>
                <a:latin typeface="+mn-lt"/>
              </a:rPr>
              <a:t>90,000 processors &amp; </a:t>
            </a:r>
          </a:p>
          <a:p>
            <a:pPr algn="ctr" fontAlgn="auto">
              <a:spcBef>
                <a:spcPts val="0"/>
              </a:spcBef>
              <a:spcAft>
                <a:spcPts val="0"/>
              </a:spcAft>
              <a:defRPr/>
            </a:pPr>
            <a:r>
              <a:rPr lang="en-US" b="1" dirty="0">
                <a:solidFill>
                  <a:schemeClr val="accent6"/>
                </a:solidFill>
                <a:latin typeface="+mn-lt"/>
              </a:rPr>
              <a:t>900 TFLOPS</a:t>
            </a:r>
          </a:p>
          <a:p>
            <a:pPr algn="ctr" fontAlgn="auto">
              <a:spcBef>
                <a:spcPts val="0"/>
              </a:spcBef>
              <a:spcAft>
                <a:spcPts val="0"/>
              </a:spcAft>
              <a:defRPr/>
            </a:pPr>
            <a:r>
              <a:rPr lang="en-US" b="1" dirty="0">
                <a:solidFill>
                  <a:schemeClr val="accent6"/>
                </a:solidFill>
                <a:latin typeface="+mn-lt"/>
              </a:rPr>
              <a:t>19 HPCs at 6 centers</a:t>
            </a:r>
          </a:p>
        </p:txBody>
      </p:sp>
      <p:sp>
        <p:nvSpPr>
          <p:cNvPr id="10" name="Rectangle 9"/>
          <p:cNvSpPr/>
          <p:nvPr/>
        </p:nvSpPr>
        <p:spPr>
          <a:xfrm>
            <a:off x="152400" y="1981200"/>
            <a:ext cx="3429000" cy="1570038"/>
          </a:xfrm>
          <a:prstGeom prst="rect">
            <a:avLst/>
          </a:prstGeom>
          <a:solidFill>
            <a:schemeClr val="accent1"/>
          </a:solidFill>
        </p:spPr>
        <p:txBody>
          <a:bodyPr>
            <a:spAutoFit/>
          </a:bodyPr>
          <a:lstStyle/>
          <a:p>
            <a:pPr algn="ctr" fontAlgn="auto">
              <a:spcBef>
                <a:spcPts val="0"/>
              </a:spcBef>
              <a:spcAft>
                <a:spcPts val="0"/>
              </a:spcAft>
              <a:defRPr/>
            </a:pPr>
            <a:r>
              <a:rPr lang="en-US" sz="2400" b="1" dirty="0">
                <a:solidFill>
                  <a:schemeClr val="accent6"/>
                </a:solidFill>
                <a:latin typeface="+mn-lt"/>
              </a:rPr>
              <a:t>Comparable capability at several other government agencies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xfrm>
            <a:off x="8804275" y="6613525"/>
            <a:ext cx="248786" cy="246221"/>
          </a:xfrm>
        </p:spPr>
        <p:txBody>
          <a:bodyPr/>
          <a:lstStyle/>
          <a:p>
            <a:pPr fontAlgn="base">
              <a:spcBef>
                <a:spcPct val="0"/>
              </a:spcBef>
              <a:spcAft>
                <a:spcPct val="0"/>
              </a:spcAft>
              <a:defRPr/>
            </a:pPr>
            <a:fld id="{30B227B5-37B0-4082-A24A-B23E901A84F2}" type="slidenum">
              <a:rPr lang="en-US" smtClean="0">
                <a:latin typeface="Gill Sans MT" pitchFamily="34" charset="0"/>
              </a:rPr>
              <a:pPr fontAlgn="base">
                <a:spcBef>
                  <a:spcPct val="0"/>
                </a:spcBef>
                <a:spcAft>
                  <a:spcPct val="0"/>
                </a:spcAft>
                <a:defRPr/>
              </a:pPr>
              <a:t>6</a:t>
            </a:fld>
            <a:endParaRPr lang="en-US" smtClean="0">
              <a:latin typeface="Gill Sans MT" pitchFamily="34" charset="0"/>
            </a:endParaRPr>
          </a:p>
        </p:txBody>
      </p:sp>
      <p:sp>
        <p:nvSpPr>
          <p:cNvPr id="20484" name="Rectangle 2"/>
          <p:cNvSpPr>
            <a:spLocks noGrp="1" noChangeArrowheads="1"/>
          </p:cNvSpPr>
          <p:nvPr>
            <p:ph type="title" idx="4294967295"/>
          </p:nvPr>
        </p:nvSpPr>
        <p:spPr>
          <a:xfrm>
            <a:off x="685800" y="190500"/>
            <a:ext cx="7964488" cy="876300"/>
          </a:xfrm>
        </p:spPr>
        <p:txBody>
          <a:bodyPr lIns="90488" tIns="44450" rIns="90488" bIns="44450"/>
          <a:lstStyle/>
          <a:p>
            <a:pPr algn="ctr"/>
            <a:r>
              <a:rPr lang="en-US" sz="2400" dirty="0" smtClean="0"/>
              <a:t>Next Generation Computers Offer Society Unparalleled Power to Address Important Problems</a:t>
            </a:r>
          </a:p>
        </p:txBody>
      </p:sp>
      <p:sp>
        <p:nvSpPr>
          <p:cNvPr id="20485" name="Rectangle 3"/>
          <p:cNvSpPr>
            <a:spLocks noGrp="1" noChangeArrowheads="1"/>
          </p:cNvSpPr>
          <p:nvPr>
            <p:ph type="body" idx="4294967295"/>
          </p:nvPr>
        </p:nvSpPr>
        <p:spPr>
          <a:xfrm>
            <a:off x="0" y="1066800"/>
            <a:ext cx="4832350" cy="5518947"/>
          </a:xfrm>
        </p:spPr>
        <p:txBody>
          <a:bodyPr lIns="90488" tIns="44450" rIns="90488" bIns="44450"/>
          <a:lstStyle/>
          <a:p>
            <a:pPr>
              <a:spcBef>
                <a:spcPct val="40000"/>
              </a:spcBef>
            </a:pPr>
            <a:r>
              <a:rPr lang="en-US" sz="2000" b="0" dirty="0" smtClean="0"/>
              <a:t>Next generation computers (2020) will enable us to develop and deploy codes that are much more powerful than present tools:</a:t>
            </a:r>
          </a:p>
          <a:p>
            <a:pPr lvl="1">
              <a:spcBef>
                <a:spcPct val="40000"/>
              </a:spcBef>
            </a:pPr>
            <a:r>
              <a:rPr lang="en-US" sz="1800" b="0" dirty="0" smtClean="0">
                <a:solidFill>
                  <a:srgbClr val="C40000"/>
                </a:solidFill>
              </a:rPr>
              <a:t>Utilize accurate solution methods</a:t>
            </a:r>
          </a:p>
          <a:p>
            <a:pPr lvl="1">
              <a:spcBef>
                <a:spcPct val="40000"/>
              </a:spcBef>
            </a:pPr>
            <a:r>
              <a:rPr lang="en-US" sz="1800" b="0" dirty="0" smtClean="0">
                <a:solidFill>
                  <a:srgbClr val="C40000"/>
                </a:solidFill>
              </a:rPr>
              <a:t>Include all the effects we know to be important</a:t>
            </a:r>
            <a:endParaRPr lang="en-US" sz="1600" b="0" dirty="0" smtClean="0">
              <a:solidFill>
                <a:srgbClr val="C40000"/>
              </a:solidFill>
            </a:endParaRPr>
          </a:p>
          <a:p>
            <a:pPr lvl="1">
              <a:spcBef>
                <a:spcPct val="40000"/>
              </a:spcBef>
            </a:pPr>
            <a:r>
              <a:rPr lang="en-US" sz="1800" b="0" dirty="0" smtClean="0">
                <a:solidFill>
                  <a:srgbClr val="C40000"/>
                </a:solidFill>
              </a:rPr>
              <a:t>Model a complete system</a:t>
            </a:r>
          </a:p>
          <a:p>
            <a:pPr lvl="1">
              <a:spcBef>
                <a:spcPct val="40000"/>
              </a:spcBef>
            </a:pPr>
            <a:r>
              <a:rPr lang="en-US" sz="1800" b="0" dirty="0" smtClean="0">
                <a:solidFill>
                  <a:srgbClr val="C40000"/>
                </a:solidFill>
              </a:rPr>
              <a:t>Complete parameter surveys in hours rather than days to weeks to months</a:t>
            </a:r>
          </a:p>
          <a:p>
            <a:pPr>
              <a:spcBef>
                <a:spcPct val="40000"/>
              </a:spcBef>
            </a:pPr>
            <a:r>
              <a:rPr lang="en-US" sz="2000" b="0" dirty="0" smtClean="0"/>
              <a:t>In ~ 10 years, workstations will be as powerful as today’s supercomputers</a:t>
            </a:r>
          </a:p>
          <a:p>
            <a:pPr>
              <a:spcBef>
                <a:spcPct val="40000"/>
              </a:spcBef>
            </a:pPr>
            <a:r>
              <a:rPr lang="en-US" sz="2000" b="0" dirty="0" smtClean="0"/>
              <a:t>Greatest opportunities for 2020 (and 2010) include large-scale codes that integrate many multi-scale effects to model a complete system</a:t>
            </a:r>
            <a:endParaRPr lang="en-US" sz="2000" b="0" dirty="0" smtClean="0">
              <a:solidFill>
                <a:srgbClr val="FFFF00"/>
              </a:solidFill>
            </a:endParaRPr>
          </a:p>
        </p:txBody>
      </p:sp>
      <p:sp>
        <p:nvSpPr>
          <p:cNvPr id="599151" name="Text Box 111"/>
          <p:cNvSpPr txBox="1">
            <a:spLocks noChangeArrowheads="1"/>
          </p:cNvSpPr>
          <p:nvPr/>
        </p:nvSpPr>
        <p:spPr bwMode="auto">
          <a:xfrm>
            <a:off x="6203950" y="5892800"/>
            <a:ext cx="1997086" cy="459100"/>
          </a:xfrm>
          <a:prstGeom prst="rect">
            <a:avLst/>
          </a:prstGeom>
          <a:noFill/>
          <a:ln w="12700">
            <a:noFill/>
            <a:prstDash val="lgDash"/>
            <a:miter lim="800000"/>
            <a:headEnd/>
            <a:tailEnd/>
          </a:ln>
          <a:effectLst>
            <a:prstShdw prst="shdw17" dist="17961" dir="2700000">
              <a:schemeClr val="accent1">
                <a:gamma/>
                <a:shade val="60000"/>
                <a:invGamma/>
              </a:schemeClr>
            </a:prstShdw>
          </a:effectLst>
        </p:spPr>
        <p:txBody>
          <a:bodyPr wrap="none" lIns="90488" tIns="44450" rIns="90488" bIns="44450">
            <a:spAutoFit/>
          </a:bodyPr>
          <a:lstStyle/>
          <a:p>
            <a:pPr fontAlgn="auto">
              <a:spcBef>
                <a:spcPts val="0"/>
              </a:spcBef>
              <a:spcAft>
                <a:spcPts val="0"/>
              </a:spcAft>
              <a:defRPr/>
            </a:pPr>
            <a:r>
              <a:rPr lang="en-US" sz="2400">
                <a:latin typeface="Gill Sans MT" pitchFamily="34" charset="0"/>
              </a:rPr>
              <a:t>Moore’s “Law”</a:t>
            </a:r>
          </a:p>
        </p:txBody>
      </p:sp>
      <p:sp>
        <p:nvSpPr>
          <p:cNvPr id="20487" name="AutoShape 114"/>
          <p:cNvSpPr>
            <a:spLocks noChangeAspect="1" noChangeArrowheads="1" noTextEdit="1"/>
          </p:cNvSpPr>
          <p:nvPr/>
        </p:nvSpPr>
        <p:spPr bwMode="auto">
          <a:xfrm>
            <a:off x="4773613" y="2133600"/>
            <a:ext cx="4076700" cy="4343400"/>
          </a:xfrm>
          <a:prstGeom prst="rect">
            <a:avLst/>
          </a:prstGeom>
          <a:solidFill>
            <a:schemeClr val="accent1"/>
          </a:solidFill>
          <a:ln w="9525">
            <a:noFill/>
            <a:miter lim="800000"/>
            <a:headEnd/>
            <a:tailEnd/>
          </a:ln>
        </p:spPr>
        <p:txBody>
          <a:bodyPr/>
          <a:lstStyle/>
          <a:p>
            <a:endParaRPr lang="en-US">
              <a:latin typeface="Gill Sans MT" pitchFamily="34" charset="0"/>
            </a:endParaRPr>
          </a:p>
        </p:txBody>
      </p:sp>
      <p:sp>
        <p:nvSpPr>
          <p:cNvPr id="20488" name="Oval 115"/>
          <p:cNvSpPr>
            <a:spLocks noChangeArrowheads="1"/>
          </p:cNvSpPr>
          <p:nvPr/>
        </p:nvSpPr>
        <p:spPr bwMode="auto">
          <a:xfrm>
            <a:off x="8434388" y="2659063"/>
            <a:ext cx="314325" cy="312737"/>
          </a:xfrm>
          <a:prstGeom prst="ellipse">
            <a:avLst/>
          </a:prstGeom>
          <a:solidFill>
            <a:srgbClr val="C30501"/>
          </a:solidFill>
          <a:ln w="9525">
            <a:noFill/>
            <a:round/>
            <a:headEnd/>
            <a:tailEnd/>
          </a:ln>
        </p:spPr>
        <p:txBody>
          <a:bodyPr/>
          <a:lstStyle/>
          <a:p>
            <a:endParaRPr lang="en-US">
              <a:latin typeface="Gill Sans MT" pitchFamily="34" charset="0"/>
            </a:endParaRPr>
          </a:p>
        </p:txBody>
      </p:sp>
      <p:sp>
        <p:nvSpPr>
          <p:cNvPr id="20489" name="Oval 116"/>
          <p:cNvSpPr>
            <a:spLocks noChangeArrowheads="1"/>
          </p:cNvSpPr>
          <p:nvPr/>
        </p:nvSpPr>
        <p:spPr bwMode="auto">
          <a:xfrm>
            <a:off x="8434388" y="2659063"/>
            <a:ext cx="312737" cy="311150"/>
          </a:xfrm>
          <a:prstGeom prst="ellipse">
            <a:avLst/>
          </a:prstGeom>
          <a:noFill/>
          <a:ln w="3175">
            <a:solidFill>
              <a:srgbClr val="C30501"/>
            </a:solidFill>
            <a:round/>
            <a:headEnd/>
            <a:tailEnd/>
          </a:ln>
        </p:spPr>
        <p:txBody>
          <a:bodyPr/>
          <a:lstStyle/>
          <a:p>
            <a:endParaRPr lang="en-US">
              <a:latin typeface="Gill Sans MT" pitchFamily="34" charset="0"/>
            </a:endParaRPr>
          </a:p>
        </p:txBody>
      </p:sp>
      <p:sp>
        <p:nvSpPr>
          <p:cNvPr id="20490" name="Freeform 117"/>
          <p:cNvSpPr>
            <a:spLocks/>
          </p:cNvSpPr>
          <p:nvPr/>
        </p:nvSpPr>
        <p:spPr bwMode="auto">
          <a:xfrm>
            <a:off x="5648325" y="5535613"/>
            <a:ext cx="171450" cy="358775"/>
          </a:xfrm>
          <a:custGeom>
            <a:avLst/>
            <a:gdLst>
              <a:gd name="T0" fmla="*/ 2147483647 w 297"/>
              <a:gd name="T1" fmla="*/ 2147483647 h 621"/>
              <a:gd name="T2" fmla="*/ 0 w 297"/>
              <a:gd name="T3" fmla="*/ 2147483647 h 621"/>
              <a:gd name="T4" fmla="*/ 0 w 297"/>
              <a:gd name="T5" fmla="*/ 2147483647 h 621"/>
              <a:gd name="T6" fmla="*/ 2147483647 w 297"/>
              <a:gd name="T7" fmla="*/ 0 h 621"/>
              <a:gd name="T8" fmla="*/ 2147483647 w 297"/>
              <a:gd name="T9" fmla="*/ 0 h 621"/>
              <a:gd name="T10" fmla="*/ 2147483647 w 297"/>
              <a:gd name="T11" fmla="*/ 2147483647 h 621"/>
              <a:gd name="T12" fmla="*/ 2147483647 w 297"/>
              <a:gd name="T13" fmla="*/ 2147483647 h 621"/>
              <a:gd name="T14" fmla="*/ 0 60000 65536"/>
              <a:gd name="T15" fmla="*/ 0 60000 65536"/>
              <a:gd name="T16" fmla="*/ 0 60000 65536"/>
              <a:gd name="T17" fmla="*/ 0 60000 65536"/>
              <a:gd name="T18" fmla="*/ 0 60000 65536"/>
              <a:gd name="T19" fmla="*/ 0 60000 65536"/>
              <a:gd name="T20" fmla="*/ 0 60000 65536"/>
              <a:gd name="T21" fmla="*/ 0 w 297"/>
              <a:gd name="T22" fmla="*/ 0 h 621"/>
              <a:gd name="T23" fmla="*/ 297 w 297"/>
              <a:gd name="T24" fmla="*/ 621 h 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7" h="621">
                <a:moveTo>
                  <a:pt x="16" y="621"/>
                </a:moveTo>
                <a:lnTo>
                  <a:pt x="0" y="621"/>
                </a:lnTo>
                <a:lnTo>
                  <a:pt x="0" y="605"/>
                </a:lnTo>
                <a:lnTo>
                  <a:pt x="283" y="0"/>
                </a:lnTo>
                <a:lnTo>
                  <a:pt x="297" y="0"/>
                </a:lnTo>
                <a:lnTo>
                  <a:pt x="297" y="15"/>
                </a:lnTo>
                <a:lnTo>
                  <a:pt x="16" y="621"/>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491" name="Freeform 118"/>
          <p:cNvSpPr>
            <a:spLocks/>
          </p:cNvSpPr>
          <p:nvPr/>
        </p:nvSpPr>
        <p:spPr bwMode="auto">
          <a:xfrm>
            <a:off x="5507038" y="5889625"/>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492" name="Freeform 119"/>
          <p:cNvSpPr>
            <a:spLocks/>
          </p:cNvSpPr>
          <p:nvPr/>
        </p:nvSpPr>
        <p:spPr bwMode="auto">
          <a:xfrm>
            <a:off x="5507038" y="5683250"/>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493" name="Freeform 120"/>
          <p:cNvSpPr>
            <a:spLocks/>
          </p:cNvSpPr>
          <p:nvPr/>
        </p:nvSpPr>
        <p:spPr bwMode="auto">
          <a:xfrm>
            <a:off x="5507038" y="5476875"/>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494" name="Freeform 121"/>
          <p:cNvSpPr>
            <a:spLocks/>
          </p:cNvSpPr>
          <p:nvPr/>
        </p:nvSpPr>
        <p:spPr bwMode="auto">
          <a:xfrm>
            <a:off x="5507038" y="5268913"/>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495" name="Freeform 122"/>
          <p:cNvSpPr>
            <a:spLocks/>
          </p:cNvSpPr>
          <p:nvPr/>
        </p:nvSpPr>
        <p:spPr bwMode="auto">
          <a:xfrm>
            <a:off x="5507038" y="5062538"/>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496" name="Freeform 123"/>
          <p:cNvSpPr>
            <a:spLocks/>
          </p:cNvSpPr>
          <p:nvPr/>
        </p:nvSpPr>
        <p:spPr bwMode="auto">
          <a:xfrm>
            <a:off x="5507038" y="4856163"/>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497" name="Freeform 124"/>
          <p:cNvSpPr>
            <a:spLocks/>
          </p:cNvSpPr>
          <p:nvPr/>
        </p:nvSpPr>
        <p:spPr bwMode="auto">
          <a:xfrm>
            <a:off x="5507038" y="4648200"/>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498" name="Freeform 125"/>
          <p:cNvSpPr>
            <a:spLocks/>
          </p:cNvSpPr>
          <p:nvPr/>
        </p:nvSpPr>
        <p:spPr bwMode="auto">
          <a:xfrm>
            <a:off x="5507038" y="4441825"/>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499" name="Freeform 126"/>
          <p:cNvSpPr>
            <a:spLocks/>
          </p:cNvSpPr>
          <p:nvPr/>
        </p:nvSpPr>
        <p:spPr bwMode="auto">
          <a:xfrm>
            <a:off x="5507038" y="4235450"/>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00" name="Freeform 127"/>
          <p:cNvSpPr>
            <a:spLocks/>
          </p:cNvSpPr>
          <p:nvPr/>
        </p:nvSpPr>
        <p:spPr bwMode="auto">
          <a:xfrm>
            <a:off x="5507038" y="4027488"/>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01" name="Freeform 128"/>
          <p:cNvSpPr>
            <a:spLocks/>
          </p:cNvSpPr>
          <p:nvPr/>
        </p:nvSpPr>
        <p:spPr bwMode="auto">
          <a:xfrm>
            <a:off x="5507038" y="3822700"/>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02" name="Freeform 129"/>
          <p:cNvSpPr>
            <a:spLocks/>
          </p:cNvSpPr>
          <p:nvPr/>
        </p:nvSpPr>
        <p:spPr bwMode="auto">
          <a:xfrm>
            <a:off x="5507038" y="3616325"/>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03" name="Freeform 130"/>
          <p:cNvSpPr>
            <a:spLocks/>
          </p:cNvSpPr>
          <p:nvPr/>
        </p:nvSpPr>
        <p:spPr bwMode="auto">
          <a:xfrm>
            <a:off x="5507038" y="3408363"/>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04" name="Freeform 131"/>
          <p:cNvSpPr>
            <a:spLocks/>
          </p:cNvSpPr>
          <p:nvPr/>
        </p:nvSpPr>
        <p:spPr bwMode="auto">
          <a:xfrm>
            <a:off x="5507038" y="3201988"/>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05" name="Freeform 132"/>
          <p:cNvSpPr>
            <a:spLocks/>
          </p:cNvSpPr>
          <p:nvPr/>
        </p:nvSpPr>
        <p:spPr bwMode="auto">
          <a:xfrm>
            <a:off x="5507038" y="2995613"/>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06" name="Freeform 133"/>
          <p:cNvSpPr>
            <a:spLocks/>
          </p:cNvSpPr>
          <p:nvPr/>
        </p:nvSpPr>
        <p:spPr bwMode="auto">
          <a:xfrm>
            <a:off x="5507038" y="2787650"/>
            <a:ext cx="52387" cy="0"/>
          </a:xfrm>
          <a:custGeom>
            <a:avLst/>
            <a:gdLst>
              <a:gd name="T0" fmla="*/ 0 w 52"/>
              <a:gd name="T1" fmla="*/ 2147483647 w 52"/>
              <a:gd name="T2" fmla="*/ 2147483647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07" name="Freeform 134"/>
          <p:cNvSpPr>
            <a:spLocks/>
          </p:cNvSpPr>
          <p:nvPr/>
        </p:nvSpPr>
        <p:spPr bwMode="auto">
          <a:xfrm>
            <a:off x="8553450" y="5889625"/>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08" name="Freeform 135"/>
          <p:cNvSpPr>
            <a:spLocks/>
          </p:cNvSpPr>
          <p:nvPr/>
        </p:nvSpPr>
        <p:spPr bwMode="auto">
          <a:xfrm>
            <a:off x="8553450" y="5683250"/>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09" name="Freeform 136"/>
          <p:cNvSpPr>
            <a:spLocks/>
          </p:cNvSpPr>
          <p:nvPr/>
        </p:nvSpPr>
        <p:spPr bwMode="auto">
          <a:xfrm>
            <a:off x="8553450" y="5476875"/>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10" name="Freeform 137"/>
          <p:cNvSpPr>
            <a:spLocks/>
          </p:cNvSpPr>
          <p:nvPr/>
        </p:nvSpPr>
        <p:spPr bwMode="auto">
          <a:xfrm>
            <a:off x="8553450" y="5268913"/>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11" name="Freeform 138"/>
          <p:cNvSpPr>
            <a:spLocks/>
          </p:cNvSpPr>
          <p:nvPr/>
        </p:nvSpPr>
        <p:spPr bwMode="auto">
          <a:xfrm>
            <a:off x="8553450" y="5062538"/>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12" name="Freeform 139"/>
          <p:cNvSpPr>
            <a:spLocks/>
          </p:cNvSpPr>
          <p:nvPr/>
        </p:nvSpPr>
        <p:spPr bwMode="auto">
          <a:xfrm>
            <a:off x="8553450" y="4856163"/>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13" name="Freeform 140"/>
          <p:cNvSpPr>
            <a:spLocks/>
          </p:cNvSpPr>
          <p:nvPr/>
        </p:nvSpPr>
        <p:spPr bwMode="auto">
          <a:xfrm>
            <a:off x="8553450" y="4648200"/>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14" name="Freeform 141"/>
          <p:cNvSpPr>
            <a:spLocks/>
          </p:cNvSpPr>
          <p:nvPr/>
        </p:nvSpPr>
        <p:spPr bwMode="auto">
          <a:xfrm>
            <a:off x="8553450" y="4441825"/>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15" name="Freeform 142"/>
          <p:cNvSpPr>
            <a:spLocks/>
          </p:cNvSpPr>
          <p:nvPr/>
        </p:nvSpPr>
        <p:spPr bwMode="auto">
          <a:xfrm>
            <a:off x="8553450" y="4235450"/>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16" name="Freeform 143"/>
          <p:cNvSpPr>
            <a:spLocks/>
          </p:cNvSpPr>
          <p:nvPr/>
        </p:nvSpPr>
        <p:spPr bwMode="auto">
          <a:xfrm>
            <a:off x="8553450" y="4027488"/>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17" name="Freeform 144"/>
          <p:cNvSpPr>
            <a:spLocks/>
          </p:cNvSpPr>
          <p:nvPr/>
        </p:nvSpPr>
        <p:spPr bwMode="auto">
          <a:xfrm>
            <a:off x="8553450" y="3822700"/>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18" name="Freeform 145"/>
          <p:cNvSpPr>
            <a:spLocks/>
          </p:cNvSpPr>
          <p:nvPr/>
        </p:nvSpPr>
        <p:spPr bwMode="auto">
          <a:xfrm>
            <a:off x="8553450" y="3616325"/>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19" name="Freeform 146"/>
          <p:cNvSpPr>
            <a:spLocks/>
          </p:cNvSpPr>
          <p:nvPr/>
        </p:nvSpPr>
        <p:spPr bwMode="auto">
          <a:xfrm>
            <a:off x="8553450" y="3408363"/>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20" name="Freeform 147"/>
          <p:cNvSpPr>
            <a:spLocks/>
          </p:cNvSpPr>
          <p:nvPr/>
        </p:nvSpPr>
        <p:spPr bwMode="auto">
          <a:xfrm>
            <a:off x="8553450" y="3201988"/>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21" name="Freeform 148"/>
          <p:cNvSpPr>
            <a:spLocks/>
          </p:cNvSpPr>
          <p:nvPr/>
        </p:nvSpPr>
        <p:spPr bwMode="auto">
          <a:xfrm>
            <a:off x="8553450" y="2995613"/>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22" name="Freeform 149"/>
          <p:cNvSpPr>
            <a:spLocks/>
          </p:cNvSpPr>
          <p:nvPr/>
        </p:nvSpPr>
        <p:spPr bwMode="auto">
          <a:xfrm>
            <a:off x="8553450" y="2787650"/>
            <a:ext cx="53975" cy="0"/>
          </a:xfrm>
          <a:custGeom>
            <a:avLst/>
            <a:gdLst>
              <a:gd name="T0" fmla="*/ 2147483647 w 52"/>
              <a:gd name="T1" fmla="*/ 2147483647 w 52"/>
              <a:gd name="T2" fmla="*/ 0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52" y="0"/>
                </a:moveTo>
                <a:lnTo>
                  <a:pt x="2" y="0"/>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23" name="Freeform 150"/>
          <p:cNvSpPr>
            <a:spLocks/>
          </p:cNvSpPr>
          <p:nvPr/>
        </p:nvSpPr>
        <p:spPr bwMode="auto">
          <a:xfrm>
            <a:off x="5507038" y="5837238"/>
            <a:ext cx="0" cy="52387"/>
          </a:xfrm>
          <a:custGeom>
            <a:avLst/>
            <a:gdLst>
              <a:gd name="T0" fmla="*/ 2147483647 h 52"/>
              <a:gd name="T1" fmla="*/ 2147483647 h 52"/>
              <a:gd name="T2" fmla="*/ 0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52"/>
                </a:moveTo>
                <a:lnTo>
                  <a:pt x="0" y="2"/>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24" name="Freeform 151"/>
          <p:cNvSpPr>
            <a:spLocks/>
          </p:cNvSpPr>
          <p:nvPr/>
        </p:nvSpPr>
        <p:spPr bwMode="auto">
          <a:xfrm>
            <a:off x="5892800" y="5837238"/>
            <a:ext cx="0" cy="52387"/>
          </a:xfrm>
          <a:custGeom>
            <a:avLst/>
            <a:gdLst>
              <a:gd name="T0" fmla="*/ 2147483647 h 52"/>
              <a:gd name="T1" fmla="*/ 2147483647 h 52"/>
              <a:gd name="T2" fmla="*/ 0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52"/>
                </a:moveTo>
                <a:lnTo>
                  <a:pt x="0" y="2"/>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25" name="Freeform 152"/>
          <p:cNvSpPr>
            <a:spLocks/>
          </p:cNvSpPr>
          <p:nvPr/>
        </p:nvSpPr>
        <p:spPr bwMode="auto">
          <a:xfrm>
            <a:off x="6281738" y="5837238"/>
            <a:ext cx="0" cy="52387"/>
          </a:xfrm>
          <a:custGeom>
            <a:avLst/>
            <a:gdLst>
              <a:gd name="T0" fmla="*/ 2147483647 h 52"/>
              <a:gd name="T1" fmla="*/ 2147483647 h 52"/>
              <a:gd name="T2" fmla="*/ 0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52"/>
                </a:moveTo>
                <a:lnTo>
                  <a:pt x="0" y="2"/>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26" name="Freeform 153"/>
          <p:cNvSpPr>
            <a:spLocks/>
          </p:cNvSpPr>
          <p:nvPr/>
        </p:nvSpPr>
        <p:spPr bwMode="auto">
          <a:xfrm>
            <a:off x="6669088" y="5837238"/>
            <a:ext cx="0" cy="52387"/>
          </a:xfrm>
          <a:custGeom>
            <a:avLst/>
            <a:gdLst>
              <a:gd name="T0" fmla="*/ 2147483647 h 52"/>
              <a:gd name="T1" fmla="*/ 2147483647 h 52"/>
              <a:gd name="T2" fmla="*/ 0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52"/>
                </a:moveTo>
                <a:lnTo>
                  <a:pt x="0" y="2"/>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27" name="Freeform 154"/>
          <p:cNvSpPr>
            <a:spLocks/>
          </p:cNvSpPr>
          <p:nvPr/>
        </p:nvSpPr>
        <p:spPr bwMode="auto">
          <a:xfrm>
            <a:off x="7056438" y="5837238"/>
            <a:ext cx="0" cy="52387"/>
          </a:xfrm>
          <a:custGeom>
            <a:avLst/>
            <a:gdLst>
              <a:gd name="T0" fmla="*/ 2147483647 h 52"/>
              <a:gd name="T1" fmla="*/ 2147483647 h 52"/>
              <a:gd name="T2" fmla="*/ 0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52"/>
                </a:moveTo>
                <a:lnTo>
                  <a:pt x="0" y="2"/>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28" name="Freeform 155"/>
          <p:cNvSpPr>
            <a:spLocks/>
          </p:cNvSpPr>
          <p:nvPr/>
        </p:nvSpPr>
        <p:spPr bwMode="auto">
          <a:xfrm>
            <a:off x="7443788" y="5837238"/>
            <a:ext cx="0" cy="52387"/>
          </a:xfrm>
          <a:custGeom>
            <a:avLst/>
            <a:gdLst>
              <a:gd name="T0" fmla="*/ 2147483647 h 52"/>
              <a:gd name="T1" fmla="*/ 2147483647 h 52"/>
              <a:gd name="T2" fmla="*/ 0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52"/>
                </a:moveTo>
                <a:lnTo>
                  <a:pt x="0" y="2"/>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29" name="Freeform 156"/>
          <p:cNvSpPr>
            <a:spLocks/>
          </p:cNvSpPr>
          <p:nvPr/>
        </p:nvSpPr>
        <p:spPr bwMode="auto">
          <a:xfrm>
            <a:off x="7832725" y="5837238"/>
            <a:ext cx="0" cy="52387"/>
          </a:xfrm>
          <a:custGeom>
            <a:avLst/>
            <a:gdLst>
              <a:gd name="T0" fmla="*/ 2147483647 h 52"/>
              <a:gd name="T1" fmla="*/ 2147483647 h 52"/>
              <a:gd name="T2" fmla="*/ 0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52"/>
                </a:moveTo>
                <a:lnTo>
                  <a:pt x="0" y="2"/>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30" name="Freeform 157"/>
          <p:cNvSpPr>
            <a:spLocks/>
          </p:cNvSpPr>
          <p:nvPr/>
        </p:nvSpPr>
        <p:spPr bwMode="auto">
          <a:xfrm>
            <a:off x="8220075" y="5837238"/>
            <a:ext cx="0" cy="52387"/>
          </a:xfrm>
          <a:custGeom>
            <a:avLst/>
            <a:gdLst>
              <a:gd name="T0" fmla="*/ 2147483647 h 52"/>
              <a:gd name="T1" fmla="*/ 2147483647 h 52"/>
              <a:gd name="T2" fmla="*/ 0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52"/>
                </a:moveTo>
                <a:lnTo>
                  <a:pt x="0" y="2"/>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31" name="Freeform 158"/>
          <p:cNvSpPr>
            <a:spLocks/>
          </p:cNvSpPr>
          <p:nvPr/>
        </p:nvSpPr>
        <p:spPr bwMode="auto">
          <a:xfrm>
            <a:off x="8607425" y="5837238"/>
            <a:ext cx="0" cy="52387"/>
          </a:xfrm>
          <a:custGeom>
            <a:avLst/>
            <a:gdLst>
              <a:gd name="T0" fmla="*/ 2147483647 h 52"/>
              <a:gd name="T1" fmla="*/ 2147483647 h 52"/>
              <a:gd name="T2" fmla="*/ 0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52"/>
                </a:moveTo>
                <a:lnTo>
                  <a:pt x="0" y="2"/>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32" name="Freeform 159"/>
          <p:cNvSpPr>
            <a:spLocks/>
          </p:cNvSpPr>
          <p:nvPr/>
        </p:nvSpPr>
        <p:spPr bwMode="auto">
          <a:xfrm>
            <a:off x="5507038" y="2787650"/>
            <a:ext cx="0" cy="53975"/>
          </a:xfrm>
          <a:custGeom>
            <a:avLst/>
            <a:gdLst>
              <a:gd name="T0" fmla="*/ 0 h 52"/>
              <a:gd name="T1" fmla="*/ 2147483647 h 52"/>
              <a:gd name="T2" fmla="*/ 2147483647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0"/>
                </a:moveTo>
                <a:lnTo>
                  <a:pt x="0" y="50"/>
                </a:lnTo>
                <a:lnTo>
                  <a:pt x="0" y="52"/>
                </a:lnTo>
              </a:path>
            </a:pathLst>
          </a:custGeom>
          <a:noFill/>
          <a:ln w="3175">
            <a:solidFill>
              <a:srgbClr val="0000D4"/>
            </a:solidFill>
            <a:round/>
            <a:headEnd/>
            <a:tailEnd/>
          </a:ln>
        </p:spPr>
        <p:txBody>
          <a:bodyPr/>
          <a:lstStyle/>
          <a:p>
            <a:endParaRPr lang="en-US">
              <a:latin typeface="Gill Sans MT" pitchFamily="34" charset="0"/>
            </a:endParaRPr>
          </a:p>
        </p:txBody>
      </p:sp>
      <p:sp>
        <p:nvSpPr>
          <p:cNvPr id="20533" name="Freeform 160"/>
          <p:cNvSpPr>
            <a:spLocks/>
          </p:cNvSpPr>
          <p:nvPr/>
        </p:nvSpPr>
        <p:spPr bwMode="auto">
          <a:xfrm>
            <a:off x="5892800" y="2787650"/>
            <a:ext cx="0" cy="53975"/>
          </a:xfrm>
          <a:custGeom>
            <a:avLst/>
            <a:gdLst>
              <a:gd name="T0" fmla="*/ 0 h 52"/>
              <a:gd name="T1" fmla="*/ 2147483647 h 52"/>
              <a:gd name="T2" fmla="*/ 2147483647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0"/>
                </a:moveTo>
                <a:lnTo>
                  <a:pt x="0" y="50"/>
                </a:lnTo>
                <a:lnTo>
                  <a:pt x="0" y="52"/>
                </a:lnTo>
              </a:path>
            </a:pathLst>
          </a:custGeom>
          <a:noFill/>
          <a:ln w="3175">
            <a:solidFill>
              <a:srgbClr val="0000D4"/>
            </a:solidFill>
            <a:round/>
            <a:headEnd/>
            <a:tailEnd/>
          </a:ln>
        </p:spPr>
        <p:txBody>
          <a:bodyPr/>
          <a:lstStyle/>
          <a:p>
            <a:endParaRPr lang="en-US">
              <a:latin typeface="Gill Sans MT" pitchFamily="34" charset="0"/>
            </a:endParaRPr>
          </a:p>
        </p:txBody>
      </p:sp>
      <p:sp>
        <p:nvSpPr>
          <p:cNvPr id="20534" name="Freeform 161"/>
          <p:cNvSpPr>
            <a:spLocks/>
          </p:cNvSpPr>
          <p:nvPr/>
        </p:nvSpPr>
        <p:spPr bwMode="auto">
          <a:xfrm>
            <a:off x="6281738" y="2787650"/>
            <a:ext cx="0" cy="53975"/>
          </a:xfrm>
          <a:custGeom>
            <a:avLst/>
            <a:gdLst>
              <a:gd name="T0" fmla="*/ 0 h 52"/>
              <a:gd name="T1" fmla="*/ 2147483647 h 52"/>
              <a:gd name="T2" fmla="*/ 2147483647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0"/>
                </a:moveTo>
                <a:lnTo>
                  <a:pt x="0" y="50"/>
                </a:lnTo>
                <a:lnTo>
                  <a:pt x="0" y="52"/>
                </a:lnTo>
              </a:path>
            </a:pathLst>
          </a:custGeom>
          <a:noFill/>
          <a:ln w="3175">
            <a:solidFill>
              <a:srgbClr val="0000D4"/>
            </a:solidFill>
            <a:round/>
            <a:headEnd/>
            <a:tailEnd/>
          </a:ln>
        </p:spPr>
        <p:txBody>
          <a:bodyPr/>
          <a:lstStyle/>
          <a:p>
            <a:endParaRPr lang="en-US">
              <a:latin typeface="Gill Sans MT" pitchFamily="34" charset="0"/>
            </a:endParaRPr>
          </a:p>
        </p:txBody>
      </p:sp>
      <p:sp>
        <p:nvSpPr>
          <p:cNvPr id="20535" name="Freeform 162"/>
          <p:cNvSpPr>
            <a:spLocks/>
          </p:cNvSpPr>
          <p:nvPr/>
        </p:nvSpPr>
        <p:spPr bwMode="auto">
          <a:xfrm>
            <a:off x="6669088" y="2787650"/>
            <a:ext cx="0" cy="53975"/>
          </a:xfrm>
          <a:custGeom>
            <a:avLst/>
            <a:gdLst>
              <a:gd name="T0" fmla="*/ 0 h 52"/>
              <a:gd name="T1" fmla="*/ 2147483647 h 52"/>
              <a:gd name="T2" fmla="*/ 2147483647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0"/>
                </a:moveTo>
                <a:lnTo>
                  <a:pt x="0" y="50"/>
                </a:lnTo>
                <a:lnTo>
                  <a:pt x="0" y="52"/>
                </a:lnTo>
              </a:path>
            </a:pathLst>
          </a:custGeom>
          <a:noFill/>
          <a:ln w="3175">
            <a:solidFill>
              <a:srgbClr val="0000D4"/>
            </a:solidFill>
            <a:round/>
            <a:headEnd/>
            <a:tailEnd/>
          </a:ln>
        </p:spPr>
        <p:txBody>
          <a:bodyPr/>
          <a:lstStyle/>
          <a:p>
            <a:endParaRPr lang="en-US">
              <a:latin typeface="Gill Sans MT" pitchFamily="34" charset="0"/>
            </a:endParaRPr>
          </a:p>
        </p:txBody>
      </p:sp>
      <p:sp>
        <p:nvSpPr>
          <p:cNvPr id="20536" name="Freeform 163"/>
          <p:cNvSpPr>
            <a:spLocks/>
          </p:cNvSpPr>
          <p:nvPr/>
        </p:nvSpPr>
        <p:spPr bwMode="auto">
          <a:xfrm>
            <a:off x="7056438" y="2787650"/>
            <a:ext cx="0" cy="53975"/>
          </a:xfrm>
          <a:custGeom>
            <a:avLst/>
            <a:gdLst>
              <a:gd name="T0" fmla="*/ 0 h 52"/>
              <a:gd name="T1" fmla="*/ 2147483647 h 52"/>
              <a:gd name="T2" fmla="*/ 2147483647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0"/>
                </a:moveTo>
                <a:lnTo>
                  <a:pt x="0" y="50"/>
                </a:lnTo>
                <a:lnTo>
                  <a:pt x="0" y="52"/>
                </a:lnTo>
              </a:path>
            </a:pathLst>
          </a:custGeom>
          <a:noFill/>
          <a:ln w="3175">
            <a:solidFill>
              <a:srgbClr val="0000D4"/>
            </a:solidFill>
            <a:round/>
            <a:headEnd/>
            <a:tailEnd/>
          </a:ln>
        </p:spPr>
        <p:txBody>
          <a:bodyPr/>
          <a:lstStyle/>
          <a:p>
            <a:endParaRPr lang="en-US">
              <a:latin typeface="Gill Sans MT" pitchFamily="34" charset="0"/>
            </a:endParaRPr>
          </a:p>
        </p:txBody>
      </p:sp>
      <p:sp>
        <p:nvSpPr>
          <p:cNvPr id="20537" name="Freeform 164"/>
          <p:cNvSpPr>
            <a:spLocks/>
          </p:cNvSpPr>
          <p:nvPr/>
        </p:nvSpPr>
        <p:spPr bwMode="auto">
          <a:xfrm>
            <a:off x="7443788" y="2787650"/>
            <a:ext cx="0" cy="53975"/>
          </a:xfrm>
          <a:custGeom>
            <a:avLst/>
            <a:gdLst>
              <a:gd name="T0" fmla="*/ 0 h 52"/>
              <a:gd name="T1" fmla="*/ 2147483647 h 52"/>
              <a:gd name="T2" fmla="*/ 2147483647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0"/>
                </a:moveTo>
                <a:lnTo>
                  <a:pt x="0" y="50"/>
                </a:lnTo>
                <a:lnTo>
                  <a:pt x="0" y="52"/>
                </a:lnTo>
              </a:path>
            </a:pathLst>
          </a:custGeom>
          <a:noFill/>
          <a:ln w="3175">
            <a:solidFill>
              <a:srgbClr val="0000D4"/>
            </a:solidFill>
            <a:round/>
            <a:headEnd/>
            <a:tailEnd/>
          </a:ln>
        </p:spPr>
        <p:txBody>
          <a:bodyPr/>
          <a:lstStyle/>
          <a:p>
            <a:endParaRPr lang="en-US">
              <a:latin typeface="Gill Sans MT" pitchFamily="34" charset="0"/>
            </a:endParaRPr>
          </a:p>
        </p:txBody>
      </p:sp>
      <p:sp>
        <p:nvSpPr>
          <p:cNvPr id="20538" name="Freeform 165"/>
          <p:cNvSpPr>
            <a:spLocks/>
          </p:cNvSpPr>
          <p:nvPr/>
        </p:nvSpPr>
        <p:spPr bwMode="auto">
          <a:xfrm>
            <a:off x="7832725" y="2787650"/>
            <a:ext cx="0" cy="53975"/>
          </a:xfrm>
          <a:custGeom>
            <a:avLst/>
            <a:gdLst>
              <a:gd name="T0" fmla="*/ 0 h 52"/>
              <a:gd name="T1" fmla="*/ 2147483647 h 52"/>
              <a:gd name="T2" fmla="*/ 2147483647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0"/>
                </a:moveTo>
                <a:lnTo>
                  <a:pt x="0" y="50"/>
                </a:lnTo>
                <a:lnTo>
                  <a:pt x="0" y="52"/>
                </a:lnTo>
              </a:path>
            </a:pathLst>
          </a:custGeom>
          <a:noFill/>
          <a:ln w="3175">
            <a:solidFill>
              <a:srgbClr val="0000D4"/>
            </a:solidFill>
            <a:round/>
            <a:headEnd/>
            <a:tailEnd/>
          </a:ln>
        </p:spPr>
        <p:txBody>
          <a:bodyPr/>
          <a:lstStyle/>
          <a:p>
            <a:endParaRPr lang="en-US">
              <a:latin typeface="Gill Sans MT" pitchFamily="34" charset="0"/>
            </a:endParaRPr>
          </a:p>
        </p:txBody>
      </p:sp>
      <p:sp>
        <p:nvSpPr>
          <p:cNvPr id="20539" name="Freeform 166"/>
          <p:cNvSpPr>
            <a:spLocks/>
          </p:cNvSpPr>
          <p:nvPr/>
        </p:nvSpPr>
        <p:spPr bwMode="auto">
          <a:xfrm>
            <a:off x="8220075" y="2787650"/>
            <a:ext cx="0" cy="53975"/>
          </a:xfrm>
          <a:custGeom>
            <a:avLst/>
            <a:gdLst>
              <a:gd name="T0" fmla="*/ 0 h 52"/>
              <a:gd name="T1" fmla="*/ 2147483647 h 52"/>
              <a:gd name="T2" fmla="*/ 2147483647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0"/>
                </a:moveTo>
                <a:lnTo>
                  <a:pt x="0" y="50"/>
                </a:lnTo>
                <a:lnTo>
                  <a:pt x="0" y="52"/>
                </a:lnTo>
              </a:path>
            </a:pathLst>
          </a:custGeom>
          <a:noFill/>
          <a:ln w="3175">
            <a:solidFill>
              <a:srgbClr val="0000D4"/>
            </a:solidFill>
            <a:round/>
            <a:headEnd/>
            <a:tailEnd/>
          </a:ln>
        </p:spPr>
        <p:txBody>
          <a:bodyPr/>
          <a:lstStyle/>
          <a:p>
            <a:endParaRPr lang="en-US">
              <a:latin typeface="Gill Sans MT" pitchFamily="34" charset="0"/>
            </a:endParaRPr>
          </a:p>
        </p:txBody>
      </p:sp>
      <p:sp>
        <p:nvSpPr>
          <p:cNvPr id="20540" name="Freeform 167"/>
          <p:cNvSpPr>
            <a:spLocks/>
          </p:cNvSpPr>
          <p:nvPr/>
        </p:nvSpPr>
        <p:spPr bwMode="auto">
          <a:xfrm>
            <a:off x="8607425" y="2787650"/>
            <a:ext cx="0" cy="53975"/>
          </a:xfrm>
          <a:custGeom>
            <a:avLst/>
            <a:gdLst>
              <a:gd name="T0" fmla="*/ 0 h 52"/>
              <a:gd name="T1" fmla="*/ 2147483647 h 52"/>
              <a:gd name="T2" fmla="*/ 2147483647 h 52"/>
              <a:gd name="T3" fmla="*/ 0 60000 65536"/>
              <a:gd name="T4" fmla="*/ 0 60000 65536"/>
              <a:gd name="T5" fmla="*/ 0 60000 65536"/>
              <a:gd name="T6" fmla="*/ 0 h 52"/>
              <a:gd name="T7" fmla="*/ 52 h 52"/>
            </a:gdLst>
            <a:ahLst/>
            <a:cxnLst>
              <a:cxn ang="T3">
                <a:pos x="0" y="T0"/>
              </a:cxn>
              <a:cxn ang="T4">
                <a:pos x="0" y="T1"/>
              </a:cxn>
              <a:cxn ang="T5">
                <a:pos x="0" y="T2"/>
              </a:cxn>
            </a:cxnLst>
            <a:rect l="0" t="T6" r="0" b="T7"/>
            <a:pathLst>
              <a:path h="52">
                <a:moveTo>
                  <a:pt x="0" y="0"/>
                </a:moveTo>
                <a:lnTo>
                  <a:pt x="0" y="50"/>
                </a:lnTo>
                <a:lnTo>
                  <a:pt x="0" y="52"/>
                </a:lnTo>
              </a:path>
            </a:pathLst>
          </a:custGeom>
          <a:noFill/>
          <a:ln w="3175">
            <a:solidFill>
              <a:srgbClr val="0000D4"/>
            </a:solidFill>
            <a:round/>
            <a:headEnd/>
            <a:tailEnd/>
          </a:ln>
        </p:spPr>
        <p:txBody>
          <a:bodyPr/>
          <a:lstStyle/>
          <a:p>
            <a:endParaRPr lang="en-US">
              <a:latin typeface="Gill Sans MT" pitchFamily="34" charset="0"/>
            </a:endParaRPr>
          </a:p>
        </p:txBody>
      </p:sp>
      <p:sp>
        <p:nvSpPr>
          <p:cNvPr id="20541" name="Freeform 168"/>
          <p:cNvSpPr>
            <a:spLocks/>
          </p:cNvSpPr>
          <p:nvPr/>
        </p:nvSpPr>
        <p:spPr bwMode="auto">
          <a:xfrm>
            <a:off x="5507038" y="2786063"/>
            <a:ext cx="0" cy="3103562"/>
          </a:xfrm>
          <a:custGeom>
            <a:avLst/>
            <a:gdLst>
              <a:gd name="T0" fmla="*/ 2147483647 h 3001"/>
              <a:gd name="T1" fmla="*/ 2147483647 h 3001"/>
              <a:gd name="T2" fmla="*/ 0 h 3001"/>
              <a:gd name="T3" fmla="*/ 0 60000 65536"/>
              <a:gd name="T4" fmla="*/ 0 60000 65536"/>
              <a:gd name="T5" fmla="*/ 0 60000 65536"/>
              <a:gd name="T6" fmla="*/ 0 h 3001"/>
              <a:gd name="T7" fmla="*/ 3001 h 3001"/>
            </a:gdLst>
            <a:ahLst/>
            <a:cxnLst>
              <a:cxn ang="T3">
                <a:pos x="0" y="T0"/>
              </a:cxn>
              <a:cxn ang="T4">
                <a:pos x="0" y="T1"/>
              </a:cxn>
              <a:cxn ang="T5">
                <a:pos x="0" y="T2"/>
              </a:cxn>
            </a:cxnLst>
            <a:rect l="0" t="T6" r="0" b="T7"/>
            <a:pathLst>
              <a:path h="3001">
                <a:moveTo>
                  <a:pt x="0" y="3001"/>
                </a:moveTo>
                <a:lnTo>
                  <a:pt x="0" y="2"/>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42" name="Freeform 169"/>
          <p:cNvSpPr>
            <a:spLocks/>
          </p:cNvSpPr>
          <p:nvPr/>
        </p:nvSpPr>
        <p:spPr bwMode="auto">
          <a:xfrm>
            <a:off x="8607425" y="2786063"/>
            <a:ext cx="0" cy="3103562"/>
          </a:xfrm>
          <a:custGeom>
            <a:avLst/>
            <a:gdLst>
              <a:gd name="T0" fmla="*/ 2147483647 h 3001"/>
              <a:gd name="T1" fmla="*/ 2147483647 h 3001"/>
              <a:gd name="T2" fmla="*/ 0 h 3001"/>
              <a:gd name="T3" fmla="*/ 0 60000 65536"/>
              <a:gd name="T4" fmla="*/ 0 60000 65536"/>
              <a:gd name="T5" fmla="*/ 0 60000 65536"/>
              <a:gd name="T6" fmla="*/ 0 h 3001"/>
              <a:gd name="T7" fmla="*/ 3001 h 3001"/>
            </a:gdLst>
            <a:ahLst/>
            <a:cxnLst>
              <a:cxn ang="T3">
                <a:pos x="0" y="T0"/>
              </a:cxn>
              <a:cxn ang="T4">
                <a:pos x="0" y="T1"/>
              </a:cxn>
              <a:cxn ang="T5">
                <a:pos x="0" y="T2"/>
              </a:cxn>
            </a:cxnLst>
            <a:rect l="0" t="T6" r="0" b="T7"/>
            <a:pathLst>
              <a:path h="3001">
                <a:moveTo>
                  <a:pt x="0" y="3001"/>
                </a:moveTo>
                <a:lnTo>
                  <a:pt x="0" y="2"/>
                </a:lnTo>
                <a:lnTo>
                  <a:pt x="0"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43" name="Freeform 170"/>
          <p:cNvSpPr>
            <a:spLocks/>
          </p:cNvSpPr>
          <p:nvPr/>
        </p:nvSpPr>
        <p:spPr bwMode="auto">
          <a:xfrm>
            <a:off x="5507038" y="5889625"/>
            <a:ext cx="3101975" cy="0"/>
          </a:xfrm>
          <a:custGeom>
            <a:avLst/>
            <a:gdLst>
              <a:gd name="T0" fmla="*/ 0 w 3007"/>
              <a:gd name="T1" fmla="*/ 2147483647 w 3007"/>
              <a:gd name="T2" fmla="*/ 2147483647 w 3007"/>
              <a:gd name="T3" fmla="*/ 0 60000 65536"/>
              <a:gd name="T4" fmla="*/ 0 60000 65536"/>
              <a:gd name="T5" fmla="*/ 0 60000 65536"/>
              <a:gd name="T6" fmla="*/ 0 w 3007"/>
              <a:gd name="T7" fmla="*/ 3007 w 3007"/>
            </a:gdLst>
            <a:ahLst/>
            <a:cxnLst>
              <a:cxn ang="T3">
                <a:pos x="T0" y="0"/>
              </a:cxn>
              <a:cxn ang="T4">
                <a:pos x="T1" y="0"/>
              </a:cxn>
              <a:cxn ang="T5">
                <a:pos x="T2" y="0"/>
              </a:cxn>
            </a:cxnLst>
            <a:rect l="T6" t="0" r="T7" b="0"/>
            <a:pathLst>
              <a:path w="3007">
                <a:moveTo>
                  <a:pt x="0" y="0"/>
                </a:moveTo>
                <a:lnTo>
                  <a:pt x="3005" y="0"/>
                </a:lnTo>
                <a:lnTo>
                  <a:pt x="3007"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44" name="Freeform 171"/>
          <p:cNvSpPr>
            <a:spLocks/>
          </p:cNvSpPr>
          <p:nvPr/>
        </p:nvSpPr>
        <p:spPr bwMode="auto">
          <a:xfrm>
            <a:off x="5507038" y="2787650"/>
            <a:ext cx="3101975" cy="0"/>
          </a:xfrm>
          <a:custGeom>
            <a:avLst/>
            <a:gdLst>
              <a:gd name="T0" fmla="*/ 0 w 3007"/>
              <a:gd name="T1" fmla="*/ 2147483647 w 3007"/>
              <a:gd name="T2" fmla="*/ 2147483647 w 3007"/>
              <a:gd name="T3" fmla="*/ 0 60000 65536"/>
              <a:gd name="T4" fmla="*/ 0 60000 65536"/>
              <a:gd name="T5" fmla="*/ 0 60000 65536"/>
              <a:gd name="T6" fmla="*/ 0 w 3007"/>
              <a:gd name="T7" fmla="*/ 3007 w 3007"/>
            </a:gdLst>
            <a:ahLst/>
            <a:cxnLst>
              <a:cxn ang="T3">
                <a:pos x="T0" y="0"/>
              </a:cxn>
              <a:cxn ang="T4">
                <a:pos x="T1" y="0"/>
              </a:cxn>
              <a:cxn ang="T5">
                <a:pos x="T2" y="0"/>
              </a:cxn>
            </a:cxnLst>
            <a:rect l="T6" t="0" r="T7" b="0"/>
            <a:pathLst>
              <a:path w="3007">
                <a:moveTo>
                  <a:pt x="0" y="0"/>
                </a:moveTo>
                <a:lnTo>
                  <a:pt x="3005" y="0"/>
                </a:lnTo>
                <a:lnTo>
                  <a:pt x="3007" y="0"/>
                </a:lnTo>
              </a:path>
            </a:pathLst>
          </a:custGeom>
          <a:noFill/>
          <a:ln w="3175">
            <a:solidFill>
              <a:srgbClr val="0000D4"/>
            </a:solidFill>
            <a:round/>
            <a:headEnd/>
            <a:tailEnd/>
          </a:ln>
        </p:spPr>
        <p:txBody>
          <a:bodyPr/>
          <a:lstStyle/>
          <a:p>
            <a:endParaRPr lang="en-US">
              <a:latin typeface="Gill Sans MT" pitchFamily="34" charset="0"/>
            </a:endParaRPr>
          </a:p>
        </p:txBody>
      </p:sp>
      <p:sp>
        <p:nvSpPr>
          <p:cNvPr id="20545" name="Rectangle 172"/>
          <p:cNvSpPr>
            <a:spLocks noChangeArrowheads="1"/>
          </p:cNvSpPr>
          <p:nvPr/>
        </p:nvSpPr>
        <p:spPr bwMode="auto">
          <a:xfrm>
            <a:off x="5132388" y="5805488"/>
            <a:ext cx="298159" cy="230832"/>
          </a:xfrm>
          <a:prstGeom prst="rect">
            <a:avLst/>
          </a:prstGeom>
          <a:noFill/>
          <a:ln w="9525">
            <a:noFill/>
            <a:miter lim="800000"/>
            <a:headEnd/>
            <a:tailEnd/>
          </a:ln>
        </p:spPr>
        <p:txBody>
          <a:bodyPr wrap="none" lIns="0" tIns="0" rIns="0" bIns="0">
            <a:spAutoFit/>
          </a:bodyPr>
          <a:lstStyle/>
          <a:p>
            <a:r>
              <a:rPr lang="en-US" sz="1500">
                <a:solidFill>
                  <a:srgbClr val="000000"/>
                </a:solidFill>
                <a:latin typeface="Gill Sans MT" pitchFamily="34" charset="0"/>
              </a:rPr>
              <a:t>10</a:t>
            </a:r>
            <a:r>
              <a:rPr lang="en-US" sz="1500" baseline="30000">
                <a:solidFill>
                  <a:srgbClr val="000000"/>
                </a:solidFill>
                <a:latin typeface="Gill Sans MT" pitchFamily="34" charset="0"/>
              </a:rPr>
              <a:t>-6</a:t>
            </a:r>
            <a:endParaRPr lang="en-US">
              <a:latin typeface="Gill Sans MT" pitchFamily="34" charset="0"/>
            </a:endParaRPr>
          </a:p>
        </p:txBody>
      </p:sp>
      <p:sp>
        <p:nvSpPr>
          <p:cNvPr id="20546" name="Rectangle 174"/>
          <p:cNvSpPr>
            <a:spLocks noChangeArrowheads="1"/>
          </p:cNvSpPr>
          <p:nvPr/>
        </p:nvSpPr>
        <p:spPr bwMode="auto">
          <a:xfrm>
            <a:off x="4951413" y="5391150"/>
            <a:ext cx="453650" cy="200055"/>
          </a:xfrm>
          <a:prstGeom prst="rect">
            <a:avLst/>
          </a:prstGeom>
          <a:noFill/>
          <a:ln w="9525">
            <a:noFill/>
            <a:miter lim="800000"/>
            <a:headEnd/>
            <a:tailEnd/>
          </a:ln>
        </p:spPr>
        <p:txBody>
          <a:bodyPr wrap="none" lIns="0" tIns="0" rIns="0" bIns="0">
            <a:spAutoFit/>
          </a:bodyPr>
          <a:lstStyle/>
          <a:p>
            <a:r>
              <a:rPr lang="en-US" sz="1300">
                <a:solidFill>
                  <a:srgbClr val="000000"/>
                </a:solidFill>
                <a:latin typeface="Gill Sans MT" pitchFamily="34" charset="0"/>
              </a:rPr>
              <a:t>0.0001</a:t>
            </a:r>
            <a:endParaRPr lang="en-US" sz="1400">
              <a:latin typeface="Gill Sans MT" pitchFamily="34" charset="0"/>
            </a:endParaRPr>
          </a:p>
        </p:txBody>
      </p:sp>
      <p:sp>
        <p:nvSpPr>
          <p:cNvPr id="20547" name="Rectangle 175"/>
          <p:cNvSpPr>
            <a:spLocks noChangeArrowheads="1"/>
          </p:cNvSpPr>
          <p:nvPr/>
        </p:nvSpPr>
        <p:spPr bwMode="auto">
          <a:xfrm>
            <a:off x="5135563" y="4979988"/>
            <a:ext cx="286938" cy="200055"/>
          </a:xfrm>
          <a:prstGeom prst="rect">
            <a:avLst/>
          </a:prstGeom>
          <a:noFill/>
          <a:ln w="9525">
            <a:noFill/>
            <a:miter lim="800000"/>
            <a:headEnd/>
            <a:tailEnd/>
          </a:ln>
        </p:spPr>
        <p:txBody>
          <a:bodyPr wrap="none" lIns="0" tIns="0" rIns="0" bIns="0">
            <a:spAutoFit/>
          </a:bodyPr>
          <a:lstStyle/>
          <a:p>
            <a:r>
              <a:rPr lang="en-US" sz="1300">
                <a:solidFill>
                  <a:srgbClr val="000000"/>
                </a:solidFill>
                <a:latin typeface="Gill Sans MT" pitchFamily="34" charset="0"/>
              </a:rPr>
              <a:t>0.01</a:t>
            </a:r>
            <a:endParaRPr lang="en-US" sz="1400">
              <a:latin typeface="Gill Sans MT" pitchFamily="34" charset="0"/>
            </a:endParaRPr>
          </a:p>
        </p:txBody>
      </p:sp>
      <p:sp>
        <p:nvSpPr>
          <p:cNvPr id="20548" name="Rectangle 176"/>
          <p:cNvSpPr>
            <a:spLocks noChangeArrowheads="1"/>
          </p:cNvSpPr>
          <p:nvPr/>
        </p:nvSpPr>
        <p:spPr bwMode="auto">
          <a:xfrm>
            <a:off x="5365750" y="4565650"/>
            <a:ext cx="83356" cy="200055"/>
          </a:xfrm>
          <a:prstGeom prst="rect">
            <a:avLst/>
          </a:prstGeom>
          <a:noFill/>
          <a:ln w="9525">
            <a:noFill/>
            <a:miter lim="800000"/>
            <a:headEnd/>
            <a:tailEnd/>
          </a:ln>
        </p:spPr>
        <p:txBody>
          <a:bodyPr wrap="none" lIns="0" tIns="0" rIns="0" bIns="0">
            <a:spAutoFit/>
          </a:bodyPr>
          <a:lstStyle/>
          <a:p>
            <a:r>
              <a:rPr lang="en-US" sz="1300">
                <a:solidFill>
                  <a:srgbClr val="000000"/>
                </a:solidFill>
                <a:latin typeface="Gill Sans MT" pitchFamily="34" charset="0"/>
              </a:rPr>
              <a:t>1</a:t>
            </a:r>
            <a:endParaRPr lang="en-US" sz="1400">
              <a:latin typeface="Gill Sans MT" pitchFamily="34" charset="0"/>
            </a:endParaRPr>
          </a:p>
        </p:txBody>
      </p:sp>
      <p:sp>
        <p:nvSpPr>
          <p:cNvPr id="20549" name="Rectangle 177"/>
          <p:cNvSpPr>
            <a:spLocks noChangeArrowheads="1"/>
          </p:cNvSpPr>
          <p:nvPr/>
        </p:nvSpPr>
        <p:spPr bwMode="auto">
          <a:xfrm>
            <a:off x="5181600" y="4151313"/>
            <a:ext cx="250068" cy="200055"/>
          </a:xfrm>
          <a:prstGeom prst="rect">
            <a:avLst/>
          </a:prstGeom>
          <a:noFill/>
          <a:ln w="9525">
            <a:noFill/>
            <a:miter lim="800000"/>
            <a:headEnd/>
            <a:tailEnd/>
          </a:ln>
        </p:spPr>
        <p:txBody>
          <a:bodyPr wrap="none" lIns="0" tIns="0" rIns="0" bIns="0">
            <a:spAutoFit/>
          </a:bodyPr>
          <a:lstStyle/>
          <a:p>
            <a:r>
              <a:rPr lang="en-US" sz="1300">
                <a:solidFill>
                  <a:srgbClr val="000000"/>
                </a:solidFill>
                <a:latin typeface="Gill Sans MT" pitchFamily="34" charset="0"/>
              </a:rPr>
              <a:t>100</a:t>
            </a:r>
            <a:endParaRPr lang="en-US" sz="1400">
              <a:latin typeface="Gill Sans MT" pitchFamily="34" charset="0"/>
            </a:endParaRPr>
          </a:p>
        </p:txBody>
      </p:sp>
      <p:sp>
        <p:nvSpPr>
          <p:cNvPr id="20550" name="Rectangle 178"/>
          <p:cNvSpPr>
            <a:spLocks noChangeArrowheads="1"/>
          </p:cNvSpPr>
          <p:nvPr/>
        </p:nvSpPr>
        <p:spPr bwMode="auto">
          <a:xfrm>
            <a:off x="5210175" y="3738563"/>
            <a:ext cx="222818" cy="200055"/>
          </a:xfrm>
          <a:prstGeom prst="rect">
            <a:avLst/>
          </a:prstGeom>
          <a:noFill/>
          <a:ln w="9525">
            <a:noFill/>
            <a:miter lim="800000"/>
            <a:headEnd/>
            <a:tailEnd/>
          </a:ln>
        </p:spPr>
        <p:txBody>
          <a:bodyPr wrap="none" lIns="0" tIns="0" rIns="0" bIns="0">
            <a:spAutoFit/>
          </a:bodyPr>
          <a:lstStyle/>
          <a:p>
            <a:r>
              <a:rPr lang="en-US" sz="1300">
                <a:solidFill>
                  <a:srgbClr val="000000"/>
                </a:solidFill>
                <a:latin typeface="Gill Sans MT" pitchFamily="34" charset="0"/>
              </a:rPr>
              <a:t>10</a:t>
            </a:r>
            <a:r>
              <a:rPr lang="en-US" sz="1300" baseline="30000">
                <a:solidFill>
                  <a:srgbClr val="000000"/>
                </a:solidFill>
                <a:latin typeface="Gill Sans MT" pitchFamily="34" charset="0"/>
              </a:rPr>
              <a:t>4</a:t>
            </a:r>
            <a:endParaRPr lang="en-US" sz="1400">
              <a:latin typeface="Gill Sans MT" pitchFamily="34" charset="0"/>
            </a:endParaRPr>
          </a:p>
        </p:txBody>
      </p:sp>
      <p:sp>
        <p:nvSpPr>
          <p:cNvPr id="20551" name="Rectangle 180"/>
          <p:cNvSpPr>
            <a:spLocks noChangeArrowheads="1"/>
          </p:cNvSpPr>
          <p:nvPr/>
        </p:nvSpPr>
        <p:spPr bwMode="auto">
          <a:xfrm>
            <a:off x="5210175" y="3324225"/>
            <a:ext cx="222818" cy="200055"/>
          </a:xfrm>
          <a:prstGeom prst="rect">
            <a:avLst/>
          </a:prstGeom>
          <a:noFill/>
          <a:ln w="9525">
            <a:noFill/>
            <a:miter lim="800000"/>
            <a:headEnd/>
            <a:tailEnd/>
          </a:ln>
        </p:spPr>
        <p:txBody>
          <a:bodyPr wrap="none" lIns="0" tIns="0" rIns="0" bIns="0">
            <a:spAutoFit/>
          </a:bodyPr>
          <a:lstStyle/>
          <a:p>
            <a:r>
              <a:rPr lang="en-US" sz="1300">
                <a:solidFill>
                  <a:srgbClr val="000000"/>
                </a:solidFill>
                <a:latin typeface="Gill Sans MT" pitchFamily="34" charset="0"/>
              </a:rPr>
              <a:t>10</a:t>
            </a:r>
            <a:r>
              <a:rPr lang="en-US" sz="1300" baseline="30000">
                <a:solidFill>
                  <a:srgbClr val="000000"/>
                </a:solidFill>
                <a:latin typeface="Gill Sans MT" pitchFamily="34" charset="0"/>
              </a:rPr>
              <a:t>6</a:t>
            </a:r>
            <a:endParaRPr lang="en-US" sz="1400">
              <a:latin typeface="Gill Sans MT" pitchFamily="34" charset="0"/>
            </a:endParaRPr>
          </a:p>
        </p:txBody>
      </p:sp>
      <p:sp>
        <p:nvSpPr>
          <p:cNvPr id="20552" name="Rectangle 182"/>
          <p:cNvSpPr>
            <a:spLocks noChangeArrowheads="1"/>
          </p:cNvSpPr>
          <p:nvPr/>
        </p:nvSpPr>
        <p:spPr bwMode="auto">
          <a:xfrm>
            <a:off x="5210175" y="2911475"/>
            <a:ext cx="222818" cy="200055"/>
          </a:xfrm>
          <a:prstGeom prst="rect">
            <a:avLst/>
          </a:prstGeom>
          <a:noFill/>
          <a:ln w="9525">
            <a:noFill/>
            <a:miter lim="800000"/>
            <a:headEnd/>
            <a:tailEnd/>
          </a:ln>
        </p:spPr>
        <p:txBody>
          <a:bodyPr wrap="none" lIns="0" tIns="0" rIns="0" bIns="0">
            <a:spAutoFit/>
          </a:bodyPr>
          <a:lstStyle/>
          <a:p>
            <a:r>
              <a:rPr lang="en-US" sz="1300">
                <a:solidFill>
                  <a:srgbClr val="000000"/>
                </a:solidFill>
                <a:latin typeface="Gill Sans MT" pitchFamily="34" charset="0"/>
              </a:rPr>
              <a:t>10</a:t>
            </a:r>
            <a:r>
              <a:rPr lang="en-US" sz="1300" baseline="30000">
                <a:solidFill>
                  <a:srgbClr val="000000"/>
                </a:solidFill>
                <a:latin typeface="Gill Sans MT" pitchFamily="34" charset="0"/>
              </a:rPr>
              <a:t>8</a:t>
            </a:r>
            <a:endParaRPr lang="en-US" sz="1400">
              <a:latin typeface="Gill Sans MT" pitchFamily="34" charset="0"/>
            </a:endParaRPr>
          </a:p>
        </p:txBody>
      </p:sp>
      <p:sp>
        <p:nvSpPr>
          <p:cNvPr id="20553" name="Rectangle 184"/>
          <p:cNvSpPr>
            <a:spLocks noChangeArrowheads="1"/>
          </p:cNvSpPr>
          <p:nvPr/>
        </p:nvSpPr>
        <p:spPr bwMode="auto">
          <a:xfrm>
            <a:off x="5381625" y="5943600"/>
            <a:ext cx="307777" cy="184666"/>
          </a:xfrm>
          <a:prstGeom prst="rect">
            <a:avLst/>
          </a:prstGeom>
          <a:noFill/>
          <a:ln w="9525">
            <a:noFill/>
            <a:miter lim="800000"/>
            <a:headEnd/>
            <a:tailEnd/>
          </a:ln>
        </p:spPr>
        <p:txBody>
          <a:bodyPr wrap="none" lIns="0" tIns="0" rIns="0" bIns="0">
            <a:spAutoFit/>
          </a:bodyPr>
          <a:lstStyle/>
          <a:p>
            <a:r>
              <a:rPr lang="en-US" sz="1200">
                <a:solidFill>
                  <a:srgbClr val="000000"/>
                </a:solidFill>
                <a:latin typeface="Gill Sans MT" pitchFamily="34" charset="0"/>
              </a:rPr>
              <a:t>1940</a:t>
            </a:r>
            <a:endParaRPr lang="en-US" sz="1200">
              <a:latin typeface="Gill Sans MT" pitchFamily="34" charset="0"/>
            </a:endParaRPr>
          </a:p>
        </p:txBody>
      </p:sp>
      <p:sp>
        <p:nvSpPr>
          <p:cNvPr id="20554" name="Rectangle 185"/>
          <p:cNvSpPr>
            <a:spLocks noChangeArrowheads="1"/>
          </p:cNvSpPr>
          <p:nvPr/>
        </p:nvSpPr>
        <p:spPr bwMode="auto">
          <a:xfrm>
            <a:off x="5767388" y="5943600"/>
            <a:ext cx="307777" cy="184666"/>
          </a:xfrm>
          <a:prstGeom prst="rect">
            <a:avLst/>
          </a:prstGeom>
          <a:noFill/>
          <a:ln w="9525">
            <a:noFill/>
            <a:miter lim="800000"/>
            <a:headEnd/>
            <a:tailEnd/>
          </a:ln>
        </p:spPr>
        <p:txBody>
          <a:bodyPr wrap="none" lIns="0" tIns="0" rIns="0" bIns="0">
            <a:spAutoFit/>
          </a:bodyPr>
          <a:lstStyle/>
          <a:p>
            <a:r>
              <a:rPr lang="en-US" sz="1200">
                <a:solidFill>
                  <a:srgbClr val="000000"/>
                </a:solidFill>
                <a:latin typeface="Gill Sans MT" pitchFamily="34" charset="0"/>
              </a:rPr>
              <a:t>1950</a:t>
            </a:r>
            <a:endParaRPr lang="en-US" sz="1200">
              <a:latin typeface="Gill Sans MT" pitchFamily="34" charset="0"/>
            </a:endParaRPr>
          </a:p>
        </p:txBody>
      </p:sp>
      <p:sp>
        <p:nvSpPr>
          <p:cNvPr id="20555" name="Rectangle 186"/>
          <p:cNvSpPr>
            <a:spLocks noChangeArrowheads="1"/>
          </p:cNvSpPr>
          <p:nvPr/>
        </p:nvSpPr>
        <p:spPr bwMode="auto">
          <a:xfrm>
            <a:off x="6154738" y="5943600"/>
            <a:ext cx="307777" cy="184666"/>
          </a:xfrm>
          <a:prstGeom prst="rect">
            <a:avLst/>
          </a:prstGeom>
          <a:noFill/>
          <a:ln w="9525">
            <a:noFill/>
            <a:miter lim="800000"/>
            <a:headEnd/>
            <a:tailEnd/>
          </a:ln>
        </p:spPr>
        <p:txBody>
          <a:bodyPr wrap="none" lIns="0" tIns="0" rIns="0" bIns="0">
            <a:spAutoFit/>
          </a:bodyPr>
          <a:lstStyle/>
          <a:p>
            <a:r>
              <a:rPr lang="en-US" sz="1200">
                <a:solidFill>
                  <a:srgbClr val="000000"/>
                </a:solidFill>
                <a:latin typeface="Gill Sans MT" pitchFamily="34" charset="0"/>
              </a:rPr>
              <a:t>1960</a:t>
            </a:r>
            <a:endParaRPr lang="en-US" sz="1200">
              <a:latin typeface="Gill Sans MT" pitchFamily="34" charset="0"/>
            </a:endParaRPr>
          </a:p>
        </p:txBody>
      </p:sp>
      <p:sp>
        <p:nvSpPr>
          <p:cNvPr id="20556" name="Rectangle 187"/>
          <p:cNvSpPr>
            <a:spLocks noChangeArrowheads="1"/>
          </p:cNvSpPr>
          <p:nvPr/>
        </p:nvSpPr>
        <p:spPr bwMode="auto">
          <a:xfrm>
            <a:off x="6543675" y="5943600"/>
            <a:ext cx="307777" cy="184666"/>
          </a:xfrm>
          <a:prstGeom prst="rect">
            <a:avLst/>
          </a:prstGeom>
          <a:noFill/>
          <a:ln w="9525">
            <a:noFill/>
            <a:miter lim="800000"/>
            <a:headEnd/>
            <a:tailEnd/>
          </a:ln>
        </p:spPr>
        <p:txBody>
          <a:bodyPr wrap="none" lIns="0" tIns="0" rIns="0" bIns="0">
            <a:spAutoFit/>
          </a:bodyPr>
          <a:lstStyle/>
          <a:p>
            <a:r>
              <a:rPr lang="en-US" sz="1200">
                <a:solidFill>
                  <a:srgbClr val="000000"/>
                </a:solidFill>
                <a:latin typeface="Gill Sans MT" pitchFamily="34" charset="0"/>
              </a:rPr>
              <a:t>1970</a:t>
            </a:r>
            <a:endParaRPr lang="en-US" sz="1200">
              <a:latin typeface="Gill Sans MT" pitchFamily="34" charset="0"/>
            </a:endParaRPr>
          </a:p>
        </p:txBody>
      </p:sp>
      <p:sp>
        <p:nvSpPr>
          <p:cNvPr id="20557" name="Rectangle 188"/>
          <p:cNvSpPr>
            <a:spLocks noChangeArrowheads="1"/>
          </p:cNvSpPr>
          <p:nvPr/>
        </p:nvSpPr>
        <p:spPr bwMode="auto">
          <a:xfrm>
            <a:off x="6931025" y="5943600"/>
            <a:ext cx="307777" cy="184666"/>
          </a:xfrm>
          <a:prstGeom prst="rect">
            <a:avLst/>
          </a:prstGeom>
          <a:noFill/>
          <a:ln w="9525">
            <a:noFill/>
            <a:miter lim="800000"/>
            <a:headEnd/>
            <a:tailEnd/>
          </a:ln>
        </p:spPr>
        <p:txBody>
          <a:bodyPr wrap="none" lIns="0" tIns="0" rIns="0" bIns="0">
            <a:spAutoFit/>
          </a:bodyPr>
          <a:lstStyle/>
          <a:p>
            <a:r>
              <a:rPr lang="en-US" sz="1200">
                <a:solidFill>
                  <a:srgbClr val="000000"/>
                </a:solidFill>
                <a:latin typeface="Gill Sans MT" pitchFamily="34" charset="0"/>
              </a:rPr>
              <a:t>1980</a:t>
            </a:r>
            <a:endParaRPr lang="en-US" sz="1200">
              <a:latin typeface="Gill Sans MT" pitchFamily="34" charset="0"/>
            </a:endParaRPr>
          </a:p>
        </p:txBody>
      </p:sp>
      <p:sp>
        <p:nvSpPr>
          <p:cNvPr id="20558" name="Rectangle 189"/>
          <p:cNvSpPr>
            <a:spLocks noChangeArrowheads="1"/>
          </p:cNvSpPr>
          <p:nvPr/>
        </p:nvSpPr>
        <p:spPr bwMode="auto">
          <a:xfrm>
            <a:off x="7318375" y="5943600"/>
            <a:ext cx="307777" cy="184666"/>
          </a:xfrm>
          <a:prstGeom prst="rect">
            <a:avLst/>
          </a:prstGeom>
          <a:noFill/>
          <a:ln w="9525">
            <a:noFill/>
            <a:miter lim="800000"/>
            <a:headEnd/>
            <a:tailEnd/>
          </a:ln>
        </p:spPr>
        <p:txBody>
          <a:bodyPr wrap="none" lIns="0" tIns="0" rIns="0" bIns="0">
            <a:spAutoFit/>
          </a:bodyPr>
          <a:lstStyle/>
          <a:p>
            <a:r>
              <a:rPr lang="en-US" sz="1200">
                <a:solidFill>
                  <a:srgbClr val="000000"/>
                </a:solidFill>
                <a:latin typeface="Gill Sans MT" pitchFamily="34" charset="0"/>
              </a:rPr>
              <a:t>1990</a:t>
            </a:r>
            <a:endParaRPr lang="en-US" sz="1200">
              <a:latin typeface="Gill Sans MT" pitchFamily="34" charset="0"/>
            </a:endParaRPr>
          </a:p>
        </p:txBody>
      </p:sp>
      <p:sp>
        <p:nvSpPr>
          <p:cNvPr id="20559" name="Rectangle 190"/>
          <p:cNvSpPr>
            <a:spLocks noChangeArrowheads="1"/>
          </p:cNvSpPr>
          <p:nvPr/>
        </p:nvSpPr>
        <p:spPr bwMode="auto">
          <a:xfrm>
            <a:off x="7707313" y="5943600"/>
            <a:ext cx="307777" cy="184666"/>
          </a:xfrm>
          <a:prstGeom prst="rect">
            <a:avLst/>
          </a:prstGeom>
          <a:noFill/>
          <a:ln w="9525">
            <a:noFill/>
            <a:miter lim="800000"/>
            <a:headEnd/>
            <a:tailEnd/>
          </a:ln>
        </p:spPr>
        <p:txBody>
          <a:bodyPr wrap="none" lIns="0" tIns="0" rIns="0" bIns="0">
            <a:spAutoFit/>
          </a:bodyPr>
          <a:lstStyle/>
          <a:p>
            <a:r>
              <a:rPr lang="en-US" sz="1200">
                <a:solidFill>
                  <a:srgbClr val="000000"/>
                </a:solidFill>
                <a:latin typeface="Gill Sans MT" pitchFamily="34" charset="0"/>
              </a:rPr>
              <a:t>2000</a:t>
            </a:r>
            <a:endParaRPr lang="en-US" sz="1200">
              <a:latin typeface="Gill Sans MT" pitchFamily="34" charset="0"/>
            </a:endParaRPr>
          </a:p>
        </p:txBody>
      </p:sp>
      <p:sp>
        <p:nvSpPr>
          <p:cNvPr id="20560" name="Rectangle 191"/>
          <p:cNvSpPr>
            <a:spLocks noChangeArrowheads="1"/>
          </p:cNvSpPr>
          <p:nvPr/>
        </p:nvSpPr>
        <p:spPr bwMode="auto">
          <a:xfrm>
            <a:off x="8094663" y="5943600"/>
            <a:ext cx="307777" cy="184666"/>
          </a:xfrm>
          <a:prstGeom prst="rect">
            <a:avLst/>
          </a:prstGeom>
          <a:noFill/>
          <a:ln w="9525">
            <a:noFill/>
            <a:miter lim="800000"/>
            <a:headEnd/>
            <a:tailEnd/>
          </a:ln>
        </p:spPr>
        <p:txBody>
          <a:bodyPr wrap="none" lIns="0" tIns="0" rIns="0" bIns="0">
            <a:spAutoFit/>
          </a:bodyPr>
          <a:lstStyle/>
          <a:p>
            <a:r>
              <a:rPr lang="en-US" sz="1200">
                <a:solidFill>
                  <a:srgbClr val="000000"/>
                </a:solidFill>
                <a:latin typeface="Gill Sans MT" pitchFamily="34" charset="0"/>
              </a:rPr>
              <a:t>2010</a:t>
            </a:r>
            <a:endParaRPr lang="en-US" sz="1200">
              <a:latin typeface="Gill Sans MT" pitchFamily="34" charset="0"/>
            </a:endParaRPr>
          </a:p>
        </p:txBody>
      </p:sp>
      <p:sp>
        <p:nvSpPr>
          <p:cNvPr id="20561" name="Rectangle 192"/>
          <p:cNvSpPr>
            <a:spLocks noChangeArrowheads="1"/>
          </p:cNvSpPr>
          <p:nvPr/>
        </p:nvSpPr>
        <p:spPr bwMode="auto">
          <a:xfrm>
            <a:off x="8482013" y="5943600"/>
            <a:ext cx="307777" cy="184666"/>
          </a:xfrm>
          <a:prstGeom prst="rect">
            <a:avLst/>
          </a:prstGeom>
          <a:noFill/>
          <a:ln w="9525">
            <a:noFill/>
            <a:miter lim="800000"/>
            <a:headEnd/>
            <a:tailEnd/>
          </a:ln>
        </p:spPr>
        <p:txBody>
          <a:bodyPr wrap="none" lIns="0" tIns="0" rIns="0" bIns="0">
            <a:spAutoFit/>
          </a:bodyPr>
          <a:lstStyle/>
          <a:p>
            <a:r>
              <a:rPr lang="en-US" sz="1200">
                <a:solidFill>
                  <a:srgbClr val="000000"/>
                </a:solidFill>
                <a:latin typeface="Gill Sans MT" pitchFamily="34" charset="0"/>
              </a:rPr>
              <a:t>2020</a:t>
            </a:r>
            <a:endParaRPr lang="en-US" sz="1200">
              <a:latin typeface="Gill Sans MT" pitchFamily="34" charset="0"/>
            </a:endParaRPr>
          </a:p>
        </p:txBody>
      </p:sp>
      <p:sp>
        <p:nvSpPr>
          <p:cNvPr id="20562" name="Rectangle 193"/>
          <p:cNvSpPr>
            <a:spLocks noChangeArrowheads="1"/>
          </p:cNvSpPr>
          <p:nvPr/>
        </p:nvSpPr>
        <p:spPr bwMode="auto">
          <a:xfrm>
            <a:off x="5086350" y="1943100"/>
            <a:ext cx="3676650" cy="830997"/>
          </a:xfrm>
          <a:prstGeom prst="rect">
            <a:avLst/>
          </a:prstGeom>
          <a:noFill/>
          <a:ln w="9525">
            <a:noFill/>
            <a:miter lim="800000"/>
            <a:headEnd/>
            <a:tailEnd/>
          </a:ln>
        </p:spPr>
        <p:txBody>
          <a:bodyPr lIns="0" tIns="0" rIns="0" bIns="0">
            <a:spAutoFit/>
          </a:bodyPr>
          <a:lstStyle/>
          <a:p>
            <a:r>
              <a:rPr lang="en-US" sz="1700" dirty="0">
                <a:solidFill>
                  <a:srgbClr val="0000D4"/>
                </a:solidFill>
                <a:latin typeface="Gill Sans MT" pitchFamily="34" charset="0"/>
              </a:rPr>
              <a:t>Computing Power </a:t>
            </a:r>
            <a:r>
              <a:rPr lang="en-US" dirty="0">
                <a:solidFill>
                  <a:srgbClr val="0000D4"/>
                </a:solidFill>
                <a:latin typeface="Gill Sans MT" pitchFamily="34" charset="0"/>
              </a:rPr>
              <a:t>For The World's Fastest Computer</a:t>
            </a:r>
          </a:p>
          <a:p>
            <a:r>
              <a:rPr lang="en-US" dirty="0">
                <a:solidFill>
                  <a:srgbClr val="0000D4"/>
                </a:solidFill>
                <a:latin typeface="Gill Sans MT" pitchFamily="34" charset="0"/>
              </a:rPr>
              <a:t>Floating Point Operations/s)</a:t>
            </a:r>
            <a:r>
              <a:rPr lang="en-US" dirty="0">
                <a:latin typeface="Gill Sans MT" pitchFamily="34" charset="0"/>
              </a:rPr>
              <a:t> </a:t>
            </a:r>
          </a:p>
        </p:txBody>
      </p:sp>
      <p:sp>
        <p:nvSpPr>
          <p:cNvPr id="20563" name="Rectangle 196"/>
          <p:cNvSpPr>
            <a:spLocks noChangeArrowheads="1"/>
          </p:cNvSpPr>
          <p:nvPr/>
        </p:nvSpPr>
        <p:spPr bwMode="auto">
          <a:xfrm rot="-5400000">
            <a:off x="3809397" y="4083457"/>
            <a:ext cx="2258632" cy="276999"/>
          </a:xfrm>
          <a:prstGeom prst="rect">
            <a:avLst/>
          </a:prstGeom>
          <a:noFill/>
          <a:ln w="9525">
            <a:noFill/>
            <a:miter lim="800000"/>
            <a:headEnd/>
            <a:tailEnd/>
          </a:ln>
        </p:spPr>
        <p:txBody>
          <a:bodyPr wrap="none" lIns="0" tIns="0" rIns="0" bIns="0">
            <a:spAutoFit/>
          </a:bodyPr>
          <a:lstStyle/>
          <a:p>
            <a:r>
              <a:rPr lang="en-US">
                <a:solidFill>
                  <a:srgbClr val="000000"/>
                </a:solidFill>
                <a:latin typeface="Gill Sans MT" pitchFamily="34" charset="0"/>
              </a:rPr>
              <a:t>Performance (GFLOP/s)</a:t>
            </a:r>
            <a:endParaRPr lang="en-US">
              <a:latin typeface="Gill Sans MT" pitchFamily="34" charset="0"/>
            </a:endParaRPr>
          </a:p>
        </p:txBody>
      </p:sp>
      <p:sp>
        <p:nvSpPr>
          <p:cNvPr id="20564" name="Rectangle 197"/>
          <p:cNvSpPr>
            <a:spLocks noChangeArrowheads="1"/>
          </p:cNvSpPr>
          <p:nvPr/>
        </p:nvSpPr>
        <p:spPr bwMode="auto">
          <a:xfrm>
            <a:off x="6869113" y="6256338"/>
            <a:ext cx="386837" cy="261610"/>
          </a:xfrm>
          <a:prstGeom prst="rect">
            <a:avLst/>
          </a:prstGeom>
          <a:noFill/>
          <a:ln w="9525">
            <a:noFill/>
            <a:miter lim="800000"/>
            <a:headEnd/>
            <a:tailEnd/>
          </a:ln>
        </p:spPr>
        <p:txBody>
          <a:bodyPr wrap="none" lIns="0" tIns="0" rIns="0" bIns="0">
            <a:spAutoFit/>
          </a:bodyPr>
          <a:lstStyle/>
          <a:p>
            <a:r>
              <a:rPr lang="en-US" sz="1700">
                <a:solidFill>
                  <a:srgbClr val="000000"/>
                </a:solidFill>
                <a:latin typeface="Gill Sans MT" pitchFamily="34" charset="0"/>
              </a:rPr>
              <a:t>Year</a:t>
            </a:r>
            <a:endParaRPr lang="en-US">
              <a:latin typeface="Gill Sans MT" pitchFamily="34" charset="0"/>
            </a:endParaRPr>
          </a:p>
        </p:txBody>
      </p:sp>
      <p:grpSp>
        <p:nvGrpSpPr>
          <p:cNvPr id="20565" name="Group 198"/>
          <p:cNvGrpSpPr>
            <a:grpSpLocks/>
          </p:cNvGrpSpPr>
          <p:nvPr/>
        </p:nvGrpSpPr>
        <p:grpSpPr bwMode="auto">
          <a:xfrm>
            <a:off x="5789613" y="2633663"/>
            <a:ext cx="2940050" cy="2932112"/>
            <a:chOff x="2424" y="825"/>
            <a:chExt cx="2535" cy="2527"/>
          </a:xfrm>
        </p:grpSpPr>
        <p:sp>
          <p:nvSpPr>
            <p:cNvPr id="20572" name="Freeform 199"/>
            <p:cNvSpPr>
              <a:spLocks/>
            </p:cNvSpPr>
            <p:nvPr/>
          </p:nvSpPr>
          <p:spPr bwMode="auto">
            <a:xfrm>
              <a:off x="2443" y="3303"/>
              <a:ext cx="208" cy="30"/>
            </a:xfrm>
            <a:custGeom>
              <a:avLst/>
              <a:gdLst>
                <a:gd name="T0" fmla="*/ 1 w 416"/>
                <a:gd name="T1" fmla="*/ 4 h 59"/>
                <a:gd name="T2" fmla="*/ 0 w 416"/>
                <a:gd name="T3" fmla="*/ 4 h 59"/>
                <a:gd name="T4" fmla="*/ 0 w 416"/>
                <a:gd name="T5" fmla="*/ 3 h 59"/>
                <a:gd name="T6" fmla="*/ 25 w 416"/>
                <a:gd name="T7" fmla="*/ 0 h 59"/>
                <a:gd name="T8" fmla="*/ 26 w 416"/>
                <a:gd name="T9" fmla="*/ 0 h 59"/>
                <a:gd name="T10" fmla="*/ 26 w 416"/>
                <a:gd name="T11" fmla="*/ 1 h 59"/>
                <a:gd name="T12" fmla="*/ 1 w 416"/>
                <a:gd name="T13" fmla="*/ 4 h 59"/>
                <a:gd name="T14" fmla="*/ 0 60000 65536"/>
                <a:gd name="T15" fmla="*/ 0 60000 65536"/>
                <a:gd name="T16" fmla="*/ 0 60000 65536"/>
                <a:gd name="T17" fmla="*/ 0 60000 65536"/>
                <a:gd name="T18" fmla="*/ 0 60000 65536"/>
                <a:gd name="T19" fmla="*/ 0 60000 65536"/>
                <a:gd name="T20" fmla="*/ 0 60000 65536"/>
                <a:gd name="T21" fmla="*/ 0 w 416"/>
                <a:gd name="T22" fmla="*/ 0 h 59"/>
                <a:gd name="T23" fmla="*/ 416 w 41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59">
                  <a:moveTo>
                    <a:pt x="14" y="59"/>
                  </a:moveTo>
                  <a:lnTo>
                    <a:pt x="0" y="59"/>
                  </a:lnTo>
                  <a:lnTo>
                    <a:pt x="0" y="44"/>
                  </a:lnTo>
                  <a:lnTo>
                    <a:pt x="400" y="0"/>
                  </a:lnTo>
                  <a:lnTo>
                    <a:pt x="416" y="0"/>
                  </a:lnTo>
                  <a:lnTo>
                    <a:pt x="416" y="14"/>
                  </a:lnTo>
                  <a:lnTo>
                    <a:pt x="14" y="59"/>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73" name="Freeform 200"/>
            <p:cNvSpPr>
              <a:spLocks/>
            </p:cNvSpPr>
            <p:nvPr/>
          </p:nvSpPr>
          <p:spPr bwMode="auto">
            <a:xfrm>
              <a:off x="2643" y="3286"/>
              <a:ext cx="75" cy="25"/>
            </a:xfrm>
            <a:custGeom>
              <a:avLst/>
              <a:gdLst>
                <a:gd name="T0" fmla="*/ 1 w 150"/>
                <a:gd name="T1" fmla="*/ 4 h 48"/>
                <a:gd name="T2" fmla="*/ 0 w 150"/>
                <a:gd name="T3" fmla="*/ 4 h 48"/>
                <a:gd name="T4" fmla="*/ 0 w 150"/>
                <a:gd name="T5" fmla="*/ 3 h 48"/>
                <a:gd name="T6" fmla="*/ 9 w 150"/>
                <a:gd name="T7" fmla="*/ 0 h 48"/>
                <a:gd name="T8" fmla="*/ 9 w 150"/>
                <a:gd name="T9" fmla="*/ 0 h 48"/>
                <a:gd name="T10" fmla="*/ 9 w 150"/>
                <a:gd name="T11" fmla="*/ 1 h 48"/>
                <a:gd name="T12" fmla="*/ 1 w 150"/>
                <a:gd name="T13" fmla="*/ 4 h 48"/>
                <a:gd name="T14" fmla="*/ 0 60000 65536"/>
                <a:gd name="T15" fmla="*/ 0 60000 65536"/>
                <a:gd name="T16" fmla="*/ 0 60000 65536"/>
                <a:gd name="T17" fmla="*/ 0 60000 65536"/>
                <a:gd name="T18" fmla="*/ 0 60000 65536"/>
                <a:gd name="T19" fmla="*/ 0 60000 65536"/>
                <a:gd name="T20" fmla="*/ 0 60000 65536"/>
                <a:gd name="T21" fmla="*/ 0 w 150"/>
                <a:gd name="T22" fmla="*/ 0 h 48"/>
                <a:gd name="T23" fmla="*/ 150 w 150"/>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48">
                  <a:moveTo>
                    <a:pt x="16" y="48"/>
                  </a:moveTo>
                  <a:lnTo>
                    <a:pt x="0" y="48"/>
                  </a:lnTo>
                  <a:lnTo>
                    <a:pt x="0" y="34"/>
                  </a:lnTo>
                  <a:lnTo>
                    <a:pt x="135" y="0"/>
                  </a:lnTo>
                  <a:lnTo>
                    <a:pt x="150" y="0"/>
                  </a:lnTo>
                  <a:lnTo>
                    <a:pt x="150" y="16"/>
                  </a:lnTo>
                  <a:lnTo>
                    <a:pt x="16" y="48"/>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74" name="Freeform 201"/>
            <p:cNvSpPr>
              <a:spLocks/>
            </p:cNvSpPr>
            <p:nvPr/>
          </p:nvSpPr>
          <p:spPr bwMode="auto">
            <a:xfrm>
              <a:off x="2711" y="3166"/>
              <a:ext cx="74" cy="129"/>
            </a:xfrm>
            <a:custGeom>
              <a:avLst/>
              <a:gdLst>
                <a:gd name="T0" fmla="*/ 1 w 148"/>
                <a:gd name="T1" fmla="*/ 17 h 257"/>
                <a:gd name="T2" fmla="*/ 0 w 148"/>
                <a:gd name="T3" fmla="*/ 17 h 257"/>
                <a:gd name="T4" fmla="*/ 0 w 148"/>
                <a:gd name="T5" fmla="*/ 16 h 257"/>
                <a:gd name="T6" fmla="*/ 9 w 148"/>
                <a:gd name="T7" fmla="*/ 0 h 257"/>
                <a:gd name="T8" fmla="*/ 9 w 148"/>
                <a:gd name="T9" fmla="*/ 0 h 257"/>
                <a:gd name="T10" fmla="*/ 9 w 148"/>
                <a:gd name="T11" fmla="*/ 1 h 257"/>
                <a:gd name="T12" fmla="*/ 1 w 148"/>
                <a:gd name="T13" fmla="*/ 17 h 257"/>
                <a:gd name="T14" fmla="*/ 0 60000 65536"/>
                <a:gd name="T15" fmla="*/ 0 60000 65536"/>
                <a:gd name="T16" fmla="*/ 0 60000 65536"/>
                <a:gd name="T17" fmla="*/ 0 60000 65536"/>
                <a:gd name="T18" fmla="*/ 0 60000 65536"/>
                <a:gd name="T19" fmla="*/ 0 60000 65536"/>
                <a:gd name="T20" fmla="*/ 0 60000 65536"/>
                <a:gd name="T21" fmla="*/ 0 w 148"/>
                <a:gd name="T22" fmla="*/ 0 h 257"/>
                <a:gd name="T23" fmla="*/ 148 w 148"/>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257">
                  <a:moveTo>
                    <a:pt x="15" y="257"/>
                  </a:moveTo>
                  <a:lnTo>
                    <a:pt x="0" y="257"/>
                  </a:lnTo>
                  <a:lnTo>
                    <a:pt x="0" y="241"/>
                  </a:lnTo>
                  <a:lnTo>
                    <a:pt x="134" y="0"/>
                  </a:lnTo>
                  <a:lnTo>
                    <a:pt x="148" y="0"/>
                  </a:lnTo>
                  <a:lnTo>
                    <a:pt x="148" y="14"/>
                  </a:lnTo>
                  <a:lnTo>
                    <a:pt x="15" y="257"/>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75" name="Freeform 202"/>
            <p:cNvSpPr>
              <a:spLocks/>
            </p:cNvSpPr>
            <p:nvPr/>
          </p:nvSpPr>
          <p:spPr bwMode="auto">
            <a:xfrm>
              <a:off x="2777" y="3147"/>
              <a:ext cx="74" cy="26"/>
            </a:xfrm>
            <a:custGeom>
              <a:avLst/>
              <a:gdLst>
                <a:gd name="T0" fmla="*/ 1 w 148"/>
                <a:gd name="T1" fmla="*/ 4 h 51"/>
                <a:gd name="T2" fmla="*/ 0 w 148"/>
                <a:gd name="T3" fmla="*/ 4 h 51"/>
                <a:gd name="T4" fmla="*/ 0 w 148"/>
                <a:gd name="T5" fmla="*/ 3 h 51"/>
                <a:gd name="T6" fmla="*/ 9 w 148"/>
                <a:gd name="T7" fmla="*/ 0 h 51"/>
                <a:gd name="T8" fmla="*/ 9 w 148"/>
                <a:gd name="T9" fmla="*/ 0 h 51"/>
                <a:gd name="T10" fmla="*/ 9 w 148"/>
                <a:gd name="T11" fmla="*/ 1 h 51"/>
                <a:gd name="T12" fmla="*/ 1 w 148"/>
                <a:gd name="T13" fmla="*/ 4 h 51"/>
                <a:gd name="T14" fmla="*/ 0 60000 65536"/>
                <a:gd name="T15" fmla="*/ 0 60000 65536"/>
                <a:gd name="T16" fmla="*/ 0 60000 65536"/>
                <a:gd name="T17" fmla="*/ 0 60000 65536"/>
                <a:gd name="T18" fmla="*/ 0 60000 65536"/>
                <a:gd name="T19" fmla="*/ 0 60000 65536"/>
                <a:gd name="T20" fmla="*/ 0 60000 65536"/>
                <a:gd name="T21" fmla="*/ 0 w 148"/>
                <a:gd name="T22" fmla="*/ 0 h 51"/>
                <a:gd name="T23" fmla="*/ 148 w 148"/>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51">
                  <a:moveTo>
                    <a:pt x="14" y="51"/>
                  </a:moveTo>
                  <a:lnTo>
                    <a:pt x="0" y="51"/>
                  </a:lnTo>
                  <a:lnTo>
                    <a:pt x="0" y="37"/>
                  </a:lnTo>
                  <a:lnTo>
                    <a:pt x="133" y="0"/>
                  </a:lnTo>
                  <a:lnTo>
                    <a:pt x="148" y="0"/>
                  </a:lnTo>
                  <a:lnTo>
                    <a:pt x="148" y="14"/>
                  </a:lnTo>
                  <a:lnTo>
                    <a:pt x="14" y="51"/>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76" name="Freeform 203"/>
            <p:cNvSpPr>
              <a:spLocks/>
            </p:cNvSpPr>
            <p:nvPr/>
          </p:nvSpPr>
          <p:spPr bwMode="auto">
            <a:xfrm>
              <a:off x="2844" y="3081"/>
              <a:ext cx="41" cy="74"/>
            </a:xfrm>
            <a:custGeom>
              <a:avLst/>
              <a:gdLst>
                <a:gd name="T0" fmla="*/ 1 w 82"/>
                <a:gd name="T1" fmla="*/ 9 h 148"/>
                <a:gd name="T2" fmla="*/ 0 w 82"/>
                <a:gd name="T3" fmla="*/ 9 h 148"/>
                <a:gd name="T4" fmla="*/ 0 w 82"/>
                <a:gd name="T5" fmla="*/ 9 h 148"/>
                <a:gd name="T6" fmla="*/ 5 w 82"/>
                <a:gd name="T7" fmla="*/ 0 h 148"/>
                <a:gd name="T8" fmla="*/ 5 w 82"/>
                <a:gd name="T9" fmla="*/ 0 h 148"/>
                <a:gd name="T10" fmla="*/ 5 w 82"/>
                <a:gd name="T11" fmla="*/ 1 h 148"/>
                <a:gd name="T12" fmla="*/ 1 w 82"/>
                <a:gd name="T13" fmla="*/ 9 h 148"/>
                <a:gd name="T14" fmla="*/ 0 60000 65536"/>
                <a:gd name="T15" fmla="*/ 0 60000 65536"/>
                <a:gd name="T16" fmla="*/ 0 60000 65536"/>
                <a:gd name="T17" fmla="*/ 0 60000 65536"/>
                <a:gd name="T18" fmla="*/ 0 60000 65536"/>
                <a:gd name="T19" fmla="*/ 0 60000 65536"/>
                <a:gd name="T20" fmla="*/ 0 60000 65536"/>
                <a:gd name="T21" fmla="*/ 0 w 82"/>
                <a:gd name="T22" fmla="*/ 0 h 148"/>
                <a:gd name="T23" fmla="*/ 82 w 82"/>
                <a:gd name="T24" fmla="*/ 148 h 1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148">
                  <a:moveTo>
                    <a:pt x="15" y="148"/>
                  </a:moveTo>
                  <a:lnTo>
                    <a:pt x="0" y="148"/>
                  </a:lnTo>
                  <a:lnTo>
                    <a:pt x="0" y="134"/>
                  </a:lnTo>
                  <a:lnTo>
                    <a:pt x="66" y="0"/>
                  </a:lnTo>
                  <a:lnTo>
                    <a:pt x="82" y="0"/>
                  </a:lnTo>
                  <a:lnTo>
                    <a:pt x="82" y="14"/>
                  </a:lnTo>
                  <a:lnTo>
                    <a:pt x="15" y="148"/>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77" name="Freeform 204"/>
            <p:cNvSpPr>
              <a:spLocks/>
            </p:cNvSpPr>
            <p:nvPr/>
          </p:nvSpPr>
          <p:spPr bwMode="auto">
            <a:xfrm>
              <a:off x="2877" y="3010"/>
              <a:ext cx="109" cy="78"/>
            </a:xfrm>
            <a:custGeom>
              <a:avLst/>
              <a:gdLst>
                <a:gd name="T0" fmla="*/ 1 w 217"/>
                <a:gd name="T1" fmla="*/ 10 h 155"/>
                <a:gd name="T2" fmla="*/ 0 w 217"/>
                <a:gd name="T3" fmla="*/ 10 h 155"/>
                <a:gd name="T4" fmla="*/ 0 w 217"/>
                <a:gd name="T5" fmla="*/ 9 h 155"/>
                <a:gd name="T6" fmla="*/ 13 w 217"/>
                <a:gd name="T7" fmla="*/ 0 h 155"/>
                <a:gd name="T8" fmla="*/ 14 w 217"/>
                <a:gd name="T9" fmla="*/ 0 h 155"/>
                <a:gd name="T10" fmla="*/ 14 w 217"/>
                <a:gd name="T11" fmla="*/ 1 h 155"/>
                <a:gd name="T12" fmla="*/ 1 w 217"/>
                <a:gd name="T13" fmla="*/ 10 h 155"/>
                <a:gd name="T14" fmla="*/ 0 60000 65536"/>
                <a:gd name="T15" fmla="*/ 0 60000 65536"/>
                <a:gd name="T16" fmla="*/ 0 60000 65536"/>
                <a:gd name="T17" fmla="*/ 0 60000 65536"/>
                <a:gd name="T18" fmla="*/ 0 60000 65536"/>
                <a:gd name="T19" fmla="*/ 0 60000 65536"/>
                <a:gd name="T20" fmla="*/ 0 60000 65536"/>
                <a:gd name="T21" fmla="*/ 0 w 217"/>
                <a:gd name="T22" fmla="*/ 0 h 155"/>
                <a:gd name="T23" fmla="*/ 217 w 217"/>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 h="155">
                  <a:moveTo>
                    <a:pt x="16" y="155"/>
                  </a:moveTo>
                  <a:lnTo>
                    <a:pt x="0" y="155"/>
                  </a:lnTo>
                  <a:lnTo>
                    <a:pt x="0" y="141"/>
                  </a:lnTo>
                  <a:lnTo>
                    <a:pt x="201" y="0"/>
                  </a:lnTo>
                  <a:lnTo>
                    <a:pt x="217" y="0"/>
                  </a:lnTo>
                  <a:lnTo>
                    <a:pt x="217" y="14"/>
                  </a:lnTo>
                  <a:lnTo>
                    <a:pt x="16" y="155"/>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78" name="Freeform 205"/>
            <p:cNvSpPr>
              <a:spLocks/>
            </p:cNvSpPr>
            <p:nvPr/>
          </p:nvSpPr>
          <p:spPr bwMode="auto">
            <a:xfrm>
              <a:off x="2978" y="2817"/>
              <a:ext cx="174" cy="200"/>
            </a:xfrm>
            <a:custGeom>
              <a:avLst/>
              <a:gdLst>
                <a:gd name="T0" fmla="*/ 1 w 349"/>
                <a:gd name="T1" fmla="*/ 25 h 401"/>
                <a:gd name="T2" fmla="*/ 0 w 349"/>
                <a:gd name="T3" fmla="*/ 25 h 401"/>
                <a:gd name="T4" fmla="*/ 0 w 349"/>
                <a:gd name="T5" fmla="*/ 24 h 401"/>
                <a:gd name="T6" fmla="*/ 20 w 349"/>
                <a:gd name="T7" fmla="*/ 0 h 401"/>
                <a:gd name="T8" fmla="*/ 21 w 349"/>
                <a:gd name="T9" fmla="*/ 0 h 401"/>
                <a:gd name="T10" fmla="*/ 21 w 349"/>
                <a:gd name="T11" fmla="*/ 1 h 401"/>
                <a:gd name="T12" fmla="*/ 1 w 349"/>
                <a:gd name="T13" fmla="*/ 25 h 401"/>
                <a:gd name="T14" fmla="*/ 0 60000 65536"/>
                <a:gd name="T15" fmla="*/ 0 60000 65536"/>
                <a:gd name="T16" fmla="*/ 0 60000 65536"/>
                <a:gd name="T17" fmla="*/ 0 60000 65536"/>
                <a:gd name="T18" fmla="*/ 0 60000 65536"/>
                <a:gd name="T19" fmla="*/ 0 60000 65536"/>
                <a:gd name="T20" fmla="*/ 0 60000 65536"/>
                <a:gd name="T21" fmla="*/ 0 w 349"/>
                <a:gd name="T22" fmla="*/ 0 h 401"/>
                <a:gd name="T23" fmla="*/ 349 w 349"/>
                <a:gd name="T24" fmla="*/ 401 h 4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9" h="401">
                  <a:moveTo>
                    <a:pt x="16" y="401"/>
                  </a:moveTo>
                  <a:lnTo>
                    <a:pt x="0" y="401"/>
                  </a:lnTo>
                  <a:lnTo>
                    <a:pt x="0" y="387"/>
                  </a:lnTo>
                  <a:lnTo>
                    <a:pt x="335" y="0"/>
                  </a:lnTo>
                  <a:lnTo>
                    <a:pt x="349" y="0"/>
                  </a:lnTo>
                  <a:lnTo>
                    <a:pt x="349" y="16"/>
                  </a:lnTo>
                  <a:lnTo>
                    <a:pt x="16" y="401"/>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79" name="Freeform 206"/>
            <p:cNvSpPr>
              <a:spLocks/>
            </p:cNvSpPr>
            <p:nvPr/>
          </p:nvSpPr>
          <p:spPr bwMode="auto">
            <a:xfrm>
              <a:off x="3145" y="2737"/>
              <a:ext cx="174" cy="88"/>
            </a:xfrm>
            <a:custGeom>
              <a:avLst/>
              <a:gdLst>
                <a:gd name="T0" fmla="*/ 1 w 348"/>
                <a:gd name="T1" fmla="*/ 11 h 175"/>
                <a:gd name="T2" fmla="*/ 0 w 348"/>
                <a:gd name="T3" fmla="*/ 11 h 175"/>
                <a:gd name="T4" fmla="*/ 0 w 348"/>
                <a:gd name="T5" fmla="*/ 10 h 175"/>
                <a:gd name="T6" fmla="*/ 21 w 348"/>
                <a:gd name="T7" fmla="*/ 0 h 175"/>
                <a:gd name="T8" fmla="*/ 22 w 348"/>
                <a:gd name="T9" fmla="*/ 0 h 175"/>
                <a:gd name="T10" fmla="*/ 22 w 348"/>
                <a:gd name="T11" fmla="*/ 1 h 175"/>
                <a:gd name="T12" fmla="*/ 1 w 348"/>
                <a:gd name="T13" fmla="*/ 11 h 175"/>
                <a:gd name="T14" fmla="*/ 0 60000 65536"/>
                <a:gd name="T15" fmla="*/ 0 60000 65536"/>
                <a:gd name="T16" fmla="*/ 0 60000 65536"/>
                <a:gd name="T17" fmla="*/ 0 60000 65536"/>
                <a:gd name="T18" fmla="*/ 0 60000 65536"/>
                <a:gd name="T19" fmla="*/ 0 60000 65536"/>
                <a:gd name="T20" fmla="*/ 0 60000 65536"/>
                <a:gd name="T21" fmla="*/ 0 w 348"/>
                <a:gd name="T22" fmla="*/ 0 h 175"/>
                <a:gd name="T23" fmla="*/ 348 w 348"/>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8" h="175">
                  <a:moveTo>
                    <a:pt x="14" y="175"/>
                  </a:moveTo>
                  <a:lnTo>
                    <a:pt x="0" y="175"/>
                  </a:lnTo>
                  <a:lnTo>
                    <a:pt x="0" y="159"/>
                  </a:lnTo>
                  <a:lnTo>
                    <a:pt x="334" y="0"/>
                  </a:lnTo>
                  <a:lnTo>
                    <a:pt x="348" y="0"/>
                  </a:lnTo>
                  <a:lnTo>
                    <a:pt x="348" y="15"/>
                  </a:lnTo>
                  <a:lnTo>
                    <a:pt x="14" y="175"/>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80" name="Freeform 207"/>
            <p:cNvSpPr>
              <a:spLocks/>
            </p:cNvSpPr>
            <p:nvPr/>
          </p:nvSpPr>
          <p:spPr bwMode="auto">
            <a:xfrm>
              <a:off x="3312" y="2667"/>
              <a:ext cx="74" cy="77"/>
            </a:xfrm>
            <a:custGeom>
              <a:avLst/>
              <a:gdLst>
                <a:gd name="T0" fmla="*/ 1 w 148"/>
                <a:gd name="T1" fmla="*/ 9 h 155"/>
                <a:gd name="T2" fmla="*/ 0 w 148"/>
                <a:gd name="T3" fmla="*/ 9 h 155"/>
                <a:gd name="T4" fmla="*/ 0 w 148"/>
                <a:gd name="T5" fmla="*/ 8 h 155"/>
                <a:gd name="T6" fmla="*/ 9 w 148"/>
                <a:gd name="T7" fmla="*/ 0 h 155"/>
                <a:gd name="T8" fmla="*/ 9 w 148"/>
                <a:gd name="T9" fmla="*/ 0 h 155"/>
                <a:gd name="T10" fmla="*/ 9 w 148"/>
                <a:gd name="T11" fmla="*/ 0 h 155"/>
                <a:gd name="T12" fmla="*/ 1 w 148"/>
                <a:gd name="T13" fmla="*/ 9 h 155"/>
                <a:gd name="T14" fmla="*/ 0 60000 65536"/>
                <a:gd name="T15" fmla="*/ 0 60000 65536"/>
                <a:gd name="T16" fmla="*/ 0 60000 65536"/>
                <a:gd name="T17" fmla="*/ 0 60000 65536"/>
                <a:gd name="T18" fmla="*/ 0 60000 65536"/>
                <a:gd name="T19" fmla="*/ 0 60000 65536"/>
                <a:gd name="T20" fmla="*/ 0 60000 65536"/>
                <a:gd name="T21" fmla="*/ 0 w 148"/>
                <a:gd name="T22" fmla="*/ 0 h 155"/>
                <a:gd name="T23" fmla="*/ 148 w 148"/>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155">
                  <a:moveTo>
                    <a:pt x="14" y="155"/>
                  </a:moveTo>
                  <a:lnTo>
                    <a:pt x="0" y="155"/>
                  </a:lnTo>
                  <a:lnTo>
                    <a:pt x="0" y="140"/>
                  </a:lnTo>
                  <a:lnTo>
                    <a:pt x="134" y="0"/>
                  </a:lnTo>
                  <a:lnTo>
                    <a:pt x="148" y="0"/>
                  </a:lnTo>
                  <a:lnTo>
                    <a:pt x="148" y="14"/>
                  </a:lnTo>
                  <a:lnTo>
                    <a:pt x="14" y="155"/>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81" name="Freeform 208"/>
            <p:cNvSpPr>
              <a:spLocks/>
            </p:cNvSpPr>
            <p:nvPr/>
          </p:nvSpPr>
          <p:spPr bwMode="auto">
            <a:xfrm>
              <a:off x="3379" y="2631"/>
              <a:ext cx="174" cy="43"/>
            </a:xfrm>
            <a:custGeom>
              <a:avLst/>
              <a:gdLst>
                <a:gd name="T0" fmla="*/ 1 w 348"/>
                <a:gd name="T1" fmla="*/ 5 h 86"/>
                <a:gd name="T2" fmla="*/ 0 w 348"/>
                <a:gd name="T3" fmla="*/ 5 h 86"/>
                <a:gd name="T4" fmla="*/ 0 w 348"/>
                <a:gd name="T5" fmla="*/ 5 h 86"/>
                <a:gd name="T6" fmla="*/ 21 w 348"/>
                <a:gd name="T7" fmla="*/ 0 h 86"/>
                <a:gd name="T8" fmla="*/ 22 w 348"/>
                <a:gd name="T9" fmla="*/ 0 h 86"/>
                <a:gd name="T10" fmla="*/ 22 w 348"/>
                <a:gd name="T11" fmla="*/ 1 h 86"/>
                <a:gd name="T12" fmla="*/ 1 w 348"/>
                <a:gd name="T13" fmla="*/ 5 h 86"/>
                <a:gd name="T14" fmla="*/ 0 60000 65536"/>
                <a:gd name="T15" fmla="*/ 0 60000 65536"/>
                <a:gd name="T16" fmla="*/ 0 60000 65536"/>
                <a:gd name="T17" fmla="*/ 0 60000 65536"/>
                <a:gd name="T18" fmla="*/ 0 60000 65536"/>
                <a:gd name="T19" fmla="*/ 0 60000 65536"/>
                <a:gd name="T20" fmla="*/ 0 60000 65536"/>
                <a:gd name="T21" fmla="*/ 0 w 348"/>
                <a:gd name="T22" fmla="*/ 0 h 86"/>
                <a:gd name="T23" fmla="*/ 348 w 348"/>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8" h="86">
                  <a:moveTo>
                    <a:pt x="14" y="86"/>
                  </a:moveTo>
                  <a:lnTo>
                    <a:pt x="0" y="86"/>
                  </a:lnTo>
                  <a:lnTo>
                    <a:pt x="0" y="72"/>
                  </a:lnTo>
                  <a:lnTo>
                    <a:pt x="334" y="0"/>
                  </a:lnTo>
                  <a:lnTo>
                    <a:pt x="348" y="0"/>
                  </a:lnTo>
                  <a:lnTo>
                    <a:pt x="348" y="16"/>
                  </a:lnTo>
                  <a:lnTo>
                    <a:pt x="14" y="86"/>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82" name="Freeform 209"/>
            <p:cNvSpPr>
              <a:spLocks/>
            </p:cNvSpPr>
            <p:nvPr/>
          </p:nvSpPr>
          <p:spPr bwMode="auto">
            <a:xfrm>
              <a:off x="3546" y="2564"/>
              <a:ext cx="74" cy="75"/>
            </a:xfrm>
            <a:custGeom>
              <a:avLst/>
              <a:gdLst>
                <a:gd name="T0" fmla="*/ 1 w 148"/>
                <a:gd name="T1" fmla="*/ 10 h 149"/>
                <a:gd name="T2" fmla="*/ 0 w 148"/>
                <a:gd name="T3" fmla="*/ 10 h 149"/>
                <a:gd name="T4" fmla="*/ 0 w 148"/>
                <a:gd name="T5" fmla="*/ 9 h 149"/>
                <a:gd name="T6" fmla="*/ 9 w 148"/>
                <a:gd name="T7" fmla="*/ 0 h 149"/>
                <a:gd name="T8" fmla="*/ 9 w 148"/>
                <a:gd name="T9" fmla="*/ 0 h 149"/>
                <a:gd name="T10" fmla="*/ 9 w 148"/>
                <a:gd name="T11" fmla="*/ 1 h 149"/>
                <a:gd name="T12" fmla="*/ 1 w 148"/>
                <a:gd name="T13" fmla="*/ 10 h 149"/>
                <a:gd name="T14" fmla="*/ 0 60000 65536"/>
                <a:gd name="T15" fmla="*/ 0 60000 65536"/>
                <a:gd name="T16" fmla="*/ 0 60000 65536"/>
                <a:gd name="T17" fmla="*/ 0 60000 65536"/>
                <a:gd name="T18" fmla="*/ 0 60000 65536"/>
                <a:gd name="T19" fmla="*/ 0 60000 65536"/>
                <a:gd name="T20" fmla="*/ 0 60000 65536"/>
                <a:gd name="T21" fmla="*/ 0 w 148"/>
                <a:gd name="T22" fmla="*/ 0 h 149"/>
                <a:gd name="T23" fmla="*/ 148 w 148"/>
                <a:gd name="T24" fmla="*/ 149 h 1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149">
                  <a:moveTo>
                    <a:pt x="14" y="149"/>
                  </a:moveTo>
                  <a:lnTo>
                    <a:pt x="0" y="149"/>
                  </a:lnTo>
                  <a:lnTo>
                    <a:pt x="0" y="133"/>
                  </a:lnTo>
                  <a:lnTo>
                    <a:pt x="134" y="0"/>
                  </a:lnTo>
                  <a:lnTo>
                    <a:pt x="148" y="0"/>
                  </a:lnTo>
                  <a:lnTo>
                    <a:pt x="148" y="16"/>
                  </a:lnTo>
                  <a:lnTo>
                    <a:pt x="14" y="149"/>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83" name="Freeform 210"/>
            <p:cNvSpPr>
              <a:spLocks/>
            </p:cNvSpPr>
            <p:nvPr/>
          </p:nvSpPr>
          <p:spPr bwMode="auto">
            <a:xfrm>
              <a:off x="3613" y="2492"/>
              <a:ext cx="41" cy="80"/>
            </a:xfrm>
            <a:custGeom>
              <a:avLst/>
              <a:gdLst>
                <a:gd name="T0" fmla="*/ 1 w 81"/>
                <a:gd name="T1" fmla="*/ 10 h 161"/>
                <a:gd name="T2" fmla="*/ 0 w 81"/>
                <a:gd name="T3" fmla="*/ 10 h 161"/>
                <a:gd name="T4" fmla="*/ 0 w 81"/>
                <a:gd name="T5" fmla="*/ 9 h 161"/>
                <a:gd name="T6" fmla="*/ 5 w 81"/>
                <a:gd name="T7" fmla="*/ 0 h 161"/>
                <a:gd name="T8" fmla="*/ 6 w 81"/>
                <a:gd name="T9" fmla="*/ 0 h 161"/>
                <a:gd name="T10" fmla="*/ 6 w 81"/>
                <a:gd name="T11" fmla="*/ 0 h 161"/>
                <a:gd name="T12" fmla="*/ 1 w 81"/>
                <a:gd name="T13" fmla="*/ 10 h 161"/>
                <a:gd name="T14" fmla="*/ 0 60000 65536"/>
                <a:gd name="T15" fmla="*/ 0 60000 65536"/>
                <a:gd name="T16" fmla="*/ 0 60000 65536"/>
                <a:gd name="T17" fmla="*/ 0 60000 65536"/>
                <a:gd name="T18" fmla="*/ 0 60000 65536"/>
                <a:gd name="T19" fmla="*/ 0 60000 65536"/>
                <a:gd name="T20" fmla="*/ 0 60000 65536"/>
                <a:gd name="T21" fmla="*/ 0 w 81"/>
                <a:gd name="T22" fmla="*/ 0 h 161"/>
                <a:gd name="T23" fmla="*/ 81 w 81"/>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161">
                  <a:moveTo>
                    <a:pt x="14" y="161"/>
                  </a:moveTo>
                  <a:lnTo>
                    <a:pt x="0" y="161"/>
                  </a:lnTo>
                  <a:lnTo>
                    <a:pt x="0" y="145"/>
                  </a:lnTo>
                  <a:lnTo>
                    <a:pt x="67" y="0"/>
                  </a:lnTo>
                  <a:lnTo>
                    <a:pt x="81" y="0"/>
                  </a:lnTo>
                  <a:lnTo>
                    <a:pt x="81" y="14"/>
                  </a:lnTo>
                  <a:lnTo>
                    <a:pt x="14" y="161"/>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84" name="Freeform 211"/>
            <p:cNvSpPr>
              <a:spLocks/>
            </p:cNvSpPr>
            <p:nvPr/>
          </p:nvSpPr>
          <p:spPr bwMode="auto">
            <a:xfrm>
              <a:off x="3647" y="2453"/>
              <a:ext cx="40" cy="46"/>
            </a:xfrm>
            <a:custGeom>
              <a:avLst/>
              <a:gdLst>
                <a:gd name="T0" fmla="*/ 1 w 80"/>
                <a:gd name="T1" fmla="*/ 6 h 92"/>
                <a:gd name="T2" fmla="*/ 0 w 80"/>
                <a:gd name="T3" fmla="*/ 6 h 92"/>
                <a:gd name="T4" fmla="*/ 0 w 80"/>
                <a:gd name="T5" fmla="*/ 5 h 92"/>
                <a:gd name="T6" fmla="*/ 5 w 80"/>
                <a:gd name="T7" fmla="*/ 0 h 92"/>
                <a:gd name="T8" fmla="*/ 5 w 80"/>
                <a:gd name="T9" fmla="*/ 0 h 92"/>
                <a:gd name="T10" fmla="*/ 5 w 80"/>
                <a:gd name="T11" fmla="*/ 1 h 92"/>
                <a:gd name="T12" fmla="*/ 1 w 80"/>
                <a:gd name="T13" fmla="*/ 6 h 92"/>
                <a:gd name="T14" fmla="*/ 0 60000 65536"/>
                <a:gd name="T15" fmla="*/ 0 60000 65536"/>
                <a:gd name="T16" fmla="*/ 0 60000 65536"/>
                <a:gd name="T17" fmla="*/ 0 60000 65536"/>
                <a:gd name="T18" fmla="*/ 0 60000 65536"/>
                <a:gd name="T19" fmla="*/ 0 60000 65536"/>
                <a:gd name="T20" fmla="*/ 0 60000 65536"/>
                <a:gd name="T21" fmla="*/ 0 w 80"/>
                <a:gd name="T22" fmla="*/ 0 h 92"/>
                <a:gd name="T23" fmla="*/ 80 w 8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92">
                  <a:moveTo>
                    <a:pt x="14" y="92"/>
                  </a:moveTo>
                  <a:lnTo>
                    <a:pt x="0" y="92"/>
                  </a:lnTo>
                  <a:lnTo>
                    <a:pt x="0" y="78"/>
                  </a:lnTo>
                  <a:lnTo>
                    <a:pt x="66" y="0"/>
                  </a:lnTo>
                  <a:lnTo>
                    <a:pt x="80" y="0"/>
                  </a:lnTo>
                  <a:lnTo>
                    <a:pt x="80" y="16"/>
                  </a:lnTo>
                  <a:lnTo>
                    <a:pt x="14" y="92"/>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85" name="Freeform 212"/>
            <p:cNvSpPr>
              <a:spLocks/>
            </p:cNvSpPr>
            <p:nvPr/>
          </p:nvSpPr>
          <p:spPr bwMode="auto">
            <a:xfrm>
              <a:off x="3680" y="2379"/>
              <a:ext cx="141" cy="82"/>
            </a:xfrm>
            <a:custGeom>
              <a:avLst/>
              <a:gdLst>
                <a:gd name="T0" fmla="*/ 0 w 283"/>
                <a:gd name="T1" fmla="*/ 10 h 164"/>
                <a:gd name="T2" fmla="*/ 0 w 283"/>
                <a:gd name="T3" fmla="*/ 10 h 164"/>
                <a:gd name="T4" fmla="*/ 0 w 283"/>
                <a:gd name="T5" fmla="*/ 10 h 164"/>
                <a:gd name="T6" fmla="*/ 16 w 283"/>
                <a:gd name="T7" fmla="*/ 0 h 164"/>
                <a:gd name="T8" fmla="*/ 17 w 283"/>
                <a:gd name="T9" fmla="*/ 0 h 164"/>
                <a:gd name="T10" fmla="*/ 17 w 283"/>
                <a:gd name="T11" fmla="*/ 1 h 164"/>
                <a:gd name="T12" fmla="*/ 0 w 283"/>
                <a:gd name="T13" fmla="*/ 10 h 164"/>
                <a:gd name="T14" fmla="*/ 0 60000 65536"/>
                <a:gd name="T15" fmla="*/ 0 60000 65536"/>
                <a:gd name="T16" fmla="*/ 0 60000 65536"/>
                <a:gd name="T17" fmla="*/ 0 60000 65536"/>
                <a:gd name="T18" fmla="*/ 0 60000 65536"/>
                <a:gd name="T19" fmla="*/ 0 60000 65536"/>
                <a:gd name="T20" fmla="*/ 0 60000 65536"/>
                <a:gd name="T21" fmla="*/ 0 w 283"/>
                <a:gd name="T22" fmla="*/ 0 h 164"/>
                <a:gd name="T23" fmla="*/ 283 w 283"/>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3" h="164">
                  <a:moveTo>
                    <a:pt x="14" y="164"/>
                  </a:moveTo>
                  <a:lnTo>
                    <a:pt x="0" y="164"/>
                  </a:lnTo>
                  <a:lnTo>
                    <a:pt x="0" y="148"/>
                  </a:lnTo>
                  <a:lnTo>
                    <a:pt x="267" y="0"/>
                  </a:lnTo>
                  <a:lnTo>
                    <a:pt x="283" y="0"/>
                  </a:lnTo>
                  <a:lnTo>
                    <a:pt x="283" y="14"/>
                  </a:lnTo>
                  <a:lnTo>
                    <a:pt x="14" y="164"/>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86" name="Freeform 213"/>
            <p:cNvSpPr>
              <a:spLocks/>
            </p:cNvSpPr>
            <p:nvPr/>
          </p:nvSpPr>
          <p:spPr bwMode="auto">
            <a:xfrm>
              <a:off x="3813" y="2315"/>
              <a:ext cx="41" cy="71"/>
            </a:xfrm>
            <a:custGeom>
              <a:avLst/>
              <a:gdLst>
                <a:gd name="T0" fmla="*/ 1 w 82"/>
                <a:gd name="T1" fmla="*/ 9 h 141"/>
                <a:gd name="T2" fmla="*/ 0 w 82"/>
                <a:gd name="T3" fmla="*/ 9 h 141"/>
                <a:gd name="T4" fmla="*/ 0 w 82"/>
                <a:gd name="T5" fmla="*/ 8 h 141"/>
                <a:gd name="T6" fmla="*/ 5 w 82"/>
                <a:gd name="T7" fmla="*/ 0 h 141"/>
                <a:gd name="T8" fmla="*/ 5 w 82"/>
                <a:gd name="T9" fmla="*/ 0 h 141"/>
                <a:gd name="T10" fmla="*/ 5 w 82"/>
                <a:gd name="T11" fmla="*/ 1 h 141"/>
                <a:gd name="T12" fmla="*/ 1 w 82"/>
                <a:gd name="T13" fmla="*/ 9 h 141"/>
                <a:gd name="T14" fmla="*/ 0 60000 65536"/>
                <a:gd name="T15" fmla="*/ 0 60000 65536"/>
                <a:gd name="T16" fmla="*/ 0 60000 65536"/>
                <a:gd name="T17" fmla="*/ 0 60000 65536"/>
                <a:gd name="T18" fmla="*/ 0 60000 65536"/>
                <a:gd name="T19" fmla="*/ 0 60000 65536"/>
                <a:gd name="T20" fmla="*/ 0 60000 65536"/>
                <a:gd name="T21" fmla="*/ 0 w 82"/>
                <a:gd name="T22" fmla="*/ 0 h 141"/>
                <a:gd name="T23" fmla="*/ 82 w 82"/>
                <a:gd name="T24" fmla="*/ 141 h 1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141">
                  <a:moveTo>
                    <a:pt x="16" y="141"/>
                  </a:moveTo>
                  <a:lnTo>
                    <a:pt x="0" y="141"/>
                  </a:lnTo>
                  <a:lnTo>
                    <a:pt x="0" y="127"/>
                  </a:lnTo>
                  <a:lnTo>
                    <a:pt x="68" y="0"/>
                  </a:lnTo>
                  <a:lnTo>
                    <a:pt x="82" y="0"/>
                  </a:lnTo>
                  <a:lnTo>
                    <a:pt x="82" y="16"/>
                  </a:lnTo>
                  <a:lnTo>
                    <a:pt x="16" y="141"/>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87" name="Freeform 214"/>
            <p:cNvSpPr>
              <a:spLocks/>
            </p:cNvSpPr>
            <p:nvPr/>
          </p:nvSpPr>
          <p:spPr bwMode="auto">
            <a:xfrm>
              <a:off x="3847" y="2175"/>
              <a:ext cx="107" cy="149"/>
            </a:xfrm>
            <a:custGeom>
              <a:avLst/>
              <a:gdLst>
                <a:gd name="T0" fmla="*/ 0 w 215"/>
                <a:gd name="T1" fmla="*/ 19 h 298"/>
                <a:gd name="T2" fmla="*/ 0 w 215"/>
                <a:gd name="T3" fmla="*/ 19 h 298"/>
                <a:gd name="T4" fmla="*/ 0 w 215"/>
                <a:gd name="T5" fmla="*/ 18 h 298"/>
                <a:gd name="T6" fmla="*/ 12 w 215"/>
                <a:gd name="T7" fmla="*/ 0 h 298"/>
                <a:gd name="T8" fmla="*/ 13 w 215"/>
                <a:gd name="T9" fmla="*/ 0 h 298"/>
                <a:gd name="T10" fmla="*/ 13 w 215"/>
                <a:gd name="T11" fmla="*/ 1 h 298"/>
                <a:gd name="T12" fmla="*/ 0 w 215"/>
                <a:gd name="T13" fmla="*/ 19 h 298"/>
                <a:gd name="T14" fmla="*/ 0 60000 65536"/>
                <a:gd name="T15" fmla="*/ 0 60000 65536"/>
                <a:gd name="T16" fmla="*/ 0 60000 65536"/>
                <a:gd name="T17" fmla="*/ 0 60000 65536"/>
                <a:gd name="T18" fmla="*/ 0 60000 65536"/>
                <a:gd name="T19" fmla="*/ 0 60000 65536"/>
                <a:gd name="T20" fmla="*/ 0 60000 65536"/>
                <a:gd name="T21" fmla="*/ 0 w 215"/>
                <a:gd name="T22" fmla="*/ 0 h 298"/>
                <a:gd name="T23" fmla="*/ 215 w 215"/>
                <a:gd name="T24" fmla="*/ 298 h 2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 h="298">
                  <a:moveTo>
                    <a:pt x="14" y="298"/>
                  </a:moveTo>
                  <a:lnTo>
                    <a:pt x="0" y="298"/>
                  </a:lnTo>
                  <a:lnTo>
                    <a:pt x="0" y="282"/>
                  </a:lnTo>
                  <a:lnTo>
                    <a:pt x="201" y="0"/>
                  </a:lnTo>
                  <a:lnTo>
                    <a:pt x="215" y="0"/>
                  </a:lnTo>
                  <a:lnTo>
                    <a:pt x="215" y="14"/>
                  </a:lnTo>
                  <a:lnTo>
                    <a:pt x="14" y="298"/>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88" name="Freeform 215"/>
            <p:cNvSpPr>
              <a:spLocks/>
            </p:cNvSpPr>
            <p:nvPr/>
          </p:nvSpPr>
          <p:spPr bwMode="auto">
            <a:xfrm>
              <a:off x="3947" y="2161"/>
              <a:ext cx="41" cy="21"/>
            </a:xfrm>
            <a:custGeom>
              <a:avLst/>
              <a:gdLst>
                <a:gd name="T0" fmla="*/ 1 w 81"/>
                <a:gd name="T1" fmla="*/ 3 h 41"/>
                <a:gd name="T2" fmla="*/ 0 w 81"/>
                <a:gd name="T3" fmla="*/ 3 h 41"/>
                <a:gd name="T4" fmla="*/ 0 w 81"/>
                <a:gd name="T5" fmla="*/ 2 h 41"/>
                <a:gd name="T6" fmla="*/ 5 w 81"/>
                <a:gd name="T7" fmla="*/ 0 h 41"/>
                <a:gd name="T8" fmla="*/ 6 w 81"/>
                <a:gd name="T9" fmla="*/ 0 h 41"/>
                <a:gd name="T10" fmla="*/ 6 w 81"/>
                <a:gd name="T11" fmla="*/ 2 h 41"/>
                <a:gd name="T12" fmla="*/ 1 w 81"/>
                <a:gd name="T13" fmla="*/ 3 h 41"/>
                <a:gd name="T14" fmla="*/ 0 60000 65536"/>
                <a:gd name="T15" fmla="*/ 0 60000 65536"/>
                <a:gd name="T16" fmla="*/ 0 60000 65536"/>
                <a:gd name="T17" fmla="*/ 0 60000 65536"/>
                <a:gd name="T18" fmla="*/ 0 60000 65536"/>
                <a:gd name="T19" fmla="*/ 0 60000 65536"/>
                <a:gd name="T20" fmla="*/ 0 60000 65536"/>
                <a:gd name="T21" fmla="*/ 0 w 81"/>
                <a:gd name="T22" fmla="*/ 0 h 41"/>
                <a:gd name="T23" fmla="*/ 81 w 8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41">
                  <a:moveTo>
                    <a:pt x="14" y="41"/>
                  </a:moveTo>
                  <a:lnTo>
                    <a:pt x="0" y="41"/>
                  </a:lnTo>
                  <a:lnTo>
                    <a:pt x="0" y="27"/>
                  </a:lnTo>
                  <a:lnTo>
                    <a:pt x="65" y="0"/>
                  </a:lnTo>
                  <a:lnTo>
                    <a:pt x="81" y="0"/>
                  </a:lnTo>
                  <a:lnTo>
                    <a:pt x="81" y="17"/>
                  </a:lnTo>
                  <a:lnTo>
                    <a:pt x="14" y="41"/>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89" name="Freeform 216"/>
            <p:cNvSpPr>
              <a:spLocks/>
            </p:cNvSpPr>
            <p:nvPr/>
          </p:nvSpPr>
          <p:spPr bwMode="auto">
            <a:xfrm>
              <a:off x="3980" y="2141"/>
              <a:ext cx="41" cy="28"/>
            </a:xfrm>
            <a:custGeom>
              <a:avLst/>
              <a:gdLst>
                <a:gd name="T0" fmla="*/ 1 w 82"/>
                <a:gd name="T1" fmla="*/ 3 h 58"/>
                <a:gd name="T2" fmla="*/ 0 w 82"/>
                <a:gd name="T3" fmla="*/ 3 h 58"/>
                <a:gd name="T4" fmla="*/ 0 w 82"/>
                <a:gd name="T5" fmla="*/ 2 h 58"/>
                <a:gd name="T6" fmla="*/ 5 w 82"/>
                <a:gd name="T7" fmla="*/ 0 h 58"/>
                <a:gd name="T8" fmla="*/ 5 w 82"/>
                <a:gd name="T9" fmla="*/ 0 h 58"/>
                <a:gd name="T10" fmla="*/ 5 w 82"/>
                <a:gd name="T11" fmla="*/ 1 h 58"/>
                <a:gd name="T12" fmla="*/ 1 w 82"/>
                <a:gd name="T13" fmla="*/ 3 h 58"/>
                <a:gd name="T14" fmla="*/ 0 60000 65536"/>
                <a:gd name="T15" fmla="*/ 0 60000 65536"/>
                <a:gd name="T16" fmla="*/ 0 60000 65536"/>
                <a:gd name="T17" fmla="*/ 0 60000 65536"/>
                <a:gd name="T18" fmla="*/ 0 60000 65536"/>
                <a:gd name="T19" fmla="*/ 0 60000 65536"/>
                <a:gd name="T20" fmla="*/ 0 60000 65536"/>
                <a:gd name="T21" fmla="*/ 0 w 82"/>
                <a:gd name="T22" fmla="*/ 0 h 58"/>
                <a:gd name="T23" fmla="*/ 82 w 82"/>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58">
                  <a:moveTo>
                    <a:pt x="16" y="58"/>
                  </a:moveTo>
                  <a:lnTo>
                    <a:pt x="0" y="58"/>
                  </a:lnTo>
                  <a:lnTo>
                    <a:pt x="0" y="41"/>
                  </a:lnTo>
                  <a:lnTo>
                    <a:pt x="68" y="0"/>
                  </a:lnTo>
                  <a:lnTo>
                    <a:pt x="82" y="0"/>
                  </a:lnTo>
                  <a:lnTo>
                    <a:pt x="82" y="16"/>
                  </a:lnTo>
                  <a:lnTo>
                    <a:pt x="16" y="58"/>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90" name="Freeform 217"/>
            <p:cNvSpPr>
              <a:spLocks/>
            </p:cNvSpPr>
            <p:nvPr/>
          </p:nvSpPr>
          <p:spPr bwMode="auto">
            <a:xfrm>
              <a:off x="4014" y="2126"/>
              <a:ext cx="41" cy="23"/>
            </a:xfrm>
            <a:custGeom>
              <a:avLst/>
              <a:gdLst>
                <a:gd name="T0" fmla="*/ 1 w 82"/>
                <a:gd name="T1" fmla="*/ 3 h 44"/>
                <a:gd name="T2" fmla="*/ 0 w 82"/>
                <a:gd name="T3" fmla="*/ 3 h 44"/>
                <a:gd name="T4" fmla="*/ 0 w 82"/>
                <a:gd name="T5" fmla="*/ 2 h 44"/>
                <a:gd name="T6" fmla="*/ 5 w 82"/>
                <a:gd name="T7" fmla="*/ 0 h 44"/>
                <a:gd name="T8" fmla="*/ 5 w 82"/>
                <a:gd name="T9" fmla="*/ 0 h 44"/>
                <a:gd name="T10" fmla="*/ 5 w 82"/>
                <a:gd name="T11" fmla="*/ 1 h 44"/>
                <a:gd name="T12" fmla="*/ 1 w 82"/>
                <a:gd name="T13" fmla="*/ 3 h 44"/>
                <a:gd name="T14" fmla="*/ 0 60000 65536"/>
                <a:gd name="T15" fmla="*/ 0 60000 65536"/>
                <a:gd name="T16" fmla="*/ 0 60000 65536"/>
                <a:gd name="T17" fmla="*/ 0 60000 65536"/>
                <a:gd name="T18" fmla="*/ 0 60000 65536"/>
                <a:gd name="T19" fmla="*/ 0 60000 65536"/>
                <a:gd name="T20" fmla="*/ 0 60000 65536"/>
                <a:gd name="T21" fmla="*/ 0 w 82"/>
                <a:gd name="T22" fmla="*/ 0 h 44"/>
                <a:gd name="T23" fmla="*/ 82 w 8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44">
                  <a:moveTo>
                    <a:pt x="14" y="44"/>
                  </a:moveTo>
                  <a:lnTo>
                    <a:pt x="0" y="44"/>
                  </a:lnTo>
                  <a:lnTo>
                    <a:pt x="0" y="28"/>
                  </a:lnTo>
                  <a:lnTo>
                    <a:pt x="66" y="0"/>
                  </a:lnTo>
                  <a:lnTo>
                    <a:pt x="82" y="0"/>
                  </a:lnTo>
                  <a:lnTo>
                    <a:pt x="82" y="14"/>
                  </a:lnTo>
                  <a:lnTo>
                    <a:pt x="14" y="44"/>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91" name="Freeform 218"/>
            <p:cNvSpPr>
              <a:spLocks/>
            </p:cNvSpPr>
            <p:nvPr/>
          </p:nvSpPr>
          <p:spPr bwMode="auto">
            <a:xfrm>
              <a:off x="4047" y="2002"/>
              <a:ext cx="41" cy="132"/>
            </a:xfrm>
            <a:custGeom>
              <a:avLst/>
              <a:gdLst>
                <a:gd name="T0" fmla="*/ 1 w 82"/>
                <a:gd name="T1" fmla="*/ 17 h 264"/>
                <a:gd name="T2" fmla="*/ 0 w 82"/>
                <a:gd name="T3" fmla="*/ 17 h 264"/>
                <a:gd name="T4" fmla="*/ 0 w 82"/>
                <a:gd name="T5" fmla="*/ 15 h 264"/>
                <a:gd name="T6" fmla="*/ 5 w 82"/>
                <a:gd name="T7" fmla="*/ 0 h 264"/>
                <a:gd name="T8" fmla="*/ 5 w 82"/>
                <a:gd name="T9" fmla="*/ 0 h 264"/>
                <a:gd name="T10" fmla="*/ 5 w 82"/>
                <a:gd name="T11" fmla="*/ 1 h 264"/>
                <a:gd name="T12" fmla="*/ 1 w 82"/>
                <a:gd name="T13" fmla="*/ 17 h 264"/>
                <a:gd name="T14" fmla="*/ 0 60000 65536"/>
                <a:gd name="T15" fmla="*/ 0 60000 65536"/>
                <a:gd name="T16" fmla="*/ 0 60000 65536"/>
                <a:gd name="T17" fmla="*/ 0 60000 65536"/>
                <a:gd name="T18" fmla="*/ 0 60000 65536"/>
                <a:gd name="T19" fmla="*/ 0 60000 65536"/>
                <a:gd name="T20" fmla="*/ 0 60000 65536"/>
                <a:gd name="T21" fmla="*/ 0 w 82"/>
                <a:gd name="T22" fmla="*/ 0 h 264"/>
                <a:gd name="T23" fmla="*/ 82 w 82"/>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264">
                  <a:moveTo>
                    <a:pt x="16" y="264"/>
                  </a:moveTo>
                  <a:lnTo>
                    <a:pt x="0" y="264"/>
                  </a:lnTo>
                  <a:lnTo>
                    <a:pt x="0" y="250"/>
                  </a:lnTo>
                  <a:lnTo>
                    <a:pt x="67" y="0"/>
                  </a:lnTo>
                  <a:lnTo>
                    <a:pt x="82" y="0"/>
                  </a:lnTo>
                  <a:lnTo>
                    <a:pt x="82" y="16"/>
                  </a:lnTo>
                  <a:lnTo>
                    <a:pt x="16" y="264"/>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92" name="Rectangle 219"/>
            <p:cNvSpPr>
              <a:spLocks noChangeArrowheads="1"/>
            </p:cNvSpPr>
            <p:nvPr/>
          </p:nvSpPr>
          <p:spPr bwMode="auto">
            <a:xfrm>
              <a:off x="4081" y="2002"/>
              <a:ext cx="41" cy="8"/>
            </a:xfrm>
            <a:prstGeom prst="rect">
              <a:avLst/>
            </a:prstGeom>
            <a:solidFill>
              <a:srgbClr val="DD0806"/>
            </a:solidFill>
            <a:ln w="9525">
              <a:noFill/>
              <a:miter lim="800000"/>
              <a:headEnd/>
              <a:tailEnd/>
            </a:ln>
          </p:spPr>
          <p:txBody>
            <a:bodyPr/>
            <a:lstStyle/>
            <a:p>
              <a:endParaRPr lang="en-US">
                <a:latin typeface="Gill Sans MT" pitchFamily="34" charset="0"/>
              </a:endParaRPr>
            </a:p>
          </p:txBody>
        </p:sp>
        <p:sp>
          <p:nvSpPr>
            <p:cNvPr id="20593" name="Freeform 220"/>
            <p:cNvSpPr>
              <a:spLocks/>
            </p:cNvSpPr>
            <p:nvPr/>
          </p:nvSpPr>
          <p:spPr bwMode="auto">
            <a:xfrm>
              <a:off x="4115" y="1957"/>
              <a:ext cx="40" cy="53"/>
            </a:xfrm>
            <a:custGeom>
              <a:avLst/>
              <a:gdLst>
                <a:gd name="T0" fmla="*/ 1 w 80"/>
                <a:gd name="T1" fmla="*/ 7 h 105"/>
                <a:gd name="T2" fmla="*/ 0 w 80"/>
                <a:gd name="T3" fmla="*/ 7 h 105"/>
                <a:gd name="T4" fmla="*/ 0 w 80"/>
                <a:gd name="T5" fmla="*/ 6 h 105"/>
                <a:gd name="T6" fmla="*/ 5 w 80"/>
                <a:gd name="T7" fmla="*/ 0 h 105"/>
                <a:gd name="T8" fmla="*/ 5 w 80"/>
                <a:gd name="T9" fmla="*/ 0 h 105"/>
                <a:gd name="T10" fmla="*/ 5 w 80"/>
                <a:gd name="T11" fmla="*/ 1 h 105"/>
                <a:gd name="T12" fmla="*/ 1 w 80"/>
                <a:gd name="T13" fmla="*/ 7 h 105"/>
                <a:gd name="T14" fmla="*/ 0 60000 65536"/>
                <a:gd name="T15" fmla="*/ 0 60000 65536"/>
                <a:gd name="T16" fmla="*/ 0 60000 65536"/>
                <a:gd name="T17" fmla="*/ 0 60000 65536"/>
                <a:gd name="T18" fmla="*/ 0 60000 65536"/>
                <a:gd name="T19" fmla="*/ 0 60000 65536"/>
                <a:gd name="T20" fmla="*/ 0 60000 65536"/>
                <a:gd name="T21" fmla="*/ 0 w 80"/>
                <a:gd name="T22" fmla="*/ 0 h 105"/>
                <a:gd name="T23" fmla="*/ 80 w 80"/>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105">
                  <a:moveTo>
                    <a:pt x="14" y="105"/>
                  </a:moveTo>
                  <a:lnTo>
                    <a:pt x="0" y="105"/>
                  </a:lnTo>
                  <a:lnTo>
                    <a:pt x="0" y="89"/>
                  </a:lnTo>
                  <a:lnTo>
                    <a:pt x="66" y="0"/>
                  </a:lnTo>
                  <a:lnTo>
                    <a:pt x="80" y="0"/>
                  </a:lnTo>
                  <a:lnTo>
                    <a:pt x="80" y="16"/>
                  </a:lnTo>
                  <a:lnTo>
                    <a:pt x="14" y="105"/>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94" name="Freeform 221"/>
            <p:cNvSpPr>
              <a:spLocks/>
            </p:cNvSpPr>
            <p:nvPr/>
          </p:nvSpPr>
          <p:spPr bwMode="auto">
            <a:xfrm>
              <a:off x="4147" y="1872"/>
              <a:ext cx="41" cy="93"/>
            </a:xfrm>
            <a:custGeom>
              <a:avLst/>
              <a:gdLst>
                <a:gd name="T0" fmla="*/ 1 w 82"/>
                <a:gd name="T1" fmla="*/ 12 h 185"/>
                <a:gd name="T2" fmla="*/ 0 w 82"/>
                <a:gd name="T3" fmla="*/ 12 h 185"/>
                <a:gd name="T4" fmla="*/ 0 w 82"/>
                <a:gd name="T5" fmla="*/ 11 h 185"/>
                <a:gd name="T6" fmla="*/ 5 w 82"/>
                <a:gd name="T7" fmla="*/ 0 h 185"/>
                <a:gd name="T8" fmla="*/ 5 w 82"/>
                <a:gd name="T9" fmla="*/ 0 h 185"/>
                <a:gd name="T10" fmla="*/ 5 w 82"/>
                <a:gd name="T11" fmla="*/ 1 h 185"/>
                <a:gd name="T12" fmla="*/ 1 w 82"/>
                <a:gd name="T13" fmla="*/ 12 h 185"/>
                <a:gd name="T14" fmla="*/ 0 60000 65536"/>
                <a:gd name="T15" fmla="*/ 0 60000 65536"/>
                <a:gd name="T16" fmla="*/ 0 60000 65536"/>
                <a:gd name="T17" fmla="*/ 0 60000 65536"/>
                <a:gd name="T18" fmla="*/ 0 60000 65536"/>
                <a:gd name="T19" fmla="*/ 0 60000 65536"/>
                <a:gd name="T20" fmla="*/ 0 60000 65536"/>
                <a:gd name="T21" fmla="*/ 0 w 82"/>
                <a:gd name="T22" fmla="*/ 0 h 185"/>
                <a:gd name="T23" fmla="*/ 82 w 82"/>
                <a:gd name="T24" fmla="*/ 185 h 1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185">
                  <a:moveTo>
                    <a:pt x="14" y="185"/>
                  </a:moveTo>
                  <a:lnTo>
                    <a:pt x="0" y="185"/>
                  </a:lnTo>
                  <a:lnTo>
                    <a:pt x="0" y="169"/>
                  </a:lnTo>
                  <a:lnTo>
                    <a:pt x="68" y="0"/>
                  </a:lnTo>
                  <a:lnTo>
                    <a:pt x="82" y="0"/>
                  </a:lnTo>
                  <a:lnTo>
                    <a:pt x="82" y="14"/>
                  </a:lnTo>
                  <a:lnTo>
                    <a:pt x="14" y="185"/>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95" name="Rectangle 222"/>
            <p:cNvSpPr>
              <a:spLocks noChangeArrowheads="1"/>
            </p:cNvSpPr>
            <p:nvPr/>
          </p:nvSpPr>
          <p:spPr bwMode="auto">
            <a:xfrm>
              <a:off x="4181" y="1872"/>
              <a:ext cx="41" cy="7"/>
            </a:xfrm>
            <a:prstGeom prst="rect">
              <a:avLst/>
            </a:prstGeom>
            <a:solidFill>
              <a:srgbClr val="DD0806"/>
            </a:solidFill>
            <a:ln w="9525">
              <a:noFill/>
              <a:miter lim="800000"/>
              <a:headEnd/>
              <a:tailEnd/>
            </a:ln>
          </p:spPr>
          <p:txBody>
            <a:bodyPr/>
            <a:lstStyle/>
            <a:p>
              <a:endParaRPr lang="en-US">
                <a:latin typeface="Gill Sans MT" pitchFamily="34" charset="0"/>
              </a:endParaRPr>
            </a:p>
          </p:txBody>
        </p:sp>
        <p:sp>
          <p:nvSpPr>
            <p:cNvPr id="20596" name="Freeform 223"/>
            <p:cNvSpPr>
              <a:spLocks/>
            </p:cNvSpPr>
            <p:nvPr/>
          </p:nvSpPr>
          <p:spPr bwMode="auto">
            <a:xfrm>
              <a:off x="4214" y="1748"/>
              <a:ext cx="41" cy="131"/>
            </a:xfrm>
            <a:custGeom>
              <a:avLst/>
              <a:gdLst>
                <a:gd name="T0" fmla="*/ 1 w 82"/>
                <a:gd name="T1" fmla="*/ 16 h 264"/>
                <a:gd name="T2" fmla="*/ 0 w 82"/>
                <a:gd name="T3" fmla="*/ 16 h 264"/>
                <a:gd name="T4" fmla="*/ 0 w 82"/>
                <a:gd name="T5" fmla="*/ 15 h 264"/>
                <a:gd name="T6" fmla="*/ 5 w 82"/>
                <a:gd name="T7" fmla="*/ 0 h 264"/>
                <a:gd name="T8" fmla="*/ 5 w 82"/>
                <a:gd name="T9" fmla="*/ 0 h 264"/>
                <a:gd name="T10" fmla="*/ 5 w 82"/>
                <a:gd name="T11" fmla="*/ 0 h 264"/>
                <a:gd name="T12" fmla="*/ 1 w 82"/>
                <a:gd name="T13" fmla="*/ 16 h 264"/>
                <a:gd name="T14" fmla="*/ 0 60000 65536"/>
                <a:gd name="T15" fmla="*/ 0 60000 65536"/>
                <a:gd name="T16" fmla="*/ 0 60000 65536"/>
                <a:gd name="T17" fmla="*/ 0 60000 65536"/>
                <a:gd name="T18" fmla="*/ 0 60000 65536"/>
                <a:gd name="T19" fmla="*/ 0 60000 65536"/>
                <a:gd name="T20" fmla="*/ 0 60000 65536"/>
                <a:gd name="T21" fmla="*/ 0 w 82"/>
                <a:gd name="T22" fmla="*/ 0 h 264"/>
                <a:gd name="T23" fmla="*/ 82 w 82"/>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264">
                  <a:moveTo>
                    <a:pt x="16" y="264"/>
                  </a:moveTo>
                  <a:lnTo>
                    <a:pt x="0" y="264"/>
                  </a:lnTo>
                  <a:lnTo>
                    <a:pt x="0" y="250"/>
                  </a:lnTo>
                  <a:lnTo>
                    <a:pt x="68" y="0"/>
                  </a:lnTo>
                  <a:lnTo>
                    <a:pt x="82" y="0"/>
                  </a:lnTo>
                  <a:lnTo>
                    <a:pt x="82" y="14"/>
                  </a:lnTo>
                  <a:lnTo>
                    <a:pt x="16" y="264"/>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97" name="Rectangle 224"/>
            <p:cNvSpPr>
              <a:spLocks noChangeArrowheads="1"/>
            </p:cNvSpPr>
            <p:nvPr/>
          </p:nvSpPr>
          <p:spPr bwMode="auto">
            <a:xfrm>
              <a:off x="4248" y="1748"/>
              <a:ext cx="41" cy="7"/>
            </a:xfrm>
            <a:prstGeom prst="rect">
              <a:avLst/>
            </a:prstGeom>
            <a:solidFill>
              <a:srgbClr val="DD0806"/>
            </a:solidFill>
            <a:ln w="9525">
              <a:noFill/>
              <a:miter lim="800000"/>
              <a:headEnd/>
              <a:tailEnd/>
            </a:ln>
          </p:spPr>
          <p:txBody>
            <a:bodyPr/>
            <a:lstStyle/>
            <a:p>
              <a:endParaRPr lang="en-US">
                <a:latin typeface="Gill Sans MT" pitchFamily="34" charset="0"/>
              </a:endParaRPr>
            </a:p>
          </p:txBody>
        </p:sp>
        <p:sp>
          <p:nvSpPr>
            <p:cNvPr id="20598" name="Freeform 225"/>
            <p:cNvSpPr>
              <a:spLocks/>
            </p:cNvSpPr>
            <p:nvPr/>
          </p:nvSpPr>
          <p:spPr bwMode="auto">
            <a:xfrm>
              <a:off x="4281" y="1696"/>
              <a:ext cx="41" cy="59"/>
            </a:xfrm>
            <a:custGeom>
              <a:avLst/>
              <a:gdLst>
                <a:gd name="T0" fmla="*/ 1 w 82"/>
                <a:gd name="T1" fmla="*/ 8 h 117"/>
                <a:gd name="T2" fmla="*/ 0 w 82"/>
                <a:gd name="T3" fmla="*/ 8 h 117"/>
                <a:gd name="T4" fmla="*/ 0 w 82"/>
                <a:gd name="T5" fmla="*/ 7 h 117"/>
                <a:gd name="T6" fmla="*/ 5 w 82"/>
                <a:gd name="T7" fmla="*/ 0 h 117"/>
                <a:gd name="T8" fmla="*/ 5 w 82"/>
                <a:gd name="T9" fmla="*/ 0 h 117"/>
                <a:gd name="T10" fmla="*/ 5 w 82"/>
                <a:gd name="T11" fmla="*/ 1 h 117"/>
                <a:gd name="T12" fmla="*/ 1 w 82"/>
                <a:gd name="T13" fmla="*/ 8 h 117"/>
                <a:gd name="T14" fmla="*/ 0 60000 65536"/>
                <a:gd name="T15" fmla="*/ 0 60000 65536"/>
                <a:gd name="T16" fmla="*/ 0 60000 65536"/>
                <a:gd name="T17" fmla="*/ 0 60000 65536"/>
                <a:gd name="T18" fmla="*/ 0 60000 65536"/>
                <a:gd name="T19" fmla="*/ 0 60000 65536"/>
                <a:gd name="T20" fmla="*/ 0 60000 65536"/>
                <a:gd name="T21" fmla="*/ 0 w 82"/>
                <a:gd name="T22" fmla="*/ 0 h 117"/>
                <a:gd name="T23" fmla="*/ 82 w 82"/>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117">
                  <a:moveTo>
                    <a:pt x="16" y="117"/>
                  </a:moveTo>
                  <a:lnTo>
                    <a:pt x="0" y="117"/>
                  </a:lnTo>
                  <a:lnTo>
                    <a:pt x="0" y="103"/>
                  </a:lnTo>
                  <a:lnTo>
                    <a:pt x="67" y="0"/>
                  </a:lnTo>
                  <a:lnTo>
                    <a:pt x="82" y="0"/>
                  </a:lnTo>
                  <a:lnTo>
                    <a:pt x="82" y="14"/>
                  </a:lnTo>
                  <a:lnTo>
                    <a:pt x="16" y="117"/>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599" name="Freeform 226"/>
            <p:cNvSpPr>
              <a:spLocks/>
            </p:cNvSpPr>
            <p:nvPr/>
          </p:nvSpPr>
          <p:spPr bwMode="auto">
            <a:xfrm>
              <a:off x="4315" y="1643"/>
              <a:ext cx="41" cy="60"/>
            </a:xfrm>
            <a:custGeom>
              <a:avLst/>
              <a:gdLst>
                <a:gd name="T0" fmla="*/ 1 w 82"/>
                <a:gd name="T1" fmla="*/ 8 h 120"/>
                <a:gd name="T2" fmla="*/ 0 w 82"/>
                <a:gd name="T3" fmla="*/ 8 h 120"/>
                <a:gd name="T4" fmla="*/ 0 w 82"/>
                <a:gd name="T5" fmla="*/ 7 h 120"/>
                <a:gd name="T6" fmla="*/ 5 w 82"/>
                <a:gd name="T7" fmla="*/ 0 h 120"/>
                <a:gd name="T8" fmla="*/ 5 w 82"/>
                <a:gd name="T9" fmla="*/ 0 h 120"/>
                <a:gd name="T10" fmla="*/ 5 w 82"/>
                <a:gd name="T11" fmla="*/ 1 h 120"/>
                <a:gd name="T12" fmla="*/ 1 w 82"/>
                <a:gd name="T13" fmla="*/ 8 h 120"/>
                <a:gd name="T14" fmla="*/ 0 60000 65536"/>
                <a:gd name="T15" fmla="*/ 0 60000 65536"/>
                <a:gd name="T16" fmla="*/ 0 60000 65536"/>
                <a:gd name="T17" fmla="*/ 0 60000 65536"/>
                <a:gd name="T18" fmla="*/ 0 60000 65536"/>
                <a:gd name="T19" fmla="*/ 0 60000 65536"/>
                <a:gd name="T20" fmla="*/ 0 60000 65536"/>
                <a:gd name="T21" fmla="*/ 0 w 82"/>
                <a:gd name="T22" fmla="*/ 0 h 120"/>
                <a:gd name="T23" fmla="*/ 82 w 82"/>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120">
                  <a:moveTo>
                    <a:pt x="15" y="120"/>
                  </a:moveTo>
                  <a:lnTo>
                    <a:pt x="0" y="120"/>
                  </a:lnTo>
                  <a:lnTo>
                    <a:pt x="0" y="106"/>
                  </a:lnTo>
                  <a:lnTo>
                    <a:pt x="68" y="0"/>
                  </a:lnTo>
                  <a:lnTo>
                    <a:pt x="82" y="0"/>
                  </a:lnTo>
                  <a:lnTo>
                    <a:pt x="82" y="16"/>
                  </a:lnTo>
                  <a:lnTo>
                    <a:pt x="15" y="120"/>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600" name="Freeform 227"/>
            <p:cNvSpPr>
              <a:spLocks/>
            </p:cNvSpPr>
            <p:nvPr/>
          </p:nvSpPr>
          <p:spPr bwMode="auto">
            <a:xfrm>
              <a:off x="4349" y="1588"/>
              <a:ext cx="40" cy="63"/>
            </a:xfrm>
            <a:custGeom>
              <a:avLst/>
              <a:gdLst>
                <a:gd name="T0" fmla="*/ 1 w 80"/>
                <a:gd name="T1" fmla="*/ 8 h 126"/>
                <a:gd name="T2" fmla="*/ 0 w 80"/>
                <a:gd name="T3" fmla="*/ 8 h 126"/>
                <a:gd name="T4" fmla="*/ 0 w 80"/>
                <a:gd name="T5" fmla="*/ 7 h 126"/>
                <a:gd name="T6" fmla="*/ 5 w 80"/>
                <a:gd name="T7" fmla="*/ 0 h 126"/>
                <a:gd name="T8" fmla="*/ 5 w 80"/>
                <a:gd name="T9" fmla="*/ 0 h 126"/>
                <a:gd name="T10" fmla="*/ 5 w 80"/>
                <a:gd name="T11" fmla="*/ 1 h 126"/>
                <a:gd name="T12" fmla="*/ 1 w 80"/>
                <a:gd name="T13" fmla="*/ 8 h 126"/>
                <a:gd name="T14" fmla="*/ 0 60000 65536"/>
                <a:gd name="T15" fmla="*/ 0 60000 65536"/>
                <a:gd name="T16" fmla="*/ 0 60000 65536"/>
                <a:gd name="T17" fmla="*/ 0 60000 65536"/>
                <a:gd name="T18" fmla="*/ 0 60000 65536"/>
                <a:gd name="T19" fmla="*/ 0 60000 65536"/>
                <a:gd name="T20" fmla="*/ 0 60000 65536"/>
                <a:gd name="T21" fmla="*/ 0 w 80"/>
                <a:gd name="T22" fmla="*/ 0 h 126"/>
                <a:gd name="T23" fmla="*/ 80 w 80"/>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126">
                  <a:moveTo>
                    <a:pt x="14" y="126"/>
                  </a:moveTo>
                  <a:lnTo>
                    <a:pt x="0" y="126"/>
                  </a:lnTo>
                  <a:lnTo>
                    <a:pt x="0" y="110"/>
                  </a:lnTo>
                  <a:lnTo>
                    <a:pt x="66" y="0"/>
                  </a:lnTo>
                  <a:lnTo>
                    <a:pt x="80" y="0"/>
                  </a:lnTo>
                  <a:lnTo>
                    <a:pt x="80" y="14"/>
                  </a:lnTo>
                  <a:lnTo>
                    <a:pt x="14" y="126"/>
                  </a:lnTo>
                  <a:close/>
                </a:path>
              </a:pathLst>
            </a:custGeom>
            <a:solidFill>
              <a:srgbClr val="DD0806"/>
            </a:solidFill>
            <a:ln w="9525">
              <a:noFill/>
              <a:round/>
              <a:headEnd/>
              <a:tailEnd/>
            </a:ln>
          </p:spPr>
          <p:txBody>
            <a:bodyPr/>
            <a:lstStyle/>
            <a:p>
              <a:endParaRPr lang="en-US">
                <a:latin typeface="Gill Sans MT" pitchFamily="34" charset="0"/>
              </a:endParaRPr>
            </a:p>
          </p:txBody>
        </p:sp>
        <p:sp>
          <p:nvSpPr>
            <p:cNvPr id="20601" name="Oval 228"/>
            <p:cNvSpPr>
              <a:spLocks noChangeArrowheads="1"/>
            </p:cNvSpPr>
            <p:nvPr/>
          </p:nvSpPr>
          <p:spPr bwMode="auto">
            <a:xfrm>
              <a:off x="2424" y="3307"/>
              <a:ext cx="46"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02" name="Oval 229"/>
            <p:cNvSpPr>
              <a:spLocks noChangeArrowheads="1"/>
            </p:cNvSpPr>
            <p:nvPr/>
          </p:nvSpPr>
          <p:spPr bwMode="auto">
            <a:xfrm>
              <a:off x="2625" y="3285"/>
              <a:ext cx="46"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03" name="Oval 230"/>
            <p:cNvSpPr>
              <a:spLocks noChangeArrowheads="1"/>
            </p:cNvSpPr>
            <p:nvPr/>
          </p:nvSpPr>
          <p:spPr bwMode="auto">
            <a:xfrm>
              <a:off x="2692" y="3268"/>
              <a:ext cx="45"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04" name="Oval 231"/>
            <p:cNvSpPr>
              <a:spLocks noChangeArrowheads="1"/>
            </p:cNvSpPr>
            <p:nvPr/>
          </p:nvSpPr>
          <p:spPr bwMode="auto">
            <a:xfrm>
              <a:off x="2759" y="3147"/>
              <a:ext cx="45" cy="46"/>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05" name="Oval 232"/>
            <p:cNvSpPr>
              <a:spLocks noChangeArrowheads="1"/>
            </p:cNvSpPr>
            <p:nvPr/>
          </p:nvSpPr>
          <p:spPr bwMode="auto">
            <a:xfrm>
              <a:off x="2825" y="3129"/>
              <a:ext cx="46"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06" name="Oval 233"/>
            <p:cNvSpPr>
              <a:spLocks noChangeArrowheads="1"/>
            </p:cNvSpPr>
            <p:nvPr/>
          </p:nvSpPr>
          <p:spPr bwMode="auto">
            <a:xfrm>
              <a:off x="2859" y="3062"/>
              <a:ext cx="46"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07" name="Oval 234"/>
            <p:cNvSpPr>
              <a:spLocks noChangeArrowheads="1"/>
            </p:cNvSpPr>
            <p:nvPr/>
          </p:nvSpPr>
          <p:spPr bwMode="auto">
            <a:xfrm>
              <a:off x="2959" y="2991"/>
              <a:ext cx="45" cy="46"/>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08" name="Oval 235"/>
            <p:cNvSpPr>
              <a:spLocks noChangeArrowheads="1"/>
            </p:cNvSpPr>
            <p:nvPr/>
          </p:nvSpPr>
          <p:spPr bwMode="auto">
            <a:xfrm>
              <a:off x="3126" y="2799"/>
              <a:ext cx="46"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09" name="Oval 236"/>
            <p:cNvSpPr>
              <a:spLocks noChangeArrowheads="1"/>
            </p:cNvSpPr>
            <p:nvPr/>
          </p:nvSpPr>
          <p:spPr bwMode="auto">
            <a:xfrm>
              <a:off x="3293" y="2719"/>
              <a:ext cx="46"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10" name="Oval 237"/>
            <p:cNvSpPr>
              <a:spLocks noChangeArrowheads="1"/>
            </p:cNvSpPr>
            <p:nvPr/>
          </p:nvSpPr>
          <p:spPr bwMode="auto">
            <a:xfrm>
              <a:off x="3360" y="2648"/>
              <a:ext cx="46" cy="46"/>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11" name="Oval 238"/>
            <p:cNvSpPr>
              <a:spLocks noChangeArrowheads="1"/>
            </p:cNvSpPr>
            <p:nvPr/>
          </p:nvSpPr>
          <p:spPr bwMode="auto">
            <a:xfrm>
              <a:off x="3527" y="2612"/>
              <a:ext cx="46" cy="46"/>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12" name="Oval 239"/>
            <p:cNvSpPr>
              <a:spLocks noChangeArrowheads="1"/>
            </p:cNvSpPr>
            <p:nvPr/>
          </p:nvSpPr>
          <p:spPr bwMode="auto">
            <a:xfrm>
              <a:off x="3594" y="2546"/>
              <a:ext cx="45"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13" name="Oval 240"/>
            <p:cNvSpPr>
              <a:spLocks noChangeArrowheads="1"/>
            </p:cNvSpPr>
            <p:nvPr/>
          </p:nvSpPr>
          <p:spPr bwMode="auto">
            <a:xfrm>
              <a:off x="3628" y="2473"/>
              <a:ext cx="45" cy="46"/>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14" name="Oval 241"/>
            <p:cNvSpPr>
              <a:spLocks noChangeArrowheads="1"/>
            </p:cNvSpPr>
            <p:nvPr/>
          </p:nvSpPr>
          <p:spPr bwMode="auto">
            <a:xfrm>
              <a:off x="3661" y="2434"/>
              <a:ext cx="45" cy="46"/>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15" name="Oval 242"/>
            <p:cNvSpPr>
              <a:spLocks noChangeArrowheads="1"/>
            </p:cNvSpPr>
            <p:nvPr/>
          </p:nvSpPr>
          <p:spPr bwMode="auto">
            <a:xfrm>
              <a:off x="3795" y="2360"/>
              <a:ext cx="46" cy="46"/>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16" name="Oval 243"/>
            <p:cNvSpPr>
              <a:spLocks noChangeArrowheads="1"/>
            </p:cNvSpPr>
            <p:nvPr/>
          </p:nvSpPr>
          <p:spPr bwMode="auto">
            <a:xfrm>
              <a:off x="3828" y="2297"/>
              <a:ext cx="45"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17" name="Oval 244"/>
            <p:cNvSpPr>
              <a:spLocks noChangeArrowheads="1"/>
            </p:cNvSpPr>
            <p:nvPr/>
          </p:nvSpPr>
          <p:spPr bwMode="auto">
            <a:xfrm>
              <a:off x="3929" y="2156"/>
              <a:ext cx="45"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18" name="Oval 245"/>
            <p:cNvSpPr>
              <a:spLocks noChangeArrowheads="1"/>
            </p:cNvSpPr>
            <p:nvPr/>
          </p:nvSpPr>
          <p:spPr bwMode="auto">
            <a:xfrm>
              <a:off x="3962" y="2143"/>
              <a:ext cx="45" cy="46"/>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19" name="Oval 246"/>
            <p:cNvSpPr>
              <a:spLocks noChangeArrowheads="1"/>
            </p:cNvSpPr>
            <p:nvPr/>
          </p:nvSpPr>
          <p:spPr bwMode="auto">
            <a:xfrm>
              <a:off x="3995" y="2123"/>
              <a:ext cx="46"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20" name="Oval 247"/>
            <p:cNvSpPr>
              <a:spLocks noChangeArrowheads="1"/>
            </p:cNvSpPr>
            <p:nvPr/>
          </p:nvSpPr>
          <p:spPr bwMode="auto">
            <a:xfrm>
              <a:off x="4029" y="2108"/>
              <a:ext cx="46"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21" name="Oval 248"/>
            <p:cNvSpPr>
              <a:spLocks noChangeArrowheads="1"/>
            </p:cNvSpPr>
            <p:nvPr/>
          </p:nvSpPr>
          <p:spPr bwMode="auto">
            <a:xfrm>
              <a:off x="4062" y="1983"/>
              <a:ext cx="45"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22" name="Oval 249"/>
            <p:cNvSpPr>
              <a:spLocks noChangeArrowheads="1"/>
            </p:cNvSpPr>
            <p:nvPr/>
          </p:nvSpPr>
          <p:spPr bwMode="auto">
            <a:xfrm>
              <a:off x="4096" y="1983"/>
              <a:ext cx="45"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23" name="Oval 250"/>
            <p:cNvSpPr>
              <a:spLocks noChangeArrowheads="1"/>
            </p:cNvSpPr>
            <p:nvPr/>
          </p:nvSpPr>
          <p:spPr bwMode="auto">
            <a:xfrm>
              <a:off x="4129" y="1939"/>
              <a:ext cx="45"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24" name="Oval 251"/>
            <p:cNvSpPr>
              <a:spLocks noChangeArrowheads="1"/>
            </p:cNvSpPr>
            <p:nvPr/>
          </p:nvSpPr>
          <p:spPr bwMode="auto">
            <a:xfrm>
              <a:off x="4163" y="1854"/>
              <a:ext cx="45"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25" name="Oval 252"/>
            <p:cNvSpPr>
              <a:spLocks noChangeArrowheads="1"/>
            </p:cNvSpPr>
            <p:nvPr/>
          </p:nvSpPr>
          <p:spPr bwMode="auto">
            <a:xfrm>
              <a:off x="4196" y="1854"/>
              <a:ext cx="45"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26" name="Oval 253"/>
            <p:cNvSpPr>
              <a:spLocks noChangeArrowheads="1"/>
            </p:cNvSpPr>
            <p:nvPr/>
          </p:nvSpPr>
          <p:spPr bwMode="auto">
            <a:xfrm>
              <a:off x="4229" y="1729"/>
              <a:ext cx="46"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27" name="Oval 254"/>
            <p:cNvSpPr>
              <a:spLocks noChangeArrowheads="1"/>
            </p:cNvSpPr>
            <p:nvPr/>
          </p:nvSpPr>
          <p:spPr bwMode="auto">
            <a:xfrm>
              <a:off x="4263" y="1729"/>
              <a:ext cx="45" cy="45"/>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28" name="Oval 255"/>
            <p:cNvSpPr>
              <a:spLocks noChangeArrowheads="1"/>
            </p:cNvSpPr>
            <p:nvPr/>
          </p:nvSpPr>
          <p:spPr bwMode="auto">
            <a:xfrm>
              <a:off x="4296" y="1677"/>
              <a:ext cx="45" cy="46"/>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29" name="Oval 256"/>
            <p:cNvSpPr>
              <a:spLocks noChangeArrowheads="1"/>
            </p:cNvSpPr>
            <p:nvPr/>
          </p:nvSpPr>
          <p:spPr bwMode="auto">
            <a:xfrm>
              <a:off x="4330" y="1625"/>
              <a:ext cx="45" cy="46"/>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30" name="Oval 257"/>
            <p:cNvSpPr>
              <a:spLocks noChangeArrowheads="1"/>
            </p:cNvSpPr>
            <p:nvPr/>
          </p:nvSpPr>
          <p:spPr bwMode="auto">
            <a:xfrm>
              <a:off x="4363" y="1569"/>
              <a:ext cx="45" cy="46"/>
            </a:xfrm>
            <a:prstGeom prst="ellipse">
              <a:avLst/>
            </a:prstGeom>
            <a:noFill/>
            <a:ln w="3175">
              <a:solidFill>
                <a:srgbClr val="DD0806"/>
              </a:solidFill>
              <a:round/>
              <a:headEnd/>
              <a:tailEnd/>
            </a:ln>
          </p:spPr>
          <p:txBody>
            <a:bodyPr/>
            <a:lstStyle/>
            <a:p>
              <a:endParaRPr lang="en-US">
                <a:latin typeface="Gill Sans MT" pitchFamily="34" charset="0"/>
              </a:endParaRPr>
            </a:p>
          </p:txBody>
        </p:sp>
        <p:sp>
          <p:nvSpPr>
            <p:cNvPr id="20631" name="Freeform 258"/>
            <p:cNvSpPr>
              <a:spLocks/>
            </p:cNvSpPr>
            <p:nvPr/>
          </p:nvSpPr>
          <p:spPr bwMode="auto">
            <a:xfrm>
              <a:off x="3360" y="825"/>
              <a:ext cx="1599" cy="2161"/>
            </a:xfrm>
            <a:custGeom>
              <a:avLst/>
              <a:gdLst>
                <a:gd name="T0" fmla="*/ 0 w 1797"/>
                <a:gd name="T1" fmla="*/ 1532 h 2424"/>
                <a:gd name="T2" fmla="*/ 1125 w 1797"/>
                <a:gd name="T3" fmla="*/ 0 h 2424"/>
                <a:gd name="T4" fmla="*/ 1127 w 1797"/>
                <a:gd name="T5" fmla="*/ 0 h 2424"/>
                <a:gd name="T6" fmla="*/ 0 60000 65536"/>
                <a:gd name="T7" fmla="*/ 0 60000 65536"/>
                <a:gd name="T8" fmla="*/ 0 60000 65536"/>
                <a:gd name="T9" fmla="*/ 0 w 1797"/>
                <a:gd name="T10" fmla="*/ 0 h 2424"/>
                <a:gd name="T11" fmla="*/ 1797 w 1797"/>
                <a:gd name="T12" fmla="*/ 2424 h 2424"/>
              </a:gdLst>
              <a:ahLst/>
              <a:cxnLst>
                <a:cxn ang="T6">
                  <a:pos x="T0" y="T1"/>
                </a:cxn>
                <a:cxn ang="T7">
                  <a:pos x="T2" y="T3"/>
                </a:cxn>
                <a:cxn ang="T8">
                  <a:pos x="T4" y="T5"/>
                </a:cxn>
              </a:cxnLst>
              <a:rect l="T9" t="T10" r="T11" b="T12"/>
              <a:pathLst>
                <a:path w="1797" h="2424">
                  <a:moveTo>
                    <a:pt x="0" y="2424"/>
                  </a:moveTo>
                  <a:lnTo>
                    <a:pt x="1795" y="0"/>
                  </a:lnTo>
                  <a:lnTo>
                    <a:pt x="1797" y="0"/>
                  </a:lnTo>
                </a:path>
              </a:pathLst>
            </a:custGeom>
            <a:noFill/>
            <a:ln w="3175">
              <a:solidFill>
                <a:srgbClr val="000000"/>
              </a:solidFill>
              <a:round/>
              <a:headEnd/>
              <a:tailEnd/>
            </a:ln>
          </p:spPr>
          <p:txBody>
            <a:bodyPr/>
            <a:lstStyle/>
            <a:p>
              <a:endParaRPr lang="en-US">
                <a:latin typeface="Gill Sans MT" pitchFamily="34" charset="0"/>
              </a:endParaRPr>
            </a:p>
          </p:txBody>
        </p:sp>
      </p:grpSp>
      <p:sp>
        <p:nvSpPr>
          <p:cNvPr id="599360" name="Text Box 320"/>
          <p:cNvSpPr txBox="1">
            <a:spLocks noChangeArrowheads="1"/>
          </p:cNvSpPr>
          <p:nvPr/>
        </p:nvSpPr>
        <p:spPr bwMode="auto">
          <a:xfrm rot="-5400000">
            <a:off x="8466167" y="4203544"/>
            <a:ext cx="952441" cy="459100"/>
          </a:xfrm>
          <a:prstGeom prst="rect">
            <a:avLst/>
          </a:prstGeom>
          <a:noFill/>
          <a:ln w="12700">
            <a:noFill/>
            <a:prstDash val="lgDash"/>
            <a:miter lim="800000"/>
            <a:headEnd/>
            <a:tailEnd/>
          </a:ln>
          <a:effectLst>
            <a:prstShdw prst="shdw17" dist="17961" dir="2700000">
              <a:schemeClr val="accent1">
                <a:gamma/>
                <a:shade val="60000"/>
                <a:invGamma/>
              </a:schemeClr>
            </a:prstShdw>
          </a:effectLst>
        </p:spPr>
        <p:txBody>
          <a:bodyPr wrap="none" lIns="90488" tIns="44450" rIns="90488" bIns="44450">
            <a:spAutoFit/>
          </a:bodyPr>
          <a:lstStyle/>
          <a:p>
            <a:pPr fontAlgn="auto">
              <a:spcBef>
                <a:spcPts val="0"/>
              </a:spcBef>
              <a:spcAft>
                <a:spcPts val="0"/>
              </a:spcAft>
              <a:defRPr/>
            </a:pPr>
            <a:r>
              <a:rPr lang="en-US" sz="2400">
                <a:latin typeface="Gill Sans MT" pitchFamily="34" charset="0"/>
              </a:rPr>
              <a:t>Cores</a:t>
            </a:r>
          </a:p>
        </p:txBody>
      </p:sp>
      <p:sp>
        <p:nvSpPr>
          <p:cNvPr id="599362" name="Text Box 322"/>
          <p:cNvSpPr txBox="1">
            <a:spLocks noChangeArrowheads="1"/>
          </p:cNvSpPr>
          <p:nvPr/>
        </p:nvSpPr>
        <p:spPr bwMode="auto">
          <a:xfrm>
            <a:off x="5573713" y="3305175"/>
            <a:ext cx="1719061" cy="366767"/>
          </a:xfrm>
          <a:prstGeom prst="rect">
            <a:avLst/>
          </a:prstGeom>
          <a:noFill/>
          <a:ln w="12700">
            <a:noFill/>
            <a:prstDash val="lgDash"/>
            <a:miter lim="800000"/>
            <a:headEnd/>
            <a:tailEnd/>
          </a:ln>
          <a:effectLst>
            <a:prstShdw prst="shdw17" dist="17961" dir="2700000">
              <a:schemeClr val="accent1">
                <a:gamma/>
                <a:shade val="60000"/>
                <a:invGamma/>
              </a:schemeClr>
            </a:prstShdw>
          </a:effectLst>
        </p:spPr>
        <p:txBody>
          <a:bodyPr wrap="none" lIns="90488" tIns="44450" rIns="90488" bIns="44450">
            <a:spAutoFit/>
          </a:bodyPr>
          <a:lstStyle/>
          <a:p>
            <a:pPr fontAlgn="auto">
              <a:spcBef>
                <a:spcPts val="0"/>
              </a:spcBef>
              <a:spcAft>
                <a:spcPts val="0"/>
              </a:spcAft>
              <a:defRPr/>
            </a:pPr>
            <a:r>
              <a:rPr lang="en-US">
                <a:latin typeface="Gill Sans MT" pitchFamily="34" charset="0"/>
              </a:rPr>
              <a:t>Supercomputers</a:t>
            </a:r>
          </a:p>
        </p:txBody>
      </p:sp>
      <p:sp>
        <p:nvSpPr>
          <p:cNvPr id="599363" name="Text Box 323"/>
          <p:cNvSpPr txBox="1">
            <a:spLocks noChangeArrowheads="1"/>
          </p:cNvSpPr>
          <p:nvPr/>
        </p:nvSpPr>
        <p:spPr bwMode="auto">
          <a:xfrm>
            <a:off x="7046913" y="5173663"/>
            <a:ext cx="1372172" cy="643766"/>
          </a:xfrm>
          <a:prstGeom prst="rect">
            <a:avLst/>
          </a:prstGeom>
          <a:noFill/>
          <a:ln w="12700">
            <a:noFill/>
            <a:prstDash val="lgDash"/>
            <a:miter lim="800000"/>
            <a:headEnd/>
            <a:tailEnd/>
          </a:ln>
          <a:effectLst>
            <a:prstShdw prst="shdw17" dist="17961" dir="2700000">
              <a:schemeClr val="accent1">
                <a:gamma/>
                <a:shade val="60000"/>
                <a:invGamma/>
              </a:schemeClr>
            </a:prstShdw>
          </a:effectLst>
        </p:spPr>
        <p:txBody>
          <a:bodyPr wrap="none" lIns="90488" tIns="44450" rIns="90488" bIns="44450">
            <a:spAutoFit/>
          </a:bodyPr>
          <a:lstStyle/>
          <a:p>
            <a:pPr fontAlgn="auto">
              <a:spcBef>
                <a:spcPts val="0"/>
              </a:spcBef>
              <a:spcAft>
                <a:spcPts val="0"/>
              </a:spcAft>
              <a:defRPr/>
            </a:pPr>
            <a:r>
              <a:rPr lang="en-US">
                <a:latin typeface="Gill Sans MT" pitchFamily="34" charset="0"/>
              </a:rPr>
              <a:t>Workstation</a:t>
            </a:r>
          </a:p>
          <a:p>
            <a:pPr fontAlgn="auto">
              <a:spcBef>
                <a:spcPts val="0"/>
              </a:spcBef>
              <a:spcAft>
                <a:spcPts val="0"/>
              </a:spcAft>
              <a:defRPr/>
            </a:pPr>
            <a:r>
              <a:rPr lang="en-US">
                <a:latin typeface="Gill Sans MT" pitchFamily="34" charset="0"/>
              </a:rPr>
              <a:t>Performance</a:t>
            </a:r>
          </a:p>
        </p:txBody>
      </p:sp>
      <p:sp>
        <p:nvSpPr>
          <p:cNvPr id="20569" name="Line 324"/>
          <p:cNvSpPr>
            <a:spLocks noChangeShapeType="1"/>
          </p:cNvSpPr>
          <p:nvPr/>
        </p:nvSpPr>
        <p:spPr bwMode="auto">
          <a:xfrm>
            <a:off x="7358063" y="3495675"/>
            <a:ext cx="381000" cy="293688"/>
          </a:xfrm>
          <a:prstGeom prst="line">
            <a:avLst/>
          </a:prstGeom>
          <a:noFill/>
          <a:ln w="12700">
            <a:solidFill>
              <a:schemeClr val="tx1"/>
            </a:solidFill>
            <a:round/>
            <a:headEnd/>
            <a:tailEnd type="triangle" w="med" len="med"/>
          </a:ln>
        </p:spPr>
        <p:txBody>
          <a:bodyPr lIns="90488" tIns="44450" rIns="90488" bIns="44450"/>
          <a:lstStyle/>
          <a:p>
            <a:endParaRPr lang="en-US">
              <a:latin typeface="Gill Sans MT" pitchFamily="34" charset="0"/>
            </a:endParaRPr>
          </a:p>
        </p:txBody>
      </p:sp>
      <p:sp>
        <p:nvSpPr>
          <p:cNvPr id="20570" name="Oval 328" descr="Small grid"/>
          <p:cNvSpPr>
            <a:spLocks noChangeArrowheads="1"/>
          </p:cNvSpPr>
          <p:nvPr/>
        </p:nvSpPr>
        <p:spPr bwMode="auto">
          <a:xfrm rot="2151638">
            <a:off x="7832725" y="3305175"/>
            <a:ext cx="209550" cy="2008188"/>
          </a:xfrm>
          <a:prstGeom prst="ellipse">
            <a:avLst/>
          </a:prstGeom>
          <a:pattFill prst="smGrid">
            <a:fgClr>
              <a:srgbClr val="000000"/>
            </a:fgClr>
            <a:bgClr>
              <a:schemeClr val="bg1"/>
            </a:bgClr>
          </a:pattFill>
          <a:ln w="12700">
            <a:solidFill>
              <a:schemeClr val="tx1"/>
            </a:solidFill>
            <a:round/>
            <a:headEnd/>
            <a:tailEnd/>
          </a:ln>
        </p:spPr>
        <p:txBody>
          <a:bodyPr wrap="none" lIns="90488" tIns="44450" rIns="90488" bIns="44450" anchor="ctr"/>
          <a:lstStyle/>
          <a:p>
            <a:endParaRPr lang="en-US">
              <a:latin typeface="Gill Sans MT" pitchFamily="34" charset="0"/>
            </a:endParaRPr>
          </a:p>
        </p:txBody>
      </p:sp>
      <p:sp>
        <p:nvSpPr>
          <p:cNvPr id="20571" name="Line 330"/>
          <p:cNvSpPr>
            <a:spLocks noChangeShapeType="1"/>
          </p:cNvSpPr>
          <p:nvPr/>
        </p:nvSpPr>
        <p:spPr bwMode="auto">
          <a:xfrm flipV="1">
            <a:off x="7877175" y="4430713"/>
            <a:ext cx="157163" cy="703262"/>
          </a:xfrm>
          <a:prstGeom prst="line">
            <a:avLst/>
          </a:prstGeom>
          <a:noFill/>
          <a:ln w="12700">
            <a:solidFill>
              <a:schemeClr val="tx1"/>
            </a:solidFill>
            <a:prstDash val="lgDash"/>
            <a:round/>
            <a:headEnd/>
            <a:tailEnd type="triangle" w="med" len="med"/>
          </a:ln>
        </p:spPr>
        <p:txBody>
          <a:bodyPr lIns="90488" tIns="44450" rIns="90488" bIns="44450"/>
          <a:lstStyle/>
          <a:p>
            <a:endParaRPr lang="en-US">
              <a:latin typeface="Gill Sans MT"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63575" y="0"/>
            <a:ext cx="7816850" cy="1200329"/>
          </a:xfrm>
        </p:spPr>
        <p:txBody>
          <a:bodyPr/>
          <a:lstStyle/>
          <a:p>
            <a:pPr algn="ctr"/>
            <a:r>
              <a:rPr lang="en-US" sz="3600" dirty="0" smtClean="0">
                <a:latin typeface="Calibri" pitchFamily="34" charset="0"/>
              </a:rPr>
              <a:t>Physics-based Computational Engineering has great opportunities!</a:t>
            </a:r>
          </a:p>
        </p:txBody>
      </p:sp>
      <p:sp>
        <p:nvSpPr>
          <p:cNvPr id="21507" name="Content Placeholder 2"/>
          <p:cNvSpPr>
            <a:spLocks noGrp="1"/>
          </p:cNvSpPr>
          <p:nvPr>
            <p:ph idx="1"/>
          </p:nvPr>
        </p:nvSpPr>
        <p:spPr>
          <a:xfrm>
            <a:off x="400050" y="1287463"/>
            <a:ext cx="8229600" cy="5570756"/>
          </a:xfrm>
        </p:spPr>
        <p:txBody>
          <a:bodyPr/>
          <a:lstStyle/>
          <a:p>
            <a:pPr>
              <a:spcBef>
                <a:spcPts val="600"/>
              </a:spcBef>
            </a:pPr>
            <a:r>
              <a:rPr lang="en-US" sz="2800" dirty="0" smtClean="0">
                <a:latin typeface="Calibri" pitchFamily="34" charset="0"/>
              </a:rPr>
              <a:t>Computational Science won’t grow exponentially</a:t>
            </a:r>
          </a:p>
          <a:p>
            <a:pPr lvl="1"/>
            <a:r>
              <a:rPr lang="en-US" sz="2800" dirty="0" smtClean="0">
                <a:latin typeface="Calibri" pitchFamily="34" charset="0"/>
              </a:rPr>
              <a:t>Everyone involved in theoretical physics, theoretical chemistry, theoretical material science, etc. already use supercomputers</a:t>
            </a:r>
          </a:p>
          <a:p>
            <a:pPr>
              <a:spcBef>
                <a:spcPts val="600"/>
              </a:spcBef>
            </a:pPr>
            <a:r>
              <a:rPr lang="en-US" sz="2800" dirty="0" smtClean="0">
                <a:latin typeface="Calibri" pitchFamily="34" charset="0"/>
              </a:rPr>
              <a:t>Physics-based Computation Based Engineering—New frontier</a:t>
            </a:r>
          </a:p>
          <a:p>
            <a:pPr lvl="1"/>
            <a:r>
              <a:rPr lang="en-US" sz="2800" dirty="0" smtClean="0">
                <a:latin typeface="Calibri" pitchFamily="34" charset="0"/>
              </a:rPr>
              <a:t>Only a small fraction of engineers now use Computation Based Engineering (CE)</a:t>
            </a:r>
          </a:p>
          <a:p>
            <a:pPr>
              <a:spcBef>
                <a:spcPts val="600"/>
              </a:spcBef>
            </a:pPr>
            <a:r>
              <a:rPr lang="en-US" sz="2800" dirty="0" smtClean="0">
                <a:latin typeface="Calibri" pitchFamily="34" charset="0"/>
              </a:rPr>
              <a:t>Replace </a:t>
            </a:r>
            <a:r>
              <a:rPr lang="en-US" sz="2800" dirty="0" smtClean="0">
                <a:solidFill>
                  <a:srgbClr val="FF0000"/>
                </a:solidFill>
                <a:latin typeface="Calibri" pitchFamily="34" charset="0"/>
              </a:rPr>
              <a:t>physical design-build-test </a:t>
            </a:r>
            <a:r>
              <a:rPr lang="en-US" sz="2800" dirty="0" smtClean="0">
                <a:latin typeface="Calibri" pitchFamily="34" charset="0"/>
              </a:rPr>
              <a:t>iterations with </a:t>
            </a:r>
            <a:r>
              <a:rPr lang="en-US" sz="2800" dirty="0" smtClean="0">
                <a:solidFill>
                  <a:srgbClr val="FF0000"/>
                </a:solidFill>
                <a:latin typeface="Calibri" pitchFamily="34" charset="0"/>
              </a:rPr>
              <a:t>computational “Design Through Analysis” , i.e. CAD-mesh-analyze </a:t>
            </a:r>
            <a:r>
              <a:rPr lang="en-US" sz="2800" dirty="0" smtClean="0">
                <a:latin typeface="Calibri" pitchFamily="34" charset="0"/>
              </a:rPr>
              <a:t>iterations validated with a final physical test </a:t>
            </a:r>
          </a:p>
        </p:txBody>
      </p:sp>
      <p:sp>
        <p:nvSpPr>
          <p:cNvPr id="23557" name="Slide Number Placeholder 4"/>
          <p:cNvSpPr>
            <a:spLocks noGrp="1"/>
          </p:cNvSpPr>
          <p:nvPr>
            <p:ph type="sldNum" sz="quarter" idx="12"/>
          </p:nvPr>
        </p:nvSpPr>
        <p:spPr/>
        <p:txBody>
          <a:bodyPr/>
          <a:lstStyle/>
          <a:p>
            <a:pPr fontAlgn="base">
              <a:spcBef>
                <a:spcPct val="0"/>
              </a:spcBef>
              <a:spcAft>
                <a:spcPct val="0"/>
              </a:spcAft>
              <a:defRPr/>
            </a:pPr>
            <a:fld id="{5E14E43D-C563-4236-90C4-B7DFA4CD491F}" type="slidenum">
              <a:rPr lang="en-US" smtClean="0"/>
              <a:pPr fontAlgn="base">
                <a:spcBef>
                  <a:spcPct val="0"/>
                </a:spcBef>
                <a:spcAft>
                  <a:spcPct val="0"/>
                </a:spcAft>
                <a:defRPr/>
              </a:pPr>
              <a:t>7</a:t>
            </a:fld>
            <a:endParaRPr lang="en-US"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096963" y="0"/>
            <a:ext cx="7816850" cy="1200150"/>
          </a:xfrm>
        </p:spPr>
        <p:txBody>
          <a:bodyPr/>
          <a:lstStyle/>
          <a:p>
            <a:pPr algn="ctr"/>
            <a:r>
              <a:rPr lang="en-US" sz="3600" smtClean="0">
                <a:latin typeface="Calibri" pitchFamily="34" charset="0"/>
              </a:rPr>
              <a:t>Design-build-test describes many product cycles</a:t>
            </a:r>
          </a:p>
        </p:txBody>
      </p:sp>
      <p:sp>
        <p:nvSpPr>
          <p:cNvPr id="24580" name="Slide Number Placeholder 4"/>
          <p:cNvSpPr>
            <a:spLocks noGrp="1"/>
          </p:cNvSpPr>
          <p:nvPr>
            <p:ph type="sldNum" sz="quarter" idx="12"/>
          </p:nvPr>
        </p:nvSpPr>
        <p:spPr/>
        <p:txBody>
          <a:bodyPr/>
          <a:lstStyle/>
          <a:p>
            <a:pPr fontAlgn="base">
              <a:spcBef>
                <a:spcPct val="0"/>
              </a:spcBef>
              <a:spcAft>
                <a:spcPct val="0"/>
              </a:spcAft>
              <a:defRPr/>
            </a:pPr>
            <a:fld id="{756128D5-4F0C-4FCC-8D33-0CE533675B40}" type="slidenum">
              <a:rPr lang="en-US" smtClean="0"/>
              <a:pPr fontAlgn="base">
                <a:spcBef>
                  <a:spcPct val="0"/>
                </a:spcBef>
                <a:spcAft>
                  <a:spcPct val="0"/>
                </a:spcAft>
                <a:defRPr/>
              </a:pPr>
              <a:t>8</a:t>
            </a:fld>
            <a:endParaRPr lang="en-US" smtClean="0"/>
          </a:p>
        </p:txBody>
      </p:sp>
      <p:sp>
        <p:nvSpPr>
          <p:cNvPr id="22533" name="TextBox 5"/>
          <p:cNvSpPr txBox="1">
            <a:spLocks noChangeArrowheads="1"/>
          </p:cNvSpPr>
          <p:nvPr/>
        </p:nvSpPr>
        <p:spPr bwMode="auto">
          <a:xfrm>
            <a:off x="3868738" y="2555875"/>
            <a:ext cx="1579562" cy="584200"/>
          </a:xfrm>
          <a:prstGeom prst="rect">
            <a:avLst/>
          </a:prstGeom>
          <a:noFill/>
          <a:ln w="9525">
            <a:noFill/>
            <a:miter lim="800000"/>
            <a:headEnd/>
            <a:tailEnd/>
          </a:ln>
        </p:spPr>
        <p:txBody>
          <a:bodyPr wrap="none">
            <a:spAutoFit/>
          </a:bodyPr>
          <a:lstStyle/>
          <a:p>
            <a:r>
              <a:rPr lang="en-US">
                <a:latin typeface="Calibri" pitchFamily="34" charset="0"/>
              </a:rPr>
              <a:t>Build</a:t>
            </a:r>
          </a:p>
          <a:p>
            <a:r>
              <a:rPr lang="en-US">
                <a:latin typeface="Calibri" pitchFamily="34" charset="0"/>
              </a:rPr>
              <a:t>Physical Product</a:t>
            </a:r>
          </a:p>
        </p:txBody>
      </p:sp>
      <p:sp>
        <p:nvSpPr>
          <p:cNvPr id="22534" name="TextBox 6"/>
          <p:cNvSpPr txBox="1">
            <a:spLocks noChangeArrowheads="1"/>
          </p:cNvSpPr>
          <p:nvPr/>
        </p:nvSpPr>
        <p:spPr bwMode="auto">
          <a:xfrm>
            <a:off x="563563" y="2678113"/>
            <a:ext cx="1412875" cy="339725"/>
          </a:xfrm>
          <a:prstGeom prst="rect">
            <a:avLst/>
          </a:prstGeom>
          <a:noFill/>
          <a:ln w="9525">
            <a:noFill/>
            <a:miter lim="800000"/>
            <a:headEnd/>
            <a:tailEnd/>
          </a:ln>
        </p:spPr>
        <p:txBody>
          <a:bodyPr wrap="none">
            <a:spAutoFit/>
          </a:bodyPr>
          <a:lstStyle/>
          <a:p>
            <a:r>
              <a:rPr lang="en-US">
                <a:latin typeface="Calibri" pitchFamily="34" charset="0"/>
              </a:rPr>
              <a:t>Requirements</a:t>
            </a:r>
          </a:p>
        </p:txBody>
      </p:sp>
      <p:sp>
        <p:nvSpPr>
          <p:cNvPr id="22535" name="TextBox 7"/>
          <p:cNvSpPr txBox="1">
            <a:spLocks noChangeArrowheads="1"/>
          </p:cNvSpPr>
          <p:nvPr/>
        </p:nvSpPr>
        <p:spPr bwMode="auto">
          <a:xfrm>
            <a:off x="2614613" y="2678113"/>
            <a:ext cx="757237" cy="339725"/>
          </a:xfrm>
          <a:prstGeom prst="rect">
            <a:avLst/>
          </a:prstGeom>
          <a:noFill/>
          <a:ln w="9525">
            <a:noFill/>
            <a:miter lim="800000"/>
            <a:headEnd/>
            <a:tailEnd/>
          </a:ln>
        </p:spPr>
        <p:txBody>
          <a:bodyPr wrap="none">
            <a:spAutoFit/>
          </a:bodyPr>
          <a:lstStyle/>
          <a:p>
            <a:r>
              <a:rPr lang="en-US">
                <a:latin typeface="Calibri" pitchFamily="34" charset="0"/>
              </a:rPr>
              <a:t>Design</a:t>
            </a:r>
          </a:p>
        </p:txBody>
      </p:sp>
      <p:sp>
        <p:nvSpPr>
          <p:cNvPr id="22536" name="TextBox 8"/>
          <p:cNvSpPr txBox="1">
            <a:spLocks noChangeArrowheads="1"/>
          </p:cNvSpPr>
          <p:nvPr/>
        </p:nvSpPr>
        <p:spPr bwMode="auto">
          <a:xfrm>
            <a:off x="5884863" y="2555875"/>
            <a:ext cx="1581150" cy="584200"/>
          </a:xfrm>
          <a:prstGeom prst="rect">
            <a:avLst/>
          </a:prstGeom>
          <a:noFill/>
          <a:ln w="9525">
            <a:noFill/>
            <a:miter lim="800000"/>
            <a:headEnd/>
            <a:tailEnd/>
          </a:ln>
        </p:spPr>
        <p:txBody>
          <a:bodyPr wrap="none">
            <a:spAutoFit/>
          </a:bodyPr>
          <a:lstStyle/>
          <a:p>
            <a:r>
              <a:rPr lang="en-US">
                <a:latin typeface="Calibri" pitchFamily="34" charset="0"/>
              </a:rPr>
              <a:t>Test</a:t>
            </a:r>
          </a:p>
          <a:p>
            <a:r>
              <a:rPr lang="en-US">
                <a:latin typeface="Calibri" pitchFamily="34" charset="0"/>
              </a:rPr>
              <a:t>Physical Product</a:t>
            </a:r>
          </a:p>
        </p:txBody>
      </p:sp>
      <p:sp>
        <p:nvSpPr>
          <p:cNvPr id="22537" name="TextBox 10"/>
          <p:cNvSpPr txBox="1">
            <a:spLocks noChangeArrowheads="1"/>
          </p:cNvSpPr>
          <p:nvPr/>
        </p:nvSpPr>
        <p:spPr bwMode="auto">
          <a:xfrm>
            <a:off x="7991475" y="2678113"/>
            <a:ext cx="803275" cy="339725"/>
          </a:xfrm>
          <a:prstGeom prst="rect">
            <a:avLst/>
          </a:prstGeom>
          <a:noFill/>
          <a:ln w="9525">
            <a:noFill/>
            <a:miter lim="800000"/>
            <a:headEnd/>
            <a:tailEnd/>
          </a:ln>
        </p:spPr>
        <p:txBody>
          <a:bodyPr wrap="none">
            <a:spAutoFit/>
          </a:bodyPr>
          <a:lstStyle/>
          <a:p>
            <a:r>
              <a:rPr lang="en-US">
                <a:latin typeface="Calibri" pitchFamily="34" charset="0"/>
              </a:rPr>
              <a:t>Market</a:t>
            </a:r>
          </a:p>
        </p:txBody>
      </p:sp>
      <p:cxnSp>
        <p:nvCxnSpPr>
          <p:cNvPr id="22538" name="Straight Arrow Connector 12"/>
          <p:cNvCxnSpPr>
            <a:cxnSpLocks noChangeShapeType="1"/>
          </p:cNvCxnSpPr>
          <p:nvPr/>
        </p:nvCxnSpPr>
        <p:spPr bwMode="auto">
          <a:xfrm>
            <a:off x="1987550" y="2847975"/>
            <a:ext cx="547688" cy="1588"/>
          </a:xfrm>
          <a:prstGeom prst="straightConnector1">
            <a:avLst/>
          </a:prstGeom>
          <a:noFill/>
          <a:ln w="28575" algn="ctr">
            <a:solidFill>
              <a:schemeClr val="tx1"/>
            </a:solidFill>
            <a:round/>
            <a:headEnd/>
            <a:tailEnd type="arrow" w="med" len="med"/>
          </a:ln>
        </p:spPr>
      </p:cxnSp>
      <p:cxnSp>
        <p:nvCxnSpPr>
          <p:cNvPr id="22539" name="Straight Arrow Connector 13"/>
          <p:cNvCxnSpPr>
            <a:cxnSpLocks/>
          </p:cNvCxnSpPr>
          <p:nvPr/>
        </p:nvCxnSpPr>
        <p:spPr bwMode="auto">
          <a:xfrm>
            <a:off x="3446463" y="2847975"/>
            <a:ext cx="457200" cy="1588"/>
          </a:xfrm>
          <a:prstGeom prst="straightConnector1">
            <a:avLst/>
          </a:prstGeom>
          <a:noFill/>
          <a:ln w="28575" algn="ctr">
            <a:solidFill>
              <a:schemeClr val="tx1"/>
            </a:solidFill>
            <a:round/>
            <a:headEnd/>
            <a:tailEnd type="arrow" w="med" len="med"/>
          </a:ln>
        </p:spPr>
      </p:cxnSp>
      <p:cxnSp>
        <p:nvCxnSpPr>
          <p:cNvPr id="22540" name="Straight Arrow Connector 14"/>
          <p:cNvCxnSpPr>
            <a:cxnSpLocks noChangeShapeType="1"/>
          </p:cNvCxnSpPr>
          <p:nvPr/>
        </p:nvCxnSpPr>
        <p:spPr bwMode="auto">
          <a:xfrm>
            <a:off x="5340350" y="2847975"/>
            <a:ext cx="549275" cy="1588"/>
          </a:xfrm>
          <a:prstGeom prst="straightConnector1">
            <a:avLst/>
          </a:prstGeom>
          <a:noFill/>
          <a:ln w="28575" algn="ctr">
            <a:solidFill>
              <a:schemeClr val="tx1"/>
            </a:solidFill>
            <a:round/>
            <a:headEnd/>
            <a:tailEnd type="arrow" w="med" len="med"/>
          </a:ln>
        </p:spPr>
      </p:cxnSp>
      <p:cxnSp>
        <p:nvCxnSpPr>
          <p:cNvPr id="22541" name="Straight Arrow Connector 15"/>
          <p:cNvCxnSpPr>
            <a:cxnSpLocks noChangeShapeType="1"/>
          </p:cNvCxnSpPr>
          <p:nvPr/>
        </p:nvCxnSpPr>
        <p:spPr bwMode="auto">
          <a:xfrm>
            <a:off x="7443788" y="2847975"/>
            <a:ext cx="547687" cy="1588"/>
          </a:xfrm>
          <a:prstGeom prst="straightConnector1">
            <a:avLst/>
          </a:prstGeom>
          <a:noFill/>
          <a:ln w="28575" algn="ctr">
            <a:solidFill>
              <a:schemeClr val="tx1"/>
            </a:solidFill>
            <a:round/>
            <a:headEnd/>
            <a:tailEnd type="arrow" w="med" len="med"/>
          </a:ln>
        </p:spPr>
      </p:cxnSp>
      <p:cxnSp>
        <p:nvCxnSpPr>
          <p:cNvPr id="22" name="Elbow Connector 21"/>
          <p:cNvCxnSpPr>
            <a:stCxn id="22536" idx="2"/>
            <a:endCxn id="22535" idx="2"/>
          </p:cNvCxnSpPr>
          <p:nvPr/>
        </p:nvCxnSpPr>
        <p:spPr bwMode="auto">
          <a:xfrm rot="5400000" flipH="1">
            <a:off x="4772819" y="1237457"/>
            <a:ext cx="122237" cy="3683000"/>
          </a:xfrm>
          <a:prstGeom prst="bentConnector3">
            <a:avLst>
              <a:gd name="adj1" fmla="val -185686"/>
            </a:avLst>
          </a:prstGeom>
          <a:noFill/>
          <a:ln w="28575" cap="flat" cmpd="sng" algn="ctr">
            <a:solidFill>
              <a:schemeClr val="tx1"/>
            </a:solidFill>
            <a:prstDash val="solid"/>
            <a:round/>
            <a:headEnd type="none" w="med" len="med"/>
            <a:tailEnd type="arrow"/>
          </a:ln>
          <a:effectLst>
            <a:prstShdw prst="shdw17" dist="17961" dir="2700000">
              <a:schemeClr val="accent1">
                <a:gamma/>
                <a:shade val="60000"/>
                <a:invGamma/>
              </a:schemeClr>
            </a:prstShdw>
          </a:effectLst>
        </p:spPr>
      </p:cxnSp>
      <p:sp>
        <p:nvSpPr>
          <p:cNvPr id="22543" name="TextBox 22"/>
          <p:cNvSpPr txBox="1">
            <a:spLocks noChangeArrowheads="1"/>
          </p:cNvSpPr>
          <p:nvPr/>
        </p:nvSpPr>
        <p:spPr bwMode="auto">
          <a:xfrm>
            <a:off x="3429000" y="3200400"/>
            <a:ext cx="2514600" cy="369888"/>
          </a:xfrm>
          <a:prstGeom prst="rect">
            <a:avLst/>
          </a:prstGeom>
          <a:solidFill>
            <a:schemeClr val="bg1"/>
          </a:solidFill>
          <a:ln w="9525">
            <a:noFill/>
            <a:miter lim="800000"/>
            <a:headEnd/>
            <a:tailEnd/>
          </a:ln>
        </p:spPr>
        <p:txBody>
          <a:bodyPr>
            <a:spAutoFit/>
          </a:bodyPr>
          <a:lstStyle/>
          <a:p>
            <a:r>
              <a:rPr lang="en-US">
                <a:latin typeface="Calibri" pitchFamily="34" charset="0"/>
              </a:rPr>
              <a:t> (Many) Design iterations</a:t>
            </a:r>
          </a:p>
        </p:txBody>
      </p:sp>
      <p:pic>
        <p:nvPicPr>
          <p:cNvPr id="22544" name="Picture 3"/>
          <p:cNvPicPr>
            <a:picLocks noChangeAspect="1" noChangeArrowheads="1"/>
          </p:cNvPicPr>
          <p:nvPr/>
        </p:nvPicPr>
        <p:blipFill>
          <a:blip r:embed="rId2" cstate="print"/>
          <a:srcRect/>
          <a:stretch>
            <a:fillRect/>
          </a:stretch>
        </p:blipFill>
        <p:spPr bwMode="auto">
          <a:xfrm>
            <a:off x="2185988" y="1735138"/>
            <a:ext cx="1533525" cy="925512"/>
          </a:xfrm>
          <a:prstGeom prst="rect">
            <a:avLst/>
          </a:prstGeom>
          <a:noFill/>
          <a:ln w="9525">
            <a:noFill/>
            <a:miter lim="800000"/>
            <a:headEnd/>
            <a:tailEnd/>
          </a:ln>
        </p:spPr>
      </p:pic>
      <p:pic>
        <p:nvPicPr>
          <p:cNvPr id="22545" name="Picture 5"/>
          <p:cNvPicPr>
            <a:picLocks noChangeAspect="1" noChangeArrowheads="1"/>
          </p:cNvPicPr>
          <p:nvPr/>
        </p:nvPicPr>
        <p:blipFill>
          <a:blip r:embed="rId3" cstate="print"/>
          <a:srcRect/>
          <a:stretch>
            <a:fillRect/>
          </a:stretch>
        </p:blipFill>
        <p:spPr bwMode="auto">
          <a:xfrm>
            <a:off x="3962400" y="1789113"/>
            <a:ext cx="1646238" cy="822325"/>
          </a:xfrm>
          <a:prstGeom prst="rect">
            <a:avLst/>
          </a:prstGeom>
          <a:noFill/>
          <a:ln w="9525">
            <a:noFill/>
            <a:miter lim="800000"/>
            <a:headEnd/>
            <a:tailEnd/>
          </a:ln>
        </p:spPr>
      </p:pic>
      <p:pic>
        <p:nvPicPr>
          <p:cNvPr id="22546" name="Picture 6"/>
          <p:cNvPicPr>
            <a:picLocks noChangeAspect="1" noChangeArrowheads="1"/>
          </p:cNvPicPr>
          <p:nvPr/>
        </p:nvPicPr>
        <p:blipFill>
          <a:blip r:embed="rId4" cstate="print"/>
          <a:srcRect/>
          <a:stretch>
            <a:fillRect/>
          </a:stretch>
        </p:blipFill>
        <p:spPr bwMode="auto">
          <a:xfrm>
            <a:off x="5907088" y="1766888"/>
            <a:ext cx="1163637" cy="857250"/>
          </a:xfrm>
          <a:prstGeom prst="rect">
            <a:avLst/>
          </a:prstGeom>
          <a:noFill/>
          <a:ln w="9525">
            <a:noFill/>
            <a:miter lim="800000"/>
            <a:headEnd/>
            <a:tailEnd/>
          </a:ln>
        </p:spPr>
      </p:pic>
      <p:pic>
        <p:nvPicPr>
          <p:cNvPr id="22547" name="Picture 8"/>
          <p:cNvPicPr>
            <a:picLocks noChangeAspect="1" noChangeArrowheads="1"/>
          </p:cNvPicPr>
          <p:nvPr/>
        </p:nvPicPr>
        <p:blipFill>
          <a:blip r:embed="rId5" cstate="print"/>
          <a:srcRect/>
          <a:stretch>
            <a:fillRect/>
          </a:stretch>
        </p:blipFill>
        <p:spPr bwMode="auto">
          <a:xfrm>
            <a:off x="7569200" y="1681163"/>
            <a:ext cx="1325563" cy="993775"/>
          </a:xfrm>
          <a:prstGeom prst="rect">
            <a:avLst/>
          </a:prstGeom>
          <a:noFill/>
          <a:ln w="9525">
            <a:noFill/>
            <a:miter lim="800000"/>
            <a:headEnd/>
            <a:tailEnd/>
          </a:ln>
        </p:spPr>
      </p:pic>
      <p:grpSp>
        <p:nvGrpSpPr>
          <p:cNvPr id="22548" name="Group 26"/>
          <p:cNvGrpSpPr>
            <a:grpSpLocks/>
          </p:cNvGrpSpPr>
          <p:nvPr/>
        </p:nvGrpSpPr>
        <p:grpSpPr bwMode="auto">
          <a:xfrm>
            <a:off x="5957888" y="3436938"/>
            <a:ext cx="1714500" cy="1001712"/>
            <a:chOff x="5764273" y="3056708"/>
            <a:chExt cx="1714500" cy="1001486"/>
          </a:xfrm>
        </p:grpSpPr>
        <p:pic>
          <p:nvPicPr>
            <p:cNvPr id="22552" name="Picture 1"/>
            <p:cNvPicPr>
              <a:picLocks noChangeAspect="1" noChangeArrowheads="1"/>
            </p:cNvPicPr>
            <p:nvPr/>
          </p:nvPicPr>
          <p:blipFill>
            <a:blip r:embed="rId6" cstate="print"/>
            <a:srcRect b="16240"/>
            <a:stretch>
              <a:fillRect/>
            </a:stretch>
          </p:blipFill>
          <p:spPr bwMode="auto">
            <a:xfrm>
              <a:off x="5764273" y="3072092"/>
              <a:ext cx="1714500" cy="986102"/>
            </a:xfrm>
            <a:prstGeom prst="rect">
              <a:avLst/>
            </a:prstGeom>
            <a:noFill/>
            <a:ln w="9525">
              <a:noFill/>
              <a:miter lim="800000"/>
              <a:headEnd/>
              <a:tailEnd/>
            </a:ln>
          </p:spPr>
        </p:pic>
        <p:sp>
          <p:nvSpPr>
            <p:cNvPr id="22553" name="TextBox 25"/>
            <p:cNvSpPr txBox="1">
              <a:spLocks noChangeArrowheads="1"/>
            </p:cNvSpPr>
            <p:nvPr/>
          </p:nvSpPr>
          <p:spPr bwMode="auto">
            <a:xfrm>
              <a:off x="5860868" y="3056708"/>
              <a:ext cx="1449884" cy="338554"/>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F-22 Flight Test</a:t>
              </a:r>
            </a:p>
          </p:txBody>
        </p:sp>
      </p:grpSp>
      <p:pic>
        <p:nvPicPr>
          <p:cNvPr id="22549" name="Picture 2"/>
          <p:cNvPicPr>
            <a:picLocks noChangeAspect="1" noChangeArrowheads="1"/>
          </p:cNvPicPr>
          <p:nvPr/>
        </p:nvPicPr>
        <p:blipFill>
          <a:blip r:embed="rId7" cstate="print"/>
          <a:srcRect/>
          <a:stretch>
            <a:fillRect/>
          </a:stretch>
        </p:blipFill>
        <p:spPr bwMode="auto">
          <a:xfrm>
            <a:off x="534988" y="1606550"/>
            <a:ext cx="1419225" cy="1141413"/>
          </a:xfrm>
          <a:prstGeom prst="rect">
            <a:avLst/>
          </a:prstGeom>
          <a:noFill/>
          <a:ln w="9525">
            <a:noFill/>
            <a:miter lim="800000"/>
            <a:headEnd/>
            <a:tailEnd/>
          </a:ln>
        </p:spPr>
      </p:pic>
      <p:pic>
        <p:nvPicPr>
          <p:cNvPr id="22550" name="Picture 4"/>
          <p:cNvPicPr>
            <a:picLocks noChangeAspect="1" noChangeArrowheads="1"/>
          </p:cNvPicPr>
          <p:nvPr/>
        </p:nvPicPr>
        <p:blipFill>
          <a:blip r:embed="rId8" cstate="print"/>
          <a:srcRect/>
          <a:stretch>
            <a:fillRect/>
          </a:stretch>
        </p:blipFill>
        <p:spPr bwMode="auto">
          <a:xfrm>
            <a:off x="455613" y="3154362"/>
            <a:ext cx="1584325" cy="1189038"/>
          </a:xfrm>
          <a:prstGeom prst="rect">
            <a:avLst/>
          </a:prstGeom>
          <a:noFill/>
          <a:ln w="9525">
            <a:noFill/>
            <a:miter lim="800000"/>
            <a:headEnd/>
            <a:tailEnd/>
          </a:ln>
        </p:spPr>
      </p:pic>
      <p:sp>
        <p:nvSpPr>
          <p:cNvPr id="22551" name="TextBox 32"/>
          <p:cNvSpPr txBox="1">
            <a:spLocks noChangeArrowheads="1"/>
          </p:cNvSpPr>
          <p:nvPr/>
        </p:nvSpPr>
        <p:spPr bwMode="auto">
          <a:xfrm>
            <a:off x="431800" y="4376738"/>
            <a:ext cx="8178800" cy="2247900"/>
          </a:xfrm>
          <a:prstGeom prst="rect">
            <a:avLst/>
          </a:prstGeom>
          <a:noFill/>
          <a:ln w="9525">
            <a:noFill/>
            <a:miter lim="800000"/>
            <a:headEnd/>
            <a:tailEnd/>
          </a:ln>
        </p:spPr>
        <p:txBody>
          <a:bodyPr>
            <a:spAutoFit/>
          </a:bodyPr>
          <a:lstStyle/>
          <a:p>
            <a:pPr marL="457200" indent="-457200">
              <a:buFont typeface="Arial" pitchFamily="34" charset="0"/>
              <a:buChar char="•"/>
            </a:pPr>
            <a:r>
              <a:rPr lang="en-US" sz="2800" dirty="0">
                <a:latin typeface="Calibri" pitchFamily="34" charset="0"/>
              </a:rPr>
              <a:t>Requires many lengthy and expensive design/build/test iteration loops</a:t>
            </a:r>
          </a:p>
          <a:p>
            <a:pPr marL="457200" indent="-457200">
              <a:buFont typeface="Arial" pitchFamily="34" charset="0"/>
              <a:buChar char="•"/>
            </a:pPr>
            <a:r>
              <a:rPr lang="en-US" sz="2800" dirty="0">
                <a:latin typeface="Calibri" pitchFamily="34" charset="0"/>
              </a:rPr>
              <a:t>Process converges slowly, if at all</a:t>
            </a:r>
          </a:p>
          <a:p>
            <a:pPr marL="457200" indent="-457200">
              <a:buFont typeface="Arial" pitchFamily="34" charset="0"/>
              <a:buChar char="•"/>
            </a:pPr>
            <a:r>
              <a:rPr lang="en-US" sz="2800" dirty="0">
                <a:latin typeface="Calibri" pitchFamily="34" charset="0"/>
              </a:rPr>
              <a:t>Design flaws discovered late in process</a:t>
            </a:r>
          </a:p>
          <a:p>
            <a:pPr marL="457200" indent="-457200"/>
            <a:r>
              <a:rPr lang="en-US" sz="2800" dirty="0">
                <a:latin typeface="Calibri" pitchFamily="34" charset="0"/>
                <a:sym typeface="Wingdings" pitchFamily="2" charset="2"/>
              </a:rPr>
              <a:t> </a:t>
            </a:r>
            <a:r>
              <a:rPr lang="en-US" sz="2800" dirty="0">
                <a:latin typeface="Calibri" pitchFamily="34" charset="0"/>
              </a:rPr>
              <a:t>Long time to market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lide Number Placeholder 4"/>
          <p:cNvSpPr>
            <a:spLocks noGrp="1"/>
          </p:cNvSpPr>
          <p:nvPr>
            <p:ph type="sldNum" sz="quarter" idx="12"/>
          </p:nvPr>
        </p:nvSpPr>
        <p:spPr/>
        <p:txBody>
          <a:bodyPr/>
          <a:lstStyle/>
          <a:p>
            <a:pPr fontAlgn="base">
              <a:spcBef>
                <a:spcPct val="0"/>
              </a:spcBef>
              <a:spcAft>
                <a:spcPct val="0"/>
              </a:spcAft>
              <a:defRPr/>
            </a:pPr>
            <a:fld id="{F62E0019-C8D4-4F07-A56B-3DC9A5EA01DA}" type="slidenum">
              <a:rPr lang="en-US" smtClean="0"/>
              <a:pPr fontAlgn="base">
                <a:spcBef>
                  <a:spcPct val="0"/>
                </a:spcBef>
                <a:spcAft>
                  <a:spcPct val="0"/>
                </a:spcAft>
                <a:defRPr/>
              </a:pPr>
              <a:t>9</a:t>
            </a:fld>
            <a:endParaRPr lang="en-US" smtClean="0"/>
          </a:p>
        </p:txBody>
      </p:sp>
      <p:grpSp>
        <p:nvGrpSpPr>
          <p:cNvPr id="2" name="Group 62"/>
          <p:cNvGrpSpPr>
            <a:grpSpLocks noChangeAspect="1"/>
          </p:cNvGrpSpPr>
          <p:nvPr/>
        </p:nvGrpSpPr>
        <p:grpSpPr bwMode="auto">
          <a:xfrm>
            <a:off x="1333500" y="836613"/>
            <a:ext cx="1958975" cy="1652587"/>
            <a:chOff x="209006" y="1767840"/>
            <a:chExt cx="5007428" cy="4221073"/>
          </a:xfrm>
        </p:grpSpPr>
        <p:grpSp>
          <p:nvGrpSpPr>
            <p:cNvPr id="1069" name="Group 14"/>
            <p:cNvGrpSpPr>
              <a:grpSpLocks/>
            </p:cNvGrpSpPr>
            <p:nvPr/>
          </p:nvGrpSpPr>
          <p:grpSpPr bwMode="auto">
            <a:xfrm>
              <a:off x="219889" y="1809974"/>
              <a:ext cx="4981575" cy="4178939"/>
              <a:chOff x="254724" y="1836100"/>
              <a:chExt cx="4981575" cy="4178939"/>
            </a:xfrm>
          </p:grpSpPr>
          <p:pic>
            <p:nvPicPr>
              <p:cNvPr id="1077" name="Picture 8"/>
              <p:cNvPicPr>
                <a:picLocks noChangeAspect="1" noChangeArrowheads="1"/>
              </p:cNvPicPr>
              <p:nvPr/>
            </p:nvPicPr>
            <p:blipFill>
              <a:blip r:embed="rId3" cstate="print"/>
              <a:srcRect/>
              <a:stretch>
                <a:fillRect/>
              </a:stretch>
            </p:blipFill>
            <p:spPr bwMode="auto">
              <a:xfrm>
                <a:off x="298269" y="2755901"/>
                <a:ext cx="4905375" cy="814388"/>
              </a:xfrm>
              <a:prstGeom prst="rect">
                <a:avLst/>
              </a:prstGeom>
              <a:noFill/>
              <a:ln w="9525">
                <a:noFill/>
                <a:miter lim="800000"/>
                <a:headEnd/>
                <a:tailEnd/>
              </a:ln>
            </p:spPr>
          </p:pic>
          <p:pic>
            <p:nvPicPr>
              <p:cNvPr id="1078" name="Picture 9"/>
              <p:cNvPicPr>
                <a:picLocks noChangeAspect="1" noChangeArrowheads="1"/>
              </p:cNvPicPr>
              <p:nvPr/>
            </p:nvPicPr>
            <p:blipFill>
              <a:blip r:embed="rId4" cstate="print"/>
              <a:srcRect/>
              <a:stretch>
                <a:fillRect/>
              </a:stretch>
            </p:blipFill>
            <p:spPr bwMode="auto">
              <a:xfrm>
                <a:off x="254724" y="1836100"/>
                <a:ext cx="4981575" cy="914400"/>
              </a:xfrm>
              <a:prstGeom prst="rect">
                <a:avLst/>
              </a:prstGeom>
              <a:noFill/>
              <a:ln w="9525">
                <a:noFill/>
                <a:miter lim="800000"/>
                <a:headEnd/>
                <a:tailEnd/>
              </a:ln>
            </p:spPr>
          </p:pic>
          <p:pic>
            <p:nvPicPr>
              <p:cNvPr id="1079" name="Picture 10"/>
              <p:cNvPicPr>
                <a:picLocks noChangeAspect="1" noChangeArrowheads="1"/>
              </p:cNvPicPr>
              <p:nvPr/>
            </p:nvPicPr>
            <p:blipFill>
              <a:blip r:embed="rId5" cstate="print"/>
              <a:srcRect/>
              <a:stretch>
                <a:fillRect/>
              </a:stretch>
            </p:blipFill>
            <p:spPr bwMode="auto">
              <a:xfrm>
                <a:off x="298269" y="3570288"/>
                <a:ext cx="4905375" cy="815975"/>
              </a:xfrm>
              <a:prstGeom prst="rect">
                <a:avLst/>
              </a:prstGeom>
              <a:noFill/>
              <a:ln w="9525">
                <a:noFill/>
                <a:miter lim="800000"/>
                <a:headEnd/>
                <a:tailEnd/>
              </a:ln>
            </p:spPr>
          </p:pic>
          <p:pic>
            <p:nvPicPr>
              <p:cNvPr id="1080" name="Picture 11"/>
              <p:cNvPicPr>
                <a:picLocks noChangeAspect="1" noChangeArrowheads="1"/>
              </p:cNvPicPr>
              <p:nvPr/>
            </p:nvPicPr>
            <p:blipFill>
              <a:blip r:embed="rId6" cstate="print"/>
              <a:srcRect/>
              <a:stretch>
                <a:fillRect/>
              </a:stretch>
            </p:blipFill>
            <p:spPr bwMode="auto">
              <a:xfrm>
                <a:off x="298269" y="4381501"/>
                <a:ext cx="4905375" cy="827088"/>
              </a:xfrm>
              <a:prstGeom prst="rect">
                <a:avLst/>
              </a:prstGeom>
              <a:noFill/>
              <a:ln w="9525">
                <a:noFill/>
                <a:miter lim="800000"/>
                <a:headEnd/>
                <a:tailEnd/>
              </a:ln>
            </p:spPr>
          </p:pic>
          <p:pic>
            <p:nvPicPr>
              <p:cNvPr id="1081" name="Picture 12"/>
              <p:cNvPicPr>
                <a:picLocks noChangeAspect="1" noChangeArrowheads="1"/>
              </p:cNvPicPr>
              <p:nvPr/>
            </p:nvPicPr>
            <p:blipFill>
              <a:blip r:embed="rId7" cstate="print"/>
              <a:srcRect/>
              <a:stretch>
                <a:fillRect/>
              </a:stretch>
            </p:blipFill>
            <p:spPr bwMode="auto">
              <a:xfrm>
                <a:off x="298269" y="5187951"/>
                <a:ext cx="4905375" cy="827088"/>
              </a:xfrm>
              <a:prstGeom prst="rect">
                <a:avLst/>
              </a:prstGeom>
              <a:noFill/>
              <a:ln w="9525">
                <a:noFill/>
                <a:miter lim="800000"/>
                <a:headEnd/>
                <a:tailEnd/>
              </a:ln>
            </p:spPr>
          </p:pic>
        </p:grpSp>
        <p:sp>
          <p:nvSpPr>
            <p:cNvPr id="1070" name="Rectangle 64"/>
            <p:cNvSpPr>
              <a:spLocks noChangeArrowheads="1"/>
            </p:cNvSpPr>
            <p:nvPr/>
          </p:nvSpPr>
          <p:spPr bwMode="auto">
            <a:xfrm>
              <a:off x="4075611" y="3152503"/>
              <a:ext cx="1140823" cy="870857"/>
            </a:xfrm>
            <a:prstGeom prst="rect">
              <a:avLst/>
            </a:prstGeom>
            <a:solidFill>
              <a:schemeClr val="bg1"/>
            </a:solidFill>
            <a:ln w="12700" algn="ctr">
              <a:noFill/>
              <a:prstDash val="lgDash"/>
              <a:round/>
              <a:headEnd/>
              <a:tailEnd/>
            </a:ln>
          </p:spPr>
          <p:txBody>
            <a:bodyPr lIns="90488" tIns="44450" rIns="90488" bIns="44450"/>
            <a:lstStyle/>
            <a:p>
              <a:pPr algn="ctr" eaLnBrk="0" hangingPunct="0"/>
              <a:endParaRPr lang="en-US" sz="1600" b="1">
                <a:latin typeface="Times New Roman" pitchFamily="18" charset="0"/>
              </a:endParaRPr>
            </a:p>
          </p:txBody>
        </p:sp>
        <p:sp>
          <p:nvSpPr>
            <p:cNvPr id="1071" name="Rectangle 65"/>
            <p:cNvSpPr>
              <a:spLocks noChangeArrowheads="1"/>
            </p:cNvSpPr>
            <p:nvPr/>
          </p:nvSpPr>
          <p:spPr bwMode="auto">
            <a:xfrm>
              <a:off x="2233747" y="4219303"/>
              <a:ext cx="1140823" cy="870857"/>
            </a:xfrm>
            <a:prstGeom prst="rect">
              <a:avLst/>
            </a:prstGeom>
            <a:solidFill>
              <a:schemeClr val="bg1"/>
            </a:solidFill>
            <a:ln w="12700" algn="ctr">
              <a:noFill/>
              <a:prstDash val="lgDash"/>
              <a:round/>
              <a:headEnd/>
              <a:tailEnd/>
            </a:ln>
          </p:spPr>
          <p:txBody>
            <a:bodyPr lIns="90488" tIns="44450" rIns="90488" bIns="44450"/>
            <a:lstStyle/>
            <a:p>
              <a:pPr algn="ctr" eaLnBrk="0" hangingPunct="0"/>
              <a:endParaRPr lang="en-US" sz="1600" b="1">
                <a:latin typeface="Times New Roman" pitchFamily="18" charset="0"/>
              </a:endParaRPr>
            </a:p>
          </p:txBody>
        </p:sp>
        <p:sp>
          <p:nvSpPr>
            <p:cNvPr id="1072" name="Rectangle 66"/>
            <p:cNvSpPr>
              <a:spLocks noChangeArrowheads="1"/>
            </p:cNvSpPr>
            <p:nvPr/>
          </p:nvSpPr>
          <p:spPr bwMode="auto">
            <a:xfrm>
              <a:off x="2821578" y="3875315"/>
              <a:ext cx="1715588" cy="870857"/>
            </a:xfrm>
            <a:prstGeom prst="rect">
              <a:avLst/>
            </a:prstGeom>
            <a:solidFill>
              <a:schemeClr val="bg1"/>
            </a:solidFill>
            <a:ln w="12700" algn="ctr">
              <a:noFill/>
              <a:prstDash val="lgDash"/>
              <a:round/>
              <a:headEnd/>
              <a:tailEnd/>
            </a:ln>
          </p:spPr>
          <p:txBody>
            <a:bodyPr lIns="90488" tIns="44450" rIns="90488" bIns="44450"/>
            <a:lstStyle/>
            <a:p>
              <a:pPr algn="ctr" eaLnBrk="0" hangingPunct="0"/>
              <a:endParaRPr lang="en-US" sz="1600" b="1">
                <a:latin typeface="Times New Roman" pitchFamily="18" charset="0"/>
              </a:endParaRPr>
            </a:p>
          </p:txBody>
        </p:sp>
        <p:sp>
          <p:nvSpPr>
            <p:cNvPr id="1073" name="Rectangle 67"/>
            <p:cNvSpPr>
              <a:spLocks noChangeArrowheads="1"/>
            </p:cNvSpPr>
            <p:nvPr/>
          </p:nvSpPr>
          <p:spPr bwMode="auto">
            <a:xfrm>
              <a:off x="2320835" y="4872446"/>
              <a:ext cx="1715588" cy="870857"/>
            </a:xfrm>
            <a:prstGeom prst="rect">
              <a:avLst/>
            </a:prstGeom>
            <a:solidFill>
              <a:schemeClr val="bg1"/>
            </a:solidFill>
            <a:ln w="12700" algn="ctr">
              <a:noFill/>
              <a:prstDash val="lgDash"/>
              <a:round/>
              <a:headEnd/>
              <a:tailEnd/>
            </a:ln>
          </p:spPr>
          <p:txBody>
            <a:bodyPr lIns="90488" tIns="44450" rIns="90488" bIns="44450"/>
            <a:lstStyle/>
            <a:p>
              <a:pPr algn="ctr" eaLnBrk="0" hangingPunct="0"/>
              <a:endParaRPr lang="en-US" sz="1600" b="1">
                <a:latin typeface="Times New Roman" pitchFamily="18" charset="0"/>
              </a:endParaRPr>
            </a:p>
          </p:txBody>
        </p:sp>
        <p:sp>
          <p:nvSpPr>
            <p:cNvPr id="1074" name="Rectangle 68"/>
            <p:cNvSpPr>
              <a:spLocks noChangeArrowheads="1"/>
            </p:cNvSpPr>
            <p:nvPr/>
          </p:nvSpPr>
          <p:spPr bwMode="auto">
            <a:xfrm>
              <a:off x="3322320" y="1767840"/>
              <a:ext cx="1824446" cy="1040675"/>
            </a:xfrm>
            <a:prstGeom prst="rect">
              <a:avLst/>
            </a:prstGeom>
            <a:solidFill>
              <a:schemeClr val="bg1"/>
            </a:solidFill>
            <a:ln w="12700" algn="ctr">
              <a:noFill/>
              <a:prstDash val="lgDash"/>
              <a:round/>
              <a:headEnd/>
              <a:tailEnd/>
            </a:ln>
          </p:spPr>
          <p:txBody>
            <a:bodyPr lIns="90488" tIns="44450" rIns="90488" bIns="44450"/>
            <a:lstStyle/>
            <a:p>
              <a:pPr algn="ctr" eaLnBrk="0" hangingPunct="0"/>
              <a:endParaRPr lang="en-US" sz="1600" b="1">
                <a:latin typeface="Times New Roman" pitchFamily="18" charset="0"/>
              </a:endParaRPr>
            </a:p>
          </p:txBody>
        </p:sp>
        <p:sp>
          <p:nvSpPr>
            <p:cNvPr id="1075" name="Rectangle 69"/>
            <p:cNvSpPr>
              <a:spLocks noChangeArrowheads="1"/>
            </p:cNvSpPr>
            <p:nvPr/>
          </p:nvSpPr>
          <p:spPr bwMode="auto">
            <a:xfrm>
              <a:off x="209006" y="1841865"/>
              <a:ext cx="1171300" cy="1040675"/>
            </a:xfrm>
            <a:prstGeom prst="rect">
              <a:avLst/>
            </a:prstGeom>
            <a:solidFill>
              <a:schemeClr val="bg1"/>
            </a:solidFill>
            <a:ln w="12700" algn="ctr">
              <a:noFill/>
              <a:prstDash val="lgDash"/>
              <a:round/>
              <a:headEnd/>
              <a:tailEnd/>
            </a:ln>
          </p:spPr>
          <p:txBody>
            <a:bodyPr lIns="90488" tIns="44450" rIns="90488" bIns="44450"/>
            <a:lstStyle/>
            <a:p>
              <a:pPr algn="ctr" eaLnBrk="0" hangingPunct="0"/>
              <a:endParaRPr lang="en-US" sz="1600" b="1">
                <a:latin typeface="Times New Roman" pitchFamily="18" charset="0"/>
              </a:endParaRPr>
            </a:p>
          </p:txBody>
        </p:sp>
        <p:sp>
          <p:nvSpPr>
            <p:cNvPr id="1076" name="Rectangle 70"/>
            <p:cNvSpPr>
              <a:spLocks noChangeArrowheads="1"/>
            </p:cNvSpPr>
            <p:nvPr/>
          </p:nvSpPr>
          <p:spPr bwMode="auto">
            <a:xfrm>
              <a:off x="789151" y="1976846"/>
              <a:ext cx="1171300" cy="477695"/>
            </a:xfrm>
            <a:prstGeom prst="rect">
              <a:avLst/>
            </a:prstGeom>
            <a:solidFill>
              <a:schemeClr val="bg1"/>
            </a:solidFill>
            <a:ln w="12700" algn="ctr">
              <a:noFill/>
              <a:prstDash val="lgDash"/>
              <a:round/>
              <a:headEnd/>
              <a:tailEnd/>
            </a:ln>
          </p:spPr>
          <p:txBody>
            <a:bodyPr lIns="90488" tIns="44450" rIns="90488" bIns="44450"/>
            <a:lstStyle/>
            <a:p>
              <a:pPr algn="ctr" eaLnBrk="0" hangingPunct="0"/>
              <a:endParaRPr lang="en-US" sz="1600" b="1">
                <a:latin typeface="Times New Roman" pitchFamily="18" charset="0"/>
              </a:endParaRPr>
            </a:p>
          </p:txBody>
        </p:sp>
      </p:grpSp>
      <p:sp>
        <p:nvSpPr>
          <p:cNvPr id="1030" name="TextBox 25"/>
          <p:cNvSpPr txBox="1">
            <a:spLocks noChangeArrowheads="1"/>
          </p:cNvSpPr>
          <p:nvPr/>
        </p:nvSpPr>
        <p:spPr bwMode="auto">
          <a:xfrm>
            <a:off x="3879850" y="3695700"/>
            <a:ext cx="1598613" cy="584200"/>
          </a:xfrm>
          <a:prstGeom prst="rect">
            <a:avLst/>
          </a:prstGeom>
          <a:noFill/>
          <a:ln w="9525">
            <a:noFill/>
            <a:miter lim="800000"/>
            <a:headEnd/>
            <a:tailEnd/>
          </a:ln>
        </p:spPr>
        <p:txBody>
          <a:bodyPr wrap="none">
            <a:spAutoFit/>
          </a:bodyPr>
          <a:lstStyle/>
          <a:p>
            <a:r>
              <a:rPr lang="en-US">
                <a:latin typeface="Calibri" pitchFamily="34" charset="0"/>
              </a:rPr>
              <a:t>Analyze and Test</a:t>
            </a:r>
          </a:p>
          <a:p>
            <a:r>
              <a:rPr lang="en-US">
                <a:latin typeface="Calibri" pitchFamily="34" charset="0"/>
              </a:rPr>
              <a:t>Virtual Product</a:t>
            </a:r>
          </a:p>
        </p:txBody>
      </p:sp>
      <p:sp>
        <p:nvSpPr>
          <p:cNvPr id="1031" name="TextBox 26"/>
          <p:cNvSpPr txBox="1">
            <a:spLocks noChangeArrowheads="1"/>
          </p:cNvSpPr>
          <p:nvPr/>
        </p:nvSpPr>
        <p:spPr bwMode="auto">
          <a:xfrm>
            <a:off x="277813" y="3817938"/>
            <a:ext cx="1414462" cy="339725"/>
          </a:xfrm>
          <a:prstGeom prst="rect">
            <a:avLst/>
          </a:prstGeom>
          <a:noFill/>
          <a:ln w="9525">
            <a:noFill/>
            <a:miter lim="800000"/>
            <a:headEnd/>
            <a:tailEnd/>
          </a:ln>
        </p:spPr>
        <p:txBody>
          <a:bodyPr wrap="none">
            <a:spAutoFit/>
          </a:bodyPr>
          <a:lstStyle/>
          <a:p>
            <a:r>
              <a:rPr lang="en-US">
                <a:latin typeface="Calibri" pitchFamily="34" charset="0"/>
              </a:rPr>
              <a:t>Requirements</a:t>
            </a:r>
          </a:p>
        </p:txBody>
      </p:sp>
      <p:sp>
        <p:nvSpPr>
          <p:cNvPr id="1032" name="TextBox 27"/>
          <p:cNvSpPr txBox="1">
            <a:spLocks noChangeArrowheads="1"/>
          </p:cNvSpPr>
          <p:nvPr/>
        </p:nvSpPr>
        <p:spPr bwMode="auto">
          <a:xfrm>
            <a:off x="2093913" y="3695700"/>
            <a:ext cx="1598612" cy="584200"/>
          </a:xfrm>
          <a:prstGeom prst="rect">
            <a:avLst/>
          </a:prstGeom>
          <a:noFill/>
          <a:ln w="9525">
            <a:noFill/>
            <a:miter lim="800000"/>
            <a:headEnd/>
            <a:tailEnd/>
          </a:ln>
        </p:spPr>
        <p:txBody>
          <a:bodyPr>
            <a:spAutoFit/>
          </a:bodyPr>
          <a:lstStyle/>
          <a:p>
            <a:r>
              <a:rPr lang="en-US">
                <a:latin typeface="Calibri" pitchFamily="34" charset="0"/>
              </a:rPr>
              <a:t>Design and Build Virtual Product</a:t>
            </a:r>
          </a:p>
        </p:txBody>
      </p:sp>
      <p:sp>
        <p:nvSpPr>
          <p:cNvPr id="1033" name="TextBox 28"/>
          <p:cNvSpPr txBox="1">
            <a:spLocks noChangeArrowheads="1"/>
          </p:cNvSpPr>
          <p:nvPr/>
        </p:nvSpPr>
        <p:spPr bwMode="auto">
          <a:xfrm>
            <a:off x="5624513" y="3695700"/>
            <a:ext cx="1582737" cy="584200"/>
          </a:xfrm>
          <a:prstGeom prst="rect">
            <a:avLst/>
          </a:prstGeom>
          <a:noFill/>
          <a:ln w="9525">
            <a:noFill/>
            <a:miter lim="800000"/>
            <a:headEnd/>
            <a:tailEnd/>
          </a:ln>
        </p:spPr>
        <p:txBody>
          <a:bodyPr wrap="none">
            <a:spAutoFit/>
          </a:bodyPr>
          <a:lstStyle/>
          <a:p>
            <a:r>
              <a:rPr lang="en-US">
                <a:latin typeface="Calibri" pitchFamily="34" charset="0"/>
              </a:rPr>
              <a:t>Build and Test</a:t>
            </a:r>
          </a:p>
          <a:p>
            <a:r>
              <a:rPr lang="en-US">
                <a:latin typeface="Calibri" pitchFamily="34" charset="0"/>
              </a:rPr>
              <a:t>Physical Product</a:t>
            </a:r>
          </a:p>
        </p:txBody>
      </p:sp>
      <p:sp>
        <p:nvSpPr>
          <p:cNvPr id="1034" name="TextBox 29"/>
          <p:cNvSpPr txBox="1">
            <a:spLocks noChangeArrowheads="1"/>
          </p:cNvSpPr>
          <p:nvPr/>
        </p:nvSpPr>
        <p:spPr bwMode="auto">
          <a:xfrm>
            <a:off x="7705725" y="3817938"/>
            <a:ext cx="803275" cy="339725"/>
          </a:xfrm>
          <a:prstGeom prst="rect">
            <a:avLst/>
          </a:prstGeom>
          <a:noFill/>
          <a:ln w="9525">
            <a:noFill/>
            <a:miter lim="800000"/>
            <a:headEnd/>
            <a:tailEnd/>
          </a:ln>
        </p:spPr>
        <p:txBody>
          <a:bodyPr wrap="none">
            <a:spAutoFit/>
          </a:bodyPr>
          <a:lstStyle/>
          <a:p>
            <a:r>
              <a:rPr lang="en-US">
                <a:latin typeface="Calibri" pitchFamily="34" charset="0"/>
              </a:rPr>
              <a:t>Market</a:t>
            </a:r>
          </a:p>
        </p:txBody>
      </p:sp>
      <p:cxnSp>
        <p:nvCxnSpPr>
          <p:cNvPr id="1035" name="Straight Arrow Connector 30"/>
          <p:cNvCxnSpPr>
            <a:cxnSpLocks noChangeShapeType="1"/>
          </p:cNvCxnSpPr>
          <p:nvPr/>
        </p:nvCxnSpPr>
        <p:spPr bwMode="auto">
          <a:xfrm>
            <a:off x="1701800" y="3987800"/>
            <a:ext cx="366713" cy="1588"/>
          </a:xfrm>
          <a:prstGeom prst="straightConnector1">
            <a:avLst/>
          </a:prstGeom>
          <a:noFill/>
          <a:ln w="28575" algn="ctr">
            <a:solidFill>
              <a:schemeClr val="tx1"/>
            </a:solidFill>
            <a:round/>
            <a:headEnd/>
            <a:tailEnd type="arrow" w="med" len="med"/>
          </a:ln>
        </p:spPr>
      </p:cxnSp>
      <p:cxnSp>
        <p:nvCxnSpPr>
          <p:cNvPr id="1036" name="Straight Arrow Connector 31"/>
          <p:cNvCxnSpPr>
            <a:cxnSpLocks/>
          </p:cNvCxnSpPr>
          <p:nvPr/>
        </p:nvCxnSpPr>
        <p:spPr bwMode="auto">
          <a:xfrm>
            <a:off x="3605213" y="3987800"/>
            <a:ext cx="365125" cy="1588"/>
          </a:xfrm>
          <a:prstGeom prst="straightConnector1">
            <a:avLst/>
          </a:prstGeom>
          <a:noFill/>
          <a:ln w="28575" algn="ctr">
            <a:solidFill>
              <a:schemeClr val="tx1"/>
            </a:solidFill>
            <a:round/>
            <a:headEnd/>
            <a:tailEnd type="arrow" w="med" len="med"/>
          </a:ln>
        </p:spPr>
      </p:cxnSp>
      <p:cxnSp>
        <p:nvCxnSpPr>
          <p:cNvPr id="1037" name="Straight Arrow Connector 32"/>
          <p:cNvCxnSpPr>
            <a:cxnSpLocks noChangeShapeType="1"/>
          </p:cNvCxnSpPr>
          <p:nvPr/>
        </p:nvCxnSpPr>
        <p:spPr bwMode="auto">
          <a:xfrm>
            <a:off x="5421313" y="3987800"/>
            <a:ext cx="273050" cy="1588"/>
          </a:xfrm>
          <a:prstGeom prst="straightConnector1">
            <a:avLst/>
          </a:prstGeom>
          <a:noFill/>
          <a:ln w="28575" algn="ctr">
            <a:solidFill>
              <a:schemeClr val="tx1"/>
            </a:solidFill>
            <a:round/>
            <a:headEnd/>
            <a:tailEnd type="arrow" w="med" len="med"/>
          </a:ln>
        </p:spPr>
      </p:cxnSp>
      <p:cxnSp>
        <p:nvCxnSpPr>
          <p:cNvPr id="1038" name="Straight Arrow Connector 33"/>
          <p:cNvCxnSpPr>
            <a:cxnSpLocks noChangeShapeType="1"/>
          </p:cNvCxnSpPr>
          <p:nvPr/>
        </p:nvCxnSpPr>
        <p:spPr bwMode="auto">
          <a:xfrm>
            <a:off x="7158038" y="3987800"/>
            <a:ext cx="547687" cy="1588"/>
          </a:xfrm>
          <a:prstGeom prst="straightConnector1">
            <a:avLst/>
          </a:prstGeom>
          <a:noFill/>
          <a:ln w="28575" algn="ctr">
            <a:solidFill>
              <a:schemeClr val="tx1"/>
            </a:solidFill>
            <a:round/>
            <a:headEnd/>
            <a:tailEnd type="arrow" w="med" len="med"/>
          </a:ln>
        </p:spPr>
      </p:cxnSp>
      <p:cxnSp>
        <p:nvCxnSpPr>
          <p:cNvPr id="35" name="Elbow Connector 34"/>
          <p:cNvCxnSpPr/>
          <p:nvPr/>
        </p:nvCxnSpPr>
        <p:spPr bwMode="auto">
          <a:xfrm rot="5400000">
            <a:off x="3983038" y="3408363"/>
            <a:ext cx="1587" cy="1785937"/>
          </a:xfrm>
          <a:prstGeom prst="bentConnector3">
            <a:avLst>
              <a:gd name="adj1" fmla="val 14395466"/>
            </a:avLst>
          </a:prstGeom>
          <a:noFill/>
          <a:ln w="28575" cap="flat" cmpd="sng" algn="ctr">
            <a:solidFill>
              <a:schemeClr val="tx1"/>
            </a:solidFill>
            <a:prstDash val="solid"/>
            <a:round/>
            <a:headEnd type="none" w="med" len="med"/>
            <a:tailEnd type="arrow"/>
          </a:ln>
          <a:effectLst>
            <a:prstShdw prst="shdw17" dist="17961" dir="2700000">
              <a:schemeClr val="accent1">
                <a:gamma/>
                <a:shade val="60000"/>
                <a:invGamma/>
              </a:schemeClr>
            </a:prstShdw>
          </a:effectLst>
        </p:spPr>
      </p:cxnSp>
      <p:sp>
        <p:nvSpPr>
          <p:cNvPr id="1040" name="TextBox 35"/>
          <p:cNvSpPr txBox="1">
            <a:spLocks noChangeArrowheads="1"/>
          </p:cNvSpPr>
          <p:nvPr/>
        </p:nvSpPr>
        <p:spPr bwMode="auto">
          <a:xfrm>
            <a:off x="3252788" y="4306888"/>
            <a:ext cx="1166812" cy="646112"/>
          </a:xfrm>
          <a:prstGeom prst="rect">
            <a:avLst/>
          </a:prstGeom>
          <a:solidFill>
            <a:schemeClr val="bg1"/>
          </a:solidFill>
          <a:ln w="9525">
            <a:noFill/>
            <a:miter lim="800000"/>
            <a:headEnd/>
            <a:tailEnd/>
          </a:ln>
        </p:spPr>
        <p:txBody>
          <a:bodyPr>
            <a:spAutoFit/>
          </a:bodyPr>
          <a:lstStyle/>
          <a:p>
            <a:pPr algn="ctr"/>
            <a:r>
              <a:rPr lang="en-US">
                <a:latin typeface="Calibri" pitchFamily="34" charset="0"/>
              </a:rPr>
              <a:t>Design iterations</a:t>
            </a:r>
          </a:p>
        </p:txBody>
      </p:sp>
      <p:pic>
        <p:nvPicPr>
          <p:cNvPr id="1041" name="Picture 3" descr="flat track testing"/>
          <p:cNvPicPr>
            <a:picLocks noChangeAspect="1" noChangeArrowheads="1"/>
          </p:cNvPicPr>
          <p:nvPr/>
        </p:nvPicPr>
        <p:blipFill>
          <a:blip r:embed="rId8" cstate="print">
            <a:lum bright="6000"/>
          </a:blip>
          <a:srcRect/>
          <a:stretch>
            <a:fillRect/>
          </a:stretch>
        </p:blipFill>
        <p:spPr bwMode="auto">
          <a:xfrm>
            <a:off x="5502275" y="4387850"/>
            <a:ext cx="1974850" cy="1322388"/>
          </a:xfrm>
          <a:prstGeom prst="rect">
            <a:avLst/>
          </a:prstGeom>
          <a:noFill/>
          <a:ln w="25400">
            <a:solidFill>
              <a:schemeClr val="tx1"/>
            </a:solidFill>
            <a:miter lim="800000"/>
            <a:headEnd/>
            <a:tailEnd/>
          </a:ln>
        </p:spPr>
      </p:pic>
      <p:graphicFrame>
        <p:nvGraphicFramePr>
          <p:cNvPr id="1026" name="Object 8"/>
          <p:cNvGraphicFramePr>
            <a:graphicFrameLocks noChangeAspect="1"/>
          </p:cNvGraphicFramePr>
          <p:nvPr/>
        </p:nvGraphicFramePr>
        <p:xfrm>
          <a:off x="125413" y="2471738"/>
          <a:ext cx="1909762" cy="1284287"/>
        </p:xfrm>
        <a:graphic>
          <a:graphicData uri="http://schemas.openxmlformats.org/presentationml/2006/ole">
            <p:oleObj spid="_x0000_s1026" name="Picture" r:id="rId9" imgW="2760120" imgH="2592360" progId="Word.Picture.8">
              <p:embed/>
            </p:oleObj>
          </a:graphicData>
        </a:graphic>
      </p:graphicFrame>
      <p:sp>
        <p:nvSpPr>
          <p:cNvPr id="1042" name="Rectangle 56"/>
          <p:cNvSpPr>
            <a:spLocks noChangeArrowheads="1"/>
          </p:cNvSpPr>
          <p:nvPr/>
        </p:nvSpPr>
        <p:spPr bwMode="auto">
          <a:xfrm>
            <a:off x="4006850" y="3030538"/>
            <a:ext cx="1139825" cy="671512"/>
          </a:xfrm>
          <a:prstGeom prst="rect">
            <a:avLst/>
          </a:prstGeom>
          <a:solidFill>
            <a:schemeClr val="bg1"/>
          </a:solidFill>
          <a:ln w="12700" algn="ctr">
            <a:noFill/>
            <a:prstDash val="lgDash"/>
            <a:round/>
            <a:headEnd/>
            <a:tailEnd/>
          </a:ln>
        </p:spPr>
        <p:txBody>
          <a:bodyPr lIns="90488" tIns="44450" rIns="90488" bIns="44450"/>
          <a:lstStyle/>
          <a:p>
            <a:pPr algn="ctr" eaLnBrk="0" hangingPunct="0"/>
            <a:endParaRPr lang="en-US" sz="1600" b="1">
              <a:latin typeface="Times New Roman" pitchFamily="18" charset="0"/>
            </a:endParaRPr>
          </a:p>
        </p:txBody>
      </p:sp>
      <p:pic>
        <p:nvPicPr>
          <p:cNvPr id="1043" name="Picture 4"/>
          <p:cNvPicPr>
            <a:picLocks noChangeAspect="1" noChangeArrowheads="1"/>
          </p:cNvPicPr>
          <p:nvPr/>
        </p:nvPicPr>
        <p:blipFill>
          <a:blip r:embed="rId10" cstate="print"/>
          <a:srcRect/>
          <a:stretch>
            <a:fillRect/>
          </a:stretch>
        </p:blipFill>
        <p:spPr bwMode="auto">
          <a:xfrm>
            <a:off x="3721100" y="2022475"/>
            <a:ext cx="1778000" cy="1652588"/>
          </a:xfrm>
          <a:prstGeom prst="rect">
            <a:avLst/>
          </a:prstGeom>
          <a:noFill/>
          <a:ln w="9525">
            <a:noFill/>
            <a:miter lim="800000"/>
            <a:headEnd/>
            <a:tailEnd/>
          </a:ln>
        </p:spPr>
      </p:pic>
      <p:pic>
        <p:nvPicPr>
          <p:cNvPr id="1044" name="Picture 5"/>
          <p:cNvPicPr>
            <a:picLocks noChangeAspect="1" noChangeArrowheads="1"/>
          </p:cNvPicPr>
          <p:nvPr/>
        </p:nvPicPr>
        <p:blipFill>
          <a:blip r:embed="rId11" cstate="print"/>
          <a:srcRect/>
          <a:stretch>
            <a:fillRect/>
          </a:stretch>
        </p:blipFill>
        <p:spPr bwMode="auto">
          <a:xfrm>
            <a:off x="3695700" y="4900613"/>
            <a:ext cx="1600200" cy="1652587"/>
          </a:xfrm>
          <a:prstGeom prst="rect">
            <a:avLst/>
          </a:prstGeom>
          <a:noFill/>
          <a:ln w="9525">
            <a:noFill/>
            <a:miter lim="800000"/>
            <a:headEnd/>
            <a:tailEnd/>
          </a:ln>
        </p:spPr>
      </p:pic>
      <p:pic>
        <p:nvPicPr>
          <p:cNvPr id="1045" name="Picture 6"/>
          <p:cNvPicPr>
            <a:picLocks noChangeAspect="1" noChangeArrowheads="1"/>
          </p:cNvPicPr>
          <p:nvPr/>
        </p:nvPicPr>
        <p:blipFill>
          <a:blip r:embed="rId12" cstate="print"/>
          <a:srcRect/>
          <a:stretch>
            <a:fillRect/>
          </a:stretch>
        </p:blipFill>
        <p:spPr bwMode="auto">
          <a:xfrm>
            <a:off x="1955800" y="4975225"/>
            <a:ext cx="1830388" cy="1501775"/>
          </a:xfrm>
          <a:prstGeom prst="rect">
            <a:avLst/>
          </a:prstGeom>
          <a:noFill/>
          <a:ln w="9525">
            <a:noFill/>
            <a:miter lim="800000"/>
            <a:headEnd/>
            <a:tailEnd/>
          </a:ln>
        </p:spPr>
      </p:pic>
      <p:pic>
        <p:nvPicPr>
          <p:cNvPr id="1046" name="Picture 7" descr="naba_tread_6"/>
          <p:cNvPicPr>
            <a:picLocks noChangeAspect="1" noChangeArrowheads="1"/>
          </p:cNvPicPr>
          <p:nvPr/>
        </p:nvPicPr>
        <p:blipFill>
          <a:blip r:embed="rId13" cstate="print"/>
          <a:srcRect l="12067" r="7648"/>
          <a:stretch>
            <a:fillRect/>
          </a:stretch>
        </p:blipFill>
        <p:spPr bwMode="auto">
          <a:xfrm>
            <a:off x="2220913" y="1803400"/>
            <a:ext cx="1506537" cy="1662113"/>
          </a:xfrm>
          <a:prstGeom prst="rect">
            <a:avLst/>
          </a:prstGeom>
          <a:noFill/>
          <a:ln w="9525">
            <a:noFill/>
            <a:miter lim="800000"/>
            <a:headEnd/>
            <a:tailEnd/>
          </a:ln>
        </p:spPr>
      </p:pic>
      <p:pic>
        <p:nvPicPr>
          <p:cNvPr id="1047" name="Picture 8"/>
          <p:cNvPicPr>
            <a:picLocks noChangeAspect="1" noChangeArrowheads="1"/>
          </p:cNvPicPr>
          <p:nvPr/>
        </p:nvPicPr>
        <p:blipFill>
          <a:blip r:embed="rId14" cstate="print"/>
          <a:srcRect/>
          <a:stretch>
            <a:fillRect/>
          </a:stretch>
        </p:blipFill>
        <p:spPr bwMode="auto">
          <a:xfrm>
            <a:off x="5476875" y="2043113"/>
            <a:ext cx="2162175" cy="1449387"/>
          </a:xfrm>
          <a:prstGeom prst="rect">
            <a:avLst/>
          </a:prstGeom>
          <a:noFill/>
          <a:ln w="9525">
            <a:noFill/>
            <a:miter lim="800000"/>
            <a:headEnd/>
            <a:tailEnd/>
          </a:ln>
        </p:spPr>
      </p:pic>
      <p:pic>
        <p:nvPicPr>
          <p:cNvPr id="1048" name="Picture 9"/>
          <p:cNvPicPr>
            <a:picLocks noChangeAspect="1" noChangeArrowheads="1"/>
          </p:cNvPicPr>
          <p:nvPr/>
        </p:nvPicPr>
        <p:blipFill>
          <a:blip r:embed="rId15" cstate="print"/>
          <a:srcRect/>
          <a:stretch>
            <a:fillRect/>
          </a:stretch>
        </p:blipFill>
        <p:spPr bwMode="auto">
          <a:xfrm>
            <a:off x="7680325" y="4059238"/>
            <a:ext cx="1281113" cy="2008187"/>
          </a:xfrm>
          <a:prstGeom prst="rect">
            <a:avLst/>
          </a:prstGeom>
          <a:noFill/>
          <a:ln w="9525">
            <a:noFill/>
            <a:miter lim="800000"/>
            <a:headEnd/>
            <a:tailEnd/>
          </a:ln>
        </p:spPr>
      </p:pic>
      <p:pic>
        <p:nvPicPr>
          <p:cNvPr id="1049" name="Picture 10"/>
          <p:cNvPicPr>
            <a:picLocks noChangeAspect="1" noChangeArrowheads="1"/>
          </p:cNvPicPr>
          <p:nvPr/>
        </p:nvPicPr>
        <p:blipFill>
          <a:blip r:embed="rId16" cstate="print"/>
          <a:srcRect/>
          <a:stretch>
            <a:fillRect/>
          </a:stretch>
        </p:blipFill>
        <p:spPr bwMode="auto">
          <a:xfrm>
            <a:off x="7632700" y="2017713"/>
            <a:ext cx="1511300" cy="1771650"/>
          </a:xfrm>
          <a:prstGeom prst="rect">
            <a:avLst/>
          </a:prstGeom>
          <a:noFill/>
          <a:ln w="9525">
            <a:noFill/>
            <a:miter lim="800000"/>
            <a:headEnd/>
            <a:tailEnd/>
          </a:ln>
        </p:spPr>
      </p:pic>
      <p:grpSp>
        <p:nvGrpSpPr>
          <p:cNvPr id="1050" name="Group 283"/>
          <p:cNvGrpSpPr>
            <a:grpSpLocks noChangeAspect="1"/>
          </p:cNvGrpSpPr>
          <p:nvPr/>
        </p:nvGrpSpPr>
        <p:grpSpPr bwMode="auto">
          <a:xfrm>
            <a:off x="3886200" y="1219200"/>
            <a:ext cx="2968625" cy="546100"/>
            <a:chOff x="3798" y="899"/>
            <a:chExt cx="1143" cy="211"/>
          </a:xfrm>
        </p:grpSpPr>
        <p:sp>
          <p:nvSpPr>
            <p:cNvPr id="1054" name="Freeform 284"/>
            <p:cNvSpPr>
              <a:spLocks noEditPoints="1"/>
            </p:cNvSpPr>
            <p:nvPr/>
          </p:nvSpPr>
          <p:spPr bwMode="auto">
            <a:xfrm>
              <a:off x="3937" y="946"/>
              <a:ext cx="122" cy="118"/>
            </a:xfrm>
            <a:custGeom>
              <a:avLst/>
              <a:gdLst>
                <a:gd name="T0" fmla="*/ 5 w 153"/>
                <a:gd name="T1" fmla="*/ 0 h 148"/>
                <a:gd name="T2" fmla="*/ 4 w 153"/>
                <a:gd name="T3" fmla="*/ 2 h 148"/>
                <a:gd name="T4" fmla="*/ 3 w 153"/>
                <a:gd name="T5" fmla="*/ 2 h 148"/>
                <a:gd name="T6" fmla="*/ 2 w 153"/>
                <a:gd name="T7" fmla="*/ 2 h 148"/>
                <a:gd name="T8" fmla="*/ 2 w 153"/>
                <a:gd name="T9" fmla="*/ 2 h 148"/>
                <a:gd name="T10" fmla="*/ 2 w 153"/>
                <a:gd name="T11" fmla="*/ 2 h 148"/>
                <a:gd name="T12" fmla="*/ 2 w 153"/>
                <a:gd name="T13" fmla="*/ 2 h 148"/>
                <a:gd name="T14" fmla="*/ 2 w 153"/>
                <a:gd name="T15" fmla="*/ 3 h 148"/>
                <a:gd name="T16" fmla="*/ 2 w 153"/>
                <a:gd name="T17" fmla="*/ 4 h 148"/>
                <a:gd name="T18" fmla="*/ 0 w 153"/>
                <a:gd name="T19" fmla="*/ 5 h 148"/>
                <a:gd name="T20" fmla="*/ 2 w 153"/>
                <a:gd name="T21" fmla="*/ 6 h 148"/>
                <a:gd name="T22" fmla="*/ 2 w 153"/>
                <a:gd name="T23" fmla="*/ 6 h 148"/>
                <a:gd name="T24" fmla="*/ 2 w 153"/>
                <a:gd name="T25" fmla="*/ 7 h 148"/>
                <a:gd name="T26" fmla="*/ 2 w 153"/>
                <a:gd name="T27" fmla="*/ 7 h 148"/>
                <a:gd name="T28" fmla="*/ 2 w 153"/>
                <a:gd name="T29" fmla="*/ 7 h 148"/>
                <a:gd name="T30" fmla="*/ 3 w 153"/>
                <a:gd name="T31" fmla="*/ 7 h 148"/>
                <a:gd name="T32" fmla="*/ 4 w 153"/>
                <a:gd name="T33" fmla="*/ 8 h 148"/>
                <a:gd name="T34" fmla="*/ 5 w 153"/>
                <a:gd name="T35" fmla="*/ 7 h 148"/>
                <a:gd name="T36" fmla="*/ 5 w 153"/>
                <a:gd name="T37" fmla="*/ 7 h 148"/>
                <a:gd name="T38" fmla="*/ 6 w 153"/>
                <a:gd name="T39" fmla="*/ 7 h 148"/>
                <a:gd name="T40" fmla="*/ 6 w 153"/>
                <a:gd name="T41" fmla="*/ 7 h 148"/>
                <a:gd name="T42" fmla="*/ 7 w 153"/>
                <a:gd name="T43" fmla="*/ 6 h 148"/>
                <a:gd name="T44" fmla="*/ 7 w 153"/>
                <a:gd name="T45" fmla="*/ 6 h 148"/>
                <a:gd name="T46" fmla="*/ 8 w 153"/>
                <a:gd name="T47" fmla="*/ 5 h 148"/>
                <a:gd name="T48" fmla="*/ 8 w 153"/>
                <a:gd name="T49" fmla="*/ 4 h 148"/>
                <a:gd name="T50" fmla="*/ 8 w 153"/>
                <a:gd name="T51" fmla="*/ 3 h 148"/>
                <a:gd name="T52" fmla="*/ 8 w 153"/>
                <a:gd name="T53" fmla="*/ 2 h 148"/>
                <a:gd name="T54" fmla="*/ 8 w 153"/>
                <a:gd name="T55" fmla="*/ 2 h 148"/>
                <a:gd name="T56" fmla="*/ 7 w 153"/>
                <a:gd name="T57" fmla="*/ 2 h 148"/>
                <a:gd name="T58" fmla="*/ 7 w 153"/>
                <a:gd name="T59" fmla="*/ 2 h 148"/>
                <a:gd name="T60" fmla="*/ 6 w 153"/>
                <a:gd name="T61" fmla="*/ 2 h 148"/>
                <a:gd name="T62" fmla="*/ 6 w 153"/>
                <a:gd name="T63" fmla="*/ 2 h 148"/>
                <a:gd name="T64" fmla="*/ 5 w 153"/>
                <a:gd name="T65" fmla="*/ 6 h 148"/>
                <a:gd name="T66" fmla="*/ 4 w 153"/>
                <a:gd name="T67" fmla="*/ 7 h 148"/>
                <a:gd name="T68" fmla="*/ 4 w 153"/>
                <a:gd name="T69" fmla="*/ 7 h 148"/>
                <a:gd name="T70" fmla="*/ 4 w 153"/>
                <a:gd name="T71" fmla="*/ 7 h 148"/>
                <a:gd name="T72" fmla="*/ 4 w 153"/>
                <a:gd name="T73" fmla="*/ 7 h 148"/>
                <a:gd name="T74" fmla="*/ 3 w 153"/>
                <a:gd name="T75" fmla="*/ 7 h 148"/>
                <a:gd name="T76" fmla="*/ 3 w 153"/>
                <a:gd name="T77" fmla="*/ 7 h 148"/>
                <a:gd name="T78" fmla="*/ 3 w 153"/>
                <a:gd name="T79" fmla="*/ 7 h 148"/>
                <a:gd name="T80" fmla="*/ 3 w 153"/>
                <a:gd name="T81" fmla="*/ 6 h 148"/>
                <a:gd name="T82" fmla="*/ 3 w 153"/>
                <a:gd name="T83" fmla="*/ 6 h 148"/>
                <a:gd name="T84" fmla="*/ 4 w 153"/>
                <a:gd name="T85" fmla="*/ 2 h 148"/>
                <a:gd name="T86" fmla="*/ 4 w 153"/>
                <a:gd name="T87" fmla="*/ 2 h 148"/>
                <a:gd name="T88" fmla="*/ 4 w 153"/>
                <a:gd name="T89" fmla="*/ 2 h 148"/>
                <a:gd name="T90" fmla="*/ 5 w 153"/>
                <a:gd name="T91" fmla="*/ 2 h 148"/>
                <a:gd name="T92" fmla="*/ 5 w 153"/>
                <a:gd name="T93" fmla="*/ 2 h 148"/>
                <a:gd name="T94" fmla="*/ 5 w 153"/>
                <a:gd name="T95" fmla="*/ 2 h 148"/>
                <a:gd name="T96" fmla="*/ 5 w 153"/>
                <a:gd name="T97" fmla="*/ 2 h 148"/>
                <a:gd name="T98" fmla="*/ 5 w 153"/>
                <a:gd name="T99" fmla="*/ 2 h 148"/>
                <a:gd name="T100" fmla="*/ 6 w 153"/>
                <a:gd name="T101" fmla="*/ 2 h 148"/>
                <a:gd name="T102" fmla="*/ 6 w 153"/>
                <a:gd name="T103" fmla="*/ 2 h 148"/>
                <a:gd name="T104" fmla="*/ 6 w 153"/>
                <a:gd name="T105" fmla="*/ 2 h 148"/>
                <a:gd name="T106" fmla="*/ 5 w 153"/>
                <a:gd name="T107" fmla="*/ 6 h 1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3"/>
                <a:gd name="T163" fmla="*/ 0 h 148"/>
                <a:gd name="T164" fmla="*/ 153 w 153"/>
                <a:gd name="T165" fmla="*/ 148 h 1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3" h="148">
                  <a:moveTo>
                    <a:pt x="99" y="2"/>
                  </a:moveTo>
                  <a:lnTo>
                    <a:pt x="96" y="0"/>
                  </a:lnTo>
                  <a:lnTo>
                    <a:pt x="92" y="0"/>
                  </a:lnTo>
                  <a:lnTo>
                    <a:pt x="88" y="0"/>
                  </a:lnTo>
                  <a:lnTo>
                    <a:pt x="84" y="0"/>
                  </a:lnTo>
                  <a:lnTo>
                    <a:pt x="81" y="0"/>
                  </a:lnTo>
                  <a:lnTo>
                    <a:pt x="77" y="0"/>
                  </a:lnTo>
                  <a:lnTo>
                    <a:pt x="74" y="2"/>
                  </a:lnTo>
                  <a:lnTo>
                    <a:pt x="70" y="2"/>
                  </a:lnTo>
                  <a:lnTo>
                    <a:pt x="67" y="3"/>
                  </a:lnTo>
                  <a:lnTo>
                    <a:pt x="64" y="4"/>
                  </a:lnTo>
                  <a:lnTo>
                    <a:pt x="60" y="5"/>
                  </a:lnTo>
                  <a:lnTo>
                    <a:pt x="57" y="6"/>
                  </a:lnTo>
                  <a:lnTo>
                    <a:pt x="53" y="7"/>
                  </a:lnTo>
                  <a:lnTo>
                    <a:pt x="50" y="10"/>
                  </a:lnTo>
                  <a:lnTo>
                    <a:pt x="46" y="11"/>
                  </a:lnTo>
                  <a:lnTo>
                    <a:pt x="43" y="13"/>
                  </a:lnTo>
                  <a:lnTo>
                    <a:pt x="40" y="16"/>
                  </a:lnTo>
                  <a:lnTo>
                    <a:pt x="37" y="18"/>
                  </a:lnTo>
                  <a:lnTo>
                    <a:pt x="33" y="20"/>
                  </a:lnTo>
                  <a:lnTo>
                    <a:pt x="31" y="22"/>
                  </a:lnTo>
                  <a:lnTo>
                    <a:pt x="28" y="25"/>
                  </a:lnTo>
                  <a:lnTo>
                    <a:pt x="25" y="28"/>
                  </a:lnTo>
                  <a:lnTo>
                    <a:pt x="23" y="31"/>
                  </a:lnTo>
                  <a:lnTo>
                    <a:pt x="21" y="34"/>
                  </a:lnTo>
                  <a:lnTo>
                    <a:pt x="18" y="36"/>
                  </a:lnTo>
                  <a:lnTo>
                    <a:pt x="16" y="40"/>
                  </a:lnTo>
                  <a:lnTo>
                    <a:pt x="14" y="43"/>
                  </a:lnTo>
                  <a:lnTo>
                    <a:pt x="11" y="47"/>
                  </a:lnTo>
                  <a:lnTo>
                    <a:pt x="10" y="50"/>
                  </a:lnTo>
                  <a:lnTo>
                    <a:pt x="8" y="54"/>
                  </a:lnTo>
                  <a:lnTo>
                    <a:pt x="7" y="57"/>
                  </a:lnTo>
                  <a:lnTo>
                    <a:pt x="6" y="61"/>
                  </a:lnTo>
                  <a:lnTo>
                    <a:pt x="5" y="65"/>
                  </a:lnTo>
                  <a:lnTo>
                    <a:pt x="3" y="70"/>
                  </a:lnTo>
                  <a:lnTo>
                    <a:pt x="2" y="75"/>
                  </a:lnTo>
                  <a:lnTo>
                    <a:pt x="1" y="79"/>
                  </a:lnTo>
                  <a:lnTo>
                    <a:pt x="1" y="83"/>
                  </a:lnTo>
                  <a:lnTo>
                    <a:pt x="0" y="87"/>
                  </a:lnTo>
                  <a:lnTo>
                    <a:pt x="0" y="91"/>
                  </a:lnTo>
                  <a:lnTo>
                    <a:pt x="1" y="96"/>
                  </a:lnTo>
                  <a:lnTo>
                    <a:pt x="1" y="99"/>
                  </a:lnTo>
                  <a:lnTo>
                    <a:pt x="1" y="102"/>
                  </a:lnTo>
                  <a:lnTo>
                    <a:pt x="2" y="106"/>
                  </a:lnTo>
                  <a:lnTo>
                    <a:pt x="3" y="108"/>
                  </a:lnTo>
                  <a:lnTo>
                    <a:pt x="5" y="112"/>
                  </a:lnTo>
                  <a:lnTo>
                    <a:pt x="6" y="115"/>
                  </a:lnTo>
                  <a:lnTo>
                    <a:pt x="7" y="118"/>
                  </a:lnTo>
                  <a:lnTo>
                    <a:pt x="9" y="120"/>
                  </a:lnTo>
                  <a:lnTo>
                    <a:pt x="10" y="123"/>
                  </a:lnTo>
                  <a:lnTo>
                    <a:pt x="13" y="126"/>
                  </a:lnTo>
                  <a:lnTo>
                    <a:pt x="15" y="128"/>
                  </a:lnTo>
                  <a:lnTo>
                    <a:pt x="17" y="130"/>
                  </a:lnTo>
                  <a:lnTo>
                    <a:pt x="20" y="131"/>
                  </a:lnTo>
                  <a:lnTo>
                    <a:pt x="22" y="134"/>
                  </a:lnTo>
                  <a:lnTo>
                    <a:pt x="24" y="135"/>
                  </a:lnTo>
                  <a:lnTo>
                    <a:pt x="28" y="137"/>
                  </a:lnTo>
                  <a:lnTo>
                    <a:pt x="30" y="138"/>
                  </a:lnTo>
                  <a:lnTo>
                    <a:pt x="33" y="140"/>
                  </a:lnTo>
                  <a:lnTo>
                    <a:pt x="37" y="141"/>
                  </a:lnTo>
                  <a:lnTo>
                    <a:pt x="39" y="142"/>
                  </a:lnTo>
                  <a:lnTo>
                    <a:pt x="43" y="143"/>
                  </a:lnTo>
                  <a:lnTo>
                    <a:pt x="46" y="144"/>
                  </a:lnTo>
                  <a:lnTo>
                    <a:pt x="50" y="145"/>
                  </a:lnTo>
                  <a:lnTo>
                    <a:pt x="53" y="147"/>
                  </a:lnTo>
                  <a:lnTo>
                    <a:pt x="57" y="147"/>
                  </a:lnTo>
                  <a:lnTo>
                    <a:pt x="60" y="147"/>
                  </a:lnTo>
                  <a:lnTo>
                    <a:pt x="64" y="148"/>
                  </a:lnTo>
                  <a:lnTo>
                    <a:pt x="68" y="148"/>
                  </a:lnTo>
                  <a:lnTo>
                    <a:pt x="72" y="147"/>
                  </a:lnTo>
                  <a:lnTo>
                    <a:pt x="75" y="147"/>
                  </a:lnTo>
                  <a:lnTo>
                    <a:pt x="79" y="147"/>
                  </a:lnTo>
                  <a:lnTo>
                    <a:pt x="82" y="145"/>
                  </a:lnTo>
                  <a:lnTo>
                    <a:pt x="86" y="144"/>
                  </a:lnTo>
                  <a:lnTo>
                    <a:pt x="89" y="143"/>
                  </a:lnTo>
                  <a:lnTo>
                    <a:pt x="92" y="142"/>
                  </a:lnTo>
                  <a:lnTo>
                    <a:pt x="96" y="141"/>
                  </a:lnTo>
                  <a:lnTo>
                    <a:pt x="99" y="140"/>
                  </a:lnTo>
                  <a:lnTo>
                    <a:pt x="103" y="137"/>
                  </a:lnTo>
                  <a:lnTo>
                    <a:pt x="106" y="136"/>
                  </a:lnTo>
                  <a:lnTo>
                    <a:pt x="110" y="134"/>
                  </a:lnTo>
                  <a:lnTo>
                    <a:pt x="112" y="131"/>
                  </a:lnTo>
                  <a:lnTo>
                    <a:pt x="116" y="130"/>
                  </a:lnTo>
                  <a:lnTo>
                    <a:pt x="119" y="128"/>
                  </a:lnTo>
                  <a:lnTo>
                    <a:pt x="121" y="125"/>
                  </a:lnTo>
                  <a:lnTo>
                    <a:pt x="125" y="122"/>
                  </a:lnTo>
                  <a:lnTo>
                    <a:pt x="127" y="120"/>
                  </a:lnTo>
                  <a:lnTo>
                    <a:pt x="130" y="116"/>
                  </a:lnTo>
                  <a:lnTo>
                    <a:pt x="132" y="114"/>
                  </a:lnTo>
                  <a:lnTo>
                    <a:pt x="134" y="111"/>
                  </a:lnTo>
                  <a:lnTo>
                    <a:pt x="136" y="107"/>
                  </a:lnTo>
                  <a:lnTo>
                    <a:pt x="139" y="105"/>
                  </a:lnTo>
                  <a:lnTo>
                    <a:pt x="141" y="101"/>
                  </a:lnTo>
                  <a:lnTo>
                    <a:pt x="142" y="98"/>
                  </a:lnTo>
                  <a:lnTo>
                    <a:pt x="145" y="94"/>
                  </a:lnTo>
                  <a:lnTo>
                    <a:pt x="146" y="91"/>
                  </a:lnTo>
                  <a:lnTo>
                    <a:pt x="147" y="86"/>
                  </a:lnTo>
                  <a:lnTo>
                    <a:pt x="148" y="82"/>
                  </a:lnTo>
                  <a:lnTo>
                    <a:pt x="149" y="77"/>
                  </a:lnTo>
                  <a:lnTo>
                    <a:pt x="150" y="72"/>
                  </a:lnTo>
                  <a:lnTo>
                    <a:pt x="152" y="68"/>
                  </a:lnTo>
                  <a:lnTo>
                    <a:pt x="152" y="63"/>
                  </a:lnTo>
                  <a:lnTo>
                    <a:pt x="153" y="60"/>
                  </a:lnTo>
                  <a:lnTo>
                    <a:pt x="153" y="55"/>
                  </a:lnTo>
                  <a:lnTo>
                    <a:pt x="153" y="51"/>
                  </a:lnTo>
                  <a:lnTo>
                    <a:pt x="152" y="48"/>
                  </a:lnTo>
                  <a:lnTo>
                    <a:pt x="152" y="45"/>
                  </a:lnTo>
                  <a:lnTo>
                    <a:pt x="150" y="41"/>
                  </a:lnTo>
                  <a:lnTo>
                    <a:pt x="149" y="38"/>
                  </a:lnTo>
                  <a:lnTo>
                    <a:pt x="148" y="35"/>
                  </a:lnTo>
                  <a:lnTo>
                    <a:pt x="147" y="32"/>
                  </a:lnTo>
                  <a:lnTo>
                    <a:pt x="146" y="29"/>
                  </a:lnTo>
                  <a:lnTo>
                    <a:pt x="143" y="26"/>
                  </a:lnTo>
                  <a:lnTo>
                    <a:pt x="142" y="24"/>
                  </a:lnTo>
                  <a:lnTo>
                    <a:pt x="140" y="21"/>
                  </a:lnTo>
                  <a:lnTo>
                    <a:pt x="138" y="19"/>
                  </a:lnTo>
                  <a:lnTo>
                    <a:pt x="135" y="17"/>
                  </a:lnTo>
                  <a:lnTo>
                    <a:pt x="133" y="16"/>
                  </a:lnTo>
                  <a:lnTo>
                    <a:pt x="131" y="13"/>
                  </a:lnTo>
                  <a:lnTo>
                    <a:pt x="127" y="12"/>
                  </a:lnTo>
                  <a:lnTo>
                    <a:pt x="125" y="10"/>
                  </a:lnTo>
                  <a:lnTo>
                    <a:pt x="123" y="9"/>
                  </a:lnTo>
                  <a:lnTo>
                    <a:pt x="119" y="7"/>
                  </a:lnTo>
                  <a:lnTo>
                    <a:pt x="116" y="6"/>
                  </a:lnTo>
                  <a:lnTo>
                    <a:pt x="112" y="5"/>
                  </a:lnTo>
                  <a:lnTo>
                    <a:pt x="110" y="4"/>
                  </a:lnTo>
                  <a:lnTo>
                    <a:pt x="106" y="3"/>
                  </a:lnTo>
                  <a:lnTo>
                    <a:pt x="103" y="2"/>
                  </a:lnTo>
                  <a:lnTo>
                    <a:pt x="99" y="2"/>
                  </a:lnTo>
                  <a:close/>
                  <a:moveTo>
                    <a:pt x="80" y="119"/>
                  </a:moveTo>
                  <a:lnTo>
                    <a:pt x="79" y="120"/>
                  </a:lnTo>
                  <a:lnTo>
                    <a:pt x="79" y="121"/>
                  </a:lnTo>
                  <a:lnTo>
                    <a:pt x="77" y="122"/>
                  </a:lnTo>
                  <a:lnTo>
                    <a:pt x="76" y="123"/>
                  </a:lnTo>
                  <a:lnTo>
                    <a:pt x="76" y="125"/>
                  </a:lnTo>
                  <a:lnTo>
                    <a:pt x="75" y="126"/>
                  </a:lnTo>
                  <a:lnTo>
                    <a:pt x="74" y="127"/>
                  </a:lnTo>
                  <a:lnTo>
                    <a:pt x="73" y="127"/>
                  </a:lnTo>
                  <a:lnTo>
                    <a:pt x="73" y="128"/>
                  </a:lnTo>
                  <a:lnTo>
                    <a:pt x="72" y="128"/>
                  </a:lnTo>
                  <a:lnTo>
                    <a:pt x="70" y="128"/>
                  </a:lnTo>
                  <a:lnTo>
                    <a:pt x="69" y="129"/>
                  </a:lnTo>
                  <a:lnTo>
                    <a:pt x="68" y="129"/>
                  </a:lnTo>
                  <a:lnTo>
                    <a:pt x="66" y="129"/>
                  </a:lnTo>
                  <a:lnTo>
                    <a:pt x="65" y="129"/>
                  </a:lnTo>
                  <a:lnTo>
                    <a:pt x="64" y="129"/>
                  </a:lnTo>
                  <a:lnTo>
                    <a:pt x="62" y="129"/>
                  </a:lnTo>
                  <a:lnTo>
                    <a:pt x="61" y="129"/>
                  </a:lnTo>
                  <a:lnTo>
                    <a:pt x="60" y="129"/>
                  </a:lnTo>
                  <a:lnTo>
                    <a:pt x="59" y="129"/>
                  </a:lnTo>
                  <a:lnTo>
                    <a:pt x="58" y="128"/>
                  </a:lnTo>
                  <a:lnTo>
                    <a:pt x="57" y="128"/>
                  </a:lnTo>
                  <a:lnTo>
                    <a:pt x="55" y="127"/>
                  </a:lnTo>
                  <a:lnTo>
                    <a:pt x="54" y="126"/>
                  </a:lnTo>
                  <a:lnTo>
                    <a:pt x="53" y="125"/>
                  </a:lnTo>
                  <a:lnTo>
                    <a:pt x="52" y="123"/>
                  </a:lnTo>
                  <a:lnTo>
                    <a:pt x="52" y="122"/>
                  </a:lnTo>
                  <a:lnTo>
                    <a:pt x="52" y="121"/>
                  </a:lnTo>
                  <a:lnTo>
                    <a:pt x="52" y="120"/>
                  </a:lnTo>
                  <a:lnTo>
                    <a:pt x="52" y="119"/>
                  </a:lnTo>
                  <a:lnTo>
                    <a:pt x="52" y="118"/>
                  </a:lnTo>
                  <a:lnTo>
                    <a:pt x="52" y="116"/>
                  </a:lnTo>
                  <a:lnTo>
                    <a:pt x="52" y="115"/>
                  </a:lnTo>
                  <a:lnTo>
                    <a:pt x="73" y="29"/>
                  </a:lnTo>
                  <a:lnTo>
                    <a:pt x="74" y="28"/>
                  </a:lnTo>
                  <a:lnTo>
                    <a:pt x="74" y="27"/>
                  </a:lnTo>
                  <a:lnTo>
                    <a:pt x="75" y="26"/>
                  </a:lnTo>
                  <a:lnTo>
                    <a:pt x="76" y="24"/>
                  </a:lnTo>
                  <a:lnTo>
                    <a:pt x="77" y="22"/>
                  </a:lnTo>
                  <a:lnTo>
                    <a:pt x="79" y="21"/>
                  </a:lnTo>
                  <a:lnTo>
                    <a:pt x="80" y="21"/>
                  </a:lnTo>
                  <a:lnTo>
                    <a:pt x="80" y="20"/>
                  </a:lnTo>
                  <a:lnTo>
                    <a:pt x="81" y="20"/>
                  </a:lnTo>
                  <a:lnTo>
                    <a:pt x="82" y="20"/>
                  </a:lnTo>
                  <a:lnTo>
                    <a:pt x="83" y="19"/>
                  </a:lnTo>
                  <a:lnTo>
                    <a:pt x="84" y="19"/>
                  </a:lnTo>
                  <a:lnTo>
                    <a:pt x="87" y="19"/>
                  </a:lnTo>
                  <a:lnTo>
                    <a:pt x="88" y="19"/>
                  </a:lnTo>
                  <a:lnTo>
                    <a:pt x="89" y="19"/>
                  </a:lnTo>
                  <a:lnTo>
                    <a:pt x="90" y="19"/>
                  </a:lnTo>
                  <a:lnTo>
                    <a:pt x="91" y="19"/>
                  </a:lnTo>
                  <a:lnTo>
                    <a:pt x="92" y="19"/>
                  </a:lnTo>
                  <a:lnTo>
                    <a:pt x="94" y="19"/>
                  </a:lnTo>
                  <a:lnTo>
                    <a:pt x="95" y="20"/>
                  </a:lnTo>
                  <a:lnTo>
                    <a:pt x="96" y="20"/>
                  </a:lnTo>
                  <a:lnTo>
                    <a:pt x="97" y="21"/>
                  </a:lnTo>
                  <a:lnTo>
                    <a:pt x="98" y="21"/>
                  </a:lnTo>
                  <a:lnTo>
                    <a:pt x="98" y="22"/>
                  </a:lnTo>
                  <a:lnTo>
                    <a:pt x="99" y="24"/>
                  </a:lnTo>
                  <a:lnTo>
                    <a:pt x="101" y="25"/>
                  </a:lnTo>
                  <a:lnTo>
                    <a:pt x="101" y="26"/>
                  </a:lnTo>
                  <a:lnTo>
                    <a:pt x="101" y="27"/>
                  </a:lnTo>
                  <a:lnTo>
                    <a:pt x="101" y="28"/>
                  </a:lnTo>
                  <a:lnTo>
                    <a:pt x="101" y="29"/>
                  </a:lnTo>
                  <a:lnTo>
                    <a:pt x="101" y="31"/>
                  </a:lnTo>
                  <a:lnTo>
                    <a:pt x="101" y="32"/>
                  </a:lnTo>
                  <a:lnTo>
                    <a:pt x="101" y="33"/>
                  </a:lnTo>
                  <a:lnTo>
                    <a:pt x="80" y="119"/>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55" name="Freeform 285"/>
            <p:cNvSpPr>
              <a:spLocks/>
            </p:cNvSpPr>
            <p:nvPr/>
          </p:nvSpPr>
          <p:spPr bwMode="auto">
            <a:xfrm>
              <a:off x="3798" y="949"/>
              <a:ext cx="122" cy="110"/>
            </a:xfrm>
            <a:custGeom>
              <a:avLst/>
              <a:gdLst>
                <a:gd name="T0" fmla="*/ 5 w 153"/>
                <a:gd name="T1" fmla="*/ 6 h 138"/>
                <a:gd name="T2" fmla="*/ 5 w 153"/>
                <a:gd name="T3" fmla="*/ 6 h 138"/>
                <a:gd name="T4" fmla="*/ 4 w 153"/>
                <a:gd name="T5" fmla="*/ 6 h 138"/>
                <a:gd name="T6" fmla="*/ 4 w 153"/>
                <a:gd name="T7" fmla="*/ 7 h 138"/>
                <a:gd name="T8" fmla="*/ 4 w 153"/>
                <a:gd name="T9" fmla="*/ 7 h 138"/>
                <a:gd name="T10" fmla="*/ 4 w 153"/>
                <a:gd name="T11" fmla="*/ 7 h 138"/>
                <a:gd name="T12" fmla="*/ 4 w 153"/>
                <a:gd name="T13" fmla="*/ 7 h 138"/>
                <a:gd name="T14" fmla="*/ 3 w 153"/>
                <a:gd name="T15" fmla="*/ 7 h 138"/>
                <a:gd name="T16" fmla="*/ 3 w 153"/>
                <a:gd name="T17" fmla="*/ 7 h 138"/>
                <a:gd name="T18" fmla="*/ 3 w 153"/>
                <a:gd name="T19" fmla="*/ 6 h 138"/>
                <a:gd name="T20" fmla="*/ 3 w 153"/>
                <a:gd name="T21" fmla="*/ 6 h 138"/>
                <a:gd name="T22" fmla="*/ 3 w 153"/>
                <a:gd name="T23" fmla="*/ 6 h 138"/>
                <a:gd name="T24" fmla="*/ 3 w 153"/>
                <a:gd name="T25" fmla="*/ 6 h 138"/>
                <a:gd name="T26" fmla="*/ 3 w 153"/>
                <a:gd name="T27" fmla="*/ 6 h 138"/>
                <a:gd name="T28" fmla="*/ 4 w 153"/>
                <a:gd name="T29" fmla="*/ 2 h 138"/>
                <a:gd name="T30" fmla="*/ 4 w 153"/>
                <a:gd name="T31" fmla="*/ 2 h 138"/>
                <a:gd name="T32" fmla="*/ 5 w 153"/>
                <a:gd name="T33" fmla="*/ 2 h 138"/>
                <a:gd name="T34" fmla="*/ 5 w 153"/>
                <a:gd name="T35" fmla="*/ 2 h 138"/>
                <a:gd name="T36" fmla="*/ 5 w 153"/>
                <a:gd name="T37" fmla="*/ 2 h 138"/>
                <a:gd name="T38" fmla="*/ 5 w 153"/>
                <a:gd name="T39" fmla="*/ 2 h 138"/>
                <a:gd name="T40" fmla="*/ 5 w 153"/>
                <a:gd name="T41" fmla="*/ 2 h 138"/>
                <a:gd name="T42" fmla="*/ 6 w 153"/>
                <a:gd name="T43" fmla="*/ 2 h 138"/>
                <a:gd name="T44" fmla="*/ 6 w 153"/>
                <a:gd name="T45" fmla="*/ 2 h 138"/>
                <a:gd name="T46" fmla="*/ 6 w 153"/>
                <a:gd name="T47" fmla="*/ 2 h 138"/>
                <a:gd name="T48" fmla="*/ 7 w 153"/>
                <a:gd name="T49" fmla="*/ 2 h 138"/>
                <a:gd name="T50" fmla="*/ 7 w 153"/>
                <a:gd name="T51" fmla="*/ 2 h 138"/>
                <a:gd name="T52" fmla="*/ 6 w 153"/>
                <a:gd name="T53" fmla="*/ 2 h 138"/>
                <a:gd name="T54" fmla="*/ 6 w 153"/>
                <a:gd name="T55" fmla="*/ 0 h 138"/>
                <a:gd name="T56" fmla="*/ 5 w 153"/>
                <a:gd name="T57" fmla="*/ 0 h 138"/>
                <a:gd name="T58" fmla="*/ 4 w 153"/>
                <a:gd name="T59" fmla="*/ 2 h 138"/>
                <a:gd name="T60" fmla="*/ 3 w 153"/>
                <a:gd name="T61" fmla="*/ 2 h 138"/>
                <a:gd name="T62" fmla="*/ 2 w 153"/>
                <a:gd name="T63" fmla="*/ 2 h 138"/>
                <a:gd name="T64" fmla="*/ 2 w 153"/>
                <a:gd name="T65" fmla="*/ 2 h 138"/>
                <a:gd name="T66" fmla="*/ 2 w 153"/>
                <a:gd name="T67" fmla="*/ 2 h 138"/>
                <a:gd name="T68" fmla="*/ 2 w 153"/>
                <a:gd name="T69" fmla="*/ 2 h 138"/>
                <a:gd name="T70" fmla="*/ 2 w 153"/>
                <a:gd name="T71" fmla="*/ 3 h 138"/>
                <a:gd name="T72" fmla="*/ 2 w 153"/>
                <a:gd name="T73" fmla="*/ 4 h 138"/>
                <a:gd name="T74" fmla="*/ 1 w 153"/>
                <a:gd name="T75" fmla="*/ 5 h 138"/>
                <a:gd name="T76" fmla="*/ 0 w 153"/>
                <a:gd name="T77" fmla="*/ 5 h 138"/>
                <a:gd name="T78" fmla="*/ 1 w 153"/>
                <a:gd name="T79" fmla="*/ 6 h 138"/>
                <a:gd name="T80" fmla="*/ 2 w 153"/>
                <a:gd name="T81" fmla="*/ 6 h 138"/>
                <a:gd name="T82" fmla="*/ 2 w 153"/>
                <a:gd name="T83" fmla="*/ 6 h 138"/>
                <a:gd name="T84" fmla="*/ 2 w 153"/>
                <a:gd name="T85" fmla="*/ 7 h 138"/>
                <a:gd name="T86" fmla="*/ 2 w 153"/>
                <a:gd name="T87" fmla="*/ 7 h 138"/>
                <a:gd name="T88" fmla="*/ 2 w 153"/>
                <a:gd name="T89" fmla="*/ 7 h 138"/>
                <a:gd name="T90" fmla="*/ 2 w 153"/>
                <a:gd name="T91" fmla="*/ 7 h 138"/>
                <a:gd name="T92" fmla="*/ 7 w 153"/>
                <a:gd name="T93" fmla="*/ 7 h 138"/>
                <a:gd name="T94" fmla="*/ 5 w 153"/>
                <a:gd name="T95" fmla="*/ 4 h 1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3"/>
                <a:gd name="T145" fmla="*/ 0 h 138"/>
                <a:gd name="T146" fmla="*/ 153 w 153"/>
                <a:gd name="T147" fmla="*/ 138 h 1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3" h="138">
                  <a:moveTo>
                    <a:pt x="94" y="67"/>
                  </a:moveTo>
                  <a:lnTo>
                    <a:pt x="82" y="115"/>
                  </a:lnTo>
                  <a:lnTo>
                    <a:pt x="81" y="116"/>
                  </a:lnTo>
                  <a:lnTo>
                    <a:pt x="81" y="117"/>
                  </a:lnTo>
                  <a:lnTo>
                    <a:pt x="80" y="118"/>
                  </a:lnTo>
                  <a:lnTo>
                    <a:pt x="79" y="119"/>
                  </a:lnTo>
                  <a:lnTo>
                    <a:pt x="79" y="121"/>
                  </a:lnTo>
                  <a:lnTo>
                    <a:pt x="78" y="122"/>
                  </a:lnTo>
                  <a:lnTo>
                    <a:pt x="77" y="122"/>
                  </a:lnTo>
                  <a:lnTo>
                    <a:pt x="77" y="123"/>
                  </a:lnTo>
                  <a:lnTo>
                    <a:pt x="76" y="123"/>
                  </a:lnTo>
                  <a:lnTo>
                    <a:pt x="76" y="124"/>
                  </a:lnTo>
                  <a:lnTo>
                    <a:pt x="74" y="124"/>
                  </a:lnTo>
                  <a:lnTo>
                    <a:pt x="73" y="124"/>
                  </a:lnTo>
                  <a:lnTo>
                    <a:pt x="72" y="125"/>
                  </a:lnTo>
                  <a:lnTo>
                    <a:pt x="71" y="125"/>
                  </a:lnTo>
                  <a:lnTo>
                    <a:pt x="69" y="125"/>
                  </a:lnTo>
                  <a:lnTo>
                    <a:pt x="67" y="125"/>
                  </a:lnTo>
                  <a:lnTo>
                    <a:pt x="66" y="125"/>
                  </a:lnTo>
                  <a:lnTo>
                    <a:pt x="65" y="125"/>
                  </a:lnTo>
                  <a:lnTo>
                    <a:pt x="64" y="125"/>
                  </a:lnTo>
                  <a:lnTo>
                    <a:pt x="63" y="125"/>
                  </a:lnTo>
                  <a:lnTo>
                    <a:pt x="62" y="125"/>
                  </a:lnTo>
                  <a:lnTo>
                    <a:pt x="60" y="124"/>
                  </a:lnTo>
                  <a:lnTo>
                    <a:pt x="59" y="124"/>
                  </a:lnTo>
                  <a:lnTo>
                    <a:pt x="58" y="123"/>
                  </a:lnTo>
                  <a:lnTo>
                    <a:pt x="57" y="122"/>
                  </a:lnTo>
                  <a:lnTo>
                    <a:pt x="56" y="121"/>
                  </a:lnTo>
                  <a:lnTo>
                    <a:pt x="55" y="119"/>
                  </a:lnTo>
                  <a:lnTo>
                    <a:pt x="55" y="118"/>
                  </a:lnTo>
                  <a:lnTo>
                    <a:pt x="55" y="117"/>
                  </a:lnTo>
                  <a:lnTo>
                    <a:pt x="54" y="116"/>
                  </a:lnTo>
                  <a:lnTo>
                    <a:pt x="54" y="115"/>
                  </a:lnTo>
                  <a:lnTo>
                    <a:pt x="54" y="114"/>
                  </a:lnTo>
                  <a:lnTo>
                    <a:pt x="55" y="112"/>
                  </a:lnTo>
                  <a:lnTo>
                    <a:pt x="55" y="111"/>
                  </a:lnTo>
                  <a:lnTo>
                    <a:pt x="74" y="31"/>
                  </a:lnTo>
                  <a:lnTo>
                    <a:pt x="74" y="30"/>
                  </a:lnTo>
                  <a:lnTo>
                    <a:pt x="76" y="30"/>
                  </a:lnTo>
                  <a:lnTo>
                    <a:pt x="76" y="29"/>
                  </a:lnTo>
                  <a:lnTo>
                    <a:pt x="76" y="28"/>
                  </a:lnTo>
                  <a:lnTo>
                    <a:pt x="77" y="27"/>
                  </a:lnTo>
                  <a:lnTo>
                    <a:pt x="77" y="25"/>
                  </a:lnTo>
                  <a:lnTo>
                    <a:pt x="78" y="24"/>
                  </a:lnTo>
                  <a:lnTo>
                    <a:pt x="79" y="24"/>
                  </a:lnTo>
                  <a:lnTo>
                    <a:pt x="80" y="23"/>
                  </a:lnTo>
                  <a:lnTo>
                    <a:pt x="80" y="22"/>
                  </a:lnTo>
                  <a:lnTo>
                    <a:pt x="81" y="22"/>
                  </a:lnTo>
                  <a:lnTo>
                    <a:pt x="82" y="21"/>
                  </a:lnTo>
                  <a:lnTo>
                    <a:pt x="84" y="21"/>
                  </a:lnTo>
                  <a:lnTo>
                    <a:pt x="85" y="20"/>
                  </a:lnTo>
                  <a:lnTo>
                    <a:pt x="87" y="20"/>
                  </a:lnTo>
                  <a:lnTo>
                    <a:pt x="88" y="18"/>
                  </a:lnTo>
                  <a:lnTo>
                    <a:pt x="89" y="18"/>
                  </a:lnTo>
                  <a:lnTo>
                    <a:pt x="92" y="18"/>
                  </a:lnTo>
                  <a:lnTo>
                    <a:pt x="93" y="18"/>
                  </a:lnTo>
                  <a:lnTo>
                    <a:pt x="95" y="18"/>
                  </a:lnTo>
                  <a:lnTo>
                    <a:pt x="98" y="18"/>
                  </a:lnTo>
                  <a:lnTo>
                    <a:pt x="99" y="18"/>
                  </a:lnTo>
                  <a:lnTo>
                    <a:pt x="101" y="18"/>
                  </a:lnTo>
                  <a:lnTo>
                    <a:pt x="103" y="18"/>
                  </a:lnTo>
                  <a:lnTo>
                    <a:pt x="106" y="20"/>
                  </a:lnTo>
                  <a:lnTo>
                    <a:pt x="108" y="20"/>
                  </a:lnTo>
                  <a:lnTo>
                    <a:pt x="110" y="21"/>
                  </a:lnTo>
                  <a:lnTo>
                    <a:pt x="113" y="22"/>
                  </a:lnTo>
                  <a:lnTo>
                    <a:pt x="116" y="23"/>
                  </a:lnTo>
                  <a:lnTo>
                    <a:pt x="118" y="24"/>
                  </a:lnTo>
                  <a:lnTo>
                    <a:pt x="122" y="25"/>
                  </a:lnTo>
                  <a:lnTo>
                    <a:pt x="124" y="27"/>
                  </a:lnTo>
                  <a:lnTo>
                    <a:pt x="133" y="12"/>
                  </a:lnTo>
                  <a:lnTo>
                    <a:pt x="130" y="9"/>
                  </a:lnTo>
                  <a:lnTo>
                    <a:pt x="125" y="7"/>
                  </a:lnTo>
                  <a:lnTo>
                    <a:pt x="122" y="6"/>
                  </a:lnTo>
                  <a:lnTo>
                    <a:pt x="117" y="3"/>
                  </a:lnTo>
                  <a:lnTo>
                    <a:pt x="113" y="2"/>
                  </a:lnTo>
                  <a:lnTo>
                    <a:pt x="108" y="1"/>
                  </a:lnTo>
                  <a:lnTo>
                    <a:pt x="103" y="1"/>
                  </a:lnTo>
                  <a:lnTo>
                    <a:pt x="99" y="0"/>
                  </a:lnTo>
                  <a:lnTo>
                    <a:pt x="94" y="0"/>
                  </a:lnTo>
                  <a:lnTo>
                    <a:pt x="89" y="0"/>
                  </a:lnTo>
                  <a:lnTo>
                    <a:pt x="85" y="0"/>
                  </a:lnTo>
                  <a:lnTo>
                    <a:pt x="80" y="1"/>
                  </a:lnTo>
                  <a:lnTo>
                    <a:pt x="76" y="1"/>
                  </a:lnTo>
                  <a:lnTo>
                    <a:pt x="70" y="2"/>
                  </a:lnTo>
                  <a:lnTo>
                    <a:pt x="65" y="3"/>
                  </a:lnTo>
                  <a:lnTo>
                    <a:pt x="60" y="5"/>
                  </a:lnTo>
                  <a:lnTo>
                    <a:pt x="57" y="7"/>
                  </a:lnTo>
                  <a:lnTo>
                    <a:pt x="52" y="8"/>
                  </a:lnTo>
                  <a:lnTo>
                    <a:pt x="48" y="10"/>
                  </a:lnTo>
                  <a:lnTo>
                    <a:pt x="43" y="13"/>
                  </a:lnTo>
                  <a:lnTo>
                    <a:pt x="40" y="15"/>
                  </a:lnTo>
                  <a:lnTo>
                    <a:pt x="35" y="18"/>
                  </a:lnTo>
                  <a:lnTo>
                    <a:pt x="32" y="21"/>
                  </a:lnTo>
                  <a:lnTo>
                    <a:pt x="28" y="24"/>
                  </a:lnTo>
                  <a:lnTo>
                    <a:pt x="25" y="28"/>
                  </a:lnTo>
                  <a:lnTo>
                    <a:pt x="21" y="31"/>
                  </a:lnTo>
                  <a:lnTo>
                    <a:pt x="18" y="35"/>
                  </a:lnTo>
                  <a:lnTo>
                    <a:pt x="15" y="39"/>
                  </a:lnTo>
                  <a:lnTo>
                    <a:pt x="13" y="43"/>
                  </a:lnTo>
                  <a:lnTo>
                    <a:pt x="11" y="47"/>
                  </a:lnTo>
                  <a:lnTo>
                    <a:pt x="8" y="52"/>
                  </a:lnTo>
                  <a:lnTo>
                    <a:pt x="6" y="57"/>
                  </a:lnTo>
                  <a:lnTo>
                    <a:pt x="5" y="61"/>
                  </a:lnTo>
                  <a:lnTo>
                    <a:pt x="4" y="66"/>
                  </a:lnTo>
                  <a:lnTo>
                    <a:pt x="3" y="70"/>
                  </a:lnTo>
                  <a:lnTo>
                    <a:pt x="1" y="74"/>
                  </a:lnTo>
                  <a:lnTo>
                    <a:pt x="1" y="79"/>
                  </a:lnTo>
                  <a:lnTo>
                    <a:pt x="1" y="82"/>
                  </a:lnTo>
                  <a:lnTo>
                    <a:pt x="0" y="87"/>
                  </a:lnTo>
                  <a:lnTo>
                    <a:pt x="0" y="90"/>
                  </a:lnTo>
                  <a:lnTo>
                    <a:pt x="0" y="94"/>
                  </a:lnTo>
                  <a:lnTo>
                    <a:pt x="1" y="97"/>
                  </a:lnTo>
                  <a:lnTo>
                    <a:pt x="1" y="101"/>
                  </a:lnTo>
                  <a:lnTo>
                    <a:pt x="1" y="104"/>
                  </a:lnTo>
                  <a:lnTo>
                    <a:pt x="3" y="108"/>
                  </a:lnTo>
                  <a:lnTo>
                    <a:pt x="4" y="110"/>
                  </a:lnTo>
                  <a:lnTo>
                    <a:pt x="5" y="114"/>
                  </a:lnTo>
                  <a:lnTo>
                    <a:pt x="6" y="116"/>
                  </a:lnTo>
                  <a:lnTo>
                    <a:pt x="7" y="118"/>
                  </a:lnTo>
                  <a:lnTo>
                    <a:pt x="8" y="121"/>
                  </a:lnTo>
                  <a:lnTo>
                    <a:pt x="10" y="123"/>
                  </a:lnTo>
                  <a:lnTo>
                    <a:pt x="12" y="125"/>
                  </a:lnTo>
                  <a:lnTo>
                    <a:pt x="13" y="127"/>
                  </a:lnTo>
                  <a:lnTo>
                    <a:pt x="15" y="129"/>
                  </a:lnTo>
                  <a:lnTo>
                    <a:pt x="18" y="131"/>
                  </a:lnTo>
                  <a:lnTo>
                    <a:pt x="19" y="132"/>
                  </a:lnTo>
                  <a:lnTo>
                    <a:pt x="21" y="133"/>
                  </a:lnTo>
                  <a:lnTo>
                    <a:pt x="23" y="134"/>
                  </a:lnTo>
                  <a:lnTo>
                    <a:pt x="26" y="136"/>
                  </a:lnTo>
                  <a:lnTo>
                    <a:pt x="28" y="137"/>
                  </a:lnTo>
                  <a:lnTo>
                    <a:pt x="32" y="137"/>
                  </a:lnTo>
                  <a:lnTo>
                    <a:pt x="34" y="138"/>
                  </a:lnTo>
                  <a:lnTo>
                    <a:pt x="36" y="138"/>
                  </a:lnTo>
                  <a:lnTo>
                    <a:pt x="40" y="138"/>
                  </a:lnTo>
                  <a:lnTo>
                    <a:pt x="136" y="138"/>
                  </a:lnTo>
                  <a:lnTo>
                    <a:pt x="153" y="67"/>
                  </a:lnTo>
                  <a:lnTo>
                    <a:pt x="93" y="67"/>
                  </a:lnTo>
                  <a:lnTo>
                    <a:pt x="94" y="67"/>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56" name="Freeform 286"/>
            <p:cNvSpPr>
              <a:spLocks noEditPoints="1"/>
            </p:cNvSpPr>
            <p:nvPr/>
          </p:nvSpPr>
          <p:spPr bwMode="auto">
            <a:xfrm>
              <a:off x="4075" y="946"/>
              <a:ext cx="121" cy="118"/>
            </a:xfrm>
            <a:custGeom>
              <a:avLst/>
              <a:gdLst>
                <a:gd name="T0" fmla="*/ 5 w 152"/>
                <a:gd name="T1" fmla="*/ 0 h 148"/>
                <a:gd name="T2" fmla="*/ 4 w 152"/>
                <a:gd name="T3" fmla="*/ 2 h 148"/>
                <a:gd name="T4" fmla="*/ 3 w 152"/>
                <a:gd name="T5" fmla="*/ 2 h 148"/>
                <a:gd name="T6" fmla="*/ 2 w 152"/>
                <a:gd name="T7" fmla="*/ 2 h 148"/>
                <a:gd name="T8" fmla="*/ 2 w 152"/>
                <a:gd name="T9" fmla="*/ 2 h 148"/>
                <a:gd name="T10" fmla="*/ 2 w 152"/>
                <a:gd name="T11" fmla="*/ 2 h 148"/>
                <a:gd name="T12" fmla="*/ 2 w 152"/>
                <a:gd name="T13" fmla="*/ 2 h 148"/>
                <a:gd name="T14" fmla="*/ 2 w 152"/>
                <a:gd name="T15" fmla="*/ 3 h 148"/>
                <a:gd name="T16" fmla="*/ 2 w 152"/>
                <a:gd name="T17" fmla="*/ 4 h 148"/>
                <a:gd name="T18" fmla="*/ 0 w 152"/>
                <a:gd name="T19" fmla="*/ 5 h 148"/>
                <a:gd name="T20" fmla="*/ 2 w 152"/>
                <a:gd name="T21" fmla="*/ 6 h 148"/>
                <a:gd name="T22" fmla="*/ 2 w 152"/>
                <a:gd name="T23" fmla="*/ 6 h 148"/>
                <a:gd name="T24" fmla="*/ 2 w 152"/>
                <a:gd name="T25" fmla="*/ 7 h 148"/>
                <a:gd name="T26" fmla="*/ 2 w 152"/>
                <a:gd name="T27" fmla="*/ 7 h 148"/>
                <a:gd name="T28" fmla="*/ 2 w 152"/>
                <a:gd name="T29" fmla="*/ 7 h 148"/>
                <a:gd name="T30" fmla="*/ 2 w 152"/>
                <a:gd name="T31" fmla="*/ 7 h 148"/>
                <a:gd name="T32" fmla="*/ 4 w 152"/>
                <a:gd name="T33" fmla="*/ 8 h 148"/>
                <a:gd name="T34" fmla="*/ 4 w 152"/>
                <a:gd name="T35" fmla="*/ 7 h 148"/>
                <a:gd name="T36" fmla="*/ 5 w 152"/>
                <a:gd name="T37" fmla="*/ 7 h 148"/>
                <a:gd name="T38" fmla="*/ 6 w 152"/>
                <a:gd name="T39" fmla="*/ 7 h 148"/>
                <a:gd name="T40" fmla="*/ 6 w 152"/>
                <a:gd name="T41" fmla="*/ 7 h 148"/>
                <a:gd name="T42" fmla="*/ 7 w 152"/>
                <a:gd name="T43" fmla="*/ 6 h 148"/>
                <a:gd name="T44" fmla="*/ 7 w 152"/>
                <a:gd name="T45" fmla="*/ 6 h 148"/>
                <a:gd name="T46" fmla="*/ 7 w 152"/>
                <a:gd name="T47" fmla="*/ 5 h 148"/>
                <a:gd name="T48" fmla="*/ 8 w 152"/>
                <a:gd name="T49" fmla="*/ 4 h 148"/>
                <a:gd name="T50" fmla="*/ 8 w 152"/>
                <a:gd name="T51" fmla="*/ 3 h 148"/>
                <a:gd name="T52" fmla="*/ 8 w 152"/>
                <a:gd name="T53" fmla="*/ 2 h 148"/>
                <a:gd name="T54" fmla="*/ 7 w 152"/>
                <a:gd name="T55" fmla="*/ 2 h 148"/>
                <a:gd name="T56" fmla="*/ 7 w 152"/>
                <a:gd name="T57" fmla="*/ 2 h 148"/>
                <a:gd name="T58" fmla="*/ 7 w 152"/>
                <a:gd name="T59" fmla="*/ 2 h 148"/>
                <a:gd name="T60" fmla="*/ 6 w 152"/>
                <a:gd name="T61" fmla="*/ 2 h 148"/>
                <a:gd name="T62" fmla="*/ 6 w 152"/>
                <a:gd name="T63" fmla="*/ 2 h 148"/>
                <a:gd name="T64" fmla="*/ 4 w 152"/>
                <a:gd name="T65" fmla="*/ 6 h 148"/>
                <a:gd name="T66" fmla="*/ 4 w 152"/>
                <a:gd name="T67" fmla="*/ 7 h 148"/>
                <a:gd name="T68" fmla="*/ 4 w 152"/>
                <a:gd name="T69" fmla="*/ 7 h 148"/>
                <a:gd name="T70" fmla="*/ 4 w 152"/>
                <a:gd name="T71" fmla="*/ 7 h 148"/>
                <a:gd name="T72" fmla="*/ 3 w 152"/>
                <a:gd name="T73" fmla="*/ 7 h 148"/>
                <a:gd name="T74" fmla="*/ 3 w 152"/>
                <a:gd name="T75" fmla="*/ 7 h 148"/>
                <a:gd name="T76" fmla="*/ 3 w 152"/>
                <a:gd name="T77" fmla="*/ 7 h 148"/>
                <a:gd name="T78" fmla="*/ 3 w 152"/>
                <a:gd name="T79" fmla="*/ 7 h 148"/>
                <a:gd name="T80" fmla="*/ 3 w 152"/>
                <a:gd name="T81" fmla="*/ 6 h 148"/>
                <a:gd name="T82" fmla="*/ 3 w 152"/>
                <a:gd name="T83" fmla="*/ 6 h 148"/>
                <a:gd name="T84" fmla="*/ 4 w 152"/>
                <a:gd name="T85" fmla="*/ 2 h 148"/>
                <a:gd name="T86" fmla="*/ 4 w 152"/>
                <a:gd name="T87" fmla="*/ 2 h 148"/>
                <a:gd name="T88" fmla="*/ 4 w 152"/>
                <a:gd name="T89" fmla="*/ 2 h 148"/>
                <a:gd name="T90" fmla="*/ 5 w 152"/>
                <a:gd name="T91" fmla="*/ 2 h 148"/>
                <a:gd name="T92" fmla="*/ 5 w 152"/>
                <a:gd name="T93" fmla="*/ 2 h 148"/>
                <a:gd name="T94" fmla="*/ 5 w 152"/>
                <a:gd name="T95" fmla="*/ 2 h 148"/>
                <a:gd name="T96" fmla="*/ 5 w 152"/>
                <a:gd name="T97" fmla="*/ 2 h 148"/>
                <a:gd name="T98" fmla="*/ 5 w 152"/>
                <a:gd name="T99" fmla="*/ 2 h 148"/>
                <a:gd name="T100" fmla="*/ 5 w 152"/>
                <a:gd name="T101" fmla="*/ 2 h 148"/>
                <a:gd name="T102" fmla="*/ 6 w 152"/>
                <a:gd name="T103" fmla="*/ 2 h 148"/>
                <a:gd name="T104" fmla="*/ 6 w 152"/>
                <a:gd name="T105" fmla="*/ 2 h 148"/>
                <a:gd name="T106" fmla="*/ 4 w 152"/>
                <a:gd name="T107" fmla="*/ 6 h 1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2"/>
                <a:gd name="T163" fmla="*/ 0 h 148"/>
                <a:gd name="T164" fmla="*/ 152 w 152"/>
                <a:gd name="T165" fmla="*/ 148 h 1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2" h="148">
                  <a:moveTo>
                    <a:pt x="99" y="2"/>
                  </a:moveTo>
                  <a:lnTo>
                    <a:pt x="95" y="0"/>
                  </a:lnTo>
                  <a:lnTo>
                    <a:pt x="92" y="0"/>
                  </a:lnTo>
                  <a:lnTo>
                    <a:pt x="88" y="0"/>
                  </a:lnTo>
                  <a:lnTo>
                    <a:pt x="85" y="0"/>
                  </a:lnTo>
                  <a:lnTo>
                    <a:pt x="82" y="0"/>
                  </a:lnTo>
                  <a:lnTo>
                    <a:pt x="77" y="0"/>
                  </a:lnTo>
                  <a:lnTo>
                    <a:pt x="73" y="2"/>
                  </a:lnTo>
                  <a:lnTo>
                    <a:pt x="70" y="2"/>
                  </a:lnTo>
                  <a:lnTo>
                    <a:pt x="66" y="3"/>
                  </a:lnTo>
                  <a:lnTo>
                    <a:pt x="63" y="4"/>
                  </a:lnTo>
                  <a:lnTo>
                    <a:pt x="60" y="5"/>
                  </a:lnTo>
                  <a:lnTo>
                    <a:pt x="56" y="6"/>
                  </a:lnTo>
                  <a:lnTo>
                    <a:pt x="53" y="7"/>
                  </a:lnTo>
                  <a:lnTo>
                    <a:pt x="49" y="10"/>
                  </a:lnTo>
                  <a:lnTo>
                    <a:pt x="46" y="11"/>
                  </a:lnTo>
                  <a:lnTo>
                    <a:pt x="43" y="13"/>
                  </a:lnTo>
                  <a:lnTo>
                    <a:pt x="40" y="16"/>
                  </a:lnTo>
                  <a:lnTo>
                    <a:pt x="36" y="18"/>
                  </a:lnTo>
                  <a:lnTo>
                    <a:pt x="34" y="20"/>
                  </a:lnTo>
                  <a:lnTo>
                    <a:pt x="31" y="22"/>
                  </a:lnTo>
                  <a:lnTo>
                    <a:pt x="28" y="25"/>
                  </a:lnTo>
                  <a:lnTo>
                    <a:pt x="25" y="28"/>
                  </a:lnTo>
                  <a:lnTo>
                    <a:pt x="22" y="31"/>
                  </a:lnTo>
                  <a:lnTo>
                    <a:pt x="20" y="34"/>
                  </a:lnTo>
                  <a:lnTo>
                    <a:pt x="18" y="36"/>
                  </a:lnTo>
                  <a:lnTo>
                    <a:pt x="16" y="40"/>
                  </a:lnTo>
                  <a:lnTo>
                    <a:pt x="13" y="43"/>
                  </a:lnTo>
                  <a:lnTo>
                    <a:pt x="12" y="47"/>
                  </a:lnTo>
                  <a:lnTo>
                    <a:pt x="10" y="50"/>
                  </a:lnTo>
                  <a:lnTo>
                    <a:pt x="9" y="54"/>
                  </a:lnTo>
                  <a:lnTo>
                    <a:pt x="6" y="57"/>
                  </a:lnTo>
                  <a:lnTo>
                    <a:pt x="5" y="61"/>
                  </a:lnTo>
                  <a:lnTo>
                    <a:pt x="4" y="65"/>
                  </a:lnTo>
                  <a:lnTo>
                    <a:pt x="3" y="70"/>
                  </a:lnTo>
                  <a:lnTo>
                    <a:pt x="2" y="75"/>
                  </a:lnTo>
                  <a:lnTo>
                    <a:pt x="0" y="79"/>
                  </a:lnTo>
                  <a:lnTo>
                    <a:pt x="0" y="83"/>
                  </a:lnTo>
                  <a:lnTo>
                    <a:pt x="0" y="87"/>
                  </a:lnTo>
                  <a:lnTo>
                    <a:pt x="0" y="91"/>
                  </a:lnTo>
                  <a:lnTo>
                    <a:pt x="0" y="96"/>
                  </a:lnTo>
                  <a:lnTo>
                    <a:pt x="0" y="99"/>
                  </a:lnTo>
                  <a:lnTo>
                    <a:pt x="2" y="102"/>
                  </a:lnTo>
                  <a:lnTo>
                    <a:pt x="2" y="106"/>
                  </a:lnTo>
                  <a:lnTo>
                    <a:pt x="3" y="108"/>
                  </a:lnTo>
                  <a:lnTo>
                    <a:pt x="4" y="112"/>
                  </a:lnTo>
                  <a:lnTo>
                    <a:pt x="5" y="115"/>
                  </a:lnTo>
                  <a:lnTo>
                    <a:pt x="7" y="118"/>
                  </a:lnTo>
                  <a:lnTo>
                    <a:pt x="9" y="120"/>
                  </a:lnTo>
                  <a:lnTo>
                    <a:pt x="11" y="123"/>
                  </a:lnTo>
                  <a:lnTo>
                    <a:pt x="12" y="126"/>
                  </a:lnTo>
                  <a:lnTo>
                    <a:pt x="14" y="128"/>
                  </a:lnTo>
                  <a:lnTo>
                    <a:pt x="17" y="130"/>
                  </a:lnTo>
                  <a:lnTo>
                    <a:pt x="19" y="131"/>
                  </a:lnTo>
                  <a:lnTo>
                    <a:pt x="21" y="134"/>
                  </a:lnTo>
                  <a:lnTo>
                    <a:pt x="25" y="135"/>
                  </a:lnTo>
                  <a:lnTo>
                    <a:pt x="27" y="137"/>
                  </a:lnTo>
                  <a:lnTo>
                    <a:pt x="31" y="138"/>
                  </a:lnTo>
                  <a:lnTo>
                    <a:pt x="33" y="140"/>
                  </a:lnTo>
                  <a:lnTo>
                    <a:pt x="36" y="141"/>
                  </a:lnTo>
                  <a:lnTo>
                    <a:pt x="40" y="142"/>
                  </a:lnTo>
                  <a:lnTo>
                    <a:pt x="43" y="143"/>
                  </a:lnTo>
                  <a:lnTo>
                    <a:pt x="46" y="144"/>
                  </a:lnTo>
                  <a:lnTo>
                    <a:pt x="49" y="145"/>
                  </a:lnTo>
                  <a:lnTo>
                    <a:pt x="53" y="147"/>
                  </a:lnTo>
                  <a:lnTo>
                    <a:pt x="57" y="147"/>
                  </a:lnTo>
                  <a:lnTo>
                    <a:pt x="61" y="147"/>
                  </a:lnTo>
                  <a:lnTo>
                    <a:pt x="64" y="148"/>
                  </a:lnTo>
                  <a:lnTo>
                    <a:pt x="68" y="148"/>
                  </a:lnTo>
                  <a:lnTo>
                    <a:pt x="71" y="147"/>
                  </a:lnTo>
                  <a:lnTo>
                    <a:pt x="75" y="147"/>
                  </a:lnTo>
                  <a:lnTo>
                    <a:pt x="78" y="147"/>
                  </a:lnTo>
                  <a:lnTo>
                    <a:pt x="82" y="145"/>
                  </a:lnTo>
                  <a:lnTo>
                    <a:pt x="85" y="144"/>
                  </a:lnTo>
                  <a:lnTo>
                    <a:pt x="88" y="143"/>
                  </a:lnTo>
                  <a:lnTo>
                    <a:pt x="93" y="142"/>
                  </a:lnTo>
                  <a:lnTo>
                    <a:pt x="95" y="141"/>
                  </a:lnTo>
                  <a:lnTo>
                    <a:pt x="99" y="140"/>
                  </a:lnTo>
                  <a:lnTo>
                    <a:pt x="102" y="137"/>
                  </a:lnTo>
                  <a:lnTo>
                    <a:pt x="106" y="136"/>
                  </a:lnTo>
                  <a:lnTo>
                    <a:pt x="109" y="134"/>
                  </a:lnTo>
                  <a:lnTo>
                    <a:pt x="113" y="131"/>
                  </a:lnTo>
                  <a:lnTo>
                    <a:pt x="115" y="130"/>
                  </a:lnTo>
                  <a:lnTo>
                    <a:pt x="119" y="128"/>
                  </a:lnTo>
                  <a:lnTo>
                    <a:pt x="121" y="125"/>
                  </a:lnTo>
                  <a:lnTo>
                    <a:pt x="124" y="122"/>
                  </a:lnTo>
                  <a:lnTo>
                    <a:pt x="127" y="120"/>
                  </a:lnTo>
                  <a:lnTo>
                    <a:pt x="130" y="116"/>
                  </a:lnTo>
                  <a:lnTo>
                    <a:pt x="132" y="114"/>
                  </a:lnTo>
                  <a:lnTo>
                    <a:pt x="135" y="111"/>
                  </a:lnTo>
                  <a:lnTo>
                    <a:pt x="137" y="107"/>
                  </a:lnTo>
                  <a:lnTo>
                    <a:pt x="138" y="105"/>
                  </a:lnTo>
                  <a:lnTo>
                    <a:pt x="141" y="101"/>
                  </a:lnTo>
                  <a:lnTo>
                    <a:pt x="143" y="98"/>
                  </a:lnTo>
                  <a:lnTo>
                    <a:pt x="144" y="94"/>
                  </a:lnTo>
                  <a:lnTo>
                    <a:pt x="145" y="91"/>
                  </a:lnTo>
                  <a:lnTo>
                    <a:pt x="146" y="86"/>
                  </a:lnTo>
                  <a:lnTo>
                    <a:pt x="149" y="82"/>
                  </a:lnTo>
                  <a:lnTo>
                    <a:pt x="150" y="77"/>
                  </a:lnTo>
                  <a:lnTo>
                    <a:pt x="151" y="72"/>
                  </a:lnTo>
                  <a:lnTo>
                    <a:pt x="151" y="68"/>
                  </a:lnTo>
                  <a:lnTo>
                    <a:pt x="152" y="63"/>
                  </a:lnTo>
                  <a:lnTo>
                    <a:pt x="152" y="60"/>
                  </a:lnTo>
                  <a:lnTo>
                    <a:pt x="152" y="55"/>
                  </a:lnTo>
                  <a:lnTo>
                    <a:pt x="152" y="51"/>
                  </a:lnTo>
                  <a:lnTo>
                    <a:pt x="152" y="48"/>
                  </a:lnTo>
                  <a:lnTo>
                    <a:pt x="151" y="45"/>
                  </a:lnTo>
                  <a:lnTo>
                    <a:pt x="150" y="41"/>
                  </a:lnTo>
                  <a:lnTo>
                    <a:pt x="150" y="38"/>
                  </a:lnTo>
                  <a:lnTo>
                    <a:pt x="149" y="35"/>
                  </a:lnTo>
                  <a:lnTo>
                    <a:pt x="146" y="32"/>
                  </a:lnTo>
                  <a:lnTo>
                    <a:pt x="145" y="29"/>
                  </a:lnTo>
                  <a:lnTo>
                    <a:pt x="144" y="26"/>
                  </a:lnTo>
                  <a:lnTo>
                    <a:pt x="142" y="24"/>
                  </a:lnTo>
                  <a:lnTo>
                    <a:pt x="139" y="21"/>
                  </a:lnTo>
                  <a:lnTo>
                    <a:pt x="137" y="19"/>
                  </a:lnTo>
                  <a:lnTo>
                    <a:pt x="135" y="17"/>
                  </a:lnTo>
                  <a:lnTo>
                    <a:pt x="132" y="16"/>
                  </a:lnTo>
                  <a:lnTo>
                    <a:pt x="130" y="13"/>
                  </a:lnTo>
                  <a:lnTo>
                    <a:pt x="128" y="12"/>
                  </a:lnTo>
                  <a:lnTo>
                    <a:pt x="124" y="10"/>
                  </a:lnTo>
                  <a:lnTo>
                    <a:pt x="122" y="9"/>
                  </a:lnTo>
                  <a:lnTo>
                    <a:pt x="119" y="7"/>
                  </a:lnTo>
                  <a:lnTo>
                    <a:pt x="116" y="6"/>
                  </a:lnTo>
                  <a:lnTo>
                    <a:pt x="113" y="5"/>
                  </a:lnTo>
                  <a:lnTo>
                    <a:pt x="109" y="4"/>
                  </a:lnTo>
                  <a:lnTo>
                    <a:pt x="106" y="3"/>
                  </a:lnTo>
                  <a:lnTo>
                    <a:pt x="102" y="2"/>
                  </a:lnTo>
                  <a:lnTo>
                    <a:pt x="99" y="2"/>
                  </a:lnTo>
                  <a:close/>
                  <a:moveTo>
                    <a:pt x="79" y="119"/>
                  </a:moveTo>
                  <a:lnTo>
                    <a:pt x="79" y="120"/>
                  </a:lnTo>
                  <a:lnTo>
                    <a:pt x="78" y="121"/>
                  </a:lnTo>
                  <a:lnTo>
                    <a:pt x="77" y="122"/>
                  </a:lnTo>
                  <a:lnTo>
                    <a:pt x="76" y="123"/>
                  </a:lnTo>
                  <a:lnTo>
                    <a:pt x="76" y="125"/>
                  </a:lnTo>
                  <a:lnTo>
                    <a:pt x="75" y="126"/>
                  </a:lnTo>
                  <a:lnTo>
                    <a:pt x="73" y="127"/>
                  </a:lnTo>
                  <a:lnTo>
                    <a:pt x="72" y="128"/>
                  </a:lnTo>
                  <a:lnTo>
                    <a:pt x="71" y="128"/>
                  </a:lnTo>
                  <a:lnTo>
                    <a:pt x="69" y="129"/>
                  </a:lnTo>
                  <a:lnTo>
                    <a:pt x="68" y="129"/>
                  </a:lnTo>
                  <a:lnTo>
                    <a:pt x="66" y="129"/>
                  </a:lnTo>
                  <a:lnTo>
                    <a:pt x="64" y="129"/>
                  </a:lnTo>
                  <a:lnTo>
                    <a:pt x="63" y="129"/>
                  </a:lnTo>
                  <a:lnTo>
                    <a:pt x="62" y="129"/>
                  </a:lnTo>
                  <a:lnTo>
                    <a:pt x="61" y="129"/>
                  </a:lnTo>
                  <a:lnTo>
                    <a:pt x="60" y="129"/>
                  </a:lnTo>
                  <a:lnTo>
                    <a:pt x="58" y="129"/>
                  </a:lnTo>
                  <a:lnTo>
                    <a:pt x="58" y="128"/>
                  </a:lnTo>
                  <a:lnTo>
                    <a:pt x="57" y="128"/>
                  </a:lnTo>
                  <a:lnTo>
                    <a:pt x="56" y="128"/>
                  </a:lnTo>
                  <a:lnTo>
                    <a:pt x="56" y="127"/>
                  </a:lnTo>
                  <a:lnTo>
                    <a:pt x="55" y="127"/>
                  </a:lnTo>
                  <a:lnTo>
                    <a:pt x="54" y="126"/>
                  </a:lnTo>
                  <a:lnTo>
                    <a:pt x="53" y="125"/>
                  </a:lnTo>
                  <a:lnTo>
                    <a:pt x="53" y="123"/>
                  </a:lnTo>
                  <a:lnTo>
                    <a:pt x="51" y="122"/>
                  </a:lnTo>
                  <a:lnTo>
                    <a:pt x="51" y="121"/>
                  </a:lnTo>
                  <a:lnTo>
                    <a:pt x="51" y="120"/>
                  </a:lnTo>
                  <a:lnTo>
                    <a:pt x="51" y="119"/>
                  </a:lnTo>
                  <a:lnTo>
                    <a:pt x="51" y="118"/>
                  </a:lnTo>
                  <a:lnTo>
                    <a:pt x="51" y="116"/>
                  </a:lnTo>
                  <a:lnTo>
                    <a:pt x="51" y="115"/>
                  </a:lnTo>
                  <a:lnTo>
                    <a:pt x="73" y="29"/>
                  </a:lnTo>
                  <a:lnTo>
                    <a:pt x="73" y="28"/>
                  </a:lnTo>
                  <a:lnTo>
                    <a:pt x="73" y="27"/>
                  </a:lnTo>
                  <a:lnTo>
                    <a:pt x="75" y="27"/>
                  </a:lnTo>
                  <a:lnTo>
                    <a:pt x="75" y="26"/>
                  </a:lnTo>
                  <a:lnTo>
                    <a:pt x="76" y="24"/>
                  </a:lnTo>
                  <a:lnTo>
                    <a:pt x="77" y="24"/>
                  </a:lnTo>
                  <a:lnTo>
                    <a:pt x="77" y="22"/>
                  </a:lnTo>
                  <a:lnTo>
                    <a:pt x="78" y="22"/>
                  </a:lnTo>
                  <a:lnTo>
                    <a:pt x="78" y="21"/>
                  </a:lnTo>
                  <a:lnTo>
                    <a:pt x="79" y="21"/>
                  </a:lnTo>
                  <a:lnTo>
                    <a:pt x="80" y="20"/>
                  </a:lnTo>
                  <a:lnTo>
                    <a:pt x="82" y="20"/>
                  </a:lnTo>
                  <a:lnTo>
                    <a:pt x="83" y="19"/>
                  </a:lnTo>
                  <a:lnTo>
                    <a:pt x="85" y="19"/>
                  </a:lnTo>
                  <a:lnTo>
                    <a:pt x="86" y="19"/>
                  </a:lnTo>
                  <a:lnTo>
                    <a:pt x="88" y="19"/>
                  </a:lnTo>
                  <a:lnTo>
                    <a:pt x="90" y="19"/>
                  </a:lnTo>
                  <a:lnTo>
                    <a:pt x="91" y="19"/>
                  </a:lnTo>
                  <a:lnTo>
                    <a:pt x="92" y="19"/>
                  </a:lnTo>
                  <a:lnTo>
                    <a:pt x="93" y="19"/>
                  </a:lnTo>
                  <a:lnTo>
                    <a:pt x="94" y="20"/>
                  </a:lnTo>
                  <a:lnTo>
                    <a:pt x="95" y="20"/>
                  </a:lnTo>
                  <a:lnTo>
                    <a:pt x="97" y="21"/>
                  </a:lnTo>
                  <a:lnTo>
                    <a:pt x="98" y="21"/>
                  </a:lnTo>
                  <a:lnTo>
                    <a:pt x="99" y="22"/>
                  </a:lnTo>
                  <a:lnTo>
                    <a:pt x="99" y="24"/>
                  </a:lnTo>
                  <a:lnTo>
                    <a:pt x="100" y="24"/>
                  </a:lnTo>
                  <a:lnTo>
                    <a:pt x="100" y="25"/>
                  </a:lnTo>
                  <a:lnTo>
                    <a:pt x="100" y="26"/>
                  </a:lnTo>
                  <a:lnTo>
                    <a:pt x="100" y="27"/>
                  </a:lnTo>
                  <a:lnTo>
                    <a:pt x="101" y="27"/>
                  </a:lnTo>
                  <a:lnTo>
                    <a:pt x="101" y="28"/>
                  </a:lnTo>
                  <a:lnTo>
                    <a:pt x="101" y="29"/>
                  </a:lnTo>
                  <a:lnTo>
                    <a:pt x="101" y="31"/>
                  </a:lnTo>
                  <a:lnTo>
                    <a:pt x="101" y="32"/>
                  </a:lnTo>
                  <a:lnTo>
                    <a:pt x="100" y="33"/>
                  </a:lnTo>
                  <a:lnTo>
                    <a:pt x="79" y="119"/>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57" name="Freeform 287"/>
            <p:cNvSpPr>
              <a:spLocks noEditPoints="1"/>
            </p:cNvSpPr>
            <p:nvPr/>
          </p:nvSpPr>
          <p:spPr bwMode="auto">
            <a:xfrm>
              <a:off x="4202" y="951"/>
              <a:ext cx="133" cy="109"/>
            </a:xfrm>
            <a:custGeom>
              <a:avLst/>
              <a:gdLst>
                <a:gd name="T0" fmla="*/ 5 w 166"/>
                <a:gd name="T1" fmla="*/ 7 h 137"/>
                <a:gd name="T2" fmla="*/ 5 w 166"/>
                <a:gd name="T3" fmla="*/ 7 h 137"/>
                <a:gd name="T4" fmla="*/ 6 w 166"/>
                <a:gd name="T5" fmla="*/ 7 h 137"/>
                <a:gd name="T6" fmla="*/ 6 w 166"/>
                <a:gd name="T7" fmla="*/ 7 h 137"/>
                <a:gd name="T8" fmla="*/ 6 w 166"/>
                <a:gd name="T9" fmla="*/ 7 h 137"/>
                <a:gd name="T10" fmla="*/ 6 w 166"/>
                <a:gd name="T11" fmla="*/ 7 h 137"/>
                <a:gd name="T12" fmla="*/ 7 w 166"/>
                <a:gd name="T13" fmla="*/ 7 h 137"/>
                <a:gd name="T14" fmla="*/ 7 w 166"/>
                <a:gd name="T15" fmla="*/ 6 h 137"/>
                <a:gd name="T16" fmla="*/ 7 w 166"/>
                <a:gd name="T17" fmla="*/ 6 h 137"/>
                <a:gd name="T18" fmla="*/ 7 w 166"/>
                <a:gd name="T19" fmla="*/ 6 h 137"/>
                <a:gd name="T20" fmla="*/ 8 w 166"/>
                <a:gd name="T21" fmla="*/ 6 h 137"/>
                <a:gd name="T22" fmla="*/ 8 w 166"/>
                <a:gd name="T23" fmla="*/ 6 h 137"/>
                <a:gd name="T24" fmla="*/ 8 w 166"/>
                <a:gd name="T25" fmla="*/ 6 h 137"/>
                <a:gd name="T26" fmla="*/ 9 w 166"/>
                <a:gd name="T27" fmla="*/ 5 h 137"/>
                <a:gd name="T28" fmla="*/ 9 w 166"/>
                <a:gd name="T29" fmla="*/ 5 h 137"/>
                <a:gd name="T30" fmla="*/ 9 w 166"/>
                <a:gd name="T31" fmla="*/ 5 h 137"/>
                <a:gd name="T32" fmla="*/ 9 w 166"/>
                <a:gd name="T33" fmla="*/ 4 h 137"/>
                <a:gd name="T34" fmla="*/ 9 w 166"/>
                <a:gd name="T35" fmla="*/ 4 h 137"/>
                <a:gd name="T36" fmla="*/ 9 w 166"/>
                <a:gd name="T37" fmla="*/ 3 h 137"/>
                <a:gd name="T38" fmla="*/ 9 w 166"/>
                <a:gd name="T39" fmla="*/ 2 h 137"/>
                <a:gd name="T40" fmla="*/ 9 w 166"/>
                <a:gd name="T41" fmla="*/ 2 h 137"/>
                <a:gd name="T42" fmla="*/ 9 w 166"/>
                <a:gd name="T43" fmla="*/ 2 h 137"/>
                <a:gd name="T44" fmla="*/ 9 w 166"/>
                <a:gd name="T45" fmla="*/ 2 h 137"/>
                <a:gd name="T46" fmla="*/ 9 w 166"/>
                <a:gd name="T47" fmla="*/ 2 h 137"/>
                <a:gd name="T48" fmla="*/ 9 w 166"/>
                <a:gd name="T49" fmla="*/ 2 h 137"/>
                <a:gd name="T50" fmla="*/ 9 w 166"/>
                <a:gd name="T51" fmla="*/ 2 h 137"/>
                <a:gd name="T52" fmla="*/ 8 w 166"/>
                <a:gd name="T53" fmla="*/ 2 h 137"/>
                <a:gd name="T54" fmla="*/ 8 w 166"/>
                <a:gd name="T55" fmla="*/ 2 h 137"/>
                <a:gd name="T56" fmla="*/ 7 w 166"/>
                <a:gd name="T57" fmla="*/ 2 h 137"/>
                <a:gd name="T58" fmla="*/ 7 w 166"/>
                <a:gd name="T59" fmla="*/ 2 h 137"/>
                <a:gd name="T60" fmla="*/ 7 w 166"/>
                <a:gd name="T61" fmla="*/ 1 h 137"/>
                <a:gd name="T62" fmla="*/ 6 w 166"/>
                <a:gd name="T63" fmla="*/ 0 h 137"/>
                <a:gd name="T64" fmla="*/ 2 w 166"/>
                <a:gd name="T65" fmla="*/ 0 h 137"/>
                <a:gd name="T66" fmla="*/ 5 w 166"/>
                <a:gd name="T67" fmla="*/ 7 h 137"/>
                <a:gd name="T68" fmla="*/ 4 w 166"/>
                <a:gd name="T69" fmla="*/ 6 h 137"/>
                <a:gd name="T70" fmla="*/ 5 w 166"/>
                <a:gd name="T71" fmla="*/ 2 h 137"/>
                <a:gd name="T72" fmla="*/ 6 w 166"/>
                <a:gd name="T73" fmla="*/ 2 h 137"/>
                <a:gd name="T74" fmla="*/ 6 w 166"/>
                <a:gd name="T75" fmla="*/ 2 h 137"/>
                <a:gd name="T76" fmla="*/ 6 w 166"/>
                <a:gd name="T77" fmla="*/ 2 h 137"/>
                <a:gd name="T78" fmla="*/ 6 w 166"/>
                <a:gd name="T79" fmla="*/ 2 h 137"/>
                <a:gd name="T80" fmla="*/ 6 w 166"/>
                <a:gd name="T81" fmla="*/ 2 h 137"/>
                <a:gd name="T82" fmla="*/ 6 w 166"/>
                <a:gd name="T83" fmla="*/ 2 h 137"/>
                <a:gd name="T84" fmla="*/ 6 w 166"/>
                <a:gd name="T85" fmla="*/ 2 h 137"/>
                <a:gd name="T86" fmla="*/ 6 w 166"/>
                <a:gd name="T87" fmla="*/ 2 h 137"/>
                <a:gd name="T88" fmla="*/ 6 w 166"/>
                <a:gd name="T89" fmla="*/ 2 h 137"/>
                <a:gd name="T90" fmla="*/ 6 w 166"/>
                <a:gd name="T91" fmla="*/ 2 h 137"/>
                <a:gd name="T92" fmla="*/ 6 w 166"/>
                <a:gd name="T93" fmla="*/ 2 h 137"/>
                <a:gd name="T94" fmla="*/ 6 w 166"/>
                <a:gd name="T95" fmla="*/ 2 h 137"/>
                <a:gd name="T96" fmla="*/ 5 w 166"/>
                <a:gd name="T97" fmla="*/ 6 h 137"/>
                <a:gd name="T98" fmla="*/ 5 w 166"/>
                <a:gd name="T99" fmla="*/ 6 h 137"/>
                <a:gd name="T100" fmla="*/ 5 w 166"/>
                <a:gd name="T101" fmla="*/ 6 h 137"/>
                <a:gd name="T102" fmla="*/ 5 w 166"/>
                <a:gd name="T103" fmla="*/ 6 h 137"/>
                <a:gd name="T104" fmla="*/ 5 w 166"/>
                <a:gd name="T105" fmla="*/ 6 h 137"/>
                <a:gd name="T106" fmla="*/ 5 w 166"/>
                <a:gd name="T107" fmla="*/ 6 h 137"/>
                <a:gd name="T108" fmla="*/ 5 w 166"/>
                <a:gd name="T109" fmla="*/ 6 h 137"/>
                <a:gd name="T110" fmla="*/ 5 w 166"/>
                <a:gd name="T111" fmla="*/ 6 h 137"/>
                <a:gd name="T112" fmla="*/ 5 w 166"/>
                <a:gd name="T113" fmla="*/ 6 h 137"/>
                <a:gd name="T114" fmla="*/ 4 w 166"/>
                <a:gd name="T115" fmla="*/ 6 h 137"/>
                <a:gd name="T116" fmla="*/ 4 w 166"/>
                <a:gd name="T117" fmla="*/ 6 h 1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6"/>
                <a:gd name="T178" fmla="*/ 0 h 137"/>
                <a:gd name="T179" fmla="*/ 166 w 166"/>
                <a:gd name="T180" fmla="*/ 137 h 13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6" h="137">
                  <a:moveTo>
                    <a:pt x="81" y="137"/>
                  </a:moveTo>
                  <a:lnTo>
                    <a:pt x="85" y="137"/>
                  </a:lnTo>
                  <a:lnTo>
                    <a:pt x="87" y="137"/>
                  </a:lnTo>
                  <a:lnTo>
                    <a:pt x="90" y="137"/>
                  </a:lnTo>
                  <a:lnTo>
                    <a:pt x="94" y="136"/>
                  </a:lnTo>
                  <a:lnTo>
                    <a:pt x="96" y="136"/>
                  </a:lnTo>
                  <a:lnTo>
                    <a:pt x="100" y="135"/>
                  </a:lnTo>
                  <a:lnTo>
                    <a:pt x="103" y="135"/>
                  </a:lnTo>
                  <a:lnTo>
                    <a:pt x="105" y="134"/>
                  </a:lnTo>
                  <a:lnTo>
                    <a:pt x="109" y="132"/>
                  </a:lnTo>
                  <a:lnTo>
                    <a:pt x="112" y="132"/>
                  </a:lnTo>
                  <a:lnTo>
                    <a:pt x="115" y="131"/>
                  </a:lnTo>
                  <a:lnTo>
                    <a:pt x="117" y="130"/>
                  </a:lnTo>
                  <a:lnTo>
                    <a:pt x="120" y="128"/>
                  </a:lnTo>
                  <a:lnTo>
                    <a:pt x="123" y="127"/>
                  </a:lnTo>
                  <a:lnTo>
                    <a:pt x="126" y="125"/>
                  </a:lnTo>
                  <a:lnTo>
                    <a:pt x="128" y="123"/>
                  </a:lnTo>
                  <a:lnTo>
                    <a:pt x="131" y="122"/>
                  </a:lnTo>
                  <a:lnTo>
                    <a:pt x="133" y="120"/>
                  </a:lnTo>
                  <a:lnTo>
                    <a:pt x="135" y="117"/>
                  </a:lnTo>
                  <a:lnTo>
                    <a:pt x="138" y="116"/>
                  </a:lnTo>
                  <a:lnTo>
                    <a:pt x="140" y="114"/>
                  </a:lnTo>
                  <a:lnTo>
                    <a:pt x="142" y="112"/>
                  </a:lnTo>
                  <a:lnTo>
                    <a:pt x="145" y="108"/>
                  </a:lnTo>
                  <a:lnTo>
                    <a:pt x="147" y="106"/>
                  </a:lnTo>
                  <a:lnTo>
                    <a:pt x="148" y="103"/>
                  </a:lnTo>
                  <a:lnTo>
                    <a:pt x="150" y="100"/>
                  </a:lnTo>
                  <a:lnTo>
                    <a:pt x="153" y="98"/>
                  </a:lnTo>
                  <a:lnTo>
                    <a:pt x="154" y="94"/>
                  </a:lnTo>
                  <a:lnTo>
                    <a:pt x="155" y="91"/>
                  </a:lnTo>
                  <a:lnTo>
                    <a:pt x="157" y="87"/>
                  </a:lnTo>
                  <a:lnTo>
                    <a:pt x="159" y="84"/>
                  </a:lnTo>
                  <a:lnTo>
                    <a:pt x="160" y="80"/>
                  </a:lnTo>
                  <a:lnTo>
                    <a:pt x="161" y="76"/>
                  </a:lnTo>
                  <a:lnTo>
                    <a:pt x="162" y="70"/>
                  </a:lnTo>
                  <a:lnTo>
                    <a:pt x="163" y="65"/>
                  </a:lnTo>
                  <a:lnTo>
                    <a:pt x="164" y="62"/>
                  </a:lnTo>
                  <a:lnTo>
                    <a:pt x="164" y="57"/>
                  </a:lnTo>
                  <a:lnTo>
                    <a:pt x="166" y="52"/>
                  </a:lnTo>
                  <a:lnTo>
                    <a:pt x="166" y="49"/>
                  </a:lnTo>
                  <a:lnTo>
                    <a:pt x="164" y="44"/>
                  </a:lnTo>
                  <a:lnTo>
                    <a:pt x="164" y="41"/>
                  </a:lnTo>
                  <a:lnTo>
                    <a:pt x="164" y="37"/>
                  </a:lnTo>
                  <a:lnTo>
                    <a:pt x="163" y="34"/>
                  </a:lnTo>
                  <a:lnTo>
                    <a:pt x="162" y="32"/>
                  </a:lnTo>
                  <a:lnTo>
                    <a:pt x="161" y="28"/>
                  </a:lnTo>
                  <a:lnTo>
                    <a:pt x="160" y="25"/>
                  </a:lnTo>
                  <a:lnTo>
                    <a:pt x="159" y="22"/>
                  </a:lnTo>
                  <a:lnTo>
                    <a:pt x="156" y="20"/>
                  </a:lnTo>
                  <a:lnTo>
                    <a:pt x="155" y="18"/>
                  </a:lnTo>
                  <a:lnTo>
                    <a:pt x="153" y="15"/>
                  </a:lnTo>
                  <a:lnTo>
                    <a:pt x="150" y="13"/>
                  </a:lnTo>
                  <a:lnTo>
                    <a:pt x="148" y="11"/>
                  </a:lnTo>
                  <a:lnTo>
                    <a:pt x="146" y="10"/>
                  </a:lnTo>
                  <a:lnTo>
                    <a:pt x="144" y="8"/>
                  </a:lnTo>
                  <a:lnTo>
                    <a:pt x="140" y="6"/>
                  </a:lnTo>
                  <a:lnTo>
                    <a:pt x="138" y="5"/>
                  </a:lnTo>
                  <a:lnTo>
                    <a:pt x="135" y="4"/>
                  </a:lnTo>
                  <a:lnTo>
                    <a:pt x="132" y="3"/>
                  </a:lnTo>
                  <a:lnTo>
                    <a:pt x="128" y="3"/>
                  </a:lnTo>
                  <a:lnTo>
                    <a:pt x="125" y="1"/>
                  </a:lnTo>
                  <a:lnTo>
                    <a:pt x="123" y="1"/>
                  </a:lnTo>
                  <a:lnTo>
                    <a:pt x="119" y="0"/>
                  </a:lnTo>
                  <a:lnTo>
                    <a:pt x="116" y="0"/>
                  </a:lnTo>
                  <a:lnTo>
                    <a:pt x="112" y="0"/>
                  </a:lnTo>
                  <a:lnTo>
                    <a:pt x="34" y="0"/>
                  </a:lnTo>
                  <a:lnTo>
                    <a:pt x="0" y="137"/>
                  </a:lnTo>
                  <a:lnTo>
                    <a:pt x="81" y="137"/>
                  </a:lnTo>
                  <a:close/>
                  <a:moveTo>
                    <a:pt x="73" y="122"/>
                  </a:moveTo>
                  <a:lnTo>
                    <a:pt x="61" y="122"/>
                  </a:lnTo>
                  <a:lnTo>
                    <a:pt x="87" y="16"/>
                  </a:lnTo>
                  <a:lnTo>
                    <a:pt x="100" y="16"/>
                  </a:lnTo>
                  <a:lnTo>
                    <a:pt x="101" y="16"/>
                  </a:lnTo>
                  <a:lnTo>
                    <a:pt x="102" y="16"/>
                  </a:lnTo>
                  <a:lnTo>
                    <a:pt x="103" y="16"/>
                  </a:lnTo>
                  <a:lnTo>
                    <a:pt x="105" y="16"/>
                  </a:lnTo>
                  <a:lnTo>
                    <a:pt x="107" y="18"/>
                  </a:lnTo>
                  <a:lnTo>
                    <a:pt x="108" y="18"/>
                  </a:lnTo>
                  <a:lnTo>
                    <a:pt x="109" y="19"/>
                  </a:lnTo>
                  <a:lnTo>
                    <a:pt x="110" y="19"/>
                  </a:lnTo>
                  <a:lnTo>
                    <a:pt x="110" y="20"/>
                  </a:lnTo>
                  <a:lnTo>
                    <a:pt x="111" y="20"/>
                  </a:lnTo>
                  <a:lnTo>
                    <a:pt x="111" y="21"/>
                  </a:lnTo>
                  <a:lnTo>
                    <a:pt x="112" y="22"/>
                  </a:lnTo>
                  <a:lnTo>
                    <a:pt x="112" y="23"/>
                  </a:lnTo>
                  <a:lnTo>
                    <a:pt x="112" y="25"/>
                  </a:lnTo>
                  <a:lnTo>
                    <a:pt x="112" y="26"/>
                  </a:lnTo>
                  <a:lnTo>
                    <a:pt x="112" y="27"/>
                  </a:lnTo>
                  <a:lnTo>
                    <a:pt x="112" y="28"/>
                  </a:lnTo>
                  <a:lnTo>
                    <a:pt x="112" y="29"/>
                  </a:lnTo>
                  <a:lnTo>
                    <a:pt x="112" y="30"/>
                  </a:lnTo>
                  <a:lnTo>
                    <a:pt x="91" y="110"/>
                  </a:lnTo>
                  <a:lnTo>
                    <a:pt x="91" y="112"/>
                  </a:lnTo>
                  <a:lnTo>
                    <a:pt x="90" y="114"/>
                  </a:lnTo>
                  <a:lnTo>
                    <a:pt x="90" y="115"/>
                  </a:lnTo>
                  <a:lnTo>
                    <a:pt x="89" y="116"/>
                  </a:lnTo>
                  <a:lnTo>
                    <a:pt x="88" y="117"/>
                  </a:lnTo>
                  <a:lnTo>
                    <a:pt x="87" y="119"/>
                  </a:lnTo>
                  <a:lnTo>
                    <a:pt x="86" y="120"/>
                  </a:lnTo>
                  <a:lnTo>
                    <a:pt x="85" y="120"/>
                  </a:lnTo>
                  <a:lnTo>
                    <a:pt x="83" y="121"/>
                  </a:lnTo>
                  <a:lnTo>
                    <a:pt x="82" y="121"/>
                  </a:lnTo>
                  <a:lnTo>
                    <a:pt x="81" y="121"/>
                  </a:lnTo>
                  <a:lnTo>
                    <a:pt x="80" y="121"/>
                  </a:lnTo>
                  <a:lnTo>
                    <a:pt x="79" y="122"/>
                  </a:lnTo>
                  <a:lnTo>
                    <a:pt x="78" y="122"/>
                  </a:lnTo>
                  <a:lnTo>
                    <a:pt x="76" y="122"/>
                  </a:lnTo>
                  <a:lnTo>
                    <a:pt x="75" y="122"/>
                  </a:lnTo>
                  <a:lnTo>
                    <a:pt x="73" y="122"/>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58" name="Freeform 288"/>
            <p:cNvSpPr>
              <a:spLocks noEditPoints="1"/>
            </p:cNvSpPr>
            <p:nvPr/>
          </p:nvSpPr>
          <p:spPr bwMode="auto">
            <a:xfrm>
              <a:off x="4803" y="951"/>
              <a:ext cx="138" cy="109"/>
            </a:xfrm>
            <a:custGeom>
              <a:avLst/>
              <a:gdLst>
                <a:gd name="T0" fmla="*/ 4 w 173"/>
                <a:gd name="T1" fmla="*/ 5 h 137"/>
                <a:gd name="T2" fmla="*/ 4 w 173"/>
                <a:gd name="T3" fmla="*/ 5 h 137"/>
                <a:gd name="T4" fmla="*/ 4 w 173"/>
                <a:gd name="T5" fmla="*/ 5 h 137"/>
                <a:gd name="T6" fmla="*/ 4 w 173"/>
                <a:gd name="T7" fmla="*/ 5 h 137"/>
                <a:gd name="T8" fmla="*/ 4 w 173"/>
                <a:gd name="T9" fmla="*/ 5 h 137"/>
                <a:gd name="T10" fmla="*/ 5 w 173"/>
                <a:gd name="T11" fmla="*/ 5 h 137"/>
                <a:gd name="T12" fmla="*/ 5 w 173"/>
                <a:gd name="T13" fmla="*/ 6 h 137"/>
                <a:gd name="T14" fmla="*/ 5 w 173"/>
                <a:gd name="T15" fmla="*/ 6 h 137"/>
                <a:gd name="T16" fmla="*/ 5 w 173"/>
                <a:gd name="T17" fmla="*/ 6 h 137"/>
                <a:gd name="T18" fmla="*/ 5 w 173"/>
                <a:gd name="T19" fmla="*/ 6 h 137"/>
                <a:gd name="T20" fmla="*/ 5 w 173"/>
                <a:gd name="T21" fmla="*/ 6 h 137"/>
                <a:gd name="T22" fmla="*/ 5 w 173"/>
                <a:gd name="T23" fmla="*/ 7 h 137"/>
                <a:gd name="T24" fmla="*/ 5 w 173"/>
                <a:gd name="T25" fmla="*/ 7 h 137"/>
                <a:gd name="T26" fmla="*/ 8 w 173"/>
                <a:gd name="T27" fmla="*/ 7 h 137"/>
                <a:gd name="T28" fmla="*/ 8 w 173"/>
                <a:gd name="T29" fmla="*/ 5 h 137"/>
                <a:gd name="T30" fmla="*/ 8 w 173"/>
                <a:gd name="T31" fmla="*/ 5 h 137"/>
                <a:gd name="T32" fmla="*/ 9 w 173"/>
                <a:gd name="T33" fmla="*/ 4 h 137"/>
                <a:gd name="T34" fmla="*/ 9 w 173"/>
                <a:gd name="T35" fmla="*/ 4 h 137"/>
                <a:gd name="T36" fmla="*/ 9 w 173"/>
                <a:gd name="T37" fmla="*/ 3 h 137"/>
                <a:gd name="T38" fmla="*/ 9 w 173"/>
                <a:gd name="T39" fmla="*/ 3 h 137"/>
                <a:gd name="T40" fmla="*/ 9 w 173"/>
                <a:gd name="T41" fmla="*/ 2 h 137"/>
                <a:gd name="T42" fmla="*/ 9 w 173"/>
                <a:gd name="T43" fmla="*/ 2 h 137"/>
                <a:gd name="T44" fmla="*/ 9 w 173"/>
                <a:gd name="T45" fmla="*/ 2 h 137"/>
                <a:gd name="T46" fmla="*/ 9 w 173"/>
                <a:gd name="T47" fmla="*/ 2 h 137"/>
                <a:gd name="T48" fmla="*/ 9 w 173"/>
                <a:gd name="T49" fmla="*/ 2 h 137"/>
                <a:gd name="T50" fmla="*/ 9 w 173"/>
                <a:gd name="T51" fmla="*/ 2 h 137"/>
                <a:gd name="T52" fmla="*/ 9 w 173"/>
                <a:gd name="T53" fmla="*/ 2 h 137"/>
                <a:gd name="T54" fmla="*/ 8 w 173"/>
                <a:gd name="T55" fmla="*/ 2 h 137"/>
                <a:gd name="T56" fmla="*/ 7 w 173"/>
                <a:gd name="T57" fmla="*/ 1 h 137"/>
                <a:gd name="T58" fmla="*/ 7 w 173"/>
                <a:gd name="T59" fmla="*/ 0 h 137"/>
                <a:gd name="T60" fmla="*/ 2 w 173"/>
                <a:gd name="T61" fmla="*/ 0 h 137"/>
                <a:gd name="T62" fmla="*/ 3 w 173"/>
                <a:gd name="T63" fmla="*/ 7 h 137"/>
                <a:gd name="T64" fmla="*/ 4 w 173"/>
                <a:gd name="T65" fmla="*/ 5 h 137"/>
                <a:gd name="T66" fmla="*/ 5 w 173"/>
                <a:gd name="T67" fmla="*/ 2 h 137"/>
                <a:gd name="T68" fmla="*/ 6 w 173"/>
                <a:gd name="T69" fmla="*/ 2 h 137"/>
                <a:gd name="T70" fmla="*/ 6 w 173"/>
                <a:gd name="T71" fmla="*/ 2 h 137"/>
                <a:gd name="T72" fmla="*/ 6 w 173"/>
                <a:gd name="T73" fmla="*/ 2 h 137"/>
                <a:gd name="T74" fmla="*/ 6 w 173"/>
                <a:gd name="T75" fmla="*/ 2 h 137"/>
                <a:gd name="T76" fmla="*/ 6 w 173"/>
                <a:gd name="T77" fmla="*/ 2 h 137"/>
                <a:gd name="T78" fmla="*/ 6 w 173"/>
                <a:gd name="T79" fmla="*/ 2 h 137"/>
                <a:gd name="T80" fmla="*/ 6 w 173"/>
                <a:gd name="T81" fmla="*/ 2 h 137"/>
                <a:gd name="T82" fmla="*/ 6 w 173"/>
                <a:gd name="T83" fmla="*/ 2 h 137"/>
                <a:gd name="T84" fmla="*/ 6 w 173"/>
                <a:gd name="T85" fmla="*/ 2 h 137"/>
                <a:gd name="T86" fmla="*/ 6 w 173"/>
                <a:gd name="T87" fmla="*/ 2 h 137"/>
                <a:gd name="T88" fmla="*/ 6 w 173"/>
                <a:gd name="T89" fmla="*/ 2 h 137"/>
                <a:gd name="T90" fmla="*/ 6 w 173"/>
                <a:gd name="T91" fmla="*/ 2 h 137"/>
                <a:gd name="T92" fmla="*/ 6 w 173"/>
                <a:gd name="T93" fmla="*/ 4 h 137"/>
                <a:gd name="T94" fmla="*/ 6 w 173"/>
                <a:gd name="T95" fmla="*/ 4 h 137"/>
                <a:gd name="T96" fmla="*/ 6 w 173"/>
                <a:gd name="T97" fmla="*/ 4 h 137"/>
                <a:gd name="T98" fmla="*/ 6 w 173"/>
                <a:gd name="T99" fmla="*/ 4 h 137"/>
                <a:gd name="T100" fmla="*/ 5 w 173"/>
                <a:gd name="T101" fmla="*/ 4 h 137"/>
                <a:gd name="T102" fmla="*/ 5 w 173"/>
                <a:gd name="T103" fmla="*/ 4 h 137"/>
                <a:gd name="T104" fmla="*/ 5 w 173"/>
                <a:gd name="T105" fmla="*/ 4 h 137"/>
                <a:gd name="T106" fmla="*/ 5 w 173"/>
                <a:gd name="T107" fmla="*/ 4 h 137"/>
                <a:gd name="T108" fmla="*/ 5 w 173"/>
                <a:gd name="T109" fmla="*/ 4 h 137"/>
                <a:gd name="T110" fmla="*/ 5 w 173"/>
                <a:gd name="T111" fmla="*/ 4 h 137"/>
                <a:gd name="T112" fmla="*/ 4 w 173"/>
                <a:gd name="T113" fmla="*/ 4 h 137"/>
                <a:gd name="T114" fmla="*/ 4 w 173"/>
                <a:gd name="T115" fmla="*/ 4 h 137"/>
                <a:gd name="T116" fmla="*/ 3 w 173"/>
                <a:gd name="T117" fmla="*/ 7 h 1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3"/>
                <a:gd name="T178" fmla="*/ 0 h 137"/>
                <a:gd name="T179" fmla="*/ 173 w 173"/>
                <a:gd name="T180" fmla="*/ 137 h 13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3" h="137">
                  <a:moveTo>
                    <a:pt x="69" y="96"/>
                  </a:moveTo>
                  <a:lnTo>
                    <a:pt x="69" y="95"/>
                  </a:lnTo>
                  <a:lnTo>
                    <a:pt x="70" y="96"/>
                  </a:lnTo>
                  <a:lnTo>
                    <a:pt x="71" y="96"/>
                  </a:lnTo>
                  <a:lnTo>
                    <a:pt x="72" y="96"/>
                  </a:lnTo>
                  <a:lnTo>
                    <a:pt x="73" y="96"/>
                  </a:lnTo>
                  <a:lnTo>
                    <a:pt x="74" y="96"/>
                  </a:lnTo>
                  <a:lnTo>
                    <a:pt x="75" y="96"/>
                  </a:lnTo>
                  <a:lnTo>
                    <a:pt x="77" y="98"/>
                  </a:lnTo>
                  <a:lnTo>
                    <a:pt x="78" y="99"/>
                  </a:lnTo>
                  <a:lnTo>
                    <a:pt x="79" y="99"/>
                  </a:lnTo>
                  <a:lnTo>
                    <a:pt x="79" y="100"/>
                  </a:lnTo>
                  <a:lnTo>
                    <a:pt x="80" y="100"/>
                  </a:lnTo>
                  <a:lnTo>
                    <a:pt x="80" y="101"/>
                  </a:lnTo>
                  <a:lnTo>
                    <a:pt x="80" y="102"/>
                  </a:lnTo>
                  <a:lnTo>
                    <a:pt x="81" y="106"/>
                  </a:lnTo>
                  <a:lnTo>
                    <a:pt x="82" y="112"/>
                  </a:lnTo>
                  <a:lnTo>
                    <a:pt x="84" y="116"/>
                  </a:lnTo>
                  <a:lnTo>
                    <a:pt x="85" y="123"/>
                  </a:lnTo>
                  <a:lnTo>
                    <a:pt x="86" y="128"/>
                  </a:lnTo>
                  <a:lnTo>
                    <a:pt x="87" y="132"/>
                  </a:lnTo>
                  <a:lnTo>
                    <a:pt x="88" y="136"/>
                  </a:lnTo>
                  <a:lnTo>
                    <a:pt x="88" y="137"/>
                  </a:lnTo>
                  <a:lnTo>
                    <a:pt x="151" y="137"/>
                  </a:lnTo>
                  <a:lnTo>
                    <a:pt x="140" y="87"/>
                  </a:lnTo>
                  <a:lnTo>
                    <a:pt x="144" y="86"/>
                  </a:lnTo>
                  <a:lnTo>
                    <a:pt x="148" y="84"/>
                  </a:lnTo>
                  <a:lnTo>
                    <a:pt x="152" y="80"/>
                  </a:lnTo>
                  <a:lnTo>
                    <a:pt x="154" y="78"/>
                  </a:lnTo>
                  <a:lnTo>
                    <a:pt x="158" y="74"/>
                  </a:lnTo>
                  <a:lnTo>
                    <a:pt x="160" y="72"/>
                  </a:lnTo>
                  <a:lnTo>
                    <a:pt x="162" y="69"/>
                  </a:lnTo>
                  <a:lnTo>
                    <a:pt x="165" y="65"/>
                  </a:lnTo>
                  <a:lnTo>
                    <a:pt x="167" y="62"/>
                  </a:lnTo>
                  <a:lnTo>
                    <a:pt x="168" y="58"/>
                  </a:lnTo>
                  <a:lnTo>
                    <a:pt x="170" y="55"/>
                  </a:lnTo>
                  <a:lnTo>
                    <a:pt x="170" y="50"/>
                  </a:lnTo>
                  <a:lnTo>
                    <a:pt x="172" y="47"/>
                  </a:lnTo>
                  <a:lnTo>
                    <a:pt x="173" y="43"/>
                  </a:lnTo>
                  <a:lnTo>
                    <a:pt x="173" y="40"/>
                  </a:lnTo>
                  <a:lnTo>
                    <a:pt x="173" y="36"/>
                  </a:lnTo>
                  <a:lnTo>
                    <a:pt x="172" y="33"/>
                  </a:lnTo>
                  <a:lnTo>
                    <a:pt x="172" y="29"/>
                  </a:lnTo>
                  <a:lnTo>
                    <a:pt x="170" y="26"/>
                  </a:lnTo>
                  <a:lnTo>
                    <a:pt x="169" y="22"/>
                  </a:lnTo>
                  <a:lnTo>
                    <a:pt x="167" y="19"/>
                  </a:lnTo>
                  <a:lnTo>
                    <a:pt x="166" y="16"/>
                  </a:lnTo>
                  <a:lnTo>
                    <a:pt x="162" y="13"/>
                  </a:lnTo>
                  <a:lnTo>
                    <a:pt x="160" y="11"/>
                  </a:lnTo>
                  <a:lnTo>
                    <a:pt x="156" y="8"/>
                  </a:lnTo>
                  <a:lnTo>
                    <a:pt x="153" y="6"/>
                  </a:lnTo>
                  <a:lnTo>
                    <a:pt x="150" y="5"/>
                  </a:lnTo>
                  <a:lnTo>
                    <a:pt x="146" y="3"/>
                  </a:lnTo>
                  <a:lnTo>
                    <a:pt x="141" y="1"/>
                  </a:lnTo>
                  <a:lnTo>
                    <a:pt x="136" y="1"/>
                  </a:lnTo>
                  <a:lnTo>
                    <a:pt x="131" y="0"/>
                  </a:lnTo>
                  <a:lnTo>
                    <a:pt x="125" y="0"/>
                  </a:lnTo>
                  <a:lnTo>
                    <a:pt x="34" y="0"/>
                  </a:lnTo>
                  <a:lnTo>
                    <a:pt x="0" y="137"/>
                  </a:lnTo>
                  <a:lnTo>
                    <a:pt x="59" y="137"/>
                  </a:lnTo>
                  <a:lnTo>
                    <a:pt x="69" y="96"/>
                  </a:lnTo>
                  <a:close/>
                  <a:moveTo>
                    <a:pt x="59" y="137"/>
                  </a:moveTo>
                  <a:lnTo>
                    <a:pt x="88" y="16"/>
                  </a:lnTo>
                  <a:lnTo>
                    <a:pt x="97" y="16"/>
                  </a:lnTo>
                  <a:lnTo>
                    <a:pt x="99" y="16"/>
                  </a:lnTo>
                  <a:lnTo>
                    <a:pt x="100" y="16"/>
                  </a:lnTo>
                  <a:lnTo>
                    <a:pt x="101" y="16"/>
                  </a:lnTo>
                  <a:lnTo>
                    <a:pt x="103" y="16"/>
                  </a:lnTo>
                  <a:lnTo>
                    <a:pt x="104" y="18"/>
                  </a:lnTo>
                  <a:lnTo>
                    <a:pt x="106" y="18"/>
                  </a:lnTo>
                  <a:lnTo>
                    <a:pt x="107" y="19"/>
                  </a:lnTo>
                  <a:lnTo>
                    <a:pt x="108" y="19"/>
                  </a:lnTo>
                  <a:lnTo>
                    <a:pt x="108" y="20"/>
                  </a:lnTo>
                  <a:lnTo>
                    <a:pt x="109" y="20"/>
                  </a:lnTo>
                  <a:lnTo>
                    <a:pt x="109" y="21"/>
                  </a:lnTo>
                  <a:lnTo>
                    <a:pt x="110" y="22"/>
                  </a:lnTo>
                  <a:lnTo>
                    <a:pt x="110" y="23"/>
                  </a:lnTo>
                  <a:lnTo>
                    <a:pt x="110" y="25"/>
                  </a:lnTo>
                  <a:lnTo>
                    <a:pt x="110" y="26"/>
                  </a:lnTo>
                  <a:lnTo>
                    <a:pt x="110" y="27"/>
                  </a:lnTo>
                  <a:lnTo>
                    <a:pt x="110" y="28"/>
                  </a:lnTo>
                  <a:lnTo>
                    <a:pt x="110" y="29"/>
                  </a:lnTo>
                  <a:lnTo>
                    <a:pt x="110" y="30"/>
                  </a:lnTo>
                  <a:lnTo>
                    <a:pt x="102" y="64"/>
                  </a:lnTo>
                  <a:lnTo>
                    <a:pt x="102" y="65"/>
                  </a:lnTo>
                  <a:lnTo>
                    <a:pt x="101" y="68"/>
                  </a:lnTo>
                  <a:lnTo>
                    <a:pt x="101" y="69"/>
                  </a:lnTo>
                  <a:lnTo>
                    <a:pt x="100" y="70"/>
                  </a:lnTo>
                  <a:lnTo>
                    <a:pt x="99" y="71"/>
                  </a:lnTo>
                  <a:lnTo>
                    <a:pt x="97" y="72"/>
                  </a:lnTo>
                  <a:lnTo>
                    <a:pt x="96" y="72"/>
                  </a:lnTo>
                  <a:lnTo>
                    <a:pt x="95" y="73"/>
                  </a:lnTo>
                  <a:lnTo>
                    <a:pt x="94" y="74"/>
                  </a:lnTo>
                  <a:lnTo>
                    <a:pt x="93" y="74"/>
                  </a:lnTo>
                  <a:lnTo>
                    <a:pt x="92" y="74"/>
                  </a:lnTo>
                  <a:lnTo>
                    <a:pt x="91" y="74"/>
                  </a:lnTo>
                  <a:lnTo>
                    <a:pt x="87" y="74"/>
                  </a:lnTo>
                  <a:lnTo>
                    <a:pt x="84" y="76"/>
                  </a:lnTo>
                  <a:lnTo>
                    <a:pt x="81" y="76"/>
                  </a:lnTo>
                  <a:lnTo>
                    <a:pt x="78" y="76"/>
                  </a:lnTo>
                  <a:lnTo>
                    <a:pt x="75" y="76"/>
                  </a:lnTo>
                  <a:lnTo>
                    <a:pt x="73" y="76"/>
                  </a:lnTo>
                  <a:lnTo>
                    <a:pt x="59" y="137"/>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59" name="Freeform 289"/>
            <p:cNvSpPr>
              <a:spLocks/>
            </p:cNvSpPr>
            <p:nvPr/>
          </p:nvSpPr>
          <p:spPr bwMode="auto">
            <a:xfrm>
              <a:off x="4465" y="951"/>
              <a:ext cx="121" cy="109"/>
            </a:xfrm>
            <a:custGeom>
              <a:avLst/>
              <a:gdLst>
                <a:gd name="T0" fmla="*/ 6 w 151"/>
                <a:gd name="T1" fmla="*/ 0 h 137"/>
                <a:gd name="T2" fmla="*/ 5 w 151"/>
                <a:gd name="T3" fmla="*/ 2 h 137"/>
                <a:gd name="T4" fmla="*/ 4 w 151"/>
                <a:gd name="T5" fmla="*/ 0 h 137"/>
                <a:gd name="T6" fmla="*/ 0 w 151"/>
                <a:gd name="T7" fmla="*/ 0 h 137"/>
                <a:gd name="T8" fmla="*/ 2 w 151"/>
                <a:gd name="T9" fmla="*/ 4 h 137"/>
                <a:gd name="T10" fmla="*/ 2 w 151"/>
                <a:gd name="T11" fmla="*/ 7 h 137"/>
                <a:gd name="T12" fmla="*/ 4 w 151"/>
                <a:gd name="T13" fmla="*/ 7 h 137"/>
                <a:gd name="T14" fmla="*/ 5 w 151"/>
                <a:gd name="T15" fmla="*/ 4 h 137"/>
                <a:gd name="T16" fmla="*/ 9 w 151"/>
                <a:gd name="T17" fmla="*/ 0 h 137"/>
                <a:gd name="T18" fmla="*/ 6 w 151"/>
                <a:gd name="T19" fmla="*/ 0 h 137"/>
                <a:gd name="T20" fmla="*/ 6 w 151"/>
                <a:gd name="T21" fmla="*/ 0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1"/>
                <a:gd name="T34" fmla="*/ 0 h 137"/>
                <a:gd name="T35" fmla="*/ 151 w 151"/>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1" h="137">
                  <a:moveTo>
                    <a:pt x="118" y="0"/>
                  </a:moveTo>
                  <a:lnTo>
                    <a:pt x="78" y="49"/>
                  </a:lnTo>
                  <a:lnTo>
                    <a:pt x="65" y="0"/>
                  </a:lnTo>
                  <a:lnTo>
                    <a:pt x="0" y="0"/>
                  </a:lnTo>
                  <a:lnTo>
                    <a:pt x="22" y="79"/>
                  </a:lnTo>
                  <a:lnTo>
                    <a:pt x="8" y="137"/>
                  </a:lnTo>
                  <a:lnTo>
                    <a:pt x="73" y="137"/>
                  </a:lnTo>
                  <a:lnTo>
                    <a:pt x="88" y="79"/>
                  </a:lnTo>
                  <a:lnTo>
                    <a:pt x="151" y="0"/>
                  </a:lnTo>
                  <a:lnTo>
                    <a:pt x="118" y="0"/>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60" name="Freeform 290"/>
            <p:cNvSpPr>
              <a:spLocks/>
            </p:cNvSpPr>
            <p:nvPr/>
          </p:nvSpPr>
          <p:spPr bwMode="auto">
            <a:xfrm>
              <a:off x="4569" y="951"/>
              <a:ext cx="116" cy="109"/>
            </a:xfrm>
            <a:custGeom>
              <a:avLst/>
              <a:gdLst>
                <a:gd name="T0" fmla="*/ 2 w 145"/>
                <a:gd name="T1" fmla="*/ 0 h 137"/>
                <a:gd name="T2" fmla="*/ 8 w 145"/>
                <a:gd name="T3" fmla="*/ 0 h 137"/>
                <a:gd name="T4" fmla="*/ 8 w 145"/>
                <a:gd name="T5" fmla="*/ 2 h 137"/>
                <a:gd name="T6" fmla="*/ 5 w 145"/>
                <a:gd name="T7" fmla="*/ 2 h 137"/>
                <a:gd name="T8" fmla="*/ 5 w 145"/>
                <a:gd name="T9" fmla="*/ 3 h 137"/>
                <a:gd name="T10" fmla="*/ 6 w 145"/>
                <a:gd name="T11" fmla="*/ 3 h 137"/>
                <a:gd name="T12" fmla="*/ 6 w 145"/>
                <a:gd name="T13" fmla="*/ 4 h 137"/>
                <a:gd name="T14" fmla="*/ 4 w 145"/>
                <a:gd name="T15" fmla="*/ 4 h 137"/>
                <a:gd name="T16" fmla="*/ 4 w 145"/>
                <a:gd name="T17" fmla="*/ 6 h 137"/>
                <a:gd name="T18" fmla="*/ 6 w 145"/>
                <a:gd name="T19" fmla="*/ 6 h 137"/>
                <a:gd name="T20" fmla="*/ 6 w 145"/>
                <a:gd name="T21" fmla="*/ 7 h 137"/>
                <a:gd name="T22" fmla="*/ 0 w 145"/>
                <a:gd name="T23" fmla="*/ 7 h 137"/>
                <a:gd name="T24" fmla="*/ 2 w 145"/>
                <a:gd name="T25" fmla="*/ 0 h 137"/>
                <a:gd name="T26" fmla="*/ 2 w 145"/>
                <a:gd name="T27" fmla="*/ 0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5"/>
                <a:gd name="T43" fmla="*/ 0 h 137"/>
                <a:gd name="T44" fmla="*/ 145 w 145"/>
                <a:gd name="T45" fmla="*/ 137 h 1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5" h="137">
                  <a:moveTo>
                    <a:pt x="33" y="0"/>
                  </a:moveTo>
                  <a:lnTo>
                    <a:pt x="145" y="0"/>
                  </a:lnTo>
                  <a:lnTo>
                    <a:pt x="139" y="22"/>
                  </a:lnTo>
                  <a:lnTo>
                    <a:pt x="88" y="22"/>
                  </a:lnTo>
                  <a:lnTo>
                    <a:pt x="80" y="57"/>
                  </a:lnTo>
                  <a:lnTo>
                    <a:pt x="116" y="57"/>
                  </a:lnTo>
                  <a:lnTo>
                    <a:pt x="110" y="79"/>
                  </a:lnTo>
                  <a:lnTo>
                    <a:pt x="75" y="79"/>
                  </a:lnTo>
                  <a:lnTo>
                    <a:pt x="65" y="115"/>
                  </a:lnTo>
                  <a:lnTo>
                    <a:pt x="116" y="115"/>
                  </a:lnTo>
                  <a:lnTo>
                    <a:pt x="112" y="137"/>
                  </a:lnTo>
                  <a:lnTo>
                    <a:pt x="0" y="137"/>
                  </a:lnTo>
                  <a:lnTo>
                    <a:pt x="33" y="0"/>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61" name="Freeform 291"/>
            <p:cNvSpPr>
              <a:spLocks noEditPoints="1"/>
            </p:cNvSpPr>
            <p:nvPr/>
          </p:nvSpPr>
          <p:spPr bwMode="auto">
            <a:xfrm>
              <a:off x="4669" y="951"/>
              <a:ext cx="120" cy="110"/>
            </a:xfrm>
            <a:custGeom>
              <a:avLst/>
              <a:gdLst>
                <a:gd name="T0" fmla="*/ 7 w 150"/>
                <a:gd name="T1" fmla="*/ 0 h 138"/>
                <a:gd name="T2" fmla="*/ 5 w 150"/>
                <a:gd name="T3" fmla="*/ 0 h 138"/>
                <a:gd name="T4" fmla="*/ 0 w 150"/>
                <a:gd name="T5" fmla="*/ 7 h 138"/>
                <a:gd name="T6" fmla="*/ 2 w 150"/>
                <a:gd name="T7" fmla="*/ 7 h 138"/>
                <a:gd name="T8" fmla="*/ 2 w 150"/>
                <a:gd name="T9" fmla="*/ 7 h 138"/>
                <a:gd name="T10" fmla="*/ 2 w 150"/>
                <a:gd name="T11" fmla="*/ 6 h 138"/>
                <a:gd name="T12" fmla="*/ 5 w 150"/>
                <a:gd name="T13" fmla="*/ 6 h 138"/>
                <a:gd name="T14" fmla="*/ 5 w 150"/>
                <a:gd name="T15" fmla="*/ 7 h 138"/>
                <a:gd name="T16" fmla="*/ 9 w 150"/>
                <a:gd name="T17" fmla="*/ 7 h 138"/>
                <a:gd name="T18" fmla="*/ 7 w 150"/>
                <a:gd name="T19" fmla="*/ 0 h 138"/>
                <a:gd name="T20" fmla="*/ 7 w 150"/>
                <a:gd name="T21" fmla="*/ 0 h 138"/>
                <a:gd name="T22" fmla="*/ 3 w 150"/>
                <a:gd name="T23" fmla="*/ 5 h 138"/>
                <a:gd name="T24" fmla="*/ 3 w 150"/>
                <a:gd name="T25" fmla="*/ 5 h 138"/>
                <a:gd name="T26" fmla="*/ 3 w 150"/>
                <a:gd name="T27" fmla="*/ 5 h 138"/>
                <a:gd name="T28" fmla="*/ 3 w 150"/>
                <a:gd name="T29" fmla="*/ 5 h 138"/>
                <a:gd name="T30" fmla="*/ 5 w 150"/>
                <a:gd name="T31" fmla="*/ 2 h 138"/>
                <a:gd name="T32" fmla="*/ 5 w 150"/>
                <a:gd name="T33" fmla="*/ 5 h 138"/>
                <a:gd name="T34" fmla="*/ 3 w 150"/>
                <a:gd name="T35" fmla="*/ 5 h 138"/>
                <a:gd name="T36" fmla="*/ 3 w 150"/>
                <a:gd name="T37" fmla="*/ 5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138"/>
                <a:gd name="T59" fmla="*/ 150 w 150"/>
                <a:gd name="T60" fmla="*/ 138 h 1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138">
                  <a:moveTo>
                    <a:pt x="137" y="0"/>
                  </a:moveTo>
                  <a:lnTo>
                    <a:pt x="84" y="0"/>
                  </a:lnTo>
                  <a:lnTo>
                    <a:pt x="0" y="137"/>
                  </a:lnTo>
                  <a:lnTo>
                    <a:pt x="25" y="137"/>
                  </a:lnTo>
                  <a:lnTo>
                    <a:pt x="25" y="138"/>
                  </a:lnTo>
                  <a:lnTo>
                    <a:pt x="39" y="115"/>
                  </a:lnTo>
                  <a:lnTo>
                    <a:pt x="90" y="115"/>
                  </a:lnTo>
                  <a:lnTo>
                    <a:pt x="91" y="138"/>
                  </a:lnTo>
                  <a:lnTo>
                    <a:pt x="150" y="138"/>
                  </a:lnTo>
                  <a:lnTo>
                    <a:pt x="137" y="0"/>
                  </a:lnTo>
                  <a:close/>
                  <a:moveTo>
                    <a:pt x="53" y="92"/>
                  </a:moveTo>
                  <a:lnTo>
                    <a:pt x="53" y="92"/>
                  </a:lnTo>
                  <a:lnTo>
                    <a:pt x="83" y="43"/>
                  </a:lnTo>
                  <a:lnTo>
                    <a:pt x="87" y="92"/>
                  </a:lnTo>
                  <a:lnTo>
                    <a:pt x="53" y="92"/>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62" name="Freeform 292"/>
            <p:cNvSpPr>
              <a:spLocks/>
            </p:cNvSpPr>
            <p:nvPr/>
          </p:nvSpPr>
          <p:spPr bwMode="auto">
            <a:xfrm>
              <a:off x="4328" y="1012"/>
              <a:ext cx="122" cy="98"/>
            </a:xfrm>
            <a:custGeom>
              <a:avLst/>
              <a:gdLst>
                <a:gd name="T0" fmla="*/ 0 w 153"/>
                <a:gd name="T1" fmla="*/ 6 h 123"/>
                <a:gd name="T2" fmla="*/ 2 w 153"/>
                <a:gd name="T3" fmla="*/ 6 h 123"/>
                <a:gd name="T4" fmla="*/ 2 w 153"/>
                <a:gd name="T5" fmla="*/ 6 h 123"/>
                <a:gd name="T6" fmla="*/ 2 w 153"/>
                <a:gd name="T7" fmla="*/ 6 h 123"/>
                <a:gd name="T8" fmla="*/ 2 w 153"/>
                <a:gd name="T9" fmla="*/ 6 h 123"/>
                <a:gd name="T10" fmla="*/ 2 w 153"/>
                <a:gd name="T11" fmla="*/ 6 h 123"/>
                <a:gd name="T12" fmla="*/ 2 w 153"/>
                <a:gd name="T13" fmla="*/ 5 h 123"/>
                <a:gd name="T14" fmla="*/ 2 w 153"/>
                <a:gd name="T15" fmla="*/ 5 h 123"/>
                <a:gd name="T16" fmla="*/ 2 w 153"/>
                <a:gd name="T17" fmla="*/ 5 h 123"/>
                <a:gd name="T18" fmla="*/ 3 w 153"/>
                <a:gd name="T19" fmla="*/ 5 h 123"/>
                <a:gd name="T20" fmla="*/ 4 w 153"/>
                <a:gd name="T21" fmla="*/ 4 h 123"/>
                <a:gd name="T22" fmla="*/ 5 w 153"/>
                <a:gd name="T23" fmla="*/ 3 h 123"/>
                <a:gd name="T24" fmla="*/ 5 w 153"/>
                <a:gd name="T25" fmla="*/ 2 h 123"/>
                <a:gd name="T26" fmla="*/ 6 w 153"/>
                <a:gd name="T27" fmla="*/ 2 h 123"/>
                <a:gd name="T28" fmla="*/ 6 w 153"/>
                <a:gd name="T29" fmla="*/ 2 h 123"/>
                <a:gd name="T30" fmla="*/ 6 w 153"/>
                <a:gd name="T31" fmla="*/ 2 h 123"/>
                <a:gd name="T32" fmla="*/ 7 w 153"/>
                <a:gd name="T33" fmla="*/ 2 h 123"/>
                <a:gd name="T34" fmla="*/ 8 w 153"/>
                <a:gd name="T35" fmla="*/ 0 h 123"/>
                <a:gd name="T36" fmla="*/ 8 w 153"/>
                <a:gd name="T37" fmla="*/ 2 h 123"/>
                <a:gd name="T38" fmla="*/ 7 w 153"/>
                <a:gd name="T39" fmla="*/ 2 h 123"/>
                <a:gd name="T40" fmla="*/ 6 w 153"/>
                <a:gd name="T41" fmla="*/ 2 h 123"/>
                <a:gd name="T42" fmla="*/ 6 w 153"/>
                <a:gd name="T43" fmla="*/ 2 h 123"/>
                <a:gd name="T44" fmla="*/ 6 w 153"/>
                <a:gd name="T45" fmla="*/ 2 h 123"/>
                <a:gd name="T46" fmla="*/ 5 w 153"/>
                <a:gd name="T47" fmla="*/ 3 h 123"/>
                <a:gd name="T48" fmla="*/ 5 w 153"/>
                <a:gd name="T49" fmla="*/ 3 h 123"/>
                <a:gd name="T50" fmla="*/ 4 w 153"/>
                <a:gd name="T51" fmla="*/ 4 h 123"/>
                <a:gd name="T52" fmla="*/ 4 w 153"/>
                <a:gd name="T53" fmla="*/ 5 h 123"/>
                <a:gd name="T54" fmla="*/ 3 w 153"/>
                <a:gd name="T55" fmla="*/ 5 h 123"/>
                <a:gd name="T56" fmla="*/ 2 w 153"/>
                <a:gd name="T57" fmla="*/ 6 h 123"/>
                <a:gd name="T58" fmla="*/ 2 w 153"/>
                <a:gd name="T59" fmla="*/ 6 h 123"/>
                <a:gd name="T60" fmla="*/ 2 w 153"/>
                <a:gd name="T61" fmla="*/ 6 h 123"/>
                <a:gd name="T62" fmla="*/ 2 w 153"/>
                <a:gd name="T63" fmla="*/ 6 h 123"/>
                <a:gd name="T64" fmla="*/ 2 w 153"/>
                <a:gd name="T65" fmla="*/ 6 h 123"/>
                <a:gd name="T66" fmla="*/ 2 w 153"/>
                <a:gd name="T67" fmla="*/ 6 h 123"/>
                <a:gd name="T68" fmla="*/ 2 w 153"/>
                <a:gd name="T69" fmla="*/ 6 h 123"/>
                <a:gd name="T70" fmla="*/ 2 w 153"/>
                <a:gd name="T71" fmla="*/ 6 h 123"/>
                <a:gd name="T72" fmla="*/ 0 w 153"/>
                <a:gd name="T73" fmla="*/ 6 h 1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3"/>
                <a:gd name="T112" fmla="*/ 0 h 123"/>
                <a:gd name="T113" fmla="*/ 153 w 153"/>
                <a:gd name="T114" fmla="*/ 123 h 1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3" h="123">
                  <a:moveTo>
                    <a:pt x="0" y="115"/>
                  </a:moveTo>
                  <a:lnTo>
                    <a:pt x="0" y="115"/>
                  </a:lnTo>
                  <a:lnTo>
                    <a:pt x="3" y="115"/>
                  </a:lnTo>
                  <a:lnTo>
                    <a:pt x="5" y="113"/>
                  </a:lnTo>
                  <a:lnTo>
                    <a:pt x="7" y="112"/>
                  </a:lnTo>
                  <a:lnTo>
                    <a:pt x="10" y="112"/>
                  </a:lnTo>
                  <a:lnTo>
                    <a:pt x="12" y="111"/>
                  </a:lnTo>
                  <a:lnTo>
                    <a:pt x="15" y="110"/>
                  </a:lnTo>
                  <a:lnTo>
                    <a:pt x="18" y="108"/>
                  </a:lnTo>
                  <a:lnTo>
                    <a:pt x="20" y="106"/>
                  </a:lnTo>
                  <a:lnTo>
                    <a:pt x="24" y="105"/>
                  </a:lnTo>
                  <a:lnTo>
                    <a:pt x="26" y="103"/>
                  </a:lnTo>
                  <a:lnTo>
                    <a:pt x="28" y="101"/>
                  </a:lnTo>
                  <a:lnTo>
                    <a:pt x="31" y="99"/>
                  </a:lnTo>
                  <a:lnTo>
                    <a:pt x="34" y="97"/>
                  </a:lnTo>
                  <a:lnTo>
                    <a:pt x="36" y="95"/>
                  </a:lnTo>
                  <a:lnTo>
                    <a:pt x="39" y="93"/>
                  </a:lnTo>
                  <a:lnTo>
                    <a:pt x="42" y="90"/>
                  </a:lnTo>
                  <a:lnTo>
                    <a:pt x="47" y="86"/>
                  </a:lnTo>
                  <a:lnTo>
                    <a:pt x="53" y="80"/>
                  </a:lnTo>
                  <a:lnTo>
                    <a:pt x="57" y="75"/>
                  </a:lnTo>
                  <a:lnTo>
                    <a:pt x="63" y="69"/>
                  </a:lnTo>
                  <a:lnTo>
                    <a:pt x="72" y="60"/>
                  </a:lnTo>
                  <a:lnTo>
                    <a:pt x="81" y="51"/>
                  </a:lnTo>
                  <a:lnTo>
                    <a:pt x="86" y="46"/>
                  </a:lnTo>
                  <a:lnTo>
                    <a:pt x="91" y="43"/>
                  </a:lnTo>
                  <a:lnTo>
                    <a:pt x="95" y="38"/>
                  </a:lnTo>
                  <a:lnTo>
                    <a:pt x="100" y="35"/>
                  </a:lnTo>
                  <a:lnTo>
                    <a:pt x="105" y="31"/>
                  </a:lnTo>
                  <a:lnTo>
                    <a:pt x="109" y="26"/>
                  </a:lnTo>
                  <a:lnTo>
                    <a:pt x="114" y="23"/>
                  </a:lnTo>
                  <a:lnTo>
                    <a:pt x="120" y="19"/>
                  </a:lnTo>
                  <a:lnTo>
                    <a:pt x="128" y="14"/>
                  </a:lnTo>
                  <a:lnTo>
                    <a:pt x="136" y="8"/>
                  </a:lnTo>
                  <a:lnTo>
                    <a:pt x="143" y="3"/>
                  </a:lnTo>
                  <a:lnTo>
                    <a:pt x="147" y="0"/>
                  </a:lnTo>
                  <a:lnTo>
                    <a:pt x="153" y="9"/>
                  </a:lnTo>
                  <a:lnTo>
                    <a:pt x="147" y="13"/>
                  </a:lnTo>
                  <a:lnTo>
                    <a:pt x="142" y="17"/>
                  </a:lnTo>
                  <a:lnTo>
                    <a:pt x="134" y="22"/>
                  </a:lnTo>
                  <a:lnTo>
                    <a:pt x="124" y="29"/>
                  </a:lnTo>
                  <a:lnTo>
                    <a:pt x="120" y="32"/>
                  </a:lnTo>
                  <a:lnTo>
                    <a:pt x="115" y="36"/>
                  </a:lnTo>
                  <a:lnTo>
                    <a:pt x="110" y="39"/>
                  </a:lnTo>
                  <a:lnTo>
                    <a:pt x="105" y="43"/>
                  </a:lnTo>
                  <a:lnTo>
                    <a:pt x="100" y="47"/>
                  </a:lnTo>
                  <a:lnTo>
                    <a:pt x="95" y="51"/>
                  </a:lnTo>
                  <a:lnTo>
                    <a:pt x="93" y="53"/>
                  </a:lnTo>
                  <a:lnTo>
                    <a:pt x="91" y="55"/>
                  </a:lnTo>
                  <a:lnTo>
                    <a:pt x="88" y="57"/>
                  </a:lnTo>
                  <a:lnTo>
                    <a:pt x="86" y="59"/>
                  </a:lnTo>
                  <a:lnTo>
                    <a:pt x="78" y="68"/>
                  </a:lnTo>
                  <a:lnTo>
                    <a:pt x="68" y="79"/>
                  </a:lnTo>
                  <a:lnTo>
                    <a:pt x="63" y="83"/>
                  </a:lnTo>
                  <a:lnTo>
                    <a:pt x="57" y="89"/>
                  </a:lnTo>
                  <a:lnTo>
                    <a:pt x="53" y="94"/>
                  </a:lnTo>
                  <a:lnTo>
                    <a:pt x="47" y="98"/>
                  </a:lnTo>
                  <a:lnTo>
                    <a:pt x="44" y="101"/>
                  </a:lnTo>
                  <a:lnTo>
                    <a:pt x="42" y="103"/>
                  </a:lnTo>
                  <a:lnTo>
                    <a:pt x="39" y="105"/>
                  </a:lnTo>
                  <a:lnTo>
                    <a:pt x="36" y="108"/>
                  </a:lnTo>
                  <a:lnTo>
                    <a:pt x="34" y="110"/>
                  </a:lnTo>
                  <a:lnTo>
                    <a:pt x="31" y="111"/>
                  </a:lnTo>
                  <a:lnTo>
                    <a:pt x="28" y="113"/>
                  </a:lnTo>
                  <a:lnTo>
                    <a:pt x="26" y="115"/>
                  </a:lnTo>
                  <a:lnTo>
                    <a:pt x="22" y="117"/>
                  </a:lnTo>
                  <a:lnTo>
                    <a:pt x="20" y="118"/>
                  </a:lnTo>
                  <a:lnTo>
                    <a:pt x="18" y="119"/>
                  </a:lnTo>
                  <a:lnTo>
                    <a:pt x="15" y="120"/>
                  </a:lnTo>
                  <a:lnTo>
                    <a:pt x="13" y="122"/>
                  </a:lnTo>
                  <a:lnTo>
                    <a:pt x="10" y="122"/>
                  </a:lnTo>
                  <a:lnTo>
                    <a:pt x="7" y="123"/>
                  </a:lnTo>
                  <a:lnTo>
                    <a:pt x="5" y="123"/>
                  </a:lnTo>
                  <a:lnTo>
                    <a:pt x="0" y="115"/>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63" name="Freeform 293"/>
            <p:cNvSpPr>
              <a:spLocks/>
            </p:cNvSpPr>
            <p:nvPr/>
          </p:nvSpPr>
          <p:spPr bwMode="auto">
            <a:xfrm>
              <a:off x="4355" y="923"/>
              <a:ext cx="44" cy="40"/>
            </a:xfrm>
            <a:custGeom>
              <a:avLst/>
              <a:gdLst>
                <a:gd name="T0" fmla="*/ 2 w 56"/>
                <a:gd name="T1" fmla="*/ 2 h 51"/>
                <a:gd name="T2" fmla="*/ 2 w 56"/>
                <a:gd name="T3" fmla="*/ 2 h 51"/>
                <a:gd name="T4" fmla="*/ 2 w 56"/>
                <a:gd name="T5" fmla="*/ 2 h 51"/>
                <a:gd name="T6" fmla="*/ 2 w 56"/>
                <a:gd name="T7" fmla="*/ 2 h 51"/>
                <a:gd name="T8" fmla="*/ 2 w 56"/>
                <a:gd name="T9" fmla="*/ 2 h 51"/>
                <a:gd name="T10" fmla="*/ 2 w 56"/>
                <a:gd name="T11" fmla="*/ 2 h 51"/>
                <a:gd name="T12" fmla="*/ 2 w 56"/>
                <a:gd name="T13" fmla="*/ 2 h 51"/>
                <a:gd name="T14" fmla="*/ 2 w 56"/>
                <a:gd name="T15" fmla="*/ 2 h 51"/>
                <a:gd name="T16" fmla="*/ 2 w 56"/>
                <a:gd name="T17" fmla="*/ 2 h 51"/>
                <a:gd name="T18" fmla="*/ 2 w 56"/>
                <a:gd name="T19" fmla="*/ 2 h 51"/>
                <a:gd name="T20" fmla="*/ 2 w 56"/>
                <a:gd name="T21" fmla="*/ 2 h 51"/>
                <a:gd name="T22" fmla="*/ 2 w 56"/>
                <a:gd name="T23" fmla="*/ 2 h 51"/>
                <a:gd name="T24" fmla="*/ 2 w 56"/>
                <a:gd name="T25" fmla="*/ 2 h 51"/>
                <a:gd name="T26" fmla="*/ 2 w 56"/>
                <a:gd name="T27" fmla="*/ 2 h 51"/>
                <a:gd name="T28" fmla="*/ 2 w 56"/>
                <a:gd name="T29" fmla="*/ 2 h 51"/>
                <a:gd name="T30" fmla="*/ 2 w 56"/>
                <a:gd name="T31" fmla="*/ 2 h 51"/>
                <a:gd name="T32" fmla="*/ 2 w 56"/>
                <a:gd name="T33" fmla="*/ 0 h 51"/>
                <a:gd name="T34" fmla="*/ 0 w 56"/>
                <a:gd name="T35" fmla="*/ 2 h 51"/>
                <a:gd name="T36" fmla="*/ 2 w 56"/>
                <a:gd name="T37" fmla="*/ 2 h 51"/>
                <a:gd name="T38" fmla="*/ 2 w 56"/>
                <a:gd name="T39" fmla="*/ 2 h 51"/>
                <a:gd name="T40" fmla="*/ 2 w 56"/>
                <a:gd name="T41" fmla="*/ 2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51"/>
                <a:gd name="T65" fmla="*/ 56 w 56"/>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51">
                  <a:moveTo>
                    <a:pt x="56" y="29"/>
                  </a:moveTo>
                  <a:lnTo>
                    <a:pt x="56" y="28"/>
                  </a:lnTo>
                  <a:lnTo>
                    <a:pt x="56" y="27"/>
                  </a:lnTo>
                  <a:lnTo>
                    <a:pt x="56" y="26"/>
                  </a:lnTo>
                  <a:lnTo>
                    <a:pt x="54" y="25"/>
                  </a:lnTo>
                  <a:lnTo>
                    <a:pt x="54" y="22"/>
                  </a:lnTo>
                  <a:lnTo>
                    <a:pt x="54" y="21"/>
                  </a:lnTo>
                  <a:lnTo>
                    <a:pt x="54" y="20"/>
                  </a:lnTo>
                  <a:lnTo>
                    <a:pt x="54" y="18"/>
                  </a:lnTo>
                  <a:lnTo>
                    <a:pt x="54" y="17"/>
                  </a:lnTo>
                  <a:lnTo>
                    <a:pt x="53" y="14"/>
                  </a:lnTo>
                  <a:lnTo>
                    <a:pt x="53" y="12"/>
                  </a:lnTo>
                  <a:lnTo>
                    <a:pt x="54" y="10"/>
                  </a:lnTo>
                  <a:lnTo>
                    <a:pt x="54" y="7"/>
                  </a:lnTo>
                  <a:lnTo>
                    <a:pt x="54" y="5"/>
                  </a:lnTo>
                  <a:lnTo>
                    <a:pt x="54" y="3"/>
                  </a:lnTo>
                  <a:lnTo>
                    <a:pt x="54" y="0"/>
                  </a:lnTo>
                  <a:lnTo>
                    <a:pt x="0" y="29"/>
                  </a:lnTo>
                  <a:lnTo>
                    <a:pt x="14" y="51"/>
                  </a:lnTo>
                  <a:lnTo>
                    <a:pt x="56" y="29"/>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64" name="Freeform 294"/>
            <p:cNvSpPr>
              <a:spLocks/>
            </p:cNvSpPr>
            <p:nvPr/>
          </p:nvSpPr>
          <p:spPr bwMode="auto">
            <a:xfrm>
              <a:off x="4368" y="972"/>
              <a:ext cx="27" cy="19"/>
            </a:xfrm>
            <a:custGeom>
              <a:avLst/>
              <a:gdLst>
                <a:gd name="T0" fmla="*/ 2 w 34"/>
                <a:gd name="T1" fmla="*/ 2 h 23"/>
                <a:gd name="T2" fmla="*/ 0 w 34"/>
                <a:gd name="T3" fmla="*/ 0 h 23"/>
                <a:gd name="T4" fmla="*/ 2 w 34"/>
                <a:gd name="T5" fmla="*/ 2 h 23"/>
                <a:gd name="T6" fmla="*/ 2 w 34"/>
                <a:gd name="T7" fmla="*/ 2 h 23"/>
                <a:gd name="T8" fmla="*/ 2 w 34"/>
                <a:gd name="T9" fmla="*/ 2 h 23"/>
                <a:gd name="T10" fmla="*/ 2 w 34"/>
                <a:gd name="T11" fmla="*/ 2 h 23"/>
                <a:gd name="T12" fmla="*/ 2 w 34"/>
                <a:gd name="T13" fmla="*/ 2 h 23"/>
                <a:gd name="T14" fmla="*/ 2 w 34"/>
                <a:gd name="T15" fmla="*/ 2 h 23"/>
                <a:gd name="T16" fmla="*/ 2 w 34"/>
                <a:gd name="T17" fmla="*/ 2 h 23"/>
                <a:gd name="T18" fmla="*/ 2 w 34"/>
                <a:gd name="T19" fmla="*/ 2 h 23"/>
                <a:gd name="T20" fmla="*/ 2 w 34"/>
                <a:gd name="T21" fmla="*/ 2 h 23"/>
                <a:gd name="T22" fmla="*/ 2 w 34"/>
                <a:gd name="T23" fmla="*/ 2 h 23"/>
                <a:gd name="T24" fmla="*/ 2 w 34"/>
                <a:gd name="T25" fmla="*/ 2 h 23"/>
                <a:gd name="T26" fmla="*/ 2 w 34"/>
                <a:gd name="T27" fmla="*/ 2 h 23"/>
                <a:gd name="T28" fmla="*/ 2 w 34"/>
                <a:gd name="T29" fmla="*/ 2 h 23"/>
                <a:gd name="T30" fmla="*/ 2 w 34"/>
                <a:gd name="T31" fmla="*/ 2 h 23"/>
                <a:gd name="T32" fmla="*/ 2 w 34"/>
                <a:gd name="T33" fmla="*/ 2 h 23"/>
                <a:gd name="T34" fmla="*/ 2 w 34"/>
                <a:gd name="T35" fmla="*/ 2 h 23"/>
                <a:gd name="T36" fmla="*/ 2 w 34"/>
                <a:gd name="T37" fmla="*/ 2 h 23"/>
                <a:gd name="T38" fmla="*/ 2 w 34"/>
                <a:gd name="T39" fmla="*/ 2 h 23"/>
                <a:gd name="T40" fmla="*/ 2 w 34"/>
                <a:gd name="T41" fmla="*/ 2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23"/>
                <a:gd name="T65" fmla="*/ 34 w 34"/>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23">
                  <a:moveTo>
                    <a:pt x="34" y="6"/>
                  </a:moveTo>
                  <a:lnTo>
                    <a:pt x="0" y="0"/>
                  </a:lnTo>
                  <a:lnTo>
                    <a:pt x="2" y="2"/>
                  </a:lnTo>
                  <a:lnTo>
                    <a:pt x="2" y="5"/>
                  </a:lnTo>
                  <a:lnTo>
                    <a:pt x="3" y="7"/>
                  </a:lnTo>
                  <a:lnTo>
                    <a:pt x="3" y="10"/>
                  </a:lnTo>
                  <a:lnTo>
                    <a:pt x="3" y="13"/>
                  </a:lnTo>
                  <a:lnTo>
                    <a:pt x="3" y="16"/>
                  </a:lnTo>
                  <a:lnTo>
                    <a:pt x="3" y="17"/>
                  </a:lnTo>
                  <a:lnTo>
                    <a:pt x="3" y="20"/>
                  </a:lnTo>
                  <a:lnTo>
                    <a:pt x="2" y="21"/>
                  </a:lnTo>
                  <a:lnTo>
                    <a:pt x="2" y="23"/>
                  </a:lnTo>
                  <a:lnTo>
                    <a:pt x="6" y="21"/>
                  </a:lnTo>
                  <a:lnTo>
                    <a:pt x="11" y="18"/>
                  </a:lnTo>
                  <a:lnTo>
                    <a:pt x="15" y="16"/>
                  </a:lnTo>
                  <a:lnTo>
                    <a:pt x="20" y="14"/>
                  </a:lnTo>
                  <a:lnTo>
                    <a:pt x="23" y="12"/>
                  </a:lnTo>
                  <a:lnTo>
                    <a:pt x="27" y="9"/>
                  </a:lnTo>
                  <a:lnTo>
                    <a:pt x="30" y="8"/>
                  </a:lnTo>
                  <a:lnTo>
                    <a:pt x="34" y="6"/>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65" name="Freeform 295"/>
            <p:cNvSpPr>
              <a:spLocks/>
            </p:cNvSpPr>
            <p:nvPr/>
          </p:nvSpPr>
          <p:spPr bwMode="auto">
            <a:xfrm>
              <a:off x="4379" y="953"/>
              <a:ext cx="24" cy="18"/>
            </a:xfrm>
            <a:custGeom>
              <a:avLst/>
              <a:gdLst>
                <a:gd name="T0" fmla="*/ 0 w 31"/>
                <a:gd name="T1" fmla="*/ 2 h 22"/>
                <a:gd name="T2" fmla="*/ 2 w 31"/>
                <a:gd name="T3" fmla="*/ 2 h 22"/>
                <a:gd name="T4" fmla="*/ 2 w 31"/>
                <a:gd name="T5" fmla="*/ 2 h 22"/>
                <a:gd name="T6" fmla="*/ 2 w 31"/>
                <a:gd name="T7" fmla="*/ 2 h 22"/>
                <a:gd name="T8" fmla="*/ 2 w 31"/>
                <a:gd name="T9" fmla="*/ 2 h 22"/>
                <a:gd name="T10" fmla="*/ 2 w 31"/>
                <a:gd name="T11" fmla="*/ 2 h 22"/>
                <a:gd name="T12" fmla="*/ 2 w 31"/>
                <a:gd name="T13" fmla="*/ 2 h 22"/>
                <a:gd name="T14" fmla="*/ 2 w 31"/>
                <a:gd name="T15" fmla="*/ 2 h 22"/>
                <a:gd name="T16" fmla="*/ 2 w 31"/>
                <a:gd name="T17" fmla="*/ 2 h 22"/>
                <a:gd name="T18" fmla="*/ 2 w 31"/>
                <a:gd name="T19" fmla="*/ 0 h 22"/>
                <a:gd name="T20" fmla="*/ 0 w 31"/>
                <a:gd name="T21" fmla="*/ 2 h 22"/>
                <a:gd name="T22" fmla="*/ 0 w 31"/>
                <a:gd name="T23" fmla="*/ 2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22"/>
                <a:gd name="T38" fmla="*/ 31 w 3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22">
                  <a:moveTo>
                    <a:pt x="0" y="16"/>
                  </a:moveTo>
                  <a:lnTo>
                    <a:pt x="29" y="22"/>
                  </a:lnTo>
                  <a:lnTo>
                    <a:pt x="29" y="19"/>
                  </a:lnTo>
                  <a:lnTo>
                    <a:pt x="29" y="17"/>
                  </a:lnTo>
                  <a:lnTo>
                    <a:pt x="30" y="15"/>
                  </a:lnTo>
                  <a:lnTo>
                    <a:pt x="30" y="11"/>
                  </a:lnTo>
                  <a:lnTo>
                    <a:pt x="30" y="8"/>
                  </a:lnTo>
                  <a:lnTo>
                    <a:pt x="30" y="5"/>
                  </a:lnTo>
                  <a:lnTo>
                    <a:pt x="30" y="2"/>
                  </a:lnTo>
                  <a:lnTo>
                    <a:pt x="31" y="0"/>
                  </a:lnTo>
                  <a:lnTo>
                    <a:pt x="0" y="16"/>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66" name="Freeform 296"/>
            <p:cNvSpPr>
              <a:spLocks/>
            </p:cNvSpPr>
            <p:nvPr/>
          </p:nvSpPr>
          <p:spPr bwMode="auto">
            <a:xfrm>
              <a:off x="4372" y="982"/>
              <a:ext cx="69" cy="58"/>
            </a:xfrm>
            <a:custGeom>
              <a:avLst/>
              <a:gdLst>
                <a:gd name="T0" fmla="*/ 2 w 86"/>
                <a:gd name="T1" fmla="*/ 4 h 73"/>
                <a:gd name="T2" fmla="*/ 2 w 86"/>
                <a:gd name="T3" fmla="*/ 3 h 73"/>
                <a:gd name="T4" fmla="*/ 2 w 86"/>
                <a:gd name="T5" fmla="*/ 3 h 73"/>
                <a:gd name="T6" fmla="*/ 3 w 86"/>
                <a:gd name="T7" fmla="*/ 2 h 73"/>
                <a:gd name="T8" fmla="*/ 4 w 86"/>
                <a:gd name="T9" fmla="*/ 2 h 73"/>
                <a:gd name="T10" fmla="*/ 5 w 86"/>
                <a:gd name="T11" fmla="*/ 2 h 73"/>
                <a:gd name="T12" fmla="*/ 5 w 86"/>
                <a:gd name="T13" fmla="*/ 2 h 73"/>
                <a:gd name="T14" fmla="*/ 5 w 86"/>
                <a:gd name="T15" fmla="*/ 2 h 73"/>
                <a:gd name="T16" fmla="*/ 5 w 86"/>
                <a:gd name="T17" fmla="*/ 2 h 73"/>
                <a:gd name="T18" fmla="*/ 4 w 86"/>
                <a:gd name="T19" fmla="*/ 2 h 73"/>
                <a:gd name="T20" fmla="*/ 4 w 86"/>
                <a:gd name="T21" fmla="*/ 2 h 73"/>
                <a:gd name="T22" fmla="*/ 4 w 86"/>
                <a:gd name="T23" fmla="*/ 2 h 73"/>
                <a:gd name="T24" fmla="*/ 4 w 86"/>
                <a:gd name="T25" fmla="*/ 2 h 73"/>
                <a:gd name="T26" fmla="*/ 4 w 86"/>
                <a:gd name="T27" fmla="*/ 2 h 73"/>
                <a:gd name="T28" fmla="*/ 4 w 86"/>
                <a:gd name="T29" fmla="*/ 2 h 73"/>
                <a:gd name="T30" fmla="*/ 3 w 86"/>
                <a:gd name="T31" fmla="*/ 2 h 73"/>
                <a:gd name="T32" fmla="*/ 3 w 86"/>
                <a:gd name="T33" fmla="*/ 2 h 73"/>
                <a:gd name="T34" fmla="*/ 3 w 86"/>
                <a:gd name="T35" fmla="*/ 2 h 73"/>
                <a:gd name="T36" fmla="*/ 3 w 86"/>
                <a:gd name="T37" fmla="*/ 2 h 73"/>
                <a:gd name="T38" fmla="*/ 3 w 86"/>
                <a:gd name="T39" fmla="*/ 2 h 73"/>
                <a:gd name="T40" fmla="*/ 3 w 86"/>
                <a:gd name="T41" fmla="*/ 2 h 73"/>
                <a:gd name="T42" fmla="*/ 3 w 86"/>
                <a:gd name="T43" fmla="*/ 2 h 73"/>
                <a:gd name="T44" fmla="*/ 2 w 86"/>
                <a:gd name="T45" fmla="*/ 2 h 73"/>
                <a:gd name="T46" fmla="*/ 2 w 86"/>
                <a:gd name="T47" fmla="*/ 2 h 73"/>
                <a:gd name="T48" fmla="*/ 2 w 86"/>
                <a:gd name="T49" fmla="*/ 2 h 73"/>
                <a:gd name="T50" fmla="*/ 2 w 86"/>
                <a:gd name="T51" fmla="*/ 2 h 73"/>
                <a:gd name="T52" fmla="*/ 2 w 86"/>
                <a:gd name="T53" fmla="*/ 0 h 73"/>
                <a:gd name="T54" fmla="*/ 2 w 86"/>
                <a:gd name="T55" fmla="*/ 0 h 73"/>
                <a:gd name="T56" fmla="*/ 2 w 86"/>
                <a:gd name="T57" fmla="*/ 2 h 73"/>
                <a:gd name="T58" fmla="*/ 2 w 86"/>
                <a:gd name="T59" fmla="*/ 2 h 73"/>
                <a:gd name="T60" fmla="*/ 2 w 86"/>
                <a:gd name="T61" fmla="*/ 2 h 73"/>
                <a:gd name="T62" fmla="*/ 2 w 86"/>
                <a:gd name="T63" fmla="*/ 4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6"/>
                <a:gd name="T97" fmla="*/ 0 h 73"/>
                <a:gd name="T98" fmla="*/ 86 w 86"/>
                <a:gd name="T99" fmla="*/ 73 h 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6" h="73">
                  <a:moveTo>
                    <a:pt x="28" y="73"/>
                  </a:moveTo>
                  <a:lnTo>
                    <a:pt x="32" y="69"/>
                  </a:lnTo>
                  <a:lnTo>
                    <a:pt x="36" y="66"/>
                  </a:lnTo>
                  <a:lnTo>
                    <a:pt x="40" y="62"/>
                  </a:lnTo>
                  <a:lnTo>
                    <a:pt x="44" y="59"/>
                  </a:lnTo>
                  <a:lnTo>
                    <a:pt x="49" y="55"/>
                  </a:lnTo>
                  <a:lnTo>
                    <a:pt x="53" y="53"/>
                  </a:lnTo>
                  <a:lnTo>
                    <a:pt x="58" y="49"/>
                  </a:lnTo>
                  <a:lnTo>
                    <a:pt x="61" y="47"/>
                  </a:lnTo>
                  <a:lnTo>
                    <a:pt x="69" y="41"/>
                  </a:lnTo>
                  <a:lnTo>
                    <a:pt x="76" y="37"/>
                  </a:lnTo>
                  <a:lnTo>
                    <a:pt x="82" y="33"/>
                  </a:lnTo>
                  <a:lnTo>
                    <a:pt x="86" y="30"/>
                  </a:lnTo>
                  <a:lnTo>
                    <a:pt x="83" y="25"/>
                  </a:lnTo>
                  <a:lnTo>
                    <a:pt x="81" y="23"/>
                  </a:lnTo>
                  <a:lnTo>
                    <a:pt x="80" y="20"/>
                  </a:lnTo>
                  <a:lnTo>
                    <a:pt x="79" y="18"/>
                  </a:lnTo>
                  <a:lnTo>
                    <a:pt x="78" y="16"/>
                  </a:lnTo>
                  <a:lnTo>
                    <a:pt x="76" y="15"/>
                  </a:lnTo>
                  <a:lnTo>
                    <a:pt x="75" y="12"/>
                  </a:lnTo>
                  <a:lnTo>
                    <a:pt x="74" y="9"/>
                  </a:lnTo>
                  <a:lnTo>
                    <a:pt x="73" y="11"/>
                  </a:lnTo>
                  <a:lnTo>
                    <a:pt x="72" y="12"/>
                  </a:lnTo>
                  <a:lnTo>
                    <a:pt x="71" y="13"/>
                  </a:lnTo>
                  <a:lnTo>
                    <a:pt x="69" y="15"/>
                  </a:lnTo>
                  <a:lnTo>
                    <a:pt x="68" y="17"/>
                  </a:lnTo>
                  <a:lnTo>
                    <a:pt x="67" y="18"/>
                  </a:lnTo>
                  <a:lnTo>
                    <a:pt x="66" y="19"/>
                  </a:lnTo>
                  <a:lnTo>
                    <a:pt x="65" y="20"/>
                  </a:lnTo>
                  <a:lnTo>
                    <a:pt x="65" y="22"/>
                  </a:lnTo>
                  <a:lnTo>
                    <a:pt x="64" y="23"/>
                  </a:lnTo>
                  <a:lnTo>
                    <a:pt x="61" y="24"/>
                  </a:lnTo>
                  <a:lnTo>
                    <a:pt x="60" y="25"/>
                  </a:lnTo>
                  <a:lnTo>
                    <a:pt x="59" y="25"/>
                  </a:lnTo>
                  <a:lnTo>
                    <a:pt x="59" y="26"/>
                  </a:lnTo>
                  <a:lnTo>
                    <a:pt x="58" y="26"/>
                  </a:lnTo>
                  <a:lnTo>
                    <a:pt x="57" y="25"/>
                  </a:lnTo>
                  <a:lnTo>
                    <a:pt x="54" y="24"/>
                  </a:lnTo>
                  <a:lnTo>
                    <a:pt x="53" y="22"/>
                  </a:lnTo>
                  <a:lnTo>
                    <a:pt x="51" y="20"/>
                  </a:lnTo>
                  <a:lnTo>
                    <a:pt x="50" y="18"/>
                  </a:lnTo>
                  <a:lnTo>
                    <a:pt x="49" y="16"/>
                  </a:lnTo>
                  <a:lnTo>
                    <a:pt x="46" y="15"/>
                  </a:lnTo>
                  <a:lnTo>
                    <a:pt x="45" y="12"/>
                  </a:lnTo>
                  <a:lnTo>
                    <a:pt x="45" y="10"/>
                  </a:lnTo>
                  <a:lnTo>
                    <a:pt x="44" y="9"/>
                  </a:lnTo>
                  <a:lnTo>
                    <a:pt x="43" y="6"/>
                  </a:lnTo>
                  <a:lnTo>
                    <a:pt x="42" y="4"/>
                  </a:lnTo>
                  <a:lnTo>
                    <a:pt x="40" y="2"/>
                  </a:lnTo>
                  <a:lnTo>
                    <a:pt x="40" y="0"/>
                  </a:lnTo>
                  <a:lnTo>
                    <a:pt x="39" y="0"/>
                  </a:lnTo>
                  <a:lnTo>
                    <a:pt x="36" y="2"/>
                  </a:lnTo>
                  <a:lnTo>
                    <a:pt x="31" y="4"/>
                  </a:lnTo>
                  <a:lnTo>
                    <a:pt x="25" y="6"/>
                  </a:lnTo>
                  <a:lnTo>
                    <a:pt x="18" y="10"/>
                  </a:lnTo>
                  <a:lnTo>
                    <a:pt x="13" y="13"/>
                  </a:lnTo>
                  <a:lnTo>
                    <a:pt x="6" y="17"/>
                  </a:lnTo>
                  <a:lnTo>
                    <a:pt x="0" y="20"/>
                  </a:lnTo>
                  <a:lnTo>
                    <a:pt x="28" y="73"/>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67" name="Freeform 297"/>
            <p:cNvSpPr>
              <a:spLocks/>
            </p:cNvSpPr>
            <p:nvPr/>
          </p:nvSpPr>
          <p:spPr bwMode="auto">
            <a:xfrm>
              <a:off x="4320" y="1003"/>
              <a:ext cx="69" cy="93"/>
            </a:xfrm>
            <a:custGeom>
              <a:avLst/>
              <a:gdLst>
                <a:gd name="T0" fmla="*/ 3 w 87"/>
                <a:gd name="T1" fmla="*/ 0 h 117"/>
                <a:gd name="T2" fmla="*/ 3 w 87"/>
                <a:gd name="T3" fmla="*/ 0 h 117"/>
                <a:gd name="T4" fmla="*/ 3 w 87"/>
                <a:gd name="T5" fmla="*/ 0 h 117"/>
                <a:gd name="T6" fmla="*/ 3 w 87"/>
                <a:gd name="T7" fmla="*/ 0 h 117"/>
                <a:gd name="T8" fmla="*/ 2 w 87"/>
                <a:gd name="T9" fmla="*/ 2 h 117"/>
                <a:gd name="T10" fmla="*/ 2 w 87"/>
                <a:gd name="T11" fmla="*/ 2 h 117"/>
                <a:gd name="T12" fmla="*/ 2 w 87"/>
                <a:gd name="T13" fmla="*/ 2 h 117"/>
                <a:gd name="T14" fmla="*/ 2 w 87"/>
                <a:gd name="T15" fmla="*/ 2 h 117"/>
                <a:gd name="T16" fmla="*/ 2 w 87"/>
                <a:gd name="T17" fmla="*/ 2 h 117"/>
                <a:gd name="T18" fmla="*/ 2 w 87"/>
                <a:gd name="T19" fmla="*/ 2 h 117"/>
                <a:gd name="T20" fmla="*/ 2 w 87"/>
                <a:gd name="T21" fmla="*/ 3 h 117"/>
                <a:gd name="T22" fmla="*/ 2 w 87"/>
                <a:gd name="T23" fmla="*/ 3 h 117"/>
                <a:gd name="T24" fmla="*/ 2 w 87"/>
                <a:gd name="T25" fmla="*/ 4 h 117"/>
                <a:gd name="T26" fmla="*/ 2 w 87"/>
                <a:gd name="T27" fmla="*/ 4 h 117"/>
                <a:gd name="T28" fmla="*/ 2 w 87"/>
                <a:gd name="T29" fmla="*/ 5 h 117"/>
                <a:gd name="T30" fmla="*/ 2 w 87"/>
                <a:gd name="T31" fmla="*/ 5 h 117"/>
                <a:gd name="T32" fmla="*/ 2 w 87"/>
                <a:gd name="T33" fmla="*/ 5 h 117"/>
                <a:gd name="T34" fmla="*/ 2 w 87"/>
                <a:gd name="T35" fmla="*/ 5 h 117"/>
                <a:gd name="T36" fmla="*/ 2 w 87"/>
                <a:gd name="T37" fmla="*/ 5 h 117"/>
                <a:gd name="T38" fmla="*/ 2 w 87"/>
                <a:gd name="T39" fmla="*/ 6 h 117"/>
                <a:gd name="T40" fmla="*/ 2 w 87"/>
                <a:gd name="T41" fmla="*/ 6 h 117"/>
                <a:gd name="T42" fmla="*/ 1 w 87"/>
                <a:gd name="T43" fmla="*/ 6 h 117"/>
                <a:gd name="T44" fmla="*/ 0 w 87"/>
                <a:gd name="T45" fmla="*/ 6 h 117"/>
                <a:gd name="T46" fmla="*/ 0 w 87"/>
                <a:gd name="T47" fmla="*/ 6 h 117"/>
                <a:gd name="T48" fmla="*/ 0 w 87"/>
                <a:gd name="T49" fmla="*/ 6 h 117"/>
                <a:gd name="T50" fmla="*/ 0 w 87"/>
                <a:gd name="T51" fmla="*/ 6 h 117"/>
                <a:gd name="T52" fmla="*/ 0 w 87"/>
                <a:gd name="T53" fmla="*/ 6 h 117"/>
                <a:gd name="T54" fmla="*/ 1 w 87"/>
                <a:gd name="T55" fmla="*/ 6 h 117"/>
                <a:gd name="T56" fmla="*/ 2 w 87"/>
                <a:gd name="T57" fmla="*/ 6 h 117"/>
                <a:gd name="T58" fmla="*/ 2 w 87"/>
                <a:gd name="T59" fmla="*/ 6 h 117"/>
                <a:gd name="T60" fmla="*/ 2 w 87"/>
                <a:gd name="T61" fmla="*/ 6 h 117"/>
                <a:gd name="T62" fmla="*/ 2 w 87"/>
                <a:gd name="T63" fmla="*/ 6 h 117"/>
                <a:gd name="T64" fmla="*/ 2 w 87"/>
                <a:gd name="T65" fmla="*/ 6 h 117"/>
                <a:gd name="T66" fmla="*/ 2 w 87"/>
                <a:gd name="T67" fmla="*/ 6 h 117"/>
                <a:gd name="T68" fmla="*/ 2 w 87"/>
                <a:gd name="T69" fmla="*/ 6 h 117"/>
                <a:gd name="T70" fmla="*/ 2 w 87"/>
                <a:gd name="T71" fmla="*/ 6 h 117"/>
                <a:gd name="T72" fmla="*/ 2 w 87"/>
                <a:gd name="T73" fmla="*/ 6 h 117"/>
                <a:gd name="T74" fmla="*/ 2 w 87"/>
                <a:gd name="T75" fmla="*/ 6 h 117"/>
                <a:gd name="T76" fmla="*/ 2 w 87"/>
                <a:gd name="T77" fmla="*/ 5 h 117"/>
                <a:gd name="T78" fmla="*/ 2 w 87"/>
                <a:gd name="T79" fmla="*/ 5 h 117"/>
                <a:gd name="T80" fmla="*/ 2 w 87"/>
                <a:gd name="T81" fmla="*/ 5 h 117"/>
                <a:gd name="T82" fmla="*/ 3 w 87"/>
                <a:gd name="T83" fmla="*/ 4 h 117"/>
                <a:gd name="T84" fmla="*/ 4 w 87"/>
                <a:gd name="T85" fmla="*/ 3 h 117"/>
                <a:gd name="T86" fmla="*/ 3 w 87"/>
                <a:gd name="T87" fmla="*/ 0 h 1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7"/>
                <a:gd name="T133" fmla="*/ 0 h 117"/>
                <a:gd name="T134" fmla="*/ 87 w 87"/>
                <a:gd name="T135" fmla="*/ 117 h 1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7" h="117">
                  <a:moveTo>
                    <a:pt x="58" y="0"/>
                  </a:moveTo>
                  <a:lnTo>
                    <a:pt x="58" y="0"/>
                  </a:lnTo>
                  <a:lnTo>
                    <a:pt x="56" y="4"/>
                  </a:lnTo>
                  <a:lnTo>
                    <a:pt x="53" y="7"/>
                  </a:lnTo>
                  <a:lnTo>
                    <a:pt x="52" y="11"/>
                  </a:lnTo>
                  <a:lnTo>
                    <a:pt x="50" y="15"/>
                  </a:lnTo>
                  <a:lnTo>
                    <a:pt x="49" y="20"/>
                  </a:lnTo>
                  <a:lnTo>
                    <a:pt x="46" y="23"/>
                  </a:lnTo>
                  <a:lnTo>
                    <a:pt x="44" y="28"/>
                  </a:lnTo>
                  <a:lnTo>
                    <a:pt x="43" y="33"/>
                  </a:lnTo>
                  <a:lnTo>
                    <a:pt x="41" y="37"/>
                  </a:lnTo>
                  <a:lnTo>
                    <a:pt x="39" y="42"/>
                  </a:lnTo>
                  <a:lnTo>
                    <a:pt x="37" y="47"/>
                  </a:lnTo>
                  <a:lnTo>
                    <a:pt x="36" y="51"/>
                  </a:lnTo>
                  <a:lnTo>
                    <a:pt x="35" y="55"/>
                  </a:lnTo>
                  <a:lnTo>
                    <a:pt x="34" y="58"/>
                  </a:lnTo>
                  <a:lnTo>
                    <a:pt x="32" y="62"/>
                  </a:lnTo>
                  <a:lnTo>
                    <a:pt x="31" y="65"/>
                  </a:lnTo>
                  <a:lnTo>
                    <a:pt x="30" y="67"/>
                  </a:lnTo>
                  <a:lnTo>
                    <a:pt x="28" y="71"/>
                  </a:lnTo>
                  <a:lnTo>
                    <a:pt x="27" y="74"/>
                  </a:lnTo>
                  <a:lnTo>
                    <a:pt x="24" y="78"/>
                  </a:lnTo>
                  <a:lnTo>
                    <a:pt x="22" y="80"/>
                  </a:lnTo>
                  <a:lnTo>
                    <a:pt x="20" y="84"/>
                  </a:lnTo>
                  <a:lnTo>
                    <a:pt x="17" y="87"/>
                  </a:lnTo>
                  <a:lnTo>
                    <a:pt x="14" y="91"/>
                  </a:lnTo>
                  <a:lnTo>
                    <a:pt x="13" y="93"/>
                  </a:lnTo>
                  <a:lnTo>
                    <a:pt x="12" y="94"/>
                  </a:lnTo>
                  <a:lnTo>
                    <a:pt x="10" y="96"/>
                  </a:lnTo>
                  <a:lnTo>
                    <a:pt x="9" y="98"/>
                  </a:lnTo>
                  <a:lnTo>
                    <a:pt x="8" y="100"/>
                  </a:lnTo>
                  <a:lnTo>
                    <a:pt x="6" y="101"/>
                  </a:lnTo>
                  <a:lnTo>
                    <a:pt x="5" y="103"/>
                  </a:lnTo>
                  <a:lnTo>
                    <a:pt x="3" y="105"/>
                  </a:lnTo>
                  <a:lnTo>
                    <a:pt x="2" y="106"/>
                  </a:lnTo>
                  <a:lnTo>
                    <a:pt x="2" y="107"/>
                  </a:lnTo>
                  <a:lnTo>
                    <a:pt x="1" y="108"/>
                  </a:lnTo>
                  <a:lnTo>
                    <a:pt x="0" y="109"/>
                  </a:lnTo>
                  <a:lnTo>
                    <a:pt x="0" y="110"/>
                  </a:lnTo>
                  <a:lnTo>
                    <a:pt x="0" y="111"/>
                  </a:lnTo>
                  <a:lnTo>
                    <a:pt x="0" y="113"/>
                  </a:lnTo>
                  <a:lnTo>
                    <a:pt x="0" y="114"/>
                  </a:lnTo>
                  <a:lnTo>
                    <a:pt x="0" y="115"/>
                  </a:lnTo>
                  <a:lnTo>
                    <a:pt x="0" y="116"/>
                  </a:lnTo>
                  <a:lnTo>
                    <a:pt x="1" y="116"/>
                  </a:lnTo>
                  <a:lnTo>
                    <a:pt x="1" y="117"/>
                  </a:lnTo>
                  <a:lnTo>
                    <a:pt x="2" y="117"/>
                  </a:lnTo>
                  <a:lnTo>
                    <a:pt x="3" y="117"/>
                  </a:lnTo>
                  <a:lnTo>
                    <a:pt x="5" y="117"/>
                  </a:lnTo>
                  <a:lnTo>
                    <a:pt x="6" y="117"/>
                  </a:lnTo>
                  <a:lnTo>
                    <a:pt x="7" y="117"/>
                  </a:lnTo>
                  <a:lnTo>
                    <a:pt x="8" y="117"/>
                  </a:lnTo>
                  <a:lnTo>
                    <a:pt x="10" y="117"/>
                  </a:lnTo>
                  <a:lnTo>
                    <a:pt x="13" y="116"/>
                  </a:lnTo>
                  <a:lnTo>
                    <a:pt x="15" y="115"/>
                  </a:lnTo>
                  <a:lnTo>
                    <a:pt x="17" y="114"/>
                  </a:lnTo>
                  <a:lnTo>
                    <a:pt x="20" y="113"/>
                  </a:lnTo>
                  <a:lnTo>
                    <a:pt x="22" y="111"/>
                  </a:lnTo>
                  <a:lnTo>
                    <a:pt x="24" y="110"/>
                  </a:lnTo>
                  <a:lnTo>
                    <a:pt x="27" y="108"/>
                  </a:lnTo>
                  <a:lnTo>
                    <a:pt x="30" y="107"/>
                  </a:lnTo>
                  <a:lnTo>
                    <a:pt x="32" y="105"/>
                  </a:lnTo>
                  <a:lnTo>
                    <a:pt x="35" y="103"/>
                  </a:lnTo>
                  <a:lnTo>
                    <a:pt x="37" y="101"/>
                  </a:lnTo>
                  <a:lnTo>
                    <a:pt x="41" y="99"/>
                  </a:lnTo>
                  <a:lnTo>
                    <a:pt x="43" y="96"/>
                  </a:lnTo>
                  <a:lnTo>
                    <a:pt x="45" y="94"/>
                  </a:lnTo>
                  <a:lnTo>
                    <a:pt x="49" y="92"/>
                  </a:lnTo>
                  <a:lnTo>
                    <a:pt x="53" y="87"/>
                  </a:lnTo>
                  <a:lnTo>
                    <a:pt x="59" y="83"/>
                  </a:lnTo>
                  <a:lnTo>
                    <a:pt x="64" y="78"/>
                  </a:lnTo>
                  <a:lnTo>
                    <a:pt x="68" y="72"/>
                  </a:lnTo>
                  <a:lnTo>
                    <a:pt x="78" y="63"/>
                  </a:lnTo>
                  <a:lnTo>
                    <a:pt x="87" y="55"/>
                  </a:lnTo>
                  <a:lnTo>
                    <a:pt x="58" y="0"/>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sp>
          <p:nvSpPr>
            <p:cNvPr id="1068" name="Freeform 298"/>
            <p:cNvSpPr>
              <a:spLocks noEditPoints="1"/>
            </p:cNvSpPr>
            <p:nvPr/>
          </p:nvSpPr>
          <p:spPr bwMode="auto">
            <a:xfrm>
              <a:off x="4406" y="899"/>
              <a:ext cx="160" cy="91"/>
            </a:xfrm>
            <a:custGeom>
              <a:avLst/>
              <a:gdLst>
                <a:gd name="T0" fmla="*/ 9 w 200"/>
                <a:gd name="T1" fmla="*/ 2 h 114"/>
                <a:gd name="T2" fmla="*/ 2 w 200"/>
                <a:gd name="T3" fmla="*/ 2 h 114"/>
                <a:gd name="T4" fmla="*/ 2 w 200"/>
                <a:gd name="T5" fmla="*/ 2 h 114"/>
                <a:gd name="T6" fmla="*/ 1 w 200"/>
                <a:gd name="T7" fmla="*/ 2 h 114"/>
                <a:gd name="T8" fmla="*/ 2 w 200"/>
                <a:gd name="T9" fmla="*/ 4 h 114"/>
                <a:gd name="T10" fmla="*/ 2 w 200"/>
                <a:gd name="T11" fmla="*/ 5 h 114"/>
                <a:gd name="T12" fmla="*/ 2 w 200"/>
                <a:gd name="T13" fmla="*/ 6 h 114"/>
                <a:gd name="T14" fmla="*/ 2 w 200"/>
                <a:gd name="T15" fmla="*/ 6 h 114"/>
                <a:gd name="T16" fmla="*/ 2 w 200"/>
                <a:gd name="T17" fmla="*/ 6 h 114"/>
                <a:gd name="T18" fmla="*/ 2 w 200"/>
                <a:gd name="T19" fmla="*/ 6 h 114"/>
                <a:gd name="T20" fmla="*/ 2 w 200"/>
                <a:gd name="T21" fmla="*/ 5 h 114"/>
                <a:gd name="T22" fmla="*/ 2 w 200"/>
                <a:gd name="T23" fmla="*/ 5 h 114"/>
                <a:gd name="T24" fmla="*/ 2 w 200"/>
                <a:gd name="T25" fmla="*/ 5 h 114"/>
                <a:gd name="T26" fmla="*/ 2 w 200"/>
                <a:gd name="T27" fmla="*/ 5 h 114"/>
                <a:gd name="T28" fmla="*/ 2 w 200"/>
                <a:gd name="T29" fmla="*/ 4 h 114"/>
                <a:gd name="T30" fmla="*/ 2 w 200"/>
                <a:gd name="T31" fmla="*/ 4 h 114"/>
                <a:gd name="T32" fmla="*/ 3 w 200"/>
                <a:gd name="T33" fmla="*/ 5 h 114"/>
                <a:gd name="T34" fmla="*/ 3 w 200"/>
                <a:gd name="T35" fmla="*/ 4 h 114"/>
                <a:gd name="T36" fmla="*/ 3 w 200"/>
                <a:gd name="T37" fmla="*/ 3 h 114"/>
                <a:gd name="T38" fmla="*/ 4 w 200"/>
                <a:gd name="T39" fmla="*/ 3 h 114"/>
                <a:gd name="T40" fmla="*/ 4 w 200"/>
                <a:gd name="T41" fmla="*/ 3 h 114"/>
                <a:gd name="T42" fmla="*/ 5 w 200"/>
                <a:gd name="T43" fmla="*/ 3 h 114"/>
                <a:gd name="T44" fmla="*/ 5 w 200"/>
                <a:gd name="T45" fmla="*/ 3 h 114"/>
                <a:gd name="T46" fmla="*/ 5 w 200"/>
                <a:gd name="T47" fmla="*/ 2 h 114"/>
                <a:gd name="T48" fmla="*/ 5 w 200"/>
                <a:gd name="T49" fmla="*/ 2 h 114"/>
                <a:gd name="T50" fmla="*/ 6 w 200"/>
                <a:gd name="T51" fmla="*/ 2 h 114"/>
                <a:gd name="T52" fmla="*/ 6 w 200"/>
                <a:gd name="T53" fmla="*/ 2 h 114"/>
                <a:gd name="T54" fmla="*/ 6 w 200"/>
                <a:gd name="T55" fmla="*/ 2 h 114"/>
                <a:gd name="T56" fmla="*/ 6 w 200"/>
                <a:gd name="T57" fmla="*/ 2 h 114"/>
                <a:gd name="T58" fmla="*/ 6 w 200"/>
                <a:gd name="T59" fmla="*/ 2 h 114"/>
                <a:gd name="T60" fmla="*/ 6 w 200"/>
                <a:gd name="T61" fmla="*/ 2 h 114"/>
                <a:gd name="T62" fmla="*/ 8 w 200"/>
                <a:gd name="T63" fmla="*/ 2 h 114"/>
                <a:gd name="T64" fmla="*/ 10 w 200"/>
                <a:gd name="T65" fmla="*/ 2 h 114"/>
                <a:gd name="T66" fmla="*/ 11 w 200"/>
                <a:gd name="T67" fmla="*/ 2 h 114"/>
                <a:gd name="T68" fmla="*/ 11 w 200"/>
                <a:gd name="T69" fmla="*/ 2 h 114"/>
                <a:gd name="T70" fmla="*/ 11 w 200"/>
                <a:gd name="T71" fmla="*/ 0 h 114"/>
                <a:gd name="T72" fmla="*/ 2 w 200"/>
                <a:gd name="T73" fmla="*/ 3 h 114"/>
                <a:gd name="T74" fmla="*/ 2 w 200"/>
                <a:gd name="T75" fmla="*/ 3 h 114"/>
                <a:gd name="T76" fmla="*/ 2 w 200"/>
                <a:gd name="T77" fmla="*/ 2 h 114"/>
                <a:gd name="T78" fmla="*/ 2 w 200"/>
                <a:gd name="T79" fmla="*/ 3 h 114"/>
                <a:gd name="T80" fmla="*/ 2 w 200"/>
                <a:gd name="T81" fmla="*/ 3 h 114"/>
                <a:gd name="T82" fmla="*/ 2 w 200"/>
                <a:gd name="T83" fmla="*/ 4 h 114"/>
                <a:gd name="T84" fmla="*/ 2 w 200"/>
                <a:gd name="T85" fmla="*/ 4 h 114"/>
                <a:gd name="T86" fmla="*/ 4 w 200"/>
                <a:gd name="T87" fmla="*/ 2 h 114"/>
                <a:gd name="T88" fmla="*/ 3 w 200"/>
                <a:gd name="T89" fmla="*/ 2 h 114"/>
                <a:gd name="T90" fmla="*/ 3 w 200"/>
                <a:gd name="T91" fmla="*/ 2 h 114"/>
                <a:gd name="T92" fmla="*/ 2 w 200"/>
                <a:gd name="T93" fmla="*/ 2 h 114"/>
                <a:gd name="T94" fmla="*/ 2 w 200"/>
                <a:gd name="T95" fmla="*/ 2 h 114"/>
                <a:gd name="T96" fmla="*/ 2 w 200"/>
                <a:gd name="T97" fmla="*/ 2 h 114"/>
                <a:gd name="T98" fmla="*/ 2 w 200"/>
                <a:gd name="T99" fmla="*/ 2 h 114"/>
                <a:gd name="T100" fmla="*/ 2 w 200"/>
                <a:gd name="T101" fmla="*/ 2 h 114"/>
                <a:gd name="T102" fmla="*/ 2 w 200"/>
                <a:gd name="T103" fmla="*/ 2 h 114"/>
                <a:gd name="T104" fmla="*/ 2 w 200"/>
                <a:gd name="T105" fmla="*/ 2 h 114"/>
                <a:gd name="T106" fmla="*/ 3 w 200"/>
                <a:gd name="T107" fmla="*/ 2 h 114"/>
                <a:gd name="T108" fmla="*/ 3 w 200"/>
                <a:gd name="T109" fmla="*/ 2 h 114"/>
                <a:gd name="T110" fmla="*/ 4 w 200"/>
                <a:gd name="T111" fmla="*/ 2 h 114"/>
                <a:gd name="T112" fmla="*/ 4 w 200"/>
                <a:gd name="T113" fmla="*/ 2 h 114"/>
                <a:gd name="T114" fmla="*/ 4 w 200"/>
                <a:gd name="T115" fmla="*/ 2 h 1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
                <a:gd name="T175" fmla="*/ 0 h 114"/>
                <a:gd name="T176" fmla="*/ 200 w 200"/>
                <a:gd name="T177" fmla="*/ 114 h 1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 h="114">
                  <a:moveTo>
                    <a:pt x="199" y="0"/>
                  </a:moveTo>
                  <a:lnTo>
                    <a:pt x="191" y="1"/>
                  </a:lnTo>
                  <a:lnTo>
                    <a:pt x="185" y="1"/>
                  </a:lnTo>
                  <a:lnTo>
                    <a:pt x="178" y="3"/>
                  </a:lnTo>
                  <a:lnTo>
                    <a:pt x="172" y="4"/>
                  </a:lnTo>
                  <a:lnTo>
                    <a:pt x="167" y="4"/>
                  </a:lnTo>
                  <a:lnTo>
                    <a:pt x="162" y="4"/>
                  </a:lnTo>
                  <a:lnTo>
                    <a:pt x="156" y="5"/>
                  </a:lnTo>
                  <a:lnTo>
                    <a:pt x="150" y="5"/>
                  </a:lnTo>
                  <a:lnTo>
                    <a:pt x="144" y="5"/>
                  </a:lnTo>
                  <a:lnTo>
                    <a:pt x="136" y="5"/>
                  </a:lnTo>
                  <a:lnTo>
                    <a:pt x="128" y="5"/>
                  </a:lnTo>
                  <a:lnTo>
                    <a:pt x="120" y="4"/>
                  </a:lnTo>
                  <a:lnTo>
                    <a:pt x="97" y="4"/>
                  </a:lnTo>
                  <a:lnTo>
                    <a:pt x="68" y="3"/>
                  </a:lnTo>
                  <a:lnTo>
                    <a:pt x="60" y="3"/>
                  </a:lnTo>
                  <a:lnTo>
                    <a:pt x="52" y="3"/>
                  </a:lnTo>
                  <a:lnTo>
                    <a:pt x="45" y="4"/>
                  </a:lnTo>
                  <a:lnTo>
                    <a:pt x="39" y="5"/>
                  </a:lnTo>
                  <a:lnTo>
                    <a:pt x="32" y="6"/>
                  </a:lnTo>
                  <a:lnTo>
                    <a:pt x="27" y="8"/>
                  </a:lnTo>
                  <a:lnTo>
                    <a:pt x="23" y="10"/>
                  </a:lnTo>
                  <a:lnTo>
                    <a:pt x="18" y="12"/>
                  </a:lnTo>
                  <a:lnTo>
                    <a:pt x="15" y="14"/>
                  </a:lnTo>
                  <a:lnTo>
                    <a:pt x="12" y="17"/>
                  </a:lnTo>
                  <a:lnTo>
                    <a:pt x="9" y="19"/>
                  </a:lnTo>
                  <a:lnTo>
                    <a:pt x="7" y="21"/>
                  </a:lnTo>
                  <a:lnTo>
                    <a:pt x="5" y="25"/>
                  </a:lnTo>
                  <a:lnTo>
                    <a:pt x="3" y="27"/>
                  </a:lnTo>
                  <a:lnTo>
                    <a:pt x="2" y="30"/>
                  </a:lnTo>
                  <a:lnTo>
                    <a:pt x="1" y="33"/>
                  </a:lnTo>
                  <a:lnTo>
                    <a:pt x="1" y="36"/>
                  </a:lnTo>
                  <a:lnTo>
                    <a:pt x="1" y="39"/>
                  </a:lnTo>
                  <a:lnTo>
                    <a:pt x="0" y="42"/>
                  </a:lnTo>
                  <a:lnTo>
                    <a:pt x="1" y="44"/>
                  </a:lnTo>
                  <a:lnTo>
                    <a:pt x="1" y="48"/>
                  </a:lnTo>
                  <a:lnTo>
                    <a:pt x="1" y="50"/>
                  </a:lnTo>
                  <a:lnTo>
                    <a:pt x="2" y="52"/>
                  </a:lnTo>
                  <a:lnTo>
                    <a:pt x="2" y="55"/>
                  </a:lnTo>
                  <a:lnTo>
                    <a:pt x="3" y="57"/>
                  </a:lnTo>
                  <a:lnTo>
                    <a:pt x="4" y="59"/>
                  </a:lnTo>
                  <a:lnTo>
                    <a:pt x="4" y="61"/>
                  </a:lnTo>
                  <a:lnTo>
                    <a:pt x="5" y="62"/>
                  </a:lnTo>
                  <a:lnTo>
                    <a:pt x="7" y="63"/>
                  </a:lnTo>
                  <a:lnTo>
                    <a:pt x="7" y="64"/>
                  </a:lnTo>
                  <a:lnTo>
                    <a:pt x="8" y="65"/>
                  </a:lnTo>
                  <a:lnTo>
                    <a:pt x="8" y="71"/>
                  </a:lnTo>
                  <a:lnTo>
                    <a:pt x="7" y="76"/>
                  </a:lnTo>
                  <a:lnTo>
                    <a:pt x="7" y="78"/>
                  </a:lnTo>
                  <a:lnTo>
                    <a:pt x="7" y="80"/>
                  </a:lnTo>
                  <a:lnTo>
                    <a:pt x="7" y="83"/>
                  </a:lnTo>
                  <a:lnTo>
                    <a:pt x="7" y="85"/>
                  </a:lnTo>
                  <a:lnTo>
                    <a:pt x="7" y="87"/>
                  </a:lnTo>
                  <a:lnTo>
                    <a:pt x="7" y="90"/>
                  </a:lnTo>
                  <a:lnTo>
                    <a:pt x="7" y="92"/>
                  </a:lnTo>
                  <a:lnTo>
                    <a:pt x="7" y="94"/>
                  </a:lnTo>
                  <a:lnTo>
                    <a:pt x="7" y="97"/>
                  </a:lnTo>
                  <a:lnTo>
                    <a:pt x="8" y="98"/>
                  </a:lnTo>
                  <a:lnTo>
                    <a:pt x="8" y="100"/>
                  </a:lnTo>
                  <a:lnTo>
                    <a:pt x="9" y="102"/>
                  </a:lnTo>
                  <a:lnTo>
                    <a:pt x="10" y="105"/>
                  </a:lnTo>
                  <a:lnTo>
                    <a:pt x="11" y="106"/>
                  </a:lnTo>
                  <a:lnTo>
                    <a:pt x="11" y="107"/>
                  </a:lnTo>
                  <a:lnTo>
                    <a:pt x="12" y="109"/>
                  </a:lnTo>
                  <a:lnTo>
                    <a:pt x="14" y="110"/>
                  </a:lnTo>
                  <a:lnTo>
                    <a:pt x="14" y="112"/>
                  </a:lnTo>
                  <a:lnTo>
                    <a:pt x="15" y="112"/>
                  </a:lnTo>
                  <a:lnTo>
                    <a:pt x="15" y="113"/>
                  </a:lnTo>
                  <a:lnTo>
                    <a:pt x="16" y="113"/>
                  </a:lnTo>
                  <a:lnTo>
                    <a:pt x="17" y="114"/>
                  </a:lnTo>
                  <a:lnTo>
                    <a:pt x="18" y="114"/>
                  </a:lnTo>
                  <a:lnTo>
                    <a:pt x="19" y="114"/>
                  </a:lnTo>
                  <a:lnTo>
                    <a:pt x="20" y="114"/>
                  </a:lnTo>
                  <a:lnTo>
                    <a:pt x="20" y="113"/>
                  </a:lnTo>
                  <a:lnTo>
                    <a:pt x="22" y="113"/>
                  </a:lnTo>
                  <a:lnTo>
                    <a:pt x="22" y="112"/>
                  </a:lnTo>
                  <a:lnTo>
                    <a:pt x="23" y="110"/>
                  </a:lnTo>
                  <a:lnTo>
                    <a:pt x="24" y="108"/>
                  </a:lnTo>
                  <a:lnTo>
                    <a:pt x="24" y="107"/>
                  </a:lnTo>
                  <a:lnTo>
                    <a:pt x="25" y="106"/>
                  </a:lnTo>
                  <a:lnTo>
                    <a:pt x="25" y="105"/>
                  </a:lnTo>
                  <a:lnTo>
                    <a:pt x="26" y="104"/>
                  </a:lnTo>
                  <a:lnTo>
                    <a:pt x="26" y="101"/>
                  </a:lnTo>
                  <a:lnTo>
                    <a:pt x="27" y="99"/>
                  </a:lnTo>
                  <a:lnTo>
                    <a:pt x="29" y="97"/>
                  </a:lnTo>
                  <a:lnTo>
                    <a:pt x="30" y="93"/>
                  </a:lnTo>
                  <a:lnTo>
                    <a:pt x="30" y="92"/>
                  </a:lnTo>
                  <a:lnTo>
                    <a:pt x="31" y="91"/>
                  </a:lnTo>
                  <a:lnTo>
                    <a:pt x="31" y="90"/>
                  </a:lnTo>
                  <a:lnTo>
                    <a:pt x="32" y="88"/>
                  </a:lnTo>
                  <a:lnTo>
                    <a:pt x="33" y="88"/>
                  </a:lnTo>
                  <a:lnTo>
                    <a:pt x="34" y="90"/>
                  </a:lnTo>
                  <a:lnTo>
                    <a:pt x="36" y="91"/>
                  </a:lnTo>
                  <a:lnTo>
                    <a:pt x="37" y="92"/>
                  </a:lnTo>
                  <a:lnTo>
                    <a:pt x="38" y="93"/>
                  </a:lnTo>
                  <a:lnTo>
                    <a:pt x="39" y="93"/>
                  </a:lnTo>
                  <a:lnTo>
                    <a:pt x="40" y="94"/>
                  </a:lnTo>
                  <a:lnTo>
                    <a:pt x="41" y="94"/>
                  </a:lnTo>
                  <a:lnTo>
                    <a:pt x="42" y="94"/>
                  </a:lnTo>
                  <a:lnTo>
                    <a:pt x="44" y="94"/>
                  </a:lnTo>
                  <a:lnTo>
                    <a:pt x="44" y="93"/>
                  </a:lnTo>
                  <a:lnTo>
                    <a:pt x="45" y="92"/>
                  </a:lnTo>
                  <a:lnTo>
                    <a:pt x="45" y="91"/>
                  </a:lnTo>
                  <a:lnTo>
                    <a:pt x="45" y="90"/>
                  </a:lnTo>
                  <a:lnTo>
                    <a:pt x="45" y="88"/>
                  </a:lnTo>
                  <a:lnTo>
                    <a:pt x="45" y="87"/>
                  </a:lnTo>
                  <a:lnTo>
                    <a:pt x="45" y="86"/>
                  </a:lnTo>
                  <a:lnTo>
                    <a:pt x="45" y="84"/>
                  </a:lnTo>
                  <a:lnTo>
                    <a:pt x="45" y="81"/>
                  </a:lnTo>
                  <a:lnTo>
                    <a:pt x="45" y="80"/>
                  </a:lnTo>
                  <a:lnTo>
                    <a:pt x="45" y="79"/>
                  </a:lnTo>
                  <a:lnTo>
                    <a:pt x="46" y="78"/>
                  </a:lnTo>
                  <a:lnTo>
                    <a:pt x="46" y="77"/>
                  </a:lnTo>
                  <a:lnTo>
                    <a:pt x="46" y="76"/>
                  </a:lnTo>
                  <a:lnTo>
                    <a:pt x="47" y="76"/>
                  </a:lnTo>
                  <a:lnTo>
                    <a:pt x="48" y="76"/>
                  </a:lnTo>
                  <a:lnTo>
                    <a:pt x="48" y="77"/>
                  </a:lnTo>
                  <a:lnTo>
                    <a:pt x="49" y="77"/>
                  </a:lnTo>
                  <a:lnTo>
                    <a:pt x="52" y="79"/>
                  </a:lnTo>
                  <a:lnTo>
                    <a:pt x="53" y="80"/>
                  </a:lnTo>
                  <a:lnTo>
                    <a:pt x="54" y="80"/>
                  </a:lnTo>
                  <a:lnTo>
                    <a:pt x="55" y="80"/>
                  </a:lnTo>
                  <a:lnTo>
                    <a:pt x="56" y="80"/>
                  </a:lnTo>
                  <a:lnTo>
                    <a:pt x="56" y="79"/>
                  </a:lnTo>
                  <a:lnTo>
                    <a:pt x="57" y="79"/>
                  </a:lnTo>
                  <a:lnTo>
                    <a:pt x="57" y="78"/>
                  </a:lnTo>
                  <a:lnTo>
                    <a:pt x="59" y="77"/>
                  </a:lnTo>
                  <a:lnTo>
                    <a:pt x="59" y="76"/>
                  </a:lnTo>
                  <a:lnTo>
                    <a:pt x="60" y="75"/>
                  </a:lnTo>
                  <a:lnTo>
                    <a:pt x="60" y="72"/>
                  </a:lnTo>
                  <a:lnTo>
                    <a:pt x="60" y="71"/>
                  </a:lnTo>
                  <a:lnTo>
                    <a:pt x="61" y="69"/>
                  </a:lnTo>
                  <a:lnTo>
                    <a:pt x="61" y="66"/>
                  </a:lnTo>
                  <a:lnTo>
                    <a:pt x="61" y="65"/>
                  </a:lnTo>
                  <a:lnTo>
                    <a:pt x="61" y="63"/>
                  </a:lnTo>
                  <a:lnTo>
                    <a:pt x="61" y="61"/>
                  </a:lnTo>
                  <a:lnTo>
                    <a:pt x="61" y="58"/>
                  </a:lnTo>
                  <a:lnTo>
                    <a:pt x="61" y="57"/>
                  </a:lnTo>
                  <a:lnTo>
                    <a:pt x="61" y="56"/>
                  </a:lnTo>
                  <a:lnTo>
                    <a:pt x="62" y="56"/>
                  </a:lnTo>
                  <a:lnTo>
                    <a:pt x="62" y="55"/>
                  </a:lnTo>
                  <a:lnTo>
                    <a:pt x="63" y="55"/>
                  </a:lnTo>
                  <a:lnTo>
                    <a:pt x="64" y="55"/>
                  </a:lnTo>
                  <a:lnTo>
                    <a:pt x="67" y="56"/>
                  </a:lnTo>
                  <a:lnTo>
                    <a:pt x="69" y="56"/>
                  </a:lnTo>
                  <a:lnTo>
                    <a:pt x="71" y="57"/>
                  </a:lnTo>
                  <a:lnTo>
                    <a:pt x="74" y="57"/>
                  </a:lnTo>
                  <a:lnTo>
                    <a:pt x="75" y="57"/>
                  </a:lnTo>
                  <a:lnTo>
                    <a:pt x="76" y="57"/>
                  </a:lnTo>
                  <a:lnTo>
                    <a:pt x="77" y="57"/>
                  </a:lnTo>
                  <a:lnTo>
                    <a:pt x="78" y="57"/>
                  </a:lnTo>
                  <a:lnTo>
                    <a:pt x="83" y="56"/>
                  </a:lnTo>
                  <a:lnTo>
                    <a:pt x="86" y="55"/>
                  </a:lnTo>
                  <a:lnTo>
                    <a:pt x="88" y="55"/>
                  </a:lnTo>
                  <a:lnTo>
                    <a:pt x="89" y="54"/>
                  </a:lnTo>
                  <a:lnTo>
                    <a:pt x="90" y="54"/>
                  </a:lnTo>
                  <a:lnTo>
                    <a:pt x="91" y="54"/>
                  </a:lnTo>
                  <a:lnTo>
                    <a:pt x="92" y="52"/>
                  </a:lnTo>
                  <a:lnTo>
                    <a:pt x="93" y="52"/>
                  </a:lnTo>
                  <a:lnTo>
                    <a:pt x="93" y="51"/>
                  </a:lnTo>
                  <a:lnTo>
                    <a:pt x="93" y="50"/>
                  </a:lnTo>
                  <a:lnTo>
                    <a:pt x="92" y="50"/>
                  </a:lnTo>
                  <a:lnTo>
                    <a:pt x="91" y="49"/>
                  </a:lnTo>
                  <a:lnTo>
                    <a:pt x="90" y="49"/>
                  </a:lnTo>
                  <a:lnTo>
                    <a:pt x="89" y="49"/>
                  </a:lnTo>
                  <a:lnTo>
                    <a:pt x="88" y="48"/>
                  </a:lnTo>
                  <a:lnTo>
                    <a:pt x="86" y="47"/>
                  </a:lnTo>
                  <a:lnTo>
                    <a:pt x="86" y="46"/>
                  </a:lnTo>
                  <a:lnTo>
                    <a:pt x="88" y="46"/>
                  </a:lnTo>
                  <a:lnTo>
                    <a:pt x="89" y="46"/>
                  </a:lnTo>
                  <a:lnTo>
                    <a:pt x="90" y="46"/>
                  </a:lnTo>
                  <a:lnTo>
                    <a:pt x="92" y="44"/>
                  </a:lnTo>
                  <a:lnTo>
                    <a:pt x="93" y="44"/>
                  </a:lnTo>
                  <a:lnTo>
                    <a:pt x="95" y="44"/>
                  </a:lnTo>
                  <a:lnTo>
                    <a:pt x="96" y="44"/>
                  </a:lnTo>
                  <a:lnTo>
                    <a:pt x="97" y="44"/>
                  </a:lnTo>
                  <a:lnTo>
                    <a:pt x="98" y="44"/>
                  </a:lnTo>
                  <a:lnTo>
                    <a:pt x="99" y="44"/>
                  </a:lnTo>
                  <a:lnTo>
                    <a:pt x="100" y="44"/>
                  </a:lnTo>
                  <a:lnTo>
                    <a:pt x="103" y="44"/>
                  </a:lnTo>
                  <a:lnTo>
                    <a:pt x="104" y="43"/>
                  </a:lnTo>
                  <a:lnTo>
                    <a:pt x="106" y="43"/>
                  </a:lnTo>
                  <a:lnTo>
                    <a:pt x="107" y="42"/>
                  </a:lnTo>
                  <a:lnTo>
                    <a:pt x="108" y="41"/>
                  </a:lnTo>
                  <a:lnTo>
                    <a:pt x="110" y="41"/>
                  </a:lnTo>
                  <a:lnTo>
                    <a:pt x="110" y="40"/>
                  </a:lnTo>
                  <a:lnTo>
                    <a:pt x="111" y="40"/>
                  </a:lnTo>
                  <a:lnTo>
                    <a:pt x="111" y="39"/>
                  </a:lnTo>
                  <a:lnTo>
                    <a:pt x="111" y="37"/>
                  </a:lnTo>
                  <a:lnTo>
                    <a:pt x="110" y="37"/>
                  </a:lnTo>
                  <a:lnTo>
                    <a:pt x="110" y="36"/>
                  </a:lnTo>
                  <a:lnTo>
                    <a:pt x="108" y="36"/>
                  </a:lnTo>
                  <a:lnTo>
                    <a:pt x="106" y="36"/>
                  </a:lnTo>
                  <a:lnTo>
                    <a:pt x="105" y="36"/>
                  </a:lnTo>
                  <a:lnTo>
                    <a:pt x="104" y="35"/>
                  </a:lnTo>
                  <a:lnTo>
                    <a:pt x="103" y="35"/>
                  </a:lnTo>
                  <a:lnTo>
                    <a:pt x="101" y="34"/>
                  </a:lnTo>
                  <a:lnTo>
                    <a:pt x="100" y="34"/>
                  </a:lnTo>
                  <a:lnTo>
                    <a:pt x="99" y="33"/>
                  </a:lnTo>
                  <a:lnTo>
                    <a:pt x="99" y="32"/>
                  </a:lnTo>
                  <a:lnTo>
                    <a:pt x="98" y="32"/>
                  </a:lnTo>
                  <a:lnTo>
                    <a:pt x="98" y="30"/>
                  </a:lnTo>
                  <a:lnTo>
                    <a:pt x="99" y="29"/>
                  </a:lnTo>
                  <a:lnTo>
                    <a:pt x="100" y="29"/>
                  </a:lnTo>
                  <a:lnTo>
                    <a:pt x="101" y="29"/>
                  </a:lnTo>
                  <a:lnTo>
                    <a:pt x="103" y="29"/>
                  </a:lnTo>
                  <a:lnTo>
                    <a:pt x="104" y="29"/>
                  </a:lnTo>
                  <a:lnTo>
                    <a:pt x="106" y="29"/>
                  </a:lnTo>
                  <a:lnTo>
                    <a:pt x="111" y="29"/>
                  </a:lnTo>
                  <a:lnTo>
                    <a:pt x="117" y="30"/>
                  </a:lnTo>
                  <a:lnTo>
                    <a:pt x="121" y="32"/>
                  </a:lnTo>
                  <a:lnTo>
                    <a:pt x="127" y="32"/>
                  </a:lnTo>
                  <a:lnTo>
                    <a:pt x="132" y="32"/>
                  </a:lnTo>
                  <a:lnTo>
                    <a:pt x="136" y="33"/>
                  </a:lnTo>
                  <a:lnTo>
                    <a:pt x="141" y="33"/>
                  </a:lnTo>
                  <a:lnTo>
                    <a:pt x="144" y="33"/>
                  </a:lnTo>
                  <a:lnTo>
                    <a:pt x="149" y="32"/>
                  </a:lnTo>
                  <a:lnTo>
                    <a:pt x="152" y="32"/>
                  </a:lnTo>
                  <a:lnTo>
                    <a:pt x="157" y="32"/>
                  </a:lnTo>
                  <a:lnTo>
                    <a:pt x="160" y="30"/>
                  </a:lnTo>
                  <a:lnTo>
                    <a:pt x="164" y="30"/>
                  </a:lnTo>
                  <a:lnTo>
                    <a:pt x="166" y="29"/>
                  </a:lnTo>
                  <a:lnTo>
                    <a:pt x="170" y="29"/>
                  </a:lnTo>
                  <a:lnTo>
                    <a:pt x="173" y="28"/>
                  </a:lnTo>
                  <a:lnTo>
                    <a:pt x="176" y="27"/>
                  </a:lnTo>
                  <a:lnTo>
                    <a:pt x="178" y="26"/>
                  </a:lnTo>
                  <a:lnTo>
                    <a:pt x="180" y="25"/>
                  </a:lnTo>
                  <a:lnTo>
                    <a:pt x="182" y="24"/>
                  </a:lnTo>
                  <a:lnTo>
                    <a:pt x="185" y="22"/>
                  </a:lnTo>
                  <a:lnTo>
                    <a:pt x="186" y="21"/>
                  </a:lnTo>
                  <a:lnTo>
                    <a:pt x="188" y="20"/>
                  </a:lnTo>
                  <a:lnTo>
                    <a:pt x="189" y="19"/>
                  </a:lnTo>
                  <a:lnTo>
                    <a:pt x="192" y="18"/>
                  </a:lnTo>
                  <a:lnTo>
                    <a:pt x="193" y="15"/>
                  </a:lnTo>
                  <a:lnTo>
                    <a:pt x="194" y="14"/>
                  </a:lnTo>
                  <a:lnTo>
                    <a:pt x="195" y="13"/>
                  </a:lnTo>
                  <a:lnTo>
                    <a:pt x="196" y="12"/>
                  </a:lnTo>
                  <a:lnTo>
                    <a:pt x="196" y="10"/>
                  </a:lnTo>
                  <a:lnTo>
                    <a:pt x="198" y="8"/>
                  </a:lnTo>
                  <a:lnTo>
                    <a:pt x="198" y="7"/>
                  </a:lnTo>
                  <a:lnTo>
                    <a:pt x="199" y="6"/>
                  </a:lnTo>
                  <a:lnTo>
                    <a:pt x="199" y="5"/>
                  </a:lnTo>
                  <a:lnTo>
                    <a:pt x="199" y="4"/>
                  </a:lnTo>
                  <a:lnTo>
                    <a:pt x="199" y="3"/>
                  </a:lnTo>
                  <a:lnTo>
                    <a:pt x="200" y="1"/>
                  </a:lnTo>
                  <a:lnTo>
                    <a:pt x="200" y="0"/>
                  </a:lnTo>
                  <a:lnTo>
                    <a:pt x="199" y="0"/>
                  </a:lnTo>
                  <a:close/>
                  <a:moveTo>
                    <a:pt x="20" y="62"/>
                  </a:moveTo>
                  <a:lnTo>
                    <a:pt x="20" y="59"/>
                  </a:lnTo>
                  <a:lnTo>
                    <a:pt x="20" y="58"/>
                  </a:lnTo>
                  <a:lnTo>
                    <a:pt x="20" y="57"/>
                  </a:lnTo>
                  <a:lnTo>
                    <a:pt x="20" y="56"/>
                  </a:lnTo>
                  <a:lnTo>
                    <a:pt x="19" y="56"/>
                  </a:lnTo>
                  <a:lnTo>
                    <a:pt x="18" y="55"/>
                  </a:lnTo>
                  <a:lnTo>
                    <a:pt x="16" y="55"/>
                  </a:lnTo>
                  <a:lnTo>
                    <a:pt x="15" y="54"/>
                  </a:lnTo>
                  <a:lnTo>
                    <a:pt x="14" y="54"/>
                  </a:lnTo>
                  <a:lnTo>
                    <a:pt x="12" y="52"/>
                  </a:lnTo>
                  <a:lnTo>
                    <a:pt x="11" y="51"/>
                  </a:lnTo>
                  <a:lnTo>
                    <a:pt x="10" y="50"/>
                  </a:lnTo>
                  <a:lnTo>
                    <a:pt x="10" y="49"/>
                  </a:lnTo>
                  <a:lnTo>
                    <a:pt x="11" y="49"/>
                  </a:lnTo>
                  <a:lnTo>
                    <a:pt x="12" y="49"/>
                  </a:lnTo>
                  <a:lnTo>
                    <a:pt x="14" y="49"/>
                  </a:lnTo>
                  <a:lnTo>
                    <a:pt x="15" y="49"/>
                  </a:lnTo>
                  <a:lnTo>
                    <a:pt x="16" y="49"/>
                  </a:lnTo>
                  <a:lnTo>
                    <a:pt x="17" y="50"/>
                  </a:lnTo>
                  <a:lnTo>
                    <a:pt x="18" y="50"/>
                  </a:lnTo>
                  <a:lnTo>
                    <a:pt x="19" y="50"/>
                  </a:lnTo>
                  <a:lnTo>
                    <a:pt x="20" y="50"/>
                  </a:lnTo>
                  <a:lnTo>
                    <a:pt x="23" y="50"/>
                  </a:lnTo>
                  <a:lnTo>
                    <a:pt x="24" y="50"/>
                  </a:lnTo>
                  <a:lnTo>
                    <a:pt x="25" y="50"/>
                  </a:lnTo>
                  <a:lnTo>
                    <a:pt x="25" y="51"/>
                  </a:lnTo>
                  <a:lnTo>
                    <a:pt x="26" y="51"/>
                  </a:lnTo>
                  <a:lnTo>
                    <a:pt x="26" y="52"/>
                  </a:lnTo>
                  <a:lnTo>
                    <a:pt x="26" y="55"/>
                  </a:lnTo>
                  <a:lnTo>
                    <a:pt x="26" y="56"/>
                  </a:lnTo>
                  <a:lnTo>
                    <a:pt x="26" y="57"/>
                  </a:lnTo>
                  <a:lnTo>
                    <a:pt x="26" y="59"/>
                  </a:lnTo>
                  <a:lnTo>
                    <a:pt x="26" y="61"/>
                  </a:lnTo>
                  <a:lnTo>
                    <a:pt x="26" y="62"/>
                  </a:lnTo>
                  <a:lnTo>
                    <a:pt x="26" y="63"/>
                  </a:lnTo>
                  <a:lnTo>
                    <a:pt x="26" y="64"/>
                  </a:lnTo>
                  <a:lnTo>
                    <a:pt x="27" y="64"/>
                  </a:lnTo>
                  <a:lnTo>
                    <a:pt x="26" y="65"/>
                  </a:lnTo>
                  <a:lnTo>
                    <a:pt x="25" y="65"/>
                  </a:lnTo>
                  <a:lnTo>
                    <a:pt x="24" y="65"/>
                  </a:lnTo>
                  <a:lnTo>
                    <a:pt x="24" y="64"/>
                  </a:lnTo>
                  <a:lnTo>
                    <a:pt x="23" y="64"/>
                  </a:lnTo>
                  <a:lnTo>
                    <a:pt x="22" y="63"/>
                  </a:lnTo>
                  <a:lnTo>
                    <a:pt x="20" y="62"/>
                  </a:lnTo>
                  <a:close/>
                  <a:moveTo>
                    <a:pt x="66" y="21"/>
                  </a:moveTo>
                  <a:lnTo>
                    <a:pt x="66" y="22"/>
                  </a:lnTo>
                  <a:lnTo>
                    <a:pt x="64" y="22"/>
                  </a:lnTo>
                  <a:lnTo>
                    <a:pt x="63" y="22"/>
                  </a:lnTo>
                  <a:lnTo>
                    <a:pt x="62" y="22"/>
                  </a:lnTo>
                  <a:lnTo>
                    <a:pt x="61" y="24"/>
                  </a:lnTo>
                  <a:lnTo>
                    <a:pt x="60" y="24"/>
                  </a:lnTo>
                  <a:lnTo>
                    <a:pt x="59" y="24"/>
                  </a:lnTo>
                  <a:lnTo>
                    <a:pt x="57" y="24"/>
                  </a:lnTo>
                  <a:lnTo>
                    <a:pt x="57" y="25"/>
                  </a:lnTo>
                  <a:lnTo>
                    <a:pt x="56" y="25"/>
                  </a:lnTo>
                  <a:lnTo>
                    <a:pt x="56" y="26"/>
                  </a:lnTo>
                  <a:lnTo>
                    <a:pt x="55" y="27"/>
                  </a:lnTo>
                  <a:lnTo>
                    <a:pt x="54" y="28"/>
                  </a:lnTo>
                  <a:lnTo>
                    <a:pt x="53" y="29"/>
                  </a:lnTo>
                  <a:lnTo>
                    <a:pt x="52" y="29"/>
                  </a:lnTo>
                  <a:lnTo>
                    <a:pt x="51" y="29"/>
                  </a:lnTo>
                  <a:lnTo>
                    <a:pt x="49" y="30"/>
                  </a:lnTo>
                  <a:lnTo>
                    <a:pt x="48" y="30"/>
                  </a:lnTo>
                  <a:lnTo>
                    <a:pt x="47" y="29"/>
                  </a:lnTo>
                  <a:lnTo>
                    <a:pt x="46" y="29"/>
                  </a:lnTo>
                  <a:lnTo>
                    <a:pt x="45" y="29"/>
                  </a:lnTo>
                  <a:lnTo>
                    <a:pt x="44" y="30"/>
                  </a:lnTo>
                  <a:lnTo>
                    <a:pt x="42" y="30"/>
                  </a:lnTo>
                  <a:lnTo>
                    <a:pt x="42" y="32"/>
                  </a:lnTo>
                  <a:lnTo>
                    <a:pt x="41" y="32"/>
                  </a:lnTo>
                  <a:lnTo>
                    <a:pt x="41" y="33"/>
                  </a:lnTo>
                  <a:lnTo>
                    <a:pt x="40" y="33"/>
                  </a:lnTo>
                  <a:lnTo>
                    <a:pt x="39" y="34"/>
                  </a:lnTo>
                  <a:lnTo>
                    <a:pt x="38" y="34"/>
                  </a:lnTo>
                  <a:lnTo>
                    <a:pt x="36" y="34"/>
                  </a:lnTo>
                  <a:lnTo>
                    <a:pt x="34" y="34"/>
                  </a:lnTo>
                  <a:lnTo>
                    <a:pt x="32" y="34"/>
                  </a:lnTo>
                  <a:lnTo>
                    <a:pt x="31" y="34"/>
                  </a:lnTo>
                  <a:lnTo>
                    <a:pt x="30" y="34"/>
                  </a:lnTo>
                  <a:lnTo>
                    <a:pt x="27" y="33"/>
                  </a:lnTo>
                  <a:lnTo>
                    <a:pt x="26" y="33"/>
                  </a:lnTo>
                  <a:lnTo>
                    <a:pt x="25" y="33"/>
                  </a:lnTo>
                  <a:lnTo>
                    <a:pt x="25" y="32"/>
                  </a:lnTo>
                  <a:lnTo>
                    <a:pt x="24" y="32"/>
                  </a:lnTo>
                  <a:lnTo>
                    <a:pt x="24" y="30"/>
                  </a:lnTo>
                  <a:lnTo>
                    <a:pt x="25" y="30"/>
                  </a:lnTo>
                  <a:lnTo>
                    <a:pt x="26" y="30"/>
                  </a:lnTo>
                  <a:lnTo>
                    <a:pt x="27" y="29"/>
                  </a:lnTo>
                  <a:lnTo>
                    <a:pt x="29" y="29"/>
                  </a:lnTo>
                  <a:lnTo>
                    <a:pt x="30" y="29"/>
                  </a:lnTo>
                  <a:lnTo>
                    <a:pt x="31" y="29"/>
                  </a:lnTo>
                  <a:lnTo>
                    <a:pt x="32" y="29"/>
                  </a:lnTo>
                  <a:lnTo>
                    <a:pt x="33" y="28"/>
                  </a:lnTo>
                  <a:lnTo>
                    <a:pt x="34" y="28"/>
                  </a:lnTo>
                  <a:lnTo>
                    <a:pt x="36" y="27"/>
                  </a:lnTo>
                  <a:lnTo>
                    <a:pt x="37" y="26"/>
                  </a:lnTo>
                  <a:lnTo>
                    <a:pt x="37" y="25"/>
                  </a:lnTo>
                  <a:lnTo>
                    <a:pt x="38" y="24"/>
                  </a:lnTo>
                  <a:lnTo>
                    <a:pt x="38" y="22"/>
                  </a:lnTo>
                  <a:lnTo>
                    <a:pt x="39" y="21"/>
                  </a:lnTo>
                  <a:lnTo>
                    <a:pt x="40" y="21"/>
                  </a:lnTo>
                  <a:lnTo>
                    <a:pt x="41" y="20"/>
                  </a:lnTo>
                  <a:lnTo>
                    <a:pt x="42" y="20"/>
                  </a:lnTo>
                  <a:lnTo>
                    <a:pt x="44" y="20"/>
                  </a:lnTo>
                  <a:lnTo>
                    <a:pt x="45" y="20"/>
                  </a:lnTo>
                  <a:lnTo>
                    <a:pt x="46" y="20"/>
                  </a:lnTo>
                  <a:lnTo>
                    <a:pt x="47" y="20"/>
                  </a:lnTo>
                  <a:lnTo>
                    <a:pt x="48" y="20"/>
                  </a:lnTo>
                  <a:lnTo>
                    <a:pt x="49" y="20"/>
                  </a:lnTo>
                  <a:lnTo>
                    <a:pt x="51" y="19"/>
                  </a:lnTo>
                  <a:lnTo>
                    <a:pt x="52" y="19"/>
                  </a:lnTo>
                  <a:lnTo>
                    <a:pt x="52" y="18"/>
                  </a:lnTo>
                  <a:lnTo>
                    <a:pt x="53" y="18"/>
                  </a:lnTo>
                  <a:lnTo>
                    <a:pt x="53" y="17"/>
                  </a:lnTo>
                  <a:lnTo>
                    <a:pt x="54" y="17"/>
                  </a:lnTo>
                  <a:lnTo>
                    <a:pt x="55" y="15"/>
                  </a:lnTo>
                  <a:lnTo>
                    <a:pt x="56" y="15"/>
                  </a:lnTo>
                  <a:lnTo>
                    <a:pt x="57" y="15"/>
                  </a:lnTo>
                  <a:lnTo>
                    <a:pt x="59" y="15"/>
                  </a:lnTo>
                  <a:lnTo>
                    <a:pt x="60" y="15"/>
                  </a:lnTo>
                  <a:lnTo>
                    <a:pt x="61" y="17"/>
                  </a:lnTo>
                  <a:lnTo>
                    <a:pt x="62" y="17"/>
                  </a:lnTo>
                  <a:lnTo>
                    <a:pt x="63" y="17"/>
                  </a:lnTo>
                  <a:lnTo>
                    <a:pt x="64" y="17"/>
                  </a:lnTo>
                  <a:lnTo>
                    <a:pt x="66" y="17"/>
                  </a:lnTo>
                  <a:lnTo>
                    <a:pt x="67" y="17"/>
                  </a:lnTo>
                  <a:lnTo>
                    <a:pt x="68" y="17"/>
                  </a:lnTo>
                  <a:lnTo>
                    <a:pt x="69" y="17"/>
                  </a:lnTo>
                  <a:lnTo>
                    <a:pt x="69" y="18"/>
                  </a:lnTo>
                  <a:lnTo>
                    <a:pt x="69" y="19"/>
                  </a:lnTo>
                  <a:lnTo>
                    <a:pt x="68" y="19"/>
                  </a:lnTo>
                  <a:lnTo>
                    <a:pt x="68" y="20"/>
                  </a:lnTo>
                  <a:lnTo>
                    <a:pt x="67" y="21"/>
                  </a:lnTo>
                  <a:lnTo>
                    <a:pt x="66" y="21"/>
                  </a:lnTo>
                  <a:close/>
                </a:path>
              </a:pathLst>
            </a:custGeom>
            <a:solidFill>
              <a:srgbClr val="FBD418"/>
            </a:solidFill>
            <a:ln w="9525">
              <a:solidFill>
                <a:schemeClr val="tx1"/>
              </a:solidFill>
              <a:round/>
              <a:headEnd/>
              <a:tailEnd/>
            </a:ln>
          </p:spPr>
          <p:txBody>
            <a:bodyPr/>
            <a:lstStyle/>
            <a:p>
              <a:endParaRPr lang="en-US">
                <a:latin typeface="Calibri" pitchFamily="34" charset="0"/>
              </a:endParaRPr>
            </a:p>
          </p:txBody>
        </p:sp>
      </p:grpSp>
      <p:sp>
        <p:nvSpPr>
          <p:cNvPr id="60" name="TextBox 59"/>
          <p:cNvSpPr txBox="1">
            <a:spLocks noChangeArrowheads="1"/>
          </p:cNvSpPr>
          <p:nvPr/>
        </p:nvSpPr>
        <p:spPr bwMode="auto">
          <a:xfrm>
            <a:off x="0" y="4151313"/>
            <a:ext cx="2057400" cy="2554287"/>
          </a:xfrm>
          <a:prstGeom prst="rect">
            <a:avLst/>
          </a:prstGeom>
          <a:solidFill>
            <a:schemeClr val="tx2"/>
          </a:solidFill>
          <a:ln w="9525">
            <a:noFill/>
            <a:miter lim="800000"/>
            <a:headEnd/>
            <a:tailEnd/>
          </a:ln>
        </p:spPr>
        <p:txBody>
          <a:bodyPr>
            <a:spAutoFit/>
          </a:bodyPr>
          <a:lstStyle/>
          <a:p>
            <a:pPr marL="231775" indent="-231775">
              <a:buFont typeface="Arial" pitchFamily="34" charset="0"/>
              <a:buChar char="•"/>
            </a:pPr>
            <a:r>
              <a:rPr lang="en-US" sz="1600">
                <a:solidFill>
                  <a:srgbClr val="FFFF00"/>
                </a:solidFill>
              </a:rPr>
              <a:t>Reduced time to market from 3 years to 9 months</a:t>
            </a:r>
          </a:p>
          <a:p>
            <a:pPr marL="231775" indent="-231775">
              <a:buFont typeface="Arial" pitchFamily="34" charset="0"/>
              <a:buChar char="•"/>
            </a:pPr>
            <a:r>
              <a:rPr lang="en-US" sz="1600">
                <a:solidFill>
                  <a:srgbClr val="FFFF00"/>
                </a:solidFill>
              </a:rPr>
              <a:t>Increased new products delivery from 1 every 3 years to 5 per year</a:t>
            </a:r>
          </a:p>
          <a:p>
            <a:pPr marL="231775" indent="-231775">
              <a:buFont typeface="Arial" pitchFamily="34" charset="0"/>
              <a:buChar char="•"/>
            </a:pPr>
            <a:r>
              <a:rPr lang="en-US" sz="1600">
                <a:solidFill>
                  <a:srgbClr val="FFFF00"/>
                </a:solidFill>
              </a:rPr>
              <a:t>Saved the company</a:t>
            </a:r>
          </a:p>
        </p:txBody>
      </p:sp>
      <p:sp>
        <p:nvSpPr>
          <p:cNvPr id="1052" name="Title 1"/>
          <p:cNvSpPr>
            <a:spLocks noGrp="1"/>
          </p:cNvSpPr>
          <p:nvPr>
            <p:ph type="title"/>
          </p:nvPr>
        </p:nvSpPr>
        <p:spPr>
          <a:xfrm>
            <a:off x="1327150" y="0"/>
            <a:ext cx="7816850" cy="555625"/>
          </a:xfrm>
        </p:spPr>
        <p:txBody>
          <a:bodyPr/>
          <a:lstStyle/>
          <a:p>
            <a:pPr eaLnBrk="1" hangingPunct="1"/>
            <a:r>
              <a:rPr lang="en-US" smtClean="0"/>
              <a:t>Replace physical design-build-test with computational design-build-test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theme/theme1.xml><?xml version="1.0" encoding="utf-8"?>
<a:theme xmlns:a="http://schemas.openxmlformats.org/drawingml/2006/main" name="1_Default Design">
  <a:themeElements>
    <a:clrScheme name="">
      <a:dk1>
        <a:srgbClr val="000000"/>
      </a:dk1>
      <a:lt1>
        <a:srgbClr val="FFFFFF"/>
      </a:lt1>
      <a:dk2>
        <a:srgbClr val="45008A"/>
      </a:dk2>
      <a:lt2>
        <a:srgbClr val="969696"/>
      </a:lt2>
      <a:accent1>
        <a:srgbClr val="FFFFFF"/>
      </a:accent1>
      <a:accent2>
        <a:srgbClr val="C40000"/>
      </a:accent2>
      <a:accent3>
        <a:srgbClr val="FFFFFF"/>
      </a:accent3>
      <a:accent4>
        <a:srgbClr val="000000"/>
      </a:accent4>
      <a:accent5>
        <a:srgbClr val="FFFFFF"/>
      </a:accent5>
      <a:accent6>
        <a:srgbClr val="B10000"/>
      </a:accent6>
      <a:hlink>
        <a:srgbClr val="000099"/>
      </a:hlink>
      <a:folHlink>
        <a:srgbClr val="00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lgDash"/>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lgDash"/>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45008A"/>
        </a:dk2>
        <a:lt2>
          <a:srgbClr val="969696"/>
        </a:lt2>
        <a:accent1>
          <a:srgbClr val="FFFFFF"/>
        </a:accent1>
        <a:accent2>
          <a:srgbClr val="C40000"/>
        </a:accent2>
        <a:accent3>
          <a:srgbClr val="FFFFFF"/>
        </a:accent3>
        <a:accent4>
          <a:srgbClr val="000000"/>
        </a:accent4>
        <a:accent5>
          <a:srgbClr val="FFFFFF"/>
        </a:accent5>
        <a:accent6>
          <a:srgbClr val="B10000"/>
        </a:accent6>
        <a:hlink>
          <a:srgbClr val="000099"/>
        </a:hlink>
        <a:folHlink>
          <a:srgbClr val="FF99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4B96"/>
        </a:dk2>
        <a:lt2>
          <a:srgbClr val="969696"/>
        </a:lt2>
        <a:accent1>
          <a:srgbClr val="FFFFFF"/>
        </a:accent1>
        <a:accent2>
          <a:srgbClr val="7A0B00"/>
        </a:accent2>
        <a:accent3>
          <a:srgbClr val="FFFFFF"/>
        </a:accent3>
        <a:accent4>
          <a:srgbClr val="000000"/>
        </a:accent4>
        <a:accent5>
          <a:srgbClr val="FFFFFF"/>
        </a:accent5>
        <a:accent6>
          <a:srgbClr val="6E0900"/>
        </a:accent6>
        <a:hlink>
          <a:srgbClr val="000099"/>
        </a:hlink>
        <a:folHlink>
          <a:srgbClr val="0066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4B96"/>
        </a:dk2>
        <a:lt2>
          <a:srgbClr val="969696"/>
        </a:lt2>
        <a:accent1>
          <a:srgbClr val="FFFFFF"/>
        </a:accent1>
        <a:accent2>
          <a:srgbClr val="7A0B00"/>
        </a:accent2>
        <a:accent3>
          <a:srgbClr val="FFFFFF"/>
        </a:accent3>
        <a:accent4>
          <a:srgbClr val="000000"/>
        </a:accent4>
        <a:accent5>
          <a:srgbClr val="FFFFFF"/>
        </a:accent5>
        <a:accent6>
          <a:srgbClr val="6E0900"/>
        </a:accent6>
        <a:hlink>
          <a:srgbClr val="000099"/>
        </a:hlink>
        <a:folHlink>
          <a:srgbClr val="85463F"/>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366C"/>
        </a:dk2>
        <a:lt2>
          <a:srgbClr val="969696"/>
        </a:lt2>
        <a:accent1>
          <a:srgbClr val="FFFFFF"/>
        </a:accent1>
        <a:accent2>
          <a:srgbClr val="7A0B00"/>
        </a:accent2>
        <a:accent3>
          <a:srgbClr val="FFFFFF"/>
        </a:accent3>
        <a:accent4>
          <a:srgbClr val="000000"/>
        </a:accent4>
        <a:accent5>
          <a:srgbClr val="FFFFFF"/>
        </a:accent5>
        <a:accent6>
          <a:srgbClr val="6E0900"/>
        </a:accent6>
        <a:hlink>
          <a:srgbClr val="000099"/>
        </a:hlink>
        <a:folHlink>
          <a:srgbClr val="00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1215</TotalTime>
  <Words>2993</Words>
  <Application>Microsoft Office PowerPoint</Application>
  <PresentationFormat>On-screen Show (4:3)</PresentationFormat>
  <Paragraphs>728</Paragraphs>
  <Slides>31</Slides>
  <Notes>15</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31</vt:i4>
      </vt:variant>
    </vt:vector>
  </HeadingPairs>
  <TitlesOfParts>
    <vt:vector size="35" baseType="lpstr">
      <vt:lpstr>1_Default Design</vt:lpstr>
      <vt:lpstr>Picture</vt:lpstr>
      <vt:lpstr>Photo Editor Photo</vt:lpstr>
      <vt:lpstr>Scanned Photo</vt:lpstr>
      <vt:lpstr>Title Slide</vt:lpstr>
      <vt:lpstr>Overview</vt:lpstr>
      <vt:lpstr>Computational Science And Engineering Is Becoming an Essential Tool for Theoretical  Science And Engineering</vt:lpstr>
      <vt:lpstr>Computational Tools Are Becoming “Tools of the Trade” In Science And Engineering</vt:lpstr>
      <vt:lpstr>DoD HPC Modernization Program</vt:lpstr>
      <vt:lpstr>Next Generation Computers Offer Society Unparalleled Power to Address Important Problems</vt:lpstr>
      <vt:lpstr>Physics-based Computational Engineering has great opportunities!</vt:lpstr>
      <vt:lpstr>Design-build-test describes many product cycles</vt:lpstr>
      <vt:lpstr>Replace physical design-build-test with computational design-build-test</vt:lpstr>
      <vt:lpstr>Industry Beginning to Replace Physical Design-build-test With Computational Design Through Analysis:  “CADMeshAnalyze”</vt:lpstr>
      <vt:lpstr>Physics-based Computational Engineering helped the US build nuclear weapons and win the cold war.</vt:lpstr>
      <vt:lpstr>CSE and CE are very different, and CE has different challenges</vt:lpstr>
      <vt:lpstr>It Takes A Village!</vt:lpstr>
      <vt:lpstr>What are the challenges? What can we do about them? </vt:lpstr>
      <vt:lpstr>Computational Engineering Code Developer’s World – Six Major Challenges and Risks</vt:lpstr>
      <vt:lpstr>Developing a Large, Multi-scale, Multi-physics CE Code Takes a Large Team a Long Time</vt:lpstr>
      <vt:lpstr>Slide 17</vt:lpstr>
      <vt:lpstr>Slide 18</vt:lpstr>
      <vt:lpstr>Slide 19</vt:lpstr>
      <vt:lpstr>Slide 20</vt:lpstr>
      <vt:lpstr>Computational Research and Engineering Acquisition Tools and Environments (CREATE)</vt:lpstr>
      <vt:lpstr>Acquisition Challenge Examples Fighters– Vertical Tail Size; Ships-Capsize Stability</vt:lpstr>
      <vt:lpstr>Slide 23</vt:lpstr>
      <vt:lpstr>Slide 24</vt:lpstr>
      <vt:lpstr>CREATE-Ships Goal:  Develop Optimized Total Warship Designs</vt:lpstr>
      <vt:lpstr>Slide 26</vt:lpstr>
      <vt:lpstr>Mesh and  Geometry Generation (MG) Project being launched</vt:lpstr>
      <vt:lpstr>Systems Engineering  and Acquisition Approach:  Begin With Prototype Codes and Replace Them With Next Generation Codes</vt:lpstr>
      <vt:lpstr>CREATE Status </vt:lpstr>
      <vt:lpstr>Our Community is Beginning to Work Out How to Develop Software Software Engineering Practices</vt:lpstr>
      <vt:lpstr>You have an exciting future!!!!</vt:lpstr>
    </vt:vector>
  </TitlesOfParts>
  <Company>HPCMO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Post</dc:creator>
  <cp:lastModifiedBy>Post</cp:lastModifiedBy>
  <cp:revision>100</cp:revision>
  <dcterms:created xsi:type="dcterms:W3CDTF">2009-02-16T19:48:56Z</dcterms:created>
  <dcterms:modified xsi:type="dcterms:W3CDTF">2009-10-07T12:04:20Z</dcterms:modified>
</cp:coreProperties>
</file>